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Override1.xml" ContentType="application/vnd.openxmlformats-officedocument.themeOverride+xml"/>
  <Override PartName="/ppt/theme/themeOverride2.xml" ContentType="application/vnd.openxmlformats-officedocument.themeOverr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8" r:id="rId3"/>
    <p:sldId id="279" r:id="rId4"/>
    <p:sldId id="257" r:id="rId5"/>
    <p:sldId id="260" r:id="rId6"/>
    <p:sldId id="261" r:id="rId7"/>
    <p:sldId id="262" r:id="rId8"/>
    <p:sldId id="263" r:id="rId9"/>
    <p:sldId id="264" r:id="rId10"/>
    <p:sldId id="266" r:id="rId11"/>
    <p:sldId id="274" r:id="rId12"/>
    <p:sldId id="284" r:id="rId13"/>
    <p:sldId id="285" r:id="rId14"/>
    <p:sldId id="286" r:id="rId15"/>
    <p:sldId id="287" r:id="rId16"/>
    <p:sldId id="288" r:id="rId17"/>
    <p:sldId id="289" r:id="rId18"/>
    <p:sldId id="291" r:id="rId19"/>
    <p:sldId id="290" r:id="rId20"/>
    <p:sldId id="268" r:id="rId21"/>
    <p:sldId id="269" r:id="rId22"/>
    <p:sldId id="280" r:id="rId23"/>
    <p:sldId id="281" r:id="rId24"/>
    <p:sldId id="270" r:id="rId25"/>
    <p:sldId id="282" r:id="rId26"/>
    <p:sldId id="283" r:id="rId27"/>
    <p:sldId id="271" r:id="rId28"/>
    <p:sldId id="272" r:id="rId29"/>
    <p:sldId id="273" r:id="rId30"/>
    <p:sldId id="265" r:id="rId31"/>
    <p:sldId id="267" r:id="rId32"/>
    <p:sldId id="276" r:id="rId33"/>
    <p:sldId id="277" r:id="rId34"/>
    <p:sldId id="292" r:id="rId35"/>
  </p:sldIdLst>
  <p:sldSz cx="9144000" cy="6858000" type="screen4x3"/>
  <p:notesSz cx="7010400" cy="9296400"/>
  <p:defaultTextStyle>
    <a:defPPr>
      <a:defRPr lang="uk"/>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933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1" d="100"/>
          <a:sy n="81" d="100"/>
        </p:scale>
        <p:origin x="211" y="7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slideMaster" Target="../slideMasters/slideMaster1.xml"/><Relationship Id="rId1" Type="http://schemas.openxmlformats.org/officeDocument/2006/relationships/themeOverride" Target="../theme/themeOverride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slideMaster" Target="../slideMasters/slideMaster1.xml"/><Relationship Id="rId1" Type="http://schemas.openxmlformats.org/officeDocument/2006/relationships/themeOverride" Target="../theme/themeOverride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9" name="Заголовок 8"/>
          <p:cNvSpPr>
            <a:spLocks noGrp="1"/>
          </p:cNvSpPr>
          <p:nvPr>
            <p:ph type="ctrTitle"/>
          </p:nvPr>
        </p:nvSpPr>
        <p:spPr>
          <a:xfrm>
            <a:off x="533400" y="1371600"/>
            <a:ext cx="7851648" cy="1828800"/>
          </a:xfrm>
          <a:ln>
            <a:noFill/>
          </a:ln>
        </p:spPr>
        <p:txBody>
          <a:bodyPr tIns="0" rIns="18288">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lang="ru-RU" smtClean="0"/>
              <a:t>Образец заголовка</a:t>
            </a:r>
            <a:endParaRPr lang="en-US"/>
          </a:p>
        </p:txBody>
      </p:sp>
      <p:sp>
        <p:nvSpPr>
          <p:cNvPr id="17" name="Подзаголовок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ru-RU" smtClean="0"/>
              <a:t>Образец подзаголовка</a:t>
            </a:r>
            <a:endParaRPr lang="en-US"/>
          </a:p>
        </p:txBody>
      </p:sp>
      <p:sp>
        <p:nvSpPr>
          <p:cNvPr id="4" name="Дата 29"/>
          <p:cNvSpPr>
            <a:spLocks noGrp="1"/>
          </p:cNvSpPr>
          <p:nvPr>
            <p:ph type="dt" sz="half" idx="10"/>
          </p:nvPr>
        </p:nvSpPr>
        <p:spPr/>
        <p:txBody>
          <a:bodyPr/>
          <a:lstStyle>
            <a:lvl1pPr>
              <a:defRPr/>
            </a:lvl1pPr>
          </a:lstStyle>
          <a:p>
            <a:pPr>
              <a:defRPr/>
            </a:pPr>
            <a:fld id="{3763E9B5-CA8F-4B14-BB42-340AB5523D40}" type="datetimeFigureOut">
              <a:rPr lang="ru-RU"/>
              <a:pPr>
                <a:defRPr/>
              </a:pPr>
              <a:t>18.01.2025</a:t>
            </a:fld>
            <a:endParaRPr lang="ru-RU"/>
          </a:p>
        </p:txBody>
      </p:sp>
      <p:sp>
        <p:nvSpPr>
          <p:cNvPr id="5" name="Нижний колонтитул 18"/>
          <p:cNvSpPr>
            <a:spLocks noGrp="1"/>
          </p:cNvSpPr>
          <p:nvPr>
            <p:ph type="ftr" sz="quarter" idx="11"/>
          </p:nvPr>
        </p:nvSpPr>
        <p:spPr/>
        <p:txBody>
          <a:bodyPr/>
          <a:lstStyle>
            <a:lvl1pPr>
              <a:defRPr/>
            </a:lvl1pPr>
          </a:lstStyle>
          <a:p>
            <a:pPr>
              <a:defRPr/>
            </a:pPr>
            <a:endParaRPr lang="ru-RU"/>
          </a:p>
        </p:txBody>
      </p:sp>
      <p:sp>
        <p:nvSpPr>
          <p:cNvPr id="6" name="Номер слайда 26"/>
          <p:cNvSpPr>
            <a:spLocks noGrp="1"/>
          </p:cNvSpPr>
          <p:nvPr>
            <p:ph type="sldNum" sz="quarter" idx="12"/>
          </p:nvPr>
        </p:nvSpPr>
        <p:spPr/>
        <p:txBody>
          <a:bodyPr/>
          <a:lstStyle>
            <a:lvl1pPr>
              <a:defRPr>
                <a:solidFill>
                  <a:srgbClr val="D1EAEE"/>
                </a:solidFill>
              </a:defRPr>
            </a:lvl1pPr>
          </a:lstStyle>
          <a:p>
            <a:fld id="{3407B99B-48FD-4154-91E1-FD39ED7341A9}" type="slidenum">
              <a:rPr lang="ru-RU" altLang="uk-UA"/>
              <a:pPr/>
              <a:t>‹#›</a:t>
            </a:fld>
            <a:endParaRPr lang="ru-RU" altLang="uk-UA"/>
          </a:p>
        </p:txBody>
      </p:sp>
    </p:spTree>
    <p:extLst>
      <p:ext uri="{BB962C8B-B14F-4D97-AF65-F5344CB8AC3E}">
        <p14:creationId xmlns:p14="http://schemas.microsoft.com/office/powerpoint/2010/main" val="1397617817"/>
      </p:ext>
    </p:extLst>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en-US"/>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Дата 9"/>
          <p:cNvSpPr>
            <a:spLocks noGrp="1"/>
          </p:cNvSpPr>
          <p:nvPr>
            <p:ph type="dt" sz="half" idx="10"/>
          </p:nvPr>
        </p:nvSpPr>
        <p:spPr/>
        <p:txBody>
          <a:bodyPr/>
          <a:lstStyle>
            <a:lvl1pPr>
              <a:defRPr/>
            </a:lvl1pPr>
          </a:lstStyle>
          <a:p>
            <a:pPr>
              <a:defRPr/>
            </a:pPr>
            <a:fld id="{B374A131-302C-48A4-9CFA-8B319637B8B7}" type="datetimeFigureOut">
              <a:rPr lang="ru-RU"/>
              <a:pPr>
                <a:defRPr/>
              </a:pPr>
              <a:t>18.01.2025</a:t>
            </a:fld>
            <a:endParaRPr lang="ru-RU"/>
          </a:p>
        </p:txBody>
      </p:sp>
      <p:sp>
        <p:nvSpPr>
          <p:cNvPr id="5" name="Нижний колонтитул 21"/>
          <p:cNvSpPr>
            <a:spLocks noGrp="1"/>
          </p:cNvSpPr>
          <p:nvPr>
            <p:ph type="ftr" sz="quarter" idx="11"/>
          </p:nvPr>
        </p:nvSpPr>
        <p:spPr/>
        <p:txBody>
          <a:bodyPr/>
          <a:lstStyle>
            <a:lvl1pPr>
              <a:defRPr/>
            </a:lvl1pPr>
          </a:lstStyle>
          <a:p>
            <a:pPr>
              <a:defRPr/>
            </a:pPr>
            <a:endParaRPr lang="ru-RU"/>
          </a:p>
        </p:txBody>
      </p:sp>
      <p:sp>
        <p:nvSpPr>
          <p:cNvPr id="6" name="Номер слайда 17"/>
          <p:cNvSpPr>
            <a:spLocks noGrp="1"/>
          </p:cNvSpPr>
          <p:nvPr>
            <p:ph type="sldNum" sz="quarter" idx="12"/>
          </p:nvPr>
        </p:nvSpPr>
        <p:spPr/>
        <p:txBody>
          <a:bodyPr/>
          <a:lstStyle>
            <a:lvl1pPr>
              <a:defRPr/>
            </a:lvl1pPr>
          </a:lstStyle>
          <a:p>
            <a:fld id="{6563DB93-65A1-4329-B44E-8AA994EB461D}" type="slidenum">
              <a:rPr lang="ru-RU" altLang="uk-UA"/>
              <a:pPr/>
              <a:t>‹#›</a:t>
            </a:fld>
            <a:endParaRPr lang="ru-RU" altLang="uk-UA"/>
          </a:p>
        </p:txBody>
      </p:sp>
    </p:spTree>
    <p:extLst>
      <p:ext uri="{BB962C8B-B14F-4D97-AF65-F5344CB8AC3E}">
        <p14:creationId xmlns:p14="http://schemas.microsoft.com/office/powerpoint/2010/main" val="103769315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30352" y="1316736"/>
            <a:ext cx="7772400" cy="1362456"/>
          </a:xfrm>
          <a:ln>
            <a:noFill/>
          </a:ln>
        </p:spPr>
        <p:txBody>
          <a:bodyPr tIns="0">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lang="ru-RU" smtClean="0"/>
              <a:t>Образец заголовка</a:t>
            </a:r>
            <a:endParaRPr lang="en-US"/>
          </a:p>
        </p:txBody>
      </p:sp>
      <p:sp>
        <p:nvSpPr>
          <p:cNvPr id="3" name="Текст 2"/>
          <p:cNvSpPr>
            <a:spLocks noGrp="1"/>
          </p:cNvSpPr>
          <p:nvPr>
            <p:ph type="body" idx="1"/>
          </p:nvPr>
        </p:nvSpPr>
        <p:spPr>
          <a:xfrm>
            <a:off x="530352" y="2704664"/>
            <a:ext cx="7772400" cy="1509712"/>
          </a:xfrm>
        </p:spPr>
        <p:txBody>
          <a:bodyPr lIns="45720" rIns="45720"/>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ru-RU" smtClean="0"/>
              <a:t>Образец текста</a:t>
            </a:r>
          </a:p>
        </p:txBody>
      </p:sp>
      <p:sp>
        <p:nvSpPr>
          <p:cNvPr id="4" name="Дата 3"/>
          <p:cNvSpPr>
            <a:spLocks noGrp="1"/>
          </p:cNvSpPr>
          <p:nvPr>
            <p:ph type="dt" sz="half" idx="10"/>
          </p:nvPr>
        </p:nvSpPr>
        <p:spPr/>
        <p:txBody>
          <a:bodyPr/>
          <a:lstStyle>
            <a:lvl1pPr>
              <a:defRPr/>
            </a:lvl1pPr>
          </a:lstStyle>
          <a:p>
            <a:pPr>
              <a:defRPr/>
            </a:pPr>
            <a:fld id="{9DF60BF0-8A25-4715-9747-1F865A40D48B}" type="datetimeFigureOut">
              <a:rPr lang="ru-RU"/>
              <a:pPr>
                <a:defRPr/>
              </a:pPr>
              <a:t>18.01.2025</a:t>
            </a:fld>
            <a:endParaRPr lang="ru-RU"/>
          </a:p>
        </p:txBody>
      </p:sp>
      <p:sp>
        <p:nvSpPr>
          <p:cNvPr id="5" name="Нижний колонтитул 4"/>
          <p:cNvSpPr>
            <a:spLocks noGrp="1"/>
          </p:cNvSpPr>
          <p:nvPr>
            <p:ph type="ftr" sz="quarter" idx="11"/>
          </p:nvPr>
        </p:nvSpPr>
        <p:spPr/>
        <p:txBody>
          <a:bodyPr/>
          <a:lstStyle>
            <a:lvl1pPr>
              <a:defRPr/>
            </a:lvl1pPr>
          </a:lstStyle>
          <a:p>
            <a:pPr>
              <a:defRPr/>
            </a:pPr>
            <a:endParaRPr lang="ru-RU"/>
          </a:p>
        </p:txBody>
      </p:sp>
      <p:sp>
        <p:nvSpPr>
          <p:cNvPr id="6" name="Номер слайда 5"/>
          <p:cNvSpPr>
            <a:spLocks noGrp="1"/>
          </p:cNvSpPr>
          <p:nvPr>
            <p:ph type="sldNum" sz="quarter" idx="12"/>
          </p:nvPr>
        </p:nvSpPr>
        <p:spPr/>
        <p:txBody>
          <a:bodyPr/>
          <a:lstStyle>
            <a:lvl1pPr>
              <a:defRPr>
                <a:solidFill>
                  <a:srgbClr val="D1EAEE"/>
                </a:solidFill>
              </a:defRPr>
            </a:lvl1pPr>
          </a:lstStyle>
          <a:p>
            <a:fld id="{7409FDFA-10A1-4F89-BC2F-D06A70353D20}" type="slidenum">
              <a:rPr lang="ru-RU" altLang="uk-UA"/>
              <a:pPr/>
              <a:t>‹#›</a:t>
            </a:fld>
            <a:endParaRPr lang="ru-RU" altLang="uk-UA"/>
          </a:p>
        </p:txBody>
      </p:sp>
    </p:spTree>
    <p:extLst>
      <p:ext uri="{BB962C8B-B14F-4D97-AF65-F5344CB8AC3E}">
        <p14:creationId xmlns:p14="http://schemas.microsoft.com/office/powerpoint/2010/main" val="896518857"/>
      </p:ext>
    </p:extLst>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04088"/>
            <a:ext cx="8229600" cy="1143000"/>
          </a:xfrm>
        </p:spPr>
        <p:txBody>
          <a:bodyPr/>
          <a:lstStyle/>
          <a:p>
            <a:r>
              <a:rPr lang="ru-RU" smtClean="0"/>
              <a:t>Образец заголовка</a:t>
            </a:r>
            <a:endParaRPr lang="en-US"/>
          </a:p>
        </p:txBody>
      </p:sp>
      <p:sp>
        <p:nvSpPr>
          <p:cNvPr id="3" name="Содержимое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Содержимое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5" name="Дата 9"/>
          <p:cNvSpPr>
            <a:spLocks noGrp="1"/>
          </p:cNvSpPr>
          <p:nvPr>
            <p:ph type="dt" sz="half" idx="10"/>
          </p:nvPr>
        </p:nvSpPr>
        <p:spPr/>
        <p:txBody>
          <a:bodyPr/>
          <a:lstStyle>
            <a:lvl1pPr>
              <a:defRPr/>
            </a:lvl1pPr>
          </a:lstStyle>
          <a:p>
            <a:pPr>
              <a:defRPr/>
            </a:pPr>
            <a:fld id="{B747D0F8-5275-4D00-A0AD-47435F8D8A93}" type="datetimeFigureOut">
              <a:rPr lang="ru-RU"/>
              <a:pPr>
                <a:defRPr/>
              </a:pPr>
              <a:t>18.01.2025</a:t>
            </a:fld>
            <a:endParaRPr lang="ru-RU"/>
          </a:p>
        </p:txBody>
      </p:sp>
      <p:sp>
        <p:nvSpPr>
          <p:cNvPr id="6" name="Нижний колонтитул 21"/>
          <p:cNvSpPr>
            <a:spLocks noGrp="1"/>
          </p:cNvSpPr>
          <p:nvPr>
            <p:ph type="ftr" sz="quarter" idx="11"/>
          </p:nvPr>
        </p:nvSpPr>
        <p:spPr/>
        <p:txBody>
          <a:bodyPr/>
          <a:lstStyle>
            <a:lvl1pPr>
              <a:defRPr/>
            </a:lvl1pPr>
          </a:lstStyle>
          <a:p>
            <a:pPr>
              <a:defRPr/>
            </a:pPr>
            <a:endParaRPr lang="ru-RU"/>
          </a:p>
        </p:txBody>
      </p:sp>
      <p:sp>
        <p:nvSpPr>
          <p:cNvPr id="7" name="Номер слайда 17"/>
          <p:cNvSpPr>
            <a:spLocks noGrp="1"/>
          </p:cNvSpPr>
          <p:nvPr>
            <p:ph type="sldNum" sz="quarter" idx="12"/>
          </p:nvPr>
        </p:nvSpPr>
        <p:spPr/>
        <p:txBody>
          <a:bodyPr/>
          <a:lstStyle>
            <a:lvl1pPr>
              <a:defRPr/>
            </a:lvl1pPr>
          </a:lstStyle>
          <a:p>
            <a:fld id="{0E38C49B-B210-4150-B6A5-D9D59B82B308}" type="slidenum">
              <a:rPr lang="ru-RU" altLang="uk-UA"/>
              <a:pPr/>
              <a:t>‹#›</a:t>
            </a:fld>
            <a:endParaRPr lang="ru-RU" altLang="uk-UA"/>
          </a:p>
        </p:txBody>
      </p:sp>
    </p:spTree>
    <p:extLst>
      <p:ext uri="{BB962C8B-B14F-4D97-AF65-F5344CB8AC3E}">
        <p14:creationId xmlns:p14="http://schemas.microsoft.com/office/powerpoint/2010/main" val="25757646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04088"/>
            <a:ext cx="8229600" cy="1143000"/>
          </a:xfrm>
        </p:spPr>
        <p:txBody>
          <a:bodyPr/>
          <a:lstStyle>
            <a:lvl1pPr>
              <a:defRPr/>
            </a:lvl1pPr>
          </a:lstStyle>
          <a:p>
            <a:r>
              <a:rPr lang="ru-RU" smtClean="0"/>
              <a:t>Образец заголовка</a:t>
            </a:r>
            <a:endParaRPr lang="en-US"/>
          </a:p>
        </p:txBody>
      </p:sp>
      <p:sp>
        <p:nvSpPr>
          <p:cNvPr id="3" name="Текст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a:r>
              <a:rPr lang="ru-RU" smtClean="0"/>
              <a:t>Образец текста</a:t>
            </a:r>
          </a:p>
        </p:txBody>
      </p:sp>
      <p:sp>
        <p:nvSpPr>
          <p:cNvPr id="4" name="Текст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a:r>
              <a:rPr lang="ru-RU" smtClean="0"/>
              <a:t>Образец текста</a:t>
            </a:r>
          </a:p>
        </p:txBody>
      </p:sp>
      <p:sp>
        <p:nvSpPr>
          <p:cNvPr id="5" name="Содержимое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6" name="Содержимое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7" name="Дата 9"/>
          <p:cNvSpPr>
            <a:spLocks noGrp="1"/>
          </p:cNvSpPr>
          <p:nvPr>
            <p:ph type="dt" sz="half" idx="10"/>
          </p:nvPr>
        </p:nvSpPr>
        <p:spPr/>
        <p:txBody>
          <a:bodyPr/>
          <a:lstStyle>
            <a:lvl1pPr>
              <a:defRPr/>
            </a:lvl1pPr>
          </a:lstStyle>
          <a:p>
            <a:pPr>
              <a:defRPr/>
            </a:pPr>
            <a:fld id="{A6E7F650-D210-42A0-B4EF-DBA4AB409992}" type="datetimeFigureOut">
              <a:rPr lang="ru-RU"/>
              <a:pPr>
                <a:defRPr/>
              </a:pPr>
              <a:t>18.01.2025</a:t>
            </a:fld>
            <a:endParaRPr lang="ru-RU"/>
          </a:p>
        </p:txBody>
      </p:sp>
      <p:sp>
        <p:nvSpPr>
          <p:cNvPr id="8" name="Нижний колонтитул 21"/>
          <p:cNvSpPr>
            <a:spLocks noGrp="1"/>
          </p:cNvSpPr>
          <p:nvPr>
            <p:ph type="ftr" sz="quarter" idx="11"/>
          </p:nvPr>
        </p:nvSpPr>
        <p:spPr/>
        <p:txBody>
          <a:bodyPr/>
          <a:lstStyle>
            <a:lvl1pPr>
              <a:defRPr/>
            </a:lvl1pPr>
          </a:lstStyle>
          <a:p>
            <a:pPr>
              <a:defRPr/>
            </a:pPr>
            <a:endParaRPr lang="ru-RU"/>
          </a:p>
        </p:txBody>
      </p:sp>
      <p:sp>
        <p:nvSpPr>
          <p:cNvPr id="9" name="Номер слайда 17"/>
          <p:cNvSpPr>
            <a:spLocks noGrp="1"/>
          </p:cNvSpPr>
          <p:nvPr>
            <p:ph type="sldNum" sz="quarter" idx="12"/>
          </p:nvPr>
        </p:nvSpPr>
        <p:spPr/>
        <p:txBody>
          <a:bodyPr/>
          <a:lstStyle>
            <a:lvl1pPr>
              <a:defRPr/>
            </a:lvl1pPr>
          </a:lstStyle>
          <a:p>
            <a:fld id="{428F05AC-54D0-403F-A013-56A1E1BFEFFA}" type="slidenum">
              <a:rPr lang="ru-RU" altLang="uk-UA"/>
              <a:pPr/>
              <a:t>‹#›</a:t>
            </a:fld>
            <a:endParaRPr lang="ru-RU" altLang="uk-UA"/>
          </a:p>
        </p:txBody>
      </p:sp>
    </p:spTree>
    <p:extLst>
      <p:ext uri="{BB962C8B-B14F-4D97-AF65-F5344CB8AC3E}">
        <p14:creationId xmlns:p14="http://schemas.microsoft.com/office/powerpoint/2010/main" val="61119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04088"/>
            <a:ext cx="8305800" cy="1143000"/>
          </a:xfrm>
        </p:spPr>
        <p:txBody>
          <a:bodyPr>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lang="ru-RU" smtClean="0"/>
              <a:t>Образец заголовка</a:t>
            </a:r>
            <a:endParaRPr lang="en-US"/>
          </a:p>
        </p:txBody>
      </p:sp>
      <p:sp>
        <p:nvSpPr>
          <p:cNvPr id="3" name="Дата 9"/>
          <p:cNvSpPr>
            <a:spLocks noGrp="1"/>
          </p:cNvSpPr>
          <p:nvPr>
            <p:ph type="dt" sz="half" idx="10"/>
          </p:nvPr>
        </p:nvSpPr>
        <p:spPr/>
        <p:txBody>
          <a:bodyPr/>
          <a:lstStyle>
            <a:lvl1pPr>
              <a:defRPr/>
            </a:lvl1pPr>
          </a:lstStyle>
          <a:p>
            <a:pPr>
              <a:defRPr/>
            </a:pPr>
            <a:fld id="{A915D664-CFD1-4204-A700-9A00C52EA968}" type="datetimeFigureOut">
              <a:rPr lang="ru-RU"/>
              <a:pPr>
                <a:defRPr/>
              </a:pPr>
              <a:t>18.01.2025</a:t>
            </a:fld>
            <a:endParaRPr lang="ru-RU"/>
          </a:p>
        </p:txBody>
      </p:sp>
      <p:sp>
        <p:nvSpPr>
          <p:cNvPr id="4" name="Нижний колонтитул 21"/>
          <p:cNvSpPr>
            <a:spLocks noGrp="1"/>
          </p:cNvSpPr>
          <p:nvPr>
            <p:ph type="ftr" sz="quarter" idx="11"/>
          </p:nvPr>
        </p:nvSpPr>
        <p:spPr/>
        <p:txBody>
          <a:bodyPr/>
          <a:lstStyle>
            <a:lvl1pPr>
              <a:defRPr/>
            </a:lvl1pPr>
          </a:lstStyle>
          <a:p>
            <a:pPr>
              <a:defRPr/>
            </a:pPr>
            <a:endParaRPr lang="ru-RU"/>
          </a:p>
        </p:txBody>
      </p:sp>
      <p:sp>
        <p:nvSpPr>
          <p:cNvPr id="5" name="Номер слайда 17"/>
          <p:cNvSpPr>
            <a:spLocks noGrp="1"/>
          </p:cNvSpPr>
          <p:nvPr>
            <p:ph type="sldNum" sz="quarter" idx="12"/>
          </p:nvPr>
        </p:nvSpPr>
        <p:spPr/>
        <p:txBody>
          <a:bodyPr/>
          <a:lstStyle>
            <a:lvl1pPr>
              <a:defRPr/>
            </a:lvl1pPr>
          </a:lstStyle>
          <a:p>
            <a:fld id="{ACCB5339-2A1A-4D8B-9731-333AA56E405D}" type="slidenum">
              <a:rPr lang="ru-RU" altLang="uk-UA"/>
              <a:pPr/>
              <a:t>‹#›</a:t>
            </a:fld>
            <a:endParaRPr lang="ru-RU" altLang="uk-UA"/>
          </a:p>
        </p:txBody>
      </p:sp>
    </p:spTree>
    <p:extLst>
      <p:ext uri="{BB962C8B-B14F-4D97-AF65-F5344CB8AC3E}">
        <p14:creationId xmlns:p14="http://schemas.microsoft.com/office/powerpoint/2010/main" val="345292888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9"/>
          <p:cNvSpPr>
            <a:spLocks noGrp="1"/>
          </p:cNvSpPr>
          <p:nvPr>
            <p:ph type="dt" sz="half" idx="10"/>
          </p:nvPr>
        </p:nvSpPr>
        <p:spPr/>
        <p:txBody>
          <a:bodyPr/>
          <a:lstStyle>
            <a:lvl1pPr>
              <a:defRPr/>
            </a:lvl1pPr>
          </a:lstStyle>
          <a:p>
            <a:pPr>
              <a:defRPr/>
            </a:pPr>
            <a:fld id="{A65F5CA4-6503-4858-8232-1014A8BE7126}" type="datetimeFigureOut">
              <a:rPr lang="ru-RU"/>
              <a:pPr>
                <a:defRPr/>
              </a:pPr>
              <a:t>18.01.2025</a:t>
            </a:fld>
            <a:endParaRPr lang="ru-RU"/>
          </a:p>
        </p:txBody>
      </p:sp>
      <p:sp>
        <p:nvSpPr>
          <p:cNvPr id="3" name="Нижний колонтитул 21"/>
          <p:cNvSpPr>
            <a:spLocks noGrp="1"/>
          </p:cNvSpPr>
          <p:nvPr>
            <p:ph type="ftr" sz="quarter" idx="11"/>
          </p:nvPr>
        </p:nvSpPr>
        <p:spPr/>
        <p:txBody>
          <a:bodyPr/>
          <a:lstStyle>
            <a:lvl1pPr>
              <a:defRPr/>
            </a:lvl1pPr>
          </a:lstStyle>
          <a:p>
            <a:pPr>
              <a:defRPr/>
            </a:pPr>
            <a:endParaRPr lang="ru-RU"/>
          </a:p>
        </p:txBody>
      </p:sp>
      <p:sp>
        <p:nvSpPr>
          <p:cNvPr id="4" name="Номер слайда 17"/>
          <p:cNvSpPr>
            <a:spLocks noGrp="1"/>
          </p:cNvSpPr>
          <p:nvPr>
            <p:ph type="sldNum" sz="quarter" idx="12"/>
          </p:nvPr>
        </p:nvSpPr>
        <p:spPr/>
        <p:txBody>
          <a:bodyPr/>
          <a:lstStyle>
            <a:lvl1pPr>
              <a:defRPr/>
            </a:lvl1pPr>
          </a:lstStyle>
          <a:p>
            <a:fld id="{E3C049FC-1930-4126-96CC-A0C2261C8D44}" type="slidenum">
              <a:rPr lang="ru-RU" altLang="uk-UA"/>
              <a:pPr/>
              <a:t>‹#›</a:t>
            </a:fld>
            <a:endParaRPr lang="ru-RU" altLang="uk-UA"/>
          </a:p>
        </p:txBody>
      </p:sp>
    </p:spTree>
    <p:extLst>
      <p:ext uri="{BB962C8B-B14F-4D97-AF65-F5344CB8AC3E}">
        <p14:creationId xmlns:p14="http://schemas.microsoft.com/office/powerpoint/2010/main" val="203824213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85800" y="514352"/>
            <a:ext cx="2743200" cy="1162050"/>
          </a:xfrm>
        </p:spPr>
        <p:txBody>
          <a:bodyPr>
            <a:noAutofit/>
          </a:bodyPr>
          <a:lstStyle>
            <a:lvl1pPr algn="l" rtl="0">
              <a:spcBef>
                <a:spcPct val="0"/>
              </a:spcBef>
              <a:buNone/>
              <a:defRPr sz="2600" b="0">
                <a:ln>
                  <a:noFill/>
                </a:ln>
                <a:solidFill>
                  <a:schemeClr val="tx2"/>
                </a:solidFill>
                <a:effectLst/>
                <a:latin typeface="+mj-lt"/>
                <a:ea typeface="+mj-ea"/>
                <a:cs typeface="+mj-cs"/>
              </a:defRPr>
            </a:lvl1pPr>
          </a:lstStyle>
          <a:p>
            <a:r>
              <a:rPr lang="ru-RU" smtClean="0"/>
              <a:t>Образец заголовка</a:t>
            </a:r>
            <a:endParaRPr lang="en-US"/>
          </a:p>
        </p:txBody>
      </p:sp>
      <p:sp>
        <p:nvSpPr>
          <p:cNvPr id="3" name="Текст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a:r>
              <a:rPr lang="ru-RU" smtClean="0"/>
              <a:t>Образец текста</a:t>
            </a:r>
          </a:p>
        </p:txBody>
      </p:sp>
      <p:sp>
        <p:nvSpPr>
          <p:cNvPr id="4" name="Содержимое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5" name="Дата 9"/>
          <p:cNvSpPr>
            <a:spLocks noGrp="1"/>
          </p:cNvSpPr>
          <p:nvPr>
            <p:ph type="dt" sz="half" idx="10"/>
          </p:nvPr>
        </p:nvSpPr>
        <p:spPr/>
        <p:txBody>
          <a:bodyPr/>
          <a:lstStyle>
            <a:lvl1pPr>
              <a:defRPr/>
            </a:lvl1pPr>
          </a:lstStyle>
          <a:p>
            <a:pPr>
              <a:defRPr/>
            </a:pPr>
            <a:fld id="{247B9099-64B7-49BB-BBF6-FACB7075F32C}" type="datetimeFigureOut">
              <a:rPr lang="ru-RU"/>
              <a:pPr>
                <a:defRPr/>
              </a:pPr>
              <a:t>18.01.2025</a:t>
            </a:fld>
            <a:endParaRPr lang="ru-RU"/>
          </a:p>
        </p:txBody>
      </p:sp>
      <p:sp>
        <p:nvSpPr>
          <p:cNvPr id="6" name="Нижний колонтитул 21"/>
          <p:cNvSpPr>
            <a:spLocks noGrp="1"/>
          </p:cNvSpPr>
          <p:nvPr>
            <p:ph type="ftr" sz="quarter" idx="11"/>
          </p:nvPr>
        </p:nvSpPr>
        <p:spPr/>
        <p:txBody>
          <a:bodyPr/>
          <a:lstStyle>
            <a:lvl1pPr>
              <a:defRPr/>
            </a:lvl1pPr>
          </a:lstStyle>
          <a:p>
            <a:pPr>
              <a:defRPr/>
            </a:pPr>
            <a:endParaRPr lang="ru-RU"/>
          </a:p>
        </p:txBody>
      </p:sp>
      <p:sp>
        <p:nvSpPr>
          <p:cNvPr id="7" name="Номер слайда 17"/>
          <p:cNvSpPr>
            <a:spLocks noGrp="1"/>
          </p:cNvSpPr>
          <p:nvPr>
            <p:ph type="sldNum" sz="quarter" idx="12"/>
          </p:nvPr>
        </p:nvSpPr>
        <p:spPr/>
        <p:txBody>
          <a:bodyPr/>
          <a:lstStyle>
            <a:lvl1pPr>
              <a:defRPr/>
            </a:lvl1pPr>
          </a:lstStyle>
          <a:p>
            <a:fld id="{277226AC-8C37-4E35-994F-926545A0865F}" type="slidenum">
              <a:rPr lang="ru-RU" altLang="uk-UA"/>
              <a:pPr/>
              <a:t>‹#›</a:t>
            </a:fld>
            <a:endParaRPr lang="ru-RU" altLang="uk-UA"/>
          </a:p>
        </p:txBody>
      </p:sp>
    </p:spTree>
    <p:extLst>
      <p:ext uri="{BB962C8B-B14F-4D97-AF65-F5344CB8AC3E}">
        <p14:creationId xmlns:p14="http://schemas.microsoft.com/office/powerpoint/2010/main" val="263172487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5" name="Прямоугольник с одним вырезанным скругленным углом 13"/>
          <p:cNvSpPr/>
          <p:nvPr/>
        </p:nvSpPr>
        <p:spPr>
          <a:xfrm rot="420000" flipV="1">
            <a:off x="3165475" y="1108075"/>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6" name="Прямоугольный треугольник 5"/>
          <p:cNvSpPr/>
          <p:nvPr/>
        </p:nvSpPr>
        <p:spPr>
          <a:xfrm rot="420000" flipV="1">
            <a:off x="8004175" y="5359400"/>
            <a:ext cx="155575" cy="155575"/>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7" name="Полилиния 6"/>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eaLnBrk="1" fontAlgn="auto" hangingPunct="1">
              <a:spcBef>
                <a:spcPts val="0"/>
              </a:spcBef>
              <a:spcAft>
                <a:spcPts val="0"/>
              </a:spcAft>
              <a:defRPr/>
            </a:pPr>
            <a:endParaRPr lang="en-US">
              <a:latin typeface="+mn-lt"/>
            </a:endParaRPr>
          </a:p>
        </p:txBody>
      </p:sp>
      <p:sp>
        <p:nvSpPr>
          <p:cNvPr id="8" name="Полилиния 7"/>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eaLnBrk="1" fontAlgn="auto" hangingPunct="1">
              <a:spcBef>
                <a:spcPts val="0"/>
              </a:spcBef>
              <a:spcAft>
                <a:spcPts val="0"/>
              </a:spcAft>
              <a:defRPr/>
            </a:pPr>
            <a:endParaRPr lang="en-US">
              <a:latin typeface="+mn-lt"/>
            </a:endParaRPr>
          </a:p>
        </p:txBody>
      </p:sp>
      <p:sp>
        <p:nvSpPr>
          <p:cNvPr id="2" name="Заголовок 1"/>
          <p:cNvSpPr>
            <a:spLocks noGrp="1"/>
          </p:cNvSpPr>
          <p:nvPr>
            <p:ph type="title"/>
          </p:nvPr>
        </p:nvSpPr>
        <p:spPr>
          <a:xfrm>
            <a:off x="609600" y="1176996"/>
            <a:ext cx="2212848" cy="1582621"/>
          </a:xfrm>
        </p:spPr>
        <p:txBody>
          <a:bodyPr lIns="45720" rIns="45720" bIns="45720"/>
          <a:lstStyle>
            <a:lvl1pPr algn="l">
              <a:buNone/>
              <a:defRPr sz="2000" b="1">
                <a:solidFill>
                  <a:schemeClr val="tx2"/>
                </a:solidFill>
              </a:defRPr>
            </a:lvl1pPr>
          </a:lstStyle>
          <a:p>
            <a:r>
              <a:rPr lang="ru-RU" smtClean="0"/>
              <a:t>Образец заголовка</a:t>
            </a:r>
            <a:endParaRPr lang="en-US"/>
          </a:p>
        </p:txBody>
      </p:sp>
      <p:sp>
        <p:nvSpPr>
          <p:cNvPr id="4" name="Текст 3"/>
          <p:cNvSpPr>
            <a:spLocks noGrp="1"/>
          </p:cNvSpPr>
          <p:nvPr>
            <p:ph type="body" sz="half" idx="2"/>
          </p:nvPr>
        </p:nvSpPr>
        <p:spPr>
          <a:xfrm>
            <a:off x="609600" y="2828785"/>
            <a:ext cx="2209800" cy="2179320"/>
          </a:xfrm>
        </p:spPr>
        <p:txBody>
          <a:bodyPr lIns="64008" rIns="45720"/>
          <a:lstStyle>
            <a:lvl1pPr marL="0" indent="0" algn="l">
              <a:spcBef>
                <a:spcPts val="250"/>
              </a:spcBef>
              <a:buFontTx/>
              <a:buNone/>
              <a:defRPr sz="1300"/>
            </a:lvl1pPr>
            <a:lvl2pPr>
              <a:defRPr sz="1200"/>
            </a:lvl2pPr>
            <a:lvl3pPr>
              <a:defRPr sz="1000"/>
            </a:lvl3pPr>
            <a:lvl4pPr>
              <a:defRPr sz="900"/>
            </a:lvl4pPr>
            <a:lvl5pPr>
              <a:defRPr sz="900"/>
            </a:lvl5pPr>
          </a:lstStyle>
          <a:p>
            <a:pPr lvl="0"/>
            <a:r>
              <a:rPr lang="ru-RU" smtClean="0"/>
              <a:t>Образец текста</a:t>
            </a:r>
          </a:p>
        </p:txBody>
      </p:sp>
      <p:sp>
        <p:nvSpPr>
          <p:cNvPr id="3" name="Рисунок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normAutofit/>
          </a:bodyPr>
          <a:lstStyle>
            <a:lvl1pPr marL="0" indent="0">
              <a:buNone/>
              <a:defRPr sz="3200"/>
            </a:lvl1pPr>
          </a:lstStyle>
          <a:p>
            <a:pPr lvl="0"/>
            <a:r>
              <a:rPr lang="ru-RU" noProof="0" smtClean="0"/>
              <a:t>Вставка рисунка</a:t>
            </a:r>
            <a:endParaRPr lang="en-US" noProof="0" dirty="0"/>
          </a:p>
        </p:txBody>
      </p:sp>
      <p:sp>
        <p:nvSpPr>
          <p:cNvPr id="9" name="Дата 4"/>
          <p:cNvSpPr>
            <a:spLocks noGrp="1"/>
          </p:cNvSpPr>
          <p:nvPr>
            <p:ph type="dt" sz="half" idx="10"/>
          </p:nvPr>
        </p:nvSpPr>
        <p:spPr/>
        <p:txBody>
          <a:bodyPr/>
          <a:lstStyle>
            <a:lvl1pPr>
              <a:defRPr/>
            </a:lvl1pPr>
          </a:lstStyle>
          <a:p>
            <a:pPr>
              <a:defRPr/>
            </a:pPr>
            <a:fld id="{DD496045-7DDE-494B-9379-11E3E941972A}" type="datetimeFigureOut">
              <a:rPr lang="ru-RU"/>
              <a:pPr>
                <a:defRPr/>
              </a:pPr>
              <a:t>18.01.2025</a:t>
            </a:fld>
            <a:endParaRPr lang="ru-RU"/>
          </a:p>
        </p:txBody>
      </p:sp>
      <p:sp>
        <p:nvSpPr>
          <p:cNvPr id="10" name="Нижний колонтитул 5"/>
          <p:cNvSpPr>
            <a:spLocks noGrp="1"/>
          </p:cNvSpPr>
          <p:nvPr>
            <p:ph type="ftr" sz="quarter" idx="11"/>
          </p:nvPr>
        </p:nvSpPr>
        <p:spPr/>
        <p:txBody>
          <a:bodyPr/>
          <a:lstStyle>
            <a:lvl1pPr>
              <a:defRPr/>
            </a:lvl1pPr>
          </a:lstStyle>
          <a:p>
            <a:pPr>
              <a:defRPr/>
            </a:pPr>
            <a:endParaRPr lang="ru-RU"/>
          </a:p>
        </p:txBody>
      </p:sp>
      <p:sp>
        <p:nvSpPr>
          <p:cNvPr id="11" name="Номер слайда 6"/>
          <p:cNvSpPr>
            <a:spLocks noGrp="1"/>
          </p:cNvSpPr>
          <p:nvPr>
            <p:ph type="sldNum" sz="quarter" idx="12"/>
          </p:nvPr>
        </p:nvSpPr>
        <p:spPr>
          <a:xfrm>
            <a:off x="8077200" y="6356350"/>
            <a:ext cx="609600" cy="365125"/>
          </a:xfrm>
        </p:spPr>
        <p:txBody>
          <a:bodyPr/>
          <a:lstStyle>
            <a:lvl1pPr>
              <a:defRPr/>
            </a:lvl1pPr>
          </a:lstStyle>
          <a:p>
            <a:fld id="{3106C840-F5A5-485E-B756-E7F9A7E6A163}" type="slidenum">
              <a:rPr lang="ru-RU" altLang="uk-UA"/>
              <a:pPr/>
              <a:t>‹#›</a:t>
            </a:fld>
            <a:endParaRPr lang="ru-RU" altLang="uk-UA"/>
          </a:p>
        </p:txBody>
      </p:sp>
    </p:spTree>
    <p:extLst>
      <p:ext uri="{BB962C8B-B14F-4D97-AF65-F5344CB8AC3E}">
        <p14:creationId xmlns:p14="http://schemas.microsoft.com/office/powerpoint/2010/main" val="352893954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en-US"/>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Дата 9"/>
          <p:cNvSpPr>
            <a:spLocks noGrp="1"/>
          </p:cNvSpPr>
          <p:nvPr>
            <p:ph type="dt" sz="half" idx="10"/>
          </p:nvPr>
        </p:nvSpPr>
        <p:spPr/>
        <p:txBody>
          <a:bodyPr/>
          <a:lstStyle>
            <a:lvl1pPr>
              <a:defRPr/>
            </a:lvl1pPr>
          </a:lstStyle>
          <a:p>
            <a:pPr>
              <a:defRPr/>
            </a:pPr>
            <a:fld id="{AA7A047D-FD75-4E85-85A9-2DAAFD787A74}" type="datetimeFigureOut">
              <a:rPr lang="ru-RU"/>
              <a:pPr>
                <a:defRPr/>
              </a:pPr>
              <a:t>18.01.2025</a:t>
            </a:fld>
            <a:endParaRPr lang="ru-RU"/>
          </a:p>
        </p:txBody>
      </p:sp>
      <p:sp>
        <p:nvSpPr>
          <p:cNvPr id="5" name="Нижний колонтитул 21"/>
          <p:cNvSpPr>
            <a:spLocks noGrp="1"/>
          </p:cNvSpPr>
          <p:nvPr>
            <p:ph type="ftr" sz="quarter" idx="11"/>
          </p:nvPr>
        </p:nvSpPr>
        <p:spPr/>
        <p:txBody>
          <a:bodyPr/>
          <a:lstStyle>
            <a:lvl1pPr>
              <a:defRPr/>
            </a:lvl1pPr>
          </a:lstStyle>
          <a:p>
            <a:pPr>
              <a:defRPr/>
            </a:pPr>
            <a:endParaRPr lang="ru-RU"/>
          </a:p>
        </p:txBody>
      </p:sp>
      <p:sp>
        <p:nvSpPr>
          <p:cNvPr id="6" name="Номер слайда 17"/>
          <p:cNvSpPr>
            <a:spLocks noGrp="1"/>
          </p:cNvSpPr>
          <p:nvPr>
            <p:ph type="sldNum" sz="quarter" idx="12"/>
          </p:nvPr>
        </p:nvSpPr>
        <p:spPr/>
        <p:txBody>
          <a:bodyPr/>
          <a:lstStyle>
            <a:lvl1pPr>
              <a:defRPr/>
            </a:lvl1pPr>
          </a:lstStyle>
          <a:p>
            <a:fld id="{2F483C32-9466-487E-8488-FD1EC833510C}" type="slidenum">
              <a:rPr lang="ru-RU" altLang="uk-UA"/>
              <a:pPr/>
              <a:t>‹#›</a:t>
            </a:fld>
            <a:endParaRPr lang="ru-RU" altLang="uk-UA"/>
          </a:p>
        </p:txBody>
      </p:sp>
    </p:spTree>
    <p:extLst>
      <p:ext uri="{BB962C8B-B14F-4D97-AF65-F5344CB8AC3E}">
        <p14:creationId xmlns:p14="http://schemas.microsoft.com/office/powerpoint/2010/main" val="337644618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914401"/>
            <a:ext cx="2057400" cy="5211763"/>
          </a:xfrm>
        </p:spPr>
        <p:txBody>
          <a:bodyPr vert="eaVert"/>
          <a:lstStyle/>
          <a:p>
            <a:r>
              <a:rPr lang="ru-RU" smtClean="0"/>
              <a:t>Образец заголовка</a:t>
            </a:r>
            <a:endParaRPr lang="en-US"/>
          </a:p>
        </p:txBody>
      </p:sp>
      <p:sp>
        <p:nvSpPr>
          <p:cNvPr id="3" name="Вертикальный текст 2"/>
          <p:cNvSpPr>
            <a:spLocks noGrp="1"/>
          </p:cNvSpPr>
          <p:nvPr>
            <p:ph type="body" orient="vert" idx="1"/>
          </p:nvPr>
        </p:nvSpPr>
        <p:spPr>
          <a:xfrm>
            <a:off x="457200" y="914401"/>
            <a:ext cx="6019800" cy="5211763"/>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Дата 9"/>
          <p:cNvSpPr>
            <a:spLocks noGrp="1"/>
          </p:cNvSpPr>
          <p:nvPr>
            <p:ph type="dt" sz="half" idx="10"/>
          </p:nvPr>
        </p:nvSpPr>
        <p:spPr/>
        <p:txBody>
          <a:bodyPr/>
          <a:lstStyle>
            <a:lvl1pPr>
              <a:defRPr/>
            </a:lvl1pPr>
          </a:lstStyle>
          <a:p>
            <a:pPr>
              <a:defRPr/>
            </a:pPr>
            <a:fld id="{D46DA0FC-B040-437F-8518-65C7696128E9}" type="datetimeFigureOut">
              <a:rPr lang="ru-RU"/>
              <a:pPr>
                <a:defRPr/>
              </a:pPr>
              <a:t>18.01.2025</a:t>
            </a:fld>
            <a:endParaRPr lang="ru-RU"/>
          </a:p>
        </p:txBody>
      </p:sp>
      <p:sp>
        <p:nvSpPr>
          <p:cNvPr id="5" name="Нижний колонтитул 21"/>
          <p:cNvSpPr>
            <a:spLocks noGrp="1"/>
          </p:cNvSpPr>
          <p:nvPr>
            <p:ph type="ftr" sz="quarter" idx="11"/>
          </p:nvPr>
        </p:nvSpPr>
        <p:spPr/>
        <p:txBody>
          <a:bodyPr/>
          <a:lstStyle>
            <a:lvl1pPr>
              <a:defRPr/>
            </a:lvl1pPr>
          </a:lstStyle>
          <a:p>
            <a:pPr>
              <a:defRPr/>
            </a:pPr>
            <a:endParaRPr lang="ru-RU"/>
          </a:p>
        </p:txBody>
      </p:sp>
      <p:sp>
        <p:nvSpPr>
          <p:cNvPr id="6" name="Номер слайда 17"/>
          <p:cNvSpPr>
            <a:spLocks noGrp="1"/>
          </p:cNvSpPr>
          <p:nvPr>
            <p:ph type="sldNum" sz="quarter" idx="12"/>
          </p:nvPr>
        </p:nvSpPr>
        <p:spPr/>
        <p:txBody>
          <a:bodyPr/>
          <a:lstStyle>
            <a:lvl1pPr>
              <a:defRPr/>
            </a:lvl1pPr>
          </a:lstStyle>
          <a:p>
            <a:fld id="{804CDF21-C6A2-4DF0-A959-2441C64651E2}" type="slidenum">
              <a:rPr lang="ru-RU" altLang="uk-UA"/>
              <a:pPr/>
              <a:t>‹#›</a:t>
            </a:fld>
            <a:endParaRPr lang="ru-RU" altLang="uk-UA"/>
          </a:p>
        </p:txBody>
      </p:sp>
    </p:spTree>
    <p:extLst>
      <p:ext uri="{BB962C8B-B14F-4D97-AF65-F5344CB8AC3E}">
        <p14:creationId xmlns:p14="http://schemas.microsoft.com/office/powerpoint/2010/main" val="62315381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7" name="Полилиния 6"/>
          <p:cNvSpPr>
            <a:spLocks/>
          </p:cNvSpPr>
          <p:nvPr/>
        </p:nvSpPr>
        <p:spPr bwMode="auto">
          <a:xfrm>
            <a:off x="-9525" y="-7938"/>
            <a:ext cx="9163050" cy="1041401"/>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eaLnBrk="1" fontAlgn="auto" hangingPunct="1">
              <a:spcBef>
                <a:spcPts val="0"/>
              </a:spcBef>
              <a:spcAft>
                <a:spcPts val="0"/>
              </a:spcAft>
              <a:defRPr/>
            </a:pPr>
            <a:endParaRPr lang="en-US">
              <a:latin typeface="+mn-lt"/>
            </a:endParaRPr>
          </a:p>
        </p:txBody>
      </p:sp>
      <p:sp>
        <p:nvSpPr>
          <p:cNvPr id="8" name="Полилиния 7"/>
          <p:cNvSpPr>
            <a:spLocks/>
          </p:cNvSpPr>
          <p:nvPr/>
        </p:nvSpPr>
        <p:spPr bwMode="auto">
          <a:xfrm>
            <a:off x="4381500" y="-7938"/>
            <a:ext cx="4762500" cy="638176"/>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eaLnBrk="1" fontAlgn="auto" hangingPunct="1">
              <a:spcBef>
                <a:spcPts val="0"/>
              </a:spcBef>
              <a:spcAft>
                <a:spcPts val="0"/>
              </a:spcAft>
              <a:defRPr/>
            </a:pPr>
            <a:endParaRPr lang="en-US">
              <a:latin typeface="+mn-lt"/>
            </a:endParaRPr>
          </a:p>
        </p:txBody>
      </p:sp>
      <p:sp>
        <p:nvSpPr>
          <p:cNvPr id="1028" name="Заголовок 8"/>
          <p:cNvSpPr>
            <a:spLocks noGrp="1"/>
          </p:cNvSpPr>
          <p:nvPr>
            <p:ph type="title"/>
          </p:nvPr>
        </p:nvSpPr>
        <p:spPr bwMode="auto">
          <a:xfrm>
            <a:off x="457200" y="704850"/>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0" bIns="0" numCol="1" anchor="b" anchorCtr="0" compatLnSpc="1">
            <a:prstTxWarp prst="textNoShape">
              <a:avLst/>
            </a:prstTxWarp>
          </a:bodyPr>
          <a:lstStyle/>
          <a:p>
            <a:pPr lvl="0"/>
            <a:r>
              <a:rPr lang="ru-RU" altLang="uk-UA" smtClean="0"/>
              <a:t>Образец заголовка</a:t>
            </a:r>
            <a:endParaRPr lang="en-US" altLang="uk-UA" smtClean="0"/>
          </a:p>
        </p:txBody>
      </p:sp>
      <p:sp>
        <p:nvSpPr>
          <p:cNvPr id="1029" name="Текст 29"/>
          <p:cNvSpPr>
            <a:spLocks noGrp="1"/>
          </p:cNvSpPr>
          <p:nvPr>
            <p:ph type="body" idx="1"/>
          </p:nvPr>
        </p:nvSpPr>
        <p:spPr bwMode="auto">
          <a:xfrm>
            <a:off x="457200" y="1935163"/>
            <a:ext cx="8229600" cy="4389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ru-RU" altLang="uk-UA" smtClean="0"/>
              <a:t>Образец текста</a:t>
            </a:r>
          </a:p>
          <a:p>
            <a:pPr lvl="1"/>
            <a:r>
              <a:rPr lang="ru-RU" altLang="uk-UA" smtClean="0"/>
              <a:t>Второй уровень</a:t>
            </a:r>
          </a:p>
          <a:p>
            <a:pPr lvl="2"/>
            <a:r>
              <a:rPr lang="ru-RU" altLang="uk-UA" smtClean="0"/>
              <a:t>Третий уровень</a:t>
            </a:r>
          </a:p>
          <a:p>
            <a:pPr lvl="3"/>
            <a:r>
              <a:rPr lang="ru-RU" altLang="uk-UA" smtClean="0"/>
              <a:t>Четвертый уровень</a:t>
            </a:r>
          </a:p>
          <a:p>
            <a:pPr lvl="4"/>
            <a:r>
              <a:rPr lang="ru-RU" altLang="uk-UA" smtClean="0"/>
              <a:t>Пятый уровень</a:t>
            </a:r>
            <a:endParaRPr lang="en-US" altLang="uk-UA" smtClean="0"/>
          </a:p>
        </p:txBody>
      </p:sp>
      <p:sp>
        <p:nvSpPr>
          <p:cNvPr id="10" name="Дата 9"/>
          <p:cNvSpPr>
            <a:spLocks noGrp="1"/>
          </p:cNvSpPr>
          <p:nvPr>
            <p:ph type="dt" sz="half" idx="2"/>
          </p:nvPr>
        </p:nvSpPr>
        <p:spPr>
          <a:xfrm>
            <a:off x="457200" y="6356350"/>
            <a:ext cx="2133600" cy="365125"/>
          </a:xfrm>
          <a:prstGeom prst="rect">
            <a:avLst/>
          </a:prstGeom>
        </p:spPr>
        <p:txBody>
          <a:bodyPr vert="horz" lIns="0" tIns="0" rIns="0" bIns="0" anchor="b"/>
          <a:lstStyle>
            <a:lvl1pPr algn="l" eaLnBrk="1" fontAlgn="auto" latinLnBrk="0" hangingPunct="1">
              <a:spcBef>
                <a:spcPts val="0"/>
              </a:spcBef>
              <a:spcAft>
                <a:spcPts val="0"/>
              </a:spcAft>
              <a:defRPr kumimoji="0" sz="1200">
                <a:solidFill>
                  <a:schemeClr val="tx2">
                    <a:shade val="90000"/>
                  </a:schemeClr>
                </a:solidFill>
                <a:latin typeface="+mn-lt"/>
              </a:defRPr>
            </a:lvl1pPr>
          </a:lstStyle>
          <a:p>
            <a:pPr>
              <a:defRPr/>
            </a:pPr>
            <a:fld id="{BF38543F-FC4C-4EB1-BAAF-73B075469156}" type="datetimeFigureOut">
              <a:rPr lang="ru-RU"/>
              <a:pPr>
                <a:defRPr/>
              </a:pPr>
              <a:t>18.01.2025</a:t>
            </a:fld>
            <a:endParaRPr lang="ru-RU"/>
          </a:p>
        </p:txBody>
      </p:sp>
      <p:sp>
        <p:nvSpPr>
          <p:cNvPr id="22" name="Нижний колонтитул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fontAlgn="auto" latinLnBrk="0" hangingPunct="1">
              <a:spcBef>
                <a:spcPts val="0"/>
              </a:spcBef>
              <a:spcAft>
                <a:spcPts val="0"/>
              </a:spcAft>
              <a:defRPr kumimoji="0" sz="1200">
                <a:solidFill>
                  <a:schemeClr val="tx2">
                    <a:shade val="90000"/>
                  </a:schemeClr>
                </a:solidFill>
                <a:latin typeface="+mn-lt"/>
              </a:defRPr>
            </a:lvl1pPr>
          </a:lstStyle>
          <a:p>
            <a:pPr>
              <a:defRPr/>
            </a:pPr>
            <a:endParaRPr lang="ru-RU"/>
          </a:p>
        </p:txBody>
      </p:sp>
      <p:sp>
        <p:nvSpPr>
          <p:cNvPr id="18" name="Номер слайда 17"/>
          <p:cNvSpPr>
            <a:spLocks noGrp="1"/>
          </p:cNvSpPr>
          <p:nvPr>
            <p:ph type="sldNum" sz="quarter" idx="4"/>
          </p:nvPr>
        </p:nvSpPr>
        <p:spPr>
          <a:xfrm>
            <a:off x="7924800" y="6356350"/>
            <a:ext cx="762000" cy="365125"/>
          </a:xfrm>
          <a:prstGeom prst="rect">
            <a:avLst/>
          </a:prstGeom>
        </p:spPr>
        <p:txBody>
          <a:bodyPr vert="horz" wrap="square" lIns="0" tIns="0" rIns="0" bIns="0" numCol="1" anchor="b" anchorCtr="0" compatLnSpc="1">
            <a:prstTxWarp prst="textNoShape">
              <a:avLst/>
            </a:prstTxWarp>
          </a:bodyPr>
          <a:lstStyle>
            <a:lvl1pPr algn="r" eaLnBrk="1" hangingPunct="1">
              <a:defRPr sz="1200">
                <a:solidFill>
                  <a:srgbClr val="045C75"/>
                </a:solidFill>
                <a:latin typeface="Constantia" panose="02030602050306030303" pitchFamily="18" charset="0"/>
              </a:defRPr>
            </a:lvl1pPr>
          </a:lstStyle>
          <a:p>
            <a:fld id="{6AB2CE49-D76C-4957-AAF9-9D58D3F9FB01}" type="slidenum">
              <a:rPr lang="ru-RU" altLang="uk-UA"/>
              <a:pPr/>
              <a:t>‹#›</a:t>
            </a:fld>
            <a:endParaRPr lang="ru-RU" altLang="uk-UA"/>
          </a:p>
        </p:txBody>
      </p:sp>
      <p:grpSp>
        <p:nvGrpSpPr>
          <p:cNvPr id="1033" name="Группа 1"/>
          <p:cNvGrpSpPr>
            <a:grpSpLocks/>
          </p:cNvGrpSpPr>
          <p:nvPr/>
        </p:nvGrpSpPr>
        <p:grpSpPr bwMode="auto">
          <a:xfrm>
            <a:off x="-19050" y="203200"/>
            <a:ext cx="9180513" cy="647700"/>
            <a:chOff x="-19045" y="216550"/>
            <a:chExt cx="9180548" cy="649224"/>
          </a:xfrm>
        </p:grpSpPr>
        <p:sp>
          <p:nvSpPr>
            <p:cNvPr id="12" name="Полилиния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a:lstStyle/>
            <a:p>
              <a:pPr eaLnBrk="1" fontAlgn="auto" hangingPunct="1">
                <a:spcBef>
                  <a:spcPts val="0"/>
                </a:spcBef>
                <a:spcAft>
                  <a:spcPts val="0"/>
                </a:spcAft>
                <a:defRPr/>
              </a:pPr>
              <a:endParaRPr lang="en-US">
                <a:latin typeface="+mn-lt"/>
              </a:endParaRPr>
            </a:p>
          </p:txBody>
        </p:sp>
        <p:sp>
          <p:nvSpPr>
            <p:cNvPr id="13" name="Полилиния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a:lstStyle/>
            <a:p>
              <a:pPr eaLnBrk="1" fontAlgn="auto" hangingPunct="1">
                <a:spcBef>
                  <a:spcPts val="0"/>
                </a:spcBef>
                <a:spcAft>
                  <a:spcPts val="0"/>
                </a:spcAft>
                <a:defRPr/>
              </a:pPr>
              <a:endParaRPr lang="en-US">
                <a:latin typeface="+mn-lt"/>
              </a:endParaRPr>
            </a:p>
          </p:txBody>
        </p:sp>
      </p:grpSp>
    </p:spTree>
  </p:cSld>
  <p:clrMap bg1="lt1" tx1="dk1" bg2="lt2" tx2="dk2" accent1="accent1" accent2="accent2" accent3="accent3" accent4="accent4" accent5="accent5" accent6="accent6" hlink="hlink" folHlink="folHlink"/>
  <p:sldLayoutIdLst>
    <p:sldLayoutId id="2147483795" r:id="rId1"/>
    <p:sldLayoutId id="2147483787" r:id="rId2"/>
    <p:sldLayoutId id="2147483796" r:id="rId3"/>
    <p:sldLayoutId id="2147483788" r:id="rId4"/>
    <p:sldLayoutId id="2147483789" r:id="rId5"/>
    <p:sldLayoutId id="2147483790" r:id="rId6"/>
    <p:sldLayoutId id="2147483791" r:id="rId7"/>
    <p:sldLayoutId id="2147483792" r:id="rId8"/>
    <p:sldLayoutId id="2147483797" r:id="rId9"/>
    <p:sldLayoutId id="2147483793" r:id="rId10"/>
    <p:sldLayoutId id="2147483794" r:id="rId11"/>
  </p:sldLayoutIdLst>
  <p:txStyles>
    <p:titleStyle>
      <a:lvl1pPr algn="l" rtl="0" eaLnBrk="0" fontAlgn="base" hangingPunct="0">
        <a:spcBef>
          <a:spcPct val="0"/>
        </a:spcBef>
        <a:spcAft>
          <a:spcPct val="0"/>
        </a:spcAft>
        <a:defRPr sz="5000" kern="1200">
          <a:solidFill>
            <a:schemeClr val="tx2"/>
          </a:solidFill>
          <a:latin typeface="+mj-lt"/>
          <a:ea typeface="+mj-ea"/>
          <a:cs typeface="+mj-cs"/>
        </a:defRPr>
      </a:lvl1pPr>
      <a:lvl2pPr algn="l" rtl="0" eaLnBrk="0" fontAlgn="base" hangingPunct="0">
        <a:spcBef>
          <a:spcPct val="0"/>
        </a:spcBef>
        <a:spcAft>
          <a:spcPct val="0"/>
        </a:spcAft>
        <a:defRPr sz="5000">
          <a:solidFill>
            <a:schemeClr val="tx2"/>
          </a:solidFill>
          <a:latin typeface="Calibri" pitchFamily="34" charset="0"/>
        </a:defRPr>
      </a:lvl2pPr>
      <a:lvl3pPr algn="l" rtl="0" eaLnBrk="0" fontAlgn="base" hangingPunct="0">
        <a:spcBef>
          <a:spcPct val="0"/>
        </a:spcBef>
        <a:spcAft>
          <a:spcPct val="0"/>
        </a:spcAft>
        <a:defRPr sz="5000">
          <a:solidFill>
            <a:schemeClr val="tx2"/>
          </a:solidFill>
          <a:latin typeface="Calibri" pitchFamily="34" charset="0"/>
        </a:defRPr>
      </a:lvl3pPr>
      <a:lvl4pPr algn="l" rtl="0" eaLnBrk="0" fontAlgn="base" hangingPunct="0">
        <a:spcBef>
          <a:spcPct val="0"/>
        </a:spcBef>
        <a:spcAft>
          <a:spcPct val="0"/>
        </a:spcAft>
        <a:defRPr sz="5000">
          <a:solidFill>
            <a:schemeClr val="tx2"/>
          </a:solidFill>
          <a:latin typeface="Calibri" pitchFamily="34" charset="0"/>
        </a:defRPr>
      </a:lvl4pPr>
      <a:lvl5pPr algn="l" rtl="0" eaLnBrk="0" fontAlgn="base" hangingPunct="0">
        <a:spcBef>
          <a:spcPct val="0"/>
        </a:spcBef>
        <a:spcAft>
          <a:spcPct val="0"/>
        </a:spcAft>
        <a:defRPr sz="5000">
          <a:solidFill>
            <a:schemeClr val="tx2"/>
          </a:solidFill>
          <a:latin typeface="Calibri" pitchFamily="34" charset="0"/>
        </a:defRPr>
      </a:lvl5pPr>
      <a:lvl6pPr marL="457200" algn="l" rtl="0" fontAlgn="base">
        <a:spcBef>
          <a:spcPct val="0"/>
        </a:spcBef>
        <a:spcAft>
          <a:spcPct val="0"/>
        </a:spcAft>
        <a:defRPr sz="5000">
          <a:solidFill>
            <a:schemeClr val="tx2"/>
          </a:solidFill>
          <a:latin typeface="Calibri" pitchFamily="34" charset="0"/>
        </a:defRPr>
      </a:lvl6pPr>
      <a:lvl7pPr marL="914400" algn="l" rtl="0" fontAlgn="base">
        <a:spcBef>
          <a:spcPct val="0"/>
        </a:spcBef>
        <a:spcAft>
          <a:spcPct val="0"/>
        </a:spcAft>
        <a:defRPr sz="5000">
          <a:solidFill>
            <a:schemeClr val="tx2"/>
          </a:solidFill>
          <a:latin typeface="Calibri" pitchFamily="34" charset="0"/>
        </a:defRPr>
      </a:lvl7pPr>
      <a:lvl8pPr marL="1371600" algn="l" rtl="0" fontAlgn="base">
        <a:spcBef>
          <a:spcPct val="0"/>
        </a:spcBef>
        <a:spcAft>
          <a:spcPct val="0"/>
        </a:spcAft>
        <a:defRPr sz="5000">
          <a:solidFill>
            <a:schemeClr val="tx2"/>
          </a:solidFill>
          <a:latin typeface="Calibri" pitchFamily="34" charset="0"/>
        </a:defRPr>
      </a:lvl8pPr>
      <a:lvl9pPr marL="1828800" algn="l" rtl="0" fontAlgn="base">
        <a:spcBef>
          <a:spcPct val="0"/>
        </a:spcBef>
        <a:spcAft>
          <a:spcPct val="0"/>
        </a:spcAft>
        <a:defRPr sz="5000">
          <a:solidFill>
            <a:schemeClr val="tx2"/>
          </a:solidFill>
          <a:latin typeface="Calibri" pitchFamily="34" charset="0"/>
        </a:defRPr>
      </a:lvl9pPr>
    </p:titleStyle>
    <p:bodyStyle>
      <a:lvl1pPr marL="273050" indent="-273050" algn="l" rtl="0" eaLnBrk="0" fontAlgn="base" hangingPunct="0">
        <a:spcBef>
          <a:spcPct val="20000"/>
        </a:spcBef>
        <a:spcAft>
          <a:spcPct val="0"/>
        </a:spcAft>
        <a:buClr>
          <a:srgbClr val="0BD0D9"/>
        </a:buClr>
        <a:buSzPct val="95000"/>
        <a:buFont typeface="Wingdings 2" panose="05020102010507070707" pitchFamily="18" charset="2"/>
        <a:buChar char=""/>
        <a:defRPr sz="2600" kern="1200">
          <a:solidFill>
            <a:schemeClr val="tx1"/>
          </a:solidFill>
          <a:latin typeface="+mn-lt"/>
          <a:ea typeface="+mn-ea"/>
          <a:cs typeface="+mn-cs"/>
        </a:defRPr>
      </a:lvl1pPr>
      <a:lvl2pPr marL="639763" indent="-246063" algn="l" rtl="0" eaLnBrk="0" fontAlgn="base" hangingPunct="0">
        <a:spcBef>
          <a:spcPct val="20000"/>
        </a:spcBef>
        <a:spcAft>
          <a:spcPct val="0"/>
        </a:spcAft>
        <a:buClr>
          <a:schemeClr val="accent1"/>
        </a:buClr>
        <a:buSzPct val="85000"/>
        <a:buFont typeface="Wingdings 2" panose="05020102010507070707" pitchFamily="18" charset="2"/>
        <a:buChar char=""/>
        <a:defRPr sz="2400" kern="1200">
          <a:solidFill>
            <a:schemeClr val="tx1"/>
          </a:solidFill>
          <a:latin typeface="+mn-lt"/>
          <a:ea typeface="+mn-ea"/>
          <a:cs typeface="+mn-cs"/>
        </a:defRPr>
      </a:lvl2pPr>
      <a:lvl3pPr marL="914400" indent="-246063" algn="l" rtl="0" eaLnBrk="0" fontAlgn="base" hangingPunct="0">
        <a:spcBef>
          <a:spcPct val="20000"/>
        </a:spcBef>
        <a:spcAft>
          <a:spcPct val="0"/>
        </a:spcAft>
        <a:buClr>
          <a:schemeClr val="accent2"/>
        </a:buClr>
        <a:buSzPct val="70000"/>
        <a:buFont typeface="Wingdings 2" panose="05020102010507070707" pitchFamily="18" charset="2"/>
        <a:buChar char=""/>
        <a:defRPr sz="2100" kern="1200">
          <a:solidFill>
            <a:schemeClr val="tx1"/>
          </a:solidFill>
          <a:latin typeface="+mn-lt"/>
          <a:ea typeface="+mn-ea"/>
          <a:cs typeface="+mn-cs"/>
        </a:defRPr>
      </a:lvl3pPr>
      <a:lvl4pPr marL="1187450" indent="-209550" algn="l" rtl="0" eaLnBrk="0" fontAlgn="base" hangingPunct="0">
        <a:spcBef>
          <a:spcPct val="20000"/>
        </a:spcBef>
        <a:spcAft>
          <a:spcPct val="0"/>
        </a:spcAft>
        <a:buClr>
          <a:srgbClr val="0BD0D9"/>
        </a:buClr>
        <a:buSzPct val="65000"/>
        <a:buFont typeface="Wingdings 2" panose="05020102010507070707" pitchFamily="18" charset="2"/>
        <a:buChar char=""/>
        <a:defRPr sz="2000" kern="1200">
          <a:solidFill>
            <a:schemeClr val="tx1"/>
          </a:solidFill>
          <a:latin typeface="+mn-lt"/>
          <a:ea typeface="+mn-ea"/>
          <a:cs typeface="+mn-cs"/>
        </a:defRPr>
      </a:lvl4pPr>
      <a:lvl5pPr marL="1462088" indent="-209550" algn="l" rtl="0" eaLnBrk="0" fontAlgn="base" hangingPunct="0">
        <a:spcBef>
          <a:spcPct val="20000"/>
        </a:spcBef>
        <a:spcAft>
          <a:spcPct val="0"/>
        </a:spcAft>
        <a:buClr>
          <a:srgbClr val="10CF9B"/>
        </a:buClr>
        <a:buSzPct val="65000"/>
        <a:buFont typeface="Wingdings 2" panose="05020102010507070707" pitchFamily="18" charset="2"/>
        <a:buChar char=""/>
        <a:defRPr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Подзаголовок 2"/>
          <p:cNvSpPr>
            <a:spLocks noGrp="1"/>
          </p:cNvSpPr>
          <p:nvPr>
            <p:ph type="subTitle" idx="1"/>
          </p:nvPr>
        </p:nvSpPr>
        <p:spPr>
          <a:xfrm>
            <a:off x="0" y="1916831"/>
            <a:ext cx="9144000" cy="2376265"/>
          </a:xfrm>
        </p:spPr>
        <p:txBody>
          <a:bodyPr/>
          <a:lstStyle/>
          <a:p>
            <a:pPr marR="0" algn="ctr" eaLnBrk="1" hangingPunct="1"/>
            <a:r>
              <a:rPr lang="uk" altLang="uk-UA" sz="3600" dirty="0" smtClean="0">
                <a:solidFill>
                  <a:srgbClr val="CBEAC0"/>
                </a:solidFill>
                <a:latin typeface="Times New Roman" panose="02020603050405020304" pitchFamily="18" charset="0"/>
                <a:cs typeface="Times New Roman" panose="02020603050405020304" pitchFamily="18" charset="0"/>
              </a:rPr>
              <a:t>Фармацевтичні фактори. Фізичний стан лікарських речовин. Поліморфізм, розчинність, хімічна модифікація, допоміжні речовини</a:t>
            </a:r>
            <a:endParaRPr lang="ru-RU" altLang="uk-UA" sz="2400" dirty="0" smtClean="0">
              <a:latin typeface="Times New Roman" panose="02020603050405020304" pitchFamily="18" charset="0"/>
              <a:cs typeface="Times New Roman" panose="02020603050405020304" pitchFamily="18" charset="0"/>
            </a:endParaRPr>
          </a:p>
        </p:txBody>
      </p:sp>
      <p:sp>
        <p:nvSpPr>
          <p:cNvPr id="5" name="Заголовок 1"/>
          <p:cNvSpPr txBox="1">
            <a:spLocks/>
          </p:cNvSpPr>
          <p:nvPr/>
        </p:nvSpPr>
        <p:spPr>
          <a:xfrm>
            <a:off x="2051720" y="6237312"/>
            <a:ext cx="5492261" cy="41030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uk-UA" sz="2000" dirty="0" smtClean="0">
                <a:latin typeface="Times New Roman" panose="02020603050405020304" pitchFamily="18" charset="0"/>
                <a:cs typeface="Times New Roman" panose="02020603050405020304" pitchFamily="18" charset="0"/>
              </a:rPr>
              <a:t>Одеса 2025</a:t>
            </a:r>
            <a:endParaRPr lang="uk-UA" sz="2000" dirty="0">
              <a:latin typeface="Times New Roman" panose="02020603050405020304" pitchFamily="18" charset="0"/>
              <a:cs typeface="Times New Roman" panose="02020603050405020304" pitchFamily="18" charset="0"/>
            </a:endParaRPr>
          </a:p>
        </p:txBody>
      </p:sp>
      <p:sp>
        <p:nvSpPr>
          <p:cNvPr id="6" name="Заголовок 1"/>
          <p:cNvSpPr txBox="1">
            <a:spLocks/>
          </p:cNvSpPr>
          <p:nvPr/>
        </p:nvSpPr>
        <p:spPr>
          <a:xfrm>
            <a:off x="6300192" y="4869160"/>
            <a:ext cx="2731476" cy="95958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uk-UA" sz="2000" dirty="0" smtClean="0">
                <a:latin typeface="Times New Roman" panose="02020603050405020304" pitchFamily="18" charset="0"/>
                <a:cs typeface="Times New Roman" panose="02020603050405020304" pitchFamily="18" charset="0"/>
              </a:rPr>
              <a:t>Доцент Замкова А.В.</a:t>
            </a:r>
            <a:endParaRPr lang="uk-UA" sz="2000" dirty="0">
              <a:latin typeface="Times New Roman" panose="02020603050405020304" pitchFamily="18" charset="0"/>
              <a:cs typeface="Times New Roman" panose="02020603050405020304" pitchFamily="18" charset="0"/>
            </a:endParaRPr>
          </a:p>
        </p:txBody>
      </p:sp>
      <p:sp>
        <p:nvSpPr>
          <p:cNvPr id="7" name="Заголовок 1"/>
          <p:cNvSpPr txBox="1">
            <a:spLocks/>
          </p:cNvSpPr>
          <p:nvPr/>
        </p:nvSpPr>
        <p:spPr>
          <a:xfrm>
            <a:off x="971600" y="188640"/>
            <a:ext cx="7488832" cy="95958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uk-UA" sz="2000" dirty="0" smtClean="0">
                <a:latin typeface="Times New Roman" panose="02020603050405020304" pitchFamily="18" charset="0"/>
                <a:cs typeface="Times New Roman" panose="02020603050405020304" pitchFamily="18" charset="0"/>
              </a:rPr>
              <a:t>Одеський національний медичний університет</a:t>
            </a:r>
          </a:p>
          <a:p>
            <a:pPr algn="ctr"/>
            <a:r>
              <a:rPr lang="uk-UA" sz="2000" dirty="0" smtClean="0">
                <a:latin typeface="Times New Roman" panose="02020603050405020304" pitchFamily="18" charset="0"/>
                <a:cs typeface="Times New Roman" panose="02020603050405020304" pitchFamily="18" charset="0"/>
              </a:rPr>
              <a:t>Фармацевтичний факультет</a:t>
            </a:r>
          </a:p>
          <a:p>
            <a:pPr algn="ctr"/>
            <a:r>
              <a:rPr lang="uk-UA" sz="2000" dirty="0" smtClean="0">
                <a:latin typeface="Times New Roman" panose="02020603050405020304" pitchFamily="18" charset="0"/>
                <a:cs typeface="Times New Roman" panose="02020603050405020304" pitchFamily="18" charset="0"/>
              </a:rPr>
              <a:t>Кафедра фармацевтичної хімії та технології ліків </a:t>
            </a:r>
            <a:endParaRPr lang="uk-UA" sz="2000" dirty="0">
              <a:latin typeface="Times New Roman" panose="02020603050405020304" pitchFamily="18" charset="0"/>
              <a:cs typeface="Times New Roman" panose="02020603050405020304" pitchFamily="18" charset="0"/>
            </a:endParaRPr>
          </a:p>
        </p:txBody>
      </p:sp>
      <p:pic>
        <p:nvPicPr>
          <p:cNvPr id="8" name="Picture 2" descr="https://onmedu.edu.ua/wp-content/themes/medun/img/logos/logo-default.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512" y="112509"/>
            <a:ext cx="1080120" cy="1412466"/>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28625" y="428625"/>
            <a:ext cx="8229600" cy="6429375"/>
          </a:xfrm>
        </p:spPr>
        <p:txBody>
          <a:bodyPr>
            <a:normAutofit/>
          </a:bodyPr>
          <a:lstStyle/>
          <a:p>
            <a:pPr marL="274320" indent="-274320" algn="ctr" eaLnBrk="1" fontAlgn="auto" hangingPunct="1">
              <a:spcAft>
                <a:spcPts val="0"/>
              </a:spcAft>
              <a:buClr>
                <a:schemeClr val="accent3"/>
              </a:buClr>
              <a:buFont typeface="Wingdings 2"/>
              <a:buNone/>
              <a:defRPr/>
            </a:pPr>
            <a:r>
              <a:rPr lang="uk" sz="3300" b="1" dirty="0" smtClean="0"/>
              <a:t>План</a:t>
            </a:r>
            <a:endParaRPr lang="ru-RU" sz="3300" dirty="0" smtClean="0"/>
          </a:p>
          <a:p>
            <a:pPr marL="274320" indent="-274320" algn="just" eaLnBrk="1" fontAlgn="auto" hangingPunct="1">
              <a:spcAft>
                <a:spcPts val="0"/>
              </a:spcAft>
              <a:buClr>
                <a:schemeClr val="accent3"/>
              </a:buClr>
              <a:buFont typeface="Wingdings 2"/>
              <a:buChar char=""/>
              <a:defRPr/>
            </a:pPr>
            <a:r>
              <a:rPr lang="uk" dirty="0" smtClean="0"/>
              <a:t>Характеристика поняття "Фармацевтичні фактори".</a:t>
            </a:r>
          </a:p>
          <a:p>
            <a:pPr marL="274320" indent="-274320" algn="just" eaLnBrk="1" fontAlgn="auto" hangingPunct="1">
              <a:spcAft>
                <a:spcPts val="0"/>
              </a:spcAft>
              <a:buClr>
                <a:schemeClr val="accent3"/>
              </a:buClr>
              <a:buFont typeface="Wingdings 2"/>
              <a:buChar char=""/>
              <a:defRPr/>
            </a:pPr>
            <a:r>
              <a:rPr lang="uk" dirty="0" smtClean="0"/>
              <a:t>Вплив фармацевтичних факторів на терапевтичну дію лікарських засобів.</a:t>
            </a:r>
          </a:p>
          <a:p>
            <a:pPr marL="274320" indent="-274320" algn="just" eaLnBrk="1" fontAlgn="auto" hangingPunct="1">
              <a:spcAft>
                <a:spcPts val="0"/>
              </a:spcAft>
              <a:buClr>
                <a:schemeClr val="accent3"/>
              </a:buClr>
              <a:buFont typeface="Wingdings 2"/>
              <a:buChar char=""/>
              <a:defRPr/>
            </a:pPr>
            <a:r>
              <a:rPr lang="uk" dirty="0" smtClean="0"/>
              <a:t>Класифікація факторів.</a:t>
            </a:r>
          </a:p>
          <a:p>
            <a:pPr marL="274320" indent="-274320" algn="just" eaLnBrk="1" fontAlgn="auto" hangingPunct="1">
              <a:spcAft>
                <a:spcPts val="0"/>
              </a:spcAft>
              <a:buClr>
                <a:schemeClr val="accent3"/>
              </a:buClr>
              <a:buFont typeface="Wingdings 2"/>
              <a:buChar char=""/>
              <a:defRPr/>
            </a:pPr>
            <a:r>
              <a:rPr lang="uk" dirty="0" smtClean="0"/>
              <a:t>Вплив технологічних операцій на виготовлення лікарських препаратів.</a:t>
            </a:r>
          </a:p>
          <a:p>
            <a:pPr marL="274320" indent="-274320" algn="just" eaLnBrk="1" fontAlgn="auto" hangingPunct="1">
              <a:spcAft>
                <a:spcPts val="0"/>
              </a:spcAft>
              <a:buClr>
                <a:schemeClr val="accent3"/>
              </a:buClr>
              <a:buFont typeface="Wingdings 2"/>
              <a:buChar char=""/>
              <a:defRPr/>
            </a:pPr>
            <a:r>
              <a:rPr lang="uk" dirty="0" smtClean="0"/>
              <a:t>Вплив лікарської форми та шляхи введення лікарських препаратів.</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Прямокутник 3"/>
          <p:cNvSpPr>
            <a:spLocks noChangeArrowheads="1"/>
          </p:cNvSpPr>
          <p:nvPr/>
        </p:nvSpPr>
        <p:spPr bwMode="auto">
          <a:xfrm>
            <a:off x="250825" y="476250"/>
            <a:ext cx="8497888" cy="6124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just" eaLnBrk="1" hangingPunct="1">
              <a:defRPr/>
            </a:pPr>
            <a:r>
              <a:rPr lang="uk" altLang="ru-RU" sz="2000" dirty="0" smtClean="0">
                <a:latin typeface="Times New Roman" pitchFamily="18" charset="0"/>
                <a:cs typeface="Times New Roman" pitchFamily="18" charset="0"/>
              </a:rPr>
              <a:t>На попередній лекції ми розглядали поняття «фармацевтичні </a:t>
            </a:r>
            <a:r>
              <a:rPr lang="uk" altLang="ru-RU" sz="2200" dirty="0" smtClean="0">
                <a:latin typeface="Times New Roman" pitchFamily="18" charset="0"/>
                <a:cs typeface="Times New Roman" pitchFamily="18" charset="0"/>
              </a:rPr>
              <a:t>чинники». Згадаймо, що </a:t>
            </a:r>
            <a:r>
              <a:rPr lang="uk" sz="2200" dirty="0" smtClean="0">
                <a:latin typeface="Times New Roman" panose="02020603050405020304" pitchFamily="18" charset="0"/>
                <a:cs typeface="Times New Roman" panose="02020603050405020304" pitchFamily="18" charset="0"/>
              </a:rPr>
              <a:t>на терапевтичну активність лікарських речовин впливають фізіологічні, біохімічні та фармацевтичні фактори.</a:t>
            </a:r>
          </a:p>
          <a:p>
            <a:pPr marL="342900" indent="-342900" algn="just" eaLnBrk="1" hangingPunct="1">
              <a:buFont typeface="Wingdings" panose="05000000000000000000" pitchFamily="2" charset="2"/>
              <a:buChar char="Ø"/>
              <a:defRPr/>
            </a:pPr>
            <a:r>
              <a:rPr lang="uk" sz="2200" dirty="0" smtClean="0">
                <a:latin typeface="Times New Roman" panose="02020603050405020304" pitchFamily="18" charset="0"/>
                <a:cs typeface="Times New Roman" panose="02020603050405020304" pitchFamily="18" charset="0"/>
              </a:rPr>
              <a:t>До </a:t>
            </a:r>
            <a:r>
              <a:rPr lang="uk" sz="2200" b="1" dirty="0" smtClean="0">
                <a:latin typeface="Times New Roman" panose="02020603050405020304" pitchFamily="18" charset="0"/>
                <a:cs typeface="Times New Roman" panose="02020603050405020304" pitchFamily="18" charset="0"/>
              </a:rPr>
              <a:t>фізіологічних </a:t>
            </a:r>
            <a:r>
              <a:rPr lang="uk" sz="2200" dirty="0" smtClean="0">
                <a:latin typeface="Times New Roman" panose="02020603050405020304" pitchFamily="18" charset="0"/>
                <a:cs typeface="Times New Roman" panose="02020603050405020304" pitchFamily="18" charset="0"/>
              </a:rPr>
              <a:t>відносяться вік, стать, стан організму (здоровий або з патологією).</a:t>
            </a:r>
          </a:p>
          <a:p>
            <a:pPr marL="342900" indent="-342900" algn="just">
              <a:buFont typeface="Wingdings" panose="05000000000000000000" pitchFamily="2" charset="2"/>
              <a:buChar char="Ø"/>
              <a:defRPr/>
            </a:pPr>
            <a:r>
              <a:rPr lang="uk" sz="2200" dirty="0" smtClean="0">
                <a:latin typeface="Times New Roman" panose="02020603050405020304" pitchFamily="18" charset="0"/>
                <a:cs typeface="Times New Roman" panose="02020603050405020304" pitchFamily="18" charset="0"/>
              </a:rPr>
              <a:t>До </a:t>
            </a:r>
            <a:r>
              <a:rPr lang="uk" sz="2200" b="1" dirty="0" smtClean="0">
                <a:latin typeface="Times New Roman" panose="02020603050405020304" pitchFamily="18" charset="0"/>
                <a:cs typeface="Times New Roman" panose="02020603050405020304" pitchFamily="18" charset="0"/>
              </a:rPr>
              <a:t>біохімічних </a:t>
            </a:r>
            <a:r>
              <a:rPr lang="uk" sz="2200" dirty="0" smtClean="0">
                <a:latin typeface="Times New Roman" panose="02020603050405020304" pitchFamily="18" charset="0"/>
                <a:cs typeface="Times New Roman" panose="02020603050405020304" pitchFamily="18" charset="0"/>
              </a:rPr>
              <a:t>- стан клітинних мембран, активність клітини, наявність ендогенних субстратів, що накопичуються при різних захворюваннях (білірубін, жирні кислоти тощо).</a:t>
            </a:r>
          </a:p>
          <a:p>
            <a:pPr marL="342900" indent="-342900" algn="just" eaLnBrk="1" hangingPunct="1">
              <a:buFont typeface="Wingdings" panose="05000000000000000000" pitchFamily="2" charset="2"/>
              <a:buChar char="Ø"/>
              <a:defRPr/>
            </a:pPr>
            <a:r>
              <a:rPr lang="uk" sz="2200" b="1" dirty="0" smtClean="0">
                <a:latin typeface="Times New Roman" panose="02020603050405020304" pitchFamily="18" charset="0"/>
                <a:cs typeface="Times New Roman" panose="02020603050405020304" pitchFamily="18" charset="0"/>
              </a:rPr>
              <a:t>Фармацевтичні фактори - </a:t>
            </a:r>
            <a:r>
              <a:rPr lang="uk" sz="2200" dirty="0" smtClean="0">
                <a:latin typeface="Times New Roman" panose="02020603050405020304" pitchFamily="18" charset="0"/>
                <a:cs typeface="Times New Roman" panose="02020603050405020304" pitchFamily="18" charset="0"/>
              </a:rPr>
              <a:t>фактори, що впливають на процес вивільнення та всмоктування ЛЗ з лікарської форми.</a:t>
            </a:r>
            <a:endParaRPr lang="uk-UA" sz="2200" dirty="0" smtClean="0">
              <a:latin typeface="Times New Roman" panose="02020603050405020304" pitchFamily="18" charset="0"/>
              <a:cs typeface="Times New Roman" panose="02020603050405020304" pitchFamily="18" charset="0"/>
            </a:endParaRPr>
          </a:p>
          <a:p>
            <a:pPr algn="just">
              <a:defRPr/>
            </a:pPr>
            <a:r>
              <a:rPr lang="uk" sz="2200" dirty="0" smtClean="0">
                <a:latin typeface="Times New Roman" panose="02020603050405020304" pitchFamily="18" charset="0"/>
                <a:cs typeface="Times New Roman" panose="02020603050405020304" pitchFamily="18" charset="0"/>
              </a:rPr>
              <a:t>Лікувальний ефект лікарського засобу залежить від сукупного впливу різних факторів на знаходження ЛВ в організмі.</a:t>
            </a:r>
          </a:p>
          <a:p>
            <a:pPr algn="just">
              <a:defRPr/>
            </a:pPr>
            <a:r>
              <a:rPr lang="uk" sz="2200" dirty="0" smtClean="0">
                <a:latin typeface="Times New Roman" panose="02020603050405020304" pitchFamily="18" charset="0"/>
                <a:cs typeface="Times New Roman" panose="02020603050405020304" pitchFamily="18" charset="0"/>
              </a:rPr>
              <a:t>При цьому на кожному етапі знаходження ЛВ в організмі впливають різні фактори (табл. 1).</a:t>
            </a:r>
          </a:p>
          <a:p>
            <a:pPr marL="342900" indent="-342900" algn="just" eaLnBrk="1" hangingPunct="1">
              <a:buFont typeface="Wingdings" panose="05000000000000000000" pitchFamily="2" charset="2"/>
              <a:buChar char="Ø"/>
              <a:defRPr/>
            </a:pPr>
            <a:endParaRPr lang="uk-UA" altLang="ru-RU" sz="2000" dirty="0" smtClean="0">
              <a:latin typeface="Times New Roman" pitchFamily="18" charset="0"/>
              <a:cs typeface="Times New Roman" pitchFamily="18"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Объект 4"/>
          <p:cNvGraphicFramePr>
            <a:graphicFrameLocks noGrp="1"/>
          </p:cNvGraphicFramePr>
          <p:nvPr>
            <p:ph idx="1"/>
          </p:nvPr>
        </p:nvGraphicFramePr>
        <p:xfrm>
          <a:off x="755650" y="1052513"/>
          <a:ext cx="7920038" cy="5329235"/>
        </p:xfrm>
        <a:graphic>
          <a:graphicData uri="http://schemas.openxmlformats.org/drawingml/2006/table">
            <a:tbl>
              <a:tblPr/>
              <a:tblGrid>
                <a:gridCol w="348336">
                  <a:extLst>
                    <a:ext uri="{9D8B030D-6E8A-4147-A177-3AD203B41FA5}">
                      <a16:colId xmlns:a16="http://schemas.microsoft.com/office/drawing/2014/main" val="20000"/>
                    </a:ext>
                  </a:extLst>
                </a:gridCol>
                <a:gridCol w="3630017">
                  <a:extLst>
                    <a:ext uri="{9D8B030D-6E8A-4147-A177-3AD203B41FA5}">
                      <a16:colId xmlns:a16="http://schemas.microsoft.com/office/drawing/2014/main" val="20001"/>
                    </a:ext>
                  </a:extLst>
                </a:gridCol>
                <a:gridCol w="3941685">
                  <a:extLst>
                    <a:ext uri="{9D8B030D-6E8A-4147-A177-3AD203B41FA5}">
                      <a16:colId xmlns:a16="http://schemas.microsoft.com/office/drawing/2014/main" val="20002"/>
                    </a:ext>
                  </a:extLst>
                </a:gridCol>
              </a:tblGrid>
              <a:tr h="291887">
                <a:tc>
                  <a:txBody>
                    <a:bodyPr/>
                    <a:lstStyle/>
                    <a:p>
                      <a:pPr algn="l" fontAlgn="b"/>
                      <a:r>
                        <a:rPr lang="uk" sz="1800" dirty="0">
                          <a:effectLst/>
                          <a:latin typeface="Times New Roman"/>
                        </a:rPr>
                        <a:t> </a:t>
                      </a:r>
                    </a:p>
                  </a:txBody>
                  <a:tcPr marL="0" marR="0" marT="0" marB="0" anchor="b">
                    <a:lnL>
                      <a:noFill/>
                    </a:lnL>
                    <a:lnR>
                      <a:noFill/>
                    </a:lnR>
                    <a:lnT>
                      <a:noFill/>
                    </a:lnT>
                    <a:lnB w="9525" cap="flat" cmpd="sng" algn="ctr">
                      <a:solidFill>
                        <a:srgbClr val="000000"/>
                      </a:solidFill>
                      <a:prstDash val="solid"/>
                      <a:round/>
                      <a:headEnd type="none" w="med" len="med"/>
                      <a:tailEnd type="none" w="med" len="med"/>
                    </a:lnB>
                  </a:tcPr>
                </a:tc>
                <a:tc>
                  <a:txBody>
                    <a:bodyPr/>
                    <a:lstStyle/>
                    <a:p>
                      <a:pPr algn="l" fontAlgn="b"/>
                      <a:r>
                        <a:rPr lang="uk" sz="1800">
                          <a:effectLst/>
                          <a:latin typeface="Times New Roman"/>
                        </a:rPr>
                        <a:t> </a:t>
                      </a:r>
                    </a:p>
                  </a:txBody>
                  <a:tcPr marL="0" marR="0" marT="0" marB="0" anchor="b">
                    <a:lnL>
                      <a:noFill/>
                    </a:lnL>
                    <a:lnR>
                      <a:noFill/>
                    </a:lnR>
                    <a:lnT>
                      <a:noFill/>
                    </a:lnT>
                    <a:lnB w="9525" cap="flat" cmpd="sng" algn="ctr">
                      <a:solidFill>
                        <a:srgbClr val="000000"/>
                      </a:solidFill>
                      <a:prstDash val="solid"/>
                      <a:round/>
                      <a:headEnd type="none" w="med" len="med"/>
                      <a:tailEnd type="none" w="med" len="med"/>
                    </a:lnB>
                  </a:tcPr>
                </a:tc>
                <a:tc>
                  <a:txBody>
                    <a:bodyPr/>
                    <a:lstStyle/>
                    <a:p>
                      <a:pPr algn="l" fontAlgn="b"/>
                      <a:r>
                        <a:rPr lang="uk" sz="1800" dirty="0">
                          <a:effectLst/>
                          <a:latin typeface="Times New Roman"/>
                        </a:rPr>
                        <a:t> </a:t>
                      </a:r>
                    </a:p>
                  </a:txBody>
                  <a:tcPr marL="0" marR="0" marT="0" marB="0" anchor="b">
                    <a:lnL>
                      <a:noFill/>
                    </a:lnL>
                    <a:lnR>
                      <a:noFill/>
                    </a:lnR>
                    <a:lnT>
                      <a:noFill/>
                    </a:lnT>
                    <a:lnB w="9525"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419779">
                <a:tc>
                  <a:txBody>
                    <a:bodyPr/>
                    <a:lstStyle/>
                    <a:p>
                      <a:pPr algn="l" fontAlgn="b"/>
                      <a:r>
                        <a:rPr lang="uk" sz="1800">
                          <a:effectLst/>
                          <a:latin typeface="Times New Roman"/>
                        </a:rPr>
                        <a:t> </a:t>
                      </a:r>
                    </a:p>
                  </a:txBody>
                  <a:tcPr marL="0" marR="0" marT="0" marB="0" anchor="b">
                    <a:lnL w="9525" cap="flat" cmpd="sng" algn="ctr">
                      <a:solidFill>
                        <a:srgbClr val="000000"/>
                      </a:solidFill>
                      <a:prstDash val="solid"/>
                      <a:round/>
                      <a:headEnd type="none" w="med" len="med"/>
                      <a:tailEnd type="none" w="med" len="med"/>
                    </a:lnL>
                    <a:lnR>
                      <a:noFill/>
                    </a:lnR>
                    <a:lnT w="9525" cap="flat" cmpd="sng" algn="ctr">
                      <a:solidFill>
                        <a:srgbClr val="000000"/>
                      </a:solidFill>
                      <a:prstDash val="solid"/>
                      <a:round/>
                      <a:headEnd type="none" w="med" len="med"/>
                      <a:tailEnd type="none" w="med" len="med"/>
                    </a:lnT>
                    <a:lnB>
                      <a:noFill/>
                    </a:lnB>
                  </a:tcPr>
                </a:tc>
                <a:tc rowSpan="2">
                  <a:txBody>
                    <a:bodyPr/>
                    <a:lstStyle/>
                    <a:p>
                      <a:pPr algn="l" fontAlgn="b"/>
                      <a:r>
                        <a:rPr lang="uk" sz="1800" b="1" dirty="0">
                          <a:effectLst/>
                          <a:latin typeface="Times New Roman"/>
                        </a:rPr>
                        <a:t>Стадії адсорбції</a:t>
                      </a:r>
                    </a:p>
                  </a:txBody>
                  <a:tcPr marL="0" marR="0" marT="0" marB="0" anchor="b">
                    <a:lnL>
                      <a:noFill/>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a:noFill/>
                    </a:lnB>
                  </a:tcPr>
                </a:tc>
                <a:tc>
                  <a:txBody>
                    <a:bodyPr/>
                    <a:lstStyle/>
                    <a:p>
                      <a:pPr algn="ctr" fontAlgn="b"/>
                      <a:r>
                        <a:rPr lang="uk" sz="1800" b="1">
                          <a:effectLst/>
                          <a:latin typeface="Times New Roman"/>
                        </a:rPr>
                        <a:t>Чинники, що впливають на</a:t>
                      </a:r>
                    </a:p>
                  </a:txBody>
                  <a:tcPr marL="0" marR="0" marT="0" marB="0" anchor="b">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0001"/>
                  </a:ext>
                </a:extLst>
              </a:tr>
              <a:tr h="419779">
                <a:tc>
                  <a:txBody>
                    <a:bodyPr/>
                    <a:lstStyle/>
                    <a:p>
                      <a:pPr algn="l" fontAlgn="b"/>
                      <a:r>
                        <a:rPr lang="uk" sz="1800" dirty="0">
                          <a:effectLst/>
                          <a:latin typeface="Times New Roman"/>
                        </a:rPr>
                        <a:t> </a:t>
                      </a:r>
                    </a:p>
                  </a:txBody>
                  <a:tcPr marL="0" marR="0" marT="0" marB="0" anchor="b">
                    <a:lnL w="9525" cap="flat" cmpd="sng" algn="ctr">
                      <a:solidFill>
                        <a:srgbClr val="000000"/>
                      </a:solidFill>
                      <a:prstDash val="solid"/>
                      <a:round/>
                      <a:headEnd type="none" w="med" len="med"/>
                      <a:tailEnd type="none" w="med" len="med"/>
                    </a:lnL>
                    <a:lnR>
                      <a:noFill/>
                    </a:lnR>
                    <a:lnT>
                      <a:noFill/>
                    </a:lnT>
                    <a:lnB>
                      <a:noFill/>
                    </a:lnB>
                  </a:tcPr>
                </a:tc>
                <a:tc vMerge="1">
                  <a:txBody>
                    <a:bodyPr/>
                    <a:lstStyle/>
                    <a:p>
                      <a:endParaRPr lang="ru-RU"/>
                    </a:p>
                  </a:txBody>
                  <a:tcPr/>
                </a:tc>
                <a:tc>
                  <a:txBody>
                    <a:bodyPr/>
                    <a:lstStyle/>
                    <a:p>
                      <a:pPr algn="ctr" fontAlgn="b"/>
                      <a:r>
                        <a:rPr lang="uk" sz="1800" b="1">
                          <a:effectLst/>
                          <a:latin typeface="Times New Roman"/>
                        </a:rPr>
                        <a:t>швидкість та повноту ступеня</a:t>
                      </a:r>
                    </a:p>
                  </a:txBody>
                  <a:tcPr marL="0" marR="0" marT="0" marB="0" anchor="b">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10002"/>
                  </a:ext>
                </a:extLst>
              </a:tr>
              <a:tr h="419779">
                <a:tc>
                  <a:txBody>
                    <a:bodyPr/>
                    <a:lstStyle/>
                    <a:p>
                      <a:pPr algn="l" fontAlgn="b"/>
                      <a:r>
                        <a:rPr lang="uk" sz="1800">
                          <a:effectLst/>
                          <a:latin typeface="Times New Roman"/>
                        </a:rPr>
                        <a:t> </a:t>
                      </a:r>
                    </a:p>
                  </a:txBody>
                  <a:tcPr marL="0" marR="0" marT="0" marB="0" anchor="b">
                    <a:lnL w="9525" cap="flat" cmpd="sng" algn="ctr">
                      <a:solidFill>
                        <a:srgbClr val="000000"/>
                      </a:solidFill>
                      <a:prstDash val="solid"/>
                      <a:round/>
                      <a:headEnd type="none" w="med" len="med"/>
                      <a:tailEnd type="none" w="med" len="med"/>
                    </a:lnL>
                    <a:lnR>
                      <a:noFill/>
                    </a:lnR>
                    <a:lnT>
                      <a:noFill/>
                    </a:lnT>
                    <a:lnB w="9525" cap="flat" cmpd="sng" algn="ctr">
                      <a:solidFill>
                        <a:srgbClr val="000000"/>
                      </a:solidFill>
                      <a:prstDash val="solid"/>
                      <a:round/>
                      <a:headEnd type="none" w="med" len="med"/>
                      <a:tailEnd type="none" w="med" len="med"/>
                    </a:lnB>
                  </a:tcPr>
                </a:tc>
                <a:tc>
                  <a:txBody>
                    <a:bodyPr/>
                    <a:lstStyle/>
                    <a:p>
                      <a:pPr algn="l" fontAlgn="b"/>
                      <a:r>
                        <a:rPr lang="uk" sz="1800">
                          <a:effectLst/>
                          <a:latin typeface="Times New Roman"/>
                        </a:rPr>
                        <a:t> </a:t>
                      </a:r>
                    </a:p>
                  </a:txBody>
                  <a:tcPr marL="0" marR="0" marT="0" marB="0" anchor="b">
                    <a:lnL>
                      <a:noFill/>
                    </a:lnL>
                    <a:lnR w="9525" cap="flat" cmpd="sng" algn="ctr">
                      <a:solidFill>
                        <a:srgbClr val="000000"/>
                      </a:solidFill>
                      <a:prstDash val="solid"/>
                      <a:round/>
                      <a:headEnd type="none" w="med" len="med"/>
                      <a:tailEnd type="none" w="med" len="med"/>
                    </a:lnR>
                    <a:lnT>
                      <a:noFill/>
                    </a:lnT>
                    <a:lnB w="9525" cap="flat" cmpd="sng" algn="ctr">
                      <a:solidFill>
                        <a:srgbClr val="000000"/>
                      </a:solidFill>
                      <a:prstDash val="solid"/>
                      <a:round/>
                      <a:headEnd type="none" w="med" len="med"/>
                      <a:tailEnd type="none" w="med" len="med"/>
                    </a:lnB>
                  </a:tcPr>
                </a:tc>
                <a:tc>
                  <a:txBody>
                    <a:bodyPr/>
                    <a:lstStyle/>
                    <a:p>
                      <a:pPr algn="ctr" fontAlgn="b"/>
                      <a:r>
                        <a:rPr lang="uk" sz="1800" b="1">
                          <a:effectLst/>
                          <a:latin typeface="Times New Roman"/>
                        </a:rPr>
                        <a:t>всмоктування (абсорбція) ЛВ</a:t>
                      </a:r>
                    </a:p>
                  </a:txBody>
                  <a:tcPr marL="0" marR="0" marT="0" marB="0" anchor="b">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a:noFill/>
                    </a:lnT>
                    <a:lnB w="9525"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419779">
                <a:tc>
                  <a:txBody>
                    <a:bodyPr/>
                    <a:lstStyle/>
                    <a:p>
                      <a:pPr algn="l" fontAlgn="b"/>
                      <a:r>
                        <a:rPr lang="uk" sz="1800">
                          <a:solidFill>
                            <a:srgbClr val="333333"/>
                          </a:solidFill>
                          <a:effectLst/>
                          <a:latin typeface="Times New Roman"/>
                        </a:rPr>
                        <a:t>1.</a:t>
                      </a:r>
                    </a:p>
                  </a:txBody>
                  <a:tcPr marL="0" marR="0" marT="0" marB="0" anchor="b">
                    <a:lnL w="9525" cap="flat" cmpd="sng" algn="ctr">
                      <a:solidFill>
                        <a:srgbClr val="000000"/>
                      </a:solidFill>
                      <a:prstDash val="solid"/>
                      <a:round/>
                      <a:headEnd type="none" w="med" len="med"/>
                      <a:tailEnd type="none" w="med" len="med"/>
                    </a:lnL>
                    <a:lnR>
                      <a:noFill/>
                    </a:lnR>
                    <a:lnT w="9525" cap="flat" cmpd="sng" algn="ctr">
                      <a:solidFill>
                        <a:srgbClr val="000000"/>
                      </a:solidFill>
                      <a:prstDash val="solid"/>
                      <a:round/>
                      <a:headEnd type="none" w="med" len="med"/>
                      <a:tailEnd type="none" w="med" len="med"/>
                    </a:lnT>
                    <a:lnB>
                      <a:noFill/>
                    </a:lnB>
                  </a:tcPr>
                </a:tc>
                <a:tc>
                  <a:txBody>
                    <a:bodyPr/>
                    <a:lstStyle/>
                    <a:p>
                      <a:pPr algn="l" fontAlgn="b"/>
                      <a:r>
                        <a:rPr lang="uk" sz="1800">
                          <a:solidFill>
                            <a:srgbClr val="333333"/>
                          </a:solidFill>
                          <a:effectLst/>
                          <a:latin typeface="Times New Roman"/>
                        </a:rPr>
                        <a:t>Ліки (ЛВ у ЛФ) у місці</a:t>
                      </a:r>
                    </a:p>
                  </a:txBody>
                  <a:tcPr marL="0" marR="0" marT="0" marB="0" anchor="b">
                    <a:lnL>
                      <a:noFill/>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a:noFill/>
                    </a:lnB>
                  </a:tcPr>
                </a:tc>
                <a:tc>
                  <a:txBody>
                    <a:bodyPr/>
                    <a:lstStyle/>
                    <a:p>
                      <a:pPr algn="l" fontAlgn="b"/>
                      <a:r>
                        <a:rPr lang="uk" sz="1800">
                          <a:solidFill>
                            <a:srgbClr val="333333"/>
                          </a:solidFill>
                          <a:effectLst/>
                          <a:latin typeface="Times New Roman"/>
                        </a:rPr>
                        <a:t>Фармацевтичні</a:t>
                      </a:r>
                    </a:p>
                  </a:txBody>
                  <a:tcPr marL="0" marR="0" marT="0" marB="0" anchor="b">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0004"/>
                  </a:ext>
                </a:extLst>
              </a:tr>
              <a:tr h="419779">
                <a:tc gridSpan="2">
                  <a:txBody>
                    <a:bodyPr/>
                    <a:lstStyle/>
                    <a:p>
                      <a:pPr algn="l" fontAlgn="b"/>
                      <a:r>
                        <a:rPr lang="uk" sz="1800">
                          <a:solidFill>
                            <a:srgbClr val="333333"/>
                          </a:solidFill>
                          <a:effectLst/>
                          <a:latin typeface="Times New Roman"/>
                        </a:rPr>
                        <a:t>вступу</a:t>
                      </a:r>
                    </a:p>
                  </a:txBody>
                  <a:tcPr marL="0" marR="0" marT="0" marB="0" anchor="b">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a:noFill/>
                    </a:lnT>
                    <a:lnB w="9525" cap="flat" cmpd="sng" algn="ctr">
                      <a:solidFill>
                        <a:srgbClr val="000000"/>
                      </a:solidFill>
                      <a:prstDash val="solid"/>
                      <a:round/>
                      <a:headEnd type="none" w="med" len="med"/>
                      <a:tailEnd type="none" w="med" len="med"/>
                    </a:lnB>
                  </a:tcPr>
                </a:tc>
                <a:tc hMerge="1">
                  <a:txBody>
                    <a:bodyPr/>
                    <a:lstStyle/>
                    <a:p>
                      <a:endParaRPr lang="ru-RU"/>
                    </a:p>
                  </a:txBody>
                  <a:tcPr/>
                </a:tc>
                <a:tc>
                  <a:txBody>
                    <a:bodyPr/>
                    <a:lstStyle/>
                    <a:p>
                      <a:pPr algn="l" fontAlgn="b"/>
                      <a:r>
                        <a:rPr lang="uk" sz="1800">
                          <a:effectLst/>
                          <a:latin typeface="Times New Roman"/>
                        </a:rPr>
                        <a:t> </a:t>
                      </a:r>
                    </a:p>
                  </a:txBody>
                  <a:tcPr marL="0" marR="0" marT="0" marB="0" anchor="b">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a:noFill/>
                    </a:lnT>
                    <a:lnB w="9525"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r h="419779">
                <a:tc>
                  <a:txBody>
                    <a:bodyPr/>
                    <a:lstStyle/>
                    <a:p>
                      <a:pPr algn="l" fontAlgn="b"/>
                      <a:r>
                        <a:rPr lang="uk" sz="1800">
                          <a:solidFill>
                            <a:srgbClr val="333333"/>
                          </a:solidFill>
                          <a:effectLst/>
                          <a:latin typeface="Times New Roman"/>
                        </a:rPr>
                        <a:t>2.</a:t>
                      </a:r>
                    </a:p>
                  </a:txBody>
                  <a:tcPr marL="0" marR="0" marT="0" marB="0" anchor="b">
                    <a:lnL w="9525" cap="flat" cmpd="sng" algn="ctr">
                      <a:solidFill>
                        <a:srgbClr val="000000"/>
                      </a:solidFill>
                      <a:prstDash val="solid"/>
                      <a:round/>
                      <a:headEnd type="none" w="med" len="med"/>
                      <a:tailEnd type="none" w="med" len="med"/>
                    </a:lnL>
                    <a:lnR>
                      <a:noFill/>
                    </a:lnR>
                    <a:lnT w="9525" cap="flat" cmpd="sng" algn="ctr">
                      <a:solidFill>
                        <a:srgbClr val="000000"/>
                      </a:solidFill>
                      <a:prstDash val="solid"/>
                      <a:round/>
                      <a:headEnd type="none" w="med" len="med"/>
                      <a:tailEnd type="none" w="med" len="med"/>
                    </a:lnT>
                    <a:lnB>
                      <a:noFill/>
                    </a:lnB>
                  </a:tcPr>
                </a:tc>
                <a:tc>
                  <a:txBody>
                    <a:bodyPr/>
                    <a:lstStyle/>
                    <a:p>
                      <a:pPr algn="l" fontAlgn="b"/>
                      <a:r>
                        <a:rPr lang="uk" sz="1800">
                          <a:solidFill>
                            <a:srgbClr val="333333"/>
                          </a:solidFill>
                          <a:effectLst/>
                          <a:latin typeface="Times New Roman"/>
                        </a:rPr>
                        <a:t>Ліки в біорідності на</a:t>
                      </a:r>
                    </a:p>
                  </a:txBody>
                  <a:tcPr marL="0" marR="0" marT="0" marB="0" anchor="b">
                    <a:lnL>
                      <a:noFill/>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a:noFill/>
                    </a:lnB>
                  </a:tcPr>
                </a:tc>
                <a:tc>
                  <a:txBody>
                    <a:bodyPr/>
                    <a:lstStyle/>
                    <a:p>
                      <a:pPr algn="l" fontAlgn="b"/>
                      <a:r>
                        <a:rPr lang="uk" sz="1800">
                          <a:solidFill>
                            <a:srgbClr val="333333"/>
                          </a:solidFill>
                          <a:effectLst/>
                          <a:latin typeface="Times New Roman"/>
                        </a:rPr>
                        <a:t>Фізіологічні та фармацевти-</a:t>
                      </a:r>
                    </a:p>
                  </a:txBody>
                  <a:tcPr marL="0" marR="0" marT="0" marB="0" anchor="b">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0006"/>
                  </a:ext>
                </a:extLst>
              </a:tr>
              <a:tr h="419779">
                <a:tc gridSpan="2">
                  <a:txBody>
                    <a:bodyPr/>
                    <a:lstStyle/>
                    <a:p>
                      <a:pPr algn="l" fontAlgn="b"/>
                      <a:r>
                        <a:rPr lang="uk" sz="1800">
                          <a:solidFill>
                            <a:srgbClr val="333333"/>
                          </a:solidFill>
                          <a:effectLst/>
                          <a:latin typeface="Times New Roman"/>
                        </a:rPr>
                        <a:t>місці всмоктування</a:t>
                      </a:r>
                    </a:p>
                  </a:txBody>
                  <a:tcPr marL="0" marR="0" marT="0" marB="0" anchor="b">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a:noFill/>
                    </a:lnT>
                    <a:lnB w="9525" cap="flat" cmpd="sng" algn="ctr">
                      <a:solidFill>
                        <a:srgbClr val="000000"/>
                      </a:solidFill>
                      <a:prstDash val="solid"/>
                      <a:round/>
                      <a:headEnd type="none" w="med" len="med"/>
                      <a:tailEnd type="none" w="med" len="med"/>
                    </a:lnB>
                  </a:tcPr>
                </a:tc>
                <a:tc hMerge="1">
                  <a:txBody>
                    <a:bodyPr/>
                    <a:lstStyle/>
                    <a:p>
                      <a:endParaRPr lang="ru-RU"/>
                    </a:p>
                  </a:txBody>
                  <a:tcPr/>
                </a:tc>
                <a:tc>
                  <a:txBody>
                    <a:bodyPr/>
                    <a:lstStyle/>
                    <a:p>
                      <a:pPr algn="l" fontAlgn="b"/>
                      <a:r>
                        <a:rPr lang="uk" sz="1800">
                          <a:solidFill>
                            <a:srgbClr val="333333"/>
                          </a:solidFill>
                          <a:effectLst/>
                          <a:latin typeface="Times New Roman"/>
                        </a:rPr>
                        <a:t>чеські</a:t>
                      </a:r>
                    </a:p>
                  </a:txBody>
                  <a:tcPr marL="0" marR="0" marT="0" marB="0" anchor="b">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a:noFill/>
                    </a:lnT>
                    <a:lnB w="9525"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7"/>
                  </a:ext>
                </a:extLst>
              </a:tr>
              <a:tr h="419779">
                <a:tc>
                  <a:txBody>
                    <a:bodyPr/>
                    <a:lstStyle/>
                    <a:p>
                      <a:pPr algn="l" fontAlgn="b"/>
                      <a:r>
                        <a:rPr lang="uk" sz="1800">
                          <a:solidFill>
                            <a:srgbClr val="333333"/>
                          </a:solidFill>
                          <a:effectLst/>
                          <a:latin typeface="Times New Roman"/>
                        </a:rPr>
                        <a:t>3.</a:t>
                      </a:r>
                    </a:p>
                  </a:txBody>
                  <a:tcPr marL="0" marR="0" marT="0" marB="0" anchor="b">
                    <a:lnL w="9525" cap="flat" cmpd="sng" algn="ctr">
                      <a:solidFill>
                        <a:srgbClr val="000000"/>
                      </a:solidFill>
                      <a:prstDash val="solid"/>
                      <a:round/>
                      <a:headEnd type="none" w="med" len="med"/>
                      <a:tailEnd type="none" w="med" len="med"/>
                    </a:lnL>
                    <a:lnR>
                      <a:noFill/>
                    </a:lnR>
                    <a:lnT w="9525" cap="flat" cmpd="sng" algn="ctr">
                      <a:solidFill>
                        <a:srgbClr val="000000"/>
                      </a:solidFill>
                      <a:prstDash val="solid"/>
                      <a:round/>
                      <a:headEnd type="none" w="med" len="med"/>
                      <a:tailEnd type="none" w="med" len="med"/>
                    </a:lnT>
                    <a:lnB>
                      <a:noFill/>
                    </a:lnB>
                  </a:tcPr>
                </a:tc>
                <a:tc>
                  <a:txBody>
                    <a:bodyPr/>
                    <a:lstStyle/>
                    <a:p>
                      <a:pPr algn="l" fontAlgn="b"/>
                      <a:r>
                        <a:rPr lang="uk" sz="1800">
                          <a:solidFill>
                            <a:srgbClr val="333333"/>
                          </a:solidFill>
                          <a:effectLst/>
                          <a:latin typeface="Times New Roman"/>
                        </a:rPr>
                        <a:t>Ліки в біорідності (в</a:t>
                      </a:r>
                    </a:p>
                  </a:txBody>
                  <a:tcPr marL="0" marR="0" marT="0" marB="0" anchor="b">
                    <a:lnL>
                      <a:noFill/>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a:noFill/>
                    </a:lnB>
                  </a:tcPr>
                </a:tc>
                <a:tc>
                  <a:txBody>
                    <a:bodyPr/>
                    <a:lstStyle/>
                    <a:p>
                      <a:pPr algn="l" fontAlgn="b"/>
                      <a:r>
                        <a:rPr lang="uk" sz="1800">
                          <a:solidFill>
                            <a:srgbClr val="333333"/>
                          </a:solidFill>
                          <a:effectLst/>
                          <a:latin typeface="Times New Roman"/>
                        </a:rPr>
                        <a:t>Біохімічні та фізіологічні</a:t>
                      </a:r>
                    </a:p>
                  </a:txBody>
                  <a:tcPr marL="0" marR="0" marT="0" marB="0" anchor="b">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0008"/>
                  </a:ext>
                </a:extLst>
              </a:tr>
              <a:tr h="419779">
                <a:tc gridSpan="2">
                  <a:txBody>
                    <a:bodyPr/>
                    <a:lstStyle/>
                    <a:p>
                      <a:pPr algn="l" fontAlgn="b"/>
                      <a:r>
                        <a:rPr lang="uk" sz="1800">
                          <a:solidFill>
                            <a:srgbClr val="333333"/>
                          </a:solidFill>
                          <a:effectLst/>
                          <a:latin typeface="Times New Roman"/>
                        </a:rPr>
                        <a:t>крові, тканинах)</a:t>
                      </a:r>
                    </a:p>
                  </a:txBody>
                  <a:tcPr marL="0" marR="0" marT="0" marB="0" anchor="b">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a:noFill/>
                    </a:lnT>
                    <a:lnB w="9525" cap="flat" cmpd="sng" algn="ctr">
                      <a:solidFill>
                        <a:srgbClr val="000000"/>
                      </a:solidFill>
                      <a:prstDash val="solid"/>
                      <a:round/>
                      <a:headEnd type="none" w="med" len="med"/>
                      <a:tailEnd type="none" w="med" len="med"/>
                    </a:lnB>
                  </a:tcPr>
                </a:tc>
                <a:tc hMerge="1">
                  <a:txBody>
                    <a:bodyPr/>
                    <a:lstStyle/>
                    <a:p>
                      <a:endParaRPr lang="ru-RU"/>
                    </a:p>
                  </a:txBody>
                  <a:tcPr/>
                </a:tc>
                <a:tc>
                  <a:txBody>
                    <a:bodyPr/>
                    <a:lstStyle/>
                    <a:p>
                      <a:pPr algn="l" fontAlgn="b"/>
                      <a:r>
                        <a:rPr lang="uk" sz="1800">
                          <a:solidFill>
                            <a:srgbClr val="333333"/>
                          </a:solidFill>
                          <a:effectLst/>
                          <a:latin typeface="Times New Roman"/>
                        </a:rPr>
                        <a:t>ські</a:t>
                      </a:r>
                    </a:p>
                  </a:txBody>
                  <a:tcPr marL="0" marR="0" marT="0" marB="0" anchor="b">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a:noFill/>
                    </a:lnT>
                    <a:lnB w="9525"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9"/>
                  </a:ext>
                </a:extLst>
              </a:tr>
              <a:tr h="419779">
                <a:tc>
                  <a:txBody>
                    <a:bodyPr/>
                    <a:lstStyle/>
                    <a:p>
                      <a:pPr algn="l" fontAlgn="b"/>
                      <a:r>
                        <a:rPr lang="uk" sz="1800">
                          <a:solidFill>
                            <a:srgbClr val="333333"/>
                          </a:solidFill>
                          <a:effectLst/>
                          <a:latin typeface="Times New Roman"/>
                        </a:rPr>
                        <a:t>4.</a:t>
                      </a:r>
                    </a:p>
                  </a:txBody>
                  <a:tcPr marL="0" marR="0" marT="0" marB="0" anchor="b">
                    <a:lnL w="9525" cap="flat" cmpd="sng" algn="ctr">
                      <a:solidFill>
                        <a:srgbClr val="000000"/>
                      </a:solidFill>
                      <a:prstDash val="solid"/>
                      <a:round/>
                      <a:headEnd type="none" w="med" len="med"/>
                      <a:tailEnd type="none" w="med" len="med"/>
                    </a:lnL>
                    <a:lnR>
                      <a:noFill/>
                    </a:lnR>
                    <a:lnT w="9525" cap="flat" cmpd="sng" algn="ctr">
                      <a:solidFill>
                        <a:srgbClr val="000000"/>
                      </a:solidFill>
                      <a:prstDash val="solid"/>
                      <a:round/>
                      <a:headEnd type="none" w="med" len="med"/>
                      <a:tailEnd type="none" w="med" len="med"/>
                    </a:lnT>
                    <a:lnB>
                      <a:noFill/>
                    </a:lnB>
                  </a:tcPr>
                </a:tc>
                <a:tc>
                  <a:txBody>
                    <a:bodyPr/>
                    <a:lstStyle/>
                    <a:p>
                      <a:pPr algn="l" fontAlgn="b"/>
                      <a:r>
                        <a:rPr lang="uk" sz="1800">
                          <a:solidFill>
                            <a:srgbClr val="333333"/>
                          </a:solidFill>
                          <a:effectLst/>
                          <a:latin typeface="Times New Roman"/>
                        </a:rPr>
                        <a:t>Елімінація продуктів біо-</a:t>
                      </a:r>
                    </a:p>
                  </a:txBody>
                  <a:tcPr marL="0" marR="0" marT="0" marB="0" anchor="b">
                    <a:lnL>
                      <a:noFill/>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a:noFill/>
                    </a:lnB>
                  </a:tcPr>
                </a:tc>
                <a:tc>
                  <a:txBody>
                    <a:bodyPr/>
                    <a:lstStyle/>
                    <a:p>
                      <a:pPr algn="l" fontAlgn="b"/>
                      <a:r>
                        <a:rPr lang="uk" sz="1800">
                          <a:solidFill>
                            <a:srgbClr val="333333"/>
                          </a:solidFill>
                          <a:effectLst/>
                          <a:latin typeface="Times New Roman"/>
                        </a:rPr>
                        <a:t>Біохімічні</a:t>
                      </a:r>
                    </a:p>
                  </a:txBody>
                  <a:tcPr marL="0" marR="0" marT="0" marB="0" anchor="b">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0010"/>
                  </a:ext>
                </a:extLst>
              </a:tr>
              <a:tr h="419779">
                <a:tc gridSpan="2">
                  <a:txBody>
                    <a:bodyPr/>
                    <a:lstStyle/>
                    <a:p>
                      <a:pPr algn="l" fontAlgn="b"/>
                      <a:r>
                        <a:rPr lang="uk" sz="1800" dirty="0">
                          <a:solidFill>
                            <a:srgbClr val="333333"/>
                          </a:solidFill>
                          <a:effectLst/>
                          <a:latin typeface="Times New Roman"/>
                        </a:rPr>
                        <a:t>трансформації ЛВ (через нирки,</a:t>
                      </a:r>
                    </a:p>
                  </a:txBody>
                  <a:tcPr marL="0" marR="0" marT="0" marB="0" anchor="b">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a:noFill/>
                    </a:lnT>
                    <a:lnB>
                      <a:noFill/>
                    </a:lnB>
                  </a:tcPr>
                </a:tc>
                <a:tc hMerge="1">
                  <a:txBody>
                    <a:bodyPr/>
                    <a:lstStyle/>
                    <a:p>
                      <a:endParaRPr lang="ru-RU"/>
                    </a:p>
                  </a:txBody>
                  <a:tcPr/>
                </a:tc>
                <a:tc>
                  <a:txBody>
                    <a:bodyPr/>
                    <a:lstStyle/>
                    <a:p>
                      <a:pPr algn="l" fontAlgn="b"/>
                      <a:r>
                        <a:rPr lang="uk" sz="1800">
                          <a:effectLst/>
                          <a:latin typeface="Times New Roman"/>
                        </a:rPr>
                        <a:t> </a:t>
                      </a:r>
                    </a:p>
                  </a:txBody>
                  <a:tcPr marL="0" marR="0" marT="0" marB="0" anchor="b">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10011"/>
                  </a:ext>
                </a:extLst>
              </a:tr>
              <a:tr h="419779">
                <a:tc gridSpan="2">
                  <a:txBody>
                    <a:bodyPr/>
                    <a:lstStyle/>
                    <a:p>
                      <a:pPr algn="l" fontAlgn="b"/>
                      <a:r>
                        <a:rPr lang="uk" sz="1800" dirty="0">
                          <a:solidFill>
                            <a:srgbClr val="333333"/>
                          </a:solidFill>
                          <a:effectLst/>
                          <a:latin typeface="Times New Roman"/>
                        </a:rPr>
                        <a:t>ШКТ, легені та ін.)</a:t>
                      </a:r>
                    </a:p>
                  </a:txBody>
                  <a:tcPr marL="0" marR="0" marT="0" marB="0" anchor="b">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a:noFill/>
                    </a:lnT>
                    <a:lnB w="9525" cap="flat" cmpd="sng" algn="ctr">
                      <a:solidFill>
                        <a:srgbClr val="000000"/>
                      </a:solidFill>
                      <a:prstDash val="solid"/>
                      <a:round/>
                      <a:headEnd type="none" w="med" len="med"/>
                      <a:tailEnd type="none" w="med" len="med"/>
                    </a:lnB>
                  </a:tcPr>
                </a:tc>
                <a:tc hMerge="1">
                  <a:txBody>
                    <a:bodyPr/>
                    <a:lstStyle/>
                    <a:p>
                      <a:endParaRPr lang="ru-RU"/>
                    </a:p>
                  </a:txBody>
                  <a:tcPr/>
                </a:tc>
                <a:tc>
                  <a:txBody>
                    <a:bodyPr/>
                    <a:lstStyle/>
                    <a:p>
                      <a:pPr algn="l" fontAlgn="b"/>
                      <a:r>
                        <a:rPr lang="uk" sz="1800" dirty="0">
                          <a:effectLst/>
                          <a:latin typeface="Times New Roman"/>
                        </a:rPr>
                        <a:t> </a:t>
                      </a:r>
                    </a:p>
                  </a:txBody>
                  <a:tcPr marL="0" marR="0" marT="0" marB="0" anchor="b">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a:noFill/>
                    </a:lnT>
                    <a:lnB w="9525"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2"/>
                  </a:ext>
                </a:extLst>
              </a:tr>
            </a:tbl>
          </a:graphicData>
        </a:graphic>
      </p:graphicFrame>
      <p:sp>
        <p:nvSpPr>
          <p:cNvPr id="8237" name="Rectangle 4"/>
          <p:cNvSpPr>
            <a:spLocks noChangeArrowheads="1"/>
          </p:cNvSpPr>
          <p:nvPr/>
        </p:nvSpPr>
        <p:spPr bwMode="auto">
          <a:xfrm>
            <a:off x="1187450" y="-236538"/>
            <a:ext cx="7561263" cy="16303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just"/>
            <a:endParaRPr lang="ru-RU" altLang="ru-RU" sz="2000">
              <a:solidFill>
                <a:srgbClr val="333333"/>
              </a:solidFill>
              <a:latin typeface="Times New Roman" panose="02020603050405020304" pitchFamily="18" charset="0"/>
              <a:cs typeface="Times New Roman" panose="02020603050405020304" pitchFamily="18" charset="0"/>
            </a:endParaRPr>
          </a:p>
          <a:p>
            <a:pPr algn="ctr"/>
            <a:r>
              <a:rPr lang="uk" altLang="ru-RU" sz="2000" b="1">
                <a:latin typeface="Times New Roman" panose="02020603050405020304" pitchFamily="18" charset="0"/>
                <a:cs typeface="Times New Roman" panose="02020603050405020304" pitchFamily="18" charset="0"/>
              </a:rPr>
              <a:t>Таблиця 1</a:t>
            </a:r>
            <a:endParaRPr lang="ru-RU" altLang="ru-RU" sz="2000" b="1"/>
          </a:p>
          <a:p>
            <a:pPr algn="ctr"/>
            <a:r>
              <a:rPr lang="uk" altLang="ru-RU" sz="2000" b="1">
                <a:cs typeface="Times New Roman" panose="02020603050405020304" pitchFamily="18" charset="0"/>
              </a:rPr>
              <a:t>« </a:t>
            </a:r>
            <a:r>
              <a:rPr lang="uk" altLang="ru-RU" sz="2000" b="1">
                <a:latin typeface="Times New Roman" panose="02020603050405020304" pitchFamily="18" charset="0"/>
                <a:cs typeface="Times New Roman" panose="02020603050405020304" pitchFamily="18" charset="0"/>
              </a:rPr>
              <a:t>Життєвий цикл </a:t>
            </a:r>
            <a:r>
              <a:rPr lang="uk" altLang="ru-RU" sz="2000" b="1">
                <a:cs typeface="Times New Roman" panose="02020603050405020304" pitchFamily="18" charset="0"/>
              </a:rPr>
              <a:t>» </a:t>
            </a:r>
            <a:r>
              <a:rPr lang="uk" altLang="ru-RU" sz="2000" b="1">
                <a:latin typeface="Times New Roman" panose="02020603050405020304" pitchFamily="18" charset="0"/>
                <a:cs typeface="Times New Roman" panose="02020603050405020304" pitchFamily="18" charset="0"/>
              </a:rPr>
              <a:t>ліки в організмі</a:t>
            </a:r>
            <a:endParaRPr lang="ru-RU" altLang="ru-RU" sz="2000" b="1"/>
          </a:p>
          <a:p>
            <a:pPr algn="just"/>
            <a:r>
              <a:rPr lang="ru-RU" altLang="ru-RU" sz="2000" b="1"/>
              <a:t/>
            </a:r>
            <a:br>
              <a:rPr lang="ru-RU" altLang="ru-RU" sz="2000" b="1"/>
            </a:br>
            <a:endParaRPr lang="ru-RU" altLang="ru-RU" sz="2000" b="1"/>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57200" y="285750"/>
            <a:ext cx="8229600" cy="6456363"/>
          </a:xfrm>
        </p:spPr>
        <p:txBody>
          <a:bodyPr>
            <a:normAutofit fontScale="92500" lnSpcReduction="20000"/>
          </a:bodyPr>
          <a:lstStyle/>
          <a:p>
            <a:pPr marL="0" indent="0" algn="ctr" eaLnBrk="1" fontAlgn="b" hangingPunct="1">
              <a:buFont typeface="Wingdings 2" panose="05020102010507070707" pitchFamily="18" charset="2"/>
              <a:buNone/>
              <a:defRPr/>
            </a:pPr>
            <a:r>
              <a:rPr lang="uk" b="1" dirty="0" smtClean="0"/>
              <a:t>Стадії адсорбції лікарських речовин</a:t>
            </a:r>
            <a:endParaRPr lang="ru-RU" dirty="0"/>
          </a:p>
          <a:p>
            <a:pPr marL="0" indent="0" eaLnBrk="1" fontAlgn="b" hangingPunct="1">
              <a:buFont typeface="Wingdings 2" panose="05020102010507070707" pitchFamily="18" charset="2"/>
              <a:buNone/>
              <a:defRPr/>
            </a:pPr>
            <a:endParaRPr lang="ru-RU" b="1" dirty="0" smtClean="0"/>
          </a:p>
          <a:p>
            <a:pPr algn="just">
              <a:defRPr/>
            </a:pPr>
            <a:r>
              <a:rPr lang="uk" b="1" dirty="0" smtClean="0"/>
              <a:t>1-ша </a:t>
            </a:r>
            <a:r>
              <a:rPr lang="uk" b="1" dirty="0"/>
              <a:t>стадія. </a:t>
            </a:r>
            <a:r>
              <a:rPr lang="uk" dirty="0"/>
              <a:t>Безпосередній шлях введення ЛХ (пероральний, ректальний, нанесення на шкіру або слизову оболонку, ін'єкційний тощо). На цій стадії ЛВ вивільняється з форми (таблетки, супозиторію, мазі та ін) і дифундує до призначеного місця всмоктування (адсорбція).</a:t>
            </a:r>
          </a:p>
          <a:p>
            <a:pPr algn="just">
              <a:defRPr/>
            </a:pPr>
            <a:r>
              <a:rPr lang="uk" b="1" dirty="0"/>
              <a:t>2-я стадія. </a:t>
            </a:r>
            <a:r>
              <a:rPr lang="uk" dirty="0"/>
              <a:t>Характеризується переходом ЛВ у біологічну рідину та всмоктуванням його. Особливості реакції на ЛХ при старінні багато в чому обумовлені фармакокінетичними причинами: порушенням всмоктування, розподілу, метаболізму та виведення ЛХ.</a:t>
            </a:r>
          </a:p>
          <a:p>
            <a:pPr algn="just">
              <a:defRPr/>
            </a:pPr>
            <a:r>
              <a:rPr lang="uk" b="1" dirty="0"/>
              <a:t>3-тя стадія. </a:t>
            </a:r>
            <a:r>
              <a:rPr lang="uk" dirty="0"/>
              <a:t>Відрізняється від двох тим, що ЛВ чи його метаболіти розподіляються в кровоносному руслі чи тканинах.</a:t>
            </a:r>
          </a:p>
          <a:p>
            <a:pPr algn="just">
              <a:defRPr/>
            </a:pPr>
            <a:r>
              <a:rPr lang="uk" b="1" dirty="0"/>
              <a:t>4-та стадія. </a:t>
            </a:r>
            <a:r>
              <a:rPr lang="uk" dirty="0"/>
              <a:t>Рух характеризується </a:t>
            </a:r>
            <a:r>
              <a:rPr lang="uk" dirty="0" err="1"/>
              <a:t>біотрансформацією </a:t>
            </a:r>
            <a:r>
              <a:rPr lang="uk" dirty="0"/>
              <a:t>ЛВ та їх метаболітів та елімінацією (виведення) кінцевих продуктів через нирки, ШКТ, легені, потові залози. У цьому важливими є біохімічні чинники.</a:t>
            </a:r>
          </a:p>
          <a:p>
            <a:pPr marL="274320" indent="-274320" eaLnBrk="1" fontAlgn="auto" hangingPunct="1">
              <a:spcAft>
                <a:spcPts val="0"/>
              </a:spcAft>
              <a:buClr>
                <a:schemeClr val="accent3"/>
              </a:buClr>
              <a:buFont typeface="Wingdings 2"/>
              <a:buChar char=""/>
              <a:defRPr/>
            </a:pPr>
            <a:endParaRPr lang="ru-RU"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107950" y="142875"/>
            <a:ext cx="8928100" cy="6500813"/>
          </a:xfrm>
        </p:spPr>
        <p:txBody>
          <a:bodyPr>
            <a:normAutofit fontScale="85000" lnSpcReduction="20000"/>
          </a:bodyPr>
          <a:lstStyle/>
          <a:p>
            <a:pPr marL="274320" indent="-274320" algn="just" eaLnBrk="1" fontAlgn="auto" hangingPunct="1">
              <a:spcAft>
                <a:spcPts val="0"/>
              </a:spcAft>
              <a:buClr>
                <a:schemeClr val="accent3"/>
              </a:buClr>
              <a:buFont typeface="Wingdings 2"/>
              <a:buNone/>
              <a:defRPr/>
            </a:pPr>
            <a:endParaRPr lang="ru-RU" sz="2800" dirty="0" smtClean="0">
              <a:solidFill>
                <a:schemeClr val="bg2">
                  <a:lumMod val="25000"/>
                </a:schemeClr>
              </a:solidFill>
            </a:endParaRPr>
          </a:p>
          <a:p>
            <a:pPr marL="0" indent="0" algn="just">
              <a:buFont typeface="Wingdings 2" panose="05020102010507070707" pitchFamily="18" charset="2"/>
              <a:buNone/>
              <a:defRPr/>
            </a:pPr>
            <a:r>
              <a:rPr lang="uk" sz="2800" dirty="0" smtClean="0"/>
              <a:t>Згадаймо, що на активність </a:t>
            </a:r>
            <a:r>
              <a:rPr lang="uk" sz="2800" dirty="0"/>
              <a:t>діючої речовини (лікарського засобу), її вивільнення з лікарської форми та всмоктування перебувають у тісній залежності від фармацевтичних </a:t>
            </a:r>
            <a:r>
              <a:rPr lang="uk" sz="2800" dirty="0" smtClean="0"/>
              <a:t>факторів, до яких </a:t>
            </a:r>
            <a:r>
              <a:rPr lang="uk" sz="3100" dirty="0"/>
              <a:t>належать:</a:t>
            </a:r>
          </a:p>
          <a:p>
            <a:pPr marL="0" indent="0" algn="just">
              <a:buFont typeface="Wingdings 2" panose="05020102010507070707" pitchFamily="18" charset="2"/>
              <a:buNone/>
              <a:defRPr/>
            </a:pPr>
            <a:r>
              <a:rPr lang="uk" sz="3100" dirty="0"/>
              <a:t>- </a:t>
            </a:r>
            <a:r>
              <a:rPr lang="uk" sz="3100" dirty="0">
                <a:latin typeface="Times New Roman" panose="02020603050405020304" pitchFamily="18" charset="0"/>
                <a:cs typeface="Times New Roman" panose="02020603050405020304" pitchFamily="18" charset="0"/>
              </a:rPr>
              <a:t>фізичний стан лікарської речовини;</a:t>
            </a:r>
          </a:p>
          <a:p>
            <a:pPr marL="0" indent="0" algn="just">
              <a:buFont typeface="Wingdings 2" panose="05020102010507070707" pitchFamily="18" charset="2"/>
              <a:buNone/>
              <a:defRPr/>
            </a:pPr>
            <a:r>
              <a:rPr lang="uk" sz="3100" dirty="0" smtClean="0">
                <a:latin typeface="Times New Roman" panose="02020603050405020304" pitchFamily="18" charset="0"/>
                <a:cs typeface="Times New Roman" panose="02020603050405020304" pitchFamily="18" charset="0"/>
              </a:rPr>
              <a:t>- </a:t>
            </a:r>
            <a:r>
              <a:rPr lang="uk" sz="3100" dirty="0">
                <a:latin typeface="Times New Roman" panose="02020603050405020304" pitchFamily="18" charset="0"/>
                <a:cs typeface="Times New Roman" panose="02020603050405020304" pitchFamily="18" charset="0"/>
              </a:rPr>
              <a:t>Проста хімічна модифікація лікарської </a:t>
            </a:r>
            <a:r>
              <a:rPr lang="uk" sz="3100" dirty="0" smtClean="0">
                <a:latin typeface="Times New Roman" panose="02020603050405020304" pitchFamily="18" charset="0"/>
                <a:cs typeface="Times New Roman" panose="02020603050405020304" pitchFamily="18" charset="0"/>
              </a:rPr>
              <a:t>речовини </a:t>
            </a:r>
            <a:r>
              <a:rPr lang="uk" sz="3100" dirty="0">
                <a:latin typeface="Times New Roman" panose="02020603050405020304" pitchFamily="18" charset="0"/>
                <a:cs typeface="Times New Roman" panose="02020603050405020304" pitchFamily="18" charset="0"/>
              </a:rPr>
              <a:t>;</a:t>
            </a:r>
          </a:p>
          <a:p>
            <a:pPr marL="0" indent="0" algn="just">
              <a:buFont typeface="Wingdings 2" panose="05020102010507070707" pitchFamily="18" charset="2"/>
              <a:buNone/>
              <a:defRPr/>
            </a:pPr>
            <a:r>
              <a:rPr lang="uk" sz="3100" dirty="0">
                <a:latin typeface="Times New Roman" panose="02020603050405020304" pitchFamily="18" charset="0"/>
                <a:cs typeface="Times New Roman" panose="02020603050405020304" pitchFamily="18" charset="0"/>
              </a:rPr>
              <a:t>-допоміжні речовини (їх природа, фізичний стан та кількість);</a:t>
            </a:r>
          </a:p>
          <a:p>
            <a:pPr marL="0" indent="0" algn="just">
              <a:buFont typeface="Wingdings 2" panose="05020102010507070707" pitchFamily="18" charset="2"/>
              <a:buNone/>
              <a:defRPr/>
            </a:pPr>
            <a:r>
              <a:rPr lang="uk" sz="3100" dirty="0">
                <a:latin typeface="Times New Roman" panose="02020603050405020304" pitchFamily="18" charset="0"/>
                <a:cs typeface="Times New Roman" panose="02020603050405020304" pitchFamily="18" charset="0"/>
              </a:rPr>
              <a:t>- Лікарська форма та шляхи її введення в організм;</a:t>
            </a:r>
          </a:p>
          <a:p>
            <a:pPr marL="0" indent="0" algn="just">
              <a:buFont typeface="Wingdings 2" panose="05020102010507070707" pitchFamily="18" charset="2"/>
              <a:buNone/>
              <a:defRPr/>
            </a:pPr>
            <a:r>
              <a:rPr lang="uk" sz="3100" dirty="0">
                <a:latin typeface="Times New Roman" panose="02020603050405020304" pitchFamily="18" charset="0"/>
                <a:cs typeface="Times New Roman" panose="02020603050405020304" pitchFamily="18" charset="0"/>
              </a:rPr>
              <a:t>-технологічний </a:t>
            </a:r>
            <a:r>
              <a:rPr lang="uk" sz="3100" dirty="0" smtClean="0">
                <a:latin typeface="Times New Roman" panose="02020603050405020304" pitchFamily="18" charset="0"/>
                <a:cs typeface="Times New Roman" panose="02020603050405020304" pitchFamily="18" charset="0"/>
              </a:rPr>
              <a:t>процес.</a:t>
            </a:r>
          </a:p>
          <a:p>
            <a:pPr marL="0" indent="0" algn="just">
              <a:buFont typeface="Wingdings 2" panose="05020102010507070707" pitchFamily="18" charset="2"/>
              <a:buNone/>
              <a:defRPr/>
            </a:pPr>
            <a:r>
              <a:rPr lang="uk" sz="3100" dirty="0" smtClean="0">
                <a:latin typeface="Times New Roman" panose="02020603050405020304" pitchFamily="18" charset="0"/>
                <a:cs typeface="Times New Roman" panose="02020603050405020304" pitchFamily="18" charset="0"/>
              </a:rPr>
              <a:t>На попередній лекції ми з Вами розглянули такі фармацевтичні фактори: «фізичний стан лікарської речовини», «проста хімічна модифікація лікарської речовини». На сьогоднішній лекції ми познайомимося з ще двома фармацевтичними факторами – лікарською формою та шляхами її введення в організм та технологічний процес, які також впливають на біологічну дію лікарських препаратів.</a:t>
            </a:r>
            <a:endParaRPr lang="ru-RU" sz="3100" dirty="0">
              <a:latin typeface="Times New Roman" panose="02020603050405020304" pitchFamily="18" charset="0"/>
              <a:cs typeface="Times New Roman" panose="02020603050405020304" pitchFamily="18"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Содержимое 2"/>
          <p:cNvSpPr>
            <a:spLocks noGrp="1"/>
          </p:cNvSpPr>
          <p:nvPr>
            <p:ph idx="1"/>
          </p:nvPr>
        </p:nvSpPr>
        <p:spPr>
          <a:xfrm>
            <a:off x="357188" y="142875"/>
            <a:ext cx="8329612" cy="6165850"/>
          </a:xfrm>
        </p:spPr>
        <p:txBody>
          <a:bodyPr>
            <a:normAutofit fontScale="92500"/>
          </a:bodyPr>
          <a:lstStyle/>
          <a:p>
            <a:pPr algn="ctr">
              <a:defRPr/>
            </a:pPr>
            <a:r>
              <a:rPr lang="uk" sz="2400" b="1" dirty="0"/>
              <a:t>Вид лікарської форми та шляхи її введення в </a:t>
            </a:r>
            <a:r>
              <a:rPr lang="uk" sz="2400" b="1" dirty="0">
                <a:latin typeface="Times New Roman" panose="02020603050405020304" pitchFamily="18" charset="0"/>
                <a:cs typeface="Times New Roman" panose="02020603050405020304" pitchFamily="18" charset="0"/>
              </a:rPr>
              <a:t>організм</a:t>
            </a:r>
          </a:p>
          <a:p>
            <a:pPr algn="just">
              <a:defRPr/>
            </a:pPr>
            <a:r>
              <a:rPr lang="uk" sz="2400" dirty="0">
                <a:latin typeface="Times New Roman" panose="02020603050405020304" pitchFamily="18" charset="0"/>
                <a:cs typeface="Times New Roman" panose="02020603050405020304" pitchFamily="18" charset="0"/>
              </a:rPr>
              <a:t>Численними дослідженнями впливу лікарської форми на терапевтичну ефективність лікарських препаратів встановлено, що оптимальна активність лікарської речовини досягається лише за його призначення раціональної лікарської формі.</a:t>
            </a:r>
          </a:p>
          <a:p>
            <a:pPr algn="just">
              <a:defRPr/>
            </a:pPr>
            <a:r>
              <a:rPr lang="uk" sz="2400" b="1" dirty="0">
                <a:latin typeface="Times New Roman" panose="02020603050405020304" pitchFamily="18" charset="0"/>
                <a:cs typeface="Times New Roman" panose="02020603050405020304" pitchFamily="18" charset="0"/>
              </a:rPr>
              <a:t>Лікарська форма </a:t>
            </a:r>
            <a:r>
              <a:rPr lang="uk" sz="2400" dirty="0">
                <a:latin typeface="Times New Roman" panose="02020603050405020304" pitchFamily="18" charset="0"/>
                <a:cs typeface="Times New Roman" panose="02020603050405020304" pitchFamily="18" charset="0"/>
              </a:rPr>
              <a:t>- це раціональна, з фармакологічної точки зору, зручна для прийому та зберігання форма лікарської речовини, що забезпечує його оптимальний терапевтичний ефект при мінімумі побічної дії.</a:t>
            </a:r>
          </a:p>
          <a:p>
            <a:pPr algn="just">
              <a:defRPr/>
            </a:pPr>
            <a:r>
              <a:rPr lang="uk" sz="2400" b="1" dirty="0">
                <a:latin typeface="Times New Roman" panose="02020603050405020304" pitchFamily="18" charset="0"/>
                <a:cs typeface="Times New Roman" panose="02020603050405020304" pitchFamily="18" charset="0"/>
              </a:rPr>
              <a:t>Лікарська форма </a:t>
            </a:r>
            <a:r>
              <a:rPr lang="uk" sz="2400" dirty="0">
                <a:latin typeface="Times New Roman" panose="02020603050405020304" pitchFamily="18" charset="0"/>
                <a:cs typeface="Times New Roman" panose="02020603050405020304" pitchFamily="18" charset="0"/>
              </a:rPr>
              <a:t>– це матеріальна норма прояву діалектичної єдності діючих та допоміжних речовин, а також технологічних операцій, які забезпечують оптимальну терапевтичну дію лікарського препарату.</a:t>
            </a:r>
          </a:p>
          <a:p>
            <a:pPr algn="just">
              <a:defRPr/>
            </a:pPr>
            <a:r>
              <a:rPr lang="uk" sz="2400" dirty="0">
                <a:latin typeface="Times New Roman" panose="02020603050405020304" pitchFamily="18" charset="0"/>
                <a:cs typeface="Times New Roman" panose="02020603050405020304" pitchFamily="18" charset="0"/>
              </a:rPr>
              <a:t>Найважливішим завданням при розробці та приготуванні лікарської форми є забезпечення оптимальних умов для вивільнення та подальшого всмоктування субстанції. </a:t>
            </a:r>
            <a:r>
              <a:rPr lang="uk" sz="2000" dirty="0"/>
              <a:t>Цим умовам підпорядковані інші вимоги, яким має відповідати лікарська форма.</a:t>
            </a:r>
            <a:endParaRPr lang="ru-RU" sz="2400" dirty="0">
              <a:latin typeface="Times New Roman" panose="02020603050405020304" pitchFamily="18" charset="0"/>
              <a:cs typeface="Times New Roman" panose="02020603050405020304" pitchFamily="18"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Содержимое 2"/>
          <p:cNvSpPr>
            <a:spLocks noGrp="1"/>
          </p:cNvSpPr>
          <p:nvPr>
            <p:ph idx="1"/>
          </p:nvPr>
        </p:nvSpPr>
        <p:spPr>
          <a:xfrm>
            <a:off x="250825" y="188913"/>
            <a:ext cx="8713788" cy="6526212"/>
          </a:xfrm>
        </p:spPr>
        <p:txBody>
          <a:bodyPr/>
          <a:lstStyle/>
          <a:p>
            <a:pPr algn="just" eaLnBrk="1" hangingPunct="1">
              <a:buFont typeface="Wingdings 2" panose="05020102010507070707" pitchFamily="18" charset="2"/>
              <a:buNone/>
              <a:defRPr/>
            </a:pPr>
            <a:r>
              <a:rPr lang="uk" altLang="uk-UA" sz="1800" dirty="0" smtClean="0"/>
              <a:t>            </a:t>
            </a:r>
          </a:p>
          <a:p>
            <a:pPr algn="just" eaLnBrk="1" hangingPunct="1">
              <a:buFont typeface="Wingdings 2" panose="05020102010507070707" pitchFamily="18" charset="2"/>
              <a:buNone/>
              <a:defRPr/>
            </a:pPr>
            <a:endParaRPr lang="ru-RU" altLang="uk-UA" sz="1800" dirty="0" smtClean="0"/>
          </a:p>
          <a:p>
            <a:pPr algn="just" eaLnBrk="1" hangingPunct="1">
              <a:buFont typeface="Wingdings 2" panose="05020102010507070707" pitchFamily="18" charset="2"/>
              <a:buNone/>
              <a:defRPr/>
            </a:pPr>
            <a:endParaRPr lang="ru-RU" altLang="uk-UA" sz="1800" dirty="0" smtClean="0"/>
          </a:p>
          <a:p>
            <a:pPr marL="0" indent="274638" algn="just" eaLnBrk="1" hangingPunct="1">
              <a:buFont typeface="Wingdings 2" panose="05020102010507070707" pitchFamily="18" charset="2"/>
              <a:buNone/>
              <a:defRPr/>
            </a:pPr>
            <a:r>
              <a:rPr lang="uk" sz="2200" dirty="0">
                <a:latin typeface="Times New Roman" panose="02020603050405020304" pitchFamily="18" charset="0"/>
                <a:cs typeface="Times New Roman" panose="02020603050405020304" pitchFamily="18" charset="0"/>
              </a:rPr>
              <a:t>Ступінь впливу лікарської форми на процеси всмоктування визначається здатністю вивільнення активної субстанції з пероральної лікарської форми та можливістю контакту зі слизовими шлунка, кишечника та взаємодії з їх секретами. За ступенем вивільнення і відповідно до кращої </a:t>
            </a:r>
            <a:r>
              <a:rPr lang="uk" sz="2200" dirty="0" smtClean="0">
                <a:latin typeface="Times New Roman" panose="02020603050405020304" pitchFamily="18" charset="0"/>
                <a:cs typeface="Times New Roman" panose="02020603050405020304" pitchFamily="18" charset="0"/>
              </a:rPr>
              <a:t>біологічної </a:t>
            </a:r>
            <a:r>
              <a:rPr lang="uk" sz="2200" dirty="0">
                <a:latin typeface="Times New Roman" panose="02020603050405020304" pitchFamily="18" charset="0"/>
                <a:cs typeface="Times New Roman" panose="02020603050405020304" pitchFamily="18" charset="0"/>
              </a:rPr>
              <a:t>доступності всі пероральні лікарські засоби можна розташувати в такому ряду: розчини-емульсії-суспензії-порошки- </a:t>
            </a:r>
            <a:r>
              <a:rPr lang="uk" sz="2200" dirty="0" smtClean="0">
                <a:latin typeface="Times New Roman" panose="02020603050405020304" pitchFamily="18" charset="0"/>
                <a:cs typeface="Times New Roman" panose="02020603050405020304" pitchFamily="18" charset="0"/>
              </a:rPr>
              <a:t>гранули-таблетки.</a:t>
            </a:r>
          </a:p>
          <a:p>
            <a:pPr marL="0" indent="274638" algn="just">
              <a:buFont typeface="Wingdings 2" panose="05020102010507070707" pitchFamily="18" charset="2"/>
              <a:buNone/>
              <a:defRPr/>
            </a:pPr>
            <a:r>
              <a:rPr lang="uk" sz="2200" dirty="0">
                <a:latin typeface="Times New Roman" panose="02020603050405020304" pitchFamily="18" charset="0"/>
                <a:cs typeface="Times New Roman" panose="02020603050405020304" pitchFamily="18" charset="0"/>
              </a:rPr>
              <a:t>На підставі численних біофармацевтичних досліджень та наукового обґрунтування впливу даного </a:t>
            </a:r>
            <a:r>
              <a:rPr lang="uk" sz="2200" dirty="0" smtClean="0">
                <a:latin typeface="Times New Roman" panose="02020603050405020304" pitchFamily="18" charset="0"/>
                <a:cs typeface="Times New Roman" panose="02020603050405020304" pitchFamily="18" charset="0"/>
              </a:rPr>
              <a:t>фактора можна </a:t>
            </a:r>
            <a:r>
              <a:rPr lang="uk" sz="2200" dirty="0">
                <a:latin typeface="Times New Roman" panose="02020603050405020304" pitchFamily="18" charset="0"/>
                <a:cs typeface="Times New Roman" panose="02020603050405020304" pitchFamily="18" charset="0"/>
              </a:rPr>
              <a:t>створювати лікарські препарати із заданими фармакокінетичними властивостями, в яких закладено певний фармакологічний ефект: синергізм, потенціювання, антагонізм, </a:t>
            </a:r>
            <a:r>
              <a:rPr lang="uk" sz="2200" dirty="0" err="1">
                <a:latin typeface="Times New Roman" panose="02020603050405020304" pitchFamily="18" charset="0"/>
                <a:cs typeface="Times New Roman" panose="02020603050405020304" pitchFamily="18" charset="0"/>
              </a:rPr>
              <a:t>пролонгування </a:t>
            </a:r>
            <a:r>
              <a:rPr lang="uk" sz="2200" dirty="0">
                <a:latin typeface="Times New Roman" panose="02020603050405020304" pitchFamily="18" charset="0"/>
                <a:cs typeface="Times New Roman" panose="02020603050405020304" pitchFamily="18" charset="0"/>
              </a:rPr>
              <a:t>, диференційовану або спрямовану дію, розширення антибактеріального спектру та ін </a:t>
            </a:r>
            <a:r>
              <a:rPr lang="uk" sz="2200" dirty="0" smtClean="0">
                <a:latin typeface="Times New Roman" panose="02020603050405020304" pitchFamily="18" charset="0"/>
                <a:cs typeface="Times New Roman" panose="02020603050405020304" pitchFamily="18" charset="0"/>
              </a:rPr>
              <a:t>.</a:t>
            </a:r>
          </a:p>
          <a:p>
            <a:pPr marL="0" indent="274638" algn="just">
              <a:buFont typeface="Wingdings 2" panose="05020102010507070707" pitchFamily="18" charset="2"/>
              <a:buNone/>
              <a:defRPr/>
            </a:pPr>
            <a:endParaRPr lang="ru-RU" sz="20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57200" y="714375"/>
            <a:ext cx="8229600" cy="5929313"/>
          </a:xfrm>
        </p:spPr>
        <p:txBody>
          <a:bodyPr>
            <a:normAutofit fontScale="92500" lnSpcReduction="20000"/>
          </a:bodyPr>
          <a:lstStyle/>
          <a:p>
            <a:pPr marL="0" indent="0" algn="just">
              <a:buFont typeface="Wingdings 2" panose="05020102010507070707" pitchFamily="18" charset="2"/>
              <a:buNone/>
              <a:defRPr/>
            </a:pPr>
            <a:r>
              <a:rPr lang="uk" dirty="0" smtClean="0">
                <a:latin typeface="Times New Roman" panose="02020603050405020304" pitchFamily="18" charset="0"/>
                <a:cs typeface="Times New Roman" panose="02020603050405020304" pitchFamily="18" charset="0"/>
              </a:rPr>
              <a:t>Заміна </a:t>
            </a:r>
            <a:r>
              <a:rPr lang="uk" dirty="0" err="1">
                <a:latin typeface="Times New Roman" panose="02020603050405020304" pitchFamily="18" charset="0"/>
                <a:cs typeface="Times New Roman" panose="02020603050405020304" pitchFamily="18" charset="0"/>
              </a:rPr>
              <a:t>таблетованих </a:t>
            </a:r>
            <a:r>
              <a:rPr lang="uk" dirty="0">
                <a:latin typeface="Times New Roman" panose="02020603050405020304" pitchFamily="18" charset="0"/>
                <a:cs typeface="Times New Roman" panose="02020603050405020304" pitchFamily="18" charset="0"/>
              </a:rPr>
              <a:t>форм </a:t>
            </a:r>
            <a:r>
              <a:rPr lang="uk" dirty="0" err="1" smtClean="0">
                <a:latin typeface="Times New Roman" panose="02020603050405020304" pitchFamily="18" charset="0"/>
                <a:cs typeface="Times New Roman" panose="02020603050405020304" pitchFamily="18" charset="0"/>
              </a:rPr>
              <a:t>неофіліну </a:t>
            </a:r>
            <a:r>
              <a:rPr lang="uk" dirty="0" smtClean="0">
                <a:latin typeface="Times New Roman" panose="02020603050405020304" pitchFamily="18" charset="0"/>
                <a:cs typeface="Times New Roman" panose="02020603050405020304" pitchFamily="18" charset="0"/>
              </a:rPr>
              <a:t>, еуфіліну </a:t>
            </a:r>
            <a:r>
              <a:rPr lang="uk" dirty="0">
                <a:latin typeface="Times New Roman" panose="02020603050405020304" pitchFamily="18" charset="0"/>
                <a:cs typeface="Times New Roman" panose="02020603050405020304" pitchFamily="18" charset="0"/>
              </a:rPr>
              <a:t>, дипрофіліну, дигоксину на ректальні супозиторії значно збільшує їх біологічну доступність. Застосування ректальних форм цих препаратів дозволяє зменшити їхню дозу.</a:t>
            </a:r>
            <a:endParaRPr lang="ru-RU" dirty="0" smtClean="0">
              <a:latin typeface="Times New Roman" panose="02020603050405020304" pitchFamily="18" charset="0"/>
              <a:cs typeface="Times New Roman" panose="02020603050405020304" pitchFamily="18" charset="0"/>
            </a:endParaRPr>
          </a:p>
          <a:p>
            <a:pPr marL="0" indent="0" algn="just">
              <a:buFont typeface="Wingdings 2" panose="05020102010507070707" pitchFamily="18" charset="2"/>
              <a:buNone/>
              <a:defRPr/>
            </a:pPr>
            <a:r>
              <a:rPr lang="uk" dirty="0" smtClean="0">
                <a:latin typeface="Times New Roman" panose="02020603050405020304" pitchFamily="18" charset="0"/>
                <a:cs typeface="Times New Roman" panose="02020603050405020304" pitchFamily="18" charset="0"/>
              </a:rPr>
              <a:t>Супозиторіями </a:t>
            </a:r>
            <a:r>
              <a:rPr lang="uk" dirty="0">
                <a:latin typeface="Times New Roman" panose="02020603050405020304" pitchFamily="18" charset="0"/>
                <a:cs typeface="Times New Roman" panose="02020603050405020304" pitchFamily="18" charset="0"/>
              </a:rPr>
              <a:t>можна замінити введення цих препаратів у вигляді ін'єкцій, оскільки ректальний шлях введення </a:t>
            </a:r>
            <a:r>
              <a:rPr lang="uk" dirty="0" err="1">
                <a:latin typeface="Times New Roman" panose="02020603050405020304" pitchFamily="18" charset="0"/>
                <a:cs typeface="Times New Roman" panose="02020603050405020304" pitchFamily="18" charset="0"/>
              </a:rPr>
              <a:t>біодоступності </a:t>
            </a:r>
            <a:r>
              <a:rPr lang="uk" dirty="0">
                <a:latin typeface="Times New Roman" panose="02020603050405020304" pitchFamily="18" charset="0"/>
                <a:cs typeface="Times New Roman" panose="02020603050405020304" pitchFamily="18" charset="0"/>
              </a:rPr>
              <a:t>прирівнюється до ін'єкційного і дозволяє не травмувати хворого.</a:t>
            </a:r>
            <a:endParaRPr lang="ru-RU" dirty="0" smtClean="0">
              <a:latin typeface="Times New Roman" panose="02020603050405020304" pitchFamily="18" charset="0"/>
              <a:cs typeface="Times New Roman" panose="02020603050405020304" pitchFamily="18" charset="0"/>
            </a:endParaRPr>
          </a:p>
          <a:p>
            <a:pPr marL="0" indent="0" algn="just">
              <a:buFont typeface="Wingdings 2" panose="05020102010507070707" pitchFamily="18" charset="2"/>
              <a:buNone/>
              <a:defRPr/>
            </a:pPr>
            <a:r>
              <a:rPr lang="uk" dirty="0" smtClean="0">
                <a:latin typeface="Times New Roman" panose="02020603050405020304" pitchFamily="18" charset="0"/>
                <a:cs typeface="Times New Roman" panose="02020603050405020304" pitchFamily="18" charset="0"/>
              </a:rPr>
              <a:t>Широко </a:t>
            </a:r>
            <a:r>
              <a:rPr lang="uk" dirty="0">
                <a:latin typeface="Times New Roman" panose="02020603050405020304" pitchFamily="18" charset="0"/>
                <a:cs typeface="Times New Roman" panose="02020603050405020304" pitchFamily="18" charset="0"/>
              </a:rPr>
              <a:t>відомий </a:t>
            </a:r>
            <a:r>
              <a:rPr lang="uk" dirty="0" err="1">
                <a:latin typeface="Times New Roman" panose="02020603050405020304" pitchFamily="18" charset="0"/>
                <a:cs typeface="Times New Roman" panose="02020603050405020304" pitchFamily="18" charset="0"/>
              </a:rPr>
              <a:t>протиішемічний </a:t>
            </a:r>
            <a:r>
              <a:rPr lang="uk" dirty="0">
                <a:latin typeface="Times New Roman" panose="02020603050405020304" pitchFamily="18" charset="0"/>
                <a:cs typeface="Times New Roman" panose="02020603050405020304" pitchFamily="18" charset="0"/>
              </a:rPr>
              <a:t>препарат " </a:t>
            </a:r>
            <a:r>
              <a:rPr lang="uk" dirty="0" err="1">
                <a:latin typeface="Times New Roman" panose="02020603050405020304" pitchFamily="18" charset="0"/>
                <a:cs typeface="Times New Roman" panose="02020603050405020304" pitchFamily="18" charset="0"/>
              </a:rPr>
              <a:t>Трінітролонг </a:t>
            </a:r>
            <a:r>
              <a:rPr lang="uk" dirty="0">
                <a:latin typeface="Times New Roman" panose="02020603050405020304" pitchFamily="18" charset="0"/>
                <a:cs typeface="Times New Roman" panose="02020603050405020304" pitchFamily="18" charset="0"/>
              </a:rPr>
              <a:t>" краще вводити у вигляді пластинок. Ця лікарська форма дозволяє індивідуально дозувати препарати, забезпечуючи безперебійну та максимальну терапевтичну дію. Так, замість звичайних капсул амоксициліну (БД 75%) випускається препарат « </a:t>
            </a:r>
            <a:r>
              <a:rPr lang="uk" dirty="0" err="1">
                <a:latin typeface="Times New Roman" panose="02020603050405020304" pitchFamily="18" charset="0"/>
                <a:cs typeface="Times New Roman" panose="02020603050405020304" pitchFamily="18" charset="0"/>
              </a:rPr>
              <a:t>Флемоксину</a:t>
            </a:r>
            <a:r>
              <a:rPr lang="uk" dirty="0">
                <a:latin typeface="Times New Roman" panose="02020603050405020304" pitchFamily="18" charset="0"/>
                <a:cs typeface="Times New Roman" panose="02020603050405020304" pitchFamily="18" charset="0"/>
              </a:rPr>
              <a:t> </a:t>
            </a:r>
            <a:r>
              <a:rPr lang="uk" dirty="0" err="1">
                <a:latin typeface="Times New Roman" panose="02020603050405020304" pitchFamily="18" charset="0"/>
                <a:cs typeface="Times New Roman" panose="02020603050405020304" pitchFamily="18" charset="0"/>
              </a:rPr>
              <a:t>солютаб </a:t>
            </a:r>
            <a:r>
              <a:rPr lang="uk" dirty="0">
                <a:latin typeface="Times New Roman" panose="02020603050405020304" pitchFamily="18" charset="0"/>
                <a:cs typeface="Times New Roman" panose="02020603050405020304" pitchFamily="18" charset="0"/>
              </a:rPr>
              <a:t>» (БД 95%).</a:t>
            </a:r>
          </a:p>
          <a:p>
            <a:pPr marL="0" indent="0" algn="just" eaLnBrk="1" fontAlgn="auto" hangingPunct="1">
              <a:spcAft>
                <a:spcPts val="0"/>
              </a:spcAft>
              <a:buClr>
                <a:schemeClr val="accent3"/>
              </a:buClr>
              <a:buFont typeface="Wingdings 2" panose="05020102010507070707" pitchFamily="18" charset="2"/>
              <a:buNone/>
              <a:defRPr/>
            </a:pPr>
            <a:r>
              <a:rPr lang="uk" dirty="0">
                <a:latin typeface="Times New Roman" panose="02020603050405020304" pitchFamily="18" charset="0"/>
                <a:cs typeface="Times New Roman" panose="02020603050405020304" pitchFamily="18" charset="0"/>
              </a:rPr>
              <a:t>Таким чином, лікарська форма має бути зручною для застосування, вигідною та раціональною не тільки з економічної, естетичної сторін, але насамперед з погляду </a:t>
            </a:r>
            <a:r>
              <a:rPr lang="uk" dirty="0" err="1">
                <a:latin typeface="Times New Roman" panose="02020603050405020304" pitchFamily="18" charset="0"/>
                <a:cs typeface="Times New Roman" panose="02020603050405020304" pitchFamily="18" charset="0"/>
              </a:rPr>
              <a:t>фармакодинаміки </a:t>
            </a:r>
            <a:r>
              <a:rPr lang="uk" dirty="0">
                <a:latin typeface="Times New Roman" panose="02020603050405020304" pitchFamily="18" charset="0"/>
                <a:cs typeface="Times New Roman" panose="02020603050405020304" pitchFamily="18" charset="0"/>
              </a:rPr>
              <a:t>препарату та забезпечення сучасних вимог фармакотерапії.</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Заголовок 17"/>
          <p:cNvSpPr>
            <a:spLocks noGrp="1"/>
          </p:cNvSpPr>
          <p:nvPr>
            <p:ph type="title"/>
          </p:nvPr>
        </p:nvSpPr>
        <p:spPr/>
        <p:txBody>
          <a:bodyPr/>
          <a:lstStyle/>
          <a:p>
            <a:endParaRPr lang="ru-RU" altLang="ru-RU" smtClean="0"/>
          </a:p>
        </p:txBody>
      </p:sp>
      <p:pic>
        <p:nvPicPr>
          <p:cNvPr id="14339" name="Объект 15"/>
          <p:cNvPicPr>
            <a:picLocks noGrp="1" noChangeAspect="1"/>
          </p:cNvPicPr>
          <p:nvPr>
            <p:ph idx="1"/>
          </p:nvPr>
        </p:nvPicPr>
        <p:blipFill>
          <a:blip r:embed="rId2">
            <a:extLst>
              <a:ext uri="{28A0092B-C50C-407E-A947-70E740481C1C}">
                <a14:useLocalDpi xmlns:a14="http://schemas.microsoft.com/office/drawing/2010/main" val="0"/>
              </a:ext>
            </a:extLst>
          </a:blip>
          <a:srcRect/>
          <a:stretch>
            <a:fillRect/>
          </a:stretch>
        </p:blipFill>
        <p:spPr>
          <a:xfrm>
            <a:off x="3203575" y="0"/>
            <a:ext cx="5915025" cy="3495675"/>
          </a:xfrm>
        </p:spPr>
      </p:pic>
      <p:pic>
        <p:nvPicPr>
          <p:cNvPr id="14340" name="Рисунок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95263" y="3213100"/>
            <a:ext cx="4632325" cy="3644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Заголовок 8"/>
          <p:cNvSpPr>
            <a:spLocks noGrp="1"/>
          </p:cNvSpPr>
          <p:nvPr>
            <p:ph type="title"/>
          </p:nvPr>
        </p:nvSpPr>
        <p:spPr>
          <a:xfrm>
            <a:off x="457200" y="704850"/>
            <a:ext cx="8229600" cy="1143000"/>
          </a:xfrm>
        </p:spPr>
        <p:txBody>
          <a:bodyPr/>
          <a:lstStyle/>
          <a:p>
            <a:endParaRPr lang="ru-RU" altLang="ru-RU" smtClean="0"/>
          </a:p>
        </p:txBody>
      </p:sp>
      <p:sp>
        <p:nvSpPr>
          <p:cNvPr id="15363" name="Текст 9"/>
          <p:cNvSpPr>
            <a:spLocks noGrp="1"/>
          </p:cNvSpPr>
          <p:nvPr>
            <p:ph type="body" idx="1"/>
          </p:nvPr>
        </p:nvSpPr>
        <p:spPr>
          <a:xfrm>
            <a:off x="457200" y="1855788"/>
            <a:ext cx="4040188" cy="658812"/>
          </a:xfrm>
        </p:spPr>
        <p:txBody>
          <a:bodyPr/>
          <a:lstStyle/>
          <a:p>
            <a:endParaRPr lang="ru-RU" altLang="ru-RU" smtClean="0"/>
          </a:p>
        </p:txBody>
      </p:sp>
      <p:sp>
        <p:nvSpPr>
          <p:cNvPr id="15364" name="Текст 10"/>
          <p:cNvSpPr>
            <a:spLocks noGrp="1"/>
          </p:cNvSpPr>
          <p:nvPr>
            <p:ph type="body" sz="half" idx="3"/>
          </p:nvPr>
        </p:nvSpPr>
        <p:spPr>
          <a:xfrm>
            <a:off x="4645025" y="1860550"/>
            <a:ext cx="4041775" cy="654050"/>
          </a:xfrm>
        </p:spPr>
        <p:txBody>
          <a:bodyPr/>
          <a:lstStyle/>
          <a:p>
            <a:endParaRPr lang="ru-RU" altLang="ru-RU" smtClean="0"/>
          </a:p>
        </p:txBody>
      </p:sp>
      <p:pic>
        <p:nvPicPr>
          <p:cNvPr id="15365" name="Объект 3"/>
          <p:cNvPicPr>
            <a:picLocks noGrp="1" noChangeAspect="1"/>
          </p:cNvPicPr>
          <p:nvPr>
            <p:ph sz="quarter" idx="2"/>
          </p:nvPr>
        </p:nvPicPr>
        <p:blipFill>
          <a:blip r:embed="rId2">
            <a:extLst>
              <a:ext uri="{28A0092B-C50C-407E-A947-70E740481C1C}">
                <a14:useLocalDpi xmlns:a14="http://schemas.microsoft.com/office/drawing/2010/main" val="0"/>
              </a:ext>
            </a:extLst>
          </a:blip>
          <a:srcRect/>
          <a:stretch>
            <a:fillRect/>
          </a:stretch>
        </p:blipFill>
        <p:spPr>
          <a:xfrm>
            <a:off x="468313" y="981075"/>
            <a:ext cx="4608512" cy="4319588"/>
          </a:xfrm>
        </p:spPr>
      </p:pic>
      <p:sp>
        <p:nvSpPr>
          <p:cNvPr id="2" name="Содержимое 2"/>
          <p:cNvSpPr>
            <a:spLocks noGrp="1"/>
          </p:cNvSpPr>
          <p:nvPr>
            <p:ph sz="quarter" idx="4"/>
          </p:nvPr>
        </p:nvSpPr>
        <p:spPr>
          <a:xfrm>
            <a:off x="4645025" y="2514600"/>
            <a:ext cx="4041775" cy="3846513"/>
          </a:xfrm>
        </p:spPr>
        <p:txBody>
          <a:bodyPr/>
          <a:lstStyle/>
          <a:p>
            <a:pPr>
              <a:defRPr/>
            </a:pPr>
            <a:endParaRPr lang="en-US" altLang="uk-UA" dirty="0" smtClean="0"/>
          </a:p>
          <a:p>
            <a:pPr>
              <a:defRPr/>
            </a:pPr>
            <a:endParaRPr lang="en-US" altLang="uk-UA" dirty="0" smtClean="0"/>
          </a:p>
          <a:p>
            <a:pPr>
              <a:defRPr/>
            </a:pPr>
            <a:endParaRPr lang="en-US" altLang="uk-UA" dirty="0" smtClean="0"/>
          </a:p>
          <a:p>
            <a:pPr>
              <a:defRPr/>
            </a:pPr>
            <a:endParaRPr lang="en-US" altLang="uk-UA" dirty="0" smtClean="0"/>
          </a:p>
          <a:p>
            <a:pPr marL="0" indent="0" algn="ctr">
              <a:buFont typeface="Wingdings 2" panose="05020102010507070707" pitchFamily="18" charset="2"/>
              <a:buNone/>
              <a:defRPr/>
            </a:pPr>
            <a:endParaRPr lang="en-US" altLang="uk-UA" dirty="0" smtClean="0"/>
          </a:p>
        </p:txBody>
      </p:sp>
      <p:pic>
        <p:nvPicPr>
          <p:cNvPr id="15367" name="Объект 5"/>
          <p:cNvPicPr>
            <a:picLocks noGrp="1" noChangeAspect="1"/>
          </p:cNvPicPr>
          <p:nvPr>
            <p:ph sz="quarter" idx="4294967295"/>
          </p:nvPr>
        </p:nvPicPr>
        <p:blipFill>
          <a:blip r:embed="rId3">
            <a:extLst>
              <a:ext uri="{28A0092B-C50C-407E-A947-70E740481C1C}">
                <a14:useLocalDpi xmlns:a14="http://schemas.microsoft.com/office/drawing/2010/main" val="0"/>
              </a:ext>
            </a:extLst>
          </a:blip>
          <a:srcRect/>
          <a:stretch>
            <a:fillRect/>
          </a:stretch>
        </p:blipFill>
        <p:spPr>
          <a:xfrm>
            <a:off x="4787900" y="188913"/>
            <a:ext cx="4356100" cy="3240087"/>
          </a:xfr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Заголовок 1"/>
          <p:cNvSpPr>
            <a:spLocks noGrp="1"/>
          </p:cNvSpPr>
          <p:nvPr>
            <p:ph type="title"/>
          </p:nvPr>
        </p:nvSpPr>
        <p:spPr>
          <a:xfrm>
            <a:off x="457200" y="704850"/>
            <a:ext cx="8229600" cy="1143000"/>
          </a:xfrm>
        </p:spPr>
        <p:txBody>
          <a:bodyPr/>
          <a:lstStyle/>
          <a:p>
            <a:endParaRPr lang="ru-RU" altLang="ru-RU" smtClean="0"/>
          </a:p>
        </p:txBody>
      </p:sp>
      <p:sp>
        <p:nvSpPr>
          <p:cNvPr id="16387" name="Текст 2"/>
          <p:cNvSpPr>
            <a:spLocks noGrp="1"/>
          </p:cNvSpPr>
          <p:nvPr>
            <p:ph type="body" idx="1"/>
          </p:nvPr>
        </p:nvSpPr>
        <p:spPr>
          <a:xfrm>
            <a:off x="457200" y="1855788"/>
            <a:ext cx="4040188" cy="658812"/>
          </a:xfrm>
        </p:spPr>
        <p:txBody>
          <a:bodyPr/>
          <a:lstStyle/>
          <a:p>
            <a:endParaRPr lang="ru-RU" altLang="ru-RU" smtClean="0"/>
          </a:p>
        </p:txBody>
      </p:sp>
      <p:sp>
        <p:nvSpPr>
          <p:cNvPr id="16388" name="Текст 3"/>
          <p:cNvSpPr>
            <a:spLocks noGrp="1"/>
          </p:cNvSpPr>
          <p:nvPr>
            <p:ph type="body" sz="half" idx="3"/>
          </p:nvPr>
        </p:nvSpPr>
        <p:spPr>
          <a:xfrm>
            <a:off x="4645025" y="1860550"/>
            <a:ext cx="4041775" cy="654050"/>
          </a:xfrm>
        </p:spPr>
        <p:txBody>
          <a:bodyPr/>
          <a:lstStyle/>
          <a:p>
            <a:endParaRPr lang="ru-RU" altLang="ru-RU" smtClean="0"/>
          </a:p>
        </p:txBody>
      </p:sp>
      <p:pic>
        <p:nvPicPr>
          <p:cNvPr id="16389" name="Объект 7"/>
          <p:cNvPicPr>
            <a:picLocks noGrp="1" noChangeAspect="1"/>
          </p:cNvPicPr>
          <p:nvPr>
            <p:ph sz="quarter" idx="2"/>
          </p:nvPr>
        </p:nvPicPr>
        <p:blipFill>
          <a:blip r:embed="rId2">
            <a:extLst>
              <a:ext uri="{28A0092B-C50C-407E-A947-70E740481C1C}">
                <a14:useLocalDpi xmlns:a14="http://schemas.microsoft.com/office/drawing/2010/main" val="0"/>
              </a:ext>
            </a:extLst>
          </a:blip>
          <a:srcRect/>
          <a:stretch>
            <a:fillRect/>
          </a:stretch>
        </p:blipFill>
        <p:spPr>
          <a:xfrm>
            <a:off x="179388" y="765175"/>
            <a:ext cx="5256212" cy="4564063"/>
          </a:xfrm>
        </p:spPr>
      </p:pic>
      <p:pic>
        <p:nvPicPr>
          <p:cNvPr id="16390" name="Объект 8"/>
          <p:cNvPicPr>
            <a:picLocks noGrp="1" noChangeAspect="1"/>
          </p:cNvPicPr>
          <p:nvPr>
            <p:ph sz="quarter" idx="4"/>
          </p:nvPr>
        </p:nvPicPr>
        <p:blipFill>
          <a:blip r:embed="rId3">
            <a:extLst>
              <a:ext uri="{28A0092B-C50C-407E-A947-70E740481C1C}">
                <a14:useLocalDpi xmlns:a14="http://schemas.microsoft.com/office/drawing/2010/main" val="0"/>
              </a:ext>
            </a:extLst>
          </a:blip>
          <a:srcRect/>
          <a:stretch>
            <a:fillRect/>
          </a:stretch>
        </p:blipFill>
        <p:spPr>
          <a:xfrm>
            <a:off x="5580063" y="620713"/>
            <a:ext cx="3384550" cy="5740400"/>
          </a:xfr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Заголовок 7"/>
          <p:cNvSpPr>
            <a:spLocks noGrp="1"/>
          </p:cNvSpPr>
          <p:nvPr>
            <p:ph type="title"/>
          </p:nvPr>
        </p:nvSpPr>
        <p:spPr>
          <a:xfrm>
            <a:off x="444450" y="188640"/>
            <a:ext cx="8305800" cy="576064"/>
          </a:xfrm>
        </p:spPr>
        <p:txBody>
          <a:bodyPr>
            <a:normAutofit/>
          </a:bodyPr>
          <a:lstStyle/>
          <a:p>
            <a:pPr algn="ctr">
              <a:defRPr/>
            </a:pPr>
            <a:r>
              <a:rPr lang="ru-RU" sz="2800" dirty="0" smtClean="0"/>
              <a:t>Шляхи </a:t>
            </a:r>
            <a:r>
              <a:rPr lang="ru-RU" sz="2800" dirty="0" err="1" smtClean="0"/>
              <a:t>введення</a:t>
            </a:r>
            <a:r>
              <a:rPr lang="ru-RU" sz="2800" dirty="0" smtClean="0"/>
              <a:t> </a:t>
            </a:r>
            <a:r>
              <a:rPr lang="ru-RU" sz="2800" dirty="0" err="1" smtClean="0"/>
              <a:t>ліків</a:t>
            </a:r>
            <a:r>
              <a:rPr lang="ru-RU" sz="2800" dirty="0" smtClean="0"/>
              <a:t> в </a:t>
            </a:r>
            <a:r>
              <a:rPr lang="ru-RU" sz="2800" dirty="0" err="1" smtClean="0"/>
              <a:t>організм</a:t>
            </a:r>
            <a:endParaRPr lang="ru-RU" sz="2800" dirty="0"/>
          </a:p>
        </p:txBody>
      </p:sp>
      <p:sp>
        <p:nvSpPr>
          <p:cNvPr id="2" name="Прямоугольник 1"/>
          <p:cNvSpPr/>
          <p:nvPr/>
        </p:nvSpPr>
        <p:spPr>
          <a:xfrm>
            <a:off x="611560" y="1430489"/>
            <a:ext cx="8208912" cy="3139321"/>
          </a:xfrm>
          <a:prstGeom prst="rect">
            <a:avLst/>
          </a:prstGeom>
        </p:spPr>
        <p:txBody>
          <a:bodyPr wrap="square">
            <a:spAutoFit/>
          </a:bodyPr>
          <a:lstStyle/>
          <a:p>
            <a:r>
              <a:rPr lang="uk" dirty="0" smtClean="0">
                <a:latin typeface="Times New Roman" panose="02020603050405020304" pitchFamily="18" charset="0"/>
                <a:cs typeface="Times New Roman" panose="02020603050405020304" pitchFamily="18" charset="0"/>
              </a:rPr>
              <a:t>Всі шляхи введення ліків в організм поділяються на дві групи»</a:t>
            </a:r>
          </a:p>
          <a:p>
            <a:endParaRPr lang="uk" dirty="0" smtClean="0">
              <a:latin typeface="Times New Roman" panose="02020603050405020304" pitchFamily="18" charset="0"/>
              <a:cs typeface="Times New Roman" panose="02020603050405020304" pitchFamily="18" charset="0"/>
            </a:endParaRPr>
          </a:p>
          <a:p>
            <a:pPr marL="342900" indent="-342900">
              <a:buAutoNum type="arabicParenR"/>
            </a:pPr>
            <a:r>
              <a:rPr lang="uk-UA" b="1" dirty="0" smtClean="0">
                <a:latin typeface="Times New Roman" panose="02020603050405020304" pitchFamily="18" charset="0"/>
                <a:cs typeface="Times New Roman" panose="02020603050405020304" pitchFamily="18" charset="0"/>
              </a:rPr>
              <a:t>Е</a:t>
            </a:r>
            <a:r>
              <a:rPr lang="uk" b="1" dirty="0" smtClean="0">
                <a:latin typeface="Times New Roman" panose="02020603050405020304" pitchFamily="18" charset="0"/>
                <a:cs typeface="Times New Roman" panose="02020603050405020304" pitchFamily="18" charset="0"/>
              </a:rPr>
              <a:t>нтеральні</a:t>
            </a:r>
            <a:r>
              <a:rPr lang="uk" dirty="0" smtClean="0">
                <a:latin typeface="Times New Roman" panose="02020603050405020304" pitchFamily="18" charset="0"/>
                <a:cs typeface="Times New Roman" panose="02020603050405020304" pitchFamily="18" charset="0"/>
              </a:rPr>
              <a:t> (через травний тракт) – пероральний, трансбукальний, сублінгвальний, ректальний, у дванадцятипалу кишку.</a:t>
            </a:r>
          </a:p>
          <a:p>
            <a:pPr marL="342900" indent="-342900">
              <a:buAutoNum type="arabicParenR"/>
            </a:pPr>
            <a:endParaRPr lang="uk" dirty="0">
              <a:latin typeface="Times New Roman" panose="02020603050405020304" pitchFamily="18" charset="0"/>
              <a:cs typeface="Times New Roman" panose="02020603050405020304" pitchFamily="18" charset="0"/>
            </a:endParaRPr>
          </a:p>
          <a:p>
            <a:pPr marL="342900" indent="-342900">
              <a:buAutoNum type="arabicParenR"/>
            </a:pPr>
            <a:r>
              <a:rPr lang="uk" b="1" dirty="0" smtClean="0">
                <a:latin typeface="Times New Roman" panose="02020603050405020304" pitchFamily="18" charset="0"/>
                <a:cs typeface="Times New Roman" panose="02020603050405020304" pitchFamily="18" charset="0"/>
              </a:rPr>
              <a:t>Парентеральні</a:t>
            </a:r>
            <a:r>
              <a:rPr lang="uk" dirty="0" smtClean="0">
                <a:latin typeface="Times New Roman" panose="02020603050405020304" pitchFamily="18" charset="0"/>
                <a:cs typeface="Times New Roman" panose="02020603050405020304" pitchFamily="18" charset="0"/>
              </a:rPr>
              <a:t> (минаючи травний тракт) – підшкірно, внутришньом</a:t>
            </a:r>
            <a:r>
              <a:rPr lang="en-US" dirty="0" smtClean="0">
                <a:latin typeface="Times New Roman" panose="02020603050405020304" pitchFamily="18" charset="0"/>
                <a:cs typeface="Times New Roman" panose="02020603050405020304" pitchFamily="18" charset="0"/>
              </a:rPr>
              <a:t>’</a:t>
            </a:r>
            <a:r>
              <a:rPr lang="uk" dirty="0" smtClean="0">
                <a:latin typeface="Times New Roman" panose="02020603050405020304" pitchFamily="18" charset="0"/>
                <a:cs typeface="Times New Roman" panose="02020603050405020304" pitchFamily="18" charset="0"/>
              </a:rPr>
              <a:t>язово, внутришньо</a:t>
            </a:r>
            <a:r>
              <a:rPr lang="uk-UA" dirty="0" err="1" smtClean="0">
                <a:latin typeface="Times New Roman" panose="02020603050405020304" pitchFamily="18" charset="0"/>
                <a:cs typeface="Times New Roman" panose="02020603050405020304" pitchFamily="18" charset="0"/>
              </a:rPr>
              <a:t>венно</a:t>
            </a:r>
            <a:r>
              <a:rPr lang="uk" dirty="0" smtClean="0">
                <a:latin typeface="Times New Roman" panose="02020603050405020304" pitchFamily="18" charset="0"/>
                <a:cs typeface="Times New Roman" panose="02020603050405020304" pitchFamily="18" charset="0"/>
              </a:rPr>
              <a:t>, субарахноідально,  інгаляційний, та ін.</a:t>
            </a:r>
          </a:p>
          <a:p>
            <a:pPr marL="342900" indent="-342900">
              <a:buAutoNum type="arabicParenR"/>
            </a:pPr>
            <a:endParaRPr lang="uk" dirty="0">
              <a:latin typeface="Times New Roman" panose="02020603050405020304" pitchFamily="18" charset="0"/>
              <a:cs typeface="Times New Roman" panose="02020603050405020304" pitchFamily="18" charset="0"/>
            </a:endParaRPr>
          </a:p>
          <a:p>
            <a:pPr marL="342900" indent="-342900">
              <a:buAutoNum type="arabicParenR"/>
            </a:pPr>
            <a:endParaRPr lang="uk" dirty="0" smtClean="0">
              <a:latin typeface="Times New Roman" panose="02020603050405020304" pitchFamily="18" charset="0"/>
              <a:cs typeface="Times New Roman" panose="02020603050405020304" pitchFamily="18" charset="0"/>
            </a:endParaRPr>
          </a:p>
          <a:p>
            <a:r>
              <a:rPr lang="uk" dirty="0" smtClean="0">
                <a:latin typeface="Times New Roman" panose="02020603050405020304" pitchFamily="18" charset="0"/>
                <a:cs typeface="Times New Roman" panose="02020603050405020304" pitchFamily="18" charset="0"/>
              </a:rPr>
              <a:t>Кожен з цих шляхів введення ліків має позитивні та негативні сторони.</a:t>
            </a:r>
          </a:p>
          <a:p>
            <a:pPr marL="342900" indent="-342900">
              <a:buAutoNum type="arabicParenR"/>
            </a:pPr>
            <a:endParaRPr lang="uk-UA"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Заголовок 2"/>
          <p:cNvSpPr>
            <a:spLocks noGrp="1"/>
          </p:cNvSpPr>
          <p:nvPr>
            <p:ph type="title"/>
          </p:nvPr>
        </p:nvSpPr>
        <p:spPr>
          <a:xfrm>
            <a:off x="611560" y="260648"/>
            <a:ext cx="8229600" cy="635918"/>
          </a:xfrm>
        </p:spPr>
        <p:txBody>
          <a:bodyPr/>
          <a:lstStyle/>
          <a:p>
            <a:r>
              <a:rPr lang="ru-RU" altLang="ru-RU" dirty="0" err="1" smtClean="0"/>
              <a:t>Ентеральні</a:t>
            </a:r>
            <a:r>
              <a:rPr lang="ru-RU" altLang="ru-RU" dirty="0" smtClean="0"/>
              <a:t> шляхи </a:t>
            </a:r>
            <a:r>
              <a:rPr lang="ru-RU" altLang="ru-RU" dirty="0" err="1" smtClean="0"/>
              <a:t>введення</a:t>
            </a:r>
            <a:endParaRPr lang="ru-RU" altLang="ru-RU" dirty="0" smtClean="0"/>
          </a:p>
        </p:txBody>
      </p:sp>
      <p:graphicFrame>
        <p:nvGraphicFramePr>
          <p:cNvPr id="2" name="Таблица 1"/>
          <p:cNvGraphicFramePr>
            <a:graphicFrameLocks noGrp="1"/>
          </p:cNvGraphicFramePr>
          <p:nvPr>
            <p:extLst>
              <p:ext uri="{D42A27DB-BD31-4B8C-83A1-F6EECF244321}">
                <p14:modId xmlns:p14="http://schemas.microsoft.com/office/powerpoint/2010/main" val="4171441329"/>
              </p:ext>
            </p:extLst>
          </p:nvPr>
        </p:nvGraphicFramePr>
        <p:xfrm>
          <a:off x="323526" y="980729"/>
          <a:ext cx="8517636" cy="5544615"/>
        </p:xfrm>
        <a:graphic>
          <a:graphicData uri="http://schemas.openxmlformats.org/drawingml/2006/table">
            <a:tbl>
              <a:tblPr firstRow="1" bandRow="1">
                <a:tableStyleId>{5C22544A-7EE6-4342-B048-85BDC9FD1C3A}</a:tableStyleId>
              </a:tblPr>
              <a:tblGrid>
                <a:gridCol w="1419606">
                  <a:extLst>
                    <a:ext uri="{9D8B030D-6E8A-4147-A177-3AD203B41FA5}">
                      <a16:colId xmlns:a16="http://schemas.microsoft.com/office/drawing/2014/main" val="3921815683"/>
                    </a:ext>
                  </a:extLst>
                </a:gridCol>
                <a:gridCol w="1419606">
                  <a:extLst>
                    <a:ext uri="{9D8B030D-6E8A-4147-A177-3AD203B41FA5}">
                      <a16:colId xmlns:a16="http://schemas.microsoft.com/office/drawing/2014/main" val="909748386"/>
                    </a:ext>
                  </a:extLst>
                </a:gridCol>
                <a:gridCol w="1419606">
                  <a:extLst>
                    <a:ext uri="{9D8B030D-6E8A-4147-A177-3AD203B41FA5}">
                      <a16:colId xmlns:a16="http://schemas.microsoft.com/office/drawing/2014/main" val="3555205065"/>
                    </a:ext>
                  </a:extLst>
                </a:gridCol>
                <a:gridCol w="1419606">
                  <a:extLst>
                    <a:ext uri="{9D8B030D-6E8A-4147-A177-3AD203B41FA5}">
                      <a16:colId xmlns:a16="http://schemas.microsoft.com/office/drawing/2014/main" val="2804208954"/>
                    </a:ext>
                  </a:extLst>
                </a:gridCol>
                <a:gridCol w="1419606">
                  <a:extLst>
                    <a:ext uri="{9D8B030D-6E8A-4147-A177-3AD203B41FA5}">
                      <a16:colId xmlns:a16="http://schemas.microsoft.com/office/drawing/2014/main" val="3970037443"/>
                    </a:ext>
                  </a:extLst>
                </a:gridCol>
                <a:gridCol w="1419606">
                  <a:extLst>
                    <a:ext uri="{9D8B030D-6E8A-4147-A177-3AD203B41FA5}">
                      <a16:colId xmlns:a16="http://schemas.microsoft.com/office/drawing/2014/main" val="2686852087"/>
                    </a:ext>
                  </a:extLst>
                </a:gridCol>
              </a:tblGrid>
              <a:tr h="1577177">
                <a:tc>
                  <a:txBody>
                    <a:bodyPr/>
                    <a:lstStyle/>
                    <a:p>
                      <a:pPr algn="ctr"/>
                      <a:endParaRPr lang="uk-UA" b="1" dirty="0">
                        <a:solidFill>
                          <a:schemeClr val="bg1"/>
                        </a:solidFill>
                      </a:endParaRPr>
                    </a:p>
                  </a:txBody>
                  <a:tcPr>
                    <a:solidFill>
                      <a:schemeClr val="accent6">
                        <a:lumMod val="75000"/>
                      </a:schemeClr>
                    </a:solidFill>
                  </a:tcPr>
                </a:tc>
                <a:tc>
                  <a:txBody>
                    <a:bodyPr/>
                    <a:lstStyle/>
                    <a:p>
                      <a:pPr algn="ctr"/>
                      <a:endParaRPr lang="uk-UA" b="1" dirty="0" smtClean="0">
                        <a:solidFill>
                          <a:schemeClr val="bg1"/>
                        </a:solidFill>
                      </a:endParaRPr>
                    </a:p>
                    <a:p>
                      <a:pPr algn="ctr"/>
                      <a:r>
                        <a:rPr lang="uk-UA" b="1" dirty="0" smtClean="0">
                          <a:solidFill>
                            <a:schemeClr val="bg1"/>
                          </a:solidFill>
                        </a:rPr>
                        <a:t>Рот</a:t>
                      </a:r>
                      <a:endParaRPr lang="uk-UA" b="1" dirty="0">
                        <a:solidFill>
                          <a:schemeClr val="bg1"/>
                        </a:solidFill>
                      </a:endParaRPr>
                    </a:p>
                  </a:txBody>
                  <a:tcPr>
                    <a:solidFill>
                      <a:schemeClr val="accent6">
                        <a:lumMod val="75000"/>
                      </a:schemeClr>
                    </a:solidFill>
                  </a:tcPr>
                </a:tc>
                <a:tc gridSpan="3">
                  <a:txBody>
                    <a:bodyPr/>
                    <a:lstStyle/>
                    <a:p>
                      <a:pPr algn="ctr"/>
                      <a:endParaRPr lang="uk-UA" b="1" dirty="0" smtClean="0">
                        <a:solidFill>
                          <a:schemeClr val="bg1"/>
                        </a:solidFill>
                      </a:endParaRPr>
                    </a:p>
                    <a:p>
                      <a:pPr algn="ctr"/>
                      <a:r>
                        <a:rPr lang="uk-UA" b="1" dirty="0" smtClean="0">
                          <a:solidFill>
                            <a:schemeClr val="accent2">
                              <a:lumMod val="50000"/>
                            </a:schemeClr>
                          </a:solidFill>
                        </a:rPr>
                        <a:t>Порожня вена</a:t>
                      </a:r>
                    </a:p>
                    <a:p>
                      <a:pPr algn="ctr"/>
                      <a:r>
                        <a:rPr lang="uk-UA" b="1" dirty="0" smtClean="0">
                          <a:solidFill>
                            <a:schemeClr val="accent2">
                              <a:lumMod val="50000"/>
                            </a:schemeClr>
                          </a:solidFill>
                        </a:rPr>
                        <a:t>(верхня)</a:t>
                      </a:r>
                      <a:endParaRPr lang="uk-UA" b="1" dirty="0">
                        <a:solidFill>
                          <a:schemeClr val="accent2">
                            <a:lumMod val="50000"/>
                          </a:schemeClr>
                        </a:solidFill>
                      </a:endParaRPr>
                    </a:p>
                  </a:txBody>
                  <a:tcPr>
                    <a:solidFill>
                      <a:schemeClr val="accent6">
                        <a:lumMod val="75000"/>
                      </a:schemeClr>
                    </a:solidFill>
                  </a:tcPr>
                </a:tc>
                <a:tc hMerge="1">
                  <a:txBody>
                    <a:bodyPr/>
                    <a:lstStyle/>
                    <a:p>
                      <a:endParaRPr lang="uk-UA" dirty="0">
                        <a:solidFill>
                          <a:schemeClr val="bg1"/>
                        </a:solidFill>
                      </a:endParaRPr>
                    </a:p>
                  </a:txBody>
                  <a:tcPr>
                    <a:solidFill>
                      <a:schemeClr val="accent6">
                        <a:lumMod val="75000"/>
                      </a:schemeClr>
                    </a:solidFill>
                  </a:tcPr>
                </a:tc>
                <a:tc hMerge="1">
                  <a:txBody>
                    <a:bodyPr/>
                    <a:lstStyle/>
                    <a:p>
                      <a:endParaRPr lang="uk-UA" dirty="0">
                        <a:solidFill>
                          <a:schemeClr val="bg1"/>
                        </a:solidFill>
                      </a:endParaRPr>
                    </a:p>
                  </a:txBody>
                  <a:tcPr>
                    <a:solidFill>
                      <a:schemeClr val="accent6">
                        <a:lumMod val="75000"/>
                      </a:schemeClr>
                    </a:solidFill>
                  </a:tcPr>
                </a:tc>
                <a:tc rowSpan="3">
                  <a:txBody>
                    <a:bodyPr/>
                    <a:lstStyle/>
                    <a:p>
                      <a:pPr algn="ctr"/>
                      <a:r>
                        <a:rPr lang="uk-UA" b="1" dirty="0" smtClean="0">
                          <a:solidFill>
                            <a:srgbClr val="FF0000"/>
                          </a:solidFill>
                        </a:rPr>
                        <a:t>Загальний кровоток</a:t>
                      </a:r>
                      <a:endParaRPr lang="uk-UA" b="1" dirty="0">
                        <a:solidFill>
                          <a:srgbClr val="FF0000"/>
                        </a:solidFill>
                      </a:endParaRPr>
                    </a:p>
                  </a:txBody>
                  <a:tcPr vert="wordArtVert">
                    <a:solidFill>
                      <a:schemeClr val="accent6">
                        <a:lumMod val="75000"/>
                      </a:schemeClr>
                    </a:solidFill>
                  </a:tcPr>
                </a:tc>
                <a:extLst>
                  <a:ext uri="{0D108BD9-81ED-4DB2-BD59-A6C34878D82A}">
                    <a16:rowId xmlns:a16="http://schemas.microsoft.com/office/drawing/2014/main" val="3411971937"/>
                  </a:ext>
                </a:extLst>
              </a:tr>
              <a:tr h="2390261">
                <a:tc>
                  <a:txBody>
                    <a:bodyPr/>
                    <a:lstStyle/>
                    <a:p>
                      <a:pPr algn="ctr"/>
                      <a:endParaRPr lang="uk-UA" b="1" dirty="0" smtClean="0">
                        <a:solidFill>
                          <a:schemeClr val="bg1"/>
                        </a:solidFill>
                      </a:endParaRPr>
                    </a:p>
                    <a:p>
                      <a:pPr algn="ctr"/>
                      <a:endParaRPr lang="uk-UA" b="1" dirty="0" smtClean="0">
                        <a:solidFill>
                          <a:schemeClr val="bg1"/>
                        </a:solidFill>
                      </a:endParaRPr>
                    </a:p>
                    <a:p>
                      <a:pPr algn="ctr"/>
                      <a:endParaRPr lang="uk-UA" b="1" dirty="0" smtClean="0">
                        <a:solidFill>
                          <a:schemeClr val="bg1"/>
                        </a:solidFill>
                      </a:endParaRPr>
                    </a:p>
                    <a:p>
                      <a:pPr algn="ctr"/>
                      <a:r>
                        <a:rPr lang="uk-UA" b="1" dirty="0" err="1" smtClean="0">
                          <a:solidFill>
                            <a:schemeClr val="bg1"/>
                          </a:solidFill>
                        </a:rPr>
                        <a:t>Лікі</a:t>
                      </a:r>
                      <a:endParaRPr lang="uk-UA" b="1" dirty="0">
                        <a:solidFill>
                          <a:schemeClr val="bg1"/>
                        </a:solidFill>
                      </a:endParaRPr>
                    </a:p>
                  </a:txBody>
                  <a:tcPr>
                    <a:solidFill>
                      <a:schemeClr val="accent6">
                        <a:lumMod val="75000"/>
                      </a:schemeClr>
                    </a:solidFill>
                  </a:tcPr>
                </a:tc>
                <a:tc>
                  <a:txBody>
                    <a:bodyPr/>
                    <a:lstStyle/>
                    <a:p>
                      <a:pPr algn="ctr"/>
                      <a:endParaRPr lang="uk-UA" b="1" dirty="0" smtClean="0">
                        <a:solidFill>
                          <a:schemeClr val="bg1"/>
                        </a:solidFill>
                      </a:endParaRPr>
                    </a:p>
                    <a:p>
                      <a:pPr algn="ctr"/>
                      <a:endParaRPr lang="uk-UA" b="1" dirty="0" smtClean="0">
                        <a:solidFill>
                          <a:schemeClr val="bg1"/>
                        </a:solidFill>
                      </a:endParaRPr>
                    </a:p>
                    <a:p>
                      <a:pPr algn="ctr"/>
                      <a:r>
                        <a:rPr lang="uk-UA" b="1" dirty="0" smtClean="0">
                          <a:solidFill>
                            <a:schemeClr val="bg1"/>
                          </a:solidFill>
                        </a:rPr>
                        <a:t>Шлунково-кишковий тракт</a:t>
                      </a:r>
                      <a:endParaRPr lang="uk-UA" b="1" dirty="0">
                        <a:solidFill>
                          <a:schemeClr val="bg1"/>
                        </a:solidFill>
                      </a:endParaRPr>
                    </a:p>
                  </a:txBody>
                  <a:tcPr>
                    <a:solidFill>
                      <a:schemeClr val="accent6">
                        <a:lumMod val="75000"/>
                      </a:schemeClr>
                    </a:solidFill>
                  </a:tcPr>
                </a:tc>
                <a:tc>
                  <a:txBody>
                    <a:bodyPr/>
                    <a:lstStyle/>
                    <a:p>
                      <a:pPr algn="ctr"/>
                      <a:endParaRPr lang="uk-UA" b="1" dirty="0" smtClean="0">
                        <a:solidFill>
                          <a:schemeClr val="bg1"/>
                        </a:solidFill>
                      </a:endParaRPr>
                    </a:p>
                    <a:p>
                      <a:pPr algn="ctr"/>
                      <a:endParaRPr lang="uk-UA" b="1" dirty="0" smtClean="0">
                        <a:solidFill>
                          <a:schemeClr val="bg1"/>
                        </a:solidFill>
                      </a:endParaRPr>
                    </a:p>
                    <a:p>
                      <a:pPr algn="ctr"/>
                      <a:endParaRPr lang="uk-UA" b="1" dirty="0" smtClean="0">
                        <a:solidFill>
                          <a:schemeClr val="bg1"/>
                        </a:solidFill>
                      </a:endParaRPr>
                    </a:p>
                    <a:p>
                      <a:pPr algn="ctr"/>
                      <a:r>
                        <a:rPr lang="uk-UA" b="1" dirty="0" smtClean="0">
                          <a:solidFill>
                            <a:schemeClr val="bg1"/>
                          </a:solidFill>
                        </a:rPr>
                        <a:t>ВВ</a:t>
                      </a:r>
                      <a:endParaRPr lang="uk-UA" b="1" dirty="0">
                        <a:solidFill>
                          <a:schemeClr val="bg1"/>
                        </a:solidFill>
                      </a:endParaRPr>
                    </a:p>
                  </a:txBody>
                  <a:tcPr>
                    <a:solidFill>
                      <a:schemeClr val="accent6">
                        <a:lumMod val="75000"/>
                      </a:schemeClr>
                    </a:solidFill>
                  </a:tcPr>
                </a:tc>
                <a:tc>
                  <a:txBody>
                    <a:bodyPr/>
                    <a:lstStyle/>
                    <a:p>
                      <a:pPr algn="ctr"/>
                      <a:endParaRPr lang="uk-UA" b="1" dirty="0" smtClean="0">
                        <a:solidFill>
                          <a:schemeClr val="bg1"/>
                        </a:solidFill>
                      </a:endParaRPr>
                    </a:p>
                    <a:p>
                      <a:pPr algn="ctr"/>
                      <a:endParaRPr lang="uk-UA" b="1" dirty="0" smtClean="0">
                        <a:solidFill>
                          <a:schemeClr val="bg1"/>
                        </a:solidFill>
                      </a:endParaRPr>
                    </a:p>
                    <a:p>
                      <a:pPr algn="ctr"/>
                      <a:endParaRPr lang="uk-UA" b="1" dirty="0" smtClean="0">
                        <a:solidFill>
                          <a:schemeClr val="bg1"/>
                        </a:solidFill>
                      </a:endParaRPr>
                    </a:p>
                    <a:p>
                      <a:pPr algn="ctr"/>
                      <a:r>
                        <a:rPr lang="uk-UA" b="1" dirty="0" smtClean="0">
                          <a:solidFill>
                            <a:srgbClr val="993300"/>
                          </a:solidFill>
                        </a:rPr>
                        <a:t>Печінка</a:t>
                      </a:r>
                      <a:endParaRPr lang="uk-UA" b="1" dirty="0">
                        <a:solidFill>
                          <a:srgbClr val="993300"/>
                        </a:solidFill>
                      </a:endParaRPr>
                    </a:p>
                  </a:txBody>
                  <a:tcPr>
                    <a:solidFill>
                      <a:schemeClr val="accent6">
                        <a:lumMod val="75000"/>
                      </a:schemeClr>
                    </a:solidFill>
                  </a:tcPr>
                </a:tc>
                <a:tc>
                  <a:txBody>
                    <a:bodyPr/>
                    <a:lstStyle/>
                    <a:p>
                      <a:pPr algn="ctr"/>
                      <a:endParaRPr lang="uk-UA" b="1" dirty="0" smtClean="0">
                        <a:solidFill>
                          <a:schemeClr val="bg1"/>
                        </a:solidFill>
                      </a:endParaRPr>
                    </a:p>
                    <a:p>
                      <a:pPr algn="ctr"/>
                      <a:endParaRPr lang="uk-UA" b="1" dirty="0" smtClean="0">
                        <a:solidFill>
                          <a:schemeClr val="bg1"/>
                        </a:solidFill>
                      </a:endParaRPr>
                    </a:p>
                    <a:p>
                      <a:pPr algn="ctr"/>
                      <a:endParaRPr lang="uk-UA" b="1" dirty="0" smtClean="0">
                        <a:solidFill>
                          <a:schemeClr val="bg1"/>
                        </a:solidFill>
                      </a:endParaRPr>
                    </a:p>
                    <a:p>
                      <a:pPr algn="ctr"/>
                      <a:r>
                        <a:rPr lang="uk-UA" b="1" dirty="0" smtClean="0">
                          <a:solidFill>
                            <a:schemeClr val="bg1"/>
                          </a:solidFill>
                        </a:rPr>
                        <a:t>ПВ</a:t>
                      </a:r>
                      <a:endParaRPr lang="uk-UA" b="1" dirty="0">
                        <a:solidFill>
                          <a:schemeClr val="bg1"/>
                        </a:solidFill>
                      </a:endParaRPr>
                    </a:p>
                  </a:txBody>
                  <a:tcPr>
                    <a:solidFill>
                      <a:schemeClr val="accent6">
                        <a:lumMod val="75000"/>
                      </a:schemeClr>
                    </a:solidFill>
                  </a:tcPr>
                </a:tc>
                <a:tc vMerge="1">
                  <a:txBody>
                    <a:bodyPr/>
                    <a:lstStyle/>
                    <a:p>
                      <a:endParaRPr lang="uk-UA" dirty="0"/>
                    </a:p>
                  </a:txBody>
                  <a:tcPr>
                    <a:solidFill>
                      <a:schemeClr val="accent6">
                        <a:lumMod val="75000"/>
                      </a:schemeClr>
                    </a:solidFill>
                  </a:tcPr>
                </a:tc>
                <a:extLst>
                  <a:ext uri="{0D108BD9-81ED-4DB2-BD59-A6C34878D82A}">
                    <a16:rowId xmlns:a16="http://schemas.microsoft.com/office/drawing/2014/main" val="4134618907"/>
                  </a:ext>
                </a:extLst>
              </a:tr>
              <a:tr h="1577177">
                <a:tc>
                  <a:txBody>
                    <a:bodyPr/>
                    <a:lstStyle/>
                    <a:p>
                      <a:pPr algn="ctr"/>
                      <a:endParaRPr lang="uk-UA" b="1">
                        <a:solidFill>
                          <a:schemeClr val="bg1"/>
                        </a:solidFill>
                      </a:endParaRPr>
                    </a:p>
                  </a:txBody>
                  <a:tcPr>
                    <a:solidFill>
                      <a:schemeClr val="accent6">
                        <a:lumMod val="75000"/>
                      </a:schemeClr>
                    </a:solidFill>
                  </a:tcPr>
                </a:tc>
                <a:tc>
                  <a:txBody>
                    <a:bodyPr/>
                    <a:lstStyle/>
                    <a:p>
                      <a:pPr algn="ctr"/>
                      <a:endParaRPr lang="uk-UA" b="1" dirty="0" smtClean="0">
                        <a:solidFill>
                          <a:schemeClr val="bg1"/>
                        </a:solidFill>
                      </a:endParaRPr>
                    </a:p>
                    <a:p>
                      <a:pPr algn="ctr"/>
                      <a:r>
                        <a:rPr lang="uk-UA" b="1" dirty="0" err="1" smtClean="0">
                          <a:solidFill>
                            <a:schemeClr val="bg1"/>
                          </a:solidFill>
                        </a:rPr>
                        <a:t>Прямя</a:t>
                      </a:r>
                      <a:r>
                        <a:rPr lang="uk-UA" b="1" dirty="0" smtClean="0">
                          <a:solidFill>
                            <a:schemeClr val="bg1"/>
                          </a:solidFill>
                        </a:rPr>
                        <a:t> кишка</a:t>
                      </a:r>
                      <a:endParaRPr lang="uk-UA" b="1" dirty="0">
                        <a:solidFill>
                          <a:schemeClr val="bg1"/>
                        </a:solidFill>
                      </a:endParaRPr>
                    </a:p>
                  </a:txBody>
                  <a:tcPr>
                    <a:solidFill>
                      <a:schemeClr val="accent6">
                        <a:lumMod val="75000"/>
                      </a:schemeClr>
                    </a:solidFill>
                  </a:tcPr>
                </a:tc>
                <a:tc gridSpan="3">
                  <a:txBody>
                    <a:bodyPr/>
                    <a:lstStyle/>
                    <a:p>
                      <a:pPr algn="ctr"/>
                      <a:endParaRPr lang="uk-UA" b="1" dirty="0" smtClean="0">
                        <a:solidFill>
                          <a:schemeClr val="bg1"/>
                        </a:solidFill>
                      </a:endParaRPr>
                    </a:p>
                    <a:p>
                      <a:pPr algn="ctr"/>
                      <a:r>
                        <a:rPr lang="uk-UA" b="1" dirty="0" smtClean="0">
                          <a:solidFill>
                            <a:schemeClr val="accent2">
                              <a:lumMod val="50000"/>
                            </a:schemeClr>
                          </a:solidFill>
                        </a:rPr>
                        <a:t>Порожня вена</a:t>
                      </a:r>
                    </a:p>
                    <a:p>
                      <a:pPr algn="ctr"/>
                      <a:r>
                        <a:rPr lang="uk-UA" b="1" dirty="0" smtClean="0">
                          <a:solidFill>
                            <a:schemeClr val="accent2">
                              <a:lumMod val="50000"/>
                            </a:schemeClr>
                          </a:solidFill>
                        </a:rPr>
                        <a:t>(нижня)</a:t>
                      </a:r>
                    </a:p>
                    <a:p>
                      <a:pPr algn="ctr"/>
                      <a:endParaRPr lang="uk-UA" b="1" dirty="0">
                        <a:solidFill>
                          <a:schemeClr val="bg1"/>
                        </a:solidFill>
                      </a:endParaRPr>
                    </a:p>
                  </a:txBody>
                  <a:tcPr>
                    <a:solidFill>
                      <a:schemeClr val="accent6">
                        <a:lumMod val="75000"/>
                      </a:schemeClr>
                    </a:solidFill>
                  </a:tcPr>
                </a:tc>
                <a:tc hMerge="1">
                  <a:txBody>
                    <a:bodyPr/>
                    <a:lstStyle/>
                    <a:p>
                      <a:pPr algn="ctr"/>
                      <a:endParaRPr lang="uk-UA" dirty="0">
                        <a:solidFill>
                          <a:schemeClr val="bg1"/>
                        </a:solidFill>
                      </a:endParaRPr>
                    </a:p>
                  </a:txBody>
                  <a:tcPr>
                    <a:solidFill>
                      <a:schemeClr val="accent6">
                        <a:lumMod val="75000"/>
                      </a:schemeClr>
                    </a:solidFill>
                  </a:tcPr>
                </a:tc>
                <a:tc hMerge="1">
                  <a:txBody>
                    <a:bodyPr/>
                    <a:lstStyle/>
                    <a:p>
                      <a:pPr algn="ctr"/>
                      <a:endParaRPr lang="uk-UA" dirty="0">
                        <a:solidFill>
                          <a:schemeClr val="bg1"/>
                        </a:solidFill>
                      </a:endParaRPr>
                    </a:p>
                  </a:txBody>
                  <a:tcPr>
                    <a:solidFill>
                      <a:schemeClr val="accent6">
                        <a:lumMod val="75000"/>
                      </a:schemeClr>
                    </a:solidFill>
                  </a:tcPr>
                </a:tc>
                <a:tc vMerge="1">
                  <a:txBody>
                    <a:bodyPr/>
                    <a:lstStyle/>
                    <a:p>
                      <a:endParaRPr lang="uk-UA" dirty="0"/>
                    </a:p>
                  </a:txBody>
                  <a:tcPr>
                    <a:solidFill>
                      <a:schemeClr val="accent6">
                        <a:lumMod val="75000"/>
                      </a:schemeClr>
                    </a:solidFill>
                  </a:tcPr>
                </a:tc>
                <a:extLst>
                  <a:ext uri="{0D108BD9-81ED-4DB2-BD59-A6C34878D82A}">
                    <a16:rowId xmlns:a16="http://schemas.microsoft.com/office/drawing/2014/main" val="865814567"/>
                  </a:ext>
                </a:extLst>
              </a:tr>
            </a:tbl>
          </a:graphicData>
        </a:graphic>
      </p:graphicFrame>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Заголовок 1"/>
          <p:cNvSpPr>
            <a:spLocks noGrp="1"/>
          </p:cNvSpPr>
          <p:nvPr>
            <p:ph type="title"/>
          </p:nvPr>
        </p:nvSpPr>
        <p:spPr>
          <a:xfrm>
            <a:off x="457673" y="188640"/>
            <a:ext cx="8229600" cy="1368152"/>
          </a:xfrm>
        </p:spPr>
        <p:txBody>
          <a:bodyPr/>
          <a:lstStyle/>
          <a:p>
            <a:pPr algn="ctr"/>
            <a:r>
              <a:rPr lang="ru-RU" altLang="ru-RU" dirty="0" err="1" smtClean="0"/>
              <a:t>Парентеральні</a:t>
            </a:r>
            <a:r>
              <a:rPr lang="ru-RU" altLang="ru-RU" dirty="0" smtClean="0"/>
              <a:t> </a:t>
            </a:r>
            <a:r>
              <a:rPr lang="ru-RU" altLang="ru-RU" dirty="0"/>
              <a:t>шляхи </a:t>
            </a:r>
            <a:r>
              <a:rPr lang="ru-RU" altLang="ru-RU" dirty="0" err="1"/>
              <a:t>введення</a:t>
            </a:r>
            <a:endParaRPr lang="ru-RU" altLang="ru-RU" dirty="0" smtClean="0"/>
          </a:p>
        </p:txBody>
      </p:sp>
      <p:sp>
        <p:nvSpPr>
          <p:cNvPr id="2" name="Прямоугольник 1"/>
          <p:cNvSpPr/>
          <p:nvPr/>
        </p:nvSpPr>
        <p:spPr>
          <a:xfrm>
            <a:off x="622377" y="1988840"/>
            <a:ext cx="8064896" cy="2862322"/>
          </a:xfrm>
          <a:prstGeom prst="rect">
            <a:avLst/>
          </a:prstGeom>
        </p:spPr>
        <p:txBody>
          <a:bodyPr wrap="square">
            <a:spAutoFit/>
          </a:bodyPr>
          <a:lstStyle/>
          <a:p>
            <a:pPr>
              <a:lnSpc>
                <a:spcPct val="200000"/>
              </a:lnSpc>
            </a:pPr>
            <a:r>
              <a:rPr lang="uk-UA" dirty="0">
                <a:latin typeface="Times New Roman" panose="02020603050405020304" pitchFamily="18" charset="0"/>
                <a:cs typeface="Times New Roman" panose="02020603050405020304" pitchFamily="18" charset="0"/>
              </a:rPr>
              <a:t>У медичному побуті під </a:t>
            </a:r>
            <a:r>
              <a:rPr lang="uk-UA" dirty="0" err="1" smtClean="0">
                <a:latin typeface="Times New Roman" panose="02020603050405020304" pitchFamily="18" charset="0"/>
                <a:cs typeface="Times New Roman" panose="02020603050405020304" pitchFamily="18" charset="0"/>
              </a:rPr>
              <a:t>тем</a:t>
            </a:r>
            <a:r>
              <a:rPr lang="uk-UA" dirty="0" err="1">
                <a:latin typeface="Times New Roman" panose="02020603050405020304" pitchFamily="18" charset="0"/>
                <a:cs typeface="Times New Roman" panose="02020603050405020304" pitchFamily="18" charset="0"/>
              </a:rPr>
              <a:t>і</a:t>
            </a:r>
            <a:r>
              <a:rPr lang="uk-UA" dirty="0" err="1" smtClean="0">
                <a:latin typeface="Times New Roman" panose="02020603050405020304" pitchFamily="18" charset="0"/>
                <a:cs typeface="Times New Roman" panose="02020603050405020304" pitchFamily="18" charset="0"/>
              </a:rPr>
              <a:t>ном</a:t>
            </a:r>
            <a:r>
              <a:rPr lang="uk-UA" dirty="0" smtClean="0">
                <a:latin typeface="Times New Roman" panose="02020603050405020304" pitchFamily="18" charset="0"/>
                <a:cs typeface="Times New Roman" panose="02020603050405020304" pitchFamily="18" charset="0"/>
              </a:rPr>
              <a:t> </a:t>
            </a:r>
            <a:r>
              <a:rPr lang="uk-UA" dirty="0">
                <a:latin typeface="Times New Roman" panose="02020603050405020304" pitchFamily="18" charset="0"/>
                <a:cs typeface="Times New Roman" panose="02020603050405020304" pitchFamily="18" charset="0"/>
              </a:rPr>
              <a:t>"</a:t>
            </a:r>
            <a:r>
              <a:rPr lang="uk-UA" dirty="0" err="1" smtClean="0">
                <a:latin typeface="Times New Roman" panose="02020603050405020304" pitchFamily="18" charset="0"/>
                <a:cs typeface="Times New Roman" panose="02020603050405020304" pitchFamily="18" charset="0"/>
              </a:rPr>
              <a:t>Парентеральні</a:t>
            </a:r>
            <a:r>
              <a:rPr lang="uk-UA" dirty="0" smtClean="0">
                <a:latin typeface="Times New Roman" panose="02020603050405020304" pitchFamily="18" charset="0"/>
                <a:cs typeface="Times New Roman" panose="02020603050405020304" pitchFamily="18" charset="0"/>
              </a:rPr>
              <a:t> </a:t>
            </a:r>
            <a:r>
              <a:rPr lang="uk-UA" dirty="0">
                <a:latin typeface="Times New Roman" panose="02020603050405020304" pitchFamily="18" charset="0"/>
                <a:cs typeface="Times New Roman" panose="02020603050405020304" pitchFamily="18" charset="0"/>
              </a:rPr>
              <a:t>шляхи введення" зазвичай розуміють ін'єкцію препарату під шкіру, м'язи, вену, порожнину організму (черевну, плевральну, сумки суглобів тощо). У ширшому </a:t>
            </a:r>
            <a:r>
              <a:rPr lang="uk-UA" dirty="0" smtClean="0">
                <a:latin typeface="Times New Roman" panose="02020603050405020304" pitchFamily="18" charset="0"/>
                <a:cs typeface="Times New Roman" panose="02020603050405020304" pitchFamily="18" charset="0"/>
              </a:rPr>
              <a:t>сенсі </a:t>
            </a:r>
            <a:r>
              <a:rPr lang="uk-UA" dirty="0">
                <a:latin typeface="Times New Roman" panose="02020603050405020304" pitchFamily="18" charset="0"/>
                <a:cs typeface="Times New Roman" panose="02020603050405020304" pitchFamily="18" charset="0"/>
              </a:rPr>
              <a:t>до </a:t>
            </a:r>
            <a:r>
              <a:rPr lang="uk-UA" dirty="0" err="1" smtClean="0">
                <a:latin typeface="Times New Roman" panose="02020603050405020304" pitchFamily="18" charset="0"/>
                <a:cs typeface="Times New Roman" panose="02020603050405020304" pitchFamily="18" charset="0"/>
              </a:rPr>
              <a:t>п</a:t>
            </a:r>
            <a:r>
              <a:rPr lang="uk-UA" dirty="0" err="1">
                <a:latin typeface="Times New Roman" panose="02020603050405020304" pitchFamily="18" charset="0"/>
                <a:cs typeface="Times New Roman" panose="02020603050405020304" pitchFamily="18" charset="0"/>
              </a:rPr>
              <a:t>арентеральн</a:t>
            </a:r>
            <a:r>
              <a:rPr lang="uk-UA" dirty="0" err="1" smtClean="0">
                <a:latin typeface="Times New Roman" panose="02020603050405020304" pitchFamily="18" charset="0"/>
                <a:cs typeface="Times New Roman" panose="02020603050405020304" pitchFamily="18" charset="0"/>
              </a:rPr>
              <a:t>их</a:t>
            </a:r>
            <a:r>
              <a:rPr lang="uk-UA" dirty="0" smtClean="0">
                <a:latin typeface="Times New Roman" panose="02020603050405020304" pitchFamily="18" charset="0"/>
                <a:cs typeface="Times New Roman" panose="02020603050405020304" pitchFamily="18" charset="0"/>
              </a:rPr>
              <a:t> </a:t>
            </a:r>
            <a:r>
              <a:rPr lang="uk-UA" dirty="0">
                <a:latin typeface="Times New Roman" panose="02020603050405020304" pitchFamily="18" charset="0"/>
                <a:cs typeface="Times New Roman" panose="02020603050405020304" pitchFamily="18" charset="0"/>
              </a:rPr>
              <a:t>шляхів введення можна віднести будь-які шляхи введення ліків в організм, міняючи </a:t>
            </a:r>
            <a:r>
              <a:rPr lang="uk-UA" dirty="0" err="1">
                <a:latin typeface="Times New Roman" panose="02020603050405020304" pitchFamily="18" charset="0"/>
                <a:cs typeface="Times New Roman" panose="02020603050405020304" pitchFamily="18" charset="0"/>
              </a:rPr>
              <a:t>ентеральний</a:t>
            </a:r>
            <a:r>
              <a:rPr lang="uk-UA" dirty="0">
                <a:latin typeface="Times New Roman" panose="02020603050405020304" pitchFamily="18" charset="0"/>
                <a:cs typeface="Times New Roman" panose="02020603050405020304" pitchFamily="18" charset="0"/>
              </a:rPr>
              <a:t> шлях.</a:t>
            </a:r>
            <a:endParaRPr lang="uk-UA"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Заголовок 1"/>
          <p:cNvSpPr>
            <a:spLocks noGrp="1"/>
          </p:cNvSpPr>
          <p:nvPr>
            <p:ph type="title"/>
          </p:nvPr>
        </p:nvSpPr>
        <p:spPr>
          <a:xfrm>
            <a:off x="539552" y="1196752"/>
            <a:ext cx="8229600" cy="1647056"/>
          </a:xfrm>
        </p:spPr>
        <p:txBody>
          <a:bodyPr/>
          <a:lstStyle/>
          <a:p>
            <a:pPr algn="ctr"/>
            <a:r>
              <a:rPr lang="ru-RU" altLang="ru-RU" dirty="0" err="1" smtClean="0"/>
              <a:t>Парентеральні</a:t>
            </a:r>
            <a:r>
              <a:rPr lang="ru-RU" altLang="ru-RU" dirty="0" smtClean="0"/>
              <a:t> </a:t>
            </a:r>
            <a:r>
              <a:rPr lang="ru-RU" altLang="ru-RU" dirty="0" err="1" smtClean="0"/>
              <a:t>щляхи</a:t>
            </a:r>
            <a:r>
              <a:rPr lang="ru-RU" altLang="ru-RU" dirty="0" smtClean="0"/>
              <a:t> </a:t>
            </a:r>
            <a:r>
              <a:rPr lang="ru-RU" altLang="ru-RU" dirty="0" err="1" smtClean="0"/>
              <a:t>введення</a:t>
            </a:r>
            <a:r>
              <a:rPr lang="ru-RU" altLang="ru-RU" dirty="0" smtClean="0"/>
              <a:t> </a:t>
            </a:r>
            <a:r>
              <a:rPr lang="ru-RU" altLang="ru-RU" dirty="0" err="1" smtClean="0"/>
              <a:t>лікарських</a:t>
            </a:r>
            <a:r>
              <a:rPr lang="ru-RU" altLang="ru-RU" dirty="0" smtClean="0"/>
              <a:t> </a:t>
            </a:r>
            <a:r>
              <a:rPr lang="ru-RU" altLang="ru-RU" dirty="0" err="1" smtClean="0"/>
              <a:t>речовин</a:t>
            </a:r>
            <a:r>
              <a:rPr lang="ru-RU" altLang="ru-RU" dirty="0" smtClean="0"/>
              <a:t>, </a:t>
            </a:r>
            <a:r>
              <a:rPr lang="ru-RU" altLang="ru-RU" dirty="0" err="1" smtClean="0"/>
              <a:t>які</a:t>
            </a:r>
            <a:r>
              <a:rPr lang="ru-RU" altLang="ru-RU" dirty="0" smtClean="0"/>
              <a:t> </a:t>
            </a:r>
            <a:r>
              <a:rPr lang="ru-RU" altLang="ru-RU" dirty="0" err="1" smtClean="0"/>
              <a:t>найбільш</a:t>
            </a:r>
            <a:r>
              <a:rPr lang="ru-RU" altLang="ru-RU" dirty="0" smtClean="0"/>
              <a:t> часто </a:t>
            </a:r>
            <a:r>
              <a:rPr lang="ru-RU" altLang="ru-RU" dirty="0" err="1" smtClean="0"/>
              <a:t>застосовуються</a:t>
            </a:r>
            <a:endParaRPr lang="ru-RU" altLang="ru-RU" dirty="0" smtClean="0"/>
          </a:p>
        </p:txBody>
      </p:sp>
      <p:sp>
        <p:nvSpPr>
          <p:cNvPr id="2" name="Прямоугольник 1"/>
          <p:cNvSpPr/>
          <p:nvPr/>
        </p:nvSpPr>
        <p:spPr>
          <a:xfrm>
            <a:off x="539552" y="3307132"/>
            <a:ext cx="3357971" cy="2585323"/>
          </a:xfrm>
          <a:prstGeom prst="rect">
            <a:avLst/>
          </a:prstGeom>
        </p:spPr>
        <p:txBody>
          <a:bodyPr wrap="none">
            <a:spAutoFit/>
          </a:bodyPr>
          <a:lstStyle/>
          <a:p>
            <a:pPr marL="285750" indent="-285750">
              <a:buFont typeface="Arial" panose="020B0604020202020204" pitchFamily="34" charset="0"/>
              <a:buChar char="•"/>
            </a:pPr>
            <a:r>
              <a:rPr lang="uk-UA" dirty="0" err="1" smtClean="0">
                <a:latin typeface="Times New Roman" panose="02020603050405020304" pitchFamily="18" charset="0"/>
                <a:cs typeface="Times New Roman" panose="02020603050405020304" pitchFamily="18" charset="0"/>
              </a:rPr>
              <a:t>Інтраназальне</a:t>
            </a:r>
            <a:r>
              <a:rPr lang="uk-UA" dirty="0" smtClean="0">
                <a:latin typeface="Times New Roman" panose="02020603050405020304" pitchFamily="18" charset="0"/>
                <a:cs typeface="Times New Roman" panose="02020603050405020304" pitchFamily="18" charset="0"/>
              </a:rPr>
              <a:t> введення</a:t>
            </a:r>
          </a:p>
          <a:p>
            <a:pPr marL="285750" indent="-285750">
              <a:buFont typeface="Arial" panose="020B0604020202020204" pitchFamily="34" charset="0"/>
              <a:buChar char="•"/>
            </a:pPr>
            <a:r>
              <a:rPr lang="uk-UA" dirty="0" smtClean="0">
                <a:latin typeface="Times New Roman" panose="02020603050405020304" pitchFamily="18" charset="0"/>
                <a:cs typeface="Times New Roman" panose="02020603050405020304" pitchFamily="18" charset="0"/>
              </a:rPr>
              <a:t>Інгаляційне введення</a:t>
            </a:r>
          </a:p>
          <a:p>
            <a:pPr marL="285750" indent="-285750">
              <a:buFont typeface="Arial" panose="020B0604020202020204" pitchFamily="34" charset="0"/>
              <a:buChar char="•"/>
            </a:pPr>
            <a:r>
              <a:rPr lang="uk-UA" dirty="0" err="1" smtClean="0">
                <a:latin typeface="Times New Roman" panose="02020603050405020304" pitchFamily="18" charset="0"/>
                <a:cs typeface="Times New Roman" panose="02020603050405020304" pitchFamily="18" charset="0"/>
              </a:rPr>
              <a:t>Трансдермальне</a:t>
            </a:r>
            <a:r>
              <a:rPr lang="uk-UA" dirty="0" smtClean="0">
                <a:latin typeface="Times New Roman" panose="02020603050405020304" pitchFamily="18" charset="0"/>
                <a:cs typeface="Times New Roman" panose="02020603050405020304" pitchFamily="18" charset="0"/>
              </a:rPr>
              <a:t> введення</a:t>
            </a:r>
          </a:p>
          <a:p>
            <a:pPr marL="285750" indent="-285750">
              <a:buFont typeface="Arial" panose="020B0604020202020204" pitchFamily="34" charset="0"/>
              <a:buChar char="•"/>
            </a:pPr>
            <a:r>
              <a:rPr lang="uk-UA" dirty="0" smtClean="0">
                <a:latin typeface="Times New Roman" panose="02020603050405020304" pitchFamily="18" charset="0"/>
                <a:cs typeface="Times New Roman" panose="02020603050405020304" pitchFamily="18" charset="0"/>
              </a:rPr>
              <a:t>Внутрішньовенне введення</a:t>
            </a:r>
          </a:p>
          <a:p>
            <a:pPr marL="285750" indent="-285750">
              <a:buFont typeface="Arial" panose="020B0604020202020204" pitchFamily="34" charset="0"/>
              <a:buChar char="•"/>
            </a:pPr>
            <a:r>
              <a:rPr lang="uk-UA" dirty="0" err="1" smtClean="0">
                <a:latin typeface="Times New Roman" panose="02020603050405020304" pitchFamily="18" charset="0"/>
                <a:cs typeface="Times New Roman" panose="02020603050405020304" pitchFamily="18" charset="0"/>
              </a:rPr>
              <a:t>Внутрішньом</a:t>
            </a:r>
            <a:r>
              <a:rPr lang="en-US" smtClean="0">
                <a:latin typeface="Times New Roman" panose="02020603050405020304" pitchFamily="18" charset="0"/>
                <a:cs typeface="Times New Roman" panose="02020603050405020304" pitchFamily="18" charset="0"/>
              </a:rPr>
              <a:t>’</a:t>
            </a:r>
            <a:r>
              <a:rPr lang="uk-UA" smtClean="0">
                <a:latin typeface="Times New Roman" panose="02020603050405020304" pitchFamily="18" charset="0"/>
                <a:cs typeface="Times New Roman" panose="02020603050405020304" pitchFamily="18" charset="0"/>
              </a:rPr>
              <a:t>язове введення</a:t>
            </a:r>
          </a:p>
          <a:p>
            <a:pPr marL="285750" indent="-285750">
              <a:buFont typeface="Arial" panose="020B0604020202020204" pitchFamily="34" charset="0"/>
              <a:buChar char="•"/>
            </a:pPr>
            <a:r>
              <a:rPr lang="uk-UA" dirty="0" smtClean="0">
                <a:latin typeface="Times New Roman" panose="02020603050405020304" pitchFamily="18" charset="0"/>
                <a:cs typeface="Times New Roman" panose="02020603050405020304" pitchFamily="18" charset="0"/>
              </a:rPr>
              <a:t>Підшкірне введення</a:t>
            </a:r>
          </a:p>
          <a:p>
            <a:pPr marL="285750" indent="-285750">
              <a:buFont typeface="Arial" panose="020B0604020202020204" pitchFamily="34" charset="0"/>
              <a:buChar char="•"/>
            </a:pPr>
            <a:r>
              <a:rPr lang="uk-UA" dirty="0" smtClean="0">
                <a:latin typeface="Times New Roman" panose="02020603050405020304" pitchFamily="18" charset="0"/>
                <a:cs typeface="Times New Roman" panose="02020603050405020304" pitchFamily="18" charset="0"/>
              </a:rPr>
              <a:t>Місцеве введення</a:t>
            </a:r>
            <a:endParaRPr lang="uk-UA" dirty="0">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endParaRPr lang="uk-UA" dirty="0" smtClean="0">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endParaRPr lang="uk-UA" dirty="0"/>
          </a:p>
        </p:txBody>
      </p:sp>
      <p:sp>
        <p:nvSpPr>
          <p:cNvPr id="3" name="Объект 2"/>
          <p:cNvSpPr>
            <a:spLocks noGrp="1"/>
          </p:cNvSpPr>
          <p:nvPr>
            <p:ph idx="1"/>
          </p:nvPr>
        </p:nvSpPr>
        <p:spPr/>
        <p:txBody>
          <a:bodyPr/>
          <a:lstStyle/>
          <a:p>
            <a:endParaRPr lang="uk-UA"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Заголовок 5"/>
          <p:cNvSpPr>
            <a:spLocks noGrp="1"/>
          </p:cNvSpPr>
          <p:nvPr>
            <p:ph type="title" idx="4294967295"/>
          </p:nvPr>
        </p:nvSpPr>
        <p:spPr>
          <a:xfrm>
            <a:off x="323850" y="260350"/>
            <a:ext cx="8568630" cy="5976938"/>
          </a:xfrm>
        </p:spPr>
        <p:txBody>
          <a:bodyPr/>
          <a:lstStyle/>
          <a:p>
            <a:pPr algn="just"/>
            <a:r>
              <a:rPr lang="uk" altLang="ru-RU" sz="2200" dirty="0" smtClean="0">
                <a:solidFill>
                  <a:schemeClr val="tx1"/>
                </a:solidFill>
                <a:latin typeface="Times New Roman" panose="02020603050405020304" pitchFamily="18" charset="0"/>
                <a:cs typeface="Times New Roman" panose="02020603050405020304" pitchFamily="18" charset="0"/>
              </a:rPr>
              <a:t>Від шляху введення ЛЗ багато в чому залежить швидкість настання фармакологічного ефекту, діючої речовини у вогнище запалення, прояв негативних побічних ефектів, ефективність та безпека його застосування. </a:t>
            </a:r>
            <a:r>
              <a:rPr lang="ru-RU" altLang="ru-RU" sz="2200" dirty="0" smtClean="0">
                <a:solidFill>
                  <a:schemeClr val="tx1"/>
                </a:solidFill>
                <a:latin typeface="Times New Roman" panose="02020603050405020304" pitchFamily="18" charset="0"/>
                <a:cs typeface="Times New Roman" panose="02020603050405020304" pitchFamily="18" charset="0"/>
              </a:rPr>
              <a:t/>
            </a:r>
            <a:br>
              <a:rPr lang="ru-RU" altLang="ru-RU" sz="2200" dirty="0" smtClean="0">
                <a:solidFill>
                  <a:schemeClr val="tx1"/>
                </a:solidFill>
                <a:latin typeface="Times New Roman" panose="02020603050405020304" pitchFamily="18" charset="0"/>
                <a:cs typeface="Times New Roman" panose="02020603050405020304" pitchFamily="18" charset="0"/>
              </a:rPr>
            </a:br>
            <a:r>
              <a:rPr lang="uk" altLang="ru-RU" sz="2200" dirty="0" smtClean="0">
                <a:solidFill>
                  <a:schemeClr val="tx1"/>
                </a:solidFill>
                <a:latin typeface="Times New Roman" panose="02020603050405020304" pitchFamily="18" charset="0"/>
                <a:cs typeface="Times New Roman" panose="02020603050405020304" pitchFamily="18" charset="0"/>
              </a:rPr>
              <a:t>Наприклад, магнію сульфат (гірка сіль) має багатогранну фармакологічну активність і використовується в медичній практиці з різних показань і з різними цілями. </a:t>
            </a:r>
            <a:r>
              <a:rPr lang="ru-RU" altLang="ru-RU" sz="2200" dirty="0" smtClean="0">
                <a:solidFill>
                  <a:schemeClr val="tx1"/>
                </a:solidFill>
                <a:latin typeface="Times New Roman" panose="02020603050405020304" pitchFamily="18" charset="0"/>
                <a:cs typeface="Times New Roman" panose="02020603050405020304" pitchFamily="18" charset="0"/>
              </a:rPr>
              <a:t/>
            </a:r>
            <a:br>
              <a:rPr lang="ru-RU" altLang="ru-RU" sz="2200" dirty="0" smtClean="0">
                <a:solidFill>
                  <a:schemeClr val="tx1"/>
                </a:solidFill>
                <a:latin typeface="Times New Roman" panose="02020603050405020304" pitchFamily="18" charset="0"/>
                <a:cs typeface="Times New Roman" panose="02020603050405020304" pitchFamily="18" charset="0"/>
              </a:rPr>
            </a:br>
            <a:r>
              <a:rPr lang="uk" altLang="ru-RU" sz="2200" dirty="0" smtClean="0">
                <a:solidFill>
                  <a:schemeClr val="tx1"/>
                </a:solidFill>
                <a:latin typeface="Times New Roman" panose="02020603050405020304" pitchFamily="18" charset="0"/>
                <a:cs typeface="Times New Roman" panose="02020603050405020304" pitchFamily="18" charset="0"/>
              </a:rPr>
              <a:t>Магнію сульфат, прийнятий дорослим внутрішньо (перорально) у дозі 20-30 г у ½ склянці води, погано всмоктується (не більше 20 %), викликає затримку рідини, підвищує осмотичний тиск у шлунково-кишковому тракті, підсилює перистальтику кишечника та має проносну дію. А прийнятий внутрішньо (натще) 20-25% розчин магнію сульфату по 1 ст. ложці 3 рази на день подразнює нервові закінчення слизової оболонки 12-палої кишки, підвищує відділення холецистокініну та дає жовчогінний ефект.</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Прямоугольник 1"/>
          <p:cNvSpPr>
            <a:spLocks noChangeArrowheads="1"/>
          </p:cNvSpPr>
          <p:nvPr/>
        </p:nvSpPr>
        <p:spPr bwMode="auto">
          <a:xfrm>
            <a:off x="107950" y="620713"/>
            <a:ext cx="9036050" cy="6370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just"/>
            <a:r>
              <a:rPr lang="uk" altLang="ru-RU" sz="2400">
                <a:latin typeface="Times New Roman" panose="02020603050405020304" pitchFamily="18" charset="0"/>
                <a:cs typeface="Times New Roman" panose="02020603050405020304" pitchFamily="18" charset="0"/>
              </a:rPr>
              <a:t>При парентеральному введенні магнію сульфат виявляє заспокійливу дію на ЦНС, а залежно від дози, що вводиться – седативний, снодійний, наркотичний ефект. У великих дозах він пригнічує вплив на нервово-м'язову передачу і може проявляти протисудомну, курареподібну дію. Магнію сульфат знижує збудливість дихального цента і у великих дозах легко може спричинити параліч дихання.</a:t>
            </a:r>
          </a:p>
          <a:p>
            <a:pPr algn="just"/>
            <a:r>
              <a:rPr lang="uk" altLang="ru-RU" sz="2400">
                <a:latin typeface="Times New Roman" panose="02020603050405020304" pitchFamily="18" charset="0"/>
                <a:cs typeface="Times New Roman" panose="02020603050405020304" pitchFamily="18" charset="0"/>
              </a:rPr>
              <a:t>При внутрішньовенному (повільному) або внутрішньом'язовому введенні 5-20 мл 20 або 25% розчину магнію сульфату виникає гіпотензивний ефект, що пов'язано з наявністю міотропних спазмолітичних властивостей та заспокійливої дії. Поряд з цим, препарат зменшує симптоми стенокардії та застосовується для усунення аритмій (шлуночкової тахікардії та аритмій, пов'язаних з передозуванням серцевих глікозидів). Його використовують для знеболювання пологів, при кольках, затримці сечовипускання та інших показаннях.</a:t>
            </a:r>
          </a:p>
          <a:p>
            <a:pPr algn="just"/>
            <a:endParaRPr lang="ru-RU" altLang="ru-RU" sz="240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5" name="Объект 2"/>
          <p:cNvSpPr>
            <a:spLocks noGrp="1"/>
          </p:cNvSpPr>
          <p:nvPr>
            <p:ph idx="1"/>
          </p:nvPr>
        </p:nvSpPr>
        <p:spPr>
          <a:xfrm>
            <a:off x="-338" y="1196752"/>
            <a:ext cx="9036050" cy="4244975"/>
          </a:xfrm>
        </p:spPr>
        <p:txBody>
          <a:bodyPr/>
          <a:lstStyle/>
          <a:p>
            <a:pPr marL="0" indent="0" algn="just">
              <a:buFont typeface="Wingdings 2" panose="05020102010507070707" pitchFamily="18" charset="2"/>
              <a:buNone/>
            </a:pPr>
            <a:endParaRPr lang="ru-RU" altLang="ru-RU" sz="2200" dirty="0" smtClean="0">
              <a:latin typeface="Times New Roman" panose="02020603050405020304" pitchFamily="18" charset="0"/>
              <a:cs typeface="Times New Roman" panose="02020603050405020304" pitchFamily="18" charset="0"/>
            </a:endParaRPr>
          </a:p>
          <a:p>
            <a:pPr marL="0" indent="0" algn="just">
              <a:buFont typeface="Wingdings 2" panose="05020102010507070707" pitchFamily="18" charset="2"/>
              <a:buNone/>
            </a:pPr>
            <a:endParaRPr lang="ru-RU" altLang="ru-RU" sz="2200" dirty="0" smtClean="0">
              <a:latin typeface="Times New Roman" panose="02020603050405020304" pitchFamily="18" charset="0"/>
              <a:cs typeface="Times New Roman" panose="02020603050405020304" pitchFamily="18" charset="0"/>
            </a:endParaRPr>
          </a:p>
          <a:p>
            <a:pPr marL="0" indent="0" algn="just">
              <a:buFont typeface="Wingdings 2" panose="05020102010507070707" pitchFamily="18" charset="2"/>
              <a:buNone/>
            </a:pPr>
            <a:r>
              <a:rPr lang="uk" altLang="ru-RU" sz="2200" dirty="0" smtClean="0">
                <a:latin typeface="Times New Roman" panose="02020603050405020304" pitchFamily="18" charset="0"/>
                <a:cs typeface="Times New Roman" panose="02020603050405020304" pitchFamily="18" charset="0"/>
              </a:rPr>
              <a:t>Шлях введення дуже впливає на тривалість дії ліків. При ентеральних шляхах введення початок дії (латентний період) та тривалість дії лікарського засобу збільшується порівняно з парентеральним (інгаляційним та ін'єкційним) шляхами.</a:t>
            </a:r>
          </a:p>
          <a:p>
            <a:pPr marL="0" indent="0" algn="just">
              <a:buFont typeface="Wingdings 2" panose="05020102010507070707" pitchFamily="18" charset="2"/>
              <a:buNone/>
            </a:pPr>
            <a:r>
              <a:rPr lang="uk" altLang="ru-RU" sz="2200" dirty="0" smtClean="0">
                <a:latin typeface="Times New Roman" panose="02020603050405020304" pitchFamily="18" charset="0"/>
                <a:cs typeface="Times New Roman" panose="02020603050405020304" pitchFamily="18" charset="0"/>
              </a:rPr>
              <a:t>Сила дії лікарського засобу залежить від шляху введення. При введенні в організм однієї і тієї ж дози діючої речовини ефективність фармакотерапевтичної дії лікарського засобу буде в 5-15 разів більша за внутрішньовенний спосіб введення, ніж при введенні всередину.</a:t>
            </a:r>
          </a:p>
          <a:p>
            <a:pPr marL="0" indent="0" algn="just">
              <a:buFont typeface="Wingdings 2" panose="05020102010507070707" pitchFamily="18" charset="2"/>
              <a:buNone/>
            </a:pPr>
            <a:endParaRPr lang="ru-RU" altLang="ru-RU" dirty="0" smtClean="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Содержимое 2"/>
          <p:cNvSpPr>
            <a:spLocks noGrp="1"/>
          </p:cNvSpPr>
          <p:nvPr>
            <p:ph idx="1"/>
          </p:nvPr>
        </p:nvSpPr>
        <p:spPr>
          <a:xfrm>
            <a:off x="142875" y="188913"/>
            <a:ext cx="8858250" cy="6192837"/>
          </a:xfrm>
        </p:spPr>
        <p:txBody>
          <a:bodyPr/>
          <a:lstStyle/>
          <a:p>
            <a:pPr algn="ctr" eaLnBrk="1" hangingPunct="1">
              <a:buFont typeface="Wingdings 2" panose="05020102010507070707" pitchFamily="18" charset="2"/>
              <a:buNone/>
              <a:defRPr/>
            </a:pPr>
            <a:r>
              <a:rPr lang="uk" b="1" dirty="0" err="1"/>
              <a:t>Вплив </a:t>
            </a:r>
            <a:r>
              <a:rPr lang="uk" b="1" dirty="0"/>
              <a:t>складу та </a:t>
            </a:r>
            <a:r>
              <a:rPr lang="uk" b="1" dirty="0" err="1"/>
              <a:t>температури</a:t>
            </a:r>
            <a:r>
              <a:rPr lang="uk" b="1" dirty="0"/>
              <a:t> </a:t>
            </a:r>
            <a:r>
              <a:rPr lang="uk" b="1" dirty="0" smtClean="0"/>
              <a:t>їжі</a:t>
            </a:r>
          </a:p>
          <a:p>
            <a:pPr marL="0" indent="0" algn="just">
              <a:buFont typeface="Wingdings 2" panose="05020102010507070707" pitchFamily="18" charset="2"/>
              <a:buNone/>
              <a:defRPr/>
            </a:pPr>
            <a:r>
              <a:rPr lang="uk" sz="2200" dirty="0">
                <a:latin typeface="Times New Roman" panose="02020603050405020304" pitchFamily="18" charset="0"/>
                <a:cs typeface="Times New Roman" panose="02020603050405020304" pitchFamily="18" charset="0"/>
              </a:rPr>
              <a:t>На </a:t>
            </a:r>
            <a:r>
              <a:rPr lang="uk" sz="2200" dirty="0" err="1">
                <a:latin typeface="Times New Roman" panose="02020603050405020304" pitchFamily="18" charset="0"/>
                <a:cs typeface="Times New Roman" panose="02020603050405020304" pitchFamily="18" charset="0"/>
              </a:rPr>
              <a:t>ефективність</a:t>
            </a:r>
            <a:r>
              <a:rPr lang="uk" sz="2200" dirty="0">
                <a:latin typeface="Times New Roman" panose="02020603050405020304" pitchFamily="18" charset="0"/>
                <a:cs typeface="Times New Roman" panose="02020603050405020304" pitchFamily="18" charset="0"/>
              </a:rPr>
              <a:t> </a:t>
            </a:r>
            <a:r>
              <a:rPr lang="uk" sz="2200" dirty="0" err="1">
                <a:latin typeface="Times New Roman" panose="02020603050405020304" pitchFamily="18" charset="0"/>
                <a:cs typeface="Times New Roman" panose="02020603050405020304" pitchFamily="18" charset="0"/>
              </a:rPr>
              <a:t>дії</a:t>
            </a:r>
            <a:r>
              <a:rPr lang="uk" sz="2200" dirty="0">
                <a:latin typeface="Times New Roman" panose="02020603050405020304" pitchFamily="18" charset="0"/>
                <a:cs typeface="Times New Roman" panose="02020603050405020304" pitchFamily="18" charset="0"/>
              </a:rPr>
              <a:t> </a:t>
            </a:r>
            <a:r>
              <a:rPr lang="uk" sz="2200" dirty="0" err="1">
                <a:latin typeface="Times New Roman" panose="02020603050405020304" pitchFamily="18" charset="0"/>
                <a:cs typeface="Times New Roman" panose="02020603050405020304" pitchFamily="18" charset="0"/>
              </a:rPr>
              <a:t>лікарських</a:t>
            </a:r>
            <a:r>
              <a:rPr lang="uk" sz="2200" dirty="0">
                <a:latin typeface="Times New Roman" panose="02020603050405020304" pitchFamily="18" charset="0"/>
                <a:cs typeface="Times New Roman" panose="02020603050405020304" pitchFamily="18" charset="0"/>
              </a:rPr>
              <a:t> </a:t>
            </a:r>
            <a:r>
              <a:rPr lang="uk" sz="2200" dirty="0" err="1">
                <a:latin typeface="Times New Roman" panose="02020603050405020304" pitchFamily="18" charset="0"/>
                <a:cs typeface="Times New Roman" panose="02020603050405020304" pitchFamily="18" charset="0"/>
              </a:rPr>
              <a:t>речовин</a:t>
            </a:r>
            <a:r>
              <a:rPr lang="uk" sz="2200" dirty="0">
                <a:latin typeface="Times New Roman" panose="02020603050405020304" pitchFamily="18" charset="0"/>
                <a:cs typeface="Times New Roman" panose="02020603050405020304" pitchFamily="18" charset="0"/>
              </a:rPr>
              <a:t> </a:t>
            </a:r>
            <a:r>
              <a:rPr lang="uk" sz="2200" dirty="0" err="1">
                <a:latin typeface="Times New Roman" panose="02020603050405020304" pitchFamily="18" charset="0"/>
                <a:cs typeface="Times New Roman" panose="02020603050405020304" pitchFamily="18" charset="0"/>
              </a:rPr>
              <a:t>велике</a:t>
            </a:r>
            <a:r>
              <a:rPr lang="uk" sz="2200" dirty="0">
                <a:latin typeface="Times New Roman" panose="02020603050405020304" pitchFamily="18" charset="0"/>
                <a:cs typeface="Times New Roman" panose="02020603050405020304" pitchFamily="18" charset="0"/>
              </a:rPr>
              <a:t> </a:t>
            </a:r>
            <a:r>
              <a:rPr lang="uk" sz="2200" dirty="0" err="1">
                <a:latin typeface="Times New Roman" panose="02020603050405020304" pitchFamily="18" charset="0"/>
                <a:cs typeface="Times New Roman" panose="02020603050405020304" pitchFamily="18" charset="0"/>
              </a:rPr>
              <a:t>вплив</a:t>
            </a:r>
            <a:r>
              <a:rPr lang="uk" sz="2200" dirty="0">
                <a:latin typeface="Times New Roman" panose="02020603050405020304" pitchFamily="18" charset="0"/>
                <a:cs typeface="Times New Roman" panose="02020603050405020304" pitchFamily="18" charset="0"/>
              </a:rPr>
              <a:t> </a:t>
            </a:r>
            <a:r>
              <a:rPr lang="uk" sz="2200" dirty="0" err="1">
                <a:latin typeface="Times New Roman" panose="02020603050405020304" pitchFamily="18" charset="0"/>
                <a:cs typeface="Times New Roman" panose="02020603050405020304" pitchFamily="18" charset="0"/>
              </a:rPr>
              <a:t>надають </a:t>
            </a:r>
            <a:r>
              <a:rPr lang="uk" sz="2200" dirty="0">
                <a:latin typeface="Times New Roman" panose="02020603050405020304" pitchFamily="18" charset="0"/>
                <a:cs typeface="Times New Roman" panose="02020603050405020304" pitchFamily="18" charset="0"/>
              </a:rPr>
              <a:t>склад та температура їжі.</a:t>
            </a:r>
            <a:endParaRPr lang="ru-RU" sz="2200" dirty="0">
              <a:latin typeface="Times New Roman" panose="02020603050405020304" pitchFamily="18" charset="0"/>
              <a:cs typeface="Times New Roman" panose="02020603050405020304" pitchFamily="18" charset="0"/>
            </a:endParaRPr>
          </a:p>
          <a:p>
            <a:pPr marL="0" indent="0" algn="just">
              <a:buFont typeface="Wingdings 2" panose="05020102010507070707" pitchFamily="18" charset="2"/>
              <a:buNone/>
              <a:defRPr/>
            </a:pPr>
            <a:r>
              <a:rPr lang="uk" sz="2200" dirty="0" err="1">
                <a:latin typeface="Times New Roman" panose="02020603050405020304" pitchFamily="18" charset="0"/>
                <a:cs typeface="Times New Roman" panose="02020603050405020304" pitchFamily="18" charset="0"/>
              </a:rPr>
              <a:t>Звичайна</a:t>
            </a:r>
            <a:r>
              <a:rPr lang="uk" sz="2200" dirty="0">
                <a:latin typeface="Times New Roman" panose="02020603050405020304" pitchFamily="18" charset="0"/>
                <a:cs typeface="Times New Roman" panose="02020603050405020304" pitchFamily="18" charset="0"/>
              </a:rPr>
              <a:t> </a:t>
            </a:r>
            <a:r>
              <a:rPr lang="uk" sz="2200" dirty="0" err="1">
                <a:latin typeface="Times New Roman" panose="02020603050405020304" pitchFamily="18" charset="0"/>
                <a:cs typeface="Times New Roman" panose="02020603050405020304" pitchFamily="18" charset="0"/>
              </a:rPr>
              <a:t>змішана</a:t>
            </a:r>
            <a:r>
              <a:rPr lang="uk" sz="2200" dirty="0">
                <a:latin typeface="Times New Roman" panose="02020603050405020304" pitchFamily="18" charset="0"/>
                <a:cs typeface="Times New Roman" panose="02020603050405020304" pitchFamily="18" charset="0"/>
              </a:rPr>
              <a:t> </a:t>
            </a:r>
            <a:r>
              <a:rPr lang="uk" sz="2200" dirty="0" err="1">
                <a:latin typeface="Times New Roman" panose="02020603050405020304" pitchFamily="18" charset="0"/>
                <a:cs typeface="Times New Roman" panose="02020603050405020304" pitchFamily="18" charset="0"/>
              </a:rPr>
              <a:t>їжа</a:t>
            </a:r>
            <a:r>
              <a:rPr lang="uk" sz="2200" dirty="0">
                <a:latin typeface="Times New Roman" panose="02020603050405020304" pitchFamily="18" charset="0"/>
                <a:cs typeface="Times New Roman" panose="02020603050405020304" pitchFamily="18" charset="0"/>
              </a:rPr>
              <a:t> </a:t>
            </a:r>
            <a:r>
              <a:rPr lang="uk" sz="2200" dirty="0" err="1">
                <a:latin typeface="Times New Roman" panose="02020603050405020304" pitchFamily="18" charset="0"/>
                <a:cs typeface="Times New Roman" panose="02020603050405020304" pitchFamily="18" charset="0"/>
              </a:rPr>
              <a:t>містить</a:t>
            </a:r>
            <a:r>
              <a:rPr lang="uk" sz="2200" dirty="0">
                <a:latin typeface="Times New Roman" panose="02020603050405020304" pitchFamily="18" charset="0"/>
                <a:cs typeface="Times New Roman" panose="02020603050405020304" pitchFamily="18" charset="0"/>
              </a:rPr>
              <a:t> </a:t>
            </a:r>
            <a:r>
              <a:rPr lang="uk" sz="2200" dirty="0" err="1">
                <a:latin typeface="Times New Roman" panose="02020603050405020304" pitchFamily="18" charset="0"/>
                <a:cs typeface="Times New Roman" panose="02020603050405020304" pitchFamily="18" charset="0"/>
              </a:rPr>
              <a:t>речовини</a:t>
            </a:r>
            <a:r>
              <a:rPr lang="uk" sz="2200" dirty="0">
                <a:latin typeface="Times New Roman" panose="02020603050405020304" pitchFamily="18" charset="0"/>
                <a:cs typeface="Times New Roman" panose="02020603050405020304" pitchFamily="18" charset="0"/>
              </a:rPr>
              <a:t> </a:t>
            </a:r>
            <a:r>
              <a:rPr lang="uk" sz="2200" dirty="0" err="1">
                <a:latin typeface="Times New Roman" panose="02020603050405020304" pitchFamily="18" charset="0"/>
                <a:cs typeface="Times New Roman" panose="02020603050405020304" pitchFamily="18" charset="0"/>
              </a:rPr>
              <a:t>рослинної </a:t>
            </a:r>
            <a:r>
              <a:rPr lang="uk" sz="2200" dirty="0">
                <a:latin typeface="Times New Roman" panose="02020603050405020304" pitchFamily="18" charset="0"/>
                <a:cs typeface="Times New Roman" panose="02020603050405020304" pitchFamily="18" charset="0"/>
              </a:rPr>
              <a:t>, </a:t>
            </a:r>
            <a:r>
              <a:rPr lang="uk" sz="2200" dirty="0" err="1">
                <a:latin typeface="Times New Roman" panose="02020603050405020304" pitchFamily="18" charset="0"/>
                <a:cs typeface="Times New Roman" panose="02020603050405020304" pitchFamily="18" charset="0"/>
              </a:rPr>
              <a:t>тваринної </a:t>
            </a:r>
            <a:r>
              <a:rPr lang="uk" sz="2200" dirty="0">
                <a:latin typeface="Times New Roman" panose="02020603050405020304" pitchFamily="18" charset="0"/>
                <a:cs typeface="Times New Roman" panose="02020603050405020304" pitchFamily="18" charset="0"/>
              </a:rPr>
              <a:t>та </a:t>
            </a:r>
            <a:r>
              <a:rPr lang="uk" sz="2200" dirty="0" err="1">
                <a:latin typeface="Times New Roman" panose="02020603050405020304" pitchFamily="18" charset="0"/>
                <a:cs typeface="Times New Roman" panose="02020603050405020304" pitchFamily="18" charset="0"/>
              </a:rPr>
              <a:t>мінеральної</a:t>
            </a:r>
            <a:r>
              <a:rPr lang="uk" sz="2200" dirty="0">
                <a:latin typeface="Times New Roman" panose="02020603050405020304" pitchFamily="18" charset="0"/>
                <a:cs typeface="Times New Roman" panose="02020603050405020304" pitchFamily="18" charset="0"/>
              </a:rPr>
              <a:t> </a:t>
            </a:r>
            <a:r>
              <a:rPr lang="uk" sz="2200" dirty="0" err="1">
                <a:latin typeface="Times New Roman" panose="02020603050405020304" pitchFamily="18" charset="0"/>
                <a:cs typeface="Times New Roman" panose="02020603050405020304" pitchFamily="18" charset="0"/>
              </a:rPr>
              <a:t>походження </a:t>
            </a:r>
            <a:r>
              <a:rPr lang="uk" sz="2200" dirty="0">
                <a:latin typeface="Times New Roman" panose="02020603050405020304" pitchFamily="18" charset="0"/>
                <a:cs typeface="Times New Roman" panose="02020603050405020304" pitchFamily="18" charset="0"/>
              </a:rPr>
              <a:t>: </a:t>
            </a:r>
            <a:r>
              <a:rPr lang="uk" sz="2200" dirty="0" err="1">
                <a:latin typeface="Times New Roman" panose="02020603050405020304" pitchFamily="18" charset="0"/>
                <a:cs typeface="Times New Roman" panose="02020603050405020304" pitchFamily="18" charset="0"/>
              </a:rPr>
              <a:t>білки </a:t>
            </a:r>
            <a:r>
              <a:rPr lang="uk" sz="2200" dirty="0">
                <a:latin typeface="Times New Roman" panose="02020603050405020304" pitchFamily="18" charset="0"/>
                <a:cs typeface="Times New Roman" panose="02020603050405020304" pitchFamily="18" charset="0"/>
              </a:rPr>
              <a:t>, </a:t>
            </a:r>
            <a:r>
              <a:rPr lang="uk" sz="2200" dirty="0" err="1">
                <a:latin typeface="Times New Roman" panose="02020603050405020304" pitchFamily="18" charset="0"/>
                <a:cs typeface="Times New Roman" panose="02020603050405020304" pitchFamily="18" charset="0"/>
              </a:rPr>
              <a:t>жири </a:t>
            </a:r>
            <a:r>
              <a:rPr lang="uk" sz="2200" dirty="0">
                <a:latin typeface="Times New Roman" panose="02020603050405020304" pitchFamily="18" charset="0"/>
                <a:cs typeface="Times New Roman" panose="02020603050405020304" pitchFamily="18" charset="0"/>
              </a:rPr>
              <a:t>, </a:t>
            </a:r>
            <a:r>
              <a:rPr lang="uk" sz="2200" dirty="0" err="1">
                <a:latin typeface="Times New Roman" panose="02020603050405020304" pitchFamily="18" charset="0"/>
                <a:cs typeface="Times New Roman" panose="02020603050405020304" pitchFamily="18" charset="0"/>
              </a:rPr>
              <a:t>вуглеводи </a:t>
            </a:r>
            <a:r>
              <a:rPr lang="uk" sz="2200" dirty="0">
                <a:latin typeface="Times New Roman" panose="02020603050405020304" pitchFamily="18" charset="0"/>
                <a:cs typeface="Times New Roman" panose="02020603050405020304" pitchFamily="18" charset="0"/>
              </a:rPr>
              <a:t>, </a:t>
            </a:r>
            <a:r>
              <a:rPr lang="uk" sz="2200" dirty="0" err="1">
                <a:latin typeface="Times New Roman" panose="02020603050405020304" pitchFamily="18" charset="0"/>
                <a:cs typeface="Times New Roman" panose="02020603050405020304" pitchFamily="18" charset="0"/>
              </a:rPr>
              <a:t>амінокислоти </a:t>
            </a:r>
            <a:r>
              <a:rPr lang="uk" sz="2200" dirty="0">
                <a:latin typeface="Times New Roman" panose="02020603050405020304" pitchFamily="18" charset="0"/>
                <a:cs typeface="Times New Roman" panose="02020603050405020304" pitchFamily="18" charset="0"/>
              </a:rPr>
              <a:t>, </a:t>
            </a:r>
            <a:r>
              <a:rPr lang="uk" sz="2200" dirty="0" err="1">
                <a:latin typeface="Times New Roman" panose="02020603050405020304" pitchFamily="18" charset="0"/>
                <a:cs typeface="Times New Roman" panose="02020603050405020304" pitchFamily="18" charset="0"/>
              </a:rPr>
              <a:t>жирні</a:t>
            </a:r>
            <a:r>
              <a:rPr lang="uk" sz="2200" dirty="0">
                <a:latin typeface="Times New Roman" panose="02020603050405020304" pitchFamily="18" charset="0"/>
                <a:cs typeface="Times New Roman" panose="02020603050405020304" pitchFamily="18" charset="0"/>
              </a:rPr>
              <a:t> </a:t>
            </a:r>
            <a:r>
              <a:rPr lang="uk" sz="2200" dirty="0" err="1">
                <a:latin typeface="Times New Roman" panose="02020603050405020304" pitchFamily="18" charset="0"/>
                <a:cs typeface="Times New Roman" panose="02020603050405020304" pitchFamily="18" charset="0"/>
              </a:rPr>
              <a:t>кислоти </a:t>
            </a:r>
            <a:r>
              <a:rPr lang="uk" sz="2200" dirty="0">
                <a:latin typeface="Times New Roman" panose="02020603050405020304" pitchFamily="18" charset="0"/>
                <a:cs typeface="Times New Roman" panose="02020603050405020304" pitchFamily="18" charset="0"/>
              </a:rPr>
              <a:t>, </a:t>
            </a:r>
            <a:r>
              <a:rPr lang="uk" sz="2200" dirty="0" err="1">
                <a:latin typeface="Times New Roman" panose="02020603050405020304" pitchFamily="18" charset="0"/>
                <a:cs typeface="Times New Roman" panose="02020603050405020304" pitchFamily="18" charset="0"/>
              </a:rPr>
              <a:t>гліцерин </a:t>
            </a:r>
            <a:r>
              <a:rPr lang="uk" sz="2200" dirty="0">
                <a:latin typeface="Times New Roman" panose="02020603050405020304" pitchFamily="18" charset="0"/>
                <a:cs typeface="Times New Roman" panose="02020603050405020304" pitchFamily="18" charset="0"/>
              </a:rPr>
              <a:t>, </a:t>
            </a:r>
            <a:r>
              <a:rPr lang="uk" sz="2200" dirty="0" err="1">
                <a:latin typeface="Times New Roman" panose="02020603050405020304" pitchFamily="18" charset="0"/>
                <a:cs typeface="Times New Roman" panose="02020603050405020304" pitchFamily="18" charset="0"/>
              </a:rPr>
              <a:t>дубильні</a:t>
            </a:r>
            <a:r>
              <a:rPr lang="uk" sz="2200" dirty="0">
                <a:latin typeface="Times New Roman" panose="02020603050405020304" pitchFamily="18" charset="0"/>
                <a:cs typeface="Times New Roman" panose="02020603050405020304" pitchFamily="18" charset="0"/>
              </a:rPr>
              <a:t> </a:t>
            </a:r>
            <a:r>
              <a:rPr lang="uk" sz="2200" dirty="0" err="1">
                <a:latin typeface="Times New Roman" panose="02020603050405020304" pitchFamily="18" charset="0"/>
                <a:cs typeface="Times New Roman" panose="02020603050405020304" pitchFamily="18" charset="0"/>
              </a:rPr>
              <a:t>речовини </a:t>
            </a:r>
            <a:r>
              <a:rPr lang="uk" sz="2200" dirty="0">
                <a:latin typeface="Times New Roman" panose="02020603050405020304" pitchFamily="18" charset="0"/>
                <a:cs typeface="Times New Roman" panose="02020603050405020304" pitchFamily="18" charset="0"/>
              </a:rPr>
              <a:t>(у </a:t>
            </a:r>
            <a:r>
              <a:rPr lang="uk" sz="2200" dirty="0" err="1">
                <a:latin typeface="Times New Roman" panose="02020603050405020304" pitchFamily="18" charset="0"/>
                <a:cs typeface="Times New Roman" panose="02020603050405020304" pitchFamily="18" charset="0"/>
              </a:rPr>
              <a:t>чаї </a:t>
            </a:r>
            <a:r>
              <a:rPr lang="uk" sz="2200" dirty="0">
                <a:latin typeface="Times New Roman" panose="02020603050405020304" pitchFamily="18" charset="0"/>
                <a:cs typeface="Times New Roman" panose="02020603050405020304" pitchFamily="18" charset="0"/>
              </a:rPr>
              <a:t>, </a:t>
            </a:r>
            <a:r>
              <a:rPr lang="uk" sz="2200" dirty="0" err="1">
                <a:latin typeface="Times New Roman" panose="02020603050405020304" pitchFamily="18" charset="0"/>
                <a:cs typeface="Times New Roman" panose="02020603050405020304" pitchFamily="18" charset="0"/>
              </a:rPr>
              <a:t>хурмі </a:t>
            </a:r>
            <a:r>
              <a:rPr lang="uk" sz="2200" dirty="0">
                <a:latin typeface="Times New Roman" panose="02020603050405020304" pitchFamily="18" charset="0"/>
                <a:cs typeface="Times New Roman" panose="02020603050405020304" pitchFamily="18" charset="0"/>
              </a:rPr>
              <a:t>), </a:t>
            </a:r>
            <a:r>
              <a:rPr lang="uk" sz="2200" dirty="0" err="1">
                <a:latin typeface="Times New Roman" panose="02020603050405020304" pitchFamily="18" charset="0"/>
                <a:cs typeface="Times New Roman" panose="02020603050405020304" pitchFamily="18" charset="0"/>
              </a:rPr>
              <a:t>кофеїн </a:t>
            </a:r>
            <a:r>
              <a:rPr lang="uk" sz="2200" dirty="0">
                <a:latin typeface="Times New Roman" panose="02020603050405020304" pitchFamily="18" charset="0"/>
                <a:cs typeface="Times New Roman" panose="02020603050405020304" pitchFamily="18" charset="0"/>
              </a:rPr>
              <a:t>(у </a:t>
            </a:r>
            <a:r>
              <a:rPr lang="uk" sz="2200" dirty="0" err="1">
                <a:latin typeface="Times New Roman" panose="02020603050405020304" pitchFamily="18" charset="0"/>
                <a:cs typeface="Times New Roman" panose="02020603050405020304" pitchFamily="18" charset="0"/>
              </a:rPr>
              <a:t>чаї </a:t>
            </a:r>
            <a:r>
              <a:rPr lang="uk" sz="2200" dirty="0">
                <a:latin typeface="Times New Roman" panose="02020603050405020304" pitchFamily="18" charset="0"/>
                <a:cs typeface="Times New Roman" panose="02020603050405020304" pitchFamily="18" charset="0"/>
              </a:rPr>
              <a:t>, каві), </a:t>
            </a:r>
            <a:r>
              <a:rPr lang="uk" sz="2200" dirty="0" err="1">
                <a:latin typeface="Times New Roman" panose="02020603050405020304" pitchFamily="18" charset="0"/>
                <a:cs typeface="Times New Roman" panose="02020603050405020304" pitchFamily="18" charset="0"/>
              </a:rPr>
              <a:t>серотонін </a:t>
            </a:r>
            <a:r>
              <a:rPr lang="uk" sz="2200" dirty="0">
                <a:latin typeface="Times New Roman" panose="02020603050405020304" pitchFamily="18" charset="0"/>
                <a:cs typeface="Times New Roman" panose="02020603050405020304" pitchFamily="18" charset="0"/>
              </a:rPr>
              <a:t>(у </a:t>
            </a:r>
            <a:r>
              <a:rPr lang="uk" sz="2200" dirty="0" err="1">
                <a:latin typeface="Times New Roman" panose="02020603050405020304" pitchFamily="18" charset="0"/>
                <a:cs typeface="Times New Roman" panose="02020603050405020304" pitchFamily="18" charset="0"/>
              </a:rPr>
              <a:t>кропиві </a:t>
            </a:r>
            <a:r>
              <a:rPr lang="uk" sz="2200" dirty="0">
                <a:latin typeface="Times New Roman" panose="02020603050405020304" pitchFamily="18" charset="0"/>
                <a:cs typeface="Times New Roman" panose="02020603050405020304" pitchFamily="18" charset="0"/>
              </a:rPr>
              <a:t>, </a:t>
            </a:r>
            <a:r>
              <a:rPr lang="uk" sz="2200" dirty="0" err="1">
                <a:latin typeface="Times New Roman" panose="02020603050405020304" pitchFamily="18" charset="0"/>
                <a:cs typeface="Times New Roman" panose="02020603050405020304" pitchFamily="18" charset="0"/>
              </a:rPr>
              <a:t>арахісі </a:t>
            </a:r>
            <a:r>
              <a:rPr lang="uk" sz="2200" dirty="0">
                <a:latin typeface="Times New Roman" panose="02020603050405020304" pitchFamily="18" charset="0"/>
                <a:cs typeface="Times New Roman" panose="02020603050405020304" pitchFamily="18" charset="0"/>
              </a:rPr>
              <a:t>, бананах, ананасах), </a:t>
            </a:r>
            <a:r>
              <a:rPr lang="uk" sz="2200" dirty="0" err="1">
                <a:latin typeface="Times New Roman" panose="02020603050405020304" pitchFamily="18" charset="0"/>
                <a:cs typeface="Times New Roman" panose="02020603050405020304" pitchFamily="18" charset="0"/>
              </a:rPr>
              <a:t>тирамін </a:t>
            </a:r>
            <a:r>
              <a:rPr lang="uk" sz="2200" dirty="0">
                <a:latin typeface="Times New Roman" panose="02020603050405020304" pitchFamily="18" charset="0"/>
                <a:cs typeface="Times New Roman" panose="02020603050405020304" pitchFamily="18" charset="0"/>
              </a:rPr>
              <a:t>(у </a:t>
            </a:r>
            <a:r>
              <a:rPr lang="uk" sz="2200" dirty="0" err="1">
                <a:latin typeface="Times New Roman" panose="02020603050405020304" pitchFamily="18" charset="0"/>
                <a:cs typeface="Times New Roman" panose="02020603050405020304" pitchFamily="18" charset="0"/>
              </a:rPr>
              <a:t>сирі </a:t>
            </a:r>
            <a:r>
              <a:rPr lang="uk" sz="2200" dirty="0">
                <a:latin typeface="Times New Roman" panose="02020603050405020304" pitchFamily="18" charset="0"/>
                <a:cs typeface="Times New Roman" panose="02020603050405020304" pitchFamily="18" charset="0"/>
              </a:rPr>
              <a:t>, бананах, </a:t>
            </a:r>
            <a:r>
              <a:rPr lang="uk" sz="2200" dirty="0" err="1">
                <a:latin typeface="Times New Roman" panose="02020603050405020304" pitchFamily="18" charset="0"/>
                <a:cs typeface="Times New Roman" panose="02020603050405020304" pitchFamily="18" charset="0"/>
              </a:rPr>
              <a:t>квасолі </a:t>
            </a:r>
            <a:r>
              <a:rPr lang="uk" sz="2200" dirty="0">
                <a:latin typeface="Times New Roman" panose="02020603050405020304" pitchFamily="18" charset="0"/>
                <a:cs typeface="Times New Roman" panose="02020603050405020304" pitchFamily="18" charset="0"/>
              </a:rPr>
              <a:t>, </a:t>
            </a:r>
            <a:r>
              <a:rPr lang="uk" sz="2200" dirty="0" err="1">
                <a:latin typeface="Times New Roman" panose="02020603050405020304" pitchFamily="18" charset="0"/>
                <a:cs typeface="Times New Roman" panose="02020603050405020304" pitchFamily="18" charset="0"/>
              </a:rPr>
              <a:t>оселедці </a:t>
            </a:r>
            <a:r>
              <a:rPr lang="uk" sz="2200" dirty="0">
                <a:latin typeface="Times New Roman" panose="02020603050405020304" pitchFamily="18" charset="0"/>
                <a:cs typeface="Times New Roman" panose="02020603050405020304" pitchFamily="18" charset="0"/>
              </a:rPr>
              <a:t>, каві, </a:t>
            </a:r>
            <a:r>
              <a:rPr lang="uk" sz="2200" dirty="0" err="1">
                <a:latin typeface="Times New Roman" panose="02020603050405020304" pitchFamily="18" charset="0"/>
                <a:cs typeface="Times New Roman" panose="02020603050405020304" pitchFamily="18" charset="0"/>
              </a:rPr>
              <a:t>пиві </a:t>
            </a:r>
            <a:r>
              <a:rPr lang="uk" sz="2200" dirty="0">
                <a:latin typeface="Times New Roman" panose="02020603050405020304" pitchFamily="18" charset="0"/>
                <a:cs typeface="Times New Roman" panose="02020603050405020304" pitchFamily="18" charset="0"/>
              </a:rPr>
              <a:t>, </a:t>
            </a:r>
            <a:r>
              <a:rPr lang="uk" sz="2200" dirty="0" err="1">
                <a:latin typeface="Times New Roman" panose="02020603050405020304" pitchFamily="18" charset="0"/>
                <a:cs typeface="Times New Roman" panose="02020603050405020304" pitchFamily="18" charset="0"/>
              </a:rPr>
              <a:t>вині </a:t>
            </a:r>
            <a:r>
              <a:rPr lang="uk" sz="2200" dirty="0">
                <a:latin typeface="Times New Roman" panose="02020603050405020304" pitchFamily="18" charset="0"/>
                <a:cs typeface="Times New Roman" panose="02020603050405020304" pitchFamily="18" charset="0"/>
              </a:rPr>
              <a:t>, </a:t>
            </a:r>
            <a:r>
              <a:rPr lang="uk" sz="2200" dirty="0" err="1">
                <a:latin typeface="Times New Roman" panose="02020603050405020304" pitchFamily="18" charset="0"/>
                <a:cs typeface="Times New Roman" panose="02020603050405020304" pitchFamily="18" charset="0"/>
              </a:rPr>
              <a:t>печінці)</a:t>
            </a:r>
            <a:r>
              <a:rPr lang="uk" sz="2200" dirty="0">
                <a:latin typeface="Times New Roman" panose="02020603050405020304" pitchFamily="18" charset="0"/>
                <a:cs typeface="Times New Roman" panose="02020603050405020304" pitchFamily="18" charset="0"/>
              </a:rPr>
              <a:t> </a:t>
            </a:r>
            <a:r>
              <a:rPr lang="uk" sz="2200" dirty="0" err="1">
                <a:latin typeface="Times New Roman" panose="02020603050405020304" pitchFamily="18" charset="0"/>
                <a:cs typeface="Times New Roman" panose="02020603050405020304" pitchFamily="18" charset="0"/>
              </a:rPr>
              <a:t>курчат </a:t>
            </a:r>
            <a:r>
              <a:rPr lang="uk" sz="2200" dirty="0">
                <a:latin typeface="Times New Roman" panose="02020603050405020304" pitchFamily="18" charset="0"/>
                <a:cs typeface="Times New Roman" panose="02020603050405020304" pitchFamily="18" charset="0"/>
              </a:rPr>
              <a:t>), </a:t>
            </a:r>
            <a:r>
              <a:rPr lang="uk" sz="2200" dirty="0" err="1">
                <a:latin typeface="Times New Roman" panose="02020603050405020304" pitchFamily="18" charset="0"/>
                <a:cs typeface="Times New Roman" panose="02020603050405020304" pitchFamily="18" charset="0"/>
              </a:rPr>
              <a:t>оксалати </a:t>
            </a:r>
            <a:r>
              <a:rPr lang="uk" sz="2200" dirty="0">
                <a:latin typeface="Times New Roman" panose="02020603050405020304" pitchFamily="18" charset="0"/>
                <a:cs typeface="Times New Roman" panose="02020603050405020304" pitchFamily="18" charset="0"/>
              </a:rPr>
              <a:t>(у </a:t>
            </a:r>
            <a:r>
              <a:rPr lang="uk" sz="2200" dirty="0" err="1">
                <a:latin typeface="Times New Roman" panose="02020603050405020304" pitchFamily="18" charset="0"/>
                <a:cs typeface="Times New Roman" panose="02020603050405020304" pitchFamily="18" charset="0"/>
              </a:rPr>
              <a:t>ревені </a:t>
            </a:r>
            <a:r>
              <a:rPr lang="uk" sz="2200" dirty="0">
                <a:latin typeface="Times New Roman" panose="02020603050405020304" pitchFamily="18" charset="0"/>
                <a:cs typeface="Times New Roman" panose="02020603050405020304" pitchFamily="18" charset="0"/>
              </a:rPr>
              <a:t>, </a:t>
            </a:r>
            <a:r>
              <a:rPr lang="uk" sz="2200" dirty="0" err="1">
                <a:latin typeface="Times New Roman" panose="02020603050405020304" pitchFamily="18" charset="0"/>
                <a:cs typeface="Times New Roman" panose="02020603050405020304" pitchFamily="18" charset="0"/>
              </a:rPr>
              <a:t>селери </a:t>
            </a:r>
            <a:r>
              <a:rPr lang="uk" sz="2200" dirty="0">
                <a:latin typeface="Times New Roman" panose="02020603050405020304" pitchFamily="18" charset="0"/>
                <a:cs typeface="Times New Roman" panose="02020603050405020304" pitchFamily="18" charset="0"/>
              </a:rPr>
              <a:t>, </a:t>
            </a:r>
            <a:r>
              <a:rPr lang="uk" sz="2200" dirty="0" err="1">
                <a:latin typeface="Times New Roman" panose="02020603050405020304" pitchFamily="18" charset="0"/>
                <a:cs typeface="Times New Roman" panose="02020603050405020304" pitchFamily="18" charset="0"/>
              </a:rPr>
              <a:t>щавлі </a:t>
            </a:r>
            <a:r>
              <a:rPr lang="uk" sz="2200" dirty="0">
                <a:latin typeface="Times New Roman" panose="02020603050405020304" pitchFamily="18" charset="0"/>
                <a:cs typeface="Times New Roman" panose="02020603050405020304" pitchFamily="18" charset="0"/>
              </a:rPr>
              <a:t>, </a:t>
            </a:r>
            <a:r>
              <a:rPr lang="uk" sz="2200" dirty="0" err="1">
                <a:latin typeface="Times New Roman" panose="02020603050405020304" pitchFamily="18" charset="0"/>
                <a:cs typeface="Times New Roman" panose="02020603050405020304" pitchFamily="18" charset="0"/>
              </a:rPr>
              <a:t>шпинаті </a:t>
            </a:r>
            <a:r>
              <a:rPr lang="uk" sz="2200" dirty="0">
                <a:latin typeface="Times New Roman" panose="02020603050405020304" pitchFamily="18" charset="0"/>
                <a:cs typeface="Times New Roman" panose="02020603050405020304" pitchFamily="18" charset="0"/>
              </a:rPr>
              <a:t>), </a:t>
            </a:r>
            <a:r>
              <a:rPr lang="uk" sz="2200" dirty="0" err="1">
                <a:latin typeface="Times New Roman" panose="02020603050405020304" pitchFamily="18" charset="0"/>
                <a:cs typeface="Times New Roman" panose="02020603050405020304" pitchFamily="18" charset="0"/>
              </a:rPr>
              <a:t>стерини </a:t>
            </a:r>
            <a:r>
              <a:rPr lang="uk" sz="2200" dirty="0">
                <a:latin typeface="Times New Roman" panose="02020603050405020304" pitchFamily="18" charset="0"/>
                <a:cs typeface="Times New Roman" panose="02020603050405020304" pitchFamily="18" charset="0"/>
              </a:rPr>
              <a:t>, </a:t>
            </a:r>
            <a:r>
              <a:rPr lang="uk" sz="2200" dirty="0" err="1">
                <a:latin typeface="Times New Roman" panose="02020603050405020304" pitchFamily="18" charset="0"/>
                <a:cs typeface="Times New Roman" panose="02020603050405020304" pitchFamily="18" charset="0"/>
              </a:rPr>
              <a:t>фітостерини </a:t>
            </a:r>
            <a:r>
              <a:rPr lang="uk" sz="2200" dirty="0">
                <a:latin typeface="Times New Roman" panose="02020603050405020304" pitchFamily="18" charset="0"/>
                <a:cs typeface="Times New Roman" panose="02020603050405020304" pitchFamily="18" charset="0"/>
              </a:rPr>
              <a:t>, </a:t>
            </a:r>
            <a:r>
              <a:rPr lang="uk" sz="2200" dirty="0" err="1">
                <a:latin typeface="Times New Roman" panose="02020603050405020304" pitchFamily="18" charset="0"/>
                <a:cs typeface="Times New Roman" panose="02020603050405020304" pitchFamily="18" charset="0"/>
              </a:rPr>
              <a:t>іони</a:t>
            </a:r>
            <a:r>
              <a:rPr lang="uk" sz="2200" dirty="0">
                <a:latin typeface="Times New Roman" panose="02020603050405020304" pitchFamily="18" charset="0"/>
                <a:cs typeface="Times New Roman" panose="02020603050405020304" pitchFamily="18" charset="0"/>
              </a:rPr>
              <a:t> </a:t>
            </a:r>
            <a:r>
              <a:rPr lang="uk" sz="2200" dirty="0" err="1">
                <a:latin typeface="Times New Roman" panose="02020603050405020304" pitchFamily="18" charset="0"/>
                <a:cs typeface="Times New Roman" panose="02020603050405020304" pitchFamily="18" charset="0"/>
              </a:rPr>
              <a:t>важких</a:t>
            </a:r>
            <a:r>
              <a:rPr lang="uk" sz="2200" dirty="0">
                <a:latin typeface="Times New Roman" panose="02020603050405020304" pitchFamily="18" charset="0"/>
                <a:cs typeface="Times New Roman" panose="02020603050405020304" pitchFamily="18" charset="0"/>
              </a:rPr>
              <a:t> </a:t>
            </a:r>
            <a:r>
              <a:rPr lang="uk" sz="2200" dirty="0" err="1">
                <a:latin typeface="Times New Roman" panose="02020603050405020304" pitchFamily="18" charset="0"/>
                <a:cs typeface="Times New Roman" panose="02020603050405020304" pitchFamily="18" charset="0"/>
              </a:rPr>
              <a:t>металів </a:t>
            </a:r>
            <a:r>
              <a:rPr lang="uk" sz="2200" dirty="0">
                <a:latin typeface="Times New Roman" panose="02020603050405020304" pitchFamily="18" charset="0"/>
                <a:cs typeface="Times New Roman" panose="02020603050405020304" pitchFamily="18" charset="0"/>
              </a:rPr>
              <a:t>та </a:t>
            </a:r>
            <a:r>
              <a:rPr lang="uk" sz="2200" dirty="0" err="1">
                <a:latin typeface="Times New Roman" panose="02020603050405020304" pitchFamily="18" charset="0"/>
                <a:cs typeface="Times New Roman" panose="02020603050405020304" pitchFamily="18" charset="0"/>
              </a:rPr>
              <a:t>інші</a:t>
            </a:r>
            <a:r>
              <a:rPr lang="uk" sz="2200" dirty="0">
                <a:latin typeface="Times New Roman" panose="02020603050405020304" pitchFamily="18" charset="0"/>
                <a:cs typeface="Times New Roman" panose="02020603050405020304" pitchFamily="18" charset="0"/>
              </a:rPr>
              <a:t> </a:t>
            </a:r>
            <a:r>
              <a:rPr lang="uk" sz="2200" dirty="0" err="1">
                <a:latin typeface="Times New Roman" panose="02020603050405020304" pitchFamily="18" charset="0"/>
                <a:cs typeface="Times New Roman" panose="02020603050405020304" pitchFamily="18" charset="0"/>
              </a:rPr>
              <a:t>хімічно </a:t>
            </a:r>
            <a:r>
              <a:rPr lang="uk" sz="2200" dirty="0">
                <a:latin typeface="Times New Roman" panose="02020603050405020304" pitchFamily="18" charset="0"/>
                <a:cs typeface="Times New Roman" panose="02020603050405020304" pitchFamily="18" charset="0"/>
              </a:rPr>
              <a:t>та </a:t>
            </a:r>
            <a:r>
              <a:rPr lang="uk" sz="2200" dirty="0" err="1">
                <a:latin typeface="Times New Roman" panose="02020603050405020304" pitchFamily="18" charset="0"/>
                <a:cs typeface="Times New Roman" panose="02020603050405020304" pitchFamily="18" charset="0"/>
              </a:rPr>
              <a:t>фармакологічні</a:t>
            </a:r>
            <a:r>
              <a:rPr lang="uk" sz="2200" dirty="0">
                <a:latin typeface="Times New Roman" panose="02020603050405020304" pitchFamily="18" charset="0"/>
                <a:cs typeface="Times New Roman" panose="02020603050405020304" pitchFamily="18" charset="0"/>
              </a:rPr>
              <a:t> </a:t>
            </a:r>
            <a:r>
              <a:rPr lang="uk" sz="2200" dirty="0" err="1">
                <a:latin typeface="Times New Roman" panose="02020603050405020304" pitchFamily="18" charset="0"/>
                <a:cs typeface="Times New Roman" panose="02020603050405020304" pitchFamily="18" charset="0"/>
              </a:rPr>
              <a:t>активні</a:t>
            </a:r>
            <a:r>
              <a:rPr lang="uk" sz="2200" dirty="0">
                <a:latin typeface="Times New Roman" panose="02020603050405020304" pitchFamily="18" charset="0"/>
                <a:cs typeface="Times New Roman" panose="02020603050405020304" pitchFamily="18" charset="0"/>
              </a:rPr>
              <a:t> </a:t>
            </a:r>
            <a:r>
              <a:rPr lang="uk" sz="2200" dirty="0" err="1">
                <a:latin typeface="Times New Roman" panose="02020603050405020304" pitchFamily="18" charset="0"/>
                <a:cs typeface="Times New Roman" panose="02020603050405020304" pitchFamily="18" charset="0"/>
              </a:rPr>
              <a:t>речовини </a:t>
            </a:r>
            <a:r>
              <a:rPr lang="uk" sz="2200" dirty="0">
                <a:latin typeface="Times New Roman" panose="02020603050405020304" pitchFamily="18" charset="0"/>
                <a:cs typeface="Times New Roman" panose="02020603050405020304" pitchFamily="18" charset="0"/>
              </a:rPr>
              <a:t>.</a:t>
            </a:r>
            <a:endParaRPr lang="uk-UA" sz="2200" dirty="0" smtClean="0">
              <a:latin typeface="Times New Roman" panose="02020603050405020304" pitchFamily="18" charset="0"/>
              <a:cs typeface="Times New Roman" panose="02020603050405020304" pitchFamily="18" charset="0"/>
            </a:endParaRPr>
          </a:p>
          <a:p>
            <a:pPr marL="0" indent="0" algn="just">
              <a:buFont typeface="Wingdings 2" panose="05020102010507070707" pitchFamily="18" charset="2"/>
              <a:buNone/>
              <a:defRPr/>
            </a:pPr>
            <a:r>
              <a:rPr lang="uk" sz="2200" dirty="0" err="1" smtClean="0">
                <a:latin typeface="Times New Roman" panose="02020603050405020304" pitchFamily="18" charset="0"/>
                <a:cs typeface="Times New Roman" panose="02020603050405020304" pitchFamily="18" charset="0"/>
              </a:rPr>
              <a:t>Крім</a:t>
            </a:r>
            <a:r>
              <a:rPr lang="uk" sz="2200" dirty="0" smtClean="0">
                <a:latin typeface="Times New Roman" panose="02020603050405020304" pitchFamily="18" charset="0"/>
                <a:cs typeface="Times New Roman" panose="02020603050405020304" pitchFamily="18" charset="0"/>
              </a:rPr>
              <a:t> </a:t>
            </a:r>
            <a:r>
              <a:rPr lang="uk" sz="2200" dirty="0">
                <a:latin typeface="Times New Roman" panose="02020603050405020304" pitchFamily="18" charset="0"/>
                <a:cs typeface="Times New Roman" panose="02020603050405020304" pitchFamily="18" charset="0"/>
              </a:rPr>
              <a:t>того, в їжу </a:t>
            </a:r>
            <a:r>
              <a:rPr lang="uk" sz="2200" dirty="0" err="1">
                <a:latin typeface="Times New Roman" panose="02020603050405020304" pitchFamily="18" charset="0"/>
                <a:cs typeface="Times New Roman" panose="02020603050405020304" pitchFamily="18" charset="0"/>
              </a:rPr>
              <a:t>вводяться</a:t>
            </a:r>
            <a:r>
              <a:rPr lang="uk" sz="2200" dirty="0">
                <a:latin typeface="Times New Roman" panose="02020603050405020304" pitchFamily="18" charset="0"/>
                <a:cs typeface="Times New Roman" panose="02020603050405020304" pitchFamily="18" charset="0"/>
              </a:rPr>
              <a:t> </a:t>
            </a:r>
            <a:r>
              <a:rPr lang="uk" sz="2200" dirty="0" err="1">
                <a:latin typeface="Times New Roman" panose="02020603050405020304" pitchFamily="18" charset="0"/>
                <a:cs typeface="Times New Roman" panose="02020603050405020304" pitchFamily="18" charset="0"/>
              </a:rPr>
              <a:t>різні</a:t>
            </a:r>
            <a:r>
              <a:rPr lang="uk" sz="2200" dirty="0">
                <a:latin typeface="Times New Roman" panose="02020603050405020304" pitchFamily="18" charset="0"/>
                <a:cs typeface="Times New Roman" panose="02020603050405020304" pitchFamily="18" charset="0"/>
              </a:rPr>
              <a:t> </a:t>
            </a:r>
            <a:r>
              <a:rPr lang="uk" sz="2200" dirty="0" err="1">
                <a:latin typeface="Times New Roman" panose="02020603050405020304" pitchFamily="18" charset="0"/>
                <a:cs typeface="Times New Roman" panose="02020603050405020304" pitchFamily="18" charset="0"/>
              </a:rPr>
              <a:t>харчові</a:t>
            </a:r>
            <a:r>
              <a:rPr lang="uk" sz="2200" dirty="0">
                <a:latin typeface="Times New Roman" panose="02020603050405020304" pitchFamily="18" charset="0"/>
                <a:cs typeface="Times New Roman" panose="02020603050405020304" pitchFamily="18" charset="0"/>
              </a:rPr>
              <a:t> </a:t>
            </a:r>
            <a:r>
              <a:rPr lang="uk" sz="2200" dirty="0" err="1">
                <a:latin typeface="Times New Roman" panose="02020603050405020304" pitchFamily="18" charset="0"/>
                <a:cs typeface="Times New Roman" panose="02020603050405020304" pitchFamily="18" charset="0"/>
              </a:rPr>
              <a:t>цобавки </a:t>
            </a:r>
            <a:r>
              <a:rPr lang="uk" sz="2200" dirty="0">
                <a:latin typeface="Times New Roman" panose="02020603050405020304" pitchFamily="18" charset="0"/>
                <a:cs typeface="Times New Roman" panose="02020603050405020304" pitchFamily="18" charset="0"/>
              </a:rPr>
              <a:t>: </a:t>
            </a:r>
            <a:r>
              <a:rPr lang="uk" sz="2200" dirty="0" err="1">
                <a:latin typeface="Times New Roman" panose="02020603050405020304" pitchFamily="18" charset="0"/>
                <a:cs typeface="Times New Roman" panose="02020603050405020304" pitchFamily="18" charset="0"/>
              </a:rPr>
              <a:t>консерванти </a:t>
            </a:r>
            <a:r>
              <a:rPr lang="uk" sz="2200" dirty="0">
                <a:latin typeface="Times New Roman" panose="02020603050405020304" pitchFamily="18" charset="0"/>
                <a:cs typeface="Times New Roman" panose="02020603050405020304" pitchFamily="18" charset="0"/>
              </a:rPr>
              <a:t>( </a:t>
            </a:r>
            <a:r>
              <a:rPr lang="uk" sz="2200" dirty="0" err="1">
                <a:latin typeface="Times New Roman" panose="02020603050405020304" pitchFamily="18" charset="0"/>
                <a:cs typeface="Times New Roman" panose="02020603050405020304" pitchFamily="18" charset="0"/>
              </a:rPr>
              <a:t>сорбінова </a:t>
            </a:r>
            <a:r>
              <a:rPr lang="uk" sz="2200" dirty="0">
                <a:latin typeface="Times New Roman" panose="02020603050405020304" pitchFamily="18" charset="0"/>
                <a:cs typeface="Times New Roman" panose="02020603050405020304" pitchFamily="18" charset="0"/>
              </a:rPr>
              <a:t>, </a:t>
            </a:r>
            <a:r>
              <a:rPr lang="uk" sz="2200" dirty="0" err="1">
                <a:latin typeface="Times New Roman" panose="02020603050405020304" pitchFamily="18" charset="0"/>
                <a:cs typeface="Times New Roman" panose="02020603050405020304" pitchFamily="18" charset="0"/>
              </a:rPr>
              <a:t>оцтова </a:t>
            </a:r>
            <a:r>
              <a:rPr lang="uk" sz="2200" dirty="0">
                <a:latin typeface="Times New Roman" panose="02020603050405020304" pitchFamily="18" charset="0"/>
                <a:cs typeface="Times New Roman" panose="02020603050405020304" pitchFamily="18" charset="0"/>
              </a:rPr>
              <a:t>, </a:t>
            </a:r>
            <a:r>
              <a:rPr lang="uk" sz="2200" dirty="0" err="1">
                <a:latin typeface="Times New Roman" panose="02020603050405020304" pitchFamily="18" charset="0"/>
                <a:cs typeface="Times New Roman" panose="02020603050405020304" pitchFamily="18" charset="0"/>
              </a:rPr>
              <a:t>лимонна)</a:t>
            </a:r>
            <a:r>
              <a:rPr lang="uk" sz="2200" dirty="0">
                <a:latin typeface="Times New Roman" panose="02020603050405020304" pitchFamily="18" charset="0"/>
                <a:cs typeface="Times New Roman" panose="02020603050405020304" pitchFamily="18" charset="0"/>
              </a:rPr>
              <a:t> </a:t>
            </a:r>
            <a:r>
              <a:rPr lang="uk" sz="2200" dirty="0" err="1">
                <a:latin typeface="Times New Roman" panose="02020603050405020304" pitchFamily="18" charset="0"/>
                <a:cs typeface="Times New Roman" panose="02020603050405020304" pitchFamily="18" charset="0"/>
              </a:rPr>
              <a:t>кислоти </a:t>
            </a:r>
            <a:r>
              <a:rPr lang="uk" sz="2200" dirty="0">
                <a:latin typeface="Times New Roman" panose="02020603050405020304" pitchFamily="18" charset="0"/>
                <a:cs typeface="Times New Roman" panose="02020603050405020304" pitchFamily="18" charset="0"/>
              </a:rPr>
              <a:t>), </a:t>
            </a:r>
            <a:r>
              <a:rPr lang="uk" sz="2200" dirty="0" err="1">
                <a:latin typeface="Times New Roman" panose="02020603050405020304" pitchFamily="18" charset="0"/>
                <a:cs typeface="Times New Roman" panose="02020603050405020304" pitchFamily="18" charset="0"/>
              </a:rPr>
              <a:t>антиоксиданти </a:t>
            </a:r>
            <a:r>
              <a:rPr lang="uk" sz="2200" dirty="0">
                <a:latin typeface="Times New Roman" panose="02020603050405020304" pitchFamily="18" charset="0"/>
                <a:cs typeface="Times New Roman" panose="02020603050405020304" pitchFamily="18" charset="0"/>
              </a:rPr>
              <a:t>, </a:t>
            </a:r>
            <a:r>
              <a:rPr lang="uk" sz="2200" dirty="0" err="1">
                <a:latin typeface="Times New Roman" panose="02020603050405020304" pitchFamily="18" charset="0"/>
                <a:cs typeface="Times New Roman" panose="02020603050405020304" pitchFamily="18" charset="0"/>
              </a:rPr>
              <a:t>емульгатори </a:t>
            </a:r>
            <a:r>
              <a:rPr lang="uk" sz="2200" dirty="0">
                <a:latin typeface="Times New Roman" panose="02020603050405020304" pitchFamily="18" charset="0"/>
                <a:cs typeface="Times New Roman" panose="02020603050405020304" pitchFamily="18" charset="0"/>
              </a:rPr>
              <a:t>, </a:t>
            </a:r>
            <a:r>
              <a:rPr lang="uk" sz="2200" dirty="0" err="1">
                <a:latin typeface="Times New Roman" panose="02020603050405020304" pitchFamily="18" charset="0"/>
                <a:cs typeface="Times New Roman" panose="02020603050405020304" pitchFamily="18" charset="0"/>
              </a:rPr>
              <a:t>барвники </a:t>
            </a:r>
            <a:r>
              <a:rPr lang="uk" sz="2200" dirty="0">
                <a:latin typeface="Times New Roman" panose="02020603050405020304" pitchFamily="18" charset="0"/>
                <a:cs typeface="Times New Roman" panose="02020603050405020304" pitchFamily="18" charset="0"/>
              </a:rPr>
              <a:t>, </a:t>
            </a:r>
            <a:r>
              <a:rPr lang="uk" sz="2200" dirty="0" err="1">
                <a:latin typeface="Times New Roman" panose="02020603050405020304" pitchFamily="18" charset="0"/>
                <a:cs typeface="Times New Roman" panose="02020603050405020304" pitchFamily="18" charset="0"/>
              </a:rPr>
              <a:t>що підсолоджують</a:t>
            </a:r>
            <a:r>
              <a:rPr lang="uk" sz="2200" dirty="0">
                <a:latin typeface="Times New Roman" panose="02020603050405020304" pitchFamily="18" charset="0"/>
                <a:cs typeface="Times New Roman" panose="02020603050405020304" pitchFamily="18" charset="0"/>
              </a:rPr>
              <a:t> </a:t>
            </a:r>
            <a:r>
              <a:rPr lang="uk" sz="2200" dirty="0" err="1">
                <a:latin typeface="Times New Roman" panose="02020603050405020304" pitchFamily="18" charset="0"/>
                <a:cs typeface="Times New Roman" panose="02020603050405020304" pitchFamily="18" charset="0"/>
              </a:rPr>
              <a:t>речовини </a:t>
            </a:r>
            <a:r>
              <a:rPr lang="uk" sz="2200" dirty="0">
                <a:latin typeface="Times New Roman" panose="02020603050405020304" pitchFamily="18" charset="0"/>
                <a:cs typeface="Times New Roman" panose="02020603050405020304" pitchFamily="18" charset="0"/>
              </a:rPr>
              <a:t>, </a:t>
            </a:r>
            <a:r>
              <a:rPr lang="uk" sz="2200" dirty="0" err="1">
                <a:latin typeface="Times New Roman" panose="02020603050405020304" pitchFamily="18" charset="0"/>
                <a:cs typeface="Times New Roman" panose="02020603050405020304" pitchFamily="18" charset="0"/>
              </a:rPr>
              <a:t>які можуть </a:t>
            </a:r>
            <a:r>
              <a:rPr lang="uk" sz="2200" dirty="0">
                <a:latin typeface="Times New Roman" panose="02020603050405020304" pitchFamily="18" charset="0"/>
                <a:cs typeface="Times New Roman" panose="02020603050405020304" pitchFamily="18" charset="0"/>
              </a:rPr>
              <a:t>активно </a:t>
            </a:r>
            <a:r>
              <a:rPr lang="uk" sz="2200" dirty="0" err="1">
                <a:latin typeface="Times New Roman" panose="02020603050405020304" pitchFamily="18" charset="0"/>
                <a:cs typeface="Times New Roman" panose="02020603050405020304" pitchFamily="18" charset="0"/>
              </a:rPr>
              <a:t>взаємодіяти </a:t>
            </a:r>
            <a:r>
              <a:rPr lang="uk" sz="2200" dirty="0">
                <a:latin typeface="Times New Roman" panose="02020603050405020304" pitchFamily="18" charset="0"/>
                <a:cs typeface="Times New Roman" panose="02020603050405020304" pitchFamily="18" charset="0"/>
              </a:rPr>
              <a:t>з </a:t>
            </a:r>
            <a:r>
              <a:rPr lang="uk" sz="2200" dirty="0" err="1">
                <a:latin typeface="Times New Roman" panose="02020603050405020304" pitchFamily="18" charset="0"/>
                <a:cs typeface="Times New Roman" panose="02020603050405020304" pitchFamily="18" charset="0"/>
              </a:rPr>
              <a:t>лікарськими</a:t>
            </a:r>
            <a:r>
              <a:rPr lang="uk" sz="2200" dirty="0">
                <a:latin typeface="Times New Roman" panose="02020603050405020304" pitchFamily="18" charset="0"/>
                <a:cs typeface="Times New Roman" panose="02020603050405020304" pitchFamily="18" charset="0"/>
              </a:rPr>
              <a:t> </a:t>
            </a:r>
            <a:r>
              <a:rPr lang="uk" sz="2200" dirty="0" err="1">
                <a:latin typeface="Times New Roman" panose="02020603050405020304" pitchFamily="18" charset="0"/>
                <a:cs typeface="Times New Roman" panose="02020603050405020304" pitchFamily="18" charset="0"/>
              </a:rPr>
              <a:t>речовинами </a:t>
            </a:r>
            <a:r>
              <a:rPr lang="uk" sz="2200" dirty="0">
                <a:latin typeface="Times New Roman" panose="02020603050405020304" pitchFamily="18" charset="0"/>
                <a:cs typeface="Times New Roman" panose="02020603050405020304" pitchFamily="18" charset="0"/>
              </a:rPr>
              <a:t>та </a:t>
            </a:r>
            <a:r>
              <a:rPr lang="uk" sz="2200" dirty="0" err="1">
                <a:latin typeface="Times New Roman" panose="02020603050405020304" pitchFamily="18" charset="0"/>
                <a:cs typeface="Times New Roman" panose="02020603050405020304" pitchFamily="18" charset="0"/>
              </a:rPr>
              <a:t>впливати </a:t>
            </a:r>
            <a:r>
              <a:rPr lang="uk" sz="2200" dirty="0">
                <a:latin typeface="Times New Roman" panose="02020603050405020304" pitchFamily="18" charset="0"/>
                <a:cs typeface="Times New Roman" panose="02020603050405020304" pitchFamily="18" charset="0"/>
              </a:rPr>
              <a:t>на </a:t>
            </a:r>
            <a:r>
              <a:rPr lang="uk" sz="2200" dirty="0" err="1">
                <a:latin typeface="Times New Roman" panose="02020603050405020304" pitchFamily="18" charset="0"/>
                <a:cs typeface="Times New Roman" panose="02020603050405020304" pitchFamily="18" charset="0"/>
              </a:rPr>
              <a:t>них</a:t>
            </a:r>
            <a:r>
              <a:rPr lang="uk" sz="2200" dirty="0">
                <a:latin typeface="Times New Roman" panose="02020603050405020304" pitchFamily="18" charset="0"/>
                <a:cs typeface="Times New Roman" panose="02020603050405020304" pitchFamily="18" charset="0"/>
              </a:rPr>
              <a:t> </a:t>
            </a:r>
            <a:r>
              <a:rPr lang="uk" sz="2200" dirty="0" err="1" smtClean="0">
                <a:latin typeface="Times New Roman" panose="02020603050405020304" pitchFamily="18" charset="0"/>
                <a:cs typeface="Times New Roman" panose="02020603050405020304" pitchFamily="18" charset="0"/>
              </a:rPr>
              <a:t>фізіологічну</a:t>
            </a:r>
            <a:r>
              <a:rPr lang="uk" sz="2200" dirty="0" smtClean="0">
                <a:latin typeface="Times New Roman" panose="02020603050405020304" pitchFamily="18" charset="0"/>
                <a:cs typeface="Times New Roman" panose="02020603050405020304" pitchFamily="18" charset="0"/>
              </a:rPr>
              <a:t> </a:t>
            </a:r>
            <a:r>
              <a:rPr lang="uk" sz="2200" dirty="0" err="1">
                <a:latin typeface="Times New Roman" panose="02020603050405020304" pitchFamily="18" charset="0"/>
                <a:cs typeface="Times New Roman" panose="02020603050405020304" pitchFamily="18" charset="0"/>
              </a:rPr>
              <a:t>доступність </a:t>
            </a:r>
            <a:r>
              <a:rPr lang="uk" sz="2200" dirty="0" smtClean="0">
                <a:latin typeface="Times New Roman" panose="02020603050405020304" pitchFamily="18" charset="0"/>
                <a:cs typeface="Times New Roman" panose="02020603050405020304" pitchFamily="18" charset="0"/>
              </a:rPr>
              <a:t>:</a:t>
            </a:r>
            <a:endParaRPr lang="ru-RU" dirty="0"/>
          </a:p>
          <a:p>
            <a:pPr algn="ctr" eaLnBrk="1" hangingPunct="1">
              <a:buFont typeface="Wingdings 2" panose="05020102010507070707" pitchFamily="18" charset="2"/>
              <a:buNone/>
              <a:defRPr/>
            </a:pPr>
            <a:endParaRPr lang="ru-RU" altLang="uk-UA" dirty="0" smtClean="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Содержимое 2"/>
          <p:cNvSpPr>
            <a:spLocks noGrp="1"/>
          </p:cNvSpPr>
          <p:nvPr>
            <p:ph idx="1"/>
          </p:nvPr>
        </p:nvSpPr>
        <p:spPr>
          <a:xfrm>
            <a:off x="285750" y="500063"/>
            <a:ext cx="8572500" cy="6143625"/>
          </a:xfrm>
        </p:spPr>
        <p:txBody>
          <a:bodyPr/>
          <a:lstStyle/>
          <a:p>
            <a:pPr marL="0" indent="0" algn="just" eaLnBrk="1" hangingPunct="1">
              <a:buFont typeface="Wingdings 2" panose="05020102010507070707" pitchFamily="18" charset="2"/>
              <a:buNone/>
            </a:pPr>
            <a:r>
              <a:rPr lang="uk" altLang="ru-RU" sz="2200" smtClean="0">
                <a:latin typeface="Times New Roman" panose="02020603050405020304" pitchFamily="18" charset="0"/>
                <a:cs typeface="Times New Roman" panose="02020603050405020304" pitchFamily="18" charset="0"/>
              </a:rPr>
              <a:t>в одних випадках підвищувати розчинність та всмоктування ліків, в інших утворити розчинні або важкорозчинні комплекси (наприклад, білками, дубильними речовинами, дипептидами) зі складовими частинами їжі, зменшувати їх всмоктування.</a:t>
            </a:r>
            <a:endParaRPr lang="ru-RU" altLang="ru-RU" sz="2200" smtClean="0">
              <a:latin typeface="Times New Roman" panose="02020603050405020304" pitchFamily="18" charset="0"/>
              <a:cs typeface="Times New Roman" panose="02020603050405020304" pitchFamily="18" charset="0"/>
            </a:endParaRPr>
          </a:p>
          <a:p>
            <a:pPr marL="0" indent="0" algn="just">
              <a:buFont typeface="Wingdings 2" panose="05020102010507070707" pitchFamily="18" charset="2"/>
              <a:buNone/>
            </a:pPr>
            <a:r>
              <a:rPr lang="uk" altLang="ru-RU" sz="2200" smtClean="0">
                <a:latin typeface="Times New Roman" panose="02020603050405020304" pitchFamily="18" charset="0"/>
                <a:cs typeface="Times New Roman" panose="02020603050405020304" pitchFamily="18" charset="0"/>
              </a:rPr>
              <a:t>Залежно від складу їжа впливає на перистальтику та секреторну функцію травного тракту, що впливає на ступінь та швидкість всмоктування ліків.</a:t>
            </a:r>
            <a:endParaRPr lang="ru-RU" altLang="ru-RU" sz="2200" smtClean="0">
              <a:latin typeface="Times New Roman" panose="02020603050405020304" pitchFamily="18" charset="0"/>
              <a:cs typeface="Times New Roman" panose="02020603050405020304" pitchFamily="18" charset="0"/>
            </a:endParaRPr>
          </a:p>
          <a:p>
            <a:pPr marL="0" indent="0" algn="just">
              <a:buFont typeface="Wingdings 2" panose="05020102010507070707" pitchFamily="18" charset="2"/>
              <a:buNone/>
            </a:pPr>
            <a:r>
              <a:rPr lang="uk" altLang="ru-RU" sz="2200" b="1" smtClean="0">
                <a:latin typeface="Times New Roman" panose="02020603050405020304" pitchFamily="18" charset="0"/>
                <a:cs typeface="Times New Roman" panose="02020603050405020304" pitchFamily="18" charset="0"/>
              </a:rPr>
              <a:t>Білкова їжа </a:t>
            </a:r>
            <a:r>
              <a:rPr lang="uk" altLang="ru-RU" sz="2200" smtClean="0">
                <a:latin typeface="Times New Roman" panose="02020603050405020304" pitchFamily="18" charset="0"/>
                <a:cs typeface="Times New Roman" panose="02020603050405020304" pitchFamily="18" charset="0"/>
              </a:rPr>
              <a:t>(яйця, сир, молоко, горох, квасоля) знижує фармакологічний ефект дигітоксину, хіїїдину, циметидину кофеїну, теофіліну, препаратів тетрацикліну та пеніциліну, антикоагулянтів, серцевих глікозидів та сульфаніламідів.</a:t>
            </a:r>
            <a:endParaRPr lang="ru-RU" altLang="ru-RU" sz="2200" smtClean="0">
              <a:latin typeface="Times New Roman" panose="02020603050405020304" pitchFamily="18" charset="0"/>
              <a:cs typeface="Times New Roman" panose="02020603050405020304" pitchFamily="18" charset="0"/>
            </a:endParaRPr>
          </a:p>
          <a:p>
            <a:pPr marL="0" indent="0" algn="just">
              <a:buFont typeface="Wingdings 2" panose="05020102010507070707" pitchFamily="18" charset="2"/>
              <a:buNone/>
            </a:pPr>
            <a:r>
              <a:rPr lang="uk" altLang="ru-RU" sz="2200" b="1" smtClean="0">
                <a:latin typeface="Times New Roman" panose="02020603050405020304" pitchFamily="18" charset="0"/>
                <a:cs typeface="Times New Roman" panose="02020603050405020304" pitchFamily="18" charset="0"/>
              </a:rPr>
              <a:t>Жири </a:t>
            </a:r>
            <a:r>
              <a:rPr lang="uk" altLang="ru-RU" sz="2200" smtClean="0">
                <a:latin typeface="Times New Roman" panose="02020603050405020304" pitchFamily="18" charset="0"/>
                <a:cs typeface="Times New Roman" panose="02020603050405020304" pitchFamily="18" charset="0"/>
              </a:rPr>
              <a:t>(особливо містять вищі жирні кислоти) зменшують виділення шлункового соку, уповільнюють перистальтику шлунка, що призводить до затримки травних процесів та транспортування харчової маси. Під впливом їжі, багатої жирами, значно збільшується всмоктування багатьох лікарських речовин, особливо жиророзчинних, наприклад, </a:t>
            </a:r>
            <a:r>
              <a:rPr lang="uk" altLang="ru-RU" sz="2400" smtClean="0">
                <a:latin typeface="Times New Roman" panose="02020603050405020304" pitchFamily="18" charset="0"/>
                <a:cs typeface="Times New Roman" panose="02020603050405020304" pitchFamily="18" charset="0"/>
              </a:rPr>
              <a:t>протиглистових,</a:t>
            </a:r>
            <a:endParaRPr lang="ru-RU" altLang="uk-UA" sz="2200" smtClean="0">
              <a:latin typeface="Times New Roman" panose="02020603050405020304" pitchFamily="18" charset="0"/>
              <a:cs typeface="Times New Roman" panose="02020603050405020304" pitchFamily="18" charset="0"/>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Прямоугольник 1"/>
          <p:cNvSpPr>
            <a:spLocks noChangeArrowheads="1"/>
          </p:cNvSpPr>
          <p:nvPr/>
        </p:nvSpPr>
        <p:spPr bwMode="auto">
          <a:xfrm>
            <a:off x="250825" y="549275"/>
            <a:ext cx="8497888" cy="618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just"/>
            <a:r>
              <a:rPr lang="uk" altLang="ru-RU" sz="2200">
                <a:latin typeface="Times New Roman" panose="02020603050405020304" pitchFamily="18" charset="0"/>
                <a:cs typeface="Times New Roman" panose="02020603050405020304" pitchFamily="18" charset="0"/>
              </a:rPr>
              <a:t>антикоагулянтів, сульфаніламідів, гризеофульвіну, анаприліну, дифеніну, жиророзчинних вітамінів A, D, Е, К, карбамазепіну, препаратів літію, седуксену, метронідазолу і т.д. Дефіцит у їжі жирів уповільнює метаболізм етилморфіну гідрохлориду. Попередній прийом жирної їжі зменшує активність салолу та бесалолу.</a:t>
            </a:r>
            <a:endParaRPr lang="ru-RU" altLang="ru-RU" sz="2200">
              <a:latin typeface="Times New Roman" panose="02020603050405020304" pitchFamily="18" charset="0"/>
              <a:cs typeface="Times New Roman" panose="02020603050405020304" pitchFamily="18" charset="0"/>
            </a:endParaRPr>
          </a:p>
          <a:p>
            <a:pPr algn="just"/>
            <a:r>
              <a:rPr lang="uk" altLang="ru-RU" sz="2200">
                <a:latin typeface="Times New Roman" panose="02020603050405020304" pitchFamily="18" charset="0"/>
                <a:cs typeface="Times New Roman" panose="02020603050405020304" pitchFamily="18" charset="0"/>
              </a:rPr>
              <a:t>Наявність у їжі великої кількості вуглеводів (цукор, цукерки, варення) уповільнює моторику шлунка, затримує всмоктування кишечнику ізоніазиду, кальцію хлориду. Вплив вуглеводів їжі може бути і опосередкованим - через проміжний обмін, їжа уповільнює всмоктування феноксиметилпеніциліну, натрієвої солі оксациліну, ампіциліну, рифампіцину, лінкоміцину гідрохлориду, кислоти ацетилсаліцилової, глібенкламіду. Лікарські речовини, що містять сірку, при взаємодії з іонами важких металів, що постійно перебувають у їжі, утворюють нерозчинні сполуки, що мають низьку біологічну доступність.</a:t>
            </a:r>
          </a:p>
          <a:p>
            <a:pPr algn="just"/>
            <a:endParaRPr lang="ru-RU" altLang="uk-UA" sz="2200">
              <a:latin typeface="Times New Roman" panose="02020603050405020304" pitchFamily="18" charset="0"/>
              <a:cs typeface="Times New Roman" panose="02020603050405020304" pitchFamily="18" charset="0"/>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Прямоугольник 1"/>
          <p:cNvSpPr>
            <a:spLocks noChangeArrowheads="1"/>
          </p:cNvSpPr>
          <p:nvPr/>
        </p:nvSpPr>
        <p:spPr bwMode="auto">
          <a:xfrm>
            <a:off x="249238" y="566738"/>
            <a:ext cx="8496300" cy="5724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just"/>
            <a:r>
              <a:rPr lang="uk" altLang="ru-RU" sz="2200">
                <a:latin typeface="Times New Roman" panose="02020603050405020304" pitchFamily="18" charset="0"/>
                <a:cs typeface="Times New Roman" panose="02020603050405020304" pitchFamily="18" charset="0"/>
              </a:rPr>
              <a:t>Всмоктування лікарських речовин із травного каналу затримують і низькомолекулярні продукти гідролізу харчових речовин: глюкоза, амінокислоти, жирні кислоти, гліцерин, а також стерини, що містяться в їжі.</a:t>
            </a:r>
          </a:p>
          <a:p>
            <a:pPr algn="just"/>
            <a:r>
              <a:rPr lang="uk" altLang="ru-RU" sz="2200">
                <a:latin typeface="Times New Roman" panose="02020603050405020304" pitchFamily="18" charset="0"/>
                <a:cs typeface="Times New Roman" panose="02020603050405020304" pitchFamily="18" charset="0"/>
              </a:rPr>
              <a:t>Багата вітамінами та мінеральними речовинами їжа впливає на метаболізм ліків. їжа, що містить аскорбінову кислоту, стимулює функцію оксидаз, прискорюючи метаболізм лікарських речовин, а іноді знижує їхню токсичність; містять фолієву кислоту, прискорює метаболізм піридоксину гідрохлориду, знижує ефективність леводопи. У хворих, які вживають в їжу продукти, багаті на вітамін К (шпинат, білокачанна капуста), помітно змінюється протромбінове годину, а також метаболізм антикоагулянтів, барбітуратів, нозепаму, фенацетину. У деяких випадках їжа підвищує біодоступність ліків, наприклад, верошпірону, дикумарину, бета-адреноблокаторів та ін.</a:t>
            </a:r>
          </a:p>
          <a:p>
            <a:pPr algn="just"/>
            <a:endParaRPr lang="ru-RU" altLang="ru-RU"/>
          </a:p>
          <a:p>
            <a:pPr algn="just"/>
            <a:endParaRPr lang="ru-RU" altLang="ru-RU">
              <a:latin typeface="Times New Roman" panose="02020603050405020304" pitchFamily="18" charset="0"/>
              <a:cs typeface="Times New Roman" panose="02020603050405020304" pitchFamily="18" charset="0"/>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Содержимое 2"/>
          <p:cNvSpPr>
            <a:spLocks noGrp="1"/>
          </p:cNvSpPr>
          <p:nvPr>
            <p:ph idx="1"/>
          </p:nvPr>
        </p:nvSpPr>
        <p:spPr>
          <a:xfrm>
            <a:off x="214313" y="0"/>
            <a:ext cx="8715375" cy="6858000"/>
          </a:xfrm>
        </p:spPr>
        <p:txBody>
          <a:bodyPr/>
          <a:lstStyle/>
          <a:p>
            <a:pPr marL="0" indent="0" algn="just">
              <a:buFont typeface="Wingdings 2" panose="05020102010507070707" pitchFamily="18" charset="2"/>
              <a:buNone/>
              <a:tabLst>
                <a:tab pos="92075" algn="l"/>
              </a:tabLst>
            </a:pPr>
            <a:r>
              <a:rPr lang="uk" altLang="ru-RU" sz="2200" smtClean="0">
                <a:latin typeface="Times New Roman" panose="02020603050405020304" pitchFamily="18" charset="0"/>
                <a:cs typeface="Times New Roman" panose="02020603050405020304" pitchFamily="18" charset="0"/>
              </a:rPr>
              <a:t>Певний вплив має і температура їжі. Дуже холодна (нижче 7 ° С), а також надмірно гаряча (вище 70 ° С) їжа та напої викликають розлади органів травлення. Від холодної їжі підвищується видільна функція та кислотність вмісту шлунка з подальшим зниженням та ослабленням здатності шлункового соку, щопереварює. Надмірне вживання гарячої їжі призводить до атрофії слизової оболонки шлунка, що супроводжується різким зниженням секреції ферментів ШКТ. Ці зміни секреції шлунково-кишкового тракту у свою чергу впливають на біодоступність ліків.</a:t>
            </a:r>
          </a:p>
          <a:p>
            <a:pPr marL="0" indent="0" algn="just">
              <a:buFont typeface="Wingdings 2" panose="05020102010507070707" pitchFamily="18" charset="2"/>
              <a:buNone/>
              <a:tabLst>
                <a:tab pos="92075" algn="l"/>
              </a:tabLst>
            </a:pPr>
            <a:r>
              <a:rPr lang="uk" altLang="ru-RU" sz="2200" smtClean="0">
                <a:latin typeface="Times New Roman" panose="02020603050405020304" pitchFamily="18" charset="0"/>
                <a:cs typeface="Times New Roman" panose="02020603050405020304" pitchFamily="18" charset="0"/>
              </a:rPr>
              <a:t>Вплив характеру рідини, яка використовується для запивання ліків</a:t>
            </a:r>
            <a:endParaRPr lang="ru-RU" altLang="ru-RU" sz="2200" smtClean="0">
              <a:latin typeface="Times New Roman" panose="02020603050405020304" pitchFamily="18" charset="0"/>
              <a:cs typeface="Times New Roman" panose="02020603050405020304" pitchFamily="18" charset="0"/>
            </a:endParaRPr>
          </a:p>
          <a:p>
            <a:pPr marL="0" indent="0" algn="just">
              <a:buFont typeface="Wingdings 2" panose="05020102010507070707" pitchFamily="18" charset="2"/>
              <a:buNone/>
              <a:tabLst>
                <a:tab pos="92075" algn="l"/>
              </a:tabLst>
            </a:pPr>
            <a:r>
              <a:rPr lang="uk" altLang="ru-RU" sz="2200" smtClean="0">
                <a:latin typeface="Times New Roman" panose="02020603050405020304" pitchFamily="18" charset="0"/>
                <a:cs typeface="Times New Roman" panose="02020603050405020304" pitchFamily="18" charset="0"/>
              </a:rPr>
              <a:t>Певну роль біодоступності лікарських речовин грає характер рідини, який запивають ліки. Часто, щоб замаскувати неприємний смак та запах лікарських речовин, використовують різні фруктово-ягідні чи овочеві соки, тонізуючі напої, сиропи, молоко. Більшість фруктово-ягідних і овочевих соків кислі і можуть руйнувати кислотно-нестійку сполуку, наприклад, ампіциліну натрієву сіль, циклосерин, еритроміцин (основу), калієву сіль бензилпеніциліну.</a:t>
            </a:r>
            <a:endParaRPr lang="ru-RU" altLang="ru-RU" sz="2200" smtClean="0">
              <a:latin typeface="Times New Roman" panose="02020603050405020304" pitchFamily="18" charset="0"/>
              <a:cs typeface="Times New Roman" panose="02020603050405020304" pitchFamily="18" charset="0"/>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Прямокутник 3"/>
          <p:cNvSpPr>
            <a:spLocks noChangeArrowheads="1"/>
          </p:cNvSpPr>
          <p:nvPr/>
        </p:nvSpPr>
        <p:spPr bwMode="auto">
          <a:xfrm>
            <a:off x="323850" y="404813"/>
            <a:ext cx="8604250" cy="270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just" eaLnBrk="1" hangingPunct="1"/>
            <a:endParaRPr lang="en-US" altLang="ru-RU" sz="2600"/>
          </a:p>
          <a:p>
            <a:pPr algn="just" eaLnBrk="1" hangingPunct="1"/>
            <a:endParaRPr lang="en-US" altLang="ru-RU"/>
          </a:p>
          <a:p>
            <a:pPr algn="just" eaLnBrk="1" hangingPunct="1"/>
            <a:endParaRPr lang="en-US" altLang="ru-RU"/>
          </a:p>
          <a:p>
            <a:pPr algn="just" eaLnBrk="1" hangingPunct="1"/>
            <a:endParaRPr lang="en-US" altLang="ru-RU"/>
          </a:p>
          <a:p>
            <a:pPr algn="just" eaLnBrk="1" hangingPunct="1"/>
            <a:endParaRPr lang="en-US" altLang="ru-RU"/>
          </a:p>
          <a:p>
            <a:pPr algn="just" eaLnBrk="1" hangingPunct="1"/>
            <a:endParaRPr lang="en-US" altLang="ru-RU"/>
          </a:p>
          <a:p>
            <a:pPr algn="just" eaLnBrk="1" hangingPunct="1"/>
            <a:endParaRPr lang="en-US" altLang="ru-RU"/>
          </a:p>
          <a:p>
            <a:pPr algn="just" eaLnBrk="1" hangingPunct="1"/>
            <a:endParaRPr lang="en-US" altLang="ru-RU"/>
          </a:p>
          <a:p>
            <a:pPr algn="just" eaLnBrk="1" hangingPunct="1"/>
            <a:endParaRPr lang="uk-UA" altLang="ru-RU"/>
          </a:p>
        </p:txBody>
      </p:sp>
      <p:sp>
        <p:nvSpPr>
          <p:cNvPr id="29699" name="Прямоугольник 1"/>
          <p:cNvSpPr>
            <a:spLocks noChangeArrowheads="1"/>
          </p:cNvSpPr>
          <p:nvPr/>
        </p:nvSpPr>
        <p:spPr bwMode="auto">
          <a:xfrm>
            <a:off x="341313" y="260350"/>
            <a:ext cx="8820150" cy="6802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tabLst>
                <a:tab pos="92075" algn="l"/>
              </a:tabLst>
              <a:defRPr>
                <a:solidFill>
                  <a:schemeClr val="tx1"/>
                </a:solidFill>
                <a:latin typeface="Arial" panose="020B0604020202020204" pitchFamily="34" charset="0"/>
              </a:defRPr>
            </a:lvl1pPr>
            <a:lvl2pPr marL="742950" indent="-285750">
              <a:tabLst>
                <a:tab pos="92075" algn="l"/>
              </a:tabLst>
              <a:defRPr>
                <a:solidFill>
                  <a:schemeClr val="tx1"/>
                </a:solidFill>
                <a:latin typeface="Arial" panose="020B0604020202020204" pitchFamily="34" charset="0"/>
              </a:defRPr>
            </a:lvl2pPr>
            <a:lvl3pPr marL="1143000" indent="-228600">
              <a:tabLst>
                <a:tab pos="92075" algn="l"/>
              </a:tabLst>
              <a:defRPr>
                <a:solidFill>
                  <a:schemeClr val="tx1"/>
                </a:solidFill>
                <a:latin typeface="Arial" panose="020B0604020202020204" pitchFamily="34" charset="0"/>
              </a:defRPr>
            </a:lvl3pPr>
            <a:lvl4pPr marL="1600200" indent="-228600">
              <a:tabLst>
                <a:tab pos="92075" algn="l"/>
              </a:tabLst>
              <a:defRPr>
                <a:solidFill>
                  <a:schemeClr val="tx1"/>
                </a:solidFill>
                <a:latin typeface="Arial" panose="020B0604020202020204" pitchFamily="34" charset="0"/>
              </a:defRPr>
            </a:lvl4pPr>
            <a:lvl5pPr marL="2057400" indent="-228600">
              <a:tabLst>
                <a:tab pos="92075" algn="l"/>
              </a:tabLst>
              <a:defRPr>
                <a:solidFill>
                  <a:schemeClr val="tx1"/>
                </a:solidFill>
                <a:latin typeface="Arial" panose="020B0604020202020204" pitchFamily="34" charset="0"/>
              </a:defRPr>
            </a:lvl5pPr>
            <a:lvl6pPr marL="2514600" indent="-228600" eaLnBrk="0" fontAlgn="base" hangingPunct="0">
              <a:spcBef>
                <a:spcPct val="0"/>
              </a:spcBef>
              <a:spcAft>
                <a:spcPct val="0"/>
              </a:spcAft>
              <a:tabLst>
                <a:tab pos="92075" algn="l"/>
              </a:tabLst>
              <a:defRPr>
                <a:solidFill>
                  <a:schemeClr val="tx1"/>
                </a:solidFill>
                <a:latin typeface="Arial" panose="020B0604020202020204" pitchFamily="34" charset="0"/>
              </a:defRPr>
            </a:lvl6pPr>
            <a:lvl7pPr marL="2971800" indent="-228600" eaLnBrk="0" fontAlgn="base" hangingPunct="0">
              <a:spcBef>
                <a:spcPct val="0"/>
              </a:spcBef>
              <a:spcAft>
                <a:spcPct val="0"/>
              </a:spcAft>
              <a:tabLst>
                <a:tab pos="92075" algn="l"/>
              </a:tabLst>
              <a:defRPr>
                <a:solidFill>
                  <a:schemeClr val="tx1"/>
                </a:solidFill>
                <a:latin typeface="Arial" panose="020B0604020202020204" pitchFamily="34" charset="0"/>
              </a:defRPr>
            </a:lvl7pPr>
            <a:lvl8pPr marL="3429000" indent="-228600" eaLnBrk="0" fontAlgn="base" hangingPunct="0">
              <a:spcBef>
                <a:spcPct val="0"/>
              </a:spcBef>
              <a:spcAft>
                <a:spcPct val="0"/>
              </a:spcAft>
              <a:tabLst>
                <a:tab pos="92075" algn="l"/>
              </a:tabLst>
              <a:defRPr>
                <a:solidFill>
                  <a:schemeClr val="tx1"/>
                </a:solidFill>
                <a:latin typeface="Arial" panose="020B0604020202020204" pitchFamily="34" charset="0"/>
              </a:defRPr>
            </a:lvl8pPr>
            <a:lvl9pPr marL="3886200" indent="-228600" eaLnBrk="0" fontAlgn="base" hangingPunct="0">
              <a:spcBef>
                <a:spcPct val="0"/>
              </a:spcBef>
              <a:spcAft>
                <a:spcPct val="0"/>
              </a:spcAft>
              <a:tabLst>
                <a:tab pos="92075" algn="l"/>
              </a:tabLst>
              <a:defRPr>
                <a:solidFill>
                  <a:schemeClr val="tx1"/>
                </a:solidFill>
                <a:latin typeface="Arial" panose="020B0604020202020204" pitchFamily="34" charset="0"/>
              </a:defRPr>
            </a:lvl9pPr>
          </a:lstStyle>
          <a:p>
            <a:pPr algn="just"/>
            <a:r>
              <a:rPr lang="uk" altLang="ru-RU" sz="2200">
                <a:latin typeface="Times New Roman" panose="02020603050405020304" pitchFamily="18" charset="0"/>
                <a:cs typeface="Times New Roman" panose="02020603050405020304" pitchFamily="18" charset="0"/>
              </a:rPr>
              <a:t>Соки можуть уповільнити всмоктування ібупрофену, фуросеміду, посилити фармакологічний ефект адебиту, барбітуратів, діакарбу, невіграмону, нітрофуранів, саліцилатів. Фруктові соки та напої містять дубильні речовини, беруть в облогу дигітоксин, кофеїн-бензоат натрію.</a:t>
            </a:r>
            <a:endParaRPr lang="ru-RU" altLang="ru-RU" sz="2200">
              <a:latin typeface="Times New Roman" panose="02020603050405020304" pitchFamily="18" charset="0"/>
              <a:cs typeface="Times New Roman" panose="02020603050405020304" pitchFamily="18" charset="0"/>
            </a:endParaRPr>
          </a:p>
          <a:p>
            <a:pPr algn="just"/>
            <a:r>
              <a:rPr lang="uk" altLang="ru-RU" sz="2200">
                <a:latin typeface="Times New Roman" panose="02020603050405020304" pitchFamily="18" charset="0"/>
                <a:cs typeface="Times New Roman" panose="02020603050405020304" pitchFamily="18" charset="0"/>
              </a:rPr>
              <a:t>До складу тонізуючих напоїв «Байкал», «Пепсі-кола» входять іони заліза у шлунково-кишковому тракті утворюють нерозчинні комплекси з лінкоміцину гідрохлоридом, олеандометацину фосфатом, тетрацикліну гідрохлоридом, натрію тіосульфатом, унітіолом, уповільнюючи всмоктування останніх.</a:t>
            </a:r>
          </a:p>
          <a:p>
            <a:pPr algn="just"/>
            <a:r>
              <a:rPr lang="uk" altLang="ru-RU" sz="2200">
                <a:latin typeface="Times New Roman" panose="02020603050405020304" pitchFamily="18" charset="0"/>
                <a:cs typeface="Times New Roman" panose="02020603050405020304" pitchFamily="18" charset="0"/>
              </a:rPr>
              <a:t>Широко використовувані для цього чай і кава містять, крім кофеїну і теофіліну, танін і різні дубильні речовини і можуть потенціювати фармакологічний ефект парацетамолу, ацетилсаліцилової кислоти, утворювати важкорозчинні сполуки з аміназином, атропіну сульфатом, галоперидолом, паверіном, кодеї. Тому не рекомендується ними запивати ліки, за винятком снодійних барбітуратів, запивають 1/2 склянки теплого, неміцного і несолодкого чаю.</a:t>
            </a:r>
            <a:endParaRPr lang="ru-RU" altLang="ru-RU" sz="2200">
              <a:latin typeface="Times New Roman" panose="02020603050405020304" pitchFamily="18" charset="0"/>
              <a:cs typeface="Times New Roman" panose="02020603050405020304" pitchFamily="18" charset="0"/>
            </a:endParaRPr>
          </a:p>
          <a:p>
            <a:pPr algn="just"/>
            <a:endParaRPr lang="ru-RU" altLang="ru-RU">
              <a:latin typeface="Times New Roman" panose="02020603050405020304" pitchFamily="18" charset="0"/>
              <a:cs typeface="Times New Roman" panose="02020603050405020304" pitchFamily="18" charset="0"/>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Прямоугольник 1"/>
          <p:cNvSpPr>
            <a:spLocks noChangeArrowheads="1"/>
          </p:cNvSpPr>
          <p:nvPr/>
        </p:nvSpPr>
        <p:spPr bwMode="auto">
          <a:xfrm>
            <a:off x="468313" y="188913"/>
            <a:ext cx="8670925" cy="6186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just"/>
            <a:r>
              <a:rPr lang="uk" altLang="ru-RU" sz="2200">
                <a:latin typeface="Times New Roman" panose="02020603050405020304" pitchFamily="18" charset="0"/>
                <a:cs typeface="Times New Roman" panose="02020603050405020304" pitchFamily="18" charset="0"/>
              </a:rPr>
              <a:t>При підсолоджуванні за рахунок сиропів або молочного цукру різко сповільнюється всмоктування ізоніазиду, ібупрофену, кальцію хлориду, тетрациклінугідрохлориду, фуросеміду.</a:t>
            </a:r>
          </a:p>
          <a:p>
            <a:pPr algn="just"/>
            <a:r>
              <a:rPr lang="uk" altLang="ru-RU" sz="2200">
                <a:latin typeface="Times New Roman" panose="02020603050405020304" pitchFamily="18" charset="0"/>
                <a:cs typeface="Times New Roman" panose="02020603050405020304" pitchFamily="18" charset="0"/>
              </a:rPr>
              <a:t>Деякі ліки, що мають подразнюючу дію на слизову оболонку ШКТ, запивають молоком. З молоком та молочними продуктами змішують ліки для прийому їх немовлятами. Молоко може змінювати лікарську субстанцію та зменшувати біодоступність, наприклад, бензилпеніциліну, цефалексину. Склянка незбираного молока знижує на 50-60% концентрацію в крові тетрацикліну гідрохлорид, окситетрацикліну та метацикліну гідрохлориду, роблячи трохи менший вплив на всмоктування доксицикліну гідрохлориду. Не рекомендується запивати молоком препарати, що мають кислотостійке покриття (ентеросолюбильне), наприклад, бісакодил, панкреатин, панкурмен, через небезпеку передчасного розчинення запобіжної оболонки. З тієї ж причини недоцільно запивати ці препарати лужними мінеральними водами (Боржомі, Лужанська, Свалява, Смирновська).</a:t>
            </a:r>
            <a:endParaRPr lang="ru-RU" altLang="ru-RU" sz="2200">
              <a:latin typeface="Times New Roman" panose="02020603050405020304" pitchFamily="18" charset="0"/>
              <a:cs typeface="Times New Roman" panose="02020603050405020304" pitchFamily="18" charset="0"/>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214313" y="714375"/>
            <a:ext cx="8715375" cy="6000750"/>
          </a:xfrm>
        </p:spPr>
        <p:txBody>
          <a:bodyPr>
            <a:normAutofit lnSpcReduction="10000"/>
          </a:bodyPr>
          <a:lstStyle/>
          <a:p>
            <a:pPr marL="0" indent="0" algn="just">
              <a:buFont typeface="Wingdings 2" panose="05020102010507070707" pitchFamily="18" charset="2"/>
              <a:buNone/>
              <a:defRPr/>
            </a:pPr>
            <a:r>
              <a:rPr lang="uk" sz="2400" dirty="0" err="1">
                <a:latin typeface="Times New Roman" panose="02020603050405020304" pitchFamily="18" charset="0"/>
                <a:cs typeface="Times New Roman" panose="02020603050405020304" pitchFamily="18" charset="0"/>
              </a:rPr>
              <a:t>Навпаки </a:t>
            </a:r>
            <a:r>
              <a:rPr lang="uk" sz="2400" dirty="0">
                <a:latin typeface="Times New Roman" panose="02020603050405020304" pitchFamily="18" charset="0"/>
                <a:cs typeface="Times New Roman" panose="02020603050405020304" pitchFamily="18" charset="0"/>
              </a:rPr>
              <a:t>, </a:t>
            </a:r>
            <a:r>
              <a:rPr lang="uk" sz="2400" dirty="0" err="1">
                <a:latin typeface="Times New Roman" panose="02020603050405020304" pitchFamily="18" charset="0"/>
                <a:cs typeface="Times New Roman" panose="02020603050405020304" pitchFamily="18" charset="0"/>
              </a:rPr>
              <a:t>лужними</a:t>
            </a:r>
            <a:r>
              <a:rPr lang="uk" sz="2400" dirty="0">
                <a:latin typeface="Times New Roman" panose="02020603050405020304" pitchFamily="18" charset="0"/>
                <a:cs typeface="Times New Roman" panose="02020603050405020304" pitchFamily="18" charset="0"/>
              </a:rPr>
              <a:t> </a:t>
            </a:r>
            <a:r>
              <a:rPr lang="uk" sz="2400" dirty="0" err="1">
                <a:latin typeface="Times New Roman" panose="02020603050405020304" pitchFamily="18" charset="0"/>
                <a:cs typeface="Times New Roman" panose="02020603050405020304" pitchFamily="18" charset="0"/>
              </a:rPr>
              <a:t>мінеральними </a:t>
            </a:r>
            <a:r>
              <a:rPr lang="uk" sz="2400" dirty="0">
                <a:latin typeface="Times New Roman" panose="02020603050405020304" pitchFamily="18" charset="0"/>
                <a:cs typeface="Times New Roman" panose="02020603050405020304" pitchFamily="18" charset="0"/>
              </a:rPr>
              <a:t>водами </a:t>
            </a:r>
            <a:r>
              <a:rPr lang="uk" sz="2400" dirty="0" err="1">
                <a:latin typeface="Times New Roman" panose="02020603050405020304" pitchFamily="18" charset="0"/>
                <a:cs typeface="Times New Roman" panose="02020603050405020304" pitchFamily="18" charset="0"/>
              </a:rPr>
              <a:t>слід</a:t>
            </a:r>
            <a:r>
              <a:rPr lang="uk" sz="2400" dirty="0">
                <a:latin typeface="Times New Roman" panose="02020603050405020304" pitchFamily="18" charset="0"/>
                <a:cs typeface="Times New Roman" panose="02020603050405020304" pitchFamily="18" charset="0"/>
              </a:rPr>
              <a:t> </a:t>
            </a:r>
            <a:r>
              <a:rPr lang="uk" sz="2400" dirty="0" err="1">
                <a:latin typeface="Times New Roman" panose="02020603050405020304" pitchFamily="18" charset="0"/>
                <a:cs typeface="Times New Roman" panose="02020603050405020304" pitchFamily="18" charset="0"/>
              </a:rPr>
              <a:t>запивати </a:t>
            </a:r>
            <a:r>
              <a:rPr lang="uk" sz="2400" dirty="0">
                <a:latin typeface="Times New Roman" panose="02020603050405020304" pitchFamily="18" charset="0"/>
                <a:cs typeface="Times New Roman" panose="02020603050405020304" pitchFamily="18" charset="0"/>
              </a:rPr>
              <a:t>панкреатин, ПАСК, </a:t>
            </a:r>
            <a:r>
              <a:rPr lang="uk" sz="2400" dirty="0" err="1">
                <a:latin typeface="Times New Roman" panose="02020603050405020304" pitchFamily="18" charset="0"/>
                <a:cs typeface="Times New Roman" panose="02020603050405020304" pitchFamily="18" charset="0"/>
              </a:rPr>
              <a:t>саліцилати </a:t>
            </a:r>
            <a:r>
              <a:rPr lang="uk" sz="2400" dirty="0">
                <a:latin typeface="Times New Roman" panose="02020603050405020304" pitchFamily="18" charset="0"/>
                <a:cs typeface="Times New Roman" panose="02020603050405020304" pitchFamily="18" charset="0"/>
              </a:rPr>
              <a:t>, </a:t>
            </a:r>
            <a:r>
              <a:rPr lang="uk" sz="2400" dirty="0" err="1">
                <a:latin typeface="Times New Roman" panose="02020603050405020304" pitchFamily="18" charset="0"/>
                <a:cs typeface="Times New Roman" panose="02020603050405020304" pitchFamily="18" charset="0"/>
              </a:rPr>
              <a:t>цитрамон </a:t>
            </a:r>
            <a:r>
              <a:rPr lang="uk" sz="2400" dirty="0">
                <a:latin typeface="Times New Roman" panose="02020603050405020304" pitchFamily="18" charset="0"/>
                <a:cs typeface="Times New Roman" panose="02020603050405020304" pitchFamily="18" charset="0"/>
              </a:rPr>
              <a:t>, </a:t>
            </a:r>
            <a:r>
              <a:rPr lang="uk" sz="2400" dirty="0" err="1">
                <a:latin typeface="Times New Roman" panose="02020603050405020304" pitchFamily="18" charset="0"/>
                <a:cs typeface="Times New Roman" panose="02020603050405020304" pitchFamily="18" charset="0"/>
              </a:rPr>
              <a:t>фтазин </a:t>
            </a:r>
            <a:r>
              <a:rPr lang="uk" sz="2400" dirty="0">
                <a:latin typeface="Times New Roman" panose="02020603050405020304" pitchFamily="18" charset="0"/>
                <a:cs typeface="Times New Roman" panose="02020603050405020304" pitchFamily="18" charset="0"/>
              </a:rPr>
              <a:t>, </a:t>
            </a:r>
            <a:r>
              <a:rPr lang="uk" sz="2400" dirty="0" err="1">
                <a:latin typeface="Times New Roman" panose="02020603050405020304" pitchFamily="18" charset="0"/>
                <a:cs typeface="Times New Roman" panose="02020603050405020304" pitchFamily="18" charset="0"/>
              </a:rPr>
              <a:t>новоцефалгін </a:t>
            </a:r>
            <a:r>
              <a:rPr lang="uk" sz="2400" dirty="0">
                <a:latin typeface="Times New Roman" panose="02020603050405020304" pitchFamily="18" charset="0"/>
                <a:cs typeface="Times New Roman" panose="02020603050405020304" pitchFamily="18" charset="0"/>
              </a:rPr>
              <a:t>та </a:t>
            </a:r>
            <a:r>
              <a:rPr lang="uk" sz="2400" dirty="0" err="1">
                <a:latin typeface="Times New Roman" panose="02020603050405020304" pitchFamily="18" charset="0"/>
                <a:cs typeface="Times New Roman" panose="02020603050405020304" pitchFamily="18" charset="0"/>
              </a:rPr>
              <a:t>сульфаніламідні</a:t>
            </a:r>
            <a:r>
              <a:rPr lang="uk" sz="2400" dirty="0">
                <a:latin typeface="Times New Roman" panose="02020603050405020304" pitchFamily="18" charset="0"/>
                <a:cs typeface="Times New Roman" panose="02020603050405020304" pitchFamily="18" charset="0"/>
              </a:rPr>
              <a:t> </a:t>
            </a:r>
            <a:r>
              <a:rPr lang="uk" sz="2400" dirty="0" err="1">
                <a:latin typeface="Times New Roman" panose="02020603050405020304" pitchFamily="18" charset="0"/>
                <a:cs typeface="Times New Roman" panose="02020603050405020304" pitchFamily="18" charset="0"/>
              </a:rPr>
              <a:t>препарати </a:t>
            </a:r>
            <a:r>
              <a:rPr lang="uk" sz="2400" dirty="0">
                <a:latin typeface="Times New Roman" panose="02020603050405020304" pitchFamily="18" charset="0"/>
                <a:cs typeface="Times New Roman" panose="02020603050405020304" pitchFamily="18" charset="0"/>
              </a:rPr>
              <a:t>. </a:t>
            </a:r>
            <a:r>
              <a:rPr lang="uk" sz="2400" dirty="0" err="1">
                <a:latin typeface="Times New Roman" panose="02020603050405020304" pitchFamily="18" charset="0"/>
                <a:cs typeface="Times New Roman" panose="02020603050405020304" pitchFamily="18" charset="0"/>
              </a:rPr>
              <a:t>Останні</a:t>
            </a:r>
            <a:r>
              <a:rPr lang="uk" sz="2400" dirty="0">
                <a:latin typeface="Times New Roman" panose="02020603050405020304" pitchFamily="18" charset="0"/>
                <a:cs typeface="Times New Roman" panose="02020603050405020304" pitchFamily="18" charset="0"/>
              </a:rPr>
              <a:t> </a:t>
            </a:r>
            <a:r>
              <a:rPr lang="uk" sz="2400" dirty="0" err="1">
                <a:latin typeface="Times New Roman" panose="02020603050405020304" pitchFamily="18" charset="0"/>
                <a:cs typeface="Times New Roman" panose="02020603050405020304" pitchFamily="18" charset="0"/>
              </a:rPr>
              <a:t>ацетилюються </a:t>
            </a:r>
            <a:r>
              <a:rPr lang="uk" sz="2400" dirty="0">
                <a:latin typeface="Times New Roman" panose="02020603050405020304" pitchFamily="18" charset="0"/>
                <a:cs typeface="Times New Roman" panose="02020603050405020304" pitchFamily="18" charset="0"/>
              </a:rPr>
              <a:t>в </a:t>
            </a:r>
            <a:r>
              <a:rPr lang="uk" sz="2400" dirty="0" err="1">
                <a:latin typeface="Times New Roman" panose="02020603050405020304" pitchFamily="18" charset="0"/>
                <a:cs typeface="Times New Roman" panose="02020603050405020304" pitchFamily="18" charset="0"/>
              </a:rPr>
              <a:t>організмі </a:t>
            </a:r>
            <a:r>
              <a:rPr lang="uk" sz="2400" dirty="0">
                <a:latin typeface="Times New Roman" panose="02020603050405020304" pitchFamily="18" charset="0"/>
                <a:cs typeface="Times New Roman" panose="02020603050405020304" pitchFamily="18" charset="0"/>
              </a:rPr>
              <a:t>, а </a:t>
            </a:r>
            <a:r>
              <a:rPr lang="uk" sz="2400" dirty="0" err="1">
                <a:latin typeface="Times New Roman" panose="02020603050405020304" pitchFamily="18" charset="0"/>
                <a:cs typeface="Times New Roman" panose="02020603050405020304" pitchFamily="18" charset="0"/>
              </a:rPr>
              <a:t>ацетильні</a:t>
            </a:r>
            <a:r>
              <a:rPr lang="uk" sz="2400" dirty="0">
                <a:latin typeface="Times New Roman" panose="02020603050405020304" pitchFamily="18" charset="0"/>
                <a:cs typeface="Times New Roman" panose="02020603050405020304" pitchFamily="18" charset="0"/>
              </a:rPr>
              <a:t> </a:t>
            </a:r>
            <a:r>
              <a:rPr lang="uk" sz="2400" dirty="0" err="1">
                <a:latin typeface="Times New Roman" panose="02020603050405020304" pitchFamily="18" charset="0"/>
                <a:cs typeface="Times New Roman" panose="02020603050405020304" pitchFamily="18" charset="0"/>
              </a:rPr>
              <a:t>з'єднання </a:t>
            </a:r>
            <a:r>
              <a:rPr lang="uk" sz="2400" dirty="0">
                <a:latin typeface="Times New Roman" panose="02020603050405020304" pitchFamily="18" charset="0"/>
                <a:cs typeface="Times New Roman" panose="02020603050405020304" pitchFamily="18" charset="0"/>
              </a:rPr>
              <a:t>в </a:t>
            </a:r>
            <a:r>
              <a:rPr lang="uk" sz="2400" dirty="0" err="1">
                <a:latin typeface="Times New Roman" panose="02020603050405020304" pitchFamily="18" charset="0"/>
                <a:cs typeface="Times New Roman" panose="02020603050405020304" pitchFamily="18" charset="0"/>
              </a:rPr>
              <a:t>нейтральній </a:t>
            </a:r>
            <a:r>
              <a:rPr lang="uk" sz="2400" dirty="0">
                <a:latin typeface="Times New Roman" panose="02020603050405020304" pitchFamily="18" charset="0"/>
                <a:cs typeface="Times New Roman" panose="02020603050405020304" pitchFamily="18" charset="0"/>
              </a:rPr>
              <a:t>та </a:t>
            </a:r>
            <a:r>
              <a:rPr lang="uk" sz="2400" dirty="0" err="1">
                <a:latin typeface="Times New Roman" panose="02020603050405020304" pitchFamily="18" charset="0"/>
                <a:cs typeface="Times New Roman" panose="02020603050405020304" pitchFamily="18" charset="0"/>
              </a:rPr>
              <a:t>кислій</a:t>
            </a:r>
            <a:r>
              <a:rPr lang="uk" sz="2400" dirty="0">
                <a:latin typeface="Times New Roman" panose="02020603050405020304" pitchFamily="18" charset="0"/>
                <a:cs typeface="Times New Roman" panose="02020603050405020304" pitchFamily="18" charset="0"/>
              </a:rPr>
              <a:t> </a:t>
            </a:r>
            <a:r>
              <a:rPr lang="uk" sz="2400" dirty="0" err="1">
                <a:latin typeface="Times New Roman" panose="02020603050405020304" pitchFamily="18" charset="0"/>
                <a:cs typeface="Times New Roman" panose="02020603050405020304" pitchFamily="18" charset="0"/>
              </a:rPr>
              <a:t>середовищі </a:t>
            </a:r>
            <a:r>
              <a:rPr lang="uk" sz="2400" dirty="0">
                <a:latin typeface="Times New Roman" panose="02020603050405020304" pitchFamily="18" charset="0"/>
                <a:cs typeface="Times New Roman" panose="02020603050405020304" pitchFamily="18" charset="0"/>
              </a:rPr>
              <a:t>не </a:t>
            </a:r>
            <a:r>
              <a:rPr lang="uk" sz="2400" dirty="0" err="1">
                <a:latin typeface="Times New Roman" panose="02020603050405020304" pitchFamily="18" charset="0"/>
                <a:cs typeface="Times New Roman" panose="02020603050405020304" pitchFamily="18" charset="0"/>
              </a:rPr>
              <a:t>розчиняються </a:t>
            </a:r>
            <a:r>
              <a:rPr lang="uk" sz="2400" dirty="0">
                <a:latin typeface="Times New Roman" panose="02020603050405020304" pitchFamily="18" charset="0"/>
                <a:cs typeface="Times New Roman" panose="02020603050405020304" pitchFamily="18" charset="0"/>
              </a:rPr>
              <a:t>і </a:t>
            </a:r>
            <a:r>
              <a:rPr lang="uk" sz="2400" dirty="0" err="1">
                <a:latin typeface="Times New Roman" panose="02020603050405020304" pitchFamily="18" charset="0"/>
                <a:cs typeface="Times New Roman" panose="02020603050405020304" pitchFamily="18" charset="0"/>
              </a:rPr>
              <a:t>випадають </a:t>
            </a:r>
            <a:r>
              <a:rPr lang="uk" sz="2400" dirty="0">
                <a:latin typeface="Times New Roman" panose="02020603050405020304" pitchFamily="18" charset="0"/>
                <a:cs typeface="Times New Roman" panose="02020603050405020304" pitchFamily="18" charset="0"/>
              </a:rPr>
              <a:t>осад у </a:t>
            </a:r>
            <a:r>
              <a:rPr lang="uk" sz="2400" dirty="0" err="1">
                <a:latin typeface="Times New Roman" panose="02020603050405020304" pitchFamily="18" charset="0"/>
                <a:cs typeface="Times New Roman" panose="02020603050405020304" pitchFamily="18" charset="0"/>
              </a:rPr>
              <a:t>вигляді</a:t>
            </a:r>
            <a:r>
              <a:rPr lang="uk" sz="2400" dirty="0">
                <a:latin typeface="Times New Roman" panose="02020603050405020304" pitchFamily="18" charset="0"/>
                <a:cs typeface="Times New Roman" panose="02020603050405020304" pitchFamily="18" charset="0"/>
              </a:rPr>
              <a:t> </a:t>
            </a:r>
            <a:r>
              <a:rPr lang="uk" sz="2400" dirty="0" err="1">
                <a:latin typeface="Times New Roman" panose="02020603050405020304" pitchFamily="18" charset="0"/>
                <a:cs typeface="Times New Roman" panose="02020603050405020304" pitchFamily="18" charset="0"/>
              </a:rPr>
              <a:t>каміння </a:t>
            </a:r>
            <a:r>
              <a:rPr lang="uk" sz="2400" dirty="0">
                <a:latin typeface="Times New Roman" panose="02020603050405020304" pitchFamily="18" charset="0"/>
                <a:cs typeface="Times New Roman" panose="02020603050405020304" pitchFamily="18" charset="0"/>
              </a:rPr>
              <a:t>. У </a:t>
            </a:r>
            <a:r>
              <a:rPr lang="uk" sz="2400" dirty="0" err="1">
                <a:latin typeface="Times New Roman" panose="02020603050405020304" pitchFamily="18" charset="0"/>
                <a:cs typeface="Times New Roman" panose="02020603050405020304" pitchFamily="18" charset="0"/>
              </a:rPr>
              <a:t>лужному </a:t>
            </a:r>
            <a:r>
              <a:rPr lang="uk" sz="2400" dirty="0">
                <a:latin typeface="Times New Roman" panose="02020603050405020304" pitchFamily="18" charset="0"/>
                <a:cs typeface="Times New Roman" panose="02020603050405020304" pitchFamily="18" charset="0"/>
              </a:rPr>
              <a:t>середовищі</a:t>
            </a:r>
            <a:r>
              <a:rPr lang="uk" sz="2400" dirty="0" err="1">
                <a:latin typeface="Times New Roman" panose="02020603050405020304" pitchFamily="18" charset="0"/>
                <a:cs typeface="Times New Roman" panose="02020603050405020304" pitchFamily="18" charset="0"/>
              </a:rPr>
              <a:t>​</a:t>
            </a:r>
            <a:r>
              <a:rPr lang="uk" sz="2400" dirty="0">
                <a:latin typeface="Times New Roman" panose="02020603050405020304" pitchFamily="18" charset="0"/>
                <a:cs typeface="Times New Roman" panose="02020603050405020304" pitchFamily="18" charset="0"/>
              </a:rPr>
              <a:t> </a:t>
            </a:r>
            <a:r>
              <a:rPr lang="uk" sz="2400" dirty="0" err="1">
                <a:latin typeface="Times New Roman" panose="02020603050405020304" pitchFamily="18" charset="0"/>
                <a:cs typeface="Times New Roman" panose="02020603050405020304" pitchFamily="18" charset="0"/>
              </a:rPr>
              <a:t>ацетилювання</a:t>
            </a:r>
            <a:r>
              <a:rPr lang="uk" sz="2400" dirty="0">
                <a:latin typeface="Times New Roman" panose="02020603050405020304" pitchFamily="18" charset="0"/>
                <a:cs typeface="Times New Roman" panose="02020603050405020304" pitchFamily="18" charset="0"/>
              </a:rPr>
              <a:t> </a:t>
            </a:r>
            <a:r>
              <a:rPr lang="uk" sz="2400" dirty="0" err="1">
                <a:latin typeface="Times New Roman" panose="02020603050405020304" pitchFamily="18" charset="0"/>
                <a:cs typeface="Times New Roman" panose="02020603050405020304" pitchFamily="18" charset="0"/>
              </a:rPr>
              <a:t>сульфаніламіди</a:t>
            </a:r>
            <a:r>
              <a:rPr lang="uk" sz="2400" dirty="0">
                <a:latin typeface="Times New Roman" panose="02020603050405020304" pitchFamily="18" charset="0"/>
                <a:cs typeface="Times New Roman" panose="02020603050405020304" pitchFamily="18" charset="0"/>
              </a:rPr>
              <a:t> </a:t>
            </a:r>
            <a:r>
              <a:rPr lang="uk" sz="2400" dirty="0" err="1">
                <a:latin typeface="Times New Roman" panose="02020603050405020304" pitchFamily="18" charset="0"/>
                <a:cs typeface="Times New Roman" panose="02020603050405020304" pitchFamily="18" charset="0"/>
              </a:rPr>
              <a:t>знаходяться </a:t>
            </a:r>
            <a:r>
              <a:rPr lang="uk" sz="2400" dirty="0">
                <a:latin typeface="Times New Roman" panose="02020603050405020304" pitchFamily="18" charset="0"/>
                <a:cs typeface="Times New Roman" panose="02020603050405020304" pitchFamily="18" charset="0"/>
              </a:rPr>
              <a:t>в </a:t>
            </a:r>
            <a:r>
              <a:rPr lang="uk" sz="2400" dirty="0" err="1">
                <a:latin typeface="Times New Roman" panose="02020603050405020304" pitchFamily="18" charset="0"/>
                <a:cs typeface="Times New Roman" panose="02020603050405020304" pitchFamily="18" charset="0"/>
              </a:rPr>
              <a:t>розчиненому</a:t>
            </a:r>
            <a:r>
              <a:rPr lang="uk" sz="2400" dirty="0">
                <a:latin typeface="Times New Roman" panose="02020603050405020304" pitchFamily="18" charset="0"/>
                <a:cs typeface="Times New Roman" panose="02020603050405020304" pitchFamily="18" charset="0"/>
              </a:rPr>
              <a:t> </a:t>
            </a:r>
            <a:r>
              <a:rPr lang="uk" sz="2400" dirty="0" err="1">
                <a:latin typeface="Times New Roman" panose="02020603050405020304" pitchFamily="18" charset="0"/>
                <a:cs typeface="Times New Roman" panose="02020603050405020304" pitchFamily="18" charset="0"/>
              </a:rPr>
              <a:t>стані </a:t>
            </a:r>
            <a:r>
              <a:rPr lang="uk" sz="2400" dirty="0">
                <a:latin typeface="Times New Roman" panose="02020603050405020304" pitchFamily="18" charset="0"/>
                <a:cs typeface="Times New Roman" panose="02020603050405020304" pitchFamily="18" charset="0"/>
              </a:rPr>
              <a:t>та легко </a:t>
            </a:r>
            <a:r>
              <a:rPr lang="uk" sz="2400" dirty="0" err="1">
                <a:latin typeface="Times New Roman" panose="02020603050405020304" pitchFamily="18" charset="0"/>
                <a:cs typeface="Times New Roman" panose="02020603050405020304" pitchFamily="18" charset="0"/>
              </a:rPr>
              <a:t>виводяться</a:t>
            </a:r>
            <a:r>
              <a:rPr lang="uk" sz="2400" dirty="0">
                <a:latin typeface="Times New Roman" panose="02020603050405020304" pitchFamily="18" charset="0"/>
                <a:cs typeface="Times New Roman" panose="02020603050405020304" pitchFamily="18" charset="0"/>
              </a:rPr>
              <a:t> </a:t>
            </a:r>
            <a:r>
              <a:rPr lang="uk" sz="2400" dirty="0" err="1">
                <a:latin typeface="Times New Roman" panose="02020603050405020304" pitchFamily="18" charset="0"/>
                <a:cs typeface="Times New Roman" panose="02020603050405020304" pitchFamily="18" charset="0"/>
              </a:rPr>
              <a:t>з</a:t>
            </a:r>
            <a:r>
              <a:rPr lang="uk" sz="2400" dirty="0">
                <a:latin typeface="Times New Roman" panose="02020603050405020304" pitchFamily="18" charset="0"/>
                <a:cs typeface="Times New Roman" panose="02020603050405020304" pitchFamily="18" charset="0"/>
              </a:rPr>
              <a:t> </a:t>
            </a:r>
            <a:r>
              <a:rPr lang="uk" sz="2400" dirty="0" err="1">
                <a:latin typeface="Times New Roman" panose="02020603050405020304" pitchFamily="18" charset="0"/>
                <a:cs typeface="Times New Roman" panose="02020603050405020304" pitchFamily="18" charset="0"/>
              </a:rPr>
              <a:t>організму </a:t>
            </a:r>
            <a:r>
              <a:rPr lang="uk" sz="2400" dirty="0">
                <a:latin typeface="Times New Roman" panose="02020603050405020304" pitchFamily="18" charset="0"/>
                <a:cs typeface="Times New Roman" panose="02020603050405020304" pitchFamily="18" charset="0"/>
              </a:rPr>
              <a:t>.</a:t>
            </a:r>
            <a:endParaRPr lang="ru-RU" sz="2400" dirty="0">
              <a:latin typeface="Times New Roman" panose="02020603050405020304" pitchFamily="18" charset="0"/>
              <a:cs typeface="Times New Roman" panose="02020603050405020304" pitchFamily="18" charset="0"/>
            </a:endParaRPr>
          </a:p>
          <a:p>
            <a:pPr marL="0" indent="0" algn="just">
              <a:buFont typeface="Wingdings 2" panose="05020102010507070707" pitchFamily="18" charset="2"/>
              <a:buNone/>
              <a:defRPr/>
            </a:pPr>
            <a:r>
              <a:rPr lang="uk" sz="2400" dirty="0" err="1">
                <a:latin typeface="Times New Roman" panose="02020603050405020304" pitchFamily="18" charset="0"/>
                <a:cs typeface="Times New Roman" panose="02020603050405020304" pitchFamily="18" charset="0"/>
              </a:rPr>
              <a:t>Прийом</a:t>
            </a:r>
            <a:r>
              <a:rPr lang="uk" sz="2400" dirty="0">
                <a:latin typeface="Times New Roman" panose="02020603050405020304" pitchFamily="18" charset="0"/>
                <a:cs typeface="Times New Roman" panose="02020603050405020304" pitchFamily="18" charset="0"/>
              </a:rPr>
              <a:t> </a:t>
            </a:r>
            <a:r>
              <a:rPr lang="uk" sz="2400" dirty="0" err="1">
                <a:latin typeface="Times New Roman" panose="02020603050405020304" pitchFamily="18" charset="0"/>
                <a:cs typeface="Times New Roman" panose="02020603050405020304" pitchFamily="18" charset="0"/>
              </a:rPr>
              <a:t>дітьми</a:t>
            </a:r>
            <a:r>
              <a:rPr lang="uk" sz="2400" dirty="0">
                <a:latin typeface="Times New Roman" panose="02020603050405020304" pitchFamily="18" charset="0"/>
                <a:cs typeface="Times New Roman" panose="02020603050405020304" pitchFamily="18" charset="0"/>
              </a:rPr>
              <a:t> </a:t>
            </a:r>
            <a:r>
              <a:rPr lang="uk" sz="2400" dirty="0" err="1">
                <a:latin typeface="Times New Roman" panose="02020603050405020304" pitchFamily="18" charset="0"/>
                <a:cs typeface="Times New Roman" panose="02020603050405020304" pitchFamily="18" charset="0"/>
              </a:rPr>
              <a:t>ліків </a:t>
            </a:r>
            <a:r>
              <a:rPr lang="uk" sz="2400" dirty="0">
                <a:latin typeface="Times New Roman" panose="02020603050405020304" pitchFamily="18" charset="0"/>
                <a:cs typeface="Times New Roman" panose="02020603050405020304" pitchFamily="18" charset="0"/>
              </a:rPr>
              <a:t>у </a:t>
            </a:r>
            <a:r>
              <a:rPr lang="uk" sz="2400" dirty="0" err="1">
                <a:latin typeface="Times New Roman" panose="02020603050405020304" pitchFamily="18" charset="0"/>
                <a:cs typeface="Times New Roman" panose="02020603050405020304" pitchFamily="18" charset="0"/>
              </a:rPr>
              <a:t>суміші </a:t>
            </a:r>
            <a:r>
              <a:rPr lang="uk" sz="2400" dirty="0">
                <a:latin typeface="Times New Roman" panose="02020603050405020304" pitchFamily="18" charset="0"/>
                <a:cs typeface="Times New Roman" panose="02020603050405020304" pitchFamily="18" charset="0"/>
              </a:rPr>
              <a:t>з молоком </a:t>
            </a:r>
            <a:r>
              <a:rPr lang="uk" sz="2400" dirty="0" err="1">
                <a:latin typeface="Times New Roman" panose="02020603050405020304" pitchFamily="18" charset="0"/>
                <a:cs typeface="Times New Roman" panose="02020603050405020304" pitchFamily="18" charset="0"/>
              </a:rPr>
              <a:t>може </a:t>
            </a:r>
            <a:r>
              <a:rPr lang="uk" sz="2400" dirty="0">
                <a:latin typeface="Times New Roman" panose="02020603050405020304" pitchFamily="18" charset="0"/>
                <a:cs typeface="Times New Roman" panose="02020603050405020304" pitchFamily="18" charset="0"/>
              </a:rPr>
              <a:t>призвести до </a:t>
            </a:r>
            <a:r>
              <a:rPr lang="uk" sz="2400" dirty="0" err="1">
                <a:latin typeface="Times New Roman" panose="02020603050405020304" pitchFamily="18" charset="0"/>
                <a:cs typeface="Times New Roman" panose="02020603050405020304" pitchFamily="18" charset="0"/>
              </a:rPr>
              <a:t>порушення</a:t>
            </a:r>
            <a:r>
              <a:rPr lang="uk" sz="2400" dirty="0">
                <a:latin typeface="Times New Roman" panose="02020603050405020304" pitchFamily="18" charset="0"/>
                <a:cs typeface="Times New Roman" panose="02020603050405020304" pitchFamily="18" charset="0"/>
              </a:rPr>
              <a:t> </a:t>
            </a:r>
            <a:r>
              <a:rPr lang="uk" sz="2400" dirty="0" err="1">
                <a:latin typeface="Times New Roman" panose="02020603050405020304" pitchFamily="18" charset="0"/>
                <a:cs typeface="Times New Roman" panose="02020603050405020304" pitchFamily="18" charset="0"/>
              </a:rPr>
              <a:t>точності</a:t>
            </a:r>
            <a:r>
              <a:rPr lang="uk" sz="2400" dirty="0">
                <a:latin typeface="Times New Roman" panose="02020603050405020304" pitchFamily="18" charset="0"/>
                <a:cs typeface="Times New Roman" panose="02020603050405020304" pitchFamily="18" charset="0"/>
              </a:rPr>
              <a:t> </a:t>
            </a:r>
            <a:r>
              <a:rPr lang="uk" sz="2400" dirty="0" err="1">
                <a:latin typeface="Times New Roman" panose="02020603050405020304" pitchFamily="18" charset="0"/>
                <a:cs typeface="Times New Roman" panose="02020603050405020304" pitchFamily="18" charset="0"/>
              </a:rPr>
              <a:t>їх</a:t>
            </a:r>
            <a:r>
              <a:rPr lang="uk" sz="2400" dirty="0">
                <a:latin typeface="Times New Roman" panose="02020603050405020304" pitchFamily="18" charset="0"/>
                <a:cs typeface="Times New Roman" panose="02020603050405020304" pitchFamily="18" charset="0"/>
              </a:rPr>
              <a:t> </a:t>
            </a:r>
            <a:r>
              <a:rPr lang="uk" sz="2400" dirty="0" err="1">
                <a:latin typeface="Times New Roman" panose="02020603050405020304" pitchFamily="18" charset="0"/>
                <a:cs typeface="Times New Roman" panose="02020603050405020304" pitchFamily="18" charset="0"/>
              </a:rPr>
              <a:t>дозування </a:t>
            </a:r>
            <a:r>
              <a:rPr lang="uk" sz="2400" dirty="0">
                <a:latin typeface="Times New Roman" panose="02020603050405020304" pitchFamily="18" charset="0"/>
                <a:cs typeface="Times New Roman" panose="02020603050405020304" pitchFamily="18" charset="0"/>
              </a:rPr>
              <a:t>. </a:t>
            </a:r>
            <a:r>
              <a:rPr lang="uk" sz="2400" dirty="0" err="1">
                <a:latin typeface="Times New Roman" panose="02020603050405020304" pitchFamily="18" charset="0"/>
                <a:cs typeface="Times New Roman" panose="02020603050405020304" pitchFamily="18" charset="0"/>
              </a:rPr>
              <a:t>Запивають </a:t>
            </a:r>
            <a:r>
              <a:rPr lang="uk" sz="2400" dirty="0">
                <a:latin typeface="Times New Roman" panose="02020603050405020304" pitchFamily="18" charset="0"/>
                <a:cs typeface="Times New Roman" panose="02020603050405020304" pitchFamily="18" charset="0"/>
              </a:rPr>
              <a:t>молоком ті </a:t>
            </a:r>
            <a:r>
              <a:rPr lang="uk" sz="2400" dirty="0" err="1">
                <a:latin typeface="Times New Roman" panose="02020603050405020304" pitchFamily="18" charset="0"/>
                <a:cs typeface="Times New Roman" panose="02020603050405020304" pitchFamily="18" charset="0"/>
              </a:rPr>
              <a:t>лікарські</a:t>
            </a:r>
            <a:r>
              <a:rPr lang="uk" sz="2400" dirty="0">
                <a:latin typeface="Times New Roman" panose="02020603050405020304" pitchFamily="18" charset="0"/>
                <a:cs typeface="Times New Roman" panose="02020603050405020304" pitchFamily="18" charset="0"/>
              </a:rPr>
              <a:t> </a:t>
            </a:r>
            <a:r>
              <a:rPr lang="uk" sz="2400" dirty="0" err="1">
                <a:latin typeface="Times New Roman" panose="02020603050405020304" pitchFamily="18" charset="0"/>
                <a:cs typeface="Times New Roman" panose="02020603050405020304" pitchFamily="18" charset="0"/>
              </a:rPr>
              <a:t>кошти </a:t>
            </a:r>
            <a:r>
              <a:rPr lang="uk" sz="2400" dirty="0">
                <a:latin typeface="Times New Roman" panose="02020603050405020304" pitchFamily="18" charset="0"/>
                <a:cs typeface="Times New Roman" panose="02020603050405020304" pitchFamily="18" charset="0"/>
              </a:rPr>
              <a:t>, </a:t>
            </a:r>
            <a:r>
              <a:rPr lang="uk" sz="2400" dirty="0" err="1">
                <a:latin typeface="Times New Roman" panose="02020603050405020304" pitchFamily="18" charset="0"/>
                <a:cs typeface="Times New Roman" panose="02020603050405020304" pitchFamily="18" charset="0"/>
              </a:rPr>
              <a:t>які</a:t>
            </a:r>
            <a:r>
              <a:rPr lang="uk" sz="2400" dirty="0">
                <a:latin typeface="Times New Roman" panose="02020603050405020304" pitchFamily="18" charset="0"/>
                <a:cs typeface="Times New Roman" panose="02020603050405020304" pitchFamily="18" charset="0"/>
              </a:rPr>
              <a:t> </a:t>
            </a:r>
            <a:r>
              <a:rPr lang="uk" sz="2400" dirty="0" err="1">
                <a:latin typeface="Times New Roman" panose="02020603050405020304" pitchFamily="18" charset="0"/>
                <a:cs typeface="Times New Roman" panose="02020603050405020304" pitchFamily="18" charset="0"/>
              </a:rPr>
              <a:t>дратують</a:t>
            </a:r>
            <a:r>
              <a:rPr lang="uk" sz="2400" dirty="0">
                <a:latin typeface="Times New Roman" panose="02020603050405020304" pitchFamily="18" charset="0"/>
                <a:cs typeface="Times New Roman" panose="02020603050405020304" pitchFamily="18" charset="0"/>
              </a:rPr>
              <a:t> </a:t>
            </a:r>
            <a:r>
              <a:rPr lang="uk" sz="2400" dirty="0" err="1">
                <a:latin typeface="Times New Roman" panose="02020603050405020304" pitchFamily="18" charset="0"/>
                <a:cs typeface="Times New Roman" panose="02020603050405020304" pitchFamily="18" charset="0"/>
              </a:rPr>
              <a:t>поверхня</a:t>
            </a:r>
            <a:r>
              <a:rPr lang="uk" sz="2400" dirty="0">
                <a:latin typeface="Times New Roman" panose="02020603050405020304" pitchFamily="18" charset="0"/>
                <a:cs typeface="Times New Roman" panose="02020603050405020304" pitchFamily="18" charset="0"/>
              </a:rPr>
              <a:t> </a:t>
            </a:r>
            <a:r>
              <a:rPr lang="uk" sz="2400" dirty="0" err="1">
                <a:latin typeface="Times New Roman" panose="02020603050405020304" pitchFamily="18" charset="0"/>
                <a:cs typeface="Times New Roman" panose="02020603050405020304" pitchFamily="18" charset="0"/>
              </a:rPr>
              <a:t>слизової шлунково </a:t>
            </a:r>
            <a:r>
              <a:rPr lang="uk" sz="2400" dirty="0">
                <a:latin typeface="Times New Roman" panose="02020603050405020304" pitchFamily="18" charset="0"/>
                <a:cs typeface="Times New Roman" panose="02020603050405020304" pitchFamily="18" charset="0"/>
              </a:rPr>
              <a:t>-кишкового тракту, що не </a:t>
            </a:r>
            <a:r>
              <a:rPr lang="uk" sz="2400" dirty="0" err="1">
                <a:latin typeface="Times New Roman" panose="02020603050405020304" pitchFamily="18" charset="0"/>
                <a:cs typeface="Times New Roman" panose="02020603050405020304" pitchFamily="18" charset="0"/>
              </a:rPr>
              <a:t>змінюють </a:t>
            </a:r>
            <a:r>
              <a:rPr lang="uk" sz="2400" dirty="0">
                <a:latin typeface="Times New Roman" panose="02020603050405020304" pitchFamily="18" charset="0"/>
                <a:cs typeface="Times New Roman" panose="02020603050405020304" pitchFamily="18" charset="0"/>
              </a:rPr>
              <a:t>свою </a:t>
            </a:r>
            <a:r>
              <a:rPr lang="uk" sz="2400" dirty="0" err="1">
                <a:latin typeface="Times New Roman" panose="02020603050405020304" pitchFamily="18" charset="0"/>
                <a:cs typeface="Times New Roman" panose="02020603050405020304" pitchFamily="18" charset="0"/>
              </a:rPr>
              <a:t>активність </a:t>
            </a:r>
            <a:r>
              <a:rPr lang="uk" sz="2400" dirty="0">
                <a:latin typeface="Times New Roman" panose="02020603050405020304" pitchFamily="18" charset="0"/>
                <a:cs typeface="Times New Roman" panose="02020603050405020304" pitchFamily="18" charset="0"/>
              </a:rPr>
              <a:t>при </a:t>
            </a:r>
            <a:r>
              <a:rPr lang="uk" sz="2400" dirty="0" err="1">
                <a:latin typeface="Times New Roman" panose="02020603050405020304" pitchFamily="18" charset="0"/>
                <a:cs typeface="Times New Roman" panose="02020603050405020304" pitchFamily="18" charset="0"/>
              </a:rPr>
              <a:t>рН </a:t>
            </a:r>
            <a:r>
              <a:rPr lang="uk" sz="2400" dirty="0">
                <a:latin typeface="Times New Roman" panose="02020603050405020304" pitchFamily="18" charset="0"/>
                <a:cs typeface="Times New Roman" panose="02020603050405020304" pitchFamily="18" charset="0"/>
              </a:rPr>
              <a:t>молока (6, 4), не </a:t>
            </a:r>
            <a:r>
              <a:rPr lang="uk" sz="2400" dirty="0" err="1">
                <a:latin typeface="Times New Roman" panose="02020603050405020304" pitchFamily="18" charset="0"/>
                <a:cs typeface="Times New Roman" panose="02020603050405020304" pitchFamily="18" charset="0"/>
              </a:rPr>
              <a:t>зв'язуються </a:t>
            </a:r>
            <a:r>
              <a:rPr lang="uk" sz="2400" dirty="0">
                <a:latin typeface="Times New Roman" panose="02020603050405020304" pitchFamily="18" charset="0"/>
                <a:cs typeface="Times New Roman" panose="02020603050405020304" pitchFamily="18" charset="0"/>
              </a:rPr>
              <a:t>з </a:t>
            </a:r>
            <a:r>
              <a:rPr lang="uk" sz="2400" dirty="0" err="1">
                <a:latin typeface="Times New Roman" panose="02020603050405020304" pitchFamily="18" charset="0"/>
                <a:cs typeface="Times New Roman" panose="02020603050405020304" pitchFamily="18" charset="0"/>
              </a:rPr>
              <a:t>білками </a:t>
            </a:r>
            <a:r>
              <a:rPr lang="uk" sz="2400" dirty="0">
                <a:latin typeface="Times New Roman" panose="02020603050405020304" pitchFamily="18" charset="0"/>
                <a:cs typeface="Times New Roman" panose="02020603050405020304" pitchFamily="18" charset="0"/>
              </a:rPr>
              <a:t>та </a:t>
            </a:r>
            <a:r>
              <a:rPr lang="uk" sz="2400" dirty="0" err="1">
                <a:latin typeface="Times New Roman" panose="02020603050405020304" pitchFamily="18" charset="0"/>
                <a:cs typeface="Times New Roman" panose="02020603050405020304" pitchFamily="18" charset="0"/>
              </a:rPr>
              <a:t>кальцієм </a:t>
            </a:r>
            <a:r>
              <a:rPr lang="uk" sz="2400" dirty="0">
                <a:latin typeface="Times New Roman" panose="02020603050405020304" pitchFamily="18" charset="0"/>
                <a:cs typeface="Times New Roman" panose="02020603050405020304" pitchFamily="18" charset="0"/>
              </a:rPr>
              <a:t>молока ( </a:t>
            </a:r>
            <a:r>
              <a:rPr lang="uk" sz="2400" dirty="0" err="1">
                <a:latin typeface="Times New Roman" panose="02020603050405020304" pitchFamily="18" charset="0"/>
                <a:cs typeface="Times New Roman" panose="02020603050405020304" pitchFamily="18" charset="0"/>
              </a:rPr>
              <a:t>бутадіон </a:t>
            </a:r>
            <a:r>
              <a:rPr lang="uk" sz="2400" dirty="0">
                <a:latin typeface="Times New Roman" panose="02020603050405020304" pitchFamily="18" charset="0"/>
                <a:cs typeface="Times New Roman" panose="02020603050405020304" pitchFamily="18" charset="0"/>
              </a:rPr>
              <a:t>, </a:t>
            </a:r>
            <a:r>
              <a:rPr lang="uk" sz="2400" dirty="0" err="1">
                <a:latin typeface="Times New Roman" panose="02020603050405020304" pitchFamily="18" charset="0"/>
                <a:cs typeface="Times New Roman" panose="02020603050405020304" pitchFamily="18" charset="0"/>
              </a:rPr>
              <a:t>індометацин </a:t>
            </a:r>
            <a:r>
              <a:rPr lang="uk" sz="2400" dirty="0">
                <a:latin typeface="Times New Roman" panose="02020603050405020304" pitchFamily="18" charset="0"/>
                <a:cs typeface="Times New Roman" panose="02020603050405020304" pitchFamily="18" charset="0"/>
              </a:rPr>
              <a:t>, </a:t>
            </a:r>
            <a:r>
              <a:rPr lang="uk" sz="2400" dirty="0" err="1">
                <a:latin typeface="Times New Roman" panose="02020603050405020304" pitchFamily="18" charset="0"/>
                <a:cs typeface="Times New Roman" panose="02020603050405020304" pitchFamily="18" charset="0"/>
              </a:rPr>
              <a:t>преднізолон </a:t>
            </a:r>
            <a:r>
              <a:rPr lang="uk" sz="2400" dirty="0">
                <a:latin typeface="Times New Roman" panose="02020603050405020304" pitchFamily="18" charset="0"/>
                <a:cs typeface="Times New Roman" panose="02020603050405020304" pitchFamily="18" charset="0"/>
              </a:rPr>
              <a:t>, </a:t>
            </a:r>
            <a:r>
              <a:rPr lang="uk" sz="2400" dirty="0" err="1">
                <a:latin typeface="Times New Roman" panose="02020603050405020304" pitchFamily="18" charset="0"/>
                <a:cs typeface="Times New Roman" panose="02020603050405020304" pitchFamily="18" charset="0"/>
              </a:rPr>
              <a:t>резерпін </a:t>
            </a:r>
            <a:r>
              <a:rPr lang="uk" sz="2400" dirty="0">
                <a:latin typeface="Times New Roman" panose="02020603050405020304" pitchFamily="18" charset="0"/>
                <a:cs typeface="Times New Roman" panose="02020603050405020304" pitchFamily="18" charset="0"/>
              </a:rPr>
              <a:t>, </a:t>
            </a:r>
            <a:r>
              <a:rPr lang="uk" sz="2400" dirty="0" err="1">
                <a:latin typeface="Times New Roman" panose="02020603050405020304" pitchFamily="18" charset="0"/>
                <a:cs typeface="Times New Roman" panose="02020603050405020304" pitchFamily="18" charset="0"/>
              </a:rPr>
              <a:t>трихопол </a:t>
            </a:r>
            <a:r>
              <a:rPr lang="uk" sz="2400" dirty="0">
                <a:latin typeface="Times New Roman" panose="02020603050405020304" pitchFamily="18" charset="0"/>
                <a:cs typeface="Times New Roman" panose="02020603050405020304" pitchFamily="18" charset="0"/>
              </a:rPr>
              <a:t>, солі </a:t>
            </a:r>
            <a:r>
              <a:rPr lang="uk" sz="2400" dirty="0" err="1">
                <a:latin typeface="Times New Roman" panose="02020603050405020304" pitchFamily="18" charset="0"/>
                <a:cs typeface="Times New Roman" panose="02020603050405020304" pitchFamily="18" charset="0"/>
              </a:rPr>
              <a:t>калію </a:t>
            </a:r>
            <a:r>
              <a:rPr lang="uk" sz="2400" dirty="0">
                <a:latin typeface="Times New Roman" panose="02020603050405020304" pitchFamily="18" charset="0"/>
                <a:cs typeface="Times New Roman" panose="02020603050405020304" pitchFamily="18" charset="0"/>
              </a:rPr>
              <a:t>, </a:t>
            </a:r>
            <a:r>
              <a:rPr lang="uk" sz="2400" dirty="0" err="1">
                <a:latin typeface="Times New Roman" panose="02020603050405020304" pitchFamily="18" charset="0"/>
                <a:cs typeface="Times New Roman" panose="02020603050405020304" pitchFamily="18" charset="0"/>
              </a:rPr>
              <a:t>нітрофурани </a:t>
            </a:r>
            <a:r>
              <a:rPr lang="uk" sz="2400" dirty="0">
                <a:latin typeface="Times New Roman" panose="02020603050405020304" pitchFamily="18" charset="0"/>
                <a:cs typeface="Times New Roman" panose="02020603050405020304" pitchFamily="18" charset="0"/>
              </a:rPr>
              <a:t>, </a:t>
            </a:r>
            <a:r>
              <a:rPr lang="uk" sz="2400" dirty="0" err="1">
                <a:latin typeface="Times New Roman" panose="02020603050405020304" pitchFamily="18" charset="0"/>
                <a:cs typeface="Times New Roman" panose="02020603050405020304" pitchFamily="18" charset="0"/>
              </a:rPr>
              <a:t>вібраміцин </a:t>
            </a:r>
            <a:r>
              <a:rPr lang="uk" sz="2400" dirty="0">
                <a:latin typeface="Times New Roman" panose="02020603050405020304" pitchFamily="18" charset="0"/>
                <a:cs typeface="Times New Roman" panose="02020603050405020304" pitchFamily="18" charset="0"/>
              </a:rPr>
              <a:t>, </a:t>
            </a:r>
            <a:r>
              <a:rPr lang="uk" sz="2400" dirty="0" err="1">
                <a:latin typeface="Times New Roman" panose="02020603050405020304" pitchFamily="18" charset="0"/>
                <a:cs typeface="Times New Roman" panose="02020603050405020304" pitchFamily="18" charset="0"/>
              </a:rPr>
              <a:t>етоксид </a:t>
            </a:r>
            <a:r>
              <a:rPr lang="uk" sz="2400" dirty="0">
                <a:latin typeface="Times New Roman" panose="02020603050405020304" pitchFamily="18" charset="0"/>
                <a:cs typeface="Times New Roman" panose="02020603050405020304" pitchFamily="18" charset="0"/>
              </a:rPr>
              <a:t>, </a:t>
            </a:r>
            <a:r>
              <a:rPr lang="uk" sz="2400" dirty="0" err="1">
                <a:latin typeface="Times New Roman" panose="02020603050405020304" pitchFamily="18" charset="0"/>
                <a:cs typeface="Times New Roman" panose="02020603050405020304" pitchFamily="18" charset="0"/>
              </a:rPr>
              <a:t>мефенамінова </a:t>
            </a:r>
            <a:r>
              <a:rPr lang="uk" sz="2400" dirty="0">
                <a:latin typeface="Times New Roman" panose="02020603050405020304" pitchFamily="18" charset="0"/>
                <a:cs typeface="Times New Roman" panose="02020603050405020304" pitchFamily="18" charset="0"/>
              </a:rPr>
              <a:t>кислота, </a:t>
            </a:r>
            <a:r>
              <a:rPr lang="uk" sz="2400" dirty="0" err="1">
                <a:latin typeface="Times New Roman" panose="02020603050405020304" pitchFamily="18" charset="0"/>
                <a:cs typeface="Times New Roman" panose="02020603050405020304" pitchFamily="18" charset="0"/>
              </a:rPr>
              <a:t>препарат</a:t>
            </a:r>
            <a:r>
              <a:rPr lang="uk" sz="2400" dirty="0">
                <a:latin typeface="Times New Roman" panose="02020603050405020304" pitchFamily="18" charset="0"/>
                <a:cs typeface="Times New Roman" panose="02020603050405020304" pitchFamily="18" charset="0"/>
              </a:rPr>
              <a:t> </a:t>
            </a:r>
            <a:r>
              <a:rPr lang="uk" sz="2400" dirty="0" err="1">
                <a:latin typeface="Times New Roman" panose="02020603050405020304" pitchFamily="18" charset="0"/>
                <a:cs typeface="Times New Roman" panose="02020603050405020304" pitchFamily="18" charset="0"/>
              </a:rPr>
              <a:t>йоду </a:t>
            </a:r>
            <a:r>
              <a:rPr lang="uk" sz="2400" dirty="0">
                <a:latin typeface="Times New Roman" panose="02020603050405020304" pitchFamily="18" charset="0"/>
                <a:cs typeface="Times New Roman" panose="02020603050405020304" pitchFamily="18" charset="0"/>
              </a:rPr>
              <a:t>і т.д.).</a:t>
            </a:r>
            <a:endParaRPr lang="ru-RU" sz="2400" dirty="0">
              <a:latin typeface="Times New Roman" panose="02020603050405020304" pitchFamily="18" charset="0"/>
              <a:cs typeface="Times New Roman" panose="02020603050405020304" pitchFamily="18" charset="0"/>
            </a:endParaRPr>
          </a:p>
          <a:p>
            <a:pPr marL="0" indent="0" algn="just" eaLnBrk="1" fontAlgn="auto" hangingPunct="1">
              <a:spcAft>
                <a:spcPts val="0"/>
              </a:spcAft>
              <a:buClr>
                <a:schemeClr val="accent3"/>
              </a:buClr>
              <a:buFont typeface="Wingdings 2" panose="05020102010507070707" pitchFamily="18" charset="2"/>
              <a:buNone/>
              <a:defRPr/>
            </a:pPr>
            <a:endParaRPr lang="ru-RU"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142875" y="642938"/>
            <a:ext cx="8786813" cy="6000750"/>
          </a:xfrm>
        </p:spPr>
        <p:txBody>
          <a:bodyPr>
            <a:normAutofit fontScale="92500" lnSpcReduction="10000"/>
          </a:bodyPr>
          <a:lstStyle/>
          <a:p>
            <a:pPr algn="ctr">
              <a:defRPr/>
            </a:pPr>
            <a:r>
              <a:rPr lang="uk" b="1" dirty="0" err="1"/>
              <a:t>Вплив</a:t>
            </a:r>
            <a:r>
              <a:rPr lang="uk" b="1" dirty="0"/>
              <a:t> </a:t>
            </a:r>
            <a:r>
              <a:rPr lang="uk" b="1" dirty="0" err="1"/>
              <a:t>харчових</a:t>
            </a:r>
            <a:r>
              <a:rPr lang="uk" b="1" dirty="0"/>
              <a:t> </a:t>
            </a:r>
            <a:r>
              <a:rPr lang="uk" b="1" dirty="0" err="1"/>
              <a:t>продуктів </a:t>
            </a:r>
            <a:r>
              <a:rPr lang="uk" b="1" dirty="0"/>
              <a:t>( </a:t>
            </a:r>
            <a:r>
              <a:rPr lang="uk" b="1" dirty="0" err="1"/>
              <a:t>дієти </a:t>
            </a:r>
            <a:r>
              <a:rPr lang="uk" b="1" dirty="0"/>
              <a:t>)</a:t>
            </a:r>
            <a:endParaRPr lang="ru-RU" b="1" dirty="0"/>
          </a:p>
          <a:p>
            <a:pPr marL="0" indent="0" algn="just">
              <a:buFont typeface="Wingdings 2" panose="05020102010507070707" pitchFamily="18" charset="2"/>
              <a:buNone/>
              <a:defRPr/>
            </a:pPr>
            <a:r>
              <a:rPr lang="uk" dirty="0"/>
              <a:t>У </a:t>
            </a:r>
            <a:r>
              <a:rPr lang="uk" sz="2200" dirty="0" err="1">
                <a:latin typeface="Times New Roman" panose="02020603050405020304" pitchFamily="18" charset="0"/>
                <a:cs typeface="Times New Roman" panose="02020603050405020304" pitchFamily="18" charset="0"/>
              </a:rPr>
              <a:t>переважній</a:t>
            </a:r>
            <a:r>
              <a:rPr lang="uk" sz="2200" dirty="0">
                <a:latin typeface="Times New Roman" panose="02020603050405020304" pitchFamily="18" charset="0"/>
                <a:cs typeface="Times New Roman" panose="02020603050405020304" pitchFamily="18" charset="0"/>
              </a:rPr>
              <a:t> </a:t>
            </a:r>
            <a:r>
              <a:rPr lang="uk" sz="2200" dirty="0" err="1">
                <a:latin typeface="Times New Roman" panose="02020603050405020304" pitchFamily="18" charset="0"/>
                <a:cs typeface="Times New Roman" panose="02020603050405020304" pitchFamily="18" charset="0"/>
              </a:rPr>
              <a:t>більшості</a:t>
            </a:r>
            <a:r>
              <a:rPr lang="uk" sz="2200" dirty="0">
                <a:latin typeface="Times New Roman" panose="02020603050405020304" pitchFamily="18" charset="0"/>
                <a:cs typeface="Times New Roman" panose="02020603050405020304" pitchFamily="18" charset="0"/>
              </a:rPr>
              <a:t> </a:t>
            </a:r>
            <a:r>
              <a:rPr lang="uk" sz="2200" dirty="0" err="1">
                <a:latin typeface="Times New Roman" panose="02020603050405020304" pitchFamily="18" charset="0"/>
                <a:cs typeface="Times New Roman" panose="02020603050405020304" pitchFamily="18" charset="0"/>
              </a:rPr>
              <a:t>випадків </a:t>
            </a:r>
            <a:r>
              <a:rPr lang="uk" sz="2200" dirty="0">
                <a:latin typeface="Times New Roman" panose="02020603050405020304" pitchFamily="18" charset="0"/>
                <a:cs typeface="Times New Roman" panose="02020603050405020304" pitchFamily="18" charset="0"/>
              </a:rPr>
              <a:t>при </a:t>
            </a:r>
            <a:r>
              <a:rPr lang="uk" sz="2200" dirty="0" err="1">
                <a:latin typeface="Times New Roman" panose="02020603050405020304" pitchFamily="18" charset="0"/>
                <a:cs typeface="Times New Roman" panose="02020603050405020304" pitchFamily="18" charset="0"/>
              </a:rPr>
              <a:t>призначенні</a:t>
            </a:r>
            <a:r>
              <a:rPr lang="uk" sz="2200" dirty="0">
                <a:latin typeface="Times New Roman" panose="02020603050405020304" pitchFamily="18" charset="0"/>
                <a:cs typeface="Times New Roman" panose="02020603050405020304" pitchFamily="18" charset="0"/>
              </a:rPr>
              <a:t> </a:t>
            </a:r>
            <a:r>
              <a:rPr lang="uk" sz="2200" dirty="0" err="1">
                <a:latin typeface="Times New Roman" panose="02020603050405020304" pitchFamily="18" charset="0"/>
                <a:cs typeface="Times New Roman" panose="02020603050405020304" pitchFamily="18" charset="0"/>
              </a:rPr>
              <a:t>ліків</a:t>
            </a:r>
            <a:r>
              <a:rPr lang="uk" sz="2200" dirty="0">
                <a:latin typeface="Times New Roman" panose="02020603050405020304" pitchFamily="18" charset="0"/>
                <a:cs typeface="Times New Roman" panose="02020603050405020304" pitchFamily="18" charset="0"/>
              </a:rPr>
              <a:t> </a:t>
            </a:r>
            <a:r>
              <a:rPr lang="uk" sz="2200" dirty="0" err="1">
                <a:latin typeface="Times New Roman" panose="02020603050405020304" pitchFamily="18" charset="0"/>
                <a:cs typeface="Times New Roman" panose="02020603050405020304" pitchFamily="18" charset="0"/>
              </a:rPr>
              <a:t>необхідно</a:t>
            </a:r>
            <a:r>
              <a:rPr lang="uk" sz="2200" dirty="0">
                <a:latin typeface="Times New Roman" panose="02020603050405020304" pitchFamily="18" charset="0"/>
                <a:cs typeface="Times New Roman" panose="02020603050405020304" pitchFamily="18" charset="0"/>
              </a:rPr>
              <a:t> </a:t>
            </a:r>
            <a:r>
              <a:rPr lang="uk" sz="2200" dirty="0" err="1">
                <a:latin typeface="Times New Roman" panose="02020603050405020304" pitchFamily="18" charset="0"/>
                <a:cs typeface="Times New Roman" panose="02020603050405020304" pitchFamily="18" charset="0"/>
              </a:rPr>
              <a:t>підбирати </a:t>
            </a:r>
            <a:r>
              <a:rPr lang="uk" sz="2200" dirty="0">
                <a:latin typeface="Times New Roman" panose="02020603050405020304" pitchFamily="18" charset="0"/>
                <a:cs typeface="Times New Roman" panose="02020603050405020304" pitchFamily="18" charset="0"/>
              </a:rPr>
              <a:t>та </a:t>
            </a:r>
            <a:r>
              <a:rPr lang="uk" sz="2200" dirty="0" err="1">
                <a:latin typeface="Times New Roman" panose="02020603050405020304" pitchFamily="18" charset="0"/>
                <a:cs typeface="Times New Roman" panose="02020603050405020304" pitchFamily="18" charset="0"/>
              </a:rPr>
              <a:t>відповідну</a:t>
            </a:r>
            <a:r>
              <a:rPr lang="uk" sz="2200" dirty="0">
                <a:latin typeface="Times New Roman" panose="02020603050405020304" pitchFamily="18" charset="0"/>
                <a:cs typeface="Times New Roman" panose="02020603050405020304" pitchFamily="18" charset="0"/>
              </a:rPr>
              <a:t> </a:t>
            </a:r>
            <a:r>
              <a:rPr lang="uk" sz="2200" dirty="0" err="1">
                <a:latin typeface="Times New Roman" panose="02020603050405020304" pitchFamily="18" charset="0"/>
                <a:cs typeface="Times New Roman" panose="02020603050405020304" pitchFamily="18" charset="0"/>
              </a:rPr>
              <a:t>дієту </a:t>
            </a:r>
            <a:r>
              <a:rPr lang="uk" sz="2200" dirty="0">
                <a:latin typeface="Times New Roman" panose="02020603050405020304" pitchFamily="18" charset="0"/>
                <a:cs typeface="Times New Roman" panose="02020603050405020304" pitchFamily="18" charset="0"/>
              </a:rPr>
              <a:t>, </a:t>
            </a:r>
            <a:r>
              <a:rPr lang="uk" sz="2200" dirty="0" err="1">
                <a:latin typeface="Times New Roman" panose="02020603050405020304" pitchFamily="18" charset="0"/>
                <a:cs typeface="Times New Roman" panose="02020603050405020304" pitchFamily="18" charset="0"/>
              </a:rPr>
              <a:t>щоб</a:t>
            </a:r>
            <a:r>
              <a:rPr lang="uk" sz="2200" dirty="0">
                <a:latin typeface="Times New Roman" panose="02020603050405020304" pitchFamily="18" charset="0"/>
                <a:cs typeface="Times New Roman" panose="02020603050405020304" pitchFamily="18" charset="0"/>
              </a:rPr>
              <a:t> </a:t>
            </a:r>
            <a:r>
              <a:rPr lang="uk" sz="2200" dirty="0" err="1">
                <a:latin typeface="Times New Roman" panose="02020603050405020304" pitchFamily="18" charset="0"/>
                <a:cs typeface="Times New Roman" panose="02020603050405020304" pitchFamily="18" charset="0"/>
              </a:rPr>
              <a:t>компоненти </a:t>
            </a:r>
            <a:r>
              <a:rPr lang="uk" sz="2200" dirty="0">
                <a:latin typeface="Times New Roman" panose="02020603050405020304" pitchFamily="18" charset="0"/>
                <a:cs typeface="Times New Roman" panose="02020603050405020304" pitchFamily="18" charset="0"/>
              </a:rPr>
              <a:t>їжі не </a:t>
            </a:r>
            <a:r>
              <a:rPr lang="uk" sz="2200" dirty="0" err="1">
                <a:latin typeface="Times New Roman" panose="02020603050405020304" pitchFamily="18" charset="0"/>
                <a:cs typeface="Times New Roman" panose="02020603050405020304" pitchFamily="18" charset="0"/>
              </a:rPr>
              <a:t>змінювали</a:t>
            </a:r>
            <a:r>
              <a:rPr lang="uk" sz="2200" dirty="0">
                <a:latin typeface="Times New Roman" panose="02020603050405020304" pitchFamily="18" charset="0"/>
                <a:cs typeface="Times New Roman" panose="02020603050405020304" pitchFamily="18" charset="0"/>
              </a:rPr>
              <a:t> </a:t>
            </a:r>
            <a:r>
              <a:rPr lang="uk" sz="2200" dirty="0" err="1">
                <a:latin typeface="Times New Roman" panose="02020603050405020304" pitchFamily="18" charset="0"/>
                <a:cs typeface="Times New Roman" panose="02020603050405020304" pitchFamily="18" charset="0"/>
              </a:rPr>
              <a:t>біодоступності</a:t>
            </a:r>
            <a:r>
              <a:rPr lang="uk" sz="2200" dirty="0">
                <a:latin typeface="Times New Roman" panose="02020603050405020304" pitchFamily="18" charset="0"/>
                <a:cs typeface="Times New Roman" panose="02020603050405020304" pitchFamily="18" charset="0"/>
              </a:rPr>
              <a:t> </a:t>
            </a:r>
            <a:r>
              <a:rPr lang="uk" sz="2200" dirty="0" err="1">
                <a:latin typeface="Times New Roman" panose="02020603050405020304" pitchFamily="18" charset="0"/>
                <a:cs typeface="Times New Roman" panose="02020603050405020304" pitchFamily="18" charset="0"/>
              </a:rPr>
              <a:t>препаратів </a:t>
            </a:r>
            <a:r>
              <a:rPr lang="uk" sz="2200" dirty="0">
                <a:latin typeface="Times New Roman" panose="02020603050405020304" pitchFamily="18" charset="0"/>
                <a:cs typeface="Times New Roman" panose="02020603050405020304" pitchFamily="18" charset="0"/>
              </a:rPr>
              <a:t>і не </a:t>
            </a:r>
            <a:r>
              <a:rPr lang="uk" sz="2200" dirty="0" err="1">
                <a:latin typeface="Times New Roman" panose="02020603050405020304" pitchFamily="18" charset="0"/>
                <a:cs typeface="Times New Roman" panose="02020603050405020304" pitchFamily="18" charset="0"/>
              </a:rPr>
              <a:t>викликали</a:t>
            </a:r>
            <a:r>
              <a:rPr lang="uk" sz="2200" dirty="0">
                <a:latin typeface="Times New Roman" panose="02020603050405020304" pitchFamily="18" charset="0"/>
                <a:cs typeface="Times New Roman" panose="02020603050405020304" pitchFamily="18" charset="0"/>
              </a:rPr>
              <a:t> </a:t>
            </a:r>
            <a:r>
              <a:rPr lang="uk" sz="2400" dirty="0" err="1">
                <a:latin typeface="Times New Roman" panose="02020603050405020304" pitchFamily="18" charset="0"/>
                <a:cs typeface="Times New Roman" panose="02020603050405020304" pitchFamily="18" charset="0"/>
              </a:rPr>
              <a:t>небажаних</a:t>
            </a:r>
            <a:r>
              <a:rPr lang="uk" sz="2400" dirty="0">
                <a:latin typeface="Times New Roman" panose="02020603050405020304" pitchFamily="18" charset="0"/>
                <a:cs typeface="Times New Roman" panose="02020603050405020304" pitchFamily="18" charset="0"/>
              </a:rPr>
              <a:t> </a:t>
            </a:r>
            <a:r>
              <a:rPr lang="uk" sz="2400" dirty="0" err="1">
                <a:latin typeface="Times New Roman" panose="02020603050405020304" pitchFamily="18" charset="0"/>
                <a:cs typeface="Times New Roman" panose="02020603050405020304" pitchFamily="18" charset="0"/>
              </a:rPr>
              <a:t>побічних </a:t>
            </a:r>
            <a:r>
              <a:rPr lang="uk" sz="2400" dirty="0">
                <a:latin typeface="Times New Roman" panose="02020603050405020304" pitchFamily="18" charset="0"/>
                <a:cs typeface="Times New Roman" panose="02020603050405020304" pitchFamily="18" charset="0"/>
              </a:rPr>
              <a:t>явищ.</a:t>
            </a:r>
            <a:endParaRPr lang="ru-RU" sz="2400" dirty="0">
              <a:latin typeface="Times New Roman" panose="02020603050405020304" pitchFamily="18" charset="0"/>
              <a:cs typeface="Times New Roman" panose="02020603050405020304" pitchFamily="18" charset="0"/>
            </a:endParaRPr>
          </a:p>
          <a:p>
            <a:pPr marL="0" indent="0" algn="just">
              <a:buFont typeface="Wingdings 2" panose="05020102010507070707" pitchFamily="18" charset="2"/>
              <a:buNone/>
              <a:defRPr/>
            </a:pPr>
            <a:r>
              <a:rPr lang="uk" sz="2400" dirty="0" err="1">
                <a:latin typeface="Times New Roman" panose="02020603050405020304" pitchFamily="18" charset="0"/>
                <a:cs typeface="Times New Roman" panose="02020603050405020304" pitchFamily="18" charset="0"/>
              </a:rPr>
              <a:t>Нераціональне</a:t>
            </a:r>
            <a:r>
              <a:rPr lang="uk" sz="2400" dirty="0">
                <a:latin typeface="Times New Roman" panose="02020603050405020304" pitchFamily="18" charset="0"/>
                <a:cs typeface="Times New Roman" panose="02020603050405020304" pitchFamily="18" charset="0"/>
              </a:rPr>
              <a:t> </a:t>
            </a:r>
            <a:r>
              <a:rPr lang="uk" sz="2400" dirty="0" err="1">
                <a:latin typeface="Times New Roman" panose="02020603050405020304" pitchFamily="18" charset="0"/>
                <a:cs typeface="Times New Roman" panose="02020603050405020304" pitchFamily="18" charset="0"/>
              </a:rPr>
              <a:t>харчування </a:t>
            </a:r>
            <a:r>
              <a:rPr lang="uk" sz="2400" dirty="0">
                <a:latin typeface="Times New Roman" panose="02020603050405020304" pitchFamily="18" charset="0"/>
                <a:cs typeface="Times New Roman" panose="02020603050405020304" pitchFamily="18" charset="0"/>
              </a:rPr>
              <a:t>в </a:t>
            </a:r>
            <a:r>
              <a:rPr lang="uk" sz="2400" dirty="0" err="1">
                <a:latin typeface="Times New Roman" panose="02020603050405020304" pitchFamily="18" charset="0"/>
                <a:cs typeface="Times New Roman" panose="02020603050405020304" pitchFamily="18" charset="0"/>
              </a:rPr>
              <a:t>період</a:t>
            </a:r>
            <a:r>
              <a:rPr lang="uk" sz="2400" dirty="0">
                <a:latin typeface="Times New Roman" panose="02020603050405020304" pitchFamily="18" charset="0"/>
                <a:cs typeface="Times New Roman" panose="02020603050405020304" pitchFamily="18" charset="0"/>
              </a:rPr>
              <a:t> </a:t>
            </a:r>
            <a:r>
              <a:rPr lang="uk" sz="2400" dirty="0" err="1">
                <a:latin typeface="Times New Roman" panose="02020603050405020304" pitchFamily="18" charset="0"/>
                <a:cs typeface="Times New Roman" panose="02020603050405020304" pitchFamily="18" charset="0"/>
              </a:rPr>
              <a:t>хвороби</a:t>
            </a:r>
            <a:r>
              <a:rPr lang="uk" sz="2400" dirty="0">
                <a:latin typeface="Times New Roman" panose="02020603050405020304" pitchFamily="18" charset="0"/>
                <a:cs typeface="Times New Roman" panose="02020603050405020304" pitchFamily="18" charset="0"/>
              </a:rPr>
              <a:t> </a:t>
            </a:r>
            <a:r>
              <a:rPr lang="uk" sz="2400" dirty="0" err="1">
                <a:latin typeface="Times New Roman" panose="02020603050405020304" pitchFamily="18" charset="0"/>
                <a:cs typeface="Times New Roman" panose="02020603050405020304" pitchFamily="18" charset="0"/>
              </a:rPr>
              <a:t>впливає </a:t>
            </a:r>
            <a:r>
              <a:rPr lang="uk" sz="2400" dirty="0">
                <a:latin typeface="Times New Roman" panose="02020603050405020304" pitchFamily="18" charset="0"/>
                <a:cs typeface="Times New Roman" panose="02020603050405020304" pitchFamily="18" charset="0"/>
              </a:rPr>
              <a:t>весь </a:t>
            </a:r>
            <a:r>
              <a:rPr lang="uk" sz="2400" dirty="0" err="1">
                <a:latin typeface="Times New Roman" panose="02020603050405020304" pitchFamily="18" charset="0"/>
                <a:cs typeface="Times New Roman" panose="02020603050405020304" pitchFamily="18" charset="0"/>
              </a:rPr>
              <a:t>хід</a:t>
            </a:r>
            <a:r>
              <a:rPr lang="uk" sz="2400" dirty="0">
                <a:latin typeface="Times New Roman" panose="02020603050405020304" pitchFamily="18" charset="0"/>
                <a:cs typeface="Times New Roman" panose="02020603050405020304" pitchFamily="18" charset="0"/>
              </a:rPr>
              <a:t> </a:t>
            </a:r>
            <a:r>
              <a:rPr lang="uk" sz="2400" dirty="0" err="1">
                <a:latin typeface="Times New Roman" panose="02020603050405020304" pitchFamily="18" charset="0"/>
                <a:cs typeface="Times New Roman" panose="02020603050405020304" pitchFamily="18" charset="0"/>
              </a:rPr>
              <a:t>лікування </a:t>
            </a:r>
            <a:r>
              <a:rPr lang="uk" sz="2400" dirty="0">
                <a:latin typeface="Times New Roman" panose="02020603050405020304" pitchFamily="18" charset="0"/>
                <a:cs typeface="Times New Roman" panose="02020603050405020304" pitchFamily="18" charset="0"/>
              </a:rPr>
              <a:t>може</a:t>
            </a:r>
            <a:r>
              <a:rPr lang="uk" sz="2400" dirty="0" err="1">
                <a:latin typeface="Times New Roman" panose="02020603050405020304" pitchFamily="18" charset="0"/>
                <a:cs typeface="Times New Roman" panose="02020603050405020304" pitchFamily="18" charset="0"/>
              </a:rPr>
              <a:t>​</a:t>
            </a:r>
            <a:r>
              <a:rPr lang="uk" sz="2400" dirty="0">
                <a:latin typeface="Times New Roman" panose="02020603050405020304" pitchFamily="18" charset="0"/>
                <a:cs typeface="Times New Roman" panose="02020603050405020304" pitchFamily="18" charset="0"/>
              </a:rPr>
              <a:t> </a:t>
            </a:r>
            <a:r>
              <a:rPr lang="uk" sz="2400" dirty="0" err="1">
                <a:latin typeface="Times New Roman" panose="02020603050405020304" pitchFamily="18" charset="0"/>
                <a:cs typeface="Times New Roman" panose="02020603050405020304" pitchFamily="18" charset="0"/>
              </a:rPr>
              <a:t>сприяти</a:t>
            </a:r>
            <a:r>
              <a:rPr lang="uk" sz="2400" dirty="0">
                <a:latin typeface="Times New Roman" panose="02020603050405020304" pitchFamily="18" charset="0"/>
                <a:cs typeface="Times New Roman" panose="02020603050405020304" pitchFamily="18" charset="0"/>
              </a:rPr>
              <a:t> </a:t>
            </a:r>
            <a:r>
              <a:rPr lang="uk" sz="2400" dirty="0" err="1">
                <a:latin typeface="Times New Roman" panose="02020603050405020304" pitchFamily="18" charset="0"/>
                <a:cs typeface="Times New Roman" panose="02020603050405020304" pitchFamily="18" charset="0"/>
              </a:rPr>
              <a:t>захворювання</a:t>
            </a:r>
            <a:r>
              <a:rPr lang="uk" sz="2400" dirty="0">
                <a:latin typeface="Times New Roman" panose="02020603050405020304" pitchFamily="18" charset="0"/>
                <a:cs typeface="Times New Roman" panose="02020603050405020304" pitchFamily="18" charset="0"/>
              </a:rPr>
              <a:t> </a:t>
            </a:r>
            <a:r>
              <a:rPr lang="uk" sz="2400" dirty="0" err="1">
                <a:latin typeface="Times New Roman" panose="02020603050405020304" pitchFamily="18" charset="0"/>
                <a:cs typeface="Times New Roman" panose="02020603050405020304" pitchFamily="18" charset="0"/>
              </a:rPr>
              <a:t>окремих</a:t>
            </a:r>
            <a:r>
              <a:rPr lang="uk" sz="2400" dirty="0">
                <a:latin typeface="Times New Roman" panose="02020603050405020304" pitchFamily="18" charset="0"/>
                <a:cs typeface="Times New Roman" panose="02020603050405020304" pitchFamily="18" charset="0"/>
              </a:rPr>
              <a:t> </a:t>
            </a:r>
            <a:r>
              <a:rPr lang="uk" sz="2400" dirty="0" err="1">
                <a:latin typeface="Times New Roman" panose="02020603050405020304" pitchFamily="18" charset="0"/>
                <a:cs typeface="Times New Roman" panose="02020603050405020304" pitchFamily="18" charset="0"/>
              </a:rPr>
              <a:t>органів </a:t>
            </a:r>
            <a:r>
              <a:rPr lang="uk" sz="2400" dirty="0">
                <a:latin typeface="Times New Roman" panose="02020603050405020304" pitchFamily="18" charset="0"/>
                <a:cs typeface="Times New Roman" panose="02020603050405020304" pitchFamily="18" charset="0"/>
              </a:rPr>
              <a:t>та </a:t>
            </a:r>
            <a:r>
              <a:rPr lang="uk" sz="2400" dirty="0" err="1">
                <a:latin typeface="Times New Roman" panose="02020603050405020304" pitchFamily="18" charset="0"/>
                <a:cs typeface="Times New Roman" panose="02020603050405020304" pitchFamily="18" charset="0"/>
              </a:rPr>
              <a:t>викликати</a:t>
            </a:r>
            <a:r>
              <a:rPr lang="uk" sz="2400" dirty="0">
                <a:latin typeface="Times New Roman" panose="02020603050405020304" pitchFamily="18" charset="0"/>
                <a:cs typeface="Times New Roman" panose="02020603050405020304" pitchFamily="18" charset="0"/>
              </a:rPr>
              <a:t> </a:t>
            </a:r>
            <a:r>
              <a:rPr lang="uk" sz="2400" dirty="0" err="1">
                <a:latin typeface="Times New Roman" panose="02020603050405020304" pitchFamily="18" charset="0"/>
                <a:cs typeface="Times New Roman" panose="02020603050405020304" pitchFamily="18" charset="0"/>
              </a:rPr>
              <a:t>рецидиви </a:t>
            </a:r>
            <a:r>
              <a:rPr lang="uk" sz="2400" dirty="0">
                <a:latin typeface="Times New Roman" panose="02020603050405020304" pitchFamily="18" charset="0"/>
                <a:cs typeface="Times New Roman" panose="02020603050405020304" pitchFamily="18" charset="0"/>
              </a:rPr>
              <a:t>. </a:t>
            </a:r>
            <a:r>
              <a:rPr lang="uk" sz="2400" dirty="0" err="1">
                <a:latin typeface="Times New Roman" panose="02020603050405020304" pitchFamily="18" charset="0"/>
                <a:cs typeface="Times New Roman" panose="02020603050405020304" pitchFamily="18" charset="0"/>
              </a:rPr>
              <a:t>Наприклад </a:t>
            </a:r>
            <a:r>
              <a:rPr lang="uk" sz="2400" dirty="0">
                <a:latin typeface="Times New Roman" panose="02020603050405020304" pitchFamily="18" charset="0"/>
                <a:cs typeface="Times New Roman" panose="02020603050405020304" pitchFamily="18" charset="0"/>
              </a:rPr>
              <a:t>, </a:t>
            </a:r>
            <a:r>
              <a:rPr lang="uk" sz="2400" dirty="0" err="1">
                <a:latin typeface="Times New Roman" panose="02020603050405020304" pitchFamily="18" charset="0"/>
                <a:cs typeface="Times New Roman" panose="02020603050405020304" pitchFamily="18" charset="0"/>
              </a:rPr>
              <a:t>надлишок</a:t>
            </a:r>
            <a:r>
              <a:rPr lang="uk" sz="2400" dirty="0">
                <a:latin typeface="Times New Roman" panose="02020603050405020304" pitchFamily="18" charset="0"/>
                <a:cs typeface="Times New Roman" panose="02020603050405020304" pitchFamily="18" charset="0"/>
              </a:rPr>
              <a:t> </a:t>
            </a:r>
            <a:r>
              <a:rPr lang="uk" sz="2400" dirty="0" err="1">
                <a:latin typeface="Times New Roman" panose="02020603050405020304" pitchFamily="18" charset="0"/>
                <a:cs typeface="Times New Roman" panose="02020603050405020304" pitchFamily="18" charset="0"/>
              </a:rPr>
              <a:t>натрію</a:t>
            </a:r>
            <a:r>
              <a:rPr lang="uk" sz="2400" dirty="0">
                <a:latin typeface="Times New Roman" panose="02020603050405020304" pitchFamily="18" charset="0"/>
                <a:cs typeface="Times New Roman" panose="02020603050405020304" pitchFamily="18" charset="0"/>
              </a:rPr>
              <a:t> </a:t>
            </a:r>
            <a:r>
              <a:rPr lang="uk" sz="2400" dirty="0" err="1">
                <a:latin typeface="Times New Roman" panose="02020603050405020304" pitchFamily="18" charset="0"/>
                <a:cs typeface="Times New Roman" panose="02020603050405020304" pitchFamily="18" charset="0"/>
              </a:rPr>
              <a:t>хлориду </a:t>
            </a:r>
            <a:r>
              <a:rPr lang="uk" sz="2400" dirty="0">
                <a:latin typeface="Times New Roman" panose="02020603050405020304" pitchFamily="18" charset="0"/>
                <a:cs typeface="Times New Roman" panose="02020603050405020304" pitchFamily="18" charset="0"/>
              </a:rPr>
              <a:t>в </a:t>
            </a:r>
            <a:r>
              <a:rPr lang="uk" sz="2400" dirty="0" err="1">
                <a:latin typeface="Times New Roman" panose="02020603050405020304" pitchFamily="18" charset="0"/>
                <a:cs typeface="Times New Roman" panose="02020603050405020304" pitchFamily="18" charset="0"/>
              </a:rPr>
              <a:t>їжі</a:t>
            </a:r>
            <a:r>
              <a:rPr lang="uk" sz="2400" dirty="0">
                <a:latin typeface="Times New Roman" panose="02020603050405020304" pitchFamily="18" charset="0"/>
                <a:cs typeface="Times New Roman" panose="02020603050405020304" pitchFamily="18" charset="0"/>
              </a:rPr>
              <a:t> </a:t>
            </a:r>
            <a:r>
              <a:rPr lang="uk" sz="2400" dirty="0" err="1">
                <a:latin typeface="Times New Roman" panose="02020603050405020304" pitchFamily="18" charset="0"/>
                <a:cs typeface="Times New Roman" panose="02020603050405020304" pitchFamily="18" charset="0"/>
              </a:rPr>
              <a:t>сприяє</a:t>
            </a:r>
            <a:r>
              <a:rPr lang="uk" sz="2400" dirty="0">
                <a:latin typeface="Times New Roman" panose="02020603050405020304" pitchFamily="18" charset="0"/>
                <a:cs typeface="Times New Roman" panose="02020603050405020304" pitchFamily="18" charset="0"/>
              </a:rPr>
              <a:t> </a:t>
            </a:r>
            <a:r>
              <a:rPr lang="uk" sz="2400" dirty="0" err="1">
                <a:latin typeface="Times New Roman" panose="02020603050405020304" pitchFamily="18" charset="0"/>
                <a:cs typeface="Times New Roman" panose="02020603050405020304" pitchFamily="18" charset="0"/>
              </a:rPr>
              <a:t>підвищення</a:t>
            </a:r>
            <a:r>
              <a:rPr lang="uk" sz="2400" dirty="0">
                <a:latin typeface="Times New Roman" panose="02020603050405020304" pitchFamily="18" charset="0"/>
                <a:cs typeface="Times New Roman" panose="02020603050405020304" pitchFamily="18" charset="0"/>
              </a:rPr>
              <a:t> </a:t>
            </a:r>
            <a:r>
              <a:rPr lang="uk" sz="2400" dirty="0" err="1">
                <a:latin typeface="Times New Roman" panose="02020603050405020304" pitchFamily="18" charset="0"/>
                <a:cs typeface="Times New Roman" panose="02020603050405020304" pitchFamily="18" charset="0"/>
              </a:rPr>
              <a:t>артеріального</a:t>
            </a:r>
            <a:r>
              <a:rPr lang="uk" sz="2400" dirty="0">
                <a:latin typeface="Times New Roman" panose="02020603050405020304" pitchFamily="18" charset="0"/>
                <a:cs typeface="Times New Roman" panose="02020603050405020304" pitchFamily="18" charset="0"/>
              </a:rPr>
              <a:t> </a:t>
            </a:r>
            <a:r>
              <a:rPr lang="uk" sz="2400" dirty="0" err="1">
                <a:latin typeface="Times New Roman" panose="02020603050405020304" pitchFamily="18" charset="0"/>
                <a:cs typeface="Times New Roman" panose="02020603050405020304" pitchFamily="18" charset="0"/>
              </a:rPr>
              <a:t>тиску </a:t>
            </a:r>
            <a:r>
              <a:rPr lang="uk" sz="2400" dirty="0">
                <a:latin typeface="Times New Roman" panose="02020603050405020304" pitchFamily="18" charset="0"/>
                <a:cs typeface="Times New Roman" panose="02020603050405020304" pitchFamily="18" charset="0"/>
              </a:rPr>
              <a:t>тварин</a:t>
            </a:r>
            <a:r>
              <a:rPr lang="uk" sz="2400" dirty="0" err="1">
                <a:latin typeface="Times New Roman" panose="02020603050405020304" pitchFamily="18" charset="0"/>
                <a:cs typeface="Times New Roman" panose="02020603050405020304" pitchFamily="18" charset="0"/>
              </a:rPr>
              <a:t>​</a:t>
            </a:r>
            <a:r>
              <a:rPr lang="uk" sz="2400" dirty="0">
                <a:latin typeface="Times New Roman" panose="02020603050405020304" pitchFamily="18" charset="0"/>
                <a:cs typeface="Times New Roman" panose="02020603050405020304" pitchFamily="18" charset="0"/>
              </a:rPr>
              <a:t> </a:t>
            </a:r>
            <a:r>
              <a:rPr lang="uk" sz="2400" dirty="0" err="1">
                <a:latin typeface="Times New Roman" panose="02020603050405020304" pitchFamily="18" charset="0"/>
                <a:cs typeface="Times New Roman" panose="02020603050405020304" pitchFamily="18" charset="0"/>
              </a:rPr>
              <a:t>жирів </a:t>
            </a:r>
            <a:r>
              <a:rPr lang="uk" sz="2400" dirty="0">
                <a:latin typeface="Times New Roman" panose="02020603050405020304" pitchFamily="18" charset="0"/>
                <a:cs typeface="Times New Roman" panose="02020603050405020304" pitchFamily="18" charset="0"/>
              </a:rPr>
              <a:t>- </a:t>
            </a:r>
            <a:r>
              <a:rPr lang="uk" sz="2400" dirty="0" err="1">
                <a:latin typeface="Times New Roman" panose="02020603050405020304" pitchFamily="18" charset="0"/>
                <a:cs typeface="Times New Roman" panose="02020603050405020304" pitchFamily="18" charset="0"/>
              </a:rPr>
              <a:t>розвитку</a:t>
            </a:r>
            <a:r>
              <a:rPr lang="uk" sz="2400" dirty="0">
                <a:latin typeface="Times New Roman" panose="02020603050405020304" pitchFamily="18" charset="0"/>
                <a:cs typeface="Times New Roman" panose="02020603050405020304" pitchFamily="18" charset="0"/>
              </a:rPr>
              <a:t> </a:t>
            </a:r>
            <a:r>
              <a:rPr lang="uk" sz="2400" dirty="0" err="1">
                <a:latin typeface="Times New Roman" panose="02020603050405020304" pitchFamily="18" charset="0"/>
                <a:cs typeface="Times New Roman" panose="02020603050405020304" pitchFamily="18" charset="0"/>
              </a:rPr>
              <a:t>атеросклерозу </a:t>
            </a:r>
            <a:r>
              <a:rPr lang="uk" sz="2400" dirty="0">
                <a:latin typeface="Times New Roman" panose="02020603050405020304" pitchFamily="18" charset="0"/>
                <a:cs typeface="Times New Roman" panose="02020603050405020304" pitchFamily="18" charset="0"/>
              </a:rPr>
              <a:t>, </a:t>
            </a:r>
            <a:r>
              <a:rPr lang="uk" sz="2400" dirty="0" err="1">
                <a:latin typeface="Times New Roman" panose="02020603050405020304" pitchFamily="18" charset="0"/>
                <a:cs typeface="Times New Roman" panose="02020603050405020304" pitchFamily="18" charset="0"/>
              </a:rPr>
              <a:t>захворювань</a:t>
            </a:r>
            <a:r>
              <a:rPr lang="uk" sz="2400" dirty="0">
                <a:latin typeface="Times New Roman" panose="02020603050405020304" pitchFamily="18" charset="0"/>
                <a:cs typeface="Times New Roman" panose="02020603050405020304" pitchFamily="18" charset="0"/>
              </a:rPr>
              <a:t> </a:t>
            </a:r>
            <a:r>
              <a:rPr lang="uk" sz="2400" dirty="0" err="1">
                <a:latin typeface="Times New Roman" panose="02020603050405020304" pitchFamily="18" charset="0"/>
                <a:cs typeface="Times New Roman" panose="02020603050405020304" pitchFamily="18" charset="0"/>
              </a:rPr>
              <a:t>органів</a:t>
            </a:r>
            <a:r>
              <a:rPr lang="uk" sz="2400" dirty="0">
                <a:latin typeface="Times New Roman" panose="02020603050405020304" pitchFamily="18" charset="0"/>
                <a:cs typeface="Times New Roman" panose="02020603050405020304" pitchFamily="18" charset="0"/>
              </a:rPr>
              <a:t> </a:t>
            </a:r>
            <a:r>
              <a:rPr lang="uk" sz="2400" dirty="0" err="1">
                <a:latin typeface="Times New Roman" panose="02020603050405020304" pitchFamily="18" charset="0"/>
                <a:cs typeface="Times New Roman" panose="02020603050405020304" pitchFamily="18" charset="0"/>
              </a:rPr>
              <a:t>травлення </a:t>
            </a:r>
            <a:r>
              <a:rPr lang="uk" sz="2400" dirty="0">
                <a:latin typeface="Times New Roman" panose="02020603050405020304" pitchFamily="18" charset="0"/>
                <a:cs typeface="Times New Roman" panose="02020603050405020304" pitchFamily="18" charset="0"/>
              </a:rPr>
              <a:t>. </a:t>
            </a:r>
            <a:r>
              <a:rPr lang="uk" sz="2400" dirty="0" err="1">
                <a:latin typeface="Times New Roman" panose="02020603050405020304" pitchFamily="18" charset="0"/>
                <a:cs typeface="Times New Roman" panose="02020603050405020304" pitchFamily="18" charset="0"/>
              </a:rPr>
              <a:t>Нераціональна</a:t>
            </a:r>
            <a:r>
              <a:rPr lang="uk" sz="2400" dirty="0">
                <a:latin typeface="Times New Roman" panose="02020603050405020304" pitchFamily="18" charset="0"/>
                <a:cs typeface="Times New Roman" panose="02020603050405020304" pitchFamily="18" charset="0"/>
              </a:rPr>
              <a:t> </a:t>
            </a:r>
            <a:r>
              <a:rPr lang="uk" sz="2400" dirty="0" err="1">
                <a:latin typeface="Times New Roman" panose="02020603050405020304" pitchFamily="18" charset="0"/>
                <a:cs typeface="Times New Roman" panose="02020603050405020304" pitchFamily="18" charset="0"/>
              </a:rPr>
              <a:t>дієта</a:t>
            </a:r>
            <a:r>
              <a:rPr lang="uk" sz="2400" dirty="0">
                <a:latin typeface="Times New Roman" panose="02020603050405020304" pitchFamily="18" charset="0"/>
                <a:cs typeface="Times New Roman" panose="02020603050405020304" pitchFamily="18" charset="0"/>
              </a:rPr>
              <a:t> </a:t>
            </a:r>
            <a:r>
              <a:rPr lang="uk" sz="2400" dirty="0" err="1">
                <a:latin typeface="Times New Roman" panose="02020603050405020304" pitchFamily="18" charset="0"/>
                <a:cs typeface="Times New Roman" panose="02020603050405020304" pitchFamily="18" charset="0"/>
              </a:rPr>
              <a:t>може </a:t>
            </a:r>
            <a:r>
              <a:rPr lang="uk" sz="2400" dirty="0">
                <a:latin typeface="Times New Roman" panose="02020603050405020304" pitchFamily="18" charset="0"/>
                <a:cs typeface="Times New Roman" panose="02020603050405020304" pitchFamily="18" charset="0"/>
              </a:rPr>
              <a:t>призвести до </a:t>
            </a:r>
            <a:r>
              <a:rPr lang="uk" sz="2400" dirty="0" err="1">
                <a:latin typeface="Times New Roman" panose="02020603050405020304" pitchFamily="18" charset="0"/>
                <a:cs typeface="Times New Roman" panose="02020603050405020304" pitchFamily="18" charset="0"/>
              </a:rPr>
              <a:t>інактивації</a:t>
            </a:r>
            <a:r>
              <a:rPr lang="uk" sz="2400" dirty="0">
                <a:latin typeface="Times New Roman" panose="02020603050405020304" pitchFamily="18" charset="0"/>
                <a:cs typeface="Times New Roman" panose="02020603050405020304" pitchFamily="18" charset="0"/>
              </a:rPr>
              <a:t> </a:t>
            </a:r>
            <a:r>
              <a:rPr lang="uk" sz="2400" dirty="0" err="1">
                <a:latin typeface="Times New Roman" panose="02020603050405020304" pitchFamily="18" charset="0"/>
                <a:cs typeface="Times New Roman" panose="02020603050405020304" pitchFamily="18" charset="0"/>
              </a:rPr>
              <a:t>препаратів </a:t>
            </a:r>
            <a:r>
              <a:rPr lang="uk" sz="2400" dirty="0">
                <a:latin typeface="Times New Roman" panose="02020603050405020304" pitchFamily="18" charset="0"/>
                <a:cs typeface="Times New Roman" panose="02020603050405020304" pitchFamily="18" charset="0"/>
              </a:rPr>
              <a:t>, </a:t>
            </a:r>
            <a:r>
              <a:rPr lang="uk" sz="2400" dirty="0" err="1">
                <a:latin typeface="Times New Roman" panose="02020603050405020304" pitchFamily="18" charset="0"/>
                <a:cs typeface="Times New Roman" panose="02020603050405020304" pitchFamily="18" charset="0"/>
              </a:rPr>
              <a:t>освіті</a:t>
            </a:r>
            <a:r>
              <a:rPr lang="uk" sz="2400" dirty="0">
                <a:latin typeface="Times New Roman" panose="02020603050405020304" pitchFamily="18" charset="0"/>
                <a:cs typeface="Times New Roman" panose="02020603050405020304" pitchFamily="18" charset="0"/>
              </a:rPr>
              <a:t> </a:t>
            </a:r>
            <a:r>
              <a:rPr lang="uk" sz="2400" dirty="0" err="1">
                <a:latin typeface="Times New Roman" panose="02020603050405020304" pitchFamily="18" charset="0"/>
                <a:cs typeface="Times New Roman" panose="02020603050405020304" pitchFamily="18" charset="0"/>
              </a:rPr>
              <a:t>тяжкозасвоюваних</a:t>
            </a:r>
            <a:r>
              <a:rPr lang="uk" sz="2400" dirty="0">
                <a:latin typeface="Times New Roman" panose="02020603050405020304" pitchFamily="18" charset="0"/>
                <a:cs typeface="Times New Roman" panose="02020603050405020304" pitchFamily="18" charset="0"/>
              </a:rPr>
              <a:t> </a:t>
            </a:r>
            <a:r>
              <a:rPr lang="uk" sz="2400" dirty="0" err="1">
                <a:latin typeface="Times New Roman" panose="02020603050405020304" pitchFamily="18" charset="0"/>
                <a:cs typeface="Times New Roman" panose="02020603050405020304" pitchFamily="18" charset="0"/>
              </a:rPr>
              <a:t>комплексів </a:t>
            </a:r>
            <a:r>
              <a:rPr lang="uk" sz="2400" dirty="0">
                <a:latin typeface="Times New Roman" panose="02020603050405020304" pitchFamily="18" charset="0"/>
                <a:cs typeface="Times New Roman" panose="02020603050405020304" pitchFamily="18" charset="0"/>
              </a:rPr>
              <a:t>, </a:t>
            </a:r>
            <a:r>
              <a:rPr lang="uk" sz="2400" dirty="0" err="1">
                <a:latin typeface="Times New Roman" panose="02020603050405020304" pitchFamily="18" charset="0"/>
                <a:cs typeface="Times New Roman" panose="02020603050405020304" pitchFamily="18" charset="0"/>
              </a:rPr>
              <a:t>наприклад </a:t>
            </a:r>
            <a:r>
              <a:rPr lang="uk" sz="2400" dirty="0">
                <a:latin typeface="Times New Roman" panose="02020603050405020304" pitchFamily="18" charset="0"/>
                <a:cs typeface="Times New Roman" panose="02020603050405020304" pitchFamily="18" charset="0"/>
              </a:rPr>
              <a:t>, у </a:t>
            </a:r>
            <a:r>
              <a:rPr lang="uk" sz="2400" dirty="0" err="1">
                <a:latin typeface="Times New Roman" panose="02020603050405020304" pitchFamily="18" charset="0"/>
                <a:cs typeface="Times New Roman" panose="02020603050405020304" pitchFamily="18" charset="0"/>
              </a:rPr>
              <a:t>разі</a:t>
            </a:r>
            <a:r>
              <a:rPr lang="uk" sz="2400" dirty="0">
                <a:latin typeface="Times New Roman" panose="02020603050405020304" pitchFamily="18" charset="0"/>
                <a:cs typeface="Times New Roman" panose="02020603050405020304" pitchFamily="18" charset="0"/>
              </a:rPr>
              <a:t> </a:t>
            </a:r>
            <a:r>
              <a:rPr lang="uk" sz="2400" dirty="0" err="1">
                <a:latin typeface="Times New Roman" panose="02020603050405020304" pitchFamily="18" charset="0"/>
                <a:cs typeface="Times New Roman" panose="02020603050405020304" pitchFamily="18" charset="0"/>
              </a:rPr>
              <a:t>з'єднання</a:t>
            </a:r>
            <a:r>
              <a:rPr lang="uk" sz="2400" dirty="0">
                <a:latin typeface="Times New Roman" panose="02020603050405020304" pitchFamily="18" charset="0"/>
                <a:cs typeface="Times New Roman" panose="02020603050405020304" pitchFamily="18" charset="0"/>
              </a:rPr>
              <a:t> </a:t>
            </a:r>
            <a:r>
              <a:rPr lang="uk" sz="2400" dirty="0" err="1">
                <a:latin typeface="Times New Roman" panose="02020603050405020304" pitchFamily="18" charset="0"/>
                <a:cs typeface="Times New Roman" panose="02020603050405020304" pitchFamily="18" charset="0"/>
              </a:rPr>
              <a:t>іонів</a:t>
            </a:r>
            <a:r>
              <a:rPr lang="uk" sz="2400" dirty="0">
                <a:latin typeface="Times New Roman" panose="02020603050405020304" pitchFamily="18" charset="0"/>
                <a:cs typeface="Times New Roman" panose="02020603050405020304" pitchFamily="18" charset="0"/>
              </a:rPr>
              <a:t> </a:t>
            </a:r>
            <a:r>
              <a:rPr lang="uk" sz="2400" dirty="0" err="1">
                <a:latin typeface="Times New Roman" panose="02020603050405020304" pitchFamily="18" charset="0"/>
                <a:cs typeface="Times New Roman" panose="02020603050405020304" pitchFamily="18" charset="0"/>
              </a:rPr>
              <a:t>кальцію </a:t>
            </a:r>
            <a:r>
              <a:rPr lang="uk" sz="2400" dirty="0">
                <a:latin typeface="Times New Roman" panose="02020603050405020304" pitchFamily="18" charset="0"/>
                <a:cs typeface="Times New Roman" panose="02020603050405020304" pitchFamily="18" charset="0"/>
              </a:rPr>
              <a:t>( </a:t>
            </a:r>
            <a:r>
              <a:rPr lang="uk" sz="2400" dirty="0" err="1">
                <a:latin typeface="Times New Roman" panose="02020603050405020304" pitchFamily="18" charset="0"/>
                <a:cs typeface="Times New Roman" panose="02020603050405020304" pitchFamily="18" charset="0"/>
              </a:rPr>
              <a:t>сир </a:t>
            </a:r>
            <a:r>
              <a:rPr lang="uk" sz="2400" dirty="0">
                <a:latin typeface="Times New Roman" panose="02020603050405020304" pitchFamily="18" charset="0"/>
                <a:cs typeface="Times New Roman" panose="02020603050405020304" pitchFamily="18" charset="0"/>
              </a:rPr>
              <a:t>, </a:t>
            </a:r>
            <a:r>
              <a:rPr lang="uk" sz="2400" dirty="0" err="1">
                <a:latin typeface="Times New Roman" panose="02020603050405020304" pitchFamily="18" charset="0"/>
                <a:cs typeface="Times New Roman" panose="02020603050405020304" pitchFamily="18" charset="0"/>
              </a:rPr>
              <a:t>кефір </a:t>
            </a:r>
            <a:r>
              <a:rPr lang="uk" sz="2400" dirty="0">
                <a:latin typeface="Times New Roman" panose="02020603050405020304" pitchFamily="18" charset="0"/>
                <a:cs typeface="Times New Roman" panose="02020603050405020304" pitchFamily="18" charset="0"/>
              </a:rPr>
              <a:t>, молоко) з </a:t>
            </a:r>
            <a:r>
              <a:rPr lang="uk" sz="2400" dirty="0" err="1">
                <a:latin typeface="Times New Roman" panose="02020603050405020304" pitchFamily="18" charset="0"/>
                <a:cs typeface="Times New Roman" panose="02020603050405020304" pitchFamily="18" charset="0"/>
              </a:rPr>
              <a:t>тетрациклінами </a:t>
            </a:r>
            <a:r>
              <a:rPr lang="uk" sz="2400" dirty="0">
                <a:latin typeface="Times New Roman" panose="02020603050405020304" pitchFamily="18" charset="0"/>
                <a:cs typeface="Times New Roman" panose="02020603050405020304" pitchFamily="18" charset="0"/>
              </a:rPr>
              <a:t>. У той же </a:t>
            </a:r>
            <a:r>
              <a:rPr lang="uk" sz="2400" dirty="0" err="1">
                <a:latin typeface="Times New Roman" panose="02020603050405020304" pitchFamily="18" charset="0"/>
                <a:cs typeface="Times New Roman" panose="02020603050405020304" pitchFamily="18" charset="0"/>
              </a:rPr>
              <a:t>час </a:t>
            </a:r>
            <a:r>
              <a:rPr lang="uk" sz="2400" dirty="0">
                <a:latin typeface="Times New Roman" panose="02020603050405020304" pitchFamily="18" charset="0"/>
                <a:cs typeface="Times New Roman" panose="02020603050405020304" pitchFamily="18" charset="0"/>
              </a:rPr>
              <a:t>, </a:t>
            </a:r>
            <a:r>
              <a:rPr lang="uk" sz="2400" dirty="0" err="1">
                <a:latin typeface="Times New Roman" panose="02020603050405020304" pitchFamily="18" charset="0"/>
                <a:cs typeface="Times New Roman" panose="02020603050405020304" pitchFamily="18" charset="0"/>
              </a:rPr>
              <a:t>вживаючи </a:t>
            </a:r>
            <a:r>
              <a:rPr lang="uk" sz="2400" dirty="0">
                <a:latin typeface="Times New Roman" panose="02020603050405020304" pitchFamily="18" charset="0"/>
                <a:cs typeface="Times New Roman" panose="02020603050405020304" pitchFamily="18" charset="0"/>
              </a:rPr>
              <a:t>в їжу </a:t>
            </a:r>
            <a:r>
              <a:rPr lang="uk" sz="2400" dirty="0" err="1">
                <a:latin typeface="Times New Roman" panose="02020603050405020304" pitchFamily="18" charset="0"/>
                <a:cs typeface="Times New Roman" panose="02020603050405020304" pitchFamily="18" charset="0"/>
              </a:rPr>
              <a:t>овочі </a:t>
            </a:r>
            <a:r>
              <a:rPr lang="uk" sz="2400" dirty="0">
                <a:latin typeface="Times New Roman" panose="02020603050405020304" pitchFamily="18" charset="0"/>
                <a:cs typeface="Times New Roman" panose="02020603050405020304" pitchFamily="18" charset="0"/>
              </a:rPr>
              <a:t>та </a:t>
            </a:r>
            <a:r>
              <a:rPr lang="uk" sz="2400" dirty="0" err="1">
                <a:latin typeface="Times New Roman" panose="02020603050405020304" pitchFamily="18" charset="0"/>
                <a:cs typeface="Times New Roman" panose="02020603050405020304" pitchFamily="18" charset="0"/>
              </a:rPr>
              <a:t>фрукти </a:t>
            </a:r>
            <a:r>
              <a:rPr lang="uk" sz="2400" dirty="0">
                <a:latin typeface="Times New Roman" panose="02020603050405020304" pitchFamily="18" charset="0"/>
                <a:cs typeface="Times New Roman" panose="02020603050405020304" pitchFamily="18" charset="0"/>
              </a:rPr>
              <a:t>, </a:t>
            </a:r>
            <a:r>
              <a:rPr lang="uk" sz="2400" dirty="0" err="1">
                <a:latin typeface="Times New Roman" panose="02020603050405020304" pitchFamily="18" charset="0"/>
                <a:cs typeface="Times New Roman" panose="02020603050405020304" pitchFamily="18" charset="0"/>
              </a:rPr>
              <a:t>можна</a:t>
            </a:r>
            <a:r>
              <a:rPr lang="uk" sz="2400" dirty="0">
                <a:latin typeface="Times New Roman" panose="02020603050405020304" pitchFamily="18" charset="0"/>
                <a:cs typeface="Times New Roman" panose="02020603050405020304" pitchFamily="18" charset="0"/>
              </a:rPr>
              <a:t> </a:t>
            </a:r>
            <a:r>
              <a:rPr lang="uk" sz="2400" dirty="0" err="1">
                <a:latin typeface="Times New Roman" panose="02020603050405020304" pitchFamily="18" charset="0"/>
                <a:cs typeface="Times New Roman" panose="02020603050405020304" pitchFamily="18" charset="0"/>
              </a:rPr>
              <a:t>регулювати</a:t>
            </a:r>
            <a:r>
              <a:rPr lang="uk" sz="2400" dirty="0">
                <a:latin typeface="Times New Roman" panose="02020603050405020304" pitchFamily="18" charset="0"/>
                <a:cs typeface="Times New Roman" panose="02020603050405020304" pitchFamily="18" charset="0"/>
              </a:rPr>
              <a:t> </a:t>
            </a:r>
            <a:r>
              <a:rPr lang="uk" sz="2400" dirty="0" err="1">
                <a:latin typeface="Times New Roman" panose="02020603050405020304" pitchFamily="18" charset="0"/>
                <a:cs typeface="Times New Roman" panose="02020603050405020304" pitchFamily="18" charset="0"/>
              </a:rPr>
              <a:t>функцію</a:t>
            </a:r>
            <a:r>
              <a:rPr lang="uk" sz="2400" dirty="0">
                <a:latin typeface="Times New Roman" panose="02020603050405020304" pitchFamily="18" charset="0"/>
                <a:cs typeface="Times New Roman" panose="02020603050405020304" pitchFamily="18" charset="0"/>
              </a:rPr>
              <a:t> </a:t>
            </a:r>
            <a:r>
              <a:rPr lang="uk" sz="2400" dirty="0" err="1">
                <a:latin typeface="Times New Roman" panose="02020603050405020304" pitchFamily="18" charset="0"/>
                <a:cs typeface="Times New Roman" panose="02020603050405020304" pitchFamily="18" charset="0"/>
              </a:rPr>
              <a:t>кишечника </a:t>
            </a:r>
            <a:r>
              <a:rPr lang="uk" sz="2400" dirty="0">
                <a:latin typeface="Times New Roman" panose="02020603050405020304" pitchFamily="18" charset="0"/>
                <a:cs typeface="Times New Roman" panose="02020603050405020304" pitchFamily="18" charset="0"/>
              </a:rPr>
              <a:t>, </a:t>
            </a:r>
            <a:r>
              <a:rPr lang="uk" sz="2400" dirty="0" err="1">
                <a:latin typeface="Times New Roman" panose="02020603050405020304" pitchFamily="18" charset="0"/>
                <a:cs typeface="Times New Roman" panose="02020603050405020304" pitchFamily="18" charset="0"/>
              </a:rPr>
              <a:t>поповнювати</a:t>
            </a:r>
            <a:r>
              <a:rPr lang="uk" sz="2400" dirty="0">
                <a:latin typeface="Times New Roman" panose="02020603050405020304" pitchFamily="18" charset="0"/>
                <a:cs typeface="Times New Roman" panose="02020603050405020304" pitchFamily="18" charset="0"/>
              </a:rPr>
              <a:t> </a:t>
            </a:r>
            <a:r>
              <a:rPr lang="uk" sz="2400" dirty="0" err="1">
                <a:latin typeface="Times New Roman" panose="02020603050405020304" pitchFamily="18" charset="0"/>
                <a:cs typeface="Times New Roman" panose="02020603050405020304" pitchFamily="18" charset="0"/>
              </a:rPr>
              <a:t>дефіцит</a:t>
            </a:r>
            <a:r>
              <a:rPr lang="uk" sz="2400" dirty="0">
                <a:latin typeface="Times New Roman" panose="02020603050405020304" pitchFamily="18" charset="0"/>
                <a:cs typeface="Times New Roman" panose="02020603050405020304" pitchFamily="18" charset="0"/>
              </a:rPr>
              <a:t> </a:t>
            </a:r>
            <a:r>
              <a:rPr lang="uk" sz="2400" dirty="0" err="1">
                <a:latin typeface="Times New Roman" panose="02020603050405020304" pitchFamily="18" charset="0"/>
                <a:cs typeface="Times New Roman" panose="02020603050405020304" pitchFamily="18" charset="0"/>
              </a:rPr>
              <a:t>макро- </a:t>
            </a:r>
            <a:r>
              <a:rPr lang="uk" sz="2400" dirty="0">
                <a:latin typeface="Times New Roman" panose="02020603050405020304" pitchFamily="18" charset="0"/>
                <a:cs typeface="Times New Roman" panose="02020603050405020304" pitchFamily="18" charset="0"/>
              </a:rPr>
              <a:t>та </a:t>
            </a:r>
            <a:r>
              <a:rPr lang="uk" sz="2400" dirty="0" err="1">
                <a:latin typeface="Times New Roman" panose="02020603050405020304" pitchFamily="18" charset="0"/>
                <a:cs typeface="Times New Roman" panose="02020603050405020304" pitchFamily="18" charset="0"/>
              </a:rPr>
              <a:t>мікроелементів </a:t>
            </a:r>
            <a:r>
              <a:rPr lang="uk" sz="2400" dirty="0">
                <a:latin typeface="Times New Roman" panose="02020603050405020304" pitchFamily="18" charset="0"/>
                <a:cs typeface="Times New Roman" panose="02020603050405020304" pitchFamily="18" charset="0"/>
              </a:rPr>
              <a:t>, </a:t>
            </a:r>
            <a:r>
              <a:rPr lang="uk" sz="2400" dirty="0" err="1">
                <a:latin typeface="Times New Roman" panose="02020603050405020304" pitchFamily="18" charset="0"/>
                <a:cs typeface="Times New Roman" panose="02020603050405020304" pitchFamily="18" charset="0"/>
              </a:rPr>
              <a:t>фітонцидів </a:t>
            </a:r>
            <a:r>
              <a:rPr lang="uk" sz="2400" dirty="0">
                <a:latin typeface="Times New Roman" panose="02020603050405020304" pitchFamily="18" charset="0"/>
                <a:cs typeface="Times New Roman" panose="02020603050405020304" pitchFamily="18" charset="0"/>
              </a:rPr>
              <a:t>, </a:t>
            </a:r>
            <a:r>
              <a:rPr lang="uk" sz="2400" dirty="0" err="1">
                <a:latin typeface="Times New Roman" panose="02020603050405020304" pitchFamily="18" charset="0"/>
                <a:cs typeface="Times New Roman" panose="02020603050405020304" pitchFamily="18" charset="0"/>
              </a:rPr>
              <a:t>ефірних </a:t>
            </a:r>
            <a:r>
              <a:rPr lang="uk" sz="2400" dirty="0">
                <a:latin typeface="Times New Roman" panose="02020603050405020304" pitchFamily="18" charset="0"/>
                <a:cs typeface="Times New Roman" panose="02020603050405020304" pitchFamily="18" charset="0"/>
              </a:rPr>
              <a:t>олій та </a:t>
            </a:r>
            <a:r>
              <a:rPr lang="uk" sz="2400" dirty="0" err="1">
                <a:latin typeface="Times New Roman" panose="02020603050405020304" pitchFamily="18" charset="0"/>
                <a:cs typeface="Times New Roman" panose="02020603050405020304" pitchFamily="18" charset="0"/>
              </a:rPr>
              <a:t>ароматичних</a:t>
            </a:r>
            <a:r>
              <a:rPr lang="uk" sz="2400" dirty="0">
                <a:latin typeface="Times New Roman" panose="02020603050405020304" pitchFamily="18" charset="0"/>
                <a:cs typeface="Times New Roman" panose="02020603050405020304" pitchFamily="18" charset="0"/>
              </a:rPr>
              <a:t> </a:t>
            </a:r>
            <a:r>
              <a:rPr lang="uk" sz="2400" dirty="0" err="1">
                <a:latin typeface="Times New Roman" panose="02020603050405020304" pitchFamily="18" charset="0"/>
                <a:cs typeface="Times New Roman" panose="02020603050405020304" pitchFamily="18" charset="0"/>
              </a:rPr>
              <a:t>речовин </a:t>
            </a:r>
            <a:r>
              <a:rPr lang="uk" sz="2400" dirty="0">
                <a:latin typeface="Times New Roman" panose="02020603050405020304" pitchFamily="18" charset="0"/>
                <a:cs typeface="Times New Roman" panose="02020603050405020304" pitchFamily="18" charset="0"/>
              </a:rPr>
              <a:t>, </a:t>
            </a:r>
            <a:r>
              <a:rPr lang="uk" sz="2400" dirty="0" err="1">
                <a:latin typeface="Times New Roman" panose="02020603050405020304" pitchFamily="18" charset="0"/>
                <a:cs typeface="Times New Roman" panose="02020603050405020304" pitchFamily="18" charset="0"/>
              </a:rPr>
              <a:t>що впливають </a:t>
            </a:r>
            <a:r>
              <a:rPr lang="uk" sz="2400" dirty="0">
                <a:latin typeface="Times New Roman" panose="02020603050405020304" pitchFamily="18" charset="0"/>
                <a:cs typeface="Times New Roman" panose="02020603050405020304" pitchFamily="18" charset="0"/>
              </a:rPr>
              <a:t>на </a:t>
            </a:r>
            <a:r>
              <a:rPr lang="uk" sz="2400" dirty="0" err="1">
                <a:latin typeface="Times New Roman" panose="02020603050405020304" pitchFamily="18" charset="0"/>
                <a:cs typeface="Times New Roman" panose="02020603050405020304" pitchFamily="18" charset="0"/>
              </a:rPr>
              <a:t>імунний </a:t>
            </a:r>
            <a:r>
              <a:rPr lang="uk" sz="2400" dirty="0">
                <a:latin typeface="Times New Roman" panose="02020603050405020304" pitchFamily="18" charset="0"/>
                <a:cs typeface="Times New Roman" panose="02020603050405020304" pitchFamily="18" charset="0"/>
              </a:rPr>
              <a:t>статус, </a:t>
            </a:r>
            <a:r>
              <a:rPr lang="uk" sz="2400" dirty="0" err="1">
                <a:latin typeface="Times New Roman" panose="02020603050405020304" pitchFamily="18" charset="0"/>
                <a:cs typeface="Times New Roman" panose="02020603050405020304" pitchFamily="18" charset="0"/>
              </a:rPr>
              <a:t>регулювати</a:t>
            </a:r>
            <a:r>
              <a:rPr lang="uk" sz="2400" dirty="0">
                <a:latin typeface="Times New Roman" panose="02020603050405020304" pitchFamily="18" charset="0"/>
                <a:cs typeface="Times New Roman" panose="02020603050405020304" pitchFamily="18" charset="0"/>
              </a:rPr>
              <a:t> </a:t>
            </a:r>
            <a:r>
              <a:rPr lang="uk" sz="2400" dirty="0" err="1">
                <a:latin typeface="Times New Roman" panose="02020603050405020304" pitchFamily="18" charset="0"/>
                <a:cs typeface="Times New Roman" panose="02020603050405020304" pitchFamily="18" charset="0"/>
              </a:rPr>
              <a:t>секрецію</a:t>
            </a:r>
            <a:r>
              <a:rPr lang="uk" sz="2400" dirty="0">
                <a:latin typeface="Times New Roman" panose="02020603050405020304" pitchFamily="18" charset="0"/>
                <a:cs typeface="Times New Roman" panose="02020603050405020304" pitchFamily="18" charset="0"/>
              </a:rPr>
              <a:t> </a:t>
            </a:r>
            <a:r>
              <a:rPr lang="uk" sz="2400" dirty="0" err="1">
                <a:latin typeface="Times New Roman" panose="02020603050405020304" pitchFamily="18" charset="0"/>
                <a:cs typeface="Times New Roman" panose="02020603050405020304" pitchFamily="18" charset="0"/>
              </a:rPr>
              <a:t>травних</a:t>
            </a:r>
            <a:r>
              <a:rPr lang="uk" sz="2400" dirty="0">
                <a:latin typeface="Times New Roman" panose="02020603050405020304" pitchFamily="18" charset="0"/>
                <a:cs typeface="Times New Roman" panose="02020603050405020304" pitchFamily="18" charset="0"/>
              </a:rPr>
              <a:t> </a:t>
            </a:r>
            <a:r>
              <a:rPr lang="uk" sz="2400" dirty="0" err="1">
                <a:latin typeface="Times New Roman" panose="02020603050405020304" pitchFamily="18" charset="0"/>
                <a:cs typeface="Times New Roman" panose="02020603050405020304" pitchFamily="18" charset="0"/>
              </a:rPr>
              <a:t>залоз </a:t>
            </a:r>
            <a:r>
              <a:rPr lang="uk" sz="2400" dirty="0">
                <a:latin typeface="Times New Roman" panose="02020603050405020304" pitchFamily="18" charset="0"/>
                <a:cs typeface="Times New Roman" panose="02020603050405020304" pitchFamily="18" charset="0"/>
              </a:rPr>
              <a:t>, </a:t>
            </a:r>
            <a:r>
              <a:rPr lang="uk" sz="2400" dirty="0" err="1">
                <a:latin typeface="Times New Roman" panose="02020603050405020304" pitchFamily="18" charset="0"/>
                <a:cs typeface="Times New Roman" panose="02020603050405020304" pitchFamily="18" charset="0"/>
              </a:rPr>
              <a:t>лактацію </a:t>
            </a:r>
            <a:r>
              <a:rPr lang="uk" sz="2400" dirty="0">
                <a:latin typeface="Times New Roman" panose="02020603050405020304" pitchFamily="18" charset="0"/>
                <a:cs typeface="Times New Roman" panose="02020603050405020304" pitchFamily="18" charset="0"/>
              </a:rPr>
              <a:t>і т.д.</a:t>
            </a:r>
            <a:endParaRPr lang="ru-RU" sz="2400" dirty="0">
              <a:latin typeface="Times New Roman" panose="02020603050405020304" pitchFamily="18" charset="0"/>
              <a:cs typeface="Times New Roman" panose="02020603050405020304" pitchFamily="18" charset="0"/>
            </a:endParaRPr>
          </a:p>
          <a:p>
            <a:pPr marL="0" indent="0" algn="just">
              <a:buFont typeface="Wingdings 2" panose="05020102010507070707" pitchFamily="18" charset="2"/>
              <a:buNone/>
              <a:defRPr/>
            </a:pPr>
            <a:r>
              <a:rPr lang="uk" sz="2400" dirty="0" err="1">
                <a:latin typeface="Times New Roman" panose="02020603050405020304" pitchFamily="18" charset="0"/>
                <a:cs typeface="Times New Roman" panose="02020603050405020304" pitchFamily="18" charset="0"/>
              </a:rPr>
              <a:t>Дефіцит </a:t>
            </a:r>
            <a:r>
              <a:rPr lang="uk" sz="2400" dirty="0">
                <a:latin typeface="Times New Roman" panose="02020603050405020304" pitchFamily="18" charset="0"/>
                <a:cs typeface="Times New Roman" panose="02020603050405020304" pitchFamily="18" charset="0"/>
              </a:rPr>
              <a:t>в </a:t>
            </a:r>
            <a:r>
              <a:rPr lang="uk" sz="2400" dirty="0" err="1">
                <a:latin typeface="Times New Roman" panose="02020603050405020304" pitchFamily="18" charset="0"/>
                <a:cs typeface="Times New Roman" panose="02020603050405020304" pitchFamily="18" charset="0"/>
              </a:rPr>
              <a:t>організмі</a:t>
            </a:r>
            <a:r>
              <a:rPr lang="uk" sz="2400" dirty="0">
                <a:latin typeface="Times New Roman" panose="02020603050405020304" pitchFamily="18" charset="0"/>
                <a:cs typeface="Times New Roman" panose="02020603050405020304" pitchFamily="18" charset="0"/>
              </a:rPr>
              <a:t> </a:t>
            </a:r>
            <a:r>
              <a:rPr lang="uk" sz="2400" dirty="0" err="1">
                <a:latin typeface="Times New Roman" panose="02020603050405020304" pitchFamily="18" charset="0"/>
                <a:cs typeface="Times New Roman" panose="02020603050405020304" pitchFamily="18" charset="0"/>
              </a:rPr>
              <a:t>калію</a:t>
            </a:r>
            <a:r>
              <a:rPr lang="uk" sz="2400" dirty="0">
                <a:latin typeface="Times New Roman" panose="02020603050405020304" pitchFamily="18" charset="0"/>
                <a:cs typeface="Times New Roman" panose="02020603050405020304" pitchFamily="18" charset="0"/>
              </a:rPr>
              <a:t> </a:t>
            </a:r>
            <a:r>
              <a:rPr lang="uk" sz="2400" dirty="0" err="1">
                <a:latin typeface="Times New Roman" panose="02020603050405020304" pitchFamily="18" charset="0"/>
                <a:cs typeface="Times New Roman" panose="02020603050405020304" pitchFamily="18" charset="0"/>
              </a:rPr>
              <a:t>можна</a:t>
            </a:r>
            <a:r>
              <a:rPr lang="uk" sz="2400" dirty="0">
                <a:latin typeface="Times New Roman" panose="02020603050405020304" pitchFamily="18" charset="0"/>
                <a:cs typeface="Times New Roman" panose="02020603050405020304" pitchFamily="18" charset="0"/>
              </a:rPr>
              <a:t> </a:t>
            </a:r>
            <a:r>
              <a:rPr lang="uk" sz="2400" dirty="0" err="1">
                <a:latin typeface="Times New Roman" panose="02020603050405020304" pitchFamily="18" charset="0"/>
                <a:cs typeface="Times New Roman" panose="02020603050405020304" pitchFamily="18" charset="0"/>
              </a:rPr>
              <a:t>заповнити</a:t>
            </a:r>
            <a:r>
              <a:rPr lang="uk" sz="2400" dirty="0">
                <a:latin typeface="Times New Roman" panose="02020603050405020304" pitchFamily="18" charset="0"/>
                <a:cs typeface="Times New Roman" panose="02020603050405020304" pitchFamily="18" charset="0"/>
              </a:rPr>
              <a:t> </a:t>
            </a:r>
            <a:r>
              <a:rPr lang="uk" sz="2400" dirty="0" err="1">
                <a:latin typeface="Times New Roman" panose="02020603050405020304" pitchFamily="18" charset="0"/>
                <a:cs typeface="Times New Roman" panose="02020603050405020304" pitchFamily="18" charset="0"/>
              </a:rPr>
              <a:t>прийомом </a:t>
            </a:r>
            <a:r>
              <a:rPr lang="uk" sz="2400" dirty="0">
                <a:latin typeface="Times New Roman" panose="02020603050405020304" pitchFamily="18" charset="0"/>
                <a:cs typeface="Times New Roman" panose="02020603050405020304" pitchFamily="18" charset="0"/>
              </a:rPr>
              <a:t>кураги, </a:t>
            </a:r>
            <a:r>
              <a:rPr lang="uk" sz="2400" dirty="0" err="1">
                <a:latin typeface="Times New Roman" panose="02020603050405020304" pitchFamily="18" charset="0"/>
                <a:cs typeface="Times New Roman" panose="02020603050405020304" pitchFamily="18" charset="0"/>
              </a:rPr>
              <a:t>родзинок </a:t>
            </a:r>
            <a:r>
              <a:rPr lang="uk" sz="2400" dirty="0">
                <a:latin typeface="Times New Roman" panose="02020603050405020304" pitchFamily="18" charset="0"/>
                <a:cs typeface="Times New Roman" panose="02020603050405020304" pitchFamily="18" charset="0"/>
              </a:rPr>
              <a:t>, </a:t>
            </a:r>
            <a:r>
              <a:rPr lang="uk" sz="2400" dirty="0" err="1">
                <a:latin typeface="Times New Roman" panose="02020603050405020304" pitchFamily="18" charset="0"/>
                <a:cs typeface="Times New Roman" panose="02020603050405020304" pitchFamily="18" charset="0"/>
              </a:rPr>
              <a:t>буряків </a:t>
            </a:r>
            <a:r>
              <a:rPr lang="uk" sz="2400" dirty="0">
                <a:latin typeface="Times New Roman" panose="02020603050405020304" pitchFamily="18" charset="0"/>
                <a:cs typeface="Times New Roman" panose="02020603050405020304" pitchFamily="18" charset="0"/>
              </a:rPr>
              <a:t>, </a:t>
            </a:r>
            <a:r>
              <a:rPr lang="uk" sz="2400" dirty="0" err="1">
                <a:latin typeface="Times New Roman" panose="02020603050405020304" pitchFamily="18" charset="0"/>
                <a:cs typeface="Times New Roman" panose="02020603050405020304" pitchFamily="18" charset="0"/>
              </a:rPr>
              <a:t>яблук </a:t>
            </a:r>
            <a:r>
              <a:rPr lang="uk" sz="2400" dirty="0">
                <a:latin typeface="Times New Roman" panose="02020603050405020304" pitchFamily="18" charset="0"/>
                <a:cs typeface="Times New Roman" panose="02020603050405020304" pitchFamily="18" charset="0"/>
              </a:rPr>
              <a:t>, </a:t>
            </a:r>
            <a:r>
              <a:rPr lang="uk" sz="2400" dirty="0" err="1">
                <a:latin typeface="Times New Roman" panose="02020603050405020304" pitchFamily="18" charset="0"/>
                <a:cs typeface="Times New Roman" panose="02020603050405020304" pitchFamily="18" charset="0"/>
              </a:rPr>
              <a:t>гарбуза </a:t>
            </a:r>
            <a:r>
              <a:rPr lang="uk" sz="2400" dirty="0">
                <a:latin typeface="Times New Roman" panose="02020603050405020304" pitchFamily="18" charset="0"/>
                <a:cs typeface="Times New Roman" panose="02020603050405020304" pitchFamily="18" charset="0"/>
              </a:rPr>
              <a:t>, </a:t>
            </a:r>
            <a:r>
              <a:rPr lang="uk" sz="2400" dirty="0" err="1">
                <a:latin typeface="Times New Roman" panose="02020603050405020304" pitchFamily="18" charset="0"/>
                <a:cs typeface="Times New Roman" panose="02020603050405020304" pitchFamily="18" charset="0"/>
              </a:rPr>
              <a:t>сухофруктів </a:t>
            </a:r>
            <a:r>
              <a:rPr lang="uk" sz="2400" dirty="0">
                <a:latin typeface="Times New Roman" panose="02020603050405020304" pitchFamily="18" charset="0"/>
                <a:cs typeface="Times New Roman" panose="02020603050405020304" pitchFamily="18" charset="0"/>
              </a:rPr>
              <a:t>.</a:t>
            </a:r>
            <a:endParaRPr lang="ru-RU" sz="2400" dirty="0" smtClean="0">
              <a:latin typeface="Times New Roman" panose="02020603050405020304" pitchFamily="18" charset="0"/>
              <a:cs typeface="Times New Roman" panose="02020603050405020304" pitchFamily="18" charset="0"/>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142875" y="714375"/>
            <a:ext cx="8786813" cy="6000750"/>
          </a:xfrm>
        </p:spPr>
        <p:txBody>
          <a:bodyPr>
            <a:normAutofit/>
          </a:bodyPr>
          <a:lstStyle/>
          <a:p>
            <a:pPr algn="just">
              <a:defRPr/>
            </a:pPr>
            <a:r>
              <a:rPr lang="uk" sz="2200" dirty="0" err="1">
                <a:latin typeface="Times New Roman" panose="02020603050405020304" pitchFamily="18" charset="0"/>
                <a:cs typeface="Times New Roman" panose="02020603050405020304" pitchFamily="18" charset="0"/>
              </a:rPr>
              <a:t>Підвищити</a:t>
            </a:r>
            <a:r>
              <a:rPr lang="uk" sz="2200" dirty="0">
                <a:latin typeface="Times New Roman" panose="02020603050405020304" pitchFamily="18" charset="0"/>
                <a:cs typeface="Times New Roman" panose="02020603050405020304" pitchFamily="18" charset="0"/>
              </a:rPr>
              <a:t> </a:t>
            </a:r>
            <a:r>
              <a:rPr lang="uk" sz="2200" dirty="0" err="1">
                <a:latin typeface="Times New Roman" panose="02020603050405020304" pitchFamily="18" charset="0"/>
                <a:cs typeface="Times New Roman" panose="02020603050405020304" pitchFamily="18" charset="0"/>
              </a:rPr>
              <a:t>ефективність</a:t>
            </a:r>
            <a:r>
              <a:rPr lang="uk" sz="2200" dirty="0">
                <a:latin typeface="Times New Roman" panose="02020603050405020304" pitchFamily="18" charset="0"/>
                <a:cs typeface="Times New Roman" panose="02020603050405020304" pitchFamily="18" charset="0"/>
              </a:rPr>
              <a:t> </a:t>
            </a:r>
            <a:r>
              <a:rPr lang="uk" sz="2400" dirty="0" err="1" smtClean="0">
                <a:latin typeface="Times New Roman" panose="02020603050405020304" pitchFamily="18" charset="0"/>
                <a:cs typeface="Times New Roman" panose="02020603050405020304" pitchFamily="18" charset="0"/>
              </a:rPr>
              <a:t>протианемічних</a:t>
            </a:r>
            <a:r>
              <a:rPr lang="uk" sz="2400" dirty="0" smtClean="0">
                <a:latin typeface="Times New Roman" panose="02020603050405020304" pitchFamily="18" charset="0"/>
                <a:cs typeface="Times New Roman" panose="02020603050405020304" pitchFamily="18" charset="0"/>
              </a:rPr>
              <a:t> </a:t>
            </a:r>
            <a:r>
              <a:rPr lang="uk" sz="2400" dirty="0" err="1" smtClean="0">
                <a:latin typeface="Times New Roman" panose="02020603050405020304" pitchFamily="18" charset="0"/>
                <a:cs typeface="Times New Roman" panose="02020603050405020304" pitchFamily="18" charset="0"/>
              </a:rPr>
              <a:t>лікарських</a:t>
            </a:r>
            <a:r>
              <a:rPr lang="uk" sz="2400" dirty="0" smtClean="0">
                <a:latin typeface="Times New Roman" panose="02020603050405020304" pitchFamily="18" charset="0"/>
                <a:cs typeface="Times New Roman" panose="02020603050405020304" pitchFamily="18" charset="0"/>
              </a:rPr>
              <a:t>  </a:t>
            </a:r>
            <a:r>
              <a:rPr lang="uk" sz="2400" dirty="0" err="1">
                <a:latin typeface="Times New Roman" panose="02020603050405020304" pitchFamily="18" charset="0"/>
                <a:cs typeface="Times New Roman" panose="02020603050405020304" pitchFamily="18" charset="0"/>
              </a:rPr>
              <a:t>коштів</a:t>
            </a:r>
            <a:r>
              <a:rPr lang="uk" sz="2400" dirty="0">
                <a:latin typeface="Times New Roman" panose="02020603050405020304" pitchFamily="18" charset="0"/>
                <a:cs typeface="Times New Roman" panose="02020603050405020304" pitchFamily="18" charset="0"/>
              </a:rPr>
              <a:t> </a:t>
            </a:r>
            <a:r>
              <a:rPr lang="uk" sz="2400" dirty="0" err="1">
                <a:latin typeface="Times New Roman" panose="02020603050405020304" pitchFamily="18" charset="0"/>
                <a:cs typeface="Times New Roman" panose="02020603050405020304" pitchFamily="18" charset="0"/>
              </a:rPr>
              <a:t>можна</a:t>
            </a:r>
            <a:r>
              <a:rPr lang="uk" sz="2400" dirty="0">
                <a:latin typeface="Times New Roman" panose="02020603050405020304" pitchFamily="18" charset="0"/>
                <a:cs typeface="Times New Roman" panose="02020603050405020304" pitchFamily="18" charset="0"/>
              </a:rPr>
              <a:t> </a:t>
            </a:r>
            <a:r>
              <a:rPr lang="uk" sz="2400" dirty="0" err="1">
                <a:latin typeface="Times New Roman" panose="02020603050405020304" pitchFamily="18" charset="0"/>
                <a:cs typeface="Times New Roman" panose="02020603050405020304" pitchFamily="18" charset="0"/>
              </a:rPr>
              <a:t>вживанням</a:t>
            </a:r>
            <a:r>
              <a:rPr lang="uk" sz="2400" dirty="0">
                <a:latin typeface="Times New Roman" panose="02020603050405020304" pitchFamily="18" charset="0"/>
                <a:cs typeface="Times New Roman" panose="02020603050405020304" pitchFamily="18" charset="0"/>
              </a:rPr>
              <a:t> </a:t>
            </a:r>
            <a:r>
              <a:rPr lang="uk" sz="2400" dirty="0" err="1">
                <a:latin typeface="Times New Roman" panose="02020603050405020304" pitchFamily="18" charset="0"/>
                <a:cs typeface="Times New Roman" panose="02020603050405020304" pitchFamily="18" charset="0"/>
              </a:rPr>
              <a:t>продуктів </a:t>
            </a:r>
            <a:r>
              <a:rPr lang="uk" sz="2400" dirty="0">
                <a:latin typeface="Times New Roman" panose="02020603050405020304" pitchFamily="18" charset="0"/>
                <a:cs typeface="Times New Roman" panose="02020603050405020304" pitchFamily="18" charset="0"/>
              </a:rPr>
              <a:t>з </a:t>
            </a:r>
            <a:r>
              <a:rPr lang="uk" sz="2400" dirty="0" err="1">
                <a:latin typeface="Times New Roman" panose="02020603050405020304" pitchFamily="18" charset="0"/>
                <a:cs typeface="Times New Roman" panose="02020603050405020304" pitchFamily="18" charset="0"/>
              </a:rPr>
              <a:t>високим</a:t>
            </a:r>
            <a:r>
              <a:rPr lang="uk" sz="2400" dirty="0">
                <a:latin typeface="Times New Roman" panose="02020603050405020304" pitchFamily="18" charset="0"/>
                <a:cs typeface="Times New Roman" panose="02020603050405020304" pitchFamily="18" charset="0"/>
              </a:rPr>
              <a:t> </a:t>
            </a:r>
            <a:r>
              <a:rPr lang="uk" sz="2400" dirty="0" err="1">
                <a:latin typeface="Times New Roman" panose="02020603050405020304" pitchFamily="18" charset="0"/>
                <a:cs typeface="Times New Roman" panose="02020603050405020304" pitchFamily="18" charset="0"/>
              </a:rPr>
              <a:t>змістом</a:t>
            </a:r>
            <a:r>
              <a:rPr lang="uk" sz="2400" dirty="0">
                <a:latin typeface="Times New Roman" panose="02020603050405020304" pitchFamily="18" charset="0"/>
                <a:cs typeface="Times New Roman" panose="02020603050405020304" pitchFamily="18" charset="0"/>
              </a:rPr>
              <a:t> </a:t>
            </a:r>
            <a:r>
              <a:rPr lang="uk" sz="2400" dirty="0" err="1">
                <a:latin typeface="Times New Roman" panose="02020603050405020304" pitchFamily="18" charset="0"/>
                <a:cs typeface="Times New Roman" panose="02020603050405020304" pitchFamily="18" charset="0"/>
              </a:rPr>
              <a:t>заліза </a:t>
            </a:r>
            <a:r>
              <a:rPr lang="uk" sz="2400" dirty="0">
                <a:latin typeface="Times New Roman" panose="02020603050405020304" pitchFamily="18" charset="0"/>
                <a:cs typeface="Times New Roman" panose="02020603050405020304" pitchFamily="18" charset="0"/>
              </a:rPr>
              <a:t>(суниця, </a:t>
            </a:r>
            <a:r>
              <a:rPr lang="uk" sz="2400" dirty="0" err="1">
                <a:latin typeface="Times New Roman" panose="02020603050405020304" pitchFamily="18" charset="0"/>
                <a:cs typeface="Times New Roman" panose="02020603050405020304" pitchFamily="18" charset="0"/>
              </a:rPr>
              <a:t>абрикоси </a:t>
            </a:r>
            <a:r>
              <a:rPr lang="uk" sz="2400" dirty="0">
                <a:latin typeface="Times New Roman" panose="02020603050405020304" pitchFamily="18" charset="0"/>
                <a:cs typeface="Times New Roman" panose="02020603050405020304" pitchFamily="18" charset="0"/>
              </a:rPr>
              <a:t>, </a:t>
            </a:r>
            <a:r>
              <a:rPr lang="uk" sz="2400" dirty="0" err="1">
                <a:latin typeface="Times New Roman" panose="02020603050405020304" pitchFamily="18" charset="0"/>
                <a:cs typeface="Times New Roman" panose="02020603050405020304" pitchFamily="18" charset="0"/>
              </a:rPr>
              <a:t>яблука </a:t>
            </a:r>
            <a:r>
              <a:rPr lang="uk" sz="2400" dirty="0">
                <a:latin typeface="Times New Roman" panose="02020603050405020304" pitchFamily="18" charset="0"/>
                <a:cs typeface="Times New Roman" panose="02020603050405020304" pitchFamily="18" charset="0"/>
              </a:rPr>
              <a:t>, </a:t>
            </a:r>
            <a:r>
              <a:rPr lang="uk" sz="2400" dirty="0" err="1">
                <a:latin typeface="Times New Roman" panose="02020603050405020304" pitchFamily="18" charset="0"/>
                <a:cs typeface="Times New Roman" panose="02020603050405020304" pitchFamily="18" charset="0"/>
              </a:rPr>
              <a:t>буряк </a:t>
            </a:r>
            <a:r>
              <a:rPr lang="uk" sz="2400" dirty="0">
                <a:latin typeface="Times New Roman" panose="02020603050405020304" pitchFamily="18" charset="0"/>
                <a:cs typeface="Times New Roman" panose="02020603050405020304" pitchFamily="18" charset="0"/>
              </a:rPr>
              <a:t>, </a:t>
            </a:r>
            <a:r>
              <a:rPr lang="uk" sz="2400" dirty="0" err="1">
                <a:latin typeface="Times New Roman" panose="02020603050405020304" pitchFamily="18" charset="0"/>
                <a:cs typeface="Times New Roman" panose="02020603050405020304" pitchFamily="18" charset="0"/>
              </a:rPr>
              <a:t>гранати </a:t>
            </a:r>
            <a:r>
              <a:rPr lang="uk" sz="2400" dirty="0">
                <a:latin typeface="Times New Roman" panose="02020603050405020304" pitchFamily="18" charset="0"/>
                <a:cs typeface="Times New Roman" panose="02020603050405020304" pitchFamily="18" charset="0"/>
              </a:rPr>
              <a:t>) у </a:t>
            </a:r>
            <a:r>
              <a:rPr lang="uk" sz="2400" dirty="0" err="1">
                <a:latin typeface="Times New Roman" panose="02020603050405020304" pitchFamily="18" charset="0"/>
                <a:cs typeface="Times New Roman" panose="02020603050405020304" pitchFamily="18" charset="0"/>
              </a:rPr>
              <a:t>поєднанні </a:t>
            </a:r>
            <a:r>
              <a:rPr lang="uk" sz="2400" dirty="0">
                <a:latin typeface="Times New Roman" panose="02020603050405020304" pitchFamily="18" charset="0"/>
                <a:cs typeface="Times New Roman" panose="02020603050405020304" pitchFamily="18" charset="0"/>
              </a:rPr>
              <a:t>з </a:t>
            </a:r>
            <a:r>
              <a:rPr lang="uk" sz="2400" dirty="0" err="1">
                <a:latin typeface="Times New Roman" panose="02020603050405020304" pitchFamily="18" charset="0"/>
                <a:cs typeface="Times New Roman" panose="02020603050405020304" pitchFamily="18" charset="0"/>
              </a:rPr>
              <a:t>аскорбіновою</a:t>
            </a:r>
            <a:r>
              <a:rPr lang="uk" sz="2400" dirty="0">
                <a:latin typeface="Times New Roman" panose="02020603050405020304" pitchFamily="18" charset="0"/>
                <a:cs typeface="Times New Roman" panose="02020603050405020304" pitchFamily="18" charset="0"/>
              </a:rPr>
              <a:t> </a:t>
            </a:r>
            <a:r>
              <a:rPr lang="uk" sz="2400" dirty="0" err="1">
                <a:latin typeface="Times New Roman" panose="02020603050405020304" pitchFamily="18" charset="0"/>
                <a:cs typeface="Times New Roman" panose="02020603050405020304" pitchFamily="18" charset="0"/>
              </a:rPr>
              <a:t>кислотою </a:t>
            </a:r>
            <a:r>
              <a:rPr lang="uk" sz="2400" dirty="0">
                <a:latin typeface="Times New Roman" panose="02020603050405020304" pitchFamily="18" charset="0"/>
                <a:cs typeface="Times New Roman" panose="02020603050405020304" pitchFamily="18" charset="0"/>
              </a:rPr>
              <a:t>. При </a:t>
            </a:r>
            <a:r>
              <a:rPr lang="uk" sz="2400" dirty="0" err="1">
                <a:latin typeface="Times New Roman" panose="02020603050405020304" pitchFamily="18" charset="0"/>
                <a:cs typeface="Times New Roman" panose="02020603050405020304" pitchFamily="18" charset="0"/>
              </a:rPr>
              <a:t>лікуванні</a:t>
            </a:r>
            <a:r>
              <a:rPr lang="uk" sz="2400" dirty="0">
                <a:latin typeface="Times New Roman" panose="02020603050405020304" pitchFamily="18" charset="0"/>
                <a:cs typeface="Times New Roman" panose="02020603050405020304" pitchFamily="18" charset="0"/>
              </a:rPr>
              <a:t> </a:t>
            </a:r>
            <a:r>
              <a:rPr lang="uk" sz="2400" dirty="0" err="1">
                <a:latin typeface="Times New Roman" panose="02020603050405020304" pitchFamily="18" charset="0"/>
                <a:cs typeface="Times New Roman" panose="02020603050405020304" pitchFamily="18" charset="0"/>
              </a:rPr>
              <a:t>запальних</a:t>
            </a:r>
            <a:r>
              <a:rPr lang="uk" sz="2400" dirty="0">
                <a:latin typeface="Times New Roman" panose="02020603050405020304" pitchFamily="18" charset="0"/>
                <a:cs typeface="Times New Roman" panose="02020603050405020304" pitchFamily="18" charset="0"/>
              </a:rPr>
              <a:t> </a:t>
            </a:r>
            <a:r>
              <a:rPr lang="uk" sz="2400" dirty="0" err="1">
                <a:latin typeface="Times New Roman" panose="02020603050405020304" pitchFamily="18" charset="0"/>
                <a:cs typeface="Times New Roman" panose="02020603050405020304" pitchFamily="18" charset="0"/>
              </a:rPr>
              <a:t>захворювань</a:t>
            </a:r>
            <a:r>
              <a:rPr lang="uk" sz="2400" dirty="0">
                <a:latin typeface="Times New Roman" panose="02020603050405020304" pitchFamily="18" charset="0"/>
                <a:cs typeface="Times New Roman" panose="02020603050405020304" pitchFamily="18" charset="0"/>
              </a:rPr>
              <a:t> </a:t>
            </a:r>
            <a:r>
              <a:rPr lang="uk" sz="2400" dirty="0" err="1">
                <a:latin typeface="Times New Roman" panose="02020603050405020304" pitchFamily="18" charset="0"/>
                <a:cs typeface="Times New Roman" panose="02020603050405020304" pitchFamily="18" charset="0"/>
              </a:rPr>
              <a:t>нирок </a:t>
            </a:r>
            <a:r>
              <a:rPr lang="uk" sz="2400" dirty="0">
                <a:latin typeface="Times New Roman" panose="02020603050405020304" pitchFamily="18" charset="0"/>
                <a:cs typeface="Times New Roman" panose="02020603050405020304" pitchFamily="18" charset="0"/>
              </a:rPr>
              <a:t>та </a:t>
            </a:r>
            <a:r>
              <a:rPr lang="uk" sz="2400" dirty="0" err="1">
                <a:latin typeface="Times New Roman" panose="02020603050405020304" pitchFamily="18" charset="0"/>
                <a:cs typeface="Times New Roman" panose="02020603050405020304" pitchFamily="18" charset="0"/>
              </a:rPr>
              <a:t>сечовивідних </a:t>
            </a:r>
            <a:r>
              <a:rPr lang="uk" sz="2400" dirty="0">
                <a:latin typeface="Times New Roman" panose="02020603050405020304" pitchFamily="18" charset="0"/>
                <a:cs typeface="Times New Roman" panose="02020603050405020304" pitchFamily="18" charset="0"/>
              </a:rPr>
              <a:t>шляхів </a:t>
            </a:r>
            <a:r>
              <a:rPr lang="uk" sz="2400" dirty="0" err="1">
                <a:latin typeface="Times New Roman" panose="02020603050405020304" pitchFamily="18" charset="0"/>
                <a:cs typeface="Times New Roman" panose="02020603050405020304" pitchFamily="18" charset="0"/>
              </a:rPr>
              <a:t>рекомендується</a:t>
            </a:r>
            <a:r>
              <a:rPr lang="uk" sz="2400" dirty="0">
                <a:latin typeface="Times New Roman" panose="02020603050405020304" pitchFamily="18" charset="0"/>
                <a:cs typeface="Times New Roman" panose="02020603050405020304" pitchFamily="18" charset="0"/>
              </a:rPr>
              <a:t> </a:t>
            </a:r>
            <a:r>
              <a:rPr lang="uk" sz="2400" dirty="0" err="1">
                <a:latin typeface="Times New Roman" panose="02020603050405020304" pitchFamily="18" charset="0"/>
                <a:cs typeface="Times New Roman" panose="02020603050405020304" pitchFamily="18" charset="0"/>
              </a:rPr>
              <a:t>вживання</a:t>
            </a:r>
            <a:r>
              <a:rPr lang="uk" sz="2400" dirty="0">
                <a:latin typeface="Times New Roman" panose="02020603050405020304" pitchFamily="18" charset="0"/>
                <a:cs typeface="Times New Roman" panose="02020603050405020304" pitchFamily="18" charset="0"/>
              </a:rPr>
              <a:t> </a:t>
            </a:r>
            <a:r>
              <a:rPr lang="uk" sz="2400" dirty="0" err="1">
                <a:latin typeface="Times New Roman" panose="02020603050405020304" pitchFamily="18" charset="0"/>
                <a:cs typeface="Times New Roman" panose="02020603050405020304" pitchFamily="18" charset="0"/>
              </a:rPr>
              <a:t>кавунів </a:t>
            </a:r>
            <a:r>
              <a:rPr lang="uk" sz="2400" dirty="0">
                <a:latin typeface="Times New Roman" panose="02020603050405020304" pitchFamily="18" charset="0"/>
                <a:cs typeface="Times New Roman" panose="02020603050405020304" pitchFamily="18" charset="0"/>
              </a:rPr>
              <a:t>. </a:t>
            </a:r>
            <a:r>
              <a:rPr lang="uk" sz="2400" dirty="0" err="1">
                <a:latin typeface="Times New Roman" panose="02020603050405020304" pitchFamily="18" charset="0"/>
                <a:cs typeface="Times New Roman" panose="02020603050405020304" pitchFamily="18" charset="0"/>
              </a:rPr>
              <a:t>Використання</a:t>
            </a:r>
            <a:r>
              <a:rPr lang="uk" sz="2400" dirty="0">
                <a:latin typeface="Times New Roman" panose="02020603050405020304" pitchFamily="18" charset="0"/>
                <a:cs typeface="Times New Roman" panose="02020603050405020304" pitchFamily="18" charset="0"/>
              </a:rPr>
              <a:t> </a:t>
            </a:r>
            <a:r>
              <a:rPr lang="uk" sz="2400" dirty="0" err="1">
                <a:latin typeface="Times New Roman" panose="02020603050405020304" pitchFamily="18" charset="0"/>
                <a:cs typeface="Times New Roman" panose="02020603050405020304" pitchFamily="18" charset="0"/>
              </a:rPr>
              <a:t>малокалорійних</a:t>
            </a:r>
            <a:r>
              <a:rPr lang="uk" sz="2400" dirty="0">
                <a:latin typeface="Times New Roman" panose="02020603050405020304" pitchFamily="18" charset="0"/>
                <a:cs typeface="Times New Roman" panose="02020603050405020304" pitchFamily="18" charset="0"/>
              </a:rPr>
              <a:t> </a:t>
            </a:r>
            <a:r>
              <a:rPr lang="uk" sz="2400" dirty="0" err="1">
                <a:latin typeface="Times New Roman" panose="02020603050405020304" pitchFamily="18" charset="0"/>
                <a:cs typeface="Times New Roman" panose="02020603050405020304" pitchFamily="18" charset="0"/>
              </a:rPr>
              <a:t>овочів </a:t>
            </a:r>
            <a:r>
              <a:rPr lang="uk" sz="2400" dirty="0">
                <a:latin typeface="Times New Roman" panose="02020603050405020304" pitchFamily="18" charset="0"/>
                <a:cs typeface="Times New Roman" panose="02020603050405020304" pitchFamily="18" charset="0"/>
              </a:rPr>
              <a:t>( </a:t>
            </a:r>
            <a:r>
              <a:rPr lang="uk" sz="2400" dirty="0" err="1">
                <a:latin typeface="Times New Roman" panose="02020603050405020304" pitchFamily="18" charset="0"/>
                <a:cs typeface="Times New Roman" panose="02020603050405020304" pitchFamily="18" charset="0"/>
              </a:rPr>
              <a:t>капусти </a:t>
            </a:r>
            <a:r>
              <a:rPr lang="uk" sz="2400" dirty="0">
                <a:latin typeface="Times New Roman" panose="02020603050405020304" pitchFamily="18" charset="0"/>
                <a:cs typeface="Times New Roman" panose="02020603050405020304" pitchFamily="18" charset="0"/>
              </a:rPr>
              <a:t>, </a:t>
            </a:r>
            <a:r>
              <a:rPr lang="uk" sz="2400" dirty="0" err="1">
                <a:latin typeface="Times New Roman" panose="02020603050405020304" pitchFamily="18" charset="0"/>
                <a:cs typeface="Times New Roman" panose="02020603050405020304" pitchFamily="18" charset="0"/>
              </a:rPr>
              <a:t>моркви </a:t>
            </a:r>
            <a:r>
              <a:rPr lang="uk" sz="2400" dirty="0">
                <a:latin typeface="Times New Roman" panose="02020603050405020304" pitchFamily="18" charset="0"/>
                <a:cs typeface="Times New Roman" panose="02020603050405020304" pitchFamily="18" charset="0"/>
              </a:rPr>
              <a:t>, </a:t>
            </a:r>
            <a:r>
              <a:rPr lang="uk" sz="2400" dirty="0" err="1">
                <a:latin typeface="Times New Roman" panose="02020603050405020304" pitchFamily="18" charset="0"/>
                <a:cs typeface="Times New Roman" panose="02020603050405020304" pitchFamily="18" charset="0"/>
              </a:rPr>
              <a:t>ріпи </a:t>
            </a:r>
            <a:r>
              <a:rPr lang="uk" sz="2400" dirty="0">
                <a:latin typeface="Times New Roman" panose="02020603050405020304" pitchFamily="18" charset="0"/>
                <a:cs typeface="Times New Roman" panose="02020603050405020304" pitchFamily="18" charset="0"/>
              </a:rPr>
              <a:t>, </a:t>
            </a:r>
            <a:r>
              <a:rPr lang="uk" sz="2400" dirty="0" err="1">
                <a:latin typeface="Times New Roman" panose="02020603050405020304" pitchFamily="18" charset="0"/>
                <a:cs typeface="Times New Roman" panose="02020603050405020304" pitchFamily="18" charset="0"/>
              </a:rPr>
              <a:t>огірків </a:t>
            </a:r>
            <a:r>
              <a:rPr lang="uk" sz="2400" dirty="0">
                <a:latin typeface="Times New Roman" panose="02020603050405020304" pitchFamily="18" charset="0"/>
                <a:cs typeface="Times New Roman" panose="02020603050405020304" pitchFamily="18" charset="0"/>
              </a:rPr>
              <a:t>, </a:t>
            </a:r>
            <a:r>
              <a:rPr lang="uk" sz="2400" dirty="0" err="1">
                <a:latin typeface="Times New Roman" panose="02020603050405020304" pitchFamily="18" charset="0"/>
                <a:cs typeface="Times New Roman" panose="02020603050405020304" pitchFamily="18" charset="0"/>
              </a:rPr>
              <a:t>помідорів </a:t>
            </a:r>
            <a:r>
              <a:rPr lang="uk" sz="2400" dirty="0">
                <a:latin typeface="Times New Roman" panose="02020603050405020304" pitchFamily="18" charset="0"/>
                <a:cs typeface="Times New Roman" panose="02020603050405020304" pitchFamily="18" charset="0"/>
              </a:rPr>
              <a:t>, </a:t>
            </a:r>
            <a:r>
              <a:rPr lang="uk" sz="2400" dirty="0" err="1">
                <a:latin typeface="Times New Roman" panose="02020603050405020304" pitchFamily="18" charset="0"/>
                <a:cs typeface="Times New Roman" panose="02020603050405020304" pitchFamily="18" charset="0"/>
              </a:rPr>
              <a:t>баклажанів </a:t>
            </a:r>
            <a:r>
              <a:rPr lang="uk" sz="2400" dirty="0">
                <a:latin typeface="Times New Roman" panose="02020603050405020304" pitchFamily="18" charset="0"/>
                <a:cs typeface="Times New Roman" panose="02020603050405020304" pitchFamily="18" charset="0"/>
              </a:rPr>
              <a:t>, </a:t>
            </a:r>
            <a:r>
              <a:rPr lang="uk" sz="2400" dirty="0" err="1">
                <a:latin typeface="Times New Roman" panose="02020603050405020304" pitchFamily="18" charset="0"/>
                <a:cs typeface="Times New Roman" panose="02020603050405020304" pitchFamily="18" charset="0"/>
              </a:rPr>
              <a:t>кабачків </a:t>
            </a:r>
            <a:r>
              <a:rPr lang="uk" sz="2400" dirty="0">
                <a:latin typeface="Times New Roman" panose="02020603050405020304" pitchFamily="18" charset="0"/>
                <a:cs typeface="Times New Roman" panose="02020603050405020304" pitchFamily="18" charset="0"/>
              </a:rPr>
              <a:t>тощо) </a:t>
            </a:r>
            <a:r>
              <a:rPr lang="uk" sz="2400" dirty="0" err="1">
                <a:latin typeface="Times New Roman" panose="02020603050405020304" pitchFamily="18" charset="0"/>
                <a:cs typeface="Times New Roman" panose="02020603050405020304" pitchFamily="18" charset="0"/>
              </a:rPr>
              <a:t>зменшує</a:t>
            </a:r>
            <a:r>
              <a:rPr lang="uk" sz="2400" dirty="0">
                <a:latin typeface="Times New Roman" panose="02020603050405020304" pitchFamily="18" charset="0"/>
                <a:cs typeface="Times New Roman" panose="02020603050405020304" pitchFamily="18" charset="0"/>
              </a:rPr>
              <a:t> </a:t>
            </a:r>
            <a:r>
              <a:rPr lang="uk" sz="2400" dirty="0" err="1">
                <a:latin typeface="Times New Roman" panose="02020603050405020304" pitchFamily="18" charset="0"/>
                <a:cs typeface="Times New Roman" panose="02020603050405020304" pitchFamily="18" charset="0"/>
              </a:rPr>
              <a:t>калорійність</a:t>
            </a:r>
            <a:r>
              <a:rPr lang="uk" sz="2400" dirty="0">
                <a:latin typeface="Times New Roman" panose="02020603050405020304" pitchFamily="18" charset="0"/>
                <a:cs typeface="Times New Roman" panose="02020603050405020304" pitchFamily="18" charset="0"/>
              </a:rPr>
              <a:t> </a:t>
            </a:r>
            <a:r>
              <a:rPr lang="uk" sz="2400" dirty="0" err="1">
                <a:latin typeface="Times New Roman" panose="02020603050405020304" pitchFamily="18" charset="0"/>
                <a:cs typeface="Times New Roman" panose="02020603050405020304" pitchFamily="18" charset="0"/>
              </a:rPr>
              <a:t>раціону </a:t>
            </a:r>
            <a:r>
              <a:rPr lang="uk" sz="2400" dirty="0">
                <a:latin typeface="Times New Roman" panose="02020603050405020304" pitchFamily="18" charset="0"/>
                <a:cs typeface="Times New Roman" panose="02020603050405020304" pitchFamily="18" charset="0"/>
              </a:rPr>
              <a:t>, </a:t>
            </a:r>
            <a:r>
              <a:rPr lang="uk" sz="2400" dirty="0" err="1">
                <a:latin typeface="Times New Roman" panose="02020603050405020304" pitchFamily="18" charset="0"/>
                <a:cs typeface="Times New Roman" panose="02020603050405020304" pitchFamily="18" charset="0"/>
              </a:rPr>
              <a:t>перешкоджає</a:t>
            </a:r>
            <a:r>
              <a:rPr lang="uk" sz="2400" dirty="0">
                <a:latin typeface="Times New Roman" panose="02020603050405020304" pitchFamily="18" charset="0"/>
                <a:cs typeface="Times New Roman" panose="02020603050405020304" pitchFamily="18" charset="0"/>
              </a:rPr>
              <a:t> </a:t>
            </a:r>
            <a:r>
              <a:rPr lang="uk" sz="2400" dirty="0" err="1">
                <a:latin typeface="Times New Roman" panose="02020603050405020304" pitchFamily="18" charset="0"/>
                <a:cs typeface="Times New Roman" panose="02020603050405020304" pitchFamily="18" charset="0"/>
              </a:rPr>
              <a:t>всмоктування</a:t>
            </a:r>
            <a:r>
              <a:rPr lang="uk" sz="2400" dirty="0">
                <a:latin typeface="Times New Roman" panose="02020603050405020304" pitchFamily="18" charset="0"/>
                <a:cs typeface="Times New Roman" panose="02020603050405020304" pitchFamily="18" charset="0"/>
              </a:rPr>
              <a:t> </a:t>
            </a:r>
            <a:r>
              <a:rPr lang="uk" sz="2400" dirty="0" err="1">
                <a:latin typeface="Times New Roman" panose="02020603050405020304" pitchFamily="18" charset="0"/>
                <a:cs typeface="Times New Roman" panose="02020603050405020304" pitchFamily="18" charset="0"/>
              </a:rPr>
              <a:t>холестерину </a:t>
            </a:r>
            <a:r>
              <a:rPr lang="uk" sz="2400" dirty="0">
                <a:latin typeface="Times New Roman" panose="02020603050405020304" pitchFamily="18" charset="0"/>
                <a:cs typeface="Times New Roman" panose="02020603050405020304" pitchFamily="18" charset="0"/>
              </a:rPr>
              <a:t>, </a:t>
            </a:r>
            <a:r>
              <a:rPr lang="uk" sz="2400" dirty="0" err="1">
                <a:latin typeface="Times New Roman" panose="02020603050405020304" pitchFamily="18" charset="0"/>
                <a:cs typeface="Times New Roman" panose="02020603050405020304" pitchFamily="18" charset="0"/>
              </a:rPr>
              <a:t>посилює</a:t>
            </a:r>
            <a:r>
              <a:rPr lang="uk" sz="2400" dirty="0">
                <a:latin typeface="Times New Roman" panose="02020603050405020304" pitchFamily="18" charset="0"/>
                <a:cs typeface="Times New Roman" panose="02020603050405020304" pitchFamily="18" charset="0"/>
              </a:rPr>
              <a:t> </a:t>
            </a:r>
            <a:r>
              <a:rPr lang="uk" sz="2400" dirty="0" err="1">
                <a:latin typeface="Times New Roman" panose="02020603050405020304" pitchFamily="18" charset="0"/>
                <a:cs typeface="Times New Roman" panose="02020603050405020304" pitchFamily="18" charset="0"/>
              </a:rPr>
              <a:t>його</a:t>
            </a:r>
            <a:r>
              <a:rPr lang="uk" sz="2400" dirty="0">
                <a:latin typeface="Times New Roman" panose="02020603050405020304" pitchFamily="18" charset="0"/>
                <a:cs typeface="Times New Roman" panose="02020603050405020304" pitchFamily="18" charset="0"/>
              </a:rPr>
              <a:t> </a:t>
            </a:r>
            <a:r>
              <a:rPr lang="uk" sz="2400" dirty="0" err="1">
                <a:latin typeface="Times New Roman" panose="02020603050405020304" pitchFamily="18" charset="0"/>
                <a:cs typeface="Times New Roman" panose="02020603050405020304" pitchFamily="18" charset="0"/>
              </a:rPr>
              <a:t>виведення</a:t>
            </a:r>
            <a:r>
              <a:rPr lang="uk" sz="2400" dirty="0">
                <a:latin typeface="Times New Roman" panose="02020603050405020304" pitchFamily="18" charset="0"/>
                <a:cs typeface="Times New Roman" panose="02020603050405020304" pitchFamily="18" charset="0"/>
              </a:rPr>
              <a:t> </a:t>
            </a:r>
            <a:r>
              <a:rPr lang="uk" sz="2400" dirty="0" err="1">
                <a:latin typeface="Times New Roman" panose="02020603050405020304" pitchFamily="18" charset="0"/>
                <a:cs typeface="Times New Roman" panose="02020603050405020304" pitchFamily="18" charset="0"/>
              </a:rPr>
              <a:t>з</a:t>
            </a:r>
            <a:r>
              <a:rPr lang="uk" sz="2400" dirty="0">
                <a:latin typeface="Times New Roman" panose="02020603050405020304" pitchFamily="18" charset="0"/>
                <a:cs typeface="Times New Roman" panose="02020603050405020304" pitchFamily="18" charset="0"/>
              </a:rPr>
              <a:t> </a:t>
            </a:r>
            <a:r>
              <a:rPr lang="uk" sz="2400" dirty="0" err="1">
                <a:latin typeface="Times New Roman" panose="02020603050405020304" pitchFamily="18" charset="0"/>
                <a:cs typeface="Times New Roman" panose="02020603050405020304" pitchFamily="18" charset="0"/>
              </a:rPr>
              <a:t>організму </a:t>
            </a:r>
            <a:r>
              <a:rPr lang="uk" sz="2400" dirty="0">
                <a:latin typeface="Times New Roman" panose="02020603050405020304" pitchFamily="18" charset="0"/>
                <a:cs typeface="Times New Roman" panose="02020603050405020304" pitchFamily="18" charset="0"/>
              </a:rPr>
              <a:t>, </a:t>
            </a:r>
            <a:r>
              <a:rPr lang="uk" sz="2400" dirty="0" err="1">
                <a:latin typeface="Times New Roman" panose="02020603050405020304" pitchFamily="18" charset="0"/>
                <a:cs typeface="Times New Roman" panose="02020603050405020304" pitchFamily="18" charset="0"/>
              </a:rPr>
              <a:t>що сприяє </a:t>
            </a:r>
            <a:r>
              <a:rPr lang="uk" sz="2400" dirty="0">
                <a:latin typeface="Times New Roman" panose="02020603050405020304" pitchFamily="18" charset="0"/>
                <a:cs typeface="Times New Roman" panose="02020603050405020304" pitchFamily="18" charset="0"/>
              </a:rPr>
              <a:t>спорожнюванню </a:t>
            </a:r>
            <a:r>
              <a:rPr lang="uk" sz="2400" dirty="0" err="1">
                <a:latin typeface="Times New Roman" panose="02020603050405020304" pitchFamily="18" charset="0"/>
                <a:cs typeface="Times New Roman" panose="02020603050405020304" pitchFamily="18" charset="0"/>
              </a:rPr>
              <a:t>кишечнику </a:t>
            </a:r>
            <a:r>
              <a:rPr lang="uk" sz="2400" dirty="0">
                <a:latin typeface="Times New Roman" panose="02020603050405020304" pitchFamily="18" charset="0"/>
                <a:cs typeface="Times New Roman" panose="02020603050405020304" pitchFamily="18" charset="0"/>
              </a:rPr>
              <a:t>.</a:t>
            </a:r>
            <a:endParaRPr lang="ru-RU" sz="2400" dirty="0">
              <a:latin typeface="Times New Roman" panose="02020603050405020304" pitchFamily="18" charset="0"/>
              <a:cs typeface="Times New Roman" panose="02020603050405020304" pitchFamily="18" charset="0"/>
            </a:endParaRPr>
          </a:p>
          <a:p>
            <a:pPr algn="just">
              <a:defRPr/>
            </a:pPr>
            <a:r>
              <a:rPr lang="uk" sz="2400" dirty="0" err="1">
                <a:latin typeface="Times New Roman" panose="02020603050405020304" pitchFamily="18" charset="0"/>
                <a:cs typeface="Times New Roman" panose="02020603050405020304" pitchFamily="18" charset="0"/>
              </a:rPr>
              <a:t>Правильний</a:t>
            </a:r>
            <a:r>
              <a:rPr lang="uk" sz="2400" dirty="0">
                <a:latin typeface="Times New Roman" panose="02020603050405020304" pitchFamily="18" charset="0"/>
                <a:cs typeface="Times New Roman" panose="02020603050405020304" pitchFamily="18" charset="0"/>
              </a:rPr>
              <a:t> </a:t>
            </a:r>
            <a:r>
              <a:rPr lang="uk" sz="2400" dirty="0" err="1">
                <a:latin typeface="Times New Roman" panose="02020603050405020304" pitchFamily="18" charset="0"/>
                <a:cs typeface="Times New Roman" panose="02020603050405020304" pitchFamily="18" charset="0"/>
              </a:rPr>
              <a:t>підбір</a:t>
            </a:r>
            <a:r>
              <a:rPr lang="uk" sz="2400" dirty="0">
                <a:latin typeface="Times New Roman" panose="02020603050405020304" pitchFamily="18" charset="0"/>
                <a:cs typeface="Times New Roman" panose="02020603050405020304" pitchFamily="18" charset="0"/>
              </a:rPr>
              <a:t> </a:t>
            </a:r>
            <a:r>
              <a:rPr lang="uk" sz="2400" dirty="0" err="1">
                <a:latin typeface="Times New Roman" panose="02020603050405020304" pitchFamily="18" charset="0"/>
                <a:cs typeface="Times New Roman" panose="02020603050405020304" pitchFamily="18" charset="0"/>
              </a:rPr>
              <a:t>лікувального</a:t>
            </a:r>
            <a:r>
              <a:rPr lang="uk" sz="2400" dirty="0">
                <a:latin typeface="Times New Roman" panose="02020603050405020304" pitchFamily="18" charset="0"/>
                <a:cs typeface="Times New Roman" panose="02020603050405020304" pitchFamily="18" charset="0"/>
              </a:rPr>
              <a:t> </a:t>
            </a:r>
            <a:r>
              <a:rPr lang="uk" sz="2400" dirty="0" err="1">
                <a:latin typeface="Times New Roman" panose="02020603050405020304" pitchFamily="18" charset="0"/>
                <a:cs typeface="Times New Roman" panose="02020603050405020304" pitchFamily="18" charset="0"/>
              </a:rPr>
              <a:t>харчування </a:t>
            </a:r>
            <a:r>
              <a:rPr lang="uk" sz="2400" dirty="0">
                <a:latin typeface="Times New Roman" panose="02020603050405020304" pitchFamily="18" charset="0"/>
                <a:cs typeface="Times New Roman" panose="02020603050405020304" pitchFamily="18" charset="0"/>
              </a:rPr>
              <a:t>при </a:t>
            </a:r>
            <a:r>
              <a:rPr lang="uk" sz="2400" dirty="0" err="1">
                <a:latin typeface="Times New Roman" panose="02020603050405020304" pitchFamily="18" charset="0"/>
                <a:cs typeface="Times New Roman" panose="02020603050405020304" pitchFamily="18" charset="0"/>
              </a:rPr>
              <a:t>призначенні</a:t>
            </a:r>
            <a:r>
              <a:rPr lang="uk" sz="2400" dirty="0">
                <a:latin typeface="Times New Roman" panose="02020603050405020304" pitchFamily="18" charset="0"/>
                <a:cs typeface="Times New Roman" panose="02020603050405020304" pitchFamily="18" charset="0"/>
              </a:rPr>
              <a:t> </a:t>
            </a:r>
            <a:r>
              <a:rPr lang="uk" sz="2400" dirty="0" err="1">
                <a:latin typeface="Times New Roman" panose="02020603050405020304" pitchFamily="18" charset="0"/>
                <a:cs typeface="Times New Roman" panose="02020603050405020304" pitchFamily="18" charset="0"/>
              </a:rPr>
              <a:t>ліків</a:t>
            </a:r>
            <a:r>
              <a:rPr lang="uk" sz="2400" dirty="0">
                <a:latin typeface="Times New Roman" panose="02020603050405020304" pitchFamily="18" charset="0"/>
                <a:cs typeface="Times New Roman" panose="02020603050405020304" pitchFamily="18" charset="0"/>
              </a:rPr>
              <a:t> </a:t>
            </a:r>
            <a:r>
              <a:rPr lang="uk" sz="2400" dirty="0" err="1">
                <a:latin typeface="Times New Roman" panose="02020603050405020304" pitchFamily="18" charset="0"/>
                <a:cs typeface="Times New Roman" panose="02020603050405020304" pitchFamily="18" charset="0"/>
              </a:rPr>
              <a:t>дозволяє</a:t>
            </a:r>
            <a:r>
              <a:rPr lang="uk" sz="2400" dirty="0">
                <a:latin typeface="Times New Roman" panose="02020603050405020304" pitchFamily="18" charset="0"/>
                <a:cs typeface="Times New Roman" panose="02020603050405020304" pitchFamily="18" charset="0"/>
              </a:rPr>
              <a:t> </a:t>
            </a:r>
            <a:r>
              <a:rPr lang="uk" sz="2400" dirty="0" err="1">
                <a:latin typeface="Times New Roman" panose="02020603050405020304" pitchFamily="18" charset="0"/>
                <a:cs typeface="Times New Roman" panose="02020603050405020304" pitchFamily="18" charset="0"/>
              </a:rPr>
              <a:t>суттєво</a:t>
            </a:r>
            <a:r>
              <a:rPr lang="uk" sz="2400" dirty="0">
                <a:latin typeface="Times New Roman" panose="02020603050405020304" pitchFamily="18" charset="0"/>
                <a:cs typeface="Times New Roman" panose="02020603050405020304" pitchFamily="18" charset="0"/>
              </a:rPr>
              <a:t> </a:t>
            </a:r>
            <a:r>
              <a:rPr lang="uk" sz="2400" dirty="0" err="1">
                <a:latin typeface="Times New Roman" panose="02020603050405020304" pitchFamily="18" charset="0"/>
                <a:cs typeface="Times New Roman" panose="02020603050405020304" pitchFamily="18" charset="0"/>
              </a:rPr>
              <a:t>підвищити</a:t>
            </a:r>
            <a:r>
              <a:rPr lang="uk" sz="2400" dirty="0">
                <a:latin typeface="Times New Roman" panose="02020603050405020304" pitchFamily="18" charset="0"/>
                <a:cs typeface="Times New Roman" panose="02020603050405020304" pitchFamily="18" charset="0"/>
              </a:rPr>
              <a:t> </a:t>
            </a:r>
            <a:r>
              <a:rPr lang="uk" sz="2400" dirty="0" err="1">
                <a:latin typeface="Times New Roman" panose="02020603050405020304" pitchFamily="18" charset="0"/>
                <a:cs typeface="Times New Roman" panose="02020603050405020304" pitchFamily="18" charset="0"/>
              </a:rPr>
              <a:t>їх</a:t>
            </a:r>
            <a:r>
              <a:rPr lang="uk" sz="2400" dirty="0">
                <a:latin typeface="Times New Roman" panose="02020603050405020304" pitchFamily="18" charset="0"/>
                <a:cs typeface="Times New Roman" panose="02020603050405020304" pitchFamily="18" charset="0"/>
              </a:rPr>
              <a:t> </a:t>
            </a:r>
            <a:r>
              <a:rPr lang="uk" sz="2400" dirty="0" err="1">
                <a:latin typeface="Times New Roman" panose="02020603050405020304" pitchFamily="18" charset="0"/>
                <a:cs typeface="Times New Roman" panose="02020603050405020304" pitchFamily="18" charset="0"/>
              </a:rPr>
              <a:t>біодоступність </a:t>
            </a:r>
            <a:r>
              <a:rPr lang="uk" sz="2400" dirty="0">
                <a:latin typeface="Times New Roman" panose="02020603050405020304" pitchFamily="18" charset="0"/>
                <a:cs typeface="Times New Roman" panose="02020603050405020304" pitchFamily="18" charset="0"/>
              </a:rPr>
              <a:t>, а </a:t>
            </a:r>
            <a:r>
              <a:rPr lang="uk" sz="2400" dirty="0" err="1">
                <a:latin typeface="Times New Roman" panose="02020603050405020304" pitchFamily="18" charset="0"/>
                <a:cs typeface="Times New Roman" panose="02020603050405020304" pitchFamily="18" charset="0"/>
              </a:rPr>
              <a:t>отже </a:t>
            </a:r>
            <a:r>
              <a:rPr lang="uk" sz="2400" dirty="0">
                <a:latin typeface="Times New Roman" panose="02020603050405020304" pitchFamily="18" charset="0"/>
                <a:cs typeface="Times New Roman" panose="02020603050405020304" pitchFamily="18" charset="0"/>
              </a:rPr>
              <a:t>, </a:t>
            </a:r>
            <a:r>
              <a:rPr lang="uk" sz="2400" dirty="0" err="1">
                <a:latin typeface="Times New Roman" panose="02020603050405020304" pitchFamily="18" charset="0"/>
                <a:cs typeface="Times New Roman" panose="02020603050405020304" pitchFamily="18" charset="0"/>
              </a:rPr>
              <a:t>зменшити</a:t>
            </a:r>
            <a:r>
              <a:rPr lang="uk" sz="2400" dirty="0">
                <a:latin typeface="Times New Roman" panose="02020603050405020304" pitchFamily="18" charset="0"/>
                <a:cs typeface="Times New Roman" panose="02020603050405020304" pitchFamily="18" charset="0"/>
              </a:rPr>
              <a:t> </a:t>
            </a:r>
            <a:r>
              <a:rPr lang="uk" sz="2400" dirty="0" err="1">
                <a:latin typeface="Times New Roman" panose="02020603050405020304" pitchFamily="18" charset="0"/>
                <a:cs typeface="Times New Roman" panose="02020603050405020304" pitchFamily="18" charset="0"/>
              </a:rPr>
              <a:t>їх </a:t>
            </a:r>
            <a:r>
              <a:rPr lang="uk" sz="2400" dirty="0">
                <a:latin typeface="Times New Roman" panose="02020603050405020304" pitchFamily="18" charset="0"/>
                <a:cs typeface="Times New Roman" panose="02020603050405020304" pitchFamily="18" charset="0"/>
              </a:rPr>
              <a:t>дозування, </a:t>
            </a:r>
            <a:r>
              <a:rPr lang="uk" sz="2400" dirty="0" err="1">
                <a:latin typeface="Times New Roman" panose="02020603050405020304" pitchFamily="18" charset="0"/>
                <a:cs typeface="Times New Roman" panose="02020603050405020304" pitchFamily="18" charset="0"/>
              </a:rPr>
              <a:t>уникнути</a:t>
            </a:r>
            <a:r>
              <a:rPr lang="uk" sz="2400" dirty="0">
                <a:latin typeface="Times New Roman" panose="02020603050405020304" pitchFamily="18" charset="0"/>
                <a:cs typeface="Times New Roman" panose="02020603050405020304" pitchFamily="18" charset="0"/>
              </a:rPr>
              <a:t> </a:t>
            </a:r>
            <a:r>
              <a:rPr lang="uk" sz="2400" dirty="0" err="1">
                <a:latin typeface="Times New Roman" panose="02020603050405020304" pitchFamily="18" charset="0"/>
                <a:cs typeface="Times New Roman" panose="02020603050405020304" pitchFamily="18" charset="0"/>
              </a:rPr>
              <a:t>небажаних</a:t>
            </a:r>
            <a:r>
              <a:rPr lang="uk" sz="2400" dirty="0">
                <a:latin typeface="Times New Roman" panose="02020603050405020304" pitchFamily="18" charset="0"/>
                <a:cs typeface="Times New Roman" panose="02020603050405020304" pitchFamily="18" charset="0"/>
              </a:rPr>
              <a:t> </a:t>
            </a:r>
            <a:r>
              <a:rPr lang="uk" sz="2400" dirty="0" err="1">
                <a:latin typeface="Times New Roman" panose="02020603050405020304" pitchFamily="18" charset="0"/>
                <a:cs typeface="Times New Roman" panose="02020603050405020304" pitchFamily="18" charset="0"/>
              </a:rPr>
              <a:t>побічних </a:t>
            </a:r>
            <a:r>
              <a:rPr lang="uk" sz="2400" dirty="0">
                <a:latin typeface="Times New Roman" panose="02020603050405020304" pitchFamily="18" charset="0"/>
                <a:cs typeface="Times New Roman" panose="02020603050405020304" pitchFamily="18" charset="0"/>
              </a:rPr>
              <a:t>явищ при </a:t>
            </a:r>
            <a:r>
              <a:rPr lang="uk" sz="2400" dirty="0" err="1">
                <a:latin typeface="Times New Roman" panose="02020603050405020304" pitchFamily="18" charset="0"/>
                <a:cs typeface="Times New Roman" panose="02020603050405020304" pitchFamily="18" charset="0"/>
              </a:rPr>
              <a:t>збереженні</a:t>
            </a:r>
            <a:r>
              <a:rPr lang="uk" sz="2400" dirty="0">
                <a:latin typeface="Times New Roman" panose="02020603050405020304" pitchFamily="18" charset="0"/>
                <a:cs typeface="Times New Roman" panose="02020603050405020304" pitchFamily="18" charset="0"/>
              </a:rPr>
              <a:t> </a:t>
            </a:r>
            <a:r>
              <a:rPr lang="uk" sz="2400" dirty="0" err="1">
                <a:latin typeface="Times New Roman" panose="02020603050405020304" pitchFamily="18" charset="0"/>
                <a:cs typeface="Times New Roman" panose="02020603050405020304" pitchFamily="18" charset="0"/>
              </a:rPr>
              <a:t>залежною</a:t>
            </a:r>
            <a:r>
              <a:rPr lang="uk" sz="2400" dirty="0">
                <a:latin typeface="Times New Roman" panose="02020603050405020304" pitchFamily="18" charset="0"/>
                <a:cs typeface="Times New Roman" panose="02020603050405020304" pitchFamily="18" charset="0"/>
              </a:rPr>
              <a:t> </a:t>
            </a:r>
            <a:r>
              <a:rPr lang="uk" sz="2400" dirty="0" err="1">
                <a:latin typeface="Times New Roman" panose="02020603050405020304" pitchFamily="18" charset="0"/>
                <a:cs typeface="Times New Roman" panose="02020603050405020304" pitchFamily="18" charset="0"/>
              </a:rPr>
              <a:t>ефективності </a:t>
            </a:r>
            <a:r>
              <a:rPr lang="uk" sz="2400" dirty="0">
                <a:latin typeface="Times New Roman" panose="02020603050405020304" pitchFamily="18" charset="0"/>
                <a:cs typeface="Times New Roman" panose="02020603050405020304" pitchFamily="18" charset="0"/>
              </a:rPr>
              <a:t>.</a:t>
            </a:r>
            <a:endParaRPr lang="ru-RU" sz="2400" dirty="0">
              <a:latin typeface="Times New Roman" panose="02020603050405020304" pitchFamily="18" charset="0"/>
              <a:cs typeface="Times New Roman" panose="02020603050405020304" pitchFamily="18" charset="0"/>
            </a:endParaRPr>
          </a:p>
          <a:p>
            <a:pPr marL="0" indent="0" algn="just" eaLnBrk="1" fontAlgn="auto" hangingPunct="1">
              <a:spcAft>
                <a:spcPts val="0"/>
              </a:spcAft>
              <a:buClr>
                <a:schemeClr val="accent3"/>
              </a:buClr>
              <a:buFont typeface="Wingdings 2" panose="05020102010507070707" pitchFamily="18" charset="2"/>
              <a:buNone/>
              <a:defRPr/>
            </a:pPr>
            <a:endParaRPr lang="ru-RU"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250825" y="333375"/>
            <a:ext cx="8785225" cy="6310313"/>
          </a:xfrm>
        </p:spPr>
        <p:txBody>
          <a:bodyPr>
            <a:noAutofit/>
          </a:bodyPr>
          <a:lstStyle/>
          <a:p>
            <a:pPr marL="0" indent="0" algn="ctr">
              <a:buFont typeface="Wingdings 2" panose="05020102010507070707" pitchFamily="18" charset="2"/>
              <a:buNone/>
              <a:defRPr/>
            </a:pPr>
            <a:r>
              <a:rPr lang="uk" sz="2200" b="1" dirty="0" smtClean="0">
                <a:latin typeface="Times New Roman" panose="02020603050405020304" pitchFamily="18" charset="0"/>
                <a:cs typeface="Times New Roman" panose="02020603050405020304" pitchFamily="18" charset="0"/>
              </a:rPr>
              <a:t>Технологічний </a:t>
            </a:r>
            <a:r>
              <a:rPr lang="uk" sz="2200" b="1" dirty="0">
                <a:latin typeface="Times New Roman" panose="02020603050405020304" pitchFamily="18" charset="0"/>
                <a:cs typeface="Times New Roman" panose="02020603050405020304" pitchFamily="18" charset="0"/>
              </a:rPr>
              <a:t>процес</a:t>
            </a:r>
          </a:p>
          <a:p>
            <a:pPr marL="0" indent="182563" algn="just">
              <a:buFont typeface="Wingdings 2" panose="05020102010507070707" pitchFamily="18" charset="2"/>
              <a:buNone/>
              <a:defRPr/>
            </a:pPr>
            <a:r>
              <a:rPr lang="uk" sz="2200" dirty="0">
                <a:latin typeface="Times New Roman" panose="02020603050405020304" pitchFamily="18" charset="0"/>
                <a:cs typeface="Times New Roman" panose="02020603050405020304" pitchFamily="18" charset="0"/>
              </a:rPr>
              <a:t>Ефективність лікарського засобу залежить не тільки від природи та дози лікарської речовини, а й від технологічних стадій її виробництва та обладнання. Істотне значення має людський чинник. Технологічний процес зумовлює вибір допоміжних речовин, які надають лікарському препарату певних властивостей. Він також пов'язаний із лікарською формою. Тому слід розглядати в взаємозв'язку друг з одним.</a:t>
            </a:r>
            <a:endParaRPr lang="ru-RU" sz="2200" dirty="0" smtClean="0">
              <a:latin typeface="Times New Roman" panose="02020603050405020304" pitchFamily="18" charset="0"/>
              <a:cs typeface="Times New Roman" panose="02020603050405020304" pitchFamily="18" charset="0"/>
            </a:endParaRPr>
          </a:p>
          <a:p>
            <a:pPr marL="0" indent="182563" algn="just">
              <a:buFont typeface="Wingdings 2" panose="05020102010507070707" pitchFamily="18" charset="2"/>
              <a:buNone/>
              <a:defRPr/>
            </a:pPr>
            <a:r>
              <a:rPr lang="uk" sz="2200" dirty="0" smtClean="0">
                <a:latin typeface="Times New Roman" panose="02020603050405020304" pitchFamily="18" charset="0"/>
                <a:cs typeface="Times New Roman" panose="02020603050405020304" pitchFamily="18" charset="0"/>
              </a:rPr>
              <a:t>В аптеках </a:t>
            </a:r>
            <a:r>
              <a:rPr lang="uk" sz="2200" dirty="0">
                <a:latin typeface="Times New Roman" panose="02020603050405020304" pitchFamily="18" charset="0"/>
                <a:cs typeface="Times New Roman" panose="02020603050405020304" pitchFamily="18" charset="0"/>
              </a:rPr>
              <a:t>та на заводах лікарські препарати </a:t>
            </a:r>
            <a:r>
              <a:rPr lang="uk" sz="2200" dirty="0" smtClean="0">
                <a:latin typeface="Times New Roman" panose="02020603050405020304" pitchFamily="18" charset="0"/>
                <a:cs typeface="Times New Roman" panose="02020603050405020304" pitchFamily="18" charset="0"/>
              </a:rPr>
              <a:t>готуються точною </a:t>
            </a:r>
            <a:r>
              <a:rPr lang="uk" sz="2200" dirty="0">
                <a:latin typeface="Times New Roman" panose="02020603050405020304" pitchFamily="18" charset="0"/>
                <a:cs typeface="Times New Roman" panose="02020603050405020304" pitchFamily="18" charset="0"/>
              </a:rPr>
              <a:t>відповідно до положень загальної технології та </a:t>
            </a:r>
            <a:r>
              <a:rPr lang="uk" sz="2200" dirty="0" smtClean="0">
                <a:latin typeface="Times New Roman" panose="02020603050405020304" pitchFamily="18" charset="0"/>
                <a:cs typeface="Times New Roman" panose="02020603050405020304" pitchFamily="18" charset="0"/>
              </a:rPr>
              <a:t>оцінюються </a:t>
            </a:r>
            <a:r>
              <a:rPr lang="uk" sz="2200" dirty="0">
                <a:latin typeface="Times New Roman" panose="02020603050405020304" pitchFamily="18" charset="0"/>
                <a:cs typeface="Times New Roman" panose="02020603050405020304" pitchFamily="18" charset="0"/>
              </a:rPr>
              <a:t>виходячи з товарознавчих принципів за масою, консистенцією, геометричною формою, змістом діючих речовин та ін.</a:t>
            </a:r>
          </a:p>
          <a:p>
            <a:pPr marL="0" indent="182563" algn="just">
              <a:buFont typeface="Wingdings 2" panose="05020102010507070707" pitchFamily="18" charset="2"/>
              <a:buNone/>
              <a:defRPr/>
            </a:pPr>
            <a:r>
              <a:rPr lang="uk" sz="2200" dirty="0">
                <a:latin typeface="Times New Roman" panose="02020603050405020304" pitchFamily="18" charset="0"/>
                <a:cs typeface="Times New Roman" panose="02020603050405020304" pitchFamily="18" charset="0"/>
              </a:rPr>
              <a:t>Відкриття в умовах клініки залежності терапевтичної ефективності лікарських препаратів від способів їхнього приготування означало принципово нове розуміння процесів фармацевтичної технології.</a:t>
            </a:r>
          </a:p>
          <a:p>
            <a:pPr marL="0" indent="182563" algn="just">
              <a:buFont typeface="Wingdings 2" panose="05020102010507070707" pitchFamily="18" charset="2"/>
              <a:buNone/>
              <a:defRPr/>
            </a:pPr>
            <a:endParaRPr lang="ru-RU" sz="2200" dirty="0">
              <a:latin typeface="Times New Roman" panose="02020603050405020304" pitchFamily="18" charset="0"/>
              <a:cs typeface="Times New Roman" panose="02020603050405020304" pitchFamily="18" charset="0"/>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179388" y="0"/>
            <a:ext cx="8964612" cy="6858000"/>
          </a:xfrm>
        </p:spPr>
        <p:txBody>
          <a:bodyPr>
            <a:normAutofit/>
          </a:bodyPr>
          <a:lstStyle/>
          <a:p>
            <a:pPr marL="0" indent="0" algn="just">
              <a:buFont typeface="Wingdings 2" panose="05020102010507070707" pitchFamily="18" charset="2"/>
              <a:buNone/>
              <a:defRPr/>
            </a:pPr>
            <a:endParaRPr lang="ru-RU" sz="2400" dirty="0" smtClean="0">
              <a:latin typeface="Times New Roman" panose="02020603050405020304" pitchFamily="18" charset="0"/>
              <a:cs typeface="Times New Roman" panose="02020603050405020304" pitchFamily="18" charset="0"/>
            </a:endParaRPr>
          </a:p>
          <a:p>
            <a:pPr marL="0" indent="0" algn="just">
              <a:buFont typeface="Wingdings 2" panose="05020102010507070707" pitchFamily="18" charset="2"/>
              <a:buNone/>
              <a:defRPr/>
            </a:pPr>
            <a:endParaRPr lang="ru-RU" sz="2400" dirty="0">
              <a:latin typeface="Times New Roman" panose="02020603050405020304" pitchFamily="18" charset="0"/>
              <a:cs typeface="Times New Roman" panose="02020603050405020304" pitchFamily="18" charset="0"/>
            </a:endParaRPr>
          </a:p>
          <a:p>
            <a:pPr marL="0" indent="0" algn="just">
              <a:buFont typeface="Wingdings 2" panose="05020102010507070707" pitchFamily="18" charset="2"/>
              <a:buNone/>
              <a:defRPr/>
            </a:pPr>
            <a:r>
              <a:rPr lang="uk" sz="2400" dirty="0" smtClean="0">
                <a:latin typeface="Times New Roman" panose="02020603050405020304" pitchFamily="18" charset="0"/>
                <a:cs typeface="Times New Roman" panose="02020603050405020304" pitchFamily="18" charset="0"/>
              </a:rPr>
              <a:t>Наприклад, завдяки популярності таблеток, їхньому переважному застосуванню порівняно з іншими лікарськими формами, вони стали однією з основних лікарських форм у середині XX ст. і виявилися найбільш вивченими у фармацевтичному та біофармацевтичному відносинах. Більш того, широкому дослідженню піддаються всі стадії одержання таблеток з метою з'ясування впливу </a:t>
            </a:r>
            <a:r>
              <a:rPr lang="uk" sz="2400" dirty="0" err="1" smtClean="0">
                <a:latin typeface="Times New Roman" panose="02020603050405020304" pitchFamily="18" charset="0"/>
                <a:cs typeface="Times New Roman" panose="02020603050405020304" pitchFamily="18" charset="0"/>
              </a:rPr>
              <a:t>постадійних </a:t>
            </a:r>
            <a:r>
              <a:rPr lang="uk" sz="2400" dirty="0" smtClean="0">
                <a:latin typeface="Times New Roman" panose="02020603050405020304" pitchFamily="18" charset="0"/>
                <a:cs typeface="Times New Roman" panose="02020603050405020304" pitchFamily="18" charset="0"/>
              </a:rPr>
              <a:t>операцій на їх фізико-механічні властивості та фармакотерапевтичну ефективність. Особливо ретельному експериментальному вивченню зазнали таких операцій, як грануляція, пресування, сушіння тощо. буд. Теоретично та досвідченим шляхом вже у 60-ті роки минулого століття було обґрунтовано необхідність раціонального селективного підходу до вибору стадій таблетування при приготуванні таблеток.</a:t>
            </a:r>
          </a:p>
          <a:p>
            <a:pPr marL="274320" indent="-274320" algn="just" eaLnBrk="1" fontAlgn="auto" hangingPunct="1">
              <a:spcAft>
                <a:spcPts val="0"/>
              </a:spcAft>
              <a:buClr>
                <a:schemeClr val="accent3"/>
              </a:buClr>
              <a:buFont typeface="Wingdings 2"/>
              <a:buChar char=""/>
              <a:defRPr/>
            </a:pPr>
            <a:endParaRPr lang="ru-RU" dirty="0" smtClean="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179388" y="214313"/>
            <a:ext cx="8964612" cy="6643687"/>
          </a:xfrm>
        </p:spPr>
        <p:txBody>
          <a:bodyPr>
            <a:noAutofit/>
          </a:bodyPr>
          <a:lstStyle/>
          <a:p>
            <a:pPr marL="0" indent="0" algn="just">
              <a:buFont typeface="Wingdings 2" panose="05020102010507070707" pitchFamily="18" charset="2"/>
              <a:buNone/>
              <a:defRPr/>
            </a:pPr>
            <a:r>
              <a:rPr lang="uk" sz="2200" dirty="0" smtClean="0">
                <a:latin typeface="Times New Roman" panose="02020603050405020304" pitchFamily="18" charset="0"/>
                <a:cs typeface="Times New Roman" panose="02020603050405020304" pitchFamily="18" charset="0"/>
              </a:rPr>
              <a:t>В даний час доведено, що спосіб отримання лікарського препарату багато в чому визначає стабільність лікарської речовини, швидкість його вивільнення з лікарської форми, інтенсивність всмоктування та, зрештою, його терапевтичну ефективність.</a:t>
            </a:r>
            <a:endParaRPr lang="ru-RU" sz="2200" dirty="0" smtClean="0"/>
          </a:p>
          <a:p>
            <a:pPr marL="0" indent="0" algn="just">
              <a:buFont typeface="Wingdings 2" panose="05020102010507070707" pitchFamily="18" charset="2"/>
              <a:buNone/>
              <a:defRPr/>
            </a:pPr>
            <a:r>
              <a:rPr lang="uk" sz="2200" dirty="0" smtClean="0"/>
              <a:t>Технологічні стадії мають свої параметри та режими, які вказуються в технологічному регламенті. Недотримання цих параметрів призводить до певної зміни лікарських речовин під час обробки, оскільки всі види механічного, променевого, теплового, звукового та інших впливів викликають деструкцію ( </a:t>
            </a:r>
            <a:r>
              <a:rPr lang="uk" sz="2200" dirty="0" err="1" smtClean="0"/>
              <a:t>механо </a:t>
            </a:r>
            <a:r>
              <a:rPr lang="uk" sz="2200" dirty="0" smtClean="0"/>
              <a:t>-крекінг) молекул.</a:t>
            </a:r>
          </a:p>
          <a:p>
            <a:pPr marL="0" indent="0" algn="just">
              <a:buFont typeface="Wingdings 2" panose="05020102010507070707" pitchFamily="18" charset="2"/>
              <a:buNone/>
              <a:defRPr/>
            </a:pPr>
            <a:r>
              <a:rPr lang="uk" sz="2200" dirty="0" smtClean="0"/>
              <a:t>Відомі явища </a:t>
            </a:r>
            <a:r>
              <a:rPr lang="uk" sz="2200" dirty="0" err="1" smtClean="0"/>
              <a:t>кріолізу </a:t>
            </a:r>
            <a:r>
              <a:rPr lang="uk" sz="2200" dirty="0" smtClean="0"/>
              <a:t>, піролізу, фотолізу, радіолізу, </a:t>
            </a:r>
            <a:r>
              <a:rPr lang="uk" sz="2200" dirty="0" err="1" smtClean="0"/>
              <a:t>механолізу </a:t>
            </a:r>
            <a:r>
              <a:rPr lang="uk" sz="2200" dirty="0" smtClean="0"/>
              <a:t>, що викликають механічні перетворення в речовині, які відповідальні за </a:t>
            </a:r>
            <a:r>
              <a:rPr lang="uk" sz="2200" dirty="0" err="1" smtClean="0"/>
              <a:t>інактивацію </a:t>
            </a:r>
            <a:r>
              <a:rPr lang="uk" sz="2200" dirty="0" smtClean="0"/>
              <a:t>діючих речовин або за токсичність отриманих сполук.</a:t>
            </a:r>
          </a:p>
          <a:p>
            <a:pPr marL="0" indent="0" algn="just">
              <a:buFont typeface="Wingdings 2" panose="05020102010507070707" pitchFamily="18" charset="2"/>
              <a:buNone/>
              <a:defRPr/>
            </a:pPr>
            <a:r>
              <a:rPr lang="uk" sz="2200" dirty="0" smtClean="0"/>
              <a:t>В результаті </a:t>
            </a:r>
            <a:r>
              <a:rPr lang="uk" sz="2200" dirty="0" err="1" smtClean="0"/>
              <a:t>механокрекінгу </a:t>
            </a:r>
            <a:r>
              <a:rPr lang="uk" sz="2200" dirty="0" smtClean="0"/>
              <a:t>молекул з'являються вільні радикали, які можуть вступати в хімічний зв'язок з киснем, утворюючи токсичні </a:t>
            </a:r>
            <a:r>
              <a:rPr lang="uk" sz="2200" dirty="0" err="1" smtClean="0"/>
              <a:t>пероксидні </a:t>
            </a:r>
            <a:r>
              <a:rPr lang="uk" sz="2200" dirty="0" smtClean="0"/>
              <a:t>сполуки або можуть взаємодіяти між собою, утворюючи неактивні полімери.</a:t>
            </a:r>
          </a:p>
          <a:p>
            <a:pPr>
              <a:defRPr/>
            </a:pPr>
            <a:endParaRPr lang="uk-UA" sz="2200"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Заголовок 1"/>
          <p:cNvSpPr>
            <a:spLocks noGrp="1"/>
          </p:cNvSpPr>
          <p:nvPr>
            <p:ph type="title"/>
          </p:nvPr>
        </p:nvSpPr>
        <p:spPr/>
        <p:txBody>
          <a:bodyPr/>
          <a:lstStyle/>
          <a:p>
            <a:r>
              <a:rPr lang="uk" altLang="uk-UA" smtClean="0"/>
              <a:t>Література</a:t>
            </a:r>
            <a:r>
              <a:rPr lang="ru-RU" altLang="uk-UA" smtClean="0"/>
              <a:t/>
            </a:r>
            <a:br>
              <a:rPr lang="ru-RU" altLang="uk-UA" smtClean="0"/>
            </a:br>
            <a:endParaRPr lang="ru-RU" altLang="uk-UA" smtClean="0"/>
          </a:p>
        </p:txBody>
      </p:sp>
      <p:sp>
        <p:nvSpPr>
          <p:cNvPr id="37891" name="Содержимое 2"/>
          <p:cNvSpPr>
            <a:spLocks noGrp="1"/>
          </p:cNvSpPr>
          <p:nvPr>
            <p:ph idx="1"/>
          </p:nvPr>
        </p:nvSpPr>
        <p:spPr/>
        <p:txBody>
          <a:bodyPr/>
          <a:lstStyle/>
          <a:p>
            <a:pPr algn="just"/>
            <a:r>
              <a:rPr lang="uk" altLang="ru-RU" smtClean="0"/>
              <a:t>1. Біофармація: Навч. для студ. фармац. вузів та фак. / А.І.Тихонов, Т.Г. Ярних, І.А. Зупанець, О.С.Данькевич, Є.Є.Богуцька; За ред. А.І. Тихонова. - Х.: Вид-во НФаУ; Золоті сторінки, 2003.-240с.: 18 іл.</a:t>
            </a:r>
          </a:p>
          <a:p>
            <a:pPr algn="just"/>
            <a:r>
              <a:rPr lang="uk" altLang="ru-RU" smtClean="0"/>
              <a:t>2. Практикум з біофамації: Навч. посібник для студентів вузів/А.І.Тихонов, Є.Є.Богуцька, Т.Г.Ярних та ін; за ред. А.І.Тихонова.- Харків: Вид-во НФаУ: Золоті станиці, 2003.- 96с.</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Заголовок 1"/>
          <p:cNvSpPr>
            <a:spLocks noGrp="1"/>
          </p:cNvSpPr>
          <p:nvPr>
            <p:ph type="title"/>
          </p:nvPr>
        </p:nvSpPr>
        <p:spPr/>
        <p:txBody>
          <a:bodyPr/>
          <a:lstStyle/>
          <a:p>
            <a:endParaRPr lang="ru-RU" altLang="ru-RU" smtClean="0"/>
          </a:p>
        </p:txBody>
      </p:sp>
      <p:sp>
        <p:nvSpPr>
          <p:cNvPr id="38915" name="Объект 2"/>
          <p:cNvSpPr>
            <a:spLocks noGrp="1"/>
          </p:cNvSpPr>
          <p:nvPr>
            <p:ph idx="1"/>
          </p:nvPr>
        </p:nvSpPr>
        <p:spPr/>
        <p:txBody>
          <a:bodyPr/>
          <a:lstStyle/>
          <a:p>
            <a:pPr marL="0" indent="0" algn="ctr">
              <a:buFont typeface="Wingdings 2" panose="05020102010507070707" pitchFamily="18" charset="2"/>
              <a:buNone/>
            </a:pPr>
            <a:r>
              <a:rPr lang="uk" altLang="ru-RU" sz="7200" smtClean="0">
                <a:solidFill>
                  <a:srgbClr val="FF0000"/>
                </a:solidFill>
              </a:rPr>
              <a:t>ДЯКУЮ</a:t>
            </a:r>
          </a:p>
          <a:p>
            <a:pPr marL="0" indent="0" algn="ctr">
              <a:buFont typeface="Wingdings 2" panose="05020102010507070707" pitchFamily="18" charset="2"/>
              <a:buNone/>
            </a:pPr>
            <a:r>
              <a:rPr lang="uk" altLang="ru-RU" sz="7200" smtClean="0">
                <a:solidFill>
                  <a:srgbClr val="FF0000"/>
                </a:solidFill>
              </a:rPr>
              <a:t>ЗА УВАГУ!</a:t>
            </a:r>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Поток">
  <a:themeElements>
    <a:clrScheme name="Поток">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Поток">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Официальная">
      <a:fillStyleLst>
        <a:solidFill>
          <a:schemeClr val="phClr"/>
        </a:solidFill>
        <a:solidFill>
          <a:schemeClr val="phClr">
            <a:tint val="45000"/>
          </a:schemeClr>
        </a:solidFill>
        <a:solidFill>
          <a:schemeClr val="phClr">
            <a:tint val="95000"/>
          </a:schemeClr>
        </a:solidFill>
      </a:fillStyleLst>
      <a:lnStyleLst>
        <a:ln w="9525" cap="flat" cmpd="sng" algn="ctr">
          <a:solidFill>
            <a:schemeClr val="phClr"/>
          </a:solidFill>
          <a:prstDash val="solid"/>
        </a:ln>
        <a:ln w="11429" cap="flat" cmpd="sng" algn="ctr">
          <a:solidFill>
            <a:schemeClr val="phClr"/>
          </a:solidFill>
          <a:prstDash val="sysDash"/>
        </a:ln>
        <a:ln w="20000" cap="flat" cmpd="sng" algn="ctr">
          <a:solidFill>
            <a:schemeClr val="phClr"/>
          </a:solidFill>
          <a:prstDash val="solid"/>
        </a:ln>
      </a:lnStyleLst>
      <a:effectStyleLst>
        <a:effectStyle>
          <a:effectLst>
            <a:outerShdw blurRad="50800" dist="25400" dir="5400000" rotWithShape="0">
              <a:srgbClr val="000000">
                <a:alpha val="3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threePt" dir="t">
              <a:rot lat="0" lon="0" rev="0"/>
            </a:lightRig>
          </a:scene3d>
          <a:sp3d contourW="9525" prstMaterial="matte">
            <a:bevelT w="0" h="0"/>
            <a:contourClr>
              <a:schemeClr val="phClr">
                <a:shade val="70000"/>
                <a:satMod val="105000"/>
              </a:schemeClr>
            </a:contourClr>
          </a:sp3d>
        </a:effectStyle>
        <a:effectStyle>
          <a:effectLst>
            <a:outerShdw blurRad="50800" dist="25400" dir="5400000" rotWithShape="0">
              <a:srgbClr val="000000">
                <a:alpha val="45000"/>
              </a:srgbClr>
            </a:outerShdw>
          </a:effectLst>
          <a:scene3d>
            <a:camera prst="orthographicFront" fov="0">
              <a:rot lat="0" lon="0" rev="0"/>
            </a:camera>
            <a:lightRig rig="soft" dir="b">
              <a:rot lat="0" lon="0" rev="0"/>
            </a:lightRig>
          </a:scene3d>
          <a:sp3d prstMaterial="dkEdge">
            <a:bevelT w="63500" h="63500" prst="cross"/>
            <a:contourClr>
              <a:schemeClr val="phClr"/>
            </a:contourClr>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Override1.xml><?xml version="1.0" encoding="utf-8"?>
<a:themeOverride xmlns:a="http://schemas.openxmlformats.org/drawingml/2006/main">
  <a:clrScheme name="Поток">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themeOverride>
</file>

<file path=ppt/theme/themeOverride2.xml><?xml version="1.0" encoding="utf-8"?>
<a:themeOverride xmlns:a="http://schemas.openxmlformats.org/drawingml/2006/main">
  <a:clrScheme name="Поток">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themeOverride>
</file>

<file path=docProps/app.xml><?xml version="1.0" encoding="utf-8"?>
<Properties xmlns="http://schemas.openxmlformats.org/officeDocument/2006/extended-properties" xmlns:vt="http://schemas.openxmlformats.org/officeDocument/2006/docPropsVTypes">
  <Template>Flow</Template>
  <TotalTime>628</TotalTime>
  <Words>3194</Words>
  <Application>Microsoft Office PowerPoint</Application>
  <PresentationFormat>Экран (4:3)</PresentationFormat>
  <Paragraphs>194</Paragraphs>
  <Slides>34</Slides>
  <Notes>0</Notes>
  <HiddenSlides>0</HiddenSlides>
  <MMClips>0</MMClips>
  <ScaleCrop>false</ScaleCrop>
  <HeadingPairs>
    <vt:vector size="6" baseType="variant">
      <vt:variant>
        <vt:lpstr>Использованные шрифты</vt:lpstr>
      </vt:variant>
      <vt:variant>
        <vt:i4>6</vt:i4>
      </vt:variant>
      <vt:variant>
        <vt:lpstr>Тема</vt:lpstr>
      </vt:variant>
      <vt:variant>
        <vt:i4>1</vt:i4>
      </vt:variant>
      <vt:variant>
        <vt:lpstr>Заголовки слайдов</vt:lpstr>
      </vt:variant>
      <vt:variant>
        <vt:i4>34</vt:i4>
      </vt:variant>
    </vt:vector>
  </HeadingPairs>
  <TitlesOfParts>
    <vt:vector size="41" baseType="lpstr">
      <vt:lpstr>Arial</vt:lpstr>
      <vt:lpstr>Calibri</vt:lpstr>
      <vt:lpstr>Constantia</vt:lpstr>
      <vt:lpstr>Times New Roman</vt:lpstr>
      <vt:lpstr>Wingdings</vt:lpstr>
      <vt:lpstr>Wingdings 2</vt:lpstr>
      <vt:lpstr>Поток</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Шляхи введення ліків в організм</vt:lpstr>
      <vt:lpstr>Ентеральні шляхи введення</vt:lpstr>
      <vt:lpstr>Парентеральні шляхи введення</vt:lpstr>
      <vt:lpstr>Парентеральні щляхи введення лікарських речовин, які найбільш часто застосовуються</vt:lpstr>
      <vt:lpstr>Від шляху введення ЛЗ багато в чому залежить швидкість настання фармакологічного ефекту, діючої речовини у вогнище запалення, прояв негативних побічних ефектів, ефективність та безпека його застосування.  Наприклад, магнію сульфат (гірка сіль) має багатогранну фармакологічну активність і використовується в медичній практиці з різних показань і з різними цілями.  Магнію сульфат, прийнятий дорослим внутрішньо (перорально) у дозі 20-30 г у ½ склянці води, погано всмоктується (не більше 20 %), викликає затримку рідини, підвищує осмотичний тиск у шлунково-кишковому тракті, підсилює перистальтику кишечника та має проносну дію. А прийнятий внутрішньо (натще) 20-25% розчин магнію сульфату по 1 ст. ложці 3 рази на день подразнює нервові закінчення слизової оболонки 12-палої кишки, підвищує відділення холецистокініну та дає жовчогінний ефект.</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Література </vt:lpstr>
      <vt:lpstr>Презентация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dc:creator>Ильяс</dc:creator>
  <cp:lastModifiedBy>Alyona Zamkovaya</cp:lastModifiedBy>
  <cp:revision>54</cp:revision>
  <cp:lastPrinted>2020-02-19T08:31:31Z</cp:lastPrinted>
  <dcterms:modified xsi:type="dcterms:W3CDTF">2025-01-18T18:01:51Z</dcterms:modified>
</cp:coreProperties>
</file>