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uk"/>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180"/>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1"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Равнобедренный треугольник 3"/>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Заголовок 7"/>
          <p:cNvSpPr>
            <a:spLocks noGrp="1"/>
          </p:cNvSpPr>
          <p:nvPr>
            <p:ph type="ctrTitle"/>
          </p:nvPr>
        </p:nvSpPr>
        <p:spPr>
          <a:xfrm>
            <a:off x="540544" y="776288"/>
            <a:ext cx="8062912" cy="1470025"/>
          </a:xfrm>
        </p:spPr>
        <p:txBody>
          <a:bodyPr anchor="b"/>
          <a:lstStyle>
            <a:lvl1pPr algn="r">
              <a:defRPr sz="4400"/>
            </a:lvl1pPr>
          </a:lstStyle>
          <a:p>
            <a:r>
              <a:rPr lang="ru-RU" smtClean="0"/>
              <a:t>Образец заголовка</a:t>
            </a:r>
            <a:endParaRPr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5" name="Дата 27"/>
          <p:cNvSpPr>
            <a:spLocks noGrp="1"/>
          </p:cNvSpPr>
          <p:nvPr>
            <p:ph type="dt" sz="half" idx="10"/>
          </p:nvPr>
        </p:nvSpPr>
        <p:spPr>
          <a:xfrm>
            <a:off x="1371600" y="6011863"/>
            <a:ext cx="5791200" cy="365125"/>
          </a:xfrm>
        </p:spPr>
        <p:txBody>
          <a:bodyPr tIns="0" bIns="0" anchor="t"/>
          <a:lstStyle>
            <a:lvl1pPr algn="r">
              <a:defRPr sz="1000"/>
            </a:lvl1pPr>
          </a:lstStyle>
          <a:p>
            <a:pPr>
              <a:defRPr/>
            </a:pPr>
            <a:fld id="{40FD2DB6-9AF4-49E5-AEA5-D4C79ABDDED4}" type="datetimeFigureOut">
              <a:rPr lang="ru-RU"/>
              <a:pPr>
                <a:defRPr/>
              </a:pPr>
              <a:t>18.01.2025</a:t>
            </a:fld>
            <a:endParaRPr lang="ru-RU"/>
          </a:p>
        </p:txBody>
      </p:sp>
      <p:sp>
        <p:nvSpPr>
          <p:cNvPr id="6" name="Нижний колонтитул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ru-RU"/>
          </a:p>
        </p:txBody>
      </p:sp>
      <p:sp>
        <p:nvSpPr>
          <p:cNvPr id="7" name="Номер слайда 28"/>
          <p:cNvSpPr>
            <a:spLocks noGrp="1"/>
          </p:cNvSpPr>
          <p:nvPr>
            <p:ph type="sldNum" sz="quarter" idx="12"/>
          </p:nvPr>
        </p:nvSpPr>
        <p:spPr>
          <a:xfrm>
            <a:off x="8391525" y="5753100"/>
            <a:ext cx="503238" cy="365125"/>
          </a:xfrm>
        </p:spPr>
        <p:txBody>
          <a:bodyPr anchor="ctr"/>
          <a:lstStyle>
            <a:lvl1pPr>
              <a:defRPr sz="1300">
                <a:solidFill>
                  <a:srgbClr val="FFFFFF"/>
                </a:solidFill>
              </a:defRPr>
            </a:lvl1pPr>
          </a:lstStyle>
          <a:p>
            <a:fld id="{5536082D-4E6E-471F-BAE3-E489134F3B58}" type="slidenum">
              <a:rPr lang="ru-RU" altLang="uk-UA"/>
              <a:pPr/>
              <a:t>‹#›</a:t>
            </a:fld>
            <a:endParaRPr lang="ru-RU" altLang="uk-UA"/>
          </a:p>
        </p:txBody>
      </p:sp>
    </p:spTree>
    <p:extLst>
      <p:ext uri="{BB962C8B-B14F-4D97-AF65-F5344CB8AC3E}">
        <p14:creationId xmlns:p14="http://schemas.microsoft.com/office/powerpoint/2010/main" val="2067666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lang="ru-RU" smtClean="0"/>
              <a:t>Образец заголовка</a:t>
            </a:r>
            <a:endParaRPr lang="en-US"/>
          </a:p>
        </p:txBody>
      </p:sp>
      <p:sp>
        <p:nvSpPr>
          <p:cNvPr id="3" name="Содержимое 2"/>
          <p:cNvSpPr>
            <a:spLocks noGrp="1"/>
          </p:cNvSpPr>
          <p:nvPr>
            <p:ph idx="1"/>
          </p:nvPr>
        </p:nvSpPr>
        <p:spPr>
          <a:xfrm>
            <a:off x="457200" y="1882808"/>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a:xfrm>
            <a:off x="4791075" y="6480175"/>
            <a:ext cx="2133600" cy="301625"/>
          </a:xfrm>
        </p:spPr>
        <p:txBody>
          <a:bodyPr/>
          <a:lstStyle>
            <a:lvl1pPr>
              <a:defRPr/>
            </a:lvl1pPr>
          </a:lstStyle>
          <a:p>
            <a:pPr>
              <a:defRPr/>
            </a:pPr>
            <a:fld id="{AD25032B-26CC-4453-9A97-6DFCAF0AD8E2}" type="datetimeFigureOut">
              <a:rPr lang="ru-RU"/>
              <a:pPr>
                <a:defRPr/>
              </a:pPr>
              <a:t>18.01.2025</a:t>
            </a:fld>
            <a:endParaRPr lang="ru-RU"/>
          </a:p>
        </p:txBody>
      </p:sp>
      <p:sp>
        <p:nvSpPr>
          <p:cNvPr id="5" name="Нижний колонтитул 4"/>
          <p:cNvSpPr>
            <a:spLocks noGrp="1"/>
          </p:cNvSpPr>
          <p:nvPr>
            <p:ph type="ftr" sz="quarter" idx="11"/>
          </p:nvPr>
        </p:nvSpPr>
        <p:spPr>
          <a:xfrm>
            <a:off x="457200" y="6481763"/>
            <a:ext cx="4259263" cy="300037"/>
          </a:xfrm>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1E12EAD5-EAE3-4EC5-A2D1-36B0DB00A739}" type="slidenum">
              <a:rPr lang="ru-RU" altLang="uk-UA"/>
              <a:pPr/>
              <a:t>‹#›</a:t>
            </a:fld>
            <a:endParaRPr lang="ru-RU" altLang="uk-UA"/>
          </a:p>
        </p:txBody>
      </p:sp>
    </p:spTree>
    <p:extLst>
      <p:ext uri="{BB962C8B-B14F-4D97-AF65-F5344CB8AC3E}">
        <p14:creationId xmlns:p14="http://schemas.microsoft.com/office/powerpoint/2010/main" val="1175751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gradFill rotWithShape="1">
          <a:gsLst>
            <a:gs pos="0">
              <a:srgbClr val="000000"/>
            </a:gs>
            <a:gs pos="60001">
              <a:srgbClr val="000000"/>
            </a:gs>
            <a:gs pos="100000">
              <a:srgbClr val="6C6C6C"/>
            </a:gs>
          </a:gsLst>
          <a:lin ang="5400000"/>
        </a:gradFill>
        <a:effectLst/>
      </p:bgPr>
    </p:bg>
    <p:spTree>
      <p:nvGrpSpPr>
        <p:cNvPr id="1" name=""/>
        <p:cNvGrpSpPr/>
        <p:nvPr/>
      </p:nvGrpSpPr>
      <p:grpSpPr>
        <a:xfrm>
          <a:off x="0" y="0"/>
          <a:ext cx="0" cy="0"/>
          <a:chOff x="0" y="0"/>
          <a:chExt cx="0" cy="0"/>
        </a:xfrm>
      </p:grpSpPr>
      <p:sp>
        <p:nvSpPr>
          <p:cNvPr id="4" name="Прямоугольный треугольник 3"/>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Равнобедренный треугольник 4"/>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Прямая соединительная линия 5"/>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Прямая соединительная линия 6"/>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lstStyle>
            <a:lvl1pPr marL="0" algn="l">
              <a:buNone/>
              <a:defRPr sz="3600" b="1" cap="none" baseline="0"/>
            </a:lvl1pPr>
          </a:lstStyle>
          <a:p>
            <a:r>
              <a:rPr lang="ru-RU" smtClean="0"/>
              <a:t>Образец заголовка</a:t>
            </a:r>
            <a:endParaRPr lang="en-US"/>
          </a:p>
        </p:txBody>
      </p:sp>
      <p:sp>
        <p:nvSpPr>
          <p:cNvPr id="3" name="Текст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8" name="Дата 3"/>
          <p:cNvSpPr>
            <a:spLocks noGrp="1"/>
          </p:cNvSpPr>
          <p:nvPr>
            <p:ph type="dt" sz="half" idx="10"/>
          </p:nvPr>
        </p:nvSpPr>
        <p:spPr>
          <a:xfrm>
            <a:off x="6956425" y="6477000"/>
            <a:ext cx="2133600" cy="304800"/>
          </a:xfrm>
        </p:spPr>
        <p:txBody>
          <a:bodyPr/>
          <a:lstStyle>
            <a:lvl1pPr>
              <a:defRPr/>
            </a:lvl1pPr>
          </a:lstStyle>
          <a:p>
            <a:pPr>
              <a:defRPr/>
            </a:pPr>
            <a:fld id="{70155BFD-3CC3-4FD4-8F7E-6F986B26D192}" type="datetimeFigureOut">
              <a:rPr lang="ru-RU"/>
              <a:pPr>
                <a:defRPr/>
              </a:pPr>
              <a:t>18.01.2025</a:t>
            </a:fld>
            <a:endParaRPr lang="ru-RU"/>
          </a:p>
        </p:txBody>
      </p:sp>
      <p:sp>
        <p:nvSpPr>
          <p:cNvPr id="9" name="Нижний колонтитул 4"/>
          <p:cNvSpPr>
            <a:spLocks noGrp="1"/>
          </p:cNvSpPr>
          <p:nvPr>
            <p:ph type="ftr" sz="quarter" idx="11"/>
          </p:nvPr>
        </p:nvSpPr>
        <p:spPr>
          <a:xfrm>
            <a:off x="2619375" y="6481763"/>
            <a:ext cx="4260850" cy="300037"/>
          </a:xfrm>
        </p:spPr>
        <p:txBody>
          <a:bodyPr/>
          <a:lstStyle>
            <a:lvl1pPr>
              <a:defRPr/>
            </a:lvl1pPr>
          </a:lstStyle>
          <a:p>
            <a:pPr>
              <a:defRPr/>
            </a:pPr>
            <a:endParaRPr lang="ru-RU"/>
          </a:p>
        </p:txBody>
      </p:sp>
      <p:sp>
        <p:nvSpPr>
          <p:cNvPr id="10" name="Номер слайда 5"/>
          <p:cNvSpPr>
            <a:spLocks noGrp="1"/>
          </p:cNvSpPr>
          <p:nvPr>
            <p:ph type="sldNum" sz="quarter" idx="12"/>
          </p:nvPr>
        </p:nvSpPr>
        <p:spPr>
          <a:xfrm>
            <a:off x="8450263" y="809625"/>
            <a:ext cx="503237" cy="300038"/>
          </a:xfrm>
        </p:spPr>
        <p:txBody>
          <a:bodyPr/>
          <a:lstStyle>
            <a:lvl1pPr>
              <a:defRPr/>
            </a:lvl1pPr>
          </a:lstStyle>
          <a:p>
            <a:fld id="{164CD12D-AF96-4846-8ADC-4720E0595631}" type="slidenum">
              <a:rPr lang="ru-RU" altLang="uk-UA"/>
              <a:pPr/>
              <a:t>‹#›</a:t>
            </a:fld>
            <a:endParaRPr lang="ru-RU" altLang="uk-UA"/>
          </a:p>
        </p:txBody>
      </p:sp>
    </p:spTree>
    <p:extLst>
      <p:ext uri="{BB962C8B-B14F-4D97-AF65-F5344CB8AC3E}">
        <p14:creationId xmlns:p14="http://schemas.microsoft.com/office/powerpoint/2010/main" val="142665126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lang="ru-RU" smtClean="0"/>
              <a:t>Образец заголовка</a:t>
            </a:r>
            <a:endParaRPr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4C62657A-21CF-4E56-8774-7109BF1622D0}" type="datetimeFigureOut">
              <a:rPr lang="ru-RU"/>
              <a:pPr>
                <a:defRPr/>
              </a:pPr>
              <a:t>18.01.2025</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fld id="{0A4F785B-5A90-476B-92AB-EB48A540F34C}" type="slidenum">
              <a:rPr lang="ru-RU" altLang="uk-UA"/>
              <a:pPr/>
              <a:t>‹#›</a:t>
            </a:fld>
            <a:endParaRPr lang="ru-RU" altLang="uk-UA"/>
          </a:p>
        </p:txBody>
      </p:sp>
    </p:spTree>
    <p:extLst>
      <p:ext uri="{BB962C8B-B14F-4D97-AF65-F5344CB8AC3E}">
        <p14:creationId xmlns:p14="http://schemas.microsoft.com/office/powerpoint/2010/main" val="2318396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ru-RU" smtClean="0"/>
              <a:t>Образец заголовка</a:t>
            </a:r>
            <a:endParaRPr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a:xfrm>
            <a:off x="4791075" y="6481763"/>
            <a:ext cx="2130425" cy="301625"/>
          </a:xfrm>
        </p:spPr>
        <p:txBody>
          <a:bodyPr/>
          <a:lstStyle>
            <a:lvl1pPr>
              <a:defRPr/>
            </a:lvl1pPr>
          </a:lstStyle>
          <a:p>
            <a:pPr>
              <a:defRPr/>
            </a:pPr>
            <a:fld id="{E616C708-9871-4A71-91E0-33F000EEF55A}" type="datetimeFigureOut">
              <a:rPr lang="ru-RU"/>
              <a:pPr>
                <a:defRPr/>
              </a:pPr>
              <a:t>18.01.2025</a:t>
            </a:fld>
            <a:endParaRPr lang="ru-RU"/>
          </a:p>
        </p:txBody>
      </p:sp>
      <p:sp>
        <p:nvSpPr>
          <p:cNvPr id="8" name="Нижний колонтитул 7"/>
          <p:cNvSpPr>
            <a:spLocks noGrp="1"/>
          </p:cNvSpPr>
          <p:nvPr>
            <p:ph type="ftr" sz="quarter" idx="11"/>
          </p:nvPr>
        </p:nvSpPr>
        <p:spPr>
          <a:xfrm>
            <a:off x="457200" y="6481763"/>
            <a:ext cx="4260850" cy="301625"/>
          </a:xfrm>
        </p:spPr>
        <p:txBody>
          <a:bodyPr/>
          <a:lstStyle>
            <a:lvl1pPr>
              <a:defRPr/>
            </a:lvl1pPr>
          </a:lstStyle>
          <a:p>
            <a:pPr>
              <a:defRPr/>
            </a:pPr>
            <a:endParaRPr lang="ru-RU"/>
          </a:p>
        </p:txBody>
      </p:sp>
      <p:sp>
        <p:nvSpPr>
          <p:cNvPr id="9" name="Номер слайда 8"/>
          <p:cNvSpPr>
            <a:spLocks noGrp="1"/>
          </p:cNvSpPr>
          <p:nvPr>
            <p:ph type="sldNum" sz="quarter" idx="12"/>
          </p:nvPr>
        </p:nvSpPr>
        <p:spPr>
          <a:xfrm>
            <a:off x="7589838" y="6483350"/>
            <a:ext cx="503237" cy="301625"/>
          </a:xfrm>
        </p:spPr>
        <p:txBody>
          <a:bodyPr/>
          <a:lstStyle>
            <a:lvl1pPr>
              <a:defRPr/>
            </a:lvl1pPr>
          </a:lstStyle>
          <a:p>
            <a:fld id="{076789A1-7823-48FA-B3BA-083126D8DA8F}" type="slidenum">
              <a:rPr lang="ru-RU" altLang="uk-UA"/>
              <a:pPr/>
              <a:t>‹#›</a:t>
            </a:fld>
            <a:endParaRPr lang="ru-RU" altLang="uk-UA"/>
          </a:p>
        </p:txBody>
      </p:sp>
    </p:spTree>
    <p:extLst>
      <p:ext uri="{BB962C8B-B14F-4D97-AF65-F5344CB8AC3E}">
        <p14:creationId xmlns:p14="http://schemas.microsoft.com/office/powerpoint/2010/main" val="652993109"/>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fld id="{C27190AA-02DC-4F2B-B37B-D48260E8B1EC}" type="datetimeFigureOut">
              <a:rPr lang="ru-RU"/>
              <a:pPr>
                <a:defRPr/>
              </a:pPr>
              <a:t>18.01.2025</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fld id="{498D0A16-5374-4B84-8CC7-2C768B1DD585}" type="slidenum">
              <a:rPr lang="ru-RU" altLang="uk-UA"/>
              <a:pPr/>
              <a:t>‹#›</a:t>
            </a:fld>
            <a:endParaRPr lang="ru-RU" altLang="uk-UA"/>
          </a:p>
        </p:txBody>
      </p:sp>
    </p:spTree>
    <p:extLst>
      <p:ext uri="{BB962C8B-B14F-4D97-AF65-F5344CB8AC3E}">
        <p14:creationId xmlns:p14="http://schemas.microsoft.com/office/powerpoint/2010/main" val="4103683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fld id="{5F69CA3D-84DC-48BB-A399-647FC3CAA444}" type="datetimeFigureOut">
              <a:rPr lang="ru-RU"/>
              <a:pPr>
                <a:defRPr/>
              </a:pPr>
              <a:t>18.01.2025</a:t>
            </a:fld>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fld id="{204DE3D7-20FC-479D-A3C8-D41D6562A80C}" type="slidenum">
              <a:rPr lang="ru-RU" altLang="uk-UA"/>
              <a:pPr/>
              <a:t>‹#›</a:t>
            </a:fld>
            <a:endParaRPr lang="ru-RU" altLang="uk-UA"/>
          </a:p>
        </p:txBody>
      </p:sp>
    </p:spTree>
    <p:extLst>
      <p:ext uri="{BB962C8B-B14F-4D97-AF65-F5344CB8AC3E}">
        <p14:creationId xmlns:p14="http://schemas.microsoft.com/office/powerpoint/2010/main" val="695498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ru-RU" smtClean="0"/>
              <a:t>Образец заголовка</a:t>
            </a:r>
            <a:endParaRPr lang="en-US"/>
          </a:p>
        </p:txBody>
      </p:sp>
      <p:sp>
        <p:nvSpPr>
          <p:cNvPr id="3" name="Текст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a:xfrm>
            <a:off x="6278563" y="6556375"/>
            <a:ext cx="2133600" cy="301625"/>
          </a:xfrm>
        </p:spPr>
        <p:txBody>
          <a:bodyPr/>
          <a:lstStyle>
            <a:lvl1pPr>
              <a:defRPr sz="900"/>
            </a:lvl1pPr>
          </a:lstStyle>
          <a:p>
            <a:pPr>
              <a:defRPr/>
            </a:pPr>
            <a:fld id="{E6742831-6E29-40A8-AAAB-0C73781B1E47}" type="datetimeFigureOut">
              <a:rPr lang="ru-RU"/>
              <a:pPr>
                <a:defRPr/>
              </a:pPr>
              <a:t>18.01.2025</a:t>
            </a:fld>
            <a:endParaRPr lang="ru-RU"/>
          </a:p>
        </p:txBody>
      </p:sp>
      <p:sp>
        <p:nvSpPr>
          <p:cNvPr id="6" name="Нижний колонтитул 5"/>
          <p:cNvSpPr>
            <a:spLocks noGrp="1"/>
          </p:cNvSpPr>
          <p:nvPr>
            <p:ph type="ftr" sz="quarter" idx="11"/>
          </p:nvPr>
        </p:nvSpPr>
        <p:spPr>
          <a:xfrm>
            <a:off x="1135063" y="6556375"/>
            <a:ext cx="5143500"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410575" y="6556375"/>
            <a:ext cx="503238" cy="301625"/>
          </a:xfrm>
        </p:spPr>
        <p:txBody>
          <a:bodyPr/>
          <a:lstStyle>
            <a:lvl1pPr>
              <a:defRPr sz="900"/>
            </a:lvl1pPr>
          </a:lstStyle>
          <a:p>
            <a:fld id="{67B34D16-D7E6-4C66-92F8-477CC48789BF}" type="slidenum">
              <a:rPr lang="ru-RU" altLang="uk-UA"/>
              <a:pPr/>
              <a:t>‹#›</a:t>
            </a:fld>
            <a:endParaRPr lang="ru-RU" altLang="uk-UA"/>
          </a:p>
        </p:txBody>
      </p:sp>
    </p:spTree>
    <p:extLst>
      <p:ext uri="{BB962C8B-B14F-4D97-AF65-F5344CB8AC3E}">
        <p14:creationId xmlns:p14="http://schemas.microsoft.com/office/powerpoint/2010/main" val="272172395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Pr>
        <a:gradFill rotWithShape="1">
          <a:gsLst>
            <a:gs pos="0">
              <a:srgbClr val="000000"/>
            </a:gs>
            <a:gs pos="60001">
              <a:srgbClr val="000000"/>
            </a:gs>
            <a:gs pos="100000">
              <a:srgbClr val="6C6C6C"/>
            </a:gs>
          </a:gsLst>
          <a:lin ang="54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ru-RU" smtClean="0"/>
              <a:t>Образец заголовка</a:t>
            </a:r>
            <a:endParaRPr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4"/>
          <p:cNvSpPr>
            <a:spLocks noGrp="1"/>
          </p:cNvSpPr>
          <p:nvPr>
            <p:ph type="dt" sz="half" idx="10"/>
          </p:nvPr>
        </p:nvSpPr>
        <p:spPr>
          <a:xfrm>
            <a:off x="6108700" y="6556375"/>
            <a:ext cx="2101850" cy="301625"/>
          </a:xfrm>
        </p:spPr>
        <p:txBody>
          <a:bodyPr/>
          <a:lstStyle>
            <a:lvl1pPr>
              <a:defRPr sz="900"/>
            </a:lvl1pPr>
          </a:lstStyle>
          <a:p>
            <a:pPr>
              <a:defRPr/>
            </a:pPr>
            <a:fld id="{330BED7B-F5FB-43A6-9A1A-F43187460A76}" type="datetimeFigureOut">
              <a:rPr lang="ru-RU"/>
              <a:pPr>
                <a:defRPr/>
              </a:pPr>
              <a:t>18.01.2025</a:t>
            </a:fld>
            <a:endParaRPr lang="ru-RU"/>
          </a:p>
        </p:txBody>
      </p:sp>
      <p:sp>
        <p:nvSpPr>
          <p:cNvPr id="6" name="Нижний колонтитул 5"/>
          <p:cNvSpPr>
            <a:spLocks noGrp="1"/>
          </p:cNvSpPr>
          <p:nvPr>
            <p:ph type="ftr" sz="quarter" idx="11"/>
          </p:nvPr>
        </p:nvSpPr>
        <p:spPr>
          <a:xfrm>
            <a:off x="1169988" y="6557963"/>
            <a:ext cx="4948237"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216900" y="6556375"/>
            <a:ext cx="366713" cy="301625"/>
          </a:xfrm>
        </p:spPr>
        <p:txBody>
          <a:bodyPr/>
          <a:lstStyle>
            <a:lvl1pPr>
              <a:defRPr sz="900"/>
            </a:lvl1pPr>
          </a:lstStyle>
          <a:p>
            <a:fld id="{55D83B6E-3B0D-4A8E-ABC3-CD3568DF9E39}" type="slidenum">
              <a:rPr lang="ru-RU" altLang="uk-UA"/>
              <a:pPr/>
              <a:t>‹#›</a:t>
            </a:fld>
            <a:endParaRPr lang="ru-RU" altLang="uk-UA"/>
          </a:p>
        </p:txBody>
      </p:sp>
    </p:spTree>
    <p:extLst>
      <p:ext uri="{BB962C8B-B14F-4D97-AF65-F5344CB8AC3E}">
        <p14:creationId xmlns:p14="http://schemas.microsoft.com/office/powerpoint/2010/main" val="51554564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D84DFBDA-ADB0-49B0-90FD-8D8488FFB12C}" type="datetimeFigureOut">
              <a:rPr lang="ru-RU"/>
              <a:pPr>
                <a:defRPr/>
              </a:pPr>
              <a:t>18.01.2025</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2762A28B-ADE3-4401-8F4A-8642C86814F4}" type="slidenum">
              <a:rPr lang="ru-RU" altLang="uk-UA"/>
              <a:pPr/>
              <a:t>‹#›</a:t>
            </a:fld>
            <a:endParaRPr lang="ru-RU" altLang="uk-UA"/>
          </a:p>
        </p:txBody>
      </p:sp>
    </p:spTree>
    <p:extLst>
      <p:ext uri="{BB962C8B-B14F-4D97-AF65-F5344CB8AC3E}">
        <p14:creationId xmlns:p14="http://schemas.microsoft.com/office/powerpoint/2010/main" val="411578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1570DCCB-575E-40F5-ACE2-DB192316FEE2}" type="datetimeFigureOut">
              <a:rPr lang="ru-RU"/>
              <a:pPr>
                <a:defRPr/>
              </a:pPr>
              <a:t>18.01.2025</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DD831CBF-4E80-49A3-9B54-373B41385724}" type="slidenum">
              <a:rPr lang="ru-RU" altLang="uk-UA"/>
              <a:pPr/>
              <a:t>‹#›</a:t>
            </a:fld>
            <a:endParaRPr lang="ru-RU" altLang="uk-UA"/>
          </a:p>
        </p:txBody>
      </p:sp>
    </p:spTree>
    <p:extLst>
      <p:ext uri="{BB962C8B-B14F-4D97-AF65-F5344CB8AC3E}">
        <p14:creationId xmlns:p14="http://schemas.microsoft.com/office/powerpoint/2010/main" val="2063241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474747"/>
            </a:gs>
            <a:gs pos="60001">
              <a:srgbClr val="626262"/>
            </a:gs>
            <a:gs pos="100000">
              <a:srgbClr val="8C8C8C"/>
            </a:gs>
          </a:gsLst>
          <a:lin ang="5400000"/>
        </a:gradFill>
        <a:effectLst/>
      </p:bgPr>
    </p:bg>
    <p:spTree>
      <p:nvGrpSpPr>
        <p:cNvPr id="1" name=""/>
        <p:cNvGrpSpPr/>
        <p:nvPr/>
      </p:nvGrpSpPr>
      <p:grpSpPr>
        <a:xfrm>
          <a:off x="0" y="0"/>
          <a:ext cx="0" cy="0"/>
          <a:chOff x="0" y="0"/>
          <a:chExt cx="0" cy="0"/>
        </a:xfrm>
      </p:grpSpPr>
      <p:sp>
        <p:nvSpPr>
          <p:cNvPr id="11" name="Прямоугольный треугольник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Прямая соединительная линия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8288"/>
            <a:ext cx="8229600" cy="1398587"/>
          </a:xfrm>
          <a:prstGeom prst="rect">
            <a:avLst/>
          </a:prstGeom>
        </p:spPr>
        <p:txBody>
          <a:bodyPr vert="horz" anchor="ctr">
            <a:normAutofit/>
          </a:bodyPr>
          <a:lstStyle/>
          <a:p>
            <a:r>
              <a:rPr lang="ru-RU" smtClean="0"/>
              <a:t>Образец заголовка</a:t>
            </a:r>
            <a:endParaRPr lang="en-US"/>
          </a:p>
        </p:txBody>
      </p:sp>
      <p:sp>
        <p:nvSpPr>
          <p:cNvPr id="1030" name="Текст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
        <p:nvSpPr>
          <p:cNvPr id="14" name="Дата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5437DBB8-F400-4999-BD0C-C5B5790B7FF0}" type="datetimeFigureOut">
              <a:rPr lang="ru-RU"/>
              <a:pPr>
                <a:defRPr/>
              </a:pPr>
              <a:t>18.01.2025</a:t>
            </a:fld>
            <a:endParaRPr lang="ru-RU"/>
          </a:p>
        </p:txBody>
      </p:sp>
      <p:sp>
        <p:nvSpPr>
          <p:cNvPr id="3" name="Нижний колонтитул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ru-RU"/>
          </a:p>
        </p:txBody>
      </p:sp>
      <p:sp>
        <p:nvSpPr>
          <p:cNvPr id="23" name="Номер слайда 22"/>
          <p:cNvSpPr>
            <a:spLocks noGrp="1"/>
          </p:cNvSpPr>
          <p:nvPr>
            <p:ph type="sldNum" sz="quarter" idx="4"/>
          </p:nvPr>
        </p:nvSpPr>
        <p:spPr>
          <a:xfrm>
            <a:off x="7589838" y="6481763"/>
            <a:ext cx="503237" cy="301625"/>
          </a:xfrm>
          <a:prstGeom prst="rect">
            <a:avLst/>
          </a:prstGeom>
        </p:spPr>
        <p:txBody>
          <a:bodyPr vert="horz" wrap="square" lIns="91440" tIns="45720" rIns="91440" bIns="45720" numCol="1" anchor="b" anchorCtr="0" compatLnSpc="1">
            <a:prstTxWarp prst="textNoShape">
              <a:avLst/>
            </a:prstTxWarp>
          </a:bodyPr>
          <a:lstStyle>
            <a:lvl1pPr algn="ctr">
              <a:defRPr sz="1200">
                <a:latin typeface="Century Gothic" panose="020B0502020202020204" pitchFamily="34" charset="0"/>
              </a:defRPr>
            </a:lvl1pPr>
          </a:lstStyle>
          <a:p>
            <a:fld id="{1F606539-C8F6-4247-8ECB-FF69D8B5F04A}" type="slidenum">
              <a:rPr lang="ru-RU" altLang="uk-UA"/>
              <a:pPr/>
              <a:t>‹#›</a:t>
            </a:fld>
            <a:endParaRPr lang="ru-RU" altLang="uk-UA"/>
          </a:p>
        </p:txBody>
      </p:sp>
    </p:spTree>
  </p:cSld>
  <p:clrMap bg1="dk1" tx1="lt1" bg2="dk2" tx2="lt2" accent1="accent1" accent2="accent2" accent3="accent3" accent4="accent4" accent5="accent5" accent6="accent6" hlink="hlink" folHlink="folHlink"/>
  <p:sldLayoutIdLst>
    <p:sldLayoutId id="2147483905" r:id="rId1"/>
    <p:sldLayoutId id="2147483906" r:id="rId2"/>
    <p:sldLayoutId id="2147483907" r:id="rId3"/>
    <p:sldLayoutId id="2147483900" r:id="rId4"/>
    <p:sldLayoutId id="2147483908" r:id="rId5"/>
    <p:sldLayoutId id="2147483901" r:id="rId6"/>
    <p:sldLayoutId id="2147483902" r:id="rId7"/>
    <p:sldLayoutId id="2147483909" r:id="rId8"/>
    <p:sldLayoutId id="2147483910" r:id="rId9"/>
    <p:sldLayoutId id="2147483903" r:id="rId10"/>
    <p:sldLayoutId id="2147483904" r:id="rId11"/>
  </p:sldLayoutIdLst>
  <p:txStyles>
    <p:titleStyle>
      <a:lvl1pPr marL="484188" indent="-484188" algn="l" rtl="0" eaLnBrk="0" fontAlgn="base" hangingPunct="0">
        <a:spcBef>
          <a:spcPct val="0"/>
        </a:spcBef>
        <a:spcAft>
          <a:spcPct val="0"/>
        </a:spcAft>
        <a:defRPr sz="42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indent="-484188" algn="l" rtl="0" eaLnBrk="0" fontAlgn="base" hangingPunct="0">
        <a:spcBef>
          <a:spcPct val="0"/>
        </a:spcBef>
        <a:spcAft>
          <a:spcPct val="0"/>
        </a:spcAft>
        <a:defRPr sz="4200">
          <a:solidFill>
            <a:srgbClr val="FF5C9C"/>
          </a:solidFill>
          <a:latin typeface="Century Gothic" pitchFamily="34" charset="0"/>
        </a:defRPr>
      </a:lvl2pPr>
      <a:lvl3pPr marL="484188" indent="-484188" algn="l" rtl="0" eaLnBrk="0" fontAlgn="base" hangingPunct="0">
        <a:spcBef>
          <a:spcPct val="0"/>
        </a:spcBef>
        <a:spcAft>
          <a:spcPct val="0"/>
        </a:spcAft>
        <a:defRPr sz="4200">
          <a:solidFill>
            <a:srgbClr val="FF5C9C"/>
          </a:solidFill>
          <a:latin typeface="Century Gothic" pitchFamily="34" charset="0"/>
        </a:defRPr>
      </a:lvl3pPr>
      <a:lvl4pPr marL="484188" indent="-484188" algn="l" rtl="0" eaLnBrk="0" fontAlgn="base" hangingPunct="0">
        <a:spcBef>
          <a:spcPct val="0"/>
        </a:spcBef>
        <a:spcAft>
          <a:spcPct val="0"/>
        </a:spcAft>
        <a:defRPr sz="4200">
          <a:solidFill>
            <a:srgbClr val="FF5C9C"/>
          </a:solidFill>
          <a:latin typeface="Century Gothic" pitchFamily="34" charset="0"/>
        </a:defRPr>
      </a:lvl4pPr>
      <a:lvl5pPr marL="484188" indent="-484188" algn="l" rtl="0" eaLnBrk="0" fontAlgn="base" hangingPunct="0">
        <a:spcBef>
          <a:spcPct val="0"/>
        </a:spcBef>
        <a:spcAft>
          <a:spcPct val="0"/>
        </a:spcAft>
        <a:defRPr sz="4200">
          <a:solidFill>
            <a:srgbClr val="FF5C9C"/>
          </a:solidFill>
          <a:latin typeface="Century Gothic" pitchFamily="34" charset="0"/>
        </a:defRPr>
      </a:lvl5pPr>
      <a:lvl6pPr marL="941388" indent="-484188" algn="l" rtl="0" fontAlgn="base">
        <a:spcBef>
          <a:spcPct val="0"/>
        </a:spcBef>
        <a:spcAft>
          <a:spcPct val="0"/>
        </a:spcAft>
        <a:defRPr sz="4200">
          <a:solidFill>
            <a:srgbClr val="FF5C9C"/>
          </a:solidFill>
          <a:latin typeface="Century Gothic" pitchFamily="34" charset="0"/>
        </a:defRPr>
      </a:lvl6pPr>
      <a:lvl7pPr marL="1398588" indent="-484188" algn="l" rtl="0" fontAlgn="base">
        <a:spcBef>
          <a:spcPct val="0"/>
        </a:spcBef>
        <a:spcAft>
          <a:spcPct val="0"/>
        </a:spcAft>
        <a:defRPr sz="4200">
          <a:solidFill>
            <a:srgbClr val="FF5C9C"/>
          </a:solidFill>
          <a:latin typeface="Century Gothic" pitchFamily="34" charset="0"/>
        </a:defRPr>
      </a:lvl7pPr>
      <a:lvl8pPr marL="1855788" indent="-484188" algn="l" rtl="0" fontAlgn="base">
        <a:spcBef>
          <a:spcPct val="0"/>
        </a:spcBef>
        <a:spcAft>
          <a:spcPct val="0"/>
        </a:spcAft>
        <a:defRPr sz="4200">
          <a:solidFill>
            <a:srgbClr val="FF5C9C"/>
          </a:solidFill>
          <a:latin typeface="Century Gothic" pitchFamily="34" charset="0"/>
        </a:defRPr>
      </a:lvl8pPr>
      <a:lvl9pPr marL="2312988" indent="-484188" algn="l" rtl="0" fontAlgn="base">
        <a:spcBef>
          <a:spcPct val="0"/>
        </a:spcBef>
        <a:spcAft>
          <a:spcPct val="0"/>
        </a:spcAft>
        <a:defRPr sz="4200">
          <a:solidFill>
            <a:srgbClr val="FF5C9C"/>
          </a:solidFill>
          <a:latin typeface="Century Gothic" pitchFamily="34" charset="0"/>
        </a:defRPr>
      </a:lvl9pPr>
    </p:titleStyle>
    <p:bodyStyle>
      <a:lvl1pPr marL="447675" indent="-382588" algn="l" rtl="0" eaLnBrk="0" fontAlgn="base" hangingPunct="0">
        <a:spcBef>
          <a:spcPct val="20000"/>
        </a:spcBef>
        <a:spcAft>
          <a:spcPct val="0"/>
        </a:spcAft>
        <a:buClr>
          <a:schemeClr val="accent1"/>
        </a:buClr>
        <a:buSzPct val="80000"/>
        <a:buFont typeface="Wingdings 2" panose="05020102010507070707" pitchFamily="18" charset="2"/>
        <a:buChar char=""/>
        <a:defRPr sz="3000" kern="1200">
          <a:solidFill>
            <a:schemeClr val="tx1"/>
          </a:solidFill>
          <a:latin typeface="+mn-lt"/>
          <a:ea typeface="+mn-ea"/>
          <a:cs typeface="+mn-cs"/>
        </a:defRPr>
      </a:lvl1pPr>
      <a:lvl2pPr marL="822325" indent="-285750" algn="l" rtl="0" eaLnBrk="0" fontAlgn="base" hangingPunct="0">
        <a:spcBef>
          <a:spcPct val="20000"/>
        </a:spcBef>
        <a:spcAft>
          <a:spcPct val="0"/>
        </a:spcAft>
        <a:buClr>
          <a:schemeClr val="accent1"/>
        </a:buClr>
        <a:buSzPct val="95000"/>
        <a:buFont typeface="Verdana" panose="020B0604030504040204" pitchFamily="34" charset="0"/>
        <a:buChar char="›"/>
        <a:defRPr sz="2600" kern="1200">
          <a:solidFill>
            <a:schemeClr val="tx1"/>
          </a:solidFill>
          <a:latin typeface="+mn-lt"/>
          <a:ea typeface="+mn-ea"/>
          <a:cs typeface="+mn-cs"/>
        </a:defRPr>
      </a:lvl2pPr>
      <a:lvl3pPr marL="1104900" indent="-228600" algn="l" rtl="0" eaLnBrk="0" fontAlgn="base" hangingPunct="0">
        <a:spcBef>
          <a:spcPct val="20000"/>
        </a:spcBef>
        <a:spcAft>
          <a:spcPct val="0"/>
        </a:spcAft>
        <a:buClr>
          <a:schemeClr val="accent1"/>
        </a:buClr>
        <a:buFont typeface="Wingdings 2" panose="05020102010507070707" pitchFamily="18" charset="2"/>
        <a:buChar char=""/>
        <a:defRPr sz="2400" kern="1200">
          <a:solidFill>
            <a:schemeClr val="tx1"/>
          </a:solidFill>
          <a:latin typeface="+mn-lt"/>
          <a:ea typeface="+mn-ea"/>
          <a:cs typeface="+mn-cs"/>
        </a:defRPr>
      </a:lvl3pPr>
      <a:lvl4pPr marL="1371600" indent="-209550" algn="l" rtl="0" eaLnBrk="0" fontAlgn="base" hangingPunct="0">
        <a:spcBef>
          <a:spcPct val="20000"/>
        </a:spcBef>
        <a:spcAft>
          <a:spcPct val="0"/>
        </a:spcAft>
        <a:buClr>
          <a:schemeClr val="accent1"/>
        </a:buClr>
        <a:buFont typeface="Wingdings 2" panose="05020102010507070707" pitchFamily="18" charset="2"/>
        <a:buChar char=""/>
        <a:defRPr sz="2000" kern="1200">
          <a:solidFill>
            <a:schemeClr val="tx1"/>
          </a:solidFill>
          <a:latin typeface="+mn-lt"/>
          <a:ea typeface="+mn-ea"/>
          <a:cs typeface="+mn-cs"/>
        </a:defRPr>
      </a:lvl4pPr>
      <a:lvl5pPr marL="1600200" indent="-209550" algn="l" rtl="0" eaLnBrk="0" fontAlgn="base" hangingPunct="0">
        <a:spcBef>
          <a:spcPct val="20000"/>
        </a:spcBef>
        <a:spcAft>
          <a:spcPct val="0"/>
        </a:spcAft>
        <a:buClr>
          <a:srgbClr val="FF90B2"/>
        </a:buClr>
        <a:buFont typeface="Wingdings 2" panose="05020102010507070707"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ideo" Target="file:///D:\&#1050;&#1110;&#1085;&#1086;\&#1053;&#1072;&#1088;&#1082;&#1086;&#1090;&#1080;&#1082;&#1080;%20&#1090;&#1072;%20&#1082;&#1091;&#1088;&#1110;&#1085;&#1085;&#1103;\smoking-2.mp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ideo" Target="file:///D:\&#1050;&#1110;&#1085;&#1086;\&#1053;&#1072;&#1088;&#1082;&#1086;&#1090;&#1080;&#1082;&#1080;%20&#1090;&#1072;%20&#1082;&#1091;&#1088;&#1110;&#1085;&#1085;&#1103;\pravdapro.wmv"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ideo" Target="file:///D:\&#1050;&#1110;&#1085;&#1086;\&#1053;&#1072;&#1088;&#1082;&#1086;&#1090;&#1080;&#1082;&#1080;%20&#1090;&#1072;%20&#1082;&#1091;&#1088;&#1110;&#1085;&#1085;&#1103;\400.as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2192405"/>
            <a:ext cx="8062912" cy="2520280"/>
          </a:xfrm>
          <a:ln>
            <a:miter lim="800000"/>
            <a:headEnd/>
            <a:tailEnd/>
          </a:ln>
        </p:spPr>
        <p:txBody>
          <a:bodyPr>
            <a:normAutofit/>
          </a:bodyPr>
          <a:lstStyle/>
          <a:p>
            <a:pPr algn="ctr" eaLnBrk="1" fontAlgn="auto" hangingPunct="1">
              <a:spcAft>
                <a:spcPts val="0"/>
              </a:spcAft>
              <a:buFont typeface="Wingdings 2"/>
              <a:buNone/>
              <a:defRPr/>
            </a:pPr>
            <a:r>
              <a:rPr lang="uk" b="1" dirty="0" smtClean="0">
                <a:solidFill>
                  <a:srgbClr val="FF0180"/>
                </a:solidFill>
              </a:rPr>
              <a:t>Терапевтична нееквівалентність лікарських засобів. Причини виникнення. Вплив змінних факторів на стабільність лікарських засобів.</a:t>
            </a:r>
            <a:endParaRPr lang="ru-RU" dirty="0">
              <a:solidFill>
                <a:srgbClr val="FF0180"/>
              </a:solidFill>
            </a:endParaRPr>
          </a:p>
        </p:txBody>
      </p:sp>
      <p:pic>
        <p:nvPicPr>
          <p:cNvPr id="4"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112508"/>
            <a:ext cx="1393139" cy="1821799"/>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1187624" y="6227987"/>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 sz="2000" dirty="0" smtClean="0">
                <a:latin typeface="Times New Roman" panose="02020603050405020304" pitchFamily="18" charset="0"/>
                <a:cs typeface="Times New Roman" panose="02020603050405020304" pitchFamily="18" charset="0"/>
              </a:rPr>
              <a:t>Одеса 2025</a:t>
            </a:r>
            <a:endParaRPr lang="uk-UA" sz="2000" dirty="0">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6075893" y="4852758"/>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 sz="2000" dirty="0" smtClean="0">
                <a:latin typeface="Times New Roman" panose="02020603050405020304" pitchFamily="18" charset="0"/>
                <a:cs typeface="Times New Roman" panose="02020603050405020304" pitchFamily="18" charset="0"/>
              </a:rPr>
              <a:t>Доцент </a:t>
            </a:r>
            <a:r>
              <a:rPr lang="uk" sz="2000" smtClean="0">
                <a:latin typeface="Times New Roman" panose="02020603050405020304" pitchFamily="18" charset="0"/>
                <a:cs typeface="Times New Roman" panose="02020603050405020304" pitchFamily="18" charset="0"/>
              </a:rPr>
              <a:t>Замкова </a:t>
            </a:r>
            <a:r>
              <a:rPr lang="uk" sz="2000" smtClean="0">
                <a:latin typeface="Times New Roman" panose="02020603050405020304" pitchFamily="18" charset="0"/>
                <a:cs typeface="Times New Roman" panose="02020603050405020304" pitchFamily="18" charset="0"/>
              </a:rPr>
              <a:t>А.В</a:t>
            </a:r>
            <a:r>
              <a:rPr lang="uk" sz="2000" dirty="0" smtClean="0">
                <a:latin typeface="Times New Roman" panose="02020603050405020304" pitchFamily="18" charset="0"/>
                <a:cs typeface="Times New Roman" panose="02020603050405020304" pitchFamily="18" charset="0"/>
              </a:rPr>
              <a:t>.</a:t>
            </a:r>
            <a:endParaRPr lang="uk-UA" sz="2000" dirty="0">
              <a:latin typeface="Times New Roman" panose="02020603050405020304" pitchFamily="18" charset="0"/>
              <a:cs typeface="Times New Roman" panose="02020603050405020304" pitchFamily="18" charset="0"/>
            </a:endParaRPr>
          </a:p>
        </p:txBody>
      </p:sp>
      <p:sp>
        <p:nvSpPr>
          <p:cNvPr id="7" name="Заголовок 1"/>
          <p:cNvSpPr txBox="1">
            <a:spLocks/>
          </p:cNvSpPr>
          <p:nvPr/>
        </p:nvSpPr>
        <p:spPr>
          <a:xfrm>
            <a:off x="2411760" y="269635"/>
            <a:ext cx="5752365"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 sz="2000" dirty="0" smtClean="0">
                <a:latin typeface="Times New Roman" panose="02020603050405020304" pitchFamily="18" charset="0"/>
                <a:cs typeface="Times New Roman" panose="02020603050405020304" pitchFamily="18" charset="0"/>
              </a:rPr>
              <a:t>Одеський національний медичний університет</a:t>
            </a:r>
          </a:p>
          <a:p>
            <a:pPr algn="ctr"/>
            <a:r>
              <a:rPr lang="uk" sz="2000" dirty="0" smtClean="0">
                <a:latin typeface="Times New Roman" panose="02020603050405020304" pitchFamily="18" charset="0"/>
                <a:cs typeface="Times New Roman" panose="02020603050405020304" pitchFamily="18" charset="0"/>
              </a:rPr>
              <a:t>Фармацевтичний факультет</a:t>
            </a:r>
          </a:p>
          <a:p>
            <a:pPr algn="ctr"/>
            <a:r>
              <a:rPr lang="uk" sz="2000" dirty="0" smtClean="0">
                <a:latin typeface="Times New Roman" panose="02020603050405020304" pitchFamily="18" charset="0"/>
                <a:cs typeface="Times New Roman" panose="02020603050405020304" pitchFamily="18" charset="0"/>
              </a:rPr>
              <a:t>Кафедра фармацевтичної хімії та технології ліків</a:t>
            </a:r>
            <a:endParaRPr lang="uk-UA" sz="2000" dirty="0">
              <a:latin typeface="Times New Roman" panose="02020603050405020304" pitchFamily="18" charset="0"/>
              <a:cs typeface="Times New Roman" panose="02020603050405020304" pitchFamily="18"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169025"/>
          </a:xfrm>
        </p:spPr>
        <p:txBody>
          <a:bodyPr>
            <a:normAutofit fontScale="92500" lnSpcReduction="10000"/>
          </a:bodyPr>
          <a:lstStyle/>
          <a:p>
            <a:pPr marL="448056" indent="-384048" algn="ctr" eaLnBrk="1" fontAlgn="auto" hangingPunct="1">
              <a:spcAft>
                <a:spcPts val="0"/>
              </a:spcAft>
              <a:buFont typeface="Wingdings 2"/>
              <a:buNone/>
              <a:defRPr/>
            </a:pPr>
            <a:r>
              <a:rPr lang="uk" sz="4800" dirty="0" smtClean="0">
                <a:solidFill>
                  <a:srgbClr val="FFFF00"/>
                </a:solidFill>
              </a:rPr>
              <a:t>План</a:t>
            </a:r>
          </a:p>
          <a:p>
            <a:pPr marL="448056" indent="-384048" eaLnBrk="1" fontAlgn="auto" hangingPunct="1">
              <a:spcAft>
                <a:spcPts val="0"/>
              </a:spcAft>
              <a:buFont typeface="Wingdings 2"/>
              <a:buChar char=""/>
              <a:defRPr/>
            </a:pPr>
            <a:r>
              <a:rPr lang="uk" dirty="0" smtClean="0"/>
              <a:t>1. Терапевтична нееквівалентність лікарських форм. Суть та причина її виникнення.</a:t>
            </a:r>
          </a:p>
          <a:p>
            <a:pPr marL="448056" indent="-384048" eaLnBrk="1" fontAlgn="auto" hangingPunct="1">
              <a:spcAft>
                <a:spcPts val="0"/>
              </a:spcAft>
              <a:buFont typeface="Wingdings 2"/>
              <a:buChar char=""/>
              <a:defRPr/>
            </a:pPr>
            <a:r>
              <a:rPr lang="uk" dirty="0" smtClean="0"/>
              <a:t>2. Вплив фармацевтичних (термічних) факторів на стабільність лікарських засобів. Взаємозв'язок.</a:t>
            </a:r>
          </a:p>
          <a:p>
            <a:pPr marL="448056" indent="-384048" eaLnBrk="1" fontAlgn="auto" hangingPunct="1">
              <a:spcAft>
                <a:spcPts val="0"/>
              </a:spcAft>
              <a:buFont typeface="Wingdings 2"/>
              <a:buChar char=""/>
              <a:defRPr/>
            </a:pPr>
            <a:r>
              <a:rPr lang="uk" dirty="0" smtClean="0"/>
              <a:t>3. Вплив складу та температури їжі на терапевтичну еквівалентність лікарських препаратів.</a:t>
            </a:r>
          </a:p>
          <a:p>
            <a:pPr marL="448056" indent="-384048" eaLnBrk="1" fontAlgn="auto" hangingPunct="1">
              <a:spcAft>
                <a:spcPts val="0"/>
              </a:spcAft>
              <a:buFont typeface="Wingdings 2"/>
              <a:buChar char=""/>
              <a:defRPr/>
            </a:pPr>
            <a:r>
              <a:rPr lang="uk" dirty="0" smtClean="0"/>
              <a:t>4. Вплив алкоголю та куріння на терапевтичну еквівалентність лікарських препаратів.</a:t>
            </a:r>
            <a:endParaRPr lang="ru-RU"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25"/>
            <a:ext cx="8229600" cy="6026150"/>
          </a:xfrm>
        </p:spPr>
        <p:txBody>
          <a:bodyPr>
            <a:normAutofit/>
          </a:bodyPr>
          <a:lstStyle/>
          <a:p>
            <a:pPr marL="448056" indent="-384048" eaLnBrk="1" fontAlgn="auto" hangingPunct="1">
              <a:spcAft>
                <a:spcPts val="0"/>
              </a:spcAft>
              <a:buFont typeface="Wingdings 2"/>
              <a:buNone/>
              <a:defRPr/>
            </a:pPr>
            <a:r>
              <a:rPr lang="uk" sz="3200" dirty="0" smtClean="0"/>
              <a:t>  </a:t>
            </a:r>
            <a:r>
              <a:rPr lang="uk" sz="5400" b="1" dirty="0" smtClean="0">
                <a:solidFill>
                  <a:srgbClr val="FF0180"/>
                </a:solidFill>
              </a:rPr>
              <a:t>Терапевтична нееквівалентність</a:t>
            </a:r>
            <a:r>
              <a:rPr lang="uk" sz="3200" b="1" dirty="0" smtClean="0">
                <a:solidFill>
                  <a:srgbClr val="FF0180"/>
                </a:solidFill>
              </a:rPr>
              <a:t> </a:t>
            </a:r>
            <a:r>
              <a:rPr lang="uk" sz="3200" b="1" dirty="0" smtClean="0"/>
              <a:t>- нерівність терапевтичної дії тих самих лікарських препаратів в однакових дозах, приготованих різними виробниками або тим самим заводом, але різних серій.</a:t>
            </a:r>
            <a:endParaRPr lang="ru-RU" sz="3200" dirty="0" smtClean="0"/>
          </a:p>
          <a:p>
            <a:pPr marL="448056" indent="-384048" eaLnBrk="1" fontAlgn="auto" hangingPunct="1">
              <a:spcAft>
                <a:spcPts val="0"/>
              </a:spcAft>
              <a:buFont typeface="Wingdings 2"/>
              <a:buNone/>
              <a:defRPr/>
            </a:pPr>
            <a:endParaRPr lang="ru-RU" sz="3200"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169025"/>
          </a:xfrm>
        </p:spPr>
        <p:txBody>
          <a:bodyPr>
            <a:normAutofit fontScale="77500" lnSpcReduction="20000"/>
          </a:bodyPr>
          <a:lstStyle/>
          <a:p>
            <a:pPr marL="448056" indent="-384048" eaLnBrk="1" fontAlgn="auto" hangingPunct="1">
              <a:spcAft>
                <a:spcPts val="0"/>
              </a:spcAft>
              <a:buFont typeface="Wingdings 2"/>
              <a:buChar char=""/>
              <a:defRPr/>
            </a:pPr>
            <a:endParaRPr lang="en-US" b="1" dirty="0" smtClean="0"/>
          </a:p>
          <a:p>
            <a:pPr marL="448056" indent="-384048" eaLnBrk="1" fontAlgn="auto" hangingPunct="1">
              <a:spcAft>
                <a:spcPts val="0"/>
              </a:spcAft>
              <a:buFont typeface="Wingdings 2"/>
              <a:buChar char=""/>
              <a:defRPr/>
            </a:pPr>
            <a:endParaRPr lang="en-US" b="1" dirty="0" smtClean="0"/>
          </a:p>
          <a:p>
            <a:pPr marL="448056" indent="-384048" eaLnBrk="1" fontAlgn="auto" hangingPunct="1">
              <a:spcAft>
                <a:spcPts val="0"/>
              </a:spcAft>
              <a:buFont typeface="Wingdings 2"/>
              <a:buChar char=""/>
              <a:defRPr/>
            </a:pPr>
            <a:r>
              <a:rPr lang="uk" b="1" dirty="0" smtClean="0"/>
              <a:t>                                         </a:t>
            </a:r>
            <a:r>
              <a:rPr lang="uk" sz="3600" b="1" dirty="0" smtClean="0">
                <a:solidFill>
                  <a:srgbClr val="FF0180"/>
                </a:solidFill>
              </a:rPr>
              <a:t>Вплив складу та</a:t>
            </a:r>
            <a:endParaRPr lang="en-US" sz="3600" b="1" dirty="0" smtClean="0">
              <a:solidFill>
                <a:srgbClr val="FF0180"/>
              </a:solidFill>
            </a:endParaRPr>
          </a:p>
          <a:p>
            <a:pPr marL="448056" indent="-384048" eaLnBrk="1" fontAlgn="auto" hangingPunct="1">
              <a:spcAft>
                <a:spcPts val="0"/>
              </a:spcAft>
              <a:buFont typeface="Wingdings 2"/>
              <a:buChar char=""/>
              <a:defRPr/>
            </a:pPr>
            <a:r>
              <a:rPr lang="uk" sz="3600" b="1" dirty="0" smtClean="0">
                <a:solidFill>
                  <a:srgbClr val="FF0180"/>
                </a:solidFill>
              </a:rPr>
              <a:t>                                          температури їжі</a:t>
            </a:r>
            <a:endParaRPr lang="en-US" sz="3600" b="1" dirty="0" smtClean="0">
              <a:solidFill>
                <a:srgbClr val="FF0180"/>
              </a:solidFill>
            </a:endParaRPr>
          </a:p>
          <a:p>
            <a:pPr marL="448056" indent="-384048" eaLnBrk="1" fontAlgn="auto" hangingPunct="1">
              <a:spcAft>
                <a:spcPts val="0"/>
              </a:spcAft>
              <a:buFont typeface="Wingdings 2"/>
              <a:buChar char=""/>
              <a:defRPr/>
            </a:pPr>
            <a:endParaRPr lang="en-US" b="1" dirty="0" smtClean="0"/>
          </a:p>
          <a:p>
            <a:pPr marL="448056" indent="-384048" eaLnBrk="1" fontAlgn="auto" hangingPunct="1">
              <a:spcAft>
                <a:spcPts val="0"/>
              </a:spcAft>
              <a:buFont typeface="Wingdings 2"/>
              <a:buChar char=""/>
              <a:defRPr/>
            </a:pPr>
            <a:endParaRPr lang="ru-RU" dirty="0" smtClean="0"/>
          </a:p>
          <a:p>
            <a:pPr marL="448056" indent="-384048" algn="just" eaLnBrk="1" fontAlgn="auto" hangingPunct="1">
              <a:spcAft>
                <a:spcPts val="0"/>
              </a:spcAft>
              <a:buFont typeface="Wingdings 2"/>
              <a:buChar char=""/>
              <a:defRPr/>
            </a:pPr>
            <a:r>
              <a:rPr lang="uk" sz="3100" dirty="0" smtClean="0"/>
              <a:t>На ефективність дії лікарських речовин впливають склад і температура їжі. Звичайна змішана їжа містить речовини рослинного, тваринного та мінерального походження: білки, жири, вуглеводи, амінокислоти, жирні кислоти, гліцерин, дубильні речовини (в чаї, хурмі), кофеїн (в чаї, каві), </a:t>
            </a:r>
            <a:r>
              <a:rPr lang="uk" sz="3100" dirty="0" err="1" smtClean="0"/>
              <a:t>серотонін </a:t>
            </a:r>
            <a:r>
              <a:rPr lang="uk" sz="3100" dirty="0" smtClean="0"/>
              <a:t>(в кропиві, арахі) , ананасах), </a:t>
            </a:r>
            <a:r>
              <a:rPr lang="uk" sz="3100" dirty="0" err="1" smtClean="0"/>
              <a:t>тірамін </a:t>
            </a:r>
            <a:r>
              <a:rPr lang="uk" sz="3100" dirty="0" smtClean="0"/>
              <a:t>(у сирих, бананах, квасолі, оселедці, каві, пиві, вині, печінки курчат), оксалати (у ревені, селери, щавлі, шпинаті), стерин, </a:t>
            </a:r>
            <a:r>
              <a:rPr lang="uk" sz="3100" dirty="0" err="1" smtClean="0"/>
              <a:t>фітостерин </a:t>
            </a:r>
            <a:r>
              <a:rPr lang="uk" sz="3100" dirty="0" smtClean="0"/>
              <a:t>, іони важких металів та інші хімічно та фармакологічні активні речовини.</a:t>
            </a:r>
            <a:endParaRPr lang="ru-RU" sz="3100" dirty="0"/>
          </a:p>
        </p:txBody>
      </p:sp>
      <p:pic>
        <p:nvPicPr>
          <p:cNvPr id="11267" name="Picture 4" descr="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285750"/>
            <a:ext cx="3048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357188"/>
            <a:ext cx="8786813" cy="6097587"/>
          </a:xfrm>
        </p:spPr>
        <p:txBody>
          <a:bodyPr>
            <a:normAutofit fontScale="77500" lnSpcReduction="20000"/>
          </a:bodyPr>
          <a:lstStyle/>
          <a:p>
            <a:pPr marL="448056" indent="-384048" algn="just" eaLnBrk="1" fontAlgn="auto" hangingPunct="1">
              <a:spcAft>
                <a:spcPts val="0"/>
              </a:spcAft>
              <a:buFont typeface="Wingdings 2"/>
              <a:buChar char=""/>
              <a:defRPr/>
            </a:pPr>
            <a:r>
              <a:rPr lang="uk" dirty="0" smtClean="0">
                <a:solidFill>
                  <a:srgbClr val="FFFF00"/>
                </a:solidFill>
              </a:rPr>
              <a:t>    Залежно від складу їжа впливає на перистальтику та секреторну функцію травного тракту, який впливає на ступінь та швидкість всмоктування лікарських засобів.</a:t>
            </a:r>
          </a:p>
          <a:p>
            <a:pPr marL="448056" indent="-384048" algn="just" eaLnBrk="1" fontAlgn="auto" hangingPunct="1">
              <a:spcAft>
                <a:spcPts val="0"/>
              </a:spcAft>
              <a:buFont typeface="Wingdings 2"/>
              <a:buChar char=""/>
              <a:defRPr/>
            </a:pPr>
            <a:r>
              <a:rPr lang="uk" dirty="0" smtClean="0">
                <a:solidFill>
                  <a:srgbClr val="FFFF00"/>
                </a:solidFill>
              </a:rPr>
              <a:t>( яйця , сир, молоко, горох, квасоля) знижує фармакологічний ефект </a:t>
            </a:r>
            <a:r>
              <a:rPr lang="uk" dirty="0" err="1" smtClean="0">
                <a:solidFill>
                  <a:srgbClr val="FFFF00"/>
                </a:solidFill>
              </a:rPr>
              <a:t>дигітоксину </a:t>
            </a:r>
            <a:r>
              <a:rPr lang="uk" dirty="0" smtClean="0">
                <a:solidFill>
                  <a:srgbClr val="FFFF00"/>
                </a:solidFill>
              </a:rPr>
              <a:t>, </a:t>
            </a:r>
            <a:r>
              <a:rPr lang="uk" dirty="0" err="1" smtClean="0">
                <a:solidFill>
                  <a:srgbClr val="FFFF00"/>
                </a:solidFill>
              </a:rPr>
              <a:t>хінідину </a:t>
            </a:r>
            <a:r>
              <a:rPr lang="uk" dirty="0" smtClean="0">
                <a:solidFill>
                  <a:srgbClr val="FFFF00"/>
                </a:solidFill>
              </a:rPr>
              <a:t>, </a:t>
            </a:r>
            <a:r>
              <a:rPr lang="uk" dirty="0" err="1" smtClean="0">
                <a:solidFill>
                  <a:srgbClr val="FFFF00"/>
                </a:solidFill>
              </a:rPr>
              <a:t>циметидину </a:t>
            </a:r>
            <a:r>
              <a:rPr lang="uk" dirty="0" smtClean="0">
                <a:solidFill>
                  <a:srgbClr val="FFFF00"/>
                </a:solidFill>
              </a:rPr>
              <a:t>кофеїну, </a:t>
            </a:r>
            <a:r>
              <a:rPr lang="uk" dirty="0" err="1" smtClean="0">
                <a:solidFill>
                  <a:srgbClr val="FFFF00"/>
                </a:solidFill>
              </a:rPr>
              <a:t>теофілуну </a:t>
            </a:r>
            <a:r>
              <a:rPr lang="uk" dirty="0" smtClean="0">
                <a:solidFill>
                  <a:srgbClr val="FFFF00"/>
                </a:solidFill>
              </a:rPr>
              <a:t>, препаратів тетрацикліну та піну і </a:t>
            </a:r>
            <a:r>
              <a:rPr lang="uk" dirty="0" err="1" smtClean="0">
                <a:solidFill>
                  <a:srgbClr val="FFFF00"/>
                </a:solidFill>
              </a:rPr>
              <a:t>циліну </a:t>
            </a:r>
            <a:r>
              <a:rPr lang="uk" dirty="0" smtClean="0">
                <a:solidFill>
                  <a:srgbClr val="FFFF00"/>
                </a:solidFill>
              </a:rPr>
              <a:t>, антикоагулянтів, серцевих глікозидів та сульфаніламіду.</a:t>
            </a:r>
          </a:p>
          <a:p>
            <a:pPr marL="448056" indent="-384048" algn="just" eaLnBrk="1" fontAlgn="auto" hangingPunct="1">
              <a:spcAft>
                <a:spcPts val="0"/>
              </a:spcAft>
              <a:buFont typeface="Wingdings 2"/>
              <a:buChar char=""/>
              <a:defRPr/>
            </a:pPr>
            <a:r>
              <a:rPr lang="uk" dirty="0" smtClean="0">
                <a:solidFill>
                  <a:srgbClr val="FFFF00"/>
                </a:solidFill>
              </a:rPr>
              <a:t>Жири (особливо утримують вищі жирні кислоти) зменшують виділення шлункового соку, уповільнюють перистальтику шлунка, що призводить до затримки травних процесів та транспортування харчової маси. Під впливом їжі, багатої жирами, значно збільшується всмоктування багатьох лікарських речовин, особливо жиророзчинних речовин, наприклад, протиглистових, антикоагулянтів, сульфаніламіду, гризеофульвіну </a:t>
            </a:r>
            <a:r>
              <a:rPr lang="uk" dirty="0" err="1" smtClean="0">
                <a:solidFill>
                  <a:srgbClr val="FFFF00"/>
                </a:solidFill>
              </a:rPr>
              <a:t>, анаприліну </a:t>
            </a:r>
            <a:r>
              <a:rPr lang="uk" dirty="0" smtClean="0">
                <a:solidFill>
                  <a:srgbClr val="FFFF00"/>
                </a:solidFill>
              </a:rPr>
              <a:t>, </a:t>
            </a:r>
            <a:r>
              <a:rPr lang="uk" dirty="0" err="1" smtClean="0">
                <a:solidFill>
                  <a:srgbClr val="FFFF00"/>
                </a:solidFill>
              </a:rPr>
              <a:t>дифеніну </a:t>
            </a:r>
            <a:r>
              <a:rPr lang="uk" dirty="0" smtClean="0">
                <a:solidFill>
                  <a:srgbClr val="FFFF00"/>
                </a:solidFill>
              </a:rPr>
              <a:t>, </a:t>
            </a:r>
            <a:r>
              <a:rPr lang="uk" dirty="0" err="1" smtClean="0">
                <a:solidFill>
                  <a:srgbClr val="FFFF00"/>
                </a:solidFill>
              </a:rPr>
              <a:t>жиророзчинних </a:t>
            </a:r>
            <a:r>
              <a:rPr lang="uk" dirty="0" smtClean="0">
                <a:solidFill>
                  <a:srgbClr val="FFFF00"/>
                </a:solidFill>
              </a:rPr>
              <a:t>вітамінів A, D, Е, F, K, </a:t>
            </a:r>
            <a:r>
              <a:rPr lang="uk" dirty="0" err="1" smtClean="0">
                <a:solidFill>
                  <a:srgbClr val="FFFF00"/>
                </a:solidFill>
              </a:rPr>
              <a:t>карбамазепін </a:t>
            </a:r>
            <a:r>
              <a:rPr lang="uk" dirty="0" smtClean="0">
                <a:solidFill>
                  <a:srgbClr val="FFFF00"/>
                </a:solidFill>
              </a:rPr>
              <a:t>, </a:t>
            </a:r>
            <a:r>
              <a:rPr lang="uk" dirty="0" err="1" smtClean="0">
                <a:solidFill>
                  <a:srgbClr val="FFFF00"/>
                </a:solidFill>
              </a:rPr>
              <a:t>метронідазолу </a:t>
            </a:r>
            <a:r>
              <a:rPr lang="uk" dirty="0" smtClean="0">
                <a:solidFill>
                  <a:srgbClr val="FFFF00"/>
                </a:solidFill>
              </a:rPr>
              <a:t>і так далі Дефіцит у їжі жирів уповільнює метаболізм </a:t>
            </a:r>
            <a:r>
              <a:rPr lang="uk" dirty="0" err="1" smtClean="0">
                <a:solidFill>
                  <a:srgbClr val="FFFF00"/>
                </a:solidFill>
              </a:rPr>
              <a:t>етілморфіну </a:t>
            </a:r>
            <a:r>
              <a:rPr lang="uk" dirty="0" smtClean="0">
                <a:solidFill>
                  <a:srgbClr val="FFFF00"/>
                </a:solidFill>
              </a:rPr>
              <a:t>гідрохлориду.</a:t>
            </a:r>
            <a:endParaRPr lang="ru-RU" dirty="0">
              <a:solidFill>
                <a:srgbClr val="FFFF00"/>
              </a:solidFill>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285750"/>
            <a:ext cx="8643937" cy="6169025"/>
          </a:xfrm>
        </p:spPr>
        <p:txBody>
          <a:bodyPr>
            <a:normAutofit fontScale="92500"/>
          </a:bodyPr>
          <a:lstStyle/>
          <a:p>
            <a:pPr marL="448056" indent="-384048" algn="just" eaLnBrk="1" fontAlgn="auto" hangingPunct="1">
              <a:spcAft>
                <a:spcPts val="0"/>
              </a:spcAft>
              <a:buFont typeface="Wingdings 2"/>
              <a:buNone/>
              <a:defRPr/>
            </a:pPr>
            <a:r>
              <a:rPr lang="uk" dirty="0" smtClean="0"/>
              <a:t>  Певний вплив має і температура їжі. Дуже холодна (нижче 7 ° С), а також надмірно гаряча (вище 70 ° С) їжа та напої викликають розлад органів травлення. Від холодної їжі підвищується функція виділення і кислотність вмісту шлунка з наступним зниженням і ослабленням здатності шлункового соку, який перетравлює їжу. Надмірне вживання гарячої їжі призводить до атрофії слизової оболонки шлунка, який супроводжується різким зниженням секреції ферментів ШКТ. Ці зміни секреції ШКТ, у свою чергу, впливають на </a:t>
            </a:r>
            <a:r>
              <a:rPr lang="uk" dirty="0" err="1" smtClean="0"/>
              <a:t>біодоступність </a:t>
            </a:r>
            <a:r>
              <a:rPr lang="uk" dirty="0" smtClean="0"/>
              <a:t>лікарських препаратів.</a:t>
            </a:r>
            <a:endParaRPr lang="ru-RU"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285750"/>
            <a:ext cx="8401050" cy="6169025"/>
          </a:xfrm>
        </p:spPr>
        <p:txBody>
          <a:bodyPr>
            <a:normAutofit fontScale="92500"/>
          </a:bodyPr>
          <a:lstStyle/>
          <a:p>
            <a:pPr marL="448056" indent="-384048" algn="ctr" eaLnBrk="1" fontAlgn="auto" hangingPunct="1">
              <a:spcAft>
                <a:spcPts val="0"/>
              </a:spcAft>
              <a:buFont typeface="Wingdings 2"/>
              <a:buNone/>
              <a:defRPr/>
            </a:pPr>
            <a:r>
              <a:rPr lang="uk" sz="4600" b="1" dirty="0" smtClean="0">
                <a:solidFill>
                  <a:srgbClr val="FF0180"/>
                </a:solidFill>
              </a:rPr>
              <a:t>Вплив характеру рідини, яка використовується для </a:t>
            </a:r>
            <a:r>
              <a:rPr lang="uk" sz="4600" b="1" dirty="0" err="1" smtClean="0">
                <a:solidFill>
                  <a:srgbClr val="FF0180"/>
                </a:solidFill>
              </a:rPr>
              <a:t>запивання </a:t>
            </a:r>
            <a:r>
              <a:rPr lang="uk" sz="4600" b="1" dirty="0" smtClean="0">
                <a:solidFill>
                  <a:srgbClr val="FF0180"/>
                </a:solidFill>
              </a:rPr>
              <a:t>ліків</a:t>
            </a:r>
            <a:endParaRPr lang="ru-RU" sz="4600" dirty="0" smtClean="0">
              <a:solidFill>
                <a:srgbClr val="FF0180"/>
              </a:solidFill>
            </a:endParaRPr>
          </a:p>
          <a:p>
            <a:pPr marL="448056" indent="-384048" eaLnBrk="1" fontAlgn="auto" hangingPunct="1">
              <a:spcAft>
                <a:spcPts val="0"/>
              </a:spcAft>
              <a:buFont typeface="Wingdings 2"/>
              <a:buNone/>
              <a:defRPr/>
            </a:pPr>
            <a:r>
              <a:rPr lang="uk" dirty="0" smtClean="0"/>
              <a:t>    </a:t>
            </a:r>
            <a:endParaRPr lang="en-US" dirty="0" smtClean="0"/>
          </a:p>
          <a:p>
            <a:pPr marL="448056" indent="-384048" algn="just" eaLnBrk="1" fontAlgn="auto" hangingPunct="1">
              <a:spcAft>
                <a:spcPts val="0"/>
              </a:spcAft>
              <a:buFont typeface="Wingdings 2"/>
              <a:buNone/>
              <a:defRPr/>
            </a:pPr>
            <a:r>
              <a:rPr lang="uk" dirty="0" smtClean="0"/>
              <a:t>  Певну роль у </a:t>
            </a:r>
            <a:r>
              <a:rPr lang="uk" dirty="0" err="1" smtClean="0"/>
              <a:t>біодоступності </a:t>
            </a:r>
            <a:r>
              <a:rPr lang="uk" dirty="0" smtClean="0"/>
              <a:t>лікарських речовин відіграє характер рідини, якою запивають ліки. Часто, щоб замаскувати неприємний смак і запах лікарських речовин, використовують різні фруктово-ягідні або овочеві соки. </a:t>
            </a:r>
            <a:r>
              <a:rPr lang="uk" dirty="0" err="1" smtClean="0"/>
              <a:t>ампіциліну </a:t>
            </a:r>
            <a:r>
              <a:rPr lang="uk" dirty="0" smtClean="0"/>
              <a:t>натрієву сіль, </a:t>
            </a:r>
            <a:r>
              <a:rPr lang="uk" dirty="0" err="1" smtClean="0"/>
              <a:t>циклосерину </a:t>
            </a:r>
            <a:r>
              <a:rPr lang="uk" dirty="0" smtClean="0"/>
              <a:t>, </a:t>
            </a:r>
            <a:r>
              <a:rPr lang="uk" dirty="0" err="1" smtClean="0"/>
              <a:t>еритроміцину , </a:t>
            </a:r>
            <a:r>
              <a:rPr lang="uk" dirty="0" smtClean="0"/>
              <a:t>калієву сіль </a:t>
            </a:r>
            <a:r>
              <a:rPr lang="uk" dirty="0" err="1" smtClean="0"/>
              <a:t>бензилпеніциліну </a:t>
            </a:r>
            <a:r>
              <a:rPr lang="uk" dirty="0" smtClean="0"/>
              <a:t>.</a:t>
            </a:r>
            <a:r>
              <a:rPr lang="uk" dirty="0" err="1" smtClean="0"/>
              <a:t>​</a:t>
            </a:r>
            <a:r>
              <a:rPr lang="uk" dirty="0" smtClean="0"/>
              <a:t>​</a:t>
            </a:r>
            <a:r>
              <a:rPr lang="uk" dirty="0" err="1" smtClean="0"/>
              <a:t>​</a:t>
            </a:r>
            <a:r>
              <a:rPr lang="uk" dirty="0" smtClean="0"/>
              <a:t>​</a:t>
            </a:r>
            <a:r>
              <a:rPr lang="uk" dirty="0" err="1" smtClean="0"/>
              <a:t>​</a:t>
            </a:r>
            <a:r>
              <a:rPr lang="uk" dirty="0" smtClean="0"/>
              <a:t>​</a:t>
            </a:r>
            <a:r>
              <a:rPr lang="uk" dirty="0" err="1" smtClean="0"/>
              <a:t>​</a:t>
            </a:r>
            <a:r>
              <a:rPr lang="uk" dirty="0" smtClean="0"/>
              <a:t>​</a:t>
            </a:r>
            <a:r>
              <a:rPr lang="uk" dirty="0" err="1" smtClean="0"/>
              <a:t>​</a:t>
            </a:r>
            <a:r>
              <a:rPr lang="uk" dirty="0" smtClean="0"/>
              <a:t>​</a:t>
            </a:r>
            <a:r>
              <a:rPr lang="uk" dirty="0" err="1" smtClean="0"/>
              <a:t>​ </a:t>
            </a:r>
            <a:r>
              <a:rPr lang="uk" dirty="0" smtClean="0"/>
              <a:t>натрію.</a:t>
            </a:r>
          </a:p>
          <a:p>
            <a:pPr marL="448056" indent="-384048" eaLnBrk="1" fontAlgn="auto" hangingPunct="1">
              <a:spcAft>
                <a:spcPts val="0"/>
              </a:spcAft>
              <a:buFont typeface="Wingdings 2"/>
              <a:buNone/>
              <a:defRPr/>
            </a:pPr>
            <a:endParaRPr lang="ru-RU"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idx="1"/>
          </p:nvPr>
        </p:nvSpPr>
        <p:spPr>
          <a:xfrm>
            <a:off x="457200" y="357188"/>
            <a:ext cx="8229600" cy="6097587"/>
          </a:xfrm>
        </p:spPr>
        <p:txBody>
          <a:bodyPr/>
          <a:lstStyle/>
          <a:p>
            <a:pPr algn="ctr" eaLnBrk="1" hangingPunct="1">
              <a:buFont typeface="Wingdings 2" panose="05020102010507070707" pitchFamily="18" charset="2"/>
              <a:buNone/>
            </a:pPr>
            <a:r>
              <a:rPr lang="uk" altLang="uk-UA" sz="3200" smtClean="0">
                <a:solidFill>
                  <a:srgbClr val="FFFF00"/>
                </a:solidFill>
              </a:rPr>
              <a:t>До складу тонізуючих напоїв «Фанта», «Пепсі-кола», «Кока-кола» входять іони заліза, що у ШКТ утворюють нерозчинні комплекси з лінкоміцином гідрохлоридом, олеандометацину фосфатом, тетрацикліну гідрохлоридом, натрію.</a:t>
            </a:r>
            <a:endParaRPr lang="en-US" altLang="uk-UA" sz="3200" smtClean="0">
              <a:solidFill>
                <a:srgbClr val="FFFF00"/>
              </a:solidFill>
            </a:endParaRPr>
          </a:p>
          <a:p>
            <a:pPr algn="ctr" eaLnBrk="1" hangingPunct="1">
              <a:buFont typeface="Wingdings 2" panose="05020102010507070707" pitchFamily="18" charset="2"/>
              <a:buNone/>
            </a:pPr>
            <a:r>
              <a:rPr lang="uk" altLang="uk-UA" sz="3200" smtClean="0">
                <a:solidFill>
                  <a:srgbClr val="FFFF00"/>
                </a:solidFill>
              </a:rPr>
              <a:t>тіосульфатом,</a:t>
            </a:r>
            <a:endParaRPr lang="en-US" altLang="uk-UA" sz="3200" smtClean="0">
              <a:solidFill>
                <a:srgbClr val="FFFF00"/>
              </a:solidFill>
            </a:endParaRPr>
          </a:p>
          <a:p>
            <a:pPr algn="ctr" eaLnBrk="1" hangingPunct="1">
              <a:buFont typeface="Wingdings 2" panose="05020102010507070707" pitchFamily="18" charset="2"/>
              <a:buNone/>
            </a:pPr>
            <a:r>
              <a:rPr lang="uk" altLang="uk-UA" sz="3200" smtClean="0">
                <a:solidFill>
                  <a:srgbClr val="FFFF00"/>
                </a:solidFill>
              </a:rPr>
              <a:t>унітіолом,</a:t>
            </a:r>
            <a:endParaRPr lang="en-US" altLang="uk-UA" sz="3200" smtClean="0">
              <a:solidFill>
                <a:srgbClr val="FFFF00"/>
              </a:solidFill>
            </a:endParaRPr>
          </a:p>
          <a:p>
            <a:pPr algn="ctr" eaLnBrk="1" hangingPunct="1">
              <a:buFont typeface="Wingdings 2" panose="05020102010507070707" pitchFamily="18" charset="2"/>
              <a:buNone/>
            </a:pPr>
            <a:r>
              <a:rPr lang="uk" altLang="uk-UA" sz="3200" smtClean="0">
                <a:solidFill>
                  <a:srgbClr val="FFFF00"/>
                </a:solidFill>
              </a:rPr>
              <a:t>сповільнюючи всмоктування</a:t>
            </a:r>
            <a:endParaRPr lang="en-US" altLang="uk-UA" sz="3200" smtClean="0">
              <a:solidFill>
                <a:srgbClr val="FFFF00"/>
              </a:solidFill>
            </a:endParaRPr>
          </a:p>
          <a:p>
            <a:pPr algn="ctr" eaLnBrk="1" hangingPunct="1">
              <a:buFont typeface="Wingdings 2" panose="05020102010507070707" pitchFamily="18" charset="2"/>
              <a:buNone/>
            </a:pPr>
            <a:r>
              <a:rPr lang="uk" altLang="uk-UA" sz="3200" smtClean="0">
                <a:solidFill>
                  <a:srgbClr val="FFFF00"/>
                </a:solidFill>
              </a:rPr>
              <a:t>останніх.</a:t>
            </a:r>
          </a:p>
        </p:txBody>
      </p:sp>
      <p:pic>
        <p:nvPicPr>
          <p:cNvPr id="15363" name="Picture 3" descr="C:\Users\Ігор\Desktop\Новая папка (2)\фант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1928813"/>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C:\Users\Ігор\Desktop\Новая папка (2)\кока-кола.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9438" y="4286250"/>
            <a:ext cx="2214562"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C:\Users\Ігор\Desktop\Новая папка (2)\linkomic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00500"/>
            <a:ext cx="207168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714625"/>
            <a:ext cx="8229600" cy="3740150"/>
          </a:xfrm>
        </p:spPr>
        <p:txBody>
          <a:bodyPr>
            <a:normAutofit fontScale="77500" lnSpcReduction="20000"/>
          </a:bodyPr>
          <a:lstStyle/>
          <a:p>
            <a:pPr marL="448056" indent="-384048" algn="just" eaLnBrk="1" fontAlgn="auto" hangingPunct="1">
              <a:spcAft>
                <a:spcPts val="0"/>
              </a:spcAft>
              <a:buFont typeface="Wingdings 2"/>
              <a:buNone/>
              <a:defRPr/>
            </a:pPr>
            <a:r>
              <a:rPr lang="uk" dirty="0" smtClean="0"/>
              <a:t>  </a:t>
            </a:r>
            <a:r>
              <a:rPr lang="uk" dirty="0" smtClean="0">
                <a:solidFill>
                  <a:schemeClr val="accent1">
                    <a:lumMod val="20000"/>
                    <a:lumOff val="80000"/>
                  </a:schemeClr>
                </a:solidFill>
              </a:rPr>
              <a:t>Широко використовувані чай і кава містять, крім кофеїну і </a:t>
            </a:r>
            <a:r>
              <a:rPr lang="uk" dirty="0" err="1" smtClean="0">
                <a:solidFill>
                  <a:schemeClr val="accent1">
                    <a:lumMod val="20000"/>
                    <a:lumOff val="80000"/>
                  </a:schemeClr>
                </a:solidFill>
              </a:rPr>
              <a:t>теофіліну </a:t>
            </a:r>
            <a:r>
              <a:rPr lang="uk" dirty="0" smtClean="0">
                <a:solidFill>
                  <a:schemeClr val="accent1">
                    <a:lumMod val="20000"/>
                    <a:lumOff val="80000"/>
                  </a:schemeClr>
                </a:solidFill>
              </a:rPr>
              <a:t>, танін і різні дубильні речовини і можуть потенціювати фармакологічний ефект парацетамолу, кислоти ацетилсаліцилової, утворювати </a:t>
            </a:r>
            <a:r>
              <a:rPr lang="uk" dirty="0" err="1" smtClean="0">
                <a:solidFill>
                  <a:schemeClr val="accent1">
                    <a:lumMod val="20000"/>
                    <a:lumOff val="80000"/>
                  </a:schemeClr>
                </a:solidFill>
              </a:rPr>
              <a:t>важкорозчинні </a:t>
            </a:r>
            <a:r>
              <a:rPr lang="uk" dirty="0" smtClean="0">
                <a:solidFill>
                  <a:schemeClr val="accent1">
                    <a:lumMod val="20000"/>
                    <a:lumOff val="80000"/>
                  </a:schemeClr>
                </a:solidFill>
              </a:rPr>
              <a:t>сполуки з </a:t>
            </a:r>
            <a:r>
              <a:rPr lang="uk" dirty="0" err="1" smtClean="0">
                <a:solidFill>
                  <a:schemeClr val="accent1">
                    <a:lumMod val="20000"/>
                    <a:lumOff val="80000"/>
                  </a:schemeClr>
                </a:solidFill>
              </a:rPr>
              <a:t>аміназином </a:t>
            </a:r>
            <a:r>
              <a:rPr lang="uk" dirty="0" smtClean="0">
                <a:solidFill>
                  <a:schemeClr val="accent1">
                    <a:lumMod val="20000"/>
                    <a:lumOff val="80000"/>
                  </a:schemeClr>
                </a:solidFill>
              </a:rPr>
              <a:t>, атропіну сульфатом, </a:t>
            </a:r>
            <a:r>
              <a:rPr lang="uk" dirty="0" err="1" smtClean="0">
                <a:solidFill>
                  <a:schemeClr val="accent1">
                    <a:lumMod val="20000"/>
                    <a:lumOff val="80000"/>
                  </a:schemeClr>
                </a:solidFill>
              </a:rPr>
              <a:t>галоперидолом </a:t>
            </a:r>
            <a:r>
              <a:rPr lang="uk" dirty="0" smtClean="0">
                <a:solidFill>
                  <a:schemeClr val="accent1">
                    <a:lumMod val="20000"/>
                    <a:lumOff val="80000"/>
                  </a:schemeClr>
                </a:solidFill>
              </a:rPr>
              <a:t>, морпе гідрохлоридом. Тому не рекомендується ними запивати прийняті ліки, за винятком снодійних барбітуратів, які запивають 1/2 склянки теплого, неміцного та несолодкого чаю.</a:t>
            </a:r>
            <a:endParaRPr lang="ru-RU" dirty="0">
              <a:solidFill>
                <a:schemeClr val="accent1">
                  <a:lumMod val="20000"/>
                  <a:lumOff val="80000"/>
                </a:schemeClr>
              </a:solidFill>
            </a:endParaRPr>
          </a:p>
        </p:txBody>
      </p:sp>
      <p:pic>
        <p:nvPicPr>
          <p:cNvPr id="16387" name="Picture 6" descr="1176497413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15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backmoon_i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0"/>
            <a:ext cx="3429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63"/>
            <a:ext cx="8229600" cy="5786437"/>
          </a:xfrm>
        </p:spPr>
        <p:txBody>
          <a:bodyPr>
            <a:normAutofit fontScale="92500" lnSpcReduction="10000"/>
          </a:bodyPr>
          <a:lstStyle/>
          <a:p>
            <a:pPr marL="448056" indent="-384048" algn="just" eaLnBrk="1" fontAlgn="auto" hangingPunct="1">
              <a:spcAft>
                <a:spcPts val="0"/>
              </a:spcAft>
              <a:buFont typeface="Wingdings 2" panose="05020102010507070707" pitchFamily="18" charset="2"/>
              <a:buNone/>
              <a:defRPr/>
            </a:pPr>
            <a:r>
              <a:rPr lang="uk" dirty="0" smtClean="0">
                <a:solidFill>
                  <a:srgbClr val="92D050"/>
                </a:solidFill>
              </a:rPr>
              <a:t>Прийом дітьми рахунок</a:t>
            </a:r>
            <a:endParaRPr lang="en-US" dirty="0" smtClean="0">
              <a:solidFill>
                <a:srgbClr val="92D050"/>
              </a:solidFill>
            </a:endParaRPr>
          </a:p>
          <a:p>
            <a:pPr marL="448056" indent="-384048" algn="just" eaLnBrk="1" fontAlgn="auto" hangingPunct="1">
              <a:spcAft>
                <a:spcPts val="0"/>
              </a:spcAft>
              <a:buFont typeface="Wingdings 2" panose="05020102010507070707" pitchFamily="18" charset="2"/>
              <a:buNone/>
              <a:defRPr/>
            </a:pPr>
            <a:r>
              <a:rPr lang="uk" dirty="0" smtClean="0">
                <a:solidFill>
                  <a:srgbClr val="92D050"/>
                </a:solidFill>
              </a:rPr>
              <a:t>у суміші з молоком</a:t>
            </a:r>
            <a:endParaRPr lang="en-US" dirty="0" smtClean="0">
              <a:solidFill>
                <a:srgbClr val="92D050"/>
              </a:solidFill>
            </a:endParaRPr>
          </a:p>
          <a:p>
            <a:pPr marL="448056" indent="-384048" algn="just" eaLnBrk="1" fontAlgn="auto" hangingPunct="1">
              <a:spcAft>
                <a:spcPts val="0"/>
              </a:spcAft>
              <a:buFont typeface="Wingdings 2" panose="05020102010507070707" pitchFamily="18" charset="2"/>
              <a:buNone/>
              <a:defRPr/>
            </a:pPr>
            <a:r>
              <a:rPr lang="uk" dirty="0" smtClean="0">
                <a:solidFill>
                  <a:srgbClr val="92D050"/>
                </a:solidFill>
              </a:rPr>
              <a:t>може призвести до</a:t>
            </a:r>
            <a:endParaRPr lang="en-US" dirty="0" smtClean="0">
              <a:solidFill>
                <a:srgbClr val="92D050"/>
              </a:solidFill>
            </a:endParaRPr>
          </a:p>
          <a:p>
            <a:pPr marL="448056" indent="-384048" algn="just" eaLnBrk="1" fontAlgn="auto" hangingPunct="1">
              <a:spcAft>
                <a:spcPts val="0"/>
              </a:spcAft>
              <a:buFont typeface="Wingdings 2" panose="05020102010507070707" pitchFamily="18" charset="2"/>
              <a:buNone/>
              <a:defRPr/>
            </a:pPr>
            <a:r>
              <a:rPr lang="uk" dirty="0" smtClean="0">
                <a:solidFill>
                  <a:srgbClr val="92D050"/>
                </a:solidFill>
              </a:rPr>
              <a:t>порушення точності їхнього дозування. Запивають молоком ті лікарські засоби, які подразнюють поверхню слизової ШКТ, не змінюють свою активність при рН </a:t>
            </a:r>
            <a:r>
              <a:rPr lang="uk" dirty="0" err="1" smtClean="0">
                <a:solidFill>
                  <a:srgbClr val="92D050"/>
                </a:solidFill>
              </a:rPr>
              <a:t>молока </a:t>
            </a:r>
            <a:r>
              <a:rPr lang="uk" dirty="0" smtClean="0">
                <a:solidFill>
                  <a:srgbClr val="92D050"/>
                </a:solidFill>
              </a:rPr>
              <a:t>(6, 4), не зв'язуються з білками та кальцієм молока ( </a:t>
            </a:r>
            <a:r>
              <a:rPr lang="uk" dirty="0" err="1" smtClean="0">
                <a:solidFill>
                  <a:srgbClr val="92D050"/>
                </a:solidFill>
              </a:rPr>
              <a:t>бутадіон </a:t>
            </a:r>
            <a:r>
              <a:rPr lang="uk" dirty="0" smtClean="0">
                <a:solidFill>
                  <a:srgbClr val="92D050"/>
                </a:solidFill>
              </a:rPr>
              <a:t>, </a:t>
            </a:r>
            <a:r>
              <a:rPr lang="uk" dirty="0" err="1" smtClean="0">
                <a:solidFill>
                  <a:srgbClr val="92D050"/>
                </a:solidFill>
              </a:rPr>
              <a:t>індометацин </a:t>
            </a:r>
            <a:r>
              <a:rPr lang="uk" dirty="0" smtClean="0">
                <a:solidFill>
                  <a:srgbClr val="92D050"/>
                </a:solidFill>
              </a:rPr>
              <a:t>, </a:t>
            </a:r>
            <a:r>
              <a:rPr lang="uk" dirty="0" err="1" smtClean="0">
                <a:solidFill>
                  <a:srgbClr val="92D050"/>
                </a:solidFill>
              </a:rPr>
              <a:t>преднізолон </a:t>
            </a:r>
            <a:r>
              <a:rPr lang="uk" dirty="0" smtClean="0">
                <a:solidFill>
                  <a:srgbClr val="92D050"/>
                </a:solidFill>
              </a:rPr>
              <a:t>, резерпін, </a:t>
            </a:r>
            <a:r>
              <a:rPr lang="uk" dirty="0" err="1" smtClean="0">
                <a:solidFill>
                  <a:srgbClr val="92D050"/>
                </a:solidFill>
              </a:rPr>
              <a:t>трихопол </a:t>
            </a:r>
            <a:r>
              <a:rPr lang="uk" dirty="0" smtClean="0">
                <a:solidFill>
                  <a:srgbClr val="92D050"/>
                </a:solidFill>
              </a:rPr>
              <a:t>, солі калію, </a:t>
            </a:r>
            <a:r>
              <a:rPr lang="uk" dirty="0" err="1" smtClean="0">
                <a:solidFill>
                  <a:srgbClr val="92D050"/>
                </a:solidFill>
              </a:rPr>
              <a:t>нітрофурани </a:t>
            </a:r>
            <a:r>
              <a:rPr lang="uk" dirty="0" smtClean="0">
                <a:solidFill>
                  <a:srgbClr val="92D050"/>
                </a:solidFill>
              </a:rPr>
              <a:t>, </a:t>
            </a:r>
            <a:r>
              <a:rPr lang="uk" dirty="0" err="1" smtClean="0">
                <a:solidFill>
                  <a:srgbClr val="92D050"/>
                </a:solidFill>
              </a:rPr>
              <a:t>вібраміцин етоксид </a:t>
            </a:r>
            <a:r>
              <a:rPr lang="uk" dirty="0" smtClean="0">
                <a:solidFill>
                  <a:srgbClr val="92D050"/>
                </a:solidFill>
              </a:rPr>
              <a:t>, </a:t>
            </a:r>
            <a:r>
              <a:rPr lang="uk" dirty="0" err="1" smtClean="0">
                <a:solidFill>
                  <a:srgbClr val="92D050"/>
                </a:solidFill>
              </a:rPr>
              <a:t>мефенамінова </a:t>
            </a:r>
            <a:r>
              <a:rPr lang="uk" dirty="0" smtClean="0">
                <a:solidFill>
                  <a:srgbClr val="92D050"/>
                </a:solidFill>
              </a:rPr>
              <a:t>кислота, препарати йоду тощо).</a:t>
            </a:r>
            <a:endParaRPr lang="ru-RU" dirty="0">
              <a:solidFill>
                <a:srgbClr val="92D050"/>
              </a:solidFill>
            </a:endParaRPr>
          </a:p>
        </p:txBody>
      </p:sp>
      <p:pic>
        <p:nvPicPr>
          <p:cNvPr id="17411" name="Picture 3" descr="C:\Users\Ігор\Desktop\Новая папка (2)\дит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188" y="142875"/>
            <a:ext cx="3500437"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2"/>
          <p:cNvSpPr>
            <a:spLocks noGrp="1"/>
          </p:cNvSpPr>
          <p:nvPr>
            <p:ph idx="1"/>
          </p:nvPr>
        </p:nvSpPr>
        <p:spPr>
          <a:xfrm>
            <a:off x="142875" y="1071563"/>
            <a:ext cx="8858250" cy="5643562"/>
          </a:xfrm>
        </p:spPr>
        <p:txBody>
          <a:bodyPr/>
          <a:lstStyle/>
          <a:p>
            <a:pPr algn="ctr" eaLnBrk="1" hangingPunct="1">
              <a:buFont typeface="Wingdings 2" panose="05020102010507070707" pitchFamily="18" charset="2"/>
              <a:buNone/>
            </a:pPr>
            <a:r>
              <a:rPr lang="uk" altLang="uk-UA" smtClean="0">
                <a:solidFill>
                  <a:srgbClr val="66FFCC"/>
                </a:solidFill>
              </a:rPr>
              <a:t>Деякі хворі, приймаючи ліки, не запивають їх зовсім, що не рекомендується робити, оскільки капсули, таблетки, драже, прилипаючи до окремих частин внутрішньої поверхні стравоходу та ШКТ, руйнуються, не досягаючи місця всмоктування. Крім того, вони викликають роздратування у місці прилипання, а відсутність достатньої кількості рідини затримує їхнє всмоктування.</a:t>
            </a:r>
          </a:p>
          <a:p>
            <a:pPr eaLnBrk="1" hangingPunct="1"/>
            <a:endParaRPr lang="ru-RU" altLang="uk-UA" smtClean="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42938"/>
            <a:ext cx="8229600" cy="5811837"/>
          </a:xfrm>
        </p:spPr>
        <p:txBody>
          <a:bodyPr>
            <a:normAutofit/>
          </a:bodyPr>
          <a:lstStyle/>
          <a:p>
            <a:pPr marL="448056" indent="-384048" algn="r" eaLnBrk="1" fontAlgn="auto" hangingPunct="1">
              <a:spcAft>
                <a:spcPts val="0"/>
              </a:spcAft>
              <a:buFont typeface="Wingdings 2"/>
              <a:buNone/>
              <a:defRPr/>
            </a:pPr>
            <a:r>
              <a:rPr lang="uk" sz="3600" b="1" dirty="0" smtClean="0">
                <a:solidFill>
                  <a:schemeClr val="accent1">
                    <a:lumMod val="75000"/>
                  </a:schemeClr>
                </a:solidFill>
              </a:rPr>
              <a:t>           </a:t>
            </a:r>
            <a:r>
              <a:rPr lang="uk" sz="3600" b="1" dirty="0" smtClean="0">
                <a:solidFill>
                  <a:srgbClr val="FF0180"/>
                </a:solidFill>
              </a:rPr>
              <a:t>Вплив харчових       продуктів (дієти)</a:t>
            </a:r>
            <a:endParaRPr lang="ru-RU" sz="3600" dirty="0" smtClean="0">
              <a:solidFill>
                <a:srgbClr val="FF0180"/>
              </a:solidFill>
            </a:endParaRPr>
          </a:p>
          <a:p>
            <a:pPr marL="448056" indent="-384048" algn="ctr" eaLnBrk="1" fontAlgn="auto" hangingPunct="1">
              <a:spcAft>
                <a:spcPts val="0"/>
              </a:spcAft>
              <a:buFont typeface="Wingdings 2"/>
              <a:buNone/>
              <a:defRPr/>
            </a:pPr>
            <a:endParaRPr lang="en-US" dirty="0" smtClean="0"/>
          </a:p>
          <a:p>
            <a:pPr marL="448056" indent="-384048" algn="ctr" eaLnBrk="1" fontAlgn="auto" hangingPunct="1">
              <a:spcAft>
                <a:spcPts val="0"/>
              </a:spcAft>
              <a:buFont typeface="Wingdings 2"/>
              <a:buNone/>
              <a:defRPr/>
            </a:pPr>
            <a:r>
              <a:rPr lang="uk" dirty="0" smtClean="0">
                <a:solidFill>
                  <a:schemeClr val="accent4">
                    <a:lumMod val="20000"/>
                    <a:lumOff val="80000"/>
                  </a:schemeClr>
                </a:solidFill>
              </a:rPr>
              <a:t>У переважній більшості випадків при призначенні рахунок необхідно підбирати відповідну дієту, щоб компоненти їжі не змінювали </a:t>
            </a:r>
            <a:r>
              <a:rPr lang="uk" dirty="0" err="1" smtClean="0">
                <a:solidFill>
                  <a:schemeClr val="accent4">
                    <a:lumMod val="20000"/>
                    <a:lumOff val="80000"/>
                  </a:schemeClr>
                </a:solidFill>
              </a:rPr>
              <a:t>біодоступність </a:t>
            </a:r>
            <a:r>
              <a:rPr lang="uk" dirty="0" smtClean="0">
                <a:solidFill>
                  <a:schemeClr val="accent4">
                    <a:lumMod val="20000"/>
                    <a:lumOff val="80000"/>
                  </a:schemeClr>
                </a:solidFill>
              </a:rPr>
              <a:t>препаратів і не викликали небажаних побічних явищ.</a:t>
            </a:r>
          </a:p>
          <a:p>
            <a:pPr marL="448056" indent="-384048" eaLnBrk="1" fontAlgn="auto" hangingPunct="1">
              <a:spcAft>
                <a:spcPts val="0"/>
              </a:spcAft>
              <a:buFont typeface="Wingdings 2"/>
              <a:buNone/>
              <a:defRPr/>
            </a:pPr>
            <a:endParaRPr lang="ru-RU" dirty="0"/>
          </a:p>
        </p:txBody>
      </p:sp>
      <p:pic>
        <p:nvPicPr>
          <p:cNvPr id="19459" name="Picture 3" descr="C:\Users\Ігор\Desktop\Новая папка (2)\article_image-image-artic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0005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85813"/>
            <a:ext cx="8229600" cy="5668962"/>
          </a:xfrm>
        </p:spPr>
        <p:txBody>
          <a:bodyPr>
            <a:normAutofit fontScale="70000" lnSpcReduction="20000"/>
          </a:bodyPr>
          <a:lstStyle/>
          <a:p>
            <a:pPr marL="448056" indent="-384048" algn="r" eaLnBrk="1" fontAlgn="auto" hangingPunct="1">
              <a:spcAft>
                <a:spcPts val="0"/>
              </a:spcAft>
              <a:buFont typeface="Wingdings 2"/>
              <a:buChar char=""/>
              <a:defRPr/>
            </a:pPr>
            <a:r>
              <a:rPr lang="uk" dirty="0" smtClean="0">
                <a:solidFill>
                  <a:srgbClr val="FFC000"/>
                </a:solidFill>
              </a:rPr>
              <a:t>Нераціональне харчування у період хвороби</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uk" dirty="0" smtClean="0">
                <a:solidFill>
                  <a:srgbClr val="FFC000"/>
                </a:solidFill>
              </a:rPr>
              <a:t>впливає на весь перебіг лікування,</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uk" dirty="0" smtClean="0">
                <a:solidFill>
                  <a:srgbClr val="FFC000"/>
                </a:solidFill>
              </a:rPr>
              <a:t>може сприяти захворюванню</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uk" dirty="0" smtClean="0">
                <a:solidFill>
                  <a:srgbClr val="FFC000"/>
                </a:solidFill>
              </a:rPr>
              <a:t>окремих органів та викликати рецидиви.</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uk" dirty="0" smtClean="0">
                <a:solidFill>
                  <a:srgbClr val="FFC000"/>
                </a:solidFill>
              </a:rPr>
              <a:t>Наприклад, надлишок натрію хлориду в їжі</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uk" dirty="0" smtClean="0">
                <a:solidFill>
                  <a:srgbClr val="FFC000"/>
                </a:solidFill>
              </a:rPr>
              <a:t>сприяє підвищенню</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uk" dirty="0" smtClean="0">
                <a:solidFill>
                  <a:srgbClr val="FFC000"/>
                </a:solidFill>
              </a:rPr>
              <a:t>артеріального тиску,</a:t>
            </a:r>
            <a:endParaRPr lang="en-US" dirty="0" smtClean="0">
              <a:solidFill>
                <a:srgbClr val="FFC000"/>
              </a:solidFill>
            </a:endParaRPr>
          </a:p>
          <a:p>
            <a:pPr marL="448056" indent="-384048" algn="just" eaLnBrk="1" fontAlgn="auto" hangingPunct="1">
              <a:spcAft>
                <a:spcPts val="0"/>
              </a:spcAft>
              <a:buFont typeface="Wingdings 2" panose="05020102010507070707" pitchFamily="18" charset="2"/>
              <a:buNone/>
              <a:defRPr/>
            </a:pPr>
            <a:r>
              <a:rPr lang="uk" dirty="0" smtClean="0">
                <a:solidFill>
                  <a:srgbClr val="FFC000"/>
                </a:solidFill>
              </a:rPr>
              <a:t>тваринних жирів - розвитку атеросклерозу, захворювань органів травлення. Нераціональна дієта може призвести до </a:t>
            </a:r>
            <a:r>
              <a:rPr lang="uk" dirty="0" err="1" smtClean="0">
                <a:solidFill>
                  <a:srgbClr val="FFC000"/>
                </a:solidFill>
              </a:rPr>
              <a:t>інактивації </a:t>
            </a:r>
            <a:r>
              <a:rPr lang="uk" dirty="0" smtClean="0">
                <a:solidFill>
                  <a:srgbClr val="FFC000"/>
                </a:solidFill>
              </a:rPr>
              <a:t>препаратів, утворення </a:t>
            </a:r>
            <a:r>
              <a:rPr lang="uk" dirty="0" err="1" smtClean="0">
                <a:solidFill>
                  <a:srgbClr val="FFC000"/>
                </a:solidFill>
              </a:rPr>
              <a:t>складних </a:t>
            </a:r>
            <a:r>
              <a:rPr lang="uk" dirty="0" smtClean="0">
                <a:solidFill>
                  <a:srgbClr val="FFC000"/>
                </a:solidFill>
              </a:rPr>
              <a:t>комплексів, наприклад, у разі з'єднання іонів кальцію (сир, кефір, молоко) з тетрациклінами.</a:t>
            </a:r>
            <a:endParaRPr lang="en-US" dirty="0" smtClean="0">
              <a:solidFill>
                <a:srgbClr val="FFC000"/>
              </a:solidFill>
            </a:endParaRPr>
          </a:p>
          <a:p>
            <a:pPr marL="448056" indent="-384048" algn="just" eaLnBrk="1" fontAlgn="auto" hangingPunct="1">
              <a:spcAft>
                <a:spcPts val="0"/>
              </a:spcAft>
              <a:buFont typeface="Wingdings 2"/>
              <a:buChar char=""/>
              <a:defRPr/>
            </a:pPr>
            <a:r>
              <a:rPr lang="uk" dirty="0" smtClean="0">
                <a:solidFill>
                  <a:srgbClr val="FFC000"/>
                </a:solidFill>
              </a:rPr>
              <a:t>У той же час, вживаючи в їжу овочі та фрукти, можна регулювати функцію кишечнику, поповнювати дефіцит макро- та мікроелементів, фітонцидів, ефірних олій та ароматичних речовин, які впливають на імунний статус, регулювати секрецію травних залоз, лактацію тощо.</a:t>
            </a:r>
            <a:endParaRPr lang="ru-RU" dirty="0">
              <a:solidFill>
                <a:srgbClr val="FFC000"/>
              </a:solidFill>
            </a:endParaRPr>
          </a:p>
        </p:txBody>
      </p:sp>
      <p:pic>
        <p:nvPicPr>
          <p:cNvPr id="20483" name="Picture 3" descr="C:\Users\Ігор\Desktop\Новая папка (2)\itan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00313" cy="29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214313" y="214313"/>
            <a:ext cx="8715375" cy="6500812"/>
          </a:xfrm>
        </p:spPr>
        <p:txBody>
          <a:bodyPr/>
          <a:lstStyle/>
          <a:p>
            <a:pPr algn="ctr" eaLnBrk="1" hangingPunct="1">
              <a:buFont typeface="Wingdings 2" panose="05020102010507070707" pitchFamily="18" charset="2"/>
              <a:buNone/>
            </a:pPr>
            <a:r>
              <a:rPr lang="uk" altLang="uk-UA" sz="4800" b="1" dirty="0" smtClean="0">
                <a:solidFill>
                  <a:srgbClr val="FF0180"/>
                </a:solidFill>
              </a:rPr>
              <a:t>Вплив температури тіла та навколишнього середовища</a:t>
            </a:r>
            <a:endParaRPr lang="en-US" altLang="uk-UA" sz="4800" b="1" dirty="0" smtClean="0">
              <a:solidFill>
                <a:srgbClr val="FF0180"/>
              </a:solidFill>
            </a:endParaRPr>
          </a:p>
          <a:p>
            <a:pPr algn="ctr" eaLnBrk="1" hangingPunct="1">
              <a:buFont typeface="Wingdings 2" panose="05020102010507070707" pitchFamily="18" charset="2"/>
              <a:buNone/>
            </a:pPr>
            <a:endParaRPr lang="en-US" altLang="uk-UA" sz="4000" dirty="0" smtClean="0"/>
          </a:p>
          <a:p>
            <a:pPr algn="ctr" eaLnBrk="1" hangingPunct="1">
              <a:buFont typeface="Wingdings 2" panose="05020102010507070707" pitchFamily="18" charset="2"/>
              <a:buNone/>
            </a:pPr>
            <a:endParaRPr lang="en-US" altLang="uk-UA" sz="4000" dirty="0" smtClean="0"/>
          </a:p>
          <a:p>
            <a:pPr algn="ctr" eaLnBrk="1" hangingPunct="1">
              <a:buFont typeface="Wingdings 2" panose="05020102010507070707" pitchFamily="18" charset="2"/>
              <a:buNone/>
            </a:pPr>
            <a:endParaRPr lang="ru-RU" altLang="uk-UA" sz="4000" dirty="0" smtClean="0"/>
          </a:p>
          <a:p>
            <a:pPr algn="just" eaLnBrk="1" hangingPunct="1">
              <a:buFont typeface="Wingdings 2" panose="05020102010507070707" pitchFamily="18" charset="2"/>
              <a:buNone/>
            </a:pPr>
            <a:r>
              <a:rPr lang="uk" altLang="uk-UA" dirty="0" smtClean="0"/>
              <a:t>       Температура тіла та навколишнього середовища значно впливає протягом фізіологічних та біохімічних процесів в організмі.</a:t>
            </a:r>
          </a:p>
        </p:txBody>
      </p:sp>
      <p:pic>
        <p:nvPicPr>
          <p:cNvPr id="21507" name="Picture 3" descr="C:\Users\Ігор\Desktop\Новая папка (2)\termolin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0"/>
            <a:ext cx="285750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C:\Users\Ігор\Desktop\Новая папка (2)\282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1785938"/>
            <a:ext cx="285750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285750"/>
            <a:ext cx="8643938" cy="6357938"/>
          </a:xfrm>
        </p:spPr>
        <p:txBody>
          <a:bodyPr>
            <a:normAutofit fontScale="92500" lnSpcReduction="10000"/>
          </a:bodyPr>
          <a:lstStyle/>
          <a:p>
            <a:pPr marL="448056" indent="-384048" algn="just" eaLnBrk="1" fontAlgn="auto" hangingPunct="1">
              <a:spcAft>
                <a:spcPts val="0"/>
              </a:spcAft>
              <a:buFont typeface="Wingdings 2"/>
              <a:buChar char=""/>
              <a:defRPr/>
            </a:pPr>
            <a:r>
              <a:rPr lang="uk" dirty="0" smtClean="0"/>
              <a:t>В умовах підвищення температури та вологості повітря віддача тепла з організму в навколишнє середовище утруднюється і може здійснюватися тільки при напрузі механізмів фізичної терморегуляції (розширення периферичних судин, посилення </a:t>
            </a:r>
            <a:r>
              <a:rPr lang="uk" dirty="0" err="1" smtClean="0"/>
              <a:t>потовиділення </a:t>
            </a:r>
            <a:r>
              <a:rPr lang="uk" dirty="0" smtClean="0"/>
              <a:t>. Утруднення тепловіддачі призводить до перегріву організму. Підвищення температури тіла супроводжується різким порушенням ЦНС, , посилення обміну речовин. </a:t>
            </a:r>
            <a:r>
              <a:rPr lang="uk" dirty="0" err="1" smtClean="0"/>
              <a:t>Потовиділення </a:t>
            </a:r>
            <a:r>
              <a:rPr lang="uk" dirty="0" smtClean="0"/>
              <a:t>призводить до зневоднення організму, згущення крові, зменшення об'єму циркулюючої рідини, порушення електролітного </a:t>
            </a:r>
            <a:r>
              <a:rPr lang="uk" dirty="0" err="1" smtClean="0"/>
              <a:t>балансу </a:t>
            </a:r>
            <a:r>
              <a:rPr lang="uk" dirty="0" smtClean="0"/>
              <a:t>.</a:t>
            </a:r>
            <a:endParaRPr lang="ru-RU" dirty="0"/>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500063"/>
            <a:ext cx="8643937" cy="6215062"/>
          </a:xfrm>
        </p:spPr>
        <p:txBody>
          <a:bodyPr>
            <a:normAutofit fontScale="92500"/>
          </a:bodyPr>
          <a:lstStyle/>
          <a:p>
            <a:pPr marL="448056" indent="-384048" algn="just" eaLnBrk="1" fontAlgn="auto" hangingPunct="1">
              <a:spcAft>
                <a:spcPts val="0"/>
              </a:spcAft>
              <a:buFont typeface="Wingdings 2"/>
              <a:buNone/>
              <a:defRPr/>
            </a:pPr>
            <a:r>
              <a:rPr lang="uk" dirty="0" smtClean="0"/>
              <a:t>       При підвищенні температури всмоктування метаболізм і транспорт лікарських речовин протікають швидше, а при зниженні вони сповільнюються. Локальне охолодження тканин організму призводить до спазму судин. Це різко уповільнює всмоктування, що обов'язково варто враховувати при місцевому введенні лікарського засобу. Вплив температурного фактора на </a:t>
            </a:r>
            <a:r>
              <a:rPr lang="uk" dirty="0" err="1" smtClean="0"/>
              <a:t>фармакокінетику </a:t>
            </a:r>
            <a:r>
              <a:rPr lang="uk" dirty="0" smtClean="0"/>
              <a:t>лікарських препаратів обов'язково необхідно враховувати у клінічній практиці у тих випадках, коли ліки призначаються хворим із різко порушеною терморегуляцією.</a:t>
            </a:r>
            <a:endParaRPr lang="ru-RU"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Содержимое 2"/>
          <p:cNvSpPr>
            <a:spLocks noGrp="1"/>
          </p:cNvSpPr>
          <p:nvPr>
            <p:ph idx="1"/>
          </p:nvPr>
        </p:nvSpPr>
        <p:spPr>
          <a:xfrm>
            <a:off x="457200" y="0"/>
            <a:ext cx="8229600" cy="6454775"/>
          </a:xfrm>
        </p:spPr>
        <p:txBody>
          <a:bodyPr/>
          <a:lstStyle/>
          <a:p>
            <a:pPr algn="ctr" eaLnBrk="1" hangingPunct="1">
              <a:buFont typeface="Wingdings 2" panose="05020102010507070707" pitchFamily="18" charset="2"/>
              <a:buNone/>
            </a:pPr>
            <a:r>
              <a:rPr lang="uk" altLang="uk-UA" sz="4000" b="1" dirty="0" smtClean="0">
                <a:solidFill>
                  <a:srgbClr val="FF0180"/>
                </a:solidFill>
              </a:rPr>
              <a:t>Вплив віку та статі людини</a:t>
            </a:r>
            <a:endParaRPr lang="en-US" altLang="uk-UA" sz="4000" b="1" dirty="0" smtClean="0">
              <a:solidFill>
                <a:srgbClr val="FF0180"/>
              </a:solidFill>
            </a:endParaRPr>
          </a:p>
          <a:p>
            <a:pPr algn="ctr" eaLnBrk="1" hangingPunct="1">
              <a:buFont typeface="Wingdings 2" panose="05020102010507070707" pitchFamily="18" charset="2"/>
              <a:buNone/>
            </a:pPr>
            <a:endParaRPr lang="en-US" altLang="uk-UA" sz="4000" dirty="0" smtClean="0">
              <a:solidFill>
                <a:srgbClr val="FFFF00"/>
              </a:solidFill>
            </a:endParaRPr>
          </a:p>
          <a:p>
            <a:pPr algn="ctr" eaLnBrk="1" hangingPunct="1">
              <a:buFont typeface="Wingdings 2" panose="05020102010507070707" pitchFamily="18" charset="2"/>
              <a:buNone/>
            </a:pPr>
            <a:endParaRPr lang="ru-RU" altLang="uk-UA" sz="4000" dirty="0" smtClean="0">
              <a:solidFill>
                <a:srgbClr val="FFFF00"/>
              </a:solidFill>
            </a:endParaRPr>
          </a:p>
          <a:p>
            <a:pPr algn="ctr" eaLnBrk="1" hangingPunct="1">
              <a:buFont typeface="Wingdings 2" panose="05020102010507070707" pitchFamily="18" charset="2"/>
              <a:buNone/>
            </a:pPr>
            <a:r>
              <a:rPr lang="uk" altLang="uk-UA" dirty="0" smtClean="0"/>
              <a:t>     </a:t>
            </a:r>
            <a:r>
              <a:rPr lang="uk" altLang="uk-UA" sz="2800" dirty="0" smtClean="0"/>
              <a:t>Вік людини також впливає на </a:t>
            </a:r>
            <a:r>
              <a:rPr lang="uk" altLang="uk-UA" sz="2800" dirty="0" err="1" smtClean="0"/>
              <a:t>біодоступність </a:t>
            </a:r>
            <a:r>
              <a:rPr lang="uk" altLang="uk-UA" sz="2800" dirty="0" smtClean="0"/>
              <a:t>рахунок. Для молодих хворих характерні вищі показники всмоктування, виведення, найменший час досягнення максимальної концентрації; для старих – найвище значення періодів напіввиведення ліків.</a:t>
            </a:r>
          </a:p>
        </p:txBody>
      </p:sp>
      <p:pic>
        <p:nvPicPr>
          <p:cNvPr id="24579" name="Picture 3" descr="C:\Users\Ігор\Desktop\Новая папка (2)\2000px-Blue_Mars_symbo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642938"/>
            <a:ext cx="209867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descr="C:\Users\Ігор\Desktop\Новая папка (2)\ap011-ven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313" y="714375"/>
            <a:ext cx="181610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500063"/>
            <a:ext cx="8715375" cy="6215062"/>
          </a:xfrm>
        </p:spPr>
        <p:txBody>
          <a:bodyPr>
            <a:normAutofit fontScale="77500" lnSpcReduction="20000"/>
          </a:bodyPr>
          <a:lstStyle/>
          <a:p>
            <a:pPr marL="448056" indent="-384048" algn="just" eaLnBrk="1" fontAlgn="auto" hangingPunct="1">
              <a:spcAft>
                <a:spcPts val="0"/>
              </a:spcAft>
              <a:buFont typeface="Wingdings 2"/>
              <a:buNone/>
              <a:defRPr/>
            </a:pPr>
            <a:r>
              <a:rPr lang="uk" dirty="0" smtClean="0"/>
              <a:t>        При призначенні рахунок дітям необхідно пам'ятати, що у дітей до півтора року </a:t>
            </a:r>
            <a:r>
              <a:rPr lang="uk" dirty="0" err="1" smtClean="0"/>
              <a:t>біодоступність </a:t>
            </a:r>
            <a:r>
              <a:rPr lang="uk" dirty="0" smtClean="0"/>
              <a:t>рахунок, прийнятих всередину лише деяким відрізняється від такої у дорослих. Однак їх всмоктування (і активне, і пасивне) відбувається дуже повільно. У результаті плазмі крові створюються невеликі концентрації, часто недостатні досягнення терапевтичного ефекту. У дітей ніжна, легко подразлива </a:t>
            </a:r>
            <a:r>
              <a:rPr lang="uk" dirty="0" err="1" smtClean="0"/>
              <a:t>слизувата </a:t>
            </a:r>
            <a:r>
              <a:rPr lang="uk" dirty="0" smtClean="0"/>
              <a:t>пряма кишка, рефлекси ведуть до швидкого спорожнення кишечнику та зменшення </a:t>
            </a:r>
            <a:r>
              <a:rPr lang="uk" dirty="0" err="1" smtClean="0"/>
              <a:t>біодоступності </a:t>
            </a:r>
            <a:r>
              <a:rPr lang="uk" dirty="0" smtClean="0"/>
              <a:t>препаратів, які вводяться прямокишковий. При інгаляційному шляху введення слизова дихальних шляхів також легко піддається роздратування та реагує на нього відділенням секрету та набряком, яке суттєво ускладнює всмоктування ліків. У той же час, при нанесенні ліків на шкіру дітей варто мати на увазі, що через неї значно легше, ніж у дорослих відбувається всмоктування будь-яких речовин.</a:t>
            </a:r>
            <a:endParaRPr lang="ru-RU" dirty="0"/>
          </a:p>
        </p:txBody>
      </p:sp>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42938"/>
            <a:ext cx="8229600" cy="5811837"/>
          </a:xfrm>
        </p:spPr>
        <p:txBody>
          <a:bodyPr>
            <a:normAutofit/>
          </a:bodyPr>
          <a:lstStyle/>
          <a:p>
            <a:pPr marL="448056" indent="-384048" algn="just" eaLnBrk="1" fontAlgn="auto" hangingPunct="1">
              <a:spcAft>
                <a:spcPts val="0"/>
              </a:spcAft>
              <a:buFont typeface="Wingdings 2"/>
              <a:buNone/>
              <a:defRPr/>
            </a:pPr>
            <a:r>
              <a:rPr lang="uk" dirty="0" smtClean="0"/>
              <a:t>З давніх-давен помічені розбіжності в дії лікарських препаратів, зумовлені статтею. Час перебування ліків в організмі жінок значно більший, ніж у чоловіків, відповідно і рівень концентрації лікарських речовин у крові жінок вищий. Вважається, що це пов'язано із відносно великим запасом «інертної» жирової тканини у жінок, що відіграє роль депо.</a:t>
            </a:r>
            <a:endParaRPr lang="ru-RU"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169025"/>
          </a:xfrm>
        </p:spPr>
        <p:txBody>
          <a:bodyPr>
            <a:normAutofit fontScale="70000" lnSpcReduction="20000"/>
          </a:bodyPr>
          <a:lstStyle/>
          <a:p>
            <a:pPr marL="448056" indent="-384048" algn="ctr" eaLnBrk="1" fontAlgn="auto" hangingPunct="1">
              <a:spcAft>
                <a:spcPts val="0"/>
              </a:spcAft>
              <a:buFont typeface="Wingdings 2"/>
              <a:buNone/>
              <a:defRPr/>
            </a:pPr>
            <a:r>
              <a:rPr lang="uk" sz="4600" b="1" dirty="0" smtClean="0"/>
              <a:t>Вплив патологічних процесів та індивідуальних особливостей організму</a:t>
            </a:r>
            <a:endParaRPr lang="ru-RU" sz="4600" dirty="0" smtClean="0"/>
          </a:p>
          <a:p>
            <a:pPr marL="448056" indent="-384048" algn="just" eaLnBrk="1" fontAlgn="auto" hangingPunct="1">
              <a:spcAft>
                <a:spcPts val="0"/>
              </a:spcAft>
              <a:buFont typeface="Wingdings 2"/>
              <a:buChar char=""/>
              <a:defRPr/>
            </a:pPr>
            <a:r>
              <a:rPr lang="uk" dirty="0" smtClean="0"/>
              <a:t>Багато патологічних процесів призводять до порушення бар'єрної функції біологічних мембран, зміни проникності біологічних бар'єрів. Насамперед, це патологічні процеси, які сприяють </a:t>
            </a:r>
            <a:r>
              <a:rPr lang="uk" dirty="0" err="1" smtClean="0"/>
              <a:t>вільнорадикальному </a:t>
            </a:r>
            <a:r>
              <a:rPr lang="uk" dirty="0" smtClean="0"/>
              <a:t>(перекисному) окисленню ліпідів, запальні процеси, що призводять до активації </a:t>
            </a:r>
            <a:r>
              <a:rPr lang="uk" dirty="0" err="1" smtClean="0"/>
              <a:t>фосфоліпаз </a:t>
            </a:r>
            <a:r>
              <a:rPr lang="uk" dirty="0" smtClean="0"/>
              <a:t>та гідролізу ними мембранних </a:t>
            </a:r>
            <a:r>
              <a:rPr lang="uk" dirty="0" err="1" smtClean="0"/>
              <a:t>фосфоліпідів </a:t>
            </a:r>
            <a:r>
              <a:rPr lang="uk" dirty="0" smtClean="0"/>
              <a:t>.</a:t>
            </a:r>
          </a:p>
          <a:p>
            <a:pPr marL="448056" indent="-384048" algn="just" eaLnBrk="1" fontAlgn="auto" hangingPunct="1">
              <a:spcAft>
                <a:spcPts val="0"/>
              </a:spcAft>
              <a:buFont typeface="Wingdings 2"/>
              <a:buChar char=""/>
              <a:defRPr/>
            </a:pPr>
            <a:r>
              <a:rPr lang="uk" dirty="0" smtClean="0"/>
              <a:t>Важливе значення мають також процеси, що супроводжуються зміною електролітного гомеостазу тканин, що призводить до механічного (осмотичного) розтягування мембран. Загальна стресова реакція організму також призводить до обов'язкової зміни властивостей усіх біологічних бар'єрів, що не може не вплинути на </a:t>
            </a:r>
            <a:r>
              <a:rPr lang="uk" dirty="0" err="1" smtClean="0"/>
              <a:t>біодоступність </a:t>
            </a:r>
            <a:r>
              <a:rPr lang="uk" dirty="0" smtClean="0"/>
              <a:t>ліків та ефективність лікарської терапії у такої категорії хворих.</a:t>
            </a:r>
            <a:endParaRPr lang="ru-RU" dirty="0"/>
          </a:p>
        </p:txBody>
      </p:sp>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Содержимое 2"/>
          <p:cNvSpPr>
            <a:spLocks noGrp="1"/>
          </p:cNvSpPr>
          <p:nvPr>
            <p:ph idx="1"/>
          </p:nvPr>
        </p:nvSpPr>
        <p:spPr>
          <a:xfrm>
            <a:off x="214313" y="714375"/>
            <a:ext cx="8715375" cy="6000750"/>
          </a:xfrm>
        </p:spPr>
        <p:txBody>
          <a:bodyPr/>
          <a:lstStyle/>
          <a:p>
            <a:pPr algn="ctr" eaLnBrk="1" hangingPunct="1">
              <a:buFont typeface="Wingdings 2" panose="05020102010507070707" pitchFamily="18" charset="2"/>
              <a:buNone/>
            </a:pPr>
            <a:r>
              <a:rPr lang="uk" altLang="uk-UA" sz="4000" b="1" smtClean="0"/>
              <a:t>Вплив алкоголю</a:t>
            </a:r>
            <a:endParaRPr lang="ru-RU" altLang="uk-UA" sz="4000" smtClean="0"/>
          </a:p>
          <a:p>
            <a:pPr algn="ctr" eaLnBrk="1" hangingPunct="1">
              <a:buFont typeface="Wingdings 2" panose="05020102010507070707" pitchFamily="18" charset="2"/>
              <a:buNone/>
            </a:pPr>
            <a:r>
              <a:rPr lang="uk" altLang="uk-UA" smtClean="0"/>
              <a:t>Алкоголь негативно впливає на прояв терапевтичного ефекту багатьох лікарських засобів та є причиною появи небезпечних ускладнень.</a:t>
            </a:r>
          </a:p>
          <a:p>
            <a:pPr eaLnBrk="1" hangingPunct="1">
              <a:buFont typeface="Wingdings 2" panose="05020102010507070707" pitchFamily="18" charset="2"/>
              <a:buNone/>
            </a:pPr>
            <a:endParaRPr lang="ru-RU" altLang="uk-UA" smtClean="0"/>
          </a:p>
        </p:txBody>
      </p:sp>
      <p:pic>
        <p:nvPicPr>
          <p:cNvPr id="28675" name="Picture 4"/>
          <p:cNvPicPr>
            <a:picLocks noChangeAspect="1" noChangeArrowheads="1"/>
          </p:cNvPicPr>
          <p:nvPr/>
        </p:nvPicPr>
        <p:blipFill>
          <a:blip r:embed="rId2">
            <a:extLst>
              <a:ext uri="{28A0092B-C50C-407E-A947-70E740481C1C}">
                <a14:useLocalDpi xmlns:a14="http://schemas.microsoft.com/office/drawing/2010/main" val="0"/>
              </a:ext>
            </a:extLst>
          </a:blip>
          <a:srcRect l="22762" t="51505" r="49332" b="9677"/>
          <a:stretch>
            <a:fillRect/>
          </a:stretch>
        </p:blipFill>
        <p:spPr bwMode="auto">
          <a:xfrm>
            <a:off x="2286000" y="3733800"/>
            <a:ext cx="4572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285750"/>
            <a:ext cx="8786812" cy="6429375"/>
          </a:xfrm>
        </p:spPr>
        <p:txBody>
          <a:bodyPr>
            <a:normAutofit fontScale="85000" lnSpcReduction="10000"/>
          </a:bodyPr>
          <a:lstStyle/>
          <a:p>
            <a:pPr marL="448056" indent="-384048" eaLnBrk="1" fontAlgn="auto" hangingPunct="1">
              <a:spcAft>
                <a:spcPts val="0"/>
              </a:spcAft>
              <a:buFont typeface="Wingdings 2"/>
              <a:buChar char=""/>
              <a:defRPr/>
            </a:pPr>
            <a:r>
              <a:rPr lang="uk" dirty="0" smtClean="0"/>
              <a:t>Вплив етанолу на </a:t>
            </a:r>
            <a:r>
              <a:rPr lang="uk" dirty="0" err="1" smtClean="0"/>
              <a:t>фармакодинаміку </a:t>
            </a:r>
            <a:r>
              <a:rPr lang="uk" dirty="0" smtClean="0"/>
              <a:t>та </a:t>
            </a:r>
            <a:r>
              <a:rPr lang="uk" dirty="0" err="1" smtClean="0"/>
              <a:t>фармакокінетику </a:t>
            </a:r>
            <a:r>
              <a:rPr lang="uk" dirty="0" smtClean="0"/>
              <a:t>лікарських препаратів здійснюється різними шляхами. Безпосередньо на </a:t>
            </a:r>
            <a:r>
              <a:rPr lang="uk" dirty="0" err="1" smtClean="0"/>
              <a:t>біодоступність </a:t>
            </a:r>
            <a:r>
              <a:rPr lang="uk" dirty="0" smtClean="0"/>
              <a:t>впливають такі фактори:</a:t>
            </a:r>
          </a:p>
          <a:p>
            <a:pPr marL="448056" indent="-384048" eaLnBrk="1" fontAlgn="auto" hangingPunct="1">
              <a:spcAft>
                <a:spcPts val="0"/>
              </a:spcAft>
              <a:buFont typeface="Wingdings 2"/>
              <a:buChar char=""/>
              <a:defRPr/>
            </a:pPr>
            <a:r>
              <a:rPr lang="uk" dirty="0" smtClean="0"/>
              <a:t>Зміна проникності </a:t>
            </a:r>
            <a:r>
              <a:rPr lang="uk" dirty="0" err="1" smtClean="0"/>
              <a:t>гістогематичних </a:t>
            </a:r>
            <a:r>
              <a:rPr lang="uk" dirty="0" smtClean="0"/>
              <a:t>бар'єрів внаслідок порушення плинності ліпідних мембран за їх взаємодії з етанолом.</a:t>
            </a:r>
          </a:p>
          <a:p>
            <a:pPr marL="448056" indent="-384048" eaLnBrk="1" fontAlgn="auto" hangingPunct="1">
              <a:spcAft>
                <a:spcPts val="0"/>
              </a:spcAft>
              <a:buFont typeface="Wingdings 2"/>
              <a:buChar char=""/>
              <a:defRPr/>
            </a:pPr>
            <a:r>
              <a:rPr lang="uk" dirty="0" smtClean="0"/>
              <a:t>Зміна структури та функції клітинних мембран, порушення проникнення лікарських речовин: через </a:t>
            </a:r>
            <a:r>
              <a:rPr lang="uk" dirty="0" err="1" smtClean="0"/>
              <a:t>біомембрани </a:t>
            </a:r>
            <a:r>
              <a:rPr lang="uk" dirty="0" smtClean="0"/>
              <a:t>.</a:t>
            </a:r>
          </a:p>
          <a:p>
            <a:pPr marL="448056" indent="-384048" eaLnBrk="1" fontAlgn="auto" hangingPunct="1">
              <a:spcAft>
                <a:spcPts val="0"/>
              </a:spcAft>
              <a:buFont typeface="Wingdings 2"/>
              <a:buChar char=""/>
              <a:defRPr/>
            </a:pPr>
            <a:r>
              <a:rPr lang="uk" dirty="0" smtClean="0"/>
              <a:t>Зміна структури та функції ферментів (5-нуклеотидази, </a:t>
            </a:r>
            <a:r>
              <a:rPr lang="uk" dirty="0" err="1" smtClean="0"/>
              <a:t>ацетилхолінестерази </a:t>
            </a:r>
            <a:r>
              <a:rPr lang="uk" dirty="0" smtClean="0"/>
              <a:t>, </a:t>
            </a:r>
            <a:r>
              <a:rPr lang="uk" dirty="0" err="1" smtClean="0"/>
              <a:t>аденілатциклази </a:t>
            </a:r>
            <a:r>
              <a:rPr lang="uk" dirty="0" smtClean="0"/>
              <a:t>, ферментів </a:t>
            </a:r>
            <a:r>
              <a:rPr lang="uk" dirty="0" err="1" smtClean="0"/>
              <a:t>мітохондріального</a:t>
            </a:r>
            <a:r>
              <a:rPr lang="uk" dirty="0" smtClean="0"/>
              <a:t> </a:t>
            </a:r>
            <a:r>
              <a:rPr lang="uk" dirty="0" err="1" smtClean="0"/>
              <a:t>електрон-транспортного </a:t>
            </a:r>
            <a:r>
              <a:rPr lang="uk" dirty="0" smtClean="0"/>
              <a:t>ланцюга).</a:t>
            </a:r>
          </a:p>
          <a:p>
            <a:pPr marL="448056" indent="-384048" eaLnBrk="1" fontAlgn="auto" hangingPunct="1">
              <a:spcAft>
                <a:spcPts val="0"/>
              </a:spcAft>
              <a:buFont typeface="Wingdings 2"/>
              <a:buChar char=""/>
              <a:defRPr/>
            </a:pPr>
            <a:r>
              <a:rPr lang="uk" dirty="0" smtClean="0"/>
              <a:t>Підвищення секреції шлункового слизу та зниження всмоктування ліків у шлунку.</a:t>
            </a:r>
          </a:p>
        </p:txBody>
      </p:sp>
    </p:spTree>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63"/>
            <a:ext cx="8229600" cy="5383212"/>
          </a:xfrm>
        </p:spPr>
        <p:txBody>
          <a:bodyPr>
            <a:normAutofit fontScale="92500" lnSpcReduction="20000"/>
          </a:bodyPr>
          <a:lstStyle/>
          <a:p>
            <a:pPr marL="448056" indent="-384048" algn="just" eaLnBrk="1" fontAlgn="auto" hangingPunct="1">
              <a:spcAft>
                <a:spcPts val="0"/>
              </a:spcAft>
              <a:buFont typeface="Wingdings 2"/>
              <a:buChar char=""/>
              <a:defRPr/>
            </a:pPr>
            <a:r>
              <a:rPr lang="uk" dirty="0" smtClean="0"/>
              <a:t>- Перемикання системи </a:t>
            </a:r>
            <a:r>
              <a:rPr lang="uk" dirty="0" err="1" smtClean="0"/>
              <a:t>мікросомальної </a:t>
            </a:r>
            <a:r>
              <a:rPr lang="uk" dirty="0" smtClean="0"/>
              <a:t>неспецифічної ферментативної </a:t>
            </a:r>
            <a:r>
              <a:rPr lang="uk" dirty="0" err="1" smtClean="0"/>
              <a:t>оксидазної </a:t>
            </a:r>
            <a:r>
              <a:rPr lang="uk" dirty="0" smtClean="0"/>
              <a:t>системи печінки, яка окислює етанол, внаслідок чого відбувається зниження рівня окислення інших ендогенних та екзогенних </a:t>
            </a:r>
            <a:r>
              <a:rPr lang="uk" dirty="0" err="1" smtClean="0"/>
              <a:t>лігандів </a:t>
            </a:r>
            <a:r>
              <a:rPr lang="uk" dirty="0" smtClean="0"/>
              <a:t>.</a:t>
            </a:r>
          </a:p>
          <a:p>
            <a:pPr marL="448056" indent="-384048" algn="just" eaLnBrk="1" fontAlgn="auto" hangingPunct="1">
              <a:spcAft>
                <a:spcPts val="0"/>
              </a:spcAft>
              <a:buFont typeface="Wingdings 2"/>
              <a:buChar char=""/>
              <a:defRPr/>
            </a:pPr>
            <a:r>
              <a:rPr lang="uk" dirty="0" smtClean="0"/>
              <a:t>- індукція </a:t>
            </a:r>
            <a:r>
              <a:rPr lang="uk" dirty="0" err="1" smtClean="0"/>
              <a:t>мікросомальних </a:t>
            </a:r>
            <a:r>
              <a:rPr lang="uk" dirty="0" smtClean="0"/>
              <a:t>ферментів печінки та, як наслідок, зміна швидкості та рівня </a:t>
            </a:r>
            <a:r>
              <a:rPr lang="uk" dirty="0" err="1" smtClean="0"/>
              <a:t>біотрансформації </a:t>
            </a:r>
            <a:r>
              <a:rPr lang="uk" dirty="0" smtClean="0"/>
              <a:t>лікарських речовин.</a:t>
            </a:r>
          </a:p>
          <a:p>
            <a:pPr marL="448056" indent="-384048" algn="just" eaLnBrk="1" fontAlgn="auto" hangingPunct="1">
              <a:spcAft>
                <a:spcPts val="0"/>
              </a:spcAft>
              <a:buFont typeface="Wingdings 2"/>
              <a:buChar char=""/>
              <a:defRPr/>
            </a:pPr>
            <a:r>
              <a:rPr lang="uk" dirty="0" smtClean="0"/>
              <a:t>- При одночасному призначенні лікарських препаратів та етилового спирту їх взаємодія може відбуватися відразу за декількома механізмами, що має важливе клінічне значення.</a:t>
            </a:r>
          </a:p>
          <a:p>
            <a:pPr marL="448056" indent="-384048" eaLnBrk="1" fontAlgn="auto" hangingPunct="1">
              <a:spcAft>
                <a:spcPts val="0"/>
              </a:spcAft>
              <a:buFont typeface="Wingdings 2"/>
              <a:buNone/>
              <a:defRPr/>
            </a:pPr>
            <a:endParaRPr lang="ru-RU" dirty="0"/>
          </a:p>
        </p:txBody>
      </p:sp>
    </p:spTree>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428625"/>
            <a:ext cx="8686800" cy="6026150"/>
          </a:xfrm>
        </p:spPr>
        <p:txBody>
          <a:bodyPr>
            <a:normAutofit fontScale="92500" lnSpcReduction="20000"/>
          </a:bodyPr>
          <a:lstStyle/>
          <a:p>
            <a:pPr marL="448056" indent="-384048" eaLnBrk="1" fontAlgn="auto" hangingPunct="1">
              <a:spcAft>
                <a:spcPts val="0"/>
              </a:spcAft>
              <a:buFont typeface="Wingdings 2"/>
              <a:buNone/>
              <a:defRPr/>
            </a:pPr>
            <a:r>
              <a:rPr lang="uk" sz="3500" b="1" dirty="0" smtClean="0">
                <a:solidFill>
                  <a:srgbClr val="FF0180"/>
                </a:solidFill>
              </a:rPr>
              <a:t>Вплив куріння</a:t>
            </a:r>
            <a:endParaRPr lang="ru-RU" sz="3500" dirty="0" smtClean="0">
              <a:solidFill>
                <a:srgbClr val="FF0180"/>
              </a:solidFill>
            </a:endParaRPr>
          </a:p>
          <a:p>
            <a:pPr marL="448056" indent="-384048" algn="just" eaLnBrk="1" fontAlgn="auto" hangingPunct="1">
              <a:spcAft>
                <a:spcPts val="0"/>
              </a:spcAft>
              <a:buFont typeface="Wingdings 2"/>
              <a:buChar char=""/>
              <a:defRPr/>
            </a:pPr>
            <a:r>
              <a:rPr lang="uk" dirty="0" smtClean="0"/>
              <a:t>на дію</a:t>
            </a:r>
            <a:endParaRPr lang="en-US" dirty="0" smtClean="0"/>
          </a:p>
          <a:p>
            <a:pPr marL="448056" indent="-384048" algn="just" eaLnBrk="1" fontAlgn="auto" hangingPunct="1">
              <a:spcAft>
                <a:spcPts val="0"/>
              </a:spcAft>
              <a:buFont typeface="Wingdings 2" panose="05020102010507070707" pitchFamily="18" charset="2"/>
              <a:buNone/>
              <a:defRPr/>
            </a:pPr>
            <a:r>
              <a:rPr lang="uk" dirty="0" smtClean="0"/>
              <a:t>лікарських препаратів</a:t>
            </a:r>
            <a:endParaRPr lang="en-US" dirty="0" smtClean="0"/>
          </a:p>
          <a:p>
            <a:pPr marL="448056" indent="-384048" algn="just" eaLnBrk="1" fontAlgn="auto" hangingPunct="1">
              <a:spcAft>
                <a:spcPts val="0"/>
              </a:spcAft>
              <a:buFont typeface="Wingdings 2" panose="05020102010507070707" pitchFamily="18" charset="2"/>
              <a:buNone/>
              <a:defRPr/>
            </a:pPr>
            <a:r>
              <a:rPr lang="uk" dirty="0" smtClean="0"/>
              <a:t>можуть впливати речовини, які</a:t>
            </a:r>
            <a:endParaRPr lang="en-US" dirty="0" smtClean="0"/>
          </a:p>
          <a:p>
            <a:pPr marL="448056" indent="-384048" algn="just" eaLnBrk="1" fontAlgn="auto" hangingPunct="1">
              <a:spcAft>
                <a:spcPts val="0"/>
              </a:spcAft>
              <a:buFont typeface="Wingdings 2" panose="05020102010507070707" pitchFamily="18" charset="2"/>
              <a:buNone/>
              <a:defRPr/>
            </a:pPr>
            <a:r>
              <a:rPr lang="uk" dirty="0" smtClean="0"/>
              <a:t>надходять до організму при курінні. Нікотин, як </a:t>
            </a:r>
            <a:r>
              <a:rPr lang="uk" dirty="0" err="1" smtClean="0"/>
              <a:t>Н-холіноміметик </a:t>
            </a:r>
            <a:r>
              <a:rPr lang="uk" dirty="0" smtClean="0"/>
              <a:t>призводить до активації симпатичних та парасимпатичних ганглій, мозкового шару надниркових залоз, порушення функції ЦНС. Стимуляція мозкового шару надниркових залоз веде до звуження периферичних судин, що порушує кровопостачання багатьох органів та тканин. Активація парасимпатичних гангліїв підвищує секрецію кислого шлункового соку, що відіграє роль при всмоктуванні ліків.</a:t>
            </a:r>
            <a:endParaRPr lang="ru-RU" dirty="0"/>
          </a:p>
        </p:txBody>
      </p:sp>
      <p:pic>
        <p:nvPicPr>
          <p:cNvPr id="31747" name="Picture 3" descr="C:\Users\Ігор\Desktop\Новая папка (2)\1228659697_neky.r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563" y="0"/>
            <a:ext cx="3500437"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928688"/>
            <a:ext cx="8715375" cy="5715000"/>
          </a:xfrm>
        </p:spPr>
        <p:txBody>
          <a:bodyPr>
            <a:normAutofit fontScale="77500" lnSpcReduction="20000"/>
          </a:bodyPr>
          <a:lstStyle/>
          <a:p>
            <a:pPr marL="448056" indent="-384048" algn="just" eaLnBrk="1" fontAlgn="auto" hangingPunct="1">
              <a:spcAft>
                <a:spcPts val="0"/>
              </a:spcAft>
              <a:buFont typeface="Wingdings 2"/>
              <a:buChar char=""/>
              <a:defRPr/>
            </a:pPr>
            <a:r>
              <a:rPr lang="uk" dirty="0" smtClean="0"/>
              <a:t>Нікотин, </a:t>
            </a:r>
            <a:r>
              <a:rPr lang="uk" dirty="0" err="1" smtClean="0"/>
              <a:t>бензпірен </a:t>
            </a:r>
            <a:r>
              <a:rPr lang="uk" dirty="0" smtClean="0"/>
              <a:t>та їх</a:t>
            </a:r>
            <a:endParaRPr lang="en-US" dirty="0" smtClean="0"/>
          </a:p>
          <a:p>
            <a:pPr marL="448056" indent="-384048" algn="just" eaLnBrk="1" fontAlgn="auto" hangingPunct="1">
              <a:spcAft>
                <a:spcPts val="0"/>
              </a:spcAft>
              <a:buFont typeface="Wingdings 2"/>
              <a:buChar char=""/>
              <a:defRPr/>
            </a:pPr>
            <a:r>
              <a:rPr lang="uk" dirty="0" smtClean="0"/>
              <a:t>похідні змінюють</a:t>
            </a:r>
            <a:endParaRPr lang="en-US" dirty="0" smtClean="0"/>
          </a:p>
          <a:p>
            <a:pPr marL="448056" indent="-384048" algn="just" eaLnBrk="1" fontAlgn="auto" hangingPunct="1">
              <a:spcAft>
                <a:spcPts val="0"/>
              </a:spcAft>
              <a:buFont typeface="Wingdings 2"/>
              <a:buChar char=""/>
              <a:defRPr/>
            </a:pPr>
            <a:r>
              <a:rPr lang="uk" dirty="0" smtClean="0"/>
              <a:t>активність ферментів</a:t>
            </a:r>
            <a:endParaRPr lang="en-US" dirty="0" smtClean="0"/>
          </a:p>
          <a:p>
            <a:pPr marL="448056" indent="-384048" algn="just" eaLnBrk="1" fontAlgn="auto" hangingPunct="1">
              <a:spcAft>
                <a:spcPts val="0"/>
              </a:spcAft>
              <a:buFont typeface="Wingdings 2"/>
              <a:buChar char=""/>
              <a:defRPr/>
            </a:pPr>
            <a:r>
              <a:rPr lang="uk" dirty="0" smtClean="0"/>
              <a:t>метаболізму. Куріння</a:t>
            </a:r>
            <a:endParaRPr lang="en-US" dirty="0" smtClean="0"/>
          </a:p>
          <a:p>
            <a:pPr marL="448056" indent="-384048" algn="just" eaLnBrk="1" fontAlgn="auto" hangingPunct="1">
              <a:spcAft>
                <a:spcPts val="0"/>
              </a:spcAft>
              <a:buFont typeface="Wingdings 2"/>
              <a:buChar char=""/>
              <a:defRPr/>
            </a:pPr>
            <a:r>
              <a:rPr lang="uk" dirty="0" smtClean="0"/>
              <a:t>стимулює окисний метаболізм фенацетину, </a:t>
            </a:r>
            <a:r>
              <a:rPr lang="uk" dirty="0" err="1" smtClean="0"/>
              <a:t>пропранололу </a:t>
            </a:r>
            <a:r>
              <a:rPr lang="uk" dirty="0" smtClean="0"/>
              <a:t>, </a:t>
            </a:r>
            <a:r>
              <a:rPr lang="uk" dirty="0" err="1" smtClean="0"/>
              <a:t>теофіліну </a:t>
            </a:r>
            <a:r>
              <a:rPr lang="uk" dirty="0" smtClean="0"/>
              <a:t>, </a:t>
            </a:r>
            <a:r>
              <a:rPr lang="uk" dirty="0" err="1" smtClean="0"/>
              <a:t>ноксирону </a:t>
            </a:r>
            <a:r>
              <a:rPr lang="uk" dirty="0" smtClean="0"/>
              <a:t>, </a:t>
            </a:r>
            <a:r>
              <a:rPr lang="uk" dirty="0" err="1" smtClean="0"/>
              <a:t>аміназину </a:t>
            </a:r>
            <a:r>
              <a:rPr lang="uk" dirty="0" smtClean="0"/>
              <a:t>, </a:t>
            </a:r>
            <a:r>
              <a:rPr lang="uk" dirty="0" err="1" smtClean="0"/>
              <a:t>діазепаму </a:t>
            </a:r>
            <a:r>
              <a:rPr lang="uk" dirty="0" smtClean="0"/>
              <a:t>внаслідок чого їх ефективність знижується. Куріння знижує терапевтичний ефект </a:t>
            </a:r>
            <a:r>
              <a:rPr lang="uk" dirty="0" err="1" smtClean="0"/>
              <a:t>дексаметазону </a:t>
            </a:r>
            <a:r>
              <a:rPr lang="uk" dirty="0" smtClean="0"/>
              <a:t>, </a:t>
            </a:r>
            <a:r>
              <a:rPr lang="uk" dirty="0" err="1" smtClean="0"/>
              <a:t>фуросеміду </a:t>
            </a:r>
            <a:r>
              <a:rPr lang="uk" dirty="0" smtClean="0"/>
              <a:t>( </a:t>
            </a:r>
            <a:r>
              <a:rPr lang="uk" dirty="0" err="1" smtClean="0"/>
              <a:t>лазикса </a:t>
            </a:r>
            <a:r>
              <a:rPr lang="uk" dirty="0" smtClean="0"/>
              <a:t>), </a:t>
            </a:r>
            <a:r>
              <a:rPr lang="uk" dirty="0" err="1" smtClean="0"/>
              <a:t>пропоксифену </a:t>
            </a:r>
            <a:r>
              <a:rPr lang="uk" dirty="0" smtClean="0"/>
              <a:t>та </a:t>
            </a:r>
            <a:r>
              <a:rPr lang="uk" dirty="0" err="1" smtClean="0"/>
              <a:t>пероральних.</a:t>
            </a:r>
            <a:r>
              <a:rPr lang="uk" dirty="0" smtClean="0"/>
              <a:t> </a:t>
            </a:r>
            <a:r>
              <a:rPr lang="uk" dirty="0" err="1" smtClean="0"/>
              <a:t>контрацептивів </a:t>
            </a:r>
            <a:r>
              <a:rPr lang="uk" dirty="0" smtClean="0"/>
              <a:t>. До складу ароматизованих сигарет входять </a:t>
            </a:r>
            <a:r>
              <a:rPr lang="uk" dirty="0" err="1" smtClean="0"/>
              <a:t>кумарини </a:t>
            </a:r>
            <a:r>
              <a:rPr lang="uk" dirty="0" smtClean="0"/>
              <a:t>, що можуть посилити дію антикоагулянтів – похідних кумарину.</a:t>
            </a:r>
          </a:p>
          <a:p>
            <a:pPr marL="448056" indent="-384048" algn="just" eaLnBrk="1" fontAlgn="auto" hangingPunct="1">
              <a:spcAft>
                <a:spcPts val="0"/>
              </a:spcAft>
              <a:buFont typeface="Wingdings 2"/>
              <a:buChar char=""/>
              <a:defRPr/>
            </a:pPr>
            <a:r>
              <a:rPr lang="uk" dirty="0" smtClean="0"/>
              <a:t>У цілому ряді випадків вплив куріння на </a:t>
            </a:r>
            <a:r>
              <a:rPr lang="uk" dirty="0" err="1" smtClean="0"/>
              <a:t>біодоступність </a:t>
            </a:r>
            <a:r>
              <a:rPr lang="uk" dirty="0" smtClean="0"/>
              <a:t>та терапевтичну ефективність ліків потребує подальшого вивчення.</a:t>
            </a:r>
            <a:endParaRPr lang="ru-RU" dirty="0"/>
          </a:p>
        </p:txBody>
      </p:sp>
      <p:pic>
        <p:nvPicPr>
          <p:cNvPr id="32771" name="Picture 3" descr="C:\Users\Ігор\Desktop\Новая папка (2)\not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0"/>
            <a:ext cx="4643437"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moking-2.mpg">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1000125" y="500063"/>
            <a:ext cx="7286625" cy="5715000"/>
          </a:xfr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1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avdapro.wmv">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642938" y="571500"/>
            <a:ext cx="7715250" cy="5929313"/>
          </a:xfr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6464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00.asf">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1285875" y="1071563"/>
            <a:ext cx="6000750" cy="48577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492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Содержимое 2"/>
          <p:cNvSpPr>
            <a:spLocks noGrp="1"/>
          </p:cNvSpPr>
          <p:nvPr>
            <p:ph idx="1"/>
          </p:nvPr>
        </p:nvSpPr>
        <p:spPr>
          <a:xfrm>
            <a:off x="395536" y="2492896"/>
            <a:ext cx="8229600" cy="826145"/>
          </a:xfrm>
        </p:spPr>
        <p:txBody>
          <a:bodyPr/>
          <a:lstStyle/>
          <a:p>
            <a:pPr eaLnBrk="1" hangingPunct="1">
              <a:buFont typeface="Wingdings 2" panose="05020102010507070707" pitchFamily="18" charset="2"/>
              <a:buNone/>
            </a:pPr>
            <a:r>
              <a:rPr lang="uk" altLang="uk-UA" sz="4000" dirty="0" smtClean="0">
                <a:solidFill>
                  <a:srgbClr val="FFC000"/>
                </a:solidFill>
              </a:rPr>
              <a:t>        </a:t>
            </a:r>
            <a:r>
              <a:rPr lang="uk" altLang="uk-UA" sz="4000" dirty="0" smtClean="0">
                <a:solidFill>
                  <a:srgbClr val="FF0180"/>
                </a:solidFill>
              </a:rPr>
              <a:t>Дякую за увагу!</a:t>
            </a:r>
            <a:endParaRPr lang="ru-RU" altLang="uk-UA" sz="4000" dirty="0" smtClean="0">
              <a:solidFill>
                <a:srgbClr val="FF018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104</TotalTime>
  <Words>1737</Words>
  <Application>Microsoft Office PowerPoint</Application>
  <PresentationFormat>Экран (4:3)</PresentationFormat>
  <Paragraphs>87</Paragraphs>
  <Slides>29</Slides>
  <Notes>0</Notes>
  <HiddenSlides>0</HiddenSlides>
  <MMClips>3</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Century Gothic</vt:lpstr>
      <vt:lpstr>Times New Roman</vt:lpstr>
      <vt:lpstr>Verdana</vt:lpstr>
      <vt:lpstr>Wingdings 2</vt:lpstr>
      <vt:lpstr>Яркая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Igor</dc:creator>
  <cp:lastModifiedBy>Alyona Zamkovaya</cp:lastModifiedBy>
  <cp:revision>16</cp:revision>
  <dcterms:modified xsi:type="dcterms:W3CDTF">2025-01-18T18:32:25Z</dcterms:modified>
</cp:coreProperties>
</file>