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2" r:id="rId1"/>
  </p:sldMasterIdLst>
  <p:notesMasterIdLst>
    <p:notesMasterId r:id="rId32"/>
  </p:notesMasterIdLst>
  <p:sldIdLst>
    <p:sldId id="256" r:id="rId2"/>
    <p:sldId id="259" r:id="rId3"/>
    <p:sldId id="257" r:id="rId4"/>
    <p:sldId id="270" r:id="rId5"/>
    <p:sldId id="258" r:id="rId6"/>
    <p:sldId id="260" r:id="rId7"/>
    <p:sldId id="261" r:id="rId8"/>
    <p:sldId id="262" r:id="rId9"/>
    <p:sldId id="263" r:id="rId10"/>
    <p:sldId id="264" r:id="rId11"/>
    <p:sldId id="265" r:id="rId12"/>
    <p:sldId id="266" r:id="rId13"/>
    <p:sldId id="267" r:id="rId14"/>
    <p:sldId id="268" r:id="rId15"/>
    <p:sldId id="271" r:id="rId16"/>
    <p:sldId id="273" r:id="rId17"/>
    <p:sldId id="272" r:id="rId18"/>
    <p:sldId id="275" r:id="rId19"/>
    <p:sldId id="274" r:id="rId20"/>
    <p:sldId id="276" r:id="rId21"/>
    <p:sldId id="277" r:id="rId22"/>
    <p:sldId id="278" r:id="rId23"/>
    <p:sldId id="279" r:id="rId24"/>
    <p:sldId id="280" r:id="rId25"/>
    <p:sldId id="281" r:id="rId26"/>
    <p:sldId id="282" r:id="rId27"/>
    <p:sldId id="283" r:id="rId28"/>
    <p:sldId id="284" r:id="rId29"/>
    <p:sldId id="285" r:id="rId30"/>
    <p:sldId id="269" r:id="rId31"/>
  </p:sldIdLst>
  <p:sldSz cx="10080625" cy="7559675"/>
  <p:notesSz cx="7559675" cy="10691813"/>
  <p:defaultTextStyle>
    <a:defPPr>
      <a:defRPr lang="uk"/>
    </a:defPPr>
    <a:lvl1pPr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742950" indent="-28575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11430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6002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2057400" indent="-228600" algn="l" defTabSz="449263"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7" autoAdjust="0"/>
    <p:restoredTop sz="95147" autoAdjust="0"/>
  </p:normalViewPr>
  <p:slideViewPr>
    <p:cSldViewPr>
      <p:cViewPr varScale="1">
        <p:scale>
          <a:sx n="78" d="100"/>
          <a:sy n="78" d="100"/>
        </p:scale>
        <p:origin x="77" y="58"/>
      </p:cViewPr>
      <p:guideLst>
        <p:guide orient="horz" pos="2160"/>
        <p:guide pos="2880"/>
      </p:guideLst>
    </p:cSldViewPr>
  </p:slideViewPr>
  <p:outlineViewPr>
    <p:cViewPr varScale="1">
      <p:scale>
        <a:sx n="170" d="200"/>
        <a:sy n="170" d="200"/>
      </p:scale>
      <p:origin x="0" y="101892"/>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AutoShape 1"/>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5000"/>
              </a:lnSpc>
              <a:buClr>
                <a:srgbClr val="000000"/>
              </a:buClr>
              <a:buSzPct val="100000"/>
              <a:buFont typeface="Times New Roman" panose="02020603050405020304" pitchFamily="18" charset="0"/>
              <a:buNone/>
            </a:pPr>
            <a:endParaRPr lang="ru-RU" altLang="ru-RU"/>
          </a:p>
        </p:txBody>
      </p:sp>
      <p:sp>
        <p:nvSpPr>
          <p:cNvPr id="10243" name="Rectangle 2"/>
          <p:cNvSpPr>
            <a:spLocks noGrp="1" noRot="1" noChangeAspect="1" noChangeArrowheads="1"/>
          </p:cNvSpPr>
          <p:nvPr>
            <p:ph type="sldImg"/>
          </p:nvPr>
        </p:nvSpPr>
        <p:spPr bwMode="auto">
          <a:xfrm>
            <a:off x="1312863" y="1027113"/>
            <a:ext cx="4930775" cy="3697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099" name="Rectangle 3"/>
          <p:cNvSpPr>
            <a:spLocks noGrp="1" noChangeArrowheads="1"/>
          </p:cNvSpPr>
          <p:nvPr>
            <p:ph type="body"/>
          </p:nvPr>
        </p:nvSpPr>
        <p:spPr bwMode="auto">
          <a:xfrm>
            <a:off x="1169988" y="5086350"/>
            <a:ext cx="5222875" cy="410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ru-RU" altLang="ru-RU" noProof="0" smtClean="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1" name="Rectangle 2"/>
          <p:cNvSpPr>
            <a:spLocks noGrp="1" noChangeArrowheads="1"/>
          </p:cNvSpPr>
          <p:nvPr>
            <p:ph type="body" idx="1"/>
          </p:nvPr>
        </p:nvSpPr>
        <p:spPr>
          <a:xfrm>
            <a:off x="777875" y="4776788"/>
            <a:ext cx="6218238" cy="443547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7" name="Rectangle 2"/>
          <p:cNvSpPr>
            <a:spLocks noGrp="1" noChangeArrowheads="1"/>
          </p:cNvSpPr>
          <p:nvPr>
            <p:ph type="body" idx="1"/>
          </p:nvPr>
        </p:nvSpPr>
        <p:spPr>
          <a:xfrm>
            <a:off x="1169988" y="5086350"/>
            <a:ext cx="5226050" cy="481171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1"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9"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7"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5"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3" name="Rectangle 2"/>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Полилиния 3"/>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5" name="Полилиния 4"/>
          <p:cNvSpPr>
            <a:spLocks/>
          </p:cNvSpPr>
          <p:nvPr/>
        </p:nvSpPr>
        <p:spPr bwMode="auto">
          <a:xfrm>
            <a:off x="6731000" y="0"/>
            <a:ext cx="33496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9" name="Заголовок 8"/>
          <p:cNvSpPr>
            <a:spLocks noGrp="1"/>
          </p:cNvSpPr>
          <p:nvPr>
            <p:ph type="ctrTitle"/>
          </p:nvPr>
        </p:nvSpPr>
        <p:spPr>
          <a:xfrm>
            <a:off x="473013" y="3679042"/>
            <a:ext cx="7143803" cy="2536691"/>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477408" y="1702869"/>
            <a:ext cx="7143803" cy="1931917"/>
          </a:xfrm>
        </p:spPr>
        <p:txBody>
          <a:bodyPr tIns="0" rIns="50397" bIns="0" anchor="b">
            <a:normAutofit/>
          </a:bodyPr>
          <a:lstStyle>
            <a:lvl1pPr marL="0" indent="0" algn="r">
              <a:buNone/>
              <a:defRPr sz="2200">
                <a:solidFill>
                  <a:schemeClr val="tx1"/>
                </a:solidFill>
                <a:effectLst/>
              </a:defRPr>
            </a:lvl1pPr>
            <a:lvl2pPr marL="503972" indent="0" algn="ctr">
              <a:buNone/>
            </a:lvl2pPr>
            <a:lvl3pPr marL="1007943" indent="0" algn="ctr">
              <a:buNone/>
            </a:lvl3pPr>
            <a:lvl4pPr marL="1511915" indent="0" algn="ctr">
              <a:buNone/>
            </a:lvl4pPr>
            <a:lvl5pPr marL="2015886" indent="0" algn="ctr">
              <a:buNone/>
            </a:lvl5pPr>
            <a:lvl6pPr marL="2519858" indent="0" algn="ctr">
              <a:buNone/>
            </a:lvl6pPr>
            <a:lvl7pPr marL="3023829" indent="0" algn="ctr">
              <a:buNone/>
            </a:lvl7pPr>
            <a:lvl8pPr marL="3527801" indent="0" algn="ctr">
              <a:buNone/>
            </a:lvl8pPr>
            <a:lvl9pPr marL="4031772" indent="0" algn="ctr">
              <a:buNone/>
            </a:lvl9pPr>
          </a:lstStyle>
          <a:p>
            <a:r>
              <a:rPr lang="ru-RU" smtClean="0"/>
              <a:t>Образец подзаголовка</a:t>
            </a:r>
            <a:endParaRPr lang="en-US"/>
          </a:p>
        </p:txBody>
      </p:sp>
      <p:sp>
        <p:nvSpPr>
          <p:cNvPr id="6" name="Дата 29"/>
          <p:cNvSpPr>
            <a:spLocks noGrp="1"/>
          </p:cNvSpPr>
          <p:nvPr>
            <p:ph type="dt" sz="half" idx="10"/>
          </p:nvPr>
        </p:nvSpPr>
        <p:spPr/>
        <p:txBody>
          <a:bodyPr/>
          <a:lstStyle>
            <a:lvl1pPr>
              <a:defRPr/>
            </a:lvl1pPr>
          </a:lstStyle>
          <a:p>
            <a:pPr>
              <a:defRPr/>
            </a:pPr>
            <a:fld id="{2D21145A-D3AC-46AF-A430-24106E913184}" type="datetimeFigureOut">
              <a:rPr lang="en-US"/>
              <a:pPr>
                <a:defRPr/>
              </a:pPr>
              <a:t>1/18/2025</a:t>
            </a:fld>
            <a:endParaRPr lang="en-US" dirty="0">
              <a:solidFill>
                <a:srgbClr val="FFFFFF"/>
              </a:solidFill>
            </a:endParaRPr>
          </a:p>
        </p:txBody>
      </p:sp>
      <p:sp>
        <p:nvSpPr>
          <p:cNvPr id="7" name="Нижний колонтитул 18"/>
          <p:cNvSpPr>
            <a:spLocks noGrp="1"/>
          </p:cNvSpPr>
          <p:nvPr>
            <p:ph type="ftr" sz="quarter" idx="11"/>
          </p:nvPr>
        </p:nvSpPr>
        <p:spPr/>
        <p:txBody>
          <a:bodyPr/>
          <a:lstStyle>
            <a:lvl1pPr>
              <a:defRPr>
                <a:solidFill>
                  <a:schemeClr val="accent1">
                    <a:tint val="20000"/>
                  </a:schemeClr>
                </a:solidFill>
              </a:defRPr>
            </a:lvl1pPr>
          </a:lstStyle>
          <a:p>
            <a:pPr>
              <a:defRPr/>
            </a:pPr>
            <a:endParaRPr lang="en-US"/>
          </a:p>
        </p:txBody>
      </p:sp>
      <p:sp>
        <p:nvSpPr>
          <p:cNvPr id="8" name="Номер слайда 26"/>
          <p:cNvSpPr>
            <a:spLocks noGrp="1"/>
          </p:cNvSpPr>
          <p:nvPr>
            <p:ph type="sldNum" sz="quarter" idx="12"/>
          </p:nvPr>
        </p:nvSpPr>
        <p:spPr/>
        <p:txBody>
          <a:bodyPr/>
          <a:lstStyle>
            <a:lvl1pPr>
              <a:defRPr/>
            </a:lvl1pPr>
          </a:lstStyle>
          <a:p>
            <a:pPr>
              <a:defRPr/>
            </a:pPr>
            <a:fld id="{86577DAB-C0CA-43A7-AB68-F9712006BD80}" type="slidenum">
              <a:rPr lang="en-US" altLang="ru-RU"/>
              <a:pPr>
                <a:defRPr/>
              </a:pPr>
              <a:t>‹#›</a:t>
            </a:fld>
            <a:endParaRPr lang="en-US" altLang="ru-RU">
              <a:solidFill>
                <a:srgbClr val="FFFFFF"/>
              </a:solidFill>
            </a:endParaRPr>
          </a:p>
        </p:txBody>
      </p:sp>
    </p:spTree>
    <p:extLst>
      <p:ext uri="{BB962C8B-B14F-4D97-AF65-F5344CB8AC3E}">
        <p14:creationId xmlns:p14="http://schemas.microsoft.com/office/powerpoint/2010/main" val="21514610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4D743B5-3CF1-4D74-AF6A-A9909140A454}"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2B6A705E-1DDF-4143-A532-1894449371B3}" type="slidenum">
              <a:rPr lang="en-US" altLang="ru-RU"/>
              <a:pPr>
                <a:defRPr/>
              </a:pPr>
              <a:t>‹#›</a:t>
            </a:fld>
            <a:endParaRPr lang="en-US" altLang="ru-RU"/>
          </a:p>
        </p:txBody>
      </p:sp>
    </p:spTree>
    <p:extLst>
      <p:ext uri="{BB962C8B-B14F-4D97-AF65-F5344CB8AC3E}">
        <p14:creationId xmlns:p14="http://schemas.microsoft.com/office/powerpoint/2010/main" val="2085588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Полилиния 3"/>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5" name="Полилиния 4"/>
          <p:cNvSpPr>
            <a:spLocks/>
          </p:cNvSpPr>
          <p:nvPr/>
        </p:nvSpPr>
        <p:spPr bwMode="auto">
          <a:xfrm>
            <a:off x="6731000" y="0"/>
            <a:ext cx="33496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2" name="Заголовок 1"/>
          <p:cNvSpPr>
            <a:spLocks noGrp="1"/>
          </p:cNvSpPr>
          <p:nvPr>
            <p:ph type="title"/>
          </p:nvPr>
        </p:nvSpPr>
        <p:spPr>
          <a:xfrm>
            <a:off x="756047" y="3950517"/>
            <a:ext cx="7308453" cy="2013227"/>
          </a:xfrm>
        </p:spPr>
        <p:txBody>
          <a:bodyPr tIns="0" bIns="0" anchor="t"/>
          <a:lstStyle>
            <a:lvl1pPr algn="l">
              <a:buNone/>
              <a:defRPr sz="46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756047" y="2740134"/>
            <a:ext cx="7308453" cy="1175826"/>
          </a:xfrm>
        </p:spPr>
        <p:txBody>
          <a:bodyPr lIns="50397" tIns="0" rIns="50397" bIns="0" anchor="b"/>
          <a:lstStyle>
            <a:lvl1pPr marL="0" indent="0" algn="l">
              <a:buNone/>
              <a:defRPr sz="2200">
                <a:solidFill>
                  <a:schemeClr val="tx1"/>
                </a:solidFill>
                <a:effectLst/>
              </a:defRPr>
            </a:lvl1pPr>
            <a:lvl2pPr>
              <a:buNone/>
              <a:defRPr sz="2000">
                <a:solidFill>
                  <a:schemeClr val="tx1">
                    <a:tint val="75000"/>
                  </a:schemeClr>
                </a:solidFill>
              </a:defRPr>
            </a:lvl2pPr>
            <a:lvl3pPr>
              <a:buNone/>
              <a:defRPr sz="18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lstStyle>
          <a:p>
            <a:pPr lvl="0"/>
            <a:r>
              <a:rPr lang="ru-RU" smtClean="0"/>
              <a:t>Образец текста</a:t>
            </a:r>
          </a:p>
        </p:txBody>
      </p:sp>
      <p:sp>
        <p:nvSpPr>
          <p:cNvPr id="6" name="Дата 3"/>
          <p:cNvSpPr>
            <a:spLocks noGrp="1"/>
          </p:cNvSpPr>
          <p:nvPr>
            <p:ph type="dt" sz="half" idx="10"/>
          </p:nvPr>
        </p:nvSpPr>
        <p:spPr/>
        <p:txBody>
          <a:bodyPr/>
          <a:lstStyle>
            <a:lvl1pPr>
              <a:defRPr/>
            </a:lvl1pPr>
          </a:lstStyle>
          <a:p>
            <a:pPr>
              <a:defRPr/>
            </a:pPr>
            <a:fld id="{560A2F44-C75B-4576-AECF-BF08149A2084}" type="datetimeFigureOut">
              <a:rPr lang="en-US"/>
              <a:pPr>
                <a:defRPr/>
              </a:pPr>
              <a:t>1/18/2025</a:t>
            </a:fld>
            <a:endParaRPr lang="en-US"/>
          </a:p>
        </p:txBody>
      </p:sp>
      <p:sp>
        <p:nvSpPr>
          <p:cNvPr id="7" name="Нижний колонтитул 4"/>
          <p:cNvSpPr>
            <a:spLocks noGrp="1"/>
          </p:cNvSpPr>
          <p:nvPr>
            <p:ph type="ftr" sz="quarter" idx="11"/>
          </p:nvPr>
        </p:nvSpPr>
        <p:spPr/>
        <p:txBody>
          <a:bodyPr/>
          <a:lstStyle>
            <a:lvl1pPr>
              <a:defRPr/>
            </a:lvl1pPr>
          </a:lstStyle>
          <a:p>
            <a:pPr>
              <a:defRPr/>
            </a:pPr>
            <a:endParaRPr lang="en-US"/>
          </a:p>
        </p:txBody>
      </p:sp>
      <p:sp>
        <p:nvSpPr>
          <p:cNvPr id="8" name="Номер слайда 5"/>
          <p:cNvSpPr>
            <a:spLocks noGrp="1"/>
          </p:cNvSpPr>
          <p:nvPr>
            <p:ph type="sldNum" sz="quarter" idx="12"/>
          </p:nvPr>
        </p:nvSpPr>
        <p:spPr/>
        <p:txBody>
          <a:bodyPr/>
          <a:lstStyle>
            <a:lvl1pPr>
              <a:defRPr/>
            </a:lvl1pPr>
          </a:lstStyle>
          <a:p>
            <a:pPr>
              <a:defRPr/>
            </a:pPr>
            <a:fld id="{930CC898-51BB-4AA2-BB22-B896A421FA60}" type="slidenum">
              <a:rPr lang="en-US" altLang="ru-RU"/>
              <a:pPr>
                <a:defRPr/>
              </a:pPr>
              <a:t>‹#›</a:t>
            </a:fld>
            <a:endParaRPr lang="en-US" altLang="ru-RU"/>
          </a:p>
        </p:txBody>
      </p:sp>
    </p:spTree>
    <p:extLst>
      <p:ext uri="{BB962C8B-B14F-4D97-AF65-F5344CB8AC3E}">
        <p14:creationId xmlns:p14="http://schemas.microsoft.com/office/powerpoint/2010/main" val="144798745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2737"/>
            <a:ext cx="8232510" cy="1259946"/>
          </a:xfrm>
        </p:spPr>
        <p:txBody>
          <a:bodyPr/>
          <a:lstStyle/>
          <a:p>
            <a:r>
              <a:rPr lang="ru-RU" smtClean="0"/>
              <a:t>Образец заголовка</a:t>
            </a:r>
            <a:endParaRPr lang="en-US"/>
          </a:p>
        </p:txBody>
      </p:sp>
      <p:sp>
        <p:nvSpPr>
          <p:cNvPr id="3" name="Объект 2"/>
          <p:cNvSpPr>
            <a:spLocks noGrp="1"/>
          </p:cNvSpPr>
          <p:nvPr>
            <p:ph sz="half" idx="1"/>
          </p:nvPr>
        </p:nvSpPr>
        <p:spPr>
          <a:xfrm>
            <a:off x="504031" y="1763925"/>
            <a:ext cx="4032250" cy="4989036"/>
          </a:xfrm>
        </p:spPr>
        <p:txBody>
          <a:bodyPr/>
          <a:lstStyle>
            <a:lvl1pPr>
              <a:defRPr sz="2900"/>
            </a:lvl1pPr>
            <a:lvl2pPr>
              <a:defRPr sz="2400"/>
            </a:lvl2pPr>
            <a:lvl3pPr>
              <a:defRPr sz="22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704292" y="1763925"/>
            <a:ext cx="4032250" cy="4989036"/>
          </a:xfrm>
        </p:spPr>
        <p:txBody>
          <a:bodyPr/>
          <a:lstStyle>
            <a:lvl1pPr>
              <a:defRPr sz="2900"/>
            </a:lvl1pPr>
            <a:lvl2pPr>
              <a:defRPr sz="2400"/>
            </a:lvl2pPr>
            <a:lvl3pPr>
              <a:defRPr sz="22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0F9E13DD-E20D-439D-8A05-CFC1F8C1962D}" type="datetimeFigureOut">
              <a:rPr lang="en-US"/>
              <a:pPr>
                <a:defRPr/>
              </a:pPr>
              <a:t>1/18/2025</a:t>
            </a:fld>
            <a:endParaRPr lang="en-US"/>
          </a:p>
        </p:txBody>
      </p:sp>
      <p:sp>
        <p:nvSpPr>
          <p:cNvPr id="6" name="Нижний колонтитул 21"/>
          <p:cNvSpPr>
            <a:spLocks noGrp="1"/>
          </p:cNvSpPr>
          <p:nvPr>
            <p:ph type="ftr" sz="quarter" idx="11"/>
          </p:nvPr>
        </p:nvSpPr>
        <p:spPr/>
        <p:txBody>
          <a:bodyPr/>
          <a:lstStyle>
            <a:lvl1pPr>
              <a:defRPr/>
            </a:lvl1pPr>
          </a:lstStyle>
          <a:p>
            <a:pPr>
              <a:defRPr/>
            </a:pPr>
            <a:endParaRPr lang="en-US"/>
          </a:p>
        </p:txBody>
      </p:sp>
      <p:sp>
        <p:nvSpPr>
          <p:cNvPr id="7" name="Номер слайда 17"/>
          <p:cNvSpPr>
            <a:spLocks noGrp="1"/>
          </p:cNvSpPr>
          <p:nvPr>
            <p:ph type="sldNum" sz="quarter" idx="12"/>
          </p:nvPr>
        </p:nvSpPr>
        <p:spPr/>
        <p:txBody>
          <a:bodyPr/>
          <a:lstStyle>
            <a:lvl1pPr>
              <a:defRPr/>
            </a:lvl1pPr>
          </a:lstStyle>
          <a:p>
            <a:pPr>
              <a:defRPr/>
            </a:pPr>
            <a:fld id="{FC0846F9-086F-419E-8D95-0215C3A5658E}" type="slidenum">
              <a:rPr lang="en-US" altLang="ru-RU"/>
              <a:pPr>
                <a:defRPr/>
              </a:pPr>
              <a:t>‹#›</a:t>
            </a:fld>
            <a:endParaRPr lang="en-US" altLang="ru-RU"/>
          </a:p>
        </p:txBody>
      </p:sp>
    </p:spTree>
    <p:extLst>
      <p:ext uri="{BB962C8B-B14F-4D97-AF65-F5344CB8AC3E}">
        <p14:creationId xmlns:p14="http://schemas.microsoft.com/office/powerpoint/2010/main" val="46538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0987"/>
            <a:ext cx="9072563" cy="1259946"/>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504031" y="6047740"/>
            <a:ext cx="4454027" cy="923960"/>
          </a:xfrm>
        </p:spPr>
        <p:txBody>
          <a:bodyPr/>
          <a:lstStyle>
            <a:lvl1pPr marL="0" indent="0">
              <a:buNone/>
              <a:defRPr sz="2600" b="1">
                <a:solidFill>
                  <a:schemeClr val="accent1"/>
                </a:solidFill>
              </a:defRPr>
            </a:lvl1pPr>
            <a:lvl2pPr>
              <a:buNone/>
              <a:defRPr sz="2200" b="1"/>
            </a:lvl2pPr>
            <a:lvl3pPr>
              <a:buNone/>
              <a:defRPr sz="2000" b="1"/>
            </a:lvl3pPr>
            <a:lvl4pPr>
              <a:buNone/>
              <a:defRPr sz="1800" b="1"/>
            </a:lvl4pPr>
            <a:lvl5pPr>
              <a:buNone/>
              <a:defRPr sz="1800" b="1"/>
            </a:lvl5pPr>
          </a:lstStyle>
          <a:p>
            <a:pPr lvl="0"/>
            <a:r>
              <a:rPr lang="ru-RU" smtClean="0"/>
              <a:t>Образец текста</a:t>
            </a:r>
          </a:p>
        </p:txBody>
      </p:sp>
      <p:sp>
        <p:nvSpPr>
          <p:cNvPr id="4" name="Текст 3"/>
          <p:cNvSpPr>
            <a:spLocks noGrp="1"/>
          </p:cNvSpPr>
          <p:nvPr>
            <p:ph type="body" sz="half" idx="3"/>
          </p:nvPr>
        </p:nvSpPr>
        <p:spPr>
          <a:xfrm>
            <a:off x="5120818" y="6047740"/>
            <a:ext cx="4455776" cy="923960"/>
          </a:xfrm>
        </p:spPr>
        <p:txBody>
          <a:bodyPr/>
          <a:lstStyle>
            <a:lvl1pPr marL="0" indent="0">
              <a:buNone/>
              <a:defRPr sz="2600" b="1">
                <a:solidFill>
                  <a:schemeClr val="accent1"/>
                </a:solidFill>
              </a:defRPr>
            </a:lvl1pPr>
            <a:lvl2pPr>
              <a:buNone/>
              <a:defRPr sz="2200" b="1"/>
            </a:lvl2pPr>
            <a:lvl3pPr>
              <a:buNone/>
              <a:defRPr sz="2000" b="1"/>
            </a:lvl3pPr>
            <a:lvl4pPr>
              <a:buNone/>
              <a:defRPr sz="1800" b="1"/>
            </a:lvl4pPr>
            <a:lvl5pPr>
              <a:buNone/>
              <a:defRPr sz="1800" b="1"/>
            </a:lvl5pPr>
          </a:lstStyle>
          <a:p>
            <a:pPr lvl="0"/>
            <a:r>
              <a:rPr lang="ru-RU" smtClean="0"/>
              <a:t>Образец текста</a:t>
            </a:r>
          </a:p>
        </p:txBody>
      </p:sp>
      <p:sp>
        <p:nvSpPr>
          <p:cNvPr id="5" name="Объект 4"/>
          <p:cNvSpPr>
            <a:spLocks noGrp="1"/>
          </p:cNvSpPr>
          <p:nvPr>
            <p:ph sz="quarter" idx="2"/>
          </p:nvPr>
        </p:nvSpPr>
        <p:spPr>
          <a:xfrm>
            <a:off x="504031" y="1672115"/>
            <a:ext cx="4454027" cy="4345064"/>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Объект 5"/>
          <p:cNvSpPr>
            <a:spLocks noGrp="1"/>
          </p:cNvSpPr>
          <p:nvPr>
            <p:ph sz="quarter" idx="4"/>
          </p:nvPr>
        </p:nvSpPr>
        <p:spPr>
          <a:xfrm>
            <a:off x="5120818" y="1672115"/>
            <a:ext cx="4455776" cy="4345064"/>
          </a:xfrm>
        </p:spPr>
        <p:txBody>
          <a:bodyPr/>
          <a:lstStyle>
            <a:lvl1pPr>
              <a:defRPr sz="2600"/>
            </a:lvl1pPr>
            <a:lvl2pPr>
              <a:defRPr sz="22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lvl1pPr>
              <a:defRPr/>
            </a:lvl1pPr>
          </a:lstStyle>
          <a:p>
            <a:pPr>
              <a:defRPr/>
            </a:pPr>
            <a:fld id="{21FADCBE-19A9-4C98-8AF2-FA0FE47FF534}" type="datetimeFigureOut">
              <a:rPr lang="en-US"/>
              <a:pPr>
                <a:defRPr/>
              </a:pPr>
              <a:t>1/18/2025</a:t>
            </a:fld>
            <a:endParaRPr lang="en-US"/>
          </a:p>
        </p:txBody>
      </p:sp>
      <p:sp>
        <p:nvSpPr>
          <p:cNvPr id="8" name="Нижний колонтитул 7"/>
          <p:cNvSpPr>
            <a:spLocks noGrp="1"/>
          </p:cNvSpPr>
          <p:nvPr>
            <p:ph type="ftr" sz="quarter" idx="11"/>
          </p:nvPr>
        </p:nvSpPr>
        <p:spPr/>
        <p:txBody>
          <a:bodyPr/>
          <a:lstStyle>
            <a:lvl1pPr>
              <a:defRPr/>
            </a:lvl1pPr>
          </a:lstStyle>
          <a:p>
            <a:pPr>
              <a:defRPr/>
            </a:pPr>
            <a:endParaRPr lang="en-US"/>
          </a:p>
        </p:txBody>
      </p:sp>
      <p:sp>
        <p:nvSpPr>
          <p:cNvPr id="9" name="Номер слайда 8"/>
          <p:cNvSpPr>
            <a:spLocks noGrp="1"/>
          </p:cNvSpPr>
          <p:nvPr>
            <p:ph type="sldNum" sz="quarter" idx="12"/>
          </p:nvPr>
        </p:nvSpPr>
        <p:spPr/>
        <p:txBody>
          <a:bodyPr/>
          <a:lstStyle>
            <a:lvl1pPr>
              <a:defRPr/>
            </a:lvl1pPr>
          </a:lstStyle>
          <a:p>
            <a:pPr>
              <a:defRPr/>
            </a:pPr>
            <a:fld id="{8E2D5624-32CD-4E91-A8D9-63308DC9664C}" type="slidenum">
              <a:rPr lang="en-US" altLang="ru-RU"/>
              <a:pPr>
                <a:defRPr/>
              </a:pPr>
              <a:t>‹#›</a:t>
            </a:fld>
            <a:endParaRPr lang="en-US" altLang="ru-RU"/>
          </a:p>
        </p:txBody>
      </p:sp>
    </p:spTree>
    <p:extLst>
      <p:ext uri="{BB962C8B-B14F-4D97-AF65-F5344CB8AC3E}">
        <p14:creationId xmlns:p14="http://schemas.microsoft.com/office/powerpoint/2010/main" val="424367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302387"/>
            <a:ext cx="8235871" cy="1259946"/>
          </a:xfrm>
        </p:spPr>
        <p:txBody>
          <a:bodyPr/>
          <a:lstStyle>
            <a:lvl1pPr algn="l">
              <a:defRPr sz="5100"/>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59D5242E-F221-4A3F-AD27-C9FBF3166B7F}" type="datetimeFigureOut">
              <a:rPr lang="en-US"/>
              <a:pPr>
                <a:defRPr/>
              </a:pPr>
              <a:t>1/18/2025</a:t>
            </a:fld>
            <a:endParaRPr lang="en-US"/>
          </a:p>
        </p:txBody>
      </p:sp>
      <p:sp>
        <p:nvSpPr>
          <p:cNvPr id="4" name="Нижний колонтитул 21"/>
          <p:cNvSpPr>
            <a:spLocks noGrp="1"/>
          </p:cNvSpPr>
          <p:nvPr>
            <p:ph type="ftr" sz="quarter" idx="11"/>
          </p:nvPr>
        </p:nvSpPr>
        <p:spPr/>
        <p:txBody>
          <a:bodyPr/>
          <a:lstStyle>
            <a:lvl1pPr>
              <a:defRPr/>
            </a:lvl1pPr>
          </a:lstStyle>
          <a:p>
            <a:pPr>
              <a:defRPr/>
            </a:pPr>
            <a:endParaRPr lang="en-US"/>
          </a:p>
        </p:txBody>
      </p:sp>
      <p:sp>
        <p:nvSpPr>
          <p:cNvPr id="5" name="Номер слайда 17"/>
          <p:cNvSpPr>
            <a:spLocks noGrp="1"/>
          </p:cNvSpPr>
          <p:nvPr>
            <p:ph type="sldNum" sz="quarter" idx="12"/>
          </p:nvPr>
        </p:nvSpPr>
        <p:spPr/>
        <p:txBody>
          <a:bodyPr/>
          <a:lstStyle>
            <a:lvl1pPr>
              <a:defRPr/>
            </a:lvl1pPr>
          </a:lstStyle>
          <a:p>
            <a:pPr>
              <a:defRPr/>
            </a:pPr>
            <a:fld id="{9978E39E-89C1-4475-A078-E27A01D66A64}" type="slidenum">
              <a:rPr lang="en-US" altLang="ru-RU"/>
              <a:pPr>
                <a:defRPr/>
              </a:pPr>
              <a:t>‹#›</a:t>
            </a:fld>
            <a:endParaRPr lang="en-US" altLang="ru-RU"/>
          </a:p>
        </p:txBody>
      </p:sp>
    </p:spTree>
    <p:extLst>
      <p:ext uri="{BB962C8B-B14F-4D97-AF65-F5344CB8AC3E}">
        <p14:creationId xmlns:p14="http://schemas.microsoft.com/office/powerpoint/2010/main" val="143563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20A61678-A332-43EC-A2DD-61A594197C7B}" type="datetimeFigureOut">
              <a:rPr lang="en-US"/>
              <a:pPr>
                <a:defRPr/>
              </a:pPr>
              <a:t>1/18/2025</a:t>
            </a:fld>
            <a:endParaRPr lang="en-US"/>
          </a:p>
        </p:txBody>
      </p:sp>
      <p:sp>
        <p:nvSpPr>
          <p:cNvPr id="3" name="Нижний колонтитул 21"/>
          <p:cNvSpPr>
            <a:spLocks noGrp="1"/>
          </p:cNvSpPr>
          <p:nvPr>
            <p:ph type="ftr" sz="quarter" idx="11"/>
          </p:nvPr>
        </p:nvSpPr>
        <p:spPr/>
        <p:txBody>
          <a:bodyPr/>
          <a:lstStyle>
            <a:lvl1pPr>
              <a:defRPr/>
            </a:lvl1pPr>
          </a:lstStyle>
          <a:p>
            <a:pPr>
              <a:defRPr/>
            </a:pPr>
            <a:endParaRPr lang="en-US"/>
          </a:p>
        </p:txBody>
      </p:sp>
      <p:sp>
        <p:nvSpPr>
          <p:cNvPr id="4" name="Номер слайда 17"/>
          <p:cNvSpPr>
            <a:spLocks noGrp="1"/>
          </p:cNvSpPr>
          <p:nvPr>
            <p:ph type="sldNum" sz="quarter" idx="12"/>
          </p:nvPr>
        </p:nvSpPr>
        <p:spPr/>
        <p:txBody>
          <a:bodyPr/>
          <a:lstStyle>
            <a:lvl1pPr>
              <a:defRPr/>
            </a:lvl1pPr>
          </a:lstStyle>
          <a:p>
            <a:pPr>
              <a:defRPr/>
            </a:pPr>
            <a:fld id="{668E96DF-AE56-4DB0-BF9E-FEC18F17ADDF}" type="slidenum">
              <a:rPr lang="en-US" altLang="ru-RU"/>
              <a:pPr>
                <a:defRPr/>
              </a:pPr>
              <a:t>‹#›</a:t>
            </a:fld>
            <a:endParaRPr lang="en-US" altLang="ru-RU"/>
          </a:p>
        </p:txBody>
      </p:sp>
    </p:spTree>
    <p:extLst>
      <p:ext uri="{BB962C8B-B14F-4D97-AF65-F5344CB8AC3E}">
        <p14:creationId xmlns:p14="http://schemas.microsoft.com/office/powerpoint/2010/main" val="180166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031" y="1306825"/>
            <a:ext cx="3528219" cy="804965"/>
          </a:xfrm>
        </p:spPr>
        <p:txBody>
          <a:bodyPr tIns="0" bIns="0" anchor="t"/>
          <a:lstStyle>
            <a:lvl1pPr algn="l">
              <a:buNone/>
              <a:defRPr sz="2000" b="1">
                <a:solidFill>
                  <a:schemeClr val="accent1"/>
                </a:solidFill>
              </a:defRPr>
            </a:lvl1pPr>
          </a:lstStyle>
          <a:p>
            <a:r>
              <a:rPr lang="ru-RU" smtClean="0"/>
              <a:t>Образец заголовка</a:t>
            </a:r>
            <a:endParaRPr lang="en-US"/>
          </a:p>
        </p:txBody>
      </p:sp>
      <p:sp>
        <p:nvSpPr>
          <p:cNvPr id="3" name="Текст 2"/>
          <p:cNvSpPr>
            <a:spLocks noGrp="1"/>
          </p:cNvSpPr>
          <p:nvPr>
            <p:ph type="body" idx="2"/>
          </p:nvPr>
        </p:nvSpPr>
        <p:spPr>
          <a:xfrm>
            <a:off x="504031" y="236363"/>
            <a:ext cx="3024188" cy="1007957"/>
          </a:xfrm>
        </p:spPr>
        <p:txBody>
          <a:bodyPr lIns="50397" tIns="0" rIns="50397" bIns="0" anchor="b"/>
          <a:lstStyle>
            <a:lvl1pPr marL="0" indent="0" algn="l">
              <a:buNone/>
              <a:defRPr sz="1500"/>
            </a:lvl1pPr>
            <a:lvl2pPr>
              <a:buNone/>
              <a:defRPr sz="1300"/>
            </a:lvl2pPr>
            <a:lvl3pPr>
              <a:buNone/>
              <a:defRPr sz="1100"/>
            </a:lvl3pPr>
            <a:lvl4pPr>
              <a:buNone/>
              <a:defRPr sz="1000"/>
            </a:lvl4pPr>
            <a:lvl5pPr>
              <a:buNone/>
              <a:defRPr sz="1000"/>
            </a:lvl5pPr>
          </a:lstStyle>
          <a:p>
            <a:pPr lvl="0"/>
            <a:r>
              <a:rPr lang="ru-RU" smtClean="0"/>
              <a:t>Образец текста</a:t>
            </a:r>
          </a:p>
        </p:txBody>
      </p:sp>
      <p:sp>
        <p:nvSpPr>
          <p:cNvPr id="4" name="Объект 3"/>
          <p:cNvSpPr>
            <a:spLocks noGrp="1"/>
          </p:cNvSpPr>
          <p:nvPr>
            <p:ph sz="half" idx="1"/>
          </p:nvPr>
        </p:nvSpPr>
        <p:spPr>
          <a:xfrm>
            <a:off x="504031" y="2183906"/>
            <a:ext cx="7812484" cy="4199819"/>
          </a:xfrm>
        </p:spPr>
        <p:txBody>
          <a:bodyPr/>
          <a:lstStyle>
            <a:lvl1pPr>
              <a:defRPr sz="3100"/>
            </a:lvl1pPr>
            <a:lvl2pPr>
              <a:defRPr sz="2600"/>
            </a:lvl2pPr>
            <a:lvl3pPr>
              <a:defRPr sz="2400"/>
            </a:lvl3pPr>
            <a:lvl4pPr>
              <a:defRPr sz="2200"/>
            </a:lvl4pPr>
            <a:lvl5pPr>
              <a:defRPr sz="22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lvl1pPr>
              <a:defRPr/>
            </a:lvl1pPr>
          </a:lstStyle>
          <a:p>
            <a:pPr>
              <a:defRPr/>
            </a:pPr>
            <a:fld id="{3C6D80AA-8B51-489D-A294-6A54986823DC}" type="datetimeFigureOut">
              <a:rPr lang="en-US"/>
              <a:pPr>
                <a:defRPr/>
              </a:pPr>
              <a:t>1/18/2025</a:t>
            </a:fld>
            <a:endParaRPr lang="en-US"/>
          </a:p>
        </p:txBody>
      </p:sp>
      <p:sp>
        <p:nvSpPr>
          <p:cNvPr id="6" name="Нижний колонтитул 5"/>
          <p:cNvSpPr>
            <a:spLocks noGrp="1"/>
          </p:cNvSpPr>
          <p:nvPr>
            <p:ph type="ftr" sz="quarter" idx="11"/>
          </p:nvPr>
        </p:nvSpPr>
        <p:spPr/>
        <p:txBody>
          <a:bodyPr/>
          <a:lstStyle>
            <a:lvl1pPr>
              <a:defRPr/>
            </a:lvl1pPr>
          </a:lstStyle>
          <a:p>
            <a:pPr>
              <a:defRPr/>
            </a:pPr>
            <a:endParaRPr lang="en-US"/>
          </a:p>
        </p:txBody>
      </p:sp>
      <p:sp>
        <p:nvSpPr>
          <p:cNvPr id="7" name="Номер слайда 6"/>
          <p:cNvSpPr>
            <a:spLocks noGrp="1"/>
          </p:cNvSpPr>
          <p:nvPr>
            <p:ph type="sldNum" sz="quarter" idx="12"/>
          </p:nvPr>
        </p:nvSpPr>
        <p:spPr>
          <a:xfrm>
            <a:off x="8991600" y="7078663"/>
            <a:ext cx="839788" cy="403225"/>
          </a:xfrm>
        </p:spPr>
        <p:txBody>
          <a:bodyPr/>
          <a:lstStyle>
            <a:lvl1pPr>
              <a:defRPr/>
            </a:lvl1pPr>
          </a:lstStyle>
          <a:p>
            <a:pPr>
              <a:defRPr/>
            </a:pPr>
            <a:fld id="{EA296009-B301-4421-AACF-84237BFF54D2}" type="slidenum">
              <a:rPr lang="en-US" altLang="ru-RU"/>
              <a:pPr>
                <a:defRPr/>
              </a:pPr>
              <a:t>‹#›</a:t>
            </a:fld>
            <a:endParaRPr lang="en-US" altLang="ru-RU"/>
          </a:p>
        </p:txBody>
      </p:sp>
    </p:spTree>
    <p:extLst>
      <p:ext uri="{BB962C8B-B14F-4D97-AF65-F5344CB8AC3E}">
        <p14:creationId xmlns:p14="http://schemas.microsoft.com/office/powerpoint/2010/main" val="1414028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5911" y="1880228"/>
            <a:ext cx="3366677" cy="1382091"/>
          </a:xfrm>
        </p:spPr>
        <p:txBody>
          <a:bodyPr anchor="b"/>
          <a:lstStyle>
            <a:lvl1pPr algn="l">
              <a:buNone/>
              <a:defRPr sz="2400" b="1">
                <a:solidFill>
                  <a:schemeClr val="accent1"/>
                </a:solidFill>
              </a:defRPr>
            </a:lvl1pPr>
          </a:lstStyle>
          <a:p>
            <a:r>
              <a:rPr lang="ru-RU" smtClean="0"/>
              <a:t>Образец заголовка</a:t>
            </a:r>
            <a:endParaRPr lang="en-US"/>
          </a:p>
        </p:txBody>
      </p:sp>
      <p:sp>
        <p:nvSpPr>
          <p:cNvPr id="3" name="Рисунок 2"/>
          <p:cNvSpPr>
            <a:spLocks noGrp="1"/>
          </p:cNvSpPr>
          <p:nvPr>
            <p:ph type="pic" idx="1"/>
          </p:nvPr>
        </p:nvSpPr>
        <p:spPr>
          <a:xfrm>
            <a:off x="1174781" y="1124259"/>
            <a:ext cx="4536281" cy="4535805"/>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5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6125913" y="3305583"/>
            <a:ext cx="3366675" cy="2935996"/>
          </a:xfrm>
        </p:spPr>
        <p:txBody>
          <a:bodyPr lIns="50397" rIns="50397"/>
          <a:lstStyle>
            <a:lvl1pPr marL="0" indent="0">
              <a:buFontTx/>
              <a:buNone/>
              <a:defRPr sz="1300"/>
            </a:lvl1pPr>
            <a:lvl2pPr>
              <a:buFontTx/>
              <a:buNone/>
              <a:defRPr sz="1300"/>
            </a:lvl2pPr>
            <a:lvl3pPr>
              <a:buFontTx/>
              <a:buNone/>
              <a:defRPr sz="1100"/>
            </a:lvl3pPr>
            <a:lvl4pPr>
              <a:buFontTx/>
              <a:buNone/>
              <a:defRPr sz="1000"/>
            </a:lvl4pPr>
            <a:lvl5pPr>
              <a:buFontTx/>
              <a:buNone/>
              <a:defRPr sz="1000"/>
            </a:lvl5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pPr>
              <a:defRPr/>
            </a:pPr>
            <a:fld id="{0AE4714E-B209-4D90-9165-85825A1719A6}" type="datetimeFigureOut">
              <a:rPr lang="en-US"/>
              <a:pPr>
                <a:defRPr/>
              </a:pPr>
              <a:t>1/18/2025</a:t>
            </a:fld>
            <a:endParaRPr lang="en-US">
              <a:solidFill>
                <a:schemeClr val="tx1"/>
              </a:solidFill>
            </a:endParaRPr>
          </a:p>
        </p:txBody>
      </p:sp>
      <p:sp>
        <p:nvSpPr>
          <p:cNvPr id="6" name="Нижний колонтитул 5"/>
          <p:cNvSpPr>
            <a:spLocks noGrp="1"/>
          </p:cNvSpPr>
          <p:nvPr>
            <p:ph type="ftr" sz="quarter" idx="11"/>
          </p:nvPr>
        </p:nvSpPr>
        <p:spPr/>
        <p:txBody>
          <a:bodyPr/>
          <a:lstStyle>
            <a:lvl1pPr>
              <a:defRPr>
                <a:solidFill>
                  <a:schemeClr val="tx1"/>
                </a:solidFill>
              </a:defRPr>
            </a:lvl1pPr>
          </a:lstStyle>
          <a:p>
            <a:pPr>
              <a:defRPr/>
            </a:pPr>
            <a:endParaRPr lang="en-US"/>
          </a:p>
        </p:txBody>
      </p:sp>
      <p:sp>
        <p:nvSpPr>
          <p:cNvPr id="7" name="Номер слайда 6"/>
          <p:cNvSpPr>
            <a:spLocks noGrp="1"/>
          </p:cNvSpPr>
          <p:nvPr>
            <p:ph type="sldNum" sz="quarter" idx="12"/>
          </p:nvPr>
        </p:nvSpPr>
        <p:spPr/>
        <p:txBody>
          <a:bodyPr/>
          <a:lstStyle>
            <a:lvl1pPr>
              <a:defRPr/>
            </a:lvl1pPr>
          </a:lstStyle>
          <a:p>
            <a:pPr>
              <a:defRPr/>
            </a:pPr>
            <a:fld id="{56C96B3E-9120-4817-B131-E1DCC94C8C89}" type="slidenum">
              <a:rPr lang="en-US" altLang="ru-RU"/>
              <a:pPr>
                <a:defRPr/>
              </a:pPr>
              <a:t>‹#›</a:t>
            </a:fld>
            <a:endParaRPr lang="en-US" altLang="ru-RU">
              <a:solidFill>
                <a:schemeClr val="tx1"/>
              </a:solidFill>
            </a:endParaRPr>
          </a:p>
        </p:txBody>
      </p:sp>
    </p:spTree>
    <p:extLst>
      <p:ext uri="{BB962C8B-B14F-4D97-AF65-F5344CB8AC3E}">
        <p14:creationId xmlns:p14="http://schemas.microsoft.com/office/powerpoint/2010/main" val="282907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1FAAE56-58EC-4156-B4A9-75BCBC5899B9}"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6CB205EA-E26D-4E16-B956-8E2583B56A12}" type="slidenum">
              <a:rPr lang="en-US" altLang="ru-RU"/>
              <a:pPr>
                <a:defRPr/>
              </a:pPr>
              <a:t>‹#›</a:t>
            </a:fld>
            <a:endParaRPr lang="en-US" altLang="ru-RU"/>
          </a:p>
        </p:txBody>
      </p:sp>
    </p:spTree>
    <p:extLst>
      <p:ext uri="{BB962C8B-B14F-4D97-AF65-F5344CB8AC3E}">
        <p14:creationId xmlns:p14="http://schemas.microsoft.com/office/powerpoint/2010/main" val="643923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08453" y="302738"/>
            <a:ext cx="2268141" cy="645022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504031" y="302738"/>
            <a:ext cx="6636411" cy="645022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1AE5A9F9-4CB8-4F80-AA8D-21AFC4821102}" type="datetimeFigureOut">
              <a:rPr lang="en-US"/>
              <a:pPr>
                <a:defRPr/>
              </a:pPr>
              <a:t>1/18/2025</a:t>
            </a:fld>
            <a:endParaRPr lang="en-US"/>
          </a:p>
        </p:txBody>
      </p:sp>
      <p:sp>
        <p:nvSpPr>
          <p:cNvPr id="5" name="Нижний колонтитул 21"/>
          <p:cNvSpPr>
            <a:spLocks noGrp="1"/>
          </p:cNvSpPr>
          <p:nvPr>
            <p:ph type="ftr" sz="quarter" idx="11"/>
          </p:nvPr>
        </p:nvSpPr>
        <p:spPr/>
        <p:txBody>
          <a:bodyPr/>
          <a:lstStyle>
            <a:lvl1pPr>
              <a:defRPr/>
            </a:lvl1pPr>
          </a:lstStyle>
          <a:p>
            <a:pPr>
              <a:defRPr/>
            </a:pPr>
            <a:endParaRPr lang="en-US"/>
          </a:p>
        </p:txBody>
      </p:sp>
      <p:sp>
        <p:nvSpPr>
          <p:cNvPr id="6" name="Номер слайда 17"/>
          <p:cNvSpPr>
            <a:spLocks noGrp="1"/>
          </p:cNvSpPr>
          <p:nvPr>
            <p:ph type="sldNum" sz="quarter" idx="12"/>
          </p:nvPr>
        </p:nvSpPr>
        <p:spPr/>
        <p:txBody>
          <a:bodyPr/>
          <a:lstStyle>
            <a:lvl1pPr>
              <a:defRPr/>
            </a:lvl1pPr>
          </a:lstStyle>
          <a:p>
            <a:pPr>
              <a:defRPr/>
            </a:pPr>
            <a:fld id="{54DCB983-DA54-4C24-ACBD-D96EBD17C505}" type="slidenum">
              <a:rPr lang="en-US" altLang="ru-RU"/>
              <a:pPr>
                <a:defRPr/>
              </a:pPr>
              <a:t>‹#›</a:t>
            </a:fld>
            <a:endParaRPr lang="en-US" altLang="ru-RU"/>
          </a:p>
        </p:txBody>
      </p:sp>
    </p:spTree>
    <p:extLst>
      <p:ext uri="{BB962C8B-B14F-4D97-AF65-F5344CB8AC3E}">
        <p14:creationId xmlns:p14="http://schemas.microsoft.com/office/powerpoint/2010/main" val="1655972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741363" y="1963738"/>
            <a:ext cx="4308475" cy="49339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5202238" y="1963738"/>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5202238" y="4506913"/>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831835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Объект 2"/>
          <p:cNvSpPr>
            <a:spLocks noGrp="1"/>
          </p:cNvSpPr>
          <p:nvPr>
            <p:ph sz="quarter" idx="1"/>
          </p:nvPr>
        </p:nvSpPr>
        <p:spPr>
          <a:xfrm>
            <a:off x="741363" y="1963738"/>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741363" y="4506913"/>
            <a:ext cx="4308475"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5202238" y="1963738"/>
            <a:ext cx="4308475" cy="493395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776536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63" y="282575"/>
            <a:ext cx="8605837" cy="1258888"/>
          </a:xfrm>
        </p:spPr>
        <p:txBody>
          <a:bodyPr/>
          <a:lstStyle/>
          <a:p>
            <a:r>
              <a:rPr lang="ru-RU" smtClean="0"/>
              <a:t>Образец заголовка</a:t>
            </a:r>
            <a:endParaRPr lang="ru-RU"/>
          </a:p>
        </p:txBody>
      </p:sp>
      <p:sp>
        <p:nvSpPr>
          <p:cNvPr id="3" name="Объект 2"/>
          <p:cNvSpPr>
            <a:spLocks noGrp="1"/>
          </p:cNvSpPr>
          <p:nvPr>
            <p:ph sz="half" idx="1"/>
          </p:nvPr>
        </p:nvSpPr>
        <p:spPr>
          <a:xfrm>
            <a:off x="741363" y="1963738"/>
            <a:ext cx="8769350"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741363" y="4506913"/>
            <a:ext cx="8769350" cy="2390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921694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Полилиния 11"/>
          <p:cNvSpPr>
            <a:spLocks/>
          </p:cNvSpPr>
          <p:nvPr/>
        </p:nvSpPr>
        <p:spPr bwMode="auto">
          <a:xfrm>
            <a:off x="0" y="5238750"/>
            <a:ext cx="10080625" cy="23288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16" name="Полилиния 15"/>
          <p:cNvSpPr>
            <a:spLocks/>
          </p:cNvSpPr>
          <p:nvPr/>
        </p:nvSpPr>
        <p:spPr bwMode="auto">
          <a:xfrm>
            <a:off x="8064500" y="0"/>
            <a:ext cx="2016125" cy="7559675"/>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100794" tIns="50397" rIns="100794" bIns="50397"/>
          <a:lstStyle/>
          <a:p>
            <a:pPr eaLnBrk="1">
              <a:lnSpc>
                <a:spcPct val="95000"/>
              </a:lnSpc>
              <a:buClr>
                <a:srgbClr val="000000"/>
              </a:buClr>
              <a:buSzPct val="100000"/>
              <a:buFont typeface="Times New Roman" pitchFamily="16" charset="0"/>
              <a:buNone/>
              <a:defRPr/>
            </a:pPr>
            <a:endParaRPr lang="en-US">
              <a:latin typeface="Times New Roman" pitchFamily="16" charset="0"/>
            </a:endParaRPr>
          </a:p>
        </p:txBody>
      </p:sp>
      <p:sp>
        <p:nvSpPr>
          <p:cNvPr id="1028" name="Заголовок 8"/>
          <p:cNvSpPr>
            <a:spLocks noGrp="1"/>
          </p:cNvSpPr>
          <p:nvPr>
            <p:ph type="title"/>
          </p:nvPr>
        </p:nvSpPr>
        <p:spPr bwMode="auto">
          <a:xfrm>
            <a:off x="503238" y="303213"/>
            <a:ext cx="823277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397" tIns="50397" rIns="50397" bIns="50397"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1029" name="Текст 29"/>
          <p:cNvSpPr>
            <a:spLocks noGrp="1"/>
          </p:cNvSpPr>
          <p:nvPr>
            <p:ph type="body" idx="1"/>
          </p:nvPr>
        </p:nvSpPr>
        <p:spPr bwMode="auto">
          <a:xfrm>
            <a:off x="503238" y="1763713"/>
            <a:ext cx="8232775"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 name="Дата 9"/>
          <p:cNvSpPr>
            <a:spLocks noGrp="1"/>
          </p:cNvSpPr>
          <p:nvPr>
            <p:ph type="dt" sz="half" idx="2"/>
          </p:nvPr>
        </p:nvSpPr>
        <p:spPr>
          <a:xfrm>
            <a:off x="503238" y="7078663"/>
            <a:ext cx="2352675" cy="403225"/>
          </a:xfrm>
          <a:prstGeom prst="rect">
            <a:avLst/>
          </a:prstGeom>
        </p:spPr>
        <p:txBody>
          <a:bodyPr vert="horz" lIns="100794" tIns="50397" rIns="100794" bIns="0" anchor="b"/>
          <a:lstStyle>
            <a:lvl1pPr algn="l" eaLnBrk="1" latinLnBrk="0" hangingPunct="1">
              <a:lnSpc>
                <a:spcPct val="95000"/>
              </a:lnSpc>
              <a:buClr>
                <a:srgbClr val="000000"/>
              </a:buClr>
              <a:buSzPct val="100000"/>
              <a:buFont typeface="Times New Roman" pitchFamily="16" charset="0"/>
              <a:buNone/>
              <a:defRPr kumimoji="0" sz="1100">
                <a:solidFill>
                  <a:schemeClr val="tx2">
                    <a:shade val="50000"/>
                  </a:schemeClr>
                </a:solidFill>
                <a:latin typeface="Times New Roman" pitchFamily="16" charset="0"/>
              </a:defRPr>
            </a:lvl1pPr>
          </a:lstStyle>
          <a:p>
            <a:pPr>
              <a:defRPr/>
            </a:pPr>
            <a:fld id="{4ED68C17-1EF0-420A-9DFB-EAFDD26C8140}" type="datetimeFigureOut">
              <a:rPr lang="en-US"/>
              <a:pPr>
                <a:defRPr/>
              </a:pPr>
              <a:t>1/18/2025</a:t>
            </a:fld>
            <a:endParaRPr lang="en-US"/>
          </a:p>
        </p:txBody>
      </p:sp>
      <p:sp>
        <p:nvSpPr>
          <p:cNvPr id="22" name="Нижний колонтитул 21"/>
          <p:cNvSpPr>
            <a:spLocks noGrp="1"/>
          </p:cNvSpPr>
          <p:nvPr>
            <p:ph type="ftr" sz="quarter" idx="3"/>
          </p:nvPr>
        </p:nvSpPr>
        <p:spPr>
          <a:xfrm>
            <a:off x="3444875" y="7078663"/>
            <a:ext cx="3190875" cy="403225"/>
          </a:xfrm>
          <a:prstGeom prst="rect">
            <a:avLst/>
          </a:prstGeom>
        </p:spPr>
        <p:txBody>
          <a:bodyPr vert="horz" lIns="0" tIns="50397" rIns="0" bIns="0" anchor="b"/>
          <a:lstStyle>
            <a:lvl1pPr algn="ctr" eaLnBrk="1" latinLnBrk="0" hangingPunct="1">
              <a:lnSpc>
                <a:spcPct val="95000"/>
              </a:lnSpc>
              <a:buClr>
                <a:srgbClr val="000000"/>
              </a:buClr>
              <a:buSzPct val="100000"/>
              <a:buFont typeface="Times New Roman" pitchFamily="16" charset="0"/>
              <a:buNone/>
              <a:defRPr kumimoji="0" sz="1100">
                <a:solidFill>
                  <a:schemeClr val="tx2">
                    <a:shade val="50000"/>
                  </a:schemeClr>
                </a:solidFill>
                <a:latin typeface="Times New Roman" pitchFamily="16" charset="0"/>
              </a:defRPr>
            </a:lvl1pPr>
          </a:lstStyle>
          <a:p>
            <a:pPr>
              <a:defRPr/>
            </a:pPr>
            <a:endParaRPr lang="en-US"/>
          </a:p>
        </p:txBody>
      </p:sp>
      <p:sp>
        <p:nvSpPr>
          <p:cNvPr id="18" name="Номер слайда 17"/>
          <p:cNvSpPr>
            <a:spLocks noGrp="1"/>
          </p:cNvSpPr>
          <p:nvPr>
            <p:ph type="sldNum" sz="quarter" idx="4"/>
          </p:nvPr>
        </p:nvSpPr>
        <p:spPr>
          <a:xfrm>
            <a:off x="8988425" y="7078663"/>
            <a:ext cx="839788" cy="403225"/>
          </a:xfrm>
          <a:prstGeom prst="rect">
            <a:avLst/>
          </a:prstGeom>
        </p:spPr>
        <p:txBody>
          <a:bodyPr vert="horz" wrap="square" lIns="0" tIns="0" rIns="0" bIns="0" numCol="1" anchor="b" anchorCtr="0" compatLnSpc="1">
            <a:prstTxWarp prst="textNoShape">
              <a:avLst/>
            </a:prstTxWarp>
          </a:bodyPr>
          <a:lstStyle>
            <a:lvl1pPr algn="r" eaLnBrk="1" hangingPunct="1">
              <a:lnSpc>
                <a:spcPct val="95000"/>
              </a:lnSpc>
              <a:buClr>
                <a:srgbClr val="000000"/>
              </a:buClr>
              <a:buSzPct val="100000"/>
              <a:buFont typeface="Times New Roman" panose="02020603050405020304" pitchFamily="18" charset="0"/>
              <a:buNone/>
              <a:defRPr sz="1100">
                <a:solidFill>
                  <a:srgbClr val="9B9A98"/>
                </a:solidFill>
              </a:defRPr>
            </a:lvl1pPr>
          </a:lstStyle>
          <a:p>
            <a:pPr>
              <a:defRPr/>
            </a:pPr>
            <a:fld id="{C5DB4880-746C-4F6C-93E4-3B3DEB7C0331}" type="slidenum">
              <a:rPr lang="en-US" altLang="ru-RU"/>
              <a:pPr>
                <a:defRPr/>
              </a:pPr>
              <a:t>‹#›</a:t>
            </a:fld>
            <a:endParaRPr lang="en-US" altLang="ru-RU"/>
          </a:p>
        </p:txBody>
      </p:sp>
    </p:spTree>
  </p:cSld>
  <p:clrMap bg1="dk1" tx1="lt1" bg2="dk2" tx2="lt2" accent1="accent1" accent2="accent2" accent3="accent3" accent4="accent4" accent5="accent5" accent6="accent6" hlink="hlink" folHlink="folHlink"/>
  <p:sldLayoutIdLst>
    <p:sldLayoutId id="2147483827" r:id="rId1"/>
    <p:sldLayoutId id="2147483821" r:id="rId2"/>
    <p:sldLayoutId id="2147483828" r:id="rId3"/>
    <p:sldLayoutId id="2147483822" r:id="rId4"/>
    <p:sldLayoutId id="2147483829" r:id="rId5"/>
    <p:sldLayoutId id="2147483823" r:id="rId6"/>
    <p:sldLayoutId id="2147483824" r:id="rId7"/>
    <p:sldLayoutId id="2147483830" r:id="rId8"/>
    <p:sldLayoutId id="2147483831" r:id="rId9"/>
    <p:sldLayoutId id="2147483825" r:id="rId10"/>
    <p:sldLayoutId id="2147483826" r:id="rId11"/>
    <p:sldLayoutId id="2147483832" r:id="rId12"/>
    <p:sldLayoutId id="2147483833" r:id="rId13"/>
    <p:sldLayoutId id="2147483834" r:id="rId14"/>
  </p:sldLayoutIdLst>
  <p:txStyles>
    <p:titleStyle>
      <a:lvl1pPr algn="l" rtl="0" eaLnBrk="0" fontAlgn="base" hangingPunct="0">
        <a:spcBef>
          <a:spcPct val="0"/>
        </a:spcBef>
        <a:spcAft>
          <a:spcPct val="0"/>
        </a:spcAft>
        <a:defRPr sz="5100" kern="1200">
          <a:solidFill>
            <a:schemeClr val="tx1"/>
          </a:solidFill>
          <a:latin typeface="+mj-lt"/>
          <a:ea typeface="+mj-ea"/>
          <a:cs typeface="+mj-cs"/>
        </a:defRPr>
      </a:lvl1pPr>
      <a:lvl2pPr algn="l" rtl="0" eaLnBrk="0" fontAlgn="base" hangingPunct="0">
        <a:spcBef>
          <a:spcPct val="0"/>
        </a:spcBef>
        <a:spcAft>
          <a:spcPct val="0"/>
        </a:spcAft>
        <a:defRPr sz="5100">
          <a:solidFill>
            <a:schemeClr val="tx1"/>
          </a:solidFill>
          <a:latin typeface="Franklin Gothic Book" pitchFamily="34" charset="0"/>
        </a:defRPr>
      </a:lvl2pPr>
      <a:lvl3pPr algn="l" rtl="0" eaLnBrk="0" fontAlgn="base" hangingPunct="0">
        <a:spcBef>
          <a:spcPct val="0"/>
        </a:spcBef>
        <a:spcAft>
          <a:spcPct val="0"/>
        </a:spcAft>
        <a:defRPr sz="5100">
          <a:solidFill>
            <a:schemeClr val="tx1"/>
          </a:solidFill>
          <a:latin typeface="Franklin Gothic Book" pitchFamily="34" charset="0"/>
        </a:defRPr>
      </a:lvl3pPr>
      <a:lvl4pPr algn="l" rtl="0" eaLnBrk="0" fontAlgn="base" hangingPunct="0">
        <a:spcBef>
          <a:spcPct val="0"/>
        </a:spcBef>
        <a:spcAft>
          <a:spcPct val="0"/>
        </a:spcAft>
        <a:defRPr sz="5100">
          <a:solidFill>
            <a:schemeClr val="tx1"/>
          </a:solidFill>
          <a:latin typeface="Franklin Gothic Book" pitchFamily="34" charset="0"/>
        </a:defRPr>
      </a:lvl4pPr>
      <a:lvl5pPr algn="l" rtl="0" eaLnBrk="0" fontAlgn="base" hangingPunct="0">
        <a:spcBef>
          <a:spcPct val="0"/>
        </a:spcBef>
        <a:spcAft>
          <a:spcPct val="0"/>
        </a:spcAft>
        <a:defRPr sz="5100">
          <a:solidFill>
            <a:schemeClr val="tx1"/>
          </a:solidFill>
          <a:latin typeface="Franklin Gothic Book" pitchFamily="34" charset="0"/>
        </a:defRPr>
      </a:lvl5pPr>
      <a:lvl6pPr marL="457200" algn="l" rtl="0" fontAlgn="base">
        <a:spcBef>
          <a:spcPct val="0"/>
        </a:spcBef>
        <a:spcAft>
          <a:spcPct val="0"/>
        </a:spcAft>
        <a:defRPr sz="5100">
          <a:solidFill>
            <a:schemeClr val="tx1"/>
          </a:solidFill>
          <a:latin typeface="Franklin Gothic Book" pitchFamily="34" charset="0"/>
        </a:defRPr>
      </a:lvl6pPr>
      <a:lvl7pPr marL="914400" algn="l" rtl="0" fontAlgn="base">
        <a:spcBef>
          <a:spcPct val="0"/>
        </a:spcBef>
        <a:spcAft>
          <a:spcPct val="0"/>
        </a:spcAft>
        <a:defRPr sz="5100">
          <a:solidFill>
            <a:schemeClr val="tx1"/>
          </a:solidFill>
          <a:latin typeface="Franklin Gothic Book" pitchFamily="34" charset="0"/>
        </a:defRPr>
      </a:lvl7pPr>
      <a:lvl8pPr marL="1371600" algn="l" rtl="0" fontAlgn="base">
        <a:spcBef>
          <a:spcPct val="0"/>
        </a:spcBef>
        <a:spcAft>
          <a:spcPct val="0"/>
        </a:spcAft>
        <a:defRPr sz="5100">
          <a:solidFill>
            <a:schemeClr val="tx1"/>
          </a:solidFill>
          <a:latin typeface="Franklin Gothic Book" pitchFamily="34" charset="0"/>
        </a:defRPr>
      </a:lvl8pPr>
      <a:lvl9pPr marL="1828800" algn="l" rtl="0" fontAlgn="base">
        <a:spcBef>
          <a:spcPct val="0"/>
        </a:spcBef>
        <a:spcAft>
          <a:spcPct val="0"/>
        </a:spcAft>
        <a:defRPr sz="5100">
          <a:solidFill>
            <a:schemeClr val="tx1"/>
          </a:solidFill>
          <a:latin typeface="Franklin Gothic Book" pitchFamily="34" charset="0"/>
        </a:defRPr>
      </a:lvl9pPr>
    </p:titleStyle>
    <p:body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3972" algn="l" rtl="0" eaLnBrk="1" latinLnBrk="0" hangingPunct="1">
        <a:defRPr kumimoji="0" kern="1200">
          <a:solidFill>
            <a:schemeClr val="tx1"/>
          </a:solidFill>
          <a:latin typeface="+mn-lt"/>
          <a:ea typeface="+mn-ea"/>
          <a:cs typeface="+mn-cs"/>
        </a:defRPr>
      </a:lvl2pPr>
      <a:lvl3pPr marL="1007943" algn="l" rtl="0" eaLnBrk="1" latinLnBrk="0" hangingPunct="1">
        <a:defRPr kumimoji="0" kern="1200">
          <a:solidFill>
            <a:schemeClr val="tx1"/>
          </a:solidFill>
          <a:latin typeface="+mn-lt"/>
          <a:ea typeface="+mn-ea"/>
          <a:cs typeface="+mn-cs"/>
        </a:defRPr>
      </a:lvl3pPr>
      <a:lvl4pPr marL="1511915" algn="l" rtl="0" eaLnBrk="1" latinLnBrk="0" hangingPunct="1">
        <a:defRPr kumimoji="0" kern="1200">
          <a:solidFill>
            <a:schemeClr val="tx1"/>
          </a:solidFill>
          <a:latin typeface="+mn-lt"/>
          <a:ea typeface="+mn-ea"/>
          <a:cs typeface="+mn-cs"/>
        </a:defRPr>
      </a:lvl4pPr>
      <a:lvl5pPr marL="2015886" algn="l" rtl="0" eaLnBrk="1" latinLnBrk="0" hangingPunct="1">
        <a:defRPr kumimoji="0" kern="1200">
          <a:solidFill>
            <a:schemeClr val="tx1"/>
          </a:solidFill>
          <a:latin typeface="+mn-lt"/>
          <a:ea typeface="+mn-ea"/>
          <a:cs typeface="+mn-cs"/>
        </a:defRPr>
      </a:lvl5pPr>
      <a:lvl6pPr marL="2519858" algn="l" rtl="0" eaLnBrk="1" latinLnBrk="0" hangingPunct="1">
        <a:defRPr kumimoji="0" kern="1200">
          <a:solidFill>
            <a:schemeClr val="tx1"/>
          </a:solidFill>
          <a:latin typeface="+mn-lt"/>
          <a:ea typeface="+mn-ea"/>
          <a:cs typeface="+mn-cs"/>
        </a:defRPr>
      </a:lvl6pPr>
      <a:lvl7pPr marL="3023829" algn="l" rtl="0" eaLnBrk="1" latinLnBrk="0" hangingPunct="1">
        <a:defRPr kumimoji="0" kern="1200">
          <a:solidFill>
            <a:schemeClr val="tx1"/>
          </a:solidFill>
          <a:latin typeface="+mn-lt"/>
          <a:ea typeface="+mn-ea"/>
          <a:cs typeface="+mn-cs"/>
        </a:defRPr>
      </a:lvl7pPr>
      <a:lvl8pPr marL="3527801" algn="l" rtl="0" eaLnBrk="1" latinLnBrk="0" hangingPunct="1">
        <a:defRPr kumimoji="0" kern="1200">
          <a:solidFill>
            <a:schemeClr val="tx1"/>
          </a:solidFill>
          <a:latin typeface="+mn-lt"/>
          <a:ea typeface="+mn-ea"/>
          <a:cs typeface="+mn-cs"/>
        </a:defRPr>
      </a:lvl8pPr>
      <a:lvl9pPr marL="403177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647824" y="1243732"/>
            <a:ext cx="8609012" cy="1728192"/>
          </a:xfrm>
        </p:spPr>
        <p:txBody>
          <a:bodyPr tIns="21240"/>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 altLang="ru-RU" sz="4000" b="1" dirty="0" smtClean="0">
                <a:solidFill>
                  <a:srgbClr val="FFC000"/>
                </a:solidFill>
                <a:latin typeface="Times New Roman" panose="02020603050405020304" pitchFamily="18" charset="0"/>
                <a:cs typeface="Times New Roman" panose="02020603050405020304" pitchFamily="18" charset="0"/>
              </a:rPr>
              <a:t>Тема: </a:t>
            </a:r>
            <a:r>
              <a:rPr lang="ru-RU" altLang="ru-RU" sz="4000" b="1" dirty="0" smtClean="0">
                <a:solidFill>
                  <a:srgbClr val="FFC000"/>
                </a:solidFill>
                <a:latin typeface="Times New Roman" panose="02020603050405020304" pitchFamily="18" charset="0"/>
                <a:cs typeface="Times New Roman" panose="02020603050405020304" pitchFamily="18" charset="0"/>
              </a:rPr>
              <a:t/>
            </a:r>
            <a:br>
              <a:rPr lang="ru-RU" altLang="ru-RU" sz="4000" b="1" dirty="0" smtClean="0">
                <a:solidFill>
                  <a:srgbClr val="FFC000"/>
                </a:solidFill>
                <a:latin typeface="Times New Roman" panose="02020603050405020304" pitchFamily="18" charset="0"/>
                <a:cs typeface="Times New Roman" panose="02020603050405020304" pitchFamily="18" charset="0"/>
              </a:rPr>
            </a:br>
            <a:r>
              <a:rPr lang="uk" altLang="ru-RU" sz="4000" b="1" dirty="0" smtClean="0">
                <a:solidFill>
                  <a:srgbClr val="FFC000"/>
                </a:solidFill>
                <a:latin typeface="Times New Roman" panose="02020603050405020304" pitchFamily="18" charset="0"/>
                <a:cs typeface="Times New Roman" panose="02020603050405020304" pitchFamily="18" charset="0"/>
              </a:rPr>
              <a:t>« Біодоступність лікарських речовин» </a:t>
            </a:r>
          </a:p>
        </p:txBody>
      </p:sp>
      <p:pic>
        <p:nvPicPr>
          <p:cNvPr id="112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68" y="3128196"/>
            <a:ext cx="5611836" cy="36637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Заголовок 1"/>
          <p:cNvSpPr txBox="1">
            <a:spLocks/>
          </p:cNvSpPr>
          <p:nvPr/>
        </p:nvSpPr>
        <p:spPr>
          <a:xfrm>
            <a:off x="1799951" y="-114669"/>
            <a:ext cx="5492261" cy="959583"/>
          </a:xfrm>
          <a:prstGeom prst="rect">
            <a:avLst/>
          </a:prstGeom>
        </p:spPr>
        <p:txBody>
          <a:bodyPr vert="horz" lIns="91440" tIns="45720" rIns="91440" bIns="45720" rtlCol="0" anchor="ctr">
            <a:normAutofit fontScale="85000" lnSpcReduction="10000"/>
          </a:bodyPr>
          <a:lstStyle>
            <a:lvl1pPr algn="ctr" rtl="0" eaLnBrk="1" fontAlgn="base" hangingPunct="1">
              <a:spcBef>
                <a:spcPct val="0"/>
              </a:spcBef>
              <a:spcAft>
                <a:spcPct val="0"/>
              </a:spcAft>
              <a:defRPr sz="4800" b="1" kern="1200">
                <a:solidFill>
                  <a:srgbClr val="C0000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800" b="1">
                <a:solidFill>
                  <a:schemeClr val="bg1"/>
                </a:solidFill>
                <a:latin typeface="Calibri" pitchFamily="34" charset="0"/>
              </a:defRPr>
            </a:lvl2pPr>
            <a:lvl3pPr algn="ctr" rtl="0" eaLnBrk="1" fontAlgn="base" hangingPunct="1">
              <a:spcBef>
                <a:spcPct val="0"/>
              </a:spcBef>
              <a:spcAft>
                <a:spcPct val="0"/>
              </a:spcAft>
              <a:defRPr sz="4800" b="1">
                <a:solidFill>
                  <a:schemeClr val="bg1"/>
                </a:solidFill>
                <a:latin typeface="Calibri" pitchFamily="34" charset="0"/>
              </a:defRPr>
            </a:lvl3pPr>
            <a:lvl4pPr algn="ctr" rtl="0" eaLnBrk="1" fontAlgn="base" hangingPunct="1">
              <a:spcBef>
                <a:spcPct val="0"/>
              </a:spcBef>
              <a:spcAft>
                <a:spcPct val="0"/>
              </a:spcAft>
              <a:defRPr sz="4800" b="1">
                <a:solidFill>
                  <a:schemeClr val="bg1"/>
                </a:solidFill>
                <a:latin typeface="Calibri" pitchFamily="34" charset="0"/>
              </a:defRPr>
            </a:lvl4pPr>
            <a:lvl5pPr algn="ctr" rtl="0" eaLnBrk="1" fontAlgn="base" hangingPunct="1">
              <a:spcBef>
                <a:spcPct val="0"/>
              </a:spcBef>
              <a:spcAft>
                <a:spcPct val="0"/>
              </a:spcAft>
              <a:defRPr sz="4800" b="1">
                <a:solidFill>
                  <a:schemeClr val="bg1"/>
                </a:solidFill>
                <a:latin typeface="Calibri" pitchFamily="34" charset="0"/>
              </a:defRPr>
            </a:lvl5pPr>
            <a:lvl6pPr marL="457200" algn="ctr" rtl="0" eaLnBrk="1" fontAlgn="base" hangingPunct="1">
              <a:spcBef>
                <a:spcPct val="0"/>
              </a:spcBef>
              <a:spcAft>
                <a:spcPct val="0"/>
              </a:spcAft>
              <a:defRPr sz="4800" b="1">
                <a:solidFill>
                  <a:schemeClr val="bg1"/>
                </a:solidFill>
                <a:latin typeface="Calibri" pitchFamily="34" charset="0"/>
              </a:defRPr>
            </a:lvl6pPr>
            <a:lvl7pPr marL="914400" algn="ctr" rtl="0" eaLnBrk="1" fontAlgn="base" hangingPunct="1">
              <a:spcBef>
                <a:spcPct val="0"/>
              </a:spcBef>
              <a:spcAft>
                <a:spcPct val="0"/>
              </a:spcAft>
              <a:defRPr sz="4800" b="1">
                <a:solidFill>
                  <a:schemeClr val="bg1"/>
                </a:solidFill>
                <a:latin typeface="Calibri" pitchFamily="34" charset="0"/>
              </a:defRPr>
            </a:lvl7pPr>
            <a:lvl8pPr marL="1371600" algn="ctr" rtl="0" eaLnBrk="1" fontAlgn="base" hangingPunct="1">
              <a:spcBef>
                <a:spcPct val="0"/>
              </a:spcBef>
              <a:spcAft>
                <a:spcPct val="0"/>
              </a:spcAft>
              <a:defRPr sz="4800" b="1">
                <a:solidFill>
                  <a:schemeClr val="bg1"/>
                </a:solidFill>
                <a:latin typeface="Calibri" pitchFamily="34" charset="0"/>
              </a:defRPr>
            </a:lvl8pPr>
            <a:lvl9pPr marL="1828800" algn="ctr" rtl="0" eaLnBrk="1" fontAlgn="base" hangingPunct="1">
              <a:spcBef>
                <a:spcPct val="0"/>
              </a:spcBef>
              <a:spcAft>
                <a:spcPct val="0"/>
              </a:spcAft>
              <a:defRPr sz="4800" b="1">
                <a:solidFill>
                  <a:schemeClr val="bg1"/>
                </a:solidFill>
                <a:latin typeface="Calibri" pitchFamily="34" charset="0"/>
              </a:defRPr>
            </a:lvl9pPr>
          </a:lstStyle>
          <a:p>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Одеський національний медичний університет</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Фармацевтичний факультет</a:t>
            </a:r>
            <a:b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br>
            <a:r>
              <a:rPr lang="uk-UA" sz="2000" dirty="0" smtClean="0">
                <a:solidFill>
                  <a:schemeClr val="accent2">
                    <a:lumMod val="60000"/>
                    <a:lumOff val="40000"/>
                  </a:schemeClr>
                </a:solidFill>
                <a:effectLst/>
                <a:latin typeface="Times New Roman" panose="02020603050405020304" pitchFamily="18" charset="0"/>
                <a:cs typeface="Times New Roman" panose="02020603050405020304" pitchFamily="18" charset="0"/>
              </a:rPr>
              <a:t>Кафедра фармацевтичної хімії та технології ліків</a:t>
            </a:r>
            <a:endParaRPr lang="uk-UA" sz="2000" dirty="0">
              <a:solidFill>
                <a:schemeClr val="accent2">
                  <a:lumMod val="60000"/>
                  <a:lumOff val="40000"/>
                </a:schemeClr>
              </a:solidFill>
              <a:effectLst/>
              <a:latin typeface="Times New Roman" panose="02020603050405020304" pitchFamily="18" charset="0"/>
              <a:cs typeface="Times New Roman" panose="02020603050405020304" pitchFamily="18" charset="0"/>
            </a:endParaRPr>
          </a:p>
        </p:txBody>
      </p:sp>
      <p:sp>
        <p:nvSpPr>
          <p:cNvPr id="5" name="Заголовок 1"/>
          <p:cNvSpPr txBox="1">
            <a:spLocks/>
          </p:cNvSpPr>
          <p:nvPr/>
        </p:nvSpPr>
        <p:spPr>
          <a:xfrm>
            <a:off x="6840512" y="4355901"/>
            <a:ext cx="2731476" cy="9595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Доцент Замкова А.В.</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4608808" y="6948189"/>
            <a:ext cx="1755904" cy="410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solidFill>
                  <a:schemeClr val="accent2">
                    <a:lumMod val="60000"/>
                    <a:lumOff val="40000"/>
                  </a:schemeClr>
                </a:solidFill>
                <a:latin typeface="Times New Roman" panose="02020603050405020304" pitchFamily="18" charset="0"/>
                <a:cs typeface="Times New Roman" panose="02020603050405020304" pitchFamily="18" charset="0"/>
              </a:rPr>
              <a:t>Одеса 2025</a:t>
            </a:r>
            <a:endParaRPr lang="uk-UA" sz="2000"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idx="1"/>
          </p:nvPr>
        </p:nvSpPr>
        <p:spPr>
          <a:xfrm>
            <a:off x="360363" y="360363"/>
            <a:ext cx="9432925" cy="6540500"/>
          </a:xfrm>
        </p:spPr>
        <p:txBody>
          <a:bodyPr tIns="20160">
            <a:noAutofit/>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3200" dirty="0" smtClean="0">
                <a:latin typeface="Times New Roman" panose="02020603050405020304" pitchFamily="18" charset="0"/>
                <a:cs typeface="Times New Roman" panose="02020603050405020304" pitchFamily="18" charset="0"/>
              </a:rPr>
              <a:t>Біологічна дія лікарських речовин значною мірою визначається особливостями їх потрапляння в системний кровотік, а також ті органи і тканини, в яких відбувається їх специфічна дія. </a:t>
            </a:r>
            <a:r>
              <a:rPr lang="uk" sz="3200" dirty="0">
                <a:latin typeface="Times New Roman" panose="02020603050405020304" pitchFamily="18" charset="0"/>
                <a:cs typeface="Times New Roman" panose="02020603050405020304" pitchFamily="18" charset="0"/>
              </a:rPr>
              <a:t>У сучасних біофармацевтичних дослідженнях критерієм оцінки ступеня впливу фармацевтичних факторів на терапевтичну активність лікарського препарату є біологічна доступність.</a:t>
            </a:r>
            <a:endParaRPr lang="ru-RU" altLang="ru-RU" sz="3200" b="1" dirty="0">
              <a:solidFill>
                <a:srgbClr val="FF9900"/>
              </a:solidFill>
              <a:latin typeface="Times New Roman" panose="02020603050405020304" pitchFamily="18" charset="0"/>
              <a:cs typeface="Times New Roman" panose="02020603050405020304" pitchFamily="18" charset="0"/>
            </a:endParaRP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3200" dirty="0" smtClean="0">
                <a:latin typeface="Times New Roman" panose="02020603050405020304" pitchFamily="18" charset="0"/>
                <a:cs typeface="Times New Roman" panose="02020603050405020304" pitchFamily="18" charset="0"/>
              </a:rPr>
              <a:t>Саме з відмінностями в біодоступності в більшості випадків пов'язані відмінності в терапевтичній ефективності препаратів, що містять одні й ті самі активні речовини.</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endParaRPr lang="en-US" altLang="ru-RU" sz="3200" dirty="0"/>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idx="1"/>
          </p:nvPr>
        </p:nvSpPr>
        <p:spPr>
          <a:xfrm>
            <a:off x="431800" y="179388"/>
            <a:ext cx="9432925" cy="6661150"/>
          </a:xfrm>
        </p:spPr>
        <p:txBody>
          <a:bodyPr tIns="20160">
            <a:normAutofit lnSpcReduction="10000"/>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3000" b="1" u="sng" dirty="0" err="1" smtClean="0">
                <a:solidFill>
                  <a:srgbClr val="FFC000"/>
                </a:solidFill>
                <a:latin typeface="Times New Roman" panose="02020603050405020304" pitchFamily="18" charset="0"/>
                <a:cs typeface="Times New Roman" panose="02020603050405020304" pitchFamily="18" charset="0"/>
              </a:rPr>
              <a:t>Біологічна</a:t>
            </a:r>
            <a:r>
              <a:rPr lang="uk" altLang="ru-RU" sz="3000" b="1" u="sng" dirty="0" smtClean="0">
                <a:solidFill>
                  <a:srgbClr val="FFC000"/>
                </a:solidFill>
                <a:latin typeface="Times New Roman" panose="02020603050405020304" pitchFamily="18" charset="0"/>
                <a:cs typeface="Times New Roman" panose="02020603050405020304" pitchFamily="18" charset="0"/>
              </a:rPr>
              <a:t> </a:t>
            </a:r>
            <a:r>
              <a:rPr lang="uk" altLang="ru-RU" sz="3000" b="1" u="sng" dirty="0" err="1">
                <a:solidFill>
                  <a:srgbClr val="FFC000"/>
                </a:solidFill>
                <a:latin typeface="Times New Roman" panose="02020603050405020304" pitchFamily="18" charset="0"/>
                <a:cs typeface="Times New Roman" panose="02020603050405020304" pitchFamily="18" charset="0"/>
              </a:rPr>
              <a:t>доступність </a:t>
            </a:r>
            <a:r>
              <a:rPr lang="uk" altLang="ru-RU" sz="3000" b="1" u="sng" dirty="0">
                <a:solidFill>
                  <a:srgbClr val="FFC000"/>
                </a:solidFill>
                <a:latin typeface="Times New Roman" panose="02020603050405020304" pitchFamily="18" charset="0"/>
                <a:cs typeface="Times New Roman" panose="02020603050405020304" pitchFamily="18" charset="0"/>
              </a:rPr>
              <a:t>(БД)</a:t>
            </a:r>
            <a:r>
              <a:rPr lang="uk" altLang="ru-RU" sz="3000" u="sng" dirty="0">
                <a:solidFill>
                  <a:srgbClr val="FFC000"/>
                </a:solidFill>
                <a:latin typeface="Times New Roman" panose="02020603050405020304" pitchFamily="18" charset="0"/>
                <a:cs typeface="Times New Roman" panose="02020603050405020304" pitchFamily="18" charset="0"/>
              </a:rPr>
              <a:t> </a:t>
            </a:r>
            <a:r>
              <a:rPr lang="uk" altLang="ru-RU" sz="3000" u="sng" dirty="0" smtClean="0">
                <a:solidFill>
                  <a:srgbClr val="FFC000"/>
                </a:solidFill>
                <a:latin typeface="Times New Roman" panose="02020603050405020304" pitchFamily="18" charset="0"/>
                <a:cs typeface="Times New Roman" panose="02020603050405020304" pitchFamily="18" charset="0"/>
              </a:rPr>
              <a:t>– </a:t>
            </a:r>
            <a:r>
              <a:rPr lang="uk" altLang="ru-RU" sz="3000" u="sng" dirty="0" smtClean="0">
                <a:latin typeface="Times New Roman" panose="02020603050405020304" pitchFamily="18" charset="0"/>
                <a:cs typeface="Times New Roman" panose="02020603050405020304" pitchFamily="18" charset="0"/>
              </a:rPr>
              <a:t>частина введеної лікарської речовини, яка потрапляє у системний кровотік при </a:t>
            </a:r>
            <a:r>
              <a:rPr lang="uk" altLang="ru-RU" sz="3000" u="sng" dirty="0" err="1" smtClean="0">
                <a:latin typeface="Times New Roman" panose="02020603050405020304" pitchFamily="18" charset="0"/>
                <a:cs typeface="Times New Roman" panose="02020603050405020304" pitchFamily="18" charset="0"/>
              </a:rPr>
              <a:t>пероральному </a:t>
            </a:r>
            <a:r>
              <a:rPr lang="uk" altLang="ru-RU" sz="3000" u="sng" dirty="0" smtClean="0">
                <a:latin typeface="Times New Roman" panose="02020603050405020304" pitchFamily="18" charset="0"/>
                <a:cs typeface="Times New Roman" panose="02020603050405020304" pitchFamily="18" charset="0"/>
              </a:rPr>
              <a:t>, внутрішньом'язовому, інгаляційному та інших шляхах введення.</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3000" b="1" u="sng" dirty="0" err="1" smtClean="0">
                <a:solidFill>
                  <a:srgbClr val="FFC000"/>
                </a:solidFill>
                <a:latin typeface="Times New Roman" panose="02020603050405020304" pitchFamily="18" charset="0"/>
                <a:cs typeface="Times New Roman" panose="02020603050405020304" pitchFamily="18" charset="0"/>
              </a:rPr>
              <a:t>Біологічна</a:t>
            </a:r>
            <a:r>
              <a:rPr lang="uk" altLang="ru-RU" sz="3000" b="1" u="sng" dirty="0" smtClean="0">
                <a:solidFill>
                  <a:srgbClr val="FFC000"/>
                </a:solidFill>
                <a:latin typeface="Times New Roman" panose="02020603050405020304" pitchFamily="18" charset="0"/>
                <a:cs typeface="Times New Roman" panose="02020603050405020304" pitchFamily="18" charset="0"/>
              </a:rPr>
              <a:t> </a:t>
            </a:r>
            <a:r>
              <a:rPr lang="uk" altLang="ru-RU" sz="3000" b="1" u="sng" dirty="0" err="1">
                <a:solidFill>
                  <a:srgbClr val="FFC000"/>
                </a:solidFill>
                <a:latin typeface="Times New Roman" panose="02020603050405020304" pitchFamily="18" charset="0"/>
                <a:cs typeface="Times New Roman" panose="02020603050405020304" pitchFamily="18" charset="0"/>
              </a:rPr>
              <a:t>доступність </a:t>
            </a:r>
            <a:r>
              <a:rPr lang="uk" altLang="ru-RU" sz="3000" b="1" u="sng" dirty="0">
                <a:solidFill>
                  <a:srgbClr val="FFC000"/>
                </a:solidFill>
                <a:latin typeface="Times New Roman" panose="02020603050405020304" pitchFamily="18" charset="0"/>
                <a:cs typeface="Times New Roman" panose="02020603050405020304" pitchFamily="18" charset="0"/>
              </a:rPr>
              <a:t>(БД)</a:t>
            </a:r>
            <a:r>
              <a:rPr lang="uk" altLang="ru-RU" sz="3000" u="sng" dirty="0">
                <a:solidFill>
                  <a:srgbClr val="FFC000"/>
                </a:solidFill>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визначається</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відносним</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кількістю</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лікарського</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речовини </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що досяг</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системного</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кровотоку </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ступінь </a:t>
            </a:r>
            <a:r>
              <a:rPr lang="uk" altLang="ru-RU" sz="3000" dirty="0">
                <a:latin typeface="Times New Roman" panose="02020603050405020304" pitchFamily="18" charset="0"/>
                <a:cs typeface="Times New Roman" panose="02020603050405020304" pitchFamily="18" charset="0"/>
              </a:rPr>
              <a:t>БД) та </a:t>
            </a:r>
            <a:r>
              <a:rPr lang="uk" altLang="ru-RU" sz="3000" dirty="0" err="1">
                <a:latin typeface="Times New Roman" panose="02020603050405020304" pitchFamily="18" charset="0"/>
                <a:cs typeface="Times New Roman" panose="02020603050405020304" pitchFamily="18" charset="0"/>
              </a:rPr>
              <a:t>швидкістю </a:t>
            </a:r>
            <a:r>
              <a:rPr lang="uk" altLang="ru-RU" sz="3000" dirty="0">
                <a:latin typeface="Times New Roman" panose="02020603050405020304" pitchFamily="18" charset="0"/>
                <a:cs typeface="Times New Roman" panose="02020603050405020304" pitchFamily="18" charset="0"/>
              </a:rPr>
              <a:t>, з </a:t>
            </a:r>
            <a:r>
              <a:rPr lang="uk" altLang="ru-RU" sz="3000" dirty="0" err="1">
                <a:latin typeface="Times New Roman" panose="02020603050405020304" pitchFamily="18" charset="0"/>
                <a:cs typeface="Times New Roman" panose="02020603050405020304" pitchFamily="18" charset="0"/>
              </a:rPr>
              <a:t>якою</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цей</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процес</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відбувається </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швидкість</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всмоктування </a:t>
            </a:r>
            <a:r>
              <a:rPr lang="uk" altLang="ru-RU" sz="3000" dirty="0">
                <a:latin typeface="Times New Roman" panose="02020603050405020304" pitchFamily="18" charset="0"/>
                <a:cs typeface="Times New Roman" panose="02020603050405020304" pitchFamily="18" charset="0"/>
              </a:rPr>
              <a:t>), а </a:t>
            </a:r>
            <a:r>
              <a:rPr lang="uk" altLang="ru-RU" sz="3000" dirty="0" err="1">
                <a:latin typeface="Times New Roman" panose="02020603050405020304" pitchFamily="18" charset="0"/>
                <a:cs typeface="Times New Roman" panose="02020603050405020304" pitchFamily="18" charset="0"/>
              </a:rPr>
              <a:t>також</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тривалістю</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знаходження</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його </a:t>
            </a:r>
            <a:r>
              <a:rPr lang="uk" altLang="ru-RU" sz="3000" dirty="0">
                <a:latin typeface="Times New Roman" panose="02020603050405020304" pitchFamily="18" charset="0"/>
                <a:cs typeface="Times New Roman" panose="02020603050405020304" pitchFamily="18" charset="0"/>
              </a:rPr>
              <a:t>у </a:t>
            </a:r>
            <a:r>
              <a:rPr lang="uk" altLang="ru-RU" sz="3000" dirty="0" err="1">
                <a:latin typeface="Times New Roman" panose="02020603050405020304" pitchFamily="18" charset="0"/>
                <a:cs typeface="Times New Roman" panose="02020603050405020304" pitchFamily="18" charset="0"/>
              </a:rPr>
              <a:t>певній</a:t>
            </a:r>
            <a:r>
              <a:rPr lang="uk" altLang="ru-RU" sz="3000" dirty="0">
                <a:latin typeface="Times New Roman" panose="02020603050405020304" pitchFamily="18" charset="0"/>
                <a:cs typeface="Times New Roman" panose="02020603050405020304" pitchFamily="18" charset="0"/>
              </a:rPr>
              <a:t> </a:t>
            </a:r>
            <a:r>
              <a:rPr lang="uk" altLang="ru-RU" sz="3000" dirty="0" err="1">
                <a:latin typeface="Times New Roman" panose="02020603050405020304" pitchFamily="18" charset="0"/>
                <a:cs typeface="Times New Roman" panose="02020603050405020304" pitchFamily="18" charset="0"/>
              </a:rPr>
              <a:t>концентрації </a:t>
            </a:r>
            <a:r>
              <a:rPr lang="uk" altLang="ru-RU" sz="3000" dirty="0">
                <a:latin typeface="Times New Roman" panose="02020603050405020304" pitchFamily="18" charset="0"/>
                <a:cs typeface="Times New Roman" panose="02020603050405020304" pitchFamily="18" charset="0"/>
              </a:rPr>
              <a:t>в </a:t>
            </a:r>
            <a:r>
              <a:rPr lang="uk" altLang="ru-RU" sz="3000" dirty="0" err="1">
                <a:latin typeface="Times New Roman" panose="02020603050405020304" pitchFamily="18" charset="0"/>
                <a:cs typeface="Times New Roman" panose="02020603050405020304" pitchFamily="18" charset="0"/>
              </a:rPr>
              <a:t>організмі </a:t>
            </a:r>
            <a:r>
              <a:rPr lang="uk" altLang="ru-RU" sz="3000" dirty="0" smtClean="0">
                <a:latin typeface="Times New Roman" panose="02020603050405020304" pitchFamily="18" charset="0"/>
                <a:cs typeface="Times New Roman" panose="02020603050405020304" pitchFamily="18" charset="0"/>
              </a:rPr>
              <a:t>.</a:t>
            </a:r>
            <a:endParaRPr lang="ru-RU" altLang="ru-RU" sz="3000" dirty="0" smtClean="0">
              <a:latin typeface="Times New Roman" panose="02020603050405020304" pitchFamily="18" charset="0"/>
              <a:cs typeface="Times New Roman" panose="02020603050405020304" pitchFamily="18" charset="0"/>
            </a:endParaRP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3000" dirty="0" smtClean="0">
                <a:latin typeface="Times New Roman" panose="02020603050405020304" pitchFamily="18" charset="0"/>
                <a:cs typeface="Times New Roman" panose="02020603050405020304" pitchFamily="18" charset="0"/>
              </a:rPr>
              <a:t>Очевидно, що при внутрішньосудинному введенні БД речовини дорівнюватиме 100%, а при інших шляхах введення (пероральному, ректальному, внутрішньом'язовому і т.д.) - значно нижче і майже ніколи не досягає 100%.</a:t>
            </a:r>
            <a:endParaRPr lang="en-US" altLang="ru-RU" sz="3000"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idx="1"/>
          </p:nvPr>
        </p:nvSpPr>
        <p:spPr>
          <a:xfrm>
            <a:off x="431800" y="360363"/>
            <a:ext cx="9432925" cy="6480175"/>
          </a:xfrm>
        </p:spPr>
        <p:txBody>
          <a:bodyPr tIns="20160">
            <a:normAutofit fontScale="92500" lnSpcReduction="20000"/>
          </a:bodyPr>
          <a:lstStyle/>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u="sng" dirty="0"/>
              <a:t>Основним завданням</a:t>
            </a:r>
            <a:r>
              <a:rPr lang="uk" sz="3200" b="1" u="sng" dirty="0"/>
              <a:t> </a:t>
            </a:r>
            <a:r>
              <a:rPr lang="uk" sz="3200" dirty="0"/>
              <a:t>Визначення біологічної доступності лікарських препаратів є забезпечення їх максимальної ефективності та запобігання терапевтичній нееквівалентності </a:t>
            </a:r>
            <a:r>
              <a:rPr lang="uk" sz="3200" dirty="0" smtClean="0"/>
              <a:t>його </a:t>
            </a:r>
            <a:r>
              <a:rPr lang="uk" sz="3200" dirty="0"/>
              <a:t>у певній концентрації в організмі.</a:t>
            </a:r>
            <a:endParaRPr lang="ru-RU" sz="3200" dirty="0" smtClean="0"/>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dirty="0" smtClean="0"/>
              <a:t>Дослідження біологічної доступності відповідає на запитання:</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dirty="0" smtClean="0"/>
              <a:t>• яка частина дози лікарської речовини всмокталася;</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dirty="0" smtClean="0"/>
              <a:t>• як швидко відбувалося всмоктування;</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dirty="0" smtClean="0"/>
              <a:t>• як довго лікарська речовина знаходилася в організмі;</a:t>
            </a:r>
          </a:p>
          <a:p>
            <a:pPr marL="106363" indent="0" algn="just"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sz="3200" dirty="0" smtClean="0"/>
              <a:t>• у якій концентрації лікарська речовина розподілилася у внутрішньому середовищі організму.</a:t>
            </a:r>
            <a:endParaRPr lang="en-US" altLang="ru-RU" sz="3200"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7169" name="Rectangle 1"/>
          <p:cNvSpPr>
            <a:spLocks noGrp="1" noChangeArrowheads="1"/>
          </p:cNvSpPr>
          <p:nvPr>
            <p:ph type="body" sz="half" idx="1"/>
          </p:nvPr>
        </p:nvSpPr>
        <p:spPr>
          <a:xfrm>
            <a:off x="431800" y="539750"/>
            <a:ext cx="4591050" cy="6361113"/>
          </a:xfrm>
        </p:spPr>
        <p:txBody>
          <a:bodyPr>
            <a:normAutofit fontScale="85000" lnSpcReduction="10000"/>
          </a:bodyPr>
          <a:lstStyle/>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b="1" dirty="0" smtClean="0">
                <a:solidFill>
                  <a:srgbClr val="FF9900"/>
                </a:solidFill>
              </a:rPr>
              <a:t>На </a:t>
            </a:r>
            <a:r>
              <a:rPr lang="uk" altLang="ru-RU" b="1" dirty="0">
                <a:solidFill>
                  <a:srgbClr val="FF9900"/>
                </a:solidFill>
              </a:rPr>
              <a:t>біодоступність ЛЗ впливають наступні фактори :</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dirty="0"/>
              <a:t>- </a:t>
            </a:r>
            <a:r>
              <a:rPr lang="uk" altLang="ru-RU" dirty="0" err="1"/>
              <a:t>шлях</a:t>
            </a:r>
            <a:r>
              <a:rPr lang="uk" altLang="ru-RU" dirty="0"/>
              <a:t> </a:t>
            </a:r>
            <a:r>
              <a:rPr lang="uk" altLang="ru-RU" dirty="0" err="1"/>
              <a:t>вступу</a:t>
            </a:r>
            <a:r>
              <a:rPr lang="uk" altLang="ru-RU" dirty="0"/>
              <a:t> </a:t>
            </a:r>
            <a:r>
              <a:rPr lang="uk" altLang="ru-RU" dirty="0" err="1"/>
              <a:t>препарату </a:t>
            </a:r>
            <a:r>
              <a:rPr lang="uk" altLang="ru-RU" dirty="0"/>
              <a:t>( </a:t>
            </a:r>
            <a:r>
              <a:rPr lang="uk" altLang="ru-RU" dirty="0" err="1"/>
              <a:t>ентеральний </a:t>
            </a:r>
            <a:r>
              <a:rPr lang="uk" altLang="ru-RU" dirty="0"/>
              <a:t>, </a:t>
            </a:r>
            <a:r>
              <a:rPr lang="uk" altLang="ru-RU" dirty="0" err="1"/>
              <a:t>парентеральний </a:t>
            </a:r>
            <a:r>
              <a:rPr lang="uk" altLang="ru-RU" dirty="0"/>
              <a:t>);</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altLang="ru-RU" dirty="0"/>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dirty="0"/>
              <a:t>- </a:t>
            </a:r>
            <a:r>
              <a:rPr lang="uk" altLang="ru-RU" dirty="0" err="1"/>
              <a:t>особливості</a:t>
            </a:r>
            <a:r>
              <a:rPr lang="uk" altLang="ru-RU" dirty="0"/>
              <a:t> </a:t>
            </a:r>
            <a:r>
              <a:rPr lang="uk" altLang="ru-RU" dirty="0" err="1"/>
              <a:t>організму</a:t>
            </a:r>
            <a:r>
              <a:rPr lang="uk" altLang="ru-RU" dirty="0"/>
              <a:t> </a:t>
            </a:r>
            <a:r>
              <a:rPr lang="uk" altLang="ru-RU" dirty="0" err="1"/>
              <a:t>хворого </a:t>
            </a:r>
            <a:r>
              <a:rPr lang="uk" altLang="ru-RU" dirty="0"/>
              <a:t>;</a:t>
            </a:r>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altLang="ru-RU" dirty="0"/>
          </a:p>
          <a:p>
            <a:pPr marL="0" indent="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dirty="0"/>
              <a:t>- </a:t>
            </a:r>
            <a:r>
              <a:rPr lang="uk" altLang="ru-RU" dirty="0" err="1"/>
              <a:t>біофармацевтичні</a:t>
            </a:r>
            <a:r>
              <a:rPr lang="uk" altLang="ru-RU" dirty="0"/>
              <a:t> </a:t>
            </a:r>
            <a:r>
              <a:rPr lang="uk" altLang="ru-RU" dirty="0" err="1"/>
              <a:t>фактори </a:t>
            </a:r>
            <a:r>
              <a:rPr lang="uk" altLang="ru-RU" dirty="0"/>
              <a:t>( </a:t>
            </a:r>
            <a:r>
              <a:rPr lang="uk" altLang="ru-RU" dirty="0" err="1"/>
              <a:t>структура </a:t>
            </a:r>
            <a:r>
              <a:rPr lang="uk" altLang="ru-RU" dirty="0"/>
              <a:t>ЛВ, </a:t>
            </a:r>
            <a:r>
              <a:rPr lang="uk" altLang="ru-RU" dirty="0" err="1"/>
              <a:t>склад</a:t>
            </a:r>
            <a:r>
              <a:rPr lang="uk" altLang="ru-RU" dirty="0"/>
              <a:t> </a:t>
            </a:r>
            <a:r>
              <a:rPr lang="uk" altLang="ru-RU" dirty="0" err="1"/>
              <a:t>лікарської</a:t>
            </a:r>
            <a:r>
              <a:rPr lang="uk" altLang="ru-RU" dirty="0"/>
              <a:t> </a:t>
            </a:r>
            <a:r>
              <a:rPr lang="uk" altLang="ru-RU" dirty="0" err="1"/>
              <a:t>форми </a:t>
            </a:r>
            <a:r>
              <a:rPr lang="uk" altLang="ru-RU" dirty="0"/>
              <a:t>, </a:t>
            </a:r>
            <a:r>
              <a:rPr lang="uk" altLang="ru-RU" dirty="0" err="1"/>
              <a:t>особливості</a:t>
            </a:r>
            <a:r>
              <a:rPr lang="uk" altLang="ru-RU" dirty="0"/>
              <a:t> </a:t>
            </a:r>
            <a:r>
              <a:rPr lang="uk" altLang="ru-RU" dirty="0" err="1"/>
              <a:t>технології</a:t>
            </a:r>
            <a:r>
              <a:rPr lang="uk" altLang="ru-RU" dirty="0"/>
              <a:t> </a:t>
            </a:r>
            <a:r>
              <a:rPr lang="uk" altLang="ru-RU" dirty="0" err="1"/>
              <a:t>виробництва </a:t>
            </a:r>
            <a:r>
              <a:rPr lang="uk" altLang="ru-RU" dirty="0"/>
              <a:t>) </a:t>
            </a:r>
            <a:r>
              <a:rPr lang="uk" altLang="ru-RU" sz="1200" dirty="0"/>
              <a:t>.</a:t>
            </a:r>
          </a:p>
        </p:txBody>
      </p:sp>
      <p:sp>
        <p:nvSpPr>
          <p:cNvPr id="19459" name="Text Box 2"/>
          <p:cNvSpPr txBox="1">
            <a:spLocks noChangeArrowheads="1"/>
          </p:cNvSpPr>
          <p:nvPr/>
        </p:nvSpPr>
        <p:spPr bwMode="auto">
          <a:xfrm>
            <a:off x="5235575" y="1152525"/>
            <a:ext cx="4281488"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200">
                <a:solidFill>
                  <a:srgbClr val="E6E6E6"/>
                </a:solidFill>
                <a:cs typeface="msmincho" charset="0"/>
              </a:rPr>
              <a:t>Динаміка зміни концентрації будь-якого ЛХ характеризується приблизно однаковою залежністю;</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5575" y="2735263"/>
            <a:ext cx="4484688" cy="3384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body" sz="half" idx="1"/>
          </p:nvPr>
        </p:nvSpPr>
        <p:spPr>
          <a:xfrm>
            <a:off x="741363" y="360363"/>
            <a:ext cx="8907462" cy="1655762"/>
          </a:xfrm>
        </p:spPr>
        <p:txBody>
          <a:bodyPr tIns="17640">
            <a:normAutofit/>
          </a:bodyPr>
          <a:lstStyle/>
          <a:p>
            <a:pPr marL="106363" indent="0" eaLnBrk="1" fontAlgn="auto" hangingPunct="1">
              <a:spcAft>
                <a:spcPts val="0"/>
              </a:spcAft>
              <a:buClr>
                <a:srgbClr val="E6E6E6"/>
              </a:buClr>
              <a:buSzPct val="45000"/>
              <a:buFont typeface="Wingdings 2"/>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2800" dirty="0" err="1">
                <a:solidFill>
                  <a:srgbClr val="FF9900"/>
                </a:solidFill>
              </a:rPr>
              <a:t>Два</a:t>
            </a:r>
            <a:r>
              <a:rPr lang="uk" altLang="ru-RU" sz="2800" dirty="0">
                <a:solidFill>
                  <a:srgbClr val="FF9900"/>
                </a:solidFill>
              </a:rPr>
              <a:t> </a:t>
            </a:r>
            <a:r>
              <a:rPr lang="uk" altLang="ru-RU" sz="2800" dirty="0" err="1">
                <a:solidFill>
                  <a:srgbClr val="FF9900"/>
                </a:solidFill>
              </a:rPr>
              <a:t>методу</a:t>
            </a:r>
            <a:r>
              <a:rPr lang="uk" altLang="ru-RU" sz="2800" dirty="0">
                <a:solidFill>
                  <a:srgbClr val="FF9900"/>
                </a:solidFill>
              </a:rPr>
              <a:t> </a:t>
            </a:r>
            <a:r>
              <a:rPr lang="uk" altLang="ru-RU" sz="2800" dirty="0" err="1">
                <a:solidFill>
                  <a:srgbClr val="FF9900"/>
                </a:solidFill>
              </a:rPr>
              <a:t>визначення</a:t>
            </a:r>
            <a:r>
              <a:rPr lang="uk" altLang="ru-RU" sz="2800" dirty="0">
                <a:solidFill>
                  <a:srgbClr val="FF9900"/>
                </a:solidFill>
              </a:rPr>
              <a:t> </a:t>
            </a:r>
            <a:r>
              <a:rPr lang="uk" altLang="ru-RU" sz="2800" dirty="0" err="1">
                <a:solidFill>
                  <a:srgbClr val="FF9900"/>
                </a:solidFill>
              </a:rPr>
              <a:t>біодоступності </a:t>
            </a:r>
            <a:r>
              <a:rPr lang="uk" altLang="ru-RU" sz="2800" dirty="0">
                <a:solidFill>
                  <a:srgbClr val="FF9900"/>
                </a:solidFill>
              </a:rPr>
              <a:t>:</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2800" dirty="0" err="1"/>
              <a:t>Фармакокінетичний</a:t>
            </a:r>
            <a:r>
              <a:rPr lang="uk" altLang="ru-RU" sz="2800" dirty="0"/>
              <a:t> </a:t>
            </a:r>
            <a:r>
              <a:rPr lang="uk" altLang="ru-RU" sz="2800" dirty="0" err="1"/>
              <a:t>метод </a:t>
            </a:r>
            <a:r>
              <a:rPr lang="uk" altLang="ru-RU" sz="2800" dirty="0"/>
              <a:t>;</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2800" dirty="0" err="1"/>
              <a:t>Фармакодинамічний</a:t>
            </a:r>
            <a:r>
              <a:rPr lang="uk" altLang="ru-RU" sz="2800" dirty="0"/>
              <a:t> </a:t>
            </a:r>
            <a:r>
              <a:rPr lang="uk" altLang="ru-RU" sz="2800" dirty="0" err="1"/>
              <a:t>метод </a:t>
            </a:r>
            <a:r>
              <a:rPr lang="uk" altLang="ru-RU" dirty="0"/>
              <a:t>;</a:t>
            </a:r>
          </a:p>
        </p:txBody>
      </p:sp>
      <p:sp>
        <p:nvSpPr>
          <p:cNvPr id="21507" name="Text Box 2"/>
          <p:cNvSpPr txBox="1">
            <a:spLocks noChangeArrowheads="1"/>
          </p:cNvSpPr>
          <p:nvPr/>
        </p:nvSpPr>
        <p:spPr bwMode="auto">
          <a:xfrm>
            <a:off x="792163" y="2232025"/>
            <a:ext cx="8724900"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algn="just" eaLnBrk="1">
              <a:lnSpc>
                <a:spcPct val="95000"/>
              </a:lnSpc>
              <a:buClr>
                <a:srgbClr val="E6E6E6"/>
              </a:buClr>
              <a:buSzPct val="45000"/>
              <a:buFont typeface="Wingdings" panose="05000000000000000000" pitchFamily="2" charset="2"/>
              <a:buChar char=""/>
            </a:pPr>
            <a:r>
              <a:rPr lang="uk" altLang="ru-RU" dirty="0">
                <a:solidFill>
                  <a:srgbClr val="FF9900"/>
                </a:solidFill>
                <a:cs typeface="msmincho" charset="0"/>
              </a:rPr>
              <a:t>Фармакокінетичний метод </a:t>
            </a:r>
            <a:r>
              <a:rPr lang="uk" altLang="ru-RU" dirty="0">
                <a:solidFill>
                  <a:srgbClr val="E6E6E6"/>
                </a:solidFill>
                <a:cs typeface="msmincho" charset="0"/>
              </a:rPr>
              <a:t>заснований на вимірюванні зміни концентрації лікарської речовини в плазмі крові в часі або шляхом визначення загальної кількості лікарської речовини або її метаболітів, що виділилися із сечею після введення однієї або повторних доз.</a:t>
            </a:r>
          </a:p>
        </p:txBody>
      </p:sp>
      <p:sp>
        <p:nvSpPr>
          <p:cNvPr id="21508" name="Text Box 3"/>
          <p:cNvSpPr txBox="1">
            <a:spLocks noChangeArrowheads="1"/>
          </p:cNvSpPr>
          <p:nvPr/>
        </p:nvSpPr>
        <p:spPr bwMode="auto">
          <a:xfrm>
            <a:off x="863600" y="4541838"/>
            <a:ext cx="8651875" cy="2354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algn="just" eaLnBrk="1">
              <a:lnSpc>
                <a:spcPct val="95000"/>
              </a:lnSpc>
              <a:buClr>
                <a:srgbClr val="E6E6E6"/>
              </a:buClr>
              <a:buSzPct val="45000"/>
              <a:buFont typeface="Wingdings" panose="05000000000000000000" pitchFamily="2" charset="2"/>
              <a:buChar char=""/>
            </a:pPr>
            <a:r>
              <a:rPr lang="uk" altLang="ru-RU">
                <a:solidFill>
                  <a:srgbClr val="FF9900"/>
                </a:solidFill>
                <a:cs typeface="msmincho" charset="0"/>
              </a:rPr>
              <a:t>Фармакодинамічний метод </a:t>
            </a:r>
            <a:r>
              <a:rPr lang="uk" altLang="ru-RU">
                <a:solidFill>
                  <a:srgbClr val="E6E6E6"/>
                </a:solidFill>
                <a:cs typeface="msmincho" charset="0"/>
              </a:rPr>
              <a:t>ґрунтується на вимірі фармакодинамічних або біохімічних реакцій на лікарську речовину або її активні метаболіти. Другий метод є складнішим, тому визначення БД частіше проводиться за допомогою фармакокінетичного методу.</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body" sz="half" idx="1"/>
          </p:nvPr>
        </p:nvSpPr>
        <p:spPr>
          <a:xfrm>
            <a:off x="615950" y="155575"/>
            <a:ext cx="4713288" cy="6611938"/>
          </a:xfrm>
        </p:spPr>
        <p:txBody>
          <a:bodyPr tIns="14040">
            <a:normAutofit/>
          </a:bodyPr>
          <a:lstStyle/>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2200">
                <a:solidFill>
                  <a:srgbClr val="FF9900"/>
                </a:solidFill>
              </a:rPr>
              <a:t>Ступінь БД </a:t>
            </a:r>
            <a:r>
              <a:rPr lang="uk" altLang="ru-RU" sz="2200"/>
              <a:t>– це відношення кількості незміненої лікарської речовини, абсорбованої та виявленої у крові після її призначення у вигляді досліджуваної лікарської форми до її кількості у крові після призначення у стандартній лікарській формі, виражене у відсотках.</a:t>
            </a:r>
          </a:p>
          <a:p>
            <a:pPr marL="430213" indent="-323850" eaLnBrk="1" fontAlgn="auto" hangingPunct="1">
              <a:spcAft>
                <a:spcPts val="0"/>
              </a:spcAft>
              <a:buClr>
                <a:srgbClr val="E6E6E6"/>
              </a:buClr>
              <a:buSzPct val="45000"/>
              <a:buFont typeface="Wingdings" charset="2"/>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defRPr/>
            </a:pPr>
            <a:r>
              <a:rPr lang="uk" altLang="ru-RU" sz="2200"/>
              <a:t>Ступінь БД визначають у порівнянні зі стандартною лікарською формою, яка добре всмоктується. При цьому використовує однакові дози стандартного та досліджуваного лікарського препарату.</a:t>
            </a:r>
          </a:p>
        </p:txBody>
      </p:sp>
      <p:sp>
        <p:nvSpPr>
          <p:cNvPr id="23555" name="Text Box 2"/>
          <p:cNvSpPr txBox="1">
            <a:spLocks noChangeArrowheads="1"/>
          </p:cNvSpPr>
          <p:nvPr/>
        </p:nvSpPr>
        <p:spPr bwMode="auto">
          <a:xfrm>
            <a:off x="5235575" y="287338"/>
            <a:ext cx="4281488" cy="151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eaLnBrk="1">
              <a:lnSpc>
                <a:spcPct val="95000"/>
              </a:lnSpc>
              <a:buClr>
                <a:srgbClr val="E6E6E6"/>
              </a:buClr>
              <a:buSzPct val="45000"/>
              <a:buFont typeface="Wingdings" panose="05000000000000000000" pitchFamily="2" charset="2"/>
              <a:buChar char=""/>
            </a:pPr>
            <a:r>
              <a:rPr lang="uk" altLang="ru-RU" sz="2800">
                <a:solidFill>
                  <a:srgbClr val="FF9900"/>
                </a:solidFill>
                <a:cs typeface="msmincho" charset="0"/>
              </a:rPr>
              <a:t>Ступінь БД = А / В * 100%</a:t>
            </a:r>
          </a:p>
        </p:txBody>
      </p:sp>
      <p:sp>
        <p:nvSpPr>
          <p:cNvPr id="23556" name="Text Box 3"/>
          <p:cNvSpPr txBox="1">
            <a:spLocks noChangeArrowheads="1"/>
          </p:cNvSpPr>
          <p:nvPr/>
        </p:nvSpPr>
        <p:spPr bwMode="auto">
          <a:xfrm>
            <a:off x="5235575" y="1223963"/>
            <a:ext cx="4281488" cy="567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lstStyle>
            <a:lvl1pPr marL="430213" indent="-323850">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1pPr>
            <a:lvl2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2pPr>
            <a:lvl3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3pPr>
            <a:lvl4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4pPr>
            <a:lvl5pPr>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430213" algn="l"/>
                <a:tab pos="877888" algn="l"/>
                <a:tab pos="1327150" algn="l"/>
                <a:tab pos="1776413" algn="l"/>
                <a:tab pos="2225675" algn="l"/>
                <a:tab pos="2674938" algn="l"/>
                <a:tab pos="3124200" algn="l"/>
                <a:tab pos="3573463" algn="l"/>
                <a:tab pos="4022725" algn="l"/>
                <a:tab pos="4471988" algn="l"/>
                <a:tab pos="4921250" algn="l"/>
                <a:tab pos="5370513" algn="l"/>
                <a:tab pos="5819775" algn="l"/>
                <a:tab pos="6269038" algn="l"/>
                <a:tab pos="6718300" algn="l"/>
                <a:tab pos="7167563" algn="l"/>
                <a:tab pos="7616825" algn="l"/>
                <a:tab pos="8066088" algn="l"/>
                <a:tab pos="8515350" algn="l"/>
                <a:tab pos="8964613" algn="l"/>
                <a:tab pos="9413875" algn="l"/>
              </a:tabLst>
              <a:defRPr sz="2400">
                <a:solidFill>
                  <a:schemeClr val="bg1"/>
                </a:solidFill>
                <a:latin typeface="Times New Roman" panose="02020603050405020304" pitchFamily="18" charset="0"/>
              </a:defRPr>
            </a:lvl9pPr>
          </a:lstStyle>
          <a:p>
            <a:pPr eaLnBrk="1">
              <a:lnSpc>
                <a:spcPct val="95000"/>
              </a:lnSpc>
              <a:buClr>
                <a:srgbClr val="E6E6E6"/>
              </a:buClr>
              <a:buSzPct val="45000"/>
              <a:buFont typeface="Wingdings" panose="05000000000000000000" pitchFamily="2" charset="2"/>
              <a:buChar char=""/>
            </a:pPr>
            <a:r>
              <a:rPr lang="uk" altLang="ru-RU">
                <a:solidFill>
                  <a:srgbClr val="FF9900"/>
                </a:solidFill>
                <a:cs typeface="msmincho" charset="0"/>
              </a:rPr>
              <a:t>В </a:t>
            </a:r>
            <a:r>
              <a:rPr lang="uk" altLang="ru-RU">
                <a:solidFill>
                  <a:srgbClr val="E6E6E6"/>
                </a:solidFill>
                <a:cs typeface="msmincho" charset="0"/>
              </a:rPr>
              <a:t>– кількість лікарської речовини, абсорбована після її призначення у досліджуваній лікарській формі (мг);</a:t>
            </a:r>
          </a:p>
          <a:p>
            <a:pPr eaLnBrk="1">
              <a:lnSpc>
                <a:spcPct val="95000"/>
              </a:lnSpc>
              <a:buClr>
                <a:srgbClr val="E6E6E6"/>
              </a:buClr>
              <a:buSzPct val="45000"/>
              <a:buFont typeface="Wingdings" panose="05000000000000000000" pitchFamily="2" charset="2"/>
              <a:buChar char=""/>
            </a:pPr>
            <a:r>
              <a:rPr lang="uk" altLang="ru-RU">
                <a:solidFill>
                  <a:srgbClr val="E6E6E6"/>
                </a:solidFill>
                <a:cs typeface="msmincho" charset="0"/>
              </a:rPr>
              <a:t> </a:t>
            </a:r>
            <a:r>
              <a:rPr lang="uk" altLang="ru-RU">
                <a:solidFill>
                  <a:srgbClr val="FF9900"/>
                </a:solidFill>
                <a:cs typeface="msmincho" charset="0"/>
              </a:rPr>
              <a:t>А </a:t>
            </a:r>
            <a:r>
              <a:rPr lang="uk" altLang="ru-RU">
                <a:solidFill>
                  <a:srgbClr val="E6E6E6"/>
                </a:solidFill>
                <a:cs typeface="msmincho" charset="0"/>
              </a:rPr>
              <a:t>– кількість лікарської речовини, абсорбована після її призначення у стандартній лікарській формі (мг).</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656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600">
                <a:solidFill>
                  <a:srgbClr val="CCCCCC"/>
                </a:solidFill>
                <a:cs typeface="msmincho" charset="0"/>
              </a:rPr>
              <a:t>Розрізняють </a:t>
            </a:r>
            <a:r>
              <a:rPr lang="uk" altLang="ru-RU" sz="2600">
                <a:solidFill>
                  <a:srgbClr val="FF9900"/>
                </a:solidFill>
                <a:cs typeface="msmincho" charset="0"/>
              </a:rPr>
              <a:t>абсолютну </a:t>
            </a:r>
            <a:r>
              <a:rPr lang="uk" altLang="ru-RU" sz="2600">
                <a:solidFill>
                  <a:srgbClr val="EEEEEE"/>
                </a:solidFill>
                <a:cs typeface="msmincho" charset="0"/>
              </a:rPr>
              <a:t>та </a:t>
            </a:r>
            <a:r>
              <a:rPr lang="uk" altLang="ru-RU" sz="2600">
                <a:solidFill>
                  <a:srgbClr val="FF9900"/>
                </a:solidFill>
                <a:cs typeface="msmincho" charset="0"/>
              </a:rPr>
              <a:t>відносну </a:t>
            </a:r>
            <a:r>
              <a:rPr lang="uk" altLang="ru-RU" sz="2600">
                <a:solidFill>
                  <a:srgbClr val="CCCCCC"/>
                </a:solidFill>
                <a:cs typeface="msmincho" charset="0"/>
              </a:rPr>
              <a:t>біологічну доступність.</a:t>
            </a:r>
          </a:p>
          <a:p>
            <a:pPr algn="just" eaLnBrk="1">
              <a:lnSpc>
                <a:spcPct val="95000"/>
              </a:lnSpc>
              <a:buSzPct val="100000"/>
            </a:pPr>
            <a:r>
              <a:rPr lang="uk" altLang="ru-RU" sz="2600">
                <a:solidFill>
                  <a:srgbClr val="CCCCCC"/>
                </a:solidFill>
                <a:cs typeface="msmincho" charset="0"/>
              </a:rPr>
              <a:t>В якості стандартної лікарської форми при визначенні абсолютної біологічної доступності застосовують </a:t>
            </a:r>
            <a:r>
              <a:rPr lang="uk" altLang="ru-RU" sz="2600">
                <a:solidFill>
                  <a:srgbClr val="FF9900"/>
                </a:solidFill>
                <a:cs typeface="msmincho" charset="0"/>
              </a:rPr>
              <a:t>розчин для внутрішньовенного введення </a:t>
            </a:r>
            <a:r>
              <a:rPr lang="uk" altLang="ru-RU" sz="2600">
                <a:solidFill>
                  <a:srgbClr val="CCCCCC"/>
                </a:solidFill>
                <a:cs typeface="msmincho" charset="0"/>
              </a:rPr>
              <a:t>, який забезпечує негайне та повне надходження лікарської речовини у велике коло кровообігу. </a:t>
            </a:r>
            <a:r>
              <a:rPr lang="uk" altLang="ru-RU" sz="2600">
                <a:solidFill>
                  <a:srgbClr val="FF9900"/>
                </a:solidFill>
                <a:cs typeface="msmincho" charset="0"/>
              </a:rPr>
              <a:t>В анотаціях на лікарські препарати вказується абсолютна БД </a:t>
            </a:r>
            <a:r>
              <a:rPr lang="uk" altLang="ru-RU" sz="2600">
                <a:solidFill>
                  <a:srgbClr val="CCCCCC"/>
                </a:solidFill>
                <a:cs typeface="msmincho" charset="0"/>
              </a:rPr>
              <a:t>, що найчастіше позначається F%.</a:t>
            </a:r>
          </a:p>
          <a:p>
            <a:pPr algn="just" eaLnBrk="1">
              <a:lnSpc>
                <a:spcPct val="95000"/>
              </a:lnSpc>
              <a:buSzPct val="100000"/>
            </a:pPr>
            <a:r>
              <a:rPr lang="uk" altLang="ru-RU" sz="2600">
                <a:solidFill>
                  <a:srgbClr val="CCCCCC"/>
                </a:solidFill>
                <a:cs typeface="msmincho" charset="0"/>
              </a:rPr>
              <a:t> </a:t>
            </a:r>
            <a:r>
              <a:rPr lang="uk" altLang="ru-RU" sz="2600">
                <a:solidFill>
                  <a:srgbClr val="FF9900"/>
                </a:solidFill>
                <a:cs typeface="msmincho" charset="0"/>
              </a:rPr>
              <a:t>Абсолютна біологічна доступність лікарських препаратів </a:t>
            </a:r>
            <a:r>
              <a:rPr lang="uk" altLang="ru-RU" sz="2600">
                <a:solidFill>
                  <a:srgbClr val="CCCCCC"/>
                </a:solidFill>
                <a:cs typeface="msmincho" charset="0"/>
              </a:rPr>
              <a:t>, що застосовуються перорально, є </a:t>
            </a:r>
            <a:r>
              <a:rPr lang="uk" altLang="ru-RU" sz="2600">
                <a:solidFill>
                  <a:srgbClr val="FF9900"/>
                </a:solidFill>
                <a:cs typeface="msmincho" charset="0"/>
              </a:rPr>
              <a:t>оптимальною </a:t>
            </a:r>
            <a:r>
              <a:rPr lang="uk" altLang="ru-RU" sz="2600">
                <a:solidFill>
                  <a:srgbClr val="CCCCCC"/>
                </a:solidFill>
                <a:cs typeface="msmincho" charset="0"/>
              </a:rPr>
              <a:t>при БД у межах 40 - 60%; </a:t>
            </a:r>
            <a:r>
              <a:rPr lang="uk" altLang="ru-RU" sz="2600">
                <a:solidFill>
                  <a:srgbClr val="FF9900"/>
                </a:solidFill>
                <a:cs typeface="msmincho" charset="0"/>
              </a:rPr>
              <a:t>високою </a:t>
            </a:r>
            <a:r>
              <a:rPr lang="uk" altLang="ru-RU" sz="2600">
                <a:solidFill>
                  <a:srgbClr val="CCCCCC"/>
                </a:solidFill>
                <a:cs typeface="msmincho" charset="0"/>
              </a:rPr>
              <a:t>при БД понад 60%; </a:t>
            </a:r>
            <a:r>
              <a:rPr lang="uk" altLang="ru-RU" sz="2600">
                <a:solidFill>
                  <a:srgbClr val="FF9900"/>
                </a:solidFill>
                <a:cs typeface="msmincho" charset="0"/>
              </a:rPr>
              <a:t>низька </a:t>
            </a:r>
            <a:r>
              <a:rPr lang="uk" altLang="ru-RU" sz="2600">
                <a:solidFill>
                  <a:srgbClr val="CCCCCC"/>
                </a:solidFill>
                <a:cs typeface="msmincho" charset="0"/>
              </a:rPr>
              <a:t>при БД менше 40%.</a:t>
            </a:r>
          </a:p>
          <a:p>
            <a:pPr algn="just" eaLnBrk="1">
              <a:lnSpc>
                <a:spcPct val="95000"/>
              </a:lnSpc>
              <a:buSzPct val="100000"/>
            </a:pPr>
            <a:r>
              <a:rPr lang="uk" altLang="ru-RU" sz="3200">
                <a:solidFill>
                  <a:srgbClr val="CCCCCC"/>
                </a:solidFill>
                <a:cs typeface="msmincho" charset="0"/>
              </a:rPr>
              <a:t>Наприклад, F% таблеток "Кавінтон", що містять 0,005 вінпоцетину, становить 70%, таблеток вінпоцетину по 0,005 - 54%.</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sz="half" idx="3"/>
          </p:nvPr>
        </p:nvSpPr>
        <p:spPr>
          <a:xfrm>
            <a:off x="741363" y="431800"/>
            <a:ext cx="8475662" cy="1377950"/>
          </a:xfrm>
        </p:spPr>
        <p:txBody>
          <a:bodyPr>
            <a:normAutofit fontScale="77500" lnSpcReduction="20000"/>
          </a:bodyPr>
          <a:lstStyle/>
          <a:p>
            <a:pPr marL="0" indent="0" algn="just"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b="1" dirty="0">
                <a:solidFill>
                  <a:srgbClr val="FF9900"/>
                </a:solidFill>
                <a:latin typeface="Times New Roman" panose="02020603050405020304" pitchFamily="18" charset="0"/>
                <a:cs typeface="Times New Roman" panose="02020603050405020304" pitchFamily="18" charset="0"/>
              </a:rPr>
              <a:t>Абсолютна біодоступність (F)</a:t>
            </a:r>
            <a:r>
              <a:rPr lang="uk" altLang="ru-RU" b="1" dirty="0">
                <a:latin typeface="Times New Roman" panose="02020603050405020304" pitchFamily="18" charset="0"/>
                <a:cs typeface="Times New Roman" panose="02020603050405020304" pitchFamily="18" charset="0"/>
              </a:rPr>
              <a:t> </a:t>
            </a:r>
            <a:r>
              <a:rPr lang="uk" altLang="ru-RU" dirty="0">
                <a:latin typeface="Times New Roman" panose="02020603050405020304" pitchFamily="18" charset="0"/>
                <a:cs typeface="Times New Roman" panose="02020603050405020304" pitchFamily="18" charset="0"/>
              </a:rPr>
              <a:t>застосовується для оцінки загальної кількості ЛХ, що надійшов з даного лікарського препарату в кров хворого, порівняно з розчином тієї ж речовини, введеної внутрішньовенно</a:t>
            </a:r>
          </a:p>
        </p:txBody>
      </p:sp>
      <p:pic>
        <p:nvPicPr>
          <p:cNvPr id="276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2627709"/>
            <a:ext cx="8724900" cy="200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1"/>
          <p:cNvSpPr txBox="1">
            <a:spLocks noChangeArrowheads="1"/>
          </p:cNvSpPr>
          <p:nvPr/>
        </p:nvSpPr>
        <p:spPr bwMode="auto">
          <a:xfrm>
            <a:off x="792163" y="5486911"/>
            <a:ext cx="847566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normAutofit fontScale="70000" lnSpcReduction="20000"/>
          </a:bodyPr>
          <a:lst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a:lstStyle>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UA" altLang="ru-RU" b="1" dirty="0" smtClean="0">
                <a:solidFill>
                  <a:srgbClr val="FF9900"/>
                </a:solidFill>
                <a:latin typeface="Times New Roman" panose="02020603050405020304" pitchFamily="18" charset="0"/>
                <a:cs typeface="Times New Roman" panose="02020603050405020304" pitchFamily="18" charset="0"/>
              </a:rPr>
              <a:t>д</a:t>
            </a:r>
            <a:r>
              <a:rPr lang="uk" altLang="ru-RU" b="1" dirty="0" smtClean="0">
                <a:solidFill>
                  <a:srgbClr val="FF9900"/>
                </a:solidFill>
                <a:latin typeface="Times New Roman" panose="02020603050405020304" pitchFamily="18" charset="0"/>
                <a:cs typeface="Times New Roman" panose="02020603050405020304" pitchFamily="18" charset="0"/>
              </a:rPr>
              <a:t>е [</a:t>
            </a:r>
            <a:r>
              <a:rPr lang="en-US" altLang="ru-RU" b="1" dirty="0" smtClean="0">
                <a:solidFill>
                  <a:srgbClr val="FF9900"/>
                </a:solidFill>
                <a:latin typeface="Times New Roman" panose="02020603050405020304" pitchFamily="18" charset="0"/>
                <a:cs typeface="Times New Roman" panose="02020603050405020304" pitchFamily="18" charset="0"/>
              </a:rPr>
              <a:t>AUC</a:t>
            </a:r>
            <a:r>
              <a:rPr lang="uk" altLang="ru-RU" b="1" dirty="0" smtClean="0">
                <a:solidFill>
                  <a:srgbClr val="FF9900"/>
                </a:solidFill>
                <a:latin typeface="Times New Roman" panose="02020603050405020304" pitchFamily="18" charset="0"/>
                <a:cs typeface="Times New Roman" panose="02020603050405020304" pitchFamily="18" charset="0"/>
              </a:rPr>
              <a:t>]</a:t>
            </a:r>
            <a:r>
              <a:rPr lang="en-US" altLang="ru-RU" b="1" dirty="0" err="1" smtClean="0">
                <a:solidFill>
                  <a:srgbClr val="FF9900"/>
                </a:solidFill>
                <a:latin typeface="Times New Roman" panose="02020603050405020304" pitchFamily="18" charset="0"/>
                <a:cs typeface="Times New Roman" panose="02020603050405020304" pitchFamily="18" charset="0"/>
              </a:rPr>
              <a:t>po</a:t>
            </a:r>
            <a:r>
              <a:rPr lang="en-US" altLang="ru-RU" b="1" dirty="0" smtClean="0">
                <a:solidFill>
                  <a:srgbClr val="FF9900"/>
                </a:solidFill>
                <a:latin typeface="Times New Roman" panose="02020603050405020304" pitchFamily="18" charset="0"/>
                <a:cs typeface="Times New Roman" panose="02020603050405020304" pitchFamily="18" charset="0"/>
              </a:rPr>
              <a:t>, [AUC]iv </a:t>
            </a:r>
            <a:r>
              <a:rPr lang="uk-UA" altLang="ru-RU" b="1" dirty="0" smtClean="0">
                <a:solidFill>
                  <a:srgbClr val="FF9900"/>
                </a:solidFill>
                <a:latin typeface="Times New Roman" panose="02020603050405020304" pitchFamily="18" charset="0"/>
                <a:cs typeface="Times New Roman" panose="02020603050405020304" pitchFamily="18" charset="0"/>
              </a:rPr>
              <a:t>– площі під кривою динаміки </a:t>
            </a:r>
            <a:r>
              <a:rPr lang="uk-UA" altLang="ru-RU" b="1" dirty="0">
                <a:solidFill>
                  <a:srgbClr val="FF9900"/>
                </a:solidFill>
                <a:latin typeface="Times New Roman" panose="02020603050405020304" pitchFamily="18" charset="0"/>
                <a:cs typeface="Times New Roman" panose="02020603050405020304" pitchFamily="18" charset="0"/>
              </a:rPr>
              <a:t>к</a:t>
            </a:r>
            <a:r>
              <a:rPr lang="uk-UA" altLang="ru-RU" b="1" dirty="0" smtClean="0">
                <a:solidFill>
                  <a:srgbClr val="FF9900"/>
                </a:solidFill>
                <a:latin typeface="Times New Roman" panose="02020603050405020304" pitchFamily="18" charset="0"/>
                <a:cs typeface="Times New Roman" panose="02020603050405020304" pitchFamily="18" charset="0"/>
              </a:rPr>
              <a:t>онцентрації;</a:t>
            </a:r>
          </a:p>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b="1" dirty="0" smtClean="0">
                <a:latin typeface="Times New Roman" panose="02020603050405020304" pitchFamily="18" charset="0"/>
                <a:cs typeface="Times New Roman" panose="02020603050405020304" pitchFamily="18" charset="0"/>
              </a:rPr>
              <a:t> </a:t>
            </a:r>
            <a:r>
              <a:rPr lang="en-US" altLang="ru-RU" b="1" dirty="0" err="1" smtClean="0">
                <a:solidFill>
                  <a:srgbClr val="FF9900"/>
                </a:solidFill>
                <a:latin typeface="Times New Roman" panose="02020603050405020304" pitchFamily="18" charset="0"/>
                <a:cs typeface="Times New Roman" panose="02020603050405020304" pitchFamily="18" charset="0"/>
              </a:rPr>
              <a:t>dose</a:t>
            </a:r>
            <a:r>
              <a:rPr lang="en-US" altLang="ru-RU" b="1" baseline="-25000" dirty="0" err="1" smtClean="0">
                <a:solidFill>
                  <a:srgbClr val="FF9900"/>
                </a:solidFill>
                <a:latin typeface="Times New Roman" panose="02020603050405020304" pitchFamily="18" charset="0"/>
                <a:cs typeface="Times New Roman" panose="02020603050405020304" pitchFamily="18" charset="0"/>
              </a:rPr>
              <a:t>po</a:t>
            </a:r>
            <a:r>
              <a:rPr lang="en-US" altLang="ru-RU" b="1" dirty="0" smtClean="0">
                <a:solidFill>
                  <a:srgbClr val="FF9900"/>
                </a:solidFill>
                <a:latin typeface="Times New Roman" panose="02020603050405020304" pitchFamily="18" charset="0"/>
                <a:cs typeface="Times New Roman" panose="02020603050405020304" pitchFamily="18" charset="0"/>
              </a:rPr>
              <a:t>, </a:t>
            </a:r>
            <a:r>
              <a:rPr lang="en-US" altLang="ru-RU" b="1" dirty="0" err="1" smtClean="0">
                <a:solidFill>
                  <a:srgbClr val="FF9900"/>
                </a:solidFill>
                <a:latin typeface="Times New Roman" panose="02020603050405020304" pitchFamily="18" charset="0"/>
                <a:cs typeface="Times New Roman" panose="02020603050405020304" pitchFamily="18" charset="0"/>
              </a:rPr>
              <a:t>dose</a:t>
            </a:r>
            <a:r>
              <a:rPr lang="en-US" altLang="ru-RU" b="1" baseline="-25000" dirty="0" err="1" smtClean="0">
                <a:solidFill>
                  <a:srgbClr val="FF9900"/>
                </a:solidFill>
                <a:latin typeface="Times New Roman" panose="02020603050405020304" pitchFamily="18" charset="0"/>
                <a:cs typeface="Times New Roman" panose="02020603050405020304" pitchFamily="18" charset="0"/>
              </a:rPr>
              <a:t>iv</a:t>
            </a:r>
            <a:r>
              <a:rPr lang="en-US" altLang="ru-RU" b="1" dirty="0" smtClean="0">
                <a:solidFill>
                  <a:srgbClr val="FF9900"/>
                </a:solidFill>
                <a:latin typeface="Times New Roman" panose="02020603050405020304" pitchFamily="18" charset="0"/>
                <a:cs typeface="Times New Roman" panose="02020603050405020304" pitchFamily="18" charset="0"/>
              </a:rPr>
              <a:t> – </a:t>
            </a:r>
            <a:r>
              <a:rPr lang="uk-UA" altLang="ru-RU" b="1" dirty="0" smtClean="0">
                <a:solidFill>
                  <a:srgbClr val="FF9900"/>
                </a:solidFill>
                <a:latin typeface="Times New Roman" panose="02020603050405020304" pitchFamily="18" charset="0"/>
                <a:cs typeface="Times New Roman" panose="02020603050405020304" pitchFamily="18" charset="0"/>
              </a:rPr>
              <a:t>дозування лікарської речовини пероральним (</a:t>
            </a:r>
            <a:r>
              <a:rPr lang="en-US" altLang="ru-RU" b="1" dirty="0" err="1" smtClean="0">
                <a:solidFill>
                  <a:srgbClr val="FF9900"/>
                </a:solidFill>
                <a:latin typeface="Times New Roman" panose="02020603050405020304" pitchFamily="18" charset="0"/>
                <a:cs typeface="Times New Roman" panose="02020603050405020304" pitchFamily="18" charset="0"/>
              </a:rPr>
              <a:t>po</a:t>
            </a:r>
            <a:r>
              <a:rPr lang="en-US" altLang="ru-RU" b="1" dirty="0" smtClean="0">
                <a:solidFill>
                  <a:srgbClr val="FF9900"/>
                </a:solidFill>
                <a:latin typeface="Times New Roman" panose="02020603050405020304" pitchFamily="18" charset="0"/>
                <a:cs typeface="Times New Roman" panose="02020603050405020304" pitchFamily="18" charset="0"/>
              </a:rPr>
              <a:t>) </a:t>
            </a:r>
            <a:r>
              <a:rPr lang="uk-UA" altLang="ru-RU" b="1" dirty="0" smtClean="0">
                <a:solidFill>
                  <a:srgbClr val="FF9900"/>
                </a:solidFill>
                <a:latin typeface="Times New Roman" panose="02020603050405020304" pitchFamily="18" charset="0"/>
                <a:cs typeface="Times New Roman" panose="02020603050405020304" pitchFamily="18" charset="0"/>
              </a:rPr>
              <a:t>та </a:t>
            </a:r>
            <a:r>
              <a:rPr lang="uk-UA" altLang="ru-RU" b="1" dirty="0" err="1" smtClean="0">
                <a:solidFill>
                  <a:srgbClr val="FF9900"/>
                </a:solidFill>
                <a:latin typeface="Times New Roman" panose="02020603050405020304" pitchFamily="18" charset="0"/>
                <a:cs typeface="Times New Roman" panose="02020603050405020304" pitchFamily="18" charset="0"/>
              </a:rPr>
              <a:t>внутришньовенним</a:t>
            </a:r>
            <a:r>
              <a:rPr lang="en-US" altLang="ru-RU" b="1" smtClean="0">
                <a:solidFill>
                  <a:srgbClr val="FF9900"/>
                </a:solidFill>
                <a:latin typeface="Times New Roman" panose="02020603050405020304" pitchFamily="18" charset="0"/>
                <a:cs typeface="Times New Roman" panose="02020603050405020304" pitchFamily="18" charset="0"/>
              </a:rPr>
              <a:t> (iv)</a:t>
            </a:r>
            <a:r>
              <a:rPr lang="uk-UA" altLang="ru-RU" b="1" smtClean="0">
                <a:solidFill>
                  <a:srgbClr val="FF9900"/>
                </a:solidFill>
                <a:latin typeface="Times New Roman" panose="02020603050405020304" pitchFamily="18" charset="0"/>
                <a:cs typeface="Times New Roman" panose="02020603050405020304" pitchFamily="18" charset="0"/>
              </a:rPr>
              <a:t> способами.</a:t>
            </a:r>
            <a:endParaRPr lang="uk" altLang="ru-RU"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200">
                <a:solidFill>
                  <a:srgbClr val="CCCCCC"/>
                </a:solidFill>
                <a:cs typeface="msmincho" charset="0"/>
              </a:rPr>
              <a:t>Насправді частіше доводиться визначати </a:t>
            </a:r>
            <a:r>
              <a:rPr lang="uk" altLang="ru-RU" sz="2200">
                <a:solidFill>
                  <a:srgbClr val="FF9900"/>
                </a:solidFill>
                <a:cs typeface="msmincho" charset="0"/>
              </a:rPr>
              <a:t>відносну БД </a:t>
            </a:r>
            <a:r>
              <a:rPr lang="uk" altLang="ru-RU" sz="2200">
                <a:solidFill>
                  <a:srgbClr val="CCCCCC"/>
                </a:solidFill>
                <a:cs typeface="msmincho" charset="0"/>
              </a:rPr>
              <a:t>, у разі стандартом є розчин чи інша лікарська форма для перорального прийому, яка добре вивчена і добре всмоктується.</a:t>
            </a:r>
          </a:p>
          <a:p>
            <a:pPr algn="just" eaLnBrk="1">
              <a:lnSpc>
                <a:spcPct val="95000"/>
              </a:lnSpc>
              <a:buSzPct val="100000"/>
            </a:pPr>
            <a:r>
              <a:rPr lang="uk" altLang="ru-RU" sz="2200">
                <a:solidFill>
                  <a:srgbClr val="CCCCCC"/>
                </a:solidFill>
                <a:cs typeface="msmincho" charset="0"/>
              </a:rPr>
              <a:t>При дослідженні ректальних лікарських форм за стандартну лікарську форму щодо відносної БД приймається </a:t>
            </a:r>
            <a:r>
              <a:rPr lang="uk" altLang="ru-RU" sz="2200">
                <a:solidFill>
                  <a:srgbClr val="FF9900"/>
                </a:solidFill>
                <a:cs typeface="msmincho" charset="0"/>
              </a:rPr>
              <a:t>розчин – клізма </a:t>
            </a:r>
            <a:r>
              <a:rPr lang="uk" altLang="ru-RU" sz="2200">
                <a:solidFill>
                  <a:srgbClr val="CCCCCC"/>
                </a:solidFill>
                <a:cs typeface="msmincho" charset="0"/>
              </a:rPr>
              <a:t>, а за низької розчинності лікарської речовини – </a:t>
            </a:r>
            <a:r>
              <a:rPr lang="uk" altLang="ru-RU" sz="2200">
                <a:solidFill>
                  <a:srgbClr val="FF9900"/>
                </a:solidFill>
                <a:cs typeface="msmincho" charset="0"/>
              </a:rPr>
              <a:t>суспензія микронизированного порошку </a:t>
            </a:r>
            <a:r>
              <a:rPr lang="uk" altLang="ru-RU" sz="2200">
                <a:solidFill>
                  <a:srgbClr val="CCCCCC"/>
                </a:solidFill>
                <a:cs typeface="msmincho" charset="0"/>
              </a:rPr>
              <a:t>.</a:t>
            </a:r>
          </a:p>
          <a:p>
            <a:pPr algn="just" eaLnBrk="1">
              <a:lnSpc>
                <a:spcPct val="95000"/>
              </a:lnSpc>
              <a:buSzPct val="100000"/>
            </a:pPr>
            <a:r>
              <a:rPr lang="uk" altLang="ru-RU" sz="2200">
                <a:solidFill>
                  <a:srgbClr val="CCCCCC"/>
                </a:solidFill>
                <a:cs typeface="msmincho" charset="0"/>
              </a:rPr>
              <a:t> </a:t>
            </a:r>
            <a:r>
              <a:rPr lang="uk" altLang="ru-RU" sz="2200">
                <a:solidFill>
                  <a:srgbClr val="FF9900"/>
                </a:solidFill>
                <a:cs typeface="msmincho" charset="0"/>
              </a:rPr>
              <a:t>Відносну БД визначають за порівняльної оцінки взаємозамінності оригінального та відтвореного лікарських препаратів, а також при розробці інших лікарських форм лікарської субстанції.</a:t>
            </a:r>
          </a:p>
          <a:p>
            <a:pPr algn="just" eaLnBrk="1">
              <a:lnSpc>
                <a:spcPct val="95000"/>
              </a:lnSpc>
              <a:buSzPct val="100000"/>
            </a:pPr>
            <a:r>
              <a:rPr lang="uk" altLang="ru-RU" sz="2200">
                <a:solidFill>
                  <a:srgbClr val="CCCCCC"/>
                </a:solidFill>
                <a:cs typeface="msmincho" charset="0"/>
              </a:rPr>
              <a:t>При дослідженні біоеквівалентності відтворених препаратів як порівняння використовують оригінальний препарат або його аналог, якщо він є найбільш ефективним у цій терапевтичній групі. Досліджувані та стандартні препарати </a:t>
            </a:r>
            <a:r>
              <a:rPr lang="uk" altLang="ru-RU" sz="2200">
                <a:solidFill>
                  <a:schemeClr val="tx1"/>
                </a:solidFill>
                <a:cs typeface="msmincho" charset="0"/>
              </a:rPr>
              <a:t>є біоеквівалентними (взаємозамінними), якщо величина відносної БД знаходиться в межах від 75 до 125% .</a:t>
            </a:r>
          </a:p>
          <a:p>
            <a:pPr algn="just" eaLnBrk="1">
              <a:lnSpc>
                <a:spcPct val="95000"/>
              </a:lnSpc>
              <a:buSzPct val="100000"/>
            </a:pPr>
            <a:r>
              <a:rPr lang="uk" altLang="ru-RU" sz="2000">
                <a:solidFill>
                  <a:schemeClr val="tx1"/>
                </a:solidFill>
                <a:cs typeface="msmincho" charset="0"/>
              </a:rPr>
              <a:t>Таким чином, вибір стандартної лікарської форми – відповідальний етап біофармацевтичних досліджень, який не можна проводити довільно та необґрунтовано.</a:t>
            </a:r>
            <a:endParaRPr lang="en-US" altLang="ru-RU" sz="22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4337" name="Rectangle 1"/>
          <p:cNvSpPr>
            <a:spLocks noGrp="1" noChangeArrowheads="1"/>
          </p:cNvSpPr>
          <p:nvPr>
            <p:ph type="body" sz="half" idx="2"/>
          </p:nvPr>
        </p:nvSpPr>
        <p:spPr>
          <a:xfrm>
            <a:off x="643731" y="539477"/>
            <a:ext cx="8772525" cy="2447925"/>
          </a:xfrm>
        </p:spPr>
        <p:txBody>
          <a:bodyPr>
            <a:normAutofit fontScale="77500" lnSpcReduction="20000"/>
          </a:bodyPr>
          <a:lstStyle/>
          <a:p>
            <a:pPr marL="0" indent="0" algn="just"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686800" algn="l"/>
              </a:tabLst>
              <a:defRPr/>
            </a:pPr>
            <a:r>
              <a:rPr lang="uk" altLang="ru-RU" b="1" dirty="0">
                <a:solidFill>
                  <a:srgbClr val="FF9900"/>
                </a:solidFill>
              </a:rPr>
              <a:t>Відносну біодоступність</a:t>
            </a:r>
            <a:r>
              <a:rPr lang="uk" altLang="ru-RU" b="1" dirty="0"/>
              <a:t> </a:t>
            </a:r>
            <a:r>
              <a:rPr lang="uk" altLang="ru-RU" dirty="0"/>
              <a:t>вимірюють у порівнянні з еталонним препаратом при тому самому шляху введення ЛЗ. Відносну біодоступність використовують для порівняння різних серій препаратів, для ЛЗ при зміні технології виробництва, для препаратів, випущених різними виробниками, для різних лікарських форм.</a:t>
            </a:r>
          </a:p>
        </p:txBody>
      </p:sp>
      <p:pic>
        <p:nvPicPr>
          <p:cNvPr id="2" name="Рисунок 1"/>
          <p:cNvPicPr>
            <a:picLocks noChangeAspect="1"/>
          </p:cNvPicPr>
          <p:nvPr/>
        </p:nvPicPr>
        <p:blipFill>
          <a:blip r:embed="rId3"/>
          <a:stretch>
            <a:fillRect/>
          </a:stretch>
        </p:blipFill>
        <p:spPr>
          <a:xfrm>
            <a:off x="3384128" y="3347789"/>
            <a:ext cx="2847975" cy="1104900"/>
          </a:xfrm>
          <a:prstGeom prst="rect">
            <a:avLst/>
          </a:prstGeom>
        </p:spPr>
      </p:pic>
      <p:sp>
        <p:nvSpPr>
          <p:cNvPr id="5" name="Rectangle 1"/>
          <p:cNvSpPr txBox="1">
            <a:spLocks noChangeArrowheads="1"/>
          </p:cNvSpPr>
          <p:nvPr/>
        </p:nvSpPr>
        <p:spPr bwMode="auto">
          <a:xfrm>
            <a:off x="792162" y="5075981"/>
            <a:ext cx="847566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794" tIns="50397" rIns="100794" bIns="50397" numCol="1" anchor="t" anchorCtr="0" compatLnSpc="1">
            <a:prstTxWarp prst="textNoShape">
              <a:avLst/>
            </a:prstTxWarp>
            <a:normAutofit fontScale="70000" lnSpcReduction="20000"/>
          </a:bodyPr>
          <a:lstStyle>
            <a:lvl1pPr marL="463550" indent="-422275" algn="l" rtl="0" eaLnBrk="0" fontAlgn="base" hangingPunct="0">
              <a:spcBef>
                <a:spcPct val="20000"/>
              </a:spcBef>
              <a:spcAft>
                <a:spcPct val="0"/>
              </a:spcAft>
              <a:buClr>
                <a:schemeClr val="accent1"/>
              </a:buClr>
              <a:buSzPct val="80000"/>
              <a:buFont typeface="Wingdings 2" panose="05020102010507070707" pitchFamily="18" charset="2"/>
              <a:buChar char=""/>
              <a:defRPr sz="3300" kern="1200">
                <a:solidFill>
                  <a:schemeClr val="tx1"/>
                </a:solidFill>
                <a:latin typeface="+mn-lt"/>
                <a:ea typeface="+mn-ea"/>
                <a:cs typeface="+mn-cs"/>
              </a:defRPr>
            </a:lvl1pPr>
            <a:lvl2pPr marL="795338" indent="-301625" algn="l" rtl="0" eaLnBrk="0" fontAlgn="base" hangingPunct="0">
              <a:spcBef>
                <a:spcPct val="20000"/>
              </a:spcBef>
              <a:spcAft>
                <a:spcPct val="0"/>
              </a:spcAft>
              <a:buClr>
                <a:schemeClr val="accent1"/>
              </a:buClr>
              <a:buSzPct val="90000"/>
              <a:buFont typeface="Wingdings 2" panose="05020102010507070707" pitchFamily="18" charset="2"/>
              <a:buChar char=""/>
              <a:defRPr sz="2900" kern="1200">
                <a:solidFill>
                  <a:schemeClr val="tx1"/>
                </a:solidFill>
                <a:latin typeface="+mn-lt"/>
                <a:ea typeface="+mn-ea"/>
                <a:cs typeface="+mn-cs"/>
              </a:defRPr>
            </a:lvl2pPr>
            <a:lvl3pPr marL="1108075" indent="-280988" algn="l" rtl="0" eaLnBrk="0" fontAlgn="base" hangingPunct="0">
              <a:spcBef>
                <a:spcPct val="20000"/>
              </a:spcBef>
              <a:spcAft>
                <a:spcPct val="0"/>
              </a:spcAft>
              <a:buClr>
                <a:schemeClr val="accent2"/>
              </a:buClr>
              <a:buSzPct val="85000"/>
              <a:buFont typeface="Arial" panose="020B0604020202020204" pitchFamily="34" charset="0"/>
              <a:buChar char="○"/>
              <a:defRPr sz="2600" kern="1200">
                <a:solidFill>
                  <a:schemeClr val="tx1"/>
                </a:solidFill>
                <a:latin typeface="+mn-lt"/>
                <a:ea typeface="+mn-ea"/>
                <a:cs typeface="+mn-cs"/>
              </a:defRPr>
            </a:lvl3pPr>
            <a:lvl4pPr marL="1409700" indent="-261938" algn="l" rtl="0" eaLnBrk="0" fontAlgn="base" hangingPunct="0">
              <a:spcBef>
                <a:spcPct val="20000"/>
              </a:spcBef>
              <a:spcAft>
                <a:spcPct val="0"/>
              </a:spcAft>
              <a:buClr>
                <a:srgbClr val="8D89A4"/>
              </a:buClr>
              <a:buSzPct val="90000"/>
              <a:buFont typeface="Wingdings 2" panose="05020102010507070707" pitchFamily="18" charset="2"/>
              <a:buChar char=""/>
              <a:defRPr sz="2200" kern="1200">
                <a:solidFill>
                  <a:schemeClr val="tx1"/>
                </a:solidFill>
                <a:latin typeface="+mn-lt"/>
                <a:ea typeface="+mn-ea"/>
                <a:cs typeface="+mn-cs"/>
              </a:defRPr>
            </a:lvl4pPr>
            <a:lvl5pPr marL="1641475" indent="-200025" algn="l" rtl="0" eaLnBrk="0" fontAlgn="base" hangingPunct="0">
              <a:spcBef>
                <a:spcPct val="20000"/>
              </a:spcBef>
              <a:spcAft>
                <a:spcPct val="0"/>
              </a:spcAft>
              <a:buClr>
                <a:srgbClr val="748560"/>
              </a:buClr>
              <a:buSzPct val="100000"/>
              <a:buFont typeface="Arial" panose="020B0604020202020204" pitchFamily="34" charset="0"/>
              <a:buChar char="-"/>
              <a:defRPr sz="2200" kern="1200">
                <a:solidFill>
                  <a:schemeClr val="tx1"/>
                </a:solidFill>
                <a:latin typeface="+mn-lt"/>
                <a:ea typeface="+mn-ea"/>
                <a:cs typeface="+mn-cs"/>
              </a:defRPr>
            </a:lvl5pPr>
            <a:lvl6pPr marL="1874774" indent="-201589" algn="l" rtl="0" eaLnBrk="1" latinLnBrk="0" hangingPunct="1">
              <a:spcBef>
                <a:spcPct val="20000"/>
              </a:spcBef>
              <a:buClr>
                <a:schemeClr val="accent5"/>
              </a:buClr>
              <a:buFont typeface="Arial"/>
              <a:buChar char="-"/>
              <a:defRPr kumimoji="0" sz="2200" kern="1200" baseline="0">
                <a:solidFill>
                  <a:schemeClr val="tx1"/>
                </a:solidFill>
                <a:latin typeface="+mn-lt"/>
                <a:ea typeface="+mn-ea"/>
                <a:cs typeface="+mn-cs"/>
              </a:defRPr>
            </a:lvl6pPr>
            <a:lvl7pPr marL="2116681" indent="-201589" algn="l" rtl="0" eaLnBrk="1" latinLnBrk="0" hangingPunct="1">
              <a:spcBef>
                <a:spcPct val="20000"/>
              </a:spcBef>
              <a:buClr>
                <a:schemeClr val="accent6"/>
              </a:buClr>
              <a:buSzPct val="100000"/>
              <a:buFont typeface="Arial"/>
              <a:buChar char="•"/>
              <a:defRPr kumimoji="0" sz="2000" kern="1200" baseline="0">
                <a:solidFill>
                  <a:schemeClr val="tx1"/>
                </a:solidFill>
                <a:latin typeface="+mn-lt"/>
                <a:ea typeface="+mn-ea"/>
                <a:cs typeface="+mn-cs"/>
              </a:defRPr>
            </a:lvl7pPr>
            <a:lvl8pPr marL="2358587"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8pPr>
            <a:lvl9pPr marL="2570255" indent="-201589" algn="l" rtl="0" eaLnBrk="1" latinLnBrk="0" hangingPunct="1">
              <a:spcBef>
                <a:spcPct val="20000"/>
              </a:spcBef>
              <a:buClr>
                <a:schemeClr val="accent6"/>
              </a:buClr>
              <a:buFont typeface="Arial"/>
              <a:buChar char="•"/>
              <a:defRPr kumimoji="0" sz="1800" kern="1200">
                <a:solidFill>
                  <a:schemeClr val="tx1"/>
                </a:solidFill>
                <a:latin typeface="+mn-lt"/>
                <a:ea typeface="+mn-ea"/>
                <a:cs typeface="+mn-cs"/>
              </a:defRPr>
            </a:lvl9pPr>
          </a:lstStyle>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UA" altLang="ru-RU" b="1" dirty="0" smtClean="0">
                <a:solidFill>
                  <a:srgbClr val="FF9900"/>
                </a:solidFill>
                <a:latin typeface="Times New Roman" panose="02020603050405020304" pitchFamily="18" charset="0"/>
                <a:cs typeface="Times New Roman" panose="02020603050405020304" pitchFamily="18" charset="0"/>
              </a:rPr>
              <a:t>д</a:t>
            </a:r>
            <a:r>
              <a:rPr lang="uk" altLang="ru-RU" b="1" dirty="0" smtClean="0">
                <a:solidFill>
                  <a:srgbClr val="FF9900"/>
                </a:solidFill>
                <a:latin typeface="Times New Roman" panose="02020603050405020304" pitchFamily="18" charset="0"/>
                <a:cs typeface="Times New Roman" panose="02020603050405020304" pitchFamily="18" charset="0"/>
              </a:rPr>
              <a:t>е [</a:t>
            </a:r>
            <a:r>
              <a:rPr lang="en-US" altLang="ru-RU" b="1" dirty="0" smtClean="0">
                <a:solidFill>
                  <a:srgbClr val="FF9900"/>
                </a:solidFill>
                <a:latin typeface="Times New Roman" panose="02020603050405020304" pitchFamily="18" charset="0"/>
                <a:cs typeface="Times New Roman" panose="02020603050405020304" pitchFamily="18" charset="0"/>
              </a:rPr>
              <a:t>AUC</a:t>
            </a:r>
            <a:r>
              <a:rPr lang="uk" altLang="ru-RU" b="1" dirty="0" smtClean="0">
                <a:solidFill>
                  <a:srgbClr val="FF9900"/>
                </a:solidFill>
                <a:latin typeface="Times New Roman" panose="02020603050405020304" pitchFamily="18" charset="0"/>
                <a:cs typeface="Times New Roman" panose="02020603050405020304" pitchFamily="18" charset="0"/>
              </a:rPr>
              <a:t>]</a:t>
            </a:r>
            <a:r>
              <a:rPr lang="en-US" altLang="ru-RU" b="1" dirty="0" err="1" smtClean="0">
                <a:solidFill>
                  <a:srgbClr val="FF9900"/>
                </a:solidFill>
                <a:latin typeface="Times New Roman" panose="02020603050405020304" pitchFamily="18" charset="0"/>
                <a:cs typeface="Times New Roman" panose="02020603050405020304" pitchFamily="18" charset="0"/>
              </a:rPr>
              <a:t>po</a:t>
            </a:r>
            <a:r>
              <a:rPr lang="en-US" altLang="ru-RU" b="1" dirty="0" smtClean="0">
                <a:solidFill>
                  <a:srgbClr val="FF9900"/>
                </a:solidFill>
                <a:latin typeface="Times New Roman" panose="02020603050405020304" pitchFamily="18" charset="0"/>
                <a:cs typeface="Times New Roman" panose="02020603050405020304" pitchFamily="18" charset="0"/>
              </a:rPr>
              <a:t>, [AUC]iv </a:t>
            </a:r>
            <a:r>
              <a:rPr lang="uk-UA" altLang="ru-RU" b="1" dirty="0" smtClean="0">
                <a:solidFill>
                  <a:srgbClr val="FF9900"/>
                </a:solidFill>
                <a:latin typeface="Times New Roman" panose="02020603050405020304" pitchFamily="18" charset="0"/>
                <a:cs typeface="Times New Roman" panose="02020603050405020304" pitchFamily="18" charset="0"/>
              </a:rPr>
              <a:t>– площі під кривою динаміки </a:t>
            </a:r>
            <a:r>
              <a:rPr lang="uk-UA" altLang="ru-RU" b="1" dirty="0">
                <a:solidFill>
                  <a:srgbClr val="FF9900"/>
                </a:solidFill>
                <a:latin typeface="Times New Roman" panose="02020603050405020304" pitchFamily="18" charset="0"/>
                <a:cs typeface="Times New Roman" panose="02020603050405020304" pitchFamily="18" charset="0"/>
              </a:rPr>
              <a:t>лікарських </a:t>
            </a:r>
            <a:r>
              <a:rPr lang="uk-UA" altLang="ru-RU" b="1" dirty="0" smtClean="0">
                <a:solidFill>
                  <a:srgbClr val="FF9900"/>
                </a:solidFill>
                <a:latin typeface="Times New Roman" panose="02020603050405020304" pitchFamily="18" charset="0"/>
                <a:cs typeface="Times New Roman" panose="02020603050405020304" pitchFamily="18" charset="0"/>
              </a:rPr>
              <a:t>форм </a:t>
            </a:r>
            <a:r>
              <a:rPr lang="uk-UA" altLang="ru-RU" b="1" dirty="0">
                <a:solidFill>
                  <a:srgbClr val="FF9900"/>
                </a:solidFill>
                <a:latin typeface="Times New Roman" panose="02020603050405020304" pitchFamily="18" charset="0"/>
                <a:cs typeface="Times New Roman" panose="02020603050405020304" pitchFamily="18" charset="0"/>
              </a:rPr>
              <a:t>А та </a:t>
            </a:r>
            <a:r>
              <a:rPr lang="en-US" altLang="ru-RU" b="1">
                <a:solidFill>
                  <a:srgbClr val="FF9900"/>
                </a:solidFill>
                <a:latin typeface="Times New Roman" panose="02020603050405020304" pitchFamily="18" charset="0"/>
                <a:cs typeface="Times New Roman" panose="02020603050405020304" pitchFamily="18" charset="0"/>
              </a:rPr>
              <a:t>B</a:t>
            </a:r>
            <a:r>
              <a:rPr lang="uk-UA" altLang="ru-RU" b="1">
                <a:solidFill>
                  <a:srgbClr val="FF9900"/>
                </a:solidFill>
                <a:latin typeface="Times New Roman" panose="02020603050405020304" pitchFamily="18" charset="0"/>
                <a:cs typeface="Times New Roman" panose="02020603050405020304" pitchFamily="18" charset="0"/>
              </a:rPr>
              <a:t>.</a:t>
            </a:r>
            <a:r>
              <a:rPr lang="uk-UA" altLang="ru-RU" b="1" smtClean="0">
                <a:solidFill>
                  <a:srgbClr val="FF9900"/>
                </a:solidFill>
                <a:latin typeface="Times New Roman" panose="02020603050405020304" pitchFamily="18" charset="0"/>
                <a:cs typeface="Times New Roman" panose="02020603050405020304" pitchFamily="18" charset="0"/>
              </a:rPr>
              <a:t>;</a:t>
            </a:r>
            <a:endParaRPr lang="uk-UA" altLang="ru-RU" b="1" dirty="0" smtClean="0">
              <a:solidFill>
                <a:srgbClr val="FF9900"/>
              </a:solidFill>
              <a:latin typeface="Times New Roman" panose="02020603050405020304" pitchFamily="18" charset="0"/>
              <a:cs typeface="Times New Roman" panose="02020603050405020304" pitchFamily="18" charset="0"/>
            </a:endParaRPr>
          </a:p>
          <a:p>
            <a:pPr marL="0" indent="0" algn="just" defTabSz="914400" eaLnBrk="1" fontAlgn="auto" hangingPunct="1">
              <a:spcAft>
                <a:spcPts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uk" altLang="ru-RU" b="1" dirty="0" smtClean="0">
                <a:latin typeface="Times New Roman" panose="02020603050405020304" pitchFamily="18" charset="0"/>
                <a:cs typeface="Times New Roman" panose="02020603050405020304" pitchFamily="18" charset="0"/>
              </a:rPr>
              <a:t> </a:t>
            </a:r>
            <a:r>
              <a:rPr lang="en-US" altLang="ru-RU" b="1" dirty="0" smtClean="0">
                <a:solidFill>
                  <a:srgbClr val="FF9900"/>
                </a:solidFill>
                <a:latin typeface="Times New Roman" panose="02020603050405020304" pitchFamily="18" charset="0"/>
                <a:cs typeface="Times New Roman" panose="02020603050405020304" pitchFamily="18" charset="0"/>
              </a:rPr>
              <a:t>dose</a:t>
            </a:r>
            <a:r>
              <a:rPr lang="uk-UA" altLang="ru-RU" b="1" baseline="-25000" dirty="0" smtClean="0">
                <a:solidFill>
                  <a:srgbClr val="FF9900"/>
                </a:solidFill>
                <a:latin typeface="Times New Roman" panose="02020603050405020304" pitchFamily="18" charset="0"/>
                <a:cs typeface="Times New Roman" panose="02020603050405020304" pitchFamily="18" charset="0"/>
              </a:rPr>
              <a:t>А</a:t>
            </a:r>
            <a:r>
              <a:rPr lang="en-US" altLang="ru-RU" b="1" smtClean="0">
                <a:solidFill>
                  <a:srgbClr val="FF9900"/>
                </a:solidFill>
                <a:latin typeface="Times New Roman" panose="02020603050405020304" pitchFamily="18" charset="0"/>
                <a:cs typeface="Times New Roman" panose="02020603050405020304" pitchFamily="18" charset="0"/>
              </a:rPr>
              <a:t>, dose</a:t>
            </a:r>
            <a:r>
              <a:rPr lang="en-US" altLang="ru-RU" b="1" baseline="-25000">
                <a:solidFill>
                  <a:srgbClr val="FF9900"/>
                </a:solidFill>
                <a:latin typeface="Times New Roman" panose="02020603050405020304" pitchFamily="18" charset="0"/>
                <a:cs typeface="Times New Roman" panose="02020603050405020304" pitchFamily="18" charset="0"/>
              </a:rPr>
              <a:t>B</a:t>
            </a:r>
            <a:r>
              <a:rPr lang="en-US" altLang="ru-RU" b="1" smtClean="0">
                <a:solidFill>
                  <a:srgbClr val="FF9900"/>
                </a:solidFill>
                <a:latin typeface="Times New Roman" panose="02020603050405020304" pitchFamily="18" charset="0"/>
                <a:cs typeface="Times New Roman" panose="02020603050405020304" pitchFamily="18" charset="0"/>
              </a:rPr>
              <a:t> </a:t>
            </a:r>
            <a:r>
              <a:rPr lang="en-US" altLang="ru-RU" b="1" dirty="0" smtClean="0">
                <a:solidFill>
                  <a:srgbClr val="FF9900"/>
                </a:solidFill>
                <a:latin typeface="Times New Roman" panose="02020603050405020304" pitchFamily="18" charset="0"/>
                <a:cs typeface="Times New Roman" panose="02020603050405020304" pitchFamily="18" charset="0"/>
              </a:rPr>
              <a:t>– </a:t>
            </a:r>
            <a:r>
              <a:rPr lang="uk-UA" altLang="ru-RU" b="1" dirty="0" smtClean="0">
                <a:solidFill>
                  <a:srgbClr val="FF9900"/>
                </a:solidFill>
                <a:latin typeface="Times New Roman" panose="02020603050405020304" pitchFamily="18" charset="0"/>
                <a:cs typeface="Times New Roman" panose="02020603050405020304" pitchFamily="18" charset="0"/>
              </a:rPr>
              <a:t>дозування лікарської </a:t>
            </a:r>
            <a:r>
              <a:rPr lang="uk-UA" altLang="ru-RU" b="1" smtClean="0">
                <a:solidFill>
                  <a:srgbClr val="FF9900"/>
                </a:solidFill>
                <a:latin typeface="Times New Roman" panose="02020603050405020304" pitchFamily="18" charset="0"/>
                <a:cs typeface="Times New Roman" panose="02020603050405020304" pitchFamily="18" charset="0"/>
              </a:rPr>
              <a:t>речовини в лікарських формах А та </a:t>
            </a:r>
            <a:r>
              <a:rPr lang="en-US" altLang="ru-RU" b="1" smtClean="0">
                <a:solidFill>
                  <a:srgbClr val="FF9900"/>
                </a:solidFill>
                <a:latin typeface="Times New Roman" panose="02020603050405020304" pitchFamily="18" charset="0"/>
                <a:cs typeface="Times New Roman" panose="02020603050405020304" pitchFamily="18" charset="0"/>
              </a:rPr>
              <a:t>B</a:t>
            </a:r>
            <a:r>
              <a:rPr lang="uk-UA" altLang="ru-RU" b="1" smtClean="0">
                <a:solidFill>
                  <a:srgbClr val="FF9900"/>
                </a:solidFill>
                <a:latin typeface="Times New Roman" panose="02020603050405020304" pitchFamily="18" charset="0"/>
                <a:cs typeface="Times New Roman" panose="02020603050405020304" pitchFamily="18" charset="0"/>
              </a:rPr>
              <a:t>.</a:t>
            </a:r>
            <a:endParaRPr lang="uk" altLang="ru-RU" dirty="0">
              <a:latin typeface="Times New Roman" panose="02020603050405020304" pitchFamily="18" charset="0"/>
              <a:cs typeface="Times New Roman" panose="02020603050405020304" pitchFamily="18"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863600" y="250825"/>
            <a:ext cx="8609013"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a:solidFill>
                  <a:srgbClr val="CCCCCC"/>
                </a:solidFill>
                <a:cs typeface="msmincho" charset="0"/>
              </a:rPr>
              <a:t>Біодоступність тих самих препаратів, зроблених різними фірмами (приклад: кокарбоксиназу польського походження та зроблена в м. Дніпропетровську), визначається шляхом зіставлення хімічної, біологічної та терапевтичної еквівалентностей.</a:t>
            </a:r>
          </a:p>
          <a:p>
            <a:pPr algn="just" eaLnBrk="1">
              <a:lnSpc>
                <a:spcPct val="95000"/>
              </a:lnSpc>
              <a:buSzPct val="100000"/>
            </a:pPr>
            <a:r>
              <a:rPr lang="uk" altLang="ru-RU" b="1">
                <a:solidFill>
                  <a:srgbClr val="FF9900"/>
                </a:solidFill>
                <a:cs typeface="msmincho" charset="0"/>
              </a:rPr>
              <a:t>ХІМІЧНА ЕКВІВАЛЕНТНІСТЬ </a:t>
            </a:r>
            <a:r>
              <a:rPr lang="uk" altLang="ru-RU">
                <a:solidFill>
                  <a:srgbClr val="CCCCCC"/>
                </a:solidFill>
                <a:cs typeface="msmincho" charset="0"/>
              </a:rPr>
              <a:t>- це збіг у препаратів не тільки хімічної формули ліків, а й збіг ізомерії, просторової конфігурації атомів у молекулі лікарської речовини.</a:t>
            </a:r>
          </a:p>
          <a:p>
            <a:pPr algn="just" eaLnBrk="1">
              <a:lnSpc>
                <a:spcPct val="95000"/>
              </a:lnSpc>
              <a:buSzPct val="100000"/>
            </a:pPr>
            <a:r>
              <a:rPr lang="uk" altLang="ru-RU" b="1">
                <a:solidFill>
                  <a:srgbClr val="FF9900"/>
                </a:solidFill>
                <a:cs typeface="msmincho" charset="0"/>
              </a:rPr>
              <a:t>БІОЛОГІЧНА ЕКВІВАЛЕНТНІСТЬ </a:t>
            </a:r>
            <a:r>
              <a:rPr lang="uk" altLang="ru-RU">
                <a:solidFill>
                  <a:srgbClr val="CCCCCC"/>
                </a:solidFill>
                <a:cs typeface="msmincho" charset="0"/>
              </a:rPr>
              <a:t>означає однакову, рівну концентрацію діючої речовини у крові прийому препарату різних фірм.</a:t>
            </a:r>
          </a:p>
          <a:p>
            <a:pPr algn="just" eaLnBrk="1">
              <a:lnSpc>
                <a:spcPct val="95000"/>
              </a:lnSpc>
              <a:buSzPct val="100000"/>
            </a:pPr>
            <a:r>
              <a:rPr lang="uk" altLang="ru-RU" b="1">
                <a:solidFill>
                  <a:srgbClr val="FF9900"/>
                </a:solidFill>
                <a:cs typeface="msmincho" charset="0"/>
              </a:rPr>
              <a:t>ТЕРАПЕВТИЧНА ЕКВІВАЛЕНТНІСТЬ </a:t>
            </a:r>
            <a:r>
              <a:rPr lang="uk" altLang="ru-RU">
                <a:solidFill>
                  <a:srgbClr val="CCCCCC"/>
                </a:solidFill>
                <a:cs typeface="msmincho" charset="0"/>
              </a:rPr>
              <a:t>має на увазі однаковий, рівноцінний терапевтичний ефект.</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5842"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404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200">
                <a:solidFill>
                  <a:srgbClr val="CCCCCC"/>
                </a:solidFill>
                <a:cs typeface="msmincho" charset="0"/>
              </a:rPr>
              <a:t>При внутрішньовенному запровадження біодоступність різних ЛВ виявляється максимальної, тобто. рівною 100%. За будь-яких інших шляхів введення вона ніколи не досягає максимуму, оскільки повнота і швидкість всмоктування залежать від багатьох факторів біологічного та фармацевтичного характеру.</a:t>
            </a:r>
          </a:p>
          <a:p>
            <a:pPr algn="just" eaLnBrk="1">
              <a:lnSpc>
                <a:spcPct val="95000"/>
              </a:lnSpc>
              <a:buSzPct val="100000"/>
            </a:pPr>
            <a:r>
              <a:rPr lang="uk" altLang="ru-RU" sz="2200">
                <a:solidFill>
                  <a:srgbClr val="CCCCCC"/>
                </a:solidFill>
                <a:cs typeface="msmincho" charset="0"/>
              </a:rPr>
              <a:t>До біологічних факторів відносять індивідуальні </a:t>
            </a:r>
            <a:r>
              <a:rPr lang="uk" altLang="ru-RU" sz="2200">
                <a:solidFill>
                  <a:srgbClr val="FF9900"/>
                </a:solidFill>
                <a:cs typeface="msmincho" charset="0"/>
              </a:rPr>
              <a:t>особливості організму хворого </a:t>
            </a:r>
            <a:r>
              <a:rPr lang="uk" altLang="ru-RU" sz="2200">
                <a:solidFill>
                  <a:srgbClr val="CCCCCC"/>
                </a:solidFill>
                <a:cs typeface="msmincho" charset="0"/>
              </a:rPr>
              <a:t>(стаття, вік, маса тіла), </a:t>
            </a:r>
            <a:r>
              <a:rPr lang="uk" altLang="ru-RU" sz="2200">
                <a:solidFill>
                  <a:srgbClr val="FF9900"/>
                </a:solidFill>
                <a:cs typeface="msmincho" charset="0"/>
              </a:rPr>
              <a:t>стан систем всмоктування </a:t>
            </a:r>
            <a:r>
              <a:rPr lang="uk" altLang="ru-RU" sz="2200">
                <a:solidFill>
                  <a:srgbClr val="CCCCCC"/>
                </a:solidFill>
                <a:cs typeface="msmincho" charset="0"/>
              </a:rPr>
              <a:t>(залежно від місця введення), </a:t>
            </a:r>
            <a:r>
              <a:rPr lang="uk" altLang="ru-RU" sz="2200">
                <a:solidFill>
                  <a:srgbClr val="FF9900"/>
                </a:solidFill>
                <a:cs typeface="msmincho" charset="0"/>
              </a:rPr>
              <a:t>особливості розподілу, біотрансформації та екскреції ЛХ.</a:t>
            </a:r>
          </a:p>
          <a:p>
            <a:pPr algn="just" eaLnBrk="1">
              <a:lnSpc>
                <a:spcPct val="95000"/>
              </a:lnSpc>
              <a:buSzPct val="100000"/>
            </a:pPr>
            <a:r>
              <a:rPr lang="uk" altLang="ru-RU" sz="2200">
                <a:solidFill>
                  <a:srgbClr val="CCCCCC"/>
                </a:solidFill>
                <a:cs typeface="msmincho" charset="0"/>
              </a:rPr>
              <a:t>З фармацевтичних факторів основне значення мають </a:t>
            </a:r>
            <a:r>
              <a:rPr lang="uk" altLang="ru-RU" sz="2200">
                <a:solidFill>
                  <a:srgbClr val="FF9900"/>
                </a:solidFill>
                <a:cs typeface="msmincho" charset="0"/>
              </a:rPr>
              <a:t>хімічні та фізико-хімічні властивості ЛХ, лікарська форма </a:t>
            </a:r>
            <a:r>
              <a:rPr lang="uk" altLang="ru-RU" sz="2200">
                <a:solidFill>
                  <a:srgbClr val="CCCCCC"/>
                </a:solidFill>
                <a:cs typeface="msmincho" charset="0"/>
              </a:rPr>
              <a:t>, в якій воно призначається, </a:t>
            </a:r>
            <a:r>
              <a:rPr lang="uk" altLang="ru-RU" sz="2200">
                <a:solidFill>
                  <a:srgbClr val="FF9900"/>
                </a:solidFill>
                <a:cs typeface="msmincho" charset="0"/>
              </a:rPr>
              <a:t>природа допоміжних речовин, </a:t>
            </a:r>
            <a:r>
              <a:rPr lang="uk" altLang="ru-RU" sz="2200">
                <a:solidFill>
                  <a:srgbClr val="CCCCCC"/>
                </a:solidFill>
                <a:cs typeface="msmincho" charset="0"/>
              </a:rPr>
              <a:t>що використовуються для виготовлення лікарської форми , </a:t>
            </a:r>
            <a:r>
              <a:rPr lang="uk" altLang="ru-RU" sz="2200">
                <a:solidFill>
                  <a:srgbClr val="FF9900"/>
                </a:solidFill>
                <a:cs typeface="msmincho" charset="0"/>
              </a:rPr>
              <a:t>особливості технології виробництва лікарської форми </a:t>
            </a:r>
            <a:r>
              <a:rPr lang="uk" altLang="ru-RU" sz="2200">
                <a:solidFill>
                  <a:srgbClr val="CCCCCC"/>
                </a:solidFill>
                <a:cs typeface="msmincho" charset="0"/>
              </a:rPr>
              <a:t>та ін.</a:t>
            </a:r>
          </a:p>
          <a:p>
            <a:pPr algn="just" eaLnBrk="1">
              <a:lnSpc>
                <a:spcPct val="95000"/>
              </a:lnSpc>
              <a:buSzPct val="100000"/>
            </a:pPr>
            <a:r>
              <a:rPr lang="uk" altLang="ru-RU" sz="2200">
                <a:solidFill>
                  <a:srgbClr val="CCCCCC"/>
                </a:solidFill>
                <a:cs typeface="msmincho" charset="0"/>
              </a:rPr>
              <a:t>Надходження ЛВ у системний кровотік відбувається шляхом звільнення його з лікарської форми та подальшого всмоктування через біологічні мембрани. Вивільнення ЛВ визначається швидкістю дезінтеграції лікарської форми та часом розчинення речовини у біологічних рідинах.</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741363" y="282575"/>
            <a:ext cx="8609012"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a:solidFill>
                  <a:srgbClr val="CCCCCC"/>
                </a:solidFill>
                <a:cs typeface="msmincho" charset="0"/>
              </a:rPr>
              <a:t>Як правило, між швидкістю розчинення ЛХ у біологічних рідинах та його біодоступністю є </a:t>
            </a:r>
            <a:r>
              <a:rPr lang="uk" altLang="ru-RU">
                <a:solidFill>
                  <a:srgbClr val="FF9900"/>
                </a:solidFill>
                <a:cs typeface="msmincho" charset="0"/>
              </a:rPr>
              <a:t>лінійна залежність </a:t>
            </a:r>
            <a:r>
              <a:rPr lang="uk" altLang="ru-RU">
                <a:solidFill>
                  <a:srgbClr val="CCCCCC"/>
                </a:solidFill>
                <a:cs typeface="msmincho" charset="0"/>
              </a:rPr>
              <a:t>. Найбільш об'єктивні дані дає метод прямого вимірювання концентрацій лікарської речовини в плазмі та/або в сечі.</a:t>
            </a:r>
          </a:p>
          <a:p>
            <a:pPr algn="just" eaLnBrk="1">
              <a:lnSpc>
                <a:spcPct val="95000"/>
              </a:lnSpc>
              <a:buSzPct val="100000"/>
            </a:pPr>
            <a:r>
              <a:rPr lang="uk" altLang="ru-RU">
                <a:solidFill>
                  <a:srgbClr val="CCCCCC"/>
                </a:solidFill>
                <a:cs typeface="msmincho" charset="0"/>
              </a:rPr>
              <a:t>Наприклад, абсолютну біодоступність можна визначити, порівнюючи концентрації будь-якого ЛХ у плазмі після внутрішньовенного введення його розчину та після введення іншим шляхом</a:t>
            </a:r>
          </a:p>
          <a:p>
            <a:pPr algn="just" eaLnBrk="1">
              <a:lnSpc>
                <a:spcPct val="95000"/>
              </a:lnSpc>
              <a:buSzPct val="100000"/>
            </a:pPr>
            <a:r>
              <a:rPr lang="uk" altLang="ru-RU">
                <a:solidFill>
                  <a:srgbClr val="CCCCCC"/>
                </a:solidFill>
                <a:cs typeface="msmincho" charset="0"/>
              </a:rPr>
              <a:t>Біодоступність можна також визначити, зіставляючи концентрації ЛХ, що вводиться тим самим шляхом у різних лікарських формах, одна з яких є еталонною.</a:t>
            </a:r>
          </a:p>
          <a:p>
            <a:pPr algn="just" eaLnBrk="1">
              <a:lnSpc>
                <a:spcPct val="95000"/>
              </a:lnSpc>
              <a:buSzPct val="100000"/>
            </a:pPr>
            <a:r>
              <a:rPr lang="uk" altLang="ru-RU">
                <a:solidFill>
                  <a:srgbClr val="CCCCCC"/>
                </a:solidFill>
                <a:cs typeface="msmincho" charset="0"/>
              </a:rPr>
              <a:t>Оцінка біодоступності є одним із важливих етапів у процесі розробки та при впровадженні нових ЛЗ та препаратів.</a:t>
            </a: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9938" name="Text Box 1"/>
          <p:cNvSpPr txBox="1">
            <a:spLocks noChangeArrowheads="1"/>
          </p:cNvSpPr>
          <p:nvPr/>
        </p:nvSpPr>
        <p:spPr bwMode="auto">
          <a:xfrm>
            <a:off x="360363" y="84138"/>
            <a:ext cx="9360469" cy="6618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uk" altLang="ru-RU" sz="3000" dirty="0">
                <a:solidFill>
                  <a:srgbClr val="FFFF00"/>
                </a:solidFill>
                <a:cs typeface="msmincho" charset="0"/>
              </a:rPr>
              <a:t>Загальна схема визначення біологічної доступності лікарських засобів</a:t>
            </a:r>
          </a:p>
          <a:p>
            <a:pPr algn="just" eaLnBrk="1">
              <a:lnSpc>
                <a:spcPct val="95000"/>
              </a:lnSpc>
              <a:buSzPct val="100000"/>
            </a:pPr>
            <a:r>
              <a:rPr lang="uk" altLang="ru-RU" sz="2800" dirty="0">
                <a:solidFill>
                  <a:schemeClr val="tx1"/>
                </a:solidFill>
                <a:cs typeface="msmincho" charset="0"/>
              </a:rPr>
              <a:t>Біологічна доступність може бути встановлена визначенням вмісту речовини в крові або екскреції лікарської речовини або її метаболіту з сечею після одноразового або багаторазового введення лікарського препарату. Такими методами визначають БД при парентеральному, пероральному, ректальному шляхах введення. Біологічна доступність мазей, лініментів, пластирів визначається при нанесенні на покриви шкіри. Біологічну доступність ректальних лікарських форм місцевої дії оцінюють після нанесення препарату на слизову оболонку прямої кишки, вагінальних лікарських форм – на слизову оболонку піхви.</a:t>
            </a:r>
            <a:endParaRPr lang="en-US" altLang="ru-RU" sz="2800" dirty="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1986" name="Text Box 1"/>
          <p:cNvSpPr txBox="1">
            <a:spLocks noChangeArrowheads="1"/>
          </p:cNvSpPr>
          <p:nvPr/>
        </p:nvSpPr>
        <p:spPr bwMode="auto">
          <a:xfrm>
            <a:off x="215901" y="282575"/>
            <a:ext cx="9648948" cy="6618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uk" altLang="ru-RU" sz="3000" dirty="0">
                <a:solidFill>
                  <a:schemeClr val="accent2"/>
                </a:solidFill>
                <a:cs typeface="msmincho" charset="0"/>
              </a:rPr>
              <a:t>Загальна схема визначення біологічної доступності лікарських засобів</a:t>
            </a:r>
          </a:p>
          <a:p>
            <a:pPr algn="just" eaLnBrk="1">
              <a:lnSpc>
                <a:spcPct val="95000"/>
              </a:lnSpc>
              <a:buSzPct val="100000"/>
            </a:pPr>
            <a:r>
              <a:rPr lang="uk" altLang="ru-RU" sz="2600" dirty="0">
                <a:solidFill>
                  <a:schemeClr val="tx1"/>
                </a:solidFill>
                <a:cs typeface="msmincho" charset="0"/>
              </a:rPr>
              <a:t>Ступінь абсорбції препаратів залежить як від фармацевтичних, так і фізіологічних та біохімічних факторів. До фізіологічних факторів відносяться вік, стать, фізичний стан пацієнта, час прийому препарату, шлях введення, характер харчової кашки та ступінь заповнення травної трубки. З метою врахування впливу фізіологічних факторів біологічна доступність визначають перехресним методом подвійним сліпим порівнянням (А/В та В/А) на людях, які виконують відповідні інструкції щодо режиму та харчування залежно від виду досліджуваного препарату. У цьому випадку випробуваним призначають препарат у вигляді стандартної лікарської форми та визначають концентрацію лікарської речовини протягом необхідного часу, потім після повного виведення лікарської речовини з організму через встановлений інтервал часу призначають препарат у вигляді досліджуваної лікарської форми, та аналогічно визначають концентрацію препарату в крові або іншій. біорідини.</a:t>
            </a:r>
            <a:endParaRPr lang="en-US" altLang="ru-RU" sz="2600" dirty="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215900" y="282575"/>
            <a:ext cx="9504363" cy="702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pPr>
            <a:r>
              <a:rPr lang="uk" altLang="ru-RU" sz="2600">
                <a:solidFill>
                  <a:schemeClr val="accent2"/>
                </a:solidFill>
                <a:cs typeface="msmincho" charset="0"/>
              </a:rPr>
              <a:t>Загальна схема визначення біологічної доступності лікарських засобів</a:t>
            </a:r>
          </a:p>
          <a:p>
            <a:pPr algn="just" eaLnBrk="1">
              <a:lnSpc>
                <a:spcPct val="95000"/>
              </a:lnSpc>
              <a:buSzPct val="100000"/>
            </a:pPr>
            <a:r>
              <a:rPr lang="uk" altLang="ru-RU" sz="2600" u="sng">
                <a:solidFill>
                  <a:srgbClr val="FF0000"/>
                </a:solidFill>
                <a:cs typeface="msmincho" charset="0"/>
              </a:rPr>
              <a:t>Першим етапом </a:t>
            </a:r>
            <a:r>
              <a:rPr lang="uk" altLang="ru-RU" sz="2600">
                <a:solidFill>
                  <a:schemeClr val="tx1"/>
                </a:solidFill>
                <a:cs typeface="msmincho" charset="0"/>
              </a:rPr>
              <a:t>у дослідженнях щодо БД є введення лікарської речовини в лікарській формі, при виготовленні якої використовувалися різні фармацевтичні фактори. На даному етапі обов'язковою вимогою є рівноцінність умов введення препарату всій групі випробуваних (однакова маса, стать тварини, режим харчування та вмісту).</a:t>
            </a:r>
          </a:p>
          <a:p>
            <a:pPr algn="just" eaLnBrk="1">
              <a:lnSpc>
                <a:spcPct val="95000"/>
              </a:lnSpc>
              <a:buSzPct val="100000"/>
            </a:pPr>
            <a:r>
              <a:rPr lang="uk" altLang="ru-RU" sz="2600" u="sng">
                <a:solidFill>
                  <a:srgbClr val="FF0000"/>
                </a:solidFill>
                <a:cs typeface="msmincho" charset="0"/>
              </a:rPr>
              <a:t>Другий етап </a:t>
            </a:r>
            <a:r>
              <a:rPr lang="uk" altLang="ru-RU" sz="2600">
                <a:solidFill>
                  <a:schemeClr val="tx1"/>
                </a:solidFill>
                <a:cs typeface="msmincho" charset="0"/>
              </a:rPr>
              <a:t>досліджень передбачає послідовний забір проб біологічних рідин організму протягом строго обумовленого періоду часу. На даному етапі досліджень велике значення мають час і частота забору проб. Період напівіснування лікарського засобу в організмі - час, протягом якого концентрація лікарської речовини в плазмі зменшується на 50%.</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6082" name="Text Box 1"/>
          <p:cNvSpPr txBox="1">
            <a:spLocks noChangeArrowheads="1"/>
          </p:cNvSpPr>
          <p:nvPr/>
        </p:nvSpPr>
        <p:spPr bwMode="auto">
          <a:xfrm>
            <a:off x="144463" y="282575"/>
            <a:ext cx="9648825" cy="702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a:solidFill>
                  <a:schemeClr val="tx1"/>
                </a:solidFill>
                <a:cs typeface="msmincho" charset="0"/>
              </a:rPr>
              <a:t>Початок забору проб і частота залежить від виду лікарської форми та шляхи введення. При внутрішньовенному введенні взяття проб крові починають через 5 хвилин після ін'єкції і далі, продовжують забори проб крові через 10-15 хвилинні інтервали часу. В цьому випадку БД препарату є найповнішою практично 100%.</a:t>
            </a:r>
          </a:p>
          <a:p>
            <a:pPr algn="just" eaLnBrk="1">
              <a:lnSpc>
                <a:spcPct val="95000"/>
              </a:lnSpc>
              <a:buSzPct val="100000"/>
            </a:pPr>
            <a:r>
              <a:rPr lang="uk" altLang="ru-RU">
                <a:solidFill>
                  <a:schemeClr val="tx1"/>
                </a:solidFill>
                <a:cs typeface="msmincho" charset="0"/>
              </a:rPr>
              <a:t>При інших способах введення препаратів необхідно встановлення часу досягнення піку концентрації. частини фармакокінетичної кривої після початку зниження концентрації лікарської речовини у крові. Як правило, при одноразовому введенні. препарату достатньо 12-16 аналізів крові за час експерименту.</a:t>
            </a:r>
            <a:r>
              <a:rPr lang="uk" altLang="ru-RU">
                <a:solidFill>
                  <a:srgbClr val="000000"/>
                </a:solidFill>
                <a:cs typeface="msmincho" charset="0"/>
              </a:rPr>
              <a:t> </a:t>
            </a:r>
            <a:r>
              <a:rPr lang="uk" altLang="ru-RU">
                <a:solidFill>
                  <a:srgbClr val="F2F2F2"/>
                </a:solidFill>
                <a:cs typeface="msmincho" charset="0"/>
              </a:rPr>
              <a:t>• строго обґрунтована частота забору проб, щоб точно відзначити час затримки екскреції препарату та пік концентрації.</a:t>
            </a:r>
            <a:endParaRPr lang="en-US" altLang="ru-RU">
              <a:solidFill>
                <a:srgbClr val="F2F2F2"/>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8130"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500">
                <a:solidFill>
                  <a:schemeClr val="tx1"/>
                </a:solidFill>
                <a:cs typeface="msmincho" charset="0"/>
              </a:rPr>
              <a:t>При одноразовому призначенні лікарського препарату час збору сечі дорівнює 7-10 періодів біологічного напівіснування лікарського засобу в організмі, т.к. саме за цей період встигає елімінувати із організму 99,9% введеної лікарської речовини. Недоліками методу визначення БД на підставі даних екскреції препарату із сечею є можлива втрата зразка сечі та необхідність прийняття випробуваними великої кількості рідини: 400 мл води за 1-2 години до початку експерименту та по 200 мл води щогодини протягом усіх досліджень. У окремих випадках визначення БД використовують метод багаторазового призначення препарату. В даному випадку необхідно дотримуватись наступних умов: 1. Визначення БД проводиться тільки після досягнення стабільної концентрації препарату в крові, що спостерігається після прийому 5-10 доз. 2. Обґрунтовані інтервали призначення препарату з урахуванням періоду його біологічного напівіснування, щоб уникнути кумуляції. 3. Частота взяття проб для аналізу має забезпечувати чітку межу піків концентрації. 4. Точне визначення мінімальної та максимальної в часі концентрації препарату.</a:t>
            </a:r>
            <a:endParaRPr lang="en-US" altLang="ru-RU" sz="25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600">
                <a:solidFill>
                  <a:schemeClr val="tx1"/>
                </a:solidFill>
                <a:cs typeface="msmincho" charset="0"/>
              </a:rPr>
              <a:t>Позитивними сторонами методу багаторазового призначення препарату є:</a:t>
            </a:r>
          </a:p>
          <a:p>
            <a:pPr algn="just" eaLnBrk="1">
              <a:lnSpc>
                <a:spcPct val="95000"/>
              </a:lnSpc>
              <a:buSzPct val="100000"/>
            </a:pPr>
            <a:r>
              <a:rPr lang="uk" altLang="ru-RU" sz="2600">
                <a:solidFill>
                  <a:schemeClr val="tx1"/>
                </a:solidFill>
                <a:cs typeface="msmincho" charset="0"/>
              </a:rPr>
              <a:t>• порівняно високий вміст препарату в крові, що полегшує проведення аналітичних операцій та підвищує точність визначення;</a:t>
            </a:r>
          </a:p>
          <a:p>
            <a:pPr algn="just" eaLnBrk="1">
              <a:lnSpc>
                <a:spcPct val="95000"/>
              </a:lnSpc>
              <a:buSzPct val="100000"/>
            </a:pPr>
            <a:r>
              <a:rPr lang="uk" altLang="ru-RU" sz="2600">
                <a:solidFill>
                  <a:schemeClr val="tx1"/>
                </a:solidFill>
                <a:cs typeface="msmincho" charset="0"/>
              </a:rPr>
              <a:t>• обмеженість кількості взяття проб крові. Разом з тим для правильного визначення біологічної доступності важливе значення має фізіологічний стан пацієнта. В окремих випадках слід визначати БД препарату у осіб із різними патологічними станами: - з нирковою недостатністю, якщо лікарські речовини виводяться через ночі; - з печінковою, якщо лікарські речовини піддаються метаболізму та метаболіти є фармакологічно активними; - з ураженнями та дисфункціями шлунково-кишкового тракту та ін.</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2226"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800" u="sng">
                <a:solidFill>
                  <a:srgbClr val="FF0000"/>
                </a:solidFill>
                <a:cs typeface="msmincho" charset="0"/>
              </a:rPr>
              <a:t>Третім етапом </a:t>
            </a:r>
            <a:r>
              <a:rPr lang="uk" altLang="ru-RU" sz="2800">
                <a:solidFill>
                  <a:schemeClr val="tx1"/>
                </a:solidFill>
                <a:cs typeface="msmincho" charset="0"/>
              </a:rPr>
              <a:t>визначення БД є визначення та розрахунок концентрації препарату у біорідинності. Визначення концентрації лікарської речовини у пробі біорідини здійснюють різними хімічними або фізико-хімічними методами. У розрахунках використовують поправочні коефіцієнти, т.к. у біорідинах лікарська речовина пов'язана в комплекси з іншими ендогенними речовинами організму, яких у процесі аналізу намагаються позбутися.</a:t>
            </a:r>
          </a:p>
          <a:p>
            <a:pPr algn="just" eaLnBrk="1">
              <a:lnSpc>
                <a:spcPct val="95000"/>
              </a:lnSpc>
              <a:buSzPct val="100000"/>
            </a:pPr>
            <a:r>
              <a:rPr lang="uk" altLang="ru-RU" sz="2800">
                <a:solidFill>
                  <a:schemeClr val="tx1"/>
                </a:solidFill>
                <a:cs typeface="msmincho" charset="0"/>
              </a:rPr>
              <a:t>На </a:t>
            </a:r>
            <a:r>
              <a:rPr lang="uk" altLang="ru-RU" sz="2800" u="sng">
                <a:solidFill>
                  <a:srgbClr val="C00000"/>
                </a:solidFill>
                <a:cs typeface="msmincho" charset="0"/>
              </a:rPr>
              <a:t>четвертому етапі </a:t>
            </a:r>
            <a:r>
              <a:rPr lang="uk" altLang="ru-RU" sz="2800">
                <a:solidFill>
                  <a:schemeClr val="tx1"/>
                </a:solidFill>
                <a:cs typeface="msmincho" charset="0"/>
              </a:rPr>
              <a:t>отримані результати експерименту піддають статистичній обробці. Складають таблиці отриманих даних та будують графіки, що відображають кінетику того чи іншого препарату в організмі (Рис.1). </a:t>
            </a:r>
            <a:r>
              <a:rPr lang="uk" altLang="ru-RU" sz="2800" u="sng">
                <a:solidFill>
                  <a:srgbClr val="C00000"/>
                </a:solidFill>
                <a:cs typeface="msmincho" charset="0"/>
              </a:rPr>
              <a:t>П'ятий етап </a:t>
            </a:r>
            <a:r>
              <a:rPr lang="uk" altLang="ru-RU" sz="2800">
                <a:solidFill>
                  <a:schemeClr val="tx1"/>
                </a:solidFill>
                <a:cs typeface="msmincho" charset="0"/>
              </a:rPr>
              <a:t>досліджень включає аналіз отриманих показників та обґрунтування висновків експерименту.</a:t>
            </a:r>
            <a:endParaRPr lang="en-US" altLang="ru-RU" sz="28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776" y="-324618"/>
            <a:ext cx="9577065" cy="7704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numCol="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5pPr>
            <a:lvl6pPr marL="25146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6pPr>
            <a:lvl7pPr marL="29718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7pPr>
            <a:lvl8pPr marL="34290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8pPr>
            <a:lvl9pPr marL="3886200" indent="-228600" defTabSz="449263" fontAlgn="base" hangingPunct="0">
              <a:lnSpc>
                <a:spcPct val="95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6" charset="0"/>
                <a:ea typeface="msmincho" charset="0"/>
                <a:cs typeface="msmincho" charset="0"/>
              </a:defRPr>
            </a:lvl9pPr>
          </a:lstStyle>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defRPr/>
            </a:pPr>
            <a:endParaRPr lang="ru-RU" sz="2000" dirty="0" smtClean="0">
              <a:solidFill>
                <a:schemeClr val="tx1"/>
              </a:solidFill>
            </a:endParaRPr>
          </a:p>
          <a:p>
            <a:pPr algn="just"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392613" algn="l"/>
                <a:tab pos="4940300" algn="l"/>
                <a:tab pos="5389563" algn="l"/>
                <a:tab pos="5838825" algn="l"/>
                <a:tab pos="6288088" algn="l"/>
                <a:tab pos="6737350" algn="l"/>
                <a:tab pos="7186613" algn="l"/>
                <a:tab pos="7635875" algn="l"/>
                <a:tab pos="8085138" algn="l"/>
                <a:tab pos="8534400" algn="l"/>
                <a:tab pos="8983663" algn="l"/>
              </a:tabLst>
              <a:defRPr/>
            </a:pPr>
            <a:r>
              <a:rPr lang="uk" sz="2000" dirty="0" smtClean="0">
                <a:solidFill>
                  <a:schemeClr val="tx1"/>
                </a:solidFill>
              </a:rPr>
              <a:t>Ступінь абсорбції препарату та час появи його в біорідинах та характеризуються сумою наступних показників: 1. Площею під кривою на графіку, що реєструє транспорт лікарської речовини в організмі (AUC). 2. Максимальним піком концентрації лікарської речовини у біорідині </a:t>
            </a:r>
            <a:r>
              <a:rPr lang="uk" sz="2000" dirty="0" err="1" smtClean="0">
                <a:solidFill>
                  <a:schemeClr val="tx1"/>
                </a:solidFill>
              </a:rPr>
              <a:t>Сt </a:t>
            </a:r>
            <a:r>
              <a:rPr lang="uk" sz="2000" dirty="0" smtClean="0">
                <a:solidFill>
                  <a:schemeClr val="tx1"/>
                </a:solidFill>
              </a:rPr>
              <a:t>. 3. Часом досягнення максимальної пікової концентрації (t). Один із основних показників – площа на графіку під кривою, що відображає кінетику дифузії. Площа під фармакокінетичною кривою AUC позначає загальний вміст лікарської речовини в біорідкості </a:t>
            </a:r>
            <a:r>
              <a:rPr lang="uk" sz="2000" dirty="0" err="1" smtClean="0">
                <a:solidFill>
                  <a:schemeClr val="tx1"/>
                </a:solidFill>
              </a:rPr>
              <a:t>макроорганізму </a:t>
            </a:r>
            <a:r>
              <a:rPr lang="uk" sz="2000" dirty="0" smtClean="0">
                <a:solidFill>
                  <a:schemeClr val="tx1"/>
                </a:solidFill>
              </a:rPr>
              <a:t>за весь час дослідження, але не відображає швидкості його надходження послідовно, не є вираженням біологічної або терапевтичної еквівалентності.</a:t>
            </a:r>
          </a:p>
          <a:p>
            <a:pPr algn="just" eaLnBrk="1">
              <a:lnSpc>
                <a:spcPct val="95000"/>
              </a:lnSpc>
              <a:buSzPct val="100000"/>
              <a:defRPr/>
            </a:pPr>
            <a:r>
              <a:rPr lang="uk" sz="1300" b="1" dirty="0" smtClean="0">
                <a:solidFill>
                  <a:srgbClr val="FFFF00"/>
                </a:solidFill>
              </a:rPr>
              <a:t>Мал. 1. Гіпотетичні криві, що відбивають вміст лікарської речовини в крові після призначення їх у рівних дозах у вигляді трьох ідентичних пероральних лікарських форм, що відрізняються методом виготовлення [А.І. </a:t>
            </a:r>
            <a:r>
              <a:rPr lang="uk" sz="1300" b="1" dirty="0" err="1" smtClean="0">
                <a:solidFill>
                  <a:srgbClr val="FFFF00"/>
                </a:solidFill>
              </a:rPr>
              <a:t>Тенцова </a:t>
            </a:r>
            <a:r>
              <a:rPr lang="uk" sz="1300" b="1" dirty="0" smtClean="0">
                <a:solidFill>
                  <a:srgbClr val="FFFF00"/>
                </a:solidFill>
              </a:rPr>
              <a:t>, 1974 р.],</a:t>
            </a: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defRPr/>
            </a:pPr>
            <a:endParaRPr lang="ru-RU" sz="2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endParaRPr lang="ru-RU" sz="1200" dirty="0" smtClean="0">
              <a:solidFill>
                <a:schemeClr val="tx1"/>
              </a:solidFill>
            </a:endParaRPr>
          </a:p>
          <a:p>
            <a:pPr algn="just" eaLnBrk="1">
              <a:lnSpc>
                <a:spcPct val="95000"/>
              </a:lnSpc>
              <a:buSzPct val="100000"/>
              <a:buFont typeface="Times New Roman" pitchFamily="16" charset="0"/>
              <a:buNone/>
              <a:defRPr/>
            </a:pPr>
            <a:r>
              <a:rPr lang="uk" sz="1200" dirty="0" smtClean="0">
                <a:solidFill>
                  <a:srgbClr val="FFFF00"/>
                </a:solidFill>
              </a:rPr>
              <a:t>де МЕК – мінімальна ефективна концентрація речовин у крові, МТК – мінімальна токсична концентрація речовин у крові; </a:t>
            </a:r>
            <a:r>
              <a:rPr lang="uk" sz="1200" dirty="0" err="1" smtClean="0">
                <a:solidFill>
                  <a:srgbClr val="FFFF00"/>
                </a:solidFill>
              </a:rPr>
              <a:t>CtI </a:t>
            </a:r>
            <a:r>
              <a:rPr lang="uk" sz="1200" dirty="0" smtClean="0">
                <a:solidFill>
                  <a:srgbClr val="FFFF00"/>
                </a:solidFill>
              </a:rPr>
              <a:t>– «пік» концентрації речовин після призначення у I лікарській формі, Сt II – «пік» концентрації речовини після призначення у II лікарській формі, СtIII – «пік» концентрації речовини після призначення у III лікарській формі, tI – час досягнення «піка» концентрації після призначення у І лікарській формі, t II – час досягнення «піка» концентрації після призначення препарату у II лікарській формі, t III – час досягнення «піка» концентрації після призначення у III лікарській формі; I, II, III – криві концентрації речовини, призначеної у I, II, III лікарських формах відповідно.</a:t>
            </a:r>
            <a:endParaRPr lang="ru-RU" sz="1200" dirty="0" smtClean="0">
              <a:solidFill>
                <a:srgbClr val="FFFF00"/>
              </a:solidFill>
            </a:endParaRPr>
          </a:p>
          <a:p>
            <a:pPr algn="just" eaLnBrk="1">
              <a:lnSpc>
                <a:spcPct val="95000"/>
              </a:lnSpc>
              <a:buSzPct val="100000"/>
              <a:defRPr/>
            </a:pPr>
            <a:endParaRPr lang="ru-RU" sz="2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6819900" algn="l"/>
                <a:tab pos="7186613" algn="l"/>
                <a:tab pos="7635875" algn="l"/>
                <a:tab pos="8085138" algn="l"/>
              </a:tabLst>
              <a:defRPr/>
            </a:pPr>
            <a:endParaRPr lang="ru-RU" sz="1200" dirty="0" smtClean="0">
              <a:solidFill>
                <a:schemeClr val="tx1"/>
              </a:solidFill>
            </a:endParaRPr>
          </a:p>
          <a:p>
            <a:pPr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ru-RU" altLang="ru-RU" dirty="0" smtClean="0">
              <a:solidFill>
                <a:schemeClr val="tx1"/>
              </a:solidFill>
            </a:endParaRPr>
          </a:p>
          <a:p>
            <a:pPr algn="just" eaLnBrk="1">
              <a:lnSpc>
                <a:spcPct val="95000"/>
              </a:lnSpc>
              <a:buSzPct val="100000"/>
              <a:defRPr/>
            </a:pPr>
            <a:endParaRPr lang="en-US" altLang="ru-RU" dirty="0">
              <a:solidFill>
                <a:schemeClr val="tx1"/>
              </a:solidFill>
            </a:endParaRPr>
          </a:p>
        </p:txBody>
      </p:sp>
      <p:pic>
        <p:nvPicPr>
          <p:cNvPr id="54275"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01350" y="3786188"/>
            <a:ext cx="381476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Рисунок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27650" y="2484438"/>
            <a:ext cx="4465638"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56322" name="Text Box 1"/>
          <p:cNvSpPr txBox="1">
            <a:spLocks noChangeArrowheads="1"/>
          </p:cNvSpPr>
          <p:nvPr/>
        </p:nvSpPr>
        <p:spPr bwMode="auto">
          <a:xfrm>
            <a:off x="215900" y="282575"/>
            <a:ext cx="9504363"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just" eaLnBrk="1">
              <a:lnSpc>
                <a:spcPct val="95000"/>
              </a:lnSpc>
              <a:buSzPct val="100000"/>
            </a:pPr>
            <a:r>
              <a:rPr lang="uk" altLang="ru-RU" sz="2600">
                <a:solidFill>
                  <a:schemeClr val="tx1"/>
                </a:solidFill>
                <a:cs typeface="msmincho" charset="0"/>
              </a:rPr>
              <a:t>На рис. 1 видно, що площі під кривою однієї і тієї ж лікарської речовини, призначеної у вигляді різних пероральних лікарських форм (AUC I, AUC II, AUC III) рівні, однак при аналізі фармакокінетичних кривих чітко видно нееквівалентність лікарських форм. Препарат II не забезпечує мінімальної ефективної концентрації, необхідної для лікувальної дії. При призначенні лікарського препарату у формі I перевищено величину мінімальної токсичної концентрації та рівень терапевтичних концентрацій. Час досягнення максимальної пікової концентрації також значною мірою варіює. Найбільш важким та відповідальним щодо біологічної доступності є прийняття рішення про біологічну еквівалентність лікарських препаратів. Загальновизнаним вважається, що препарати є біоеквівалентними, якщо різниця у БД не перевищує 25%.</a:t>
            </a:r>
            <a:endParaRPr lang="en-US" altLang="ru-RU" sz="2600">
              <a:solidFill>
                <a:schemeClr val="tx1"/>
              </a:solidFill>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60363" y="228600"/>
            <a:ext cx="9504362"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r>
              <a:rPr lang="uk" altLang="ru-RU" sz="2600" smtClean="0">
                <a:solidFill>
                  <a:srgbClr val="FFFF00"/>
                </a:solidFill>
                <a:effectLst>
                  <a:outerShdw blurRad="38100" dist="38100" dir="2700000" algn="tl">
                    <a:srgbClr val="000000"/>
                  </a:outerShdw>
                </a:effectLst>
                <a:cs typeface="msmincho" charset="0"/>
              </a:rPr>
              <a:t>Чинники, що впливають на БД</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Вплив шляхів запровадження ЛП на біодоступність: пероральний спосіб введення ліків.</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Більшість лікарських речовин призначають перорально, тобто через рот.</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Вплив на біодоступність можуть зробити:</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 ферменти ШКТ;</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 склад та температура їжі;</a:t>
            </a:r>
          </a:p>
          <a:p>
            <a:pPr algn="just" eaLnBrk="1">
              <a:lnSpc>
                <a:spcPct val="95000"/>
              </a:lnSpc>
              <a:buClr>
                <a:srgbClr val="000000"/>
              </a:buClr>
              <a:buSzPct val="100000"/>
              <a:buFont typeface="Times New Roman" panose="02020603050405020304" pitchFamily="18" charset="0"/>
              <a:buNone/>
              <a:defRPr/>
            </a:pPr>
            <a:r>
              <a:rPr lang="uk" altLang="ru-RU" sz="2800" smtClean="0">
                <a:solidFill>
                  <a:srgbClr val="F2F2F2"/>
                </a:solidFill>
                <a:cs typeface="msmincho" charset="0"/>
              </a:rPr>
              <a:t>- характер рідини, що використовується для запивання ліків;</a:t>
            </a:r>
          </a:p>
          <a:p>
            <a:pPr algn="just" eaLnBrk="1">
              <a:lnSpc>
                <a:spcPct val="95000"/>
              </a:lnSpc>
              <a:buClr>
                <a:srgbClr val="000000"/>
              </a:buClr>
              <a:buSzPct val="100000"/>
              <a:buFontTx/>
              <a:buChar char="-"/>
              <a:defRPr/>
            </a:pPr>
            <a:r>
              <a:rPr lang="uk" altLang="ru-RU" sz="2800" smtClean="0">
                <a:solidFill>
                  <a:srgbClr val="F2F2F2"/>
                </a:solidFill>
                <a:cs typeface="msmincho" charset="0"/>
              </a:rPr>
              <a:t>дієти.</a:t>
            </a:r>
          </a:p>
          <a:p>
            <a:pPr algn="just" eaLnBrk="1">
              <a:lnSpc>
                <a:spcPct val="95000"/>
              </a:lnSpc>
              <a:buClr>
                <a:srgbClr val="000000"/>
              </a:buClr>
              <a:buSzPct val="100000"/>
              <a:buFontTx/>
              <a:buChar char="-"/>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60363" y="228600"/>
            <a:ext cx="9504362" cy="688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uk" altLang="ru-RU" u="sng" dirty="0" smtClean="0">
                <a:solidFill>
                  <a:srgbClr val="FF0000"/>
                </a:solidFill>
                <a:cs typeface="msmincho" charset="0"/>
              </a:rPr>
              <a:t>Ректальний шлях </a:t>
            </a:r>
            <a:r>
              <a:rPr lang="uk" altLang="ru-RU" dirty="0" smtClean="0">
                <a:solidFill>
                  <a:schemeClr val="tx1"/>
                </a:solidFill>
                <a:cs typeface="msmincho" charset="0"/>
              </a:rPr>
              <a:t>введення ліків забезпечує їхнє швидке всмоктування (через 7-10 хв). Він використовується з метою, як місцевої, так і загальної дії. При ректальному шляху введення лікарських речовин через 515 хв у крові створюється мінімальна терапевтична концентрація. Це пояснюється наявністю у прямій кишці густої мережі кровоносних та лімфатичних судин, гарною всмоктуванням лікарських речовин, розчинних як у воді, так і в жирах, через слизову оболонку прямої кишки. Речовини, що абсорбуються в нижній частині прямої кишки, через нижні </a:t>
            </a:r>
            <a:r>
              <a:rPr lang="uk" altLang="ru-RU" dirty="0" err="1" smtClean="0">
                <a:solidFill>
                  <a:schemeClr val="tx1"/>
                </a:solidFill>
                <a:cs typeface="msmincho" charset="0"/>
              </a:rPr>
              <a:t>гемороїдальні </a:t>
            </a:r>
            <a:r>
              <a:rPr lang="uk" altLang="ru-RU" dirty="0" smtClean="0">
                <a:solidFill>
                  <a:schemeClr val="tx1"/>
                </a:solidFill>
                <a:cs typeface="msmincho" charset="0"/>
              </a:rPr>
              <a:t>вени потрапляють у системний кровотік, минаючи печінковий бар'єр. Той факт, що при ректальному шляху введення ліків не піддається деструкції ферментною системою печінки в результаті "ефекту первинного проходження", значно підвищує їхню </a:t>
            </a:r>
            <a:r>
              <a:rPr lang="uk" altLang="ru-RU" dirty="0" err="1" smtClean="0">
                <a:solidFill>
                  <a:schemeClr val="tx1"/>
                </a:solidFill>
                <a:cs typeface="msmincho" charset="0"/>
              </a:rPr>
              <a:t>біодоступність </a:t>
            </a:r>
            <a:r>
              <a:rPr lang="uk" altLang="ru-RU" dirty="0" smtClean="0">
                <a:solidFill>
                  <a:schemeClr val="tx1"/>
                </a:solidFill>
                <a:cs typeface="msmincho" charset="0"/>
              </a:rPr>
              <a:t>порівняно з пероральним введенням.</a:t>
            </a:r>
          </a:p>
          <a:p>
            <a:pPr algn="just" eaLnBrk="1">
              <a:lnSpc>
                <a:spcPct val="95000"/>
              </a:lnSpc>
              <a:buClr>
                <a:srgbClr val="000000"/>
              </a:buClr>
              <a:buSzPct val="100000"/>
              <a:buFont typeface="Times New Roman" panose="02020603050405020304" pitchFamily="18" charset="0"/>
              <a:buNone/>
              <a:defRPr/>
            </a:pPr>
            <a:r>
              <a:rPr lang="uk" altLang="ru-RU" dirty="0" smtClean="0">
                <a:solidFill>
                  <a:schemeClr val="tx1"/>
                </a:solidFill>
                <a:cs typeface="msmincho" charset="0"/>
              </a:rPr>
              <a:t>При ректальному шляху введення на </a:t>
            </a:r>
            <a:r>
              <a:rPr lang="uk" altLang="ru-RU" dirty="0" err="1" smtClean="0">
                <a:solidFill>
                  <a:schemeClr val="tx1"/>
                </a:solidFill>
                <a:cs typeface="msmincho" charset="0"/>
              </a:rPr>
              <a:t>біодоступність </a:t>
            </a:r>
            <a:r>
              <a:rPr lang="uk" altLang="ru-RU" dirty="0" smtClean="0">
                <a:solidFill>
                  <a:schemeClr val="tx1"/>
                </a:solidFill>
                <a:cs typeface="msmincho" charset="0"/>
              </a:rPr>
              <a:t>можуть впливати індивідуальні особливості кровопостачання прямої кишки, стан її слизової оболонки </a:t>
            </a:r>
            <a:r>
              <a:rPr lang="uk" altLang="ru-RU" sz="2800" dirty="0" smtClean="0">
                <a:solidFill>
                  <a:srgbClr val="000000"/>
                </a:solidFill>
                <a:cs typeface="msmincho" charset="0"/>
              </a:rPr>
              <a:t>.</a:t>
            </a:r>
          </a:p>
          <a:p>
            <a:pPr algn="just" eaLnBrk="1">
              <a:lnSpc>
                <a:spcPct val="95000"/>
              </a:lnSpc>
              <a:buClr>
                <a:srgbClr val="000000"/>
              </a:buClr>
              <a:buSzPct val="100000"/>
              <a:buFontTx/>
              <a:buChar char="-"/>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uk" altLang="ru-RU" dirty="0" smtClean="0">
                <a:solidFill>
                  <a:schemeClr val="tx1"/>
                </a:solidFill>
                <a:cs typeface="msmincho" charset="0"/>
              </a:rPr>
              <a:t>При </a:t>
            </a:r>
            <a:r>
              <a:rPr lang="uk" altLang="ru-RU" u="sng" dirty="0" smtClean="0">
                <a:solidFill>
                  <a:srgbClr val="FF0000"/>
                </a:solidFill>
                <a:cs typeface="msmincho" charset="0"/>
              </a:rPr>
              <a:t>інгаляційному шляху введення </a:t>
            </a:r>
            <a:r>
              <a:rPr lang="uk" altLang="ru-RU" dirty="0" smtClean="0">
                <a:solidFill>
                  <a:schemeClr val="tx1"/>
                </a:solidFill>
                <a:cs typeface="msmincho" charset="0"/>
              </a:rPr>
              <a:t>лікарська речовина через слизову </a:t>
            </a:r>
            <a:r>
              <a:rPr lang="uk" altLang="ru-RU" sz="2200" dirty="0" smtClean="0">
                <a:solidFill>
                  <a:schemeClr val="tx1"/>
                </a:solidFill>
                <a:cs typeface="msmincho" charset="0"/>
              </a:rPr>
              <a:t>оболонку бронхів швидко всмоктується у системний кровотік, не наражаючись на первинний метаболізм у печінці. При цьому шляху введення на </a:t>
            </a:r>
            <a:r>
              <a:rPr lang="uk" altLang="ru-RU" sz="2200" dirty="0" err="1" smtClean="0">
                <a:solidFill>
                  <a:schemeClr val="tx1"/>
                </a:solidFill>
                <a:cs typeface="msmincho" charset="0"/>
              </a:rPr>
              <a:t>біодоступність </a:t>
            </a:r>
            <a:r>
              <a:rPr lang="uk" altLang="ru-RU" sz="2200" dirty="0" smtClean="0">
                <a:solidFill>
                  <a:schemeClr val="tx1"/>
                </a:solidFill>
                <a:cs typeface="msmincho" charset="0"/>
              </a:rPr>
              <a:t>препаратів можуть вплинути супутні захворювання бронхолегеневої системи, куріння, стан кровообігу в бронхопульмональній системі.</a:t>
            </a:r>
          </a:p>
          <a:p>
            <a:pPr algn="just" eaLnBrk="1">
              <a:lnSpc>
                <a:spcPct val="95000"/>
              </a:lnSpc>
              <a:buClr>
                <a:srgbClr val="000000"/>
              </a:buClr>
              <a:buSzPct val="100000"/>
              <a:buFont typeface="Times New Roman" panose="02020603050405020304" pitchFamily="18" charset="0"/>
              <a:buNone/>
              <a:defRPr/>
            </a:pPr>
            <a:r>
              <a:rPr lang="uk" altLang="ru-RU" sz="2200" u="sng" dirty="0" smtClean="0">
                <a:solidFill>
                  <a:srgbClr val="FF0000"/>
                </a:solidFill>
                <a:cs typeface="msmincho" charset="0"/>
              </a:rPr>
              <a:t>Температура тіла та навколишнього середовища </a:t>
            </a:r>
            <a:r>
              <a:rPr lang="uk" altLang="ru-RU" sz="2200" dirty="0" smtClean="0">
                <a:solidFill>
                  <a:schemeClr val="tx1"/>
                </a:solidFill>
                <a:cs typeface="msmincho" charset="0"/>
              </a:rPr>
              <a:t>значно впливає протягом фізіологічних і біохімічних процесів в організмі.</a:t>
            </a:r>
          </a:p>
          <a:p>
            <a:pPr algn="just" eaLnBrk="1">
              <a:lnSpc>
                <a:spcPct val="95000"/>
              </a:lnSpc>
              <a:buClr>
                <a:srgbClr val="000000"/>
              </a:buClr>
              <a:buSzPct val="100000"/>
              <a:buFont typeface="Times New Roman" panose="02020603050405020304" pitchFamily="18" charset="0"/>
              <a:buNone/>
              <a:defRPr/>
            </a:pPr>
            <a:r>
              <a:rPr lang="uk" altLang="ru-RU" sz="2200" dirty="0" smtClean="0">
                <a:solidFill>
                  <a:schemeClr val="tx1"/>
                </a:solidFill>
                <a:cs typeface="msmincho" charset="0"/>
              </a:rPr>
              <a:t>В умовах підвищення температури та вологості повітря віддача тепла з організму в навколишнє середовище утруднюється і може здійснюватись лише при напрузі механізмів фізичної терморегуляції. Утруднення тепловіддачі призводить до перегрівання організму. Підвищення температури тіла супроводжується різким збудженням ЦНС, дихання та кровообігу, посиленням обміну речовин. Рясне потовиділення призводить до зневоднення організму, згущення крові, зменшення обсягу циркулюючої рідини, порушення електролітного балансу. Все це, своєю чергою, впливає на процеси всмоктування, розподілу та метаболізму ліків, їх </a:t>
            </a:r>
            <a:r>
              <a:rPr lang="uk" altLang="ru-RU" sz="2200" dirty="0" err="1" smtClean="0">
                <a:solidFill>
                  <a:schemeClr val="tx1"/>
                </a:solidFill>
                <a:cs typeface="msmincho" charset="0"/>
              </a:rPr>
              <a:t>біодоступність </a:t>
            </a:r>
            <a:r>
              <a:rPr lang="uk" altLang="ru-RU" sz="2200" dirty="0" smtClean="0">
                <a:solidFill>
                  <a:schemeClr val="tx1"/>
                </a:solidFill>
                <a:cs typeface="msmincho" charset="0"/>
              </a:rPr>
              <a:t>.</a:t>
            </a:r>
          </a:p>
          <a:p>
            <a:pPr algn="just" eaLnBrk="1">
              <a:lnSpc>
                <a:spcPct val="95000"/>
              </a:lnSpc>
              <a:buClr>
                <a:srgbClr val="000000"/>
              </a:buClr>
              <a:buSzPct val="100000"/>
              <a:buFont typeface="Times New Roman" panose="02020603050405020304" pitchFamily="18" charset="0"/>
              <a:buNone/>
              <a:defRPr/>
            </a:pPr>
            <a:r>
              <a:rPr lang="uk" altLang="ru-RU" sz="2200" dirty="0" smtClean="0">
                <a:solidFill>
                  <a:schemeClr val="tx1"/>
                </a:solidFill>
                <a:cs typeface="msmincho" charset="0"/>
              </a:rPr>
              <a:t>Вплив температурного фактора на </a:t>
            </a:r>
            <a:r>
              <a:rPr lang="uk" altLang="ru-RU" sz="2200" dirty="0" err="1" smtClean="0">
                <a:solidFill>
                  <a:schemeClr val="tx1"/>
                </a:solidFill>
                <a:cs typeface="msmincho" charset="0"/>
              </a:rPr>
              <a:t>фармакокінетику </a:t>
            </a:r>
            <a:r>
              <a:rPr lang="uk" altLang="ru-RU" sz="2200" dirty="0" smtClean="0">
                <a:solidFill>
                  <a:schemeClr val="tx1"/>
                </a:solidFill>
                <a:cs typeface="msmincho" charset="0"/>
              </a:rPr>
              <a:t>ліків обов'язково треба враховувати у клінічній практиці у тих випадках, коли ліки призначаються хворим із різко порушеною терморегуляцією.</a:t>
            </a:r>
          </a:p>
          <a:p>
            <a:pPr algn="just" eaLnBrk="1">
              <a:lnSpc>
                <a:spcPct val="95000"/>
              </a:lnSpc>
              <a:buClr>
                <a:srgbClr val="000000"/>
              </a:buClr>
              <a:buSzPct val="100000"/>
              <a:buFont typeface="Times New Roman" panose="02020603050405020304" pitchFamily="18" charset="0"/>
              <a:buNone/>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just" eaLnBrk="1">
              <a:lnSpc>
                <a:spcPct val="95000"/>
              </a:lnSpc>
              <a:buSzPct val="100000"/>
              <a:defRPr/>
            </a:pPr>
            <a:endParaRPr lang="ru-RU" altLang="ru-RU" dirty="0" smtClean="0">
              <a:solidFill>
                <a:schemeClr val="tx1"/>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chemeClr val="tx1"/>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dirty="0" smtClean="0">
              <a:solidFill>
                <a:srgbClr val="000000"/>
              </a:solidFill>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sz="2200" u="sng" dirty="0" smtClean="0">
              <a:solidFill>
                <a:srgbClr val="FF0000"/>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uk" altLang="ru-RU" sz="2200" u="sng" dirty="0" smtClean="0">
                <a:solidFill>
                  <a:srgbClr val="FF0000"/>
                </a:solidFill>
                <a:cs typeface="msmincho" charset="0"/>
              </a:rPr>
              <a:t>Вік людини </a:t>
            </a:r>
            <a:r>
              <a:rPr lang="uk" altLang="ru-RU" sz="2200" dirty="0" smtClean="0">
                <a:solidFill>
                  <a:schemeClr val="tx1"/>
                </a:solidFill>
                <a:cs typeface="msmincho" charset="0"/>
              </a:rPr>
              <a:t>також впливає </a:t>
            </a:r>
            <a:r>
              <a:rPr lang="uk" altLang="ru-RU" sz="2200" dirty="0" err="1" smtClean="0">
                <a:solidFill>
                  <a:schemeClr val="tx1"/>
                </a:solidFill>
                <a:cs typeface="msmincho" charset="0"/>
              </a:rPr>
              <a:t>біодоступність </a:t>
            </a:r>
            <a:r>
              <a:rPr lang="uk" altLang="ru-RU" sz="2200" dirty="0" smtClean="0">
                <a:solidFill>
                  <a:schemeClr val="tx1"/>
                </a:solidFill>
                <a:cs typeface="msmincho" charset="0"/>
              </a:rPr>
              <a:t>ліків. Для молодих хворих характерні вищі показники всмоктування, виведення, найменший час досягнення максимальної концентрації ліків; для старих – більш високе значення періодів напіввиведення ліків.</a:t>
            </a:r>
          </a:p>
          <a:p>
            <a:pPr algn="just" eaLnBrk="1">
              <a:lnSpc>
                <a:spcPct val="95000"/>
              </a:lnSpc>
              <a:buClr>
                <a:srgbClr val="000000"/>
              </a:buClr>
              <a:buSzPct val="100000"/>
              <a:buFont typeface="Times New Roman" panose="02020603050405020304" pitchFamily="18" charset="0"/>
              <a:buNone/>
              <a:defRPr/>
            </a:pPr>
            <a:r>
              <a:rPr lang="uk" altLang="ru-RU" sz="2200" dirty="0" smtClean="0">
                <a:solidFill>
                  <a:schemeClr val="tx1"/>
                </a:solidFill>
                <a:cs typeface="msmincho" charset="0"/>
              </a:rPr>
              <a:t>При призначенні ліків дітям необхідно пам'ятати, що у дітей до півтора року </a:t>
            </a:r>
            <a:r>
              <a:rPr lang="uk" altLang="ru-RU" sz="2200" dirty="0" err="1" smtClean="0">
                <a:solidFill>
                  <a:schemeClr val="tx1"/>
                </a:solidFill>
                <a:cs typeface="msmincho" charset="0"/>
              </a:rPr>
              <a:t>біодоступність </a:t>
            </a:r>
            <a:r>
              <a:rPr lang="uk" altLang="ru-RU" sz="2200" dirty="0" smtClean="0">
                <a:solidFill>
                  <a:schemeClr val="tx1"/>
                </a:solidFill>
                <a:cs typeface="msmincho" charset="0"/>
              </a:rPr>
              <a:t>ліків, прийнятих внутрішньо, лише небагатьом відрізняється від такої у дорослих. Проте їхнє всмоктування відбувається дуже повільно. В результаті в плазмі крові створюються невеликі концентрації, часто недостатні для досягнення терапевтичного ефекту.</a:t>
            </a:r>
          </a:p>
          <a:p>
            <a:pPr algn="just" eaLnBrk="1">
              <a:lnSpc>
                <a:spcPct val="95000"/>
              </a:lnSpc>
              <a:buClr>
                <a:srgbClr val="000000"/>
              </a:buClr>
              <a:buSzPct val="100000"/>
              <a:buFont typeface="Times New Roman" panose="02020603050405020304" pitchFamily="18" charset="0"/>
              <a:buNone/>
              <a:defRPr/>
            </a:pPr>
            <a:r>
              <a:rPr lang="uk" altLang="ru-RU" sz="2200" dirty="0" smtClean="0">
                <a:solidFill>
                  <a:schemeClr val="tx1"/>
                </a:solidFill>
                <a:cs typeface="msmincho" charset="0"/>
              </a:rPr>
              <a:t>Одним із найпотужніших факторів, що впливають на людину та ефективність лікарської терапії, є </a:t>
            </a:r>
            <a:r>
              <a:rPr lang="uk" altLang="ru-RU" sz="2200" u="sng" dirty="0" smtClean="0">
                <a:solidFill>
                  <a:srgbClr val="FF0000"/>
                </a:solidFill>
                <a:cs typeface="msmincho" charset="0"/>
              </a:rPr>
              <a:t>дія біоритмів </a:t>
            </a:r>
            <a:r>
              <a:rPr lang="uk" altLang="ru-RU" sz="2200" dirty="0" smtClean="0">
                <a:solidFill>
                  <a:schemeClr val="tx1"/>
                </a:solidFill>
                <a:cs typeface="msmincho" charset="0"/>
              </a:rPr>
              <a:t>. Кожна клітина нашого організму відчуває час чергування дня та ночі. Для людини характерно підвищення в денні години та зниження в нічні фізіологічні функції.</a:t>
            </a:r>
          </a:p>
          <a:p>
            <a:pPr algn="just" eaLnBrk="1">
              <a:lnSpc>
                <a:spcPct val="95000"/>
              </a:lnSpc>
              <a:buClr>
                <a:srgbClr val="000000"/>
              </a:buClr>
              <a:buSzPct val="100000"/>
              <a:buFont typeface="Times New Roman" panose="02020603050405020304" pitchFamily="18" charset="0"/>
              <a:buNone/>
              <a:defRPr/>
            </a:pPr>
            <a:r>
              <a:rPr lang="uk" altLang="ru-RU" sz="2200" dirty="0" smtClean="0">
                <a:solidFill>
                  <a:schemeClr val="tx1"/>
                </a:solidFill>
                <a:cs typeface="msmincho" charset="0"/>
              </a:rPr>
              <a:t>Питання дії лікарських речовин на організм в залежності від часу доби, сезонів року вивчає </a:t>
            </a:r>
            <a:r>
              <a:rPr lang="uk" altLang="ru-RU" sz="2200" dirty="0" err="1" smtClean="0">
                <a:solidFill>
                  <a:schemeClr val="tx1"/>
                </a:solidFill>
                <a:cs typeface="msmincho" charset="0"/>
              </a:rPr>
              <a:t>хронофармакологію </a:t>
            </a:r>
            <a:r>
              <a:rPr lang="uk" altLang="ru-RU" sz="2200" dirty="0" smtClean="0">
                <a:solidFill>
                  <a:schemeClr val="tx1"/>
                </a:solidFill>
                <a:cs typeface="msmincho" charset="0"/>
              </a:rPr>
              <a:t>, яка встановлює принципи та правила раціонального прийому ліків, вишукує схеми їх застосування для лікування </a:t>
            </a:r>
            <a:r>
              <a:rPr lang="uk" altLang="ru-RU" sz="2200" dirty="0" err="1" smtClean="0">
                <a:solidFill>
                  <a:schemeClr val="tx1"/>
                </a:solidFill>
                <a:cs typeface="msmincho" charset="0"/>
              </a:rPr>
              <a:t>десинхронозів </a:t>
            </a:r>
            <a:r>
              <a:rPr lang="uk" altLang="ru-RU" sz="2200" dirty="0" smtClean="0">
                <a:solidFill>
                  <a:schemeClr val="tx1"/>
                </a:solidFill>
                <a:cs typeface="msmincho" charset="0"/>
              </a:rPr>
              <a:t>. При неузгодженні біоритмів організму з датчиками часу розвивається </a:t>
            </a:r>
            <a:r>
              <a:rPr lang="uk" altLang="ru-RU" sz="2200" dirty="0" err="1" smtClean="0">
                <a:solidFill>
                  <a:schemeClr val="tx1"/>
                </a:solidFill>
                <a:cs typeface="msmincho" charset="0"/>
              </a:rPr>
              <a:t>десинхроноз </a:t>
            </a:r>
            <a:r>
              <a:rPr lang="uk" altLang="ru-RU" sz="2200" dirty="0" smtClean="0">
                <a:solidFill>
                  <a:schemeClr val="tx1"/>
                </a:solidFill>
                <a:cs typeface="msmincho" charset="0"/>
              </a:rPr>
              <a:t>, який є ознакою фізіологічного дискомфорту. Значним коливанням протягом доби піддається інтенсивність всмоктування, транспорту та розпаду різних лікарських речовин </a:t>
            </a:r>
            <a:r>
              <a:rPr lang="uk" altLang="ru-RU" dirty="0" smtClean="0">
                <a:solidFill>
                  <a:srgbClr val="000000"/>
                </a:solidFill>
                <a:cs typeface="msmincho" charset="0"/>
              </a:rPr>
              <a:t>.</a:t>
            </a:r>
          </a:p>
          <a:p>
            <a:pPr algn="just" eaLnBrk="1">
              <a:lnSpc>
                <a:spcPct val="95000"/>
              </a:lnSpc>
              <a:buClr>
                <a:srgbClr val="000000"/>
              </a:buClr>
              <a:buSzPct val="100000"/>
              <a:buFont typeface="Times New Roman" panose="02020603050405020304" pitchFamily="18" charset="0"/>
              <a:buNone/>
              <a:defRPr/>
            </a:pPr>
            <a:endParaRPr lang="ru-RU" altLang="ru-RU" sz="2800" dirty="0" smtClean="0">
              <a:solidFill>
                <a:srgbClr val="F2F2F2"/>
              </a:solidFill>
              <a:cs typeface="msmincho" charset="0"/>
            </a:endParaRPr>
          </a:p>
          <a:p>
            <a:pPr algn="just" eaLnBrk="1">
              <a:lnSpc>
                <a:spcPct val="95000"/>
              </a:lnSpc>
              <a:buSzPct val="100000"/>
              <a:defRPr/>
            </a:pPr>
            <a:endParaRPr lang="ru-RU" altLang="ru-RU" sz="2600" dirty="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dirty="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dirty="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r>
              <a:rPr lang="uk" altLang="ru-RU" sz="2800" b="1" smtClean="0">
                <a:solidFill>
                  <a:srgbClr val="000000"/>
                </a:solidFill>
                <a:cs typeface="msmincho" charset="0"/>
              </a:rPr>
              <a:t>Вплив патологічних процесів та індивідуальних особливостей організму</a:t>
            </a:r>
          </a:p>
          <a:p>
            <a:pPr algn="just" eaLnBrk="1">
              <a:lnSpc>
                <a:spcPct val="95000"/>
              </a:lnSpc>
              <a:buClr>
                <a:srgbClr val="000000"/>
              </a:buClr>
              <a:buSzPct val="100000"/>
              <a:buFont typeface="Times New Roman" panose="02020603050405020304" pitchFamily="18" charset="0"/>
              <a:buNone/>
              <a:defRPr/>
            </a:pPr>
            <a:r>
              <a:rPr lang="uk" altLang="ru-RU" sz="2200" smtClean="0">
                <a:solidFill>
                  <a:srgbClr val="F2F2F2"/>
                </a:solidFill>
                <a:cs typeface="msmincho" charset="0"/>
              </a:rPr>
              <a:t>Істотне значення реакції організму на ліки має його вихідний стан. Багато патологічних процесів призводять до порушення бар'єрної функції біологічних мембран, зміни проникності біологічних бар'єрів. Важливе значення мають також процеси, що супроводжуються зміною електролітного гомеостазу тканин, що спричиняє механічне розтягування мембран. Наявність патологічних процесів також обумовлює змінену реактивність клітин та тканин по відношенню до лікарських речовин.</a:t>
            </a:r>
          </a:p>
          <a:p>
            <a:pPr algn="ctr" eaLnBrk="1">
              <a:lnSpc>
                <a:spcPct val="95000"/>
              </a:lnSpc>
              <a:buClr>
                <a:srgbClr val="000000"/>
              </a:buClr>
              <a:buSzPct val="100000"/>
              <a:buFont typeface="Times New Roman" panose="02020603050405020304" pitchFamily="18" charset="0"/>
              <a:buNone/>
              <a:defRPr/>
            </a:pPr>
            <a:r>
              <a:rPr lang="uk" altLang="ru-RU" sz="2800" b="1" smtClean="0">
                <a:solidFill>
                  <a:srgbClr val="000000"/>
                </a:solidFill>
                <a:cs typeface="msmincho" charset="0"/>
              </a:rPr>
              <a:t>Вплив алкоголю.</a:t>
            </a:r>
          </a:p>
          <a:p>
            <a:pPr algn="just" eaLnBrk="1">
              <a:lnSpc>
                <a:spcPct val="95000"/>
              </a:lnSpc>
              <a:buClr>
                <a:srgbClr val="000000"/>
              </a:buClr>
              <a:buSzPct val="100000"/>
              <a:buFont typeface="Times New Roman" panose="02020603050405020304" pitchFamily="18" charset="0"/>
              <a:buNone/>
              <a:defRPr/>
            </a:pPr>
            <a:endParaRPr lang="ru-RU" altLang="ru-RU" sz="2200" smtClean="0">
              <a:solidFill>
                <a:srgbClr val="F2F2F2"/>
              </a:solidFill>
              <a:cs typeface="msmincho" charset="0"/>
            </a:endParaRPr>
          </a:p>
          <a:p>
            <a:pPr algn="just" eaLnBrk="1">
              <a:lnSpc>
                <a:spcPct val="95000"/>
              </a:lnSpc>
              <a:buClr>
                <a:srgbClr val="000000"/>
              </a:buClr>
              <a:buSzPct val="100000"/>
              <a:buFont typeface="Times New Roman" panose="02020603050405020304" pitchFamily="18" charset="0"/>
              <a:buNone/>
              <a:defRPr/>
            </a:pPr>
            <a:r>
              <a:rPr lang="uk" altLang="ru-RU" sz="2200" smtClean="0">
                <a:solidFill>
                  <a:srgbClr val="F2F2F2"/>
                </a:solidFill>
                <a:cs typeface="msmincho" charset="0"/>
              </a:rPr>
              <a:t>Алкоголь негативно впливає прояв терапевтичного ефекту багатьох ліків і є причиною появи небезпечних ускладнень. Етанол впливає на фармакодинаміку та фармакокінетику лікарських препаратів різними шляхами.</a:t>
            </a: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215900" y="107950"/>
            <a:ext cx="9648825" cy="700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12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endParaRPr lang="ru-RU" altLang="ru-RU" sz="2800" b="1" smtClean="0">
              <a:solidFill>
                <a:srgbClr val="000000"/>
              </a:solidFill>
              <a:cs typeface="msmincho" charset="0"/>
            </a:endParaRPr>
          </a:p>
          <a:p>
            <a:pPr algn="ctr" eaLnBrk="1">
              <a:lnSpc>
                <a:spcPct val="95000"/>
              </a:lnSpc>
              <a:buClr>
                <a:srgbClr val="000000"/>
              </a:buClr>
              <a:buSzPct val="100000"/>
              <a:buFont typeface="Times New Roman" panose="02020603050405020304" pitchFamily="18" charset="0"/>
              <a:buNone/>
              <a:defRPr/>
            </a:pPr>
            <a:r>
              <a:rPr lang="uk" altLang="ru-RU" sz="2800" b="1" smtClean="0">
                <a:solidFill>
                  <a:srgbClr val="000000"/>
                </a:solidFill>
                <a:cs typeface="msmincho" charset="0"/>
              </a:rPr>
              <a:t>Вплив куріння.</a:t>
            </a:r>
          </a:p>
          <a:p>
            <a:pPr algn="just" eaLnBrk="1">
              <a:lnSpc>
                <a:spcPct val="95000"/>
              </a:lnSpc>
              <a:buClr>
                <a:srgbClr val="000000"/>
              </a:buClr>
              <a:buSzPct val="100000"/>
              <a:buFont typeface="Times New Roman" panose="02020603050405020304" pitchFamily="18" charset="0"/>
              <a:buNone/>
              <a:defRPr/>
            </a:pPr>
            <a:r>
              <a:rPr lang="uk" altLang="ru-RU" smtClean="0">
                <a:solidFill>
                  <a:srgbClr val="F2F2F2"/>
                </a:solidFill>
                <a:cs typeface="msmincho" charset="0"/>
              </a:rPr>
              <a:t>На дію лікарських препаратів можуть впливати речовини, які у організм під час куріння. Нікотин активує Н-холінорецептори, що призводить до активації симпатичних та парасимпатичних гангліїв, мозкового шару надниркових залоз, порушення функції ЦНС. Стимуляція мозкового шару надниркових залоз веде до звуження периферичних судин, що порушує кровопостачання багатьох органів та тканин. Активація парасимпатичних гангліїв підвищує секрецію кислого шлункового соку, що відіграє роль при всмоктуванні ліків. У ряді випадків вплив куріння на біодоступність і терапевтичну ефективність ліків вимагає подальшого вивчення.</a:t>
            </a:r>
          </a:p>
          <a:p>
            <a:pPr algn="just" eaLnBrk="1">
              <a:lnSpc>
                <a:spcPct val="95000"/>
              </a:lnSpc>
              <a:buClr>
                <a:srgbClr val="000000"/>
              </a:buClr>
              <a:buSzPct val="100000"/>
              <a:buFont typeface="Times New Roman" panose="02020603050405020304" pitchFamily="18" charset="0"/>
              <a:buNone/>
              <a:defRPr/>
            </a:pPr>
            <a:r>
              <a:rPr lang="uk" altLang="ru-RU" smtClean="0">
                <a:solidFill>
                  <a:srgbClr val="F2F2F2"/>
                </a:solidFill>
                <a:cs typeface="msmincho" charset="0"/>
              </a:rPr>
              <a:t>Таким чином, при призначенні лікарських препаратів та оцінці їхньої терапевтичної ефективності та токсичності необхідно обов'язково враховувати дію численних факторів зовнішнього та внутрішнього середовища.</a:t>
            </a:r>
          </a:p>
          <a:p>
            <a:pPr algn="just" eaLnBrk="1">
              <a:lnSpc>
                <a:spcPct val="95000"/>
              </a:lnSpc>
              <a:buClr>
                <a:srgbClr val="000000"/>
              </a:buClr>
              <a:buSzPct val="100000"/>
              <a:buFont typeface="Times New Roman" panose="02020603050405020304" pitchFamily="18" charset="0"/>
              <a:buNone/>
              <a:defRPr/>
            </a:pPr>
            <a:endParaRPr lang="ru-RU" altLang="ru-RU" sz="2800" smtClean="0">
              <a:solidFill>
                <a:srgbClr val="F2F2F2"/>
              </a:solidFill>
              <a:cs typeface="msmincho" charset="0"/>
            </a:endParaRPr>
          </a:p>
          <a:p>
            <a:pPr algn="just" eaLnBrk="1">
              <a:lnSpc>
                <a:spcPct val="95000"/>
              </a:lnSpc>
              <a:buSzPct val="100000"/>
              <a:defRPr/>
            </a:pPr>
            <a:endParaRPr lang="ru-RU" altLang="ru-RU" sz="2600" smtClean="0">
              <a:solidFill>
                <a:srgbClr val="F2F2F2"/>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ru-RU" altLang="ru-RU" sz="2600" smtClean="0">
              <a:solidFill>
                <a:srgbClr val="FFFF00"/>
              </a:solidFill>
              <a:effectLst>
                <a:outerShdw blurRad="38100" dist="38100" dir="2700000" algn="tl">
                  <a:srgbClr val="000000"/>
                </a:outerShdw>
              </a:effectLst>
              <a:cs typeface="msmincho" charset="0"/>
            </a:endParaRPr>
          </a:p>
          <a:p>
            <a:pPr algn="ctr" eaLnBrk="1">
              <a:lnSpc>
                <a:spcPct val="95000"/>
              </a:lnSpc>
              <a:buSzPct val="100000"/>
              <a:defRPr/>
            </a:pPr>
            <a:endParaRPr lang="en-US" altLang="ru-RU" sz="2600" smtClean="0">
              <a:solidFill>
                <a:srgbClr val="FFFF00"/>
              </a:solidFill>
              <a:effectLst>
                <a:outerShdw blurRad="38100" dist="38100" dir="2700000" algn="tl">
                  <a:srgbClr val="000000"/>
                </a:outerShdw>
              </a:effectLst>
              <a:cs typeface="msmincho" charset="0"/>
            </a:endParaRPr>
          </a:p>
        </p:txBody>
      </p:sp>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70658" name="Rectangle 1"/>
          <p:cNvSpPr>
            <a:spLocks noGrp="1" noChangeArrowheads="1"/>
          </p:cNvSpPr>
          <p:nvPr>
            <p:ph type="title"/>
          </p:nvPr>
        </p:nvSpPr>
        <p:spPr>
          <a:xfrm>
            <a:off x="741363" y="282575"/>
            <a:ext cx="8609012" cy="1262063"/>
          </a:xfrm>
        </p:spPr>
        <p:txBody>
          <a:bodyPr tIns="38880"/>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 altLang="ru-RU" sz="4400" smtClean="0"/>
              <a:t>Дякую за увагу!</a:t>
            </a: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1800225"/>
            <a:ext cx="8064500" cy="5100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trips/>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785</TotalTime>
  <Words>3182</Words>
  <Application>Microsoft Office PowerPoint</Application>
  <PresentationFormat>Произвольный</PresentationFormat>
  <Paragraphs>300</Paragraphs>
  <Slides>30</Slides>
  <Notes>30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30</vt:i4>
      </vt:variant>
    </vt:vector>
  </HeadingPairs>
  <TitlesOfParts>
    <vt:vector size="37" baseType="lpstr">
      <vt:lpstr>Arial</vt:lpstr>
      <vt:lpstr>Franklin Gothic Book</vt:lpstr>
      <vt:lpstr>msmincho</vt:lpstr>
      <vt:lpstr>Times New Roman</vt:lpstr>
      <vt:lpstr>Wingdings</vt:lpstr>
      <vt:lpstr>Wingdings 2</vt:lpstr>
      <vt:lpstr>Техническая</vt:lpstr>
      <vt:lpstr>Тема:  « Біодоступність лікарських речовин»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Тонкие акценты</dc:title>
  <dc:creator>Lenovo</dc:creator>
  <dc:description>Сиреневая область заголовка с тремя сине-зелеными элементами на левой границе; серый фон</dc:description>
  <cp:lastModifiedBy>Alyona Zamkovaya</cp:lastModifiedBy>
  <cp:revision>35</cp:revision>
  <cp:lastPrinted>1601-01-01T00:00:00Z</cp:lastPrinted>
  <dcterms:created xsi:type="dcterms:W3CDTF">2017-04-02T13:46:06Z</dcterms:created>
  <dcterms:modified xsi:type="dcterms:W3CDTF">2025-01-18T18:07:37Z</dcterms:modified>
</cp:coreProperties>
</file>