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9144000" cy="6858000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BCB0"/>
    <a:srgbClr val="EEDCD2"/>
    <a:srgbClr val="FFC1C1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1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9200" y="1233627"/>
            <a:ext cx="7705598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65704" y="2324100"/>
            <a:ext cx="5255514" cy="12291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130040" y="2994659"/>
            <a:ext cx="2789682" cy="12291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9721" y="3759"/>
            <a:ext cx="7604556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6870" y="1300099"/>
            <a:ext cx="7079615" cy="4465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harmel.kharkiv.edu/" TargetMode="External"/><Relationship Id="rId2" Type="http://schemas.openxmlformats.org/officeDocument/2006/relationships/hyperlink" Target="http://www.tl.nuph.edu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dspace.nuphedu.u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14970" y="1524000"/>
            <a:ext cx="7026275" cy="3565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713105" indent="-2540" algn="ctr">
              <a:lnSpc>
                <a:spcPct val="100000"/>
              </a:lnSpc>
              <a:spcBef>
                <a:spcPts val="2270"/>
              </a:spcBef>
            </a:pPr>
            <a:r>
              <a:rPr sz="2800" b="1" i="1" u="heavy" spc="-5" dirty="0" err="1" smtClean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Біодоступність</a:t>
            </a:r>
            <a:r>
              <a:rPr sz="2800" b="1" i="1" u="heavy" spc="-5" dirty="0" smtClean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та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методи </a:t>
            </a:r>
            <a:r>
              <a:rPr sz="2800" b="1" i="1" u="heavy" spc="-5" dirty="0" err="1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її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 </a:t>
            </a:r>
            <a:r>
              <a:rPr sz="2800" b="1" i="1" u="heavy" spc="-5" dirty="0" err="1" smtClean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визначення</a:t>
            </a:r>
            <a:r>
              <a:rPr sz="2800" b="1" i="1" u="heavy" spc="-10" dirty="0" smtClean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.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Вплив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біологічних</a:t>
            </a:r>
            <a:r>
              <a:rPr sz="2800" b="1" i="1" spc="-5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факторів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і факторів </a:t>
            </a:r>
            <a:r>
              <a:rPr sz="2800" b="1" i="1" u="heavy" spc="-1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середовища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на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біодоступність. Вплив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типу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​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лікарська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форма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в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процесі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випуску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​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діючі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фармацевтичні інгредієнти з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наркотики</a:t>
            </a:r>
            <a:endParaRPr sz="2800" dirty="0">
              <a:latin typeface="Carlito"/>
              <a:cs typeface="Carlito"/>
            </a:endParaRPr>
          </a:p>
          <a:p>
            <a:pPr marL="1416685" marR="5080" indent="-1259205">
              <a:lnSpc>
                <a:spcPct val="100000"/>
              </a:lnSpc>
              <a:spcBef>
                <a:spcPts val="1290"/>
              </a:spcBef>
            </a:pPr>
            <a:endParaRPr sz="2400" dirty="0">
              <a:latin typeface="Georgia"/>
              <a:cs typeface="Georgia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6339518" y="4606120"/>
            <a:ext cx="2731476" cy="959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 Замкова А.В.</a:t>
            </a:r>
            <a:endParaRPr lang="uk-UA" sz="20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3352800" y="6096000"/>
            <a:ext cx="1755904" cy="410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 </a:t>
            </a:r>
            <a:r>
              <a:rPr lang="en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uk-UA" sz="20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971600" y="188640"/>
            <a:ext cx="7488832" cy="959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solidFill>
                  <a:srgbClr val="E8BC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sz="2000" dirty="0" smtClean="0">
                <a:solidFill>
                  <a:srgbClr val="E8BC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</a:p>
          <a:p>
            <a:pPr algn="ctr"/>
            <a:r>
              <a:rPr lang="uk-UA" sz="2000" dirty="0" smtClean="0">
                <a:solidFill>
                  <a:srgbClr val="E8BC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фармацевтичної хімії та технології ліків </a:t>
            </a:r>
            <a:endParaRPr lang="uk-UA" sz="2000" dirty="0">
              <a:solidFill>
                <a:srgbClr val="E8BC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952457" cy="124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2409" y="236346"/>
            <a:ext cx="42691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План </a:t>
            </a: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в</a:t>
            </a:r>
            <a:r>
              <a:rPr sz="4400" i="1" spc="-6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dirty="0" err="1" smtClean="0">
                <a:solidFill>
                  <a:srgbClr val="1F487C"/>
                </a:solidFill>
                <a:latin typeface="Carlito"/>
                <a:cs typeface="Carlito"/>
              </a:rPr>
              <a:t>лекці</a:t>
            </a:r>
            <a:r>
              <a:rPr lang="uk-UA" sz="4400" i="1" dirty="0" smtClean="0">
                <a:solidFill>
                  <a:srgbClr val="1F487C"/>
                </a:solidFill>
                <a:latin typeface="Carlito"/>
                <a:cs typeface="Carlito"/>
              </a:rPr>
              <a:t>ї</a:t>
            </a:r>
            <a:endParaRPr sz="4400" dirty="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4" name="object 4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7200" y="743523"/>
            <a:ext cx="4306570" cy="230447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Визначення</a:t>
            </a:r>
            <a:r>
              <a:rPr sz="2400" spc="-5" dirty="0">
                <a:latin typeface="Carlito"/>
                <a:cs typeface="Carlito"/>
              </a:rPr>
              <a:t>​</a:t>
            </a:r>
            <a:r>
              <a:rPr sz="2400" spc="45" dirty="0">
                <a:latin typeface="Carlito"/>
                <a:cs typeface="Carlito"/>
              </a:rPr>
              <a:t> </a:t>
            </a:r>
            <a:r>
              <a:rPr sz="2400" spc="-25" dirty="0" err="1" smtClean="0">
                <a:latin typeface="Carlito"/>
                <a:cs typeface="Carlito"/>
              </a:rPr>
              <a:t>біодоступн</a:t>
            </a:r>
            <a:r>
              <a:rPr lang="uk-UA" sz="2400" spc="-25" dirty="0" smtClean="0">
                <a:latin typeface="Carlito"/>
                <a:cs typeface="Carlito"/>
              </a:rPr>
              <a:t>ості</a:t>
            </a:r>
            <a:r>
              <a:rPr sz="2400" spc="-25" dirty="0" smtClean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Міра</a:t>
            </a:r>
            <a:r>
              <a:rPr sz="2400" spc="-5" dirty="0">
                <a:latin typeface="Carlito"/>
                <a:cs typeface="Carlito"/>
              </a:rPr>
              <a:t>​</a:t>
            </a:r>
            <a:r>
              <a:rPr sz="2400" spc="20" dirty="0">
                <a:latin typeface="Carlito"/>
                <a:cs typeface="Carlito"/>
              </a:rPr>
              <a:t> </a:t>
            </a:r>
            <a:r>
              <a:rPr sz="2400" spc="-25" dirty="0" err="1" smtClean="0">
                <a:latin typeface="Carlito"/>
                <a:cs typeface="Carlito"/>
              </a:rPr>
              <a:t>біодоступн</a:t>
            </a:r>
            <a:r>
              <a:rPr lang="uk-UA" sz="2400" spc="-25" dirty="0" smtClean="0">
                <a:latin typeface="Carlito"/>
                <a:cs typeface="Carlito"/>
              </a:rPr>
              <a:t>ості</a:t>
            </a:r>
            <a:r>
              <a:rPr sz="2400" spc="-25" dirty="0" smtClean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356235" algn="l"/>
              </a:tabLst>
            </a:pPr>
            <a:r>
              <a:rPr sz="2400" spc="-10" dirty="0" err="1" smtClean="0">
                <a:latin typeface="Carlito"/>
                <a:cs typeface="Carlito"/>
              </a:rPr>
              <a:t>Абсолютн</a:t>
            </a:r>
            <a:r>
              <a:rPr lang="uk-UA" sz="2400" spc="-10" dirty="0" smtClean="0">
                <a:latin typeface="Carlito"/>
                <a:cs typeface="Carlito"/>
              </a:rPr>
              <a:t>а</a:t>
            </a:r>
            <a:r>
              <a:rPr sz="2400" spc="10" dirty="0" smtClean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біодоступність.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6235" algn="l"/>
              </a:tabLst>
            </a:pPr>
            <a:r>
              <a:rPr sz="2400" spc="-15" dirty="0">
                <a:latin typeface="Carlito"/>
                <a:cs typeface="Carlito"/>
              </a:rPr>
              <a:t>Відносна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біодоступність.</a:t>
            </a:r>
            <a:endParaRPr sz="2400" dirty="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356235" algn="l"/>
              </a:tabLst>
            </a:pPr>
            <a:r>
              <a:rPr lang="uk-UA" sz="2400" spc="-60" dirty="0" smtClean="0">
                <a:latin typeface="Carlito"/>
                <a:cs typeface="Carlito"/>
              </a:rPr>
              <a:t>Загальна</a:t>
            </a:r>
            <a:r>
              <a:rPr sz="2400" spc="-5" dirty="0" smtClean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біодоступність.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84679" y="3352800"/>
            <a:ext cx="5944972" cy="2880917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785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400" spc="-5" dirty="0">
                <a:latin typeface="Arial"/>
                <a:cs typeface="Arial"/>
              </a:rPr>
              <a:t>Основні </a:t>
            </a:r>
            <a:r>
              <a:rPr sz="2400" dirty="0">
                <a:latin typeface="Arial"/>
                <a:cs typeface="Arial"/>
              </a:rPr>
              <a:t>параметри</a:t>
            </a:r>
            <a:r>
              <a:rPr sz="2400" spc="-5" dirty="0">
                <a:latin typeface="Arial"/>
                <a:cs typeface="Arial"/>
              </a:rPr>
              <a:t>​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біодоступн</a:t>
            </a:r>
            <a:r>
              <a:rPr lang="uk-UA" sz="2400" dirty="0" smtClean="0">
                <a:latin typeface="Arial"/>
                <a:cs typeface="Arial"/>
              </a:rPr>
              <a:t>ості</a:t>
            </a:r>
            <a:endParaRPr sz="2400" dirty="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spcBef>
                <a:spcPts val="1685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400" spc="-5" dirty="0">
                <a:latin typeface="Arial"/>
                <a:cs typeface="Arial"/>
              </a:rPr>
              <a:t>Основні параметри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фармакокінетика</a:t>
            </a:r>
            <a:endParaRPr sz="2400" dirty="0">
              <a:latin typeface="Arial"/>
              <a:cs typeface="Arial"/>
            </a:endParaRPr>
          </a:p>
          <a:p>
            <a:pPr marL="622300" marR="5080" indent="-610235">
              <a:lnSpc>
                <a:spcPct val="100000"/>
              </a:lnSpc>
              <a:spcBef>
                <a:spcPts val="1680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400" spc="-5" dirty="0">
                <a:latin typeface="Arial"/>
                <a:cs typeface="Arial"/>
              </a:rPr>
              <a:t>Динаміка </a:t>
            </a:r>
            <a:r>
              <a:rPr sz="2400" dirty="0">
                <a:latin typeface="Arial"/>
                <a:cs typeface="Arial"/>
              </a:rPr>
              <a:t>концентрації лікарської речовини (С) після її </a:t>
            </a:r>
            <a:r>
              <a:rPr sz="2400" spc="-5" dirty="0">
                <a:latin typeface="Arial"/>
                <a:cs typeface="Arial"/>
              </a:rPr>
              <a:t>введення </a:t>
            </a:r>
            <a:r>
              <a:rPr sz="2400" dirty="0">
                <a:latin typeface="Arial"/>
                <a:cs typeface="Arial"/>
              </a:rPr>
              <a:t>у </a:t>
            </a:r>
            <a:r>
              <a:rPr sz="2400" spc="-5" dirty="0">
                <a:latin typeface="Arial"/>
                <a:cs typeface="Arial"/>
              </a:rPr>
              <a:t>2 </a:t>
            </a:r>
            <a:r>
              <a:rPr sz="2400" dirty="0">
                <a:latin typeface="Arial"/>
                <a:cs typeface="Arial"/>
              </a:rPr>
              <a:t>ЛЗ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форми</a:t>
            </a:r>
          </a:p>
          <a:p>
            <a:pPr marL="6223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(А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5" dirty="0">
                <a:latin typeface="Arial"/>
                <a:cs typeface="Arial"/>
              </a:rPr>
              <a:t>Б) із </a:t>
            </a:r>
            <a:r>
              <a:rPr sz="2400" dirty="0">
                <a:latin typeface="Arial"/>
                <a:cs typeface="Arial"/>
              </a:rPr>
              <a:t>снодійним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діяльність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1081" y="1219200"/>
            <a:ext cx="36766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0000"/>
                </a:solidFill>
                <a:latin typeface="Carlito"/>
                <a:cs typeface="Carlito"/>
              </a:rPr>
              <a:t>Рекомендовано</a:t>
            </a:r>
            <a:r>
              <a:rPr sz="3200" b="1" spc="-7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arlito"/>
                <a:cs typeface="Carlito"/>
              </a:rPr>
              <a:t>Книги</a:t>
            </a:r>
            <a:endParaRPr sz="3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7991" y="2349637"/>
            <a:ext cx="7402830" cy="3859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lang="uk-UA" sz="1600" b="1" spc="-5" dirty="0" err="1" smtClean="0">
                <a:latin typeface="Times New Roman"/>
                <a:cs typeface="Times New Roman"/>
              </a:rPr>
              <a:t>Бі</a:t>
            </a:r>
            <a:r>
              <a:rPr sz="1600" b="1" spc="-5" dirty="0" err="1" smtClean="0">
                <a:latin typeface="Times New Roman"/>
                <a:cs typeface="Times New Roman"/>
              </a:rPr>
              <a:t>офармацевтика</a:t>
            </a:r>
            <a:r>
              <a:rPr sz="1600" b="1" spc="-5" dirty="0">
                <a:latin typeface="Times New Roman"/>
                <a:cs typeface="Times New Roman"/>
              </a:rPr>
              <a:t>. </a:t>
            </a:r>
            <a:r>
              <a:rPr sz="1600" b="1" dirty="0">
                <a:latin typeface="Times New Roman"/>
                <a:cs typeface="Times New Roman"/>
              </a:rPr>
              <a:t>Практичний </a:t>
            </a:r>
            <a:r>
              <a:rPr sz="1600" b="1" spc="-5" dirty="0">
                <a:latin typeface="Times New Roman"/>
                <a:cs typeface="Times New Roman"/>
              </a:rPr>
              <a:t>посібник для </a:t>
            </a:r>
            <a:r>
              <a:rPr sz="1600" b="1" dirty="0">
                <a:latin typeface="Times New Roman"/>
                <a:cs typeface="Times New Roman"/>
              </a:rPr>
              <a:t>англомовних </a:t>
            </a:r>
            <a:r>
              <a:rPr sz="1600" b="1" spc="-5" dirty="0">
                <a:latin typeface="Times New Roman"/>
                <a:cs typeface="Times New Roman"/>
              </a:rPr>
              <a:t>студентів </a:t>
            </a:r>
            <a:r>
              <a:rPr sz="1600" b="1" spc="5" dirty="0">
                <a:latin typeface="Times New Roman"/>
                <a:cs typeface="Times New Roman"/>
              </a:rPr>
              <a:t>5 </a:t>
            </a:r>
            <a:r>
              <a:rPr sz="1600" b="1" spc="-5" dirty="0">
                <a:latin typeface="Times New Roman"/>
                <a:cs typeface="Times New Roman"/>
              </a:rPr>
              <a:t>курсу </a:t>
            </a:r>
            <a:r>
              <a:rPr sz="1600" b="1" spc="-30" dirty="0">
                <a:latin typeface="Times New Roman"/>
                <a:cs typeface="Times New Roman"/>
              </a:rPr>
              <a:t>спеціальності </a:t>
            </a:r>
            <a:r>
              <a:rPr sz="1600" b="1" dirty="0">
                <a:latin typeface="Times New Roman"/>
                <a:cs typeface="Times New Roman"/>
              </a:rPr>
              <a:t>“Фармація”: </a:t>
            </a:r>
            <a:r>
              <a:rPr sz="1600" b="1" spc="-5" dirty="0">
                <a:latin typeface="Times New Roman"/>
                <a:cs typeface="Times New Roman"/>
              </a:rPr>
              <a:t>посібник для </a:t>
            </a:r>
            <a:r>
              <a:rPr sz="1600" b="1" dirty="0">
                <a:latin typeface="Times New Roman"/>
                <a:cs typeface="Times New Roman"/>
              </a:rPr>
              <a:t>роботи </a:t>
            </a:r>
            <a:r>
              <a:rPr sz="1600" b="1" spc="-5" dirty="0">
                <a:latin typeface="Times New Roman"/>
                <a:cs typeface="Times New Roman"/>
              </a:rPr>
              <a:t>студентів / За </a:t>
            </a:r>
            <a:r>
              <a:rPr sz="1600" b="1" dirty="0">
                <a:latin typeface="Times New Roman"/>
                <a:cs typeface="Times New Roman"/>
              </a:rPr>
              <a:t>ред .</a:t>
            </a:r>
            <a:r>
              <a:rPr sz="1600" b="1" spc="3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акад.</a:t>
            </a:r>
            <a:endParaRPr sz="1600" dirty="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А. І. </a:t>
            </a:r>
            <a:r>
              <a:rPr sz="1600" b="1" spc="-15" dirty="0">
                <a:latin typeface="Times New Roman"/>
                <a:cs typeface="Times New Roman"/>
              </a:rPr>
              <a:t>Тихонова.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10" dirty="0">
                <a:latin typeface="Times New Roman"/>
                <a:cs typeface="Times New Roman"/>
              </a:rPr>
              <a:t>Х. : ФН </a:t>
            </a:r>
            <a:r>
              <a:rPr sz="1600" b="1" dirty="0">
                <a:latin typeface="Times New Roman"/>
                <a:cs typeface="Times New Roman"/>
              </a:rPr>
              <a:t>НФаУ </a:t>
            </a:r>
            <a:r>
              <a:rPr sz="1600" b="1" spc="-5" dirty="0">
                <a:latin typeface="Times New Roman"/>
                <a:cs typeface="Times New Roman"/>
              </a:rPr>
              <a:t>, </a:t>
            </a:r>
            <a:r>
              <a:rPr sz="1600" b="1" spc="-20" dirty="0">
                <a:latin typeface="Times New Roman"/>
                <a:cs typeface="Times New Roman"/>
              </a:rPr>
              <a:t>2011.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68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стор.</a:t>
            </a:r>
            <a:endParaRPr sz="1600" dirty="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Британська </a:t>
            </a:r>
            <a:r>
              <a:rPr sz="1600" b="1" dirty="0">
                <a:latin typeface="Times New Roman"/>
                <a:cs typeface="Times New Roman"/>
              </a:rPr>
              <a:t>фармакопея. </a:t>
            </a:r>
            <a:r>
              <a:rPr sz="1600" b="1" spc="-5" dirty="0">
                <a:latin typeface="Times New Roman"/>
                <a:cs typeface="Times New Roman"/>
              </a:rPr>
              <a:t>– Лондон: The </a:t>
            </a:r>
            <a:r>
              <a:rPr sz="1600" b="1" dirty="0">
                <a:latin typeface="Times New Roman"/>
                <a:cs typeface="Times New Roman"/>
              </a:rPr>
              <a:t>Stationery </a:t>
            </a:r>
            <a:r>
              <a:rPr sz="1600" b="1" spc="-5" dirty="0">
                <a:latin typeface="Times New Roman"/>
                <a:cs typeface="Times New Roman"/>
              </a:rPr>
              <a:t>Office, </a:t>
            </a:r>
            <a:r>
              <a:rPr sz="1600" b="1" spc="-40" dirty="0">
                <a:latin typeface="Times New Roman"/>
                <a:cs typeface="Times New Roman"/>
              </a:rPr>
              <a:t>Vol. </a:t>
            </a:r>
            <a:r>
              <a:rPr sz="1600" b="1" dirty="0">
                <a:latin typeface="Times New Roman"/>
                <a:cs typeface="Times New Roman"/>
              </a:rPr>
              <a:t>ІІІ, 2009.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70" dirty="0">
                <a:latin typeface="Times New Roman"/>
                <a:cs typeface="Times New Roman"/>
              </a:rPr>
              <a:t>С. </a:t>
            </a:r>
            <a:r>
              <a:rPr sz="1600" b="1" spc="-5" dirty="0">
                <a:latin typeface="Times New Roman"/>
                <a:cs typeface="Times New Roman"/>
              </a:rPr>
              <a:t>7533-7614. </a:t>
            </a:r>
            <a:r>
              <a:rPr sz="1600" b="1" spc="-10" dirty="0">
                <a:latin typeface="Times New Roman"/>
                <a:cs typeface="Times New Roman"/>
              </a:rPr>
              <a:t>Європейська </a:t>
            </a:r>
            <a:r>
              <a:rPr sz="1600" b="1" spc="-5" dirty="0">
                <a:latin typeface="Times New Roman"/>
                <a:cs typeface="Times New Roman"/>
              </a:rPr>
              <a:t>фармакопея. </a:t>
            </a:r>
            <a:r>
              <a:rPr sz="1600" b="1" dirty="0">
                <a:latin typeface="Times New Roman"/>
                <a:cs typeface="Times New Roman"/>
              </a:rPr>
              <a:t>Видання шосте.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Страсбург: </a:t>
            </a:r>
            <a:r>
              <a:rPr sz="1600" b="1" spc="-5" dirty="0">
                <a:latin typeface="Times New Roman"/>
                <a:cs typeface="Times New Roman"/>
              </a:rPr>
              <a:t>Рада </a:t>
            </a:r>
            <a:r>
              <a:rPr sz="1600" b="1" spc="-10" dirty="0">
                <a:latin typeface="Times New Roman"/>
                <a:cs typeface="Times New Roman"/>
              </a:rPr>
              <a:t>Європи, </a:t>
            </a:r>
            <a:r>
              <a:rPr sz="1600" b="1" spc="-25" dirty="0">
                <a:latin typeface="Times New Roman"/>
                <a:cs typeface="Times New Roman"/>
              </a:rPr>
              <a:t>Т.1., </a:t>
            </a:r>
            <a:r>
              <a:rPr sz="1600" b="1" dirty="0">
                <a:latin typeface="Times New Roman"/>
                <a:cs typeface="Times New Roman"/>
              </a:rPr>
              <a:t>2008.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80" dirty="0">
                <a:latin typeface="Times New Roman"/>
                <a:cs typeface="Times New Roman"/>
              </a:rPr>
              <a:t>С.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1063-1084.</a:t>
            </a:r>
            <a:endParaRPr sz="1600" dirty="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23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Шаргель, Л. </a:t>
            </a:r>
            <a:r>
              <a:rPr sz="1600" b="1" dirty="0">
                <a:latin typeface="Times New Roman"/>
                <a:cs typeface="Times New Roman"/>
              </a:rPr>
              <a:t>Прикладна </a:t>
            </a:r>
            <a:r>
              <a:rPr sz="1600" b="1" spc="-5" dirty="0">
                <a:latin typeface="Times New Roman"/>
                <a:cs typeface="Times New Roman"/>
              </a:rPr>
              <a:t>біофармацевтика та фармакокінетика / Л. </a:t>
            </a:r>
            <a:r>
              <a:rPr sz="1600" b="1" dirty="0">
                <a:latin typeface="Times New Roman"/>
                <a:cs typeface="Times New Roman"/>
              </a:rPr>
              <a:t>Шаргель, </a:t>
            </a:r>
            <a:r>
              <a:rPr sz="1600" b="1" spc="-5" dirty="0">
                <a:latin typeface="Times New Roman"/>
                <a:cs typeface="Times New Roman"/>
              </a:rPr>
              <a:t>А.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5" dirty="0">
                <a:latin typeface="Times New Roman"/>
                <a:cs typeface="Times New Roman"/>
              </a:rPr>
              <a:t>Ю,</a:t>
            </a:r>
            <a:endParaRPr sz="1600" dirty="0">
              <a:latin typeface="Times New Roman"/>
              <a:cs typeface="Times New Roman"/>
            </a:endParaRPr>
          </a:p>
          <a:p>
            <a:pPr marL="927100" marR="5715" indent="-5715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С. Ву-Понг. – 6 вид. – </a:t>
            </a:r>
            <a:r>
              <a:rPr sz="1600" b="1" spc="-25" dirty="0">
                <a:latin typeface="Times New Roman"/>
                <a:cs typeface="Times New Roman"/>
              </a:rPr>
              <a:t>Нью-Йорк: </a:t>
            </a:r>
            <a:r>
              <a:rPr sz="1600" b="1" dirty="0">
                <a:latin typeface="Times New Roman"/>
                <a:cs typeface="Times New Roman"/>
              </a:rPr>
              <a:t>McGraw-Hill Medical, 2012.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30" dirty="0">
                <a:latin typeface="Times New Roman"/>
                <a:cs typeface="Times New Roman"/>
              </a:rPr>
              <a:t>811 </a:t>
            </a:r>
            <a:r>
              <a:rPr sz="1600" b="1" spc="-5" dirty="0">
                <a:latin typeface="Times New Roman"/>
                <a:cs typeface="Times New Roman"/>
              </a:rPr>
              <a:t>с. Марк </a:t>
            </a:r>
            <a:r>
              <a:rPr sz="1600" b="1" spc="-80" dirty="0">
                <a:latin typeface="Times New Roman"/>
                <a:cs typeface="Times New Roman"/>
              </a:rPr>
              <a:t>П. </a:t>
            </a:r>
            <a:r>
              <a:rPr sz="1600" b="1" dirty="0">
                <a:latin typeface="Times New Roman"/>
                <a:cs typeface="Times New Roman"/>
              </a:rPr>
              <a:t>Матьє. </a:t>
            </a:r>
            <a:r>
              <a:rPr sz="1600" b="1" spc="-25" dirty="0">
                <a:latin typeface="Times New Roman"/>
                <a:cs typeface="Times New Roman"/>
              </a:rPr>
              <a:t>PAREXEL </a:t>
            </a:r>
            <a:r>
              <a:rPr sz="1600" b="1" spc="-5" dirty="0">
                <a:latin typeface="Times New Roman"/>
                <a:cs typeface="Times New Roman"/>
              </a:rPr>
              <a:t>Biopharmaceutical R&amp;D </a:t>
            </a:r>
            <a:r>
              <a:rPr sz="1600" b="1" dirty="0">
                <a:latin typeface="Times New Roman"/>
                <a:cs typeface="Times New Roman"/>
              </a:rPr>
              <a:t>Statistical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Джерело-</a:t>
            </a:r>
            <a:endParaRPr sz="1600" dirty="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книга </a:t>
            </a:r>
            <a:r>
              <a:rPr sz="1600" b="1" dirty="0">
                <a:latin typeface="Times New Roman"/>
                <a:cs typeface="Times New Roman"/>
              </a:rPr>
              <a:t>2014-2015 </a:t>
            </a:r>
            <a:r>
              <a:rPr sz="1600" b="1" spc="-5" dirty="0">
                <a:latin typeface="Times New Roman"/>
                <a:cs typeface="Times New Roman"/>
              </a:rPr>
              <a:t>/ Марк </a:t>
            </a:r>
            <a:r>
              <a:rPr sz="1600" b="1" spc="-80" dirty="0">
                <a:latin typeface="Times New Roman"/>
                <a:cs typeface="Times New Roman"/>
              </a:rPr>
              <a:t>П. </a:t>
            </a:r>
            <a:r>
              <a:rPr sz="1600" b="1" spc="-5" dirty="0">
                <a:latin typeface="Times New Roman"/>
                <a:cs typeface="Times New Roman"/>
              </a:rPr>
              <a:t>Матьє. – </a:t>
            </a:r>
            <a:r>
              <a:rPr sz="1600" b="1" spc="-10" dirty="0">
                <a:latin typeface="Times New Roman"/>
                <a:cs typeface="Times New Roman"/>
              </a:rPr>
              <a:t>Parexel </a:t>
            </a:r>
            <a:r>
              <a:rPr sz="1600" b="1" spc="-5" dirty="0">
                <a:latin typeface="Times New Roman"/>
                <a:cs typeface="Times New Roman"/>
              </a:rPr>
              <a:t>Intl Corp., </a:t>
            </a:r>
            <a:r>
              <a:rPr sz="1600" b="1" dirty="0">
                <a:latin typeface="Times New Roman"/>
                <a:cs typeface="Times New Roman"/>
              </a:rPr>
              <a:t>2014.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421</a:t>
            </a:r>
            <a:r>
              <a:rPr sz="1600" b="1" spc="15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р.</a:t>
            </a:r>
            <a:endParaRPr sz="16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www.tl.nuph.edu.ua</a:t>
            </a:r>
            <a:r>
              <a:rPr sz="1600" b="1" spc="-10" dirty="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сайт </a:t>
            </a:r>
            <a:r>
              <a:rPr sz="1600" b="1" spc="-20" dirty="0">
                <a:latin typeface="Times New Roman"/>
                <a:cs typeface="Times New Roman"/>
              </a:rPr>
              <a:t>Технології Ліків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відділ.</a:t>
            </a:r>
            <a:endParaRPr sz="16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Навчальний </a:t>
            </a:r>
            <a:r>
              <a:rPr sz="1600" b="1" spc="-5" dirty="0">
                <a:latin typeface="Times New Roman"/>
                <a:cs typeface="Times New Roman"/>
              </a:rPr>
              <a:t>портал</a:t>
            </a:r>
            <a:r>
              <a:rPr sz="1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http://pharmel.kharkiv.edu</a:t>
            </a:r>
            <a:r>
              <a:rPr sz="1600" b="1" spc="-10" dirty="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центр дистанційного навчання ім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НФаУ</a:t>
            </a:r>
            <a:endParaRPr sz="16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http://dspace.nuphedu.ua</a:t>
            </a:r>
            <a:r>
              <a:rPr sz="1600" b="1" spc="-5" dirty="0">
                <a:solidFill>
                  <a:srgbClr val="0000FF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електронний </a:t>
            </a:r>
            <a:r>
              <a:rPr sz="1600" b="1" spc="-10" dirty="0">
                <a:latin typeface="Times New Roman"/>
                <a:cs typeface="Times New Roman"/>
              </a:rPr>
              <a:t>архів</a:t>
            </a:r>
            <a:r>
              <a:rPr sz="1600" b="1" spc="1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НФаУ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228600"/>
            <a:ext cx="4900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Питання </a:t>
            </a:r>
            <a:r>
              <a:rPr sz="2400" spc="-15" dirty="0">
                <a:solidFill>
                  <a:srgbClr val="FF0000"/>
                </a:solidFill>
                <a:latin typeface="Arial Black"/>
                <a:cs typeface="Arial Black"/>
              </a:rPr>
              <a:t>для </a:t>
            </a: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індивідуальних</a:t>
            </a:r>
            <a:r>
              <a:rPr sz="2400" spc="-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Arial Black"/>
                <a:cs typeface="Arial Black"/>
              </a:rPr>
              <a:t>працювати</a:t>
            </a:r>
            <a:endParaRPr sz="2400" dirty="0">
              <a:latin typeface="Arial Black"/>
              <a:cs typeface="Arial Black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782053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1" spc="-5" dirty="0">
                <a:solidFill>
                  <a:srgbClr val="1F487C"/>
                </a:solidFill>
                <a:latin typeface="Carlito"/>
                <a:cs typeface="Carlito"/>
              </a:rPr>
              <a:t>1. </a:t>
            </a:r>
            <a:r>
              <a:rPr sz="3200" i="1" spc="-10" dirty="0">
                <a:solidFill>
                  <a:srgbClr val="1F487C"/>
                </a:solidFill>
                <a:latin typeface="Carlito"/>
                <a:cs typeface="Carlito"/>
              </a:rPr>
              <a:t>Визначення</a:t>
            </a:r>
            <a:r>
              <a:rPr sz="3200" i="1" spc="-5" dirty="0">
                <a:solidFill>
                  <a:srgbClr val="1F487C"/>
                </a:solidFill>
                <a:latin typeface="Carlito"/>
                <a:cs typeface="Carlito"/>
              </a:rPr>
              <a:t>​</a:t>
            </a:r>
            <a:r>
              <a:rPr sz="32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3200" i="1" spc="-5" dirty="0">
                <a:solidFill>
                  <a:srgbClr val="1F487C"/>
                </a:solidFill>
                <a:latin typeface="Carlito"/>
                <a:cs typeface="Carlito"/>
              </a:rPr>
              <a:t>біодоступність</a:t>
            </a:r>
            <a:endParaRPr sz="3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4727" y="838200"/>
            <a:ext cx="7059295" cy="2551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85" rIns="0" bIns="0" rtlCol="0">
            <a:spAutoFit/>
          </a:bodyPr>
          <a:lstStyle/>
          <a:p>
            <a:pPr marL="92075" marR="536575" indent="354965">
              <a:lnSpc>
                <a:spcPct val="100000"/>
              </a:lnSpc>
              <a:spcBef>
                <a:spcPts val="155"/>
              </a:spcBef>
            </a:pPr>
            <a:r>
              <a:rPr sz="32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Біодоступність </a:t>
            </a:r>
            <a:r>
              <a:rPr sz="32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(BA)</a:t>
            </a:r>
            <a:r>
              <a:rPr sz="3200" b="1" i="1" spc="-1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входить </a:t>
            </a:r>
            <a:r>
              <a:rPr sz="3200" spc="-5" dirty="0">
                <a:latin typeface="Carlito"/>
                <a:cs typeface="Carlito"/>
              </a:rPr>
              <a:t>до складу </a:t>
            </a:r>
            <a:r>
              <a:rPr sz="3200" spc="-10" dirty="0">
                <a:latin typeface="Carlito"/>
                <a:cs typeface="Carlito"/>
              </a:rPr>
              <a:t>введеної </a:t>
            </a:r>
            <a:r>
              <a:rPr sz="3200" spc="-5" dirty="0">
                <a:latin typeface="Carlito"/>
                <a:cs typeface="Carlito"/>
              </a:rPr>
              <a:t>лікарської </a:t>
            </a:r>
            <a:r>
              <a:rPr sz="3200" spc="-15" dirty="0">
                <a:latin typeface="Carlito"/>
                <a:cs typeface="Carlito"/>
              </a:rPr>
              <a:t>речовини, </a:t>
            </a:r>
            <a:r>
              <a:rPr sz="3200" dirty="0">
                <a:latin typeface="Carlito"/>
                <a:cs typeface="Carlito"/>
              </a:rPr>
              <a:t>яка </a:t>
            </a:r>
            <a:r>
              <a:rPr sz="3200" spc="-10" dirty="0">
                <a:latin typeface="Carlito"/>
                <a:cs typeface="Carlito"/>
              </a:rPr>
              <a:t>потрапляє </a:t>
            </a:r>
            <a:r>
              <a:rPr sz="3200" spc="-20" dirty="0">
                <a:latin typeface="Carlito"/>
                <a:cs typeface="Carlito"/>
              </a:rPr>
              <a:t>в </a:t>
            </a:r>
            <a:r>
              <a:rPr sz="3200" dirty="0">
                <a:latin typeface="Carlito"/>
                <a:cs typeface="Carlito"/>
              </a:rPr>
              <a:t>кровотік </a:t>
            </a:r>
            <a:r>
              <a:rPr sz="3200" spc="-10" dirty="0">
                <a:latin typeface="Carlito"/>
                <a:cs typeface="Carlito"/>
              </a:rPr>
              <a:t>пероральним </a:t>
            </a:r>
            <a:r>
              <a:rPr sz="3200" spc="-15" dirty="0">
                <a:latin typeface="Carlito"/>
                <a:cs typeface="Carlito"/>
              </a:rPr>
              <a:t>, </a:t>
            </a:r>
            <a:r>
              <a:rPr sz="3200" spc="-30" dirty="0">
                <a:latin typeface="Carlito"/>
                <a:cs typeface="Carlito"/>
              </a:rPr>
              <a:t>внутрішньом'язовим, </a:t>
            </a:r>
            <a:r>
              <a:rPr sz="3200" spc="-5" dirty="0">
                <a:latin typeface="Carlito"/>
                <a:cs typeface="Carlito"/>
              </a:rPr>
              <a:t>інгаляційним </a:t>
            </a:r>
            <a:r>
              <a:rPr sz="3200" dirty="0">
                <a:latin typeface="Carlito"/>
                <a:cs typeface="Carlito"/>
              </a:rPr>
              <a:t>та </a:t>
            </a:r>
            <a:r>
              <a:rPr sz="3200" spc="-5" dirty="0">
                <a:latin typeface="Carlito"/>
                <a:cs typeface="Carlito"/>
              </a:rPr>
              <a:t>іншими </a:t>
            </a:r>
            <a:r>
              <a:rPr sz="3200" spc="-20" dirty="0">
                <a:latin typeface="Carlito"/>
                <a:cs typeface="Carlito"/>
              </a:rPr>
              <a:t>шляхами </a:t>
            </a:r>
            <a:r>
              <a:rPr sz="3200" dirty="0">
                <a:latin typeface="Carlito"/>
                <a:cs typeface="Carlito"/>
              </a:rPr>
              <a:t>введення </a:t>
            </a:r>
            <a:r>
              <a:rPr sz="3200" spc="-10" dirty="0">
                <a:latin typeface="Carlito"/>
                <a:cs typeface="Carlito"/>
              </a:rPr>
              <a:t>.</a:t>
            </a:r>
            <a:endParaRPr sz="32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55748" y="4076700"/>
            <a:ext cx="5977128" cy="2375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55748" y="4076700"/>
            <a:ext cx="5977255" cy="2376170"/>
          </a:xfrm>
          <a:prstGeom prst="rect">
            <a:avLst/>
          </a:prstGeom>
          <a:ln w="57911">
            <a:solidFill>
              <a:srgbClr val="FF9933"/>
            </a:solidFill>
          </a:ln>
        </p:spPr>
        <p:txBody>
          <a:bodyPr vert="horz" wrap="square" lIns="0" tIns="267335" rIns="0" bIns="0" rtlCol="0">
            <a:spAutoFit/>
          </a:bodyPr>
          <a:lstStyle/>
          <a:p>
            <a:pPr marL="92075" marR="250825" indent="354965">
              <a:lnSpc>
                <a:spcPct val="100000"/>
              </a:lnSpc>
              <a:spcBef>
                <a:spcPts val="2105"/>
              </a:spcBef>
            </a:pPr>
            <a:r>
              <a:rPr sz="2400" spc="-5" dirty="0">
                <a:latin typeface="Arial"/>
                <a:cs typeface="Arial"/>
              </a:rPr>
              <a:t>Внутрішньосудинний </a:t>
            </a:r>
            <a:r>
              <a:rPr sz="2400" dirty="0">
                <a:latin typeface="Arial"/>
                <a:cs typeface="Arial"/>
              </a:rPr>
              <a:t>шлях </a:t>
            </a:r>
            <a:r>
              <a:rPr sz="2400" spc="-5" dirty="0">
                <a:latin typeface="Arial"/>
                <a:cs typeface="Arial"/>
              </a:rPr>
              <a:t>введення забезпечує 100 % біодоступність </a:t>
            </a:r>
            <a:r>
              <a:rPr sz="2400" dirty="0">
                <a:latin typeface="Arial"/>
                <a:cs typeface="Arial"/>
              </a:rPr>
              <a:t>лікарських </a:t>
            </a:r>
            <a:r>
              <a:rPr sz="2400" spc="-5" dirty="0">
                <a:latin typeface="Arial"/>
                <a:cs typeface="Arial"/>
              </a:rPr>
              <a:t>речовин.</a:t>
            </a:r>
            <a:endParaRPr sz="2400" dirty="0">
              <a:latin typeface="Arial"/>
              <a:cs typeface="Arial"/>
            </a:endParaRPr>
          </a:p>
          <a:p>
            <a:pPr marL="92075" marR="353695" indent="35496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Інші </a:t>
            </a:r>
            <a:r>
              <a:rPr sz="2400" dirty="0">
                <a:latin typeface="Arial"/>
                <a:cs typeface="Arial"/>
              </a:rPr>
              <a:t>шляхи введення </a:t>
            </a:r>
            <a:r>
              <a:rPr sz="2400" spc="-5" dirty="0">
                <a:latin typeface="Arial"/>
                <a:cs typeface="Arial"/>
              </a:rPr>
              <a:t>не </a:t>
            </a:r>
            <a:r>
              <a:rPr sz="2400" dirty="0">
                <a:latin typeface="Arial"/>
                <a:cs typeface="Arial"/>
              </a:rPr>
              <a:t>забезпечують </a:t>
            </a:r>
            <a:r>
              <a:rPr sz="2400" spc="-5" dirty="0">
                <a:latin typeface="Arial"/>
                <a:cs typeface="Arial"/>
              </a:rPr>
              <a:t>такого </a:t>
            </a:r>
            <a:r>
              <a:rPr sz="2400" dirty="0">
                <a:latin typeface="Arial"/>
                <a:cs typeface="Arial"/>
              </a:rPr>
              <a:t>високого </a:t>
            </a:r>
            <a:r>
              <a:rPr sz="2400" spc="-5" dirty="0">
                <a:latin typeface="Arial"/>
                <a:cs typeface="Arial"/>
              </a:rPr>
              <a:t>рівня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біодоступність.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4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87197"/>
            <a:ext cx="76015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2. </a:t>
            </a:r>
            <a:r>
              <a:rPr sz="4400" i="1" spc="-5" dirty="0" err="1">
                <a:solidFill>
                  <a:srgbClr val="1F487C"/>
                </a:solidFill>
                <a:latin typeface="Carlito"/>
                <a:cs typeface="Carlito"/>
              </a:rPr>
              <a:t>Міра</a:t>
            </a:r>
            <a:r>
              <a:rPr sz="44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spc="-5" dirty="0" err="1" smtClean="0">
                <a:solidFill>
                  <a:srgbClr val="1F487C"/>
                </a:solidFill>
                <a:latin typeface="Carlito"/>
                <a:cs typeface="Carlito"/>
              </a:rPr>
              <a:t>біодоступн</a:t>
            </a:r>
            <a:r>
              <a:rPr lang="uk-UA" sz="4400" i="1" spc="-5" dirty="0" smtClean="0">
                <a:solidFill>
                  <a:srgbClr val="1F487C"/>
                </a:solidFill>
                <a:latin typeface="Carlito"/>
                <a:cs typeface="Carlito"/>
              </a:rPr>
              <a:t>о</a:t>
            </a:r>
            <a:r>
              <a:rPr sz="4400" i="1" spc="-5" dirty="0" err="1" smtClean="0">
                <a:solidFill>
                  <a:srgbClr val="1F487C"/>
                </a:solidFill>
                <a:latin typeface="Carlito"/>
                <a:cs typeface="Carlito"/>
              </a:rPr>
              <a:t>ст</a:t>
            </a:r>
            <a:r>
              <a:rPr lang="uk-UA" sz="4400" i="1" spc="-5" dirty="0" smtClean="0">
                <a:solidFill>
                  <a:srgbClr val="1F487C"/>
                </a:solidFill>
                <a:latin typeface="Carlito"/>
                <a:cs typeface="Carlito"/>
              </a:rPr>
              <a:t>і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51304" y="981455"/>
            <a:ext cx="7092950" cy="3240405"/>
          </a:xfrm>
          <a:custGeom>
            <a:avLst/>
            <a:gdLst/>
            <a:ahLst/>
            <a:cxnLst/>
            <a:rect l="l" t="t" r="r" b="b"/>
            <a:pathLst>
              <a:path w="7092950" h="3240404">
                <a:moveTo>
                  <a:pt x="7092696" y="0"/>
                </a:moveTo>
                <a:lnTo>
                  <a:pt x="0" y="0"/>
                </a:lnTo>
                <a:lnTo>
                  <a:pt x="0" y="3240024"/>
                </a:lnTo>
                <a:lnTo>
                  <a:pt x="7092696" y="3240024"/>
                </a:lnTo>
                <a:lnTo>
                  <a:pt x="7092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56892" y="948943"/>
            <a:ext cx="7040880" cy="31407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30"/>
              </a:spcBef>
            </a:pPr>
            <a:r>
              <a:rPr sz="2800" spc="-20" dirty="0">
                <a:latin typeface="Carlito"/>
                <a:cs typeface="Carlito"/>
              </a:rPr>
              <a:t>За </a:t>
            </a:r>
            <a:r>
              <a:rPr sz="2800" spc="-15" dirty="0">
                <a:latin typeface="Carlito"/>
                <a:cs typeface="Carlito"/>
              </a:rPr>
              <a:t>даними </a:t>
            </a:r>
            <a:r>
              <a:rPr sz="2800" spc="-5" dirty="0">
                <a:latin typeface="Carlito"/>
                <a:cs typeface="Carlito"/>
              </a:rPr>
              <a:t>Всесвітньої </a:t>
            </a:r>
            <a:r>
              <a:rPr sz="2800" spc="-20" dirty="0">
                <a:latin typeface="Carlito"/>
                <a:cs typeface="Carlito"/>
              </a:rPr>
              <a:t>організації </a:t>
            </a:r>
            <a:r>
              <a:rPr sz="2800" spc="-10" dirty="0">
                <a:latin typeface="Carlito"/>
                <a:cs typeface="Carlito"/>
              </a:rPr>
              <a:t>охорони </a:t>
            </a:r>
            <a:r>
              <a:rPr sz="2800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здоров'я </a:t>
            </a:r>
            <a:r>
              <a:rPr sz="2800" spc="-10" dirty="0">
                <a:latin typeface="Carlito"/>
                <a:cs typeface="Carlito"/>
              </a:rPr>
              <a:t>ООН </a:t>
            </a:r>
            <a:r>
              <a:rPr sz="2800" spc="-20" dirty="0">
                <a:latin typeface="Carlito"/>
                <a:cs typeface="Carlito"/>
              </a:rPr>
              <a:t>,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показник біодоступності</a:t>
            </a:r>
            <a:r>
              <a:rPr sz="2800" spc="-30" dirty="0">
                <a:latin typeface="Carlito"/>
                <a:cs typeface="Carlito"/>
              </a:rPr>
              <a:t>​</a:t>
            </a:r>
            <a:r>
              <a:rPr sz="2800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​</a:t>
            </a:r>
            <a:r>
              <a:rPr sz="2800" i="1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– </a:t>
            </a:r>
            <a:r>
              <a:rPr sz="2800" spc="-20" dirty="0">
                <a:latin typeface="Carlito"/>
                <a:cs typeface="Carlito"/>
              </a:rPr>
              <a:t>відношення </a:t>
            </a:r>
            <a:r>
              <a:rPr sz="2800" spc="-5" dirty="0">
                <a:latin typeface="Carlito"/>
                <a:cs typeface="Carlito"/>
              </a:rPr>
              <a:t>(%) кількості </a:t>
            </a:r>
            <a:r>
              <a:rPr sz="2800" spc="-10" dirty="0">
                <a:latin typeface="Carlito"/>
                <a:cs typeface="Carlito"/>
              </a:rPr>
              <a:t>абсорбованої </a:t>
            </a:r>
            <a:r>
              <a:rPr sz="2800" spc="-5" dirty="0">
                <a:latin typeface="Carlito"/>
                <a:cs typeface="Carlito"/>
              </a:rPr>
              <a:t>лікарської речовини </a:t>
            </a:r>
            <a:r>
              <a:rPr sz="2800" spc="-15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яка </a:t>
            </a:r>
            <a:r>
              <a:rPr sz="2800" spc="-15" dirty="0">
                <a:latin typeface="Carlito"/>
                <a:cs typeface="Carlito"/>
              </a:rPr>
              <a:t>була </a:t>
            </a:r>
            <a:r>
              <a:rPr sz="2800" spc="-10" dirty="0">
                <a:latin typeface="Carlito"/>
                <a:cs typeface="Carlito"/>
              </a:rPr>
              <a:t>призначена </a:t>
            </a:r>
            <a:r>
              <a:rPr sz="2800" spc="-5" dirty="0">
                <a:latin typeface="Carlito"/>
                <a:cs typeface="Carlito"/>
              </a:rPr>
              <a:t>в </a:t>
            </a:r>
            <a:r>
              <a:rPr sz="2800" spc="-10" dirty="0">
                <a:latin typeface="Carlito"/>
                <a:cs typeface="Carlito"/>
              </a:rPr>
              <a:t>певній досліджуваній </a:t>
            </a:r>
            <a:r>
              <a:rPr sz="2800" spc="-5" dirty="0">
                <a:latin typeface="Carlito"/>
                <a:cs typeface="Carlito"/>
              </a:rPr>
              <a:t>лікарській </a:t>
            </a:r>
            <a:r>
              <a:rPr sz="2800" spc="-25" dirty="0">
                <a:latin typeface="Carlito"/>
                <a:cs typeface="Carlito"/>
              </a:rPr>
              <a:t>формі </a:t>
            </a:r>
            <a:r>
              <a:rPr sz="2800" spc="-5" dirty="0">
                <a:latin typeface="Carlito"/>
                <a:cs typeface="Carlito"/>
              </a:rPr>
              <a:t>(А), </a:t>
            </a:r>
            <a:r>
              <a:rPr sz="2800" spc="-15" dirty="0">
                <a:latin typeface="Carlito"/>
                <a:cs typeface="Carlito"/>
              </a:rPr>
              <a:t>до </a:t>
            </a:r>
            <a:r>
              <a:rPr sz="2800" spc="-5" dirty="0">
                <a:latin typeface="Carlito"/>
                <a:cs typeface="Carlito"/>
              </a:rPr>
              <a:t>кількості тієї </a:t>
            </a:r>
            <a:r>
              <a:rPr sz="2800" spc="-10" dirty="0">
                <a:latin typeface="Carlito"/>
                <a:cs typeface="Carlito"/>
              </a:rPr>
              <a:t>ж абсорбованої </a:t>
            </a:r>
            <a:r>
              <a:rPr sz="2800" spc="-15" dirty="0">
                <a:latin typeface="Carlito"/>
                <a:cs typeface="Carlito"/>
              </a:rPr>
              <a:t>лікарської </a:t>
            </a:r>
            <a:r>
              <a:rPr sz="2800" spc="-5" dirty="0">
                <a:latin typeface="Carlito"/>
                <a:cs typeface="Carlito"/>
              </a:rPr>
              <a:t>речовини </a:t>
            </a:r>
            <a:r>
              <a:rPr sz="2800" spc="-15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яка </a:t>
            </a:r>
            <a:r>
              <a:rPr sz="2800" spc="-15" dirty="0">
                <a:latin typeface="Carlito"/>
                <a:cs typeface="Carlito"/>
              </a:rPr>
              <a:t>була </a:t>
            </a:r>
            <a:r>
              <a:rPr sz="2800" spc="-10" dirty="0">
                <a:latin typeface="Carlito"/>
                <a:cs typeface="Carlito"/>
              </a:rPr>
              <a:t>призначена </a:t>
            </a:r>
            <a:r>
              <a:rPr sz="2800" spc="-5" dirty="0">
                <a:latin typeface="Carlito"/>
                <a:cs typeface="Carlito"/>
              </a:rPr>
              <a:t>в </a:t>
            </a:r>
            <a:r>
              <a:rPr sz="2800" spc="-10" dirty="0">
                <a:latin typeface="Carlito"/>
                <a:cs typeface="Carlito"/>
              </a:rPr>
              <a:t>тій же дозі, але в </a:t>
            </a:r>
            <a:r>
              <a:rPr sz="2800" spc="-5" dirty="0">
                <a:latin typeface="Carlito"/>
                <a:cs typeface="Carlito"/>
              </a:rPr>
              <a:t>стандартному </a:t>
            </a:r>
            <a:r>
              <a:rPr sz="2800" spc="-20" dirty="0">
                <a:latin typeface="Carlito"/>
                <a:cs typeface="Carlito"/>
              </a:rPr>
              <a:t>лікарському </a:t>
            </a:r>
            <a:r>
              <a:rPr sz="2800" spc="-10" dirty="0">
                <a:latin typeface="Carlito"/>
                <a:cs typeface="Carlito"/>
              </a:rPr>
              <a:t>засобі </a:t>
            </a:r>
            <a:r>
              <a:rPr sz="2800" spc="-5" dirty="0">
                <a:latin typeface="Carlito"/>
                <a:cs typeface="Carlito"/>
              </a:rPr>
              <a:t>. </a:t>
            </a:r>
            <a:r>
              <a:rPr sz="2800" spc="-20" dirty="0">
                <a:latin typeface="Carlito"/>
                <a:cs typeface="Carlito"/>
              </a:rPr>
              <a:t>форму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(B).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81200" y="4806821"/>
            <a:ext cx="2859405" cy="1583690"/>
            <a:chOff x="2465832" y="4203191"/>
            <a:chExt cx="2859405" cy="1583690"/>
          </a:xfrm>
        </p:grpSpPr>
        <p:sp>
          <p:nvSpPr>
            <p:cNvPr id="6" name="object 6"/>
            <p:cNvSpPr/>
            <p:nvPr/>
          </p:nvSpPr>
          <p:spPr>
            <a:xfrm>
              <a:off x="2484882" y="4222241"/>
              <a:ext cx="1584960" cy="1545590"/>
            </a:xfrm>
            <a:custGeom>
              <a:avLst/>
              <a:gdLst/>
              <a:ahLst/>
              <a:cxnLst/>
              <a:rect l="l" t="t" r="r" b="b"/>
              <a:pathLst>
                <a:path w="1584960" h="1545589">
                  <a:moveTo>
                    <a:pt x="1189101" y="0"/>
                  </a:moveTo>
                  <a:lnTo>
                    <a:pt x="1189101" y="386333"/>
                  </a:lnTo>
                  <a:lnTo>
                    <a:pt x="0" y="386333"/>
                  </a:lnTo>
                  <a:lnTo>
                    <a:pt x="0" y="1159001"/>
                  </a:lnTo>
                  <a:lnTo>
                    <a:pt x="1189101" y="1159001"/>
                  </a:lnTo>
                  <a:lnTo>
                    <a:pt x="1189101" y="1545335"/>
                  </a:lnTo>
                  <a:lnTo>
                    <a:pt x="1584959" y="772667"/>
                  </a:lnTo>
                  <a:lnTo>
                    <a:pt x="1189101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4882" y="4222241"/>
              <a:ext cx="1584960" cy="1545590"/>
            </a:xfrm>
            <a:custGeom>
              <a:avLst/>
              <a:gdLst/>
              <a:ahLst/>
              <a:cxnLst/>
              <a:rect l="l" t="t" r="r" b="b"/>
              <a:pathLst>
                <a:path w="1584960" h="1545589">
                  <a:moveTo>
                    <a:pt x="1189101" y="1545335"/>
                  </a:moveTo>
                  <a:lnTo>
                    <a:pt x="1189101" y="1159001"/>
                  </a:lnTo>
                  <a:lnTo>
                    <a:pt x="0" y="1159001"/>
                  </a:lnTo>
                  <a:lnTo>
                    <a:pt x="0" y="386333"/>
                  </a:lnTo>
                  <a:lnTo>
                    <a:pt x="1189101" y="386333"/>
                  </a:lnTo>
                  <a:lnTo>
                    <a:pt x="1189101" y="0"/>
                  </a:lnTo>
                  <a:lnTo>
                    <a:pt x="1584959" y="772667"/>
                  </a:lnTo>
                  <a:lnTo>
                    <a:pt x="1189101" y="1545335"/>
                  </a:lnTo>
                  <a:close/>
                </a:path>
              </a:pathLst>
            </a:custGeom>
            <a:ln w="38100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70809" y="5071457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385" y="0"/>
                  </a:lnTo>
                </a:path>
              </a:pathLst>
            </a:custGeom>
            <a:ln w="13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31492" y="5848078"/>
            <a:ext cx="22923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i="1" spc="40" dirty="0">
                <a:latin typeface="Times New Roman"/>
                <a:cs typeface="Times New Roman"/>
              </a:rPr>
              <a:t>Б</a:t>
            </a:r>
            <a:endParaRPr sz="25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4489" y="5255353"/>
            <a:ext cx="3454511" cy="8149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2550" i="1" dirty="0">
                <a:latin typeface="Times New Roman"/>
                <a:cs typeface="Times New Roman"/>
              </a:rPr>
              <a:t>BA </a:t>
            </a:r>
            <a:r>
              <a:rPr sz="2550" spc="35" dirty="0">
                <a:latin typeface="Symbol"/>
                <a:cs typeface="Symbol"/>
              </a:rPr>
              <a:t></a:t>
            </a:r>
            <a:r>
              <a:rPr sz="2550" spc="35" dirty="0">
                <a:latin typeface="Times New Roman"/>
                <a:cs typeface="Times New Roman"/>
              </a:rPr>
              <a:t> </a:t>
            </a:r>
            <a:r>
              <a:rPr sz="3825" i="1" spc="60" baseline="35947" dirty="0">
                <a:latin typeface="Times New Roman"/>
                <a:cs typeface="Times New Roman"/>
              </a:rPr>
              <a:t>А</a:t>
            </a:r>
            <a:r>
              <a:rPr sz="3825" i="1" baseline="35947" dirty="0">
                <a:latin typeface="Times New Roman"/>
                <a:cs typeface="Times New Roman"/>
              </a:rPr>
              <a:t> </a:t>
            </a:r>
            <a:r>
              <a:rPr lang="uk-UA" sz="3825" i="1" baseline="35947" dirty="0" smtClean="0">
                <a:latin typeface="Times New Roman"/>
                <a:cs typeface="Times New Roman"/>
              </a:rPr>
              <a:t>  </a:t>
            </a:r>
            <a:r>
              <a:rPr sz="2550" spc="10" dirty="0" smtClean="0">
                <a:latin typeface="Symbol"/>
                <a:cs typeface="Symbol"/>
              </a:rPr>
              <a:t></a:t>
            </a:r>
            <a:r>
              <a:rPr lang="uk-UA" sz="2550" spc="10" dirty="0" smtClean="0">
                <a:latin typeface="Symbol"/>
                <a:cs typeface="Symbol"/>
              </a:rPr>
              <a:t>  </a:t>
            </a:r>
            <a:r>
              <a:rPr lang="uk-UA" sz="2550" spc="10" dirty="0">
                <a:latin typeface="Times New Roman"/>
                <a:cs typeface="Times New Roman"/>
              </a:rPr>
              <a:t>100,%</a:t>
            </a:r>
            <a:endParaRPr lang="uk-UA" sz="255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35"/>
              </a:spcBef>
            </a:pPr>
            <a:endParaRPr sz="255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12" name="object 12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5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33908"/>
            <a:ext cx="876299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i="1" dirty="0">
                <a:solidFill>
                  <a:srgbClr val="1F487C"/>
                </a:solidFill>
                <a:latin typeface="Carlito"/>
                <a:cs typeface="Carlito"/>
              </a:rPr>
              <a:t>3. </a:t>
            </a:r>
            <a:r>
              <a:rPr sz="4200" i="1" spc="-5" dirty="0" err="1" smtClean="0">
                <a:solidFill>
                  <a:srgbClr val="1F487C"/>
                </a:solidFill>
                <a:latin typeface="Carlito"/>
                <a:cs typeface="Carlito"/>
              </a:rPr>
              <a:t>Абсолютн</a:t>
            </a:r>
            <a:r>
              <a:rPr lang="uk-UA" sz="4200" i="1" spc="-5" dirty="0" smtClean="0">
                <a:solidFill>
                  <a:srgbClr val="1F487C"/>
                </a:solidFill>
                <a:latin typeface="Carlito"/>
                <a:cs typeface="Carlito"/>
              </a:rPr>
              <a:t>а</a:t>
            </a:r>
            <a:r>
              <a:rPr sz="4200" i="1" spc="-90" dirty="0" smtClean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200" i="1" dirty="0">
                <a:solidFill>
                  <a:srgbClr val="1F487C"/>
                </a:solidFill>
                <a:latin typeface="Carlito"/>
                <a:cs typeface="Carlito"/>
              </a:rPr>
              <a:t>біодоступність</a:t>
            </a:r>
            <a:endParaRPr sz="42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0011" y="691895"/>
            <a:ext cx="7344409" cy="3602354"/>
          </a:xfrm>
          <a:custGeom>
            <a:avLst/>
            <a:gdLst/>
            <a:ahLst/>
            <a:cxnLst/>
            <a:rect l="l" t="t" r="r" b="b"/>
            <a:pathLst>
              <a:path w="7344409" h="3602354">
                <a:moveTo>
                  <a:pt x="0" y="3601974"/>
                </a:moveTo>
                <a:lnTo>
                  <a:pt x="7344156" y="3601974"/>
                </a:lnTo>
                <a:lnTo>
                  <a:pt x="7344156" y="0"/>
                </a:lnTo>
                <a:lnTo>
                  <a:pt x="0" y="0"/>
                </a:lnTo>
                <a:lnTo>
                  <a:pt x="0" y="3601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8498" y="699643"/>
            <a:ext cx="7157720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Абсолютна 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біодоступність </a:t>
            </a: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(ABA)</a:t>
            </a:r>
            <a:r>
              <a:rPr sz="2800" b="1" i="1" spc="-1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визначається </a:t>
            </a:r>
            <a:r>
              <a:rPr sz="2800" spc="-10" dirty="0">
                <a:latin typeface="Carlito"/>
                <a:cs typeface="Carlito"/>
              </a:rPr>
              <a:t>шляхом </a:t>
            </a:r>
            <a:r>
              <a:rPr sz="2800" dirty="0">
                <a:latin typeface="Carlito"/>
                <a:cs typeface="Carlito"/>
              </a:rPr>
              <a:t>вимірювання </a:t>
            </a:r>
            <a:r>
              <a:rPr sz="2800" spc="-10" dirty="0">
                <a:latin typeface="Carlito"/>
                <a:cs typeface="Carlito"/>
              </a:rPr>
              <a:t>площі </a:t>
            </a:r>
            <a:r>
              <a:rPr sz="2800" spc="-5" dirty="0">
                <a:latin typeface="Carlito"/>
                <a:cs typeface="Carlito"/>
              </a:rPr>
              <a:t>під кривою </a:t>
            </a:r>
            <a:r>
              <a:rPr sz="2800" dirty="0">
                <a:latin typeface="Carlito"/>
                <a:cs typeface="Carlito"/>
              </a:rPr>
              <a:t>, яка </a:t>
            </a:r>
            <a:r>
              <a:rPr sz="2800" spc="-10" dirty="0">
                <a:latin typeface="Carlito"/>
                <a:cs typeface="Carlito"/>
              </a:rPr>
              <a:t>показує </a:t>
            </a:r>
            <a:r>
              <a:rPr sz="2800" spc="-5" dirty="0">
                <a:latin typeface="Carlito"/>
                <a:cs typeface="Carlito"/>
              </a:rPr>
              <a:t>зміни концентрації </a:t>
            </a:r>
            <a:r>
              <a:rPr sz="2800" dirty="0">
                <a:latin typeface="Carlito"/>
                <a:cs typeface="Carlito"/>
              </a:rPr>
              <a:t>лікарської </a:t>
            </a:r>
            <a:r>
              <a:rPr sz="2800" spc="-15" dirty="0">
                <a:latin typeface="Carlito"/>
                <a:cs typeface="Carlito"/>
              </a:rPr>
              <a:t>речовини </a:t>
            </a:r>
            <a:r>
              <a:rPr sz="2800" dirty="0">
                <a:latin typeface="Carlito"/>
                <a:cs typeface="Carlito"/>
              </a:rPr>
              <a:t>в </a:t>
            </a:r>
            <a:r>
              <a:rPr sz="2800" spc="-5" dirty="0">
                <a:latin typeface="Carlito"/>
                <a:cs typeface="Carlito"/>
              </a:rPr>
              <a:t>плазмі або сироватці крові протягом часу. </a:t>
            </a:r>
            <a:r>
              <a:rPr sz="2800" dirty="0">
                <a:latin typeface="Carlito"/>
                <a:cs typeface="Carlito"/>
              </a:rPr>
              <a:t>У </a:t>
            </a:r>
            <a:r>
              <a:rPr sz="2800" spc="-30" dirty="0">
                <a:latin typeface="Carlito"/>
                <a:cs typeface="Carlito"/>
              </a:rPr>
              <a:t>цьому </a:t>
            </a:r>
            <a:r>
              <a:rPr sz="2800" spc="-5" dirty="0">
                <a:latin typeface="Carlito"/>
                <a:cs typeface="Carlito"/>
              </a:rPr>
              <a:t>випадку </a:t>
            </a:r>
            <a:r>
              <a:rPr sz="2800" dirty="0">
                <a:latin typeface="Carlito"/>
                <a:cs typeface="Carlito"/>
              </a:rPr>
              <a:t>стандартним лікарським засобом </a:t>
            </a:r>
            <a:r>
              <a:rPr sz="2800" spc="-20" dirty="0">
                <a:latin typeface="Carlito"/>
                <a:cs typeface="Carlito"/>
              </a:rPr>
              <a:t>слід </a:t>
            </a:r>
            <a:r>
              <a:rPr sz="2800" spc="-15" dirty="0">
                <a:latin typeface="Carlito"/>
                <a:cs typeface="Carlito"/>
              </a:rPr>
              <a:t>брати </a:t>
            </a:r>
            <a:r>
              <a:rPr sz="2800" spc="-5" dirty="0">
                <a:latin typeface="Carlito"/>
                <a:cs typeface="Carlito"/>
              </a:rPr>
              <a:t>розчин </a:t>
            </a:r>
            <a:r>
              <a:rPr sz="2800" spc="-30" dirty="0">
                <a:latin typeface="Carlito"/>
                <a:cs typeface="Carlito"/>
              </a:rPr>
              <a:t>для </a:t>
            </a:r>
            <a:r>
              <a:rPr sz="2800" spc="-15" dirty="0">
                <a:latin typeface="Carlito"/>
                <a:cs typeface="Carlito"/>
              </a:rPr>
              <a:t>внутрішньосудинного </a:t>
            </a:r>
            <a:r>
              <a:rPr sz="2800" spc="-10" dirty="0">
                <a:latin typeface="Carlito"/>
                <a:cs typeface="Carlito"/>
              </a:rPr>
              <a:t>введення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форму.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608" y="4610150"/>
            <a:ext cx="8714740" cy="2018030"/>
          </a:xfrm>
          <a:prstGeom prst="rect">
            <a:avLst/>
          </a:prstGeom>
          <a:solidFill>
            <a:srgbClr val="FFCC99"/>
          </a:solidFill>
          <a:ln w="38100">
            <a:solidFill>
              <a:srgbClr val="8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485">
              <a:lnSpc>
                <a:spcPts val="2790"/>
              </a:lnSpc>
            </a:pPr>
            <a:r>
              <a:rPr sz="2400" dirty="0">
                <a:latin typeface="Times New Roman"/>
                <a:cs typeface="Times New Roman"/>
              </a:rPr>
              <a:t>Площа під кривою </a:t>
            </a:r>
            <a:r>
              <a:rPr sz="2400" spc="-5" dirty="0">
                <a:latin typeface="Times New Roman"/>
                <a:cs typeface="Times New Roman"/>
              </a:rPr>
              <a:t>(AUC) </a:t>
            </a:r>
            <a:r>
              <a:rPr sz="2400" dirty="0">
                <a:latin typeface="Times New Roman"/>
                <a:cs typeface="Times New Roman"/>
              </a:rPr>
              <a:t>— це площа фігури 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яка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обмежений</a:t>
            </a:r>
            <a:endParaRPr sz="2400" dirty="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з фармакокінетичною </a:t>
            </a:r>
            <a:r>
              <a:rPr sz="2400" dirty="0">
                <a:latin typeface="Times New Roman"/>
                <a:cs typeface="Times New Roman"/>
              </a:rPr>
              <a:t>кривою </a:t>
            </a:r>
            <a:r>
              <a:rPr sz="2400" spc="-5" dirty="0">
                <a:latin typeface="Times New Roman"/>
                <a:cs typeface="Times New Roman"/>
              </a:rPr>
              <a:t>та осями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координати</a:t>
            </a:r>
          </a:p>
          <a:p>
            <a:pPr marL="74295" algn="ctr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AUC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С </a:t>
            </a:r>
            <a:r>
              <a:rPr sz="2400" b="1" spc="-7" baseline="-20833" dirty="0">
                <a:latin typeface="Times New Roman"/>
                <a:cs typeface="Times New Roman"/>
              </a:rPr>
              <a:t>0 </a:t>
            </a:r>
            <a:r>
              <a:rPr sz="2400" b="1" spc="-5" dirty="0">
                <a:latin typeface="Times New Roman"/>
                <a:cs typeface="Times New Roman"/>
              </a:rPr>
              <a:t>/K </a:t>
            </a:r>
            <a:r>
              <a:rPr sz="2400" b="1" spc="-7" baseline="-20833" dirty="0">
                <a:latin typeface="Times New Roman"/>
                <a:cs typeface="Times New Roman"/>
              </a:rPr>
              <a:t>ел </a:t>
            </a:r>
            <a:r>
              <a:rPr sz="2400" b="1" spc="-5" dirty="0">
                <a:latin typeface="Times New Roman"/>
                <a:cs typeface="Times New Roman"/>
              </a:rPr>
              <a:t>,</a:t>
            </a:r>
            <a:endParaRPr sz="2400" dirty="0">
              <a:latin typeface="Times New Roman"/>
              <a:cs typeface="Times New Roman"/>
            </a:endParaRPr>
          </a:p>
          <a:p>
            <a:pPr marL="70485" marR="76835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де С </a:t>
            </a:r>
            <a:r>
              <a:rPr sz="2400" spc="-7" baseline="-20833" dirty="0">
                <a:latin typeface="Times New Roman"/>
                <a:cs typeface="Times New Roman"/>
              </a:rPr>
              <a:t>0 </a:t>
            </a:r>
            <a:r>
              <a:rPr sz="2400" dirty="0">
                <a:latin typeface="Times New Roman"/>
                <a:cs typeface="Times New Roman"/>
              </a:rPr>
              <a:t>– вихідна концентрація </a:t>
            </a:r>
            <a:r>
              <a:rPr sz="2400" spc="-5" dirty="0">
                <a:latin typeface="Times New Roman"/>
                <a:cs typeface="Times New Roman"/>
              </a:rPr>
              <a:t>лікарської </a:t>
            </a:r>
            <a:r>
              <a:rPr sz="2400" dirty="0">
                <a:latin typeface="Times New Roman"/>
                <a:cs typeface="Times New Roman"/>
              </a:rPr>
              <a:t>речовини в </a:t>
            </a:r>
            <a:r>
              <a:rPr sz="2400" spc="-5" dirty="0">
                <a:latin typeface="Times New Roman"/>
                <a:cs typeface="Times New Roman"/>
              </a:rPr>
              <a:t>сироватці крові; </a:t>
            </a:r>
            <a:r>
              <a:rPr sz="2400" spc="-10" dirty="0">
                <a:latin typeface="Times New Roman"/>
                <a:cs typeface="Times New Roman"/>
              </a:rPr>
              <a:t>K </a:t>
            </a:r>
            <a:r>
              <a:rPr sz="2400" spc="-15" baseline="-20833" dirty="0">
                <a:latin typeface="Times New Roman"/>
                <a:cs typeface="Times New Roman"/>
              </a:rPr>
              <a:t>el </a:t>
            </a:r>
            <a:r>
              <a:rPr sz="2400" dirty="0">
                <a:latin typeface="Times New Roman"/>
                <a:cs typeface="Times New Roman"/>
              </a:rPr>
              <a:t>- це </a:t>
            </a:r>
            <a:r>
              <a:rPr sz="2400" spc="-5" dirty="0">
                <a:latin typeface="Times New Roman"/>
                <a:cs typeface="Times New Roman"/>
              </a:rPr>
              <a:t>усунення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постійний.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6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013"/>
            <a:ext cx="858862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4. </a:t>
            </a:r>
            <a:r>
              <a:rPr sz="4400" i="1" spc="-10" dirty="0">
                <a:solidFill>
                  <a:srgbClr val="1F487C"/>
                </a:solidFill>
                <a:latin typeface="Carlito"/>
                <a:cs typeface="Carlito"/>
              </a:rPr>
              <a:t>Відносна</a:t>
            </a:r>
            <a:r>
              <a:rPr sz="4400" i="1" spc="-4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біодоступність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0011" y="691895"/>
            <a:ext cx="7344409" cy="3096895"/>
          </a:xfrm>
          <a:custGeom>
            <a:avLst/>
            <a:gdLst/>
            <a:ahLst/>
            <a:cxnLst/>
            <a:rect l="l" t="t" r="r" b="b"/>
            <a:pathLst>
              <a:path w="7344409" h="3096895">
                <a:moveTo>
                  <a:pt x="7344156" y="0"/>
                </a:moveTo>
                <a:lnTo>
                  <a:pt x="0" y="0"/>
                </a:lnTo>
                <a:lnTo>
                  <a:pt x="0" y="3096767"/>
                </a:lnTo>
                <a:lnTo>
                  <a:pt x="7344156" y="3096767"/>
                </a:lnTo>
                <a:lnTo>
                  <a:pt x="73441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8498" y="650875"/>
            <a:ext cx="6942455" cy="238898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84"/>
              </a:spcBef>
            </a:pP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Відносна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біодоступність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(RBA)</a:t>
            </a:r>
            <a:r>
              <a:rPr sz="2400" b="1" i="1" spc="-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описує </a:t>
            </a:r>
            <a:r>
              <a:rPr sz="2400" dirty="0">
                <a:latin typeface="Carlito"/>
                <a:cs typeface="Carlito"/>
              </a:rPr>
              <a:t>відносний </a:t>
            </a:r>
            <a:r>
              <a:rPr sz="2400" spc="-10" dirty="0">
                <a:latin typeface="Carlito"/>
                <a:cs typeface="Carlito"/>
              </a:rPr>
              <a:t>ступінь всмоктування </a:t>
            </a:r>
            <a:r>
              <a:rPr sz="2400" spc="-5" dirty="0">
                <a:latin typeface="Carlito"/>
                <a:cs typeface="Carlito"/>
              </a:rPr>
              <a:t>лікарської </a:t>
            </a:r>
            <a:r>
              <a:rPr sz="2400" spc="-15" dirty="0">
                <a:latin typeface="Carlito"/>
                <a:cs typeface="Carlito"/>
              </a:rPr>
              <a:t>речовини </a:t>
            </a:r>
            <a:r>
              <a:rPr sz="2400" spc="-5" dirty="0">
                <a:latin typeface="Carlito"/>
                <a:cs typeface="Carlito"/>
              </a:rPr>
              <a:t>з досліджуваного </a:t>
            </a:r>
            <a:r>
              <a:rPr sz="2400" dirty="0">
                <a:latin typeface="Carlito"/>
                <a:cs typeface="Carlito"/>
              </a:rPr>
              <a:t>препарату та </a:t>
            </a:r>
            <a:r>
              <a:rPr sz="2400" spc="-20" dirty="0">
                <a:latin typeface="Carlito"/>
                <a:cs typeface="Carlito"/>
              </a:rPr>
              <a:t>референтного </a:t>
            </a:r>
            <a:r>
              <a:rPr sz="2400" dirty="0">
                <a:latin typeface="Carlito"/>
                <a:cs typeface="Carlito"/>
              </a:rPr>
              <a:t>препарату </a:t>
            </a:r>
            <a:r>
              <a:rPr sz="2400" spc="-5" dirty="0">
                <a:latin typeface="Carlito"/>
                <a:cs typeface="Carlito"/>
              </a:rPr>
              <a:t>.</a:t>
            </a:r>
            <a:r>
              <a:rPr sz="2400" spc="-15" dirty="0">
                <a:latin typeface="Carlito"/>
                <a:cs typeface="Carlito"/>
              </a:rPr>
              <a:t>​ </a:t>
            </a:r>
            <a:r>
              <a:rPr sz="2400" dirty="0">
                <a:latin typeface="Carlito"/>
                <a:cs typeface="Carlito"/>
              </a:rPr>
              <a:t>При </a:t>
            </a:r>
            <a:r>
              <a:rPr sz="2400" spc="-5" dirty="0">
                <a:latin typeface="Carlito"/>
                <a:cs typeface="Carlito"/>
              </a:rPr>
              <a:t>цьому </a:t>
            </a:r>
            <a:r>
              <a:rPr sz="2400" spc="-35" dirty="0">
                <a:latin typeface="Carlito"/>
                <a:cs typeface="Carlito"/>
              </a:rPr>
              <a:t>за еталон приймається </a:t>
            </a:r>
            <a:r>
              <a:rPr sz="2400" dirty="0">
                <a:latin typeface="Carlito"/>
                <a:cs typeface="Carlito"/>
              </a:rPr>
              <a:t>будь - </a:t>
            </a:r>
            <a:r>
              <a:rPr sz="2400" spc="-20" dirty="0">
                <a:latin typeface="Carlito"/>
                <a:cs typeface="Carlito"/>
              </a:rPr>
              <a:t>яка </a:t>
            </a:r>
            <a:r>
              <a:rPr sz="2400" dirty="0">
                <a:latin typeface="Carlito"/>
                <a:cs typeface="Carlito"/>
              </a:rPr>
              <a:t>лікарська </a:t>
            </a:r>
            <a:r>
              <a:rPr sz="2400" spc="-25" dirty="0">
                <a:latin typeface="Carlito"/>
                <a:cs typeface="Carlito"/>
              </a:rPr>
              <a:t>форма </a:t>
            </a:r>
            <a:r>
              <a:rPr sz="2400" spc="-5" dirty="0">
                <a:latin typeface="Carlito"/>
                <a:cs typeface="Carlito"/>
              </a:rPr>
              <a:t>з </a:t>
            </a:r>
            <a:r>
              <a:rPr sz="2400" dirty="0">
                <a:latin typeface="Carlito"/>
                <a:cs typeface="Carlito"/>
              </a:rPr>
              <a:t>тією </a:t>
            </a:r>
            <a:r>
              <a:rPr sz="2400" spc="-5" dirty="0">
                <a:latin typeface="Carlito"/>
                <a:cs typeface="Carlito"/>
              </a:rPr>
              <a:t>ж </a:t>
            </a:r>
            <a:r>
              <a:rPr sz="2400" dirty="0">
                <a:latin typeface="Carlito"/>
                <a:cs typeface="Carlito"/>
              </a:rPr>
              <a:t>лікарською </a:t>
            </a:r>
            <a:r>
              <a:rPr sz="2400" spc="-15" dirty="0">
                <a:latin typeface="Carlito"/>
                <a:cs typeface="Carlito"/>
              </a:rPr>
              <a:t>речовиною </a:t>
            </a:r>
            <a:r>
              <a:rPr sz="2400" dirty="0">
                <a:latin typeface="Carlito"/>
                <a:cs typeface="Carlito"/>
              </a:rPr>
              <a:t>в </a:t>
            </a:r>
            <a:r>
              <a:rPr sz="2400" spc="-5" dirty="0">
                <a:latin typeface="Carlito"/>
                <a:cs typeface="Carlito"/>
              </a:rPr>
              <a:t>однаковій </a:t>
            </a:r>
            <a:r>
              <a:rPr sz="2400" spc="-10" dirty="0">
                <a:latin typeface="Carlito"/>
                <a:cs typeface="Carlito"/>
              </a:rPr>
              <a:t>кількості </a:t>
            </a:r>
            <a:r>
              <a:rPr sz="2400" spc="-20" dirty="0">
                <a:latin typeface="Carlito"/>
                <a:cs typeface="Carlito"/>
              </a:rPr>
              <a:t>.</a:t>
            </a:r>
            <a:r>
              <a:rPr sz="2400" spc="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один.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5504" y="3102495"/>
            <a:ext cx="7272655" cy="3631763"/>
          </a:xfrm>
          <a:prstGeom prst="rect">
            <a:avLst/>
          </a:prstGeom>
          <a:solidFill>
            <a:srgbClr val="CCFFFF"/>
          </a:solidFill>
          <a:ln w="38100">
            <a:solidFill>
              <a:srgbClr val="00CC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0540">
              <a:lnSpc>
                <a:spcPts val="2585"/>
              </a:lnSpc>
            </a:pPr>
            <a:r>
              <a:rPr sz="2400" spc="-15" dirty="0">
                <a:latin typeface="Carlito"/>
                <a:cs typeface="Carlito"/>
              </a:rPr>
              <a:t>Відносна </a:t>
            </a:r>
            <a:r>
              <a:rPr sz="2400" spc="-10" dirty="0">
                <a:latin typeface="Carlito"/>
                <a:cs typeface="Carlito"/>
              </a:rPr>
              <a:t>біодоступність </a:t>
            </a:r>
            <a:r>
              <a:rPr sz="2400" dirty="0">
                <a:latin typeface="Carlito"/>
                <a:cs typeface="Carlito"/>
              </a:rPr>
              <a:t>визначається </a:t>
            </a:r>
            <a:r>
              <a:rPr sz="2400" spc="-10" dirty="0">
                <a:latin typeface="Carlito"/>
                <a:cs typeface="Carlito"/>
              </a:rPr>
              <a:t>для </a:t>
            </a:r>
            <a:r>
              <a:rPr sz="2400" spc="-20" dirty="0">
                <a:latin typeface="Carlito"/>
                <a:cs typeface="Carlito"/>
              </a:rPr>
              <a:t>різних</a:t>
            </a:r>
            <a:r>
              <a:rPr sz="2400" spc="6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серії</a:t>
            </a:r>
            <a:endParaRPr sz="2400" dirty="0">
              <a:latin typeface="Carlito"/>
              <a:cs typeface="Carlito"/>
            </a:endParaRPr>
          </a:p>
          <a:p>
            <a:pPr marL="90170" marR="97155">
              <a:lnSpc>
                <a:spcPts val="2880"/>
              </a:lnSpc>
              <a:spcBef>
                <a:spcPts val="80"/>
              </a:spcBef>
            </a:pPr>
            <a:r>
              <a:rPr sz="2400" spc="-5" dirty="0">
                <a:latin typeface="Carlito"/>
                <a:cs typeface="Carlito"/>
              </a:rPr>
              <a:t>лікарських </a:t>
            </a:r>
            <a:r>
              <a:rPr sz="2400" spc="-20" dirty="0">
                <a:latin typeface="Carlito"/>
                <a:cs typeface="Carlito"/>
              </a:rPr>
              <a:t>засобів </a:t>
            </a:r>
            <a:r>
              <a:rPr sz="2400" dirty="0">
                <a:latin typeface="Carlito"/>
                <a:cs typeface="Carlito"/>
              </a:rPr>
              <a:t>при </a:t>
            </a:r>
            <a:r>
              <a:rPr sz="2400" spc="-5" dirty="0">
                <a:latin typeface="Carlito"/>
                <a:cs typeface="Carlito"/>
              </a:rPr>
              <a:t>зміні </a:t>
            </a:r>
            <a:r>
              <a:rPr sz="2400" spc="-10" dirty="0">
                <a:latin typeface="Carlito"/>
                <a:cs typeface="Carlito"/>
              </a:rPr>
              <a:t>технології </a:t>
            </a:r>
            <a:r>
              <a:rPr sz="2400" spc="-5" dirty="0">
                <a:latin typeface="Carlito"/>
                <a:cs typeface="Carlito"/>
              </a:rPr>
              <a:t>виготовлення </a:t>
            </a:r>
            <a:r>
              <a:rPr sz="2400" dirty="0">
                <a:latin typeface="Carlito"/>
                <a:cs typeface="Carlito"/>
              </a:rPr>
              <a:t>та </a:t>
            </a:r>
            <a:r>
              <a:rPr sz="2400" spc="-10" dirty="0">
                <a:latin typeface="Carlito"/>
                <a:cs typeface="Carlito"/>
              </a:rPr>
              <a:t>для готових </a:t>
            </a:r>
            <a:r>
              <a:rPr sz="2400" dirty="0">
                <a:latin typeface="Carlito"/>
                <a:cs typeface="Carlito"/>
              </a:rPr>
              <a:t>лікарських </a:t>
            </a:r>
            <a:r>
              <a:rPr sz="2400" spc="-5" dirty="0">
                <a:latin typeface="Carlito"/>
                <a:cs typeface="Carlito"/>
              </a:rPr>
              <a:t>засобів </a:t>
            </a:r>
            <a:r>
              <a:rPr sz="2400" dirty="0">
                <a:latin typeface="Carlito"/>
                <a:cs typeface="Carlito"/>
              </a:rPr>
              <a:t>подібного </a:t>
            </a:r>
            <a:r>
              <a:rPr sz="2400" spc="-5" dirty="0">
                <a:latin typeface="Carlito"/>
                <a:cs typeface="Carlito"/>
              </a:rPr>
              <a:t>складу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за</a:t>
            </a:r>
            <a:endParaRPr sz="2400" dirty="0">
              <a:latin typeface="Carlito"/>
              <a:cs typeface="Carlito"/>
            </a:endParaRPr>
          </a:p>
          <a:p>
            <a:pPr marL="90170">
              <a:lnSpc>
                <a:spcPts val="2785"/>
              </a:lnSpc>
            </a:pPr>
            <a:r>
              <a:rPr sz="2400" spc="-20" dirty="0">
                <a:latin typeface="Carlito"/>
                <a:cs typeface="Carlito"/>
              </a:rPr>
              <a:t>різні</a:t>
            </a:r>
            <a:r>
              <a:rPr sz="240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компаній.</a:t>
            </a:r>
            <a:endParaRPr sz="2400" dirty="0">
              <a:latin typeface="Carlito"/>
              <a:cs typeface="Carlito"/>
            </a:endParaRPr>
          </a:p>
          <a:p>
            <a:pPr marL="90170" marR="437515" indent="420370">
              <a:lnSpc>
                <a:spcPct val="99600"/>
              </a:lnSpc>
              <a:spcBef>
                <a:spcPts val="40"/>
              </a:spcBef>
            </a:pPr>
            <a:r>
              <a:rPr sz="2400" spc="-5" dirty="0">
                <a:latin typeface="Carlito"/>
                <a:cs typeface="Carlito"/>
              </a:rPr>
              <a:t>Зазвичай </a:t>
            </a:r>
            <a:r>
              <a:rPr sz="2400" spc="-10" dirty="0">
                <a:latin typeface="Carlito"/>
                <a:cs typeface="Carlito"/>
              </a:rPr>
              <a:t>RBA </a:t>
            </a:r>
            <a:r>
              <a:rPr sz="2400" dirty="0">
                <a:latin typeface="Carlito"/>
                <a:cs typeface="Carlito"/>
              </a:rPr>
              <a:t>визначається </a:t>
            </a:r>
            <a:r>
              <a:rPr sz="2400" spc="-20" dirty="0">
                <a:latin typeface="Carlito"/>
                <a:cs typeface="Carlito"/>
              </a:rPr>
              <a:t>для </a:t>
            </a:r>
            <a:r>
              <a:rPr sz="2400" dirty="0">
                <a:latin typeface="Carlito"/>
                <a:cs typeface="Carlito"/>
              </a:rPr>
              <a:t>лікарських </a:t>
            </a:r>
            <a:r>
              <a:rPr sz="2400" spc="-20" dirty="0">
                <a:latin typeface="Carlito"/>
                <a:cs typeface="Carlito"/>
              </a:rPr>
              <a:t>засобів </a:t>
            </a:r>
            <a:r>
              <a:rPr sz="2400" dirty="0">
                <a:latin typeface="Carlito"/>
                <a:cs typeface="Carlito"/>
              </a:rPr>
              <a:t>з </a:t>
            </a:r>
            <a:r>
              <a:rPr sz="2400" spc="-5" dirty="0">
                <a:latin typeface="Carlito"/>
                <a:cs typeface="Carlito"/>
              </a:rPr>
              <a:t>однаковим </a:t>
            </a:r>
            <a:r>
              <a:rPr sz="2400" spc="-15" dirty="0">
                <a:latin typeface="Carlito"/>
                <a:cs typeface="Carlito"/>
              </a:rPr>
              <a:t>шляхом </a:t>
            </a:r>
            <a:r>
              <a:rPr sz="2400" spc="-5" dirty="0">
                <a:latin typeface="Carlito"/>
                <a:cs typeface="Carlito"/>
              </a:rPr>
              <a:t>введення 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spc="-5" dirty="0">
                <a:latin typeface="Carlito"/>
                <a:cs typeface="Carlito"/>
              </a:rPr>
              <a:t>але </a:t>
            </a:r>
            <a:r>
              <a:rPr sz="2400" spc="-10" dirty="0">
                <a:latin typeface="Carlito"/>
                <a:cs typeface="Carlito"/>
              </a:rPr>
              <a:t>його </a:t>
            </a:r>
            <a:r>
              <a:rPr sz="2400" dirty="0">
                <a:latin typeface="Carlito"/>
                <a:cs typeface="Carlito"/>
              </a:rPr>
              <a:t>можна </a:t>
            </a:r>
            <a:r>
              <a:rPr sz="2400" spc="-10" dirty="0">
                <a:latin typeface="Carlito"/>
                <a:cs typeface="Carlito"/>
              </a:rPr>
              <a:t>визначити </a:t>
            </a:r>
            <a:r>
              <a:rPr sz="2400" dirty="0">
                <a:latin typeface="Carlito"/>
                <a:cs typeface="Carlito"/>
              </a:rPr>
              <a:t>для лікарських </a:t>
            </a:r>
            <a:r>
              <a:rPr sz="2400" spc="-20" dirty="0">
                <a:latin typeface="Carlito"/>
                <a:cs typeface="Carlito"/>
              </a:rPr>
              <a:t>засобів </a:t>
            </a:r>
            <a:r>
              <a:rPr sz="2400" spc="-5" dirty="0">
                <a:latin typeface="Carlito"/>
                <a:cs typeface="Carlito"/>
              </a:rPr>
              <a:t>різних </a:t>
            </a:r>
            <a:r>
              <a:rPr sz="2400" dirty="0">
                <a:latin typeface="Carlito"/>
                <a:cs typeface="Carlito"/>
              </a:rPr>
              <a:t>лікарських </a:t>
            </a:r>
            <a:r>
              <a:rPr sz="2400" spc="-15" dirty="0">
                <a:latin typeface="Carlito"/>
                <a:cs typeface="Carlito"/>
              </a:rPr>
              <a:t>форм 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spc="-15" dirty="0">
                <a:latin typeface="Carlito"/>
                <a:cs typeface="Carlito"/>
              </a:rPr>
              <a:t>як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добре.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7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9557"/>
            <a:ext cx="8610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dirty="0">
                <a:solidFill>
                  <a:srgbClr val="1F487C"/>
                </a:solidFill>
                <a:latin typeface="Arial"/>
                <a:cs typeface="Arial"/>
              </a:rPr>
              <a:t>5. </a:t>
            </a:r>
            <a:r>
              <a:rPr sz="4400" i="1" spc="-35" dirty="0">
                <a:solidFill>
                  <a:srgbClr val="1F487C"/>
                </a:solidFill>
                <a:latin typeface="Arial"/>
                <a:cs typeface="Arial"/>
              </a:rPr>
              <a:t>Всього</a:t>
            </a:r>
            <a:r>
              <a:rPr sz="4400" i="1" spc="-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4400" i="1" dirty="0">
                <a:solidFill>
                  <a:srgbClr val="1F487C"/>
                </a:solidFill>
                <a:latin typeface="Arial"/>
                <a:cs typeface="Arial"/>
              </a:rPr>
              <a:t>біодоступність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053083"/>
            <a:ext cx="8001507" cy="3528060"/>
          </a:xfrm>
          <a:custGeom>
            <a:avLst/>
            <a:gdLst/>
            <a:ahLst/>
            <a:cxnLst/>
            <a:rect l="l" t="t" r="r" b="b"/>
            <a:pathLst>
              <a:path w="7381240" h="3528060">
                <a:moveTo>
                  <a:pt x="7380732" y="0"/>
                </a:moveTo>
                <a:lnTo>
                  <a:pt x="0" y="0"/>
                </a:lnTo>
                <a:lnTo>
                  <a:pt x="0" y="3528060"/>
                </a:lnTo>
                <a:lnTo>
                  <a:pt x="7380732" y="3528060"/>
                </a:lnTo>
                <a:lnTo>
                  <a:pt x="73807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1842897" y="1059941"/>
            <a:ext cx="6700520" cy="22294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02640" indent="354965">
              <a:lnSpc>
                <a:spcPct val="100000"/>
              </a:lnSpc>
              <a:spcBef>
                <a:spcPts val="105"/>
              </a:spcBef>
            </a:pPr>
            <a:r>
              <a:rPr sz="2400" b="1" i="1" u="heavy" spc="-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Загальна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біодоступність</a:t>
            </a:r>
            <a:r>
              <a:rPr sz="2400" b="1" i="1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є </a:t>
            </a:r>
            <a:r>
              <a:rPr sz="2400" spc="-5" dirty="0">
                <a:latin typeface="Carlito"/>
                <a:cs typeface="Carlito"/>
              </a:rPr>
              <a:t>частиною </a:t>
            </a:r>
            <a:r>
              <a:rPr sz="2400" spc="-35" dirty="0">
                <a:latin typeface="Carlito"/>
                <a:cs typeface="Carlito"/>
              </a:rPr>
              <a:t>прийнятої </a:t>
            </a:r>
            <a:r>
              <a:rPr sz="2400" spc="-5" dirty="0">
                <a:latin typeface="Carlito"/>
                <a:cs typeface="Carlito"/>
              </a:rPr>
              <a:t>дози </a:t>
            </a:r>
            <a:r>
              <a:rPr sz="2400" spc="-25" dirty="0">
                <a:latin typeface="Carlito"/>
                <a:cs typeface="Carlito"/>
              </a:rPr>
              <a:t>ліків </a:t>
            </a:r>
            <a:r>
              <a:rPr sz="2400" dirty="0">
                <a:latin typeface="Carlito"/>
                <a:cs typeface="Carlito"/>
              </a:rPr>
              <a:t>, яка</a:t>
            </a:r>
            <a:r>
              <a:rPr sz="2400" spc="7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має</a:t>
            </a:r>
            <a:endParaRPr sz="240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потрапляє </a:t>
            </a:r>
            <a:r>
              <a:rPr sz="2400" spc="-10" dirty="0">
                <a:latin typeface="Carlito"/>
                <a:cs typeface="Carlito"/>
              </a:rPr>
              <a:t>в </a:t>
            </a:r>
            <a:r>
              <a:rPr sz="2400" dirty="0">
                <a:latin typeface="Carlito"/>
                <a:cs typeface="Carlito"/>
              </a:rPr>
              <a:t>кровотік в </a:t>
            </a:r>
            <a:r>
              <a:rPr sz="2400" spc="-15" dirty="0">
                <a:latin typeface="Carlito"/>
                <a:cs typeface="Carlito"/>
              </a:rPr>
              <a:t>незмінному </a:t>
            </a:r>
            <a:r>
              <a:rPr sz="2400" spc="-25" dirty="0">
                <a:latin typeface="Carlito"/>
                <a:cs typeface="Carlito"/>
              </a:rPr>
              <a:t>вигляді </a:t>
            </a:r>
            <a:r>
              <a:rPr sz="2400" dirty="0">
                <a:latin typeface="Carlito"/>
                <a:cs typeface="Carlito"/>
              </a:rPr>
              <a:t>і </a:t>
            </a:r>
            <a:r>
              <a:rPr sz="2400" spc="-5" dirty="0">
                <a:latin typeface="Carlito"/>
                <a:cs typeface="Carlito"/>
              </a:rPr>
              <a:t>у </a:t>
            </a:r>
            <a:r>
              <a:rPr sz="2400" spc="-25" dirty="0">
                <a:latin typeface="Carlito"/>
                <a:cs typeface="Carlito"/>
              </a:rPr>
              <a:t>вигляді </a:t>
            </a:r>
            <a:r>
              <a:rPr sz="2400" spc="-5" dirty="0">
                <a:latin typeface="Carlito"/>
                <a:cs typeface="Carlito"/>
              </a:rPr>
              <a:t>метаболітів 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spc="-5" dirty="0">
                <a:latin typeface="Carlito"/>
                <a:cs typeface="Carlito"/>
              </a:rPr>
              <a:t>які </a:t>
            </a:r>
            <a:r>
              <a:rPr sz="2400" spc="-15" dirty="0">
                <a:latin typeface="Carlito"/>
                <a:cs typeface="Carlito"/>
              </a:rPr>
              <a:t>утворюються </a:t>
            </a:r>
            <a:r>
              <a:rPr sz="2400" spc="-5" dirty="0">
                <a:latin typeface="Carlito"/>
                <a:cs typeface="Carlito"/>
              </a:rPr>
              <a:t>в </a:t>
            </a:r>
            <a:r>
              <a:rPr sz="2400" dirty="0">
                <a:latin typeface="Carlito"/>
                <a:cs typeface="Carlito"/>
              </a:rPr>
              <a:t>процесі всмоктування і </a:t>
            </a:r>
            <a:r>
              <a:rPr sz="2400" spc="-10" dirty="0">
                <a:latin typeface="Carlito"/>
                <a:cs typeface="Carlito"/>
              </a:rPr>
              <a:t>в </a:t>
            </a:r>
            <a:r>
              <a:rPr sz="2400" spc="-5" dirty="0">
                <a:latin typeface="Carlito"/>
                <a:cs typeface="Carlito"/>
              </a:rPr>
              <a:t>результаті</a:t>
            </a:r>
            <a:r>
              <a:rPr sz="2400" spc="-10" dirty="0">
                <a:latin typeface="Carlito"/>
                <a:cs typeface="Carlito"/>
              </a:rPr>
              <a:t>​​</a:t>
            </a:r>
            <a:r>
              <a:rPr sz="2400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пресистемний</a:t>
            </a:r>
            <a:endParaRPr sz="24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rlito"/>
                <a:cs typeface="Carlito"/>
              </a:rPr>
              <a:t>метаболізм (« </a:t>
            </a:r>
            <a:r>
              <a:rPr sz="2400" spc="-30" dirty="0">
                <a:latin typeface="Carlito"/>
                <a:cs typeface="Carlito"/>
              </a:rPr>
              <a:t>ефект </a:t>
            </a:r>
            <a:r>
              <a:rPr sz="2400" spc="-15" dirty="0">
                <a:latin typeface="Carlito"/>
                <a:cs typeface="Carlito"/>
              </a:rPr>
              <a:t>першого проходження</a:t>
            </a:r>
            <a:r>
              <a:rPr sz="2400" spc="4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”).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02978" y="4047186"/>
            <a:ext cx="7337339" cy="1513235"/>
          </a:xfrm>
          <a:prstGeom prst="rect">
            <a:avLst/>
          </a:prstGeom>
          <a:solidFill>
            <a:srgbClr val="FFCCFF"/>
          </a:solidFill>
          <a:ln w="38100">
            <a:solidFill>
              <a:srgbClr val="80008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80"/>
              </a:lnSpc>
            </a:pPr>
            <a:r>
              <a:rPr sz="2800" spc="-60" dirty="0">
                <a:latin typeface="Carlito"/>
                <a:cs typeface="Carlito"/>
              </a:rPr>
              <a:t>Загальна </a:t>
            </a:r>
            <a:r>
              <a:rPr sz="2800" spc="-15" dirty="0">
                <a:latin typeface="Carlito"/>
                <a:cs typeface="Carlito"/>
              </a:rPr>
              <a:t>біодоступність </a:t>
            </a:r>
            <a:r>
              <a:rPr sz="2800" spc="-5" dirty="0">
                <a:latin typeface="Carlito"/>
                <a:cs typeface="Carlito"/>
              </a:rPr>
              <a:t>визначається </a:t>
            </a:r>
            <a:r>
              <a:rPr sz="2800" spc="-25" dirty="0">
                <a:latin typeface="Carlito"/>
                <a:cs typeface="Carlito"/>
              </a:rPr>
              <a:t>для</a:t>
            </a:r>
            <a:r>
              <a:rPr sz="2800" spc="-10" dirty="0">
                <a:latin typeface="Carlito"/>
                <a:cs typeface="Carlito"/>
              </a:rPr>
              <a:t>​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препарати</a:t>
            </a:r>
            <a:endParaRPr sz="2800" dirty="0">
              <a:latin typeface="Carlito"/>
              <a:cs typeface="Carlito"/>
            </a:endParaRPr>
          </a:p>
          <a:p>
            <a:pPr marL="172720" marR="167640" algn="ctr">
              <a:lnSpc>
                <a:spcPts val="3020"/>
              </a:lnSpc>
              <a:spcBef>
                <a:spcPts val="215"/>
              </a:spcBef>
            </a:pPr>
            <a:r>
              <a:rPr sz="2800" spc="-5" dirty="0">
                <a:latin typeface="Carlito"/>
                <a:cs typeface="Carlito"/>
              </a:rPr>
              <a:t>які </a:t>
            </a:r>
            <a:r>
              <a:rPr sz="2800" spc="-20" dirty="0">
                <a:latin typeface="Carlito"/>
                <a:cs typeface="Carlito"/>
              </a:rPr>
              <a:t>піддаються метаболізму </a:t>
            </a:r>
            <a:r>
              <a:rPr sz="2800" spc="-5" dirty="0">
                <a:latin typeface="Carlito"/>
                <a:cs typeface="Carlito"/>
              </a:rPr>
              <a:t>в </a:t>
            </a:r>
            <a:r>
              <a:rPr sz="2800" spc="-15" dirty="0">
                <a:latin typeface="Carlito"/>
                <a:cs typeface="Carlito"/>
              </a:rPr>
              <a:t>печінці </a:t>
            </a:r>
            <a:r>
              <a:rPr sz="2800" spc="-5" dirty="0">
                <a:latin typeface="Carlito"/>
                <a:cs typeface="Carlito"/>
              </a:rPr>
              <a:t>при </a:t>
            </a:r>
            <a:r>
              <a:rPr sz="2800" spc="-30" dirty="0">
                <a:latin typeface="Carlito"/>
                <a:cs typeface="Carlito"/>
              </a:rPr>
              <a:t>прийомі </a:t>
            </a:r>
            <a:r>
              <a:rPr sz="2800" spc="-5" dirty="0">
                <a:latin typeface="Carlito"/>
                <a:cs typeface="Carlito"/>
              </a:rPr>
              <a:t>всередину</a:t>
            </a:r>
            <a:r>
              <a:rPr sz="2800" spc="-10" dirty="0">
                <a:latin typeface="Carlito"/>
                <a:cs typeface="Carlito"/>
              </a:rPr>
              <a:t>​​</a:t>
            </a:r>
            <a:r>
              <a:rPr sz="2800" spc="-25" dirty="0">
                <a:latin typeface="Carlito"/>
                <a:cs typeface="Carlito"/>
              </a:rPr>
              <a:t>​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маршрут.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8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86485" marR="5080">
              <a:lnSpc>
                <a:spcPct val="100000"/>
              </a:lnSpc>
              <a:spcBef>
                <a:spcPts val="105"/>
              </a:spcBef>
            </a:pPr>
            <a:r>
              <a:rPr b="1" spc="-55" dirty="0">
                <a:latin typeface="Times New Roman"/>
                <a:cs typeface="Times New Roman"/>
              </a:rPr>
              <a:t>БІОДОСТУПНІСТЬ </a:t>
            </a:r>
            <a:r>
              <a:rPr dirty="0"/>
              <a:t>- це вимірювання швидкості та ступеня, якою лікарський засіб досягає системи</a:t>
            </a:r>
            <a:r>
              <a:rPr spc="-55" dirty="0"/>
              <a:t> </a:t>
            </a:r>
            <a:r>
              <a:rPr dirty="0"/>
              <a:t>тираж.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93494" y="3186811"/>
            <a:ext cx="64985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Позначається літерою </a:t>
            </a:r>
            <a:r>
              <a:rPr sz="2800" i="1" spc="-5" dirty="0">
                <a:latin typeface="Times New Roman"/>
                <a:cs typeface="Times New Roman"/>
              </a:rPr>
              <a:t>f </a:t>
            </a:r>
            <a:r>
              <a:rPr sz="2800" spc="-30" dirty="0">
                <a:latin typeface="Times New Roman"/>
                <a:cs typeface="Times New Roman"/>
              </a:rPr>
              <a:t>(або, </a:t>
            </a:r>
            <a:r>
              <a:rPr sz="2800" spc="-5" dirty="0">
                <a:latin typeface="Times New Roman"/>
                <a:cs typeface="Times New Roman"/>
              </a:rPr>
              <a:t>якщо виражається у відсотках, через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F </a:t>
            </a:r>
            <a:r>
              <a:rPr sz="2800" spc="-5" dirty="0">
                <a:latin typeface="Times New Roman"/>
                <a:cs typeface="Times New Roman"/>
              </a:rPr>
              <a:t>).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0037" y="1752600"/>
            <a:ext cx="8229600" cy="4509478"/>
          </a:xfrm>
          <a:custGeom>
            <a:avLst/>
            <a:gdLst/>
            <a:ahLst/>
            <a:cxnLst/>
            <a:rect l="l" t="t" r="r" b="b"/>
            <a:pathLst>
              <a:path w="8229600" h="5785484">
                <a:moveTo>
                  <a:pt x="8229600" y="0"/>
                </a:moveTo>
                <a:lnTo>
                  <a:pt x="0" y="0"/>
                </a:lnTo>
                <a:lnTo>
                  <a:pt x="0" y="5785104"/>
                </a:lnTo>
                <a:lnTo>
                  <a:pt x="8229600" y="5785104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3" name="object 3"/>
          <p:cNvSpPr txBox="1"/>
          <p:nvPr/>
        </p:nvSpPr>
        <p:spPr>
          <a:xfrm>
            <a:off x="256831" y="2362200"/>
            <a:ext cx="8610600" cy="43216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  <a:tabLst>
                <a:tab pos="354965" algn="l"/>
                <a:tab pos="355600" algn="l"/>
              </a:tabLst>
            </a:pPr>
            <a:r>
              <a:rPr lang="uk-UA" sz="2800" dirty="0" smtClean="0">
                <a:latin typeface="Times New Roman"/>
                <a:cs typeface="Times New Roman"/>
              </a:rPr>
              <a:t>     </a:t>
            </a:r>
            <a:r>
              <a:rPr sz="2800" dirty="0" err="1" smtClean="0">
                <a:latin typeface="Times New Roman"/>
                <a:cs typeface="Times New Roman"/>
              </a:rPr>
              <a:t>Коли</a:t>
            </a:r>
            <a:r>
              <a:rPr sz="2800" dirty="0" smtClean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MS перейшов у розчинну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форму</a:t>
            </a:r>
          </a:p>
          <a:p>
            <a:pPr marL="355600" marR="5080">
              <a:lnSpc>
                <a:spcPct val="150000"/>
              </a:lnSpc>
            </a:pPr>
            <a:r>
              <a:rPr sz="2800" dirty="0">
                <a:latin typeface="Times New Roman"/>
                <a:cs typeface="Times New Roman"/>
              </a:rPr>
              <a:t>придатний для поглинання в місці ін'єкції, він все ще повинен </a:t>
            </a:r>
            <a:r>
              <a:rPr sz="2800" spc="-5" dirty="0">
                <a:latin typeface="Times New Roman"/>
                <a:cs typeface="Times New Roman"/>
              </a:rPr>
              <a:t>подолати </a:t>
            </a:r>
            <a:r>
              <a:rPr sz="2800" dirty="0">
                <a:latin typeface="Times New Roman"/>
                <a:cs typeface="Times New Roman"/>
              </a:rPr>
              <a:t>серію мембран, перш ніж проникнути в капілярне русло і потрапити в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системної крові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потік.</a:t>
            </a:r>
            <a:endParaRPr sz="2800" dirty="0">
              <a:latin typeface="Times New Roman"/>
              <a:cs typeface="Times New Roman"/>
            </a:endParaRPr>
          </a:p>
          <a:p>
            <a:pPr marL="355600" marR="457834" algn="just">
              <a:lnSpc>
                <a:spcPct val="150000"/>
              </a:lnSpc>
              <a:spcBef>
                <a:spcPts val="5"/>
              </a:spcBef>
            </a:pPr>
            <a:r>
              <a:rPr sz="2800" spc="-35" dirty="0">
                <a:latin typeface="Times New Roman"/>
                <a:cs typeface="Times New Roman"/>
              </a:rPr>
              <a:t>При </a:t>
            </a:r>
            <a:r>
              <a:rPr sz="2800" spc="-5" dirty="0">
                <a:latin typeface="Times New Roman"/>
                <a:cs typeface="Times New Roman"/>
              </a:rPr>
              <a:t>введенні </a:t>
            </a:r>
            <a:r>
              <a:rPr sz="2800" dirty="0">
                <a:latin typeface="Times New Roman"/>
                <a:cs typeface="Times New Roman"/>
              </a:rPr>
              <a:t>ліків в організм </a:t>
            </a:r>
            <a:r>
              <a:rPr sz="2800" spc="-10" dirty="0">
                <a:latin typeface="Times New Roman"/>
                <a:cs typeface="Times New Roman"/>
              </a:rPr>
              <a:t>несудинним шляхом </a:t>
            </a:r>
            <a:r>
              <a:rPr sz="2800" dirty="0">
                <a:latin typeface="Times New Roman"/>
                <a:cs typeface="Times New Roman"/>
              </a:rPr>
              <a:t>ряд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змінні можуть </a:t>
            </a:r>
            <a:r>
              <a:rPr sz="2800" spc="-10" dirty="0">
                <a:latin typeface="Times New Roman"/>
                <a:cs typeface="Times New Roman"/>
              </a:rPr>
              <a:t>впливати на </a:t>
            </a:r>
            <a:r>
              <a:rPr sz="2800" dirty="0">
                <a:latin typeface="Times New Roman"/>
                <a:cs typeface="Times New Roman"/>
              </a:rPr>
              <a:t>їх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біодоступність.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332" y="273203"/>
            <a:ext cx="88455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Фактори, які мають вплив на вивільнення </a:t>
            </a:r>
          </a:p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наркотичних лікарських засобів</a:t>
            </a:r>
            <a:endParaRPr lang="uk-UA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8169" y="1295400"/>
            <a:ext cx="8229600" cy="4525010"/>
          </a:xfrm>
          <a:custGeom>
            <a:avLst/>
            <a:gdLst/>
            <a:ahLst/>
            <a:cxnLst/>
            <a:rect l="l" t="t" r="r" b="b"/>
            <a:pathLst>
              <a:path w="8229600" h="4525010">
                <a:moveTo>
                  <a:pt x="8229600" y="0"/>
                </a:moveTo>
                <a:lnTo>
                  <a:pt x="0" y="0"/>
                </a:lnTo>
                <a:lnTo>
                  <a:pt x="0" y="4524756"/>
                </a:lnTo>
                <a:lnTo>
                  <a:pt x="8229600" y="4524756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6686" y="1725976"/>
            <a:ext cx="7639050" cy="4891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370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На ступінь всмоктування лікарських засобів </a:t>
            </a:r>
            <a:r>
              <a:rPr sz="2800" spc="-5" dirty="0">
                <a:latin typeface="Times New Roman"/>
                <a:cs typeface="Times New Roman"/>
              </a:rPr>
              <a:t>впливають </a:t>
            </a:r>
            <a:r>
              <a:rPr sz="2800" dirty="0">
                <a:latin typeface="Times New Roman"/>
                <a:cs typeface="Times New Roman"/>
              </a:rPr>
              <a:t>різні фактори, особливо фактори фізіологічного та фармацевтичного порядку денного, які в кінцевому підсумку визначають біодоступність лікарського засобу. У кожному разі фактори, </a:t>
            </a:r>
            <a:r>
              <a:rPr sz="2800" spc="-5" dirty="0">
                <a:latin typeface="Times New Roman"/>
                <a:cs typeface="Times New Roman"/>
              </a:rPr>
              <a:t>що впливають на </a:t>
            </a:r>
            <a:r>
              <a:rPr sz="2800" dirty="0">
                <a:latin typeface="Times New Roman"/>
                <a:cs typeface="Times New Roman"/>
              </a:rPr>
              <a:t>процеси всмоктування, біотрансформації, елімінації, можуть змінювати біологічну еквівалентність ліків і, таким чином, їх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терапевтична еквівалентність.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3429" y="237821"/>
            <a:ext cx="88455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Фактори, які мають вплив на вивільнення </a:t>
            </a:r>
          </a:p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наркотичних лікарських засобів</a:t>
            </a:r>
            <a:endParaRPr lang="uk-UA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0996" y="1408175"/>
            <a:ext cx="6850380" cy="1089660"/>
            <a:chOff x="1110996" y="1408175"/>
            <a:chExt cx="6850380" cy="1089660"/>
          </a:xfrm>
        </p:grpSpPr>
        <p:sp>
          <p:nvSpPr>
            <p:cNvPr id="3" name="object 3"/>
            <p:cNvSpPr/>
            <p:nvPr/>
          </p:nvSpPr>
          <p:spPr>
            <a:xfrm>
              <a:off x="1115568" y="1412747"/>
              <a:ext cx="6841490" cy="1080770"/>
            </a:xfrm>
            <a:custGeom>
              <a:avLst/>
              <a:gdLst/>
              <a:ahLst/>
              <a:cxnLst/>
              <a:rect l="l" t="t" r="r" b="b"/>
              <a:pathLst>
                <a:path w="6841490" h="1080770">
                  <a:moveTo>
                    <a:pt x="6841235" y="0"/>
                  </a:moveTo>
                  <a:lnTo>
                    <a:pt x="0" y="0"/>
                  </a:lnTo>
                  <a:lnTo>
                    <a:pt x="0" y="1080515"/>
                  </a:lnTo>
                  <a:lnTo>
                    <a:pt x="6841235" y="1080515"/>
                  </a:lnTo>
                  <a:lnTo>
                    <a:pt x="6841235" y="0"/>
                  </a:lnTo>
                  <a:close/>
                </a:path>
              </a:pathLst>
            </a:custGeom>
            <a:solidFill>
              <a:srgbClr val="FF7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15568" y="1412747"/>
              <a:ext cx="6841490" cy="1080770"/>
            </a:xfrm>
            <a:custGeom>
              <a:avLst/>
              <a:gdLst/>
              <a:ahLst/>
              <a:cxnLst/>
              <a:rect l="l" t="t" r="r" b="b"/>
              <a:pathLst>
                <a:path w="6841490" h="1080770">
                  <a:moveTo>
                    <a:pt x="0" y="1080515"/>
                  </a:moveTo>
                  <a:lnTo>
                    <a:pt x="6841235" y="1080515"/>
                  </a:lnTo>
                  <a:lnTo>
                    <a:pt x="6841235" y="0"/>
                  </a:lnTo>
                  <a:lnTo>
                    <a:pt x="0" y="0"/>
                  </a:lnTo>
                  <a:lnTo>
                    <a:pt x="0" y="10805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94917" y="1420495"/>
            <a:ext cx="5797550" cy="11201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60"/>
              </a:spcBef>
            </a:pPr>
            <a:r>
              <a:rPr sz="3000" b="1" spc="-65" dirty="0">
                <a:latin typeface="Times New Roman"/>
                <a:cs typeface="Times New Roman"/>
              </a:rPr>
              <a:t>БІОДОСТУПНІСТЬ</a:t>
            </a:r>
            <a:r>
              <a:rPr sz="3000" b="1" dirty="0">
                <a:latin typeface="Times New Roman"/>
                <a:cs typeface="Times New Roman"/>
              </a:rPr>
              <a:t>​</a:t>
            </a:r>
            <a:r>
              <a:rPr sz="3000" b="1" spc="-13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Carlito"/>
                <a:cs typeface="Carlito"/>
              </a:rPr>
              <a:t>наркотиків залежить</a:t>
            </a:r>
            <a:r>
              <a:rPr sz="3000" b="1" spc="5" dirty="0">
                <a:latin typeface="Carlito"/>
                <a:cs typeface="Carlito"/>
              </a:rPr>
              <a:t> </a:t>
            </a:r>
            <a:r>
              <a:rPr sz="3000" b="1" dirty="0">
                <a:latin typeface="Carlito"/>
                <a:cs typeface="Carlito"/>
              </a:rPr>
              <a:t>на:</a:t>
            </a:r>
            <a:endParaRPr sz="30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51176" y="2703576"/>
            <a:ext cx="4041775" cy="802005"/>
            <a:chOff x="2551176" y="2703576"/>
            <a:chExt cx="4041775" cy="802005"/>
          </a:xfrm>
        </p:grpSpPr>
        <p:sp>
          <p:nvSpPr>
            <p:cNvPr id="7" name="object 7"/>
            <p:cNvSpPr/>
            <p:nvPr/>
          </p:nvSpPr>
          <p:spPr>
            <a:xfrm>
              <a:off x="2555748" y="2708148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79"/>
                  </a:lnTo>
                  <a:lnTo>
                    <a:pt x="4032504" y="792479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55748" y="2708148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79"/>
                  </a:moveTo>
                  <a:lnTo>
                    <a:pt x="4032504" y="792479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55748" y="2708148"/>
            <a:ext cx="4032885" cy="79248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35"/>
              </a:spcBef>
            </a:pPr>
            <a:r>
              <a:rPr sz="3600" spc="-15" dirty="0">
                <a:latin typeface="Carlito"/>
                <a:cs typeface="Carlito"/>
              </a:rPr>
              <a:t>Розпад</a:t>
            </a:r>
            <a:endParaRPr sz="3600" dirty="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51176" y="3784091"/>
            <a:ext cx="4041775" cy="802005"/>
            <a:chOff x="2551176" y="3784091"/>
            <a:chExt cx="4041775" cy="802005"/>
          </a:xfrm>
        </p:grpSpPr>
        <p:sp>
          <p:nvSpPr>
            <p:cNvPr id="11" name="object 11"/>
            <p:cNvSpPr/>
            <p:nvPr/>
          </p:nvSpPr>
          <p:spPr>
            <a:xfrm>
              <a:off x="2555748" y="3788663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4032504" y="79248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5748" y="3788663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80"/>
                  </a:moveTo>
                  <a:lnTo>
                    <a:pt x="4032504" y="792480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55748" y="3788664"/>
            <a:ext cx="4032885" cy="79248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40"/>
              </a:spcBef>
            </a:pPr>
            <a:r>
              <a:rPr sz="3600" spc="-5" dirty="0">
                <a:latin typeface="Carlito"/>
                <a:cs typeface="Carlito"/>
              </a:rPr>
              <a:t>Розчинення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551176" y="4864608"/>
            <a:ext cx="4041775" cy="802005"/>
            <a:chOff x="2551176" y="4864608"/>
            <a:chExt cx="4041775" cy="802005"/>
          </a:xfrm>
        </p:grpSpPr>
        <p:sp>
          <p:nvSpPr>
            <p:cNvPr id="15" name="object 15"/>
            <p:cNvSpPr/>
            <p:nvPr/>
          </p:nvSpPr>
          <p:spPr>
            <a:xfrm>
              <a:off x="2555748" y="4869180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4032504" y="79248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55748" y="4869180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80"/>
                  </a:moveTo>
                  <a:lnTo>
                    <a:pt x="4032504" y="792480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55748" y="4869179"/>
            <a:ext cx="4032885" cy="79248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35"/>
              </a:spcBef>
            </a:pPr>
            <a:r>
              <a:rPr sz="3600" spc="-10" dirty="0">
                <a:latin typeface="Carlito"/>
                <a:cs typeface="Carlito"/>
              </a:rPr>
              <a:t>Звільнення</a:t>
            </a:r>
            <a:endParaRPr sz="3600">
              <a:latin typeface="Carlito"/>
              <a:cs typeface="Carlito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265443" y="-76200"/>
            <a:ext cx="88455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Фактори, які мають вплив на вивільнення </a:t>
            </a:r>
          </a:p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наркотичних лікарських засобів</a:t>
            </a:r>
            <a:endParaRPr lang="uk-UA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611" y="1013181"/>
            <a:ext cx="8425180" cy="5232400"/>
          </a:xfrm>
          <a:custGeom>
            <a:avLst/>
            <a:gdLst/>
            <a:ahLst/>
            <a:cxnLst/>
            <a:rect l="l" t="t" r="r" b="b"/>
            <a:pathLst>
              <a:path w="8425180" h="5232400">
                <a:moveTo>
                  <a:pt x="8424672" y="0"/>
                </a:moveTo>
                <a:lnTo>
                  <a:pt x="0" y="0"/>
                </a:lnTo>
                <a:lnTo>
                  <a:pt x="0" y="5231892"/>
                </a:lnTo>
                <a:lnTo>
                  <a:pt x="8424672" y="5231892"/>
                </a:lnTo>
                <a:lnTo>
                  <a:pt x="842467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7986" y="2149965"/>
            <a:ext cx="7758430" cy="3614707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203835">
              <a:lnSpc>
                <a:spcPct val="90000"/>
              </a:lnSpc>
              <a:spcBef>
                <a:spcPts val="535"/>
              </a:spcBef>
            </a:pPr>
            <a:r>
              <a:rPr sz="2800" spc="-10" dirty="0">
                <a:latin typeface="Carlito"/>
                <a:cs typeface="Carlito"/>
              </a:rPr>
              <a:t>Визначення </a:t>
            </a:r>
            <a:r>
              <a:rPr sz="2800" dirty="0">
                <a:latin typeface="Carlito"/>
                <a:cs typeface="Carlito"/>
              </a:rPr>
              <a:t>вищевказаних </a:t>
            </a:r>
            <a:r>
              <a:rPr sz="2800" spc="-5" dirty="0">
                <a:latin typeface="Carlito"/>
                <a:cs typeface="Carlito"/>
              </a:rPr>
              <a:t>параметрів </a:t>
            </a:r>
            <a:r>
              <a:rPr sz="2800" spc="-25" dirty="0">
                <a:latin typeface="Carlito"/>
                <a:cs typeface="Carlito"/>
              </a:rPr>
              <a:t>для </a:t>
            </a:r>
            <a:r>
              <a:rPr sz="2800" spc="-5" dirty="0">
                <a:latin typeface="Carlito"/>
                <a:cs typeface="Carlito"/>
              </a:rPr>
              <a:t>MS </a:t>
            </a:r>
            <a:r>
              <a:rPr sz="2800" dirty="0">
                <a:latin typeface="Carlito"/>
                <a:cs typeface="Carlito"/>
              </a:rPr>
              <a:t>є </a:t>
            </a:r>
            <a:r>
              <a:rPr sz="2800" spc="-10" dirty="0">
                <a:latin typeface="Carlito"/>
                <a:cs typeface="Carlito"/>
              </a:rPr>
              <a:t>обов'язковим</a:t>
            </a:r>
            <a:r>
              <a:rPr sz="2800" spc="-25" dirty="0">
                <a:latin typeface="Carlito"/>
                <a:cs typeface="Carlito"/>
              </a:rPr>
              <a:t>​</a:t>
            </a:r>
            <a:r>
              <a:rPr sz="2800" spc="-10" dirty="0">
                <a:latin typeface="Carlito"/>
                <a:cs typeface="Carlito"/>
              </a:rPr>
              <a:t>​</a:t>
            </a:r>
            <a:r>
              <a:rPr sz="2800" dirty="0">
                <a:latin typeface="Carlito"/>
                <a:cs typeface="Carlito"/>
              </a:rPr>
              <a:t>​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розробка </a:t>
            </a:r>
            <a:r>
              <a:rPr sz="2800" spc="-5" dirty="0">
                <a:latin typeface="Carlito"/>
                <a:cs typeface="Carlito"/>
              </a:rPr>
              <a:t>нових лікарських засобів, </a:t>
            </a:r>
            <a:r>
              <a:rPr sz="2800" dirty="0">
                <a:latin typeface="Carlito"/>
                <a:cs typeface="Carlito"/>
              </a:rPr>
              <a:t>а </a:t>
            </a:r>
            <a:r>
              <a:rPr sz="2800" spc="-10" dirty="0">
                <a:latin typeface="Carlito"/>
                <a:cs typeface="Carlito"/>
              </a:rPr>
              <a:t>також </a:t>
            </a:r>
            <a:r>
              <a:rPr sz="2800" spc="-20" dirty="0">
                <a:latin typeface="Carlito"/>
                <a:cs typeface="Carlito"/>
              </a:rPr>
              <a:t>контроль </a:t>
            </a:r>
            <a:r>
              <a:rPr sz="2800" dirty="0">
                <a:latin typeface="Carlito"/>
                <a:cs typeface="Carlito"/>
              </a:rPr>
              <a:t>їх якості в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виробництво.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latin typeface="Carlito"/>
              <a:cs typeface="Carlito"/>
            </a:endParaRPr>
          </a:p>
          <a:p>
            <a:pPr marL="12700" marR="5080">
              <a:lnSpc>
                <a:spcPct val="90000"/>
              </a:lnSpc>
              <a:spcBef>
                <a:spcPts val="5"/>
              </a:spcBef>
            </a:pPr>
            <a:r>
              <a:rPr sz="2800" spc="-35" dirty="0">
                <a:latin typeface="Carlito"/>
                <a:cs typeface="Carlito"/>
              </a:rPr>
              <a:t>В ідеалі </a:t>
            </a:r>
            <a:r>
              <a:rPr sz="2800" dirty="0">
                <a:latin typeface="Carlito"/>
                <a:cs typeface="Carlito"/>
              </a:rPr>
              <a:t>процес </a:t>
            </a:r>
            <a:r>
              <a:rPr sz="2800" spc="-5" dirty="0">
                <a:latin typeface="Carlito"/>
                <a:cs typeface="Carlito"/>
              </a:rPr>
              <a:t>розпаду </a:t>
            </a:r>
            <a:r>
              <a:rPr sz="2800" spc="-15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розчинення </a:t>
            </a:r>
            <a:r>
              <a:rPr sz="2800" dirty="0">
                <a:latin typeface="Carlito"/>
                <a:cs typeface="Carlito"/>
              </a:rPr>
              <a:t>та </a:t>
            </a:r>
            <a:r>
              <a:rPr sz="2800" spc="-10" dirty="0">
                <a:latin typeface="Carlito"/>
                <a:cs typeface="Carlito"/>
              </a:rPr>
              <a:t>вивільнення </a:t>
            </a:r>
            <a:r>
              <a:rPr sz="2800" spc="-5" dirty="0">
                <a:latin typeface="Carlito"/>
                <a:cs typeface="Carlito"/>
              </a:rPr>
              <a:t>слід </a:t>
            </a:r>
            <a:r>
              <a:rPr sz="2800" spc="-25" dirty="0">
                <a:latin typeface="Carlito"/>
                <a:cs typeface="Carlito"/>
              </a:rPr>
              <a:t>досліджувати </a:t>
            </a:r>
            <a:r>
              <a:rPr sz="2800" spc="-5" dirty="0">
                <a:latin typeface="Carlito"/>
                <a:cs typeface="Carlito"/>
              </a:rPr>
              <a:t>такими методами </a:t>
            </a:r>
            <a:r>
              <a:rPr sz="2800" spc="-10" dirty="0">
                <a:latin typeface="Carlito"/>
                <a:cs typeface="Carlito"/>
              </a:rPr>
              <a:t>, які </a:t>
            </a:r>
            <a:r>
              <a:rPr sz="2800" spc="-15" dirty="0">
                <a:latin typeface="Carlito"/>
                <a:cs typeface="Carlito"/>
              </a:rPr>
              <a:t>б давали </a:t>
            </a:r>
            <a:r>
              <a:rPr sz="2800" spc="-10" dirty="0">
                <a:latin typeface="Carlito"/>
                <a:cs typeface="Carlito"/>
              </a:rPr>
              <a:t>результати </a:t>
            </a:r>
            <a:r>
              <a:rPr sz="2800" spc="-15" dirty="0">
                <a:latin typeface="Carlito"/>
                <a:cs typeface="Carlito"/>
              </a:rPr>
              <a:t>, порівняні </a:t>
            </a:r>
            <a:r>
              <a:rPr sz="2800" spc="-25" dirty="0">
                <a:latin typeface="Carlito"/>
                <a:cs typeface="Carlito"/>
              </a:rPr>
              <a:t>з </a:t>
            </a:r>
            <a:r>
              <a:rPr sz="2800" spc="-5" dirty="0">
                <a:latin typeface="Carlito"/>
                <a:cs typeface="Carlito"/>
              </a:rPr>
              <a:t>методами </a:t>
            </a:r>
            <a:r>
              <a:rPr sz="2800" i="1" dirty="0">
                <a:latin typeface="Carlito"/>
                <a:cs typeface="Carlito"/>
              </a:rPr>
              <a:t>in </a:t>
            </a:r>
            <a:r>
              <a:rPr sz="2800" i="1" spc="-10" dirty="0">
                <a:latin typeface="Carlito"/>
                <a:cs typeface="Carlito"/>
              </a:rPr>
              <a:t>vivo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8437" y="280566"/>
            <a:ext cx="88455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Фактори, які мають вплив на вивільнення </a:t>
            </a:r>
          </a:p>
          <a:p>
            <a:pPr algn="ctr"/>
            <a:r>
              <a:rPr lang="uk-UA" sz="3200" b="1" spc="-15" dirty="0" smtClean="0">
                <a:latin typeface="Carlito"/>
                <a:cs typeface="Carlito"/>
              </a:rPr>
              <a:t>наркотичних лікарських засобів</a:t>
            </a:r>
            <a:endParaRPr lang="uk-UA" sz="3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81000"/>
            <a:ext cx="735075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000" i="1" spc="-10" dirty="0">
                <a:solidFill>
                  <a:srgbClr val="1F487C"/>
                </a:solidFill>
                <a:latin typeface="Carlito"/>
                <a:cs typeface="Carlito"/>
              </a:rPr>
              <a:t>Основні </a:t>
            </a:r>
            <a:r>
              <a:rPr sz="4000" i="1" dirty="0" err="1">
                <a:solidFill>
                  <a:srgbClr val="1F487C"/>
                </a:solidFill>
                <a:latin typeface="Carlito"/>
                <a:cs typeface="Carlito"/>
              </a:rPr>
              <a:t>параметри</a:t>
            </a:r>
            <a:r>
              <a:rPr sz="40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000" i="1" spc="-5" dirty="0" err="1" smtClean="0">
                <a:solidFill>
                  <a:srgbClr val="1F487C"/>
                </a:solidFill>
                <a:latin typeface="Carlito"/>
                <a:cs typeface="Carlito"/>
              </a:rPr>
              <a:t>біодоступн</a:t>
            </a:r>
            <a:r>
              <a:rPr lang="uk-UA" sz="4000" i="1" spc="-5" dirty="0" err="1" smtClean="0">
                <a:solidFill>
                  <a:srgbClr val="1F487C"/>
                </a:solidFill>
                <a:latin typeface="Carlito"/>
                <a:cs typeface="Carlito"/>
              </a:rPr>
              <a:t>оі</a:t>
            </a:r>
            <a:endParaRPr sz="40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200" y="2209800"/>
            <a:ext cx="7182231" cy="3540072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5400" marR="58419">
              <a:lnSpc>
                <a:spcPts val="3890"/>
              </a:lnSpc>
              <a:spcBef>
                <a:spcPts val="585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000" b="1" i="1" dirty="0">
                <a:latin typeface="Carlito"/>
                <a:cs typeface="Carlito"/>
              </a:rPr>
              <a:t>C </a:t>
            </a:r>
            <a:r>
              <a:rPr sz="3000" b="1" i="1" baseline="-20833" dirty="0">
                <a:latin typeface="Carlito"/>
                <a:cs typeface="Carlito"/>
              </a:rPr>
              <a:t>max </a:t>
            </a:r>
            <a:r>
              <a:rPr sz="3000" dirty="0">
                <a:latin typeface="Carlito"/>
                <a:cs typeface="Carlito"/>
              </a:rPr>
              <a:t>- </a:t>
            </a:r>
            <a:r>
              <a:rPr sz="3000" spc="-10" dirty="0">
                <a:latin typeface="Carlito"/>
                <a:cs typeface="Carlito"/>
              </a:rPr>
              <a:t>Максимум </a:t>
            </a:r>
            <a:r>
              <a:rPr sz="3000" spc="-5" dirty="0">
                <a:latin typeface="Carlito"/>
                <a:cs typeface="Carlito"/>
              </a:rPr>
              <a:t>(пік) </a:t>
            </a:r>
            <a:r>
              <a:rPr sz="3000" dirty="0">
                <a:latin typeface="Carlito"/>
                <a:cs typeface="Carlito"/>
              </a:rPr>
              <a:t>лікарської </a:t>
            </a:r>
            <a:r>
              <a:rPr sz="3000" spc="-15" dirty="0">
                <a:latin typeface="Carlito"/>
                <a:cs typeface="Carlito"/>
              </a:rPr>
              <a:t>речовини</a:t>
            </a:r>
            <a:r>
              <a:rPr sz="3000" spc="-110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концентрація </a:t>
            </a:r>
            <a:r>
              <a:rPr sz="3000" dirty="0">
                <a:latin typeface="Carlito"/>
                <a:cs typeface="Carlito"/>
              </a:rPr>
              <a:t>в </a:t>
            </a:r>
            <a:r>
              <a:rPr sz="3000" spc="-5" dirty="0">
                <a:latin typeface="Carlito"/>
                <a:cs typeface="Carlito"/>
              </a:rPr>
              <a:t>крові;</a:t>
            </a:r>
            <a:endParaRPr sz="3000" dirty="0">
              <a:latin typeface="Carlito"/>
              <a:cs typeface="Carlito"/>
            </a:endParaRPr>
          </a:p>
          <a:p>
            <a:pPr marL="25400" marR="31750">
              <a:lnSpc>
                <a:spcPts val="3890"/>
              </a:lnSpc>
              <a:spcBef>
                <a:spcPts val="860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000" b="1" i="1" dirty="0">
                <a:latin typeface="Carlito"/>
                <a:cs typeface="Carlito"/>
              </a:rPr>
              <a:t>t </a:t>
            </a:r>
            <a:r>
              <a:rPr sz="3000" b="1" i="1" baseline="-20833" dirty="0">
                <a:latin typeface="Carlito"/>
                <a:cs typeface="Carlito"/>
              </a:rPr>
              <a:t>max </a:t>
            </a:r>
            <a:r>
              <a:rPr sz="3000" dirty="0">
                <a:latin typeface="Carlito"/>
                <a:cs typeface="Carlito"/>
              </a:rPr>
              <a:t>- </a:t>
            </a:r>
            <a:r>
              <a:rPr sz="3000" spc="-5" dirty="0">
                <a:latin typeface="Carlito"/>
                <a:cs typeface="Carlito"/>
              </a:rPr>
              <a:t>час </a:t>
            </a:r>
            <a:r>
              <a:rPr sz="3000" spc="-10" dirty="0">
                <a:latin typeface="Carlito"/>
                <a:cs typeface="Carlito"/>
              </a:rPr>
              <a:t>досягнення </a:t>
            </a:r>
            <a:r>
              <a:rPr sz="3000" spc="-5" dirty="0">
                <a:latin typeface="Carlito"/>
                <a:cs typeface="Carlito"/>
              </a:rPr>
              <a:t>максимальної </a:t>
            </a:r>
            <a:r>
              <a:rPr sz="3000" spc="-15" dirty="0">
                <a:latin typeface="Carlito"/>
                <a:cs typeface="Carlito"/>
              </a:rPr>
              <a:t>концентрації;</a:t>
            </a:r>
            <a:endParaRPr sz="3000" dirty="0">
              <a:latin typeface="Carlito"/>
              <a:cs typeface="Carlito"/>
            </a:endParaRPr>
          </a:p>
          <a:p>
            <a:pPr marL="25400" marR="17780">
              <a:lnSpc>
                <a:spcPct val="90000"/>
              </a:lnSpc>
              <a:spcBef>
                <a:spcPts val="810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000" b="1" i="1" spc="-30" dirty="0">
                <a:latin typeface="Carlito"/>
                <a:cs typeface="Carlito"/>
              </a:rPr>
              <a:t>AUC </a:t>
            </a:r>
            <a:r>
              <a:rPr sz="3000" dirty="0">
                <a:latin typeface="Carlito"/>
                <a:cs typeface="Carlito"/>
              </a:rPr>
              <a:t>- </a:t>
            </a:r>
            <a:r>
              <a:rPr sz="3000" spc="-10" dirty="0">
                <a:latin typeface="Carlito"/>
                <a:cs typeface="Carlito"/>
              </a:rPr>
              <a:t>площа </a:t>
            </a:r>
            <a:r>
              <a:rPr sz="3000" spc="-5" dirty="0">
                <a:latin typeface="Carlito"/>
                <a:cs typeface="Carlito"/>
              </a:rPr>
              <a:t>під </a:t>
            </a:r>
            <a:r>
              <a:rPr sz="3000" dirty="0">
                <a:latin typeface="Carlito"/>
                <a:cs typeface="Carlito"/>
              </a:rPr>
              <a:t>кривою </a:t>
            </a:r>
            <a:r>
              <a:rPr sz="3000" spc="-5" dirty="0">
                <a:latin typeface="Carlito"/>
                <a:cs typeface="Carlito"/>
              </a:rPr>
              <a:t>зміни концентрації </a:t>
            </a:r>
            <a:r>
              <a:rPr sz="3000" dirty="0">
                <a:latin typeface="Carlito"/>
                <a:cs typeface="Carlito"/>
              </a:rPr>
              <a:t>лікарської </a:t>
            </a:r>
            <a:r>
              <a:rPr sz="3000" spc="-15" dirty="0">
                <a:latin typeface="Carlito"/>
                <a:cs typeface="Carlito"/>
              </a:rPr>
              <a:t>речовини </a:t>
            </a:r>
            <a:r>
              <a:rPr sz="3000" dirty="0">
                <a:latin typeface="Carlito"/>
                <a:cs typeface="Carlito"/>
              </a:rPr>
              <a:t>в </a:t>
            </a:r>
            <a:r>
              <a:rPr sz="3000" spc="-5" dirty="0">
                <a:latin typeface="Carlito"/>
                <a:cs typeface="Carlito"/>
              </a:rPr>
              <a:t>плазмі </a:t>
            </a:r>
            <a:r>
              <a:rPr sz="3000" spc="-10" dirty="0">
                <a:latin typeface="Carlito"/>
                <a:cs typeface="Carlito"/>
              </a:rPr>
              <a:t>або </a:t>
            </a:r>
            <a:r>
              <a:rPr sz="3000" spc="-5" dirty="0">
                <a:latin typeface="Carlito"/>
                <a:cs typeface="Carlito"/>
              </a:rPr>
              <a:t>сироватці крові </a:t>
            </a:r>
            <a:r>
              <a:rPr sz="3000" dirty="0">
                <a:latin typeface="Carlito"/>
                <a:cs typeface="Carlito"/>
              </a:rPr>
              <a:t>в</a:t>
            </a:r>
            <a:r>
              <a:rPr sz="3000" spc="-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час.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14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461" y="457"/>
            <a:ext cx="725360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Основні </a:t>
            </a:r>
            <a:r>
              <a:rPr i="1" spc="-15" dirty="0">
                <a:solidFill>
                  <a:srgbClr val="1F487C"/>
                </a:solidFill>
                <a:latin typeface="Carlito"/>
                <a:cs typeface="Carlito"/>
              </a:rPr>
              <a:t>параметри</a:t>
            </a: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​</a:t>
            </a:r>
            <a:r>
              <a:rPr i="1" spc="-2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i="1" spc="-10" dirty="0" err="1" smtClean="0">
                <a:solidFill>
                  <a:srgbClr val="1F487C"/>
                </a:solidFill>
                <a:latin typeface="Carlito"/>
                <a:cs typeface="Carlito"/>
              </a:rPr>
              <a:t>фармакокінетик</a:t>
            </a:r>
            <a:r>
              <a:rPr lang="uk-UA" i="1" spc="-10" dirty="0" smtClean="0">
                <a:solidFill>
                  <a:srgbClr val="1F487C"/>
                </a:solidFill>
                <a:latin typeface="Carlito"/>
                <a:cs typeface="Carlito"/>
              </a:rPr>
              <a:t>и</a:t>
            </a:r>
            <a:endParaRPr i="1" spc="-10" dirty="0">
              <a:solidFill>
                <a:srgbClr val="1F487C"/>
              </a:solidFill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3000" y="1210748"/>
            <a:ext cx="8333103" cy="5154872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5400" marR="17780" indent="354965">
              <a:lnSpc>
                <a:spcPct val="90000"/>
              </a:lnSpc>
              <a:spcBef>
                <a:spcPts val="484"/>
              </a:spcBef>
            </a:pPr>
            <a:r>
              <a:rPr sz="2800" dirty="0">
                <a:latin typeface="Carlito"/>
                <a:cs typeface="Carlito"/>
              </a:rPr>
              <a:t>При </a:t>
            </a:r>
            <a:r>
              <a:rPr sz="2800" spc="-5" dirty="0">
                <a:latin typeface="Carlito"/>
                <a:cs typeface="Carlito"/>
              </a:rPr>
              <a:t>описі фармакокінетичних </a:t>
            </a:r>
            <a:r>
              <a:rPr sz="2800" spc="-10" dirty="0">
                <a:latin typeface="Carlito"/>
                <a:cs typeface="Carlito"/>
              </a:rPr>
              <a:t>процесів </a:t>
            </a:r>
            <a:r>
              <a:rPr sz="2800" spc="-5" dirty="0">
                <a:latin typeface="Carlito"/>
                <a:cs typeface="Carlito"/>
              </a:rPr>
              <a:t>головним </a:t>
            </a:r>
            <a:r>
              <a:rPr sz="2800" spc="-15" dirty="0">
                <a:latin typeface="Carlito"/>
                <a:cs typeface="Carlito"/>
              </a:rPr>
              <a:t>чином є </a:t>
            </a:r>
            <a:r>
              <a:rPr sz="2800" dirty="0">
                <a:latin typeface="Carlito"/>
                <a:cs typeface="Carlito"/>
              </a:rPr>
              <a:t>наступні </a:t>
            </a:r>
            <a:r>
              <a:rPr sz="2800" spc="-20" dirty="0">
                <a:latin typeface="Carlito"/>
                <a:cs typeface="Carlito"/>
              </a:rPr>
              <a:t>параметри </a:t>
            </a:r>
            <a:r>
              <a:rPr sz="2800" spc="-5" dirty="0">
                <a:latin typeface="Carlito"/>
                <a:cs typeface="Carlito"/>
              </a:rPr>
              <a:t>використовується:</a:t>
            </a:r>
            <a:endParaRPr sz="28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spc="10" dirty="0">
                <a:latin typeface="Carlito"/>
                <a:cs typeface="Carlito"/>
              </a:rPr>
              <a:t>Т </a:t>
            </a:r>
            <a:r>
              <a:rPr sz="2800" b="1" spc="15" baseline="-21164" dirty="0">
                <a:latin typeface="Carlito"/>
                <a:cs typeface="Carlito"/>
              </a:rPr>
              <a:t>0,5 </a:t>
            </a:r>
            <a:r>
              <a:rPr sz="2800" b="1" dirty="0">
                <a:latin typeface="Carlito"/>
                <a:cs typeface="Carlito"/>
              </a:rPr>
              <a:t>– півперіод в</a:t>
            </a:r>
            <a:r>
              <a:rPr sz="2800" b="1" spc="-280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препарати;</a:t>
            </a:r>
            <a:endParaRPr sz="28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spc="5" dirty="0">
                <a:latin typeface="Carlito"/>
                <a:cs typeface="Carlito"/>
              </a:rPr>
              <a:t>К </a:t>
            </a:r>
            <a:r>
              <a:rPr sz="2800" b="1" spc="7" baseline="-21164" dirty="0">
                <a:latin typeface="Carlito"/>
                <a:cs typeface="Carlito"/>
              </a:rPr>
              <a:t>el </a:t>
            </a:r>
            <a:r>
              <a:rPr sz="2800" b="1" dirty="0">
                <a:latin typeface="Carlito"/>
                <a:cs typeface="Carlito"/>
              </a:rPr>
              <a:t>– </a:t>
            </a:r>
            <a:r>
              <a:rPr sz="2800" b="1" spc="-15" dirty="0">
                <a:latin typeface="Carlito"/>
                <a:cs typeface="Carlito"/>
              </a:rPr>
              <a:t>константа</a:t>
            </a:r>
            <a:r>
              <a:rPr sz="2800" b="1" dirty="0">
                <a:latin typeface="Carlito"/>
                <a:cs typeface="Carlito"/>
              </a:rPr>
              <a:t>​</a:t>
            </a:r>
            <a:r>
              <a:rPr sz="2800" b="1" spc="-275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усунення;</a:t>
            </a:r>
            <a:endParaRPr sz="28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dirty="0">
                <a:latin typeface="Carlito"/>
                <a:cs typeface="Carlito"/>
              </a:rPr>
              <a:t>Cl </a:t>
            </a:r>
            <a:r>
              <a:rPr sz="2800" b="1" baseline="-21164" dirty="0">
                <a:latin typeface="Carlito"/>
                <a:cs typeface="Carlito"/>
              </a:rPr>
              <a:t>t </a:t>
            </a:r>
            <a:r>
              <a:rPr sz="2800" b="1" dirty="0">
                <a:latin typeface="Carlito"/>
                <a:cs typeface="Carlito"/>
              </a:rPr>
              <a:t>– </a:t>
            </a:r>
            <a:r>
              <a:rPr sz="2800" b="1" spc="-20" dirty="0">
                <a:latin typeface="Carlito"/>
                <a:cs typeface="Carlito"/>
              </a:rPr>
              <a:t>системний</a:t>
            </a:r>
            <a:r>
              <a:rPr sz="2800" b="1" spc="-254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кліренс;</a:t>
            </a:r>
            <a:endParaRPr sz="28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spc="-65" dirty="0">
                <a:latin typeface="Carlito"/>
                <a:cs typeface="Carlito"/>
              </a:rPr>
              <a:t>V </a:t>
            </a:r>
            <a:r>
              <a:rPr sz="2800" b="1" spc="-97" baseline="-21164" dirty="0">
                <a:latin typeface="Carlito"/>
                <a:cs typeface="Carlito"/>
              </a:rPr>
              <a:t>d </a:t>
            </a:r>
            <a:r>
              <a:rPr sz="2800" b="1" dirty="0">
                <a:latin typeface="Carlito"/>
                <a:cs typeface="Carlito"/>
              </a:rPr>
              <a:t>– </a:t>
            </a:r>
            <a:r>
              <a:rPr sz="2800" b="1" spc="-5" dirty="0">
                <a:latin typeface="Carlito"/>
                <a:cs typeface="Carlito"/>
              </a:rPr>
              <a:t>об’єм</a:t>
            </a:r>
            <a:r>
              <a:rPr sz="2800" b="1" dirty="0">
                <a:latin typeface="Carlito"/>
                <a:cs typeface="Carlito"/>
              </a:rPr>
              <a:t>​</a:t>
            </a:r>
            <a:r>
              <a:rPr sz="2800" b="1" spc="-120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розподіл;</a:t>
            </a:r>
            <a:endParaRPr sz="2800" dirty="0">
              <a:latin typeface="Carlito"/>
              <a:cs typeface="Carlito"/>
            </a:endParaRPr>
          </a:p>
          <a:p>
            <a:pPr marL="25400" marR="706755">
              <a:lnSpc>
                <a:spcPts val="3460"/>
              </a:lnSpc>
              <a:spcBef>
                <a:spcPts val="82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b="1" spc="-10" dirty="0">
                <a:latin typeface="Carlito"/>
                <a:cs typeface="Carlito"/>
              </a:rPr>
              <a:t>МКТ </a:t>
            </a:r>
            <a:r>
              <a:rPr sz="2800" b="1" dirty="0">
                <a:latin typeface="Carlito"/>
                <a:cs typeface="Carlito"/>
              </a:rPr>
              <a:t>– </a:t>
            </a:r>
            <a:r>
              <a:rPr sz="2800" b="1" spc="-30" dirty="0">
                <a:latin typeface="Carlito"/>
                <a:cs typeface="Carlito"/>
              </a:rPr>
              <a:t>середній </a:t>
            </a:r>
            <a:r>
              <a:rPr sz="2800" b="1" dirty="0">
                <a:latin typeface="Carlito"/>
                <a:cs typeface="Carlito"/>
              </a:rPr>
              <a:t>термін </a:t>
            </a:r>
            <a:r>
              <a:rPr sz="2800" b="1" spc="-20" dirty="0">
                <a:latin typeface="Carlito"/>
                <a:cs typeface="Carlito"/>
              </a:rPr>
              <a:t>утримання </a:t>
            </a:r>
            <a:r>
              <a:rPr sz="2800" b="1" spc="-25" dirty="0">
                <a:latin typeface="Carlito"/>
                <a:cs typeface="Carlito"/>
              </a:rPr>
              <a:t>препарату </a:t>
            </a:r>
            <a:r>
              <a:rPr sz="2800" b="1" dirty="0">
                <a:latin typeface="Carlito"/>
                <a:cs typeface="Carlito"/>
              </a:rPr>
              <a:t>в</a:t>
            </a:r>
            <a:r>
              <a:rPr sz="2800" b="1" spc="-35" dirty="0">
                <a:latin typeface="Carlito"/>
                <a:cs typeface="Carlito"/>
              </a:rPr>
              <a:t> </a:t>
            </a:r>
            <a:r>
              <a:rPr sz="2800" b="1" dirty="0">
                <a:latin typeface="Carlito"/>
                <a:cs typeface="Carlito"/>
              </a:rPr>
              <a:t>кров;</a:t>
            </a:r>
            <a:endParaRPr sz="2800" dirty="0">
              <a:latin typeface="Carlito"/>
              <a:cs typeface="Carlito"/>
            </a:endParaRPr>
          </a:p>
          <a:p>
            <a:pPr marL="25400" marR="394970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80365" algn="l"/>
                <a:tab pos="381000" algn="l"/>
                <a:tab pos="2181860" algn="l"/>
              </a:tabLst>
            </a:pPr>
            <a:r>
              <a:rPr sz="2800" b="1" dirty="0">
                <a:latin typeface="Carlito"/>
                <a:cs typeface="Carlito"/>
              </a:rPr>
              <a:t>ABA,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5" dirty="0">
                <a:latin typeface="Carlito"/>
                <a:cs typeface="Carlito"/>
              </a:rPr>
              <a:t>RBA </a:t>
            </a:r>
            <a:r>
              <a:rPr sz="2800" b="1" dirty="0">
                <a:latin typeface="Carlito"/>
                <a:cs typeface="Carlito"/>
              </a:rPr>
              <a:t>(або </a:t>
            </a:r>
            <a:r>
              <a:rPr sz="2800" b="1" spc="20" dirty="0">
                <a:latin typeface="Carlito"/>
                <a:cs typeface="Carlito"/>
              </a:rPr>
              <a:t>f) </a:t>
            </a:r>
            <a:r>
              <a:rPr sz="2800" b="1" dirty="0">
                <a:latin typeface="Carlito"/>
                <a:cs typeface="Carlito"/>
              </a:rPr>
              <a:t>– </a:t>
            </a:r>
            <a:r>
              <a:rPr sz="2800" b="1" spc="-5" dirty="0">
                <a:latin typeface="Carlito"/>
                <a:cs typeface="Carlito"/>
              </a:rPr>
              <a:t>абсолютне </a:t>
            </a:r>
            <a:r>
              <a:rPr sz="2800" b="1" dirty="0">
                <a:latin typeface="Carlito"/>
                <a:cs typeface="Carlito"/>
              </a:rPr>
              <a:t>або</a:t>
            </a:r>
            <a:r>
              <a:rPr sz="2800" b="1" spc="-12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відносна </a:t>
            </a:r>
            <a:r>
              <a:rPr sz="2800" b="1" dirty="0" err="1">
                <a:latin typeface="Carlito"/>
                <a:cs typeface="Carlito"/>
              </a:rPr>
              <a:t>біодоступність</a:t>
            </a:r>
            <a:r>
              <a:rPr sz="2800" b="1" spc="-35" dirty="0">
                <a:latin typeface="Carlito"/>
                <a:cs typeface="Carlito"/>
              </a:rPr>
              <a:t> </a:t>
            </a:r>
            <a:r>
              <a:rPr sz="2800" b="1" spc="-5" dirty="0" err="1" smtClean="0">
                <a:latin typeface="Carlito"/>
                <a:cs typeface="Carlito"/>
              </a:rPr>
              <a:t>лік</a:t>
            </a:r>
            <a:r>
              <a:rPr lang="uk-UA" sz="2800" b="1" spc="-5" dirty="0" err="1" smtClean="0">
                <a:latin typeface="Carlito"/>
                <a:cs typeface="Carlito"/>
              </a:rPr>
              <a:t>ів</a:t>
            </a:r>
            <a:r>
              <a:rPr sz="2800" b="1" spc="-5" dirty="0" smtClean="0">
                <a:latin typeface="Carlito"/>
                <a:cs typeface="Carlito"/>
              </a:rPr>
              <a:t>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15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461" y="0"/>
            <a:ext cx="725360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Основні </a:t>
            </a:r>
            <a:r>
              <a:rPr i="1" spc="-15" dirty="0">
                <a:solidFill>
                  <a:srgbClr val="1F487C"/>
                </a:solidFill>
                <a:latin typeface="Carlito"/>
                <a:cs typeface="Carlito"/>
              </a:rPr>
              <a:t>параметри</a:t>
            </a: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​</a:t>
            </a:r>
            <a:r>
              <a:rPr i="1" spc="-2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i="1" spc="-10" dirty="0" err="1" smtClean="0">
                <a:solidFill>
                  <a:srgbClr val="1F487C"/>
                </a:solidFill>
                <a:latin typeface="Carlito"/>
                <a:cs typeface="Carlito"/>
              </a:rPr>
              <a:t>фармакокінетик</a:t>
            </a:r>
            <a:r>
              <a:rPr lang="uk-UA" i="1" spc="-10" dirty="0" smtClean="0">
                <a:solidFill>
                  <a:srgbClr val="1F487C"/>
                </a:solidFill>
                <a:latin typeface="Carlito"/>
                <a:cs typeface="Carlito"/>
              </a:rPr>
              <a:t>и</a:t>
            </a:r>
            <a:endParaRPr i="1" spc="-10" dirty="0">
              <a:solidFill>
                <a:srgbClr val="1F487C"/>
              </a:solidFill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3396" y="1383429"/>
            <a:ext cx="7531734" cy="18346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30"/>
              </a:spcBef>
            </a:pPr>
            <a:r>
              <a:rPr sz="2400" spc="-10" dirty="0">
                <a:latin typeface="Carlito"/>
                <a:cs typeface="Carlito"/>
              </a:rPr>
              <a:t>Основні </a:t>
            </a:r>
            <a:r>
              <a:rPr sz="2400" spc="-20" dirty="0">
                <a:latin typeface="Carlito"/>
                <a:cs typeface="Carlito"/>
              </a:rPr>
              <a:t>параметри </a:t>
            </a:r>
            <a:r>
              <a:rPr sz="2400" spc="-5" dirty="0">
                <a:latin typeface="Carlito"/>
                <a:cs typeface="Carlito"/>
              </a:rPr>
              <a:t>фармакокінетики , які </a:t>
            </a:r>
            <a:r>
              <a:rPr sz="2400" spc="-15" dirty="0">
                <a:latin typeface="Carlito"/>
                <a:cs typeface="Carlito"/>
              </a:rPr>
              <a:t>використовують </a:t>
            </a:r>
            <a:r>
              <a:rPr sz="2400" spc="-5" dirty="0">
                <a:latin typeface="Carlito"/>
                <a:cs typeface="Carlito"/>
              </a:rPr>
              <a:t>при </a:t>
            </a:r>
            <a:r>
              <a:rPr sz="2400" spc="-15" dirty="0">
                <a:latin typeface="Carlito"/>
                <a:cs typeface="Carlito"/>
              </a:rPr>
              <a:t>вивченні біодоступності </a:t>
            </a:r>
            <a:r>
              <a:rPr sz="2400" spc="-10" dirty="0">
                <a:latin typeface="Carlito"/>
                <a:cs typeface="Carlito"/>
              </a:rPr>
              <a:t>лікарських </a:t>
            </a:r>
            <a:r>
              <a:rPr sz="2400" spc="-5" dirty="0">
                <a:latin typeface="Carlito"/>
                <a:cs typeface="Carlito"/>
              </a:rPr>
              <a:t>засобів: 1 – </a:t>
            </a:r>
            <a:r>
              <a:rPr sz="2400" spc="-10" dirty="0">
                <a:latin typeface="Carlito"/>
                <a:cs typeface="Carlito"/>
              </a:rPr>
              <a:t>максимальна концентрація </a:t>
            </a:r>
            <a:r>
              <a:rPr sz="2400" spc="-15" dirty="0">
                <a:latin typeface="Carlito"/>
                <a:cs typeface="Carlito"/>
              </a:rPr>
              <a:t>( </a:t>
            </a:r>
            <a:r>
              <a:rPr sz="2400" spc="-5" dirty="0">
                <a:latin typeface="Carlito"/>
                <a:cs typeface="Carlito"/>
              </a:rPr>
              <a:t>C); N – </a:t>
            </a:r>
            <a:r>
              <a:rPr sz="2400" spc="-10" dirty="0">
                <a:latin typeface="Carlito"/>
                <a:cs typeface="Carlito"/>
              </a:rPr>
              <a:t>пік; </a:t>
            </a:r>
            <a:r>
              <a:rPr sz="2400" spc="-5" dirty="0">
                <a:latin typeface="Carlito"/>
                <a:cs typeface="Carlito"/>
              </a:rPr>
              <a:t>2 –</a:t>
            </a:r>
            <a:r>
              <a:rPr sz="2400" spc="1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час</a:t>
            </a:r>
            <a:endParaRPr sz="2400" dirty="0">
              <a:latin typeface="Carlito"/>
              <a:cs typeface="Carlito"/>
            </a:endParaRPr>
          </a:p>
          <a:p>
            <a:pPr marL="12700" marR="29845">
              <a:lnSpc>
                <a:spcPts val="3020"/>
              </a:lnSpc>
              <a:spcBef>
                <a:spcPts val="50"/>
              </a:spcBef>
            </a:pPr>
            <a:r>
              <a:rPr sz="2400" spc="-5" dirty="0">
                <a:latin typeface="Carlito"/>
                <a:cs typeface="Carlito"/>
              </a:rPr>
              <a:t>(t) досягнення </a:t>
            </a:r>
            <a:r>
              <a:rPr sz="2400" spc="-15" dirty="0">
                <a:latin typeface="Carlito"/>
                <a:cs typeface="Carlito"/>
              </a:rPr>
              <a:t>максимальної концентрації </a:t>
            </a:r>
            <a:r>
              <a:rPr sz="2400" spc="-10" dirty="0">
                <a:latin typeface="Carlito"/>
                <a:cs typeface="Carlito"/>
              </a:rPr>
              <a:t>; </a:t>
            </a:r>
            <a:r>
              <a:rPr sz="2400" spc="-5" dirty="0">
                <a:latin typeface="Carlito"/>
                <a:cs typeface="Carlito"/>
              </a:rPr>
              <a:t>3 – </a:t>
            </a:r>
            <a:r>
              <a:rPr sz="2400" spc="-15" dirty="0">
                <a:latin typeface="Carlito"/>
                <a:cs typeface="Carlito"/>
              </a:rPr>
              <a:t>площа </a:t>
            </a:r>
            <a:r>
              <a:rPr sz="2400" spc="-10" dirty="0">
                <a:latin typeface="Carlito"/>
                <a:cs typeface="Carlito"/>
              </a:rPr>
              <a:t>під </a:t>
            </a:r>
            <a:r>
              <a:rPr sz="2400" spc="-5" dirty="0">
                <a:latin typeface="Carlito"/>
                <a:cs typeface="Carlito"/>
              </a:rPr>
              <a:t>кривою </a:t>
            </a:r>
            <a:r>
              <a:rPr sz="2400" spc="-25" dirty="0">
                <a:latin typeface="Carlito"/>
                <a:cs typeface="Carlito"/>
              </a:rPr>
              <a:t>«концентрація </a:t>
            </a:r>
            <a:r>
              <a:rPr sz="2400" spc="-5" dirty="0">
                <a:latin typeface="Carlito"/>
                <a:cs typeface="Carlito"/>
              </a:rPr>
              <a:t>–</a:t>
            </a:r>
            <a:r>
              <a:rPr sz="2400" spc="80" dirty="0">
                <a:latin typeface="Carlito"/>
                <a:cs typeface="Carlito"/>
              </a:rPr>
              <a:t> </a:t>
            </a:r>
            <a:r>
              <a:rPr sz="2400" spc="-50" dirty="0">
                <a:latin typeface="Carlito"/>
                <a:cs typeface="Carlito"/>
              </a:rPr>
              <a:t>час».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16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17142" y="3472180"/>
            <a:ext cx="6776084" cy="2810510"/>
            <a:chOff x="1908048" y="2924555"/>
            <a:chExt cx="6776084" cy="2810510"/>
          </a:xfrm>
        </p:grpSpPr>
        <p:sp>
          <p:nvSpPr>
            <p:cNvPr id="9" name="object 9"/>
            <p:cNvSpPr/>
            <p:nvPr/>
          </p:nvSpPr>
          <p:spPr>
            <a:xfrm>
              <a:off x="1908048" y="2924555"/>
              <a:ext cx="6775704" cy="28102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56510" y="2998469"/>
              <a:ext cx="3456940" cy="1490980"/>
            </a:xfrm>
            <a:custGeom>
              <a:avLst/>
              <a:gdLst/>
              <a:ahLst/>
              <a:cxnLst/>
              <a:rect l="l" t="t" r="r" b="b"/>
              <a:pathLst>
                <a:path w="3456940" h="1490979">
                  <a:moveTo>
                    <a:pt x="0" y="240791"/>
                  </a:moveTo>
                  <a:lnTo>
                    <a:pt x="5106" y="192268"/>
                  </a:lnTo>
                  <a:lnTo>
                    <a:pt x="19752" y="147071"/>
                  </a:lnTo>
                  <a:lnTo>
                    <a:pt x="42929" y="106170"/>
                  </a:lnTo>
                  <a:lnTo>
                    <a:pt x="73628" y="70532"/>
                  </a:lnTo>
                  <a:lnTo>
                    <a:pt x="110839" y="41127"/>
                  </a:lnTo>
                  <a:lnTo>
                    <a:pt x="153554" y="18924"/>
                  </a:lnTo>
                  <a:lnTo>
                    <a:pt x="200764" y="4892"/>
                  </a:lnTo>
                  <a:lnTo>
                    <a:pt x="251459" y="0"/>
                  </a:lnTo>
                  <a:lnTo>
                    <a:pt x="302155" y="4892"/>
                  </a:lnTo>
                  <a:lnTo>
                    <a:pt x="349365" y="18924"/>
                  </a:lnTo>
                  <a:lnTo>
                    <a:pt x="392080" y="41127"/>
                  </a:lnTo>
                  <a:lnTo>
                    <a:pt x="429291" y="70532"/>
                  </a:lnTo>
                  <a:lnTo>
                    <a:pt x="459990" y="106170"/>
                  </a:lnTo>
                  <a:lnTo>
                    <a:pt x="483167" y="147071"/>
                  </a:lnTo>
                  <a:lnTo>
                    <a:pt x="497813" y="192268"/>
                  </a:lnTo>
                  <a:lnTo>
                    <a:pt x="502919" y="240791"/>
                  </a:lnTo>
                  <a:lnTo>
                    <a:pt x="497813" y="289315"/>
                  </a:lnTo>
                  <a:lnTo>
                    <a:pt x="483167" y="334512"/>
                  </a:lnTo>
                  <a:lnTo>
                    <a:pt x="459990" y="375413"/>
                  </a:lnTo>
                  <a:lnTo>
                    <a:pt x="429291" y="411051"/>
                  </a:lnTo>
                  <a:lnTo>
                    <a:pt x="392080" y="440456"/>
                  </a:lnTo>
                  <a:lnTo>
                    <a:pt x="349365" y="462659"/>
                  </a:lnTo>
                  <a:lnTo>
                    <a:pt x="302155" y="476691"/>
                  </a:lnTo>
                  <a:lnTo>
                    <a:pt x="251459" y="481583"/>
                  </a:lnTo>
                  <a:lnTo>
                    <a:pt x="200764" y="476691"/>
                  </a:lnTo>
                  <a:lnTo>
                    <a:pt x="153554" y="462659"/>
                  </a:lnTo>
                  <a:lnTo>
                    <a:pt x="110839" y="440456"/>
                  </a:lnTo>
                  <a:lnTo>
                    <a:pt x="73628" y="411051"/>
                  </a:lnTo>
                  <a:lnTo>
                    <a:pt x="42929" y="375413"/>
                  </a:lnTo>
                  <a:lnTo>
                    <a:pt x="19752" y="334512"/>
                  </a:lnTo>
                  <a:lnTo>
                    <a:pt x="5106" y="289315"/>
                  </a:lnTo>
                  <a:lnTo>
                    <a:pt x="0" y="240791"/>
                  </a:lnTo>
                  <a:close/>
                </a:path>
                <a:path w="3456940" h="1490979">
                  <a:moveTo>
                    <a:pt x="1152143" y="744473"/>
                  </a:moveTo>
                  <a:lnTo>
                    <a:pt x="1157267" y="695808"/>
                  </a:lnTo>
                  <a:lnTo>
                    <a:pt x="1171961" y="650474"/>
                  </a:lnTo>
                  <a:lnTo>
                    <a:pt x="1195214" y="609443"/>
                  </a:lnTo>
                  <a:lnTo>
                    <a:pt x="1226010" y="573690"/>
                  </a:lnTo>
                  <a:lnTo>
                    <a:pt x="1263337" y="544188"/>
                  </a:lnTo>
                  <a:lnTo>
                    <a:pt x="1306181" y="521910"/>
                  </a:lnTo>
                  <a:lnTo>
                    <a:pt x="1353528" y="507829"/>
                  </a:lnTo>
                  <a:lnTo>
                    <a:pt x="1404365" y="502919"/>
                  </a:lnTo>
                  <a:lnTo>
                    <a:pt x="1455203" y="507829"/>
                  </a:lnTo>
                  <a:lnTo>
                    <a:pt x="1502550" y="521910"/>
                  </a:lnTo>
                  <a:lnTo>
                    <a:pt x="1545394" y="544188"/>
                  </a:lnTo>
                  <a:lnTo>
                    <a:pt x="1582721" y="573690"/>
                  </a:lnTo>
                  <a:lnTo>
                    <a:pt x="1613517" y="609443"/>
                  </a:lnTo>
                  <a:lnTo>
                    <a:pt x="1636770" y="650474"/>
                  </a:lnTo>
                  <a:lnTo>
                    <a:pt x="1651464" y="695808"/>
                  </a:lnTo>
                  <a:lnTo>
                    <a:pt x="1656588" y="744473"/>
                  </a:lnTo>
                  <a:lnTo>
                    <a:pt x="1651464" y="793139"/>
                  </a:lnTo>
                  <a:lnTo>
                    <a:pt x="1636770" y="838473"/>
                  </a:lnTo>
                  <a:lnTo>
                    <a:pt x="1613517" y="879504"/>
                  </a:lnTo>
                  <a:lnTo>
                    <a:pt x="1582721" y="915257"/>
                  </a:lnTo>
                  <a:lnTo>
                    <a:pt x="1545394" y="944759"/>
                  </a:lnTo>
                  <a:lnTo>
                    <a:pt x="1502550" y="967037"/>
                  </a:lnTo>
                  <a:lnTo>
                    <a:pt x="1455203" y="981118"/>
                  </a:lnTo>
                  <a:lnTo>
                    <a:pt x="1404365" y="986027"/>
                  </a:lnTo>
                  <a:lnTo>
                    <a:pt x="1353528" y="981118"/>
                  </a:lnTo>
                  <a:lnTo>
                    <a:pt x="1306181" y="967037"/>
                  </a:lnTo>
                  <a:lnTo>
                    <a:pt x="1263337" y="944759"/>
                  </a:lnTo>
                  <a:lnTo>
                    <a:pt x="1226010" y="915257"/>
                  </a:lnTo>
                  <a:lnTo>
                    <a:pt x="1195214" y="879504"/>
                  </a:lnTo>
                  <a:lnTo>
                    <a:pt x="1171961" y="838473"/>
                  </a:lnTo>
                  <a:lnTo>
                    <a:pt x="1157267" y="793139"/>
                  </a:lnTo>
                  <a:lnTo>
                    <a:pt x="1152143" y="744473"/>
                  </a:lnTo>
                  <a:close/>
                </a:path>
                <a:path w="3456940" h="1490979">
                  <a:moveTo>
                    <a:pt x="2953512" y="1248917"/>
                  </a:moveTo>
                  <a:lnTo>
                    <a:pt x="2958618" y="1200252"/>
                  </a:lnTo>
                  <a:lnTo>
                    <a:pt x="2973264" y="1154918"/>
                  </a:lnTo>
                  <a:lnTo>
                    <a:pt x="2996441" y="1113887"/>
                  </a:lnTo>
                  <a:lnTo>
                    <a:pt x="3027140" y="1078134"/>
                  </a:lnTo>
                  <a:lnTo>
                    <a:pt x="3064351" y="1048632"/>
                  </a:lnTo>
                  <a:lnTo>
                    <a:pt x="3107066" y="1026354"/>
                  </a:lnTo>
                  <a:lnTo>
                    <a:pt x="3154276" y="1012273"/>
                  </a:lnTo>
                  <a:lnTo>
                    <a:pt x="3204972" y="1007363"/>
                  </a:lnTo>
                  <a:lnTo>
                    <a:pt x="3255667" y="1012273"/>
                  </a:lnTo>
                  <a:lnTo>
                    <a:pt x="3302877" y="1026354"/>
                  </a:lnTo>
                  <a:lnTo>
                    <a:pt x="3345592" y="1048632"/>
                  </a:lnTo>
                  <a:lnTo>
                    <a:pt x="3382803" y="1078134"/>
                  </a:lnTo>
                  <a:lnTo>
                    <a:pt x="3413502" y="1113887"/>
                  </a:lnTo>
                  <a:lnTo>
                    <a:pt x="3436679" y="1154918"/>
                  </a:lnTo>
                  <a:lnTo>
                    <a:pt x="3451325" y="1200252"/>
                  </a:lnTo>
                  <a:lnTo>
                    <a:pt x="3456431" y="1248917"/>
                  </a:lnTo>
                  <a:lnTo>
                    <a:pt x="3451325" y="1297583"/>
                  </a:lnTo>
                  <a:lnTo>
                    <a:pt x="3436679" y="1342917"/>
                  </a:lnTo>
                  <a:lnTo>
                    <a:pt x="3413502" y="1383948"/>
                  </a:lnTo>
                  <a:lnTo>
                    <a:pt x="3382803" y="1419701"/>
                  </a:lnTo>
                  <a:lnTo>
                    <a:pt x="3345592" y="1449203"/>
                  </a:lnTo>
                  <a:lnTo>
                    <a:pt x="3302877" y="1471481"/>
                  </a:lnTo>
                  <a:lnTo>
                    <a:pt x="3255667" y="1485562"/>
                  </a:lnTo>
                  <a:lnTo>
                    <a:pt x="3204972" y="1490471"/>
                  </a:lnTo>
                  <a:lnTo>
                    <a:pt x="3154276" y="1485562"/>
                  </a:lnTo>
                  <a:lnTo>
                    <a:pt x="3107066" y="1471481"/>
                  </a:lnTo>
                  <a:lnTo>
                    <a:pt x="3064351" y="1449203"/>
                  </a:lnTo>
                  <a:lnTo>
                    <a:pt x="3027140" y="1419701"/>
                  </a:lnTo>
                  <a:lnTo>
                    <a:pt x="2996441" y="1383948"/>
                  </a:lnTo>
                  <a:lnTo>
                    <a:pt x="2973264" y="1342917"/>
                  </a:lnTo>
                  <a:lnTo>
                    <a:pt x="2958618" y="1297583"/>
                  </a:lnTo>
                  <a:lnTo>
                    <a:pt x="2953512" y="1248917"/>
                  </a:lnTo>
                  <a:close/>
                </a:path>
                <a:path w="3456940" h="1490979">
                  <a:moveTo>
                    <a:pt x="864107" y="384809"/>
                  </a:moveTo>
                  <a:lnTo>
                    <a:pt x="869214" y="336144"/>
                  </a:lnTo>
                  <a:lnTo>
                    <a:pt x="883860" y="290810"/>
                  </a:lnTo>
                  <a:lnTo>
                    <a:pt x="907037" y="249779"/>
                  </a:lnTo>
                  <a:lnTo>
                    <a:pt x="937736" y="214026"/>
                  </a:lnTo>
                  <a:lnTo>
                    <a:pt x="974947" y="184524"/>
                  </a:lnTo>
                  <a:lnTo>
                    <a:pt x="1017662" y="162246"/>
                  </a:lnTo>
                  <a:lnTo>
                    <a:pt x="1064872" y="148165"/>
                  </a:lnTo>
                  <a:lnTo>
                    <a:pt x="1115567" y="143255"/>
                  </a:lnTo>
                  <a:lnTo>
                    <a:pt x="1166263" y="148165"/>
                  </a:lnTo>
                  <a:lnTo>
                    <a:pt x="1213473" y="162246"/>
                  </a:lnTo>
                  <a:lnTo>
                    <a:pt x="1256188" y="184524"/>
                  </a:lnTo>
                  <a:lnTo>
                    <a:pt x="1293399" y="214026"/>
                  </a:lnTo>
                  <a:lnTo>
                    <a:pt x="1324098" y="249779"/>
                  </a:lnTo>
                  <a:lnTo>
                    <a:pt x="1347275" y="290810"/>
                  </a:lnTo>
                  <a:lnTo>
                    <a:pt x="1361921" y="336144"/>
                  </a:lnTo>
                  <a:lnTo>
                    <a:pt x="1367027" y="384809"/>
                  </a:lnTo>
                  <a:lnTo>
                    <a:pt x="1361921" y="433475"/>
                  </a:lnTo>
                  <a:lnTo>
                    <a:pt x="1347275" y="478809"/>
                  </a:lnTo>
                  <a:lnTo>
                    <a:pt x="1324098" y="519840"/>
                  </a:lnTo>
                  <a:lnTo>
                    <a:pt x="1293399" y="555593"/>
                  </a:lnTo>
                  <a:lnTo>
                    <a:pt x="1256188" y="585095"/>
                  </a:lnTo>
                  <a:lnTo>
                    <a:pt x="1213473" y="607373"/>
                  </a:lnTo>
                  <a:lnTo>
                    <a:pt x="1166263" y="621454"/>
                  </a:lnTo>
                  <a:lnTo>
                    <a:pt x="1115567" y="626363"/>
                  </a:lnTo>
                  <a:lnTo>
                    <a:pt x="1064872" y="621454"/>
                  </a:lnTo>
                  <a:lnTo>
                    <a:pt x="1017662" y="607373"/>
                  </a:lnTo>
                  <a:lnTo>
                    <a:pt x="974947" y="585095"/>
                  </a:lnTo>
                  <a:lnTo>
                    <a:pt x="937736" y="555593"/>
                  </a:lnTo>
                  <a:lnTo>
                    <a:pt x="907037" y="519840"/>
                  </a:lnTo>
                  <a:lnTo>
                    <a:pt x="883860" y="478809"/>
                  </a:lnTo>
                  <a:lnTo>
                    <a:pt x="869214" y="433475"/>
                  </a:lnTo>
                  <a:lnTo>
                    <a:pt x="864107" y="384809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02864" y="6424930"/>
            <a:ext cx="2592705" cy="43307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C00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spc="-5" dirty="0">
                <a:latin typeface="Carlito"/>
                <a:cs typeface="Carlito"/>
              </a:rPr>
              <a:t>Рис.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1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99" y="1155421"/>
            <a:ext cx="8229600" cy="5090160"/>
            <a:chOff x="457200" y="1267967"/>
            <a:chExt cx="8229600" cy="5090160"/>
          </a:xfrm>
        </p:grpSpPr>
        <p:sp>
          <p:nvSpPr>
            <p:cNvPr id="3" name="object 3"/>
            <p:cNvSpPr/>
            <p:nvPr/>
          </p:nvSpPr>
          <p:spPr>
            <a:xfrm>
              <a:off x="457200" y="1267967"/>
              <a:ext cx="8229600" cy="5090160"/>
            </a:xfrm>
            <a:custGeom>
              <a:avLst/>
              <a:gdLst/>
              <a:ahLst/>
              <a:cxnLst/>
              <a:rect l="l" t="t" r="r" b="b"/>
              <a:pathLst>
                <a:path w="8229600" h="5090160">
                  <a:moveTo>
                    <a:pt x="8229600" y="0"/>
                  </a:moveTo>
                  <a:lnTo>
                    <a:pt x="0" y="0"/>
                  </a:lnTo>
                  <a:lnTo>
                    <a:pt x="0" y="5090160"/>
                  </a:lnTo>
                  <a:lnTo>
                    <a:pt x="8229600" y="509016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8639" y="1513839"/>
              <a:ext cx="202692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14400" y="1828800"/>
            <a:ext cx="7703184" cy="364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10" dirty="0">
                <a:latin typeface="Carlito"/>
                <a:cs typeface="Carlito"/>
              </a:rPr>
              <a:t>Фармакокінетичні </a:t>
            </a:r>
            <a:r>
              <a:rPr sz="2000" spc="-5" dirty="0">
                <a:latin typeface="Carlito"/>
                <a:cs typeface="Carlito"/>
              </a:rPr>
              <a:t>криві </a:t>
            </a:r>
            <a:r>
              <a:rPr sz="2000" spc="-20" dirty="0">
                <a:latin typeface="Carlito"/>
                <a:cs typeface="Carlito"/>
              </a:rPr>
              <a:t>мають </a:t>
            </a:r>
            <a:r>
              <a:rPr sz="2000" spc="-10" dirty="0">
                <a:latin typeface="Carlito"/>
                <a:cs typeface="Carlito"/>
              </a:rPr>
              <a:t>різну </a:t>
            </a:r>
            <a:r>
              <a:rPr sz="2000" spc="-5" dirty="0">
                <a:latin typeface="Carlito"/>
                <a:cs typeface="Carlito"/>
              </a:rPr>
              <a:t>форму </a:t>
            </a:r>
            <a:r>
              <a:rPr sz="2000" dirty="0">
                <a:latin typeface="Carlito"/>
                <a:cs typeface="Carlito"/>
              </a:rPr>
              <a:t>, </a:t>
            </a:r>
            <a:r>
              <a:rPr sz="2000" spc="-20" dirty="0">
                <a:latin typeface="Carlito"/>
                <a:cs typeface="Carlito"/>
              </a:rPr>
              <a:t>різний </a:t>
            </a:r>
            <a:r>
              <a:rPr sz="2000" dirty="0">
                <a:latin typeface="Carlito"/>
                <a:cs typeface="Carlito"/>
              </a:rPr>
              <a:t>час </a:t>
            </a:r>
            <a:r>
              <a:rPr sz="2000" spc="-15" dirty="0">
                <a:latin typeface="Carlito"/>
                <a:cs typeface="Carlito"/>
              </a:rPr>
              <a:t>досягнення </a:t>
            </a:r>
            <a:r>
              <a:rPr sz="2000" dirty="0">
                <a:latin typeface="Carlito"/>
                <a:cs typeface="Carlito"/>
              </a:rPr>
              <a:t>IEC . </a:t>
            </a:r>
            <a:r>
              <a:rPr sz="2000" spc="-35" dirty="0">
                <a:latin typeface="Carlito"/>
                <a:cs typeface="Carlito"/>
              </a:rPr>
              <a:t>При </a:t>
            </a:r>
            <a:r>
              <a:rPr sz="2000" dirty="0">
                <a:latin typeface="Carlito"/>
                <a:cs typeface="Carlito"/>
              </a:rPr>
              <a:t>цьому площі </a:t>
            </a:r>
            <a:r>
              <a:rPr sz="2000" spc="-5" dirty="0">
                <a:latin typeface="Carlito"/>
                <a:cs typeface="Carlito"/>
              </a:rPr>
              <a:t>під цими </a:t>
            </a:r>
            <a:r>
              <a:rPr sz="2000" dirty="0">
                <a:latin typeface="Carlito"/>
                <a:cs typeface="Carlito"/>
              </a:rPr>
              <a:t>кривими </a:t>
            </a:r>
            <a:r>
              <a:rPr sz="2000" spc="-15" dirty="0">
                <a:latin typeface="Carlito"/>
                <a:cs typeface="Carlito"/>
              </a:rPr>
              <a:t>ідентичні </a:t>
            </a:r>
            <a:r>
              <a:rPr sz="2000" spc="-10" dirty="0">
                <a:latin typeface="Carlito"/>
                <a:cs typeface="Carlito"/>
              </a:rPr>
              <a:t>(AUC лікарської </a:t>
            </a:r>
            <a:r>
              <a:rPr sz="2000" spc="-15" dirty="0">
                <a:latin typeface="Carlito"/>
                <a:cs typeface="Carlito"/>
              </a:rPr>
              <a:t>форми </a:t>
            </a:r>
            <a:r>
              <a:rPr sz="2000" spc="-20" dirty="0">
                <a:latin typeface="Carlito"/>
                <a:cs typeface="Carlito"/>
              </a:rPr>
              <a:t>для </a:t>
            </a:r>
            <a:r>
              <a:rPr sz="2000" dirty="0">
                <a:latin typeface="Carlito"/>
                <a:cs typeface="Carlito"/>
              </a:rPr>
              <a:t>А дорівнює </a:t>
            </a:r>
            <a:r>
              <a:rPr sz="2000" spc="-10" dirty="0">
                <a:latin typeface="Carlito"/>
                <a:cs typeface="Carlito"/>
              </a:rPr>
              <a:t>34,4 мкг </a:t>
            </a:r>
            <a:r>
              <a:rPr sz="2000" dirty="0">
                <a:latin typeface="Carlito"/>
                <a:cs typeface="Carlito"/>
              </a:rPr>
              <a:t>/мл* </a:t>
            </a:r>
            <a:r>
              <a:rPr sz="2000" spc="-5" dirty="0">
                <a:latin typeface="Carlito"/>
                <a:cs typeface="Carlito"/>
              </a:rPr>
              <a:t>год </a:t>
            </a:r>
            <a:r>
              <a:rPr sz="2000" spc="-20" dirty="0">
                <a:latin typeface="Carlito"/>
                <a:cs typeface="Carlito"/>
              </a:rPr>
              <a:t>, для </a:t>
            </a:r>
            <a:r>
              <a:rPr sz="2000" dirty="0">
                <a:latin typeface="Carlito"/>
                <a:cs typeface="Carlito"/>
              </a:rPr>
              <a:t>В — </a:t>
            </a:r>
            <a:r>
              <a:rPr sz="2000" spc="-5" dirty="0">
                <a:latin typeface="Carlito"/>
                <a:cs typeface="Carlito"/>
              </a:rPr>
              <a:t>34,2 </a:t>
            </a:r>
            <a:r>
              <a:rPr sz="2000" dirty="0">
                <a:latin typeface="Carlito"/>
                <a:cs typeface="Carlito"/>
              </a:rPr>
              <a:t>мг/мл*год </a:t>
            </a:r>
            <a:r>
              <a:rPr sz="2000" spc="-10" dirty="0">
                <a:latin typeface="Carlito"/>
                <a:cs typeface="Carlito"/>
              </a:rPr>
              <a:t>) </a:t>
            </a:r>
            <a:r>
              <a:rPr sz="2000" spc="-5" dirty="0">
                <a:latin typeface="Carlito"/>
                <a:cs typeface="Carlito"/>
              </a:rPr>
              <a:t>, отже, обидві форми </a:t>
            </a:r>
            <a:r>
              <a:rPr sz="2000" spc="-10" dirty="0">
                <a:latin typeface="Carlito"/>
                <a:cs typeface="Carlito"/>
              </a:rPr>
              <a:t>забезпечують </a:t>
            </a:r>
            <a:r>
              <a:rPr sz="2000" dirty="0">
                <a:latin typeface="Carlito"/>
                <a:cs typeface="Carlito"/>
              </a:rPr>
              <a:t>надходження </a:t>
            </a:r>
            <a:r>
              <a:rPr sz="2000" spc="-20" dirty="0">
                <a:latin typeface="Carlito"/>
                <a:cs typeface="Carlito"/>
              </a:rPr>
              <a:t>в </a:t>
            </a:r>
            <a:r>
              <a:rPr sz="2000" spc="-10" dirty="0">
                <a:latin typeface="Carlito"/>
                <a:cs typeface="Carlito"/>
              </a:rPr>
              <a:t>кров </a:t>
            </a:r>
            <a:r>
              <a:rPr sz="2000" dirty="0">
                <a:latin typeface="Carlito"/>
                <a:cs typeface="Carlito"/>
              </a:rPr>
              <a:t>однакової </a:t>
            </a:r>
            <a:r>
              <a:rPr sz="2000" spc="-5" dirty="0">
                <a:latin typeface="Carlito"/>
                <a:cs typeface="Carlito"/>
              </a:rPr>
              <a:t>кількості препарату </a:t>
            </a:r>
            <a:r>
              <a:rPr sz="2000" spc="-15" dirty="0">
                <a:latin typeface="Carlito"/>
                <a:cs typeface="Carlito"/>
              </a:rPr>
              <a:t>. </a:t>
            </a:r>
            <a:r>
              <a:rPr sz="2000" spc="-10" dirty="0">
                <a:latin typeface="Carlito"/>
                <a:cs typeface="Carlito"/>
              </a:rPr>
              <a:t>речовина. </a:t>
            </a:r>
            <a:r>
              <a:rPr sz="2000" spc="-40" dirty="0">
                <a:latin typeface="Carlito"/>
                <a:cs typeface="Carlito"/>
              </a:rPr>
              <a:t>Однак </a:t>
            </a:r>
            <a:r>
              <a:rPr sz="2000" spc="-5" dirty="0">
                <a:latin typeface="Carlito"/>
                <a:cs typeface="Carlito"/>
              </a:rPr>
              <a:t>вони </a:t>
            </a:r>
            <a:r>
              <a:rPr sz="2000" spc="-20" dirty="0">
                <a:latin typeface="Carlito"/>
                <a:cs typeface="Carlito"/>
              </a:rPr>
              <a:t>відрізняються </a:t>
            </a:r>
            <a:r>
              <a:rPr sz="2000" dirty="0">
                <a:latin typeface="Carlito"/>
                <a:cs typeface="Carlito"/>
              </a:rPr>
              <a:t>за </a:t>
            </a:r>
            <a:r>
              <a:rPr sz="2000" spc="-10" dirty="0">
                <a:latin typeface="Carlito"/>
                <a:cs typeface="Carlito"/>
              </a:rPr>
              <a:t>ступенем </a:t>
            </a:r>
            <a:r>
              <a:rPr sz="2000" spc="-5" dirty="0">
                <a:latin typeface="Carlito"/>
                <a:cs typeface="Carlito"/>
              </a:rPr>
              <a:t>всмоктування </a:t>
            </a:r>
            <a:r>
              <a:rPr sz="2000" dirty="0">
                <a:latin typeface="Carlito"/>
                <a:cs typeface="Carlito"/>
              </a:rPr>
              <a:t>та </a:t>
            </a:r>
            <a:r>
              <a:rPr sz="2000" spc="-25" dirty="0">
                <a:latin typeface="Carlito"/>
                <a:cs typeface="Carlito"/>
              </a:rPr>
              <a:t>швидкістю </a:t>
            </a:r>
            <a:r>
              <a:rPr sz="2000" spc="-5" dirty="0">
                <a:latin typeface="Carlito"/>
                <a:cs typeface="Carlito"/>
              </a:rPr>
              <a:t>досягнення </a:t>
            </a:r>
            <a:r>
              <a:rPr sz="2000" dirty="0">
                <a:latin typeface="Carlito"/>
                <a:cs typeface="Carlito"/>
              </a:rPr>
              <a:t>МЕК, що </a:t>
            </a:r>
            <a:r>
              <a:rPr sz="2000" spc="-10" dirty="0">
                <a:latin typeface="Carlito"/>
                <a:cs typeface="Carlito"/>
              </a:rPr>
              <a:t>значною мірою </a:t>
            </a:r>
            <a:r>
              <a:rPr sz="2000" dirty="0">
                <a:latin typeface="Carlito"/>
                <a:cs typeface="Carlito"/>
              </a:rPr>
              <a:t>впливає </a:t>
            </a:r>
            <a:r>
              <a:rPr sz="2000" spc="-5" dirty="0">
                <a:latin typeface="Carlito"/>
                <a:cs typeface="Carlito"/>
              </a:rPr>
              <a:t>як </a:t>
            </a:r>
            <a:r>
              <a:rPr sz="2000" spc="-10" dirty="0">
                <a:latin typeface="Carlito"/>
                <a:cs typeface="Carlito"/>
              </a:rPr>
              <a:t>на кількісні </a:t>
            </a:r>
            <a:r>
              <a:rPr sz="2000" dirty="0">
                <a:latin typeface="Carlito"/>
                <a:cs typeface="Carlito"/>
              </a:rPr>
              <a:t>, так і </a:t>
            </a:r>
            <a:r>
              <a:rPr sz="2000" spc="-10" dirty="0">
                <a:latin typeface="Carlito"/>
                <a:cs typeface="Carlito"/>
              </a:rPr>
              <a:t>на якісні </a:t>
            </a:r>
            <a:r>
              <a:rPr sz="2000" spc="-15" dirty="0">
                <a:latin typeface="Carlito"/>
                <a:cs typeface="Carlito"/>
              </a:rPr>
              <a:t>параметри </a:t>
            </a:r>
            <a:r>
              <a:rPr sz="2000" spc="-5" dirty="0">
                <a:latin typeface="Carlito"/>
                <a:cs typeface="Carlito"/>
              </a:rPr>
              <a:t>їх терапевтичної </a:t>
            </a:r>
            <a:r>
              <a:rPr sz="2000" dirty="0">
                <a:latin typeface="Carlito"/>
                <a:cs typeface="Carlito"/>
              </a:rPr>
              <a:t>дії, </a:t>
            </a:r>
            <a:r>
              <a:rPr sz="2000" spc="-5" dirty="0">
                <a:latin typeface="Carlito"/>
                <a:cs typeface="Carlito"/>
              </a:rPr>
              <a:t>тому вони не</a:t>
            </a:r>
            <a:r>
              <a:rPr sz="2000" spc="-5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біоеквівалент.</a:t>
            </a:r>
            <a:endParaRPr sz="20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69721" y="3759"/>
            <a:ext cx="76045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Основні </a:t>
            </a:r>
            <a:r>
              <a:rPr spc="-15" dirty="0"/>
              <a:t>показники </a:t>
            </a:r>
            <a:r>
              <a:rPr dirty="0"/>
              <a:t>біодоступності</a:t>
            </a:r>
            <a:r>
              <a:rPr spc="-10" dirty="0"/>
              <a:t>​</a:t>
            </a:r>
            <a:r>
              <a:rPr dirty="0"/>
              <a:t>​</a:t>
            </a:r>
            <a:r>
              <a:rPr spc="25" dirty="0"/>
              <a:t> </a:t>
            </a:r>
            <a:r>
              <a:rPr dirty="0" err="1" smtClean="0"/>
              <a:t>наркоти</a:t>
            </a:r>
            <a:r>
              <a:rPr lang="uk-UA" dirty="0" err="1" smtClean="0"/>
              <a:t>чних</a:t>
            </a:r>
            <a:r>
              <a:rPr lang="uk-UA" dirty="0" smtClean="0"/>
              <a:t> ЛЗ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251" y="1104899"/>
            <a:ext cx="8229600" cy="5161915"/>
          </a:xfrm>
          <a:custGeom>
            <a:avLst/>
            <a:gdLst/>
            <a:ahLst/>
            <a:cxnLst/>
            <a:rect l="l" t="t" r="r" b="b"/>
            <a:pathLst>
              <a:path w="8229600" h="5161915">
                <a:moveTo>
                  <a:pt x="8229600" y="0"/>
                </a:moveTo>
                <a:lnTo>
                  <a:pt x="0" y="0"/>
                </a:lnTo>
                <a:lnTo>
                  <a:pt x="0" y="5161787"/>
                </a:lnTo>
                <a:lnTo>
                  <a:pt x="8229600" y="5161787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9933" y="1752600"/>
            <a:ext cx="7675245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Таким чином </a:t>
            </a:r>
            <a:r>
              <a:rPr sz="2400" dirty="0">
                <a:latin typeface="Carlito"/>
                <a:cs typeface="Carlito"/>
              </a:rPr>
              <a:t>, </a:t>
            </a:r>
            <a:r>
              <a:rPr sz="2400" spc="-10" dirty="0">
                <a:latin typeface="Carlito"/>
                <a:cs typeface="Carlito"/>
              </a:rPr>
              <a:t>показник </a:t>
            </a:r>
            <a:r>
              <a:rPr sz="2400" dirty="0">
                <a:latin typeface="Carlito"/>
                <a:cs typeface="Carlito"/>
              </a:rPr>
              <a:t>« </a:t>
            </a:r>
            <a:r>
              <a:rPr sz="2400" spc="-10" dirty="0">
                <a:latin typeface="Carlito"/>
                <a:cs typeface="Carlito"/>
              </a:rPr>
              <a:t>площа </a:t>
            </a:r>
            <a:r>
              <a:rPr sz="2400" spc="-5" dirty="0">
                <a:latin typeface="Carlito"/>
                <a:cs typeface="Carlito"/>
              </a:rPr>
              <a:t>під </a:t>
            </a:r>
            <a:r>
              <a:rPr sz="2400" dirty="0">
                <a:latin typeface="Carlito"/>
                <a:cs typeface="Carlito"/>
              </a:rPr>
              <a:t>кривою » </a:t>
            </a:r>
            <a:r>
              <a:rPr sz="2400" spc="-5" dirty="0">
                <a:latin typeface="Carlito"/>
                <a:cs typeface="Carlito"/>
              </a:rPr>
              <a:t>слід враховувати </a:t>
            </a:r>
            <a:r>
              <a:rPr sz="2400" spc="-10" dirty="0">
                <a:latin typeface="Carlito"/>
                <a:cs typeface="Carlito"/>
              </a:rPr>
              <a:t>при </a:t>
            </a:r>
            <a:r>
              <a:rPr sz="2400" dirty="0">
                <a:latin typeface="Carlito"/>
                <a:cs typeface="Carlito"/>
              </a:rPr>
              <a:t>призначенні </a:t>
            </a:r>
            <a:r>
              <a:rPr sz="2400" spc="-5" dirty="0">
                <a:latin typeface="Carlito"/>
                <a:cs typeface="Carlito"/>
              </a:rPr>
              <a:t>та </a:t>
            </a:r>
            <a:r>
              <a:rPr sz="2400" dirty="0">
                <a:latin typeface="Carlito"/>
                <a:cs typeface="Carlito"/>
              </a:rPr>
              <a:t>застосуванні </a:t>
            </a:r>
            <a:r>
              <a:rPr sz="2400" spc="-5" dirty="0">
                <a:latin typeface="Carlito"/>
                <a:cs typeface="Carlito"/>
              </a:rPr>
              <a:t>дженериків </a:t>
            </a:r>
            <a:r>
              <a:rPr sz="2400" spc="-10" dirty="0">
                <a:latin typeface="Carlito"/>
                <a:cs typeface="Carlito"/>
              </a:rPr>
              <a:t>ЛП </a:t>
            </a:r>
            <a:r>
              <a:rPr sz="2400" spc="-5" dirty="0">
                <a:latin typeface="Carlito"/>
                <a:cs typeface="Carlito"/>
              </a:rPr>
              <a:t>( </a:t>
            </a:r>
            <a:r>
              <a:rPr sz="2400" dirty="0">
                <a:latin typeface="Carlito"/>
                <a:cs typeface="Carlito"/>
              </a:rPr>
              <a:t>схожих </a:t>
            </a:r>
            <a:r>
              <a:rPr sz="2400" spc="-5" dirty="0">
                <a:latin typeface="Carlito"/>
                <a:cs typeface="Carlito"/>
              </a:rPr>
              <a:t>складів </a:t>
            </a:r>
            <a:r>
              <a:rPr sz="2400" spc="-10" dirty="0">
                <a:latin typeface="Carlito"/>
                <a:cs typeface="Carlito"/>
              </a:rPr>
              <a:t>та </a:t>
            </a:r>
            <a:r>
              <a:rPr sz="2400" dirty="0">
                <a:latin typeface="Carlito"/>
                <a:cs typeface="Carlito"/>
              </a:rPr>
              <a:t>дії </a:t>
            </a:r>
            <a:r>
              <a:rPr sz="2400" spc="-5" dirty="0">
                <a:latin typeface="Carlito"/>
                <a:cs typeface="Carlito"/>
              </a:rPr>
              <a:t>, але </a:t>
            </a:r>
            <a:r>
              <a:rPr sz="2400" dirty="0">
                <a:latin typeface="Carlito"/>
                <a:cs typeface="Carlito"/>
              </a:rPr>
              <a:t>виготовлених </a:t>
            </a:r>
            <a:r>
              <a:rPr sz="2400" spc="-10" dirty="0">
                <a:latin typeface="Carlito"/>
                <a:cs typeface="Carlito"/>
              </a:rPr>
              <a:t>різними </a:t>
            </a:r>
            <a:r>
              <a:rPr sz="2400" spc="-5" dirty="0" err="1">
                <a:latin typeface="Carlito"/>
                <a:cs typeface="Carlito"/>
              </a:rPr>
              <a:t>фармацевтичними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 err="1" smtClean="0">
                <a:latin typeface="Carlito"/>
                <a:cs typeface="Carlito"/>
              </a:rPr>
              <a:t>компаніями</a:t>
            </a:r>
            <a:r>
              <a:rPr sz="2400" spc="-20" dirty="0" smtClean="0">
                <a:latin typeface="Carlito"/>
                <a:cs typeface="Carlito"/>
              </a:rPr>
              <a:t>)</a:t>
            </a:r>
            <a:r>
              <a:rPr sz="2400" spc="-5" dirty="0" smtClean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  <a:p>
            <a:pPr marL="12700" marR="83820">
              <a:lnSpc>
                <a:spcPct val="150000"/>
              </a:lnSpc>
            </a:pPr>
            <a:r>
              <a:rPr sz="2400" spc="-5" dirty="0">
                <a:latin typeface="Carlito"/>
                <a:cs typeface="Carlito"/>
              </a:rPr>
              <a:t>Таким чином, </a:t>
            </a:r>
            <a:r>
              <a:rPr sz="2400" spc="-15" dirty="0">
                <a:latin typeface="Carlito"/>
                <a:cs typeface="Carlito"/>
              </a:rPr>
              <a:t>для порівняння </a:t>
            </a:r>
            <a:r>
              <a:rPr sz="2400" spc="-20" dirty="0">
                <a:latin typeface="Carlito"/>
                <a:cs typeface="Carlito"/>
              </a:rPr>
              <a:t>різних </a:t>
            </a:r>
            <a:r>
              <a:rPr sz="2400" spc="-5" dirty="0">
                <a:latin typeface="Carlito"/>
                <a:cs typeface="Carlito"/>
              </a:rPr>
              <a:t>ЛП </a:t>
            </a:r>
            <a:r>
              <a:rPr sz="2400" dirty="0">
                <a:latin typeface="Carlito"/>
                <a:cs typeface="Carlito"/>
              </a:rPr>
              <a:t>при </a:t>
            </a:r>
            <a:r>
              <a:rPr sz="2400" spc="-5" dirty="0">
                <a:latin typeface="Carlito"/>
                <a:cs typeface="Carlito"/>
              </a:rPr>
              <a:t>вирішенні </a:t>
            </a:r>
            <a:r>
              <a:rPr sz="2400" dirty="0">
                <a:latin typeface="Carlito"/>
                <a:cs typeface="Carlito"/>
              </a:rPr>
              <a:t>питання </a:t>
            </a:r>
            <a:r>
              <a:rPr sz="2400" spc="-10" dirty="0">
                <a:latin typeface="Carlito"/>
                <a:cs typeface="Carlito"/>
              </a:rPr>
              <a:t>про </a:t>
            </a:r>
            <a:r>
              <a:rPr sz="2400" spc="-5" dirty="0">
                <a:latin typeface="Carlito"/>
                <a:cs typeface="Carlito"/>
              </a:rPr>
              <a:t>заміну </a:t>
            </a:r>
            <a:r>
              <a:rPr sz="2400" dirty="0">
                <a:latin typeface="Carlito"/>
                <a:cs typeface="Carlito"/>
              </a:rPr>
              <a:t>препарату </a:t>
            </a:r>
            <a:r>
              <a:rPr sz="2400" spc="-10" dirty="0">
                <a:latin typeface="Carlito"/>
                <a:cs typeface="Carlito"/>
              </a:rPr>
              <a:t>необхідно </a:t>
            </a:r>
            <a:r>
              <a:rPr sz="2400" spc="-5" dirty="0">
                <a:latin typeface="Carlito"/>
                <a:cs typeface="Carlito"/>
              </a:rPr>
              <a:t>враховувати </a:t>
            </a:r>
            <a:r>
              <a:rPr sz="2400" dirty="0">
                <a:latin typeface="Carlito"/>
                <a:cs typeface="Carlito"/>
              </a:rPr>
              <a:t>в </a:t>
            </a:r>
            <a:r>
              <a:rPr sz="2400" spc="-5" dirty="0">
                <a:latin typeface="Carlito"/>
                <a:cs typeface="Carlito"/>
              </a:rPr>
              <a:t>аналогу основну фармакокінетику.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9721" y="3759"/>
            <a:ext cx="76045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Основні </a:t>
            </a:r>
            <a:r>
              <a:rPr spc="-15" dirty="0"/>
              <a:t>показники </a:t>
            </a:r>
            <a:r>
              <a:rPr dirty="0"/>
              <a:t>біодоступності</a:t>
            </a:r>
            <a:r>
              <a:rPr spc="-10" dirty="0"/>
              <a:t>​</a:t>
            </a:r>
            <a:r>
              <a:rPr dirty="0"/>
              <a:t>​</a:t>
            </a:r>
            <a:r>
              <a:rPr spc="25" dirty="0"/>
              <a:t> </a:t>
            </a:r>
            <a:r>
              <a:rPr dirty="0" err="1" smtClean="0"/>
              <a:t>наркоти</a:t>
            </a:r>
            <a:r>
              <a:rPr lang="uk-UA" dirty="0" err="1" smtClean="0"/>
              <a:t>чних</a:t>
            </a:r>
            <a:r>
              <a:rPr lang="uk-UA" dirty="0" smtClean="0"/>
              <a:t> ЛЗ</a:t>
            </a:r>
            <a:endParaRPr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691" y="23539"/>
            <a:ext cx="8500618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Динаміка </a:t>
            </a:r>
            <a:r>
              <a:rPr sz="2800" b="1" i="1" spc="-5" dirty="0">
                <a:solidFill>
                  <a:srgbClr val="1F487C"/>
                </a:solidFill>
                <a:latin typeface="Carlito"/>
                <a:cs typeface="Carlito"/>
              </a:rPr>
              <a:t>лікарської </a:t>
            </a:r>
            <a:r>
              <a:rPr sz="2800" b="1" i="1" spc="-20" dirty="0" err="1">
                <a:solidFill>
                  <a:srgbClr val="1F487C"/>
                </a:solidFill>
                <a:latin typeface="Carlito"/>
                <a:cs typeface="Carlito"/>
              </a:rPr>
              <a:t>речовини</a:t>
            </a:r>
            <a:r>
              <a:rPr sz="2800" b="1" i="1" spc="3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b="1" i="1" spc="-10" dirty="0" err="1" smtClean="0">
                <a:solidFill>
                  <a:srgbClr val="1F487C"/>
                </a:solidFill>
                <a:latin typeface="Carlito"/>
                <a:cs typeface="Carlito"/>
              </a:rPr>
              <a:t>концентрація</a:t>
            </a:r>
            <a:r>
              <a:rPr lang="uk-UA" sz="2800" b="1" i="1" spc="-10" dirty="0" smtClean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(В) </a:t>
            </a:r>
            <a:r>
              <a:rPr lang="ru-RU" sz="2800" i="1" spc="-10" dirty="0" err="1">
                <a:solidFill>
                  <a:srgbClr val="1F487C"/>
                </a:solidFill>
                <a:latin typeface="Carlito"/>
                <a:cs typeface="Carlito"/>
              </a:rPr>
              <a:t>після</a:t>
            </a:r>
            <a:r>
              <a:rPr lang="ru-RU" sz="2800" i="1" spc="-1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його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прийому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 в 2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лікарських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15" dirty="0">
                <a:solidFill>
                  <a:srgbClr val="1F487C"/>
                </a:solidFill>
                <a:latin typeface="Carlito"/>
                <a:cs typeface="Carlito"/>
              </a:rPr>
              <a:t>формах 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(А і Б) </a:t>
            </a:r>
            <a:r>
              <a:rPr lang="ru-RU" sz="2800" i="1" dirty="0" err="1">
                <a:solidFill>
                  <a:srgbClr val="1F487C"/>
                </a:solidFill>
                <a:latin typeface="Carlito"/>
                <a:cs typeface="Carlito"/>
              </a:rPr>
              <a:t>зі</a:t>
            </a:r>
            <a:r>
              <a:rPr lang="ru-RU" sz="2800" i="1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снодійним</a:t>
            </a:r>
            <a:r>
              <a:rPr lang="ru-RU" sz="2800" i="1" spc="6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діяльність</a:t>
            </a:r>
            <a:r>
              <a:rPr lang="uk-UA" sz="2800" b="1" i="1" spc="-10" dirty="0" smtClean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1144" y="2105943"/>
            <a:ext cx="7926705" cy="3240405"/>
            <a:chOff x="1217675" y="1484375"/>
            <a:chExt cx="7926705" cy="3240405"/>
          </a:xfrm>
        </p:grpSpPr>
        <p:sp>
          <p:nvSpPr>
            <p:cNvPr id="5" name="object 5"/>
            <p:cNvSpPr/>
            <p:nvPr/>
          </p:nvSpPr>
          <p:spPr>
            <a:xfrm>
              <a:off x="1217675" y="1484375"/>
              <a:ext cx="7926324" cy="32400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52360" y="2491739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0" y="361188"/>
                  </a:moveTo>
                  <a:lnTo>
                    <a:pt x="1007363" y="361188"/>
                  </a:lnTo>
                  <a:lnTo>
                    <a:pt x="1007363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32268" y="2507996"/>
            <a:ext cx="449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M </a:t>
            </a:r>
            <a:r>
              <a:rPr sz="1800" spc="-40" dirty="0">
                <a:latin typeface="Carlito"/>
                <a:cs typeface="Carlito"/>
              </a:rPr>
              <a:t>T </a:t>
            </a:r>
            <a:r>
              <a:rPr sz="1800" dirty="0">
                <a:latin typeface="Carlito"/>
                <a:cs typeface="Carlito"/>
              </a:rPr>
              <a:t>C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20749" y="3352609"/>
            <a:ext cx="1017269" cy="370840"/>
            <a:chOff x="7520749" y="3352609"/>
            <a:chExt cx="1017269" cy="370840"/>
          </a:xfrm>
        </p:grpSpPr>
        <p:sp>
          <p:nvSpPr>
            <p:cNvPr id="9" name="object 9"/>
            <p:cNvSpPr/>
            <p:nvPr/>
          </p:nvSpPr>
          <p:spPr>
            <a:xfrm>
              <a:off x="7525511" y="3357371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1007363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1007363" y="361188"/>
                  </a:lnTo>
                  <a:lnTo>
                    <a:pt x="10073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25511" y="3357371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0" y="361188"/>
                  </a:moveTo>
                  <a:lnTo>
                    <a:pt x="1007363" y="361188"/>
                  </a:lnTo>
                  <a:lnTo>
                    <a:pt x="1007363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525511" y="3357371"/>
            <a:ext cx="1007744" cy="3613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225"/>
              </a:spcBef>
            </a:pPr>
            <a:r>
              <a:rPr sz="1800" spc="-10" dirty="0">
                <a:latin typeface="Carlito"/>
                <a:cs typeface="Carlito"/>
              </a:rPr>
              <a:t>MEC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12173" y="2128837"/>
            <a:ext cx="657225" cy="369570"/>
            <a:chOff x="2912173" y="2128837"/>
            <a:chExt cx="657225" cy="369570"/>
          </a:xfrm>
        </p:grpSpPr>
        <p:sp>
          <p:nvSpPr>
            <p:cNvPr id="13" name="object 13"/>
            <p:cNvSpPr/>
            <p:nvPr/>
          </p:nvSpPr>
          <p:spPr>
            <a:xfrm>
              <a:off x="2916935" y="2133600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4">
                  <a:moveTo>
                    <a:pt x="647700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647700" y="359663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6935" y="2133600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4">
                  <a:moveTo>
                    <a:pt x="0" y="359663"/>
                  </a:moveTo>
                  <a:lnTo>
                    <a:pt x="647700" y="359663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916935" y="2133600"/>
            <a:ext cx="647700" cy="3600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sz="1800" dirty="0">
                <a:latin typeface="Carlito"/>
                <a:cs typeface="Carlito"/>
              </a:rPr>
              <a:t>А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27091" y="2993135"/>
            <a:ext cx="657225" cy="368935"/>
            <a:chOff x="4927091" y="2993135"/>
            <a:chExt cx="657225" cy="368935"/>
          </a:xfrm>
        </p:grpSpPr>
        <p:sp>
          <p:nvSpPr>
            <p:cNvPr id="17" name="object 17"/>
            <p:cNvSpPr/>
            <p:nvPr/>
          </p:nvSpPr>
          <p:spPr>
            <a:xfrm>
              <a:off x="4931663" y="2997707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5">
                  <a:moveTo>
                    <a:pt x="647700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647700" y="359663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31663" y="2997707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5">
                  <a:moveTo>
                    <a:pt x="0" y="359663"/>
                  </a:moveTo>
                  <a:lnTo>
                    <a:pt x="647700" y="359663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931664" y="2997707"/>
            <a:ext cx="647700" cy="3600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20"/>
              </a:spcBef>
            </a:pPr>
            <a:r>
              <a:rPr sz="1800" dirty="0">
                <a:latin typeface="Carlito"/>
                <a:cs typeface="Carlito"/>
              </a:rPr>
              <a:t>Б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21" name="object 21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110295" y="5788605"/>
            <a:ext cx="6782434" cy="8515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mtClean="0">
                <a:latin typeface="Carlito"/>
                <a:cs typeface="Carlito"/>
              </a:rPr>
              <a:t>Мінімальна </a:t>
            </a:r>
            <a:r>
              <a:rPr sz="2400" spc="-25" smtClean="0">
                <a:latin typeface="Carlito"/>
                <a:cs typeface="Carlito"/>
              </a:rPr>
              <a:t>ефективна </a:t>
            </a:r>
            <a:r>
              <a:rPr sz="2400" spc="-15" smtClean="0">
                <a:latin typeface="Carlito"/>
                <a:cs typeface="Carlito"/>
              </a:rPr>
              <a:t>концентрація</a:t>
            </a:r>
            <a:r>
              <a:rPr sz="2400" spc="15" smtClean="0">
                <a:latin typeface="Carlito"/>
                <a:cs typeface="Carlito"/>
              </a:rPr>
              <a:t> </a:t>
            </a:r>
            <a:r>
              <a:rPr sz="2400" spc="-15" smtClean="0">
                <a:latin typeface="Carlito"/>
                <a:cs typeface="Carlito"/>
              </a:rPr>
              <a:t>(MEC)</a:t>
            </a:r>
            <a:endParaRPr sz="2400" smtClean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mtClean="0">
                <a:latin typeface="Carlito"/>
                <a:cs typeface="Carlito"/>
              </a:rPr>
              <a:t>Мінімальна </a:t>
            </a:r>
            <a:r>
              <a:rPr sz="2400" spc="-25" smtClean="0">
                <a:latin typeface="Carlito"/>
                <a:cs typeface="Carlito"/>
              </a:rPr>
              <a:t>токсична </a:t>
            </a:r>
            <a:r>
              <a:rPr sz="2400" spc="-15" smtClean="0">
                <a:latin typeface="Carlito"/>
                <a:cs typeface="Carlito"/>
              </a:rPr>
              <a:t>концентрація</a:t>
            </a:r>
            <a:r>
              <a:rPr sz="2400" spc="10" smtClean="0">
                <a:latin typeface="Carlito"/>
                <a:cs typeface="Carlito"/>
              </a:rPr>
              <a:t> </a:t>
            </a:r>
            <a:r>
              <a:rPr sz="2400" spc="-15" smtClean="0">
                <a:latin typeface="Carlito"/>
                <a:cs typeface="Carlito"/>
              </a:rPr>
              <a:t>(MTC)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05159" y="5373625"/>
            <a:ext cx="2592705" cy="4318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C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2000" spc="-5" dirty="0">
                <a:latin typeface="Carlito"/>
                <a:cs typeface="Carlito"/>
              </a:rPr>
              <a:t>Рис.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2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349503" y="3244334"/>
            <a:ext cx="444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50"/>
              </a:spcBef>
            </a:pPr>
            <a:r>
              <a:rPr lang="uk" spc="-5" dirty="0">
                <a:latin typeface="Carlito"/>
                <a:cs typeface="Carlito"/>
              </a:rPr>
              <a:t>19</a:t>
            </a:r>
            <a:endParaRPr lang="uk-UA" dirty="0">
              <a:latin typeface="Carlito"/>
              <a:cs typeface="Carlito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640317" y="6427470"/>
            <a:ext cx="444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50"/>
              </a:spcBef>
            </a:pPr>
            <a:r>
              <a:rPr lang="uk" spc="-5" dirty="0">
                <a:latin typeface="Carlito"/>
                <a:cs typeface="Carlito"/>
              </a:rPr>
              <a:t>19</a:t>
            </a:r>
            <a:endParaRPr lang="uk-UA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8383" y="1341119"/>
            <a:ext cx="7416165" cy="4714240"/>
          </a:xfrm>
          <a:custGeom>
            <a:avLst/>
            <a:gdLst/>
            <a:ahLst/>
            <a:cxnLst/>
            <a:rect l="l" t="t" r="r" b="b"/>
            <a:pathLst>
              <a:path w="7416165" h="4714240">
                <a:moveTo>
                  <a:pt x="7415783" y="0"/>
                </a:moveTo>
                <a:lnTo>
                  <a:pt x="0" y="0"/>
                </a:lnTo>
                <a:lnTo>
                  <a:pt x="0" y="4713732"/>
                </a:lnTo>
                <a:lnTo>
                  <a:pt x="7415783" y="4713732"/>
                </a:lnTo>
                <a:lnTo>
                  <a:pt x="7415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851154" y="2651470"/>
            <a:ext cx="7079615" cy="3386182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84"/>
              </a:spcBef>
            </a:pPr>
            <a:r>
              <a:rPr lang="uk-UA" sz="2400" dirty="0" smtClean="0"/>
              <a:t>Л</a:t>
            </a:r>
            <a:r>
              <a:rPr sz="2400" spc="-5" dirty="0" err="1" smtClean="0"/>
              <a:t>ікарська</a:t>
            </a:r>
            <a:r>
              <a:rPr sz="2400" spc="-5" dirty="0" smtClean="0"/>
              <a:t> </a:t>
            </a:r>
            <a:r>
              <a:rPr sz="2400" spc="-15" dirty="0"/>
              <a:t>речовина </a:t>
            </a:r>
            <a:r>
              <a:rPr sz="2400" dirty="0"/>
              <a:t>в </a:t>
            </a:r>
            <a:r>
              <a:rPr sz="2400" spc="-5" dirty="0"/>
              <a:t>обох лікарських </a:t>
            </a:r>
            <a:r>
              <a:rPr sz="2400" spc="-20" dirty="0"/>
              <a:t>формах </a:t>
            </a:r>
            <a:r>
              <a:rPr sz="2400" dirty="0"/>
              <a:t>А і В </a:t>
            </a:r>
            <a:r>
              <a:rPr sz="2400" spc="-15" dirty="0"/>
              <a:t>виявляє </a:t>
            </a:r>
            <a:r>
              <a:rPr sz="2400" spc="-10" dirty="0"/>
              <a:t>хороший терапевтичний </a:t>
            </a:r>
            <a:r>
              <a:rPr sz="2400" spc="-25" dirty="0"/>
              <a:t>ефект </a:t>
            </a:r>
            <a:r>
              <a:rPr sz="2400" dirty="0"/>
              <a:t>, оскільки обидві </a:t>
            </a:r>
            <a:r>
              <a:rPr sz="2400" spc="-5" dirty="0"/>
              <a:t>вони </a:t>
            </a:r>
            <a:r>
              <a:rPr sz="2400" spc="-10" dirty="0"/>
              <a:t>досягають </a:t>
            </a:r>
            <a:r>
              <a:rPr sz="2400" spc="-15" dirty="0"/>
              <a:t>МЕК. </a:t>
            </a:r>
            <a:r>
              <a:rPr sz="2400" spc="-45" dirty="0"/>
              <a:t>Однак </a:t>
            </a:r>
            <a:r>
              <a:rPr sz="2400" spc="-15" dirty="0"/>
              <a:t>концентрація </a:t>
            </a:r>
            <a:r>
              <a:rPr sz="2400" spc="-5" dirty="0"/>
              <a:t>препарату </a:t>
            </a:r>
            <a:r>
              <a:rPr sz="2400" dirty="0"/>
              <a:t>А </a:t>
            </a:r>
            <a:r>
              <a:rPr sz="2400" spc="-15" dirty="0"/>
              <a:t>перевищує </a:t>
            </a:r>
            <a:r>
              <a:rPr sz="2400" spc="-20" dirty="0"/>
              <a:t>МТС, </a:t>
            </a:r>
            <a:r>
              <a:rPr sz="2400" dirty="0"/>
              <a:t>тому </a:t>
            </a:r>
            <a:r>
              <a:rPr sz="2400" spc="-10" dirty="0"/>
              <a:t>він </a:t>
            </a:r>
            <a:r>
              <a:rPr sz="2400" spc="-5" dirty="0"/>
              <a:t>викличе </a:t>
            </a:r>
            <a:r>
              <a:rPr sz="2400" dirty="0"/>
              <a:t>побічні </a:t>
            </a:r>
            <a:r>
              <a:rPr sz="2400" spc="-20" dirty="0"/>
              <a:t>ефекти </a:t>
            </a:r>
            <a:r>
              <a:rPr sz="2400" dirty="0"/>
              <a:t>та </a:t>
            </a:r>
            <a:r>
              <a:rPr sz="2400" spc="-25" dirty="0"/>
              <a:t>токсичні </a:t>
            </a:r>
            <a:r>
              <a:rPr sz="2400" spc="-5" dirty="0"/>
              <a:t>реакції </a:t>
            </a:r>
            <a:r>
              <a:rPr sz="2400" dirty="0"/>
              <a:t>в </a:t>
            </a:r>
            <a:r>
              <a:rPr sz="2400" spc="-15" dirty="0"/>
              <a:t>організмі </a:t>
            </a:r>
            <a:r>
              <a:rPr sz="2400" spc="-5" dirty="0"/>
              <a:t>пацієнта </a:t>
            </a:r>
            <a:r>
              <a:rPr sz="2400" spc="-10" dirty="0"/>
              <a:t>. </a:t>
            </a:r>
            <a:r>
              <a:rPr sz="2400" spc="-25" dirty="0"/>
              <a:t>На відміну від </a:t>
            </a:r>
            <a:r>
              <a:rPr sz="2400" dirty="0"/>
              <a:t>препарату </a:t>
            </a:r>
            <a:r>
              <a:rPr sz="2400" spc="5" dirty="0"/>
              <a:t>А, </a:t>
            </a:r>
            <a:r>
              <a:rPr sz="2400" spc="-15" dirty="0"/>
              <a:t>концентрація </a:t>
            </a:r>
            <a:r>
              <a:rPr sz="2400" spc="-20" dirty="0"/>
              <a:t>препарату </a:t>
            </a:r>
            <a:r>
              <a:rPr sz="2400" dirty="0"/>
              <a:t>В </a:t>
            </a:r>
            <a:r>
              <a:rPr sz="2400" spc="-5" dirty="0"/>
              <a:t>досягає </a:t>
            </a:r>
            <a:r>
              <a:rPr sz="2400" spc="-15" dirty="0"/>
              <a:t>MEC </a:t>
            </a:r>
            <a:r>
              <a:rPr sz="2400" spc="-5" dirty="0"/>
              <a:t>, але не </a:t>
            </a:r>
            <a:r>
              <a:rPr sz="2400" spc="-20" dirty="0"/>
              <a:t>MTC, </a:t>
            </a:r>
            <a:r>
              <a:rPr sz="2400" dirty="0"/>
              <a:t>тому </a:t>
            </a:r>
            <a:r>
              <a:rPr sz="2400" spc="-10" dirty="0"/>
              <a:t>він </a:t>
            </a:r>
            <a:r>
              <a:rPr sz="2400" spc="-5" dirty="0"/>
              <a:t>матиме високий </a:t>
            </a:r>
            <a:r>
              <a:rPr sz="2400" spc="-10" dirty="0"/>
              <a:t>терапевтичний </a:t>
            </a:r>
            <a:r>
              <a:rPr sz="2400" spc="-25" dirty="0"/>
              <a:t>ефект </a:t>
            </a:r>
            <a:r>
              <a:rPr sz="2400" spc="-5" dirty="0"/>
              <a:t>із мінімальними побічними ефектами </a:t>
            </a:r>
            <a:r>
              <a:rPr sz="2400" spc="-20" dirty="0"/>
              <a:t>.</a:t>
            </a:r>
            <a:r>
              <a:rPr sz="2400" spc="30" dirty="0"/>
              <a:t> </a:t>
            </a:r>
            <a:r>
              <a:rPr sz="2400" spc="-20" dirty="0"/>
              <a:t>ефекти.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2851" y="65036"/>
            <a:ext cx="700278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Динаміка </a:t>
            </a:r>
            <a:r>
              <a:rPr sz="2800" b="1" i="1" spc="-5" dirty="0">
                <a:solidFill>
                  <a:srgbClr val="1F487C"/>
                </a:solidFill>
                <a:latin typeface="Carlito"/>
                <a:cs typeface="Carlito"/>
              </a:rPr>
              <a:t>лікарської </a:t>
            </a:r>
            <a:r>
              <a:rPr sz="2800" b="1" i="1" spc="-20" dirty="0" err="1">
                <a:solidFill>
                  <a:srgbClr val="1F487C"/>
                </a:solidFill>
                <a:latin typeface="Carlito"/>
                <a:cs typeface="Carlito"/>
              </a:rPr>
              <a:t>речовини</a:t>
            </a:r>
            <a:r>
              <a:rPr sz="2800" b="1" i="1" spc="3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b="1" i="1" spc="-10" dirty="0" err="1" smtClean="0">
                <a:solidFill>
                  <a:srgbClr val="1F487C"/>
                </a:solidFill>
                <a:latin typeface="Carlito"/>
                <a:cs typeface="Carlito"/>
              </a:rPr>
              <a:t>концентрація</a:t>
            </a:r>
            <a:r>
              <a:rPr lang="uk-UA" sz="2800" b="1" i="1" spc="-10" dirty="0" smtClean="0">
                <a:solidFill>
                  <a:srgbClr val="1F487C"/>
                </a:solidFill>
                <a:latin typeface="Carlito"/>
                <a:cs typeface="Carlito"/>
              </a:rPr>
              <a:t>  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В) </a:t>
            </a:r>
            <a:r>
              <a:rPr lang="ru-RU" sz="2800" i="1" spc="-10" dirty="0" err="1">
                <a:solidFill>
                  <a:srgbClr val="1F487C"/>
                </a:solidFill>
                <a:latin typeface="Carlito"/>
                <a:cs typeface="Carlito"/>
              </a:rPr>
              <a:t>після</a:t>
            </a:r>
            <a:r>
              <a:rPr lang="ru-RU" sz="2800" i="1" spc="-1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прийому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 в 2 </a:t>
            </a:r>
            <a:r>
              <a:rPr lang="ru-RU" sz="2800" i="1" spc="-5" dirty="0" err="1">
                <a:solidFill>
                  <a:srgbClr val="1F487C"/>
                </a:solidFill>
                <a:latin typeface="Carlito"/>
                <a:cs typeface="Carlito"/>
              </a:rPr>
              <a:t>лікарських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15" dirty="0">
                <a:solidFill>
                  <a:srgbClr val="1F487C"/>
                </a:solidFill>
                <a:latin typeface="Carlito"/>
                <a:cs typeface="Carlito"/>
              </a:rPr>
              <a:t>формах 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(А і</a:t>
            </a:r>
            <a:r>
              <a:rPr lang="ru-RU" sz="2800" i="1" spc="2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lang="ru-RU" sz="2800" i="1" spc="-5" dirty="0">
                <a:solidFill>
                  <a:srgbClr val="1F487C"/>
                </a:solidFill>
                <a:latin typeface="Carlito"/>
                <a:cs typeface="Carlito"/>
              </a:rPr>
              <a:t>Б)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701847" y="6498458"/>
            <a:ext cx="3817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20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064" y="0"/>
            <a:ext cx="749173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Динаміка концентрації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лікарської </a:t>
            </a:r>
            <a:r>
              <a:rPr sz="2400" i="1" spc="-20" dirty="0">
                <a:solidFill>
                  <a:srgbClr val="1F487C"/>
                </a:solidFill>
                <a:latin typeface="Carlito"/>
                <a:cs typeface="Carlito"/>
              </a:rPr>
              <a:t>речовини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(С) </a:t>
            </a: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після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її введення у 2 ЛЗ</a:t>
            </a:r>
            <a:r>
              <a:rPr sz="2400" i="1" spc="5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форми</a:t>
            </a:r>
            <a:endParaRPr sz="2400">
              <a:latin typeface="Carlito"/>
              <a:cs typeface="Carlito"/>
            </a:endParaRPr>
          </a:p>
          <a:p>
            <a:pPr marL="1905" algn="ctr">
              <a:lnSpc>
                <a:spcPct val="100000"/>
              </a:lnSpc>
            </a:pP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(А і</a:t>
            </a:r>
            <a:r>
              <a:rPr sz="2400" i="1" spc="1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400" i="1" dirty="0">
                <a:solidFill>
                  <a:srgbClr val="1F487C"/>
                </a:solidFill>
                <a:latin typeface="Carlito"/>
                <a:cs typeface="Carlito"/>
              </a:rPr>
              <a:t>Б)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81553" y="1524000"/>
            <a:ext cx="7525132" cy="4715892"/>
            <a:chOff x="1620011" y="1412747"/>
            <a:chExt cx="7525132" cy="5446522"/>
          </a:xfrm>
        </p:grpSpPr>
        <p:sp>
          <p:nvSpPr>
            <p:cNvPr id="4" name="object 4"/>
            <p:cNvSpPr/>
            <p:nvPr/>
          </p:nvSpPr>
          <p:spPr>
            <a:xfrm>
              <a:off x="1620011" y="1412747"/>
              <a:ext cx="7524115" cy="5256530"/>
            </a:xfrm>
            <a:custGeom>
              <a:avLst/>
              <a:gdLst/>
              <a:ahLst/>
              <a:cxnLst/>
              <a:rect l="l" t="t" r="r" b="b"/>
              <a:pathLst>
                <a:path w="7524115" h="5256530">
                  <a:moveTo>
                    <a:pt x="7523988" y="0"/>
                  </a:moveTo>
                  <a:lnTo>
                    <a:pt x="0" y="0"/>
                  </a:lnTo>
                  <a:lnTo>
                    <a:pt x="0" y="5256276"/>
                  </a:lnTo>
                  <a:lnTo>
                    <a:pt x="7523988" y="5256276"/>
                  </a:lnTo>
                  <a:lnTo>
                    <a:pt x="7523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0689" y="1470786"/>
              <a:ext cx="216407" cy="2225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0689" y="4290187"/>
              <a:ext cx="216407" cy="2225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17089" y="6457282"/>
              <a:ext cx="351281" cy="348994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r>
                <a:rPr lang="uk" smtClean="0"/>
                <a:t>21</a:t>
              </a: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8" y="6427469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69910" y="1527142"/>
            <a:ext cx="7046595" cy="37952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" marR="30480">
              <a:lnSpc>
                <a:spcPts val="2400"/>
              </a:lnSpc>
              <a:spcBef>
                <a:spcPts val="675"/>
              </a:spcBef>
            </a:pPr>
            <a:r>
              <a:rPr sz="2000" spc="-5" dirty="0">
                <a:latin typeface="Arial"/>
                <a:cs typeface="Arial"/>
              </a:rPr>
              <a:t>Також видно, що час </a:t>
            </a:r>
            <a:r>
              <a:rPr sz="2000" spc="-10" dirty="0">
                <a:latin typeface="Arial"/>
                <a:cs typeface="Arial"/>
              </a:rPr>
              <a:t>максимальної </a:t>
            </a:r>
            <a:r>
              <a:rPr sz="2000" spc="-5" dirty="0">
                <a:latin typeface="Arial"/>
                <a:cs typeface="Arial"/>
              </a:rPr>
              <a:t>концентрації </a:t>
            </a:r>
            <a:r>
              <a:rPr sz="2000" spc="5" dirty="0">
                <a:latin typeface="Arial"/>
                <a:cs typeface="Arial"/>
              </a:rPr>
              <a:t>(C </a:t>
            </a:r>
            <a:r>
              <a:rPr sz="2000" spc="7" baseline="-20202" dirty="0">
                <a:latin typeface="Arial"/>
                <a:cs typeface="Arial"/>
              </a:rPr>
              <a:t>max </a:t>
            </a:r>
            <a:r>
              <a:rPr sz="2000" spc="5" dirty="0">
                <a:latin typeface="Arial"/>
                <a:cs typeface="Arial"/>
              </a:rPr>
              <a:t>) </a:t>
            </a:r>
            <a:r>
              <a:rPr sz="2000" spc="-5" dirty="0">
                <a:latin typeface="Arial"/>
                <a:cs typeface="Arial"/>
              </a:rPr>
              <a:t>препарату А досягається через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1 год., коли для препарату В досягається через 4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ч.</a:t>
            </a:r>
            <a:endParaRPr sz="2000" dirty="0">
              <a:latin typeface="Arial"/>
              <a:cs typeface="Arial"/>
            </a:endParaRPr>
          </a:p>
          <a:p>
            <a:pPr marL="38100" marR="175895">
              <a:lnSpc>
                <a:spcPct val="80000"/>
              </a:lnSpc>
              <a:spcBef>
                <a:spcPts val="20"/>
              </a:spcBef>
            </a:pPr>
            <a:r>
              <a:rPr sz="2000" spc="-5" dirty="0">
                <a:latin typeface="Arial"/>
                <a:cs typeface="Arial"/>
              </a:rPr>
              <a:t>Лікарська речовина в цих формах має снодійну </a:t>
            </a:r>
            <a:r>
              <a:rPr sz="2000" spc="-25" dirty="0">
                <a:latin typeface="Arial"/>
                <a:cs typeface="Arial"/>
              </a:rPr>
              <a:t>дію. </a:t>
            </a:r>
            <a:r>
              <a:rPr sz="2000" dirty="0">
                <a:latin typeface="Arial"/>
                <a:cs typeface="Arial"/>
              </a:rPr>
              <a:t>Досягає </a:t>
            </a:r>
            <a:r>
              <a:rPr sz="2000" spc="-5" dirty="0">
                <a:latin typeface="Arial"/>
                <a:cs typeface="Arial"/>
              </a:rPr>
              <a:t>МЕК і проявляє свою фармакологічну активність у формах А – за 30 хв. а </a:t>
            </a:r>
            <a:r>
              <a:rPr sz="2000" spc="-10" dirty="0">
                <a:latin typeface="Arial"/>
                <a:cs typeface="Arial"/>
              </a:rPr>
              <a:t>у </a:t>
            </a:r>
            <a:r>
              <a:rPr sz="2000" spc="-5" dirty="0">
                <a:latin typeface="Arial"/>
                <a:cs typeface="Arial"/>
              </a:rPr>
              <a:t>формі Б – через 2 год. Тривалість </a:t>
            </a:r>
            <a:r>
              <a:rPr sz="2000" dirty="0">
                <a:latin typeface="Arial"/>
                <a:cs typeface="Arial"/>
              </a:rPr>
              <a:t>снодійного </a:t>
            </a:r>
            <a:r>
              <a:rPr sz="2000" spc="-10" dirty="0">
                <a:latin typeface="Arial"/>
                <a:cs typeface="Arial"/>
              </a:rPr>
              <a:t>ефекту </a:t>
            </a:r>
            <a:r>
              <a:rPr sz="2000" spc="-5" dirty="0">
                <a:latin typeface="Arial"/>
                <a:cs typeface="Arial"/>
              </a:rPr>
              <a:t>5,5 год . (для препарату А) або 8 год. (на ліки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Б).</a:t>
            </a:r>
            <a:endParaRPr sz="2000" dirty="0">
              <a:latin typeface="Arial"/>
              <a:cs typeface="Arial"/>
            </a:endParaRPr>
          </a:p>
          <a:p>
            <a:pPr marL="38100" marR="241300">
              <a:lnSpc>
                <a:spcPct val="80000"/>
              </a:lnSpc>
              <a:spcBef>
                <a:spcPts val="600"/>
              </a:spcBef>
            </a:pPr>
            <a:r>
              <a:rPr sz="2000" spc="-5" dirty="0">
                <a:latin typeface="Arial"/>
                <a:cs typeface="Arial"/>
              </a:rPr>
              <a:t>Таким чином, враховуючи особливості фармакокінетики </a:t>
            </a:r>
            <a:r>
              <a:rPr sz="2000" dirty="0">
                <a:latin typeface="Arial"/>
                <a:cs typeface="Arial"/>
              </a:rPr>
              <a:t>однієї </a:t>
            </a:r>
            <a:r>
              <a:rPr sz="2000" spc="-5" dirty="0">
                <a:latin typeface="Arial"/>
                <a:cs typeface="Arial"/>
              </a:rPr>
              <a:t>і тієї ж лікарської речовини зі снодійною дією в </a:t>
            </a:r>
            <a:r>
              <a:rPr sz="2000" spc="-10" dirty="0">
                <a:latin typeface="Arial"/>
                <a:cs typeface="Arial"/>
              </a:rPr>
              <a:t>різних </a:t>
            </a:r>
            <a:r>
              <a:rPr sz="2000" spc="-5" dirty="0">
                <a:latin typeface="Arial"/>
                <a:cs typeface="Arial"/>
              </a:rPr>
              <a:t>лікарських формах, доцільним є вибір препарату А </a:t>
            </a:r>
            <a:r>
              <a:rPr sz="2000" dirty="0">
                <a:latin typeface="Arial"/>
                <a:cs typeface="Arial"/>
              </a:rPr>
              <a:t>для </a:t>
            </a:r>
            <a:r>
              <a:rPr sz="2000" spc="-5" dirty="0">
                <a:latin typeface="Arial"/>
                <a:cs typeface="Arial"/>
              </a:rPr>
              <a:t>лікування порушення функції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засинання та ліки B – для лікування порушення сну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 smtClean="0">
                <a:latin typeface="Arial"/>
                <a:cs typeface="Arial"/>
              </a:rPr>
              <a:t>тривалість.</a:t>
            </a:r>
            <a:endParaRPr sz="2000" dirty="0">
              <a:latin typeface="Carlito"/>
              <a:cs typeface="Carlito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53525" cy="6867525"/>
            <a:chOff x="-4572" y="0"/>
            <a:chExt cx="9153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43127"/>
              <a:ext cx="9144000" cy="6215380"/>
            </a:xfrm>
            <a:custGeom>
              <a:avLst/>
              <a:gdLst/>
              <a:ahLst/>
              <a:cxnLst/>
              <a:rect l="l" t="t" r="r" b="b"/>
              <a:pathLst>
                <a:path w="9144000" h="6215380">
                  <a:moveTo>
                    <a:pt x="9144000" y="0"/>
                  </a:moveTo>
                  <a:lnTo>
                    <a:pt x="0" y="0"/>
                  </a:lnTo>
                  <a:lnTo>
                    <a:pt x="0" y="6214872"/>
                  </a:lnTo>
                  <a:lnTo>
                    <a:pt x="9144000" y="621487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43127"/>
              <a:ext cx="9144000" cy="6215380"/>
            </a:xfrm>
            <a:custGeom>
              <a:avLst/>
              <a:gdLst/>
              <a:ahLst/>
              <a:cxnLst/>
              <a:rect l="l" t="t" r="r" b="b"/>
              <a:pathLst>
                <a:path w="9144000" h="6215380">
                  <a:moveTo>
                    <a:pt x="0" y="6214872"/>
                  </a:moveTo>
                  <a:lnTo>
                    <a:pt x="9144000" y="621487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2148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880" y="1350010"/>
              <a:ext cx="316992" cy="3200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5730" y="1066800"/>
            <a:ext cx="8892540" cy="43216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6585">
              <a:lnSpc>
                <a:spcPct val="100000"/>
              </a:lnSpc>
              <a:spcBef>
                <a:spcPts val="100"/>
              </a:spcBef>
            </a:pPr>
            <a:r>
              <a:rPr sz="2800" b="1" spc="-35" dirty="0">
                <a:latin typeface="Carlito"/>
                <a:cs typeface="Carlito"/>
              </a:rPr>
              <a:t>Основні </a:t>
            </a:r>
            <a:r>
              <a:rPr sz="2800" b="1" spc="-15" dirty="0">
                <a:latin typeface="Carlito"/>
                <a:cs typeface="Carlito"/>
              </a:rPr>
              <a:t>показники </a:t>
            </a:r>
            <a:r>
              <a:rPr sz="2800" b="1" dirty="0">
                <a:latin typeface="Carlito"/>
                <a:cs typeface="Carlito"/>
              </a:rPr>
              <a:t>біодоступності</a:t>
            </a:r>
            <a:r>
              <a:rPr sz="2800" b="1" spc="-10" dirty="0">
                <a:latin typeface="Carlito"/>
                <a:cs typeface="Carlito"/>
              </a:rPr>
              <a:t>​</a:t>
            </a:r>
            <a:r>
              <a:rPr sz="2800" b="1" dirty="0">
                <a:latin typeface="Carlito"/>
                <a:cs typeface="Carlito"/>
              </a:rPr>
              <a:t>​</a:t>
            </a:r>
            <a:r>
              <a:rPr sz="2800" b="1" spc="40" dirty="0">
                <a:latin typeface="Carlito"/>
                <a:cs typeface="Carlito"/>
              </a:rPr>
              <a:t> </a:t>
            </a:r>
            <a:r>
              <a:rPr sz="2800" b="1" dirty="0">
                <a:latin typeface="Carlito"/>
                <a:cs typeface="Carlito"/>
              </a:rPr>
              <a:t>наркотики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800" dirty="0">
              <a:latin typeface="Carlito"/>
              <a:cs typeface="Carlito"/>
            </a:endParaRPr>
          </a:p>
          <a:p>
            <a:pPr marL="12700" marR="5080" indent="320040">
              <a:lnSpc>
                <a:spcPct val="100000"/>
              </a:lnSpc>
            </a:pPr>
            <a:r>
              <a:rPr sz="2800" spc="-5" dirty="0">
                <a:latin typeface="Carlito"/>
                <a:cs typeface="Carlito"/>
              </a:rPr>
              <a:t>Практичне </a:t>
            </a:r>
            <a:r>
              <a:rPr sz="2800" spc="-10" dirty="0">
                <a:latin typeface="Carlito"/>
                <a:cs typeface="Carlito"/>
              </a:rPr>
              <a:t>значення </a:t>
            </a:r>
            <a:r>
              <a:rPr sz="2800" spc="-5" dirty="0">
                <a:latin typeface="Carlito"/>
                <a:cs typeface="Carlito"/>
              </a:rPr>
              <a:t>індексу пікової </a:t>
            </a:r>
            <a:r>
              <a:rPr sz="2800" dirty="0">
                <a:latin typeface="Carlito"/>
                <a:cs typeface="Carlito"/>
              </a:rPr>
              <a:t>концентрації </a:t>
            </a:r>
            <a:r>
              <a:rPr sz="2800" spc="-15" dirty="0">
                <a:latin typeface="Carlito"/>
                <a:cs typeface="Carlito"/>
              </a:rPr>
              <a:t>добре </a:t>
            </a:r>
            <a:r>
              <a:rPr sz="2800" dirty="0">
                <a:latin typeface="Carlito"/>
                <a:cs typeface="Carlito"/>
              </a:rPr>
              <a:t>ілюструє </a:t>
            </a:r>
            <a:r>
              <a:rPr sz="2800" spc="-10" dirty="0">
                <a:latin typeface="Carlito"/>
                <a:cs typeface="Carlito"/>
              </a:rPr>
              <a:t>малюнок </a:t>
            </a:r>
            <a:r>
              <a:rPr sz="2800" spc="-15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на </a:t>
            </a:r>
            <a:r>
              <a:rPr sz="2800" dirty="0">
                <a:latin typeface="Carlito"/>
                <a:cs typeface="Carlito"/>
              </a:rPr>
              <a:t>якому </a:t>
            </a:r>
            <a:r>
              <a:rPr sz="2800" spc="-20" dirty="0">
                <a:latin typeface="Carlito"/>
                <a:cs typeface="Carlito"/>
              </a:rPr>
              <a:t>дві </a:t>
            </a:r>
            <a:r>
              <a:rPr sz="2800" dirty="0">
                <a:latin typeface="Carlito"/>
                <a:cs typeface="Carlito"/>
              </a:rPr>
              <a:t>криві </a:t>
            </a:r>
            <a:r>
              <a:rPr sz="2800" spc="-20" dirty="0">
                <a:latin typeface="Carlito"/>
                <a:cs typeface="Carlito"/>
              </a:rPr>
              <a:t>представляють </a:t>
            </a:r>
            <a:r>
              <a:rPr sz="2800" dirty="0">
                <a:latin typeface="Carlito"/>
                <a:cs typeface="Carlito"/>
              </a:rPr>
              <a:t>кінетику </a:t>
            </a:r>
            <a:r>
              <a:rPr sz="2800" spc="-5" dirty="0">
                <a:latin typeface="Carlito"/>
                <a:cs typeface="Carlito"/>
              </a:rPr>
              <a:t>рівнів </a:t>
            </a:r>
            <a:r>
              <a:rPr sz="2800" spc="-10" dirty="0">
                <a:latin typeface="Carlito"/>
                <a:cs typeface="Carlito"/>
              </a:rPr>
              <a:t>концентрації </a:t>
            </a:r>
            <a:r>
              <a:rPr sz="2800" spc="-15" dirty="0">
                <a:latin typeface="Carlito"/>
                <a:cs typeface="Carlito"/>
              </a:rPr>
              <a:t>одного </a:t>
            </a:r>
            <a:r>
              <a:rPr sz="2800" spc="-20" dirty="0">
                <a:latin typeface="Carlito"/>
                <a:cs typeface="Carlito"/>
              </a:rPr>
              <a:t>і </a:t>
            </a:r>
            <a:r>
              <a:rPr sz="2800" spc="-10" dirty="0">
                <a:latin typeface="Carlito"/>
                <a:cs typeface="Carlito"/>
              </a:rPr>
              <a:t>того </a:t>
            </a:r>
            <a:r>
              <a:rPr sz="2800" spc="-15" dirty="0">
                <a:latin typeface="Carlito"/>
                <a:cs typeface="Carlito"/>
              </a:rPr>
              <a:t>ж </a:t>
            </a:r>
            <a:r>
              <a:rPr sz="2800" spc="-5" dirty="0">
                <a:latin typeface="Carlito"/>
                <a:cs typeface="Carlito"/>
              </a:rPr>
              <a:t>ЛБ </a:t>
            </a:r>
            <a:r>
              <a:rPr sz="2800" dirty="0">
                <a:latin typeface="Carlito"/>
                <a:cs typeface="Carlito"/>
              </a:rPr>
              <a:t>, </a:t>
            </a:r>
            <a:r>
              <a:rPr sz="2800" spc="-15" dirty="0">
                <a:latin typeface="Carlito"/>
                <a:cs typeface="Carlito"/>
              </a:rPr>
              <a:t>що </a:t>
            </a:r>
            <a:r>
              <a:rPr sz="2800" spc="-5" dirty="0">
                <a:latin typeface="Carlito"/>
                <a:cs typeface="Carlito"/>
              </a:rPr>
              <a:t>міститься </a:t>
            </a:r>
            <a:r>
              <a:rPr sz="2800" spc="-10" dirty="0">
                <a:latin typeface="Carlito"/>
                <a:cs typeface="Carlito"/>
              </a:rPr>
              <a:t>в </a:t>
            </a:r>
            <a:r>
              <a:rPr sz="2800" spc="-25" dirty="0">
                <a:latin typeface="Carlito"/>
                <a:cs typeface="Carlito"/>
              </a:rPr>
              <a:t>різних </a:t>
            </a:r>
            <a:r>
              <a:rPr sz="2800" spc="-10" dirty="0">
                <a:latin typeface="Carlito"/>
                <a:cs typeface="Carlito"/>
              </a:rPr>
              <a:t>лікарських </a:t>
            </a:r>
            <a:r>
              <a:rPr sz="2800" spc="-20" dirty="0" err="1">
                <a:latin typeface="Carlito"/>
                <a:cs typeface="Carlito"/>
              </a:rPr>
              <a:t>формах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5" dirty="0" smtClean="0">
                <a:latin typeface="Carlito"/>
                <a:cs typeface="Carlito"/>
              </a:rPr>
              <a:t>(</a:t>
            </a:r>
            <a:r>
              <a:rPr sz="2800" dirty="0" smtClean="0">
                <a:latin typeface="Carlito"/>
                <a:cs typeface="Carlito"/>
              </a:rPr>
              <a:t>А </a:t>
            </a:r>
            <a:r>
              <a:rPr sz="2800" dirty="0">
                <a:latin typeface="Carlito"/>
                <a:cs typeface="Carlito"/>
              </a:rPr>
              <a:t>і</a:t>
            </a:r>
            <a:r>
              <a:rPr sz="2800" spc="-15" dirty="0">
                <a:latin typeface="Carlito"/>
                <a:cs typeface="Carlito"/>
              </a:rPr>
              <a:t>​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Б).</a:t>
            </a:r>
          </a:p>
          <a:p>
            <a:pPr marL="12700" marR="27686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Carlito"/>
                <a:cs typeface="Carlito"/>
              </a:rPr>
              <a:t>Горизонтальна </a:t>
            </a:r>
            <a:r>
              <a:rPr sz="2800" dirty="0">
                <a:latin typeface="Carlito"/>
                <a:cs typeface="Carlito"/>
              </a:rPr>
              <a:t>лінія </a:t>
            </a:r>
            <a:r>
              <a:rPr sz="2800" spc="-20" dirty="0">
                <a:latin typeface="Carlito"/>
                <a:cs typeface="Carlito"/>
              </a:rPr>
              <a:t>, позначена </a:t>
            </a:r>
            <a:r>
              <a:rPr sz="2800" spc="-5" dirty="0">
                <a:latin typeface="Carlito"/>
                <a:cs typeface="Carlito"/>
              </a:rPr>
              <a:t>мінімально </a:t>
            </a:r>
            <a:r>
              <a:rPr sz="2800" spc="-25" dirty="0">
                <a:latin typeface="Carlito"/>
                <a:cs typeface="Carlito"/>
              </a:rPr>
              <a:t>ефективною </a:t>
            </a:r>
            <a:r>
              <a:rPr sz="2800" dirty="0">
                <a:latin typeface="Carlito"/>
                <a:cs typeface="Carlito"/>
              </a:rPr>
              <a:t>концентрацією </a:t>
            </a:r>
            <a:r>
              <a:rPr sz="2800" spc="-10" dirty="0">
                <a:latin typeface="Carlito"/>
                <a:cs typeface="Carlito"/>
              </a:rPr>
              <a:t>(МЕК) </a:t>
            </a:r>
            <a:r>
              <a:rPr sz="2800" spc="-15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в </a:t>
            </a:r>
            <a:r>
              <a:rPr sz="2800" dirty="0">
                <a:latin typeface="Carlito"/>
                <a:cs typeface="Carlito"/>
              </a:rPr>
              <a:t>якій </a:t>
            </a:r>
            <a:r>
              <a:rPr sz="2800" spc="-10" dirty="0">
                <a:latin typeface="Carlito"/>
                <a:cs typeface="Carlito"/>
              </a:rPr>
              <a:t>речовина </a:t>
            </a:r>
            <a:r>
              <a:rPr sz="2800" dirty="0">
                <a:latin typeface="Carlito"/>
                <a:cs typeface="Carlito"/>
              </a:rPr>
              <a:t>має </a:t>
            </a:r>
            <a:r>
              <a:rPr sz="2800" spc="-5" dirty="0">
                <a:latin typeface="Carlito"/>
                <a:cs typeface="Carlito"/>
              </a:rPr>
              <a:t>терапевтичний </a:t>
            </a:r>
            <a:r>
              <a:rPr sz="2800" dirty="0">
                <a:latin typeface="Carlito"/>
                <a:cs typeface="Carlito"/>
              </a:rPr>
              <a:t>ефект </a:t>
            </a:r>
            <a:r>
              <a:rPr sz="2800" spc="-25" dirty="0">
                <a:latin typeface="Carlito"/>
                <a:cs typeface="Carlito"/>
              </a:rPr>
              <a:t>( </a:t>
            </a:r>
            <a:r>
              <a:rPr sz="2800" spc="-5" dirty="0">
                <a:latin typeface="Carlito"/>
                <a:cs typeface="Carlito"/>
              </a:rPr>
              <a:t>2 </a:t>
            </a:r>
            <a:r>
              <a:rPr sz="2800" spc="-15" dirty="0">
                <a:latin typeface="Carlito"/>
                <a:cs typeface="Carlito"/>
              </a:rPr>
              <a:t>мг </a:t>
            </a:r>
            <a:r>
              <a:rPr sz="2800" dirty="0">
                <a:latin typeface="Carlito"/>
                <a:cs typeface="Carlito"/>
              </a:rPr>
              <a:t>/</a:t>
            </a:r>
            <a:r>
              <a:rPr sz="2800" spc="-9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мл).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84375"/>
            <a:ext cx="8229600" cy="4383405"/>
          </a:xfrm>
          <a:custGeom>
            <a:avLst/>
            <a:gdLst/>
            <a:ahLst/>
            <a:cxnLst/>
            <a:rect l="l" t="t" r="r" b="b"/>
            <a:pathLst>
              <a:path w="8229600" h="4383405">
                <a:moveTo>
                  <a:pt x="8229600" y="0"/>
                </a:moveTo>
                <a:lnTo>
                  <a:pt x="0" y="0"/>
                </a:lnTo>
                <a:lnTo>
                  <a:pt x="0" y="4383024"/>
                </a:lnTo>
                <a:lnTo>
                  <a:pt x="8229600" y="4383024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494790"/>
            <a:ext cx="773430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Таким чином, зрозуміло </a:t>
            </a:r>
            <a:r>
              <a:rPr sz="2800" spc="-5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що </a:t>
            </a:r>
            <a:r>
              <a:rPr sz="2800" spc="-5" dirty="0">
                <a:latin typeface="Carlito"/>
                <a:cs typeface="Carlito"/>
              </a:rPr>
              <a:t>МС у </a:t>
            </a:r>
            <a:r>
              <a:rPr sz="2800" spc="-10" dirty="0">
                <a:latin typeface="Carlito"/>
                <a:cs typeface="Carlito"/>
              </a:rPr>
              <a:t>лікарській </a:t>
            </a:r>
            <a:r>
              <a:rPr sz="2800" spc="-20" dirty="0">
                <a:latin typeface="Carlito"/>
                <a:cs typeface="Carlito"/>
              </a:rPr>
              <a:t>формі </a:t>
            </a:r>
            <a:r>
              <a:rPr sz="2800" spc="-5" dirty="0">
                <a:latin typeface="Carlito"/>
                <a:cs typeface="Carlito"/>
              </a:rPr>
              <a:t>А і В </a:t>
            </a:r>
            <a:r>
              <a:rPr sz="2800" spc="-25" dirty="0">
                <a:latin typeface="Carlito"/>
                <a:cs typeface="Carlito"/>
              </a:rPr>
              <a:t>має </a:t>
            </a:r>
            <a:r>
              <a:rPr sz="2800" spc="-5" dirty="0">
                <a:latin typeface="Carlito"/>
                <a:cs typeface="Carlito"/>
              </a:rPr>
              <a:t>терапевтичний </a:t>
            </a:r>
            <a:r>
              <a:rPr sz="2800" spc="-25" dirty="0">
                <a:latin typeface="Carlito"/>
                <a:cs typeface="Carlito"/>
              </a:rPr>
              <a:t>ефект </a:t>
            </a:r>
            <a:r>
              <a:rPr sz="2800" spc="-10" dirty="0">
                <a:latin typeface="Carlito"/>
                <a:cs typeface="Carlito"/>
              </a:rPr>
              <a:t>, оскільки </a:t>
            </a:r>
            <a:r>
              <a:rPr sz="2800" spc="-5" dirty="0">
                <a:latin typeface="Carlito"/>
                <a:cs typeface="Carlito"/>
              </a:rPr>
              <a:t>його </a:t>
            </a:r>
            <a:r>
              <a:rPr sz="2800" spc="-15" dirty="0">
                <a:latin typeface="Carlito"/>
                <a:cs typeface="Carlito"/>
              </a:rPr>
              <a:t>концентрація </a:t>
            </a:r>
            <a:r>
              <a:rPr sz="2800" spc="-10" dirty="0">
                <a:latin typeface="Carlito"/>
                <a:cs typeface="Carlito"/>
              </a:rPr>
              <a:t>досягає </a:t>
            </a:r>
            <a:r>
              <a:rPr sz="2800" spc="-5" dirty="0">
                <a:latin typeface="Carlito"/>
                <a:cs typeface="Carlito"/>
              </a:rPr>
              <a:t>МЕК. При </a:t>
            </a:r>
            <a:r>
              <a:rPr sz="2800" spc="-10" dirty="0">
                <a:latin typeface="Carlito"/>
                <a:cs typeface="Carlito"/>
              </a:rPr>
              <a:t>використанні </a:t>
            </a:r>
            <a:r>
              <a:rPr sz="2800" spc="-5" dirty="0">
                <a:latin typeface="Carlito"/>
                <a:cs typeface="Carlito"/>
              </a:rPr>
              <a:t>лікарської </a:t>
            </a:r>
            <a:r>
              <a:rPr sz="2800" spc="-20" dirty="0">
                <a:latin typeface="Carlito"/>
                <a:cs typeface="Carlito"/>
              </a:rPr>
              <a:t>форми </a:t>
            </a:r>
            <a:r>
              <a:rPr sz="2800" spc="-5" dirty="0">
                <a:latin typeface="Carlito"/>
                <a:cs typeface="Carlito"/>
              </a:rPr>
              <a:t>і </a:t>
            </a:r>
            <a:r>
              <a:rPr sz="2800" spc="-15" dirty="0">
                <a:latin typeface="Carlito"/>
                <a:cs typeface="Carlito"/>
              </a:rPr>
              <a:t>концентрації </a:t>
            </a:r>
            <a:r>
              <a:rPr sz="2800" spc="-10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ніж ЛР </a:t>
            </a:r>
            <a:r>
              <a:rPr sz="2800" spc="-20" dirty="0">
                <a:latin typeface="Carlito"/>
                <a:cs typeface="Carlito"/>
              </a:rPr>
              <a:t>МТК </a:t>
            </a:r>
            <a:r>
              <a:rPr sz="2800" spc="-5" dirty="0">
                <a:latin typeface="Carlito"/>
                <a:cs typeface="Carlito"/>
              </a:rPr>
              <a:t>і </a:t>
            </a:r>
            <a:r>
              <a:rPr sz="2800" spc="-25" dirty="0">
                <a:latin typeface="Carlito"/>
                <a:cs typeface="Carlito"/>
              </a:rPr>
              <a:t>тому </a:t>
            </a:r>
            <a:r>
              <a:rPr sz="2800" spc="-10" dirty="0">
                <a:latin typeface="Carlito"/>
                <a:cs typeface="Carlito"/>
              </a:rPr>
              <a:t>має токсичну </a:t>
            </a:r>
            <a:r>
              <a:rPr sz="2800" spc="-5" dirty="0">
                <a:latin typeface="Carlito"/>
                <a:cs typeface="Carlito"/>
              </a:rPr>
              <a:t>дію </a:t>
            </a:r>
            <a:r>
              <a:rPr sz="2800" spc="-25" dirty="0">
                <a:latin typeface="Carlito"/>
                <a:cs typeface="Carlito"/>
              </a:rPr>
              <a:t>. </a:t>
            </a:r>
            <a:r>
              <a:rPr sz="2800" spc="-5" dirty="0">
                <a:latin typeface="Carlito"/>
                <a:cs typeface="Carlito"/>
              </a:rPr>
              <a:t>При </a:t>
            </a:r>
            <a:r>
              <a:rPr sz="2800" spc="-10" dirty="0">
                <a:latin typeface="Carlito"/>
                <a:cs typeface="Carlito"/>
              </a:rPr>
              <a:t>застосуванні </a:t>
            </a:r>
            <a:r>
              <a:rPr sz="2800" spc="-5" dirty="0">
                <a:latin typeface="Carlito"/>
                <a:cs typeface="Carlito"/>
              </a:rPr>
              <a:t>ЛР у </a:t>
            </a:r>
            <a:r>
              <a:rPr sz="2800" spc="-25" dirty="0">
                <a:latin typeface="Carlito"/>
                <a:cs typeface="Carlito"/>
              </a:rPr>
              <a:t>формі </a:t>
            </a:r>
            <a:r>
              <a:rPr sz="2800" spc="-5" dirty="0">
                <a:latin typeface="Carlito"/>
                <a:cs typeface="Carlito"/>
              </a:rPr>
              <a:t>В </a:t>
            </a:r>
            <a:r>
              <a:rPr sz="2800" spc="-15" dirty="0">
                <a:latin typeface="Carlito"/>
                <a:cs typeface="Carlito"/>
              </a:rPr>
              <a:t>речовина, що міститься </a:t>
            </a:r>
            <a:r>
              <a:rPr sz="2800" spc="-5" dirty="0">
                <a:latin typeface="Carlito"/>
                <a:cs typeface="Carlito"/>
              </a:rPr>
              <a:t>в крові </a:t>
            </a:r>
            <a:r>
              <a:rPr sz="2800" spc="-10" dirty="0">
                <a:latin typeface="Carlito"/>
                <a:cs typeface="Carlito"/>
              </a:rPr>
              <a:t>в терапевтичних </a:t>
            </a:r>
            <a:r>
              <a:rPr sz="2800" spc="-15" dirty="0">
                <a:latin typeface="Carlito"/>
                <a:cs typeface="Carlito"/>
              </a:rPr>
              <a:t>концентраціях, </a:t>
            </a:r>
            <a:r>
              <a:rPr sz="2800" spc="-10" dirty="0">
                <a:latin typeface="Carlito"/>
                <a:cs typeface="Carlito"/>
              </a:rPr>
              <a:t>але </a:t>
            </a:r>
            <a:r>
              <a:rPr sz="2800" spc="-5" dirty="0">
                <a:latin typeface="Carlito"/>
                <a:cs typeface="Carlito"/>
              </a:rPr>
              <a:t>не </a:t>
            </a:r>
            <a:r>
              <a:rPr sz="2800" spc="-10" dirty="0">
                <a:latin typeface="Carlito"/>
                <a:cs typeface="Carlito"/>
              </a:rPr>
              <a:t>досягає </a:t>
            </a:r>
            <a:r>
              <a:rPr sz="2800" spc="-25" dirty="0">
                <a:latin typeface="Carlito"/>
                <a:cs typeface="Carlito"/>
              </a:rPr>
              <a:t>токсичної </a:t>
            </a:r>
            <a:r>
              <a:rPr sz="2800" spc="-15" dirty="0">
                <a:latin typeface="Carlito"/>
                <a:cs typeface="Carlito"/>
              </a:rPr>
              <a:t>концентрації (ТК), </a:t>
            </a:r>
            <a:r>
              <a:rPr sz="2800" spc="-10" dirty="0">
                <a:latin typeface="Carlito"/>
                <a:cs typeface="Carlito"/>
              </a:rPr>
              <a:t>чинить </a:t>
            </a:r>
            <a:r>
              <a:rPr sz="2800" spc="-5" dirty="0">
                <a:latin typeface="Carlito"/>
                <a:cs typeface="Carlito"/>
              </a:rPr>
              <a:t>дії </a:t>
            </a:r>
            <a:r>
              <a:rPr sz="2800" spc="-10" dirty="0">
                <a:latin typeface="Carlito"/>
                <a:cs typeface="Carlito"/>
              </a:rPr>
              <a:t>, що ушкоджують </a:t>
            </a:r>
            <a:r>
              <a:rPr sz="2800" spc="-5" dirty="0">
                <a:latin typeface="Carlito"/>
                <a:cs typeface="Carlito"/>
              </a:rPr>
              <a:t>організм </a:t>
            </a:r>
            <a:r>
              <a:rPr sz="2800" spc="-4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9721" y="3759"/>
            <a:ext cx="76045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Основні </a:t>
            </a:r>
            <a:r>
              <a:rPr spc="-15" dirty="0"/>
              <a:t>показники </a:t>
            </a:r>
            <a:r>
              <a:rPr dirty="0"/>
              <a:t>біодоступності</a:t>
            </a:r>
            <a:r>
              <a:rPr spc="-10" dirty="0"/>
              <a:t>​</a:t>
            </a:r>
            <a:r>
              <a:rPr dirty="0"/>
              <a:t>​</a:t>
            </a:r>
            <a:r>
              <a:rPr spc="25" dirty="0"/>
              <a:t> </a:t>
            </a:r>
            <a:r>
              <a:rPr dirty="0" err="1" smtClean="0"/>
              <a:t>наркоти</a:t>
            </a:r>
            <a:r>
              <a:rPr lang="uk-UA" dirty="0" err="1" smtClean="0"/>
              <a:t>чних</a:t>
            </a:r>
            <a:r>
              <a:rPr lang="uk-UA" dirty="0" smtClean="0"/>
              <a:t> ЛЗ</a:t>
            </a:r>
            <a:endParaRPr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7110" y="147289"/>
            <a:ext cx="756209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5630" marR="5080" indent="-1853564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4.Методи </a:t>
            </a:r>
            <a:r>
              <a:rPr sz="2800" spc="-10" dirty="0"/>
              <a:t>визначення лікарських </a:t>
            </a:r>
            <a:r>
              <a:rPr sz="2800" spc="-5" dirty="0"/>
              <a:t>речовин у </a:t>
            </a:r>
            <a:r>
              <a:rPr sz="2800" spc="-10" dirty="0"/>
              <a:t>біологічних</a:t>
            </a:r>
            <a:r>
              <a:rPr sz="2800" dirty="0"/>
              <a:t> </a:t>
            </a:r>
            <a:r>
              <a:rPr sz="2800" spc="-5" dirty="0"/>
              <a:t>рідинах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615439" y="1552955"/>
            <a:ext cx="6129655" cy="585470"/>
            <a:chOff x="1615439" y="1552955"/>
            <a:chExt cx="6129655" cy="585470"/>
          </a:xfrm>
        </p:grpSpPr>
        <p:sp>
          <p:nvSpPr>
            <p:cNvPr id="4" name="object 4"/>
            <p:cNvSpPr/>
            <p:nvPr/>
          </p:nvSpPr>
          <p:spPr>
            <a:xfrm>
              <a:off x="1620011" y="1557527"/>
              <a:ext cx="6120765" cy="576580"/>
            </a:xfrm>
            <a:custGeom>
              <a:avLst/>
              <a:gdLst/>
              <a:ahLst/>
              <a:cxnLst/>
              <a:rect l="l" t="t" r="r" b="b"/>
              <a:pathLst>
                <a:path w="6120765" h="576580">
                  <a:moveTo>
                    <a:pt x="6120384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6120384" y="576072"/>
                  </a:lnTo>
                  <a:lnTo>
                    <a:pt x="6120384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20011" y="1557527"/>
              <a:ext cx="6120765" cy="576580"/>
            </a:xfrm>
            <a:custGeom>
              <a:avLst/>
              <a:gdLst/>
              <a:ahLst/>
              <a:cxnLst/>
              <a:rect l="l" t="t" r="r" b="b"/>
              <a:pathLst>
                <a:path w="6120765" h="576580">
                  <a:moveTo>
                    <a:pt x="0" y="576072"/>
                  </a:moveTo>
                  <a:lnTo>
                    <a:pt x="6120384" y="576072"/>
                  </a:lnTo>
                  <a:lnTo>
                    <a:pt x="6120384" y="0"/>
                  </a:lnTo>
                  <a:lnTo>
                    <a:pt x="0" y="0"/>
                  </a:lnTo>
                  <a:lnTo>
                    <a:pt x="0" y="5760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20011" y="1557527"/>
            <a:ext cx="6120765" cy="57658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405"/>
              </a:spcBef>
            </a:pPr>
            <a:r>
              <a:rPr sz="2800" spc="-5" dirty="0">
                <a:latin typeface="Carlito"/>
                <a:cs typeface="Carlito"/>
              </a:rPr>
              <a:t>Методи </a:t>
            </a:r>
            <a:r>
              <a:rPr sz="2800" spc="-25" dirty="0">
                <a:latin typeface="Carlito"/>
                <a:cs typeface="Carlito"/>
              </a:rPr>
              <a:t>оцінки </a:t>
            </a:r>
            <a:r>
              <a:rPr sz="2800" spc="-5" dirty="0">
                <a:latin typeface="Carlito"/>
                <a:cs typeface="Carlito"/>
              </a:rPr>
              <a:t>РС в</a:t>
            </a:r>
            <a:r>
              <a:rPr sz="2800" spc="7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препарати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0143" y="2487167"/>
            <a:ext cx="2458720" cy="730250"/>
            <a:chOff x="390143" y="2487167"/>
            <a:chExt cx="2458720" cy="730250"/>
          </a:xfrm>
        </p:grpSpPr>
        <p:sp>
          <p:nvSpPr>
            <p:cNvPr id="8" name="object 8"/>
            <p:cNvSpPr/>
            <p:nvPr/>
          </p:nvSpPr>
          <p:spPr>
            <a:xfrm>
              <a:off x="394715" y="2491739"/>
              <a:ext cx="2449195" cy="721360"/>
            </a:xfrm>
            <a:custGeom>
              <a:avLst/>
              <a:gdLst/>
              <a:ahLst/>
              <a:cxnLst/>
              <a:rect l="l" t="t" r="r" b="b"/>
              <a:pathLst>
                <a:path w="2449195" h="721360">
                  <a:moveTo>
                    <a:pt x="2449068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2449068" y="720851"/>
                  </a:lnTo>
                  <a:lnTo>
                    <a:pt x="2449068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4715" y="2491739"/>
              <a:ext cx="2449195" cy="721360"/>
            </a:xfrm>
            <a:custGeom>
              <a:avLst/>
              <a:gdLst/>
              <a:ahLst/>
              <a:cxnLst/>
              <a:rect l="l" t="t" r="r" b="b"/>
              <a:pathLst>
                <a:path w="2449195" h="721360">
                  <a:moveTo>
                    <a:pt x="0" y="720851"/>
                  </a:moveTo>
                  <a:lnTo>
                    <a:pt x="2449068" y="720851"/>
                  </a:lnTo>
                  <a:lnTo>
                    <a:pt x="2449068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4715" y="2491739"/>
            <a:ext cx="2449195" cy="495007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568325">
              <a:lnSpc>
                <a:spcPct val="100000"/>
              </a:lnSpc>
              <a:spcBef>
                <a:spcPts val="980"/>
              </a:spcBef>
            </a:pPr>
            <a:r>
              <a:rPr sz="2400" spc="-5" dirty="0" smtClean="0">
                <a:solidFill>
                  <a:srgbClr val="FFFFFF"/>
                </a:solidFill>
                <a:latin typeface="Carlito"/>
                <a:cs typeface="Carlito"/>
              </a:rPr>
              <a:t>«</a:t>
            </a:r>
            <a:r>
              <a:rPr lang="en-US" sz="2400" i="1" spc="-5" dirty="0" smtClean="0">
                <a:solidFill>
                  <a:srgbClr val="FFFFFF"/>
                </a:solidFill>
                <a:latin typeface="Carlito"/>
                <a:cs typeface="Carlito"/>
              </a:rPr>
              <a:t>in vitro</a:t>
            </a:r>
            <a:r>
              <a:rPr sz="2400" spc="-15" dirty="0" smtClean="0">
                <a:solidFill>
                  <a:srgbClr val="FFFFFF"/>
                </a:solidFill>
                <a:latin typeface="Carlito"/>
                <a:cs typeface="Carlito"/>
              </a:rPr>
              <a:t>»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19571" y="2417064"/>
            <a:ext cx="2745105" cy="871855"/>
            <a:chOff x="5719571" y="2417064"/>
            <a:chExt cx="2745105" cy="871855"/>
          </a:xfrm>
        </p:grpSpPr>
        <p:sp>
          <p:nvSpPr>
            <p:cNvPr id="12" name="object 12"/>
            <p:cNvSpPr/>
            <p:nvPr/>
          </p:nvSpPr>
          <p:spPr>
            <a:xfrm>
              <a:off x="5724143" y="2421636"/>
              <a:ext cx="2735580" cy="862965"/>
            </a:xfrm>
            <a:custGeom>
              <a:avLst/>
              <a:gdLst/>
              <a:ahLst/>
              <a:cxnLst/>
              <a:rect l="l" t="t" r="r" b="b"/>
              <a:pathLst>
                <a:path w="2735579" h="862964">
                  <a:moveTo>
                    <a:pt x="2735579" y="0"/>
                  </a:moveTo>
                  <a:lnTo>
                    <a:pt x="0" y="0"/>
                  </a:lnTo>
                  <a:lnTo>
                    <a:pt x="0" y="862584"/>
                  </a:lnTo>
                  <a:lnTo>
                    <a:pt x="2735579" y="862584"/>
                  </a:lnTo>
                  <a:lnTo>
                    <a:pt x="2735579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24143" y="2421636"/>
              <a:ext cx="2735580" cy="862965"/>
            </a:xfrm>
            <a:custGeom>
              <a:avLst/>
              <a:gdLst/>
              <a:ahLst/>
              <a:cxnLst/>
              <a:rect l="l" t="t" r="r" b="b"/>
              <a:pathLst>
                <a:path w="2735579" h="862964">
                  <a:moveTo>
                    <a:pt x="0" y="862584"/>
                  </a:moveTo>
                  <a:lnTo>
                    <a:pt x="2735579" y="862584"/>
                  </a:lnTo>
                  <a:lnTo>
                    <a:pt x="2735579" y="0"/>
                  </a:lnTo>
                  <a:lnTo>
                    <a:pt x="0" y="0"/>
                  </a:lnTo>
                  <a:lnTo>
                    <a:pt x="0" y="8625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24144" y="2421635"/>
            <a:ext cx="2735580" cy="1250342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751840">
              <a:spcBef>
                <a:spcPts val="1530"/>
              </a:spcBef>
            </a:pPr>
            <a:r>
              <a:rPr sz="2800" spc="-5" dirty="0" smtClean="0">
                <a:solidFill>
                  <a:srgbClr val="FFFFFF"/>
                </a:solidFill>
                <a:latin typeface="Carlito"/>
                <a:cs typeface="Carlito"/>
              </a:rPr>
              <a:t>«</a:t>
            </a:r>
            <a:r>
              <a:rPr lang="en-US" sz="2800" i="1" spc="-5"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lang="en-US" sz="2800" i="1" spc="-5" dirty="0" smtClean="0">
                <a:solidFill>
                  <a:srgbClr val="FFFFFF"/>
                </a:solidFill>
                <a:latin typeface="Carlito"/>
                <a:cs typeface="Carlito"/>
              </a:rPr>
              <a:t>vivo</a:t>
            </a:r>
            <a:r>
              <a:rPr lang="en-US" sz="2800" spc="-15" dirty="0">
                <a:solidFill>
                  <a:srgbClr val="FFFFFF"/>
                </a:solidFill>
                <a:latin typeface="Carlito"/>
                <a:cs typeface="Carlito"/>
              </a:rPr>
              <a:t>»</a:t>
            </a:r>
            <a:endParaRPr lang="en-US" sz="2800" dirty="0">
              <a:latin typeface="Carlito"/>
              <a:cs typeface="Carlito"/>
            </a:endParaRPr>
          </a:p>
          <a:p>
            <a:pPr marL="751840">
              <a:lnSpc>
                <a:spcPct val="100000"/>
              </a:lnSpc>
              <a:spcBef>
                <a:spcPts val="1530"/>
              </a:spcBef>
            </a:pPr>
            <a:endParaRPr sz="2800" dirty="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27248" y="2345435"/>
            <a:ext cx="2313940" cy="871855"/>
            <a:chOff x="3127248" y="2345435"/>
            <a:chExt cx="2313940" cy="871855"/>
          </a:xfrm>
        </p:grpSpPr>
        <p:sp>
          <p:nvSpPr>
            <p:cNvPr id="16" name="object 16"/>
            <p:cNvSpPr/>
            <p:nvPr/>
          </p:nvSpPr>
          <p:spPr>
            <a:xfrm>
              <a:off x="3131820" y="2350007"/>
              <a:ext cx="2304415" cy="862965"/>
            </a:xfrm>
            <a:custGeom>
              <a:avLst/>
              <a:gdLst/>
              <a:ahLst/>
              <a:cxnLst/>
              <a:rect l="l" t="t" r="r" b="b"/>
              <a:pathLst>
                <a:path w="2304415" h="862964">
                  <a:moveTo>
                    <a:pt x="1844167" y="0"/>
                  </a:moveTo>
                  <a:lnTo>
                    <a:pt x="1844167" y="215645"/>
                  </a:lnTo>
                  <a:lnTo>
                    <a:pt x="460120" y="215645"/>
                  </a:lnTo>
                  <a:lnTo>
                    <a:pt x="460120" y="0"/>
                  </a:lnTo>
                  <a:lnTo>
                    <a:pt x="0" y="431291"/>
                  </a:lnTo>
                  <a:lnTo>
                    <a:pt x="460120" y="862583"/>
                  </a:lnTo>
                  <a:lnTo>
                    <a:pt x="460120" y="646938"/>
                  </a:lnTo>
                  <a:lnTo>
                    <a:pt x="1844167" y="646938"/>
                  </a:lnTo>
                  <a:lnTo>
                    <a:pt x="1844167" y="862583"/>
                  </a:lnTo>
                  <a:lnTo>
                    <a:pt x="2304288" y="431291"/>
                  </a:lnTo>
                  <a:lnTo>
                    <a:pt x="1844167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31820" y="2350007"/>
              <a:ext cx="2304415" cy="862965"/>
            </a:xfrm>
            <a:custGeom>
              <a:avLst/>
              <a:gdLst/>
              <a:ahLst/>
              <a:cxnLst/>
              <a:rect l="l" t="t" r="r" b="b"/>
              <a:pathLst>
                <a:path w="2304415" h="862964">
                  <a:moveTo>
                    <a:pt x="0" y="431291"/>
                  </a:moveTo>
                  <a:lnTo>
                    <a:pt x="460120" y="0"/>
                  </a:lnTo>
                  <a:lnTo>
                    <a:pt x="460120" y="215645"/>
                  </a:lnTo>
                  <a:lnTo>
                    <a:pt x="1844167" y="215645"/>
                  </a:lnTo>
                  <a:lnTo>
                    <a:pt x="1844167" y="0"/>
                  </a:lnTo>
                  <a:lnTo>
                    <a:pt x="2304288" y="431291"/>
                  </a:lnTo>
                  <a:lnTo>
                    <a:pt x="1844167" y="862583"/>
                  </a:lnTo>
                  <a:lnTo>
                    <a:pt x="1844167" y="646938"/>
                  </a:lnTo>
                  <a:lnTo>
                    <a:pt x="460120" y="646938"/>
                  </a:lnTo>
                  <a:lnTo>
                    <a:pt x="460120" y="862583"/>
                  </a:lnTo>
                  <a:lnTo>
                    <a:pt x="0" y="4312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76600" y="2616834"/>
            <a:ext cx="21596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rlito"/>
                <a:cs typeface="Carlito"/>
              </a:rPr>
              <a:t>СПІВВІДНОШЕННЯ</a:t>
            </a:r>
            <a:endParaRPr sz="1800" dirty="0">
              <a:latin typeface="Carlito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6888" y="3640835"/>
            <a:ext cx="2745105" cy="2887980"/>
            <a:chOff x="246888" y="3640835"/>
            <a:chExt cx="2745105" cy="2887980"/>
          </a:xfrm>
        </p:grpSpPr>
        <p:sp>
          <p:nvSpPr>
            <p:cNvPr id="20" name="object 20"/>
            <p:cNvSpPr/>
            <p:nvPr/>
          </p:nvSpPr>
          <p:spPr>
            <a:xfrm>
              <a:off x="251460" y="3645407"/>
              <a:ext cx="2735580" cy="2879090"/>
            </a:xfrm>
            <a:custGeom>
              <a:avLst/>
              <a:gdLst/>
              <a:ahLst/>
              <a:cxnLst/>
              <a:rect l="l" t="t" r="r" b="b"/>
              <a:pathLst>
                <a:path w="2735580" h="2879090">
                  <a:moveTo>
                    <a:pt x="2735580" y="0"/>
                  </a:moveTo>
                  <a:lnTo>
                    <a:pt x="0" y="0"/>
                  </a:lnTo>
                  <a:lnTo>
                    <a:pt x="0" y="2878836"/>
                  </a:lnTo>
                  <a:lnTo>
                    <a:pt x="2735580" y="2878836"/>
                  </a:lnTo>
                  <a:lnTo>
                    <a:pt x="2735580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" y="3645407"/>
              <a:ext cx="2735580" cy="2879090"/>
            </a:xfrm>
            <a:custGeom>
              <a:avLst/>
              <a:gdLst/>
              <a:ahLst/>
              <a:cxnLst/>
              <a:rect l="l" t="t" r="r" b="b"/>
              <a:pathLst>
                <a:path w="2735580" h="2879090">
                  <a:moveTo>
                    <a:pt x="0" y="2878836"/>
                  </a:moveTo>
                  <a:lnTo>
                    <a:pt x="2735580" y="2878836"/>
                  </a:lnTo>
                  <a:lnTo>
                    <a:pt x="2735580" y="0"/>
                  </a:lnTo>
                  <a:lnTo>
                    <a:pt x="0" y="0"/>
                  </a:lnTo>
                  <a:lnTo>
                    <a:pt x="0" y="28788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1459" y="3645408"/>
            <a:ext cx="2735580" cy="223843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90805" marR="433705">
              <a:lnSpc>
                <a:spcPct val="100000"/>
              </a:lnSpc>
              <a:spcBef>
                <a:spcPts val="175"/>
              </a:spcBef>
            </a:pPr>
            <a:r>
              <a:rPr sz="2400" spc="-10" dirty="0">
                <a:latin typeface="Carlito"/>
                <a:cs typeface="Carlito"/>
              </a:rPr>
              <a:t>Визначення </a:t>
            </a:r>
            <a:r>
              <a:rPr sz="2400" spc="-5" dirty="0">
                <a:latin typeface="Carlito"/>
                <a:cs typeface="Carlito"/>
              </a:rPr>
              <a:t>МС в </a:t>
            </a:r>
            <a:r>
              <a:rPr sz="2400" spc="-20" dirty="0">
                <a:latin typeface="Carlito"/>
                <a:cs typeface="Carlito"/>
              </a:rPr>
              <a:t>середовищі </a:t>
            </a:r>
            <a:r>
              <a:rPr sz="2400" spc="-5" dirty="0">
                <a:latin typeface="Carlito"/>
                <a:cs typeface="Carlito"/>
              </a:rPr>
              <a:t>, в якому </a:t>
            </a:r>
            <a:r>
              <a:rPr sz="2400" spc="-15" dirty="0">
                <a:latin typeface="Carlito"/>
                <a:cs typeface="Carlito"/>
              </a:rPr>
              <a:t>речовина </a:t>
            </a:r>
            <a:r>
              <a:rPr sz="2400" spc="-10" dirty="0">
                <a:latin typeface="Carlito"/>
                <a:cs typeface="Carlito"/>
              </a:rPr>
              <a:t>дифундує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20397" y="3352800"/>
            <a:ext cx="2809240" cy="2950845"/>
          </a:xfrm>
          <a:custGeom>
            <a:avLst/>
            <a:gdLst/>
            <a:ahLst/>
            <a:cxnLst/>
            <a:rect l="l" t="t" r="r" b="b"/>
            <a:pathLst>
              <a:path w="2809240" h="2950845">
                <a:moveTo>
                  <a:pt x="0" y="2950464"/>
                </a:moveTo>
                <a:lnTo>
                  <a:pt x="2808731" y="2950464"/>
                </a:lnTo>
                <a:lnTo>
                  <a:pt x="2808731" y="0"/>
                </a:lnTo>
                <a:lnTo>
                  <a:pt x="0" y="0"/>
                </a:lnTo>
                <a:lnTo>
                  <a:pt x="0" y="295046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875782" y="3591509"/>
            <a:ext cx="25501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Визначення </a:t>
            </a:r>
            <a:r>
              <a:rPr sz="2400" spc="-5" dirty="0">
                <a:latin typeface="Carlito"/>
                <a:cs typeface="Carlito"/>
              </a:rPr>
              <a:t>рідин</a:t>
            </a:r>
            <a:r>
              <a:rPr sz="2400" spc="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в</a:t>
            </a:r>
            <a:endParaRPr sz="24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rlito"/>
                <a:cs typeface="Carlito"/>
              </a:rPr>
              <a:t>препарати</a:t>
            </a:r>
            <a:endParaRPr sz="2400" dirty="0">
              <a:latin typeface="Carlito"/>
              <a:cs typeface="Carlito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9144000" cy="58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uk" sz="2400" b="1" spc="-10">
                <a:latin typeface="Carlito"/>
                <a:cs typeface="Carlito"/>
              </a:rPr>
              <a:t>Методи </a:t>
            </a:r>
            <a:r>
              <a:rPr lang="uk" sz="2400" b="1" spc="-20">
                <a:latin typeface="Carlito"/>
                <a:cs typeface="Carlito"/>
              </a:rPr>
              <a:t>визначення </a:t>
            </a:r>
            <a:r>
              <a:rPr lang="uk" sz="2400" b="1" spc="-15">
                <a:latin typeface="Carlito"/>
                <a:cs typeface="Carlito"/>
              </a:rPr>
              <a:t>лікарських </a:t>
            </a:r>
            <a:r>
              <a:rPr lang="uk" sz="2400" b="1" spc="-5">
                <a:latin typeface="Carlito"/>
                <a:cs typeface="Carlito"/>
              </a:rPr>
              <a:t>речовин у </a:t>
            </a:r>
            <a:r>
              <a:rPr lang="uk" sz="2400" b="1" spc="-10">
                <a:latin typeface="Carlito"/>
                <a:cs typeface="Carlito"/>
              </a:rPr>
              <a:t>біологічних</a:t>
            </a:r>
            <a:r>
              <a:rPr lang="uk" sz="2400" b="1" spc="225">
                <a:latin typeface="Carlito"/>
                <a:cs typeface="Carlito"/>
              </a:rPr>
              <a:t> </a:t>
            </a:r>
            <a:r>
              <a:rPr lang="uk" sz="2400" b="1" spc="-10">
                <a:latin typeface="Carlito"/>
                <a:cs typeface="Carlito"/>
              </a:rPr>
              <a:t>рідини</a:t>
            </a:r>
            <a:endParaRPr lang="en-US" sz="2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0037" y="990600"/>
            <a:ext cx="8229600" cy="5326380"/>
          </a:xfrm>
          <a:custGeom>
            <a:avLst/>
            <a:gdLst/>
            <a:ahLst/>
            <a:cxnLst/>
            <a:rect l="l" t="t" r="r" b="b"/>
            <a:pathLst>
              <a:path w="8229600" h="5326380">
                <a:moveTo>
                  <a:pt x="8229600" y="0"/>
                </a:moveTo>
                <a:lnTo>
                  <a:pt x="0" y="0"/>
                </a:lnTo>
                <a:lnTo>
                  <a:pt x="0" y="5326380"/>
                </a:lnTo>
                <a:lnTo>
                  <a:pt x="8229600" y="53263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0204" y="1049666"/>
            <a:ext cx="8089265" cy="4684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Carlito"/>
              <a:cs typeface="Carlito"/>
            </a:endParaRPr>
          </a:p>
          <a:p>
            <a:pPr marL="363855" marR="293370" indent="-343535">
              <a:lnSpc>
                <a:spcPct val="80000"/>
              </a:lnSpc>
              <a:buFont typeface="Arial"/>
              <a:buChar char="•"/>
              <a:tabLst>
                <a:tab pos="363855" algn="l"/>
                <a:tab pos="364490" algn="l"/>
              </a:tabLst>
            </a:pPr>
            <a:r>
              <a:rPr sz="2200" spc="-10" dirty="0">
                <a:latin typeface="Carlito"/>
                <a:cs typeface="Carlito"/>
              </a:rPr>
              <a:t>Експерименти визначення «in </a:t>
            </a:r>
            <a:r>
              <a:rPr sz="2200" spc="-15" dirty="0">
                <a:latin typeface="Carlito"/>
                <a:cs typeface="Carlito"/>
              </a:rPr>
              <a:t>vivo» </a:t>
            </a:r>
            <a:r>
              <a:rPr sz="2200" spc="-5" dirty="0">
                <a:latin typeface="Carlito"/>
                <a:cs typeface="Carlito"/>
              </a:rPr>
              <a:t>проводять у </a:t>
            </a:r>
            <a:r>
              <a:rPr sz="2200" spc="-10" dirty="0">
                <a:latin typeface="Carlito"/>
                <a:cs typeface="Carlito"/>
              </a:rPr>
              <a:t>біорідинах ЛР </a:t>
            </a:r>
            <a:r>
              <a:rPr sz="2200" spc="-5" dirty="0">
                <a:latin typeface="Carlito"/>
                <a:cs typeface="Carlito"/>
              </a:rPr>
              <a:t>(кров, </a:t>
            </a:r>
            <a:r>
              <a:rPr sz="2200" spc="-10" dirty="0">
                <a:latin typeface="Carlito"/>
                <a:cs typeface="Carlito"/>
              </a:rPr>
              <a:t>сеча </a:t>
            </a:r>
            <a:r>
              <a:rPr sz="2200" spc="-5" dirty="0">
                <a:latin typeface="Carlito"/>
                <a:cs typeface="Carlito"/>
              </a:rPr>
              <a:t>, </a:t>
            </a:r>
            <a:r>
              <a:rPr sz="2200" spc="-10" dirty="0">
                <a:latin typeface="Carlito"/>
                <a:cs typeface="Carlito"/>
              </a:rPr>
              <a:t>слина </a:t>
            </a:r>
            <a:r>
              <a:rPr sz="2200" spc="-5" dirty="0">
                <a:latin typeface="Carlito"/>
                <a:cs typeface="Carlito"/>
              </a:rPr>
              <a:t>, молоко, </a:t>
            </a:r>
            <a:r>
              <a:rPr sz="2200" spc="-20" dirty="0">
                <a:latin typeface="Carlito"/>
                <a:cs typeface="Carlito"/>
              </a:rPr>
              <a:t>калові </a:t>
            </a:r>
            <a:r>
              <a:rPr sz="2200" spc="-5" dirty="0">
                <a:latin typeface="Carlito"/>
                <a:cs typeface="Carlito"/>
              </a:rPr>
              <a:t>маси) та </a:t>
            </a:r>
            <a:r>
              <a:rPr sz="2200" spc="-10" dirty="0">
                <a:latin typeface="Carlito"/>
                <a:cs typeface="Carlito"/>
              </a:rPr>
              <a:t>інших тканинах </a:t>
            </a:r>
            <a:r>
              <a:rPr sz="2200" spc="-5" dirty="0">
                <a:latin typeface="Carlito"/>
                <a:cs typeface="Carlito"/>
              </a:rPr>
              <a:t>і </a:t>
            </a:r>
            <a:r>
              <a:rPr sz="2200" spc="-15" dirty="0">
                <a:latin typeface="Carlito"/>
                <a:cs typeface="Carlito"/>
              </a:rPr>
              <a:t>органах. </a:t>
            </a:r>
            <a:r>
              <a:rPr sz="2200" spc="-15" dirty="0" err="1">
                <a:latin typeface="Carlito"/>
                <a:cs typeface="Carlito"/>
              </a:rPr>
              <a:t>Цілком</a:t>
            </a:r>
            <a:r>
              <a:rPr sz="2200" spc="-15" dirty="0">
                <a:latin typeface="Carlito"/>
                <a:cs typeface="Carlito"/>
              </a:rPr>
              <a:t> </a:t>
            </a:r>
            <a:r>
              <a:rPr sz="2200" spc="-5" dirty="0" err="1" smtClean="0">
                <a:latin typeface="Carlito"/>
                <a:cs typeface="Carlito"/>
              </a:rPr>
              <a:t>зрозуміло</a:t>
            </a:r>
            <a:r>
              <a:rPr sz="2200" spc="-15" dirty="0" smtClean="0">
                <a:latin typeface="Carlito"/>
                <a:cs typeface="Carlito"/>
              </a:rPr>
              <a:t>, </a:t>
            </a:r>
            <a:r>
              <a:rPr sz="2200" spc="-10" dirty="0">
                <a:latin typeface="Carlito"/>
                <a:cs typeface="Carlito"/>
              </a:rPr>
              <a:t>що </a:t>
            </a:r>
            <a:r>
              <a:rPr sz="2200" spc="-5" dirty="0">
                <a:latin typeface="Carlito"/>
                <a:cs typeface="Carlito"/>
              </a:rPr>
              <a:t>дослідження </a:t>
            </a:r>
            <a:r>
              <a:rPr sz="2200" spc="-10" dirty="0">
                <a:latin typeface="Carlito"/>
                <a:cs typeface="Carlito"/>
              </a:rPr>
              <a:t>«</a:t>
            </a:r>
            <a:r>
              <a:rPr sz="2200" i="1" spc="-10" dirty="0">
                <a:latin typeface="Carlito"/>
                <a:cs typeface="Carlito"/>
              </a:rPr>
              <a:t>in </a:t>
            </a:r>
            <a:r>
              <a:rPr sz="2200" i="1" spc="-15" dirty="0">
                <a:latin typeface="Carlito"/>
                <a:cs typeface="Carlito"/>
              </a:rPr>
              <a:t>vivo</a:t>
            </a:r>
            <a:r>
              <a:rPr sz="2200" spc="-15" dirty="0">
                <a:latin typeface="Carlito"/>
                <a:cs typeface="Carlito"/>
              </a:rPr>
              <a:t>» </a:t>
            </a:r>
            <a:r>
              <a:rPr sz="2200" spc="-5" dirty="0">
                <a:latin typeface="Carlito"/>
                <a:cs typeface="Carlito"/>
              </a:rPr>
              <a:t>не </a:t>
            </a:r>
            <a:r>
              <a:rPr sz="2200" spc="-10" dirty="0">
                <a:latin typeface="Carlito"/>
                <a:cs typeface="Carlito"/>
              </a:rPr>
              <a:t>можна використовувати </a:t>
            </a:r>
            <a:r>
              <a:rPr sz="2200" spc="-25" dirty="0">
                <a:latin typeface="Carlito"/>
                <a:cs typeface="Carlito"/>
              </a:rPr>
              <a:t>для </a:t>
            </a:r>
            <a:r>
              <a:rPr sz="2200" spc="-5" dirty="0">
                <a:latin typeface="Carlito"/>
                <a:cs typeface="Carlito"/>
              </a:rPr>
              <a:t>масової </a:t>
            </a:r>
            <a:r>
              <a:rPr sz="2200" spc="-10" dirty="0">
                <a:latin typeface="Carlito"/>
                <a:cs typeface="Carlito"/>
              </a:rPr>
              <a:t>оцінки якості лікарських </a:t>
            </a:r>
            <a:r>
              <a:rPr sz="2200" spc="-20" dirty="0">
                <a:latin typeface="Carlito"/>
                <a:cs typeface="Carlito"/>
              </a:rPr>
              <a:t>форм. Для </a:t>
            </a:r>
            <a:r>
              <a:rPr sz="2200" spc="-5" dirty="0">
                <a:latin typeface="Carlito"/>
                <a:cs typeface="Carlito"/>
              </a:rPr>
              <a:t>цих </a:t>
            </a:r>
            <a:r>
              <a:rPr sz="2200" spc="-10" dirty="0">
                <a:latin typeface="Carlito"/>
                <a:cs typeface="Carlito"/>
              </a:rPr>
              <a:t>цілей необхідні прості, </a:t>
            </a:r>
            <a:r>
              <a:rPr sz="2200" spc="-25" dirty="0">
                <a:latin typeface="Carlito"/>
                <a:cs typeface="Carlito"/>
              </a:rPr>
              <a:t>швидкі, </a:t>
            </a:r>
            <a:r>
              <a:rPr sz="2200" spc="-20" dirty="0">
                <a:latin typeface="Carlito"/>
                <a:cs typeface="Carlito"/>
              </a:rPr>
              <a:t>точні </a:t>
            </a:r>
            <a:r>
              <a:rPr sz="2200" spc="-10" dirty="0">
                <a:latin typeface="Carlito"/>
                <a:cs typeface="Carlito"/>
              </a:rPr>
              <a:t>методи «</a:t>
            </a:r>
            <a:r>
              <a:rPr sz="2200" i="1" spc="-10" dirty="0">
                <a:latin typeface="Carlito"/>
                <a:cs typeface="Carlito"/>
              </a:rPr>
              <a:t>in </a:t>
            </a:r>
            <a:r>
              <a:rPr sz="2200" i="1" spc="-15" dirty="0">
                <a:latin typeface="Carlito"/>
                <a:cs typeface="Carlito"/>
              </a:rPr>
              <a:t>vitro</a:t>
            </a:r>
            <a:r>
              <a:rPr sz="2200" spc="-15" dirty="0">
                <a:latin typeface="Carlito"/>
                <a:cs typeface="Carlito"/>
              </a:rPr>
              <a:t>», </a:t>
            </a:r>
            <a:r>
              <a:rPr sz="2200" spc="-5" dirty="0">
                <a:latin typeface="Carlito"/>
                <a:cs typeface="Carlito"/>
              </a:rPr>
              <a:t>що </a:t>
            </a:r>
            <a:r>
              <a:rPr sz="2200" spc="-10" dirty="0">
                <a:latin typeface="Carlito"/>
                <a:cs typeface="Carlito"/>
              </a:rPr>
              <a:t>дозволяє </a:t>
            </a:r>
            <a:r>
              <a:rPr sz="2200" spc="-15" dirty="0">
                <a:latin typeface="Carlito"/>
                <a:cs typeface="Carlito"/>
              </a:rPr>
              <a:t>проводити </a:t>
            </a:r>
            <a:r>
              <a:rPr sz="2200" spc="-10" dirty="0">
                <a:latin typeface="Carlito"/>
                <a:cs typeface="Carlito"/>
              </a:rPr>
              <a:t>багаторазові дослідження </a:t>
            </a:r>
            <a:r>
              <a:rPr sz="2200" spc="-5" dirty="0">
                <a:latin typeface="Carlito"/>
                <a:cs typeface="Carlito"/>
              </a:rPr>
              <a:t>. Методи </a:t>
            </a:r>
            <a:r>
              <a:rPr sz="2200" spc="-10" dirty="0">
                <a:latin typeface="Carlito"/>
                <a:cs typeface="Carlito"/>
              </a:rPr>
              <a:t>«</a:t>
            </a:r>
            <a:r>
              <a:rPr sz="2200" i="1" spc="-10" dirty="0">
                <a:latin typeface="Carlito"/>
                <a:cs typeface="Carlito"/>
              </a:rPr>
              <a:t>in </a:t>
            </a:r>
            <a:r>
              <a:rPr sz="2200" i="1" spc="-15" dirty="0">
                <a:latin typeface="Carlito"/>
                <a:cs typeface="Carlito"/>
              </a:rPr>
              <a:t>vitro</a:t>
            </a:r>
            <a:r>
              <a:rPr sz="2200" spc="-15" dirty="0">
                <a:latin typeface="Carlito"/>
                <a:cs typeface="Carlito"/>
              </a:rPr>
              <a:t>» </a:t>
            </a:r>
            <a:r>
              <a:rPr sz="2200" spc="-5" dirty="0">
                <a:latin typeface="Carlito"/>
                <a:cs typeface="Carlito"/>
              </a:rPr>
              <a:t>дозволяють </a:t>
            </a:r>
            <a:r>
              <a:rPr sz="2200" spc="-15" dirty="0">
                <a:latin typeface="Carlito"/>
                <a:cs typeface="Carlito"/>
              </a:rPr>
              <a:t>глибше </a:t>
            </a:r>
            <a:r>
              <a:rPr sz="2200" spc="-25" dirty="0">
                <a:latin typeface="Carlito"/>
                <a:cs typeface="Carlito"/>
              </a:rPr>
              <a:t>дослідити </a:t>
            </a:r>
            <a:r>
              <a:rPr sz="2200" spc="-5" dirty="0">
                <a:latin typeface="Carlito"/>
                <a:cs typeface="Carlito"/>
              </a:rPr>
              <a:t>механізм </a:t>
            </a:r>
            <a:r>
              <a:rPr sz="2200" spc="-10" dirty="0">
                <a:latin typeface="Carlito"/>
                <a:cs typeface="Carlito"/>
              </a:rPr>
              <a:t>виникнення</a:t>
            </a:r>
            <a:r>
              <a:rPr sz="2200" spc="20" dirty="0">
                <a:latin typeface="Carlito"/>
                <a:cs typeface="Carlito"/>
              </a:rPr>
              <a:t> </a:t>
            </a:r>
            <a:r>
              <a:rPr sz="2200" spc="-10" dirty="0" err="1">
                <a:latin typeface="Carlito"/>
                <a:cs typeface="Carlito"/>
              </a:rPr>
              <a:t>поглинання</a:t>
            </a:r>
            <a:r>
              <a:rPr sz="2200" spc="-10" dirty="0" smtClean="0">
                <a:latin typeface="Carlito"/>
                <a:cs typeface="Carlito"/>
              </a:rPr>
              <a:t>.</a:t>
            </a:r>
            <a:endParaRPr lang="en-US" sz="2200" spc="-10" dirty="0" smtClean="0">
              <a:latin typeface="Carlito"/>
              <a:cs typeface="Carlito"/>
            </a:endParaRPr>
          </a:p>
          <a:p>
            <a:pPr marL="363855" marR="293370" indent="-343535">
              <a:lnSpc>
                <a:spcPct val="80000"/>
              </a:lnSpc>
              <a:buFont typeface="Arial"/>
              <a:buChar char="•"/>
              <a:tabLst>
                <a:tab pos="363855" algn="l"/>
                <a:tab pos="364490" algn="l"/>
              </a:tabLst>
            </a:pPr>
            <a:endParaRPr sz="2200" dirty="0">
              <a:latin typeface="Carlito"/>
              <a:cs typeface="Carlito"/>
            </a:endParaRPr>
          </a:p>
          <a:p>
            <a:pPr marL="363855" marR="96520">
              <a:lnSpc>
                <a:spcPct val="80000"/>
              </a:lnSpc>
            </a:pPr>
            <a:r>
              <a:rPr sz="2200" spc="-5" dirty="0">
                <a:latin typeface="Carlito"/>
                <a:cs typeface="Carlito"/>
              </a:rPr>
              <a:t>БД </a:t>
            </a:r>
            <a:r>
              <a:rPr sz="2200" spc="-15" dirty="0">
                <a:latin typeface="Carlito"/>
                <a:cs typeface="Carlito"/>
              </a:rPr>
              <a:t>препаратів </a:t>
            </a:r>
            <a:r>
              <a:rPr sz="2200" spc="-10" dirty="0">
                <a:latin typeface="Carlito"/>
                <a:cs typeface="Carlito"/>
              </a:rPr>
              <a:t>визначається </a:t>
            </a:r>
            <a:r>
              <a:rPr sz="2200" spc="-5" dirty="0">
                <a:latin typeface="Carlito"/>
                <a:cs typeface="Carlito"/>
              </a:rPr>
              <a:t>в </a:t>
            </a:r>
            <a:r>
              <a:rPr sz="2200" spc="-10" dirty="0">
                <a:latin typeface="Carlito"/>
                <a:cs typeface="Carlito"/>
              </a:rPr>
              <a:t>дослідженнях на людях </a:t>
            </a:r>
            <a:r>
              <a:rPr sz="2200" spc="-5" dirty="0">
                <a:latin typeface="Carlito"/>
                <a:cs typeface="Carlito"/>
              </a:rPr>
              <a:t>, які </a:t>
            </a:r>
            <a:r>
              <a:rPr sz="2200" spc="-20" dirty="0">
                <a:latin typeface="Carlito"/>
                <a:cs typeface="Carlito"/>
              </a:rPr>
              <a:t>виконуються </a:t>
            </a:r>
            <a:r>
              <a:rPr sz="2200" spc="-10" dirty="0">
                <a:latin typeface="Carlito"/>
                <a:cs typeface="Carlito"/>
              </a:rPr>
              <a:t>інструкціями </a:t>
            </a:r>
            <a:r>
              <a:rPr sz="2200" spc="-5" dirty="0">
                <a:latin typeface="Carlito"/>
                <a:cs typeface="Carlito"/>
              </a:rPr>
              <a:t>щодо </a:t>
            </a:r>
            <a:r>
              <a:rPr sz="2200" spc="-20" dirty="0">
                <a:latin typeface="Carlito"/>
                <a:cs typeface="Carlito"/>
              </a:rPr>
              <a:t>дієти </a:t>
            </a:r>
            <a:r>
              <a:rPr sz="2200" spc="-10" dirty="0">
                <a:latin typeface="Carlito"/>
                <a:cs typeface="Carlito"/>
              </a:rPr>
              <a:t>залежно від </a:t>
            </a:r>
            <a:r>
              <a:rPr sz="2200" spc="-5" dirty="0">
                <a:latin typeface="Carlito"/>
                <a:cs typeface="Carlito"/>
              </a:rPr>
              <a:t>типу </a:t>
            </a:r>
            <a:r>
              <a:rPr sz="2200" spc="-10" dirty="0">
                <a:latin typeface="Carlito"/>
                <a:cs typeface="Carlito"/>
              </a:rPr>
              <a:t>досліджуваних </a:t>
            </a:r>
            <a:r>
              <a:rPr sz="2200" spc="-5" dirty="0">
                <a:latin typeface="Carlito"/>
                <a:cs typeface="Carlito"/>
              </a:rPr>
              <a:t>препаратів . </a:t>
            </a:r>
            <a:r>
              <a:rPr sz="2200" spc="-10" dirty="0">
                <a:latin typeface="Carlito"/>
                <a:cs typeface="Carlito"/>
              </a:rPr>
              <a:t>Проведено </a:t>
            </a:r>
            <a:r>
              <a:rPr sz="2200" spc="-5" dirty="0">
                <a:latin typeface="Carlito"/>
                <a:cs typeface="Carlito"/>
              </a:rPr>
              <a:t>пробний </a:t>
            </a:r>
            <a:r>
              <a:rPr sz="2200" spc="-10" dirty="0">
                <a:latin typeface="Carlito"/>
                <a:cs typeface="Carlito"/>
              </a:rPr>
              <a:t>послідовний відбір проб </a:t>
            </a:r>
            <a:r>
              <a:rPr sz="2200" spc="-5" dirty="0">
                <a:latin typeface="Carlito"/>
                <a:cs typeface="Carlito"/>
              </a:rPr>
              <a:t>біологічних </a:t>
            </a:r>
            <a:r>
              <a:rPr sz="2200" spc="-10" dirty="0">
                <a:latin typeface="Carlito"/>
                <a:cs typeface="Carlito"/>
              </a:rPr>
              <a:t>рідин </a:t>
            </a:r>
            <a:r>
              <a:rPr sz="2200" spc="-30" dirty="0">
                <a:latin typeface="Carlito"/>
                <a:cs typeface="Carlito"/>
              </a:rPr>
              <a:t>за </a:t>
            </a:r>
            <a:r>
              <a:rPr sz="2200" spc="-10" dirty="0">
                <a:latin typeface="Carlito"/>
                <a:cs typeface="Carlito"/>
              </a:rPr>
              <a:t>строго заданий період </a:t>
            </a:r>
            <a:r>
              <a:rPr sz="2200" spc="-5" dirty="0">
                <a:latin typeface="Carlito"/>
                <a:cs typeface="Carlito"/>
              </a:rPr>
              <a:t>і </a:t>
            </a:r>
            <a:r>
              <a:rPr sz="2200" spc="-10" dirty="0">
                <a:latin typeface="Carlito"/>
                <a:cs typeface="Carlito"/>
              </a:rPr>
              <a:t>розрахована </a:t>
            </a:r>
            <a:r>
              <a:rPr sz="2200" spc="-15" dirty="0">
                <a:latin typeface="Carlito"/>
                <a:cs typeface="Carlito"/>
              </a:rPr>
              <a:t>концентрація </a:t>
            </a:r>
            <a:r>
              <a:rPr sz="2200" spc="-5" dirty="0">
                <a:latin typeface="Carlito"/>
                <a:cs typeface="Carlito"/>
              </a:rPr>
              <a:t>проб </a:t>
            </a:r>
            <a:r>
              <a:rPr sz="2200" spc="-10" dirty="0">
                <a:latin typeface="Carlito"/>
                <a:cs typeface="Carlito"/>
              </a:rPr>
              <a:t>препарату</a:t>
            </a:r>
            <a:r>
              <a:rPr sz="2200" spc="4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.</a:t>
            </a:r>
            <a:endParaRPr sz="2200" dirty="0">
              <a:latin typeface="Carlito"/>
              <a:cs typeface="Carli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7393" y="2200465"/>
            <a:ext cx="3105150" cy="1304925"/>
            <a:chOff x="2767393" y="2200465"/>
            <a:chExt cx="3105150" cy="1304925"/>
          </a:xfrm>
        </p:grpSpPr>
        <p:sp>
          <p:nvSpPr>
            <p:cNvPr id="3" name="object 3"/>
            <p:cNvSpPr/>
            <p:nvPr/>
          </p:nvSpPr>
          <p:spPr>
            <a:xfrm>
              <a:off x="2772155" y="2205227"/>
              <a:ext cx="3095625" cy="1295400"/>
            </a:xfrm>
            <a:custGeom>
              <a:avLst/>
              <a:gdLst/>
              <a:ahLst/>
              <a:cxnLst/>
              <a:rect l="l" t="t" r="r" b="b"/>
              <a:pathLst>
                <a:path w="3095625" h="1295400">
                  <a:moveTo>
                    <a:pt x="3095244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3095244" y="1295400"/>
                  </a:lnTo>
                  <a:lnTo>
                    <a:pt x="3095244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72155" y="2205227"/>
              <a:ext cx="3095625" cy="1295400"/>
            </a:xfrm>
            <a:custGeom>
              <a:avLst/>
              <a:gdLst/>
              <a:ahLst/>
              <a:cxnLst/>
              <a:rect l="l" t="t" r="r" b="b"/>
              <a:pathLst>
                <a:path w="3095625" h="1295400">
                  <a:moveTo>
                    <a:pt x="0" y="1295400"/>
                  </a:moveTo>
                  <a:lnTo>
                    <a:pt x="3095244" y="1295400"/>
                  </a:lnTo>
                  <a:lnTo>
                    <a:pt x="3095244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772155" y="2205227"/>
            <a:ext cx="3095625" cy="129540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800">
              <a:latin typeface="Times New Roman"/>
              <a:cs typeface="Times New Roman"/>
            </a:endParaRPr>
          </a:p>
          <a:p>
            <a:pPr marL="309880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Клінічний</a:t>
            </a:r>
            <a:r>
              <a:rPr sz="2800" b="1" spc="-5" dirty="0">
                <a:latin typeface="Carlito"/>
                <a:cs typeface="Carlito"/>
              </a:rPr>
              <a:t> </a:t>
            </a:r>
            <a:r>
              <a:rPr sz="2800" b="1" spc="-15" dirty="0">
                <a:latin typeface="Carlito"/>
                <a:cs typeface="Carlito"/>
              </a:rPr>
              <a:t>дослідження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6361" y="4503229"/>
            <a:ext cx="3322954" cy="1378585"/>
            <a:chOff x="606361" y="4503229"/>
            <a:chExt cx="3322954" cy="1378585"/>
          </a:xfrm>
        </p:grpSpPr>
        <p:sp>
          <p:nvSpPr>
            <p:cNvPr id="7" name="object 7"/>
            <p:cNvSpPr/>
            <p:nvPr/>
          </p:nvSpPr>
          <p:spPr>
            <a:xfrm>
              <a:off x="611123" y="4507991"/>
              <a:ext cx="3313429" cy="1369060"/>
            </a:xfrm>
            <a:custGeom>
              <a:avLst/>
              <a:gdLst/>
              <a:ahLst/>
              <a:cxnLst/>
              <a:rect l="l" t="t" r="r" b="b"/>
              <a:pathLst>
                <a:path w="3313429" h="1369060">
                  <a:moveTo>
                    <a:pt x="3313176" y="0"/>
                  </a:moveTo>
                  <a:lnTo>
                    <a:pt x="0" y="0"/>
                  </a:lnTo>
                  <a:lnTo>
                    <a:pt x="0" y="1368552"/>
                  </a:lnTo>
                  <a:lnTo>
                    <a:pt x="3313176" y="1368552"/>
                  </a:lnTo>
                  <a:lnTo>
                    <a:pt x="3313176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1123" y="4507991"/>
              <a:ext cx="3313429" cy="1369060"/>
            </a:xfrm>
            <a:custGeom>
              <a:avLst/>
              <a:gdLst/>
              <a:ahLst/>
              <a:cxnLst/>
              <a:rect l="l" t="t" r="r" b="b"/>
              <a:pathLst>
                <a:path w="3313429" h="1369060">
                  <a:moveTo>
                    <a:pt x="0" y="1368552"/>
                  </a:moveTo>
                  <a:lnTo>
                    <a:pt x="3313176" y="1368552"/>
                  </a:lnTo>
                  <a:lnTo>
                    <a:pt x="3313176" y="0"/>
                  </a:lnTo>
                  <a:lnTo>
                    <a:pt x="0" y="0"/>
                  </a:lnTo>
                  <a:lnTo>
                    <a:pt x="0" y="13685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11123" y="4507991"/>
            <a:ext cx="3198877" cy="13690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050" dirty="0">
              <a:latin typeface="Times New Roman"/>
              <a:cs typeface="Times New Roman"/>
            </a:endParaRPr>
          </a:p>
          <a:p>
            <a:pPr marL="288925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Фармакодинамічний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288089" y="4503229"/>
            <a:ext cx="3321685" cy="1378585"/>
            <a:chOff x="5288089" y="4503229"/>
            <a:chExt cx="3321685" cy="1378585"/>
          </a:xfrm>
        </p:grpSpPr>
        <p:sp>
          <p:nvSpPr>
            <p:cNvPr id="11" name="object 11"/>
            <p:cNvSpPr/>
            <p:nvPr/>
          </p:nvSpPr>
          <p:spPr>
            <a:xfrm>
              <a:off x="5292852" y="4507991"/>
              <a:ext cx="3312160" cy="1369060"/>
            </a:xfrm>
            <a:custGeom>
              <a:avLst/>
              <a:gdLst/>
              <a:ahLst/>
              <a:cxnLst/>
              <a:rect l="l" t="t" r="r" b="b"/>
              <a:pathLst>
                <a:path w="3312159" h="1369060">
                  <a:moveTo>
                    <a:pt x="3311652" y="0"/>
                  </a:moveTo>
                  <a:lnTo>
                    <a:pt x="0" y="0"/>
                  </a:lnTo>
                  <a:lnTo>
                    <a:pt x="0" y="1368552"/>
                  </a:lnTo>
                  <a:lnTo>
                    <a:pt x="3311652" y="1368552"/>
                  </a:lnTo>
                  <a:lnTo>
                    <a:pt x="3311652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92852" y="4507991"/>
              <a:ext cx="3312160" cy="1369060"/>
            </a:xfrm>
            <a:custGeom>
              <a:avLst/>
              <a:gdLst/>
              <a:ahLst/>
              <a:cxnLst/>
              <a:rect l="l" t="t" r="r" b="b"/>
              <a:pathLst>
                <a:path w="3312159" h="1369060">
                  <a:moveTo>
                    <a:pt x="0" y="1368552"/>
                  </a:moveTo>
                  <a:lnTo>
                    <a:pt x="3311652" y="1368552"/>
                  </a:lnTo>
                  <a:lnTo>
                    <a:pt x="3311652" y="0"/>
                  </a:lnTo>
                  <a:lnTo>
                    <a:pt x="0" y="0"/>
                  </a:lnTo>
                  <a:lnTo>
                    <a:pt x="0" y="13685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92852" y="4507991"/>
            <a:ext cx="3312160" cy="13690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Клінічний</a:t>
            </a:r>
            <a:r>
              <a:rPr sz="2800" b="1" spc="15" dirty="0">
                <a:latin typeface="Carlito"/>
                <a:cs typeface="Carlito"/>
              </a:rPr>
              <a:t> </a:t>
            </a:r>
            <a:r>
              <a:rPr sz="2800" b="1" spc="-20" dirty="0">
                <a:latin typeface="Carlito"/>
                <a:cs typeface="Carlito"/>
              </a:rPr>
              <a:t>дослідження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25218" y="3484244"/>
            <a:ext cx="4392295" cy="1026794"/>
          </a:xfrm>
          <a:custGeom>
            <a:avLst/>
            <a:gdLst/>
            <a:ahLst/>
            <a:cxnLst/>
            <a:rect l="l" t="t" r="r" b="b"/>
            <a:pathLst>
              <a:path w="4392295" h="1026795">
                <a:moveTo>
                  <a:pt x="2024761" y="34163"/>
                </a:moveTo>
                <a:lnTo>
                  <a:pt x="2007743" y="127"/>
                </a:lnTo>
                <a:lnTo>
                  <a:pt x="93751" y="956437"/>
                </a:lnTo>
                <a:lnTo>
                  <a:pt x="76708" y="922274"/>
                </a:lnTo>
                <a:lnTo>
                  <a:pt x="0" y="1024509"/>
                </a:lnTo>
                <a:lnTo>
                  <a:pt x="127762" y="1024509"/>
                </a:lnTo>
                <a:lnTo>
                  <a:pt x="115011" y="998982"/>
                </a:lnTo>
                <a:lnTo>
                  <a:pt x="110756" y="990473"/>
                </a:lnTo>
                <a:lnTo>
                  <a:pt x="2024761" y="34163"/>
                </a:lnTo>
                <a:close/>
              </a:path>
              <a:path w="4392295" h="1026795">
                <a:moveTo>
                  <a:pt x="4392155" y="1024509"/>
                </a:moveTo>
                <a:lnTo>
                  <a:pt x="4373423" y="1000252"/>
                </a:lnTo>
                <a:lnTo>
                  <a:pt x="4314063" y="923417"/>
                </a:lnTo>
                <a:lnTo>
                  <a:pt x="4297515" y="957694"/>
                </a:lnTo>
                <a:lnTo>
                  <a:pt x="2311019" y="0"/>
                </a:lnTo>
                <a:lnTo>
                  <a:pt x="2294509" y="34290"/>
                </a:lnTo>
                <a:lnTo>
                  <a:pt x="4280954" y="992009"/>
                </a:lnTo>
                <a:lnTo>
                  <a:pt x="4264406" y="1026287"/>
                </a:lnTo>
                <a:lnTo>
                  <a:pt x="4392155" y="1024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739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27710" y="121157"/>
            <a:ext cx="8089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Методи </a:t>
            </a:r>
            <a:r>
              <a:rPr sz="2800" spc="-20" dirty="0"/>
              <a:t>визначення </a:t>
            </a:r>
            <a:r>
              <a:rPr sz="2800" spc="-15" dirty="0"/>
              <a:t>лікарських </a:t>
            </a:r>
            <a:r>
              <a:rPr sz="2800" spc="-5" dirty="0"/>
              <a:t>речовин у </a:t>
            </a:r>
            <a:r>
              <a:rPr sz="2800" spc="-10" dirty="0"/>
              <a:t>біологічних</a:t>
            </a:r>
            <a:r>
              <a:rPr sz="2800" spc="225" dirty="0"/>
              <a:t> </a:t>
            </a:r>
            <a:r>
              <a:rPr sz="2800" spc="-10" dirty="0"/>
              <a:t>рідини</a:t>
            </a:r>
            <a:endParaRPr sz="280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228600"/>
            <a:ext cx="39977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rlito"/>
                <a:cs typeface="Carlito"/>
              </a:rPr>
              <a:t>Висновок</a:t>
            </a:r>
            <a:r>
              <a:rPr sz="4400" b="0" spc="10" dirty="0">
                <a:latin typeface="Carlito"/>
                <a:cs typeface="Carlito"/>
              </a:rPr>
              <a:t>​</a:t>
            </a:r>
            <a:r>
              <a:rPr sz="4400" b="0" dirty="0">
                <a:latin typeface="Carlito"/>
                <a:cs typeface="Carlito"/>
              </a:rPr>
              <a:t>​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936193"/>
            <a:ext cx="8073390" cy="58740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rlito"/>
                <a:cs typeface="Carlito"/>
              </a:rPr>
              <a:t>Біологічний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наявність</a:t>
            </a:r>
            <a:r>
              <a:rPr sz="2000" spc="18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є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хвороба</a:t>
            </a:r>
            <a:r>
              <a:rPr sz="2000" spc="16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що</a:t>
            </a:r>
            <a:r>
              <a:rPr sz="2000" spc="17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дозволяє</a:t>
            </a:r>
            <a:r>
              <a:rPr sz="2000" spc="16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в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ліки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речовина</a:t>
            </a:r>
            <a:r>
              <a:rPr sz="2000" spc="17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що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5" dirty="0">
                <a:latin typeface="Carlito"/>
                <a:cs typeface="Carlito"/>
              </a:rPr>
              <a:t>є</a:t>
            </a:r>
            <a:endParaRPr sz="2000" dirty="0">
              <a:latin typeface="Carlito"/>
              <a:cs typeface="Carlito"/>
            </a:endParaRPr>
          </a:p>
          <a:p>
            <a:pPr marL="355600" algn="just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вводиться </a:t>
            </a:r>
            <a:r>
              <a:rPr sz="2000" spc="-15" dirty="0">
                <a:latin typeface="Carlito"/>
                <a:cs typeface="Carlito"/>
              </a:rPr>
              <a:t>в </a:t>
            </a:r>
            <a:r>
              <a:rPr sz="2000" dirty="0">
                <a:latin typeface="Carlito"/>
                <a:cs typeface="Carlito"/>
              </a:rPr>
              <a:t>організм </a:t>
            </a:r>
            <a:r>
              <a:rPr sz="2000" spc="-10" dirty="0">
                <a:latin typeface="Carlito"/>
                <a:cs typeface="Carlito"/>
              </a:rPr>
              <a:t>для </a:t>
            </a:r>
            <a:r>
              <a:rPr sz="2000" spc="-5" dirty="0">
                <a:latin typeface="Carlito"/>
                <a:cs typeface="Carlito"/>
              </a:rPr>
              <a:t>досягнення місця </a:t>
            </a:r>
            <a:r>
              <a:rPr sz="2000" dirty="0">
                <a:latin typeface="Carlito"/>
                <a:cs typeface="Carlito"/>
              </a:rPr>
              <a:t>його дії </a:t>
            </a:r>
            <a:r>
              <a:rPr sz="2000" dirty="0" smtClean="0">
                <a:latin typeface="Carlito"/>
                <a:cs typeface="Carlito"/>
              </a:rPr>
              <a:t>.</a:t>
            </a:r>
            <a:endParaRPr sz="2000" dirty="0">
              <a:latin typeface="Carlito"/>
              <a:cs typeface="Carlito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10" dirty="0">
                <a:latin typeface="Carlito"/>
                <a:cs typeface="Carlito"/>
              </a:rPr>
              <a:t>Відносна </a:t>
            </a:r>
            <a:r>
              <a:rPr sz="2000" spc="-5" dirty="0">
                <a:latin typeface="Carlito"/>
                <a:cs typeface="Carlito"/>
              </a:rPr>
              <a:t>біодоступність </a:t>
            </a:r>
            <a:r>
              <a:rPr sz="2000" dirty="0">
                <a:latin typeface="Carlito"/>
                <a:cs typeface="Carlito"/>
              </a:rPr>
              <a:t>- </a:t>
            </a:r>
            <a:r>
              <a:rPr sz="2000" spc="-10" dirty="0">
                <a:latin typeface="Carlito"/>
                <a:cs typeface="Carlito"/>
              </a:rPr>
              <a:t>виражена </a:t>
            </a:r>
            <a:r>
              <a:rPr sz="2000" dirty="0">
                <a:latin typeface="Carlito"/>
                <a:cs typeface="Carlito"/>
              </a:rPr>
              <a:t>у </a:t>
            </a:r>
            <a:r>
              <a:rPr sz="2000" spc="-10" dirty="0">
                <a:latin typeface="Carlito"/>
                <a:cs typeface="Carlito"/>
              </a:rPr>
              <a:t>відсотках </a:t>
            </a:r>
            <a:r>
              <a:rPr sz="2000" spc="-5" dirty="0">
                <a:latin typeface="Carlito"/>
                <a:cs typeface="Carlito"/>
              </a:rPr>
              <a:t>кількості лікарської </a:t>
            </a:r>
            <a:r>
              <a:rPr sz="2000" spc="-10" dirty="0">
                <a:latin typeface="Carlito"/>
                <a:cs typeface="Carlito"/>
              </a:rPr>
              <a:t>речовини, </a:t>
            </a:r>
            <a:r>
              <a:rPr sz="2000" dirty="0">
                <a:latin typeface="Carlito"/>
                <a:cs typeface="Carlito"/>
              </a:rPr>
              <a:t>що </a:t>
            </a:r>
            <a:r>
              <a:rPr sz="2000" spc="-5" dirty="0">
                <a:latin typeface="Carlito"/>
                <a:cs typeface="Carlito"/>
              </a:rPr>
              <a:t>виділяється </a:t>
            </a:r>
            <a:r>
              <a:rPr sz="2000" spc="-15" dirty="0">
                <a:latin typeface="Carlito"/>
                <a:cs typeface="Carlito"/>
              </a:rPr>
              <a:t>з </a:t>
            </a:r>
            <a:r>
              <a:rPr sz="2000" dirty="0">
                <a:latin typeface="Carlito"/>
                <a:cs typeface="Carlito"/>
              </a:rPr>
              <a:t>лікарської </a:t>
            </a:r>
            <a:r>
              <a:rPr sz="2000" spc="-5" dirty="0">
                <a:latin typeface="Carlito"/>
                <a:cs typeface="Carlito"/>
              </a:rPr>
              <a:t>форми </a:t>
            </a:r>
            <a:r>
              <a:rPr sz="2000" spc="-15" dirty="0">
                <a:latin typeface="Carlito"/>
                <a:cs typeface="Carlito"/>
              </a:rPr>
              <a:t>, </a:t>
            </a:r>
            <a:r>
              <a:rPr sz="2000" dirty="0">
                <a:latin typeface="Carlito"/>
                <a:cs typeface="Carlito"/>
              </a:rPr>
              <a:t>яка </a:t>
            </a:r>
            <a:r>
              <a:rPr sz="2000" spc="-10" dirty="0">
                <a:latin typeface="Carlito"/>
                <a:cs typeface="Carlito"/>
              </a:rPr>
              <a:t>після </a:t>
            </a:r>
            <a:r>
              <a:rPr sz="2000" dirty="0">
                <a:latin typeface="Carlito"/>
                <a:cs typeface="Carlito"/>
              </a:rPr>
              <a:t>введення </a:t>
            </a:r>
            <a:r>
              <a:rPr sz="2000" spc="-5" dirty="0">
                <a:latin typeface="Carlito"/>
                <a:cs typeface="Carlito"/>
              </a:rPr>
              <a:t>досягає </a:t>
            </a:r>
            <a:r>
              <a:rPr sz="2000" dirty="0">
                <a:latin typeface="Carlito"/>
                <a:cs typeface="Carlito"/>
              </a:rPr>
              <a:t>рецептора </a:t>
            </a:r>
            <a:r>
              <a:rPr sz="2000" spc="-5" dirty="0">
                <a:latin typeface="Carlito"/>
                <a:cs typeface="Carlito"/>
              </a:rPr>
              <a:t>в </a:t>
            </a:r>
            <a:r>
              <a:rPr sz="2000" dirty="0">
                <a:latin typeface="Carlito"/>
                <a:cs typeface="Carlito"/>
              </a:rPr>
              <a:t>кількості 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достатній </a:t>
            </a:r>
            <a:r>
              <a:rPr sz="2000" spc="-15" dirty="0">
                <a:latin typeface="Carlito"/>
                <a:cs typeface="Carlito"/>
              </a:rPr>
              <a:t>для </a:t>
            </a:r>
            <a:r>
              <a:rPr sz="2000" spc="-10" dirty="0">
                <a:latin typeface="Carlito"/>
                <a:cs typeface="Carlito"/>
              </a:rPr>
              <a:t>прояву </a:t>
            </a:r>
            <a:r>
              <a:rPr sz="2000" spc="-5" dirty="0">
                <a:latin typeface="Carlito"/>
                <a:cs typeface="Carlito"/>
              </a:rPr>
              <a:t>біологічної </a:t>
            </a:r>
            <a:r>
              <a:rPr sz="2000" dirty="0">
                <a:latin typeface="Carlito"/>
                <a:cs typeface="Carlito"/>
              </a:rPr>
              <a:t>дії </a:t>
            </a:r>
            <a:r>
              <a:rPr sz="2000" spc="-10" dirty="0">
                <a:latin typeface="Carlito"/>
                <a:cs typeface="Carlito"/>
              </a:rPr>
              <a:t>.</a:t>
            </a:r>
            <a:r>
              <a:rPr sz="2000" spc="130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ефект </a:t>
            </a:r>
            <a:r>
              <a:rPr sz="2000" spc="-15" dirty="0" smtClean="0">
                <a:latin typeface="Carlito"/>
                <a:cs typeface="Carlito"/>
              </a:rPr>
              <a:t>.</a:t>
            </a:r>
            <a:endParaRPr lang="uk-UA" sz="2000" spc="-15" dirty="0" smtClean="0">
              <a:latin typeface="Carlito"/>
              <a:cs typeface="Carlito"/>
            </a:endParaRPr>
          </a:p>
          <a:p>
            <a:pPr marL="12065" marR="5715" algn="just">
              <a:lnSpc>
                <a:spcPct val="100000"/>
              </a:lnSpc>
              <a:spcBef>
                <a:spcPts val="480"/>
              </a:spcBef>
              <a:tabLst>
                <a:tab pos="356235" algn="l"/>
              </a:tabLst>
            </a:pPr>
            <a:endParaRPr sz="2000" dirty="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10" dirty="0">
                <a:latin typeface="Carlito"/>
                <a:cs typeface="Carlito"/>
              </a:rPr>
              <a:t>Абсолютна </a:t>
            </a:r>
            <a:r>
              <a:rPr sz="2000" spc="-5" dirty="0">
                <a:latin typeface="Carlito"/>
                <a:cs typeface="Carlito"/>
              </a:rPr>
              <a:t>біологічна </a:t>
            </a:r>
            <a:r>
              <a:rPr sz="2000" spc="-10" dirty="0">
                <a:latin typeface="Carlito"/>
                <a:cs typeface="Carlito"/>
              </a:rPr>
              <a:t>доступність – </a:t>
            </a:r>
            <a:r>
              <a:rPr sz="2000" spc="-5" dirty="0">
                <a:latin typeface="Carlito"/>
                <a:cs typeface="Carlito"/>
              </a:rPr>
              <a:t>це </a:t>
            </a:r>
            <a:r>
              <a:rPr sz="2000" dirty="0">
                <a:latin typeface="Carlito"/>
                <a:cs typeface="Carlito"/>
              </a:rPr>
              <a:t>кількість лікарського </a:t>
            </a:r>
            <a:r>
              <a:rPr sz="2000" spc="-5" dirty="0">
                <a:latin typeface="Carlito"/>
                <a:cs typeface="Carlito"/>
              </a:rPr>
              <a:t>засобу , </a:t>
            </a:r>
            <a:r>
              <a:rPr sz="2000" spc="-10" dirty="0">
                <a:latin typeface="Carlito"/>
                <a:cs typeface="Carlito"/>
              </a:rPr>
              <a:t>введеного </a:t>
            </a:r>
            <a:r>
              <a:rPr sz="2000" spc="-15" dirty="0">
                <a:latin typeface="Carlito"/>
                <a:cs typeface="Carlito"/>
              </a:rPr>
              <a:t>внутрішньовенно </a:t>
            </a:r>
            <a:r>
              <a:rPr sz="2000" spc="-5" dirty="0">
                <a:latin typeface="Carlito"/>
                <a:cs typeface="Carlito"/>
              </a:rPr>
              <a:t>або </a:t>
            </a:r>
            <a:r>
              <a:rPr sz="2000" spc="-10" dirty="0">
                <a:latin typeface="Carlito"/>
                <a:cs typeface="Carlito"/>
              </a:rPr>
              <a:t>внутрішньовенно </a:t>
            </a:r>
            <a:r>
              <a:rPr sz="2000" spc="-5" dirty="0">
                <a:latin typeface="Carlito"/>
                <a:cs typeface="Carlito"/>
              </a:rPr>
              <a:t>у </a:t>
            </a:r>
            <a:r>
              <a:rPr sz="2000" dirty="0">
                <a:latin typeface="Carlito"/>
                <a:cs typeface="Carlito"/>
              </a:rPr>
              <a:t>лікарській </a:t>
            </a:r>
            <a:r>
              <a:rPr sz="2000" spc="-5" dirty="0">
                <a:latin typeface="Carlito"/>
                <a:cs typeface="Carlito"/>
              </a:rPr>
              <a:t>формі </a:t>
            </a:r>
            <a:r>
              <a:rPr sz="2000" spc="-15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яка </a:t>
            </a:r>
            <a:r>
              <a:rPr sz="2000" spc="-15" dirty="0">
                <a:latin typeface="Carlito"/>
                <a:cs typeface="Carlito"/>
              </a:rPr>
              <a:t>потрапляє </a:t>
            </a:r>
            <a:r>
              <a:rPr sz="2000" spc="-5" dirty="0">
                <a:latin typeface="Carlito"/>
                <a:cs typeface="Carlito"/>
              </a:rPr>
              <a:t>в </a:t>
            </a:r>
            <a:r>
              <a:rPr sz="2000" dirty="0">
                <a:latin typeface="Carlito"/>
                <a:cs typeface="Carlito"/>
              </a:rPr>
              <a:t>кров без </a:t>
            </a:r>
            <a:r>
              <a:rPr sz="2000" spc="-10" dirty="0">
                <a:latin typeface="Carlito"/>
                <a:cs typeface="Carlito"/>
              </a:rPr>
              <a:t>впливу </a:t>
            </a:r>
            <a:r>
              <a:rPr sz="2000" spc="-15" dirty="0">
                <a:latin typeface="Carlito"/>
                <a:cs typeface="Carlito"/>
              </a:rPr>
              <a:t>на </a:t>
            </a:r>
            <a:r>
              <a:rPr sz="2000" spc="-5" dirty="0">
                <a:latin typeface="Carlito"/>
                <a:cs typeface="Carlito"/>
              </a:rPr>
              <a:t>ефект першого </a:t>
            </a:r>
            <a:r>
              <a:rPr sz="2000" dirty="0">
                <a:latin typeface="Carlito"/>
                <a:cs typeface="Carlito"/>
              </a:rPr>
              <a:t>проходження </a:t>
            </a:r>
            <a:r>
              <a:rPr sz="2000" spc="-10" dirty="0">
                <a:latin typeface="Carlito"/>
                <a:cs typeface="Carlito"/>
              </a:rPr>
              <a:t>через </a:t>
            </a:r>
            <a:r>
              <a:rPr sz="2000" dirty="0">
                <a:latin typeface="Carlito"/>
                <a:cs typeface="Carlito"/>
              </a:rPr>
              <a:t>печінку ( </a:t>
            </a:r>
            <a:r>
              <a:rPr sz="2000" spc="-15" dirty="0">
                <a:latin typeface="Carlito"/>
                <a:cs typeface="Carlito"/>
              </a:rPr>
              <a:t>ефект « </a:t>
            </a:r>
            <a:r>
              <a:rPr sz="2000" spc="-5" dirty="0">
                <a:latin typeface="Carlito"/>
                <a:cs typeface="Carlito"/>
              </a:rPr>
              <a:t>першого проходження </a:t>
            </a:r>
            <a:r>
              <a:rPr sz="2000" spc="-15" dirty="0">
                <a:latin typeface="Carlito"/>
                <a:cs typeface="Carlito"/>
              </a:rPr>
              <a:t>» </a:t>
            </a:r>
            <a:r>
              <a:rPr sz="2000" spc="-5" dirty="0">
                <a:latin typeface="Carlito"/>
                <a:cs typeface="Carlito"/>
              </a:rPr>
              <a:t>) </a:t>
            </a:r>
            <a:r>
              <a:rPr sz="2000" spc="-10" dirty="0">
                <a:latin typeface="Carlito"/>
                <a:cs typeface="Carlito"/>
              </a:rPr>
              <a:t>або після </a:t>
            </a:r>
            <a:r>
              <a:rPr sz="2000" dirty="0">
                <a:latin typeface="Carlito"/>
                <a:cs typeface="Carlito"/>
              </a:rPr>
              <a:t>кореляції </a:t>
            </a:r>
            <a:r>
              <a:rPr sz="2000" spc="-15" dirty="0">
                <a:latin typeface="Carlito"/>
                <a:cs typeface="Carlito"/>
              </a:rPr>
              <a:t>цього </a:t>
            </a:r>
            <a:r>
              <a:rPr sz="2000" dirty="0">
                <a:latin typeface="Carlito"/>
                <a:cs typeface="Carlito"/>
              </a:rPr>
              <a:t>ефекту , а </a:t>
            </a:r>
            <a:r>
              <a:rPr sz="2000" spc="-5" dirty="0">
                <a:latin typeface="Carlito"/>
                <a:cs typeface="Carlito"/>
              </a:rPr>
              <a:t>також </a:t>
            </a:r>
            <a:r>
              <a:rPr sz="2000" dirty="0">
                <a:latin typeface="Carlito"/>
                <a:cs typeface="Carlito"/>
              </a:rPr>
              <a:t>швидкість</a:t>
            </a:r>
            <a:r>
              <a:rPr sz="2000" spc="-10" dirty="0">
                <a:latin typeface="Carlito"/>
                <a:cs typeface="Carlito"/>
              </a:rPr>
              <a:t>​</a:t>
            </a:r>
            <a:r>
              <a:rPr sz="2000" spc="-5" dirty="0">
                <a:latin typeface="Carlito"/>
                <a:cs typeface="Carlito"/>
              </a:rPr>
              <a:t>​</a:t>
            </a:r>
            <a:r>
              <a:rPr sz="2000" dirty="0">
                <a:latin typeface="Carlito"/>
                <a:cs typeface="Carlito"/>
              </a:rPr>
              <a:t>​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процес </a:t>
            </a:r>
            <a:r>
              <a:rPr sz="2000" spc="-10" dirty="0" smtClean="0">
                <a:latin typeface="Carlito"/>
                <a:cs typeface="Carlito"/>
              </a:rPr>
              <a:t>.</a:t>
            </a:r>
            <a:endParaRPr lang="uk-UA" sz="2000" spc="-10" dirty="0" smtClean="0">
              <a:latin typeface="Carlito"/>
              <a:cs typeface="Carlito"/>
            </a:endParaRPr>
          </a:p>
          <a:p>
            <a:pPr marL="12065" marR="5080" algn="just">
              <a:lnSpc>
                <a:spcPct val="100000"/>
              </a:lnSpc>
              <a:spcBef>
                <a:spcPts val="480"/>
              </a:spcBef>
              <a:tabLst>
                <a:tab pos="356235" algn="l"/>
              </a:tabLst>
            </a:pPr>
            <a:endParaRPr sz="2000" dirty="0">
              <a:latin typeface="Carlito"/>
              <a:cs typeface="Carlito"/>
            </a:endParaRPr>
          </a:p>
          <a:p>
            <a:pPr marL="355600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lang="uk-UA" sz="2000" spc="-10" dirty="0" smtClean="0">
                <a:latin typeface="Carlito"/>
                <a:cs typeface="Carlito"/>
              </a:rPr>
              <a:t>Ф</a:t>
            </a:r>
            <a:r>
              <a:rPr sz="2000" spc="-10" dirty="0" err="1" smtClean="0">
                <a:latin typeface="Carlito"/>
                <a:cs typeface="Carlito"/>
              </a:rPr>
              <a:t>ізіологічний</a:t>
            </a:r>
            <a:r>
              <a:rPr sz="2000" spc="225" dirty="0" smtClean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доступність</a:t>
            </a:r>
            <a:r>
              <a:rPr sz="2000" spc="23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є</a:t>
            </a:r>
            <a:r>
              <a:rPr sz="2000" spc="22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синонімічні</a:t>
            </a:r>
            <a:r>
              <a:rPr sz="2000" spc="21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з</a:t>
            </a:r>
            <a:r>
              <a:rPr sz="2000" spc="229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"біологічний</a:t>
            </a:r>
            <a:r>
              <a:rPr sz="2000" spc="2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доступність"</a:t>
            </a:r>
            <a:r>
              <a:rPr sz="2000" spc="23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або</a:t>
            </a:r>
            <a:endParaRPr sz="2000" dirty="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rlito"/>
                <a:cs typeface="Carlito"/>
              </a:rPr>
              <a:t>«біодоступність».</a:t>
            </a:r>
            <a:endParaRPr sz="2000" dirty="0">
              <a:latin typeface="Carlito"/>
              <a:cs typeface="Carlito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2461006"/>
            <a:ext cx="5965316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76655" marR="5080" indent="-1164590">
              <a:lnSpc>
                <a:spcPct val="100000"/>
              </a:lnSpc>
              <a:spcBef>
                <a:spcPts val="105"/>
              </a:spcBef>
            </a:pPr>
            <a:r>
              <a:rPr lang="uk-UA" sz="4400" i="1" spc="-675" dirty="0" err="1">
                <a:solidFill>
                  <a:srgbClr val="800080"/>
                </a:solidFill>
                <a:latin typeface="Georgia"/>
                <a:cs typeface="Georgia"/>
              </a:rPr>
              <a:t>Д</a:t>
            </a:r>
            <a:r>
              <a:rPr sz="4400" i="1" spc="-675" dirty="0" err="1" smtClean="0">
                <a:solidFill>
                  <a:srgbClr val="800080"/>
                </a:solidFill>
                <a:latin typeface="Georgia"/>
                <a:cs typeface="Georgia"/>
              </a:rPr>
              <a:t>якую</a:t>
            </a:r>
            <a:r>
              <a:rPr lang="uk" sz="4400" i="1" spc="-675" dirty="0" smtClean="0">
                <a:solidFill>
                  <a:srgbClr val="800080"/>
                </a:solidFill>
                <a:latin typeface="Georgia"/>
                <a:cs typeface="Georgia"/>
              </a:rPr>
              <a:t>    </a:t>
            </a:r>
            <a:r>
              <a:rPr lang="uk-UA" sz="4400" i="1" spc="-750" dirty="0" smtClean="0">
                <a:solidFill>
                  <a:srgbClr val="800080"/>
                </a:solidFill>
                <a:latin typeface="Georgia"/>
                <a:cs typeface="Georgia"/>
              </a:rPr>
              <a:t>за</a:t>
            </a:r>
            <a:r>
              <a:rPr lang="en-US" sz="4400" i="1" spc="-745" dirty="0">
                <a:solidFill>
                  <a:srgbClr val="800080"/>
                </a:solidFill>
                <a:latin typeface="Georgia"/>
                <a:cs typeface="Georgia"/>
              </a:rPr>
              <a:t/>
            </a:r>
            <a:br>
              <a:rPr lang="en-US" sz="4400" i="1" spc="-745" dirty="0">
                <a:solidFill>
                  <a:srgbClr val="800080"/>
                </a:solidFill>
                <a:latin typeface="Georgia"/>
                <a:cs typeface="Georgia"/>
              </a:rPr>
            </a:br>
            <a:r>
              <a:rPr sz="4400" i="1" spc="-675" dirty="0" err="1" smtClean="0">
                <a:solidFill>
                  <a:srgbClr val="800080"/>
                </a:solidFill>
                <a:latin typeface="Georgia"/>
                <a:cs typeface="Georgia"/>
              </a:rPr>
              <a:t>уваг</a:t>
            </a:r>
            <a:r>
              <a:rPr lang="uk-UA" sz="4400" i="1" spc="-675" dirty="0" smtClean="0">
                <a:solidFill>
                  <a:srgbClr val="800080"/>
                </a:solidFill>
                <a:latin typeface="Georgia"/>
                <a:cs typeface="Georgia"/>
              </a:rPr>
              <a:t>у</a:t>
            </a:r>
            <a:r>
              <a:rPr sz="4400" i="1" spc="-675" dirty="0" smtClean="0">
                <a:solidFill>
                  <a:srgbClr val="800080"/>
                </a:solidFill>
                <a:latin typeface="Georgia"/>
                <a:cs typeface="Georgia"/>
              </a:rPr>
              <a:t>!</a:t>
            </a:r>
            <a:endParaRPr sz="4400" dirty="0">
              <a:latin typeface="Georgia"/>
              <a:cs typeface="Georgi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1890</Words>
  <Application>Microsoft Office PowerPoint</Application>
  <PresentationFormat>Экран (4:3)</PresentationFormat>
  <Paragraphs>160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Carlito</vt:lpstr>
      <vt:lpstr>Georgia</vt:lpstr>
      <vt:lpstr>Symbol</vt:lpstr>
      <vt:lpstr>Times New Roman</vt:lpstr>
      <vt:lpstr>Office Theme</vt:lpstr>
      <vt:lpstr>Презентация PowerPoint</vt:lpstr>
      <vt:lpstr>План в лекції</vt:lpstr>
      <vt:lpstr>Презентация PowerPoint</vt:lpstr>
      <vt:lpstr>1. Визначення​ біодоступність</vt:lpstr>
      <vt:lpstr>2. Міра біодоступності</vt:lpstr>
      <vt:lpstr>3. Абсолютна біодоступність</vt:lpstr>
      <vt:lpstr>4. Відносна біодоступність</vt:lpstr>
      <vt:lpstr>5. Всього біодоступність</vt:lpstr>
      <vt:lpstr>БІОДОСТУПНІСТЬ - це вимірювання швидкості та ступеня, якою лікарський засіб досягає системи тираж.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параметри біодоступноі</vt:lpstr>
      <vt:lpstr>Основні параметри​ фармакокінетики</vt:lpstr>
      <vt:lpstr>Основні параметри​ фармакокінетики</vt:lpstr>
      <vt:lpstr>Основні показники біодоступності​​ наркотичних ЛЗ</vt:lpstr>
      <vt:lpstr>Основні показники біодоступності​​ наркотичних ЛЗ</vt:lpstr>
      <vt:lpstr>Презентация PowerPoint</vt:lpstr>
      <vt:lpstr>Презентация PowerPoint</vt:lpstr>
      <vt:lpstr>Динаміка концентрації лікарської речовини (С) після її введення у 2 ЛЗ форми (А і Б)</vt:lpstr>
      <vt:lpstr>Презентация PowerPoint</vt:lpstr>
      <vt:lpstr>Основні показники біодоступності​​ наркотичних ЛЗ</vt:lpstr>
      <vt:lpstr>4.Методи визначення лікарських речовин у біологічних рідинах</vt:lpstr>
      <vt:lpstr>Презентация PowerPoint</vt:lpstr>
      <vt:lpstr>Методи визначення лікарських речовин у біологічних рідини</vt:lpstr>
      <vt:lpstr>Висновок​​</vt:lpstr>
      <vt:lpstr>Дякую   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Катенок</dc:creator>
  <cp:lastModifiedBy>Alyona Zamkovaya</cp:lastModifiedBy>
  <cp:revision>26</cp:revision>
  <dcterms:created xsi:type="dcterms:W3CDTF">2021-10-08T08:57:02Z</dcterms:created>
  <dcterms:modified xsi:type="dcterms:W3CDTF">2025-01-18T18:09:37Z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2021-10-08T00:00:00Z</vt:filetime>
  </property>
</Properties>
</file>