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80" r:id="rId3"/>
    <p:sldId id="281" r:id="rId4"/>
    <p:sldId id="282" r:id="rId5"/>
    <p:sldId id="283" r:id="rId6"/>
    <p:sldId id="284"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57" r:id="rId21"/>
    <p:sldId id="258" r:id="rId22"/>
    <p:sldId id="260" r:id="rId23"/>
    <p:sldId id="261" r:id="rId24"/>
    <p:sldId id="262" r:id="rId25"/>
    <p:sldId id="263" r:id="rId26"/>
    <p:sldId id="264" r:id="rId27"/>
    <p:sldId id="265" r:id="rId28"/>
  </p:sldIdLst>
  <p:sldSz cx="9144000" cy="6858000" type="screen4x3"/>
  <p:notesSz cx="6858000" cy="9144000"/>
  <p:defaultTextStyle>
    <a:defPPr>
      <a:defRPr lang="uk"/>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01" autoAdjust="0"/>
  </p:normalViewPr>
  <p:slideViewPr>
    <p:cSldViewPr>
      <p:cViewPr varScale="1">
        <p:scale>
          <a:sx n="80" d="100"/>
          <a:sy n="80" d="100"/>
        </p:scale>
        <p:origin x="235"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eaLnBrk="1" hangingPunct="1">
                <a:defRPr/>
              </a:pPr>
              <a:endParaRPr lang="uk-UA"/>
            </a:p>
          </p:txBody>
        </p:sp>
        <p:sp>
          <p:nvSpPr>
            <p:cNvPr id="6" name="Freeform 4"/>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1509"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uk-UA"/>
              <a:t>Образец подзаголовка</a:t>
            </a:r>
          </a:p>
        </p:txBody>
      </p:sp>
      <p:sp>
        <p:nvSpPr>
          <p:cNvPr id="21513"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r>
              <a:rPr lang="uk-UA"/>
              <a:t>Образец заголовка</a:t>
            </a:r>
          </a:p>
        </p:txBody>
      </p:sp>
      <p:sp>
        <p:nvSpPr>
          <p:cNvPr id="7" name="Rectangle 6"/>
          <p:cNvSpPr>
            <a:spLocks noGrp="1" noChangeArrowheads="1"/>
          </p:cNvSpPr>
          <p:nvPr>
            <p:ph type="dt" sz="quarter" idx="10"/>
          </p:nvPr>
        </p:nvSpPr>
        <p:spPr/>
        <p:txBody>
          <a:bodyPr/>
          <a:lstStyle>
            <a:lvl1pPr>
              <a:defRPr/>
            </a:lvl1pPr>
          </a:lstStyle>
          <a:p>
            <a:pPr>
              <a:defRPr/>
            </a:pPr>
            <a:endParaRPr lang="uk-UA"/>
          </a:p>
        </p:txBody>
      </p:sp>
      <p:sp>
        <p:nvSpPr>
          <p:cNvPr id="8" name="Rectangle 7"/>
          <p:cNvSpPr>
            <a:spLocks noGrp="1" noChangeArrowheads="1"/>
          </p:cNvSpPr>
          <p:nvPr>
            <p:ph type="ftr" sz="quarter" idx="11"/>
          </p:nvPr>
        </p:nvSpPr>
        <p:spPr/>
        <p:txBody>
          <a:bodyPr/>
          <a:lstStyle>
            <a:lvl1pPr>
              <a:defRPr/>
            </a:lvl1pPr>
          </a:lstStyle>
          <a:p>
            <a:pPr>
              <a:defRPr/>
            </a:pPr>
            <a:endParaRPr lang="uk-UA"/>
          </a:p>
        </p:txBody>
      </p:sp>
      <p:sp>
        <p:nvSpPr>
          <p:cNvPr id="9" name="Rectangle 8"/>
          <p:cNvSpPr>
            <a:spLocks noGrp="1" noChangeArrowheads="1"/>
          </p:cNvSpPr>
          <p:nvPr>
            <p:ph type="sldNum" sz="quarter" idx="12"/>
          </p:nvPr>
        </p:nvSpPr>
        <p:spPr/>
        <p:txBody>
          <a:bodyPr/>
          <a:lstStyle>
            <a:lvl1pPr>
              <a:defRPr smtClean="0"/>
            </a:lvl1pPr>
          </a:lstStyle>
          <a:p>
            <a:pPr>
              <a:defRPr/>
            </a:pPr>
            <a:fld id="{5A4F9875-8FC1-4EC0-925F-DE35BF605F58}" type="slidenum">
              <a:rPr lang="uk-UA" altLang="uk-UA"/>
              <a:pPr>
                <a:defRPr/>
              </a:pPr>
              <a:t>‹#›</a:t>
            </a:fld>
            <a:endParaRPr lang="uk-UA" altLang="uk-UA"/>
          </a:p>
        </p:txBody>
      </p:sp>
    </p:spTree>
    <p:extLst>
      <p:ext uri="{BB962C8B-B14F-4D97-AF65-F5344CB8AC3E}">
        <p14:creationId xmlns:p14="http://schemas.microsoft.com/office/powerpoint/2010/main" val="2433885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7"/>
          <p:cNvSpPr>
            <a:spLocks noGrp="1" noChangeArrowheads="1"/>
          </p:cNvSpPr>
          <p:nvPr>
            <p:ph type="dt" sz="half" idx="10"/>
          </p:nvPr>
        </p:nvSpPr>
        <p:spPr>
          <a:ln/>
        </p:spPr>
        <p:txBody>
          <a:bodyPr/>
          <a:lstStyle>
            <a:lvl1pPr>
              <a:defRPr/>
            </a:lvl1pPr>
          </a:lstStyle>
          <a:p>
            <a:pPr>
              <a:defRPr/>
            </a:pPr>
            <a:endParaRPr lang="uk-UA"/>
          </a:p>
        </p:txBody>
      </p:sp>
      <p:sp>
        <p:nvSpPr>
          <p:cNvPr id="5" name="Rectangle 8"/>
          <p:cNvSpPr>
            <a:spLocks noGrp="1" noChangeArrowheads="1"/>
          </p:cNvSpPr>
          <p:nvPr>
            <p:ph type="ftr" sz="quarter" idx="11"/>
          </p:nvPr>
        </p:nvSpPr>
        <p:spPr>
          <a:ln/>
        </p:spPr>
        <p:txBody>
          <a:bodyPr/>
          <a:lstStyle>
            <a:lvl1pPr>
              <a:defRPr/>
            </a:lvl1pPr>
          </a:lstStyle>
          <a:p>
            <a:pPr>
              <a:defRPr/>
            </a:pPr>
            <a:endParaRPr lang="uk-UA"/>
          </a:p>
        </p:txBody>
      </p:sp>
      <p:sp>
        <p:nvSpPr>
          <p:cNvPr id="6" name="Rectangle 9"/>
          <p:cNvSpPr>
            <a:spLocks noGrp="1" noChangeArrowheads="1"/>
          </p:cNvSpPr>
          <p:nvPr>
            <p:ph type="sldNum" sz="quarter" idx="12"/>
          </p:nvPr>
        </p:nvSpPr>
        <p:spPr>
          <a:ln/>
        </p:spPr>
        <p:txBody>
          <a:bodyPr/>
          <a:lstStyle>
            <a:lvl1pPr>
              <a:defRPr/>
            </a:lvl1pPr>
          </a:lstStyle>
          <a:p>
            <a:pPr>
              <a:defRPr/>
            </a:pPr>
            <a:fld id="{32982CE4-0AE1-41DF-B35B-0F25342F8E74}" type="slidenum">
              <a:rPr lang="uk-UA" altLang="uk-UA"/>
              <a:pPr>
                <a:defRPr/>
              </a:pPr>
              <a:t>‹#›</a:t>
            </a:fld>
            <a:endParaRPr lang="uk-UA" altLang="uk-UA"/>
          </a:p>
        </p:txBody>
      </p:sp>
    </p:spTree>
    <p:extLst>
      <p:ext uri="{BB962C8B-B14F-4D97-AF65-F5344CB8AC3E}">
        <p14:creationId xmlns:p14="http://schemas.microsoft.com/office/powerpoint/2010/main" val="1788452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7"/>
          <p:cNvSpPr>
            <a:spLocks noGrp="1" noChangeArrowheads="1"/>
          </p:cNvSpPr>
          <p:nvPr>
            <p:ph type="dt" sz="half" idx="10"/>
          </p:nvPr>
        </p:nvSpPr>
        <p:spPr>
          <a:ln/>
        </p:spPr>
        <p:txBody>
          <a:bodyPr/>
          <a:lstStyle>
            <a:lvl1pPr>
              <a:defRPr/>
            </a:lvl1pPr>
          </a:lstStyle>
          <a:p>
            <a:pPr>
              <a:defRPr/>
            </a:pPr>
            <a:endParaRPr lang="uk-UA"/>
          </a:p>
        </p:txBody>
      </p:sp>
      <p:sp>
        <p:nvSpPr>
          <p:cNvPr id="5" name="Rectangle 8"/>
          <p:cNvSpPr>
            <a:spLocks noGrp="1" noChangeArrowheads="1"/>
          </p:cNvSpPr>
          <p:nvPr>
            <p:ph type="ftr" sz="quarter" idx="11"/>
          </p:nvPr>
        </p:nvSpPr>
        <p:spPr>
          <a:ln/>
        </p:spPr>
        <p:txBody>
          <a:bodyPr/>
          <a:lstStyle>
            <a:lvl1pPr>
              <a:defRPr/>
            </a:lvl1pPr>
          </a:lstStyle>
          <a:p>
            <a:pPr>
              <a:defRPr/>
            </a:pPr>
            <a:endParaRPr lang="uk-UA"/>
          </a:p>
        </p:txBody>
      </p:sp>
      <p:sp>
        <p:nvSpPr>
          <p:cNvPr id="6" name="Rectangle 9"/>
          <p:cNvSpPr>
            <a:spLocks noGrp="1" noChangeArrowheads="1"/>
          </p:cNvSpPr>
          <p:nvPr>
            <p:ph type="sldNum" sz="quarter" idx="12"/>
          </p:nvPr>
        </p:nvSpPr>
        <p:spPr>
          <a:ln/>
        </p:spPr>
        <p:txBody>
          <a:bodyPr/>
          <a:lstStyle>
            <a:lvl1pPr>
              <a:defRPr/>
            </a:lvl1pPr>
          </a:lstStyle>
          <a:p>
            <a:pPr>
              <a:defRPr/>
            </a:pPr>
            <a:fld id="{D7302948-4D5D-4BCF-B2A9-03BFDE14A416}" type="slidenum">
              <a:rPr lang="uk-UA" altLang="uk-UA"/>
              <a:pPr>
                <a:defRPr/>
              </a:pPr>
              <a:t>‹#›</a:t>
            </a:fld>
            <a:endParaRPr lang="uk-UA" altLang="uk-UA"/>
          </a:p>
        </p:txBody>
      </p:sp>
    </p:spTree>
    <p:extLst>
      <p:ext uri="{BB962C8B-B14F-4D97-AF65-F5344CB8AC3E}">
        <p14:creationId xmlns:p14="http://schemas.microsoft.com/office/powerpoint/2010/main" val="1562925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Rectangle 7"/>
          <p:cNvSpPr>
            <a:spLocks noGrp="1" noChangeArrowheads="1"/>
          </p:cNvSpPr>
          <p:nvPr>
            <p:ph type="dt" sz="half" idx="10"/>
          </p:nvPr>
        </p:nvSpPr>
        <p:spPr>
          <a:ln/>
        </p:spPr>
        <p:txBody>
          <a:bodyPr/>
          <a:lstStyle>
            <a:lvl1pPr>
              <a:defRPr/>
            </a:lvl1pPr>
          </a:lstStyle>
          <a:p>
            <a:pPr>
              <a:defRPr/>
            </a:pPr>
            <a:endParaRPr lang="uk-UA"/>
          </a:p>
        </p:txBody>
      </p:sp>
      <p:sp>
        <p:nvSpPr>
          <p:cNvPr id="6" name="Rectangle 8"/>
          <p:cNvSpPr>
            <a:spLocks noGrp="1" noChangeArrowheads="1"/>
          </p:cNvSpPr>
          <p:nvPr>
            <p:ph type="ftr" sz="quarter" idx="11"/>
          </p:nvPr>
        </p:nvSpPr>
        <p:spPr>
          <a:ln/>
        </p:spPr>
        <p:txBody>
          <a:bodyPr/>
          <a:lstStyle>
            <a:lvl1pPr>
              <a:defRPr/>
            </a:lvl1pPr>
          </a:lstStyle>
          <a:p>
            <a:pPr>
              <a:defRPr/>
            </a:pPr>
            <a:endParaRPr lang="uk-UA"/>
          </a:p>
        </p:txBody>
      </p:sp>
      <p:sp>
        <p:nvSpPr>
          <p:cNvPr id="7" name="Rectangle 9"/>
          <p:cNvSpPr>
            <a:spLocks noGrp="1" noChangeArrowheads="1"/>
          </p:cNvSpPr>
          <p:nvPr>
            <p:ph type="sldNum" sz="quarter" idx="12"/>
          </p:nvPr>
        </p:nvSpPr>
        <p:spPr>
          <a:ln/>
        </p:spPr>
        <p:txBody>
          <a:bodyPr/>
          <a:lstStyle>
            <a:lvl1pPr>
              <a:defRPr/>
            </a:lvl1pPr>
          </a:lstStyle>
          <a:p>
            <a:pPr>
              <a:defRPr/>
            </a:pPr>
            <a:fld id="{CB04107C-5114-424D-9CA3-39BF0FD2B10A}" type="slidenum">
              <a:rPr lang="uk-UA" altLang="uk-UA"/>
              <a:pPr>
                <a:defRPr/>
              </a:pPr>
              <a:t>‹#›</a:t>
            </a:fld>
            <a:endParaRPr lang="uk-UA" altLang="uk-UA"/>
          </a:p>
        </p:txBody>
      </p:sp>
    </p:spTree>
    <p:extLst>
      <p:ext uri="{BB962C8B-B14F-4D97-AF65-F5344CB8AC3E}">
        <p14:creationId xmlns:p14="http://schemas.microsoft.com/office/powerpoint/2010/main" val="2352302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Rectangle 7"/>
          <p:cNvSpPr>
            <a:spLocks noGrp="1" noChangeArrowheads="1"/>
          </p:cNvSpPr>
          <p:nvPr>
            <p:ph type="dt" sz="half" idx="10"/>
          </p:nvPr>
        </p:nvSpPr>
        <p:spPr>
          <a:ln/>
        </p:spPr>
        <p:txBody>
          <a:bodyPr/>
          <a:lstStyle>
            <a:lvl1pPr>
              <a:defRPr/>
            </a:lvl1pPr>
          </a:lstStyle>
          <a:p>
            <a:pPr>
              <a:defRPr/>
            </a:pPr>
            <a:endParaRPr lang="uk-UA"/>
          </a:p>
        </p:txBody>
      </p:sp>
      <p:sp>
        <p:nvSpPr>
          <p:cNvPr id="8" name="Rectangle 8"/>
          <p:cNvSpPr>
            <a:spLocks noGrp="1" noChangeArrowheads="1"/>
          </p:cNvSpPr>
          <p:nvPr>
            <p:ph type="ftr" sz="quarter" idx="11"/>
          </p:nvPr>
        </p:nvSpPr>
        <p:spPr>
          <a:ln/>
        </p:spPr>
        <p:txBody>
          <a:bodyPr/>
          <a:lstStyle>
            <a:lvl1pPr>
              <a:defRPr/>
            </a:lvl1pPr>
          </a:lstStyle>
          <a:p>
            <a:pPr>
              <a:defRPr/>
            </a:pPr>
            <a:endParaRPr lang="uk-UA"/>
          </a:p>
        </p:txBody>
      </p:sp>
      <p:sp>
        <p:nvSpPr>
          <p:cNvPr id="9" name="Rectangle 9"/>
          <p:cNvSpPr>
            <a:spLocks noGrp="1" noChangeArrowheads="1"/>
          </p:cNvSpPr>
          <p:nvPr>
            <p:ph type="sldNum" sz="quarter" idx="12"/>
          </p:nvPr>
        </p:nvSpPr>
        <p:spPr>
          <a:ln/>
        </p:spPr>
        <p:txBody>
          <a:bodyPr/>
          <a:lstStyle>
            <a:lvl1pPr>
              <a:defRPr/>
            </a:lvl1pPr>
          </a:lstStyle>
          <a:p>
            <a:pPr>
              <a:defRPr/>
            </a:pPr>
            <a:fld id="{972ECD81-7441-44F5-AD76-1B319DF955E3}" type="slidenum">
              <a:rPr lang="uk-UA" altLang="uk-UA"/>
              <a:pPr>
                <a:defRPr/>
              </a:pPr>
              <a:t>‹#›</a:t>
            </a:fld>
            <a:endParaRPr lang="uk-UA" altLang="uk-UA"/>
          </a:p>
        </p:txBody>
      </p:sp>
    </p:spTree>
    <p:extLst>
      <p:ext uri="{BB962C8B-B14F-4D97-AF65-F5344CB8AC3E}">
        <p14:creationId xmlns:p14="http://schemas.microsoft.com/office/powerpoint/2010/main" val="968917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Rectangle 7"/>
          <p:cNvSpPr>
            <a:spLocks noGrp="1" noChangeArrowheads="1"/>
          </p:cNvSpPr>
          <p:nvPr>
            <p:ph type="dt" sz="half" idx="10"/>
          </p:nvPr>
        </p:nvSpPr>
        <p:spPr>
          <a:ln/>
        </p:spPr>
        <p:txBody>
          <a:bodyPr/>
          <a:lstStyle>
            <a:lvl1pPr>
              <a:defRPr/>
            </a:lvl1pPr>
          </a:lstStyle>
          <a:p>
            <a:pPr>
              <a:defRPr/>
            </a:pPr>
            <a:endParaRPr lang="uk-UA"/>
          </a:p>
        </p:txBody>
      </p:sp>
      <p:sp>
        <p:nvSpPr>
          <p:cNvPr id="4" name="Rectangle 8"/>
          <p:cNvSpPr>
            <a:spLocks noGrp="1" noChangeArrowheads="1"/>
          </p:cNvSpPr>
          <p:nvPr>
            <p:ph type="ftr" sz="quarter" idx="11"/>
          </p:nvPr>
        </p:nvSpPr>
        <p:spPr>
          <a:ln/>
        </p:spPr>
        <p:txBody>
          <a:bodyPr/>
          <a:lstStyle>
            <a:lvl1pPr>
              <a:defRPr/>
            </a:lvl1pPr>
          </a:lstStyle>
          <a:p>
            <a:pPr>
              <a:defRPr/>
            </a:pPr>
            <a:endParaRPr lang="uk-UA"/>
          </a:p>
        </p:txBody>
      </p:sp>
      <p:sp>
        <p:nvSpPr>
          <p:cNvPr id="5" name="Rectangle 9"/>
          <p:cNvSpPr>
            <a:spLocks noGrp="1" noChangeArrowheads="1"/>
          </p:cNvSpPr>
          <p:nvPr>
            <p:ph type="sldNum" sz="quarter" idx="12"/>
          </p:nvPr>
        </p:nvSpPr>
        <p:spPr>
          <a:ln/>
        </p:spPr>
        <p:txBody>
          <a:bodyPr/>
          <a:lstStyle>
            <a:lvl1pPr>
              <a:defRPr/>
            </a:lvl1pPr>
          </a:lstStyle>
          <a:p>
            <a:pPr>
              <a:defRPr/>
            </a:pPr>
            <a:fld id="{AC460620-614F-4EBD-8F6B-2D49B3A2BFD5}" type="slidenum">
              <a:rPr lang="uk-UA" altLang="uk-UA"/>
              <a:pPr>
                <a:defRPr/>
              </a:pPr>
              <a:t>‹#›</a:t>
            </a:fld>
            <a:endParaRPr lang="uk-UA" altLang="uk-UA"/>
          </a:p>
        </p:txBody>
      </p:sp>
    </p:spTree>
    <p:extLst>
      <p:ext uri="{BB962C8B-B14F-4D97-AF65-F5344CB8AC3E}">
        <p14:creationId xmlns:p14="http://schemas.microsoft.com/office/powerpoint/2010/main" val="4253096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uk-UA"/>
          </a:p>
        </p:txBody>
      </p:sp>
      <p:sp>
        <p:nvSpPr>
          <p:cNvPr id="3" name="Rectangle 8"/>
          <p:cNvSpPr>
            <a:spLocks noGrp="1" noChangeArrowheads="1"/>
          </p:cNvSpPr>
          <p:nvPr>
            <p:ph type="ftr" sz="quarter" idx="11"/>
          </p:nvPr>
        </p:nvSpPr>
        <p:spPr>
          <a:ln/>
        </p:spPr>
        <p:txBody>
          <a:bodyPr/>
          <a:lstStyle>
            <a:lvl1pPr>
              <a:defRPr/>
            </a:lvl1pPr>
          </a:lstStyle>
          <a:p>
            <a:pPr>
              <a:defRPr/>
            </a:pPr>
            <a:endParaRPr lang="uk-UA"/>
          </a:p>
        </p:txBody>
      </p:sp>
      <p:sp>
        <p:nvSpPr>
          <p:cNvPr id="4" name="Rectangle 9"/>
          <p:cNvSpPr>
            <a:spLocks noGrp="1" noChangeArrowheads="1"/>
          </p:cNvSpPr>
          <p:nvPr>
            <p:ph type="sldNum" sz="quarter" idx="12"/>
          </p:nvPr>
        </p:nvSpPr>
        <p:spPr>
          <a:ln/>
        </p:spPr>
        <p:txBody>
          <a:bodyPr/>
          <a:lstStyle>
            <a:lvl1pPr>
              <a:defRPr/>
            </a:lvl1pPr>
          </a:lstStyle>
          <a:p>
            <a:pPr>
              <a:defRPr/>
            </a:pPr>
            <a:fld id="{C9B090E1-E1B2-4B83-AB87-5F0887A6A743}" type="slidenum">
              <a:rPr lang="uk-UA" altLang="uk-UA"/>
              <a:pPr>
                <a:defRPr/>
              </a:pPr>
              <a:t>‹#›</a:t>
            </a:fld>
            <a:endParaRPr lang="uk-UA" altLang="uk-UA"/>
          </a:p>
        </p:txBody>
      </p:sp>
    </p:spTree>
    <p:extLst>
      <p:ext uri="{BB962C8B-B14F-4D97-AF65-F5344CB8AC3E}">
        <p14:creationId xmlns:p14="http://schemas.microsoft.com/office/powerpoint/2010/main" val="168168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uk-UA"/>
          </a:p>
        </p:txBody>
      </p:sp>
      <p:sp>
        <p:nvSpPr>
          <p:cNvPr id="6" name="Rectangle 8"/>
          <p:cNvSpPr>
            <a:spLocks noGrp="1" noChangeArrowheads="1"/>
          </p:cNvSpPr>
          <p:nvPr>
            <p:ph type="ftr" sz="quarter" idx="11"/>
          </p:nvPr>
        </p:nvSpPr>
        <p:spPr>
          <a:ln/>
        </p:spPr>
        <p:txBody>
          <a:bodyPr/>
          <a:lstStyle>
            <a:lvl1pPr>
              <a:defRPr/>
            </a:lvl1pPr>
          </a:lstStyle>
          <a:p>
            <a:pPr>
              <a:defRPr/>
            </a:pPr>
            <a:endParaRPr lang="uk-UA"/>
          </a:p>
        </p:txBody>
      </p:sp>
      <p:sp>
        <p:nvSpPr>
          <p:cNvPr id="7" name="Rectangle 9"/>
          <p:cNvSpPr>
            <a:spLocks noGrp="1" noChangeArrowheads="1"/>
          </p:cNvSpPr>
          <p:nvPr>
            <p:ph type="sldNum" sz="quarter" idx="12"/>
          </p:nvPr>
        </p:nvSpPr>
        <p:spPr>
          <a:ln/>
        </p:spPr>
        <p:txBody>
          <a:bodyPr/>
          <a:lstStyle>
            <a:lvl1pPr>
              <a:defRPr/>
            </a:lvl1pPr>
          </a:lstStyle>
          <a:p>
            <a:pPr>
              <a:defRPr/>
            </a:pPr>
            <a:fld id="{A63F0B27-725A-42D5-8FE3-12D39A287A79}" type="slidenum">
              <a:rPr lang="uk-UA" altLang="uk-UA"/>
              <a:pPr>
                <a:defRPr/>
              </a:pPr>
              <a:t>‹#›</a:t>
            </a:fld>
            <a:endParaRPr lang="uk-UA" altLang="uk-UA"/>
          </a:p>
        </p:txBody>
      </p:sp>
    </p:spTree>
    <p:extLst>
      <p:ext uri="{BB962C8B-B14F-4D97-AF65-F5344CB8AC3E}">
        <p14:creationId xmlns:p14="http://schemas.microsoft.com/office/powerpoint/2010/main" val="3942198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uk-UA"/>
          </a:p>
        </p:txBody>
      </p:sp>
      <p:sp>
        <p:nvSpPr>
          <p:cNvPr id="6" name="Rectangle 8"/>
          <p:cNvSpPr>
            <a:spLocks noGrp="1" noChangeArrowheads="1"/>
          </p:cNvSpPr>
          <p:nvPr>
            <p:ph type="ftr" sz="quarter" idx="11"/>
          </p:nvPr>
        </p:nvSpPr>
        <p:spPr>
          <a:ln/>
        </p:spPr>
        <p:txBody>
          <a:bodyPr/>
          <a:lstStyle>
            <a:lvl1pPr>
              <a:defRPr/>
            </a:lvl1pPr>
          </a:lstStyle>
          <a:p>
            <a:pPr>
              <a:defRPr/>
            </a:pPr>
            <a:endParaRPr lang="uk-UA"/>
          </a:p>
        </p:txBody>
      </p:sp>
      <p:sp>
        <p:nvSpPr>
          <p:cNvPr id="7" name="Rectangle 9"/>
          <p:cNvSpPr>
            <a:spLocks noGrp="1" noChangeArrowheads="1"/>
          </p:cNvSpPr>
          <p:nvPr>
            <p:ph type="sldNum" sz="quarter" idx="12"/>
          </p:nvPr>
        </p:nvSpPr>
        <p:spPr>
          <a:ln/>
        </p:spPr>
        <p:txBody>
          <a:bodyPr/>
          <a:lstStyle>
            <a:lvl1pPr>
              <a:defRPr/>
            </a:lvl1pPr>
          </a:lstStyle>
          <a:p>
            <a:pPr>
              <a:defRPr/>
            </a:pPr>
            <a:fld id="{F9F44E08-04F9-4642-9A72-DBB68A6F7444}" type="slidenum">
              <a:rPr lang="uk-UA" altLang="uk-UA"/>
              <a:pPr>
                <a:defRPr/>
              </a:pPr>
              <a:t>‹#›</a:t>
            </a:fld>
            <a:endParaRPr lang="uk-UA" altLang="uk-UA"/>
          </a:p>
        </p:txBody>
      </p:sp>
    </p:spTree>
    <p:extLst>
      <p:ext uri="{BB962C8B-B14F-4D97-AF65-F5344CB8AC3E}">
        <p14:creationId xmlns:p14="http://schemas.microsoft.com/office/powerpoint/2010/main" val="2321986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7"/>
          <p:cNvSpPr>
            <a:spLocks noGrp="1" noChangeArrowheads="1"/>
          </p:cNvSpPr>
          <p:nvPr>
            <p:ph type="dt" sz="half" idx="10"/>
          </p:nvPr>
        </p:nvSpPr>
        <p:spPr>
          <a:ln/>
        </p:spPr>
        <p:txBody>
          <a:bodyPr/>
          <a:lstStyle>
            <a:lvl1pPr>
              <a:defRPr/>
            </a:lvl1pPr>
          </a:lstStyle>
          <a:p>
            <a:pPr>
              <a:defRPr/>
            </a:pPr>
            <a:endParaRPr lang="uk-UA"/>
          </a:p>
        </p:txBody>
      </p:sp>
      <p:sp>
        <p:nvSpPr>
          <p:cNvPr id="5" name="Rectangle 8"/>
          <p:cNvSpPr>
            <a:spLocks noGrp="1" noChangeArrowheads="1"/>
          </p:cNvSpPr>
          <p:nvPr>
            <p:ph type="ftr" sz="quarter" idx="11"/>
          </p:nvPr>
        </p:nvSpPr>
        <p:spPr>
          <a:ln/>
        </p:spPr>
        <p:txBody>
          <a:bodyPr/>
          <a:lstStyle>
            <a:lvl1pPr>
              <a:defRPr/>
            </a:lvl1pPr>
          </a:lstStyle>
          <a:p>
            <a:pPr>
              <a:defRPr/>
            </a:pPr>
            <a:endParaRPr lang="uk-UA"/>
          </a:p>
        </p:txBody>
      </p:sp>
      <p:sp>
        <p:nvSpPr>
          <p:cNvPr id="6" name="Rectangle 9"/>
          <p:cNvSpPr>
            <a:spLocks noGrp="1" noChangeArrowheads="1"/>
          </p:cNvSpPr>
          <p:nvPr>
            <p:ph type="sldNum" sz="quarter" idx="12"/>
          </p:nvPr>
        </p:nvSpPr>
        <p:spPr>
          <a:ln/>
        </p:spPr>
        <p:txBody>
          <a:bodyPr/>
          <a:lstStyle>
            <a:lvl1pPr>
              <a:defRPr/>
            </a:lvl1pPr>
          </a:lstStyle>
          <a:p>
            <a:pPr>
              <a:defRPr/>
            </a:pPr>
            <a:fld id="{5B80AD3B-604A-4BF6-BAB6-C5E5320C1B39}" type="slidenum">
              <a:rPr lang="uk-UA" altLang="uk-UA"/>
              <a:pPr>
                <a:defRPr/>
              </a:pPr>
              <a:t>‹#›</a:t>
            </a:fld>
            <a:endParaRPr lang="uk-UA" altLang="uk-UA"/>
          </a:p>
        </p:txBody>
      </p:sp>
    </p:spTree>
    <p:extLst>
      <p:ext uri="{BB962C8B-B14F-4D97-AF65-F5344CB8AC3E}">
        <p14:creationId xmlns:p14="http://schemas.microsoft.com/office/powerpoint/2010/main" val="1152789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21362"/>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21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7"/>
          <p:cNvSpPr>
            <a:spLocks noGrp="1" noChangeArrowheads="1"/>
          </p:cNvSpPr>
          <p:nvPr>
            <p:ph type="dt" sz="half" idx="10"/>
          </p:nvPr>
        </p:nvSpPr>
        <p:spPr>
          <a:ln/>
        </p:spPr>
        <p:txBody>
          <a:bodyPr/>
          <a:lstStyle>
            <a:lvl1pPr>
              <a:defRPr/>
            </a:lvl1pPr>
          </a:lstStyle>
          <a:p>
            <a:pPr>
              <a:defRPr/>
            </a:pPr>
            <a:endParaRPr lang="uk-UA"/>
          </a:p>
        </p:txBody>
      </p:sp>
      <p:sp>
        <p:nvSpPr>
          <p:cNvPr id="5" name="Rectangle 8"/>
          <p:cNvSpPr>
            <a:spLocks noGrp="1" noChangeArrowheads="1"/>
          </p:cNvSpPr>
          <p:nvPr>
            <p:ph type="ftr" sz="quarter" idx="11"/>
          </p:nvPr>
        </p:nvSpPr>
        <p:spPr>
          <a:ln/>
        </p:spPr>
        <p:txBody>
          <a:bodyPr/>
          <a:lstStyle>
            <a:lvl1pPr>
              <a:defRPr/>
            </a:lvl1pPr>
          </a:lstStyle>
          <a:p>
            <a:pPr>
              <a:defRPr/>
            </a:pPr>
            <a:endParaRPr lang="uk-UA"/>
          </a:p>
        </p:txBody>
      </p:sp>
      <p:sp>
        <p:nvSpPr>
          <p:cNvPr id="6" name="Rectangle 9"/>
          <p:cNvSpPr>
            <a:spLocks noGrp="1" noChangeArrowheads="1"/>
          </p:cNvSpPr>
          <p:nvPr>
            <p:ph type="sldNum" sz="quarter" idx="12"/>
          </p:nvPr>
        </p:nvSpPr>
        <p:spPr>
          <a:ln/>
        </p:spPr>
        <p:txBody>
          <a:bodyPr/>
          <a:lstStyle>
            <a:lvl1pPr>
              <a:defRPr/>
            </a:lvl1pPr>
          </a:lstStyle>
          <a:p>
            <a:pPr>
              <a:defRPr/>
            </a:pPr>
            <a:fld id="{14219FFD-FBA9-4F41-81E9-19400DECA6E9}" type="slidenum">
              <a:rPr lang="uk-UA" altLang="uk-UA"/>
              <a:pPr>
                <a:defRPr/>
              </a:pPr>
              <a:t>‹#›</a:t>
            </a:fld>
            <a:endParaRPr lang="uk-UA" altLang="uk-UA"/>
          </a:p>
        </p:txBody>
      </p:sp>
    </p:spTree>
    <p:extLst>
      <p:ext uri="{BB962C8B-B14F-4D97-AF65-F5344CB8AC3E}">
        <p14:creationId xmlns:p14="http://schemas.microsoft.com/office/powerpoint/2010/main" val="2052016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242175" cy="1981200"/>
            <a:chOff x="0" y="0"/>
            <a:chExt cx="4562" cy="1248"/>
          </a:xfrm>
        </p:grpSpPr>
        <p:sp>
          <p:nvSpPr>
            <p:cNvPr id="20483"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eaLnBrk="1" hangingPunct="1">
                <a:defRPr/>
              </a:pPr>
              <a:endParaRPr lang="uk-UA"/>
            </a:p>
          </p:txBody>
        </p:sp>
        <p:sp>
          <p:nvSpPr>
            <p:cNvPr id="1033" name="Freeform 4"/>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0485" name="Rectangle 5"/>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uk-UA" smtClean="0"/>
              <a:t>Образец заголовка</a:t>
            </a:r>
          </a:p>
        </p:txBody>
      </p:sp>
      <p:sp>
        <p:nvSpPr>
          <p:cNvPr id="20486"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uk-UA" smtClean="0"/>
              <a:t>Образец текста</a:t>
            </a:r>
          </a:p>
          <a:p>
            <a:pPr lvl="1"/>
            <a:r>
              <a:rPr lang="uk-UA" smtClean="0"/>
              <a:t>Второй уровень</a:t>
            </a:r>
          </a:p>
          <a:p>
            <a:pPr lvl="2"/>
            <a:r>
              <a:rPr lang="uk-UA" smtClean="0"/>
              <a:t>Третий уровень</a:t>
            </a:r>
          </a:p>
          <a:p>
            <a:pPr lvl="3"/>
            <a:r>
              <a:rPr lang="uk-UA" smtClean="0"/>
              <a:t>Четвертый уровень</a:t>
            </a:r>
          </a:p>
          <a:p>
            <a:pPr lvl="4"/>
            <a:r>
              <a:rPr lang="uk-UA" smtClean="0"/>
              <a:t>Пятый уровень</a:t>
            </a:r>
          </a:p>
        </p:txBody>
      </p:sp>
      <p:sp>
        <p:nvSpPr>
          <p:cNvPr id="20487" name="Rectangle 7"/>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uk-UA"/>
          </a:p>
        </p:txBody>
      </p:sp>
      <p:sp>
        <p:nvSpPr>
          <p:cNvPr id="20488"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uk-UA"/>
          </a:p>
        </p:txBody>
      </p:sp>
      <p:sp>
        <p:nvSpPr>
          <p:cNvPr id="20489" name="Rectangle 9"/>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defRPr>
            </a:lvl1pPr>
          </a:lstStyle>
          <a:p>
            <a:pPr>
              <a:defRPr/>
            </a:pPr>
            <a:fld id="{B74397F2-C535-4C75-8987-AF1D733C12A3}" type="slidenum">
              <a:rPr lang="uk-UA" altLang="uk-UA"/>
              <a:pPr>
                <a:defRPr/>
              </a:pPr>
              <a:t>‹#›</a:t>
            </a:fld>
            <a:endParaRPr lang="uk-UA" altLang="uk-UA"/>
          </a:p>
        </p:txBody>
      </p:sp>
    </p:spTree>
  </p:cSld>
  <p:clrMap bg1="dk2" tx1="lt1" bg2="dk1" tx2="lt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subTitle" idx="1"/>
          </p:nvPr>
        </p:nvSpPr>
        <p:spPr>
          <a:xfrm>
            <a:off x="838200" y="2279132"/>
            <a:ext cx="8153400" cy="2590800"/>
          </a:xfrm>
        </p:spPr>
        <p:txBody>
          <a:bodyPr/>
          <a:lstStyle/>
          <a:p>
            <a:pPr eaLnBrk="1" hangingPunct="1">
              <a:defRPr/>
            </a:pPr>
            <a:r>
              <a:rPr lang="uk" dirty="0" smtClean="0">
                <a:latin typeface="Times New Roman" panose="02020603050405020304" pitchFamily="18" charset="0"/>
                <a:cs typeface="Times New Roman" panose="02020603050405020304" pitchFamily="18" charset="0"/>
              </a:rPr>
              <a:t>Молекулярна </a:t>
            </a:r>
            <a:r>
              <a:rPr lang="uk" dirty="0">
                <a:latin typeface="Times New Roman" panose="02020603050405020304" pitchFamily="18" charset="0"/>
                <a:cs typeface="Times New Roman" panose="02020603050405020304" pitchFamily="18" charset="0"/>
              </a:rPr>
              <a:t>маса, розчинність, кислотність, лужність, агрегатний стан та поліморфізм як фізико - хімічні фактори, що впливають на біодоступність </a:t>
            </a:r>
            <a:r>
              <a:rPr lang="uk" dirty="0" smtClean="0">
                <a:latin typeface="Times New Roman" panose="02020603050405020304" pitchFamily="18" charset="0"/>
                <a:cs typeface="Times New Roman" panose="02020603050405020304" pitchFamily="18" charset="0"/>
              </a:rPr>
              <a:t>ліків</a:t>
            </a:r>
            <a:endParaRPr lang="uk-UA" dirty="0" smtClean="0">
              <a:latin typeface="Times New Roman" panose="02020603050405020304" pitchFamily="18" charset="0"/>
              <a:cs typeface="Times New Roman" panose="02020603050405020304" pitchFamily="18" charset="0"/>
            </a:endParaRPr>
          </a:p>
        </p:txBody>
      </p:sp>
      <p:sp>
        <p:nvSpPr>
          <p:cNvPr id="5" name="Rectangle 3"/>
          <p:cNvSpPr txBox="1">
            <a:spLocks noChangeArrowheads="1"/>
          </p:cNvSpPr>
          <p:nvPr/>
        </p:nvSpPr>
        <p:spPr bwMode="auto">
          <a:xfrm>
            <a:off x="1097087" y="0"/>
            <a:ext cx="8002944" cy="105273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hlink"/>
              </a:buClr>
              <a:buSzPct val="8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r>
              <a:rPr lang="ru-RU" sz="2000" b="1" kern="0" dirty="0" smtClean="0">
                <a:latin typeface="Times New Roman" panose="02020603050405020304" pitchFamily="18" charset="0"/>
                <a:cs typeface="Times New Roman" panose="02020603050405020304" pitchFamily="18" charset="0"/>
              </a:rPr>
              <a:t>ОДЕСЬКИЙ НАЦ</a:t>
            </a:r>
            <a:r>
              <a:rPr lang="uk-UA" sz="2000" b="1" kern="0" dirty="0" smtClean="0">
                <a:latin typeface="Times New Roman" panose="02020603050405020304" pitchFamily="18" charset="0"/>
                <a:cs typeface="Times New Roman" panose="02020603050405020304" pitchFamily="18" charset="0"/>
              </a:rPr>
              <a:t>І</a:t>
            </a:r>
            <a:r>
              <a:rPr lang="ru-RU" sz="2000" b="1" kern="0" dirty="0" smtClean="0">
                <a:latin typeface="Times New Roman" panose="02020603050405020304" pitchFamily="18" charset="0"/>
                <a:cs typeface="Times New Roman" panose="02020603050405020304" pitchFamily="18" charset="0"/>
              </a:rPr>
              <a:t>ОНАЛЬНИЙ МЕДИЧНИЙ УНІВЕРСИТЕТ</a:t>
            </a:r>
          </a:p>
          <a:p>
            <a:r>
              <a:rPr lang="uk-UA" sz="2000" b="1" kern="0" dirty="0" smtClean="0">
                <a:latin typeface="Times New Roman" panose="02020603050405020304" pitchFamily="18" charset="0"/>
                <a:cs typeface="Times New Roman" panose="02020603050405020304" pitchFamily="18" charset="0"/>
              </a:rPr>
              <a:t>ФАРМАЦЕВТИЧНИЙ ФАКУЛЬТЕТ</a:t>
            </a:r>
          </a:p>
          <a:p>
            <a:r>
              <a:rPr lang="uk-UA" sz="2000" b="1" kern="0" dirty="0" smtClean="0">
                <a:latin typeface="Times New Roman" panose="02020603050405020304" pitchFamily="18" charset="0"/>
                <a:cs typeface="Times New Roman" panose="02020603050405020304" pitchFamily="18" charset="0"/>
              </a:rPr>
              <a:t>КАФЕДРА ФАРМАЦЕВТИЧНОЇ ХІМІЇ ТА ТЕХНОЛОГІЇ ЛІКІВ</a:t>
            </a:r>
          </a:p>
          <a:p>
            <a:pPr eaLnBrk="1" hangingPunct="1">
              <a:defRPr/>
            </a:pPr>
            <a:r>
              <a:rPr lang="uk-UA" sz="2000" kern="0" dirty="0" smtClean="0">
                <a:effectLst/>
                <a:latin typeface="Times New Roman" panose="02020603050405020304" pitchFamily="18" charset="0"/>
                <a:cs typeface="Times New Roman" panose="02020603050405020304" pitchFamily="18" charset="0"/>
              </a:rPr>
              <a:t/>
            </a:r>
            <a:br>
              <a:rPr lang="uk-UA" sz="2000" kern="0" dirty="0" smtClean="0">
                <a:effectLst/>
                <a:latin typeface="Times New Roman" panose="02020603050405020304" pitchFamily="18" charset="0"/>
                <a:cs typeface="Times New Roman" panose="02020603050405020304" pitchFamily="18" charset="0"/>
              </a:rPr>
            </a:br>
            <a:endParaRPr lang="uk-UA" sz="2000" kern="0" dirty="0" smtClean="0">
              <a:latin typeface="Times New Roman" panose="02020603050405020304" pitchFamily="18" charset="0"/>
              <a:cs typeface="Times New Roman" panose="02020603050405020304" pitchFamily="18" charset="0"/>
            </a:endParaRPr>
          </a:p>
        </p:txBody>
      </p:sp>
      <p:pic>
        <p:nvPicPr>
          <p:cNvPr id="6"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887" y="82373"/>
            <a:ext cx="896200" cy="1171955"/>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p:cNvSpPr txBox="1">
            <a:spLocks/>
          </p:cNvSpPr>
          <p:nvPr/>
        </p:nvSpPr>
        <p:spPr>
          <a:xfrm>
            <a:off x="6368555" y="5005864"/>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latin typeface="Times New Roman" panose="02020603050405020304" pitchFamily="18" charset="0"/>
                <a:cs typeface="Times New Roman" panose="02020603050405020304" pitchFamily="18" charset="0"/>
              </a:rPr>
              <a:t>Доцент Замкова А.В.</a:t>
            </a:r>
            <a:endParaRPr lang="uk-UA" sz="20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051720" y="6237312"/>
            <a:ext cx="5492261"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latin typeface="Times New Roman" panose="02020603050405020304" pitchFamily="18" charset="0"/>
                <a:cs typeface="Times New Roman" panose="02020603050405020304" pitchFamily="18" charset="0"/>
              </a:rPr>
              <a:t>Одеса 2025</a:t>
            </a:r>
            <a:endParaRPr lang="uk-UA"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0" y="0"/>
            <a:ext cx="9144000" cy="63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uk" altLang="uk-UA" sz="2400" i="1">
                <a:latin typeface="Times New Roman" panose="02020603050405020304" pitchFamily="18" charset="0"/>
                <a:cs typeface="Times New Roman" panose="02020603050405020304" pitchFamily="18" charset="0"/>
              </a:rPr>
              <a:t>Останні десятиліття серед лікарських форм змінилося кілька поколінь.</a:t>
            </a:r>
            <a:endParaRPr lang="uk-UA" altLang="uk-UA" sz="2400"/>
          </a:p>
          <a:p>
            <a:pPr algn="just">
              <a:spcBef>
                <a:spcPct val="0"/>
              </a:spcBef>
              <a:buClrTx/>
              <a:buSzTx/>
              <a:buFontTx/>
              <a:buNone/>
            </a:pPr>
            <a:r>
              <a:rPr lang="uk" altLang="uk-UA" sz="2400">
                <a:latin typeface="Times New Roman" panose="02020603050405020304" pitchFamily="18" charset="0"/>
                <a:cs typeface="Times New Roman" panose="02020603050405020304" pitchFamily="18" charset="0"/>
              </a:rPr>
              <a:t>1. </a:t>
            </a:r>
            <a:r>
              <a:rPr lang="uk" altLang="uk-UA" sz="2400" i="1">
                <a:latin typeface="Times New Roman" panose="02020603050405020304" pitchFamily="18" charset="0"/>
                <a:cs typeface="Times New Roman" panose="02020603050405020304" pitchFamily="18" charset="0"/>
              </a:rPr>
              <a:t>Традиційні лікарські форми -</a:t>
            </a:r>
            <a:r>
              <a:rPr lang="uk" altLang="uk-UA" sz="2400">
                <a:latin typeface="Times New Roman" panose="02020603050405020304" pitchFamily="18" charset="0"/>
                <a:cs typeface="Times New Roman" panose="02020603050405020304" pitchFamily="18" charset="0"/>
              </a:rPr>
              <a:t> це таблетки, мазі, супозиторії, ін'єкційні розчини та інші препарати з короткою біофармацевтичною фазою, їхня біодоступність незадовільна; крім того, вони характеризуються одноразовим застосуванням.</a:t>
            </a:r>
            <a:endParaRPr lang="uk-UA" altLang="uk-UA" sz="2400"/>
          </a:p>
          <a:p>
            <a:pPr algn="just">
              <a:spcBef>
                <a:spcPct val="0"/>
              </a:spcBef>
              <a:buClrTx/>
              <a:buSzTx/>
              <a:buFontTx/>
              <a:buNone/>
            </a:pPr>
            <a:r>
              <a:rPr lang="uk" altLang="uk-UA" sz="2400">
                <a:latin typeface="Times New Roman" panose="02020603050405020304" pitchFamily="18" charset="0"/>
                <a:cs typeface="Times New Roman" panose="02020603050405020304" pitchFamily="18" charset="0"/>
              </a:rPr>
              <a:t>2. </a:t>
            </a:r>
            <a:r>
              <a:rPr lang="uk" altLang="uk-UA" sz="2400" i="1">
                <a:latin typeface="Times New Roman" panose="02020603050405020304" pitchFamily="18" charset="0"/>
                <a:cs typeface="Times New Roman" panose="02020603050405020304" pitchFamily="18" charset="0"/>
              </a:rPr>
              <a:t>Пролонговані лікарські форм </a:t>
            </a:r>
            <a:r>
              <a:rPr lang="uk" altLang="uk-UA" sz="2400">
                <a:latin typeface="Times New Roman" panose="02020603050405020304" pitchFamily="18" charset="0"/>
                <a:cs typeface="Times New Roman" panose="02020603050405020304" pitchFamily="18" charset="0"/>
              </a:rPr>
              <a:t>- це таблетки, що повільно розчиняються, ін'єкційні розчини з комплексо-утворювачем, масляні розчини та ін. Вони повільно вивільняють діючі речовини і, отже, надають терапевтичний ефект більш тривалий час, створюють депо препарату в організмі.</a:t>
            </a:r>
            <a:endParaRPr lang="uk-UA" altLang="uk-UA" sz="2400"/>
          </a:p>
          <a:p>
            <a:pPr algn="just">
              <a:spcBef>
                <a:spcPct val="0"/>
              </a:spcBef>
              <a:buClrTx/>
              <a:buSzTx/>
              <a:buFontTx/>
              <a:buNone/>
            </a:pPr>
            <a:r>
              <a:rPr lang="uk" altLang="uk-UA" sz="2400">
                <a:latin typeface="Times New Roman" panose="02020603050405020304" pitchFamily="18" charset="0"/>
                <a:cs typeface="Times New Roman" panose="02020603050405020304" pitchFamily="18" charset="0"/>
              </a:rPr>
              <a:t>3. </a:t>
            </a:r>
            <a:r>
              <a:rPr lang="uk" altLang="uk-UA" sz="2400" i="1">
                <a:latin typeface="Times New Roman" panose="02020603050405020304" pitchFamily="18" charset="0"/>
                <a:cs typeface="Times New Roman" panose="02020603050405020304" pitchFamily="18" charset="0"/>
              </a:rPr>
              <a:t>Лікарські форми із контрольованим вивільненням діючих речовин. </a:t>
            </a:r>
            <a:r>
              <a:rPr lang="uk" altLang="uk-UA" sz="2400">
                <a:latin typeface="Times New Roman" panose="02020603050405020304" pitchFamily="18" charset="0"/>
                <a:cs typeface="Times New Roman" panose="02020603050405020304" pitchFamily="18" charset="0"/>
              </a:rPr>
              <a:t>Такі форми необхідні для ліків, що вживаються тривалий час (тижні, місяці, роки), що особливо важливо для лікування хронічних захворювань.</a:t>
            </a:r>
            <a:endParaRPr lang="uk-UA" altLang="uk-UA" sz="2400">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ChangeArrowheads="1"/>
          </p:cNvSpPr>
          <p:nvPr/>
        </p:nvSpPr>
        <p:spPr bwMode="auto">
          <a:xfrm>
            <a:off x="0" y="685800"/>
            <a:ext cx="9144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uk" altLang="uk-UA" sz="2800">
                <a:latin typeface="Times New Roman" panose="02020603050405020304" pitchFamily="18" charset="0"/>
                <a:cs typeface="Times New Roman" panose="02020603050405020304" pitchFamily="18" charset="0"/>
              </a:rPr>
              <a:t>Для лікарських форм третього покоління характерні:</a:t>
            </a:r>
            <a:endParaRPr lang="uk-UA" altLang="uk-UA" sz="2800"/>
          </a:p>
          <a:p>
            <a:pPr algn="just">
              <a:spcBef>
                <a:spcPct val="0"/>
              </a:spcBef>
              <a:buClrTx/>
              <a:buSzTx/>
              <a:buFontTx/>
              <a:buNone/>
            </a:pPr>
            <a:r>
              <a:rPr lang="uk" altLang="uk-UA" sz="2800">
                <a:latin typeface="Times New Roman" panose="02020603050405020304" pitchFamily="18" charset="0"/>
                <a:cs typeface="Times New Roman" panose="02020603050405020304" pitchFamily="18" charset="0"/>
              </a:rPr>
              <a:t>- безперервна, тривала подача ЛХ (від кількох тижнів до кількох місяців);</a:t>
            </a:r>
            <a:endParaRPr lang="uk-UA" altLang="uk-UA" sz="2800"/>
          </a:p>
          <a:p>
            <a:pPr algn="just">
              <a:spcBef>
                <a:spcPct val="0"/>
              </a:spcBef>
              <a:buClrTx/>
              <a:buSzTx/>
              <a:buFontTx/>
              <a:buNone/>
            </a:pPr>
            <a:r>
              <a:rPr lang="uk" altLang="uk-UA" sz="2800">
                <a:latin typeface="Times New Roman" panose="02020603050405020304" pitchFamily="18" charset="0"/>
                <a:cs typeface="Times New Roman" panose="02020603050405020304" pitchFamily="18" charset="0"/>
              </a:rPr>
              <a:t>- Можливість вибору швидкості вивільнення ЛВ;</a:t>
            </a:r>
            <a:endParaRPr lang="uk-UA" altLang="uk-UA" sz="2800"/>
          </a:p>
          <a:p>
            <a:pPr algn="just">
              <a:spcBef>
                <a:spcPct val="0"/>
              </a:spcBef>
              <a:buClrTx/>
              <a:buSzTx/>
              <a:buFontTx/>
              <a:buNone/>
            </a:pPr>
            <a:r>
              <a:rPr lang="uk" altLang="uk-UA" sz="2800">
                <a:latin typeface="Times New Roman" panose="02020603050405020304" pitchFamily="18" charset="0"/>
                <a:cs typeface="Times New Roman" panose="02020603050405020304" pitchFamily="18" charset="0"/>
              </a:rPr>
              <a:t>можливість подачі в організм мінімальних кількостей діючих речовин, що зменшує їхню витрату;</a:t>
            </a:r>
            <a:endParaRPr lang="uk-UA" altLang="uk-UA" sz="2800"/>
          </a:p>
          <a:p>
            <a:pPr algn="just">
              <a:spcBef>
                <a:spcPct val="0"/>
              </a:spcBef>
              <a:buClrTx/>
              <a:buSzTx/>
              <a:buFontTx/>
              <a:buNone/>
            </a:pPr>
            <a:r>
              <a:rPr lang="uk" altLang="uk-UA" sz="2800">
                <a:latin typeface="Times New Roman" panose="02020603050405020304" pitchFamily="18" charset="0"/>
                <a:cs typeface="Times New Roman" panose="02020603050405020304" pitchFamily="18" charset="0"/>
              </a:rPr>
              <a:t>- Лікарські речовини ізольовані від внутрішнього середовища організму, що значно знижує їх побічну дію.</a:t>
            </a:r>
            <a:endParaRPr lang="uk-UA" altLang="uk-UA" sz="280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ChangeArrowheads="1"/>
          </p:cNvSpPr>
          <p:nvPr/>
        </p:nvSpPr>
        <p:spPr bwMode="auto">
          <a:xfrm>
            <a:off x="0" y="609600"/>
            <a:ext cx="9144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49263">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uk" altLang="uk-UA" sz="2800">
                <a:latin typeface="Times New Roman" panose="02020603050405020304" pitchFamily="18" charset="0"/>
                <a:cs typeface="Times New Roman" panose="02020603050405020304" pitchFamily="18" charset="0"/>
              </a:rPr>
              <a:t>Лікарські форми третього покоління ділять на дві групи: </a:t>
            </a:r>
            <a:endParaRPr lang="uk-UA" altLang="uk-UA" sz="2800"/>
          </a:p>
          <a:p>
            <a:pPr algn="just">
              <a:spcBef>
                <a:spcPct val="0"/>
              </a:spcBef>
              <a:buClrTx/>
              <a:buSzTx/>
              <a:buFontTx/>
              <a:buNone/>
            </a:pPr>
            <a:r>
              <a:rPr lang="uk" altLang="uk-UA" sz="2800">
                <a:latin typeface="Times New Roman" panose="02020603050405020304" pitchFamily="18" charset="0"/>
                <a:cs typeface="Times New Roman" panose="02020603050405020304" pitchFamily="18" charset="0"/>
              </a:rPr>
              <a:t>1 - системи-резервуари з програмним вивільненням лікарських речовин (С-1);</a:t>
            </a:r>
            <a:endParaRPr lang="uk-UA" altLang="uk-UA" sz="2800"/>
          </a:p>
          <a:p>
            <a:pPr algn="just">
              <a:spcBef>
                <a:spcPct val="0"/>
              </a:spcBef>
              <a:buClrTx/>
              <a:buSzTx/>
              <a:buFontTx/>
              <a:buNone/>
            </a:pPr>
            <a:r>
              <a:rPr lang="uk" altLang="uk-UA" sz="2800">
                <a:latin typeface="Times New Roman" panose="02020603050405020304" pitchFamily="18" charset="0"/>
                <a:cs typeface="Times New Roman" panose="02020603050405020304" pitchFamily="18" charset="0"/>
              </a:rPr>
              <a:t>2 - системи для спрямованої доставки лікарських речовин (С-2).</a:t>
            </a:r>
            <a:endParaRPr lang="uk-UA" altLang="uk-UA" sz="280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0" y="609600"/>
            <a:ext cx="91440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eaLnBrk="1" hangingPunct="1">
              <a:spcBef>
                <a:spcPct val="0"/>
              </a:spcBef>
              <a:buClrTx/>
              <a:buSzTx/>
              <a:buFontTx/>
              <a:buNone/>
            </a:pPr>
            <a:r>
              <a:rPr lang="uk" altLang="uk-UA" sz="2800">
                <a:latin typeface="Times New Roman" panose="02020603050405020304" pitchFamily="18" charset="0"/>
                <a:cs typeface="Times New Roman" panose="02020603050405020304" pitchFamily="18" charset="0"/>
              </a:rPr>
              <a:t>Системи С-1 забезпечують стабільне постачання організму лікарськими речовинами, зменшення їх побічних ефектів, містять певну кількість лікарських речовин, що вивільняються із С-1 протягом заданого періоду часу. Це так звані системи-резервуари, що складаються з 4 основних компонентів:</a:t>
            </a:r>
            <a:endParaRPr lang="uk-UA" altLang="uk-UA" sz="2800"/>
          </a:p>
          <a:p>
            <a:pPr>
              <a:spcBef>
                <a:spcPct val="0"/>
              </a:spcBef>
              <a:buClrTx/>
              <a:buSzTx/>
              <a:buFontTx/>
              <a:buNone/>
            </a:pPr>
            <a:r>
              <a:rPr lang="uk" altLang="uk-UA" sz="2800">
                <a:latin typeface="Times New Roman" panose="02020603050405020304" pitchFamily="18" charset="0"/>
                <a:cs typeface="Times New Roman" panose="02020603050405020304" pitchFamily="18" charset="0"/>
              </a:rPr>
              <a:t>- Резервуар для лікарських речовин;</a:t>
            </a:r>
            <a:endParaRPr lang="uk-UA" altLang="uk-UA" sz="2800"/>
          </a:p>
          <a:p>
            <a:pPr>
              <a:spcBef>
                <a:spcPct val="0"/>
              </a:spcBef>
              <a:buClrTx/>
              <a:buSzTx/>
              <a:buFontTx/>
              <a:buNone/>
            </a:pPr>
            <a:r>
              <a:rPr lang="uk" altLang="uk-UA" sz="2800">
                <a:latin typeface="Times New Roman" panose="02020603050405020304" pitchFamily="18" charset="0"/>
                <a:cs typeface="Times New Roman" panose="02020603050405020304" pitchFamily="18" charset="0"/>
              </a:rPr>
              <a:t>- Прилад для контролю за надходженням ЛВ;</a:t>
            </a:r>
            <a:endParaRPr lang="uk-UA" altLang="uk-UA" sz="2800"/>
          </a:p>
          <a:p>
            <a:pPr>
              <a:spcBef>
                <a:spcPct val="0"/>
              </a:spcBef>
              <a:buClrTx/>
              <a:buSzTx/>
              <a:buFontTx/>
              <a:buNone/>
            </a:pPr>
            <a:r>
              <a:rPr lang="uk" altLang="uk-UA" sz="2800">
                <a:latin typeface="Times New Roman" panose="02020603050405020304" pitchFamily="18" charset="0"/>
                <a:cs typeface="Times New Roman" panose="02020603050405020304" pitchFamily="18" charset="0"/>
              </a:rPr>
              <a:t>- Джерело енергії;</a:t>
            </a:r>
            <a:endParaRPr lang="uk-UA" altLang="uk-UA" sz="2800">
              <a:cs typeface="Times New Roman" panose="02020603050405020304" pitchFamily="18" charset="0"/>
            </a:endParaRPr>
          </a:p>
          <a:p>
            <a:pPr>
              <a:spcBef>
                <a:spcPct val="0"/>
              </a:spcBef>
              <a:buClrTx/>
              <a:buSzTx/>
              <a:buFontTx/>
              <a:buNone/>
            </a:pPr>
            <a:r>
              <a:rPr lang="uk" altLang="uk-UA" sz="2800">
                <a:latin typeface="Arial" panose="020B0604020202020204" pitchFamily="34" charset="0"/>
                <a:cs typeface="Times New Roman" panose="02020603050405020304" pitchFamily="18" charset="0"/>
              </a:rPr>
              <a:t>- Елемент зв'язку з біологічною системою</a:t>
            </a:r>
            <a:endParaRPr lang="uk-UA" altLang="uk-UA" sz="280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ChangeArrowheads="1"/>
          </p:cNvSpPr>
          <p:nvPr/>
        </p:nvSpPr>
        <p:spPr bwMode="auto">
          <a:xfrm>
            <a:off x="0" y="187325"/>
            <a:ext cx="91440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uk" altLang="uk-UA" sz="2400">
                <a:latin typeface="Times New Roman" panose="02020603050405020304" pitchFamily="18" charset="0"/>
                <a:cs typeface="Times New Roman" panose="02020603050405020304" pitchFamily="18" charset="0"/>
              </a:rPr>
              <a:t>С-2 - системи спрямованої доставки ЛВ - створюють хороші перспективи в галузі лікарської терапії, пов'язаної із спрямованою доставкою лікарських речовин до заданого органу (тканини)-мішені. Дані системи дозволяють значно знизити токсичність ЛВ і економно їх витрачати (оскільки 90% застосовуваних лікарських засобів не досягають мети), знижують побічну дію і зменшують дозу ліків, що вводяться.</a:t>
            </a:r>
            <a:endParaRPr lang="uk-UA" altLang="uk-UA" sz="2400"/>
          </a:p>
          <a:p>
            <a:pPr algn="just">
              <a:spcBef>
                <a:spcPct val="0"/>
              </a:spcBef>
              <a:buClrTx/>
              <a:buSzTx/>
              <a:buFontTx/>
              <a:buNone/>
            </a:pPr>
            <a:r>
              <a:rPr lang="uk" altLang="uk-UA" sz="2400">
                <a:latin typeface="Times New Roman" panose="02020603050405020304" pitchFamily="18" charset="0"/>
                <a:cs typeface="Times New Roman" panose="02020603050405020304" pitchFamily="18" charset="0"/>
              </a:rPr>
              <a:t>С-2 – це ліпосоми, наночастки, навокапсули. За допомогою спеціальних систем ЛВ може бути доставлено:</a:t>
            </a:r>
            <a:endParaRPr lang="uk-UA" altLang="uk-UA" sz="2400"/>
          </a:p>
          <a:p>
            <a:pPr algn="just">
              <a:spcBef>
                <a:spcPct val="0"/>
              </a:spcBef>
              <a:buClrTx/>
              <a:buSzTx/>
              <a:buFontTx/>
              <a:buNone/>
            </a:pPr>
            <a:r>
              <a:rPr lang="uk" altLang="uk-UA" sz="2400">
                <a:latin typeface="Times New Roman" panose="02020603050405020304" pitchFamily="18" charset="0"/>
                <a:cs typeface="Times New Roman" panose="02020603050405020304" pitchFamily="18" charset="0"/>
              </a:rPr>
              <a:t>- В заданий орган (легкі, печінка);</a:t>
            </a:r>
            <a:endParaRPr lang="uk-UA" altLang="uk-UA" sz="2400"/>
          </a:p>
          <a:p>
            <a:pPr algn="just">
              <a:spcBef>
                <a:spcPct val="0"/>
              </a:spcBef>
              <a:buClrTx/>
              <a:buSzTx/>
              <a:buFontTx/>
              <a:buNone/>
            </a:pPr>
            <a:r>
              <a:rPr lang="uk" altLang="uk-UA" sz="2400">
                <a:latin typeface="Times New Roman" panose="02020603050405020304" pitchFamily="18" charset="0"/>
                <a:cs typeface="Times New Roman" panose="02020603050405020304" pitchFamily="18" charset="0"/>
              </a:rPr>
              <a:t>- специфічні клітини органу (ендотеліальні клітини та органи);</a:t>
            </a:r>
            <a:endParaRPr lang="uk-UA" altLang="uk-UA" sz="2400"/>
          </a:p>
          <a:p>
            <a:pPr algn="just">
              <a:spcBef>
                <a:spcPct val="0"/>
              </a:spcBef>
              <a:buClrTx/>
              <a:buSzTx/>
              <a:buFontTx/>
              <a:buNone/>
            </a:pPr>
            <a:r>
              <a:rPr lang="uk" altLang="uk-UA" sz="2400">
                <a:latin typeface="Times New Roman" panose="02020603050405020304" pitchFamily="18" charset="0"/>
                <a:cs typeface="Times New Roman" panose="02020603050405020304" pitchFamily="18" charset="0"/>
              </a:rPr>
              <a:t>- у специфічні структури клітини (лізосоми, цитоплазму тощо).</a:t>
            </a:r>
            <a:endParaRPr lang="uk-UA" altLang="uk-UA" sz="2400">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ChangeArrowheads="1"/>
          </p:cNvSpPr>
          <p:nvPr/>
        </p:nvSpPr>
        <p:spPr bwMode="auto">
          <a:xfrm>
            <a:off x="250825" y="836613"/>
            <a:ext cx="8496300" cy="3503612"/>
          </a:xfrm>
          <a:prstGeom prst="rect">
            <a:avLst/>
          </a:prstGeom>
          <a:noFill/>
          <a:ln w="9525">
            <a:noFill/>
            <a:miter lim="800000"/>
            <a:headEnd/>
            <a:tailEnd/>
          </a:ln>
          <a:effectLst/>
        </p:spPr>
        <p:txBody>
          <a:bodyPr anchor="ctr">
            <a:spAutoFit/>
          </a:bodyPr>
          <a:lstStyle/>
          <a:p>
            <a:pPr algn="just" eaLnBrk="1" hangingPunct="1">
              <a:defRPr/>
            </a:pPr>
            <a:r>
              <a:rPr lang="uk" sz="3200" b="1" i="1" u="sng">
                <a:effectLst>
                  <a:outerShdw blurRad="38100" dist="38100" dir="2700000" algn="tl">
                    <a:srgbClr val="000000"/>
                  </a:outerShdw>
                </a:effectLst>
              </a:rPr>
              <a:t>Терапевтичними системами </a:t>
            </a:r>
            <a:r>
              <a:rPr lang="uk" sz="3200" b="1" i="1">
                <a:effectLst>
                  <a:outerShdw blurRad="38100" dist="38100" dir="2700000" algn="tl">
                    <a:srgbClr val="000000"/>
                  </a:outerShdw>
                </a:effectLst>
              </a:rPr>
              <a:t>(ТЗ) називаються пристосування або дозована лікарська форма, що вивільняє лікарську субстанцію із запрограмованою швидкістю через певні проміжки часу.</a:t>
            </a:r>
            <a:r>
              <a:rPr lang="uk" sz="2400" i="1">
                <a:effectLst>
                  <a:outerShdw blurRad="38100" dist="38100" dir="2700000" algn="tl">
                    <a:srgbClr val="000000"/>
                  </a:outerShdw>
                </a:effectLst>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468313" y="168275"/>
            <a:ext cx="8135937" cy="1006475"/>
          </a:xfrm>
          <a:prstGeom prst="rect">
            <a:avLst/>
          </a:prstGeom>
          <a:noFill/>
          <a:ln w="9525">
            <a:noFill/>
            <a:miter lim="800000"/>
            <a:headEnd/>
            <a:tailEnd/>
          </a:ln>
          <a:effectLst/>
        </p:spPr>
        <p:txBody>
          <a:bodyPr anchor="ctr">
            <a:spAutoFit/>
          </a:bodyPr>
          <a:lstStyle/>
          <a:p>
            <a:pPr algn="ctr" eaLnBrk="1" hangingPunct="1">
              <a:defRPr/>
            </a:pPr>
            <a:r>
              <a:rPr lang="uk" sz="3000" b="1" i="1">
                <a:effectLst>
                  <a:outerShdw blurRad="38100" dist="38100" dir="2700000" algn="tl">
                    <a:srgbClr val="000000"/>
                  </a:outerShdw>
                </a:effectLst>
              </a:rPr>
              <a:t>Залежно від шляху введення ТЗ можна класифікувати на системи:</a:t>
            </a:r>
          </a:p>
        </p:txBody>
      </p:sp>
      <p:sp>
        <p:nvSpPr>
          <p:cNvPr id="9222" name="Rectangle 6"/>
          <p:cNvSpPr>
            <a:spLocks noGrp="1" noRot="1" noChangeArrowheads="1"/>
          </p:cNvSpPr>
          <p:nvPr>
            <p:ph type="body" idx="1"/>
          </p:nvPr>
        </p:nvSpPr>
        <p:spPr>
          <a:xfrm>
            <a:off x="468313" y="1196975"/>
            <a:ext cx="8377237" cy="3168650"/>
          </a:xfrm>
        </p:spPr>
        <p:txBody>
          <a:bodyPr/>
          <a:lstStyle/>
          <a:p>
            <a:pPr eaLnBrk="1" hangingPunct="1">
              <a:defRPr/>
            </a:pPr>
            <a:r>
              <a:rPr lang="uk" sz="2400" b="1" i="1" smtClean="0"/>
              <a:t> </a:t>
            </a:r>
            <a:r>
              <a:rPr lang="uk" sz="2400" b="1" i="1" smtClean="0">
                <a:effectLst/>
              </a:rPr>
              <a:t>пероральні;</a:t>
            </a:r>
          </a:p>
          <a:p>
            <a:pPr eaLnBrk="1" hangingPunct="1">
              <a:defRPr/>
            </a:pPr>
            <a:r>
              <a:rPr lang="uk" sz="2400" b="1" i="1" smtClean="0">
                <a:effectLst/>
              </a:rPr>
              <a:t>трансдермальні;</a:t>
            </a:r>
          </a:p>
          <a:p>
            <a:pPr eaLnBrk="1" hangingPunct="1">
              <a:defRPr/>
            </a:pPr>
            <a:r>
              <a:rPr lang="uk" sz="2400" b="1" i="1" smtClean="0">
                <a:effectLst/>
              </a:rPr>
              <a:t>внутрішньоочні;</a:t>
            </a:r>
          </a:p>
          <a:p>
            <a:pPr eaLnBrk="1" hangingPunct="1">
              <a:defRPr/>
            </a:pPr>
            <a:r>
              <a:rPr lang="uk" sz="2400" b="1" i="1" smtClean="0">
                <a:effectLst/>
              </a:rPr>
              <a:t>внутрішньопорожнинні (внутрішньоматкові, ректальні та ін);</a:t>
            </a:r>
          </a:p>
          <a:p>
            <a:pPr eaLnBrk="1" hangingPunct="1">
              <a:defRPr/>
            </a:pPr>
            <a:r>
              <a:rPr lang="uk" sz="2400" b="1" i="1" smtClean="0">
                <a:effectLst/>
              </a:rPr>
              <a:t>імплантаційні (силіконові);</a:t>
            </a:r>
          </a:p>
          <a:p>
            <a:pPr eaLnBrk="1" hangingPunct="1">
              <a:defRPr/>
            </a:pPr>
            <a:r>
              <a:rPr lang="uk" sz="2400" b="1" i="1" smtClean="0">
                <a:effectLst/>
              </a:rPr>
              <a:t>інфузійні.</a:t>
            </a:r>
          </a:p>
        </p:txBody>
      </p:sp>
      <p:sp>
        <p:nvSpPr>
          <p:cNvPr id="9223" name="Rectangle 7"/>
          <p:cNvSpPr>
            <a:spLocks noChangeArrowheads="1"/>
          </p:cNvSpPr>
          <p:nvPr/>
        </p:nvSpPr>
        <p:spPr bwMode="auto">
          <a:xfrm>
            <a:off x="611188" y="4352925"/>
            <a:ext cx="8135937" cy="2011363"/>
          </a:xfrm>
          <a:prstGeom prst="rect">
            <a:avLst/>
          </a:prstGeom>
          <a:noFill/>
          <a:ln w="9525">
            <a:noFill/>
            <a:miter lim="800000"/>
            <a:headEnd/>
            <a:tailEnd/>
          </a:ln>
          <a:effectLst/>
        </p:spPr>
        <p:txBody>
          <a:bodyPr anchor="ctr">
            <a:spAutoFit/>
          </a:bodyPr>
          <a:lstStyle/>
          <a:p>
            <a:pPr algn="ctr" eaLnBrk="1" hangingPunct="1">
              <a:defRPr/>
            </a:pPr>
            <a:r>
              <a:rPr lang="uk" sz="2400" b="1" i="1">
                <a:effectLst>
                  <a:outerShdw blurRad="38100" dist="38100" dir="2700000" algn="tl">
                    <a:srgbClr val="000000"/>
                  </a:outerShdw>
                </a:effectLst>
              </a:rPr>
              <a:t>Доставка ліків у задану область організму протікає на кілька стадій:</a:t>
            </a:r>
          </a:p>
          <a:p>
            <a:pPr algn="ctr" eaLnBrk="1" hangingPunct="1">
              <a:defRPr/>
            </a:pPr>
            <a:endParaRPr lang="uk-UA" b="1" i="1">
              <a:effectLst>
                <a:outerShdw blurRad="38100" dist="38100" dir="2700000" algn="tl">
                  <a:srgbClr val="000000"/>
                </a:outerShdw>
              </a:effectLst>
            </a:endParaRPr>
          </a:p>
          <a:p>
            <a:pPr algn="ctr" eaLnBrk="1" hangingPunct="1">
              <a:defRPr/>
            </a:pPr>
            <a:r>
              <a:rPr lang="uk" sz="2000" b="1" i="1">
                <a:effectLst>
                  <a:outerShdw blurRad="38100" dist="38100" dir="2700000" algn="tl">
                    <a:srgbClr val="000000"/>
                  </a:outerShdw>
                </a:effectLst>
              </a:rPr>
              <a:t>- Вивільнення ЛВ із системи;</a:t>
            </a:r>
          </a:p>
          <a:p>
            <a:pPr algn="ctr" eaLnBrk="1" hangingPunct="1">
              <a:defRPr/>
            </a:pPr>
            <a:r>
              <a:rPr lang="uk" sz="2000" b="1" i="1">
                <a:effectLst>
                  <a:outerShdw blurRad="38100" dist="38100" dir="2700000" algn="tl">
                    <a:srgbClr val="000000"/>
                  </a:outerShdw>
                </a:effectLst>
              </a:rPr>
              <a:t>- Дифузія в локальний кровотік;</a:t>
            </a:r>
          </a:p>
          <a:p>
            <a:pPr algn="ctr" eaLnBrk="1" hangingPunct="1">
              <a:defRPr/>
            </a:pPr>
            <a:r>
              <a:rPr lang="uk" b="1" i="1">
                <a:effectLst>
                  <a:outerShdw blurRad="38100" dist="38100" dir="2700000" algn="tl">
                    <a:srgbClr val="000000"/>
                  </a:outerShdw>
                </a:effectLst>
              </a:rPr>
              <a:t>-</a:t>
            </a:r>
            <a:r>
              <a:rPr lang="uk"/>
              <a:t> </a:t>
            </a:r>
            <a:r>
              <a:rPr lang="uk" sz="2000" b="1" i="1">
                <a:effectLst>
                  <a:outerShdw blurRad="38100" dist="38100" dir="2700000" algn="tl">
                    <a:srgbClr val="000000"/>
                  </a:outerShdw>
                </a:effectLst>
              </a:rPr>
              <a:t>транспортування до органу.</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Rectangle 7"/>
          <p:cNvSpPr>
            <a:spLocks noGrp="1" noChangeArrowheads="1"/>
          </p:cNvSpPr>
          <p:nvPr>
            <p:ph type="subTitle" idx="1"/>
          </p:nvPr>
        </p:nvSpPr>
        <p:spPr>
          <a:xfrm>
            <a:off x="1476375" y="333375"/>
            <a:ext cx="6048375" cy="792163"/>
          </a:xfrm>
        </p:spPr>
        <p:txBody>
          <a:bodyPr/>
          <a:lstStyle/>
          <a:p>
            <a:pPr eaLnBrk="1" hangingPunct="1">
              <a:defRPr/>
            </a:pPr>
            <a:r>
              <a:rPr lang="uk" sz="3600" b="1" smtClean="0"/>
              <a:t>         </a:t>
            </a:r>
            <a:r>
              <a:rPr lang="uk" sz="4000" b="1" smtClean="0"/>
              <a:t>Пероральні ТЗ</a:t>
            </a:r>
          </a:p>
        </p:txBody>
      </p:sp>
      <p:sp>
        <p:nvSpPr>
          <p:cNvPr id="11272" name="Rectangle 8"/>
          <p:cNvSpPr>
            <a:spLocks noChangeArrowheads="1"/>
          </p:cNvSpPr>
          <p:nvPr/>
        </p:nvSpPr>
        <p:spPr bwMode="auto">
          <a:xfrm>
            <a:off x="395288" y="1125538"/>
            <a:ext cx="8569325" cy="5203825"/>
          </a:xfrm>
          <a:prstGeom prst="rect">
            <a:avLst/>
          </a:prstGeom>
          <a:noFill/>
          <a:ln w="9525">
            <a:noFill/>
            <a:miter lim="800000"/>
            <a:headEnd/>
            <a:tailEnd/>
          </a:ln>
          <a:effectLst/>
        </p:spPr>
        <p:txBody>
          <a:bodyPr anchor="ctr">
            <a:spAutoFit/>
          </a:bodyPr>
          <a:lstStyle/>
          <a:p>
            <a:pPr algn="just" eaLnBrk="1" hangingPunct="1">
              <a:defRPr/>
            </a:pPr>
            <a:r>
              <a:rPr lang="uk" sz="2400"/>
              <a:t> </a:t>
            </a:r>
            <a:r>
              <a:rPr lang="uk" sz="2400" b="1">
                <a:effectLst>
                  <a:outerShdw blurRad="38100" dist="38100" dir="2700000" algn="tl">
                    <a:srgbClr val="000000"/>
                  </a:outerShdw>
                </a:effectLst>
              </a:rPr>
              <a:t>Вони являють собою пігулки, вкриті оболонкою, з отворами. Їх ще називають елементарним осмотичним насосом. На вивільнення ЛХ тут впливають такі фактори:</a:t>
            </a:r>
          </a:p>
          <a:p>
            <a:pPr algn="just" eaLnBrk="1" hangingPunct="1">
              <a:defRPr/>
            </a:pPr>
            <a:endParaRPr lang="ru-RU" sz="2400" b="1">
              <a:effectLst>
                <a:outerShdw blurRad="38100" dist="38100" dir="2700000" algn="tl">
                  <a:srgbClr val="000000"/>
                </a:outerShdw>
              </a:effectLst>
            </a:endParaRPr>
          </a:p>
          <a:p>
            <a:pPr eaLnBrk="1" hangingPunct="1">
              <a:defRPr/>
            </a:pPr>
            <a:r>
              <a:rPr lang="uk" sz="2400" b="1" i="1"/>
              <a:t>- природа допоміжних речовин;</a:t>
            </a:r>
          </a:p>
          <a:p>
            <a:pPr eaLnBrk="1" hangingPunct="1">
              <a:defRPr/>
            </a:pPr>
            <a:r>
              <a:rPr lang="uk" sz="2400" b="1" i="1"/>
              <a:t>- Співвідношення кількості полімеру та ЛВ;</a:t>
            </a:r>
          </a:p>
          <a:p>
            <a:pPr eaLnBrk="1" hangingPunct="1">
              <a:defRPr/>
            </a:pPr>
            <a:r>
              <a:rPr lang="uk" sz="2400" b="1" i="1"/>
              <a:t>- Форма матричної таблетки;</a:t>
            </a:r>
          </a:p>
          <a:p>
            <a:pPr eaLnBrk="1" hangingPunct="1">
              <a:defRPr/>
            </a:pPr>
            <a:r>
              <a:rPr lang="uk" sz="2400" b="1" i="1"/>
              <a:t>- Наявність оболонки.</a:t>
            </a:r>
          </a:p>
          <a:p>
            <a:pPr algn="just" eaLnBrk="1" hangingPunct="1">
              <a:defRPr/>
            </a:pPr>
            <a:r>
              <a:rPr lang="uk" sz="2400" b="1">
                <a:effectLst>
                  <a:outerShdw blurRad="38100" dist="38100" dir="2700000" algn="tl">
                    <a:srgbClr val="000000"/>
                  </a:outerShdw>
                </a:effectLst>
              </a:rPr>
              <a:t> </a:t>
            </a:r>
          </a:p>
          <a:p>
            <a:pPr algn="just" eaLnBrk="1" hangingPunct="1">
              <a:defRPr/>
            </a:pPr>
            <a:r>
              <a:rPr lang="uk" sz="2400" b="1">
                <a:effectLst>
                  <a:outerShdw blurRad="38100" dist="38100" dir="2700000" algn="tl">
                    <a:srgbClr val="000000"/>
                  </a:outerShdw>
                </a:effectLst>
              </a:rPr>
              <a:t>Залежно від природи ВР матриці поділяють на </a:t>
            </a:r>
            <a:r>
              <a:rPr lang="uk" sz="2400" b="1" i="1" u="sng">
                <a:effectLst>
                  <a:outerShdw blurRad="38100" dist="38100" dir="2700000" algn="tl">
                    <a:srgbClr val="000000"/>
                  </a:outerShdw>
                </a:effectLst>
              </a:rPr>
              <a:t>гідрофільні, гідрофобні, інертні та неорганічні.</a:t>
            </a:r>
          </a:p>
          <a:p>
            <a:pPr algn="just" eaLnBrk="1" hangingPunct="1">
              <a:defRPr/>
            </a:pPr>
            <a:endParaRPr lang="uk-UA" sz="2400" b="1" i="1" u="sng">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ChangeArrowheads="1"/>
          </p:cNvSpPr>
          <p:nvPr/>
        </p:nvSpPr>
        <p:spPr bwMode="auto">
          <a:xfrm>
            <a:off x="250825" y="1328738"/>
            <a:ext cx="8569325" cy="3935412"/>
          </a:xfrm>
          <a:prstGeom prst="rect">
            <a:avLst/>
          </a:prstGeom>
          <a:noFill/>
          <a:ln w="9525">
            <a:noFill/>
            <a:miter lim="800000"/>
            <a:headEnd/>
            <a:tailEnd/>
          </a:ln>
          <a:effectLst/>
        </p:spPr>
        <p:txBody>
          <a:bodyPr anchor="ctr">
            <a:spAutoFit/>
          </a:bodyPr>
          <a:lstStyle/>
          <a:p>
            <a:pPr algn="just" eaLnBrk="1" hangingPunct="1">
              <a:defRPr/>
            </a:pPr>
            <a:r>
              <a:rPr lang="uk" sz="2800" b="1" i="1"/>
              <a:t> </a:t>
            </a:r>
            <a:r>
              <a:rPr lang="uk" sz="2800" b="1" i="1" u="sng">
                <a:effectLst>
                  <a:outerShdw blurRad="38100" dist="38100" dir="2700000" algn="tl">
                    <a:srgbClr val="000000"/>
                  </a:outerShdw>
                </a:effectLst>
              </a:rPr>
              <a:t>Пористість </a:t>
            </a:r>
            <a:r>
              <a:rPr lang="uk" sz="2800" b="1" u="sng">
                <a:effectLst>
                  <a:outerShdw blurRad="38100" dist="38100" dir="2700000" algn="tl">
                    <a:srgbClr val="000000"/>
                  </a:outerShdw>
                </a:effectLst>
              </a:rPr>
              <a:t>матриці </a:t>
            </a:r>
            <a:r>
              <a:rPr lang="uk" sz="2800" b="1">
                <a:effectLst>
                  <a:outerShdw blurRad="38100" dist="38100" dir="2700000" algn="tl">
                    <a:srgbClr val="000000"/>
                  </a:outerShdw>
                </a:effectLst>
              </a:rPr>
              <a:t>значно впливає на швидкість вивільнення ЛВ, яку регулюють силою тиску пресування, ступенем подрібнення складових компонентів матриці, кількістю легкорозчинних речовин - перетворювачів. Як перетворювачі використовують натрію хлорид, ПЕГ та ін.</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23850" y="433388"/>
            <a:ext cx="8569325" cy="5995987"/>
          </a:xfrm>
          <a:prstGeom prst="rect">
            <a:avLst/>
          </a:prstGeom>
          <a:noFill/>
          <a:ln w="9525">
            <a:noFill/>
            <a:miter lim="800000"/>
            <a:headEnd/>
            <a:tailEnd/>
          </a:ln>
          <a:effectLst/>
        </p:spPr>
        <p:txBody>
          <a:bodyPr anchor="ctr">
            <a:spAutoFit/>
          </a:bodyPr>
          <a:lstStyle/>
          <a:p>
            <a:pPr indent="255588" algn="just" eaLnBrk="1" hangingPunct="1">
              <a:defRPr/>
            </a:pPr>
            <a:r>
              <a:rPr lang="uk"/>
              <a:t> </a:t>
            </a:r>
            <a:r>
              <a:rPr lang="uk" sz="2800" b="1">
                <a:effectLst>
                  <a:outerShdw blurRad="38100" dist="38100" dir="2700000" algn="tl">
                    <a:srgbClr val="000000"/>
                  </a:outerShdw>
                </a:effectLst>
              </a:rPr>
              <a:t>Пігулки </a:t>
            </a:r>
            <a:r>
              <a:rPr lang="uk" sz="2800" b="1" i="1">
                <a:effectLst>
                  <a:outerShdw blurRad="38100" dist="38100" dir="2700000" algn="tl">
                    <a:srgbClr val="000000"/>
                  </a:outerShdw>
                </a:effectLst>
              </a:rPr>
              <a:t>«Орос» </a:t>
            </a:r>
            <a:r>
              <a:rPr lang="uk" sz="2400" b="1">
                <a:effectLst>
                  <a:outerShdw blurRad="38100" dist="38100" dir="2700000" algn="tl">
                    <a:srgbClr val="000000"/>
                  </a:outerShdw>
                </a:effectLst>
              </a:rPr>
              <a:t>виконують функції осмотичного насоса. Вони складаються з ядра з водорозчинними лікарськими субстанціями і ВР, а також напівпроникною розчинною мембраною, в якій за допомогою лазера робиться отвір. З проникненням води через плівку речовина в ядрі розчиняється повільно. Насичений розчин, що утворюється, всмоктує під дією осмотичного тиску нову порцію води, що проникає через мембрану, і безперервно видавлює розчин з діючою речовиною через отвір назовні (в шлунок або кишечник) (рис. 1).</a:t>
            </a:r>
          </a:p>
          <a:p>
            <a:pPr indent="255588" algn="just" eaLnBrk="1" hangingPunct="1">
              <a:defRPr/>
            </a:pPr>
            <a:r>
              <a:rPr lang="uk" sz="2400" b="1">
                <a:effectLst>
                  <a:outerShdw blurRad="38100" dist="38100" dir="2700000" algn="tl">
                    <a:srgbClr val="000000"/>
                  </a:outerShdw>
                </a:effectLst>
              </a:rPr>
              <a:t>Перевага цієї форми полягає в тому, що введення діючих речовин не залежить від рН і можливості точного розрахунку ступеня вивільнення.</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333375"/>
            <a:ext cx="835342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5"/>
          <p:cNvSpPr>
            <a:spLocks noChangeArrowheads="1"/>
          </p:cNvSpPr>
          <p:nvPr/>
        </p:nvSpPr>
        <p:spPr bwMode="auto">
          <a:xfrm>
            <a:off x="250825" y="3530600"/>
            <a:ext cx="8569325" cy="2955925"/>
          </a:xfrm>
          <a:prstGeom prst="rect">
            <a:avLst/>
          </a:prstGeom>
          <a:noFill/>
          <a:ln w="9525">
            <a:noFill/>
            <a:miter lim="800000"/>
            <a:headEnd/>
            <a:tailEnd/>
          </a:ln>
          <a:effectLst/>
        </p:spPr>
        <p:txBody>
          <a:bodyPr anchor="ctr">
            <a:spAutoFit/>
          </a:bodyPr>
          <a:lstStyle/>
          <a:p>
            <a:pPr algn="ctr" eaLnBrk="1" hangingPunct="1">
              <a:defRPr/>
            </a:pPr>
            <a:r>
              <a:rPr lang="uk" sz="2400" b="1">
                <a:effectLst>
                  <a:outerShdw blurRad="38100" dist="38100" dir="2700000" algn="tl">
                    <a:srgbClr val="000000"/>
                  </a:outerShdw>
                </a:effectLst>
              </a:rPr>
              <a:t>Мал. 1. Пероральні терапевтичні системи типу «ОРОС»:</a:t>
            </a:r>
          </a:p>
          <a:p>
            <a:pPr algn="ctr" eaLnBrk="1" hangingPunct="1">
              <a:defRPr/>
            </a:pPr>
            <a:r>
              <a:rPr lang="uk" sz="2000" b="1" i="1">
                <a:effectLst>
                  <a:outerShdw blurRad="38100" dist="38100" dir="2700000" algn="tl">
                    <a:srgbClr val="000000"/>
                  </a:outerShdw>
                </a:effectLst>
              </a:rPr>
              <a:t>1 </a:t>
            </a:r>
            <a:r>
              <a:rPr lang="uk" sz="2000" b="1">
                <a:effectLst>
                  <a:outerShdw blurRad="38100" dist="38100" dir="2700000" algn="tl">
                    <a:srgbClr val="000000"/>
                  </a:outerShdw>
                </a:effectLst>
              </a:rPr>
              <a:t>— двооярусний пристрій </a:t>
            </a:r>
            <a:r>
              <a:rPr lang="uk" sz="2000" b="1" i="1">
                <a:effectLst>
                  <a:outerShdw blurRad="38100" dist="38100" dir="2700000" algn="tl">
                    <a:srgbClr val="000000"/>
                  </a:outerShdw>
                </a:effectLst>
              </a:rPr>
              <a:t>;</a:t>
            </a:r>
            <a:r>
              <a:rPr lang="uk" sz="2000" b="1">
                <a:effectLst>
                  <a:outerShdw blurRad="38100" dist="38100" dir="2700000" algn="tl">
                    <a:srgbClr val="000000"/>
                  </a:outerShdw>
                </a:effectLst>
              </a:rPr>
              <a:t>​​ </a:t>
            </a:r>
            <a:r>
              <a:rPr lang="uk" sz="2000" b="1" i="1">
                <a:effectLst>
                  <a:outerShdw blurRad="38100" dist="38100" dir="2700000" algn="tl">
                    <a:srgbClr val="000000"/>
                  </a:outerShdw>
                </a:effectLst>
              </a:rPr>
              <a:t>2 - камера </a:t>
            </a:r>
            <a:r>
              <a:rPr lang="uk" sz="2000" b="1">
                <a:effectLst>
                  <a:outerShdw blurRad="38100" dist="38100" dir="2700000" algn="tl">
                    <a:srgbClr val="000000"/>
                  </a:outerShdw>
                </a:effectLst>
              </a:rPr>
              <a:t>із суспензією лікарської речовини;</a:t>
            </a:r>
          </a:p>
          <a:p>
            <a:pPr algn="ctr" eaLnBrk="1" hangingPunct="1">
              <a:defRPr/>
            </a:pPr>
            <a:r>
              <a:rPr lang="uk" sz="2000" b="1">
                <a:effectLst>
                  <a:outerShdw blurRad="38100" dist="38100" dir="2700000" algn="tl">
                    <a:srgbClr val="000000"/>
                  </a:outerShdw>
                </a:effectLst>
              </a:rPr>
              <a:t>3 - напівпроникна перегородка; </a:t>
            </a:r>
            <a:r>
              <a:rPr lang="uk" sz="2000" b="1" i="1">
                <a:effectLst>
                  <a:outerShdw blurRad="38100" dist="38100" dir="2700000" algn="tl">
                    <a:srgbClr val="000000"/>
                  </a:outerShdw>
                </a:effectLst>
              </a:rPr>
              <a:t>4 - </a:t>
            </a:r>
            <a:r>
              <a:rPr lang="uk" sz="2000" b="1">
                <a:effectLst>
                  <a:outerShdw blurRad="38100" dist="38100" dir="2700000" algn="tl">
                    <a:srgbClr val="000000"/>
                  </a:outerShdw>
                </a:effectLst>
              </a:rPr>
              <a:t>камера з осмотичним агентом</a:t>
            </a:r>
          </a:p>
          <a:p>
            <a:pPr algn="ctr" eaLnBrk="1" hangingPunct="1">
              <a:defRPr/>
            </a:pPr>
            <a:r>
              <a:rPr lang="uk" sz="2000" b="1">
                <a:effectLst>
                  <a:outerShdw blurRad="38100" dist="38100" dir="2700000" algn="tl">
                    <a:srgbClr val="000000"/>
                  </a:outerShdw>
                </a:effectLst>
              </a:rPr>
              <a:t>5 - оболонка, пров цаемая для води ; </a:t>
            </a:r>
            <a:r>
              <a:rPr lang="uk" sz="2000" b="1" i="1">
                <a:effectLst>
                  <a:outerShdw blurRad="38100" dist="38100" dir="2700000" algn="tl">
                    <a:srgbClr val="000000"/>
                  </a:outerShdw>
                </a:effectLst>
              </a:rPr>
              <a:t>6 - </a:t>
            </a:r>
            <a:r>
              <a:rPr lang="uk" sz="2000" b="1">
                <a:effectLst>
                  <a:outerShdw blurRad="38100" dist="38100" dir="2700000" algn="tl">
                    <a:srgbClr val="000000"/>
                  </a:outerShdw>
                </a:effectLst>
              </a:rPr>
              <a:t>завись лікарського</a:t>
            </a:r>
          </a:p>
          <a:p>
            <a:pPr algn="ctr" eaLnBrk="1" hangingPunct="1">
              <a:defRPr/>
            </a:pPr>
            <a:r>
              <a:rPr lang="uk" sz="2000" b="1">
                <a:effectLst>
                  <a:outerShdw blurRad="38100" dist="38100" dir="2700000" algn="tl">
                    <a:srgbClr val="000000"/>
                  </a:outerShdw>
                </a:effectLst>
              </a:rPr>
              <a:t>речовини; 7 - вода; </a:t>
            </a:r>
            <a:r>
              <a:rPr lang="uk" sz="2000" b="1" i="1">
                <a:effectLst>
                  <a:outerShdw blurRad="38100" dist="38100" dir="2700000" algn="tl">
                    <a:srgbClr val="000000"/>
                  </a:outerShdw>
                </a:effectLst>
              </a:rPr>
              <a:t>в - </a:t>
            </a:r>
            <a:r>
              <a:rPr lang="uk" sz="2000" b="1">
                <a:effectLst>
                  <a:outerShdw blurRad="38100" dist="38100" dir="2700000" algn="tl">
                    <a:srgbClr val="000000"/>
                  </a:outerShdw>
                </a:effectLst>
              </a:rPr>
              <a:t>ядро таблеток і</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ChangeArrowheads="1"/>
          </p:cNvSpPr>
          <p:nvPr/>
        </p:nvSpPr>
        <p:spPr bwMode="auto">
          <a:xfrm>
            <a:off x="827088" y="333375"/>
            <a:ext cx="7410450" cy="579438"/>
          </a:xfrm>
          <a:prstGeom prst="rect">
            <a:avLst/>
          </a:prstGeom>
          <a:noFill/>
          <a:ln w="9525">
            <a:noFill/>
            <a:miter lim="800000"/>
            <a:headEnd/>
            <a:tailEnd/>
          </a:ln>
          <a:effectLst/>
        </p:spPr>
        <p:txBody>
          <a:bodyPr wrap="none" anchor="ctr">
            <a:spAutoFit/>
          </a:bodyPr>
          <a:lstStyle/>
          <a:p>
            <a:pPr eaLnBrk="1" hangingPunct="1">
              <a:defRPr/>
            </a:pPr>
            <a:r>
              <a:rPr lang="uk"/>
              <a:t> </a:t>
            </a:r>
            <a:r>
              <a:rPr lang="uk" sz="3200" b="1">
                <a:effectLst>
                  <a:outerShdw blurRad="38100" dist="38100" dir="2700000" algn="tl">
                    <a:srgbClr val="000000"/>
                  </a:outerShdw>
                </a:effectLst>
              </a:rPr>
              <a:t>Очні терапевтичні системи</a:t>
            </a:r>
          </a:p>
        </p:txBody>
      </p:sp>
      <p:sp>
        <p:nvSpPr>
          <p:cNvPr id="20485" name="Rectangle 5"/>
          <p:cNvSpPr>
            <a:spLocks noChangeArrowheads="1"/>
          </p:cNvSpPr>
          <p:nvPr/>
        </p:nvSpPr>
        <p:spPr bwMode="auto">
          <a:xfrm>
            <a:off x="395288" y="1160463"/>
            <a:ext cx="8497887" cy="1552575"/>
          </a:xfrm>
          <a:prstGeom prst="rect">
            <a:avLst/>
          </a:prstGeom>
          <a:noFill/>
          <a:ln w="9525">
            <a:noFill/>
            <a:miter lim="800000"/>
            <a:headEnd/>
            <a:tailEnd/>
          </a:ln>
          <a:effectLst/>
        </p:spPr>
        <p:txBody>
          <a:bodyPr anchor="ctr">
            <a:spAutoFit/>
          </a:bodyPr>
          <a:lstStyle/>
          <a:p>
            <a:pPr algn="just" eaLnBrk="1" hangingPunct="1">
              <a:defRPr/>
            </a:pPr>
            <a:r>
              <a:rPr lang="uk" sz="2000" b="1">
                <a:effectLst>
                  <a:outerShdw blurRad="38100" dist="38100" dir="2700000" algn="tl">
                    <a:srgbClr val="000000"/>
                  </a:outerShdw>
                </a:effectLst>
              </a:rPr>
              <a:t> </a:t>
            </a:r>
            <a:r>
              <a:rPr lang="uk" sz="2400" b="1">
                <a:effectLst>
                  <a:outerShdw blurRad="38100" dist="38100" dir="2700000" algn="tl">
                    <a:srgbClr val="000000"/>
                  </a:outerShdw>
                </a:effectLst>
              </a:rPr>
              <a:t>ГТС - найсучасніше технологічне досягнення у створенні ліків продовженої дії, що застосовуються при лікуванні різних захворювань очей.</a:t>
            </a:r>
          </a:p>
        </p:txBody>
      </p:sp>
      <p:sp>
        <p:nvSpPr>
          <p:cNvPr id="20486" name="Rectangle 6"/>
          <p:cNvSpPr>
            <a:spLocks noChangeArrowheads="1"/>
          </p:cNvSpPr>
          <p:nvPr/>
        </p:nvSpPr>
        <p:spPr bwMode="auto">
          <a:xfrm>
            <a:off x="971550" y="2890838"/>
            <a:ext cx="6985000" cy="579437"/>
          </a:xfrm>
          <a:prstGeom prst="rect">
            <a:avLst/>
          </a:prstGeom>
          <a:noFill/>
          <a:ln w="9525">
            <a:noFill/>
            <a:miter lim="800000"/>
            <a:headEnd/>
            <a:tailEnd/>
          </a:ln>
          <a:effectLst/>
        </p:spPr>
        <p:txBody>
          <a:bodyPr anchor="ctr">
            <a:spAutoFit/>
          </a:bodyPr>
          <a:lstStyle/>
          <a:p>
            <a:pPr algn="ctr" eaLnBrk="1" hangingPunct="1">
              <a:defRPr/>
            </a:pPr>
            <a:r>
              <a:rPr lang="uk" sz="3200" b="1">
                <a:effectLst>
                  <a:outerShdw blurRad="38100" dist="38100" dir="2700000" algn="tl">
                    <a:srgbClr val="000000"/>
                  </a:outerShdw>
                </a:effectLst>
              </a:rPr>
              <a:t>Переваги:</a:t>
            </a:r>
          </a:p>
        </p:txBody>
      </p:sp>
      <p:sp>
        <p:nvSpPr>
          <p:cNvPr id="15365" name="Rectangle 7"/>
          <p:cNvSpPr>
            <a:spLocks noChangeArrowheads="1"/>
          </p:cNvSpPr>
          <p:nvPr/>
        </p:nvSpPr>
        <p:spPr bwMode="auto">
          <a:xfrm>
            <a:off x="395288" y="4100513"/>
            <a:ext cx="8424862"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55588">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eaLnBrk="1" hangingPunct="1">
              <a:spcBef>
                <a:spcPct val="0"/>
              </a:spcBef>
              <a:buClrTx/>
              <a:buSzTx/>
              <a:buFontTx/>
              <a:buNone/>
            </a:pPr>
            <a:r>
              <a:rPr lang="uk" altLang="uk-UA" sz="2000" b="1" i="1"/>
              <a:t>- Точність дозування, що коливається в часі +20%;</a:t>
            </a:r>
          </a:p>
          <a:p>
            <a:pPr eaLnBrk="1" hangingPunct="1">
              <a:spcBef>
                <a:spcPct val="0"/>
              </a:spcBef>
              <a:buClrTx/>
              <a:buSzTx/>
              <a:buFontTx/>
              <a:buNone/>
            </a:pPr>
            <a:r>
              <a:rPr lang="uk" altLang="uk-UA" sz="2000" b="1" i="1"/>
              <a:t>- виключення попадання в очі ВР, які зазвичай входять до складу очних крапель;</a:t>
            </a:r>
          </a:p>
          <a:p>
            <a:pPr eaLnBrk="1" hangingPunct="1">
              <a:spcBef>
                <a:spcPct val="0"/>
              </a:spcBef>
              <a:buClrTx/>
              <a:buSzTx/>
              <a:buFontTx/>
              <a:buNone/>
            </a:pPr>
            <a:r>
              <a:rPr lang="uk" altLang="uk-UA" sz="2000" b="1" i="1"/>
              <a:t>- Стабільність рН слізної рідини;</a:t>
            </a:r>
          </a:p>
          <a:p>
            <a:pPr eaLnBrk="1" hangingPunct="1">
              <a:spcBef>
                <a:spcPct val="0"/>
              </a:spcBef>
              <a:buClrTx/>
              <a:buSzTx/>
              <a:buFontTx/>
              <a:buNone/>
            </a:pPr>
            <a:r>
              <a:rPr lang="uk" altLang="uk-UA" sz="2000" b="1" i="1"/>
              <a:t>- Забезпечення тривалої дії в часі;</a:t>
            </a:r>
          </a:p>
          <a:p>
            <a:pPr eaLnBrk="1" hangingPunct="1">
              <a:spcBef>
                <a:spcPct val="0"/>
              </a:spcBef>
              <a:buClrTx/>
              <a:buSzTx/>
              <a:buFontTx/>
              <a:buNone/>
            </a:pPr>
            <a:r>
              <a:rPr lang="uk" altLang="uk-UA" sz="2000" b="1" i="1"/>
              <a:t>- Зниження числа введень до одного разу на тиждень;</a:t>
            </a:r>
          </a:p>
          <a:p>
            <a:pPr eaLnBrk="1" hangingPunct="1">
              <a:spcBef>
                <a:spcPct val="0"/>
              </a:spcBef>
              <a:buClrTx/>
              <a:buSzTx/>
              <a:buFontTx/>
              <a:buNone/>
            </a:pPr>
            <a:r>
              <a:rPr lang="uk" altLang="uk-UA" sz="2000" b="1" i="1"/>
              <a:t>- Зниження витрати речовини.</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765175"/>
            <a:ext cx="2447925"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Rectangle 9"/>
          <p:cNvSpPr>
            <a:spLocks noChangeArrowheads="1"/>
          </p:cNvSpPr>
          <p:nvPr/>
        </p:nvSpPr>
        <p:spPr bwMode="auto">
          <a:xfrm>
            <a:off x="3492500" y="1177925"/>
            <a:ext cx="5327650" cy="3929063"/>
          </a:xfrm>
          <a:prstGeom prst="rect">
            <a:avLst/>
          </a:prstGeom>
          <a:noFill/>
          <a:ln w="9525">
            <a:noFill/>
            <a:miter lim="800000"/>
            <a:headEnd/>
            <a:tailEnd/>
          </a:ln>
          <a:effectLst/>
        </p:spPr>
        <p:txBody>
          <a:bodyPr anchor="ctr">
            <a:spAutoFit/>
          </a:bodyPr>
          <a:lstStyle/>
          <a:p>
            <a:pPr algn="ctr" eaLnBrk="1" hangingPunct="1">
              <a:defRPr/>
            </a:pPr>
            <a:r>
              <a:rPr lang="uk" sz="2800" b="1">
                <a:effectLst>
                  <a:outerShdw blurRad="38100" dist="38100" dir="2700000" algn="tl">
                    <a:srgbClr val="000000"/>
                  </a:outerShdw>
                </a:effectLst>
              </a:rPr>
              <a:t>Рис.2. Схема будови дифузійної терапевтичної системи.</a:t>
            </a:r>
          </a:p>
          <a:p>
            <a:pPr algn="ctr" eaLnBrk="1" hangingPunct="1">
              <a:defRPr/>
            </a:pPr>
            <a:endParaRPr lang="ru-RU" sz="2400" b="1">
              <a:effectLst>
                <a:outerShdw blurRad="38100" dist="38100" dir="2700000" algn="tl">
                  <a:srgbClr val="000000"/>
                </a:outerShdw>
              </a:effectLst>
            </a:endParaRPr>
          </a:p>
          <a:p>
            <a:pPr algn="ctr" eaLnBrk="1" hangingPunct="1">
              <a:defRPr/>
            </a:pPr>
            <a:endParaRPr lang="ru-RU" sz="2400" b="1">
              <a:effectLst>
                <a:outerShdw blurRad="38100" dist="38100" dir="2700000" algn="tl">
                  <a:srgbClr val="000000"/>
                </a:outerShdw>
              </a:effectLst>
            </a:endParaRPr>
          </a:p>
          <a:p>
            <a:pPr algn="ctr" eaLnBrk="1" hangingPunct="1">
              <a:defRPr/>
            </a:pPr>
            <a:r>
              <a:rPr lang="uk" sz="2400" b="1">
                <a:effectLst>
                  <a:outerShdw blurRad="38100" dist="38100" dir="2700000" algn="tl">
                    <a:srgbClr val="000000"/>
                  </a:outerShdw>
                </a:effectLst>
              </a:rPr>
              <a:t>1 – мембрана, що вивільняє ліки;</a:t>
            </a:r>
          </a:p>
          <a:p>
            <a:pPr algn="ctr" eaLnBrk="1" hangingPunct="1">
              <a:defRPr/>
            </a:pPr>
            <a:r>
              <a:rPr lang="uk" sz="2400" b="1">
                <a:effectLst>
                  <a:outerShdw blurRad="38100" dist="38100" dir="2700000" algn="tl">
                    <a:srgbClr val="000000"/>
                  </a:outerShdw>
                </a:effectLst>
              </a:rPr>
              <a:t>2 – резервуар із лікарською субстанцією;</a:t>
            </a:r>
          </a:p>
          <a:p>
            <a:pPr algn="ctr" eaLnBrk="1" hangingPunct="1">
              <a:defRPr/>
            </a:pPr>
            <a:r>
              <a:rPr lang="uk" sz="2400" b="1">
                <a:effectLst>
                  <a:outerShdw blurRad="38100" dist="38100" dir="2700000" algn="tl">
                    <a:srgbClr val="000000"/>
                  </a:outerShdw>
                </a:effectLst>
              </a:rPr>
              <a:t>3 – пофарбований обідок</a:t>
            </a:r>
            <a:endParaRPr lang="uk-UA" sz="2400" b="1">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7" name="Rectangle 9"/>
          <p:cNvSpPr>
            <a:spLocks noChangeArrowheads="1"/>
          </p:cNvSpPr>
          <p:nvPr/>
        </p:nvSpPr>
        <p:spPr bwMode="auto">
          <a:xfrm>
            <a:off x="684213" y="333375"/>
            <a:ext cx="7431087" cy="1066800"/>
          </a:xfrm>
          <a:prstGeom prst="rect">
            <a:avLst/>
          </a:prstGeom>
          <a:noFill/>
          <a:ln w="9525">
            <a:noFill/>
            <a:miter lim="800000"/>
            <a:headEnd/>
            <a:tailEnd/>
          </a:ln>
          <a:effectLst/>
        </p:spPr>
        <p:txBody>
          <a:bodyPr wrap="none" anchor="ctr">
            <a:spAutoFit/>
          </a:bodyPr>
          <a:lstStyle/>
          <a:p>
            <a:pPr algn="ctr" eaLnBrk="1" hangingPunct="1">
              <a:defRPr/>
            </a:pPr>
            <a:r>
              <a:rPr lang="uk" sz="3200" b="1">
                <a:effectLst>
                  <a:outerShdw blurRad="38100" dist="38100" dir="2700000" algn="tl">
                    <a:srgbClr val="000000"/>
                  </a:outerShdw>
                </a:effectLst>
              </a:rPr>
              <a:t>Внутрішньопорожнинні терапевтичні</a:t>
            </a:r>
            <a:endParaRPr lang="uk-UA" sz="3200" b="1">
              <a:effectLst>
                <a:outerShdw blurRad="38100" dist="38100" dir="2700000" algn="tl">
                  <a:srgbClr val="000000"/>
                </a:outerShdw>
              </a:effectLst>
            </a:endParaRPr>
          </a:p>
          <a:p>
            <a:pPr algn="ctr" eaLnBrk="1" hangingPunct="1">
              <a:defRPr/>
            </a:pPr>
            <a:r>
              <a:rPr lang="uk" sz="3200" b="1">
                <a:effectLst>
                  <a:outerShdw blurRad="38100" dist="38100" dir="2700000" algn="tl">
                    <a:srgbClr val="000000"/>
                  </a:outerShdw>
                </a:effectLst>
              </a:rPr>
              <a:t>системи</a:t>
            </a:r>
          </a:p>
        </p:txBody>
      </p:sp>
      <p:sp>
        <p:nvSpPr>
          <p:cNvPr id="27659" name="Rectangle 11"/>
          <p:cNvSpPr>
            <a:spLocks noChangeArrowheads="1"/>
          </p:cNvSpPr>
          <p:nvPr/>
        </p:nvSpPr>
        <p:spPr bwMode="auto">
          <a:xfrm>
            <a:off x="395288" y="1636713"/>
            <a:ext cx="8351837" cy="4664075"/>
          </a:xfrm>
          <a:prstGeom prst="rect">
            <a:avLst/>
          </a:prstGeom>
          <a:noFill/>
          <a:ln w="9525">
            <a:noFill/>
            <a:miter lim="800000"/>
            <a:headEnd/>
            <a:tailEnd/>
          </a:ln>
          <a:effectLst/>
        </p:spPr>
        <p:txBody>
          <a:bodyPr anchor="ctr">
            <a:spAutoFit/>
          </a:bodyPr>
          <a:lstStyle/>
          <a:p>
            <a:pPr algn="just" eaLnBrk="1" hangingPunct="1">
              <a:tabLst>
                <a:tab pos="4405313" algn="l"/>
              </a:tabLst>
              <a:defRPr/>
            </a:pPr>
            <a:r>
              <a:rPr lang="uk" sz="2000" b="1">
                <a:effectLst>
                  <a:outerShdw blurRad="38100" dist="38100" dir="2700000" algn="tl">
                    <a:srgbClr val="000000"/>
                  </a:outerShdw>
                </a:effectLst>
              </a:rPr>
              <a:t>До цієї групи входять внутрішньоматкові, ректальні та інші </a:t>
            </a:r>
            <a:r>
              <a:rPr lang="ru-RU" sz="2000" b="1">
                <a:effectLst>
                  <a:outerShdw blurRad="38100" dist="38100" dir="2700000" algn="tl">
                    <a:srgbClr val="000000"/>
                  </a:outerShdw>
                </a:effectLst>
              </a:rPr>
              <a:t/>
            </a:r>
            <a:br>
              <a:rPr lang="ru-RU" sz="2000" b="1">
                <a:effectLst>
                  <a:outerShdw blurRad="38100" dist="38100" dir="2700000" algn="tl">
                    <a:srgbClr val="000000"/>
                  </a:outerShdw>
                </a:effectLst>
              </a:rPr>
            </a:br>
            <a:r>
              <a:rPr lang="uk" sz="2000" b="1">
                <a:effectLst>
                  <a:outerShdw blurRad="38100" dist="38100" dir="2700000" algn="tl">
                    <a:srgbClr val="000000"/>
                  </a:outerShdw>
                </a:effectLst>
              </a:rPr>
              <a:t>види внутрішньопорожнинних терапевтичних систем (ВТС). Так, приклад внутрішньоматкової ТЗ - система «Прогестосерт», що має Т-подібну форму і містить 38 мг прогестерону у вигляді суспензії на силіконовому маслі з додаванням барію сульфату, який покращує його радіолокалізацію. </a:t>
            </a:r>
          </a:p>
          <a:p>
            <a:pPr algn="just" eaLnBrk="1" hangingPunct="1">
              <a:tabLst>
                <a:tab pos="4405313" algn="l"/>
              </a:tabLst>
              <a:defRPr/>
            </a:pPr>
            <a:r>
              <a:rPr lang="uk" sz="2000" b="1">
                <a:effectLst>
                  <a:outerShdw blurRad="38100" dist="38100" dir="2700000" algn="tl">
                    <a:srgbClr val="000000"/>
                  </a:outerShdw>
                </a:effectLst>
              </a:rPr>
              <a:t>Дана ТЗ — удосконалений протизаплідний засіб, що є горизонтальним плечем і двома тонкими нитками, що сприяють утриманню її в матці (рис. 3.). Резервуар з ЛВ міститься у вертикальному плечі. Прогестерон, що вивільняється, в результаті дифузії проходить через оболонку сополімеру (яка і контролює швидкість його вивільнення), а потім падає в порожнину організму.</a:t>
            </a:r>
          </a:p>
          <a:p>
            <a:pPr>
              <a:tabLst>
                <a:tab pos="4405313" algn="l"/>
              </a:tabLst>
              <a:defRPr/>
            </a:pPr>
            <a:endParaRPr lang="uk-UA" sz="2000" b="1">
              <a:effectLst>
                <a:outerShdw blurRad="38100" dist="38100" dir="2700000" algn="tl">
                  <a:srgbClr val="000000"/>
                </a:outerShdw>
              </a:effectLst>
            </a:endParaRPr>
          </a:p>
        </p:txBody>
      </p:sp>
      <p:sp>
        <p:nvSpPr>
          <p:cNvPr id="17412" name="Rectangle 12"/>
          <p:cNvSpPr>
            <a:spLocks noChangeArrowheads="1"/>
          </p:cNvSpPr>
          <p:nvPr/>
        </p:nvSpPr>
        <p:spPr bwMode="auto">
          <a:xfrm>
            <a:off x="-4486275" y="14747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eaLnBrk="1" hangingPunct="1">
              <a:spcBef>
                <a:spcPct val="0"/>
              </a:spcBef>
              <a:buClrTx/>
              <a:buSzTx/>
              <a:buFontTx/>
              <a:buNone/>
            </a:pPr>
            <a:endParaRPr lang="uk-UA" altLang="uk-UA" sz="1800"/>
          </a:p>
        </p:txBody>
      </p:sp>
      <p:graphicFrame>
        <p:nvGraphicFramePr>
          <p:cNvPr id="27670" name="Group 22"/>
          <p:cNvGraphicFramePr>
            <a:graphicFrameLocks noGrp="1"/>
          </p:cNvGraphicFramePr>
          <p:nvPr/>
        </p:nvGraphicFramePr>
        <p:xfrm>
          <a:off x="-4486275" y="2936875"/>
          <a:ext cx="207962" cy="1990725"/>
        </p:xfrm>
        <a:graphic>
          <a:graphicData uri="http://schemas.openxmlformats.org/drawingml/2006/table">
            <a:tbl>
              <a:tblPr/>
              <a:tblGrid>
                <a:gridCol w="207966">
                  <a:extLst>
                    <a:ext uri="{9D8B030D-6E8A-4147-A177-3AD203B41FA5}">
                      <a16:colId xmlns:a16="http://schemas.microsoft.com/office/drawing/2014/main" val="20000"/>
                    </a:ext>
                  </a:extLst>
                </a:gridCol>
              </a:tblGrid>
              <a:tr h="19907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uk-UA"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marL="91283" marR="91283"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549275"/>
            <a:ext cx="3311525"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Rectangle 5"/>
          <p:cNvSpPr>
            <a:spLocks noChangeArrowheads="1"/>
          </p:cNvSpPr>
          <p:nvPr/>
        </p:nvSpPr>
        <p:spPr bwMode="auto">
          <a:xfrm>
            <a:off x="4067175" y="996950"/>
            <a:ext cx="4752975" cy="4294188"/>
          </a:xfrm>
          <a:prstGeom prst="rect">
            <a:avLst/>
          </a:prstGeom>
          <a:noFill/>
          <a:ln w="9525">
            <a:noFill/>
            <a:miter lim="800000"/>
            <a:headEnd/>
            <a:tailEnd/>
          </a:ln>
          <a:effectLst/>
        </p:spPr>
        <p:txBody>
          <a:bodyPr anchor="ctr">
            <a:spAutoFit/>
          </a:bodyPr>
          <a:lstStyle/>
          <a:p>
            <a:pPr algn="ctr" eaLnBrk="1" hangingPunct="1">
              <a:defRPr/>
            </a:pPr>
            <a:r>
              <a:rPr lang="uk" sz="2800" b="1">
                <a:effectLst>
                  <a:outerShdw blurRad="38100" dist="38100" dir="2700000" algn="tl">
                    <a:srgbClr val="000000"/>
                  </a:outerShdw>
                </a:effectLst>
              </a:rPr>
              <a:t>Рис.3. Внутрішньосмугова терапевтична система:</a:t>
            </a:r>
          </a:p>
          <a:p>
            <a:pPr algn="ctr" eaLnBrk="1" hangingPunct="1">
              <a:defRPr/>
            </a:pPr>
            <a:endParaRPr lang="ru-RU" sz="2400" b="1">
              <a:effectLst>
                <a:outerShdw blurRad="38100" dist="38100" dir="2700000" algn="tl">
                  <a:srgbClr val="000000"/>
                </a:outerShdw>
              </a:effectLst>
            </a:endParaRPr>
          </a:p>
          <a:p>
            <a:pPr algn="ctr" eaLnBrk="1" hangingPunct="1">
              <a:defRPr/>
            </a:pPr>
            <a:r>
              <a:rPr lang="uk" sz="2400" b="1">
                <a:effectLst>
                  <a:outerShdw blurRad="38100" dist="38100" dir="2700000" algn="tl">
                    <a:srgbClr val="000000"/>
                  </a:outerShdw>
                </a:effectLst>
              </a:rPr>
              <a:t>1 – горизонтальне плече;</a:t>
            </a:r>
          </a:p>
          <a:p>
            <a:pPr algn="ctr" eaLnBrk="1" hangingPunct="1">
              <a:defRPr/>
            </a:pPr>
            <a:r>
              <a:rPr lang="uk" sz="2400" b="1">
                <a:effectLst>
                  <a:outerShdw blurRad="38100" dist="38100" dir="2700000" algn="tl">
                    <a:srgbClr val="000000"/>
                  </a:outerShdw>
                </a:effectLst>
              </a:rPr>
              <a:t>2 – резервуар із прогестерону;</a:t>
            </a:r>
          </a:p>
          <a:p>
            <a:pPr algn="ctr" eaLnBrk="1" hangingPunct="1">
              <a:defRPr/>
            </a:pPr>
            <a:r>
              <a:rPr lang="uk" sz="2400" b="1">
                <a:effectLst>
                  <a:outerShdw blurRad="38100" dist="38100" dir="2700000" algn="tl">
                    <a:srgbClr val="000000"/>
                  </a:outerShdw>
                </a:effectLst>
              </a:rPr>
              <a:t>3 – оболонка, яка контролює швидкість вивільнення;</a:t>
            </a:r>
          </a:p>
          <a:p>
            <a:pPr algn="ctr" eaLnBrk="1" hangingPunct="1">
              <a:defRPr/>
            </a:pPr>
            <a:r>
              <a:rPr lang="uk" sz="2400" b="1">
                <a:effectLst>
                  <a:outerShdw blurRad="38100" dist="38100" dir="2700000" algn="tl">
                    <a:srgbClr val="000000"/>
                  </a:outerShdw>
                </a:effectLst>
              </a:rPr>
              <a:t>4 – нейлонові нитки</a:t>
            </a:r>
            <a:endParaRPr lang="uk-UA" sz="2400" b="1">
              <a:effectLst>
                <a:outerShdw blurRad="38100" dist="38100" dir="2700000" algn="tl">
                  <a:srgbClr val="000000"/>
                </a:outerShdw>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ChangeArrowheads="1"/>
          </p:cNvSpPr>
          <p:nvPr/>
        </p:nvSpPr>
        <p:spPr bwMode="auto">
          <a:xfrm>
            <a:off x="250825" y="127000"/>
            <a:ext cx="8713788" cy="1066800"/>
          </a:xfrm>
          <a:prstGeom prst="rect">
            <a:avLst/>
          </a:prstGeom>
          <a:noFill/>
          <a:ln w="9525">
            <a:noFill/>
            <a:miter lim="800000"/>
            <a:headEnd/>
            <a:tailEnd/>
          </a:ln>
          <a:effectLst/>
        </p:spPr>
        <p:txBody>
          <a:bodyPr anchor="ctr">
            <a:spAutoFit/>
          </a:bodyPr>
          <a:lstStyle/>
          <a:p>
            <a:pPr algn="ctr" eaLnBrk="1" hangingPunct="1">
              <a:defRPr/>
            </a:pPr>
            <a:r>
              <a:rPr lang="uk" sz="3200" b="1">
                <a:effectLst>
                  <a:outerShdw blurRad="38100" dist="38100" dir="2700000" algn="tl">
                    <a:srgbClr val="000000"/>
                  </a:outerShdw>
                </a:effectLst>
              </a:rPr>
              <a:t>Імплантаційні терапевтичні системи (силіконові системи)</a:t>
            </a:r>
          </a:p>
        </p:txBody>
      </p:sp>
      <p:sp>
        <p:nvSpPr>
          <p:cNvPr id="19459" name="Rectangle 5"/>
          <p:cNvSpPr>
            <a:spLocks noChangeArrowheads="1"/>
          </p:cNvSpPr>
          <p:nvPr/>
        </p:nvSpPr>
        <p:spPr bwMode="auto">
          <a:xfrm>
            <a:off x="323850" y="1392238"/>
            <a:ext cx="8569325"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50825">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uk" altLang="uk-UA" sz="2400" b="1"/>
              <a:t>Дані системи застосовуються у вигляді капсул, кульок, олівців та сприяють високій фізичній, хімічній, біологічній стабільності. Силікони, залежно від виду основи, відіграють роль резервуару для лікарських речовин.</a:t>
            </a:r>
          </a:p>
          <a:p>
            <a:pPr algn="just" eaLnBrk="1" hangingPunct="1">
              <a:spcBef>
                <a:spcPct val="0"/>
              </a:spcBef>
              <a:buClrTx/>
              <a:buSzTx/>
              <a:buFontTx/>
              <a:buNone/>
            </a:pPr>
            <a:r>
              <a:rPr lang="uk" altLang="uk-UA" sz="2400" b="1"/>
              <a:t>Швидкість вивільнення дорівнює швидкості дифузії, яка залежить від концентрації лікарських речовин у силіконі, їх розчинності в ньому та від товщини поверхні силікону, що утворює систему.</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ChangeArrowheads="1"/>
          </p:cNvSpPr>
          <p:nvPr/>
        </p:nvSpPr>
        <p:spPr bwMode="auto">
          <a:xfrm>
            <a:off x="179388" y="333375"/>
            <a:ext cx="8737600" cy="895350"/>
          </a:xfrm>
          <a:prstGeom prst="rect">
            <a:avLst/>
          </a:prstGeom>
          <a:noFill/>
          <a:ln w="9525">
            <a:noFill/>
            <a:miter lim="800000"/>
            <a:headEnd/>
            <a:tailEnd/>
          </a:ln>
          <a:effectLst/>
        </p:spPr>
        <p:txBody>
          <a:bodyPr wrap="none" lIns="334857" tIns="133308" bIns="0" anchor="ctr">
            <a:spAutoFit/>
          </a:bodyPr>
          <a:lstStyle/>
          <a:p>
            <a:pPr eaLnBrk="1" hangingPunct="1">
              <a:defRPr/>
            </a:pPr>
            <a:r>
              <a:rPr lang="uk" sz="3200" b="1">
                <a:effectLst>
                  <a:outerShdw blurRad="38100" dist="38100" dir="2700000" algn="tl">
                    <a:srgbClr val="000000"/>
                  </a:outerShdw>
                </a:effectLst>
              </a:rPr>
              <a:t>Інфузійні терапевтичні системи</a:t>
            </a:r>
            <a:endParaRPr lang="uk-UA" sz="3200">
              <a:effectLst>
                <a:outerShdw blurRad="38100" dist="38100" dir="2700000" algn="tl">
                  <a:srgbClr val="000000"/>
                </a:outerShdw>
              </a:effectLst>
            </a:endParaRPr>
          </a:p>
          <a:p>
            <a:pPr>
              <a:defRPr/>
            </a:pPr>
            <a:endParaRPr lang="uk-UA"/>
          </a:p>
        </p:txBody>
      </p:sp>
      <p:sp>
        <p:nvSpPr>
          <p:cNvPr id="20483" name="Rectangle 5"/>
          <p:cNvSpPr>
            <a:spLocks noChangeArrowheads="1"/>
          </p:cNvSpPr>
          <p:nvPr/>
        </p:nvSpPr>
        <p:spPr bwMode="auto">
          <a:xfrm>
            <a:off x="323850" y="1524000"/>
            <a:ext cx="8569325"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uk" altLang="uk-UA" sz="2400" b="1"/>
              <a:t>Інфузійні терапевтичні системи (ІТС) з погляду будови та місця застосування дуже різноманітні. Як джерело енергії в них використовуються явище дифузії, механічна енергія або електрична. Вони можуть бути в організмі (вживлятися під шкіру) і поміщатися зовнішньо (в області передпліччя або в коло грудної клітки).</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476250"/>
            <a:ext cx="3240087"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5"/>
          <p:cNvSpPr>
            <a:spLocks noChangeArrowheads="1"/>
          </p:cNvSpPr>
          <p:nvPr/>
        </p:nvSpPr>
        <p:spPr bwMode="auto">
          <a:xfrm>
            <a:off x="3924300" y="1227138"/>
            <a:ext cx="4895850" cy="4232275"/>
          </a:xfrm>
          <a:prstGeom prst="rect">
            <a:avLst/>
          </a:prstGeom>
          <a:noFill/>
          <a:ln w="9525">
            <a:noFill/>
            <a:miter lim="800000"/>
            <a:headEnd/>
            <a:tailEnd/>
          </a:ln>
          <a:effectLst/>
        </p:spPr>
        <p:txBody>
          <a:bodyPr anchor="ctr">
            <a:spAutoFit/>
          </a:bodyPr>
          <a:lstStyle/>
          <a:p>
            <a:pPr algn="ctr" eaLnBrk="1" hangingPunct="1">
              <a:defRPr/>
            </a:pPr>
            <a:r>
              <a:rPr lang="uk" sz="2800" b="1">
                <a:effectLst>
                  <a:outerShdw blurRad="38100" dist="38100" dir="2700000" algn="tl">
                    <a:srgbClr val="000000"/>
                  </a:outerShdw>
                </a:effectLst>
              </a:rPr>
              <a:t>Рис.4. Інфузійний осмотичний насос</a:t>
            </a:r>
            <a:endParaRPr lang="ru-RU" sz="2400" b="1">
              <a:effectLst>
                <a:outerShdw blurRad="38100" dist="38100" dir="2700000" algn="tl">
                  <a:srgbClr val="000000"/>
                </a:outerShdw>
              </a:effectLst>
            </a:endParaRPr>
          </a:p>
          <a:p>
            <a:pPr algn="ctr" eaLnBrk="1" hangingPunct="1">
              <a:defRPr/>
            </a:pPr>
            <a:endParaRPr lang="ru-RU" sz="2400" b="1">
              <a:effectLst>
                <a:outerShdw blurRad="38100" dist="38100" dir="2700000" algn="tl">
                  <a:srgbClr val="000000"/>
                </a:outerShdw>
              </a:effectLst>
            </a:endParaRPr>
          </a:p>
          <a:p>
            <a:pPr algn="ctr" eaLnBrk="1" hangingPunct="1">
              <a:defRPr/>
            </a:pPr>
            <a:r>
              <a:rPr lang="uk" sz="2400" b="1">
                <a:effectLst>
                  <a:outerShdw blurRad="38100" dist="38100" dir="2700000" algn="tl">
                    <a:srgbClr val="000000"/>
                  </a:outerShdw>
                </a:effectLst>
              </a:rPr>
              <a:t>1 – дозуючий отвір;</a:t>
            </a:r>
          </a:p>
          <a:p>
            <a:pPr algn="ctr" eaLnBrk="1" hangingPunct="1">
              <a:defRPr/>
            </a:pPr>
            <a:r>
              <a:rPr lang="uk" sz="2400" b="1">
                <a:effectLst>
                  <a:outerShdw blurRad="38100" dist="38100" dir="2700000" algn="tl">
                    <a:srgbClr val="000000"/>
                  </a:outerShdw>
                </a:effectLst>
              </a:rPr>
              <a:t>2 - оболонка, проникна для води;</a:t>
            </a:r>
          </a:p>
          <a:p>
            <a:pPr algn="ctr" eaLnBrk="1" hangingPunct="1">
              <a:defRPr/>
            </a:pPr>
            <a:r>
              <a:rPr lang="uk" sz="2400" b="1">
                <a:effectLst>
                  <a:outerShdw blurRad="38100" dist="38100" dir="2700000" algn="tl">
                    <a:srgbClr val="000000"/>
                  </a:outerShdw>
                </a:effectLst>
              </a:rPr>
              <a:t>3 – осмотично активна субстанція,</a:t>
            </a:r>
          </a:p>
          <a:p>
            <a:pPr algn="ctr" eaLnBrk="1" hangingPunct="1">
              <a:defRPr/>
            </a:pPr>
            <a:r>
              <a:rPr lang="uk" sz="2400" b="1">
                <a:effectLst>
                  <a:outerShdw blurRad="38100" dist="38100" dir="2700000" algn="tl">
                    <a:srgbClr val="000000"/>
                  </a:outerShdw>
                </a:effectLst>
              </a:rPr>
              <a:t>4 – непроникна еластична оболонка;</a:t>
            </a:r>
          </a:p>
          <a:p>
            <a:pPr algn="ctr" eaLnBrk="1" hangingPunct="1">
              <a:defRPr/>
            </a:pPr>
            <a:r>
              <a:rPr lang="uk" sz="2400" b="1">
                <a:effectLst>
                  <a:outerShdw blurRad="38100" dist="38100" dir="2700000" algn="tl">
                    <a:srgbClr val="000000"/>
                  </a:outerShdw>
                </a:effectLst>
              </a:rPr>
              <a:t>5 - резервуар з ЛВ</a:t>
            </a:r>
            <a:endParaRPr lang="uk-UA" sz="2400" b="1">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lstStyle/>
          <a:p>
            <a:pPr eaLnBrk="1" hangingPunct="1">
              <a:defRPr/>
            </a:pPr>
            <a:r>
              <a:rPr lang="uk" sz="3200" smtClean="0"/>
              <a:t> </a:t>
            </a:r>
            <a:r>
              <a:rPr lang="ru-RU" sz="3200" smtClean="0"/>
              <a:t/>
            </a:r>
            <a:br>
              <a:rPr lang="ru-RU" sz="3200" smtClean="0"/>
            </a:br>
            <a:r>
              <a:rPr lang="uk" sz="3200" smtClean="0"/>
              <a:t>Трансдермальні терапевтичні системи – це дозуюча лікарська форма, що є невеликим розміром плівки.</a:t>
            </a:r>
            <a:r>
              <a:rPr lang="ru-RU" sz="3200" smtClean="0"/>
              <a:t/>
            </a:r>
            <a:br>
              <a:rPr lang="ru-RU" sz="3200" smtClean="0"/>
            </a:br>
            <a:endParaRPr lang="uk-UA" sz="3200" smtClean="0"/>
          </a:p>
        </p:txBody>
      </p:sp>
      <p:sp>
        <p:nvSpPr>
          <p:cNvPr id="22531" name="Rectangle 5"/>
          <p:cNvSpPr>
            <a:spLocks noChangeArrowheads="1"/>
          </p:cNvSpPr>
          <p:nvPr/>
        </p:nvSpPr>
        <p:spPr bwMode="auto">
          <a:xfrm>
            <a:off x="0" y="1666875"/>
            <a:ext cx="91440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55588">
              <a:spcBef>
                <a:spcPct val="20000"/>
              </a:spcBef>
              <a:buClr>
                <a:schemeClr val="hlink"/>
              </a:buClr>
              <a:buSzPct val="80000"/>
              <a:buFont typeface="Wingdings" panose="05000000000000000000" pitchFamily="2" charset="2"/>
              <a:buChar char="n"/>
              <a:tabLst>
                <a:tab pos="484188" algn="l"/>
              </a:tabLst>
              <a:defRPr sz="3200">
                <a:solidFill>
                  <a:schemeClr val="tx1"/>
                </a:solidFill>
                <a:latin typeface="Tahoma" panose="020B0604030504040204" pitchFamily="34" charset="0"/>
              </a:defRPr>
            </a:lvl1pPr>
            <a:lvl2pPr marL="742950" indent="-285750">
              <a:spcBef>
                <a:spcPct val="20000"/>
              </a:spcBef>
              <a:buClr>
                <a:schemeClr val="tx1"/>
              </a:buClr>
              <a:buChar char="–"/>
              <a:tabLst>
                <a:tab pos="484188" algn="l"/>
              </a:tabLst>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tabLst>
                <a:tab pos="484188" algn="l"/>
              </a:tabLst>
              <a:defRPr sz="2400">
                <a:solidFill>
                  <a:schemeClr val="tx1"/>
                </a:solidFill>
                <a:latin typeface="Tahoma" panose="020B0604030504040204" pitchFamily="34" charset="0"/>
              </a:defRPr>
            </a:lvl3pPr>
            <a:lvl4pPr marL="1600200" indent="-228600">
              <a:spcBef>
                <a:spcPct val="20000"/>
              </a:spcBef>
              <a:buChar char="–"/>
              <a:tabLst>
                <a:tab pos="484188" algn="l"/>
              </a:tabLst>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tabLst>
                <a:tab pos="484188"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tabLst>
                <a:tab pos="484188"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tabLst>
                <a:tab pos="484188"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tabLst>
                <a:tab pos="484188"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tabLst>
                <a:tab pos="484188" algn="l"/>
              </a:tabLst>
              <a:defRPr sz="2000">
                <a:solidFill>
                  <a:schemeClr val="tx1"/>
                </a:solidFill>
                <a:latin typeface="Tahoma" panose="020B0604030504040204" pitchFamily="34" charset="0"/>
              </a:defRPr>
            </a:lvl9pPr>
          </a:lstStyle>
          <a:p>
            <a:pPr algn="ctr" eaLnBrk="1" hangingPunct="1">
              <a:spcBef>
                <a:spcPct val="0"/>
              </a:spcBef>
              <a:buClrTx/>
              <a:buSzTx/>
              <a:buFontTx/>
              <a:buNone/>
            </a:pPr>
            <a:r>
              <a:rPr lang="uk" altLang="uk-UA" sz="2400">
                <a:latin typeface="Arial" panose="020B0604020202020204" pitchFamily="34" charset="0"/>
              </a:rPr>
              <a:t>Лікарські речовини, що вводяться в організм за допомогою ТТС, повинні:</a:t>
            </a:r>
          </a:p>
          <a:p>
            <a:pPr algn="ctr" eaLnBrk="1" hangingPunct="1">
              <a:spcBef>
                <a:spcPct val="0"/>
              </a:spcBef>
              <a:buClrTx/>
              <a:buSzTx/>
              <a:buFontTx/>
              <a:buNone/>
            </a:pPr>
            <a:endParaRPr lang="uk-UA" altLang="uk-UA" sz="2400">
              <a:latin typeface="Arial" panose="020B0604020202020204" pitchFamily="34" charset="0"/>
            </a:endParaRPr>
          </a:p>
          <a:p>
            <a:pPr algn="ctr" eaLnBrk="1" hangingPunct="1">
              <a:spcBef>
                <a:spcPct val="0"/>
              </a:spcBef>
              <a:buClrTx/>
              <a:buSzTx/>
              <a:buFontTx/>
              <a:buNone/>
            </a:pPr>
            <a:r>
              <a:rPr lang="uk" altLang="uk-UA" sz="2400" i="1">
                <a:latin typeface="Arial" panose="020B0604020202020204" pitchFamily="34" charset="0"/>
              </a:rPr>
              <a:t>мати достатню проникність через шкіру, щоб досягати кровотоку в необхідних кількостях;</a:t>
            </a:r>
            <a:endParaRPr lang="uk-UA" altLang="uk-UA" sz="2400">
              <a:latin typeface="Arial" panose="020B0604020202020204" pitchFamily="34" charset="0"/>
            </a:endParaRPr>
          </a:p>
          <a:p>
            <a:pPr algn="ctr" eaLnBrk="1" hangingPunct="1">
              <a:spcBef>
                <a:spcPct val="0"/>
              </a:spcBef>
              <a:buClrTx/>
              <a:buSzTx/>
              <a:buFontTx/>
              <a:buNone/>
            </a:pPr>
            <a:r>
              <a:rPr lang="uk" altLang="uk-UA" sz="2400" i="1">
                <a:latin typeface="Arial" panose="020B0604020202020204" pitchFamily="34" charset="0"/>
              </a:rPr>
              <a:t>- бути високоефективними, тобто. е. у малих кількостях надавати терапевтичну дію;</a:t>
            </a:r>
            <a:endParaRPr lang="uk-UA" altLang="uk-UA" sz="2400">
              <a:latin typeface="Arial" panose="020B0604020202020204" pitchFamily="34" charset="0"/>
            </a:endParaRPr>
          </a:p>
          <a:p>
            <a:pPr algn="ctr" eaLnBrk="1" hangingPunct="1">
              <a:spcBef>
                <a:spcPct val="0"/>
              </a:spcBef>
              <a:buClrTx/>
              <a:buSzTx/>
              <a:buFontTx/>
              <a:buNone/>
            </a:pPr>
            <a:r>
              <a:rPr lang="uk" altLang="uk-UA" sz="2400" i="1">
                <a:latin typeface="Arial" panose="020B0604020202020204" pitchFamily="34" charset="0"/>
              </a:rPr>
              <a:t>— мати гарну толерантність до шкіри;</a:t>
            </a:r>
            <a:endParaRPr lang="uk-UA" altLang="uk-UA" sz="2400">
              <a:latin typeface="Arial" panose="020B0604020202020204" pitchFamily="34" charset="0"/>
            </a:endParaRPr>
          </a:p>
          <a:p>
            <a:pPr algn="ctr" eaLnBrk="1" hangingPunct="1">
              <a:spcBef>
                <a:spcPct val="0"/>
              </a:spcBef>
              <a:buClrTx/>
              <a:buSzTx/>
              <a:buFontTx/>
              <a:buNone/>
            </a:pPr>
            <a:r>
              <a:rPr lang="uk" altLang="uk-UA" sz="2400" i="1">
                <a:latin typeface="Arial" panose="020B0604020202020204" pitchFamily="34" charset="0"/>
              </a:rPr>
              <a:t>бути придатними для профілактичного, тривалого застосування або замісної терапії.</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p:txBody>
          <a:bodyPr/>
          <a:lstStyle/>
          <a:p>
            <a:pPr eaLnBrk="1" hangingPunct="1">
              <a:defRPr/>
            </a:pPr>
            <a:r>
              <a:rPr lang="uk" sz="3200" b="1" smtClean="0"/>
              <a:t>Переваги та недоліки ТТС</a:t>
            </a:r>
            <a:endParaRPr lang="uk-UA" sz="3200" b="1" smtClean="0"/>
          </a:p>
        </p:txBody>
      </p:sp>
      <p:sp>
        <p:nvSpPr>
          <p:cNvPr id="7173" name="Rectangle 5"/>
          <p:cNvSpPr>
            <a:spLocks noGrp="1" noChangeArrowheads="1"/>
          </p:cNvSpPr>
          <p:nvPr>
            <p:ph type="body" sz="half" idx="1"/>
          </p:nvPr>
        </p:nvSpPr>
        <p:spPr>
          <a:ln>
            <a:solidFill>
              <a:schemeClr val="tx1"/>
            </a:solidFill>
          </a:ln>
        </p:spPr>
        <p:txBody>
          <a:bodyPr/>
          <a:lstStyle/>
          <a:p>
            <a:pPr eaLnBrk="1" hangingPunct="1">
              <a:lnSpc>
                <a:spcPct val="90000"/>
              </a:lnSpc>
              <a:defRPr/>
            </a:pPr>
            <a:r>
              <a:rPr lang="uk" sz="2000" i="1" u="sng" smtClean="0"/>
              <a:t>Переваги:</a:t>
            </a:r>
          </a:p>
          <a:p>
            <a:pPr eaLnBrk="1" hangingPunct="1">
              <a:lnSpc>
                <a:spcPct val="90000"/>
              </a:lnSpc>
              <a:defRPr/>
            </a:pPr>
            <a:r>
              <a:rPr lang="uk" sz="2000" smtClean="0"/>
              <a:t>Швидка дія</a:t>
            </a:r>
            <a:endParaRPr lang="uk-UA" sz="2000" smtClean="0"/>
          </a:p>
          <a:p>
            <a:pPr eaLnBrk="1" hangingPunct="1">
              <a:lnSpc>
                <a:spcPct val="90000"/>
              </a:lnSpc>
              <a:defRPr/>
            </a:pPr>
            <a:r>
              <a:rPr lang="uk" sz="2000" smtClean="0"/>
              <a:t>Можливість легко зняти ТТС,</a:t>
            </a:r>
          </a:p>
          <a:p>
            <a:pPr eaLnBrk="1" hangingPunct="1">
              <a:lnSpc>
                <a:spcPct val="90000"/>
              </a:lnSpc>
              <a:defRPr/>
            </a:pPr>
            <a:r>
              <a:rPr lang="uk" sz="2000" smtClean="0"/>
              <a:t>Забезпечення постійної концентрації у крові</a:t>
            </a:r>
            <a:endParaRPr lang="uk-UA" sz="2000" smtClean="0"/>
          </a:p>
          <a:p>
            <a:pPr eaLnBrk="1" hangingPunct="1">
              <a:lnSpc>
                <a:spcPct val="90000"/>
              </a:lnSpc>
              <a:buFont typeface="Wingdings" panose="05000000000000000000" pitchFamily="2" charset="2"/>
              <a:buNone/>
              <a:defRPr/>
            </a:pPr>
            <a:r>
              <a:rPr lang="uk" sz="2000" smtClean="0"/>
              <a:t>Пролонгована дія</a:t>
            </a:r>
          </a:p>
          <a:p>
            <a:pPr eaLnBrk="1" hangingPunct="1">
              <a:lnSpc>
                <a:spcPct val="90000"/>
              </a:lnSpc>
              <a:buFont typeface="Wingdings" panose="05000000000000000000" pitchFamily="2" charset="2"/>
              <a:buNone/>
              <a:defRPr/>
            </a:pPr>
            <a:r>
              <a:rPr lang="uk" sz="2000" smtClean="0"/>
              <a:t>Усунення компламентарності пацієнтів (легкий спосіб використання препарату).</a:t>
            </a:r>
          </a:p>
          <a:p>
            <a:pPr eaLnBrk="1" hangingPunct="1">
              <a:lnSpc>
                <a:spcPct val="90000"/>
              </a:lnSpc>
              <a:defRPr/>
            </a:pPr>
            <a:r>
              <a:rPr lang="uk" sz="2000" smtClean="0"/>
              <a:t>Зменшення необхідної </a:t>
            </a:r>
            <a:r>
              <a:rPr lang="uk" sz="2000" i="1" smtClean="0"/>
              <a:t>дози препарату,</a:t>
            </a:r>
            <a:endParaRPr lang="uk-UA" sz="2000" smtClean="0"/>
          </a:p>
        </p:txBody>
      </p:sp>
      <p:sp>
        <p:nvSpPr>
          <p:cNvPr id="7174" name="Rectangle 6"/>
          <p:cNvSpPr>
            <a:spLocks noGrp="1" noChangeArrowheads="1"/>
          </p:cNvSpPr>
          <p:nvPr>
            <p:ph type="body" sz="half" idx="2"/>
          </p:nvPr>
        </p:nvSpPr>
        <p:spPr/>
        <p:txBody>
          <a:bodyPr/>
          <a:lstStyle/>
          <a:p>
            <a:pPr eaLnBrk="1" hangingPunct="1">
              <a:lnSpc>
                <a:spcPct val="90000"/>
              </a:lnSpc>
              <a:defRPr/>
            </a:pPr>
            <a:r>
              <a:rPr lang="uk" sz="2000" i="1" u="sng" smtClean="0"/>
              <a:t>Недоліки</a:t>
            </a:r>
          </a:p>
          <a:p>
            <a:pPr eaLnBrk="1" hangingPunct="1">
              <a:lnSpc>
                <a:spcPct val="90000"/>
              </a:lnSpc>
              <a:defRPr/>
            </a:pPr>
            <a:r>
              <a:rPr lang="uk" sz="2000" smtClean="0"/>
              <a:t>Роздратування шкіри</a:t>
            </a:r>
          </a:p>
          <a:p>
            <a:pPr eaLnBrk="1" hangingPunct="1">
              <a:lnSpc>
                <a:spcPct val="90000"/>
              </a:lnSpc>
              <a:defRPr/>
            </a:pPr>
            <a:r>
              <a:rPr lang="uk" sz="2000" smtClean="0"/>
              <a:t>Необхідно більше часу для терапевтичної дії</a:t>
            </a:r>
          </a:p>
          <a:p>
            <a:pPr eaLnBrk="1" hangingPunct="1">
              <a:lnSpc>
                <a:spcPct val="90000"/>
              </a:lnSpc>
              <a:defRPr/>
            </a:pPr>
            <a:r>
              <a:rPr lang="uk" sz="2000" smtClean="0"/>
              <a:t>Невелика кількість лікарської речовини проникає у кров'яний потік через шкіру.</a:t>
            </a:r>
            <a:endParaRPr lang="uk-UA" sz="20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0" y="868363"/>
            <a:ext cx="914400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44475">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ctr" eaLnBrk="1" hangingPunct="1">
              <a:spcBef>
                <a:spcPct val="0"/>
              </a:spcBef>
              <a:buClrTx/>
              <a:buSzTx/>
              <a:buFontTx/>
              <a:buNone/>
            </a:pPr>
            <a:r>
              <a:rPr lang="uk" altLang="uk-UA" sz="2000">
                <a:latin typeface="Arial" panose="020B0604020202020204" pitchFamily="34" charset="0"/>
              </a:rPr>
              <a:t>Як </a:t>
            </a:r>
            <a:r>
              <a:rPr lang="uk" altLang="uk-UA" sz="2000" b="1" i="1">
                <a:latin typeface="Arial" panose="020B0604020202020204" pitchFamily="34" charset="0"/>
              </a:rPr>
              <a:t>підкладки </a:t>
            </a:r>
            <a:r>
              <a:rPr lang="uk" altLang="uk-UA" sz="2000">
                <a:latin typeface="Arial" panose="020B0604020202020204" pitchFamily="34" charset="0"/>
              </a:rPr>
              <a:t>, де кріпиться вся ТТС, використовуються тканини, папір, полімерні плівки, металлизирванные покриття, т.к. е. речовини, непроникні для ЛХ та води.</a:t>
            </a:r>
          </a:p>
          <a:p>
            <a:pPr algn="ctr" eaLnBrk="1" hangingPunct="1">
              <a:spcBef>
                <a:spcPct val="0"/>
              </a:spcBef>
              <a:buClrTx/>
              <a:buSzTx/>
              <a:buFontTx/>
              <a:buNone/>
            </a:pPr>
            <a:r>
              <a:rPr lang="uk" altLang="uk-UA" sz="2000" b="1" i="1">
                <a:latin typeface="Arial" panose="020B0604020202020204" pitchFamily="34" charset="0"/>
              </a:rPr>
              <a:t>Резервуар </a:t>
            </a:r>
            <a:r>
              <a:rPr lang="uk" altLang="uk-UA" sz="2000">
                <a:latin typeface="Arial" panose="020B0604020202020204" pitchFamily="34" charset="0"/>
              </a:rPr>
              <a:t>, т.е. е. шар, в якому знаходиться діюча речовина, складається з </a:t>
            </a:r>
            <a:r>
              <a:rPr lang="uk" altLang="uk-UA" sz="2000" b="1">
                <a:latin typeface="Arial" panose="020B0604020202020204" pitchFamily="34" charset="0"/>
              </a:rPr>
              <a:t>носія </a:t>
            </a:r>
            <a:r>
              <a:rPr lang="uk" altLang="uk-UA" sz="2000">
                <a:latin typeface="Arial" panose="020B0604020202020204" pitchFamily="34" charset="0"/>
              </a:rPr>
              <a:t>, в якості якого використовують різні </a:t>
            </a:r>
            <a:r>
              <a:rPr lang="uk" altLang="uk-UA" sz="2000" b="1">
                <a:latin typeface="Arial" panose="020B0604020202020204" pitchFamily="34" charset="0"/>
              </a:rPr>
              <a:t>полімерні матеріали </a:t>
            </a:r>
            <a:r>
              <a:rPr lang="uk" altLang="uk-UA" sz="2000">
                <a:latin typeface="Arial" panose="020B0604020202020204" pitchFamily="34" charset="0"/>
              </a:rPr>
              <a:t>.</a:t>
            </a:r>
          </a:p>
          <a:p>
            <a:pPr algn="ctr" eaLnBrk="1" hangingPunct="1">
              <a:spcBef>
                <a:spcPct val="0"/>
              </a:spcBef>
              <a:buClrTx/>
              <a:buSzTx/>
              <a:buFontTx/>
              <a:buNone/>
            </a:pPr>
            <a:r>
              <a:rPr lang="uk" altLang="uk-UA" sz="2000">
                <a:latin typeface="Arial" panose="020B0604020202020204" pitchFamily="34" charset="0"/>
              </a:rPr>
              <a:t>В якості речовин, </a:t>
            </a:r>
            <a:r>
              <a:rPr lang="uk" altLang="uk-UA" sz="2000" b="1">
                <a:latin typeface="Arial" panose="020B0604020202020204" pitchFamily="34" charset="0"/>
              </a:rPr>
              <a:t>що сприяють розчиненню ЛВ </a:t>
            </a:r>
            <a:r>
              <a:rPr lang="uk" altLang="uk-UA" sz="2000">
                <a:latin typeface="Arial" panose="020B0604020202020204" pitchFamily="34" charset="0"/>
              </a:rPr>
              <a:t>, застосовують етанол, метиловий ефір етиленгл і коля, гліцеринмоноолеат .</a:t>
            </a:r>
            <a:endParaRPr lang="uk-UA" altLang="uk-UA" sz="2000">
              <a:latin typeface="Arial" panose="020B0604020202020204" pitchFamily="34" charset="0"/>
            </a:endParaRPr>
          </a:p>
          <a:p>
            <a:pPr algn="ctr" eaLnBrk="1" hangingPunct="1">
              <a:spcBef>
                <a:spcPct val="0"/>
              </a:spcBef>
              <a:buClrTx/>
              <a:buSzTx/>
              <a:buFontTx/>
              <a:buNone/>
            </a:pPr>
            <a:r>
              <a:rPr lang="uk" altLang="uk-UA" sz="2000">
                <a:latin typeface="Arial" panose="020B0604020202020204" pitchFamily="34" charset="0"/>
              </a:rPr>
              <a:t>Як </a:t>
            </a:r>
            <a:r>
              <a:rPr lang="uk" altLang="uk-UA" sz="2000" b="1">
                <a:latin typeface="Arial" panose="020B0604020202020204" pitchFamily="34" charset="0"/>
              </a:rPr>
              <a:t>мембрани </a:t>
            </a:r>
            <a:r>
              <a:rPr lang="uk" altLang="uk-UA" sz="2000">
                <a:latin typeface="Arial" panose="020B0604020202020204" pitchFamily="34" charset="0"/>
              </a:rPr>
              <a:t>застосовують різні полімерні плівки, що сприяють дозованому виходу ЛВ з резервуару і тканини, отримані з поліпропілену, сополімеру етилену-вінілацетату, блоксополімерів, силіконові смоли та ін. Вони застосовуються з лікарськими речовинами, що проникають через шкіру у загальний кровотік.</a:t>
            </a:r>
          </a:p>
          <a:p>
            <a:pPr algn="ctr" eaLnBrk="1" hangingPunct="1">
              <a:spcBef>
                <a:spcPct val="0"/>
              </a:spcBef>
              <a:buClrTx/>
              <a:buSzTx/>
              <a:buFontTx/>
              <a:buNone/>
            </a:pPr>
            <a:r>
              <a:rPr lang="uk" altLang="uk-UA" sz="2000">
                <a:latin typeface="Arial" panose="020B0604020202020204" pitchFamily="34" charset="0"/>
              </a:rPr>
              <a:t>ЛВ дифундує через оболонку, епідерму та, природно, через шкіру в кров'яне русло. Таким чином, ЛВ поступає поступово, зменшується його побічна дія.</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a:xfrm>
            <a:off x="457200" y="838200"/>
            <a:ext cx="8229600" cy="579438"/>
          </a:xfrm>
        </p:spPr>
        <p:txBody>
          <a:bodyPr/>
          <a:lstStyle/>
          <a:p>
            <a:pPr eaLnBrk="1" hangingPunct="1">
              <a:defRPr/>
            </a:pPr>
            <a:r>
              <a:rPr lang="uk" sz="2400" smtClean="0"/>
              <a:t>Для усвідомлення проникнення лікарської речовини через шкіру використовують хімічне, біологічне та фізичне методи.</a:t>
            </a:r>
            <a:r>
              <a:rPr lang="ru-RU" sz="2400" smtClean="0"/>
              <a:t/>
            </a:r>
            <a:br>
              <a:rPr lang="ru-RU" sz="2400" smtClean="0"/>
            </a:br>
            <a:r>
              <a:rPr lang="ru-RU" sz="2400" smtClean="0"/>
              <a:t/>
            </a:r>
            <a:br>
              <a:rPr lang="ru-RU" sz="2400" smtClean="0"/>
            </a:br>
            <a:endParaRPr lang="uk-UA" sz="2400" smtClean="0"/>
          </a:p>
        </p:txBody>
      </p:sp>
      <p:sp>
        <p:nvSpPr>
          <p:cNvPr id="11270" name="Rectangle 6"/>
          <p:cNvSpPr>
            <a:spLocks noGrp="1" noChangeArrowheads="1"/>
          </p:cNvSpPr>
          <p:nvPr>
            <p:ph type="body" idx="1"/>
          </p:nvPr>
        </p:nvSpPr>
        <p:spPr/>
        <p:txBody>
          <a:bodyPr/>
          <a:lstStyle/>
          <a:p>
            <a:pPr eaLnBrk="1" hangingPunct="1">
              <a:defRPr/>
            </a:pPr>
            <a:r>
              <a:rPr lang="uk" sz="1800" b="1" i="1" smtClean="0"/>
              <a:t>Біологічний метод </a:t>
            </a:r>
            <a:r>
              <a:rPr lang="uk" sz="1800" i="1" smtClean="0"/>
              <a:t>– </a:t>
            </a:r>
            <a:r>
              <a:rPr lang="uk" sz="1800" smtClean="0"/>
              <a:t>при цьому молекула лікарської речовини подається до фізичної зміни. Це полегшує її рух через рогову кулю. Змінена молекула неактивна</a:t>
            </a:r>
          </a:p>
          <a:p>
            <a:pPr eaLnBrk="1" hangingPunct="1">
              <a:defRPr/>
            </a:pPr>
            <a:r>
              <a:rPr lang="uk" sz="1800" b="1" i="1" smtClean="0"/>
              <a:t>Хімічний метод</a:t>
            </a:r>
            <a:r>
              <a:rPr lang="uk" sz="1800" b="1" smtClean="0"/>
              <a:t>  </a:t>
            </a:r>
            <a:r>
              <a:rPr lang="uk" sz="1800" i="1" smtClean="0"/>
              <a:t>- </a:t>
            </a:r>
            <a:r>
              <a:rPr lang="uk" sz="1800" smtClean="0"/>
              <a:t>використовуються хімічні субстанції, щоб допомогти ЛВ проникнути через шкірний бар'єр</a:t>
            </a:r>
          </a:p>
          <a:p>
            <a:pPr eaLnBrk="1" hangingPunct="1">
              <a:defRPr/>
            </a:pPr>
            <a:r>
              <a:rPr lang="uk" sz="1800" b="1" i="1" smtClean="0"/>
              <a:t>Фізичний метод – </a:t>
            </a:r>
            <a:r>
              <a:rPr lang="uk" sz="1800" smtClean="0"/>
              <a:t>використовується стимули або сила, яка проводить лікарську речовину через шкіру. При цьому використовують три підходи</a:t>
            </a:r>
          </a:p>
          <a:p>
            <a:pPr eaLnBrk="1" hangingPunct="1">
              <a:defRPr/>
            </a:pPr>
            <a:r>
              <a:rPr lang="uk" sz="1800" smtClean="0"/>
              <a:t>А) іонофорез-використовують електричний струм</a:t>
            </a:r>
          </a:p>
          <a:p>
            <a:pPr eaLnBrk="1" hangingPunct="1">
              <a:defRPr/>
            </a:pPr>
            <a:r>
              <a:rPr lang="uk" sz="1800" smtClean="0"/>
              <a:t>Б) сонофорез – використовують ультразвукові хвилі.</a:t>
            </a:r>
          </a:p>
          <a:p>
            <a:pPr eaLnBrk="1" hangingPunct="1">
              <a:defRPr/>
            </a:pPr>
            <a:r>
              <a:rPr lang="uk" sz="1800" smtClean="0"/>
              <a:t>В) електрофорез – використовують вткоковольтний милі-секудний імпульс.</a:t>
            </a:r>
            <a:endParaRPr lang="uk-UA" sz="1800" b="1"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0" y="744538"/>
            <a:ext cx="91440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uk" altLang="uk-UA" sz="2400">
                <a:latin typeface="Arial" panose="020B0604020202020204" pitchFamily="34" charset="0"/>
              </a:rPr>
              <a:t>З метою підвищення вибірковості впливу лікарських речовин на організм, їх цілеспрямованої доставки в орган-мішень можуть бути використані дрібнодисперсні </a:t>
            </a:r>
            <a:r>
              <a:rPr lang="uk" altLang="uk-UA" sz="2400" b="1" i="1">
                <a:latin typeface="Arial" panose="020B0604020202020204" pitchFamily="34" charset="0"/>
              </a:rPr>
              <a:t>магнітні матеріали </a:t>
            </a:r>
            <a:r>
              <a:rPr lang="uk" altLang="uk-UA" sz="2400">
                <a:latin typeface="Arial" panose="020B0604020202020204" pitchFamily="34" charset="0"/>
              </a:rPr>
              <a:t>. Метод </a:t>
            </a:r>
            <a:r>
              <a:rPr lang="uk" altLang="uk-UA" sz="2400" b="1" i="1">
                <a:latin typeface="Arial" panose="020B0604020202020204" pitchFamily="34" charset="0"/>
              </a:rPr>
              <a:t>маг нітокерованого транспорту </a:t>
            </a:r>
            <a:r>
              <a:rPr lang="uk" altLang="uk-UA" sz="2400">
                <a:latin typeface="Arial" panose="020B0604020202020204" pitchFamily="34" charset="0"/>
              </a:rPr>
              <a:t>лікарських речовин заснований на здатності колоїдних частинок магнітного матеріалу перемішуватися і концентруватися в необхідній ділянці організму під впливом магнітного поля. Це дозволяє вибірково концентрувати магнітні частинки з нанесенням на поверхню їх лікарських речовин безпосередньо в тканинах ураженого органу, обмеженого фокусом зовнішнього джерела магнітного поля </a:t>
            </a:r>
            <a:r>
              <a:rPr lang="uk" altLang="uk-UA" sz="1800">
                <a:latin typeface="Arial" panose="020B0604020202020204" pitchFamily="34" charset="0"/>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ves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543800"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52400" y="501650"/>
            <a:ext cx="8991600"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ctr" eaLnBrk="1" hangingPunct="1">
              <a:spcBef>
                <a:spcPct val="0"/>
              </a:spcBef>
              <a:buClrTx/>
              <a:buSzTx/>
              <a:buFontTx/>
              <a:buNone/>
            </a:pPr>
            <a:r>
              <a:rPr lang="uk" altLang="uk-UA" sz="2000">
                <a:latin typeface="Arial" panose="020B0604020202020204" pitchFamily="34" charset="0"/>
              </a:rPr>
              <a:t>Призначені такі форми для використання в онкології, в якій через токсичність препаратів, що застосовуються при лікуванні, завжди існувала проблема їх утримання в зоні ураження організму.</a:t>
            </a:r>
          </a:p>
          <a:p>
            <a:pPr algn="ctr" eaLnBrk="1" hangingPunct="1">
              <a:spcBef>
                <a:spcPct val="0"/>
              </a:spcBef>
              <a:buClrTx/>
              <a:buSzTx/>
              <a:buFontTx/>
              <a:buNone/>
            </a:pPr>
            <a:r>
              <a:rPr lang="uk" altLang="uk-UA" sz="2000">
                <a:latin typeface="Arial" panose="020B0604020202020204" pitchFamily="34" charset="0"/>
              </a:rPr>
              <a:t>Намагання знайти способи подібної локалізації робилися давно. Одним із них став варіант транспортування ліків до місця пухлини разом із струмом крові (що цілком реально, оскільки пухлина пронизана мережею кровоносних судин) та подальшого гальмування за допомогою магнітної пов'язки. Само собою зрозуміло, що ліки при цьому повинні бути керованими магнітом, тобто кожна його крупинка повинна бути покрита плівкою з магнітного металу. Така капсула, зупинена в струмі крові, проникає через стінки судини в пухлину, де починає після розчинення магнітної оболонки виділяти лікарський препарат. По-перше, метал, з якого виконана оболонка, має бути і розчинним, і абсолютно нешкідливим для людини. А по-друге, розмір капсули не може перевищувати діаметра кровоносної судини, і, отже, плівка має бути надзвичайно тонкою. Що стосується металу, то їм може бути тільки залізо, оскільки нікель і кобальт канцерогенні, залізо ж, як відомо, навіть</a:t>
            </a:r>
            <a:r>
              <a:rPr lang="uk" altLang="uk-UA" sz="1800">
                <a:latin typeface="Arial" panose="020B0604020202020204" pitchFamily="34" charset="0"/>
              </a:rPr>
              <a:t> </a:t>
            </a:r>
            <a:r>
              <a:rPr lang="uk" altLang="uk-UA" sz="1800" b="1">
                <a:latin typeface="Arial" panose="020B0604020202020204" pitchFamily="34" charset="0"/>
              </a:rPr>
              <a:t>міститься у складі нашої крові </a:t>
            </a:r>
            <a:r>
              <a:rPr lang="uk" altLang="uk-UA" sz="1800">
                <a:latin typeface="Arial" panose="020B0604020202020204" pitchFamily="34" charset="0"/>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228600" y="452438"/>
            <a:ext cx="9144000"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eaLnBrk="1" hangingPunct="1">
              <a:spcBef>
                <a:spcPct val="0"/>
              </a:spcBef>
              <a:buClrTx/>
              <a:buSzTx/>
              <a:buFontTx/>
              <a:buNone/>
            </a:pPr>
            <a:r>
              <a:rPr lang="uk" altLang="uk-UA" sz="2800">
                <a:latin typeface="Arial" panose="020B0604020202020204" pitchFamily="34" charset="0"/>
              </a:rPr>
              <a:t>Нанесення найтоншої залізної плівки на крупинку препарату – процес дуже складний. Він потребує досить високих температур, за яких, на жаль, лікарський препарат розкладається. Було створено вакуумну плазмохімічну установку, в якій залізо, що знаходиться в газоподібному стані, осідає на поверхню крупинок. Сам препарат не встигає при цьому сильно прогрітися, а отже, і не розкладається.</a:t>
            </a:r>
            <a:r>
              <a:rPr lang="uk" altLang="uk-UA" sz="2400">
                <a:latin typeface="Arial" panose="020B0604020202020204" pitchFamily="34" charset="0"/>
              </a:rPr>
              <a:t> </a:t>
            </a:r>
          </a:p>
        </p:txBody>
      </p:sp>
    </p:spTree>
  </p:cSld>
  <p:clrMapOvr>
    <a:masterClrMapping/>
  </p:clrMapOvr>
</p:sld>
</file>

<file path=ppt/theme/theme1.xml><?xml version="1.0" encoding="utf-8"?>
<a:theme xmlns:a="http://schemas.openxmlformats.org/drawingml/2006/main" name="Разрез">
  <a:themeElements>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Разрез">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Разрез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Разрез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Разрез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Разрез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Разрез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Разрез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Разрез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Разрез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Slit</Template>
  <TotalTime>77</TotalTime>
  <Words>1788</Words>
  <Application>Microsoft Office PowerPoint</Application>
  <PresentationFormat>Экран (4:3)</PresentationFormat>
  <Paragraphs>131</Paragraphs>
  <Slides>27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27</vt:i4>
      </vt:variant>
    </vt:vector>
  </HeadingPairs>
  <TitlesOfParts>
    <vt:vector size="32" baseType="lpstr">
      <vt:lpstr>Arial</vt:lpstr>
      <vt:lpstr>Tahoma</vt:lpstr>
      <vt:lpstr>Times New Roman</vt:lpstr>
      <vt:lpstr>Wingdings</vt:lpstr>
      <vt:lpstr>Разрез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Трансдермальні терапевтичні системи – це дозуюча лікарська форма, що є невеликим розміром плівки. </vt:lpstr>
      <vt:lpstr>Переваги та недоліки ТТС</vt:lpstr>
      <vt:lpstr>Презентация PowerPoint</vt:lpstr>
      <vt:lpstr>Для усвідомлення проникнення лікарської речовини через шкіру використовують хімічне, біологічне та фізичне методи.  </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Alyona Zamkovaya</dc:creator>
  <cp:lastModifiedBy>Alyona Zamkovaya</cp:lastModifiedBy>
  <cp:revision>16</cp:revision>
  <cp:lastPrinted>1601-01-01T00:00:00Z</cp:lastPrinted>
  <dcterms:created xsi:type="dcterms:W3CDTF">1601-01-01T00:00:00Z</dcterms:created>
  <dcterms:modified xsi:type="dcterms:W3CDTF">2025-01-18T18:13:30Z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