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5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864096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86158"/>
            <a:ext cx="6400800" cy="3499026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БІОФАРМАЦІЯ – ТЕОРЕТИЧНІ ОСНОВИ ОПТИМАЛЬНОГО ВИРОБНИЦТВА ЛІКАРСЬКИХ ЗАСОБІВ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96136"/>
            <a:ext cx="633670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ОДЕСЬКИЙ НАЦ</a:t>
            </a:r>
            <a:r>
              <a:rPr lang="uk-UA" sz="2000" b="1" dirty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000" b="1" dirty="0">
                <a:solidFill>
                  <a:schemeClr val="accent5">
                    <a:lumMod val="50000"/>
                  </a:schemeClr>
                </a:solidFill>
              </a:rPr>
              <a:t>ФАРМАЦЕВТИЧНИЙ ФАКУЛЬТЕТ</a:t>
            </a:r>
          </a:p>
          <a:p>
            <a:pPr algn="ctr"/>
            <a:r>
              <a:rPr lang="uk-UA" sz="2000" b="1" dirty="0">
                <a:solidFill>
                  <a:schemeClr val="accent5">
                    <a:lumMod val="50000"/>
                  </a:schemeClr>
                </a:solidFill>
              </a:rPr>
              <a:t>КАФЕДРА </a:t>
            </a:r>
            <a:r>
              <a:rPr lang="uk-UA" sz="2000" b="1" dirty="0" smtClean="0">
                <a:solidFill>
                  <a:schemeClr val="accent5">
                    <a:lumMod val="50000"/>
                  </a:schemeClr>
                </a:solidFill>
              </a:rPr>
              <a:t>ФАРМАЦЕВТИЧНОЇ ХІМІЇ ТА ТЕХНОЛОГІЇ </a:t>
            </a:r>
            <a:r>
              <a:rPr lang="uk-UA" sz="2000" b="1" dirty="0">
                <a:solidFill>
                  <a:schemeClr val="accent5">
                    <a:lumMod val="50000"/>
                  </a:schemeClr>
                </a:solidFill>
              </a:rPr>
              <a:t>ЛІКІВ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5174877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Замкова А.В.</a:t>
            </a:r>
          </a:p>
        </p:txBody>
      </p:sp>
      <p:pic>
        <p:nvPicPr>
          <p:cNvPr id="7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87" y="340636"/>
            <a:ext cx="952457" cy="124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63888" y="6309320"/>
            <a:ext cx="28803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Одеса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1. Вступ.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2. Напрям досліджень у </a:t>
            </a:r>
            <a:r>
              <a:rPr lang="uk-UA" sz="8800" b="1" dirty="0" err="1" smtClean="0">
                <a:latin typeface="Times New Roman" pitchFamily="18" charset="0"/>
                <a:cs typeface="Times New Roman" pitchFamily="18" charset="0"/>
              </a:rPr>
              <a:t>біофармації</a:t>
            </a: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3. Основні напрямки сучасних </a:t>
            </a:r>
            <a:r>
              <a:rPr lang="uk-UA" sz="8800" b="1" dirty="0" err="1" smtClean="0">
                <a:latin typeface="Times New Roman" pitchFamily="18" charset="0"/>
                <a:cs typeface="Times New Roman" pitchFamily="18" charset="0"/>
              </a:rPr>
              <a:t>біофармацевтичних</a:t>
            </a: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 досліджень.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uk-UA" sz="8800" b="1" dirty="0" err="1" smtClean="0">
                <a:latin typeface="Times New Roman" pitchFamily="18" charset="0"/>
                <a:cs typeface="Times New Roman" pitchFamily="18" charset="0"/>
              </a:rPr>
              <a:t>Біофармацевтичні</a:t>
            </a: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 характеристики допоміжних речовин.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5. Транспорт речовин в організмі людини.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6. Роль лікарської форми та шляху введення у організм.</a:t>
            </a:r>
          </a:p>
          <a:p>
            <a:pPr algn="just">
              <a:lnSpc>
                <a:spcPct val="170000"/>
              </a:lnSpc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7. Вплив фармацевтичних факторів на </a:t>
            </a:r>
            <a:r>
              <a:rPr lang="uk-UA" sz="8800" b="1" dirty="0" err="1" smtClean="0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8800" b="1" dirty="0" err="1" smtClean="0">
                <a:latin typeface="Times New Roman" pitchFamily="18" charset="0"/>
                <a:cs typeface="Times New Roman" pitchFamily="18" charset="0"/>
              </a:rPr>
              <a:t>біоекваленість</a:t>
            </a: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 і стабільність лікарських препаратів.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70000"/>
              </a:lnSpc>
              <a:buNone/>
            </a:pPr>
            <a:r>
              <a:rPr lang="uk-UA" sz="8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8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43204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 algn="just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Біофармацію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визначають як науку, що вивчає біологічну дію ліків залежно від фізико - хімічних властивостей, виду лікарської форми, технології приготування, ін. змінних чинників.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Основним 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є визнання біологічного значення фармацевтичних процесів, що протікають при отриманні ліків і розгляд ліків, в якості складних фізико - хімічних систем, здатних вступити в певні взаємодії з системою живого організму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 зорі створення технології ліків професор Псковського університету О.О.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Іовскій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(1796-1858 рр.) у своєму керівництві "Зображення фармації" в 1838 р. писав: "Фармацевтична наука відшукує пристойні форми з метою зробити ліки безпечніші і корисніші для здоров'я".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Про складну взаємодію лікарської форми, як особливу фізико - хімічну систему і мікроорганізму, як логічної системи і чинниках, що обумовлюють таку взаємодію, вказували у своїх роботах вітчизняні юні Боткін,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Гороховцев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(1897 р.),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Манассеїн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В.А. (у своїх лекція "Лекції із загальної терапії"(1879 р.),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Засецький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Н.А. (1880 р.). У окремих підручниках за технологією ліків Шубін С.Ф. (1948 р.),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Коган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Г.Я. (1952 р.) відзначався вплив допоміжних речовин, міри подрібнення лікарських речовин на процеси всмоктування ліків.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38746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НАПРЯМКИ ДОСЛІДЖЕНЬ ПО БІОФАРМАЦІЇ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40000" lnSpcReduction="20000"/>
          </a:bodyPr>
          <a:lstStyle/>
          <a:p>
            <a:pPr lvl="1" algn="just">
              <a:buNone/>
            </a:pPr>
            <a:r>
              <a:rPr lang="uk-UA" sz="3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Дослідження впливу простої хімічної модифікації на процеси вивільнення речовин з лікарської форми, їх фармакокінетику, а також стабільність самої лікарської форми.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	2. Дослідження впливу фізичного стану лікарських речовин на швидкість вивільнення всмоктування лікарських речовин, на стабільність, властивості лікарської форми.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	3. Дослідження впливу природи і кількості допоміжних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речовин на вивільнення і фармакокінетику лікарських речовин, а також на стабільність лікарської форми в процесі їх зберігання і застосування.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	4. Дослідження впливу виробничих процесів методів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приготування ліків - на виділення з лікарської форми і кінетику в організмі лікарських речовин, а також стабільність лікарської форми.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5100" dirty="0" smtClean="0">
                <a:latin typeface="Times New Roman" pitchFamily="18" charset="0"/>
                <a:cs typeface="Times New Roman" pitchFamily="18" charset="0"/>
              </a:rPr>
              <a:t>	5. Дослідження впливу виду лікарської форми на вивільнення і фармакокінетику.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5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91264" cy="141763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 </a:t>
            </a:r>
            <a:r>
              <a:rPr lang="uk-UA" sz="3600" b="1" dirty="0" smtClean="0"/>
              <a:t>ОСНОВНІ НАПРЯМКИ БІОФАРМАЦЕВТИЧНИХ ДОСЛІДЖЕНЬ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1. Вивчення фармацевтичних чинників.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2. Вивчення біологічної доступності препаратів.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3. Створення методів і приладів для визначення препаратів у біологічних рідинах.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4. Вивчення умов всмоктування, транспорту і виведення препаратів у зв'язку зі змінними чинниками внутрішнього і зовнішнього середовища.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Біофармацевтичні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дослідження включають також вивчення впливу віку, біологічних ритмів, взаємодії медикаментів, вживаних одночасно, складу їжі на процеси всмоктування і метаболізму ліків.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вчення фармацевтичних чинників.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Видатні вітчизняні учені, що внесли внесок у розвиток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pPr algn="just"/>
            <a:r>
              <a:rPr lang="uk-UA" dirty="0" smtClean="0"/>
              <a:t>	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І.С.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Ажгіхін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- професор, зав. відділом Інституту моря і океану АН РФ, що уперше(спільно з проф. А.І.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Тенцовой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 видав в 1975 р. монографію по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біофармацевтичних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дослідженнях "Лікарська форма і терапевтична ефективність ліків".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А.І.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Тенцова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- проф. кафедри заводської технології ліків I Московської медичної академії, творець вітчизняної школи учених по проблемах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І.А. Муравйов - професор кафедри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технологіі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ліків П'ятигорської фармацевтичної академії, творець школи вітчизняних технологів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фітохіміків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 їм і його школою розробляються проблеми по встановленню значення різних змінних(фармацевтичних) чинників в підвищенні якості і ефективності екстракційних препаратів.	Плідно в області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біофармації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нині працюють професори: Перців І.І.(мазі),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Борзунов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Е.Е. (пігулки),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Башура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Г.С. (аерозолі),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Кондратьєва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Т.С. (очні ліки).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БІОФАРМАЦЕВТИЧНІ ХАРАКТЕРИСТИКИ ДОПОМІЖНИХ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Допоміжні речовини, будучи своєрідними носіями (матрицею) діючих речовин, самі володіють певними фізико-хімічними властивостями і залежно від природи речовини здатні вступати у взаємодію як з лікарськими речовинами, так і із зовнішнім середовищем (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міжтканинною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рідиною, вмістом шлунково-кишкового тракту, стінками судин, повітрям і т. д.).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Залежно від складу лікарської форми між лікарськими і допоміжними речовинами можуть відбуватися взаємодії з різними типами зв'язків, а саме: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Вандервальса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водневими, ковалентними, з утворенням з'єднань-включень, комплексів і т. д.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Залежно від характеру взаємодії між компонентами системи можуть змінюватися швидкість і повнота всмоктування діючої речовини, змінюватися абсорбція речовини з виникненням непередбачених ефектів і, нарешті, можливе посилення лікувальної дії.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Комплекси, що утворилися, або інші з'єднання можуть полегшувати вивільнення діючої речовини з лікарської форми, підвищувати його розчинність і здатність всмоктування, або викликати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інгібірування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цих процесів, або мало відбиватися на процесах вивільнення і абсорбції лікарської речовини.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Природно, що кожному випадку відповідатиме певна міра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біодоступності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субстанції, певний рівень її концентрації у біологічних рідинах, які по суті обумовлюють терапевтичну ефективність ліків.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1430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Допоміжні речовини змінюють швидкість і повноту всмоктування багатьох лікарських речовин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Так,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твін-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80 прискорює абсорбцію вітамінів А,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Е. </a:t>
            </a:r>
          </a:p>
          <a:p>
            <a:pPr algn="just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Полієтиленоксид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різко уповільнює абсорбцію фенобарбіталу, яка не змінюється у разі використання інших барбітуратів, і збільшує всмоктування левоміцетину в десятки разів. </a:t>
            </a:r>
          </a:p>
          <a:p>
            <a:pPr algn="just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ацетілсаліцилової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кислоти збільшується у присутності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твіна-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80;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норсульфазолу - при спільному призначенні з сечовиною, 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саліциламіда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- з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полівінілпіролідоном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Допоміжні речовини значною мірою впливають на стабільність лікарських речовин в лікарських формах. 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Так, інактивація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изоніазиду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в процесі зберігання прискорюється у присутності лактози; </a:t>
            </a:r>
          </a:p>
          <a:p>
            <a:pPr algn="just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стеарат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магнію посилює деструкцію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амфетаміну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 ацетилсаліцилової кислоти в пігулках, а фосфат кальцію - вітаміну В</a:t>
            </a:r>
            <a:r>
              <a:rPr lang="uk-U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ТРАНСПОРТ РЕЧОВИН В ОРГАНІЗМІ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абсорбція - це сприйняття лікарської речовини кров'ю або лімфою від пограничних поверхонь тіла після його вивільнення (</a:t>
            </a:r>
            <a:r>
              <a:rPr lang="uk-UA" sz="3100" dirty="0" err="1" smtClean="0">
                <a:latin typeface="Times New Roman" pitchFamily="18" charset="0"/>
                <a:cs typeface="Times New Roman" pitchFamily="18" charset="0"/>
              </a:rPr>
              <a:t>ліберації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) з лікарського препарату.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	Для того, щоб здійснився процес всмоктування лікарської субстанції, якщо ліки вводяться в організм не </a:t>
            </a:r>
            <a:r>
              <a:rPr lang="uk-UA" sz="3100" dirty="0" err="1" smtClean="0">
                <a:latin typeface="Times New Roman" pitchFamily="18" charset="0"/>
                <a:cs typeface="Times New Roman" pitchFamily="18" charset="0"/>
              </a:rPr>
              <a:t>внутрішньосудинно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, неодмінно потрібні дві умови: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	1) лікарська речовина повинне вивільнитися з лікарського препарату;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	2) речовина, що вивільнилася, повинна досягти поверхні всмоктування (дифузія до місця абсорбції).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	Подальший транспорт лікарської речовини здійснюється пасивно (дифузія, конвекція) і активно (транспортні білки організму).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uk-UA" dirty="0" smtClean="0"/>
              <a:t>Пасивний транспорт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перший етап транспорту молекул лікарської речовини з поверхні всмоктування розпочинається з проникнення його через клітинну мембрану і може протікати </a:t>
            </a:r>
            <a:r>
              <a:rPr lang="uk-UA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шляхом пасивного транспорту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Вид перенесення речовини в цьому випадку залежить від будови і властивостей клітинної мембрани.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	Розрізняють чотири типи клітинних мембран :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мембрана, що має пори, коли можливі конвекція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основному) і дифузія молекул речовини через заповнені водою пори;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мембрана, що не має пор, коли можлива дифузія лише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ліпідорозчинних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неіонізованих молекул;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мембрана, що має пори і напівпроникні шари, через які можуть дифундувати молекули лікарських речовин неелектролітів з відносно великою молекулярною масою;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мембрана без пор, але може забезпечувати активний транспорт з допомогою молекул специфічних речовин, що виконують функцію переносників.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rgbClr val="FFFF00"/>
                </a:solidFill>
              </a:rPr>
              <a:t>ТЕХНОЛОГИЧЕСКАЯ И БИОФАРМАЦЕВТИЧЕСКАЯ ТЕРМИНОЛОГИЯ И ПОНЯТИЯ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algn="just">
              <a:defRPr/>
            </a:pPr>
            <a:r>
              <a:rPr lang="ru-RU" sz="3700" dirty="0" smtClean="0">
                <a:latin typeface="Arial" pitchFamily="34" charset="0"/>
                <a:cs typeface="Arial" pitchFamily="34" charset="0"/>
              </a:rPr>
              <a:t>В соответствии с Законом Украины «Про </a:t>
            </a:r>
            <a:r>
              <a:rPr lang="uk-UA" sz="3700" dirty="0" smtClean="0">
                <a:latin typeface="Arial" pitchFamily="34" charset="0"/>
                <a:cs typeface="Arial" pitchFamily="34" charset="0"/>
              </a:rPr>
              <a:t>лікарські засоби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» приводим отдельные термины и понятия, общие для технологии лекарств и </a:t>
            </a:r>
            <a:r>
              <a:rPr lang="ru-RU" sz="3700" dirty="0" err="1" smtClean="0">
                <a:latin typeface="Arial" pitchFamily="34" charset="0"/>
                <a:cs typeface="Arial" pitchFamily="34" charset="0"/>
              </a:rPr>
              <a:t>биофармации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700" u="sng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  <a:defRPr/>
            </a:pPr>
            <a:r>
              <a:rPr lang="ru-RU" sz="37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700" b="1" u="sng" dirty="0" smtClean="0">
                <a:latin typeface="Arial" pitchFamily="34" charset="0"/>
                <a:cs typeface="Arial" pitchFamily="34" charset="0"/>
              </a:rPr>
              <a:t>Лекарственные средства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– вещества или их смеси природного, синтетического или </a:t>
            </a:r>
            <a:r>
              <a:rPr lang="ru-RU" sz="3700" dirty="0" err="1" smtClean="0">
                <a:latin typeface="Arial" pitchFamily="34" charset="0"/>
                <a:cs typeface="Arial" pitchFamily="34" charset="0"/>
              </a:rPr>
              <a:t>биотехнологического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происхождения, которые применяются для профилактики, диагностики и лечения заболеваний человека или изменения состояний и функций организма.</a:t>
            </a:r>
          </a:p>
          <a:p>
            <a:r>
              <a:rPr lang="en-US" sz="3700" dirty="0" smtClean="0"/>
              <a:t> 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К лекарственным средствам отнесены – действующие вещества (субстанции), готовые лекарственные средства (лекарственные препараты, лекарства, медикаменты); </a:t>
            </a:r>
            <a:endParaRPr lang="en-US" sz="37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700" kern="0" dirty="0" smtClean="0">
                <a:latin typeface="Arial" pitchFamily="34" charset="0"/>
                <a:cs typeface="Arial" pitchFamily="34" charset="0"/>
              </a:rPr>
              <a:t>гомеопатические средства; средства для выявления возбудителей заболеваний и для борьбы с этими возбудителями или паразитами; лекарственные косметические средства и лекарственные добавки к пищевым смесям.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Вплив фармацевтичних факторів на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біоеквівалентність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і стабільність лікарських препаратів.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Особливий вплив на терапевтичну ефективність лікарських препаратів роблять наступні чинники, які названі фармацевтичними.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Фармацевтичні фактори, що впливають на біологічну дію лікарських препаратів, можна розділити на 5 груп: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1) хімічна модифікація препарату (сіль, кислота, наявність ефірних зв'язків, комплексні з'єднання);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2) фізико-хімічні стани лікарської речовини (форма кристала, розміри часточок, наявність або відсутність заряду на їх поверхні і так далі);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3) допоміжні речовини, їх природа, кількість;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4) вид лікарської форми і шляхи введення;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5) фармацевтична технологія.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uk-UA" sz="2500" b="1" dirty="0" smtClean="0">
                <a:latin typeface="Times New Roman" pitchFamily="18" charset="0"/>
                <a:cs typeface="Times New Roman" pitchFamily="18" charset="0"/>
              </a:rPr>
              <a:t>Вплив фармацевтичних факторів на </a:t>
            </a:r>
            <a:r>
              <a:rPr lang="uk-UA" sz="2500" b="1" dirty="0" err="1" smtClean="0">
                <a:latin typeface="Times New Roman" pitchFamily="18" charset="0"/>
                <a:cs typeface="Times New Roman" pitchFamily="18" charset="0"/>
              </a:rPr>
              <a:t>біодоступність</a:t>
            </a:r>
            <a:r>
              <a:rPr lang="uk-UA" sz="25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500" b="1" dirty="0" err="1" smtClean="0">
                <a:latin typeface="Times New Roman" pitchFamily="18" charset="0"/>
                <a:cs typeface="Times New Roman" pitchFamily="18" charset="0"/>
              </a:rPr>
              <a:t>біоеквівалентність</a:t>
            </a:r>
            <a:r>
              <a:rPr lang="uk-UA" sz="2500" b="1" dirty="0" smtClean="0">
                <a:latin typeface="Times New Roman" pitchFamily="18" charset="0"/>
                <a:cs typeface="Times New Roman" pitchFamily="18" charset="0"/>
              </a:rPr>
              <a:t> і стабільність лікарських препаратів.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uk-UA" sz="7200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0800" i="1" dirty="0" smtClean="0">
                <a:latin typeface="Times New Roman" pitchFamily="18" charset="0"/>
                <a:cs typeface="Times New Roman" pitchFamily="18" charset="0"/>
              </a:rPr>
              <a:t>) Хімічна модифікація лікарської речовини обов'язково враховується при розробці нових лікарських препаратів. </a:t>
            </a:r>
            <a:endParaRPr lang="ru-RU" sz="10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0800" dirty="0" smtClean="0">
                <a:latin typeface="Times New Roman" pitchFamily="18" charset="0"/>
                <a:cs typeface="Times New Roman" pitchFamily="18" charset="0"/>
              </a:rPr>
              <a:t>Вона </a:t>
            </a:r>
            <a:r>
              <a:rPr lang="ru-RU" sz="108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10800" dirty="0" err="1" smtClean="0">
                <a:latin typeface="Times New Roman" pitchFamily="18" charset="0"/>
                <a:cs typeface="Times New Roman" pitchFamily="18" charset="0"/>
              </a:rPr>
              <a:t>бумовлює</a:t>
            </a:r>
            <a:r>
              <a:rPr lang="uk-UA" sz="10800" dirty="0" smtClean="0">
                <a:latin typeface="Times New Roman" pitchFamily="18" charset="0"/>
                <a:cs typeface="Times New Roman" pitchFamily="18" charset="0"/>
              </a:rPr>
              <a:t> кінетику вивільнення і всмоктування лікарського препарату. Проте в практичній діяльності провізора-технолога цей фактор значення не має. </a:t>
            </a:r>
            <a:endParaRPr lang="ru-RU" sz="10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0800" dirty="0" smtClean="0">
                <a:latin typeface="Times New Roman" pitchFamily="18" charset="0"/>
                <a:cs typeface="Times New Roman" pitchFamily="18" charset="0"/>
              </a:rPr>
              <a:t>Для провізора-технолога найбільше значення мають такі фактори, як фізичний стан лікарської речовини, наявність допоміжних речовин і їх природа. </a:t>
            </a:r>
          </a:p>
          <a:p>
            <a:pPr algn="just"/>
            <a:r>
              <a:rPr lang="uk-UA" sz="10800" dirty="0" smtClean="0">
                <a:latin typeface="Times New Roman" pitchFamily="18" charset="0"/>
                <a:cs typeface="Times New Roman" pitchFamily="18" charset="0"/>
              </a:rPr>
              <a:t>Ці фактори необхідно враховувати при виборі технології лікарських препаратів.</a:t>
            </a:r>
            <a:endParaRPr lang="ru-RU" sz="10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-1611560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2) Фізико-хімічний стан лікарської речовини має значний вплив на його біологічну активність.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Відома здібність хімічних сполук мати різну структуру, що характеризується у кожному конкретному випадку специфічною сукупністю властивостей. Геометрична форма і склад кристалів, що утворюються, істотно залежать від характеру розчинника, швидкості кристалізації, температура процесу, від домішок, величини тиску і ін. чинників.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) Не менш важливе значення в технології лікарських форм має правильний вибір допоміжних речовин.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 недавнього часу в допоміжних речовинах бачили тільки індиферентні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формоутворювачі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значення яких зводилися до надання відповідної форми і об'єму лікарської речовини з метою зручності його прийому, транспортування, зберігання.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Лекарственная форма и пути введения.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Согласно биофармацевтическим представлениям,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лекарственная форма 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рациональная, с совместимыми компонентами, стабильная, удобная для приема и хранения форма, придаваемая лекарственным веществам или лекарственному сырью, обеспечивающая максимальный терапевтический эффект, при минимуме побочного действия.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0194" y="908720"/>
            <a:ext cx="8229600" cy="5217443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ИНЪЕКЦИИ.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Парентеральное введение аскорбиновой кислоты в дозе 100 мг/кг здоровым добровольцам способствует эффекту пролонгации действия этого вещества на протяжении 45-50 мин.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defRPr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ru-RU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ПОРОШОК.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При назначении аскорбиновой кислоты в виде кристаллического порошка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per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os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вещество всасывается очень медленно и уровень концентрации его в крови почти в 2,5 раза ниже, чем после парентерального введения раствора.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505475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ru-RU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МИКРОКАПСУЛЫ. </a:t>
            </a:r>
            <a:r>
              <a:rPr lang="ru-RU" sz="2800" dirty="0" err="1" smtClean="0">
                <a:latin typeface="Arial" charset="0"/>
                <a:cs typeface="Arial" charset="0"/>
              </a:rPr>
              <a:t>Пероральное</a:t>
            </a:r>
            <a:r>
              <a:rPr lang="ru-RU" sz="2800" dirty="0" smtClean="0">
                <a:latin typeface="Arial" charset="0"/>
                <a:cs typeface="Arial" charset="0"/>
              </a:rPr>
              <a:t> введение аскорбиновой кислоты в форме микрокапсул практически не дает эффекта в связи с тем, что пленка </a:t>
            </a:r>
            <a:r>
              <a:rPr lang="ru-RU" sz="2800" dirty="0" err="1" smtClean="0">
                <a:latin typeface="Arial" charset="0"/>
                <a:cs typeface="Arial" charset="0"/>
              </a:rPr>
              <a:t>этилцеллюлозы</a:t>
            </a:r>
            <a:r>
              <a:rPr lang="ru-RU" sz="2800" dirty="0" smtClean="0">
                <a:latin typeface="Arial" charset="0"/>
                <a:cs typeface="Arial" charset="0"/>
              </a:rPr>
              <a:t>, нерастворимая в жидкостях желудка и кишечника, препятствует высвобождению витамина С из </a:t>
            </a:r>
            <a:r>
              <a:rPr lang="ru-RU" sz="2800" smtClean="0">
                <a:latin typeface="Arial" charset="0"/>
                <a:cs typeface="Arial" charset="0"/>
              </a:rPr>
              <a:t>микрокапсул.</a:t>
            </a:r>
            <a:endParaRPr lang="en-US" sz="280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</a:pPr>
            <a:endParaRPr lang="ru-RU" sz="28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СУППОЗИТОРИИ.</a:t>
            </a:r>
            <a:r>
              <a:rPr lang="ru-RU" sz="2800" dirty="0" smtClean="0">
                <a:latin typeface="Arial" charset="0"/>
                <a:cs typeface="Arial" charset="0"/>
              </a:rPr>
              <a:t> При введении аскорбиновой кислоты в форме суппозиториев, концентрация вещества в крови приближается к значениям, полученным при введении инъекционного раствора. Однако при ректальном введении концентрация аскорбиновой кислоты в крови нарастает и снижается медленнее, чем при парентеральном введении.</a:t>
            </a:r>
          </a:p>
          <a:p>
            <a:pPr algn="just">
              <a:lnSpc>
                <a:spcPct val="80000"/>
              </a:lnSpc>
              <a:defRPr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pPr algn="ctr">
              <a:buNone/>
            </a:pPr>
            <a:r>
              <a:rPr lang="uk-UA" sz="6600" dirty="0" smtClean="0">
                <a:latin typeface="Times New Roman" pitchFamily="18" charset="0"/>
                <a:cs typeface="Times New Roman" pitchFamily="18" charset="0"/>
              </a:rPr>
              <a:t>Дякую за увагу 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1148</Words>
  <Application>Microsoft Office PowerPoint</Application>
  <PresentationFormat>Экран (4:3)</PresentationFormat>
  <Paragraphs>103</Paragraphs>
  <Slides>20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 </vt:lpstr>
      <vt:lpstr>ПЛАН </vt:lpstr>
      <vt:lpstr> </vt:lpstr>
      <vt:lpstr>Презентация PowerPoint</vt:lpstr>
      <vt:lpstr>НАПРЯМКИ ДОСЛІДЖЕНЬ ПО БІОФАРМАЦІЇ  </vt:lpstr>
      <vt:lpstr> ОСНОВНІ НАПРЯМКИ БІОФАРМАЦЕВТИЧНИХ ДОСЛІДЖЕНЬ </vt:lpstr>
      <vt:lpstr>Видатні вітчизняні учені, що внесли внесок у розвиток біофармації :</vt:lpstr>
      <vt:lpstr>БІОФАРМАЦЕВТИЧНІ ХАРАКТЕРИСТИКИ ДОПОМІЖНИХ РЕЧОВИН </vt:lpstr>
      <vt:lpstr>Допоміжні речовини змінюють швидкість і повноту всмоктування багатьох лікарських речовин</vt:lpstr>
      <vt:lpstr>ТРАНСПОРТ РЕЧОВИН В ОРГАНІЗМІ</vt:lpstr>
      <vt:lpstr>Пасивний транспорт</vt:lpstr>
      <vt:lpstr>ТЕХНОЛОГИЧЕСКАЯ И БИОФАРМАЦЕВТИЧЕСКАЯ ТЕРМИНОЛОГИЯ И ПОНЯТИЯ</vt:lpstr>
      <vt:lpstr>Вплив фармацевтичних факторів на біодоступність, біоеквівалентність і стабільність лікарських препаратів. </vt:lpstr>
      <vt:lpstr>Вплив фармацевтичних факторів на біодоступність, біоеквівалентність і стабільність лікарських препаратів. </vt:lpstr>
      <vt:lpstr>Презентация PowerPoint</vt:lpstr>
      <vt:lpstr>Презентация PowerPoint</vt:lpstr>
      <vt:lpstr>Лекарственная форма и пути введения.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Alyona Zamkovaya</cp:lastModifiedBy>
  <cp:revision>37</cp:revision>
  <dcterms:created xsi:type="dcterms:W3CDTF">2014-05-22T11:25:57Z</dcterms:created>
  <dcterms:modified xsi:type="dcterms:W3CDTF">2025-01-18T16:28:04Z</dcterms:modified>
</cp:coreProperties>
</file>