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76" r:id="rId4"/>
    <p:sldId id="295" r:id="rId5"/>
    <p:sldId id="296" r:id="rId6"/>
    <p:sldId id="297" r:id="rId7"/>
    <p:sldId id="298" r:id="rId8"/>
    <p:sldId id="258" r:id="rId9"/>
    <p:sldId id="299" r:id="rId10"/>
    <p:sldId id="303" r:id="rId11"/>
    <p:sldId id="318" r:id="rId12"/>
    <p:sldId id="306" r:id="rId13"/>
    <p:sldId id="259" r:id="rId14"/>
    <p:sldId id="261" r:id="rId15"/>
    <p:sldId id="260" r:id="rId16"/>
    <p:sldId id="262" r:id="rId17"/>
    <p:sldId id="263" r:id="rId18"/>
    <p:sldId id="301" r:id="rId19"/>
    <p:sldId id="282" r:id="rId20"/>
    <p:sldId id="264" r:id="rId21"/>
    <p:sldId id="265" r:id="rId22"/>
    <p:sldId id="266" r:id="rId23"/>
    <p:sldId id="267" r:id="rId24"/>
    <p:sldId id="305" r:id="rId25"/>
    <p:sldId id="277" r:id="rId26"/>
    <p:sldId id="278" r:id="rId27"/>
    <p:sldId id="279" r:id="rId28"/>
    <p:sldId id="307" r:id="rId29"/>
    <p:sldId id="271" r:id="rId30"/>
    <p:sldId id="272" r:id="rId31"/>
    <p:sldId id="270" r:id="rId32"/>
    <p:sldId id="308" r:id="rId33"/>
    <p:sldId id="309" r:id="rId34"/>
    <p:sldId id="310" r:id="rId35"/>
    <p:sldId id="273" r:id="rId36"/>
    <p:sldId id="283" r:id="rId37"/>
    <p:sldId id="285" r:id="rId38"/>
    <p:sldId id="291" r:id="rId39"/>
    <p:sldId id="290" r:id="rId40"/>
    <p:sldId id="294" r:id="rId41"/>
    <p:sldId id="289" r:id="rId42"/>
    <p:sldId id="311" r:id="rId43"/>
    <p:sldId id="312" r:id="rId44"/>
    <p:sldId id="313" r:id="rId45"/>
    <p:sldId id="314" r:id="rId46"/>
    <p:sldId id="315" r:id="rId47"/>
    <p:sldId id="316" r:id="rId48"/>
    <p:sldId id="317" r:id="rId49"/>
    <p:sldId id="293" r:id="rId50"/>
    <p:sldId id="287" r:id="rId51"/>
    <p:sldId id="274" r:id="rId52"/>
  </p:sldIdLst>
  <p:sldSz cx="9144000" cy="6858000" type="screen4x3"/>
  <p:notesSz cx="6858000" cy="9144000"/>
  <p:defaultTextStyle>
    <a:defPPr>
      <a:defRPr lang="uk-UA"/>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81" d="100"/>
          <a:sy n="81" d="100"/>
        </p:scale>
        <p:origin x="211" y="72"/>
      </p:cViewPr>
      <p:guideLst>
        <p:guide orient="horz" pos="2160"/>
        <p:guide pos="2880"/>
      </p:guideLst>
    </p:cSldViewPr>
  </p:slideViewPr>
  <p:outlineViewPr>
    <p:cViewPr>
      <p:scale>
        <a:sx n="33" d="100"/>
        <a:sy n="33" d="100"/>
      </p:scale>
      <p:origin x="132" y="244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D2A93-DD87-41FF-A02D-1B7B67C7992B}" type="doc">
      <dgm:prSet loTypeId="urn:microsoft.com/office/officeart/2005/8/layout/orgChart1" loCatId="hierarchy" qsTypeId="urn:microsoft.com/office/officeart/2005/8/quickstyle/3d2#2" qsCatId="3D" csTypeId="urn:microsoft.com/office/officeart/2005/8/colors/accent1_2" csCatId="accent1" phldr="1"/>
      <dgm:spPr/>
    </dgm:pt>
    <dgm:pt modelId="{B56AB101-9FFB-46B7-89A4-74340DD24FF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effectLst/>
              <a:latin typeface="Arial" charset="0"/>
            </a:rPr>
            <a:t>По степеню дисперсності лікарські дисперсні системи класифікують на</a:t>
          </a:r>
        </a:p>
      </dgm:t>
    </dgm:pt>
    <dgm:pt modelId="{C1368492-1F96-4040-B547-8EB8C8763328}" type="parTrans" cxnId="{70C60F92-B0DC-4747-A3A9-D467973D3EBE}">
      <dgm:prSet/>
      <dgm:spPr/>
      <dgm:t>
        <a:bodyPr/>
        <a:lstStyle/>
        <a:p>
          <a:endParaRPr lang="ru-RU"/>
        </a:p>
      </dgm:t>
    </dgm:pt>
    <dgm:pt modelId="{5AD02435-BDBC-412F-930E-EE6920D98022}" type="sibTrans" cxnId="{70C60F92-B0DC-4747-A3A9-D467973D3EBE}">
      <dgm:prSet/>
      <dgm:spPr/>
      <dgm:t>
        <a:bodyPr/>
        <a:lstStyle/>
        <a:p>
          <a:endParaRPr lang="ru-RU"/>
        </a:p>
      </dgm:t>
    </dgm:pt>
    <dgm:pt modelId="{22234FE5-10F5-4EB3-B4BA-B82FDB5496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effectLst/>
              <a:latin typeface="Arial" charset="0"/>
            </a:rPr>
            <a:t>Гомогенні</a:t>
          </a:r>
        </a:p>
      </dgm:t>
    </dgm:pt>
    <dgm:pt modelId="{DD4EBA19-9983-49A8-A908-0C98D1CDFE40}" type="parTrans" cxnId="{087C255D-2710-4794-B581-4030AC7E3716}">
      <dgm:prSet/>
      <dgm:spPr/>
      <dgm:t>
        <a:bodyPr/>
        <a:lstStyle/>
        <a:p>
          <a:endParaRPr lang="ru-RU"/>
        </a:p>
      </dgm:t>
    </dgm:pt>
    <dgm:pt modelId="{015AE414-9DA2-4024-9048-3F0344F399CA}" type="sibTrans" cxnId="{087C255D-2710-4794-B581-4030AC7E3716}">
      <dgm:prSet/>
      <dgm:spPr/>
      <dgm:t>
        <a:bodyPr/>
        <a:lstStyle/>
        <a:p>
          <a:endParaRPr lang="ru-RU"/>
        </a:p>
      </dgm:t>
    </dgm:pt>
    <dgm:pt modelId="{CF6DE3A3-EF8F-4C6D-99D6-13F98D39F73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effectLst/>
              <a:latin typeface="Arial" charset="0"/>
            </a:rPr>
            <a:t>Гетерогенні</a:t>
          </a:r>
        </a:p>
      </dgm:t>
    </dgm:pt>
    <dgm:pt modelId="{755C652C-D4A0-416E-80EE-FE4E3C8851EB}" type="parTrans" cxnId="{99FBCCA6-C9A8-4CE2-8F6D-F69AA362673A}">
      <dgm:prSet/>
      <dgm:spPr/>
      <dgm:t>
        <a:bodyPr/>
        <a:lstStyle/>
        <a:p>
          <a:endParaRPr lang="ru-RU"/>
        </a:p>
      </dgm:t>
    </dgm:pt>
    <dgm:pt modelId="{C0769BD0-2DFD-45F8-A4EF-F11342FA23BE}" type="sibTrans" cxnId="{99FBCCA6-C9A8-4CE2-8F6D-F69AA362673A}">
      <dgm:prSet/>
      <dgm:spPr/>
      <dgm:t>
        <a:bodyPr/>
        <a:lstStyle/>
        <a:p>
          <a:endParaRPr lang="ru-RU"/>
        </a:p>
      </dgm:t>
    </dgm:pt>
    <dgm:pt modelId="{D23C9357-046E-46AE-BC2F-999BA086D536}" type="pres">
      <dgm:prSet presAssocID="{90FD2A93-DD87-41FF-A02D-1B7B67C7992B}" presName="hierChild1" presStyleCnt="0">
        <dgm:presLayoutVars>
          <dgm:orgChart val="1"/>
          <dgm:chPref val="1"/>
          <dgm:dir/>
          <dgm:animOne val="branch"/>
          <dgm:animLvl val="lvl"/>
          <dgm:resizeHandles/>
        </dgm:presLayoutVars>
      </dgm:prSet>
      <dgm:spPr/>
    </dgm:pt>
    <dgm:pt modelId="{BDD2142D-7251-4FD3-83E7-545A976AD698}" type="pres">
      <dgm:prSet presAssocID="{B56AB101-9FFB-46B7-89A4-74340DD24FFA}" presName="hierRoot1" presStyleCnt="0">
        <dgm:presLayoutVars>
          <dgm:hierBranch/>
        </dgm:presLayoutVars>
      </dgm:prSet>
      <dgm:spPr/>
    </dgm:pt>
    <dgm:pt modelId="{24D20607-187D-4BD8-B5F4-313D72D7C916}" type="pres">
      <dgm:prSet presAssocID="{B56AB101-9FFB-46B7-89A4-74340DD24FFA}" presName="rootComposite1" presStyleCnt="0"/>
      <dgm:spPr/>
    </dgm:pt>
    <dgm:pt modelId="{9E804E58-B5A7-4FB3-8875-5B166DDE75EF}" type="pres">
      <dgm:prSet presAssocID="{B56AB101-9FFB-46B7-89A4-74340DD24FFA}" presName="rootText1" presStyleLbl="node0" presStyleIdx="0" presStyleCnt="1" custScaleX="257104">
        <dgm:presLayoutVars>
          <dgm:chPref val="3"/>
        </dgm:presLayoutVars>
      </dgm:prSet>
      <dgm:spPr/>
      <dgm:t>
        <a:bodyPr/>
        <a:lstStyle/>
        <a:p>
          <a:endParaRPr lang="ru-RU"/>
        </a:p>
      </dgm:t>
    </dgm:pt>
    <dgm:pt modelId="{7CD40B10-A749-4209-9DDD-9F794D8F0BB7}" type="pres">
      <dgm:prSet presAssocID="{B56AB101-9FFB-46B7-89A4-74340DD24FFA}" presName="rootConnector1" presStyleLbl="node1" presStyleIdx="0" presStyleCnt="0"/>
      <dgm:spPr/>
      <dgm:t>
        <a:bodyPr/>
        <a:lstStyle/>
        <a:p>
          <a:endParaRPr lang="ru-RU"/>
        </a:p>
      </dgm:t>
    </dgm:pt>
    <dgm:pt modelId="{B2381656-8E71-4770-94BB-032D1B8F4D07}" type="pres">
      <dgm:prSet presAssocID="{B56AB101-9FFB-46B7-89A4-74340DD24FFA}" presName="hierChild2" presStyleCnt="0"/>
      <dgm:spPr/>
    </dgm:pt>
    <dgm:pt modelId="{82A5B448-F588-4F0B-A894-CBE11E95ECC2}" type="pres">
      <dgm:prSet presAssocID="{DD4EBA19-9983-49A8-A908-0C98D1CDFE40}" presName="Name35" presStyleLbl="parChTrans1D2" presStyleIdx="0" presStyleCnt="2"/>
      <dgm:spPr/>
      <dgm:t>
        <a:bodyPr/>
        <a:lstStyle/>
        <a:p>
          <a:endParaRPr lang="ru-RU"/>
        </a:p>
      </dgm:t>
    </dgm:pt>
    <dgm:pt modelId="{3135722C-2C60-46A4-B628-A00AEAFF6FF8}" type="pres">
      <dgm:prSet presAssocID="{22234FE5-10F5-4EB3-B4BA-B82FDB54960F}" presName="hierRoot2" presStyleCnt="0">
        <dgm:presLayoutVars>
          <dgm:hierBranch/>
        </dgm:presLayoutVars>
      </dgm:prSet>
      <dgm:spPr/>
    </dgm:pt>
    <dgm:pt modelId="{83A90D90-D515-4CEE-AD9D-862D134785FB}" type="pres">
      <dgm:prSet presAssocID="{22234FE5-10F5-4EB3-B4BA-B82FDB54960F}" presName="rootComposite" presStyleCnt="0"/>
      <dgm:spPr/>
    </dgm:pt>
    <dgm:pt modelId="{7E84AE39-4D38-40F6-AF4E-DEB9FF388510}" type="pres">
      <dgm:prSet presAssocID="{22234FE5-10F5-4EB3-B4BA-B82FDB54960F}" presName="rootText" presStyleLbl="node2" presStyleIdx="0" presStyleCnt="2" custScaleX="115218">
        <dgm:presLayoutVars>
          <dgm:chPref val="3"/>
        </dgm:presLayoutVars>
      </dgm:prSet>
      <dgm:spPr/>
      <dgm:t>
        <a:bodyPr/>
        <a:lstStyle/>
        <a:p>
          <a:endParaRPr lang="ru-RU"/>
        </a:p>
      </dgm:t>
    </dgm:pt>
    <dgm:pt modelId="{46C9AA19-B2CE-4837-BB1B-C8FFAB94F1DF}" type="pres">
      <dgm:prSet presAssocID="{22234FE5-10F5-4EB3-B4BA-B82FDB54960F}" presName="rootConnector" presStyleLbl="node2" presStyleIdx="0" presStyleCnt="2"/>
      <dgm:spPr/>
      <dgm:t>
        <a:bodyPr/>
        <a:lstStyle/>
        <a:p>
          <a:endParaRPr lang="ru-RU"/>
        </a:p>
      </dgm:t>
    </dgm:pt>
    <dgm:pt modelId="{95368C28-AD71-4379-958C-1B7161B34104}" type="pres">
      <dgm:prSet presAssocID="{22234FE5-10F5-4EB3-B4BA-B82FDB54960F}" presName="hierChild4" presStyleCnt="0"/>
      <dgm:spPr/>
    </dgm:pt>
    <dgm:pt modelId="{9FF6A95D-C0EB-4FB4-9A38-6CD206B32B1C}" type="pres">
      <dgm:prSet presAssocID="{22234FE5-10F5-4EB3-B4BA-B82FDB54960F}" presName="hierChild5" presStyleCnt="0"/>
      <dgm:spPr/>
    </dgm:pt>
    <dgm:pt modelId="{F2F4E64D-2A0D-4384-AEAA-B75F4618AB66}" type="pres">
      <dgm:prSet presAssocID="{755C652C-D4A0-416E-80EE-FE4E3C8851EB}" presName="Name35" presStyleLbl="parChTrans1D2" presStyleIdx="1" presStyleCnt="2"/>
      <dgm:spPr/>
      <dgm:t>
        <a:bodyPr/>
        <a:lstStyle/>
        <a:p>
          <a:endParaRPr lang="ru-RU"/>
        </a:p>
      </dgm:t>
    </dgm:pt>
    <dgm:pt modelId="{3DCF03F4-381E-49B5-A70C-FA3DADB4A769}" type="pres">
      <dgm:prSet presAssocID="{CF6DE3A3-EF8F-4C6D-99D6-13F98D39F731}" presName="hierRoot2" presStyleCnt="0">
        <dgm:presLayoutVars>
          <dgm:hierBranch/>
        </dgm:presLayoutVars>
      </dgm:prSet>
      <dgm:spPr/>
    </dgm:pt>
    <dgm:pt modelId="{1DA5C214-A909-4A5E-9909-CC5CDC9F8DA0}" type="pres">
      <dgm:prSet presAssocID="{CF6DE3A3-EF8F-4C6D-99D6-13F98D39F731}" presName="rootComposite" presStyleCnt="0"/>
      <dgm:spPr/>
    </dgm:pt>
    <dgm:pt modelId="{F4528EB2-7ECB-405E-8902-B0C336920C64}" type="pres">
      <dgm:prSet presAssocID="{CF6DE3A3-EF8F-4C6D-99D6-13F98D39F731}" presName="rootText" presStyleLbl="node2" presStyleIdx="1" presStyleCnt="2" custScaleX="123621" custLinFactNeighborX="11418" custLinFactNeighborY="-331">
        <dgm:presLayoutVars>
          <dgm:chPref val="3"/>
        </dgm:presLayoutVars>
      </dgm:prSet>
      <dgm:spPr/>
      <dgm:t>
        <a:bodyPr/>
        <a:lstStyle/>
        <a:p>
          <a:endParaRPr lang="ru-RU"/>
        </a:p>
      </dgm:t>
    </dgm:pt>
    <dgm:pt modelId="{F955F6F5-A933-4574-BACB-4DAF8A26BB50}" type="pres">
      <dgm:prSet presAssocID="{CF6DE3A3-EF8F-4C6D-99D6-13F98D39F731}" presName="rootConnector" presStyleLbl="node2" presStyleIdx="1" presStyleCnt="2"/>
      <dgm:spPr/>
      <dgm:t>
        <a:bodyPr/>
        <a:lstStyle/>
        <a:p>
          <a:endParaRPr lang="ru-RU"/>
        </a:p>
      </dgm:t>
    </dgm:pt>
    <dgm:pt modelId="{74514563-C62B-45A8-9B62-922D4E21E5FC}" type="pres">
      <dgm:prSet presAssocID="{CF6DE3A3-EF8F-4C6D-99D6-13F98D39F731}" presName="hierChild4" presStyleCnt="0"/>
      <dgm:spPr/>
    </dgm:pt>
    <dgm:pt modelId="{59D638DE-663E-4208-AEF7-011684733BE2}" type="pres">
      <dgm:prSet presAssocID="{CF6DE3A3-EF8F-4C6D-99D6-13F98D39F731}" presName="hierChild5" presStyleCnt="0"/>
      <dgm:spPr/>
    </dgm:pt>
    <dgm:pt modelId="{47F4887B-AD5D-4034-83F9-48AF1B02CFC3}" type="pres">
      <dgm:prSet presAssocID="{B56AB101-9FFB-46B7-89A4-74340DD24FFA}" presName="hierChild3" presStyleCnt="0"/>
      <dgm:spPr/>
    </dgm:pt>
  </dgm:ptLst>
  <dgm:cxnLst>
    <dgm:cxn modelId="{5E227990-5232-47A3-89AB-6E7A1B1F0067}" type="presOf" srcId="{22234FE5-10F5-4EB3-B4BA-B82FDB54960F}" destId="{46C9AA19-B2CE-4837-BB1B-C8FFAB94F1DF}" srcOrd="1" destOrd="0" presId="urn:microsoft.com/office/officeart/2005/8/layout/orgChart1"/>
    <dgm:cxn modelId="{70C60F92-B0DC-4747-A3A9-D467973D3EBE}" srcId="{90FD2A93-DD87-41FF-A02D-1B7B67C7992B}" destId="{B56AB101-9FFB-46B7-89A4-74340DD24FFA}" srcOrd="0" destOrd="0" parTransId="{C1368492-1F96-4040-B547-8EB8C8763328}" sibTransId="{5AD02435-BDBC-412F-930E-EE6920D98022}"/>
    <dgm:cxn modelId="{42762287-F2AD-47A4-ACA6-5E3284C4A5A8}" type="presOf" srcId="{90FD2A93-DD87-41FF-A02D-1B7B67C7992B}" destId="{D23C9357-046E-46AE-BC2F-999BA086D536}" srcOrd="0" destOrd="0" presId="urn:microsoft.com/office/officeart/2005/8/layout/orgChart1"/>
    <dgm:cxn modelId="{60C04BD8-D6F7-49DD-9B18-A5FD21689ADA}" type="presOf" srcId="{B56AB101-9FFB-46B7-89A4-74340DD24FFA}" destId="{9E804E58-B5A7-4FB3-8875-5B166DDE75EF}" srcOrd="0" destOrd="0" presId="urn:microsoft.com/office/officeart/2005/8/layout/orgChart1"/>
    <dgm:cxn modelId="{D1DBD167-819D-4105-99BF-37C19BDC845A}" type="presOf" srcId="{DD4EBA19-9983-49A8-A908-0C98D1CDFE40}" destId="{82A5B448-F588-4F0B-A894-CBE11E95ECC2}" srcOrd="0" destOrd="0" presId="urn:microsoft.com/office/officeart/2005/8/layout/orgChart1"/>
    <dgm:cxn modelId="{42C4C50A-7348-42AE-AFA6-3D9AD58404DC}" type="presOf" srcId="{755C652C-D4A0-416E-80EE-FE4E3C8851EB}" destId="{F2F4E64D-2A0D-4384-AEAA-B75F4618AB66}" srcOrd="0" destOrd="0" presId="urn:microsoft.com/office/officeart/2005/8/layout/orgChart1"/>
    <dgm:cxn modelId="{81CDD02E-235E-4889-A77B-14B2C28012B9}" type="presOf" srcId="{CF6DE3A3-EF8F-4C6D-99D6-13F98D39F731}" destId="{F4528EB2-7ECB-405E-8902-B0C336920C64}" srcOrd="0" destOrd="0" presId="urn:microsoft.com/office/officeart/2005/8/layout/orgChart1"/>
    <dgm:cxn modelId="{99FBCCA6-C9A8-4CE2-8F6D-F69AA362673A}" srcId="{B56AB101-9FFB-46B7-89A4-74340DD24FFA}" destId="{CF6DE3A3-EF8F-4C6D-99D6-13F98D39F731}" srcOrd="1" destOrd="0" parTransId="{755C652C-D4A0-416E-80EE-FE4E3C8851EB}" sibTransId="{C0769BD0-2DFD-45F8-A4EF-F11342FA23BE}"/>
    <dgm:cxn modelId="{2AF70F1B-9F4F-4E1C-A386-485FAA8FC680}" type="presOf" srcId="{B56AB101-9FFB-46B7-89A4-74340DD24FFA}" destId="{7CD40B10-A749-4209-9DDD-9F794D8F0BB7}" srcOrd="1" destOrd="0" presId="urn:microsoft.com/office/officeart/2005/8/layout/orgChart1"/>
    <dgm:cxn modelId="{BD8A8856-5571-426B-92B4-C9942DB1032B}" type="presOf" srcId="{22234FE5-10F5-4EB3-B4BA-B82FDB54960F}" destId="{7E84AE39-4D38-40F6-AF4E-DEB9FF388510}" srcOrd="0" destOrd="0" presId="urn:microsoft.com/office/officeart/2005/8/layout/orgChart1"/>
    <dgm:cxn modelId="{9C95E916-A94D-4C5B-ABA3-5F395B610660}" type="presOf" srcId="{CF6DE3A3-EF8F-4C6D-99D6-13F98D39F731}" destId="{F955F6F5-A933-4574-BACB-4DAF8A26BB50}" srcOrd="1" destOrd="0" presId="urn:microsoft.com/office/officeart/2005/8/layout/orgChart1"/>
    <dgm:cxn modelId="{087C255D-2710-4794-B581-4030AC7E3716}" srcId="{B56AB101-9FFB-46B7-89A4-74340DD24FFA}" destId="{22234FE5-10F5-4EB3-B4BA-B82FDB54960F}" srcOrd="0" destOrd="0" parTransId="{DD4EBA19-9983-49A8-A908-0C98D1CDFE40}" sibTransId="{015AE414-9DA2-4024-9048-3F0344F399CA}"/>
    <dgm:cxn modelId="{D2E0354C-FE8A-4AC2-9137-401D9FD2F4F1}" type="presParOf" srcId="{D23C9357-046E-46AE-BC2F-999BA086D536}" destId="{BDD2142D-7251-4FD3-83E7-545A976AD698}" srcOrd="0" destOrd="0" presId="urn:microsoft.com/office/officeart/2005/8/layout/orgChart1"/>
    <dgm:cxn modelId="{5C9CBE19-5976-47B6-895E-8A7313560190}" type="presParOf" srcId="{BDD2142D-7251-4FD3-83E7-545A976AD698}" destId="{24D20607-187D-4BD8-B5F4-313D72D7C916}" srcOrd="0" destOrd="0" presId="urn:microsoft.com/office/officeart/2005/8/layout/orgChart1"/>
    <dgm:cxn modelId="{5A9C5C68-688A-4974-A5DE-F6CDC2B1B594}" type="presParOf" srcId="{24D20607-187D-4BD8-B5F4-313D72D7C916}" destId="{9E804E58-B5A7-4FB3-8875-5B166DDE75EF}" srcOrd="0" destOrd="0" presId="urn:microsoft.com/office/officeart/2005/8/layout/orgChart1"/>
    <dgm:cxn modelId="{AB2EEC9E-63DF-4E7F-8DC6-1D0490CC4798}" type="presParOf" srcId="{24D20607-187D-4BD8-B5F4-313D72D7C916}" destId="{7CD40B10-A749-4209-9DDD-9F794D8F0BB7}" srcOrd="1" destOrd="0" presId="urn:microsoft.com/office/officeart/2005/8/layout/orgChart1"/>
    <dgm:cxn modelId="{ED598B5C-42F7-425D-876A-F502533ED562}" type="presParOf" srcId="{BDD2142D-7251-4FD3-83E7-545A976AD698}" destId="{B2381656-8E71-4770-94BB-032D1B8F4D07}" srcOrd="1" destOrd="0" presId="urn:microsoft.com/office/officeart/2005/8/layout/orgChart1"/>
    <dgm:cxn modelId="{8F2FCF67-93C3-4D7E-9A37-9FFC01955950}" type="presParOf" srcId="{B2381656-8E71-4770-94BB-032D1B8F4D07}" destId="{82A5B448-F588-4F0B-A894-CBE11E95ECC2}" srcOrd="0" destOrd="0" presId="urn:microsoft.com/office/officeart/2005/8/layout/orgChart1"/>
    <dgm:cxn modelId="{1A4D9847-9EA7-48DD-88F5-9420976D614B}" type="presParOf" srcId="{B2381656-8E71-4770-94BB-032D1B8F4D07}" destId="{3135722C-2C60-46A4-B628-A00AEAFF6FF8}" srcOrd="1" destOrd="0" presId="urn:microsoft.com/office/officeart/2005/8/layout/orgChart1"/>
    <dgm:cxn modelId="{5C04CE6A-3D00-4C54-AD35-BB303B21030C}" type="presParOf" srcId="{3135722C-2C60-46A4-B628-A00AEAFF6FF8}" destId="{83A90D90-D515-4CEE-AD9D-862D134785FB}" srcOrd="0" destOrd="0" presId="urn:microsoft.com/office/officeart/2005/8/layout/orgChart1"/>
    <dgm:cxn modelId="{972A0D99-F06E-4268-B78A-546EC7C5E269}" type="presParOf" srcId="{83A90D90-D515-4CEE-AD9D-862D134785FB}" destId="{7E84AE39-4D38-40F6-AF4E-DEB9FF388510}" srcOrd="0" destOrd="0" presId="urn:microsoft.com/office/officeart/2005/8/layout/orgChart1"/>
    <dgm:cxn modelId="{35E0CD09-9DDF-478F-B686-2137D3A67A79}" type="presParOf" srcId="{83A90D90-D515-4CEE-AD9D-862D134785FB}" destId="{46C9AA19-B2CE-4837-BB1B-C8FFAB94F1DF}" srcOrd="1" destOrd="0" presId="urn:microsoft.com/office/officeart/2005/8/layout/orgChart1"/>
    <dgm:cxn modelId="{D56559CD-474B-43ED-AEC1-6EE9D1907DF6}" type="presParOf" srcId="{3135722C-2C60-46A4-B628-A00AEAFF6FF8}" destId="{95368C28-AD71-4379-958C-1B7161B34104}" srcOrd="1" destOrd="0" presId="urn:microsoft.com/office/officeart/2005/8/layout/orgChart1"/>
    <dgm:cxn modelId="{29B22E64-44D0-4B20-97B7-7F5754C4E4DC}" type="presParOf" srcId="{3135722C-2C60-46A4-B628-A00AEAFF6FF8}" destId="{9FF6A95D-C0EB-4FB4-9A38-6CD206B32B1C}" srcOrd="2" destOrd="0" presId="urn:microsoft.com/office/officeart/2005/8/layout/orgChart1"/>
    <dgm:cxn modelId="{022737DA-7EED-4D88-BFF6-409B11684A53}" type="presParOf" srcId="{B2381656-8E71-4770-94BB-032D1B8F4D07}" destId="{F2F4E64D-2A0D-4384-AEAA-B75F4618AB66}" srcOrd="2" destOrd="0" presId="urn:microsoft.com/office/officeart/2005/8/layout/orgChart1"/>
    <dgm:cxn modelId="{ACAB84B0-ECE7-4FEF-90AD-E9186E6B28CF}" type="presParOf" srcId="{B2381656-8E71-4770-94BB-032D1B8F4D07}" destId="{3DCF03F4-381E-49B5-A70C-FA3DADB4A769}" srcOrd="3" destOrd="0" presId="urn:microsoft.com/office/officeart/2005/8/layout/orgChart1"/>
    <dgm:cxn modelId="{4B58D393-7048-46DC-BFD8-4631C75B8A69}" type="presParOf" srcId="{3DCF03F4-381E-49B5-A70C-FA3DADB4A769}" destId="{1DA5C214-A909-4A5E-9909-CC5CDC9F8DA0}" srcOrd="0" destOrd="0" presId="urn:microsoft.com/office/officeart/2005/8/layout/orgChart1"/>
    <dgm:cxn modelId="{F5AF8C93-C3AA-4F50-A6A4-FE19DFE5AA0F}" type="presParOf" srcId="{1DA5C214-A909-4A5E-9909-CC5CDC9F8DA0}" destId="{F4528EB2-7ECB-405E-8902-B0C336920C64}" srcOrd="0" destOrd="0" presId="urn:microsoft.com/office/officeart/2005/8/layout/orgChart1"/>
    <dgm:cxn modelId="{57C48E3B-2D8F-4CA6-935C-02F8321EFAB2}" type="presParOf" srcId="{1DA5C214-A909-4A5E-9909-CC5CDC9F8DA0}" destId="{F955F6F5-A933-4574-BACB-4DAF8A26BB50}" srcOrd="1" destOrd="0" presId="urn:microsoft.com/office/officeart/2005/8/layout/orgChart1"/>
    <dgm:cxn modelId="{260284AE-EE44-42DE-9F04-FE1EA1498899}" type="presParOf" srcId="{3DCF03F4-381E-49B5-A70C-FA3DADB4A769}" destId="{74514563-C62B-45A8-9B62-922D4E21E5FC}" srcOrd="1" destOrd="0" presId="urn:microsoft.com/office/officeart/2005/8/layout/orgChart1"/>
    <dgm:cxn modelId="{90141E8E-4414-4E46-BE10-C9344057DA04}" type="presParOf" srcId="{3DCF03F4-381E-49B5-A70C-FA3DADB4A769}" destId="{59D638DE-663E-4208-AEF7-011684733BE2}" srcOrd="2" destOrd="0" presId="urn:microsoft.com/office/officeart/2005/8/layout/orgChart1"/>
    <dgm:cxn modelId="{9C842CAE-3319-4B89-A55D-65CAE16C753C}" type="presParOf" srcId="{BDD2142D-7251-4FD3-83E7-545A976AD698}" destId="{47F4887B-AD5D-4034-83F9-48AF1B02CF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E64D-2A0D-4384-AEAA-B75F4618AB66}">
      <dsp:nvSpPr>
        <dsp:cNvPr id="0" name=""/>
        <dsp:cNvSpPr/>
      </dsp:nvSpPr>
      <dsp:spPr>
        <a:xfrm>
          <a:off x="4572000" y="1210443"/>
          <a:ext cx="1924066" cy="504067"/>
        </a:xfrm>
        <a:custGeom>
          <a:avLst/>
          <a:gdLst/>
          <a:ahLst/>
          <a:cxnLst/>
          <a:rect l="0" t="0" r="0" b="0"/>
          <a:pathLst>
            <a:path>
              <a:moveTo>
                <a:pt x="0" y="0"/>
              </a:moveTo>
              <a:lnTo>
                <a:pt x="0" y="250031"/>
              </a:lnTo>
              <a:lnTo>
                <a:pt x="1924066" y="250031"/>
              </a:lnTo>
              <a:lnTo>
                <a:pt x="1924066" y="50406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2A5B448-F588-4F0B-A894-CBE11E95ECC2}">
      <dsp:nvSpPr>
        <dsp:cNvPr id="0" name=""/>
        <dsp:cNvSpPr/>
      </dsp:nvSpPr>
      <dsp:spPr>
        <a:xfrm>
          <a:off x="2822529" y="1210443"/>
          <a:ext cx="1749470" cy="508071"/>
        </a:xfrm>
        <a:custGeom>
          <a:avLst/>
          <a:gdLst/>
          <a:ahLst/>
          <a:cxnLst/>
          <a:rect l="0" t="0" r="0" b="0"/>
          <a:pathLst>
            <a:path>
              <a:moveTo>
                <a:pt x="1749470" y="0"/>
              </a:moveTo>
              <a:lnTo>
                <a:pt x="1749470" y="254035"/>
              </a:lnTo>
              <a:lnTo>
                <a:pt x="0" y="254035"/>
              </a:lnTo>
              <a:lnTo>
                <a:pt x="0" y="50807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E804E58-B5A7-4FB3-8875-5B166DDE75EF}">
      <dsp:nvSpPr>
        <dsp:cNvPr id="0" name=""/>
        <dsp:cNvSpPr/>
      </dsp:nvSpPr>
      <dsp:spPr>
        <a:xfrm>
          <a:off x="1461829" y="750"/>
          <a:ext cx="6220341"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900" b="0" i="0" u="none" strike="noStrike" kern="1200" cap="none" normalizeH="0" baseline="0" dirty="0" smtClean="0">
              <a:ln/>
              <a:effectLst/>
              <a:latin typeface="Arial" charset="0"/>
            </a:rPr>
            <a:t>По степеню дисперсності лікарські дисперсні системи класифікують на</a:t>
          </a:r>
        </a:p>
      </dsp:txBody>
      <dsp:txXfrm>
        <a:off x="1461829" y="750"/>
        <a:ext cx="6220341" cy="1209693"/>
      </dsp:txXfrm>
    </dsp:sp>
    <dsp:sp modelId="{7E84AE39-4D38-40F6-AF4E-DEB9FF388510}">
      <dsp:nvSpPr>
        <dsp:cNvPr id="0" name=""/>
        <dsp:cNvSpPr/>
      </dsp:nvSpPr>
      <dsp:spPr>
        <a:xfrm>
          <a:off x="1428744" y="1718515"/>
          <a:ext cx="2787569"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900" b="0" i="0" u="none" strike="noStrike" kern="1200" cap="none" normalizeH="0" baseline="0" dirty="0" smtClean="0">
              <a:ln/>
              <a:effectLst/>
              <a:latin typeface="Arial" charset="0"/>
            </a:rPr>
            <a:t>Гомогенні</a:t>
          </a:r>
        </a:p>
      </dsp:txBody>
      <dsp:txXfrm>
        <a:off x="1428744" y="1718515"/>
        <a:ext cx="2787569" cy="1209693"/>
      </dsp:txXfrm>
    </dsp:sp>
    <dsp:sp modelId="{F4528EB2-7ECB-405E-8902-B0C336920C64}">
      <dsp:nvSpPr>
        <dsp:cNvPr id="0" name=""/>
        <dsp:cNvSpPr/>
      </dsp:nvSpPr>
      <dsp:spPr>
        <a:xfrm>
          <a:off x="5000630" y="1714511"/>
          <a:ext cx="2990870"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900" b="0" i="0" u="none" strike="noStrike" kern="1200" cap="none" normalizeH="0" baseline="0" dirty="0" smtClean="0">
              <a:ln/>
              <a:effectLst/>
              <a:latin typeface="Arial" charset="0"/>
            </a:rPr>
            <a:t>Гетерогенні</a:t>
          </a:r>
        </a:p>
      </dsp:txBody>
      <dsp:txXfrm>
        <a:off x="5000630" y="1714511"/>
        <a:ext cx="2990870" cy="120969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ru-RU">
                  <a:latin typeface="Arial" charset="0"/>
                  <a:cs typeface="+mn-cs"/>
                </a:endParaRPr>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62"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63"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ru-RU">
                  <a:latin typeface="Arial" charset="0"/>
                  <a:cs typeface="+mn-cs"/>
                </a:endParaRPr>
              </a:p>
            </p:txBody>
          </p:sp>
          <p:sp>
            <p:nvSpPr>
              <p:cNvPr id="64"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65"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ru-RU">
                  <a:latin typeface="Arial" charset="0"/>
                  <a:cs typeface="+mn-cs"/>
                </a:endParaRPr>
              </a:p>
            </p:txBody>
          </p:sp>
          <p:sp>
            <p:nvSpPr>
              <p:cNvPr id="66"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ru-RU">
                  <a:latin typeface="Arial" charset="0"/>
                  <a:cs typeface="+mn-cs"/>
                </a:endParaRPr>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ru-RU">
                  <a:latin typeface="Arial" charset="0"/>
                  <a:cs typeface="+mn-cs"/>
                </a:endParaRPr>
              </a:p>
            </p:txBody>
          </p:sp>
          <p:sp>
            <p:nvSpPr>
              <p:cNvPr id="47"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8"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ru-RU">
                  <a:latin typeface="Arial" charset="0"/>
                  <a:cs typeface="+mn-cs"/>
                </a:endParaRPr>
              </a:p>
            </p:txBody>
          </p:sp>
          <p:sp>
            <p:nvSpPr>
              <p:cNvPr id="49"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ru-RU">
                  <a:latin typeface="Arial" charset="0"/>
                  <a:cs typeface="+mn-cs"/>
                </a:endParaRPr>
              </a:p>
            </p:txBody>
          </p:sp>
          <p:sp>
            <p:nvSpPr>
              <p:cNvPr id="50"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1"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52"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53"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4"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5"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6"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3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ru-RU">
                  <a:latin typeface="Arial" charset="0"/>
                  <a:cs typeface="+mn-cs"/>
                </a:endParaRPr>
              </a:p>
            </p:txBody>
          </p:sp>
          <p:sp>
            <p:nvSpPr>
              <p:cNvPr id="3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3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ru-RU">
                  <a:latin typeface="Arial" charset="0"/>
                  <a:cs typeface="+mn-cs"/>
                </a:endParaRPr>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1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1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grpSp>
        </p:grpSp>
      </p:grpSp>
      <p:sp>
        <p:nvSpPr>
          <p:cNvPr id="5186"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uk-UA"/>
              <a:t>Образец заголовка</a:t>
            </a:r>
          </a:p>
        </p:txBody>
      </p:sp>
      <p:sp>
        <p:nvSpPr>
          <p:cNvPr id="518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uk-UA"/>
              <a:t>Образец подзаголовка</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uk-UA"/>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uk-UA"/>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fld id="{921EA7FC-5BF8-46B5-983D-02C7F6D40F78}" type="slidenum">
              <a:rPr lang="uk-UA" altLang="uk-UA"/>
              <a:pPr/>
              <a:t>‹#›</a:t>
            </a:fld>
            <a:endParaRPr lang="uk-UA" altLang="uk-UA"/>
          </a:p>
        </p:txBody>
      </p:sp>
    </p:spTree>
    <p:extLst>
      <p:ext uri="{BB962C8B-B14F-4D97-AF65-F5344CB8AC3E}">
        <p14:creationId xmlns:p14="http://schemas.microsoft.com/office/powerpoint/2010/main" val="856402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CD4F0BB4-F08A-4399-847D-807FC422E518}" type="slidenum">
              <a:rPr lang="uk-UA" altLang="uk-UA"/>
              <a:pPr/>
              <a:t>‹#›</a:t>
            </a:fld>
            <a:endParaRPr lang="uk-UA" altLang="uk-UA"/>
          </a:p>
        </p:txBody>
      </p:sp>
    </p:spTree>
    <p:extLst>
      <p:ext uri="{BB962C8B-B14F-4D97-AF65-F5344CB8AC3E}">
        <p14:creationId xmlns:p14="http://schemas.microsoft.com/office/powerpoint/2010/main" val="2366274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1134C53A-4019-4158-8AAA-E0FEDB518AB1}" type="slidenum">
              <a:rPr lang="uk-UA" altLang="uk-UA"/>
              <a:pPr/>
              <a:t>‹#›</a:t>
            </a:fld>
            <a:endParaRPr lang="uk-UA" altLang="uk-UA"/>
          </a:p>
        </p:txBody>
      </p:sp>
    </p:spTree>
    <p:extLst>
      <p:ext uri="{BB962C8B-B14F-4D97-AF65-F5344CB8AC3E}">
        <p14:creationId xmlns:p14="http://schemas.microsoft.com/office/powerpoint/2010/main" val="163939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7B15A3E4-23AE-487E-B299-19BF7FE2956E}" type="slidenum">
              <a:rPr lang="uk-UA" altLang="uk-UA"/>
              <a:pPr/>
              <a:t>‹#›</a:t>
            </a:fld>
            <a:endParaRPr lang="uk-UA" altLang="uk-UA"/>
          </a:p>
        </p:txBody>
      </p:sp>
    </p:spTree>
    <p:extLst>
      <p:ext uri="{BB962C8B-B14F-4D97-AF65-F5344CB8AC3E}">
        <p14:creationId xmlns:p14="http://schemas.microsoft.com/office/powerpoint/2010/main" val="3315370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9"/>
          <p:cNvSpPr>
            <a:spLocks noGrp="1" noChangeArrowheads="1"/>
          </p:cNvSpPr>
          <p:nvPr>
            <p:ph type="dt" sz="half" idx="10"/>
          </p:nvPr>
        </p:nvSpPr>
        <p:spPr>
          <a:ln/>
        </p:spPr>
        <p:txBody>
          <a:bodyPr/>
          <a:lstStyle>
            <a:lvl1pPr>
              <a:defRPr/>
            </a:lvl1pPr>
          </a:lstStyle>
          <a:p>
            <a:pPr>
              <a:defRPr/>
            </a:pPr>
            <a:endParaRPr lang="uk-UA"/>
          </a:p>
        </p:txBody>
      </p:sp>
      <p:sp>
        <p:nvSpPr>
          <p:cNvPr id="8" name="Rectangle 70"/>
          <p:cNvSpPr>
            <a:spLocks noGrp="1" noChangeArrowheads="1"/>
          </p:cNvSpPr>
          <p:nvPr>
            <p:ph type="ftr" sz="quarter" idx="11"/>
          </p:nvPr>
        </p:nvSpPr>
        <p:spPr>
          <a:ln/>
        </p:spPr>
        <p:txBody>
          <a:bodyPr/>
          <a:lstStyle>
            <a:lvl1pPr>
              <a:defRPr/>
            </a:lvl1pPr>
          </a:lstStyle>
          <a:p>
            <a:pPr>
              <a:defRPr/>
            </a:pPr>
            <a:endParaRPr lang="uk-UA"/>
          </a:p>
        </p:txBody>
      </p:sp>
      <p:sp>
        <p:nvSpPr>
          <p:cNvPr id="9" name="Rectangle 71"/>
          <p:cNvSpPr>
            <a:spLocks noGrp="1" noChangeArrowheads="1"/>
          </p:cNvSpPr>
          <p:nvPr>
            <p:ph type="sldNum" sz="quarter" idx="12"/>
          </p:nvPr>
        </p:nvSpPr>
        <p:spPr>
          <a:ln/>
        </p:spPr>
        <p:txBody>
          <a:bodyPr/>
          <a:lstStyle>
            <a:lvl1pPr>
              <a:defRPr/>
            </a:lvl1pPr>
          </a:lstStyle>
          <a:p>
            <a:fld id="{E0A1361E-0E6E-4BAA-A477-B2CF6E9132D1}" type="slidenum">
              <a:rPr lang="uk-UA" altLang="uk-UA"/>
              <a:pPr/>
              <a:t>‹#›</a:t>
            </a:fld>
            <a:endParaRPr lang="uk-UA" altLang="uk-UA"/>
          </a:p>
        </p:txBody>
      </p:sp>
    </p:spTree>
    <p:extLst>
      <p:ext uri="{BB962C8B-B14F-4D97-AF65-F5344CB8AC3E}">
        <p14:creationId xmlns:p14="http://schemas.microsoft.com/office/powerpoint/2010/main" val="278119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9"/>
          <p:cNvSpPr>
            <a:spLocks noGrp="1" noChangeArrowheads="1"/>
          </p:cNvSpPr>
          <p:nvPr>
            <p:ph type="dt" sz="half" idx="10"/>
          </p:nvPr>
        </p:nvSpPr>
        <p:spPr>
          <a:ln/>
        </p:spPr>
        <p:txBody>
          <a:bodyPr/>
          <a:lstStyle>
            <a:lvl1pPr>
              <a:defRPr/>
            </a:lvl1pPr>
          </a:lstStyle>
          <a:p>
            <a:pPr>
              <a:defRPr/>
            </a:pPr>
            <a:endParaRPr lang="uk-UA"/>
          </a:p>
        </p:txBody>
      </p:sp>
      <p:sp>
        <p:nvSpPr>
          <p:cNvPr id="4" name="Rectangle 70"/>
          <p:cNvSpPr>
            <a:spLocks noGrp="1" noChangeArrowheads="1"/>
          </p:cNvSpPr>
          <p:nvPr>
            <p:ph type="ftr" sz="quarter" idx="11"/>
          </p:nvPr>
        </p:nvSpPr>
        <p:spPr>
          <a:ln/>
        </p:spPr>
        <p:txBody>
          <a:bodyPr/>
          <a:lstStyle>
            <a:lvl1pPr>
              <a:defRPr/>
            </a:lvl1pPr>
          </a:lstStyle>
          <a:p>
            <a:pPr>
              <a:defRPr/>
            </a:pPr>
            <a:endParaRPr lang="uk-UA"/>
          </a:p>
        </p:txBody>
      </p:sp>
      <p:sp>
        <p:nvSpPr>
          <p:cNvPr id="5" name="Rectangle 71"/>
          <p:cNvSpPr>
            <a:spLocks noGrp="1" noChangeArrowheads="1"/>
          </p:cNvSpPr>
          <p:nvPr>
            <p:ph type="sldNum" sz="quarter" idx="12"/>
          </p:nvPr>
        </p:nvSpPr>
        <p:spPr>
          <a:ln/>
        </p:spPr>
        <p:txBody>
          <a:bodyPr/>
          <a:lstStyle>
            <a:lvl1pPr>
              <a:defRPr/>
            </a:lvl1pPr>
          </a:lstStyle>
          <a:p>
            <a:fld id="{3135E5F7-19C7-40AC-9E34-A6DB98EBDE52}" type="slidenum">
              <a:rPr lang="uk-UA" altLang="uk-UA"/>
              <a:pPr/>
              <a:t>‹#›</a:t>
            </a:fld>
            <a:endParaRPr lang="uk-UA" altLang="uk-UA"/>
          </a:p>
        </p:txBody>
      </p:sp>
    </p:spTree>
    <p:extLst>
      <p:ext uri="{BB962C8B-B14F-4D97-AF65-F5344CB8AC3E}">
        <p14:creationId xmlns:p14="http://schemas.microsoft.com/office/powerpoint/2010/main" val="2323222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uk-UA"/>
          </a:p>
        </p:txBody>
      </p:sp>
      <p:sp>
        <p:nvSpPr>
          <p:cNvPr id="3" name="Rectangle 70"/>
          <p:cNvSpPr>
            <a:spLocks noGrp="1" noChangeArrowheads="1"/>
          </p:cNvSpPr>
          <p:nvPr>
            <p:ph type="ftr" sz="quarter" idx="11"/>
          </p:nvPr>
        </p:nvSpPr>
        <p:spPr>
          <a:ln/>
        </p:spPr>
        <p:txBody>
          <a:bodyPr/>
          <a:lstStyle>
            <a:lvl1pPr>
              <a:defRPr/>
            </a:lvl1pPr>
          </a:lstStyle>
          <a:p>
            <a:pPr>
              <a:defRPr/>
            </a:pPr>
            <a:endParaRPr lang="uk-UA"/>
          </a:p>
        </p:txBody>
      </p:sp>
      <p:sp>
        <p:nvSpPr>
          <p:cNvPr id="4" name="Rectangle 71"/>
          <p:cNvSpPr>
            <a:spLocks noGrp="1" noChangeArrowheads="1"/>
          </p:cNvSpPr>
          <p:nvPr>
            <p:ph type="sldNum" sz="quarter" idx="12"/>
          </p:nvPr>
        </p:nvSpPr>
        <p:spPr>
          <a:ln/>
        </p:spPr>
        <p:txBody>
          <a:bodyPr/>
          <a:lstStyle>
            <a:lvl1pPr>
              <a:defRPr/>
            </a:lvl1pPr>
          </a:lstStyle>
          <a:p>
            <a:fld id="{EC3D9F5C-08A9-4277-A123-5CA014EE6FC3}" type="slidenum">
              <a:rPr lang="uk-UA" altLang="uk-UA"/>
              <a:pPr/>
              <a:t>‹#›</a:t>
            </a:fld>
            <a:endParaRPr lang="uk-UA" altLang="uk-UA"/>
          </a:p>
        </p:txBody>
      </p:sp>
    </p:spTree>
    <p:extLst>
      <p:ext uri="{BB962C8B-B14F-4D97-AF65-F5344CB8AC3E}">
        <p14:creationId xmlns:p14="http://schemas.microsoft.com/office/powerpoint/2010/main" val="141498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0AB0BA74-50F2-41D8-A294-7DC2A7EE613C}" type="slidenum">
              <a:rPr lang="uk-UA" altLang="uk-UA"/>
              <a:pPr/>
              <a:t>‹#›</a:t>
            </a:fld>
            <a:endParaRPr lang="uk-UA" altLang="uk-UA"/>
          </a:p>
        </p:txBody>
      </p:sp>
    </p:spTree>
    <p:extLst>
      <p:ext uri="{BB962C8B-B14F-4D97-AF65-F5344CB8AC3E}">
        <p14:creationId xmlns:p14="http://schemas.microsoft.com/office/powerpoint/2010/main" val="3353674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34EFF1BF-E7BB-433A-878A-62D6FA902BD9}" type="slidenum">
              <a:rPr lang="uk-UA" altLang="uk-UA"/>
              <a:pPr/>
              <a:t>‹#›</a:t>
            </a:fld>
            <a:endParaRPr lang="uk-UA" altLang="uk-UA"/>
          </a:p>
        </p:txBody>
      </p:sp>
    </p:spTree>
    <p:extLst>
      <p:ext uri="{BB962C8B-B14F-4D97-AF65-F5344CB8AC3E}">
        <p14:creationId xmlns:p14="http://schemas.microsoft.com/office/powerpoint/2010/main" val="1093959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27FD9366-3439-46F2-8F98-D101A1952416}" type="slidenum">
              <a:rPr lang="uk-UA" altLang="uk-UA"/>
              <a:pPr/>
              <a:t>‹#›</a:t>
            </a:fld>
            <a:endParaRPr lang="uk-UA" altLang="uk-UA"/>
          </a:p>
        </p:txBody>
      </p:sp>
    </p:spTree>
    <p:extLst>
      <p:ext uri="{BB962C8B-B14F-4D97-AF65-F5344CB8AC3E}">
        <p14:creationId xmlns:p14="http://schemas.microsoft.com/office/powerpoint/2010/main" val="167170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483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483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851A0EC5-945C-4034-8DBB-112C869D53D7}" type="slidenum">
              <a:rPr lang="uk-UA" altLang="uk-UA"/>
              <a:pPr/>
              <a:t>‹#›</a:t>
            </a:fld>
            <a:endParaRPr lang="uk-UA" altLang="uk-UA"/>
          </a:p>
        </p:txBody>
      </p:sp>
    </p:spTree>
    <p:extLst>
      <p:ext uri="{BB962C8B-B14F-4D97-AF65-F5344CB8AC3E}">
        <p14:creationId xmlns:p14="http://schemas.microsoft.com/office/powerpoint/2010/main" val="2768598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lstStyle/>
          <a:p>
            <a:pPr lvl="0"/>
            <a:endParaRPr lang="ru-RU" noProof="0" smtClean="0"/>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01DD5199-4EB8-4278-8C98-B18C2E411FF6}" type="slidenum">
              <a:rPr lang="uk-UA" altLang="uk-UA"/>
              <a:pPr/>
              <a:t>‹#›</a:t>
            </a:fld>
            <a:endParaRPr lang="uk-UA" altLang="uk-UA"/>
          </a:p>
        </p:txBody>
      </p:sp>
    </p:spTree>
    <p:extLst>
      <p:ext uri="{BB962C8B-B14F-4D97-AF65-F5344CB8AC3E}">
        <p14:creationId xmlns:p14="http://schemas.microsoft.com/office/powerpoint/2010/main" val="293398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69"/>
          <p:cNvSpPr>
            <a:spLocks noGrp="1" noChangeArrowheads="1"/>
          </p:cNvSpPr>
          <p:nvPr>
            <p:ph type="dt" sz="half" idx="10"/>
          </p:nvPr>
        </p:nvSpPr>
        <p:spPr>
          <a:ln/>
        </p:spPr>
        <p:txBody>
          <a:bodyPr/>
          <a:lstStyle>
            <a:lvl1pPr>
              <a:defRPr/>
            </a:lvl1pPr>
          </a:lstStyle>
          <a:p>
            <a:pPr>
              <a:defRPr/>
            </a:pPr>
            <a:endParaRPr lang="uk-UA"/>
          </a:p>
        </p:txBody>
      </p:sp>
      <p:sp>
        <p:nvSpPr>
          <p:cNvPr id="7" name="Rectangle 70"/>
          <p:cNvSpPr>
            <a:spLocks noGrp="1" noChangeArrowheads="1"/>
          </p:cNvSpPr>
          <p:nvPr>
            <p:ph type="ftr" sz="quarter" idx="11"/>
          </p:nvPr>
        </p:nvSpPr>
        <p:spPr>
          <a:ln/>
        </p:spPr>
        <p:txBody>
          <a:bodyPr/>
          <a:lstStyle>
            <a:lvl1pPr>
              <a:defRPr/>
            </a:lvl1pPr>
          </a:lstStyle>
          <a:p>
            <a:pPr>
              <a:defRPr/>
            </a:pPr>
            <a:endParaRPr lang="uk-UA"/>
          </a:p>
        </p:txBody>
      </p:sp>
      <p:sp>
        <p:nvSpPr>
          <p:cNvPr id="8" name="Rectangle 71"/>
          <p:cNvSpPr>
            <a:spLocks noGrp="1" noChangeArrowheads="1"/>
          </p:cNvSpPr>
          <p:nvPr>
            <p:ph type="sldNum" sz="quarter" idx="12"/>
          </p:nvPr>
        </p:nvSpPr>
        <p:spPr>
          <a:ln/>
        </p:spPr>
        <p:txBody>
          <a:bodyPr/>
          <a:lstStyle>
            <a:lvl1pPr>
              <a:defRPr/>
            </a:lvl1pPr>
          </a:lstStyle>
          <a:p>
            <a:fld id="{3F2A1B28-FE77-4D29-9622-1A53BD69E9E8}" type="slidenum">
              <a:rPr lang="uk-UA" altLang="uk-UA"/>
              <a:pPr/>
              <a:t>‹#›</a:t>
            </a:fld>
            <a:endParaRPr lang="uk-UA" altLang="uk-UA"/>
          </a:p>
        </p:txBody>
      </p:sp>
    </p:spTree>
    <p:extLst>
      <p:ext uri="{BB962C8B-B14F-4D97-AF65-F5344CB8AC3E}">
        <p14:creationId xmlns:p14="http://schemas.microsoft.com/office/powerpoint/2010/main" val="2388672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A5CBE021-B874-4058-849E-12C0546DDACC}" type="slidenum">
              <a:rPr lang="uk-UA" altLang="uk-UA"/>
              <a:pPr/>
              <a:t>‹#›</a:t>
            </a:fld>
            <a:endParaRPr lang="uk-UA" altLang="uk-UA"/>
          </a:p>
        </p:txBody>
      </p:sp>
    </p:spTree>
    <p:extLst>
      <p:ext uri="{BB962C8B-B14F-4D97-AF65-F5344CB8AC3E}">
        <p14:creationId xmlns:p14="http://schemas.microsoft.com/office/powerpoint/2010/main" val="71057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defRPr/>
            </a:pPr>
            <a:endParaRPr lang="ru-RU">
              <a:latin typeface="Arial" charset="0"/>
              <a:cs typeface="+mn-cs"/>
            </a:endParaRPr>
          </a:p>
        </p:txBody>
      </p:sp>
      <p:grpSp>
        <p:nvGrpSpPr>
          <p:cNvPr id="1027" name="Group 3"/>
          <p:cNvGrpSpPr>
            <a:grpSpLocks/>
          </p:cNvGrpSpPr>
          <p:nvPr/>
        </p:nvGrpSpPr>
        <p:grpSpPr bwMode="auto">
          <a:xfrm>
            <a:off x="3175" y="4267200"/>
            <a:ext cx="9140825" cy="2590800"/>
            <a:chOff x="2" y="2688"/>
            <a:chExt cx="5758" cy="1632"/>
          </a:xfrm>
        </p:grpSpPr>
        <p:sp>
          <p:nvSpPr>
            <p:cNvPr id="4100"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grpSp>
          <p:nvGrpSpPr>
            <p:cNvPr id="1034" name="Group 5"/>
            <p:cNvGrpSpPr>
              <a:grpSpLocks/>
            </p:cNvGrpSpPr>
            <p:nvPr userDrawn="1"/>
          </p:nvGrpSpPr>
          <p:grpSpPr bwMode="auto">
            <a:xfrm>
              <a:off x="3528" y="3715"/>
              <a:ext cx="792" cy="521"/>
              <a:chOff x="3527" y="3715"/>
              <a:chExt cx="792" cy="521"/>
            </a:xfrm>
          </p:grpSpPr>
          <p:sp>
            <p:nvSpPr>
              <p:cNvPr id="410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ru-RU">
                  <a:latin typeface="Arial" charset="0"/>
                  <a:cs typeface="+mn-cs"/>
                </a:endParaRPr>
              </a:p>
            </p:txBody>
          </p:sp>
          <p:sp>
            <p:nvSpPr>
              <p:cNvPr id="410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0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0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0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07"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08"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ru-RU">
                  <a:latin typeface="Arial" charset="0"/>
                  <a:cs typeface="+mn-cs"/>
                </a:endParaRPr>
              </a:p>
            </p:txBody>
          </p:sp>
          <p:sp>
            <p:nvSpPr>
              <p:cNvPr id="4109"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10"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ru-RU">
                  <a:latin typeface="Arial" charset="0"/>
                  <a:cs typeface="+mn-cs"/>
                </a:endParaRPr>
              </a:p>
            </p:txBody>
          </p:sp>
          <p:sp>
            <p:nvSpPr>
              <p:cNvPr id="4111"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ru-RU">
                  <a:latin typeface="Arial" charset="0"/>
                  <a:cs typeface="+mn-cs"/>
                </a:endParaRPr>
              </a:p>
            </p:txBody>
          </p:sp>
          <p:sp>
            <p:nvSpPr>
              <p:cNvPr id="411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1035" name="Group 17"/>
            <p:cNvGrpSpPr>
              <a:grpSpLocks/>
            </p:cNvGrpSpPr>
            <p:nvPr userDrawn="1"/>
          </p:nvGrpSpPr>
          <p:grpSpPr bwMode="auto">
            <a:xfrm>
              <a:off x="1776" y="3631"/>
              <a:ext cx="1626" cy="683"/>
              <a:chOff x="1776" y="3631"/>
              <a:chExt cx="1626" cy="683"/>
            </a:xfrm>
          </p:grpSpPr>
          <p:sp>
            <p:nvSpPr>
              <p:cNvPr id="411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11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1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11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1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1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2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2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ru-RU">
                  <a:latin typeface="Arial" charset="0"/>
                  <a:cs typeface="+mn-cs"/>
                </a:endParaRPr>
              </a:p>
            </p:txBody>
          </p:sp>
          <p:sp>
            <p:nvSpPr>
              <p:cNvPr id="4122"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23"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ru-RU">
                  <a:latin typeface="Arial" charset="0"/>
                  <a:cs typeface="+mn-cs"/>
                </a:endParaRPr>
              </a:p>
            </p:txBody>
          </p:sp>
          <p:sp>
            <p:nvSpPr>
              <p:cNvPr id="4124"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ru-RU">
                  <a:latin typeface="Arial" charset="0"/>
                  <a:cs typeface="+mn-cs"/>
                </a:endParaRPr>
              </a:p>
            </p:txBody>
          </p:sp>
          <p:sp>
            <p:nvSpPr>
              <p:cNvPr id="4125"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26"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27"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28"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29"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0"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1"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grpSp>
        <p:grpSp>
          <p:nvGrpSpPr>
            <p:cNvPr id="1036" name="Group 36"/>
            <p:cNvGrpSpPr>
              <a:grpSpLocks/>
            </p:cNvGrpSpPr>
            <p:nvPr userDrawn="1"/>
          </p:nvGrpSpPr>
          <p:grpSpPr bwMode="auto">
            <a:xfrm>
              <a:off x="4128" y="3360"/>
              <a:ext cx="1351" cy="821"/>
              <a:chOff x="4128" y="3360"/>
              <a:chExt cx="1351" cy="821"/>
            </a:xfrm>
          </p:grpSpPr>
          <p:sp>
            <p:nvSpPr>
              <p:cNvPr id="4133"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4"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5"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6"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7"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8"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9"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40"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41"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ru-RU">
                  <a:latin typeface="Arial" charset="0"/>
                  <a:cs typeface="+mn-cs"/>
                </a:endParaRPr>
              </a:p>
            </p:txBody>
          </p:sp>
          <p:sp>
            <p:nvSpPr>
              <p:cNvPr id="4142"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43"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4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ru-RU">
                  <a:latin typeface="Arial" charset="0"/>
                  <a:cs typeface="+mn-cs"/>
                </a:endParaRPr>
              </a:p>
            </p:txBody>
          </p:sp>
          <p:sp>
            <p:nvSpPr>
              <p:cNvPr id="414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4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4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4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4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1037" name="Group 54"/>
            <p:cNvGrpSpPr>
              <a:grpSpLocks/>
            </p:cNvGrpSpPr>
            <p:nvPr userDrawn="1"/>
          </p:nvGrpSpPr>
          <p:grpSpPr bwMode="auto">
            <a:xfrm>
              <a:off x="5280" y="3024"/>
              <a:ext cx="425" cy="258"/>
              <a:chOff x="5280" y="3024"/>
              <a:chExt cx="425" cy="258"/>
            </a:xfrm>
          </p:grpSpPr>
          <p:sp>
            <p:nvSpPr>
              <p:cNvPr id="4151"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2"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3"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4"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5"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56"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57"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grpSp>
            <p:nvGrpSpPr>
              <p:cNvPr id="1045" name="Group 62"/>
              <p:cNvGrpSpPr>
                <a:grpSpLocks/>
              </p:cNvGrpSpPr>
              <p:nvPr/>
            </p:nvGrpSpPr>
            <p:grpSpPr bwMode="auto">
              <a:xfrm>
                <a:off x="5381" y="3085"/>
                <a:ext cx="227" cy="132"/>
                <a:chOff x="5381" y="3085"/>
                <a:chExt cx="227" cy="132"/>
              </a:xfrm>
            </p:grpSpPr>
            <p:sp>
              <p:nvSpPr>
                <p:cNvPr id="415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6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sp>
              <p:nvSpPr>
                <p:cNvPr id="416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6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grpSp>
        </p:grpSp>
      </p:grpSp>
      <p:sp>
        <p:nvSpPr>
          <p:cNvPr id="4163"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uk-UA" smtClean="0"/>
              <a:t>Образец заголовка</a:t>
            </a:r>
          </a:p>
        </p:txBody>
      </p:sp>
      <p:sp>
        <p:nvSpPr>
          <p:cNvPr id="4164"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smtClean="0"/>
              <a:t>Образец текста</a:t>
            </a:r>
          </a:p>
          <a:p>
            <a:pPr lvl="1"/>
            <a:r>
              <a:rPr lang="uk-UA" smtClean="0"/>
              <a:t>Второй уровень</a:t>
            </a:r>
          </a:p>
          <a:p>
            <a:pPr lvl="2"/>
            <a:r>
              <a:rPr lang="uk-UA" smtClean="0"/>
              <a:t>Третий уровень</a:t>
            </a:r>
          </a:p>
          <a:p>
            <a:pPr lvl="3"/>
            <a:r>
              <a:rPr lang="uk-UA" smtClean="0"/>
              <a:t>Четвертый уровень</a:t>
            </a:r>
          </a:p>
          <a:p>
            <a:pPr lvl="4"/>
            <a:r>
              <a:rPr lang="uk-UA" smtClean="0"/>
              <a:t>Пятый уровень</a:t>
            </a:r>
          </a:p>
        </p:txBody>
      </p:sp>
      <p:sp>
        <p:nvSpPr>
          <p:cNvPr id="4165"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cs typeface="+mn-cs"/>
              </a:defRPr>
            </a:lvl1pPr>
          </a:lstStyle>
          <a:p>
            <a:pPr>
              <a:defRPr/>
            </a:pPr>
            <a:endParaRPr lang="uk-UA"/>
          </a:p>
        </p:txBody>
      </p:sp>
      <p:sp>
        <p:nvSpPr>
          <p:cNvPr id="4166"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cs typeface="+mn-cs"/>
              </a:defRPr>
            </a:lvl1pPr>
          </a:lstStyle>
          <a:p>
            <a:pPr>
              <a:defRPr/>
            </a:pPr>
            <a:endParaRPr lang="uk-UA"/>
          </a:p>
        </p:txBody>
      </p:sp>
      <p:sp>
        <p:nvSpPr>
          <p:cNvPr id="4167"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63A88D08-679E-48F8-9E9F-0956724E06D9}" type="slidenum">
              <a:rPr lang="uk-UA" altLang="uk-UA"/>
              <a:pPr/>
              <a:t>‹#›</a:t>
            </a:fld>
            <a:endParaRPr lang="uk-UA" altLang="uk-UA"/>
          </a:p>
        </p:txBody>
      </p:sp>
    </p:spTree>
  </p:cSld>
  <p:clrMap bg1="dk2" tx1="lt1" bg2="dk1" tx2="lt2" accent1="accent1" accent2="accent2" accent3="accent3" accent4="accent4" accent5="accent5" accent6="accent6" hlink="hlink" folHlink="folHlink"/>
  <p:sldLayoutIdLst>
    <p:sldLayoutId id="2147483784"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4.xml"/><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097087" y="2118966"/>
            <a:ext cx="6300192" cy="1566490"/>
          </a:xfrm>
        </p:spPr>
        <p:txBody>
          <a:bodyPr/>
          <a:lstStyle/>
          <a:p>
            <a:pPr eaLnBrk="1" hangingPunct="1">
              <a:defRPr/>
            </a:pPr>
            <a:r>
              <a:rPr lang="uk-UA" sz="4000" b="1" dirty="0" smtClean="0">
                <a:effectLst/>
              </a:rPr>
              <a:t>Лекція</a:t>
            </a:r>
            <a:r>
              <a:rPr lang="uk-UA" sz="4000" b="1" dirty="0" smtClean="0">
                <a:solidFill>
                  <a:srgbClr val="FFFF00"/>
                </a:solidFill>
              </a:rPr>
              <a:t/>
            </a:r>
            <a:br>
              <a:rPr lang="uk-UA" sz="4000" b="1" dirty="0" smtClean="0">
                <a:solidFill>
                  <a:srgbClr val="FFFF00"/>
                </a:solidFill>
              </a:rPr>
            </a:br>
            <a:r>
              <a:rPr lang="uk-UA" sz="4000" b="1" dirty="0" err="1" smtClean="0">
                <a:solidFill>
                  <a:srgbClr val="FFFF00"/>
                </a:solidFill>
              </a:rPr>
              <a:t>Біофармація</a:t>
            </a:r>
            <a:r>
              <a:rPr lang="uk-UA" sz="4000" b="1" dirty="0" smtClean="0">
                <a:solidFill>
                  <a:srgbClr val="FFFF00"/>
                </a:solidFill>
              </a:rPr>
              <a:t> – теоретична основа виробництва лікарських засобів</a:t>
            </a:r>
            <a:r>
              <a:rPr lang="ru-RU" sz="4000" dirty="0" smtClean="0">
                <a:effectLst/>
              </a:rPr>
              <a:t> </a:t>
            </a:r>
            <a:endParaRPr lang="uk-UA" sz="8000" dirty="0" smtClean="0">
              <a:effectLst/>
            </a:endParaRPr>
          </a:p>
        </p:txBody>
      </p:sp>
      <p:sp>
        <p:nvSpPr>
          <p:cNvPr id="2051" name="Rectangle 3"/>
          <p:cNvSpPr>
            <a:spLocks noGrp="1" noChangeArrowheads="1"/>
          </p:cNvSpPr>
          <p:nvPr>
            <p:ph type="subTitle" sz="quarter" idx="1"/>
          </p:nvPr>
        </p:nvSpPr>
        <p:spPr>
          <a:xfrm>
            <a:off x="1097087" y="0"/>
            <a:ext cx="8002944" cy="1052736"/>
          </a:xfrm>
        </p:spPr>
        <p:txBody>
          <a:bodyPr/>
          <a:lstStyle/>
          <a:p>
            <a:r>
              <a:rPr lang="ru-RU" sz="2000" b="1" dirty="0">
                <a:solidFill>
                  <a:schemeClr val="accent3">
                    <a:lumMod val="60000"/>
                    <a:lumOff val="40000"/>
                  </a:schemeClr>
                </a:solidFill>
              </a:rPr>
              <a:t>ОДЕСЬКИЙ НАЦ</a:t>
            </a:r>
            <a:r>
              <a:rPr lang="uk-UA" sz="2000" b="1" dirty="0">
                <a:solidFill>
                  <a:schemeClr val="accent3">
                    <a:lumMod val="60000"/>
                    <a:lumOff val="40000"/>
                  </a:schemeClr>
                </a:solidFill>
              </a:rPr>
              <a:t>І</a:t>
            </a:r>
            <a:r>
              <a:rPr lang="ru-RU" sz="2000" b="1" dirty="0">
                <a:solidFill>
                  <a:schemeClr val="accent3">
                    <a:lumMod val="60000"/>
                    <a:lumOff val="40000"/>
                  </a:schemeClr>
                </a:solidFill>
              </a:rPr>
              <a:t>ОНАЛЬНИЙ МЕДИЧНИЙ УНІВЕРСИТЕТ</a:t>
            </a:r>
          </a:p>
          <a:p>
            <a:r>
              <a:rPr lang="uk-UA" sz="2000" b="1" dirty="0" smtClean="0">
                <a:solidFill>
                  <a:schemeClr val="accent3">
                    <a:lumMod val="60000"/>
                    <a:lumOff val="40000"/>
                  </a:schemeClr>
                </a:solidFill>
              </a:rPr>
              <a:t>ФАРМАЦЕВТИЧНИЙ ФАКУЛЬТЕТ</a:t>
            </a:r>
          </a:p>
          <a:p>
            <a:r>
              <a:rPr lang="uk-UA" sz="2000" b="1" dirty="0" smtClean="0">
                <a:solidFill>
                  <a:schemeClr val="accent3">
                    <a:lumMod val="60000"/>
                    <a:lumOff val="40000"/>
                  </a:schemeClr>
                </a:solidFill>
              </a:rPr>
              <a:t>КАФЕДРА </a:t>
            </a:r>
            <a:r>
              <a:rPr lang="uk-UA" sz="2000" b="1" dirty="0" smtClean="0">
                <a:solidFill>
                  <a:schemeClr val="accent3">
                    <a:lumMod val="60000"/>
                    <a:lumOff val="40000"/>
                  </a:schemeClr>
                </a:solidFill>
              </a:rPr>
              <a:t>ФАРМАЦЕВТИЧНОЇ ХІМІЇ ТА ТЕХНОЛОГІЇ </a:t>
            </a:r>
            <a:r>
              <a:rPr lang="uk-UA" sz="2000" b="1" dirty="0">
                <a:solidFill>
                  <a:schemeClr val="accent3">
                    <a:lumMod val="60000"/>
                    <a:lumOff val="40000"/>
                  </a:schemeClr>
                </a:solidFill>
              </a:rPr>
              <a:t>ЛІКІВ</a:t>
            </a:r>
          </a:p>
          <a:p>
            <a:pPr eaLnBrk="1" hangingPunct="1">
              <a:defRPr/>
            </a:pPr>
            <a:r>
              <a:rPr lang="uk-UA" sz="2000" dirty="0" smtClean="0">
                <a:solidFill>
                  <a:schemeClr val="accent3">
                    <a:lumMod val="60000"/>
                    <a:lumOff val="40000"/>
                  </a:schemeClr>
                </a:solidFill>
                <a:effectLst/>
              </a:rPr>
              <a:t/>
            </a:r>
            <a:br>
              <a:rPr lang="uk-UA" sz="2000" dirty="0" smtClean="0">
                <a:solidFill>
                  <a:schemeClr val="accent3">
                    <a:lumMod val="60000"/>
                    <a:lumOff val="40000"/>
                  </a:schemeClr>
                </a:solidFill>
                <a:effectLst/>
              </a:rPr>
            </a:br>
            <a:endParaRPr lang="uk-UA" sz="2000" dirty="0" smtClean="0">
              <a:solidFill>
                <a:schemeClr val="accent3">
                  <a:lumMod val="60000"/>
                  <a:lumOff val="40000"/>
                </a:schemeClr>
              </a:solidFill>
            </a:endParaRPr>
          </a:p>
        </p:txBody>
      </p:sp>
      <p:pic>
        <p:nvPicPr>
          <p:cNvPr id="3076" name="Picture 7" descr="i?id=311632202-71-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645024"/>
            <a:ext cx="183515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9" descr="react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9444" y="2636912"/>
            <a:ext cx="2160587"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s://onmedu.edu.ua/wp-content/themes/medun/img/logos/logo-defaul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887" y="82373"/>
            <a:ext cx="896200" cy="1171955"/>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6368555" y="5005864"/>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Доцент Замкова А.В.</a:t>
            </a:r>
            <a:endParaRPr lang="uk-UA" sz="20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Одеса 2025</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7813"/>
            <a:ext cx="8229600" cy="558800"/>
          </a:xfrm>
        </p:spPr>
        <p:txBody>
          <a:bodyPr/>
          <a:lstStyle/>
          <a:p>
            <a:pPr eaLnBrk="1" hangingPunct="1"/>
            <a:r>
              <a:rPr lang="uk-UA" altLang="uk-UA" b="1" smtClean="0">
                <a:effectLst/>
              </a:rPr>
              <a:t>План</a:t>
            </a:r>
          </a:p>
        </p:txBody>
      </p:sp>
      <p:sp>
        <p:nvSpPr>
          <p:cNvPr id="6147" name="Rectangle 3"/>
          <p:cNvSpPr>
            <a:spLocks noGrp="1" noChangeArrowheads="1"/>
          </p:cNvSpPr>
          <p:nvPr>
            <p:ph type="body" idx="1"/>
          </p:nvPr>
        </p:nvSpPr>
        <p:spPr>
          <a:xfrm>
            <a:off x="0" y="908050"/>
            <a:ext cx="9144000" cy="5949950"/>
          </a:xfrm>
        </p:spPr>
        <p:txBody>
          <a:bodyPr>
            <a:normAutofit/>
          </a:bodyPr>
          <a:lstStyle/>
          <a:p>
            <a:pPr marL="609600" indent="-609600" eaLnBrk="1" hangingPunct="1">
              <a:buFont typeface="Arial" charset="0"/>
              <a:buAutoNum type="arabicParenR"/>
              <a:defRPr/>
            </a:pPr>
            <a:r>
              <a:rPr lang="ru-RU" dirty="0" err="1" smtClean="0">
                <a:solidFill>
                  <a:srgbClr val="FFFF00"/>
                </a:solidFill>
              </a:rPr>
              <a:t>Основні</a:t>
            </a:r>
            <a:r>
              <a:rPr lang="ru-RU" dirty="0" smtClean="0">
                <a:solidFill>
                  <a:srgbClr val="FFFF00"/>
                </a:solidFill>
              </a:rPr>
              <a:t> </a:t>
            </a:r>
            <a:r>
              <a:rPr lang="ru-RU" dirty="0" err="1" smtClean="0">
                <a:solidFill>
                  <a:srgbClr val="FFFF00"/>
                </a:solidFill>
              </a:rPr>
              <a:t>напрями</a:t>
            </a:r>
            <a:r>
              <a:rPr lang="ru-RU" dirty="0" smtClean="0">
                <a:solidFill>
                  <a:srgbClr val="FFFF00"/>
                </a:solidFill>
              </a:rPr>
              <a:t> </a:t>
            </a:r>
            <a:r>
              <a:rPr lang="ru-RU" dirty="0" err="1" smtClean="0">
                <a:solidFill>
                  <a:srgbClr val="FFFF00"/>
                </a:solidFill>
              </a:rPr>
              <a:t>сучасних</a:t>
            </a:r>
            <a:r>
              <a:rPr lang="ru-RU" dirty="0" smtClean="0">
                <a:solidFill>
                  <a:srgbClr val="FFFF00"/>
                </a:solidFill>
              </a:rPr>
              <a:t> </a:t>
            </a:r>
            <a:r>
              <a:rPr lang="ru-RU" dirty="0" err="1" smtClean="0">
                <a:solidFill>
                  <a:srgbClr val="FFFF00"/>
                </a:solidFill>
              </a:rPr>
              <a:t>біофармацевтичних</a:t>
            </a:r>
            <a:r>
              <a:rPr lang="ru-RU" dirty="0" smtClean="0">
                <a:solidFill>
                  <a:srgbClr val="FFFF00"/>
                </a:solidFill>
              </a:rPr>
              <a:t> </a:t>
            </a:r>
            <a:r>
              <a:rPr lang="ru-RU" dirty="0" err="1" smtClean="0">
                <a:solidFill>
                  <a:srgbClr val="FFFF00"/>
                </a:solidFill>
              </a:rPr>
              <a:t>досліджень</a:t>
            </a:r>
            <a:r>
              <a:rPr lang="ru-RU" dirty="0" smtClean="0">
                <a:effectLst/>
              </a:rPr>
              <a:t> </a:t>
            </a:r>
            <a:endParaRPr lang="uk-UA" dirty="0" smtClean="0">
              <a:solidFill>
                <a:srgbClr val="FFFF00"/>
              </a:solidFill>
            </a:endParaRPr>
          </a:p>
          <a:p>
            <a:pPr marL="609600" indent="-609600" eaLnBrk="1" hangingPunct="1">
              <a:buFont typeface="Arial" charset="0"/>
              <a:buAutoNum type="arabicParenR"/>
              <a:defRPr/>
            </a:pPr>
            <a:r>
              <a:rPr lang="uk-UA" dirty="0" smtClean="0">
                <a:solidFill>
                  <a:srgbClr val="FFFF00"/>
                </a:solidFill>
              </a:rPr>
              <a:t>Вплив фармацевтичних факторів на терапевтичну дію лікарських препаратів.</a:t>
            </a:r>
          </a:p>
          <a:p>
            <a:pPr marL="609600" indent="-609600" eaLnBrk="1" hangingPunct="1">
              <a:buFont typeface="Arial" charset="0"/>
              <a:buAutoNum type="arabicParenR"/>
              <a:defRPr/>
            </a:pPr>
            <a:r>
              <a:rPr lang="uk-UA" dirty="0" smtClean="0">
                <a:solidFill>
                  <a:srgbClr val="FFFF00"/>
                </a:solidFill>
              </a:rPr>
              <a:t>Класифікація факторів.</a:t>
            </a:r>
          </a:p>
          <a:p>
            <a:pPr marL="609600" indent="-609600" eaLnBrk="1" hangingPunct="1">
              <a:buFont typeface="Arial" charset="0"/>
              <a:buAutoNum type="arabicParenR"/>
              <a:defRPr/>
            </a:pPr>
            <a:r>
              <a:rPr lang="uk-UA" dirty="0" smtClean="0">
                <a:solidFill>
                  <a:srgbClr val="FFFF00"/>
                </a:solidFill>
              </a:rPr>
              <a:t>Проста хімічна модифікація — солі, кислоти, ефіри, луги. </a:t>
            </a:r>
          </a:p>
          <a:p>
            <a:pPr marL="609600" indent="-609600" eaLnBrk="1" hangingPunct="1">
              <a:buFont typeface="Arial" charset="0"/>
              <a:buAutoNum type="arabicParenR"/>
              <a:defRPr/>
            </a:pPr>
            <a:r>
              <a:rPr lang="uk-UA" dirty="0" smtClean="0">
                <a:solidFill>
                  <a:srgbClr val="FFFF00"/>
                </a:solidFill>
              </a:rPr>
              <a:t>Фізичний стан лікарських речовин.</a:t>
            </a:r>
          </a:p>
          <a:p>
            <a:pPr marL="609600" indent="-609600" eaLnBrk="1" hangingPunct="1">
              <a:buFont typeface="Arial" charset="0"/>
              <a:buAutoNum type="arabicParenR"/>
              <a:defRPr/>
            </a:pPr>
            <a:r>
              <a:rPr lang="uk-UA" dirty="0" smtClean="0">
                <a:solidFill>
                  <a:srgbClr val="FFFF00"/>
                </a:solidFill>
              </a:rPr>
              <a:t>Допоміжні речовини і їх природа.</a:t>
            </a:r>
          </a:p>
          <a:p>
            <a:pPr marL="609600" indent="-609600" eaLnBrk="1" hangingPunct="1">
              <a:buFont typeface="Arial" charset="0"/>
              <a:buAutoNum type="arabicParenR"/>
              <a:defRPr/>
            </a:pPr>
            <a:r>
              <a:rPr lang="uk-UA" dirty="0" smtClean="0">
                <a:solidFill>
                  <a:srgbClr val="FFFF00"/>
                </a:solidFill>
              </a:rPr>
              <a:t>Лікарська форма і шляхи її ведення в організм.</a:t>
            </a: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357188"/>
            <a:ext cx="8462963" cy="5786437"/>
          </a:xfrm>
        </p:spPr>
        <p:txBody>
          <a:bodyPr>
            <a:noAutofit/>
          </a:bodyPr>
          <a:lstStyle/>
          <a:p>
            <a:pPr algn="just">
              <a:defRPr/>
            </a:pPr>
            <a:r>
              <a:rPr lang="uk-UA" sz="3000" dirty="0" smtClean="0"/>
              <a:t>Ретельне дослідження відомих випадків терапевтичної нееквівалентності лікарських препаратів показало, що активність діючої речовини (лікарського засобу), його вивільнення з лікарської форми і всмоктування - знаходяться в тісній залежності від фармацевтичних факторів.</a:t>
            </a:r>
            <a:r>
              <a:rPr lang="ru-RU" sz="3000" dirty="0" smtClean="0"/>
              <a:t/>
            </a:r>
            <a:br>
              <a:rPr lang="ru-RU" sz="3000" dirty="0" smtClean="0"/>
            </a:br>
            <a:r>
              <a:rPr lang="ru-RU" sz="3000" dirty="0" smtClean="0"/>
              <a:t/>
            </a:r>
            <a:br>
              <a:rPr lang="ru-RU" sz="3000" dirty="0" smtClean="0"/>
            </a:br>
            <a:r>
              <a:rPr lang="uk-UA" sz="3000" dirty="0" smtClean="0"/>
              <a:t>Тому вивчення фармацевтичних факторів є обов'язковим з точки зору </a:t>
            </a:r>
            <a:r>
              <a:rPr lang="uk-UA" sz="3000" dirty="0" err="1" smtClean="0"/>
              <a:t>біофармації</a:t>
            </a:r>
            <a:r>
              <a:rPr lang="uk-UA" sz="3000" dirty="0" smtClean="0"/>
              <a:t> зважаючи на їх істотний вплив на динаміку </a:t>
            </a:r>
            <a:r>
              <a:rPr lang="uk-UA" sz="3000" dirty="0" err="1" smtClean="0"/>
              <a:t>біодоступності</a:t>
            </a:r>
            <a:r>
              <a:rPr lang="uk-UA" sz="3000" dirty="0" smtClean="0"/>
              <a:t> лікарських речовин, стабільність лікарських препаратів в процесі зберігання і багато інших показників.</a:t>
            </a:r>
            <a:endParaRPr lang="ru-RU" sz="3000" dirty="0"/>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4294967295"/>
          </p:nvPr>
        </p:nvSpPr>
        <p:spPr>
          <a:xfrm>
            <a:off x="0" y="188913"/>
            <a:ext cx="9144000" cy="5472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 typeface="Wingdings" panose="05000000000000000000" pitchFamily="2" charset="2"/>
              <a:buNone/>
            </a:pPr>
            <a:r>
              <a:rPr lang="uk-UA" altLang="uk-UA" sz="2800" b="1" smtClean="0">
                <a:effectLst/>
              </a:rPr>
              <a:t>	Біофармація </a:t>
            </a:r>
            <a:r>
              <a:rPr lang="uk-UA" altLang="uk-UA" sz="2800" smtClean="0">
                <a:effectLst/>
              </a:rPr>
              <a:t>- це наука, що вивчає залежність терапевтичної дії лікарських препаратів на організм від різних факторів (фармацевтичних, біологічних).</a:t>
            </a:r>
          </a:p>
          <a:p>
            <a:pPr>
              <a:lnSpc>
                <a:spcPct val="80000"/>
              </a:lnSpc>
              <a:buFont typeface="Wingdings" panose="05000000000000000000" pitchFamily="2" charset="2"/>
              <a:buNone/>
            </a:pPr>
            <a:r>
              <a:rPr lang="uk-UA" altLang="uk-UA" sz="2800" smtClean="0">
                <a:effectLst/>
              </a:rPr>
              <a:t>	Основним у біофармації є визнання біологічного значення фармацевтичних процесів, що протікають при отриманні ліків, в якості складних фізико - хімічних систем, здатних вступити в певні взаємодії з системою живого організму. </a:t>
            </a:r>
          </a:p>
          <a:p>
            <a:pPr>
              <a:lnSpc>
                <a:spcPct val="80000"/>
              </a:lnSpc>
              <a:buFont typeface="Wingdings" panose="05000000000000000000" pitchFamily="2" charset="2"/>
              <a:buNone/>
            </a:pPr>
            <a:r>
              <a:rPr lang="uk-UA" altLang="uk-UA" sz="2800" b="1" smtClean="0">
                <a:effectLst/>
              </a:rPr>
              <a:t>	</a:t>
            </a:r>
            <a:r>
              <a:rPr lang="uk-UA" altLang="uk-UA" sz="2800" smtClean="0">
                <a:effectLst/>
              </a:rPr>
              <a:t>З'явилася вона після встановлення фактів терапевтичної нееквівалентності лікарських препаратів, тобто лікарські препарати одного складу, але виготовлені різними фармацевтичними підприємствами, мали різну терапевтичну ефективність.</a:t>
            </a:r>
            <a:r>
              <a:rPr lang="ru-RU" altLang="uk-UA" sz="2800" smtClean="0">
                <a:effectLst/>
              </a:rPr>
              <a:t> </a:t>
            </a:r>
          </a:p>
        </p:txBody>
      </p:sp>
      <p:pic>
        <p:nvPicPr>
          <p:cNvPr id="6147" name="Picture 8" descr="ANd9GcQH31iJuMbaGqIjc41ej8zb48f_VXsP9rCcZew3BHMSNmQ0JVMZr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5102225"/>
            <a:ext cx="46434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8229600" cy="1063625"/>
          </a:xfrm>
          <a:noFill/>
          <a:extLst>
            <a:ext uri="{909E8E84-426E-40DD-AFC4-6F175D3DCCD1}">
              <a14:hiddenFill xmlns:a14="http://schemas.microsoft.com/office/drawing/2010/main">
                <a:solidFill>
                  <a:srgbClr val="FFFFFF"/>
                </a:solidFill>
              </a14:hiddenFill>
            </a:ext>
          </a:extLst>
        </p:spPr>
        <p:txBody>
          <a:bodyPr/>
          <a:lstStyle/>
          <a:p>
            <a:r>
              <a:rPr lang="ru-RU" altLang="uk-UA" sz="4000" smtClean="0">
                <a:solidFill>
                  <a:srgbClr val="FFFF00"/>
                </a:solidFill>
                <a:effectLst/>
              </a:rPr>
              <a:t>Основні напрями сучасних біофармацевтичних досліджень</a:t>
            </a:r>
            <a:r>
              <a:rPr lang="ru-RU" altLang="uk-UA" sz="4000" smtClean="0">
                <a:effectLst/>
              </a:rPr>
              <a:t> </a:t>
            </a:r>
          </a:p>
        </p:txBody>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uk-UA" altLang="uk-UA" sz="2800" smtClean="0">
                <a:effectLst/>
              </a:rPr>
              <a:t>Вивчення фармацевтичних чинників.</a:t>
            </a:r>
          </a:p>
          <a:p>
            <a:r>
              <a:rPr lang="uk-UA" altLang="uk-UA" sz="2800" smtClean="0">
                <a:effectLst/>
              </a:rPr>
              <a:t>Вивчення біологічної доступності лікарських засобів.</a:t>
            </a:r>
          </a:p>
          <a:p>
            <a:r>
              <a:rPr lang="uk-UA" altLang="uk-UA" sz="2800" smtClean="0">
                <a:effectLst/>
              </a:rPr>
              <a:t>Створення методів і приладів для визначення вмісту діючих речовин у біологічних рідинах.</a:t>
            </a:r>
          </a:p>
          <a:p>
            <a:r>
              <a:rPr lang="uk-UA" altLang="uk-UA" sz="2800" smtClean="0">
                <a:effectLst/>
              </a:rPr>
              <a:t>Вивчення умов всмоктування, транспорту і виведення речовин у зв'язку зі змінними чинниками внутрішнього і зовнішнього середовища.</a:t>
            </a:r>
            <a:r>
              <a:rPr lang="ru-RU" altLang="uk-UA" sz="2800" smtClean="0">
                <a:effectLst/>
              </a:rPr>
              <a:t> </a:t>
            </a:r>
          </a:p>
        </p:txBody>
      </p:sp>
      <p:pic>
        <p:nvPicPr>
          <p:cNvPr id="7172" name="Picture 5" descr="ANd9GcStoP4YJ4SiffX7JKRLWf-QIOghmpdBg2p0JrwKqUkkcMFlDN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5022850"/>
            <a:ext cx="183515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5298"/>
                                        </p:tgtEl>
                                        <p:attrNameLst>
                                          <p:attrName>style.visibility</p:attrName>
                                        </p:attrNameLst>
                                      </p:cBhvr>
                                      <p:to>
                                        <p:strVal val="visible"/>
                                      </p:to>
                                    </p:set>
                                    <p:anim calcmode="discrete" valueType="clr">
                                      <p:cBhvr override="childStyle">
                                        <p:cTn id="7" dur="80"/>
                                        <p:tgtEl>
                                          <p:spTgt spid="5529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5298"/>
                                        </p:tgtEl>
                                        <p:attrNameLst>
                                          <p:attrName>fillcolor</p:attrName>
                                        </p:attrNameLst>
                                      </p:cBhvr>
                                      <p:tavLst>
                                        <p:tav tm="0">
                                          <p:val>
                                            <p:clrVal>
                                              <a:schemeClr val="accent2"/>
                                            </p:clrVal>
                                          </p:val>
                                        </p:tav>
                                        <p:tav tm="50000">
                                          <p:val>
                                            <p:clrVal>
                                              <a:schemeClr val="hlink"/>
                                            </p:clrVal>
                                          </p:val>
                                        </p:tav>
                                      </p:tavLst>
                                    </p:anim>
                                    <p:set>
                                      <p:cBhvr>
                                        <p:cTn id="9" dur="80"/>
                                        <p:tgtEl>
                                          <p:spTgt spid="55298"/>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5299">
                                            <p:txEl>
                                              <p:pRg st="0" end="0"/>
                                            </p:txEl>
                                          </p:spTgt>
                                        </p:tgtEl>
                                        <p:attrNameLst>
                                          <p:attrName>style.visibility</p:attrName>
                                        </p:attrNameLst>
                                      </p:cBhvr>
                                      <p:to>
                                        <p:strVal val="visible"/>
                                      </p:to>
                                    </p:set>
                                    <p:animEffect transition="in" filter="fade">
                                      <p:cBhvr>
                                        <p:cTn id="14" dur="2000"/>
                                        <p:tgtEl>
                                          <p:spTgt spid="5529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5299">
                                            <p:txEl>
                                              <p:pRg st="1" end="1"/>
                                            </p:txEl>
                                          </p:spTgt>
                                        </p:tgtEl>
                                        <p:attrNameLst>
                                          <p:attrName>style.visibility</p:attrName>
                                        </p:attrNameLst>
                                      </p:cBhvr>
                                      <p:to>
                                        <p:strVal val="visible"/>
                                      </p:to>
                                    </p:set>
                                    <p:animEffect transition="in" filter="fade">
                                      <p:cBhvr>
                                        <p:cTn id="19" dur="2000"/>
                                        <p:tgtEl>
                                          <p:spTgt spid="5529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5299">
                                            <p:txEl>
                                              <p:pRg st="2" end="2"/>
                                            </p:txEl>
                                          </p:spTgt>
                                        </p:tgtEl>
                                        <p:attrNameLst>
                                          <p:attrName>style.visibility</p:attrName>
                                        </p:attrNameLst>
                                      </p:cBhvr>
                                      <p:to>
                                        <p:strVal val="visible"/>
                                      </p:to>
                                    </p:set>
                                    <p:animEffect transition="in" filter="fade">
                                      <p:cBhvr>
                                        <p:cTn id="24" dur="2000"/>
                                        <p:tgtEl>
                                          <p:spTgt spid="5529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5299">
                                            <p:txEl>
                                              <p:pRg st="3" end="3"/>
                                            </p:txEl>
                                          </p:spTgt>
                                        </p:tgtEl>
                                        <p:attrNameLst>
                                          <p:attrName>style.visibility</p:attrName>
                                        </p:attrNameLst>
                                      </p:cBhvr>
                                      <p:to>
                                        <p:strVal val="visible"/>
                                      </p:to>
                                    </p:set>
                                    <p:animEffect transition="in" filter="fade">
                                      <p:cBhvr>
                                        <p:cTn id="29" dur="20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476250"/>
            <a:ext cx="8229600" cy="5649913"/>
          </a:xfrm>
          <a:noFill/>
          <a:extLst>
            <a:ext uri="{909E8E84-426E-40DD-AFC4-6F175D3DCCD1}">
              <a14:hiddenFill xmlns:a14="http://schemas.microsoft.com/office/drawing/2010/main">
                <a:solidFill>
                  <a:srgbClr val="FFFFFF"/>
                </a:solidFill>
              </a14:hiddenFill>
            </a:ext>
          </a:extLst>
        </p:spPr>
        <p:txBody>
          <a:bodyPr/>
          <a:lstStyle/>
          <a:p>
            <a:pPr>
              <a:lnSpc>
                <a:spcPct val="80000"/>
              </a:lnSpc>
            </a:pPr>
            <a:r>
              <a:rPr lang="uk-UA" altLang="uk-UA" sz="2400" smtClean="0">
                <a:effectLst/>
              </a:rPr>
              <a:t>Дослідження впливу простої хімічної модифікації на процеси вивільнення речовин з лікарських засобів, їх фармакокінетику, а також стабільність самого засобу.</a:t>
            </a:r>
          </a:p>
          <a:p>
            <a:pPr>
              <a:lnSpc>
                <a:spcPct val="80000"/>
              </a:lnSpc>
            </a:pPr>
            <a:r>
              <a:rPr lang="uk-UA" altLang="uk-UA" sz="2400" smtClean="0">
                <a:effectLst/>
              </a:rPr>
              <a:t>Дослідження впливу фізичного стану лікарських речовин на швидкість вивільнення - всмоктування лікарських речовин, на стабільність, властивості лікарських засобів.</a:t>
            </a:r>
          </a:p>
          <a:p>
            <a:pPr>
              <a:lnSpc>
                <a:spcPct val="80000"/>
              </a:lnSpc>
            </a:pPr>
            <a:r>
              <a:rPr lang="uk-UA" altLang="uk-UA" sz="2400" smtClean="0">
                <a:effectLst/>
              </a:rPr>
              <a:t>Дослідження впливу природи і кількості допоміжних речовин на вивільнення і фармакокінетику лікарських речовин, а також на стабільність лікарського засобу в процесі їх зберігання і застосування.</a:t>
            </a:r>
          </a:p>
          <a:p>
            <a:pPr>
              <a:lnSpc>
                <a:spcPct val="80000"/>
              </a:lnSpc>
            </a:pPr>
            <a:r>
              <a:rPr lang="uk-UA" altLang="uk-UA" sz="2400" smtClean="0">
                <a:effectLst/>
              </a:rPr>
              <a:t>Дослідження впливу виробничих процесів методів приготування ліків - на виділення з лікарської форми і кінетику в організмі лікарських речовин, а також стабільність лікарського засобу.</a:t>
            </a:r>
          </a:p>
          <a:p>
            <a:pPr>
              <a:lnSpc>
                <a:spcPct val="80000"/>
              </a:lnSpc>
            </a:pPr>
            <a:r>
              <a:rPr lang="uk-UA" altLang="uk-UA" sz="2400" smtClean="0">
                <a:effectLst/>
              </a:rPr>
              <a:t>Дослідження впливу виду лікарського засобу на вивільнення і фармакокінетику.</a:t>
            </a:r>
            <a:endParaRPr lang="ru-RU" altLang="uk-UA" sz="24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fade">
                                      <p:cBhvr>
                                        <p:cTn id="7" dur="2000"/>
                                        <p:tgtEl>
                                          <p:spTgt spid="563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6323">
                                            <p:txEl>
                                              <p:pRg st="1" end="1"/>
                                            </p:txEl>
                                          </p:spTgt>
                                        </p:tgtEl>
                                        <p:attrNameLst>
                                          <p:attrName>style.visibility</p:attrName>
                                        </p:attrNameLst>
                                      </p:cBhvr>
                                      <p:to>
                                        <p:strVal val="visible"/>
                                      </p:to>
                                    </p:set>
                                    <p:animEffect transition="in" filter="fade">
                                      <p:cBhvr>
                                        <p:cTn id="10" dur="2000"/>
                                        <p:tgtEl>
                                          <p:spTgt spid="5632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Effect transition="in" filter="fade">
                                      <p:cBhvr>
                                        <p:cTn id="13" dur="2000"/>
                                        <p:tgtEl>
                                          <p:spTgt spid="5632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6323">
                                            <p:txEl>
                                              <p:pRg st="3" end="3"/>
                                            </p:txEl>
                                          </p:spTgt>
                                        </p:tgtEl>
                                        <p:attrNameLst>
                                          <p:attrName>style.visibility</p:attrName>
                                        </p:attrNameLst>
                                      </p:cBhvr>
                                      <p:to>
                                        <p:strVal val="visible"/>
                                      </p:to>
                                    </p:set>
                                    <p:animEffect transition="in" filter="fade">
                                      <p:cBhvr>
                                        <p:cTn id="16" dur="2000"/>
                                        <p:tgtEl>
                                          <p:spTgt spid="5632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animEffect transition="in" filter="fade">
                                      <p:cBhvr>
                                        <p:cTn id="19" dur="20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4294967295"/>
          </p:nvPr>
        </p:nvSpPr>
        <p:spPr>
          <a:xfrm>
            <a:off x="0" y="404813"/>
            <a:ext cx="8893175" cy="518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 typeface="Wingdings" panose="05000000000000000000" pitchFamily="2" charset="2"/>
              <a:buNone/>
            </a:pPr>
            <a:r>
              <a:rPr lang="uk-UA" altLang="uk-UA" sz="2800" smtClean="0">
                <a:effectLst/>
              </a:rPr>
              <a:t>	Створювати лікарський препарат в певній лікарській формі, зручній для прийому, зберігання, транспортування покликана фармація. Для цього лікарські речовини подрібнюють, розчиняють, змішують. Надають їм різні лікарські форми, використовують різноманітні допоміжні речовини, застосовують  механічні прийоми, машини, апарати і так далі. При цьому одні сторони біологічної дії можуть бути посилені, інші ослаблені, іноді взагалі активність препарату зведена нанівець. </a:t>
            </a:r>
          </a:p>
          <a:p>
            <a:pPr>
              <a:lnSpc>
                <a:spcPct val="90000"/>
              </a:lnSpc>
              <a:buFont typeface="Wingdings" panose="05000000000000000000" pitchFamily="2" charset="2"/>
              <a:buNone/>
            </a:pPr>
            <a:r>
              <a:rPr lang="uk-UA" altLang="uk-UA" sz="2800" smtClean="0">
                <a:effectLst/>
              </a:rPr>
              <a:t>	Вивчення цих змін, процесів, чинників, що впливають на терапевтичну ефективність лікарських препаратів і складає, </a:t>
            </a:r>
            <a:r>
              <a:rPr lang="uk-UA" altLang="uk-UA" sz="2800" b="1" smtClean="0">
                <a:solidFill>
                  <a:srgbClr val="FFFF00"/>
                </a:solidFill>
                <a:effectLst/>
              </a:rPr>
              <a:t>головне завдання біофармації.</a:t>
            </a:r>
            <a:r>
              <a:rPr lang="uk-UA" altLang="uk-UA" sz="2800" b="1" smtClean="0">
                <a:effectLst/>
              </a:rPr>
              <a:t> </a:t>
            </a:r>
            <a:endParaRPr lang="ru-RU" altLang="uk-UA" sz="2800" b="1" smtClean="0">
              <a:effectLst/>
            </a:endParaRPr>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229600" cy="2133600"/>
          </a:xfrm>
        </p:spPr>
        <p:txBody>
          <a:bodyPr/>
          <a:lstStyle/>
          <a:p>
            <a:pPr eaLnBrk="1" hangingPunct="1"/>
            <a:r>
              <a:rPr lang="uk-UA" altLang="uk-UA" sz="3000" smtClean="0">
                <a:solidFill>
                  <a:srgbClr val="FFFF00"/>
                </a:solidFill>
                <a:effectLst/>
              </a:rPr>
              <a:t>Всі фармацевтичні фактори, які впливають на біологічну дію лікарських препаратів, можна поділити на п’ять груп:</a:t>
            </a:r>
          </a:p>
        </p:txBody>
      </p:sp>
      <p:sp>
        <p:nvSpPr>
          <p:cNvPr id="9219" name="Rectangle 3"/>
          <p:cNvSpPr>
            <a:spLocks noGrp="1" noChangeArrowheads="1"/>
          </p:cNvSpPr>
          <p:nvPr>
            <p:ph type="body" idx="1"/>
          </p:nvPr>
        </p:nvSpPr>
        <p:spPr>
          <a:xfrm>
            <a:off x="250825" y="1844675"/>
            <a:ext cx="8569325" cy="3959225"/>
          </a:xfrm>
        </p:spPr>
        <p:txBody>
          <a:bodyPr/>
          <a:lstStyle/>
          <a:p>
            <a:r>
              <a:rPr lang="uk-UA" altLang="uk-UA" sz="2800" smtClean="0">
                <a:effectLst/>
              </a:rPr>
              <a:t>хімічна модифікація препарату (сіль, кислота, наявність ефірних зв'язків, комплексні з'єднання);</a:t>
            </a:r>
          </a:p>
          <a:p>
            <a:r>
              <a:rPr lang="uk-UA" altLang="uk-UA" sz="2800" smtClean="0">
                <a:effectLst/>
              </a:rPr>
              <a:t>фізико-хімічні стани лікарської речовини (форма кристала, розміри , наявність або відсутність заряду на їх поверхні і так далі);</a:t>
            </a:r>
          </a:p>
          <a:p>
            <a:r>
              <a:rPr lang="uk-UA" altLang="uk-UA" sz="2800" smtClean="0">
                <a:effectLst/>
              </a:rPr>
              <a:t>допоміжні речовини, їх природа, кількість;</a:t>
            </a:r>
          </a:p>
          <a:p>
            <a:r>
              <a:rPr lang="uk-UA" altLang="uk-UA" sz="2800" smtClean="0">
                <a:effectLst/>
              </a:rPr>
              <a:t>вид лікарської форми і шляхи введення;</a:t>
            </a:r>
          </a:p>
          <a:p>
            <a:r>
              <a:rPr lang="uk-UA" altLang="uk-UA" sz="2800" smtClean="0">
                <a:effectLst/>
              </a:rPr>
              <a:t>фармацевтична технологія.</a:t>
            </a:r>
            <a:r>
              <a:rPr lang="ru-RU" altLang="uk-UA" sz="2800" smtClean="0">
                <a:effectLst/>
              </a:rPr>
              <a:t> </a:t>
            </a:r>
            <a:endParaRPr lang="uk-UA" altLang="uk-UA" sz="28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146"/>
                                        </p:tgtEl>
                                        <p:attrNameLst>
                                          <p:attrName>style.visibility</p:attrName>
                                        </p:attrNameLst>
                                      </p:cBhvr>
                                      <p:to>
                                        <p:strVal val="visible"/>
                                      </p:to>
                                    </p:set>
                                    <p:anim calcmode="discrete" valueType="clr">
                                      <p:cBhvr override="childStyle">
                                        <p:cTn id="7" dur="80"/>
                                        <p:tgtEl>
                                          <p:spTgt spid="614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6"/>
                                        </p:tgtEl>
                                        <p:attrNameLst>
                                          <p:attrName>fillcolor</p:attrName>
                                        </p:attrNameLst>
                                      </p:cBhvr>
                                      <p:tavLst>
                                        <p:tav tm="0">
                                          <p:val>
                                            <p:clrVal>
                                              <a:schemeClr val="accent2"/>
                                            </p:clrVal>
                                          </p:val>
                                        </p:tav>
                                        <p:tav tm="50000">
                                          <p:val>
                                            <p:clrVal>
                                              <a:schemeClr val="hlink"/>
                                            </p:clrVal>
                                          </p:val>
                                        </p:tav>
                                      </p:tavLst>
                                    </p:anim>
                                    <p:set>
                                      <p:cBhvr>
                                        <p:cTn id="9" dur="80"/>
                                        <p:tgtEl>
                                          <p:spTgt spid="614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2000"/>
                                        <p:tgtEl>
                                          <p:spTgt spid="921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Effect transition="in" filter="fade">
                                      <p:cBhvr>
                                        <p:cTn id="19" dur="2000"/>
                                        <p:tgtEl>
                                          <p:spTgt spid="921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219">
                                            <p:txEl>
                                              <p:pRg st="2" end="2"/>
                                            </p:txEl>
                                          </p:spTgt>
                                        </p:tgtEl>
                                        <p:attrNameLst>
                                          <p:attrName>style.visibility</p:attrName>
                                        </p:attrNameLst>
                                      </p:cBhvr>
                                      <p:to>
                                        <p:strVal val="visible"/>
                                      </p:to>
                                    </p:set>
                                    <p:animEffect transition="in" filter="fade">
                                      <p:cBhvr>
                                        <p:cTn id="24" dur="2000"/>
                                        <p:tgtEl>
                                          <p:spTgt spid="921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219">
                                            <p:txEl>
                                              <p:pRg st="3" end="3"/>
                                            </p:txEl>
                                          </p:spTgt>
                                        </p:tgtEl>
                                        <p:attrNameLst>
                                          <p:attrName>style.visibility</p:attrName>
                                        </p:attrNameLst>
                                      </p:cBhvr>
                                      <p:to>
                                        <p:strVal val="visible"/>
                                      </p:to>
                                    </p:set>
                                    <p:animEffect transition="in" filter="fade">
                                      <p:cBhvr>
                                        <p:cTn id="29" dur="2000"/>
                                        <p:tgtEl>
                                          <p:spTgt spid="9219">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219">
                                            <p:txEl>
                                              <p:pRg st="4" end="4"/>
                                            </p:txEl>
                                          </p:spTgt>
                                        </p:tgtEl>
                                        <p:attrNameLst>
                                          <p:attrName>style.visibility</p:attrName>
                                        </p:attrNameLst>
                                      </p:cBhvr>
                                      <p:to>
                                        <p:strVal val="visible"/>
                                      </p:to>
                                    </p:set>
                                    <p:animEffect transition="in" filter="fade">
                                      <p:cBhvr>
                                        <p:cTn id="34" dur="2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6"/>
          <p:cNvSpPr>
            <a:spLocks noGrp="1" noChangeArrowheads="1"/>
          </p:cNvSpPr>
          <p:nvPr>
            <p:ph type="body" sz="half" idx="1"/>
          </p:nvPr>
        </p:nvSpPr>
        <p:spPr>
          <a:xfrm>
            <a:off x="250825" y="333375"/>
            <a:ext cx="3673475" cy="2303463"/>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uk-UA" altLang="uk-UA" sz="2400" i="1" smtClean="0">
                <a:solidFill>
                  <a:srgbClr val="FFFF00"/>
                </a:solidFill>
                <a:effectLst/>
              </a:rPr>
              <a:t>	</a:t>
            </a:r>
            <a:r>
              <a:rPr lang="uk-UA" altLang="uk-UA" sz="2400" i="1" smtClean="0">
                <a:solidFill>
                  <a:schemeClr val="folHlink"/>
                </a:solidFill>
                <a:effectLst/>
              </a:rPr>
              <a:t>Хімічна модифікація лікарської речовини обов'язково враховується при розробці лікарських препаратів.</a:t>
            </a:r>
            <a:endParaRPr lang="ru-RU" altLang="uk-UA" sz="2400" i="1" smtClean="0">
              <a:solidFill>
                <a:schemeClr val="folHlink"/>
              </a:solidFill>
              <a:effectLst/>
            </a:endParaRPr>
          </a:p>
        </p:txBody>
      </p:sp>
      <p:sp>
        <p:nvSpPr>
          <p:cNvPr id="58383" name="Rectangle 15"/>
          <p:cNvSpPr>
            <a:spLocks noGrp="1" noChangeArrowheads="1"/>
          </p:cNvSpPr>
          <p:nvPr>
            <p:ph type="body" sz="half" idx="2"/>
          </p:nvPr>
        </p:nvSpPr>
        <p:spPr>
          <a:xfrm>
            <a:off x="2916238" y="2924175"/>
            <a:ext cx="5976937" cy="3744913"/>
          </a:xfrm>
          <a:noFill/>
          <a:extLst>
            <a:ext uri="{909E8E84-426E-40DD-AFC4-6F175D3DCCD1}">
              <a14:hiddenFill xmlns:a14="http://schemas.microsoft.com/office/drawing/2010/main">
                <a:solidFill>
                  <a:srgbClr val="FFFFFF"/>
                </a:solidFill>
              </a14:hiddenFill>
            </a:ext>
          </a:extLst>
        </p:spPr>
        <p:txBody>
          <a:bodyPr/>
          <a:lstStyle/>
          <a:p>
            <a:pPr algn="just" eaLnBrk="1" hangingPunct="1">
              <a:lnSpc>
                <a:spcPct val="90000"/>
              </a:lnSpc>
              <a:buFont typeface="Wingdings" panose="05000000000000000000" pitchFamily="2" charset="2"/>
              <a:buNone/>
            </a:pPr>
            <a:r>
              <a:rPr lang="uk-UA" altLang="uk-UA" sz="2200" smtClean="0">
                <a:effectLst/>
              </a:rPr>
              <a:t>	</a:t>
            </a:r>
            <a:r>
              <a:rPr lang="uk-UA" altLang="uk-UA" sz="2400" i="1" smtClean="0">
                <a:effectLst/>
              </a:rPr>
              <a:t>Під терміном проста хімічна модифікація лікарських засобів розуміють, коли одна і таж речовина може бути використана як лікарський засіб у різних хімічних сполуках (сіль, основа, кислота, ефір, комплексне сполука й ін.), у </a:t>
            </a:r>
            <a:r>
              <a:rPr lang="uk-UA" altLang="uk-UA" sz="2400" i="1" smtClean="0">
                <a:solidFill>
                  <a:srgbClr val="FFFF00"/>
                </a:solidFill>
                <a:effectLst/>
              </a:rPr>
              <a:t>яких цілком зберігається відповідальна за фармакологічний ефект частина молекули речовини</a:t>
            </a:r>
            <a:r>
              <a:rPr lang="uk-UA" altLang="uk-UA" sz="2400" i="1" smtClean="0">
                <a:effectLst/>
              </a:rPr>
              <a:t>.</a:t>
            </a:r>
          </a:p>
          <a:p>
            <a:pPr>
              <a:lnSpc>
                <a:spcPct val="90000"/>
              </a:lnSpc>
              <a:buFont typeface="Wingdings" panose="05000000000000000000" pitchFamily="2" charset="2"/>
              <a:buNone/>
            </a:pPr>
            <a:endParaRPr lang="ru-RU" altLang="uk-UA" sz="2400" i="1" smtClean="0">
              <a:effectLst/>
            </a:endParaRPr>
          </a:p>
        </p:txBody>
      </p:sp>
      <p:pic>
        <p:nvPicPr>
          <p:cNvPr id="58373" name="Picture 5" descr="i?id=57212027-27-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93688"/>
            <a:ext cx="338455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0" name="Picture 12" descr="i?id=119480539-60-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357563"/>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4">
                                            <p:txEl>
                                              <p:pRg st="0" end="0"/>
                                            </p:txEl>
                                          </p:spTgt>
                                        </p:tgtEl>
                                        <p:attrNameLst>
                                          <p:attrName>style.visibility</p:attrName>
                                        </p:attrNameLst>
                                      </p:cBhvr>
                                      <p:to>
                                        <p:strVal val="visible"/>
                                      </p:to>
                                    </p:set>
                                    <p:animEffect transition="in" filter="fade">
                                      <p:cBhvr>
                                        <p:cTn id="7" dur="2000"/>
                                        <p:tgtEl>
                                          <p:spTgt spid="583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nodeType="clickEffect">
                                  <p:stCondLst>
                                    <p:cond delay="0"/>
                                  </p:stCondLst>
                                  <p:childTnLst>
                                    <p:set>
                                      <p:cBhvr>
                                        <p:cTn id="11" dur="1" fill="hold">
                                          <p:stCondLst>
                                            <p:cond delay="0"/>
                                          </p:stCondLst>
                                        </p:cTn>
                                        <p:tgtEl>
                                          <p:spTgt spid="58373"/>
                                        </p:tgtEl>
                                        <p:attrNameLst>
                                          <p:attrName>style.visibility</p:attrName>
                                        </p:attrNameLst>
                                      </p:cBhvr>
                                      <p:to>
                                        <p:strVal val="visible"/>
                                      </p:to>
                                    </p:set>
                                    <p:anim calcmode="lin" valueType="num">
                                      <p:cBhvr>
                                        <p:cTn id="12" dur="500" fill="hold"/>
                                        <p:tgtEl>
                                          <p:spTgt spid="58373"/>
                                        </p:tgtEl>
                                        <p:attrNameLst>
                                          <p:attrName>ppt_w</p:attrName>
                                        </p:attrNameLst>
                                      </p:cBhvr>
                                      <p:tavLst>
                                        <p:tav tm="0">
                                          <p:val>
                                            <p:fltVal val="0"/>
                                          </p:val>
                                        </p:tav>
                                        <p:tav tm="100000">
                                          <p:val>
                                            <p:strVal val="#ppt_w"/>
                                          </p:val>
                                        </p:tav>
                                      </p:tavLst>
                                    </p:anim>
                                    <p:anim calcmode="lin" valueType="num">
                                      <p:cBhvr>
                                        <p:cTn id="13" dur="500" fill="hold"/>
                                        <p:tgtEl>
                                          <p:spTgt spid="58373"/>
                                        </p:tgtEl>
                                        <p:attrNameLst>
                                          <p:attrName>ppt_h</p:attrName>
                                        </p:attrNameLst>
                                      </p:cBhvr>
                                      <p:tavLst>
                                        <p:tav tm="0">
                                          <p:val>
                                            <p:fltVal val="0"/>
                                          </p:val>
                                        </p:tav>
                                        <p:tav tm="100000">
                                          <p:val>
                                            <p:strVal val="#ppt_h"/>
                                          </p:val>
                                        </p:tav>
                                      </p:tavLst>
                                    </p:anim>
                                    <p:animEffect transition="in" filter="fade">
                                      <p:cBhvr>
                                        <p:cTn id="14" dur="500"/>
                                        <p:tgtEl>
                                          <p:spTgt spid="5837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8383">
                                            <p:txEl>
                                              <p:pRg st="0" end="0"/>
                                            </p:txEl>
                                          </p:spTgt>
                                        </p:tgtEl>
                                        <p:attrNameLst>
                                          <p:attrName>style.visibility</p:attrName>
                                        </p:attrNameLst>
                                      </p:cBhvr>
                                      <p:to>
                                        <p:strVal val="visible"/>
                                      </p:to>
                                    </p:set>
                                    <p:animEffect transition="in" filter="fade">
                                      <p:cBhvr>
                                        <p:cTn id="19" dur="2000"/>
                                        <p:tgtEl>
                                          <p:spTgt spid="58383">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0" fill="hold" nodeType="clickEffect">
                                  <p:stCondLst>
                                    <p:cond delay="0"/>
                                  </p:stCondLst>
                                  <p:childTnLst>
                                    <p:set>
                                      <p:cBhvr>
                                        <p:cTn id="23" dur="1" fill="hold">
                                          <p:stCondLst>
                                            <p:cond delay="0"/>
                                          </p:stCondLst>
                                        </p:cTn>
                                        <p:tgtEl>
                                          <p:spTgt spid="58380"/>
                                        </p:tgtEl>
                                        <p:attrNameLst>
                                          <p:attrName>style.visibility</p:attrName>
                                        </p:attrNameLst>
                                      </p:cBhvr>
                                      <p:to>
                                        <p:strVal val="visible"/>
                                      </p:to>
                                    </p:set>
                                    <p:anim calcmode="lin" valueType="num">
                                      <p:cBhvr>
                                        <p:cTn id="24" dur="500" fill="hold"/>
                                        <p:tgtEl>
                                          <p:spTgt spid="58380"/>
                                        </p:tgtEl>
                                        <p:attrNameLst>
                                          <p:attrName>ppt_w</p:attrName>
                                        </p:attrNameLst>
                                      </p:cBhvr>
                                      <p:tavLst>
                                        <p:tav tm="0">
                                          <p:val>
                                            <p:fltVal val="0"/>
                                          </p:val>
                                        </p:tav>
                                        <p:tav tm="100000">
                                          <p:val>
                                            <p:strVal val="#ppt_w"/>
                                          </p:val>
                                        </p:tav>
                                      </p:tavLst>
                                    </p:anim>
                                    <p:anim calcmode="lin" valueType="num">
                                      <p:cBhvr>
                                        <p:cTn id="25" dur="500" fill="hold"/>
                                        <p:tgtEl>
                                          <p:spTgt spid="58380"/>
                                        </p:tgtEl>
                                        <p:attrNameLst>
                                          <p:attrName>ppt_h</p:attrName>
                                        </p:attrNameLst>
                                      </p:cBhvr>
                                      <p:tavLst>
                                        <p:tav tm="0">
                                          <p:val>
                                            <p:fltVal val="0"/>
                                          </p:val>
                                        </p:tav>
                                        <p:tav tm="100000">
                                          <p:val>
                                            <p:strVal val="#ppt_h"/>
                                          </p:val>
                                        </p:tav>
                                      </p:tavLst>
                                    </p:anim>
                                    <p:animEffect transition="in" filter="fade">
                                      <p:cBhvr>
                                        <p:cTn id="26" dur="500"/>
                                        <p:tgtEl>
                                          <p:spTgt spid="58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4" grpId="0" build="p"/>
      <p:bldP spid="5838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50825" y="260350"/>
            <a:ext cx="8713788" cy="1223963"/>
          </a:xfrm>
        </p:spPr>
        <p:txBody>
          <a:bodyPr>
            <a:noAutofit/>
          </a:bodyPr>
          <a:lstStyle/>
          <a:p>
            <a:pPr>
              <a:defRPr/>
            </a:pPr>
            <a:r>
              <a:rPr lang="uk-UA" sz="2400" dirty="0" smtClean="0">
                <a:effectLst/>
              </a:rPr>
              <a:t>Наприклад: новокаїн - основа і сіль новокаїну </a:t>
            </a:r>
            <a:r>
              <a:rPr lang="uk-UA" sz="2400" dirty="0" err="1" smtClean="0">
                <a:effectLst/>
              </a:rPr>
              <a:t>гідрохлорид</a:t>
            </a:r>
            <a:r>
              <a:rPr lang="uk-UA" sz="2400" dirty="0" smtClean="0">
                <a:effectLst/>
              </a:rPr>
              <a:t>; кодеїн - основа і кодеїну фосфат - сіль; кофеїн - основа і </a:t>
            </a:r>
            <a:r>
              <a:rPr lang="uk-UA" sz="2400" dirty="0" err="1" smtClean="0">
                <a:effectLst/>
              </a:rPr>
              <a:t>кофеїн-бензоат</a:t>
            </a:r>
            <a:r>
              <a:rPr lang="uk-UA" sz="2400" dirty="0" smtClean="0">
                <a:effectLst/>
              </a:rPr>
              <a:t> натрію – сіль, </a:t>
            </a:r>
            <a:r>
              <a:rPr lang="uk-UA" sz="2400" dirty="0" err="1" smtClean="0">
                <a:effectLst/>
              </a:rPr>
              <a:t>диклофенак</a:t>
            </a:r>
            <a:r>
              <a:rPr lang="uk-UA" sz="2400" dirty="0" smtClean="0">
                <a:effectLst/>
              </a:rPr>
              <a:t> натрію – калію</a:t>
            </a:r>
            <a:endParaRPr lang="ru-RU" sz="2400" dirty="0" smtClean="0"/>
          </a:p>
        </p:txBody>
      </p:sp>
      <p:pic>
        <p:nvPicPr>
          <p:cNvPr id="12291" name="Picture 2" descr="D:\Робота\Біофармація\Біофармація 2010-2011\Лекції\Провізори\Лекція 1 (рис.)\Вольтарен.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1916113"/>
            <a:ext cx="2233612"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684213" y="1484313"/>
            <a:ext cx="296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uk-UA" altLang="uk-UA" sz="2400">
                <a:solidFill>
                  <a:srgbClr val="FFFF00"/>
                </a:solidFill>
              </a:rPr>
              <a:t>Диклофенак натрію</a:t>
            </a:r>
            <a:endParaRPr lang="ru-RU" altLang="uk-UA" sz="2400">
              <a:solidFill>
                <a:srgbClr val="FFFF00"/>
              </a:solidFill>
            </a:endParaRPr>
          </a:p>
        </p:txBody>
      </p:sp>
      <p:pic>
        <p:nvPicPr>
          <p:cNvPr id="12293" name="Picture 3" descr="D:\Робота\Біофармація\Біофармація 2010-2011\Лекції\Провізори\Лекція 1 (рис.)\Вольтарен Рапид 25мг тб №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508500"/>
            <a:ext cx="25193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Box 5"/>
          <p:cNvSpPr txBox="1">
            <a:spLocks noChangeArrowheads="1"/>
          </p:cNvSpPr>
          <p:nvPr/>
        </p:nvSpPr>
        <p:spPr bwMode="auto">
          <a:xfrm>
            <a:off x="500063" y="4005263"/>
            <a:ext cx="2989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uk-UA" altLang="uk-UA" sz="2400">
                <a:solidFill>
                  <a:srgbClr val="FFFF00"/>
                </a:solidFill>
              </a:rPr>
              <a:t>Диклофенак калію</a:t>
            </a:r>
            <a:endParaRPr lang="ru-RU" altLang="uk-UA" sz="2400">
              <a:solidFill>
                <a:srgbClr val="FFFF00"/>
              </a:solidFill>
            </a:endParaRPr>
          </a:p>
        </p:txBody>
      </p:sp>
      <p:sp>
        <p:nvSpPr>
          <p:cNvPr id="12295" name="Прямоугольник 5"/>
          <p:cNvSpPr>
            <a:spLocks noChangeArrowheads="1"/>
          </p:cNvSpPr>
          <p:nvPr/>
        </p:nvSpPr>
        <p:spPr bwMode="auto">
          <a:xfrm>
            <a:off x="4356100" y="1484313"/>
            <a:ext cx="4008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uk-UA" sz="2400">
                <a:solidFill>
                  <a:srgbClr val="FFFF00"/>
                </a:solidFill>
              </a:rPr>
              <a:t>Ацетилсаліцилова кислота</a:t>
            </a:r>
          </a:p>
        </p:txBody>
      </p:sp>
      <p:pic>
        <p:nvPicPr>
          <p:cNvPr id="12296" name="Picture 4" descr="D:\Документи\Робота\Біофармація 12345\Лекції\Новая папка (2)\IMG_04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1989138"/>
            <a:ext cx="287972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3" descr="C:\Users\Ігор\Desktop\Анька\ацелізин.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4508500"/>
            <a:ext cx="2212975"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Прямоугольник 4"/>
          <p:cNvSpPr>
            <a:spLocks noChangeArrowheads="1"/>
          </p:cNvSpPr>
          <p:nvPr/>
        </p:nvSpPr>
        <p:spPr bwMode="auto">
          <a:xfrm>
            <a:off x="4427538" y="4076700"/>
            <a:ext cx="374173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uk-UA" sz="2500">
                <a:solidFill>
                  <a:srgbClr val="FFFF00"/>
                </a:solidFill>
              </a:rPr>
              <a:t>Ацетилсаліцилат лізина</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ppt_w</p:attrName>
                                        </p:attrNameLst>
                                      </p:cBhvr>
                                      <p:tavLst>
                                        <p:tav tm="0">
                                          <p:val>
                                            <p:fltVal val="0"/>
                                          </p:val>
                                        </p:tav>
                                        <p:tav tm="100000">
                                          <p:val>
                                            <p:strVal val="#ppt_w"/>
                                          </p:val>
                                        </p:tav>
                                      </p:tavLst>
                                    </p:anim>
                                    <p:anim calcmode="lin" valueType="num">
                                      <p:cBhvr>
                                        <p:cTn id="8" dur="500" fill="hold"/>
                                        <p:tgtEl>
                                          <p:spTgt spid="12291"/>
                                        </p:tgtEl>
                                        <p:attrNameLst>
                                          <p:attrName>ppt_h</p:attrName>
                                        </p:attrNameLst>
                                      </p:cBhvr>
                                      <p:tavLst>
                                        <p:tav tm="0">
                                          <p:val>
                                            <p:fltVal val="0"/>
                                          </p:val>
                                        </p:tav>
                                        <p:tav tm="100000">
                                          <p:val>
                                            <p:strVal val="#ppt_h"/>
                                          </p:val>
                                        </p:tav>
                                      </p:tavLst>
                                    </p:anim>
                                    <p:animEffect transition="in" filter="fade">
                                      <p:cBhvr>
                                        <p:cTn id="9" dur="500"/>
                                        <p:tgtEl>
                                          <p:spTgt spid="1229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296"/>
                                        </p:tgtEl>
                                        <p:attrNameLst>
                                          <p:attrName>style.visibility</p:attrName>
                                        </p:attrNameLst>
                                      </p:cBhvr>
                                      <p:to>
                                        <p:strVal val="visible"/>
                                      </p:to>
                                    </p:set>
                                    <p:anim calcmode="lin" valueType="num">
                                      <p:cBhvr>
                                        <p:cTn id="14" dur="500" fill="hold"/>
                                        <p:tgtEl>
                                          <p:spTgt spid="12296"/>
                                        </p:tgtEl>
                                        <p:attrNameLst>
                                          <p:attrName>ppt_w</p:attrName>
                                        </p:attrNameLst>
                                      </p:cBhvr>
                                      <p:tavLst>
                                        <p:tav tm="0">
                                          <p:val>
                                            <p:fltVal val="0"/>
                                          </p:val>
                                        </p:tav>
                                        <p:tav tm="100000">
                                          <p:val>
                                            <p:strVal val="#ppt_w"/>
                                          </p:val>
                                        </p:tav>
                                      </p:tavLst>
                                    </p:anim>
                                    <p:anim calcmode="lin" valueType="num">
                                      <p:cBhvr>
                                        <p:cTn id="15" dur="500" fill="hold"/>
                                        <p:tgtEl>
                                          <p:spTgt spid="12296"/>
                                        </p:tgtEl>
                                        <p:attrNameLst>
                                          <p:attrName>ppt_h</p:attrName>
                                        </p:attrNameLst>
                                      </p:cBhvr>
                                      <p:tavLst>
                                        <p:tav tm="0">
                                          <p:val>
                                            <p:fltVal val="0"/>
                                          </p:val>
                                        </p:tav>
                                        <p:tav tm="100000">
                                          <p:val>
                                            <p:strVal val="#ppt_h"/>
                                          </p:val>
                                        </p:tav>
                                      </p:tavLst>
                                    </p:anim>
                                    <p:animEffect transition="in" filter="fade">
                                      <p:cBhvr>
                                        <p:cTn id="16" dur="500"/>
                                        <p:tgtEl>
                                          <p:spTgt spid="1229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2293"/>
                                        </p:tgtEl>
                                        <p:attrNameLst>
                                          <p:attrName>style.visibility</p:attrName>
                                        </p:attrNameLst>
                                      </p:cBhvr>
                                      <p:to>
                                        <p:strVal val="visible"/>
                                      </p:to>
                                    </p:set>
                                    <p:anim calcmode="lin" valueType="num">
                                      <p:cBhvr>
                                        <p:cTn id="21" dur="500" fill="hold"/>
                                        <p:tgtEl>
                                          <p:spTgt spid="12293"/>
                                        </p:tgtEl>
                                        <p:attrNameLst>
                                          <p:attrName>ppt_w</p:attrName>
                                        </p:attrNameLst>
                                      </p:cBhvr>
                                      <p:tavLst>
                                        <p:tav tm="0">
                                          <p:val>
                                            <p:fltVal val="0"/>
                                          </p:val>
                                        </p:tav>
                                        <p:tav tm="100000">
                                          <p:val>
                                            <p:strVal val="#ppt_w"/>
                                          </p:val>
                                        </p:tav>
                                      </p:tavLst>
                                    </p:anim>
                                    <p:anim calcmode="lin" valueType="num">
                                      <p:cBhvr>
                                        <p:cTn id="22" dur="500" fill="hold"/>
                                        <p:tgtEl>
                                          <p:spTgt spid="12293"/>
                                        </p:tgtEl>
                                        <p:attrNameLst>
                                          <p:attrName>ppt_h</p:attrName>
                                        </p:attrNameLst>
                                      </p:cBhvr>
                                      <p:tavLst>
                                        <p:tav tm="0">
                                          <p:val>
                                            <p:fltVal val="0"/>
                                          </p:val>
                                        </p:tav>
                                        <p:tav tm="100000">
                                          <p:val>
                                            <p:strVal val="#ppt_h"/>
                                          </p:val>
                                        </p:tav>
                                      </p:tavLst>
                                    </p:anim>
                                    <p:animEffect transition="in" filter="fade">
                                      <p:cBhvr>
                                        <p:cTn id="23" dur="500"/>
                                        <p:tgtEl>
                                          <p:spTgt spid="1229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12297"/>
                                        </p:tgtEl>
                                        <p:attrNameLst>
                                          <p:attrName>style.visibility</p:attrName>
                                        </p:attrNameLst>
                                      </p:cBhvr>
                                      <p:to>
                                        <p:strVal val="visible"/>
                                      </p:to>
                                    </p:set>
                                    <p:anim calcmode="lin" valueType="num">
                                      <p:cBhvr>
                                        <p:cTn id="28" dur="500" fill="hold"/>
                                        <p:tgtEl>
                                          <p:spTgt spid="12297"/>
                                        </p:tgtEl>
                                        <p:attrNameLst>
                                          <p:attrName>ppt_w</p:attrName>
                                        </p:attrNameLst>
                                      </p:cBhvr>
                                      <p:tavLst>
                                        <p:tav tm="0">
                                          <p:val>
                                            <p:fltVal val="0"/>
                                          </p:val>
                                        </p:tav>
                                        <p:tav tm="100000">
                                          <p:val>
                                            <p:strVal val="#ppt_w"/>
                                          </p:val>
                                        </p:tav>
                                      </p:tavLst>
                                    </p:anim>
                                    <p:anim calcmode="lin" valueType="num">
                                      <p:cBhvr>
                                        <p:cTn id="29" dur="500" fill="hold"/>
                                        <p:tgtEl>
                                          <p:spTgt spid="12297"/>
                                        </p:tgtEl>
                                        <p:attrNameLst>
                                          <p:attrName>ppt_h</p:attrName>
                                        </p:attrNameLst>
                                      </p:cBhvr>
                                      <p:tavLst>
                                        <p:tav tm="0">
                                          <p:val>
                                            <p:fltVal val="0"/>
                                          </p:val>
                                        </p:tav>
                                        <p:tav tm="100000">
                                          <p:val>
                                            <p:strVal val="#ppt_h"/>
                                          </p:val>
                                        </p:tav>
                                      </p:tavLst>
                                    </p:anim>
                                    <p:animEffect transition="in" filter="fade">
                                      <p:cBhvr>
                                        <p:cTn id="30" dur="500"/>
                                        <p:tgtEl>
                                          <p:spTgt spid="12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187450" y="277813"/>
            <a:ext cx="7499350" cy="1139825"/>
          </a:xfrm>
          <a:noFill/>
          <a:extLst>
            <a:ext uri="{909E8E84-426E-40DD-AFC4-6F175D3DCCD1}">
              <a14:hiddenFill xmlns:a14="http://schemas.microsoft.com/office/drawing/2010/main">
                <a:solidFill>
                  <a:srgbClr val="FFFFFF"/>
                </a:solidFill>
              </a14:hiddenFill>
            </a:ext>
          </a:extLst>
        </p:spPr>
        <p:txBody>
          <a:bodyPr/>
          <a:lstStyle/>
          <a:p>
            <a:r>
              <a:rPr lang="uk-UA" altLang="uk-UA" sz="3600" i="1" smtClean="0">
                <a:solidFill>
                  <a:srgbClr val="FFFF00"/>
                </a:solidFill>
                <a:effectLst/>
              </a:rPr>
              <a:t>Вплив фізико-хімічного стану лікарської речовини  на його біологічну активність.</a:t>
            </a:r>
            <a:r>
              <a:rPr lang="ru-RU" altLang="uk-UA" sz="4000" smtClean="0">
                <a:effectLst/>
              </a:rPr>
              <a:t> </a:t>
            </a:r>
          </a:p>
        </p:txBody>
      </p:sp>
      <p:sp>
        <p:nvSpPr>
          <p:cNvPr id="96259" name="Rectangle 3"/>
          <p:cNvSpPr>
            <a:spLocks noGrp="1" noChangeArrowheads="1"/>
          </p:cNvSpPr>
          <p:nvPr>
            <p:ph type="body" idx="1"/>
          </p:nvPr>
        </p:nvSpPr>
        <p:spPr>
          <a:xfrm>
            <a:off x="457200" y="2060575"/>
            <a:ext cx="8229600" cy="4065588"/>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uk-UA" altLang="uk-UA" smtClean="0">
                <a:effectLst/>
              </a:rPr>
              <a:t>	</a:t>
            </a:r>
            <a:r>
              <a:rPr lang="uk-UA" altLang="uk-UA" sz="2800" smtClean="0">
                <a:effectLst/>
              </a:rPr>
              <a:t>Відома  здібність хімічних сполук мати різну структуру, що характеризується у кожному конкретному випадку специфічною сукупністю властивостей. Геометрична форма і склад кристалів, що утворюються, істотно залежать від характеру розчинника, швидкості кристалізації, температура процесу, від домішок, величини тиску і ін. чинників.</a:t>
            </a:r>
            <a:r>
              <a:rPr lang="uk-UA" altLang="uk-UA" smtClean="0">
                <a:effectLst/>
              </a:rPr>
              <a:t> </a:t>
            </a:r>
            <a:endParaRPr lang="ru-RU" altLang="uk-UA" smtClean="0">
              <a:effectLst/>
            </a:endParaRPr>
          </a:p>
        </p:txBody>
      </p:sp>
      <p:pic>
        <p:nvPicPr>
          <p:cNvPr id="13316" name="Picture 4" descr="i?id=387615530-02-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350"/>
            <a:ext cx="1666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 calcmode="lin" valueType="num">
                                      <p:cBhvr>
                                        <p:cTn id="7" dur="500" fill="hold"/>
                                        <p:tgtEl>
                                          <p:spTgt spid="96258"/>
                                        </p:tgtEl>
                                        <p:attrNameLst>
                                          <p:attrName>ppt_w</p:attrName>
                                        </p:attrNameLst>
                                      </p:cBhvr>
                                      <p:tavLst>
                                        <p:tav tm="0">
                                          <p:val>
                                            <p:fltVal val="0"/>
                                          </p:val>
                                        </p:tav>
                                        <p:tav tm="100000">
                                          <p:val>
                                            <p:strVal val="#ppt_w"/>
                                          </p:val>
                                        </p:tav>
                                      </p:tavLst>
                                    </p:anim>
                                    <p:anim calcmode="lin" valueType="num">
                                      <p:cBhvr>
                                        <p:cTn id="8" dur="500" fill="hold"/>
                                        <p:tgtEl>
                                          <p:spTgt spid="96258"/>
                                        </p:tgtEl>
                                        <p:attrNameLst>
                                          <p:attrName>ppt_h</p:attrName>
                                        </p:attrNameLst>
                                      </p:cBhvr>
                                      <p:tavLst>
                                        <p:tav tm="0">
                                          <p:val>
                                            <p:fltVal val="0"/>
                                          </p:val>
                                        </p:tav>
                                        <p:tav tm="100000">
                                          <p:val>
                                            <p:strVal val="#ppt_h"/>
                                          </p:val>
                                        </p:tav>
                                      </p:tavLst>
                                    </p:anim>
                                    <p:animEffect transition="in" filter="fade">
                                      <p:cBhvr>
                                        <p:cTn id="9" dur="500"/>
                                        <p:tgtEl>
                                          <p:spTgt spid="9625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96259">
                                            <p:txEl>
                                              <p:pRg st="0" end="0"/>
                                            </p:txEl>
                                          </p:spTgt>
                                        </p:tgtEl>
                                        <p:attrNameLst>
                                          <p:attrName>style.visibility</p:attrName>
                                        </p:attrNameLst>
                                      </p:cBhvr>
                                      <p:to>
                                        <p:strVal val="visible"/>
                                      </p:to>
                                    </p:set>
                                    <p:animEffect transition="in" filter="fade">
                                      <p:cBhvr>
                                        <p:cTn id="14" dur="2000"/>
                                        <p:tgtEl>
                                          <p:spTgt spid="962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idx="4294967295"/>
          </p:nvPr>
        </p:nvSpPr>
        <p:spPr>
          <a:xfrm>
            <a:off x="0" y="0"/>
            <a:ext cx="9144000" cy="5000625"/>
          </a:xfrm>
        </p:spPr>
        <p:txBody>
          <a:bodyPr/>
          <a:lstStyle/>
          <a:p>
            <a:pPr algn="just" eaLnBrk="1" hangingPunct="1">
              <a:defRPr/>
            </a:pPr>
            <a:r>
              <a:rPr lang="uk-UA" sz="2800" dirty="0" smtClean="0"/>
              <a:t>    </a:t>
            </a:r>
            <a:r>
              <a:rPr lang="uk-UA" sz="2400" dirty="0" smtClean="0">
                <a:effectLst/>
              </a:rPr>
              <a:t>Проста хімічна модифікація (заміна препарату у виді солі з одним катіоном, аналогічним у хімічному відношенні препаратом у виді солі з іншим катіоном або препаратом у виді кислоти, ефіру і т.д.) частіше мають місце в заводському виробництві.             .</a:t>
            </a:r>
            <a:br>
              <a:rPr lang="uk-UA" sz="2400" dirty="0" smtClean="0">
                <a:effectLst/>
              </a:rPr>
            </a:br>
            <a:r>
              <a:rPr lang="uk-UA" sz="2400" dirty="0" smtClean="0">
                <a:effectLst/>
              </a:rPr>
              <a:t>    </a:t>
            </a:r>
            <a:r>
              <a:rPr lang="uk-UA" sz="2400" dirty="0" err="1" smtClean="0">
                <a:effectLst/>
              </a:rPr>
              <a:t>Біофармація</a:t>
            </a:r>
            <a:r>
              <a:rPr lang="uk-UA" sz="2400" dirty="0" smtClean="0">
                <a:effectLst/>
              </a:rPr>
              <a:t> приділяє вивченню фактора простої хімічної модифікації саму серйозну увагу, тому що облік його впливу на фармакокінетику лікарських речовин дозволяє значно підвищити ефективність лікарського втручання, зменшити витрату лікарських препаратів, різко підвищити стабільність багатьох лікарських речовин і їхніх препаратів.                              .</a:t>
            </a:r>
            <a:br>
              <a:rPr lang="uk-UA" sz="2400" dirty="0" smtClean="0">
                <a:effectLst/>
              </a:rPr>
            </a:br>
            <a:endParaRPr lang="uk-UA" sz="2400" i="1" dirty="0" smtClean="0">
              <a:solidFill>
                <a:srgbClr val="FFFF00"/>
              </a:solidFill>
              <a:effectLst/>
            </a:endParaRPr>
          </a:p>
        </p:txBody>
      </p:sp>
      <p:sp>
        <p:nvSpPr>
          <p:cNvPr id="4" name="TextBox 3"/>
          <p:cNvSpPr txBox="1">
            <a:spLocks noChangeArrowheads="1"/>
          </p:cNvSpPr>
          <p:nvPr/>
        </p:nvSpPr>
        <p:spPr bwMode="auto">
          <a:xfrm>
            <a:off x="214313" y="5072063"/>
            <a:ext cx="85725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uk-UA" altLang="uk-UA" sz="2400"/>
              <a:t> </a:t>
            </a:r>
            <a:r>
              <a:rPr lang="uk-UA" altLang="uk-UA" sz="2400">
                <a:solidFill>
                  <a:srgbClr val="FFFF00"/>
                </a:solidFill>
              </a:rPr>
              <a:t>На підставі біофармацевтичних досліджень доведено - </a:t>
            </a:r>
            <a:r>
              <a:rPr lang="uk-UA" altLang="uk-UA" sz="2400" i="1">
                <a:solidFill>
                  <a:srgbClr val="FFFF00"/>
                </a:solidFill>
              </a:rPr>
              <a:t>довільна заміна якого-небудь іона в молекулі лікарської речовини, виходячи з чисто технологічних або економічних розумінь, неприпустима.</a:t>
            </a:r>
            <a:endParaRPr lang="ru-RU" altLang="uk-UA" sz="240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5604"/>
                                        </p:tgtEl>
                                        <p:attrNameLst>
                                          <p:attrName>style.visibility</p:attrName>
                                        </p:attrNameLst>
                                      </p:cBhvr>
                                      <p:to>
                                        <p:strVal val="visible"/>
                                      </p:to>
                                    </p:set>
                                    <p:anim calcmode="lin" valueType="num">
                                      <p:cBhvr>
                                        <p:cTn id="7" dur="1000" fill="hold"/>
                                        <p:tgtEl>
                                          <p:spTgt spid="25604"/>
                                        </p:tgtEl>
                                        <p:attrNameLst>
                                          <p:attrName>ppt_w</p:attrName>
                                        </p:attrNameLst>
                                      </p:cBhvr>
                                      <p:tavLst>
                                        <p:tav tm="0">
                                          <p:val>
                                            <p:fltVal val="0"/>
                                          </p:val>
                                        </p:tav>
                                        <p:tav tm="100000">
                                          <p:val>
                                            <p:strVal val="#ppt_w"/>
                                          </p:val>
                                        </p:tav>
                                      </p:tavLst>
                                    </p:anim>
                                    <p:anim calcmode="lin" valueType="num">
                                      <p:cBhvr>
                                        <p:cTn id="8" dur="1000" fill="hold"/>
                                        <p:tgtEl>
                                          <p:spTgt spid="25604"/>
                                        </p:tgtEl>
                                        <p:attrNameLst>
                                          <p:attrName>ppt_h</p:attrName>
                                        </p:attrNameLst>
                                      </p:cBhvr>
                                      <p:tavLst>
                                        <p:tav tm="0">
                                          <p:val>
                                            <p:fltVal val="0"/>
                                          </p:val>
                                        </p:tav>
                                        <p:tav tm="100000">
                                          <p:val>
                                            <p:strVal val="#ppt_h"/>
                                          </p:val>
                                        </p:tav>
                                      </p:tavLst>
                                    </p:anim>
                                    <p:anim calcmode="lin" valueType="num">
                                      <p:cBhvr>
                                        <p:cTn id="9" dur="1000" fill="hold"/>
                                        <p:tgtEl>
                                          <p:spTgt spid="25604"/>
                                        </p:tgtEl>
                                        <p:attrNameLst>
                                          <p:attrName>style.rotation</p:attrName>
                                        </p:attrNameLst>
                                      </p:cBhvr>
                                      <p:tavLst>
                                        <p:tav tm="0">
                                          <p:val>
                                            <p:fltVal val="90"/>
                                          </p:val>
                                        </p:tav>
                                        <p:tav tm="100000">
                                          <p:val>
                                            <p:fltVal val="0"/>
                                          </p:val>
                                        </p:tav>
                                      </p:tavLst>
                                    </p:anim>
                                    <p:animEffect transition="in" filter="fade">
                                      <p:cBhvr>
                                        <p:cTn id="10" dur="1000"/>
                                        <p:tgtEl>
                                          <p:spTgt spid="2560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5"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7"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476250"/>
            <a:ext cx="9144000" cy="908050"/>
          </a:xfrm>
        </p:spPr>
        <p:txBody>
          <a:bodyPr/>
          <a:lstStyle/>
          <a:p>
            <a:pPr eaLnBrk="1" hangingPunct="1">
              <a:defRPr/>
            </a:pPr>
            <a:r>
              <a:rPr lang="uk-UA" sz="2600" b="1" dirty="0" smtClean="0">
                <a:effectLst/>
              </a:rPr>
              <a:t>Фізичний стан лікарської речовини</a:t>
            </a:r>
            <a:br>
              <a:rPr lang="uk-UA" sz="2600" b="1" dirty="0" smtClean="0">
                <a:effectLst/>
              </a:rPr>
            </a:br>
            <a:r>
              <a:rPr lang="uk-UA" sz="2600" b="1" dirty="0" smtClean="0">
                <a:effectLst/>
              </a:rPr>
              <a:t>Під фізичним станом лікарських речовин розуміють:</a:t>
            </a:r>
            <a:r>
              <a:rPr lang="uk-UA" sz="2800" b="1" dirty="0" smtClean="0">
                <a:effectLst/>
              </a:rPr>
              <a:t/>
            </a:r>
            <a:br>
              <a:rPr lang="uk-UA" sz="2800" b="1" dirty="0" smtClean="0">
                <a:effectLst/>
              </a:rPr>
            </a:br>
            <a:r>
              <a:rPr lang="uk-UA" sz="4000" dirty="0" smtClean="0"/>
              <a:t> </a:t>
            </a:r>
          </a:p>
        </p:txBody>
      </p:sp>
      <p:sp>
        <p:nvSpPr>
          <p:cNvPr id="8195" name="Rectangle 3"/>
          <p:cNvSpPr>
            <a:spLocks noGrp="1" noChangeArrowheads="1"/>
          </p:cNvSpPr>
          <p:nvPr>
            <p:ph type="body" idx="1"/>
          </p:nvPr>
        </p:nvSpPr>
        <p:spPr>
          <a:xfrm>
            <a:off x="0" y="1412875"/>
            <a:ext cx="9144000" cy="5445125"/>
          </a:xfrm>
        </p:spPr>
        <p:txBody>
          <a:bodyPr/>
          <a:lstStyle/>
          <a:p>
            <a:pPr marL="609600" indent="-609600" eaLnBrk="1" hangingPunct="1">
              <a:lnSpc>
                <a:spcPct val="80000"/>
              </a:lnSpc>
            </a:pPr>
            <a:r>
              <a:rPr lang="uk-UA" altLang="uk-UA" sz="2400" i="1" smtClean="0">
                <a:solidFill>
                  <a:srgbClr val="FFFF00"/>
                </a:solidFill>
                <a:effectLst/>
              </a:rPr>
              <a:t>Ступінь подрібнення або дисперсність</a:t>
            </a:r>
            <a:r>
              <a:rPr lang="uk-UA" altLang="uk-UA" sz="2400" i="1" smtClean="0">
                <a:effectLst/>
              </a:rPr>
              <a:t> </a:t>
            </a:r>
            <a:r>
              <a:rPr lang="uk-UA" altLang="uk-UA" sz="2400" smtClean="0">
                <a:effectLst/>
              </a:rPr>
              <a:t>(величина часток) лікарських речовин;</a:t>
            </a:r>
            <a:endParaRPr lang="uk-UA" altLang="uk-UA" sz="2400" i="1" smtClean="0">
              <a:effectLst/>
            </a:endParaRPr>
          </a:p>
          <a:p>
            <a:pPr marL="609600" indent="-609600" eaLnBrk="1" hangingPunct="1">
              <a:lnSpc>
                <a:spcPct val="80000"/>
              </a:lnSpc>
            </a:pPr>
            <a:r>
              <a:rPr lang="uk-UA" altLang="uk-UA" sz="2400" i="1" smtClean="0">
                <a:solidFill>
                  <a:srgbClr val="FFFF00"/>
                </a:solidFill>
                <a:effectLst/>
              </a:rPr>
              <a:t>Поліморфізм лікарських речовин;</a:t>
            </a:r>
          </a:p>
          <a:p>
            <a:pPr marL="609600" indent="-609600" eaLnBrk="1" hangingPunct="1">
              <a:lnSpc>
                <a:spcPct val="80000"/>
              </a:lnSpc>
            </a:pPr>
            <a:r>
              <a:rPr lang="uk-UA" altLang="uk-UA" sz="2400" i="1" smtClean="0">
                <a:solidFill>
                  <a:srgbClr val="FFFF00"/>
                </a:solidFill>
                <a:effectLst/>
              </a:rPr>
              <a:t>Агрегатний стан </a:t>
            </a:r>
            <a:r>
              <a:rPr lang="uk-UA" altLang="uk-UA" sz="2400" smtClean="0">
                <a:effectLst/>
              </a:rPr>
              <a:t>(аморфність, кристалічність, форма і характер кристалів), рН, розчинність, оптична активність, електропровідність, температура плавлення.</a:t>
            </a:r>
            <a:endParaRPr lang="en-US" altLang="uk-UA" sz="2400" smtClean="0">
              <a:effectLst/>
            </a:endParaRPr>
          </a:p>
          <a:p>
            <a:pPr marL="609600" indent="-609600" eaLnBrk="1" hangingPunct="1">
              <a:lnSpc>
                <a:spcPct val="80000"/>
              </a:lnSpc>
            </a:pPr>
            <a:r>
              <a:rPr lang="uk-UA" altLang="uk-UA" sz="2400" i="1" smtClean="0">
                <a:solidFill>
                  <a:srgbClr val="FFFF00"/>
                </a:solidFill>
                <a:effectLst/>
              </a:rPr>
              <a:t>Фізико-хімічні властивості </a:t>
            </a:r>
            <a:r>
              <a:rPr lang="uk-UA" altLang="uk-UA" sz="2400" smtClean="0">
                <a:effectLst/>
              </a:rPr>
              <a:t>(рН, розчинність, оптична активність, електропровідність, температура плавлення).</a:t>
            </a:r>
          </a:p>
          <a:p>
            <a:pPr marL="609600" indent="-609600" eaLnBrk="1" hangingPunct="1">
              <a:lnSpc>
                <a:spcPct val="80000"/>
              </a:lnSpc>
            </a:pPr>
            <a:r>
              <a:rPr lang="uk-UA" altLang="uk-UA" sz="2400" i="1" smtClean="0">
                <a:solidFill>
                  <a:srgbClr val="FFFF00"/>
                </a:solidFill>
                <a:effectLst/>
              </a:rPr>
              <a:t>Поверхневі властивості лікарської речовини </a:t>
            </a:r>
            <a:r>
              <a:rPr lang="uk-UA" altLang="uk-UA" sz="2400" smtClean="0">
                <a:effectLst/>
              </a:rPr>
              <a:t>(поверхневий натяг, фільність тощо).</a:t>
            </a:r>
            <a:endParaRPr lang="uk-UA" altLang="uk-UA" sz="2400" i="1" smtClean="0">
              <a:effectLst/>
            </a:endParaRPr>
          </a:p>
          <a:p>
            <a:pPr marL="609600" indent="-609600" eaLnBrk="1" hangingPunct="1">
              <a:lnSpc>
                <a:spcPct val="80000"/>
              </a:lnSpc>
            </a:pPr>
            <a:r>
              <a:rPr lang="uk-UA" altLang="uk-UA" sz="2400" i="1" smtClean="0">
                <a:solidFill>
                  <a:srgbClr val="FFFF00"/>
                </a:solidFill>
                <a:effectLst/>
              </a:rPr>
              <a:t>Ступінь чистоти </a:t>
            </a:r>
            <a:r>
              <a:rPr lang="uk-UA" altLang="uk-UA" sz="2400" smtClean="0">
                <a:effectLst/>
              </a:rPr>
              <a:t>(вид і кількість забруднень, у тому числі наявність мікроорганізмів,  алергенів, що зв'язують речовини і ін.).</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fade">
                                      <p:cBhvr>
                                        <p:cTn id="27" dur="2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0" y="2786063"/>
            <a:ext cx="9144000" cy="4071937"/>
          </a:xfrm>
        </p:spPr>
        <p:txBody>
          <a:bodyPr/>
          <a:lstStyle/>
          <a:p>
            <a:pPr algn="just" eaLnBrk="1" hangingPunct="1">
              <a:defRPr/>
            </a:pPr>
            <a:r>
              <a:rPr lang="uk-UA" sz="2800" dirty="0" smtClean="0"/>
              <a:t>       </a:t>
            </a:r>
            <a:r>
              <a:rPr lang="uk-UA" sz="2800" dirty="0" smtClean="0">
                <a:effectLst/>
              </a:rPr>
              <a:t>Гомогенні – однофазні </a:t>
            </a:r>
            <a:r>
              <a:rPr lang="uk-UA" sz="2800" dirty="0" err="1" smtClean="0">
                <a:effectLst/>
              </a:rPr>
              <a:t>іонно</a:t>
            </a:r>
            <a:r>
              <a:rPr lang="uk-UA" sz="2800" dirty="0" smtClean="0">
                <a:effectLst/>
              </a:rPr>
              <a:t> або </a:t>
            </a:r>
            <a:r>
              <a:rPr lang="uk-UA" sz="2800" dirty="0" err="1" smtClean="0">
                <a:effectLst/>
              </a:rPr>
              <a:t>молекулярно-дисперні</a:t>
            </a:r>
            <a:r>
              <a:rPr lang="uk-UA" sz="2800" dirty="0" smtClean="0">
                <a:effectLst/>
              </a:rPr>
              <a:t> системи (розміри частинок для низькомолекулярних до 1 </a:t>
            </a:r>
            <a:r>
              <a:rPr lang="uk-UA" sz="2800" dirty="0" err="1" smtClean="0">
                <a:effectLst/>
              </a:rPr>
              <a:t>нм</a:t>
            </a:r>
            <a:r>
              <a:rPr lang="uk-UA" sz="2800" dirty="0" smtClean="0">
                <a:effectLst/>
              </a:rPr>
              <a:t>., а для ВМС від 1 до 100нм).</a:t>
            </a:r>
            <a:br>
              <a:rPr lang="uk-UA" sz="2800" dirty="0" smtClean="0">
                <a:effectLst/>
              </a:rPr>
            </a:br>
            <a:r>
              <a:rPr lang="uk-UA" sz="2800" dirty="0" smtClean="0">
                <a:effectLst/>
              </a:rPr>
              <a:t>       Гетерогенні – двофазні </a:t>
            </a:r>
            <a:r>
              <a:rPr lang="uk-UA" sz="2800" dirty="0" err="1" smtClean="0">
                <a:effectLst/>
              </a:rPr>
              <a:t>грубодисперсні</a:t>
            </a:r>
            <a:r>
              <a:rPr lang="uk-UA" sz="2800" dirty="0" smtClean="0">
                <a:effectLst/>
              </a:rPr>
              <a:t> системи з розміром частинок від 100 до 1000 </a:t>
            </a:r>
            <a:r>
              <a:rPr lang="uk-UA" sz="2800" dirty="0" err="1" smtClean="0">
                <a:effectLst/>
              </a:rPr>
              <a:t>нм</a:t>
            </a:r>
            <a:r>
              <a:rPr lang="uk-UA" sz="2800" dirty="0" smtClean="0">
                <a:effectLst/>
              </a:rPr>
              <a:t> і більше.</a:t>
            </a:r>
          </a:p>
        </p:txBody>
      </p:sp>
      <p:graphicFrame>
        <p:nvGraphicFramePr>
          <p:cNvPr id="6" name="Схема 5"/>
          <p:cNvGraphicFramePr/>
          <p:nvPr/>
        </p:nvGraphicFramePr>
        <p:xfrm>
          <a:off x="6350" y="296840"/>
          <a:ext cx="9144000" cy="2928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fade">
                                      <p:cBhvr>
                                        <p:cTn id="15"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0" y="115888"/>
            <a:ext cx="9144000" cy="5761037"/>
          </a:xfrm>
        </p:spPr>
        <p:txBody>
          <a:bodyPr/>
          <a:lstStyle/>
          <a:p>
            <a:pPr algn="l" eaLnBrk="1" hangingPunct="1">
              <a:defRPr/>
            </a:pPr>
            <a:r>
              <a:rPr lang="uk-UA" sz="2800" dirty="0" smtClean="0"/>
              <a:t>       </a:t>
            </a:r>
            <a:r>
              <a:rPr lang="uk-UA" sz="2800" dirty="0" smtClean="0">
                <a:solidFill>
                  <a:srgbClr val="FFFF00"/>
                </a:solidFill>
                <a:effectLst>
                  <a:outerShdw blurRad="38100" dist="38100" dir="2700000" algn="tl">
                    <a:srgbClr val="000000">
                      <a:alpha val="43137"/>
                    </a:srgbClr>
                  </a:outerShdw>
                </a:effectLst>
                <a:cs typeface="Times New Roman" pitchFamily="18" charset="0"/>
              </a:rPr>
              <a:t>Подрібнення лікарських </a:t>
            </a:r>
            <a:r>
              <a:rPr lang="uk-UA" sz="2800" dirty="0" smtClean="0">
                <a:solidFill>
                  <a:srgbClr val="FFFF00"/>
                </a:solidFill>
                <a:effectLst/>
              </a:rPr>
              <a:t>речовин </a:t>
            </a:r>
            <a:r>
              <a:rPr lang="uk-UA" sz="2800" dirty="0" smtClean="0">
                <a:effectLst/>
              </a:rPr>
              <a:t>- це найбільш проста, але в той же час одна з найбільш важливих технологічних операцій, виконана фармацевтом (провізором) при приготуванні різних лікарських форм. Дисперсність лікарської речовини впливає не тільки на сипкість порошкоподібних матеріалів, насипну масу, однорідність змішування, точність дозування. Особливо важливим є те, що від розміру часток залежить швидкість і повнота всмоктування лікарської речовини, а також його концентрація в біологічних рідинах, головним чином у крові, при будь-яких способах </a:t>
            </a:r>
            <a:br>
              <a:rPr lang="uk-UA" sz="2800" dirty="0" smtClean="0">
                <a:effectLst/>
              </a:rPr>
            </a:br>
            <a:r>
              <a:rPr lang="uk-UA" sz="2800" dirty="0" smtClean="0">
                <a:effectLst/>
              </a:rPr>
              <a:t>його призначення у різних видах</a:t>
            </a:r>
            <a:br>
              <a:rPr lang="uk-UA" sz="2800" dirty="0" smtClean="0">
                <a:effectLst/>
              </a:rPr>
            </a:br>
            <a:r>
              <a:rPr lang="uk-UA" sz="2800" dirty="0" smtClean="0">
                <a:effectLst/>
              </a:rPr>
              <a:t>лікарських форм.</a:t>
            </a:r>
            <a:endParaRPr lang="uk-UA" sz="4000" dirty="0" smtClean="0"/>
          </a:p>
        </p:txBody>
      </p:sp>
      <p:pic>
        <p:nvPicPr>
          <p:cNvPr id="17411"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75" y="4514850"/>
            <a:ext cx="313372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2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250825" y="549275"/>
            <a:ext cx="8893175" cy="5245100"/>
          </a:xfrm>
        </p:spPr>
        <p:txBody>
          <a:bodyPr/>
          <a:lstStyle/>
          <a:p>
            <a:pPr algn="just" eaLnBrk="1" hangingPunct="1">
              <a:buFont typeface="Wingdings" panose="05000000000000000000" pitchFamily="2" charset="2"/>
              <a:buNone/>
              <a:defRPr/>
            </a:pPr>
            <a:r>
              <a:rPr lang="uk-UA" dirty="0" smtClean="0">
                <a:effectLst/>
              </a:rPr>
              <a:t>	</a:t>
            </a:r>
            <a:r>
              <a:rPr lang="uk-UA" sz="2800" dirty="0" smtClean="0">
                <a:effectLst/>
              </a:rPr>
              <a:t>У таблетках розчинених в шлунку, величина часток значно перевершує розмір часток порошку, унаслідок чого і концентрація діючої речовини після прийому таблетки нижче, ніж після прийому порошку. Величина часток лікарських засобів у мікстурах-суспензіях, емульсіях і лініментах є однією з головних </a:t>
            </a:r>
          </a:p>
          <a:p>
            <a:pPr algn="just" eaLnBrk="1" hangingPunct="1">
              <a:buFont typeface="Wingdings" panose="05000000000000000000" pitchFamily="2" charset="2"/>
              <a:buNone/>
              <a:defRPr/>
            </a:pPr>
            <a:r>
              <a:rPr lang="uk-UA" sz="2800" dirty="0" smtClean="0">
                <a:effectLst/>
              </a:rPr>
              <a:t>   характеристик цих лікарських форм</a:t>
            </a:r>
            <a:r>
              <a:rPr lang="uk-UA" sz="2800" dirty="0" smtClean="0"/>
              <a:t>.</a:t>
            </a:r>
          </a:p>
        </p:txBody>
      </p:sp>
      <p:pic>
        <p:nvPicPr>
          <p:cNvPr id="18435" name="Picture 2" descr="D:\Документи\Робота\Біофармація 12345\Лекції\Новая папка (2)\IMG_04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4232275"/>
            <a:ext cx="4356100"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500" fill="hold"/>
                                        <p:tgtEl>
                                          <p:spTgt spid="18435"/>
                                        </p:tgtEl>
                                        <p:attrNameLst>
                                          <p:attrName>ppt_w</p:attrName>
                                        </p:attrNameLst>
                                      </p:cBhvr>
                                      <p:tavLst>
                                        <p:tav tm="0">
                                          <p:val>
                                            <p:fltVal val="0"/>
                                          </p:val>
                                        </p:tav>
                                        <p:tav tm="100000">
                                          <p:val>
                                            <p:strVal val="#ppt_w"/>
                                          </p:val>
                                        </p:tav>
                                      </p:tavLst>
                                    </p:anim>
                                    <p:anim calcmode="lin" valueType="num">
                                      <p:cBhvr>
                                        <p:cTn id="8" dur="500" fill="hold"/>
                                        <p:tgtEl>
                                          <p:spTgt spid="18435"/>
                                        </p:tgtEl>
                                        <p:attrNameLst>
                                          <p:attrName>ppt_h</p:attrName>
                                        </p:attrNameLst>
                                      </p:cBhvr>
                                      <p:tavLst>
                                        <p:tav tm="0">
                                          <p:val>
                                            <p:fltVal val="0"/>
                                          </p:val>
                                        </p:tav>
                                        <p:tav tm="100000">
                                          <p:val>
                                            <p:strVal val="#ppt_h"/>
                                          </p:val>
                                        </p:tav>
                                      </p:tavLst>
                                    </p:anim>
                                    <p:animEffect transition="in" filter="fade">
                                      <p:cBhvr>
                                        <p:cTn id="9"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0" y="188913"/>
            <a:ext cx="9144000" cy="5688012"/>
          </a:xfrm>
        </p:spPr>
        <p:txBody>
          <a:bodyPr/>
          <a:lstStyle/>
          <a:p>
            <a:pPr algn="just" eaLnBrk="1" hangingPunct="1">
              <a:tabLst>
                <a:tab pos="2152650" algn="l"/>
              </a:tabLst>
              <a:defRPr/>
            </a:pPr>
            <a:r>
              <a:rPr lang="uk-UA" sz="2400" dirty="0" smtClean="0">
                <a:effectLst/>
              </a:rPr>
              <a:t>        </a:t>
            </a:r>
            <a:r>
              <a:rPr lang="uk-UA" sz="2400" dirty="0" smtClean="0">
                <a:effectLst/>
                <a:latin typeface="Arial Unicode MS" pitchFamily="34" charset="-128"/>
              </a:rPr>
              <a:t>Вплив величини часток на терапевтичну активність вперше було доведено для сульфаніламідних і стероїдних препаратах, потім похідних </a:t>
            </a:r>
            <a:r>
              <a:rPr lang="uk-UA" sz="2400" dirty="0" err="1" smtClean="0">
                <a:effectLst/>
                <a:latin typeface="Arial Unicode MS" pitchFamily="34" charset="-128"/>
              </a:rPr>
              <a:t>фурану</a:t>
            </a:r>
            <a:r>
              <a:rPr lang="uk-UA" sz="2400" dirty="0" smtClean="0">
                <a:effectLst/>
                <a:latin typeface="Arial Unicode MS" pitchFamily="34" charset="-128"/>
              </a:rPr>
              <a:t>, саліцилової кислоти, антибіотиків, </a:t>
            </a:r>
            <a:r>
              <a:rPr lang="uk-UA" sz="2400" dirty="0" err="1" smtClean="0">
                <a:effectLst/>
                <a:latin typeface="Arial Unicode MS" pitchFamily="34" charset="-128"/>
              </a:rPr>
              <a:t>спазмолітиків</a:t>
            </a:r>
            <a:r>
              <a:rPr lang="uk-UA" sz="2400" dirty="0" smtClean="0">
                <a:effectLst/>
                <a:latin typeface="Arial Unicode MS" pitchFamily="34" charset="-128"/>
              </a:rPr>
              <a:t>, сечогінних, протитуберкульозних, </a:t>
            </a:r>
            <a:r>
              <a:rPr lang="uk-UA" sz="2400" dirty="0" err="1" smtClean="0">
                <a:effectLst/>
                <a:latin typeface="Arial Unicode MS" pitchFamily="34" charset="-128"/>
              </a:rPr>
              <a:t>антидіабетичних</a:t>
            </a:r>
            <a:r>
              <a:rPr lang="uk-UA" sz="2400" dirty="0" smtClean="0">
                <a:effectLst/>
                <a:latin typeface="Arial Unicode MS" pitchFamily="34" charset="-128"/>
              </a:rPr>
              <a:t> і </a:t>
            </a:r>
            <a:r>
              <a:rPr lang="uk-UA" sz="2400" dirty="0" err="1" smtClean="0">
                <a:effectLst/>
                <a:latin typeface="Arial Unicode MS" pitchFamily="34" charset="-128"/>
              </a:rPr>
              <a:t>кардіотонічних</a:t>
            </a:r>
            <a:r>
              <a:rPr lang="uk-UA" sz="2400" dirty="0" smtClean="0">
                <a:effectLst/>
                <a:latin typeface="Arial Unicode MS" pitchFamily="34" charset="-128"/>
              </a:rPr>
              <a:t> засобів. Встановлено, що при використанні </a:t>
            </a:r>
            <a:r>
              <a:rPr lang="uk-UA" sz="2400" dirty="0" err="1" smtClean="0">
                <a:effectLst/>
                <a:latin typeface="Arial Unicode MS" pitchFamily="34" charset="-128"/>
              </a:rPr>
              <a:t>мікронізованого</a:t>
            </a:r>
            <a:r>
              <a:rPr lang="uk-UA" sz="2400" dirty="0" smtClean="0">
                <a:effectLst/>
                <a:latin typeface="Arial Unicode MS" pitchFamily="34" charset="-128"/>
              </a:rPr>
              <a:t> </a:t>
            </a:r>
            <a:r>
              <a:rPr lang="uk-UA" sz="2400" dirty="0" err="1" smtClean="0">
                <a:effectLst/>
                <a:latin typeface="Arial Unicode MS" pitchFamily="34" charset="-128"/>
              </a:rPr>
              <a:t>сульфадіазину</a:t>
            </a:r>
            <a:r>
              <a:rPr lang="uk-UA" sz="2400" dirty="0" smtClean="0">
                <a:effectLst/>
                <a:latin typeface="Arial Unicode MS" pitchFamily="34" charset="-128"/>
              </a:rPr>
              <a:t>, максимальна концентрація його в крові людей досягається на дві години раніше, ніж при призначенні у вигляді порошку звичайного ступеня подрібнення. При цьому максимальні концентрації </a:t>
            </a:r>
            <a:r>
              <a:rPr lang="uk-UA" sz="2400" dirty="0" err="1" smtClean="0">
                <a:effectLst/>
                <a:latin typeface="Arial Unicode MS" pitchFamily="34" charset="-128"/>
              </a:rPr>
              <a:t>сульфадіазину</a:t>
            </a:r>
            <a:r>
              <a:rPr lang="uk-UA" sz="2400" dirty="0" smtClean="0">
                <a:effectLst/>
                <a:latin typeface="Arial Unicode MS" pitchFamily="34" charset="-128"/>
              </a:rPr>
              <a:t> в крові виявляються на 40% вище, а загальна кількість речовини, що всмокталася, на 20% більше. </a:t>
            </a:r>
            <a:r>
              <a:rPr lang="uk-UA" sz="2400" dirty="0" smtClean="0">
                <a:effectLst/>
              </a:rPr>
              <a:t/>
            </a:r>
            <a:br>
              <a:rPr lang="uk-UA" sz="2400" dirty="0" smtClean="0">
                <a:effectLst/>
              </a:rPr>
            </a:br>
            <a:r>
              <a:rPr lang="uk-UA" sz="2400" dirty="0" smtClean="0">
                <a:effectLst/>
                <a:latin typeface="Arial Unicode MS" pitchFamily="34" charset="-128"/>
              </a:rPr>
              <a:t>Препарат </a:t>
            </a:r>
            <a:r>
              <a:rPr lang="uk-UA" sz="2400" dirty="0" err="1" smtClean="0">
                <a:effectLst/>
                <a:latin typeface="Arial Unicode MS" pitchFamily="34" charset="-128"/>
              </a:rPr>
              <a:t>кальциферол</a:t>
            </a:r>
            <a:r>
              <a:rPr lang="uk-UA" sz="2400" dirty="0" smtClean="0">
                <a:effectLst/>
                <a:latin typeface="Arial Unicode MS" pitchFamily="34" charset="-128"/>
              </a:rPr>
              <a:t> здатний всмоктуватися і виконувати лікувальну дію тільки тоді, коли розмір часток менший 10 мкм.</a:t>
            </a:r>
            <a:r>
              <a:rPr lang="uk-UA" sz="2000" dirty="0" smtClean="0"/>
              <a:t/>
            </a:r>
            <a:br>
              <a:rPr lang="uk-UA" sz="2000" dirty="0" smtClean="0"/>
            </a:br>
            <a:r>
              <a:rPr lang="uk-UA" sz="4000" dirty="0" smtClean="0"/>
              <a:t> </a:t>
            </a:r>
          </a:p>
        </p:txBody>
      </p:sp>
      <p:pic>
        <p:nvPicPr>
          <p:cNvPr id="19459" name="Picture 5" descr="i?id=198907795-04-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5229225"/>
            <a:ext cx="21526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sz="half" idx="1"/>
          </p:nvPr>
        </p:nvSpPr>
        <p:spPr>
          <a:xfrm>
            <a:off x="179388" y="476250"/>
            <a:ext cx="5184775" cy="5649913"/>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uk-UA" altLang="uk-UA" sz="1500" smtClean="0">
                <a:effectLst/>
              </a:rPr>
              <a:t>	</a:t>
            </a:r>
            <a:r>
              <a:rPr lang="uk-UA" altLang="uk-UA" sz="2000" smtClean="0">
                <a:effectLst/>
                <a:latin typeface="Arial Unicode MS" pitchFamily="34" charset="-128"/>
              </a:rPr>
              <a:t>При зменшенні часток гризеофульвіну з 10 до 2, 6 мкм зростає його всмоктування в шлунково-кишковому тракті, що дозволяє в два рази знизити терапевтичну дозу. Одержуючи молекулярний ступінь дисперсності гризеофульвіну в полівінілпоролідоні, вдалося збільшити біологічну активність цього антибіотика в 7-11 разів навіть у порівнянні з мікронізованою формою лікарської речовини. </a:t>
            </a:r>
            <a:br>
              <a:rPr lang="uk-UA" altLang="uk-UA" sz="2000" smtClean="0">
                <a:effectLst/>
                <a:latin typeface="Arial Unicode MS" pitchFamily="34" charset="-128"/>
              </a:rPr>
            </a:br>
            <a:r>
              <a:rPr lang="uk-UA" altLang="uk-UA" sz="2000" smtClean="0">
                <a:effectLst/>
                <a:latin typeface="Arial Unicode MS" pitchFamily="34" charset="-128"/>
              </a:rPr>
              <a:t>При зменшенні розміру  кислоти ацетилсаліцилової до мікронізованих збільшилося приблизно в 2 рази її анальгетична, жарознижувальна дія</a:t>
            </a:r>
            <a:endParaRPr lang="ru-RU" altLang="uk-UA" sz="2000" smtClean="0">
              <a:effectLst/>
              <a:latin typeface="Arial Unicode MS" pitchFamily="34" charset="-128"/>
            </a:endParaRPr>
          </a:p>
        </p:txBody>
      </p:sp>
      <p:sp>
        <p:nvSpPr>
          <p:cNvPr id="20483" name="Rectangle 9"/>
          <p:cNvSpPr>
            <a:spLocks noGrp="1" noChangeArrowheads="1"/>
          </p:cNvSpPr>
          <p:nvPr>
            <p:ph sz="quarter" idx="2"/>
          </p:nvPr>
        </p:nvSpPr>
        <p:spPr>
          <a:xfrm>
            <a:off x="5364163" y="1628775"/>
            <a:ext cx="3317875" cy="2185988"/>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sp>
        <p:nvSpPr>
          <p:cNvPr id="20484" name="Rectangle 10"/>
          <p:cNvSpPr>
            <a:spLocks noGrp="1" noChangeArrowheads="1"/>
          </p:cNvSpPr>
          <p:nvPr>
            <p:ph sz="quarter" idx="3"/>
          </p:nvPr>
        </p:nvSpPr>
        <p:spPr>
          <a:xfrm>
            <a:off x="5364163" y="3933825"/>
            <a:ext cx="3317875" cy="2187575"/>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pic>
        <p:nvPicPr>
          <p:cNvPr id="61447" name="Picture 7" descr="i?id=458394082-25-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890588"/>
            <a:ext cx="360045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12" descr="i?id=26683695-48-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3573463"/>
            <a:ext cx="360045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61447"/>
                                        </p:tgtEl>
                                        <p:attrNameLst>
                                          <p:attrName>style.visibility</p:attrName>
                                        </p:attrNameLst>
                                      </p:cBhvr>
                                      <p:to>
                                        <p:strVal val="visible"/>
                                      </p:to>
                                    </p:set>
                                    <p:animEffect transition="in" filter="fade">
                                      <p:cBhvr>
                                        <p:cTn id="7" dur="2000"/>
                                        <p:tgtEl>
                                          <p:spTgt spid="61447"/>
                                        </p:tgtEl>
                                      </p:cBhvr>
                                    </p:animEffect>
                                    <p:anim calcmode="lin" valueType="num">
                                      <p:cBhvr>
                                        <p:cTn id="8" dur="2000" fill="hold"/>
                                        <p:tgtEl>
                                          <p:spTgt spid="61447"/>
                                        </p:tgtEl>
                                        <p:attrNameLst>
                                          <p:attrName>style.rotation</p:attrName>
                                        </p:attrNameLst>
                                      </p:cBhvr>
                                      <p:tavLst>
                                        <p:tav tm="0">
                                          <p:val>
                                            <p:fltVal val="720"/>
                                          </p:val>
                                        </p:tav>
                                        <p:tav tm="100000">
                                          <p:val>
                                            <p:fltVal val="0"/>
                                          </p:val>
                                        </p:tav>
                                      </p:tavLst>
                                    </p:anim>
                                    <p:anim calcmode="lin" valueType="num">
                                      <p:cBhvr>
                                        <p:cTn id="9" dur="2000" fill="hold"/>
                                        <p:tgtEl>
                                          <p:spTgt spid="61447"/>
                                        </p:tgtEl>
                                        <p:attrNameLst>
                                          <p:attrName>ppt_h</p:attrName>
                                        </p:attrNameLst>
                                      </p:cBhvr>
                                      <p:tavLst>
                                        <p:tav tm="0">
                                          <p:val>
                                            <p:fltVal val="0"/>
                                          </p:val>
                                        </p:tav>
                                        <p:tav tm="100000">
                                          <p:val>
                                            <p:strVal val="#ppt_h"/>
                                          </p:val>
                                        </p:tav>
                                      </p:tavLst>
                                    </p:anim>
                                    <p:anim calcmode="lin" valueType="num">
                                      <p:cBhvr>
                                        <p:cTn id="10" dur="2000" fill="hold"/>
                                        <p:tgtEl>
                                          <p:spTgt spid="61447"/>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61452"/>
                                        </p:tgtEl>
                                        <p:attrNameLst>
                                          <p:attrName>style.visibility</p:attrName>
                                        </p:attrNameLst>
                                      </p:cBhvr>
                                      <p:to>
                                        <p:strVal val="visible"/>
                                      </p:to>
                                    </p:set>
                                    <p:anim calcmode="lin" valueType="num">
                                      <p:cBhvr>
                                        <p:cTn id="15" dur="1000" fill="hold"/>
                                        <p:tgtEl>
                                          <p:spTgt spid="61452"/>
                                        </p:tgtEl>
                                        <p:attrNameLst>
                                          <p:attrName>ppt_w</p:attrName>
                                        </p:attrNameLst>
                                      </p:cBhvr>
                                      <p:tavLst>
                                        <p:tav tm="0">
                                          <p:val>
                                            <p:fltVal val="0"/>
                                          </p:val>
                                        </p:tav>
                                        <p:tav tm="100000">
                                          <p:val>
                                            <p:strVal val="#ppt_w"/>
                                          </p:val>
                                        </p:tav>
                                      </p:tavLst>
                                    </p:anim>
                                    <p:anim calcmode="lin" valueType="num">
                                      <p:cBhvr>
                                        <p:cTn id="16" dur="1000" fill="hold"/>
                                        <p:tgtEl>
                                          <p:spTgt spid="61452"/>
                                        </p:tgtEl>
                                        <p:attrNameLst>
                                          <p:attrName>ppt_h</p:attrName>
                                        </p:attrNameLst>
                                      </p:cBhvr>
                                      <p:tavLst>
                                        <p:tav tm="0">
                                          <p:val>
                                            <p:fltVal val="0"/>
                                          </p:val>
                                        </p:tav>
                                        <p:tav tm="100000">
                                          <p:val>
                                            <p:strVal val="#ppt_h"/>
                                          </p:val>
                                        </p:tav>
                                      </p:tavLst>
                                    </p:anim>
                                    <p:anim calcmode="lin" valueType="num">
                                      <p:cBhvr>
                                        <p:cTn id="17" dur="1000" fill="hold"/>
                                        <p:tgtEl>
                                          <p:spTgt spid="61452"/>
                                        </p:tgtEl>
                                        <p:attrNameLst>
                                          <p:attrName>style.rotation</p:attrName>
                                        </p:attrNameLst>
                                      </p:cBhvr>
                                      <p:tavLst>
                                        <p:tav tm="0">
                                          <p:val>
                                            <p:fltVal val="90"/>
                                          </p:val>
                                        </p:tav>
                                        <p:tav tm="100000">
                                          <p:val>
                                            <p:fltVal val="0"/>
                                          </p:val>
                                        </p:tav>
                                      </p:tavLst>
                                    </p:anim>
                                    <p:animEffect transition="in" filter="fade">
                                      <p:cBhvr>
                                        <p:cTn id="18" dur="1000"/>
                                        <p:tgtEl>
                                          <p:spTgt spid="61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6246812"/>
          </a:xfrm>
        </p:spPr>
        <p:txBody>
          <a:bodyPr>
            <a:normAutofit fontScale="90000"/>
          </a:bodyPr>
          <a:lstStyle/>
          <a:p>
            <a:pPr algn="just">
              <a:defRPr/>
            </a:pPr>
            <a:r>
              <a:rPr lang="uk-UA" sz="2800" dirty="0" smtClean="0"/>
              <a:t>Проте, вибір ступеня подрібнення лікарської речовини має бути науково обґрунтований. Не можна вважати за правильне прагнення до отримання в кожному випадку </a:t>
            </a:r>
            <a:r>
              <a:rPr lang="uk-UA" sz="2800" dirty="0" err="1" smtClean="0"/>
              <a:t>мікронізованого</a:t>
            </a:r>
            <a:r>
              <a:rPr lang="uk-UA" sz="2800" dirty="0" smtClean="0"/>
              <a:t> порошку. Тому як у ряді випадків різке зменшення розмірів часток лікарської речовини може викликати інактивацію речовини, швидке виведення його з організму або може проявлятися небажана (токсичне) дія на організм, а також зниження стабільності препарату. Зокрема, з різким збільшенням ступеня дисперсності еритроміцину знижується його протимікробна активність при пероральному прийомі. Це пояснюється посиленням процесів гідролітичної деструкції або зниженням його стабільності у присутності травних соків, а також збільшенням поверхні контакту лікарської речовини з біологічними рідинами.</a:t>
            </a:r>
            <a:endParaRPr lang="ru-RU" sz="2800" dirty="0"/>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68313" y="476250"/>
            <a:ext cx="8229600" cy="1800225"/>
          </a:xfrm>
        </p:spPr>
        <p:txBody>
          <a:bodyPr/>
          <a:lstStyle/>
          <a:p>
            <a:pPr eaLnBrk="1" hangingPunct="1">
              <a:defRPr/>
            </a:pPr>
            <a:r>
              <a:rPr lang="uk-UA" sz="2400" b="1" i="1" dirty="0" smtClean="0">
                <a:solidFill>
                  <a:srgbClr val="29FFFF"/>
                </a:solidFill>
                <a:effectLst/>
              </a:rPr>
              <a:t>Поліморфізм </a:t>
            </a:r>
            <a:r>
              <a:rPr lang="uk-UA" sz="2400" dirty="0" smtClean="0">
                <a:solidFill>
                  <a:srgbClr val="29FFFF"/>
                </a:solidFill>
                <a:effectLst/>
              </a:rPr>
              <a:t>(від гр. слів </a:t>
            </a:r>
            <a:r>
              <a:rPr lang="uk-UA" sz="2400" b="1" dirty="0" smtClean="0">
                <a:solidFill>
                  <a:srgbClr val="29FFFF"/>
                </a:solidFill>
                <a:effectLst/>
              </a:rPr>
              <a:t>«</a:t>
            </a:r>
            <a:r>
              <a:rPr lang="en-US" sz="2400" b="1" dirty="0" err="1" smtClean="0">
                <a:solidFill>
                  <a:srgbClr val="29FFFF"/>
                </a:solidFill>
                <a:effectLst/>
              </a:rPr>
              <a:t>poli</a:t>
            </a:r>
            <a:r>
              <a:rPr lang="uk-UA" sz="2400" b="1" dirty="0" smtClean="0">
                <a:solidFill>
                  <a:srgbClr val="29FFFF"/>
                </a:solidFill>
                <a:effectLst/>
              </a:rPr>
              <a:t>» </a:t>
            </a:r>
            <a:r>
              <a:rPr lang="uk-UA" sz="2400" dirty="0" smtClean="0">
                <a:solidFill>
                  <a:srgbClr val="29FFFF"/>
                </a:solidFill>
                <a:effectLst/>
              </a:rPr>
              <a:t>- багато, «</a:t>
            </a:r>
            <a:r>
              <a:rPr lang="en-US" sz="2400" dirty="0" err="1" smtClean="0">
                <a:solidFill>
                  <a:srgbClr val="29FFFF"/>
                </a:solidFill>
                <a:effectLst/>
              </a:rPr>
              <a:t>morphe</a:t>
            </a:r>
            <a:r>
              <a:rPr lang="uk-UA" sz="2400" dirty="0" smtClean="0">
                <a:solidFill>
                  <a:srgbClr val="29FFFF"/>
                </a:solidFill>
                <a:effectLst/>
              </a:rPr>
              <a:t>» - форма) - це властивість хімічної речовини утворювати в різних умовах кристалізації кристали, що відрізняються один від другого класом симетрії або формою, фізичними, а іноді і хімічними властивостями.</a:t>
            </a:r>
            <a:r>
              <a:rPr lang="uk-UA" sz="2400" dirty="0" smtClean="0">
                <a:effectLst/>
              </a:rPr>
              <a:t/>
            </a:r>
            <a:br>
              <a:rPr lang="uk-UA" sz="2400" dirty="0" smtClean="0">
                <a:effectLst/>
              </a:rPr>
            </a:br>
            <a:endParaRPr lang="uk-UA" sz="4000" dirty="0" smtClean="0"/>
          </a:p>
        </p:txBody>
      </p:sp>
      <p:sp>
        <p:nvSpPr>
          <p:cNvPr id="13315" name="Rectangle 3"/>
          <p:cNvSpPr>
            <a:spLocks noGrp="1" noChangeArrowheads="1"/>
          </p:cNvSpPr>
          <p:nvPr>
            <p:ph type="body" sz="half" idx="1"/>
          </p:nvPr>
        </p:nvSpPr>
        <p:spPr>
          <a:xfrm>
            <a:off x="0" y="2133600"/>
            <a:ext cx="4932363" cy="4464050"/>
          </a:xfrm>
        </p:spPr>
        <p:txBody>
          <a:bodyPr/>
          <a:lstStyle/>
          <a:p>
            <a:pPr algn="just" eaLnBrk="1" hangingPunct="1">
              <a:buFont typeface="Wingdings" panose="05000000000000000000" pitchFamily="2" charset="2"/>
              <a:buNone/>
            </a:pPr>
            <a:r>
              <a:rPr lang="uk-UA" altLang="uk-UA" sz="2000" smtClean="0">
                <a:effectLst/>
              </a:rPr>
              <a:t>	Поліморфні модифікації утворюють багато</a:t>
            </a:r>
            <a:r>
              <a:rPr lang="en-US" altLang="uk-UA" sz="2000" smtClean="0">
                <a:effectLst/>
              </a:rPr>
              <a:t> </a:t>
            </a:r>
            <a:r>
              <a:rPr lang="uk-UA" altLang="uk-UA" sz="2000" smtClean="0">
                <a:effectLst/>
              </a:rPr>
              <a:t>хімічних і, у тому числі, лікарські речовини. З часу відкриття поліморфізму вуглецю Деві (1809) (графіт, вугілля й алмаз) докладно вивчені переходи одних поліморфних модифікацій в інші. При цьому підкреслюється, що </a:t>
            </a:r>
            <a:r>
              <a:rPr lang="uk-UA" altLang="uk-UA" sz="2000" i="1" smtClean="0">
                <a:solidFill>
                  <a:srgbClr val="FFFF00"/>
                </a:solidFill>
                <a:effectLst/>
              </a:rPr>
              <a:t>хімічний склад залишається незмінним</a:t>
            </a:r>
            <a:r>
              <a:rPr lang="uk-UA" altLang="uk-UA" sz="2000" i="1" smtClean="0">
                <a:effectLst/>
              </a:rPr>
              <a:t>, </a:t>
            </a:r>
            <a:r>
              <a:rPr lang="uk-UA" altLang="uk-UA" sz="2000" smtClean="0">
                <a:effectLst/>
              </a:rPr>
              <a:t>що і приймається в основному за оцінку якості. </a:t>
            </a:r>
          </a:p>
        </p:txBody>
      </p:sp>
      <p:sp>
        <p:nvSpPr>
          <p:cNvPr id="22532" name="AutoShape 6" descr="9k="/>
          <p:cNvSpPr>
            <a:spLocks noChangeAspect="1" noChangeArrowheads="1"/>
          </p:cNvSpPr>
          <p:nvPr/>
        </p:nvSpPr>
        <p:spPr bwMode="auto">
          <a:xfrm>
            <a:off x="1555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uk-UA"/>
          </a:p>
        </p:txBody>
      </p:sp>
      <p:pic>
        <p:nvPicPr>
          <p:cNvPr id="13322" name="Picture 10" descr="polimorf1"/>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435600" y="2133600"/>
            <a:ext cx="3024188" cy="2193925"/>
          </a:xfrm>
        </p:spPr>
      </p:pic>
      <p:pic>
        <p:nvPicPr>
          <p:cNvPr id="13323" name="Picture 11" descr="polimor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4508500"/>
            <a:ext cx="2881313"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34"/>
                                        </p:tgtEl>
                                        <p:attrNameLst>
                                          <p:attrName>style.visibility</p:attrName>
                                        </p:attrNameLst>
                                      </p:cBhvr>
                                      <p:to>
                                        <p:strVal val="visible"/>
                                      </p:to>
                                    </p:set>
                                    <p:anim calcmode="discrete" valueType="clr">
                                      <p:cBhvr override="childStyle">
                                        <p:cTn id="7" dur="80"/>
                                        <p:tgtEl>
                                          <p:spTgt spid="184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4"/>
                                        </p:tgtEl>
                                        <p:attrNameLst>
                                          <p:attrName>fillcolor</p:attrName>
                                        </p:attrNameLst>
                                      </p:cBhvr>
                                      <p:tavLst>
                                        <p:tav tm="0">
                                          <p:val>
                                            <p:clrVal>
                                              <a:schemeClr val="accent2"/>
                                            </p:clrVal>
                                          </p:val>
                                        </p:tav>
                                        <p:tav tm="50000">
                                          <p:val>
                                            <p:clrVal>
                                              <a:schemeClr val="hlink"/>
                                            </p:clrVal>
                                          </p:val>
                                        </p:tav>
                                      </p:tavLst>
                                    </p:anim>
                                    <p:set>
                                      <p:cBhvr>
                                        <p:cTn id="9" dur="80"/>
                                        <p:tgtEl>
                                          <p:spTgt spid="18434"/>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2000"/>
                                        <p:tgtEl>
                                          <p:spTgt spid="133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13322"/>
                                        </p:tgtEl>
                                        <p:attrNameLst>
                                          <p:attrName>style.visibility</p:attrName>
                                        </p:attrNameLst>
                                      </p:cBhvr>
                                      <p:to>
                                        <p:strVal val="visible"/>
                                      </p:to>
                                    </p:set>
                                    <p:anim calcmode="lin" valueType="num">
                                      <p:cBhvr>
                                        <p:cTn id="19" dur="1000" fill="hold"/>
                                        <p:tgtEl>
                                          <p:spTgt spid="13322"/>
                                        </p:tgtEl>
                                        <p:attrNameLst>
                                          <p:attrName>ppt_w</p:attrName>
                                        </p:attrNameLst>
                                      </p:cBhvr>
                                      <p:tavLst>
                                        <p:tav tm="0">
                                          <p:val>
                                            <p:fltVal val="0"/>
                                          </p:val>
                                        </p:tav>
                                        <p:tav tm="100000">
                                          <p:val>
                                            <p:strVal val="#ppt_w"/>
                                          </p:val>
                                        </p:tav>
                                      </p:tavLst>
                                    </p:anim>
                                    <p:anim calcmode="lin" valueType="num">
                                      <p:cBhvr>
                                        <p:cTn id="20" dur="1000" fill="hold"/>
                                        <p:tgtEl>
                                          <p:spTgt spid="13322"/>
                                        </p:tgtEl>
                                        <p:attrNameLst>
                                          <p:attrName>ppt_h</p:attrName>
                                        </p:attrNameLst>
                                      </p:cBhvr>
                                      <p:tavLst>
                                        <p:tav tm="0">
                                          <p:val>
                                            <p:fltVal val="0"/>
                                          </p:val>
                                        </p:tav>
                                        <p:tav tm="100000">
                                          <p:val>
                                            <p:strVal val="#ppt_h"/>
                                          </p:val>
                                        </p:tav>
                                      </p:tavLst>
                                    </p:anim>
                                    <p:anim calcmode="lin" valueType="num">
                                      <p:cBhvr>
                                        <p:cTn id="21" dur="1000" fill="hold"/>
                                        <p:tgtEl>
                                          <p:spTgt spid="13322"/>
                                        </p:tgtEl>
                                        <p:attrNameLst>
                                          <p:attrName>style.rotation</p:attrName>
                                        </p:attrNameLst>
                                      </p:cBhvr>
                                      <p:tavLst>
                                        <p:tav tm="0">
                                          <p:val>
                                            <p:fltVal val="90"/>
                                          </p:val>
                                        </p:tav>
                                        <p:tav tm="100000">
                                          <p:val>
                                            <p:fltVal val="0"/>
                                          </p:val>
                                        </p:tav>
                                      </p:tavLst>
                                    </p:anim>
                                    <p:animEffect transition="in" filter="fade">
                                      <p:cBhvr>
                                        <p:cTn id="22" dur="1000"/>
                                        <p:tgtEl>
                                          <p:spTgt spid="133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5" presetClass="entr" presetSubtype="0" fill="hold" nodeType="clickEffect">
                                  <p:stCondLst>
                                    <p:cond delay="0"/>
                                  </p:stCondLst>
                                  <p:childTnLst>
                                    <p:set>
                                      <p:cBhvr>
                                        <p:cTn id="26" dur="1" fill="hold">
                                          <p:stCondLst>
                                            <p:cond delay="0"/>
                                          </p:stCondLst>
                                        </p:cTn>
                                        <p:tgtEl>
                                          <p:spTgt spid="13323"/>
                                        </p:tgtEl>
                                        <p:attrNameLst>
                                          <p:attrName>style.visibility</p:attrName>
                                        </p:attrNameLst>
                                      </p:cBhvr>
                                      <p:to>
                                        <p:strVal val="visible"/>
                                      </p:to>
                                    </p:set>
                                    <p:animEffect transition="in" filter="fade">
                                      <p:cBhvr>
                                        <p:cTn id="27" dur="2000"/>
                                        <p:tgtEl>
                                          <p:spTgt spid="13323"/>
                                        </p:tgtEl>
                                      </p:cBhvr>
                                    </p:animEffect>
                                    <p:anim calcmode="lin" valueType="num">
                                      <p:cBhvr>
                                        <p:cTn id="28" dur="2000" fill="hold"/>
                                        <p:tgtEl>
                                          <p:spTgt spid="13323"/>
                                        </p:tgtEl>
                                        <p:attrNameLst>
                                          <p:attrName>style.rotation</p:attrName>
                                        </p:attrNameLst>
                                      </p:cBhvr>
                                      <p:tavLst>
                                        <p:tav tm="0">
                                          <p:val>
                                            <p:fltVal val="720"/>
                                          </p:val>
                                        </p:tav>
                                        <p:tav tm="100000">
                                          <p:val>
                                            <p:fltVal val="0"/>
                                          </p:val>
                                        </p:tav>
                                      </p:tavLst>
                                    </p:anim>
                                    <p:anim calcmode="lin" valueType="num">
                                      <p:cBhvr>
                                        <p:cTn id="29" dur="2000" fill="hold"/>
                                        <p:tgtEl>
                                          <p:spTgt spid="13323"/>
                                        </p:tgtEl>
                                        <p:attrNameLst>
                                          <p:attrName>ppt_h</p:attrName>
                                        </p:attrNameLst>
                                      </p:cBhvr>
                                      <p:tavLst>
                                        <p:tav tm="0">
                                          <p:val>
                                            <p:fltVal val="0"/>
                                          </p:val>
                                        </p:tav>
                                        <p:tav tm="100000">
                                          <p:val>
                                            <p:strVal val="#ppt_h"/>
                                          </p:val>
                                        </p:tav>
                                      </p:tavLst>
                                    </p:anim>
                                    <p:anim calcmode="lin" valueType="num">
                                      <p:cBhvr>
                                        <p:cTn id="30" dur="2000" fill="hold"/>
                                        <p:tgtEl>
                                          <p:spTgt spid="1332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33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a:xfrm>
            <a:off x="0" y="0"/>
            <a:ext cx="9144000" cy="4508500"/>
          </a:xfrm>
        </p:spPr>
        <p:txBody>
          <a:bodyPr/>
          <a:lstStyle/>
          <a:p>
            <a:pPr algn="just" eaLnBrk="1" hangingPunct="1">
              <a:defRPr/>
            </a:pPr>
            <a:r>
              <a:rPr lang="uk-UA" sz="2800" smtClean="0"/>
              <a:t>       </a:t>
            </a:r>
            <a:r>
              <a:rPr lang="uk-UA" sz="2800" smtClean="0">
                <a:effectLst/>
              </a:rPr>
              <a:t>Утворення різних поліморфних модифікацій може відбуватися і в рідких, і в м'яких лікарських формах. Це спостерігається: при заміні розчинників; при введенні в рідкі або м'які лікарські форми різних допоміжних речовин; при сушінні, очищенні, готуванні лікарських препаратів і в процесі їхнього зберігання.</a:t>
            </a:r>
            <a:br>
              <a:rPr lang="uk-UA" sz="2800" smtClean="0">
                <a:effectLst/>
              </a:rPr>
            </a:br>
            <a:r>
              <a:rPr lang="uk-UA" sz="2800" smtClean="0">
                <a:effectLst/>
              </a:rPr>
              <a:t>     Явище поліморфізму серед лікарських речовин особливо поширене серед саліцилатів, </a:t>
            </a:r>
            <a:r>
              <a:rPr lang="ru-RU" sz="2800" smtClean="0">
                <a:effectLst/>
              </a:rPr>
              <a:t>барб</a:t>
            </a:r>
            <a:r>
              <a:rPr lang="en-US" sz="2800" smtClean="0">
                <a:effectLst/>
              </a:rPr>
              <a:t>i</a:t>
            </a:r>
            <a:r>
              <a:rPr lang="ru-RU" sz="2800" smtClean="0">
                <a:effectLst/>
              </a:rPr>
              <a:t>турат</a:t>
            </a:r>
            <a:r>
              <a:rPr lang="en-US" sz="2800" smtClean="0">
                <a:effectLst/>
              </a:rPr>
              <a:t>i</a:t>
            </a:r>
            <a:r>
              <a:rPr lang="ru-RU" sz="2800" smtClean="0">
                <a:effectLst/>
              </a:rPr>
              <a:t>в, </a:t>
            </a:r>
            <a:r>
              <a:rPr lang="uk-UA" sz="2800" smtClean="0">
                <a:effectLst/>
              </a:rPr>
              <a:t>сульфаніламідів, гормональних засобів.</a:t>
            </a:r>
            <a:r>
              <a:rPr lang="uk-UA" sz="2600" smtClean="0">
                <a:effectLst/>
              </a:rPr>
              <a:t> </a:t>
            </a:r>
            <a:r>
              <a:rPr lang="uk-UA" sz="2800" smtClean="0">
                <a:effectLst/>
              </a:rPr>
              <a:t/>
            </a:r>
            <a:br>
              <a:rPr lang="uk-UA" sz="2800" smtClean="0">
                <a:effectLst/>
              </a:rPr>
            </a:br>
            <a:r>
              <a:rPr lang="uk-UA" sz="4000" smtClean="0"/>
              <a:t> </a:t>
            </a:r>
          </a:p>
        </p:txBody>
      </p:sp>
      <p:pic>
        <p:nvPicPr>
          <p:cNvPr id="23555" name="Picture 8" descr="b_1018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221163"/>
            <a:ext cx="3382962"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500" decel="50000" fill="hold">
                                          <p:stCondLst>
                                            <p:cond delay="0"/>
                                          </p:stCondLst>
                                        </p:cTn>
                                        <p:tgtEl>
                                          <p:spTgt spid="2355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55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555"/>
                                        </p:tgtEl>
                                        <p:attrNameLst>
                                          <p:attrName>ppt_w</p:attrName>
                                        </p:attrNameLst>
                                      </p:cBhvr>
                                      <p:tavLst>
                                        <p:tav tm="0">
                                          <p:val>
                                            <p:strVal val="#ppt_w*.05"/>
                                          </p:val>
                                        </p:tav>
                                        <p:tav tm="100000">
                                          <p:val>
                                            <p:strVal val="#ppt_w"/>
                                          </p:val>
                                        </p:tav>
                                      </p:tavLst>
                                    </p:anim>
                                    <p:anim calcmode="lin" valueType="num">
                                      <p:cBhvr>
                                        <p:cTn id="10" dur="1000" fill="hold"/>
                                        <p:tgtEl>
                                          <p:spTgt spid="2355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55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55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55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0" y="0"/>
            <a:ext cx="9144000" cy="6858000"/>
          </a:xfrm>
        </p:spPr>
        <p:txBody>
          <a:bodyPr/>
          <a:lstStyle/>
          <a:p>
            <a:pPr algn="just" eaLnBrk="1" hangingPunct="1">
              <a:defRPr/>
            </a:pPr>
            <a:r>
              <a:rPr lang="uk-UA" sz="3200" smtClean="0"/>
              <a:t>           </a:t>
            </a:r>
            <a:r>
              <a:rPr lang="uk-UA" sz="2800" smtClean="0">
                <a:effectLst/>
              </a:rPr>
              <a:t>Врахування і раціональне використання явищ поліморфізму лікарських речовин мають виняткове значення для фармацевтичної і медичної практики. Поліморфні модифікації тої самої речовини характеризуються різними </a:t>
            </a:r>
            <a:r>
              <a:rPr lang="uk-UA" sz="2800" i="1" smtClean="0">
                <a:effectLst/>
              </a:rPr>
              <a:t>константами стабільності, температурою фазового переходу, розчинністю, </a:t>
            </a:r>
            <a:r>
              <a:rPr lang="uk-UA" sz="2800" smtClean="0">
                <a:effectLst/>
              </a:rPr>
              <a:t>що в остаточному підсумку і визначає як стабільність речовини, так і його фармакологічну активність. При цьому особливе значення має </a:t>
            </a:r>
            <a:r>
              <a:rPr lang="uk-UA" sz="2800" i="1" smtClean="0">
                <a:effectLst/>
              </a:rPr>
              <a:t>розчинність </a:t>
            </a:r>
            <a:r>
              <a:rPr lang="uk-UA" sz="2800" smtClean="0">
                <a:effectLst/>
              </a:rPr>
              <a:t>різних поліморфних модифікацій, тому що від неї залежить абсорбція (всмоктування) лікарських речовин.</a:t>
            </a:r>
            <a:r>
              <a:rPr lang="uk-UA" smtClean="0"/>
              <a:t> </a:t>
            </a:r>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9388" y="277813"/>
            <a:ext cx="8507412" cy="919162"/>
          </a:xfrm>
        </p:spPr>
        <p:txBody>
          <a:bodyPr/>
          <a:lstStyle/>
          <a:p>
            <a:pPr eaLnBrk="1" hangingPunct="1">
              <a:defRPr/>
            </a:pPr>
            <a:r>
              <a:rPr lang="uk-UA" sz="2600" dirty="0" smtClean="0">
                <a:solidFill>
                  <a:srgbClr val="FFFF00"/>
                </a:solidFill>
              </a:rPr>
              <a:t>Існує кілька шляхів підвищення</a:t>
            </a:r>
            <a:r>
              <a:rPr lang="uk-UA" sz="2600" i="1" dirty="0" smtClean="0">
                <a:solidFill>
                  <a:srgbClr val="FFFF00"/>
                </a:solidFill>
              </a:rPr>
              <a:t> </a:t>
            </a:r>
            <a:r>
              <a:rPr lang="uk-UA" sz="2600" dirty="0" smtClean="0">
                <a:solidFill>
                  <a:srgbClr val="FFFF00"/>
                </a:solidFill>
              </a:rPr>
              <a:t>розчинності важкорозчинних речовин і тим самим </a:t>
            </a:r>
            <a:r>
              <a:rPr lang="uk-UA" sz="2600" dirty="0" err="1" smtClean="0">
                <a:solidFill>
                  <a:srgbClr val="FFFF00"/>
                </a:solidFill>
              </a:rPr>
              <a:t>біодоступності</a:t>
            </a:r>
            <a:r>
              <a:rPr lang="uk-UA" sz="2600" dirty="0" smtClean="0">
                <a:solidFill>
                  <a:srgbClr val="FFFF00"/>
                </a:solidFill>
              </a:rPr>
              <a:t>.</a:t>
            </a:r>
          </a:p>
        </p:txBody>
      </p:sp>
      <p:sp>
        <p:nvSpPr>
          <p:cNvPr id="17411" name="Rectangle 3"/>
          <p:cNvSpPr>
            <a:spLocks noGrp="1" noChangeArrowheads="1"/>
          </p:cNvSpPr>
          <p:nvPr>
            <p:ph type="body" sz="half" idx="1"/>
          </p:nvPr>
        </p:nvSpPr>
        <p:spPr>
          <a:xfrm>
            <a:off x="0" y="1341438"/>
            <a:ext cx="6084888" cy="5183187"/>
          </a:xfrm>
        </p:spPr>
        <p:txBody>
          <a:bodyPr/>
          <a:lstStyle/>
          <a:p>
            <a:pPr eaLnBrk="1" hangingPunct="1">
              <a:lnSpc>
                <a:spcPct val="90000"/>
              </a:lnSpc>
              <a:buFont typeface="Wingdings" panose="05000000000000000000" pitchFamily="2" charset="2"/>
              <a:buNone/>
            </a:pPr>
            <a:r>
              <a:rPr lang="uk-UA" altLang="uk-UA" sz="2400" smtClean="0">
                <a:solidFill>
                  <a:srgbClr val="FFFF00"/>
                </a:solidFill>
                <a:effectLst/>
              </a:rPr>
              <a:t>	1. 3а допомогою солюбілизації</a:t>
            </a:r>
            <a:r>
              <a:rPr lang="uk-UA" altLang="uk-UA" sz="2400" smtClean="0">
                <a:effectLst/>
              </a:rPr>
              <a:t>. Солюбілізація визначається як процес мимовільного переходу в стійкий розчин за допомогою ПАР нерозчинних або важкорозчинних</a:t>
            </a:r>
            <a:r>
              <a:rPr lang="ru-RU" altLang="uk-UA" sz="2400" smtClean="0">
                <a:effectLst/>
              </a:rPr>
              <a:t> у </a:t>
            </a:r>
            <a:r>
              <a:rPr lang="uk-UA" altLang="uk-UA" sz="2400" smtClean="0">
                <a:effectLst/>
              </a:rPr>
              <a:t>даному розчиннику. У вітчизняній літературі цей процес ще називається колоїдною або сполученою розчинністю.</a:t>
            </a:r>
          </a:p>
          <a:p>
            <a:pPr eaLnBrk="1" hangingPunct="1">
              <a:lnSpc>
                <a:spcPct val="90000"/>
              </a:lnSpc>
              <a:buFont typeface="Wingdings" panose="05000000000000000000" pitchFamily="2" charset="2"/>
              <a:buNone/>
            </a:pPr>
            <a:r>
              <a:rPr lang="uk-UA" altLang="uk-UA" sz="2400" smtClean="0">
                <a:solidFill>
                  <a:srgbClr val="FFFF00"/>
                </a:solidFill>
                <a:effectLst/>
              </a:rPr>
              <a:t>	2. З використанням індивідуальних або змішаних розчинників </a:t>
            </a:r>
            <a:r>
              <a:rPr lang="uk-UA" altLang="uk-UA" sz="2400" smtClean="0">
                <a:effectLst/>
              </a:rPr>
              <a:t>(бензилбензоат, бензиловий спирт, пропиленгліколь, полиэтиленгліколь, етилцеллюлоза, димексид, гліцерин і ін.).</a:t>
            </a:r>
          </a:p>
          <a:p>
            <a:pPr eaLnBrk="1" hangingPunct="1">
              <a:lnSpc>
                <a:spcPct val="90000"/>
              </a:lnSpc>
              <a:buFont typeface="Wingdings" panose="05000000000000000000" pitchFamily="2" charset="2"/>
              <a:buNone/>
            </a:pPr>
            <a:r>
              <a:rPr lang="uk-UA" altLang="uk-UA" sz="2400" smtClean="0">
                <a:solidFill>
                  <a:srgbClr val="FFFF00"/>
                </a:solidFill>
                <a:effectLst/>
              </a:rPr>
              <a:t>	</a:t>
            </a:r>
            <a:endParaRPr lang="uk-UA" altLang="uk-UA" sz="2400" smtClean="0">
              <a:effectLst/>
            </a:endParaRPr>
          </a:p>
        </p:txBody>
      </p:sp>
      <p:sp>
        <p:nvSpPr>
          <p:cNvPr id="25604" name="Rectangle 11"/>
          <p:cNvSpPr>
            <a:spLocks noGrp="1" noChangeArrowheads="1"/>
          </p:cNvSpPr>
          <p:nvPr>
            <p:ph sz="quarter" idx="4294967295"/>
          </p:nvPr>
        </p:nvSpPr>
        <p:spPr>
          <a:xfrm>
            <a:off x="6227763" y="1628775"/>
            <a:ext cx="2454275" cy="2185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uk-UA" sz="2400" smtClean="0">
              <a:effectLst/>
            </a:endParaRPr>
          </a:p>
        </p:txBody>
      </p:sp>
      <p:sp>
        <p:nvSpPr>
          <p:cNvPr id="25605" name="Rectangle 12"/>
          <p:cNvSpPr>
            <a:spLocks noGrp="1" noChangeArrowheads="1"/>
          </p:cNvSpPr>
          <p:nvPr>
            <p:ph sz="quarter" idx="4294967295"/>
          </p:nvPr>
        </p:nvSpPr>
        <p:spPr>
          <a:xfrm>
            <a:off x="6372225" y="4149725"/>
            <a:ext cx="2454275" cy="2187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uk-UA" sz="2400" smtClean="0">
              <a:effectLst/>
            </a:endParaRPr>
          </a:p>
        </p:txBody>
      </p:sp>
      <p:pic>
        <p:nvPicPr>
          <p:cNvPr id="25606" name="Picture 6" descr="i?id=275012681-33-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1628775"/>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4" descr="i?id=105324848-69-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4005263"/>
            <a:ext cx="24479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fltVal val="0"/>
                                          </p:val>
                                        </p:tav>
                                        <p:tav tm="100000">
                                          <p:val>
                                            <p:strVal val="#ppt_h"/>
                                          </p:val>
                                        </p:tav>
                                      </p:tavLst>
                                    </p:anim>
                                    <p:animEffect transition="in" filter="fade">
                                      <p:cBhvr>
                                        <p:cTn id="9" dur="500"/>
                                        <p:tgtEl>
                                          <p:spTgt spid="235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2000"/>
                                        <p:tgtEl>
                                          <p:spTgt spid="1741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Effect transition="in" filter="fade">
                                      <p:cBhvr>
                                        <p:cTn id="19" dur="2000"/>
                                        <p:tgtEl>
                                          <p:spTgt spid="17411">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411">
                                            <p:txEl>
                                              <p:pRg st="2" end="2"/>
                                            </p:txEl>
                                          </p:spTgt>
                                        </p:tgtEl>
                                        <p:attrNameLst>
                                          <p:attrName>style.visibility</p:attrName>
                                        </p:attrNameLst>
                                      </p:cBhvr>
                                      <p:to>
                                        <p:strVal val="visible"/>
                                      </p:to>
                                    </p:set>
                                    <p:animEffect transition="in" filter="fade">
                                      <p:cBhvr>
                                        <p:cTn id="24" dur="20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174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sz="half" idx="4294967295"/>
          </p:nvPr>
        </p:nvSpPr>
        <p:spPr>
          <a:xfrm>
            <a:off x="323850" y="476250"/>
            <a:ext cx="7993063" cy="5649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buFont typeface="Wingdings" panose="05000000000000000000" pitchFamily="2" charset="2"/>
              <a:buNone/>
            </a:pPr>
            <a:r>
              <a:rPr lang="uk-UA" altLang="uk-UA" sz="2600" smtClean="0">
                <a:solidFill>
                  <a:srgbClr val="FFFF00"/>
                </a:solidFill>
                <a:effectLst/>
              </a:rPr>
              <a:t>3. З використанням гідротропії</a:t>
            </a:r>
            <a:r>
              <a:rPr lang="uk-UA" altLang="uk-UA" sz="2600" smtClean="0">
                <a:effectLst/>
              </a:rPr>
              <a:t>, що забезпечує одержання гідрофільних комплексів з органічними речовинами, що містять электродонорн</a:t>
            </a:r>
            <a:r>
              <a:rPr lang="en-US" altLang="uk-UA" sz="2600" smtClean="0">
                <a:effectLst/>
              </a:rPr>
              <a:t>i</a:t>
            </a:r>
            <a:r>
              <a:rPr lang="uk-UA" altLang="uk-UA" sz="2600" smtClean="0">
                <a:effectLst/>
              </a:rPr>
              <a:t> замісники - полярні радикали. Прикладами гідротропних речовин можуть служити натрію саліцилат, натрію бензоат, гексаметилентетрамін, новокаїн, антипірин, сечовина, гліцерин, амінокислоти, оксикислоти, протеїни й ін. </a:t>
            </a:r>
          </a:p>
          <a:p>
            <a:pPr eaLnBrk="1" hangingPunct="1">
              <a:lnSpc>
                <a:spcPct val="90000"/>
              </a:lnSpc>
              <a:buFont typeface="Wingdings" panose="05000000000000000000" pitchFamily="2" charset="2"/>
              <a:buNone/>
            </a:pPr>
            <a:r>
              <a:rPr lang="uk-UA" altLang="uk-UA" sz="2600" smtClean="0">
                <a:solidFill>
                  <a:srgbClr val="FFFF00"/>
                </a:solidFill>
                <a:effectLst/>
              </a:rPr>
              <a:t>4. Синтетичний шлях </a:t>
            </a:r>
            <a:r>
              <a:rPr lang="uk-UA" altLang="uk-UA" sz="2600" smtClean="0">
                <a:effectLst/>
              </a:rPr>
              <a:t>- введення в структуру молекули гідрофільних груп: -СООН, СН2-СООН, -НРОЗН, -СН2РОЗН. Приклад: унітіол.</a:t>
            </a:r>
          </a:p>
          <a:p>
            <a:pPr>
              <a:lnSpc>
                <a:spcPct val="90000"/>
              </a:lnSpc>
              <a:buFont typeface="Wingdings" panose="05000000000000000000" pitchFamily="2" charset="2"/>
              <a:buNone/>
            </a:pPr>
            <a:endParaRPr lang="ru-RU" altLang="uk-UA" sz="26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fade">
                                      <p:cBhvr>
                                        <p:cTn id="7" dur="20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fade">
                                      <p:cBhvr>
                                        <p:cTn id="12" dur="2000"/>
                                        <p:tgtEl>
                                          <p:spTgt spid="67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457200" y="260350"/>
            <a:ext cx="8229600" cy="6337300"/>
          </a:xfrm>
        </p:spPr>
        <p:txBody>
          <a:bodyPr/>
          <a:lstStyle/>
          <a:p>
            <a:pPr eaLnBrk="1" hangingPunct="1">
              <a:buFont typeface="Wingdings" panose="05000000000000000000" pitchFamily="2" charset="2"/>
              <a:buNone/>
            </a:pPr>
            <a:r>
              <a:rPr lang="uk-UA" altLang="uk-UA" sz="2100" smtClean="0">
                <a:solidFill>
                  <a:srgbClr val="FFFF00"/>
                </a:solidFill>
                <a:effectLst/>
              </a:rPr>
              <a:t>	5.Шляхом утворення солей і комплексів:</a:t>
            </a:r>
          </a:p>
          <a:p>
            <a:pPr eaLnBrk="1" hangingPunct="1">
              <a:buFont typeface="Wingdings" panose="05000000000000000000" pitchFamily="2" charset="2"/>
              <a:buNone/>
            </a:pPr>
            <a:r>
              <a:rPr lang="uk-UA" altLang="uk-UA" sz="2100" smtClean="0">
                <a:effectLst/>
              </a:rPr>
              <a:t>	а) важкорозчинні</a:t>
            </a:r>
            <a:r>
              <a:rPr lang="ru-RU" altLang="uk-UA" sz="2100" smtClean="0">
                <a:effectLst/>
              </a:rPr>
              <a:t> </a:t>
            </a:r>
            <a:r>
              <a:rPr lang="uk-UA" altLang="uk-UA" sz="2100" smtClean="0">
                <a:effectLst/>
              </a:rPr>
              <a:t>речовини: основи, кисла форма сполук у лугах або з натрію гідрокарбонатом переходить у легкорозчинну сіль. У такий спосіб можна перевести в розчинні сполуки </a:t>
            </a:r>
            <a:r>
              <a:rPr lang="ru-RU" altLang="uk-UA" sz="2100" smtClean="0">
                <a:effectLst/>
              </a:rPr>
              <a:t>фенобарбітал, </a:t>
            </a:r>
            <a:r>
              <a:rPr lang="uk-UA" altLang="uk-UA" sz="2100" smtClean="0">
                <a:effectLst/>
              </a:rPr>
              <a:t>норсульфазол, стрептоцид, осарсол і ін. речовини;</a:t>
            </a:r>
          </a:p>
          <a:p>
            <a:pPr eaLnBrk="1" hangingPunct="1">
              <a:buFont typeface="Wingdings" panose="05000000000000000000" pitchFamily="2" charset="2"/>
              <a:buNone/>
            </a:pPr>
            <a:r>
              <a:rPr lang="uk-UA" altLang="uk-UA" sz="2100" smtClean="0">
                <a:effectLst/>
              </a:rPr>
              <a:t>	б) одержання водних розчинів </a:t>
            </a:r>
            <a:r>
              <a:rPr lang="ru-RU" altLang="uk-UA" sz="2100" smtClean="0">
                <a:effectLst/>
              </a:rPr>
              <a:t>йоду за </a:t>
            </a:r>
            <a:r>
              <a:rPr lang="uk-UA" altLang="uk-UA" sz="2100" smtClean="0">
                <a:effectLst/>
              </a:rPr>
              <a:t>допомогою легкорозчинних  комплексів </a:t>
            </a:r>
            <a:r>
              <a:rPr lang="ru-RU" altLang="uk-UA" sz="2100" smtClean="0">
                <a:effectLst/>
              </a:rPr>
              <a:t>йоду </a:t>
            </a:r>
            <a:r>
              <a:rPr lang="uk-UA" altLang="uk-UA" sz="2100" smtClean="0">
                <a:effectLst/>
              </a:rPr>
              <a:t>з йодидами лужних металів;</a:t>
            </a:r>
          </a:p>
          <a:p>
            <a:pPr eaLnBrk="1" hangingPunct="1">
              <a:buFont typeface="Wingdings" panose="05000000000000000000" pitchFamily="2" charset="2"/>
              <a:buNone/>
            </a:pPr>
            <a:r>
              <a:rPr lang="uk-UA" altLang="uk-UA" sz="2100" smtClean="0">
                <a:effectLst/>
              </a:rPr>
              <a:t>	с) для одержання водних розчинів полієнових антибіотиків (ністатину, леворину й ін.) використовують полівінілпіролідон, з яким вони утворять комплексні сполуки, де нерозчинна у воді речовина і солюбілізатор зв'язані координаційним зв'язком. Ці комплекси добре розчинні у воді. Початі в цьому напрямку наукові дослідження дозволяють розкривати нові закономірності у відношенні «лікарська речовин-допоміжна речовина» у складних фізико-хімічних системах, якими є лікарські препарати.</a:t>
            </a:r>
          </a:p>
          <a:p>
            <a:pPr eaLnBrk="1" hangingPunct="1">
              <a:buFont typeface="Wingdings" panose="05000000000000000000" pitchFamily="2" charset="2"/>
              <a:buNone/>
            </a:pPr>
            <a:r>
              <a:rPr lang="uk-UA" altLang="uk-UA" sz="2100" smtClean="0">
                <a:solidFill>
                  <a:srgbClr val="FFFF00"/>
                </a:solidFill>
                <a:effectLst/>
              </a:rPr>
              <a:t>	</a:t>
            </a:r>
            <a:endParaRPr lang="uk-UA" altLang="uk-UA" sz="21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20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fade">
                                      <p:cBhvr>
                                        <p:cTn id="12" dur="20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fade">
                                      <p:cBhvr>
                                        <p:cTn id="17" dur="2000"/>
                                        <p:tgtEl>
                                          <p:spTgt spid="184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fade">
                                      <p:cBhvr>
                                        <p:cTn id="22" dur="2000"/>
                                        <p:tgtEl>
                                          <p:spTgt spid="184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fade">
                                      <p:cBhvr>
                                        <p:cTn id="27" dur="20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60350"/>
            <a:ext cx="8713787" cy="5545138"/>
          </a:xfrm>
        </p:spPr>
        <p:txBody>
          <a:bodyPr>
            <a:normAutofit/>
          </a:bodyPr>
          <a:lstStyle/>
          <a:p>
            <a:pPr algn="just">
              <a:buFont typeface="Wingdings" panose="05000000000000000000" pitchFamily="2" charset="2"/>
              <a:buNone/>
              <a:defRPr/>
            </a:pPr>
            <a:r>
              <a:rPr lang="uk-UA" dirty="0" smtClean="0"/>
              <a:t>	</a:t>
            </a:r>
            <a:r>
              <a:rPr lang="uk-UA" sz="3000" dirty="0" smtClean="0"/>
              <a:t>На терапевтичну активність лікарських речовин істотний вплив чинять також їх </a:t>
            </a:r>
            <a:r>
              <a:rPr lang="uk-UA" sz="3000" dirty="0" smtClean="0">
                <a:solidFill>
                  <a:srgbClr val="FFFF00"/>
                </a:solidFill>
              </a:rPr>
              <a:t>оптичні властивості</a:t>
            </a:r>
            <a:r>
              <a:rPr lang="uk-UA" sz="3000" dirty="0" smtClean="0"/>
              <a:t>. Серед оптичних ізомерів немає хімічної відмінності, але кожен з них обертає площину поляризаційного променя в певному напрямі. Не дивлячись на те, що хімічний аналіз повністю підтверджує наявність однієї і тієї ж речовини в лікарських препаратах з різними ізомерами, вони не будуть терапевтично еквівалентні.</a:t>
            </a:r>
            <a:endParaRPr lang="ru-RU" sz="3000" dirty="0" smtClean="0"/>
          </a:p>
        </p:txBody>
      </p:sp>
      <p:pic>
        <p:nvPicPr>
          <p:cNvPr id="28675" name="Picture 5" descr="ANd9GcQCqbliW3SYQGmcC1kd1W2oL0JwGlU8ZpCqDrfA75-v7QaVr1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4941888"/>
            <a:ext cx="25717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9275"/>
            <a:ext cx="8229600" cy="5576888"/>
          </a:xfrm>
        </p:spPr>
        <p:txBody>
          <a:bodyPr/>
          <a:lstStyle/>
          <a:p>
            <a:pPr algn="just">
              <a:buFont typeface="Wingdings" panose="05000000000000000000" pitchFamily="2" charset="2"/>
              <a:buNone/>
              <a:defRPr/>
            </a:pPr>
            <a:r>
              <a:rPr lang="uk-UA" smtClean="0">
                <a:solidFill>
                  <a:srgbClr val="FFFF00"/>
                </a:solidFill>
              </a:rPr>
              <a:t>	Безводні лікарські речовини або кристалогідрати</a:t>
            </a:r>
            <a:r>
              <a:rPr lang="uk-UA" smtClean="0"/>
              <a:t> мають </a:t>
            </a:r>
            <a:r>
              <a:rPr lang="uk-UA" smtClean="0">
                <a:solidFill>
                  <a:srgbClr val="FFFF00"/>
                </a:solidFill>
              </a:rPr>
              <a:t>різну розчинність</a:t>
            </a:r>
            <a:r>
              <a:rPr lang="uk-UA" smtClean="0"/>
              <a:t>, що призводить до зміни їх фармакологічної дії. Наприклад, швидше розчиняються безводні форми кофеїну, ампіциліну, теофіліну, в порівнянні з їх кристалогідратами, а отже і швидше всмоктуються.</a:t>
            </a:r>
            <a:endParaRPr lang="ru-RU" smtClean="0"/>
          </a:p>
        </p:txBody>
      </p:sp>
      <p:pic>
        <p:nvPicPr>
          <p:cNvPr id="29699" name="Picture 3" descr="D:\Робота\Біофармація\Біофармація 2010-2011\Лекції\Провізори\розчиніст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583113"/>
            <a:ext cx="3024187"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558800"/>
          </a:xfrm>
          <a:noFill/>
          <a:extLst>
            <a:ext uri="{909E8E84-426E-40DD-AFC4-6F175D3DCCD1}">
              <a14:hiddenFill xmlns:a14="http://schemas.microsoft.com/office/drawing/2010/main">
                <a:solidFill>
                  <a:srgbClr val="FFFFFF"/>
                </a:solidFill>
              </a14:hiddenFill>
            </a:ext>
          </a:extLst>
        </p:spPr>
        <p:txBody>
          <a:bodyPr/>
          <a:lstStyle/>
          <a:p>
            <a:r>
              <a:rPr lang="uk-UA" altLang="uk-UA" sz="4000" smtClean="0">
                <a:solidFill>
                  <a:srgbClr val="FFFF00"/>
                </a:solidFill>
                <a:effectLst/>
              </a:rPr>
              <a:t>Допоміжні речовини</a:t>
            </a:r>
            <a:endParaRPr lang="ru-RU" altLang="uk-UA" sz="4000" smtClean="0">
              <a:solidFill>
                <a:srgbClr val="FFFF00"/>
              </a:solidFill>
              <a:effectLst/>
            </a:endParaRPr>
          </a:p>
        </p:txBody>
      </p:sp>
      <p:sp>
        <p:nvSpPr>
          <p:cNvPr id="73731" name="Rectangle 3"/>
          <p:cNvSpPr>
            <a:spLocks noGrp="1" noChangeArrowheads="1"/>
          </p:cNvSpPr>
          <p:nvPr>
            <p:ph type="body" idx="1"/>
          </p:nvPr>
        </p:nvSpPr>
        <p:spPr>
          <a:xfrm>
            <a:off x="0" y="981075"/>
            <a:ext cx="8964613" cy="4752975"/>
          </a:xfrm>
          <a:noFill/>
          <a:extLst>
            <a:ext uri="{909E8E84-426E-40DD-AFC4-6F175D3DCCD1}">
              <a14:hiddenFill xmlns:a14="http://schemas.microsoft.com/office/drawing/2010/main">
                <a:solidFill>
                  <a:srgbClr val="FFFFFF"/>
                </a:solidFill>
              </a14:hiddenFill>
            </a:ext>
          </a:extLst>
        </p:spPr>
        <p:txBody>
          <a:bodyPr/>
          <a:lstStyle/>
          <a:p>
            <a:pPr>
              <a:lnSpc>
                <a:spcPct val="80000"/>
              </a:lnSpc>
              <a:buFont typeface="Wingdings" panose="05000000000000000000" pitchFamily="2" charset="2"/>
              <a:buNone/>
            </a:pPr>
            <a:r>
              <a:rPr lang="uk-UA" altLang="uk-UA" sz="2800" smtClean="0">
                <a:effectLst/>
              </a:rPr>
              <a:t>	До недавнього часу в допоміжних речовинах бачили тільки індиферентні формоутворювачі, значення яких зводилися до надання відповідної форми і об'єму лікарської речовини з метою зручності його прийому, транспортування, зберігання.</a:t>
            </a:r>
          </a:p>
          <a:p>
            <a:pPr>
              <a:lnSpc>
                <a:spcPct val="80000"/>
              </a:lnSpc>
              <a:buFont typeface="Wingdings" panose="05000000000000000000" pitchFamily="2" charset="2"/>
              <a:buNone/>
            </a:pPr>
            <a:r>
              <a:rPr lang="uk-UA" altLang="uk-UA" sz="2800" smtClean="0">
                <a:effectLst/>
              </a:rPr>
              <a:t>	Проте відкриття останніх десятиліть привели до усвідомлення біологічної ролі допоміжних речовин. Вони можуть підсилювати, знижувати дію лікарських речовин або змінювати їх характер під впливом різних причин (комплексоутворення, молекулярні реакції і ін.)</a:t>
            </a:r>
            <a:endParaRPr lang="ru-RU" altLang="uk-UA" sz="2800" smtClean="0">
              <a:effectLst/>
            </a:endParaRPr>
          </a:p>
        </p:txBody>
      </p:sp>
      <p:pic>
        <p:nvPicPr>
          <p:cNvPr id="30724" name="Picture 5" descr="ANd9GcT3SvenvWvHshUuYkP-asEPSN_DVYG7djzHjDslrHnoYz0mIF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5013325"/>
            <a:ext cx="3995737"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3730"/>
                                        </p:tgtEl>
                                        <p:attrNameLst>
                                          <p:attrName>style.visibility</p:attrName>
                                        </p:attrNameLst>
                                      </p:cBhvr>
                                      <p:to>
                                        <p:strVal val="visible"/>
                                      </p:to>
                                    </p:set>
                                    <p:anim calcmode="discrete" valueType="clr">
                                      <p:cBhvr override="childStyle">
                                        <p:cTn id="7" dur="80"/>
                                        <p:tgtEl>
                                          <p:spTgt spid="7373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3730"/>
                                        </p:tgtEl>
                                        <p:attrNameLst>
                                          <p:attrName>fillcolor</p:attrName>
                                        </p:attrNameLst>
                                      </p:cBhvr>
                                      <p:tavLst>
                                        <p:tav tm="0">
                                          <p:val>
                                            <p:clrVal>
                                              <a:schemeClr val="accent2"/>
                                            </p:clrVal>
                                          </p:val>
                                        </p:tav>
                                        <p:tav tm="50000">
                                          <p:val>
                                            <p:clrVal>
                                              <a:schemeClr val="hlink"/>
                                            </p:clrVal>
                                          </p:val>
                                        </p:tav>
                                      </p:tavLst>
                                    </p:anim>
                                    <p:set>
                                      <p:cBhvr>
                                        <p:cTn id="9" dur="80"/>
                                        <p:tgtEl>
                                          <p:spTgt spid="73730"/>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3731">
                                            <p:txEl>
                                              <p:pRg st="0" end="0"/>
                                            </p:txEl>
                                          </p:spTgt>
                                        </p:tgtEl>
                                        <p:attrNameLst>
                                          <p:attrName>style.visibility</p:attrName>
                                        </p:attrNameLst>
                                      </p:cBhvr>
                                      <p:to>
                                        <p:strVal val="visible"/>
                                      </p:to>
                                    </p:set>
                                    <p:animEffect transition="in" filter="fade">
                                      <p:cBhvr>
                                        <p:cTn id="14" dur="2000"/>
                                        <p:tgtEl>
                                          <p:spTgt spid="7373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3731">
                                            <p:txEl>
                                              <p:pRg st="1" end="1"/>
                                            </p:txEl>
                                          </p:spTgt>
                                        </p:tgtEl>
                                        <p:attrNameLst>
                                          <p:attrName>style.visibility</p:attrName>
                                        </p:attrNameLst>
                                      </p:cBhvr>
                                      <p:to>
                                        <p:strVal val="visible"/>
                                      </p:to>
                                    </p:set>
                                    <p:animEffect transition="in" filter="fade">
                                      <p:cBhvr>
                                        <p:cTn id="19" dur="2000"/>
                                        <p:tgtEl>
                                          <p:spTgt spid="737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250825" y="188913"/>
            <a:ext cx="8713788" cy="6408737"/>
          </a:xfrm>
        </p:spPr>
        <p:txBody>
          <a:bodyPr/>
          <a:lstStyle/>
          <a:p>
            <a:pPr algn="just" eaLnBrk="1" hangingPunct="1">
              <a:defRPr/>
            </a:pPr>
            <a:r>
              <a:rPr lang="uk-UA" sz="2800" dirty="0" smtClean="0"/>
              <a:t>Застосування тонких високочутливих методів аналізу препаратів (</a:t>
            </a:r>
            <a:r>
              <a:rPr lang="uk-UA" sz="2800" dirty="0" err="1" smtClean="0"/>
              <a:t>газо-</a:t>
            </a:r>
            <a:r>
              <a:rPr lang="uk-UA" sz="2800" dirty="0" smtClean="0"/>
              <a:t> рідинною, тонкошарова хроматографія, рентгеноструктурний аналіз, спектрофотометрія) дозволили встановити найтісніші взаємодії лікарських і допоміжних речовин. </a:t>
            </a:r>
            <a:br>
              <a:rPr lang="uk-UA" sz="2800" dirty="0" smtClean="0"/>
            </a:br>
            <a:r>
              <a:rPr lang="uk-UA" sz="2800" dirty="0" smtClean="0"/>
              <a:t>На підставі </a:t>
            </a:r>
            <a:r>
              <a:rPr lang="uk-UA" sz="2800" dirty="0" err="1" smtClean="0"/>
              <a:t>біофармацевтичних</a:t>
            </a:r>
            <a:r>
              <a:rPr lang="uk-UA" sz="2800" dirty="0" smtClean="0"/>
              <a:t> робіт було встановлено, що допоміжні речовини - це не індиферентна маса, використовувана в чисто технологічному відношенні. </a:t>
            </a:r>
            <a:br>
              <a:rPr lang="uk-UA" sz="2800" dirty="0" smtClean="0"/>
            </a:br>
            <a:r>
              <a:rPr lang="uk-UA" sz="2800" dirty="0" smtClean="0"/>
              <a:t>Взаємодія між лікарськими і допоміжними речовинами може відбуватися як у процесі готування лікарських препаратів, так і в процесі їхнього зберігання.</a:t>
            </a:r>
            <a:br>
              <a:rPr lang="uk-UA" sz="2800" dirty="0" smtClean="0"/>
            </a:br>
            <a:endParaRPr lang="uk-UA" sz="2800" dirty="0" smtClean="0"/>
          </a:p>
        </p:txBody>
      </p:sp>
    </p:spTree>
  </p:cSld>
  <p:clrMapOvr>
    <a:masterClrMapping/>
  </p:clrMapOvr>
  <p:transition>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179388" y="188913"/>
            <a:ext cx="8713787" cy="6480175"/>
          </a:xfrm>
        </p:spPr>
        <p:txBody>
          <a:bodyPr/>
          <a:lstStyle/>
          <a:p>
            <a:pPr algn="just" eaLnBrk="1" hangingPunct="1">
              <a:defRPr/>
            </a:pPr>
            <a:r>
              <a:rPr lang="uk-UA" sz="2800" smtClean="0"/>
              <a:t>        </a:t>
            </a:r>
            <a:r>
              <a:rPr lang="uk-UA" sz="2400" smtClean="0">
                <a:effectLst/>
              </a:rPr>
              <a:t>Не можна поставити чіткої границі між діючою речовиною і допоміжною речовиною в лікарській формі, і тому сучасна фармацевтична наука ставить вимогу при розробці нових лікарських засобів: </a:t>
            </a:r>
            <a:r>
              <a:rPr lang="uk-UA" sz="2400" i="1" smtClean="0">
                <a:effectLst/>
              </a:rPr>
              <a:t>встановити ступінь впливу допоміжних речовин на терапевтичну ефективність ліків. </a:t>
            </a:r>
            <a:br>
              <a:rPr lang="uk-UA" sz="2400" i="1" smtClean="0">
                <a:effectLst/>
              </a:rPr>
            </a:br>
            <a:r>
              <a:rPr lang="uk-UA" sz="2400" smtClean="0">
                <a:effectLst/>
              </a:rPr>
              <a:t>Інакше кажучи, допоміжна речовина повинна застосовуватися не взагалі, а конкретно з індивідуальною субстанцією. </a:t>
            </a:r>
            <a:r>
              <a:rPr lang="uk-UA" sz="2400" i="1" smtClean="0">
                <a:effectLst/>
              </a:rPr>
              <a:t>Необґрунтоване застосування </a:t>
            </a:r>
            <a:r>
              <a:rPr lang="uk-UA" sz="2400" smtClean="0">
                <a:effectLst/>
              </a:rPr>
              <a:t>допоміжної речовини </a:t>
            </a:r>
            <a:r>
              <a:rPr lang="uk-UA" sz="2400" i="1" smtClean="0">
                <a:effectLst/>
              </a:rPr>
              <a:t>може призвести до зниження, посилення, зміні лікувального ефекту або повній утраті лікувальної дії лікарської речовини.</a:t>
            </a:r>
            <a:r>
              <a:rPr lang="uk-UA" sz="2400" smtClean="0">
                <a:effectLst/>
              </a:rPr>
              <a:t/>
            </a:r>
            <a:br>
              <a:rPr lang="uk-UA" sz="2400" smtClean="0">
                <a:effectLst/>
              </a:rPr>
            </a:br>
            <a:r>
              <a:rPr lang="uk-UA" sz="2400" smtClean="0">
                <a:effectLst/>
              </a:rPr>
              <a:t>         У доступній літературі відомі приклади впливу допоміжних речовин на терапевтичну ефективність. Наприклад, лактоза зводить до мінімуму дія ізоніазиду, але підсилює дія тестостерону, сповільнює дія барбітолу. Твін-80 підсилює адсорбцію вітамінів А, Д, Е.</a:t>
            </a:r>
          </a:p>
        </p:txBody>
      </p:sp>
    </p:spTree>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0" y="333375"/>
            <a:ext cx="9144000" cy="6524625"/>
          </a:xfrm>
        </p:spPr>
        <p:txBody>
          <a:bodyPr/>
          <a:lstStyle/>
          <a:p>
            <a:pPr algn="just" eaLnBrk="1" hangingPunct="1"/>
            <a:r>
              <a:rPr lang="uk-UA" altLang="uk-UA" smtClean="0">
                <a:effectLst/>
              </a:rPr>
              <a:t>     </a:t>
            </a:r>
            <a:r>
              <a:rPr lang="uk-UA" altLang="uk-UA" sz="2800" smtClean="0">
                <a:effectLst/>
              </a:rPr>
              <a:t>Допоміжні речовини бувають природного, синтетичного і напівсинтетичного походження. При готуванні лікарських форм вони можуть виконувати різні функції: розчинників, солюбілізаторів, стабілізаторів, основ, ПАР, згущувачів, емульгаторів, консервантів, коригентів, барвників.</a:t>
            </a:r>
          </a:p>
          <a:p>
            <a:pPr algn="just" eaLnBrk="1" hangingPunct="1"/>
            <a:r>
              <a:rPr lang="uk-UA" altLang="uk-UA" sz="2800" smtClean="0">
                <a:effectLst/>
              </a:rPr>
              <a:t>     До таких речовин відносяться: крохмаль, глюкоза, вода очищена, спирт етиловий, вазелін, олія, какао, тальк, бентоніти, аеросил, парафін, пшеничне борошно, поліетиленоксиди, різні похідні целюлози й ін. </a:t>
            </a:r>
          </a:p>
        </p:txBody>
      </p:sp>
      <p:pic>
        <p:nvPicPr>
          <p:cNvPr id="33795" name="Picture 6" descr="26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4868863"/>
            <a:ext cx="2476500"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body" sz="half" idx="1"/>
          </p:nvPr>
        </p:nvSpPr>
        <p:spPr>
          <a:xfrm>
            <a:off x="0" y="620713"/>
            <a:ext cx="5292725" cy="5505450"/>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uk-UA" altLang="uk-UA" sz="2800" smtClean="0">
                <a:effectLst/>
              </a:rPr>
              <a:t>	Такі допоміжні речовини, що зазвичайзастосовуються, як желатин, крохмаль, поліетиленоксиди, похідна целюлоза, неіоноактивні ПАВ здатні вступати в реакції взаємодії (зокрема, комплексоутворення) з лікарськими речовинами самої різної природи, утворюючи з'єднання, що характеризуються іншими, чим початкові речовини, властивостями.</a:t>
            </a:r>
            <a:r>
              <a:rPr lang="ru-RU" altLang="uk-UA" sz="2800" smtClean="0">
                <a:effectLst/>
              </a:rPr>
              <a:t> </a:t>
            </a:r>
          </a:p>
        </p:txBody>
      </p:sp>
      <p:pic>
        <p:nvPicPr>
          <p:cNvPr id="74760" name="Picture 8" descr="i?id=475409078-55-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188" y="1643063"/>
            <a:ext cx="21431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10" descr="i?id=43173802-03-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12" descr="i?id=24098709-15-72&amp;n=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286125"/>
            <a:ext cx="21336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6" name="Picture 14" descr="i?id=106164182-37-72&amp;n=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4938" y="5000625"/>
            <a:ext cx="19526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74762"/>
                                        </p:tgtEl>
                                        <p:attrNameLst>
                                          <p:attrName>style.visibility</p:attrName>
                                        </p:attrNameLst>
                                      </p:cBhvr>
                                      <p:to>
                                        <p:strVal val="visible"/>
                                      </p:to>
                                    </p:set>
                                    <p:animEffect transition="in" filter="fade">
                                      <p:cBhvr>
                                        <p:cTn id="7" dur="2000"/>
                                        <p:tgtEl>
                                          <p:spTgt spid="74762"/>
                                        </p:tgtEl>
                                      </p:cBhvr>
                                    </p:animEffect>
                                    <p:anim calcmode="lin" valueType="num">
                                      <p:cBhvr>
                                        <p:cTn id="8" dur="2000" fill="hold"/>
                                        <p:tgtEl>
                                          <p:spTgt spid="74762"/>
                                        </p:tgtEl>
                                        <p:attrNameLst>
                                          <p:attrName>style.rotation</p:attrName>
                                        </p:attrNameLst>
                                      </p:cBhvr>
                                      <p:tavLst>
                                        <p:tav tm="0">
                                          <p:val>
                                            <p:fltVal val="720"/>
                                          </p:val>
                                        </p:tav>
                                        <p:tav tm="100000">
                                          <p:val>
                                            <p:fltVal val="0"/>
                                          </p:val>
                                        </p:tav>
                                      </p:tavLst>
                                    </p:anim>
                                    <p:anim calcmode="lin" valueType="num">
                                      <p:cBhvr>
                                        <p:cTn id="9" dur="2000" fill="hold"/>
                                        <p:tgtEl>
                                          <p:spTgt spid="74762"/>
                                        </p:tgtEl>
                                        <p:attrNameLst>
                                          <p:attrName>ppt_h</p:attrName>
                                        </p:attrNameLst>
                                      </p:cBhvr>
                                      <p:tavLst>
                                        <p:tav tm="0">
                                          <p:val>
                                            <p:fltVal val="0"/>
                                          </p:val>
                                        </p:tav>
                                        <p:tav tm="100000">
                                          <p:val>
                                            <p:strVal val="#ppt_h"/>
                                          </p:val>
                                        </p:tav>
                                      </p:tavLst>
                                    </p:anim>
                                    <p:anim calcmode="lin" valueType="num">
                                      <p:cBhvr>
                                        <p:cTn id="10" dur="2000" fill="hold"/>
                                        <p:tgtEl>
                                          <p:spTgt spid="7476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74760"/>
                                        </p:tgtEl>
                                        <p:attrNameLst>
                                          <p:attrName>style.visibility</p:attrName>
                                        </p:attrNameLst>
                                      </p:cBhvr>
                                      <p:to>
                                        <p:strVal val="visible"/>
                                      </p:to>
                                    </p:set>
                                    <p:animEffect transition="in" filter="fade">
                                      <p:cBhvr>
                                        <p:cTn id="15" dur="2000"/>
                                        <p:tgtEl>
                                          <p:spTgt spid="74760"/>
                                        </p:tgtEl>
                                      </p:cBhvr>
                                    </p:animEffect>
                                    <p:anim calcmode="lin" valueType="num">
                                      <p:cBhvr>
                                        <p:cTn id="16" dur="2000" fill="hold"/>
                                        <p:tgtEl>
                                          <p:spTgt spid="74760"/>
                                        </p:tgtEl>
                                        <p:attrNameLst>
                                          <p:attrName>style.rotation</p:attrName>
                                        </p:attrNameLst>
                                      </p:cBhvr>
                                      <p:tavLst>
                                        <p:tav tm="0">
                                          <p:val>
                                            <p:fltVal val="720"/>
                                          </p:val>
                                        </p:tav>
                                        <p:tav tm="100000">
                                          <p:val>
                                            <p:fltVal val="0"/>
                                          </p:val>
                                        </p:tav>
                                      </p:tavLst>
                                    </p:anim>
                                    <p:anim calcmode="lin" valueType="num">
                                      <p:cBhvr>
                                        <p:cTn id="17" dur="2000" fill="hold"/>
                                        <p:tgtEl>
                                          <p:spTgt spid="74760"/>
                                        </p:tgtEl>
                                        <p:attrNameLst>
                                          <p:attrName>ppt_h</p:attrName>
                                        </p:attrNameLst>
                                      </p:cBhvr>
                                      <p:tavLst>
                                        <p:tav tm="0">
                                          <p:val>
                                            <p:fltVal val="0"/>
                                          </p:val>
                                        </p:tav>
                                        <p:tav tm="100000">
                                          <p:val>
                                            <p:strVal val="#ppt_h"/>
                                          </p:val>
                                        </p:tav>
                                      </p:tavLst>
                                    </p:anim>
                                    <p:anim calcmode="lin" valueType="num">
                                      <p:cBhvr>
                                        <p:cTn id="18" dur="2000" fill="hold"/>
                                        <p:tgtEl>
                                          <p:spTgt spid="74760"/>
                                        </p:tgtEl>
                                        <p:attrNameLst>
                                          <p:attrName>ppt_w</p:attrName>
                                        </p:attrNameLst>
                                      </p:cBhvr>
                                      <p:tavLst>
                                        <p:tav tm="0">
                                          <p:val>
                                            <p:fltVal val="0"/>
                                          </p:val>
                                        </p:tav>
                                        <p:tav tm="100000">
                                          <p:val>
                                            <p:strVal val="#ppt_w"/>
                                          </p:val>
                                        </p:tav>
                                      </p:tavLst>
                                    </p:anim>
                                  </p:childTnLst>
                                </p:cTn>
                              </p:par>
                              <p:par>
                                <p:cTn id="19" presetID="35" presetClass="entr" presetSubtype="0" fill="hold" nodeType="withEffect">
                                  <p:stCondLst>
                                    <p:cond delay="0"/>
                                  </p:stCondLst>
                                  <p:childTnLst>
                                    <p:set>
                                      <p:cBhvr>
                                        <p:cTn id="20" dur="1" fill="hold">
                                          <p:stCondLst>
                                            <p:cond delay="0"/>
                                          </p:stCondLst>
                                        </p:cTn>
                                        <p:tgtEl>
                                          <p:spTgt spid="74764"/>
                                        </p:tgtEl>
                                        <p:attrNameLst>
                                          <p:attrName>style.visibility</p:attrName>
                                        </p:attrNameLst>
                                      </p:cBhvr>
                                      <p:to>
                                        <p:strVal val="visible"/>
                                      </p:to>
                                    </p:set>
                                    <p:animEffect transition="in" filter="fade">
                                      <p:cBhvr>
                                        <p:cTn id="21" dur="2000"/>
                                        <p:tgtEl>
                                          <p:spTgt spid="74764"/>
                                        </p:tgtEl>
                                      </p:cBhvr>
                                    </p:animEffect>
                                    <p:anim calcmode="lin" valueType="num">
                                      <p:cBhvr>
                                        <p:cTn id="22" dur="2000" fill="hold"/>
                                        <p:tgtEl>
                                          <p:spTgt spid="74764"/>
                                        </p:tgtEl>
                                        <p:attrNameLst>
                                          <p:attrName>style.rotation</p:attrName>
                                        </p:attrNameLst>
                                      </p:cBhvr>
                                      <p:tavLst>
                                        <p:tav tm="0">
                                          <p:val>
                                            <p:fltVal val="720"/>
                                          </p:val>
                                        </p:tav>
                                        <p:tav tm="100000">
                                          <p:val>
                                            <p:fltVal val="0"/>
                                          </p:val>
                                        </p:tav>
                                      </p:tavLst>
                                    </p:anim>
                                    <p:anim calcmode="lin" valueType="num">
                                      <p:cBhvr>
                                        <p:cTn id="23" dur="2000" fill="hold"/>
                                        <p:tgtEl>
                                          <p:spTgt spid="74764"/>
                                        </p:tgtEl>
                                        <p:attrNameLst>
                                          <p:attrName>ppt_h</p:attrName>
                                        </p:attrNameLst>
                                      </p:cBhvr>
                                      <p:tavLst>
                                        <p:tav tm="0">
                                          <p:val>
                                            <p:fltVal val="0"/>
                                          </p:val>
                                        </p:tav>
                                        <p:tav tm="100000">
                                          <p:val>
                                            <p:strVal val="#ppt_h"/>
                                          </p:val>
                                        </p:tav>
                                      </p:tavLst>
                                    </p:anim>
                                    <p:anim calcmode="lin" valueType="num">
                                      <p:cBhvr>
                                        <p:cTn id="24" dur="2000" fill="hold"/>
                                        <p:tgtEl>
                                          <p:spTgt spid="74764"/>
                                        </p:tgtEl>
                                        <p:attrNameLst>
                                          <p:attrName>ppt_w</p:attrName>
                                        </p:attrNameLst>
                                      </p:cBhvr>
                                      <p:tavLst>
                                        <p:tav tm="0">
                                          <p:val>
                                            <p:fltVal val="0"/>
                                          </p:val>
                                        </p:tav>
                                        <p:tav tm="100000">
                                          <p:val>
                                            <p:strVal val="#ppt_w"/>
                                          </p:val>
                                        </p:tav>
                                      </p:tavLst>
                                    </p:anim>
                                  </p:childTnLst>
                                </p:cTn>
                              </p:par>
                              <p:par>
                                <p:cTn id="25" presetID="35" presetClass="entr" presetSubtype="0" fill="hold" nodeType="withEffect">
                                  <p:stCondLst>
                                    <p:cond delay="0"/>
                                  </p:stCondLst>
                                  <p:childTnLst>
                                    <p:set>
                                      <p:cBhvr>
                                        <p:cTn id="26" dur="1" fill="hold">
                                          <p:stCondLst>
                                            <p:cond delay="0"/>
                                          </p:stCondLst>
                                        </p:cTn>
                                        <p:tgtEl>
                                          <p:spTgt spid="74766"/>
                                        </p:tgtEl>
                                        <p:attrNameLst>
                                          <p:attrName>style.visibility</p:attrName>
                                        </p:attrNameLst>
                                      </p:cBhvr>
                                      <p:to>
                                        <p:strVal val="visible"/>
                                      </p:to>
                                    </p:set>
                                    <p:animEffect transition="in" filter="fade">
                                      <p:cBhvr>
                                        <p:cTn id="27" dur="2000"/>
                                        <p:tgtEl>
                                          <p:spTgt spid="74766"/>
                                        </p:tgtEl>
                                      </p:cBhvr>
                                    </p:animEffect>
                                    <p:anim calcmode="lin" valueType="num">
                                      <p:cBhvr>
                                        <p:cTn id="28" dur="2000" fill="hold"/>
                                        <p:tgtEl>
                                          <p:spTgt spid="74766"/>
                                        </p:tgtEl>
                                        <p:attrNameLst>
                                          <p:attrName>style.rotation</p:attrName>
                                        </p:attrNameLst>
                                      </p:cBhvr>
                                      <p:tavLst>
                                        <p:tav tm="0">
                                          <p:val>
                                            <p:fltVal val="720"/>
                                          </p:val>
                                        </p:tav>
                                        <p:tav tm="100000">
                                          <p:val>
                                            <p:fltVal val="0"/>
                                          </p:val>
                                        </p:tav>
                                      </p:tavLst>
                                    </p:anim>
                                    <p:anim calcmode="lin" valueType="num">
                                      <p:cBhvr>
                                        <p:cTn id="29" dur="2000" fill="hold"/>
                                        <p:tgtEl>
                                          <p:spTgt spid="74766"/>
                                        </p:tgtEl>
                                        <p:attrNameLst>
                                          <p:attrName>ppt_h</p:attrName>
                                        </p:attrNameLst>
                                      </p:cBhvr>
                                      <p:tavLst>
                                        <p:tav tm="0">
                                          <p:val>
                                            <p:fltVal val="0"/>
                                          </p:val>
                                        </p:tav>
                                        <p:tav tm="100000">
                                          <p:val>
                                            <p:strVal val="#ppt_h"/>
                                          </p:val>
                                        </p:tav>
                                      </p:tavLst>
                                    </p:anim>
                                    <p:anim calcmode="lin" valueType="num">
                                      <p:cBhvr>
                                        <p:cTn id="30" dur="2000" fill="hold"/>
                                        <p:tgtEl>
                                          <p:spTgt spid="7476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277813"/>
            <a:ext cx="9144000" cy="847725"/>
          </a:xfrm>
          <a:noFill/>
          <a:extLst>
            <a:ext uri="{909E8E84-426E-40DD-AFC4-6F175D3DCCD1}">
              <a14:hiddenFill xmlns:a14="http://schemas.microsoft.com/office/drawing/2010/main">
                <a:solidFill>
                  <a:srgbClr val="FFFFFF"/>
                </a:solidFill>
              </a14:hiddenFill>
            </a:ext>
          </a:extLst>
        </p:spPr>
        <p:txBody>
          <a:bodyPr/>
          <a:lstStyle/>
          <a:p>
            <a:r>
              <a:rPr lang="uk-UA" altLang="uk-UA" sz="3600" smtClean="0">
                <a:effectLst/>
              </a:rPr>
              <a:t>допоміжні речовини в мазях і суппозиторіях</a:t>
            </a:r>
            <a:r>
              <a:rPr lang="uk-UA" altLang="uk-UA" sz="4000" smtClean="0">
                <a:effectLst/>
              </a:rPr>
              <a:t> </a:t>
            </a:r>
            <a:endParaRPr lang="ru-RU" altLang="uk-UA" sz="4000" smtClean="0">
              <a:effectLst/>
            </a:endParaRPr>
          </a:p>
        </p:txBody>
      </p:sp>
      <p:sp>
        <p:nvSpPr>
          <p:cNvPr id="76803" name="Rectangle 3"/>
          <p:cNvSpPr>
            <a:spLocks noGrp="1" noChangeArrowheads="1"/>
          </p:cNvSpPr>
          <p:nvPr>
            <p:ph type="body" sz="half" idx="1"/>
          </p:nvPr>
        </p:nvSpPr>
        <p:spPr>
          <a:xfrm>
            <a:off x="0" y="1412875"/>
            <a:ext cx="6227763" cy="5256213"/>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uk-UA" altLang="uk-UA" sz="2000" smtClean="0">
                <a:effectLst/>
              </a:rPr>
              <a:t>	</a:t>
            </a:r>
            <a:r>
              <a:rPr lang="uk-UA" altLang="uk-UA" sz="2800" smtClean="0">
                <a:effectLst/>
              </a:rPr>
              <a:t>Вплив типу основи різний залежно від способу введення лікарської речовини. Встановлено, що кислота борна не надає бактеріостатичної дії при використанні жирових основ, але ефективна при виготовленні мазей на гідрофільних основах, в яких міститься велика кількість води. Йод, навпаки, малоактивний в основах, що містять велику кількість води.</a:t>
            </a:r>
            <a:r>
              <a:rPr lang="ru-RU" altLang="uk-UA" sz="2800" smtClean="0">
                <a:effectLst/>
              </a:rPr>
              <a:t> </a:t>
            </a:r>
          </a:p>
        </p:txBody>
      </p:sp>
      <p:sp>
        <p:nvSpPr>
          <p:cNvPr id="35844" name="Rectangle 8"/>
          <p:cNvSpPr>
            <a:spLocks noGrp="1" noChangeArrowheads="1"/>
          </p:cNvSpPr>
          <p:nvPr>
            <p:ph sz="quarter" idx="2"/>
          </p:nvPr>
        </p:nvSpPr>
        <p:spPr>
          <a:xfrm>
            <a:off x="6227763" y="1628775"/>
            <a:ext cx="2454275" cy="2185988"/>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sp>
        <p:nvSpPr>
          <p:cNvPr id="76809" name="Rectangle 9"/>
          <p:cNvSpPr>
            <a:spLocks noGrp="1" noChangeArrowheads="1"/>
          </p:cNvSpPr>
          <p:nvPr>
            <p:ph sz="quarter" idx="3"/>
          </p:nvPr>
        </p:nvSpPr>
        <p:spPr>
          <a:xfrm>
            <a:off x="6300788" y="3933825"/>
            <a:ext cx="2381250" cy="2187575"/>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pic>
        <p:nvPicPr>
          <p:cNvPr id="76805" name="Picture 5" descr="i?id=269088298-23-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1628775"/>
            <a:ext cx="1862137"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7" descr="i?id=327757174-56-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3933825"/>
            <a:ext cx="26257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6802"/>
                                        </p:tgtEl>
                                        <p:attrNameLst>
                                          <p:attrName>style.visibility</p:attrName>
                                        </p:attrNameLst>
                                      </p:cBhvr>
                                      <p:to>
                                        <p:strVal val="visible"/>
                                      </p:to>
                                    </p:set>
                                    <p:anim calcmode="discrete" valueType="clr">
                                      <p:cBhvr override="childStyle">
                                        <p:cTn id="7" dur="80"/>
                                        <p:tgtEl>
                                          <p:spTgt spid="7680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6802"/>
                                        </p:tgtEl>
                                        <p:attrNameLst>
                                          <p:attrName>fillcolor</p:attrName>
                                        </p:attrNameLst>
                                      </p:cBhvr>
                                      <p:tavLst>
                                        <p:tav tm="0">
                                          <p:val>
                                            <p:clrVal>
                                              <a:schemeClr val="accent2"/>
                                            </p:clrVal>
                                          </p:val>
                                        </p:tav>
                                        <p:tav tm="50000">
                                          <p:val>
                                            <p:clrVal>
                                              <a:schemeClr val="hlink"/>
                                            </p:clrVal>
                                          </p:val>
                                        </p:tav>
                                      </p:tavLst>
                                    </p:anim>
                                    <p:set>
                                      <p:cBhvr>
                                        <p:cTn id="9" dur="80"/>
                                        <p:tgtEl>
                                          <p:spTgt spid="7680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803">
                                            <p:txEl>
                                              <p:pRg st="0" end="0"/>
                                            </p:txEl>
                                          </p:spTgt>
                                        </p:tgtEl>
                                        <p:attrNameLst>
                                          <p:attrName>style.visibility</p:attrName>
                                        </p:attrNameLst>
                                      </p:cBhvr>
                                      <p:to>
                                        <p:strVal val="visible"/>
                                      </p:to>
                                    </p:set>
                                    <p:animEffect transition="in" filter="fade">
                                      <p:cBhvr>
                                        <p:cTn id="14" dur="2000"/>
                                        <p:tgtEl>
                                          <p:spTgt spid="7680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76805"/>
                                        </p:tgtEl>
                                        <p:attrNameLst>
                                          <p:attrName>style.visibility</p:attrName>
                                        </p:attrNameLst>
                                      </p:cBhvr>
                                      <p:to>
                                        <p:strVal val="visible"/>
                                      </p:to>
                                    </p:set>
                                    <p:anim calcmode="lin" valueType="num">
                                      <p:cBhvr>
                                        <p:cTn id="19" dur="500" fill="hold"/>
                                        <p:tgtEl>
                                          <p:spTgt spid="76805"/>
                                        </p:tgtEl>
                                        <p:attrNameLst>
                                          <p:attrName>ppt_w</p:attrName>
                                        </p:attrNameLst>
                                      </p:cBhvr>
                                      <p:tavLst>
                                        <p:tav tm="0">
                                          <p:val>
                                            <p:fltVal val="0"/>
                                          </p:val>
                                        </p:tav>
                                        <p:tav tm="100000">
                                          <p:val>
                                            <p:strVal val="#ppt_w"/>
                                          </p:val>
                                        </p:tav>
                                      </p:tavLst>
                                    </p:anim>
                                    <p:anim calcmode="lin" valueType="num">
                                      <p:cBhvr>
                                        <p:cTn id="20" dur="500" fill="hold"/>
                                        <p:tgtEl>
                                          <p:spTgt spid="76805"/>
                                        </p:tgtEl>
                                        <p:attrNameLst>
                                          <p:attrName>ppt_h</p:attrName>
                                        </p:attrNameLst>
                                      </p:cBhvr>
                                      <p:tavLst>
                                        <p:tav tm="0">
                                          <p:val>
                                            <p:fltVal val="0"/>
                                          </p:val>
                                        </p:tav>
                                        <p:tav tm="100000">
                                          <p:val>
                                            <p:strVal val="#ppt_h"/>
                                          </p:val>
                                        </p:tav>
                                      </p:tavLst>
                                    </p:anim>
                                    <p:animEffect transition="in" filter="fade">
                                      <p:cBhvr>
                                        <p:cTn id="21" dur="500"/>
                                        <p:tgtEl>
                                          <p:spTgt spid="76805"/>
                                        </p:tgtEl>
                                      </p:cBhvr>
                                    </p:animEffect>
                                  </p:childTnLst>
                                </p:cTn>
                              </p:par>
                              <p:par>
                                <p:cTn id="22" presetID="53" presetClass="entr" presetSubtype="0" fill="hold" grpId="0" nodeType="withEffect" nodePh="1">
                                  <p:stCondLst>
                                    <p:cond delay="0"/>
                                  </p:stCondLst>
                                  <p:endCondLst>
                                    <p:cond evt="begin" delay="0">
                                      <p:tn val="22"/>
                                    </p:cond>
                                  </p:endCondLst>
                                  <p:childTnLst>
                                    <p:set>
                                      <p:cBhvr>
                                        <p:cTn id="23" dur="1" fill="hold">
                                          <p:stCondLst>
                                            <p:cond delay="0"/>
                                          </p:stCondLst>
                                        </p:cTn>
                                        <p:tgtEl>
                                          <p:spTgt spid="76809">
                                            <p:txEl>
                                              <p:pRg st="0" end="0"/>
                                            </p:txEl>
                                          </p:spTgt>
                                        </p:tgtEl>
                                        <p:attrNameLst>
                                          <p:attrName>style.visibility</p:attrName>
                                        </p:attrNameLst>
                                      </p:cBhvr>
                                      <p:to>
                                        <p:strVal val="visible"/>
                                      </p:to>
                                    </p:set>
                                    <p:anim calcmode="lin" valueType="num">
                                      <p:cBhvr>
                                        <p:cTn id="24" dur="500" fill="hold"/>
                                        <p:tgtEl>
                                          <p:spTgt spid="76809">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76809">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76809">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entr" presetSubtype="0" fill="hold" nodeType="clickEffect">
                                  <p:stCondLst>
                                    <p:cond delay="0"/>
                                  </p:stCondLst>
                                  <p:childTnLst>
                                    <p:set>
                                      <p:cBhvr>
                                        <p:cTn id="30" dur="1" fill="hold">
                                          <p:stCondLst>
                                            <p:cond delay="0"/>
                                          </p:stCondLst>
                                        </p:cTn>
                                        <p:tgtEl>
                                          <p:spTgt spid="76807"/>
                                        </p:tgtEl>
                                        <p:attrNameLst>
                                          <p:attrName>style.visibility</p:attrName>
                                        </p:attrNameLst>
                                      </p:cBhvr>
                                      <p:to>
                                        <p:strVal val="visible"/>
                                      </p:to>
                                    </p:set>
                                    <p:animEffect transition="in" filter="fade">
                                      <p:cBhvr>
                                        <p:cTn id="31" dur="2000"/>
                                        <p:tgtEl>
                                          <p:spTgt spid="76807"/>
                                        </p:tgtEl>
                                      </p:cBhvr>
                                    </p:animEffect>
                                    <p:anim calcmode="lin" valueType="num">
                                      <p:cBhvr>
                                        <p:cTn id="32" dur="2000" fill="hold"/>
                                        <p:tgtEl>
                                          <p:spTgt spid="76807"/>
                                        </p:tgtEl>
                                        <p:attrNameLst>
                                          <p:attrName>style.rotation</p:attrName>
                                        </p:attrNameLst>
                                      </p:cBhvr>
                                      <p:tavLst>
                                        <p:tav tm="0">
                                          <p:val>
                                            <p:fltVal val="720"/>
                                          </p:val>
                                        </p:tav>
                                        <p:tav tm="100000">
                                          <p:val>
                                            <p:fltVal val="0"/>
                                          </p:val>
                                        </p:tav>
                                      </p:tavLst>
                                    </p:anim>
                                    <p:anim calcmode="lin" valueType="num">
                                      <p:cBhvr>
                                        <p:cTn id="33" dur="2000" fill="hold"/>
                                        <p:tgtEl>
                                          <p:spTgt spid="76807"/>
                                        </p:tgtEl>
                                        <p:attrNameLst>
                                          <p:attrName>ppt_h</p:attrName>
                                        </p:attrNameLst>
                                      </p:cBhvr>
                                      <p:tavLst>
                                        <p:tav tm="0">
                                          <p:val>
                                            <p:fltVal val="0"/>
                                          </p:val>
                                        </p:tav>
                                        <p:tav tm="100000">
                                          <p:val>
                                            <p:strVal val="#ppt_h"/>
                                          </p:val>
                                        </p:tav>
                                      </p:tavLst>
                                    </p:anim>
                                    <p:anim calcmode="lin" valueType="num">
                                      <p:cBhvr>
                                        <p:cTn id="34" dur="2000" fill="hold"/>
                                        <p:tgtEl>
                                          <p:spTgt spid="7680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P spid="76803" grpId="0" build="p"/>
      <p:bldP spid="7680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4294967295"/>
          </p:nvPr>
        </p:nvSpPr>
        <p:spPr>
          <a:xfrm>
            <a:off x="0" y="188913"/>
            <a:ext cx="9144000" cy="6408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 typeface="Wingdings" panose="05000000000000000000" pitchFamily="2" charset="2"/>
              <a:buNone/>
            </a:pPr>
            <a:r>
              <a:rPr lang="uk-UA" altLang="uk-UA" sz="2400" smtClean="0">
                <a:effectLst/>
              </a:rPr>
              <a:t>	</a:t>
            </a:r>
            <a:r>
              <a:rPr lang="uk-UA" altLang="uk-UA" sz="2600" smtClean="0">
                <a:effectLst/>
              </a:rPr>
              <a:t>Введення до складу мазевих і супозиторних основ емульгаторів, ПАВ і ін. активаторів всмоктування є одним з важливих чинників, що роблять вплив на активність лікарських речовин. Натрію лаурилсульфат сприяє збільшенню резорбції мікрокристалічного сульфапіридазину з гідрофільної основи. </a:t>
            </a:r>
          </a:p>
          <a:p>
            <a:pPr>
              <a:lnSpc>
                <a:spcPct val="90000"/>
              </a:lnSpc>
              <a:buFont typeface="Wingdings" panose="05000000000000000000" pitchFamily="2" charset="2"/>
              <a:buNone/>
            </a:pPr>
            <a:r>
              <a:rPr lang="uk-UA" altLang="uk-UA" sz="2600" smtClean="0">
                <a:effectLst/>
              </a:rPr>
              <a:t>	Показана, здатність диметилсульфоксиду легко проникати через непошкоджену шкіру, транспортувати, депонувати і пролангувати при цьому надходження лікарських речовин в організм.</a:t>
            </a:r>
          </a:p>
          <a:p>
            <a:pPr>
              <a:lnSpc>
                <a:spcPct val="90000"/>
              </a:lnSpc>
              <a:buFont typeface="Wingdings" panose="05000000000000000000" pitchFamily="2" charset="2"/>
              <a:buNone/>
            </a:pPr>
            <a:r>
              <a:rPr lang="uk-UA" altLang="uk-UA" sz="2600" smtClean="0">
                <a:effectLst/>
              </a:rPr>
              <a:t>	Перспективною допоміжною речовиною в технології мазей, суппозиторіїв, розчинів для ін'єкцій, очних лікарських плівок і ін. лікарських форм є колаген. Припускається, що лікарська речовина, потрапляючи в «петлі» молекул колагену, утворює з'єднання – включення типу клатратів, забезпечуючи тим самим пролонговану дію. </a:t>
            </a:r>
            <a:endParaRPr lang="ru-RU" altLang="uk-UA" sz="2600" smtClean="0">
              <a:effectLst/>
            </a:endParaRPr>
          </a:p>
        </p:txBody>
      </p:sp>
    </p:spTree>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a:xfrm>
            <a:off x="0" y="0"/>
            <a:ext cx="9144000" cy="6237288"/>
          </a:xfrm>
        </p:spPr>
        <p:txBody>
          <a:bodyPr/>
          <a:lstStyle/>
          <a:p>
            <a:pPr algn="just" eaLnBrk="1" hangingPunct="1">
              <a:defRPr/>
            </a:pPr>
            <a:r>
              <a:rPr lang="uk-UA" sz="2400" smtClean="0"/>
              <a:t>      </a:t>
            </a:r>
            <a:r>
              <a:rPr lang="uk-UA" sz="2000" smtClean="0">
                <a:effectLst/>
              </a:rPr>
              <a:t>Таким чином, згідно біофармацевтичним і фармакокінетичним показникам допоміжні речовини повинні забезпечити всю гаму фармакологічних властивостей лікарських речовин, щоб забезпечити сучасні вимоги фармакотерапії. Головна роль допоміжних речовин зводиться до модифікації фармакокінетики лікарських речовин і тільки потім до формоутворення. Такий підхід до допоміжних речовин дозволяє в більшому ступені забезпечувати селективність дії лікарських речовин і зменшувати, або навіть цілком усувати побічні дії ліків. Іншими словами, науково обґрунтоване використання допоміжних речовин лежить в основі створення нових лікарських препаратів заданого типу і напрямку: для дітей, геріатричних хворих, ветеринарних цілей і ін. .</a:t>
            </a:r>
            <a:br>
              <a:rPr lang="uk-UA" sz="2000" smtClean="0">
                <a:effectLst/>
              </a:rPr>
            </a:br>
            <a:r>
              <a:rPr lang="uk-UA" sz="2000" smtClean="0">
                <a:effectLst/>
              </a:rPr>
              <a:t>     Вибір допоміжних речовин проводиться на науковій і раціональній основі (економічної, естетичної і ін.), де передбачається їхнє функціональне призначення, забезпечення біодоступності, технологічні характеристики, технологічні властивості, економічність і доступність. Таким чином, розмаїтість властивостей лікарських і допоміжних речовин і стрімке зростання їхнього асортименту зобов'язує фахівця відмовитися від спроб перетворення будь-якого допоміжного матеріалу в універсальний, застосовуваний з будь-якою лікарською речовиною.</a:t>
            </a:r>
          </a:p>
        </p:txBody>
      </p:sp>
    </p:spTree>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r>
              <a:rPr lang="uk-UA" dirty="0" smtClean="0">
                <a:solidFill>
                  <a:srgbClr val="FFFF00"/>
                </a:solidFill>
                <a:effectLst/>
              </a:rPr>
              <a:t>Лікарська форма і шляхи її введення в організм</a:t>
            </a:r>
            <a:endParaRPr lang="ru-RU" dirty="0">
              <a:solidFill>
                <a:srgbClr val="FFFF00"/>
              </a:solidFill>
            </a:endParaRPr>
          </a:p>
        </p:txBody>
      </p:sp>
      <p:sp>
        <p:nvSpPr>
          <p:cNvPr id="4" name="Содержимое 3"/>
          <p:cNvSpPr>
            <a:spLocks noGrp="1"/>
          </p:cNvSpPr>
          <p:nvPr>
            <p:ph idx="1"/>
          </p:nvPr>
        </p:nvSpPr>
        <p:spPr>
          <a:xfrm>
            <a:off x="107950" y="1600200"/>
            <a:ext cx="8785225" cy="4997450"/>
          </a:xfrm>
        </p:spPr>
        <p:txBody>
          <a:bodyPr>
            <a:normAutofit/>
          </a:bodyPr>
          <a:lstStyle/>
          <a:p>
            <a:pPr algn="just">
              <a:defRPr/>
            </a:pPr>
            <a:r>
              <a:rPr lang="uk-UA" dirty="0" smtClean="0"/>
              <a:t>Численними дослідженнями про вплив лікарської форми на терапевтичну ефективність лікарських препаратів встановлено, що оптимальна активність лікарської речовини досягається тільки при призначенні його в раціональній лікарській формі. Крім того, в цьому випадку можна уникнути багатьох побічних ефектів лікарських препаратів на організм.</a:t>
            </a:r>
            <a:endParaRPr lang="ru-RU" dirty="0"/>
          </a:p>
        </p:txBody>
      </p:sp>
    </p:spTree>
  </p:cSld>
  <p:clrMapOvr>
    <a:masterClrMapping/>
  </p:clrMapOvr>
  <p:transition>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277813"/>
            <a:ext cx="8218487" cy="1865312"/>
          </a:xfrm>
        </p:spPr>
        <p:txBody>
          <a:bodyPr>
            <a:normAutofit/>
          </a:bodyPr>
          <a:lstStyle/>
          <a:p>
            <a:pPr algn="just">
              <a:defRPr/>
            </a:pPr>
            <a:r>
              <a:rPr lang="uk-UA" sz="2400" dirty="0" smtClean="0"/>
              <a:t>Лікарська форма - це раціональна з фармакологічної точки зору, зручна для прийому і зберігання форма лікарської речовини, що забезпечує його оптимальний терапевтичний ефект при мінімумі побічної дії.</a:t>
            </a:r>
            <a:r>
              <a:rPr lang="uk-UA" sz="2400" dirty="0" smtClean="0">
                <a:solidFill>
                  <a:srgbClr val="FFFF00"/>
                </a:solidFill>
              </a:rPr>
              <a:t> </a:t>
            </a:r>
            <a:r>
              <a:rPr lang="ru-RU" sz="3200" dirty="0" smtClean="0"/>
              <a:t>	</a:t>
            </a:r>
          </a:p>
        </p:txBody>
      </p:sp>
      <p:sp>
        <p:nvSpPr>
          <p:cNvPr id="30729" name="Rectangle 9"/>
          <p:cNvSpPr>
            <a:spLocks noGrp="1" noChangeArrowheads="1"/>
          </p:cNvSpPr>
          <p:nvPr>
            <p:ph type="body" sz="half" idx="4294967295"/>
          </p:nvPr>
        </p:nvSpPr>
        <p:spPr>
          <a:xfrm>
            <a:off x="214313" y="4797425"/>
            <a:ext cx="8472487" cy="1631950"/>
          </a:xfrm>
        </p:spPr>
        <p:txBody>
          <a:bodyPr/>
          <a:lstStyle/>
          <a:p>
            <a:pPr>
              <a:lnSpc>
                <a:spcPct val="90000"/>
              </a:lnSpc>
              <a:buFont typeface="Wingdings" panose="05000000000000000000" pitchFamily="2" charset="2"/>
              <a:buNone/>
              <a:defRPr/>
            </a:pPr>
            <a:r>
              <a:rPr lang="uk-UA" sz="1800" dirty="0" smtClean="0">
                <a:solidFill>
                  <a:srgbClr val="FFFF00"/>
                </a:solidFill>
              </a:rPr>
              <a:t>	</a:t>
            </a:r>
            <a:r>
              <a:rPr lang="uk-UA" sz="2400" dirty="0" smtClean="0">
                <a:solidFill>
                  <a:srgbClr val="FFFF00"/>
                </a:solidFill>
              </a:rPr>
              <a:t>За сучасними уявленнями лікарська форма - це матеріальна норма прояву діалектичної єдності діючих і допоміжних речовин, а також технологічних операцій, які забезпечують оптимальну терапевтичну дію лікарського препарату.</a:t>
            </a:r>
            <a:endParaRPr lang="ru-RU" sz="2400" dirty="0" smtClean="0">
              <a:solidFill>
                <a:srgbClr val="FFFF00"/>
              </a:solidFill>
            </a:endParaRPr>
          </a:p>
        </p:txBody>
      </p:sp>
      <p:pic>
        <p:nvPicPr>
          <p:cNvPr id="39940" name="Picture 12" descr="i?id=22392137-61-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2205038"/>
            <a:ext cx="344487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0729">
                                            <p:txEl>
                                              <p:pRg st="0" end="0"/>
                                            </p:txEl>
                                          </p:spTgt>
                                        </p:tgtEl>
                                        <p:attrNameLst>
                                          <p:attrName>style.visibility</p:attrName>
                                        </p:attrNameLst>
                                      </p:cBhvr>
                                      <p:to>
                                        <p:strVal val="visible"/>
                                      </p:to>
                                    </p:set>
                                    <p:anim calcmode="lin" valueType="num">
                                      <p:cBhvr>
                                        <p:cTn id="7" dur="500" fill="hold"/>
                                        <p:tgtEl>
                                          <p:spTgt spid="3072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07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4508500"/>
          </a:xfrm>
        </p:spPr>
        <p:txBody>
          <a:bodyPr>
            <a:normAutofit fontScale="90000"/>
          </a:bodyPr>
          <a:lstStyle/>
          <a:p>
            <a:pPr algn="l">
              <a:defRPr/>
            </a:pPr>
            <a:r>
              <a:rPr lang="uk-UA" sz="2400" dirty="0" smtClean="0"/>
              <a:t>Найважливішим завданням при розробці і приготуванні лікарської форми є забезпечення оптимальних умов для вивільнення і наступного всмоктування субстанції. Цим умовам підпорядковані усі інші вимоги, яким повинна відповідати лікарська форма.</a:t>
            </a:r>
            <a:br>
              <a:rPr lang="uk-UA" sz="2400" dirty="0" smtClean="0"/>
            </a:br>
            <a:r>
              <a:rPr lang="uk-UA" sz="2400" dirty="0" smtClean="0"/>
              <a:t/>
            </a:r>
            <a:br>
              <a:rPr lang="uk-UA" sz="2400" dirty="0" smtClean="0"/>
            </a:br>
            <a:r>
              <a:rPr lang="uk-UA" sz="2400" dirty="0" smtClean="0"/>
              <a:t>Міра впливу лікарської форми на процеси всмоктування визначається здатністю вивільнення активної субстанції з пероральної лікарської форми і можливістю контакту із слизовими оболонками шлунку, кишечника і взаємодії з їх секретами.</a:t>
            </a:r>
            <a:r>
              <a:rPr lang="ru-RU" sz="2400" dirty="0" smtClean="0"/>
              <a:t> </a:t>
            </a:r>
            <a:r>
              <a:rPr lang="uk-UA" sz="2400" dirty="0" smtClean="0"/>
              <a:t>Звідси по мірі вивільнення і, відповідно, кращій біологічній доступності усі пероральні лікарські засоби можна розташувати в такий ряд: </a:t>
            </a:r>
            <a:br>
              <a:rPr lang="uk-UA" sz="2400" dirty="0" smtClean="0"/>
            </a:br>
            <a:r>
              <a:rPr lang="uk-UA" sz="2400" dirty="0" smtClean="0"/>
              <a:t/>
            </a:r>
            <a:br>
              <a:rPr lang="uk-UA" sz="2400" dirty="0" smtClean="0"/>
            </a:br>
            <a:r>
              <a:rPr lang="ru-RU" sz="2400" b="1" dirty="0" smtClean="0">
                <a:solidFill>
                  <a:srgbClr val="FFFF00"/>
                </a:solidFill>
              </a:rPr>
              <a:t/>
            </a:r>
            <a:br>
              <a:rPr lang="ru-RU" sz="2400" b="1" dirty="0" smtClean="0">
                <a:solidFill>
                  <a:srgbClr val="FFFF00"/>
                </a:solidFill>
              </a:rPr>
            </a:br>
            <a:endParaRPr lang="ru-RU" sz="2400" b="1" dirty="0" smtClean="0">
              <a:solidFill>
                <a:srgbClr val="FFFF00"/>
              </a:solidFill>
            </a:endParaRPr>
          </a:p>
        </p:txBody>
      </p:sp>
      <p:sp>
        <p:nvSpPr>
          <p:cNvPr id="4" name="Содержимое 3"/>
          <p:cNvSpPr>
            <a:spLocks noGrp="1"/>
          </p:cNvSpPr>
          <p:nvPr>
            <p:ph idx="1"/>
          </p:nvPr>
        </p:nvSpPr>
        <p:spPr>
          <a:xfrm>
            <a:off x="0" y="4071938"/>
            <a:ext cx="9144000" cy="911225"/>
          </a:xfrm>
        </p:spPr>
        <p:txBody>
          <a:bodyPr/>
          <a:lstStyle/>
          <a:p>
            <a:pPr algn="ctr">
              <a:buFont typeface="Wingdings" panose="05000000000000000000" pitchFamily="2" charset="2"/>
              <a:buNone/>
              <a:defRPr/>
            </a:pPr>
            <a:r>
              <a:rPr lang="uk-UA" b="1" dirty="0" smtClean="0">
                <a:solidFill>
                  <a:srgbClr val="FFFF00"/>
                </a:solidFill>
              </a:rPr>
              <a:t>розчин-емульсія-суспензія-порошки-гранули-таблетки.</a:t>
            </a:r>
            <a:endParaRPr lang="ru-RU" dirty="0"/>
          </a:p>
        </p:txBody>
      </p:sp>
      <p:pic>
        <p:nvPicPr>
          <p:cNvPr id="40964" name="Picture 5" descr="i?id=449312912-67-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063" y="4997450"/>
            <a:ext cx="1785937" cy="1860550"/>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Grp="1" noChangeArrowheads="1"/>
          </p:cNvSpPr>
          <p:nvPr>
            <p:ph type="body" sz="half" idx="4294967295"/>
          </p:nvPr>
        </p:nvSpPr>
        <p:spPr>
          <a:xfrm>
            <a:off x="0" y="549275"/>
            <a:ext cx="4506913" cy="6119813"/>
          </a:xfrm>
        </p:spPr>
        <p:txBody>
          <a:bodyPr/>
          <a:lstStyle/>
          <a:p>
            <a:pPr algn="just">
              <a:lnSpc>
                <a:spcPct val="90000"/>
              </a:lnSpc>
              <a:buFont typeface="Wingdings" panose="05000000000000000000" pitchFamily="2" charset="2"/>
              <a:buNone/>
              <a:defRPr/>
            </a:pPr>
            <a:r>
              <a:rPr lang="uk-UA" dirty="0" smtClean="0"/>
              <a:t>	Згідно статистики приблизно 30% хворих зазнають труднощі при прийомі таблеток і капсул, тому подрібнюють таблетки і розкривають капсули. 23% пацієнтів віддають перевагу розчинним лікарським формам. </a:t>
            </a:r>
            <a:endParaRPr lang="ru-RU" dirty="0" smtClean="0"/>
          </a:p>
          <a:p>
            <a:pPr>
              <a:lnSpc>
                <a:spcPct val="90000"/>
              </a:lnSpc>
              <a:defRPr/>
            </a:pPr>
            <a:endParaRPr lang="ru-RU" sz="2800" dirty="0" smtClean="0">
              <a:effectLst/>
            </a:endParaRPr>
          </a:p>
        </p:txBody>
      </p:sp>
      <p:sp>
        <p:nvSpPr>
          <p:cNvPr id="3" name="Содержимое 2"/>
          <p:cNvSpPr>
            <a:spLocks noGrp="1"/>
          </p:cNvSpPr>
          <p:nvPr>
            <p:ph idx="1"/>
          </p:nvPr>
        </p:nvSpPr>
        <p:spPr>
          <a:xfrm>
            <a:off x="4643438" y="1628775"/>
            <a:ext cx="4038600" cy="2185988"/>
          </a:xfrm>
        </p:spPr>
        <p:txBody>
          <a:bodyPr/>
          <a:lstStyle/>
          <a:p>
            <a:pPr algn="just">
              <a:buFont typeface="Wingdings" panose="05000000000000000000" pitchFamily="2" charset="2"/>
              <a:buNone/>
              <a:defRPr/>
            </a:pPr>
            <a:r>
              <a:rPr lang="uk-UA" sz="2800" smtClean="0"/>
              <a:t>		</a:t>
            </a:r>
            <a:endParaRPr lang="ru-RU" sz="2800" smtClean="0"/>
          </a:p>
        </p:txBody>
      </p:sp>
      <p:pic>
        <p:nvPicPr>
          <p:cNvPr id="41988" name="Picture 2" descr="D:\Робота\Біофармація\Біофармація 2010-2011\Лекції\Провізори\Лекція 1 (рис.)\амоксицилі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260350"/>
            <a:ext cx="2808288"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Box 5"/>
          <p:cNvSpPr txBox="1">
            <a:spLocks noChangeArrowheads="1"/>
          </p:cNvSpPr>
          <p:nvPr/>
        </p:nvSpPr>
        <p:spPr bwMode="auto">
          <a:xfrm>
            <a:off x="5292725" y="2781300"/>
            <a:ext cx="34813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uk-UA" altLang="uk-UA" sz="2000">
                <a:solidFill>
                  <a:srgbClr val="FFFF00"/>
                </a:solidFill>
              </a:rPr>
              <a:t>Амоксицилін – капсули</a:t>
            </a:r>
          </a:p>
          <a:p>
            <a:pPr eaLnBrk="1" hangingPunct="1"/>
            <a:r>
              <a:rPr lang="uk-UA" altLang="uk-UA" sz="2000">
                <a:solidFill>
                  <a:srgbClr val="FFFF00"/>
                </a:solidFill>
              </a:rPr>
              <a:t>(біодоступність-75 %)</a:t>
            </a:r>
            <a:endParaRPr lang="ru-RU" altLang="uk-UA" sz="2000">
              <a:solidFill>
                <a:srgbClr val="FFFF00"/>
              </a:solidFill>
            </a:endParaRPr>
          </a:p>
        </p:txBody>
      </p:sp>
      <p:pic>
        <p:nvPicPr>
          <p:cNvPr id="41990" name="Picture 3" descr="D:\Робота\Біофармація\Біофармація 2010-2011\Лекції\Провізори\Лекція 1 (рис.)\флемоксин.jpg"/>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364163" y="3644900"/>
            <a:ext cx="3279775" cy="2187575"/>
          </a:xfrm>
          <a:noFill/>
          <a:extLst>
            <a:ext uri="{909E8E84-426E-40DD-AFC4-6F175D3DCCD1}">
              <a14:hiddenFill xmlns:a14="http://schemas.microsoft.com/office/drawing/2010/main">
                <a:solidFill>
                  <a:srgbClr val="FFFFFF"/>
                </a:solidFill>
              </a14:hiddenFill>
            </a:ext>
          </a:extLst>
        </p:spPr>
      </p:pic>
      <p:sp>
        <p:nvSpPr>
          <p:cNvPr id="41991" name="TextBox 6"/>
          <p:cNvSpPr txBox="1">
            <a:spLocks noChangeArrowheads="1"/>
          </p:cNvSpPr>
          <p:nvPr/>
        </p:nvSpPr>
        <p:spPr bwMode="auto">
          <a:xfrm>
            <a:off x="5148263" y="5805488"/>
            <a:ext cx="39957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uk-UA" altLang="uk-UA" sz="2000">
                <a:solidFill>
                  <a:srgbClr val="FF0000"/>
                </a:solidFill>
              </a:rPr>
              <a:t>Амоксицилін – розчині таблетки</a:t>
            </a:r>
          </a:p>
          <a:p>
            <a:pPr eaLnBrk="1" hangingPunct="1"/>
            <a:r>
              <a:rPr lang="uk-UA" altLang="uk-UA" sz="2000">
                <a:solidFill>
                  <a:srgbClr val="FF0000"/>
                </a:solidFill>
              </a:rPr>
              <a:t>(біодоступність-95 %)</a:t>
            </a:r>
            <a:endParaRPr lang="ru-RU" altLang="uk-UA" sz="2000">
              <a:solidFill>
                <a:srgbClr val="FF0000"/>
              </a:solidFill>
            </a:endParaRPr>
          </a:p>
        </p:txBody>
      </p:sp>
    </p:spTree>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рямоугольник 3"/>
          <p:cNvSpPr>
            <a:spLocks noChangeArrowheads="1"/>
          </p:cNvSpPr>
          <p:nvPr/>
        </p:nvSpPr>
        <p:spPr bwMode="auto">
          <a:xfrm>
            <a:off x="179388" y="115888"/>
            <a:ext cx="8821737" cy="537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uk-UA" altLang="uk-UA" sz="2300">
                <a:latin typeface="Times New Roman" panose="02020603050405020304" pitchFamily="18" charset="0"/>
              </a:rPr>
              <a:t>	</a:t>
            </a:r>
            <a:r>
              <a:rPr lang="uk-UA" altLang="uk-UA" sz="2000">
                <a:latin typeface="Times New Roman" panose="02020603050405020304" pitchFamily="18" charset="0"/>
              </a:rPr>
              <a:t>Вибір лікарської форми одночасно визначає і спосіб (шлях) введення лікарського препарату в організм.</a:t>
            </a:r>
          </a:p>
          <a:p>
            <a:pPr algn="just" eaLnBrk="1" hangingPunct="1"/>
            <a:r>
              <a:rPr lang="uk-UA" altLang="uk-UA" sz="2000">
                <a:latin typeface="Times New Roman" panose="02020603050405020304" pitchFamily="18" charset="0"/>
              </a:rPr>
              <a:t>	Кожен шлях уведення має свої переваги, але не кожний з них ефективний. У силу тих або інших причин іноді навіть внутрішньовенне введення препарату не забезпечує біодоступності. При явищах серцевої декомпенсації раціональними лікарськими формами препаратів серцевих глікозидів варто вважати ін'єкції і ректальні лікарські форми, тому що пероральний прийом викликає подразнення кишечнику (виразка, кровотеча, болі), що зв'язано з порушенням всмоктувальної здатності слизуватих оболонок у таких хворих. Тривала терапія метиндолом (індометацин) у суппозиторіях протікає без ускладнень, при гарному лікувальному ефекті, тоді як застосування препарату в таблетках супроводжується диспептичними явищами, розладами центральної нервової системи й ін. ускладненнями.</a:t>
            </a:r>
          </a:p>
          <a:p>
            <a:pPr algn="just" eaLnBrk="1" hangingPunct="1"/>
            <a:r>
              <a:rPr lang="uk-UA" altLang="uk-UA" sz="2000">
                <a:latin typeface="Times New Roman" panose="02020603050405020304" pitchFamily="18" charset="0"/>
              </a:rPr>
              <a:t>    Таким чином, лікарська форма </a:t>
            </a:r>
            <a:r>
              <a:rPr lang="uk-UA" altLang="uk-UA" sz="2000" i="1">
                <a:solidFill>
                  <a:srgbClr val="FFFF00"/>
                </a:solidFill>
                <a:latin typeface="Times New Roman" panose="02020603050405020304" pitchFamily="18" charset="0"/>
              </a:rPr>
              <a:t>повинна бути вигідної і раціональної не тільки з економічної, естетической, зручної для застосування сторін, але насамперед з погляду фармакодинаміки препарата і забезпечення сучасних вимог фармакотерапії.</a:t>
            </a:r>
            <a:endParaRPr lang="ru-RU" altLang="uk-UA" sz="2000">
              <a:solidFill>
                <a:srgbClr val="FFFF00"/>
              </a:solidFill>
            </a:endParaRPr>
          </a:p>
        </p:txBody>
      </p:sp>
    </p:spTree>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95288" y="188913"/>
            <a:ext cx="8229600" cy="792162"/>
          </a:xfrm>
        </p:spPr>
        <p:txBody>
          <a:bodyPr/>
          <a:lstStyle/>
          <a:p>
            <a:pPr eaLnBrk="1" hangingPunct="1"/>
            <a:r>
              <a:rPr lang="uk-UA" altLang="uk-UA" sz="3600" smtClean="0">
                <a:solidFill>
                  <a:srgbClr val="FFFF00"/>
                </a:solidFill>
                <a:effectLst/>
              </a:rPr>
              <a:t>Шляхи введення лікарських препаратів</a:t>
            </a:r>
          </a:p>
        </p:txBody>
      </p:sp>
      <p:sp>
        <p:nvSpPr>
          <p:cNvPr id="50179" name="Rectangle 3"/>
          <p:cNvSpPr>
            <a:spLocks noGrp="1" noChangeArrowheads="1"/>
          </p:cNvSpPr>
          <p:nvPr>
            <p:ph type="body" idx="1"/>
          </p:nvPr>
        </p:nvSpPr>
        <p:spPr>
          <a:xfrm>
            <a:off x="457200" y="1052513"/>
            <a:ext cx="8229600" cy="5805487"/>
          </a:xfrm>
        </p:spPr>
        <p:txBody>
          <a:bodyPr/>
          <a:lstStyle/>
          <a:p>
            <a:pPr eaLnBrk="1" hangingPunct="1">
              <a:defRPr/>
            </a:pPr>
            <a:r>
              <a:rPr lang="uk-UA" dirty="0" err="1" smtClean="0"/>
              <a:t>Внутрішньом</a:t>
            </a:r>
            <a:r>
              <a:rPr lang="en-US" dirty="0" smtClean="0">
                <a:cs typeface="Tahoma" pitchFamily="34" charset="0"/>
              </a:rPr>
              <a:t>'</a:t>
            </a:r>
            <a:r>
              <a:rPr lang="uk-UA" dirty="0" err="1" smtClean="0"/>
              <a:t>язевий</a:t>
            </a:r>
            <a:endParaRPr lang="uk-UA" dirty="0" smtClean="0"/>
          </a:p>
          <a:p>
            <a:pPr eaLnBrk="1" hangingPunct="1">
              <a:defRPr/>
            </a:pPr>
            <a:r>
              <a:rPr lang="uk-UA" dirty="0" smtClean="0"/>
              <a:t>Внутрішньовенний</a:t>
            </a:r>
          </a:p>
          <a:p>
            <a:pPr eaLnBrk="1" hangingPunct="1">
              <a:defRPr/>
            </a:pPr>
            <a:r>
              <a:rPr lang="uk-UA" dirty="0" smtClean="0"/>
              <a:t>Підшкірний</a:t>
            </a:r>
          </a:p>
          <a:p>
            <a:pPr eaLnBrk="1" hangingPunct="1">
              <a:defRPr/>
            </a:pPr>
            <a:r>
              <a:rPr lang="uk-UA" dirty="0" smtClean="0"/>
              <a:t>Пероральний</a:t>
            </a:r>
          </a:p>
          <a:p>
            <a:pPr eaLnBrk="1" hangingPunct="1">
              <a:defRPr/>
            </a:pPr>
            <a:r>
              <a:rPr lang="uk-UA" dirty="0" err="1" smtClean="0"/>
              <a:t>Сублінгвальний</a:t>
            </a:r>
            <a:endParaRPr lang="uk-UA" dirty="0" smtClean="0"/>
          </a:p>
          <a:p>
            <a:pPr eaLnBrk="1" hangingPunct="1">
              <a:defRPr/>
            </a:pPr>
            <a:r>
              <a:rPr lang="uk-UA" dirty="0" err="1" smtClean="0"/>
              <a:t>Суббукальний</a:t>
            </a:r>
            <a:endParaRPr lang="uk-UA" dirty="0" smtClean="0"/>
          </a:p>
          <a:p>
            <a:pPr eaLnBrk="1" hangingPunct="1">
              <a:defRPr/>
            </a:pPr>
            <a:r>
              <a:rPr lang="uk-UA" dirty="0" smtClean="0"/>
              <a:t>Інгаляційний</a:t>
            </a:r>
          </a:p>
          <a:p>
            <a:pPr eaLnBrk="1" hangingPunct="1">
              <a:defRPr/>
            </a:pPr>
            <a:r>
              <a:rPr lang="uk-UA" dirty="0" smtClean="0"/>
              <a:t>Ректальний</a:t>
            </a:r>
          </a:p>
          <a:p>
            <a:pPr eaLnBrk="1" hangingPunct="1">
              <a:defRPr/>
            </a:pPr>
            <a:r>
              <a:rPr lang="uk-UA" dirty="0" smtClean="0"/>
              <a:t>Вагінальний</a:t>
            </a:r>
          </a:p>
          <a:p>
            <a:pPr eaLnBrk="1" hangingPunct="1">
              <a:defRPr/>
            </a:pPr>
            <a:endParaRPr lang="uk-UA" dirty="0" smtClean="0"/>
          </a:p>
        </p:txBody>
      </p:sp>
      <p:pic>
        <p:nvPicPr>
          <p:cNvPr id="44036" name="Picture 6" descr="000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125538"/>
            <a:ext cx="31527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4034"/>
                                        </p:tgtEl>
                                        <p:attrNameLst>
                                          <p:attrName>style.visibility</p:attrName>
                                        </p:attrNameLst>
                                      </p:cBhvr>
                                      <p:to>
                                        <p:strVal val="visible"/>
                                      </p:to>
                                    </p:set>
                                    <p:anim calcmode="discrete" valueType="clr">
                                      <p:cBhvr override="childStyle">
                                        <p:cTn id="7" dur="80"/>
                                        <p:tgtEl>
                                          <p:spTgt spid="440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4034"/>
                                        </p:tgtEl>
                                        <p:attrNameLst>
                                          <p:attrName>fillcolor</p:attrName>
                                        </p:attrNameLst>
                                      </p:cBhvr>
                                      <p:tavLst>
                                        <p:tav tm="0">
                                          <p:val>
                                            <p:clrVal>
                                              <a:schemeClr val="accent2"/>
                                            </p:clrVal>
                                          </p:val>
                                        </p:tav>
                                        <p:tav tm="50000">
                                          <p:val>
                                            <p:clrVal>
                                              <a:schemeClr val="hlink"/>
                                            </p:clrVal>
                                          </p:val>
                                        </p:tav>
                                      </p:tavLst>
                                    </p:anim>
                                    <p:set>
                                      <p:cBhvr>
                                        <p:cTn id="9" dur="80"/>
                                        <p:tgtEl>
                                          <p:spTgt spid="44034"/>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0179">
                                            <p:txEl>
                                              <p:pRg st="0" end="0"/>
                                            </p:txEl>
                                          </p:spTgt>
                                        </p:tgtEl>
                                        <p:attrNameLst>
                                          <p:attrName>style.visibility</p:attrName>
                                        </p:attrNameLst>
                                      </p:cBhvr>
                                      <p:to>
                                        <p:strVal val="visible"/>
                                      </p:to>
                                    </p:set>
                                    <p:anim calcmode="lin" valueType="num">
                                      <p:cBhvr>
                                        <p:cTn id="14" dur="500" fill="hold"/>
                                        <p:tgtEl>
                                          <p:spTgt spid="5017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0179">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017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50179">
                                            <p:txEl>
                                              <p:pRg st="1" end="1"/>
                                            </p:txEl>
                                          </p:spTgt>
                                        </p:tgtEl>
                                        <p:attrNameLst>
                                          <p:attrName>style.visibility</p:attrName>
                                        </p:attrNameLst>
                                      </p:cBhvr>
                                      <p:to>
                                        <p:strVal val="visible"/>
                                      </p:to>
                                    </p:set>
                                    <p:anim calcmode="lin" valueType="num">
                                      <p:cBhvr>
                                        <p:cTn id="21" dur="500" fill="hold"/>
                                        <p:tgtEl>
                                          <p:spTgt spid="5017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50179">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50179">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50179">
                                            <p:txEl>
                                              <p:pRg st="2" end="2"/>
                                            </p:txEl>
                                          </p:spTgt>
                                        </p:tgtEl>
                                        <p:attrNameLst>
                                          <p:attrName>style.visibility</p:attrName>
                                        </p:attrNameLst>
                                      </p:cBhvr>
                                      <p:to>
                                        <p:strVal val="visible"/>
                                      </p:to>
                                    </p:set>
                                    <p:anim calcmode="lin" valueType="num">
                                      <p:cBhvr>
                                        <p:cTn id="28" dur="500" fill="hold"/>
                                        <p:tgtEl>
                                          <p:spTgt spid="50179">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50179">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50179">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50179">
                                            <p:txEl>
                                              <p:pRg st="3" end="3"/>
                                            </p:txEl>
                                          </p:spTgt>
                                        </p:tgtEl>
                                        <p:attrNameLst>
                                          <p:attrName>style.visibility</p:attrName>
                                        </p:attrNameLst>
                                      </p:cBhvr>
                                      <p:to>
                                        <p:strVal val="visible"/>
                                      </p:to>
                                    </p:set>
                                    <p:anim calcmode="lin" valueType="num">
                                      <p:cBhvr>
                                        <p:cTn id="35" dur="500" fill="hold"/>
                                        <p:tgtEl>
                                          <p:spTgt spid="50179">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50179">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50179">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50179">
                                            <p:txEl>
                                              <p:pRg st="4" end="4"/>
                                            </p:txEl>
                                          </p:spTgt>
                                        </p:tgtEl>
                                        <p:attrNameLst>
                                          <p:attrName>style.visibility</p:attrName>
                                        </p:attrNameLst>
                                      </p:cBhvr>
                                      <p:to>
                                        <p:strVal val="visible"/>
                                      </p:to>
                                    </p:set>
                                    <p:anim calcmode="lin" valueType="num">
                                      <p:cBhvr>
                                        <p:cTn id="42" dur="500" fill="hold"/>
                                        <p:tgtEl>
                                          <p:spTgt spid="50179">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50179">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50179">
                                            <p:txEl>
                                              <p:pRg st="4" end="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50179">
                                            <p:txEl>
                                              <p:pRg st="5" end="5"/>
                                            </p:txEl>
                                          </p:spTgt>
                                        </p:tgtEl>
                                        <p:attrNameLst>
                                          <p:attrName>style.visibility</p:attrName>
                                        </p:attrNameLst>
                                      </p:cBhvr>
                                      <p:to>
                                        <p:strVal val="visible"/>
                                      </p:to>
                                    </p:set>
                                    <p:anim calcmode="lin" valueType="num">
                                      <p:cBhvr>
                                        <p:cTn id="49" dur="500" fill="hold"/>
                                        <p:tgtEl>
                                          <p:spTgt spid="50179">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50179">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50179">
                                            <p:txEl>
                                              <p:pRg st="5" end="5"/>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50179">
                                            <p:txEl>
                                              <p:pRg st="6" end="6"/>
                                            </p:txEl>
                                          </p:spTgt>
                                        </p:tgtEl>
                                        <p:attrNameLst>
                                          <p:attrName>style.visibility</p:attrName>
                                        </p:attrNameLst>
                                      </p:cBhvr>
                                      <p:to>
                                        <p:strVal val="visible"/>
                                      </p:to>
                                    </p:set>
                                    <p:anim calcmode="lin" valueType="num">
                                      <p:cBhvr>
                                        <p:cTn id="56" dur="500" fill="hold"/>
                                        <p:tgtEl>
                                          <p:spTgt spid="50179">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50179">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50179">
                                            <p:txEl>
                                              <p:pRg st="6" end="6"/>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50179">
                                            <p:txEl>
                                              <p:pRg st="7" end="7"/>
                                            </p:txEl>
                                          </p:spTgt>
                                        </p:tgtEl>
                                        <p:attrNameLst>
                                          <p:attrName>style.visibility</p:attrName>
                                        </p:attrNameLst>
                                      </p:cBhvr>
                                      <p:to>
                                        <p:strVal val="visible"/>
                                      </p:to>
                                    </p:set>
                                    <p:anim calcmode="lin" valueType="num">
                                      <p:cBhvr>
                                        <p:cTn id="63" dur="500" fill="hold"/>
                                        <p:tgtEl>
                                          <p:spTgt spid="50179">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50179">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50179">
                                            <p:txEl>
                                              <p:pRg st="7" end="7"/>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50179">
                                            <p:txEl>
                                              <p:pRg st="8" end="8"/>
                                            </p:txEl>
                                          </p:spTgt>
                                        </p:tgtEl>
                                        <p:attrNameLst>
                                          <p:attrName>style.visibility</p:attrName>
                                        </p:attrNameLst>
                                      </p:cBhvr>
                                      <p:to>
                                        <p:strVal val="visible"/>
                                      </p:to>
                                    </p:set>
                                    <p:anim calcmode="lin" valueType="num">
                                      <p:cBhvr>
                                        <p:cTn id="70" dur="500" fill="hold"/>
                                        <p:tgtEl>
                                          <p:spTgt spid="50179">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50179">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501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5017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4294967295"/>
          </p:nvPr>
        </p:nvSpPr>
        <p:spPr>
          <a:xfrm>
            <a:off x="0" y="333375"/>
            <a:ext cx="8358188" cy="609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uk-UA" altLang="uk-UA" b="1" smtClean="0">
                <a:solidFill>
                  <a:srgbClr val="FFCC00"/>
                </a:solidFill>
                <a:effectLst/>
              </a:rPr>
              <a:t>Фармакокінетика</a:t>
            </a:r>
            <a:r>
              <a:rPr lang="uk-UA" altLang="uk-UA" b="1" smtClean="0">
                <a:effectLst/>
              </a:rPr>
              <a:t> </a:t>
            </a:r>
            <a:r>
              <a:rPr lang="uk-UA" altLang="uk-UA" smtClean="0">
                <a:effectLst/>
              </a:rPr>
              <a:t>вивчає якісні та кількісні зміни діючих речовин у біорідинах і органах, охоплюючи етапи всмоктування, розподілу, біотрансформації і виведення лікарських речовин з організму, а також механізми, обумовлюючі ці зміни.</a:t>
            </a:r>
          </a:p>
          <a:p>
            <a:pPr>
              <a:lnSpc>
                <a:spcPct val="90000"/>
              </a:lnSpc>
            </a:pPr>
            <a:endParaRPr lang="uk-UA" altLang="uk-UA" smtClean="0">
              <a:effectLst/>
            </a:endParaRPr>
          </a:p>
          <a:p>
            <a:pPr>
              <a:lnSpc>
                <a:spcPct val="90000"/>
              </a:lnSpc>
            </a:pPr>
            <a:r>
              <a:rPr lang="uk-UA" altLang="uk-UA" b="1" smtClean="0">
                <a:solidFill>
                  <a:srgbClr val="FFCC00"/>
                </a:solidFill>
                <a:effectLst/>
              </a:rPr>
              <a:t>Всмоктування, або абсорбція</a:t>
            </a:r>
            <a:r>
              <a:rPr lang="uk-UA" altLang="uk-UA" smtClean="0">
                <a:effectLst/>
              </a:rPr>
              <a:t> - це сприйняття діючої речовини кров'ю або лімфою від пограничних поверхонь тіла після його вивільнення з лікарського засобу.</a:t>
            </a:r>
            <a:endParaRPr lang="ru-RU" altLang="uk-UA" smtClean="0">
              <a:effectLst/>
            </a:endParaRPr>
          </a:p>
        </p:txBody>
      </p:sp>
    </p:spTree>
  </p:cSld>
  <p:clrMapOvr>
    <a:masterClrMapping/>
  </p:clrMapOvr>
  <p:transition>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0" y="333375"/>
            <a:ext cx="8893175" cy="5792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anose="05000000000000000000" pitchFamily="2" charset="2"/>
              <a:buNone/>
            </a:pPr>
            <a:r>
              <a:rPr lang="uk-UA" altLang="uk-UA" smtClean="0">
                <a:effectLst/>
              </a:rPr>
              <a:t>	Для того, щоб здійснився процес всмоктування субстанції, неодмінно потрібні </a:t>
            </a:r>
            <a:r>
              <a:rPr lang="uk-UA" altLang="uk-UA" smtClean="0">
                <a:solidFill>
                  <a:srgbClr val="FFCC00"/>
                </a:solidFill>
                <a:effectLst/>
              </a:rPr>
              <a:t>умови</a:t>
            </a:r>
            <a:r>
              <a:rPr lang="uk-UA" altLang="uk-UA" smtClean="0">
                <a:effectLst/>
              </a:rPr>
              <a:t>: </a:t>
            </a:r>
          </a:p>
          <a:p>
            <a:pPr>
              <a:buFont typeface="Wingdings" panose="05000000000000000000" pitchFamily="2" charset="2"/>
              <a:buNone/>
            </a:pPr>
            <a:r>
              <a:rPr lang="uk-UA" altLang="uk-UA" smtClean="0">
                <a:effectLst/>
              </a:rPr>
              <a:t>	1) діюча речовина повинне легко вивільнитися з лікарського засобу; </a:t>
            </a:r>
          </a:p>
          <a:p>
            <a:pPr>
              <a:buFont typeface="Wingdings" panose="05000000000000000000" pitchFamily="2" charset="2"/>
              <a:buNone/>
            </a:pPr>
            <a:r>
              <a:rPr lang="uk-UA" altLang="uk-UA" smtClean="0">
                <a:effectLst/>
              </a:rPr>
              <a:t>	2) речовина, що вивільнилася, повинна досягти поверхні всмоктування (дифузія до місця абсорбції). </a:t>
            </a:r>
          </a:p>
          <a:p>
            <a:pPr>
              <a:buFont typeface="Wingdings" panose="05000000000000000000" pitchFamily="2" charset="2"/>
              <a:buNone/>
            </a:pPr>
            <a:r>
              <a:rPr lang="uk-UA" altLang="uk-UA" smtClean="0">
                <a:effectLst/>
              </a:rPr>
              <a:t>	3) Діюча речовина повинна бути стабільною та не змінюватися у процесі зберігання.</a:t>
            </a:r>
            <a:endParaRPr lang="ru-RU" altLang="uk-UA" smtClean="0">
              <a:effectLst/>
            </a:endParaRPr>
          </a:p>
        </p:txBody>
      </p:sp>
    </p:spTree>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0" y="928688"/>
            <a:ext cx="4038600" cy="5143500"/>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uk-UA" altLang="uk-UA" sz="2400" smtClean="0">
                <a:effectLst/>
              </a:rPr>
              <a:t>	</a:t>
            </a:r>
            <a:r>
              <a:rPr lang="uk-UA" altLang="uk-UA" sz="2000" smtClean="0">
                <a:effectLst/>
              </a:rPr>
              <a:t>Подальший транспорт діючої речовини здійснюється пасивно (дифузія, конвекція) і активно (транспортні білки організму). Дія основної речовини є результатом її взаємодії з клітинами відповідних тканин і, в кінцевому рахунку, усього організму. Отже, перший етап транспорту молекул речовини з поверхні всмоктування розпочинається з проникнення його через клітинну мембрану. Вид перенесення речовини у цьому випадку залежить від будови і властивостей клітинної мембрани.</a:t>
            </a:r>
            <a:endParaRPr lang="ru-RU" altLang="uk-UA" sz="2000" smtClean="0">
              <a:effectLst/>
            </a:endParaRPr>
          </a:p>
          <a:p>
            <a:pPr>
              <a:lnSpc>
                <a:spcPct val="90000"/>
              </a:lnSpc>
              <a:buFont typeface="Wingdings" panose="05000000000000000000" pitchFamily="2" charset="2"/>
              <a:buNone/>
            </a:pPr>
            <a:endParaRPr lang="uk-UA" altLang="uk-UA" sz="2000" smtClean="0">
              <a:effectLst/>
            </a:endParaRPr>
          </a:p>
          <a:p>
            <a:pPr>
              <a:lnSpc>
                <a:spcPct val="90000"/>
              </a:lnSpc>
              <a:buFont typeface="Wingdings" panose="05000000000000000000" pitchFamily="2" charset="2"/>
              <a:buNone/>
            </a:pPr>
            <a:r>
              <a:rPr lang="uk-UA" altLang="uk-UA" sz="2400" smtClean="0">
                <a:effectLst/>
              </a:rPr>
              <a:t>	</a:t>
            </a:r>
            <a:endParaRPr lang="ru-RU" altLang="uk-UA" sz="2400" smtClean="0">
              <a:effectLst/>
            </a:endParaRPr>
          </a:p>
        </p:txBody>
      </p:sp>
      <p:sp>
        <p:nvSpPr>
          <p:cNvPr id="47107" name="Rectangle 7"/>
          <p:cNvSpPr>
            <a:spLocks noGrp="1" noChangeArrowheads="1"/>
          </p:cNvSpPr>
          <p:nvPr>
            <p:ph sz="half" idx="2"/>
          </p:nvPr>
        </p:nvSpPr>
        <p:spPr>
          <a:noFill/>
          <a:extLst>
            <a:ext uri="{909E8E84-426E-40DD-AFC4-6F175D3DCCD1}">
              <a14:hiddenFill xmlns:a14="http://schemas.microsoft.com/office/drawing/2010/main">
                <a:solidFill>
                  <a:srgbClr val="FFFFFF"/>
                </a:solidFill>
              </a14:hiddenFill>
            </a:ext>
          </a:extLst>
        </p:spPr>
        <p:txBody>
          <a:bodyPr/>
          <a:lstStyle/>
          <a:p>
            <a:endParaRPr lang="ru-RU" altLang="uk-UA" sz="2800" smtClean="0">
              <a:effectLst/>
            </a:endParaRPr>
          </a:p>
        </p:txBody>
      </p:sp>
      <p:pic>
        <p:nvPicPr>
          <p:cNvPr id="47109" name="Picture 5" descr="8378d837bf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714375"/>
            <a:ext cx="4897437"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p:cTn id="7" dur="500" fill="hold"/>
                                        <p:tgtEl>
                                          <p:spTgt spid="47109"/>
                                        </p:tgtEl>
                                        <p:attrNameLst>
                                          <p:attrName>ppt_w</p:attrName>
                                        </p:attrNameLst>
                                      </p:cBhvr>
                                      <p:tavLst>
                                        <p:tav tm="0">
                                          <p:val>
                                            <p:fltVal val="0"/>
                                          </p:val>
                                        </p:tav>
                                        <p:tav tm="100000">
                                          <p:val>
                                            <p:strVal val="#ppt_w"/>
                                          </p:val>
                                        </p:tav>
                                      </p:tavLst>
                                    </p:anim>
                                    <p:anim calcmode="lin" valueType="num">
                                      <p:cBhvr>
                                        <p:cTn id="8" dur="500" fill="hold"/>
                                        <p:tgtEl>
                                          <p:spTgt spid="47109"/>
                                        </p:tgtEl>
                                        <p:attrNameLst>
                                          <p:attrName>ppt_h</p:attrName>
                                        </p:attrNameLst>
                                      </p:cBhvr>
                                      <p:tavLst>
                                        <p:tav tm="0">
                                          <p:val>
                                            <p:fltVal val="0"/>
                                          </p:val>
                                        </p:tav>
                                        <p:tav tm="100000">
                                          <p:val>
                                            <p:strVal val="#ppt_h"/>
                                          </p:val>
                                        </p:tav>
                                      </p:tavLst>
                                    </p:anim>
                                    <p:animEffect transition="in" filter="fade">
                                      <p:cBhvr>
                                        <p:cTn id="9" dur="5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6"/>
          <p:cNvSpPr>
            <a:spLocks noGrp="1" noChangeArrowheads="1"/>
          </p:cNvSpPr>
          <p:nvPr>
            <p:ph type="title"/>
          </p:nvPr>
        </p:nvSpPr>
        <p:spPr>
          <a:xfrm>
            <a:off x="468313" y="260350"/>
            <a:ext cx="8229600" cy="431800"/>
          </a:xfrm>
          <a:noFill/>
          <a:extLst>
            <a:ext uri="{909E8E84-426E-40DD-AFC4-6F175D3DCCD1}">
              <a14:hiddenFill xmlns:a14="http://schemas.microsoft.com/office/drawing/2010/main">
                <a:solidFill>
                  <a:srgbClr val="FFFFFF"/>
                </a:solidFill>
              </a14:hiddenFill>
            </a:ext>
          </a:extLst>
        </p:spPr>
        <p:txBody>
          <a:bodyPr/>
          <a:lstStyle/>
          <a:p>
            <a:r>
              <a:rPr lang="uk-UA" altLang="uk-UA" sz="2800" smtClean="0">
                <a:solidFill>
                  <a:srgbClr val="FFCC00"/>
                </a:solidFill>
                <a:effectLst/>
              </a:rPr>
              <a:t>Розрізняють чотири типи клітинних мембран:</a:t>
            </a:r>
            <a:r>
              <a:rPr lang="uk-UA" altLang="uk-UA" sz="4000" smtClean="0">
                <a:solidFill>
                  <a:srgbClr val="FFCC00"/>
                </a:solidFill>
                <a:effectLst/>
              </a:rPr>
              <a:t> </a:t>
            </a:r>
            <a:endParaRPr lang="ru-RU" altLang="uk-UA" sz="4000" smtClean="0">
              <a:solidFill>
                <a:srgbClr val="FFCC00"/>
              </a:solidFill>
              <a:effectLst/>
            </a:endParaRPr>
          </a:p>
        </p:txBody>
      </p:sp>
      <p:sp>
        <p:nvSpPr>
          <p:cNvPr id="48131" name="Rectangle 7"/>
          <p:cNvSpPr>
            <a:spLocks noGrp="1" noChangeArrowheads="1"/>
          </p:cNvSpPr>
          <p:nvPr>
            <p:ph type="body" sz="half" idx="1"/>
          </p:nvPr>
        </p:nvSpPr>
        <p:spPr>
          <a:xfrm>
            <a:off x="0" y="908050"/>
            <a:ext cx="8786813" cy="3021013"/>
          </a:xfrm>
          <a:noFill/>
          <a:extLst>
            <a:ext uri="{909E8E84-426E-40DD-AFC4-6F175D3DCCD1}">
              <a14:hiddenFill xmlns:a14="http://schemas.microsoft.com/office/drawing/2010/main">
                <a:solidFill>
                  <a:srgbClr val="FFFFFF"/>
                </a:solidFill>
              </a14:hiddenFill>
            </a:ext>
          </a:extLst>
        </p:spPr>
        <p:txBody>
          <a:bodyPr/>
          <a:lstStyle/>
          <a:p>
            <a:pPr>
              <a:lnSpc>
                <a:spcPct val="80000"/>
              </a:lnSpc>
            </a:pPr>
            <a:r>
              <a:rPr lang="uk-UA" altLang="uk-UA" sz="2000" smtClean="0">
                <a:effectLst/>
              </a:rPr>
              <a:t>мембрана, що має пори, коли можливі конвекція (здебільшого) і дифузія молекул речовини через заповнені водою пори; </a:t>
            </a:r>
          </a:p>
          <a:p>
            <a:pPr>
              <a:lnSpc>
                <a:spcPct val="80000"/>
              </a:lnSpc>
            </a:pPr>
            <a:r>
              <a:rPr lang="uk-UA" altLang="uk-UA" sz="2000" smtClean="0">
                <a:effectLst/>
              </a:rPr>
              <a:t>мембрана, що не має пор, коли можлива дифузія лише ліпідорозчинних неіонізованих молекул; </a:t>
            </a:r>
          </a:p>
          <a:p>
            <a:pPr>
              <a:lnSpc>
                <a:spcPct val="80000"/>
              </a:lnSpc>
            </a:pPr>
            <a:r>
              <a:rPr lang="uk-UA" altLang="uk-UA" sz="2000" smtClean="0">
                <a:effectLst/>
              </a:rPr>
              <a:t>мембрана, що має пори і напівпроникні шари, через які можуть дифундувати молекули речовин неелектролітів з відносно великою молекулярною масою; </a:t>
            </a:r>
          </a:p>
          <a:p>
            <a:pPr>
              <a:lnSpc>
                <a:spcPct val="80000"/>
              </a:lnSpc>
            </a:pPr>
            <a:r>
              <a:rPr lang="uk-UA" altLang="uk-UA" sz="2000" smtClean="0">
                <a:effectLst/>
              </a:rPr>
              <a:t>мембрана без пор, але може забезпечувати активний транспорт з допомогою молекул специфічних речовин, що виконують функцію переносників.</a:t>
            </a:r>
            <a:endParaRPr lang="ru-RU" altLang="uk-UA" sz="2000" smtClean="0">
              <a:effectLst/>
            </a:endParaRPr>
          </a:p>
        </p:txBody>
      </p:sp>
      <p:pic>
        <p:nvPicPr>
          <p:cNvPr id="48132" name="Picture 5" descr="Cholestero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3786188"/>
            <a:ext cx="532288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p:cTn id="7" dur="500" fill="hold"/>
                                        <p:tgtEl>
                                          <p:spTgt spid="4813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813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813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8131">
                                            <p:txEl>
                                              <p:pRg st="1" end="1"/>
                                            </p:txEl>
                                          </p:spTgt>
                                        </p:tgtEl>
                                        <p:attrNameLst>
                                          <p:attrName>style.visibility</p:attrName>
                                        </p:attrNameLst>
                                      </p:cBhvr>
                                      <p:to>
                                        <p:strVal val="visible"/>
                                      </p:to>
                                    </p:set>
                                    <p:anim calcmode="lin" valueType="num">
                                      <p:cBhvr>
                                        <p:cTn id="14" dur="500" fill="hold"/>
                                        <p:tgtEl>
                                          <p:spTgt spid="4813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813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813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8131">
                                            <p:txEl>
                                              <p:pRg st="2" end="2"/>
                                            </p:txEl>
                                          </p:spTgt>
                                        </p:tgtEl>
                                        <p:attrNameLst>
                                          <p:attrName>style.visibility</p:attrName>
                                        </p:attrNameLst>
                                      </p:cBhvr>
                                      <p:to>
                                        <p:strVal val="visible"/>
                                      </p:to>
                                    </p:set>
                                    <p:anim calcmode="lin" valueType="num">
                                      <p:cBhvr>
                                        <p:cTn id="21" dur="500" fill="hold"/>
                                        <p:tgtEl>
                                          <p:spTgt spid="4813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813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813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8131">
                                            <p:txEl>
                                              <p:pRg st="3" end="3"/>
                                            </p:txEl>
                                          </p:spTgt>
                                        </p:tgtEl>
                                        <p:attrNameLst>
                                          <p:attrName>style.visibility</p:attrName>
                                        </p:attrNameLst>
                                      </p:cBhvr>
                                      <p:to>
                                        <p:strVal val="visible"/>
                                      </p:to>
                                    </p:set>
                                    <p:anim calcmode="lin" valueType="num">
                                      <p:cBhvr>
                                        <p:cTn id="28" dur="500" fill="hold"/>
                                        <p:tgtEl>
                                          <p:spTgt spid="48131">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8131">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8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1"/>
          </p:nvPr>
        </p:nvSpPr>
        <p:spPr>
          <a:xfrm>
            <a:off x="0" y="476250"/>
            <a:ext cx="5435600" cy="6192838"/>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uk-UA" altLang="uk-UA" sz="2400" smtClean="0">
                <a:effectLst/>
              </a:rPr>
              <a:t>	Активне перенесення великих і важкорозчинних молекул лікарських речовин (ферменти, гормони та ін.) всередину клітини може відбуватися за допомогою руху мембрани і створення навколо часток ультрамікроскопічних бульбашок - вакуолей. Такий механізм транспорту називається </a:t>
            </a:r>
            <a:r>
              <a:rPr lang="uk-UA" altLang="uk-UA" sz="2400" smtClean="0">
                <a:solidFill>
                  <a:srgbClr val="FFCC00"/>
                </a:solidFill>
                <a:effectLst/>
              </a:rPr>
              <a:t>піноцитозом.</a:t>
            </a:r>
          </a:p>
          <a:p>
            <a:pPr>
              <a:buFont typeface="Wingdings" panose="05000000000000000000" pitchFamily="2" charset="2"/>
              <a:buNone/>
            </a:pPr>
            <a:r>
              <a:rPr lang="uk-UA" altLang="uk-UA" sz="2400" smtClean="0">
                <a:effectLst/>
              </a:rPr>
              <a:t>	Отже, на першому етапі кінетики діючих речовин в організмі головна роль належить клітинній мембрані.</a:t>
            </a:r>
            <a:r>
              <a:rPr lang="ru-RU" altLang="uk-UA" sz="2400" smtClean="0">
                <a:effectLst/>
              </a:rPr>
              <a:t> </a:t>
            </a:r>
          </a:p>
        </p:txBody>
      </p:sp>
      <p:pic>
        <p:nvPicPr>
          <p:cNvPr id="49157" name="Picture 5" descr="gr29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412875"/>
            <a:ext cx="352901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2000"/>
                                        <p:tgtEl>
                                          <p:spTgt spid="49157"/>
                                        </p:tgtEl>
                                      </p:cBhvr>
                                    </p:animEffect>
                                    <p:anim calcmode="lin" valueType="num">
                                      <p:cBhvr>
                                        <p:cTn id="8" dur="2000" fill="hold"/>
                                        <p:tgtEl>
                                          <p:spTgt spid="49157"/>
                                        </p:tgtEl>
                                        <p:attrNameLst>
                                          <p:attrName>style.rotation</p:attrName>
                                        </p:attrNameLst>
                                      </p:cBhvr>
                                      <p:tavLst>
                                        <p:tav tm="0">
                                          <p:val>
                                            <p:fltVal val="720"/>
                                          </p:val>
                                        </p:tav>
                                        <p:tav tm="100000">
                                          <p:val>
                                            <p:fltVal val="0"/>
                                          </p:val>
                                        </p:tav>
                                      </p:tavLst>
                                    </p:anim>
                                    <p:anim calcmode="lin" valueType="num">
                                      <p:cBhvr>
                                        <p:cTn id="9" dur="2000" fill="hold"/>
                                        <p:tgtEl>
                                          <p:spTgt spid="49157"/>
                                        </p:tgtEl>
                                        <p:attrNameLst>
                                          <p:attrName>ppt_h</p:attrName>
                                        </p:attrNameLst>
                                      </p:cBhvr>
                                      <p:tavLst>
                                        <p:tav tm="0">
                                          <p:val>
                                            <p:fltVal val="0"/>
                                          </p:val>
                                        </p:tav>
                                        <p:tav tm="100000">
                                          <p:val>
                                            <p:strVal val="#ppt_h"/>
                                          </p:val>
                                        </p:tav>
                                      </p:tavLst>
                                    </p:anim>
                                    <p:anim calcmode="lin" valueType="num">
                                      <p:cBhvr>
                                        <p:cTn id="10" dur="2000" fill="hold"/>
                                        <p:tgtEl>
                                          <p:spTgt spid="4915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idx="4294967295"/>
          </p:nvPr>
        </p:nvSpPr>
        <p:spPr>
          <a:xfrm>
            <a:off x="0" y="404813"/>
            <a:ext cx="9144000" cy="5721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uk-UA" altLang="uk-UA" sz="2400" smtClean="0">
                <a:effectLst/>
              </a:rPr>
              <a:t>Для того, щоб лікарські засоби мали терапевтичний ефект, необхідно діючу речовину доставити в ті органи і тканини, в яких здійснюється його специфічна дія. </a:t>
            </a:r>
          </a:p>
          <a:p>
            <a:pPr>
              <a:lnSpc>
                <a:spcPct val="90000"/>
              </a:lnSpc>
            </a:pPr>
            <a:r>
              <a:rPr lang="uk-UA" altLang="uk-UA" sz="2400" smtClean="0">
                <a:effectLst/>
              </a:rPr>
              <a:t>До ураженого патологічним процесом органу речовина доставляється за допомогою транспортної системи - крові. </a:t>
            </a:r>
          </a:p>
          <a:p>
            <a:pPr>
              <a:lnSpc>
                <a:spcPct val="90000"/>
              </a:lnSpc>
            </a:pPr>
            <a:r>
              <a:rPr lang="uk-UA" altLang="uk-UA" sz="2400" smtClean="0">
                <a:effectLst/>
              </a:rPr>
              <a:t>Діючі речовини, що надійшли у кров будь-якими шляхами, розносяться по усьому організму і рівномірно розподіляються в усьому об'ємі крові до установлення стану рухливої рівноваги в органах організму.</a:t>
            </a:r>
          </a:p>
          <a:p>
            <a:pPr>
              <a:lnSpc>
                <a:spcPct val="90000"/>
              </a:lnSpc>
            </a:pPr>
            <a:r>
              <a:rPr lang="uk-UA" altLang="uk-UA" sz="2400" smtClean="0">
                <a:effectLst/>
              </a:rPr>
              <a:t>У початковому періоді циркуляції діючої речовини його концентрація в тканинах нижча, ніж в сироватці, потім вони вирівнюються і, нарешті, перевищують концентрацію в крові. Накопичення діючої речовини в тканинах у більших концентраціях, ніж в крові, залежить від градієнта рН, здатності речовини зв'язуватися з внутрішньоклітинними елементами, його розподілу в жировій тканині.</a:t>
            </a:r>
            <a:endParaRPr lang="ru-RU" altLang="uk-UA" sz="2400" smtClean="0">
              <a:effectLst/>
            </a:endParaRPr>
          </a:p>
        </p:txBody>
      </p:sp>
    </p:spTree>
  </p:cSld>
  <p:clrMapOvr>
    <a:masterClrMapping/>
  </p:clrMapOvr>
  <p:transition>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0" y="260350"/>
            <a:ext cx="8964613" cy="5865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uk-UA" altLang="uk-UA" sz="2400" smtClean="0">
                <a:effectLst/>
              </a:rPr>
              <a:t>Діюча речовина в організмі зазнає комплекс фізико-хімічних і біохімічних перетворень (біотрансформація, метаболізм) з створенням полярніших і, отже, водорозчинних компонентів (метаболітів), які легше виводяться нирками з організму.</a:t>
            </a:r>
          </a:p>
          <a:p>
            <a:pPr>
              <a:lnSpc>
                <a:spcPct val="90000"/>
              </a:lnSpc>
            </a:pPr>
            <a:r>
              <a:rPr lang="uk-UA" altLang="uk-UA" sz="2400" smtClean="0">
                <a:effectLst/>
              </a:rPr>
              <a:t>У більшості випадків біотрансформація діючих речовин здійснюється в печінці, але ферменти, що беруть участь в їх метаболізмі, можуть знаходитися в крові або інших тканинах. У результаті метаболізму утворюються менш активні, переважно неактивні і дуже рідко - токсичні з'єднання в порівнянні з початковими речовинами. </a:t>
            </a:r>
          </a:p>
          <a:p>
            <a:pPr>
              <a:lnSpc>
                <a:spcPct val="90000"/>
              </a:lnSpc>
            </a:pPr>
            <a:r>
              <a:rPr lang="uk-UA" altLang="uk-UA" sz="2400" smtClean="0">
                <a:effectLst/>
              </a:rPr>
              <a:t>Завершальним етапом перебування діючої речовини в організмі є виведення його або його метаболітів з крові. Деякі речовини можуть екскрегуватися з молоком, сльозою, слиною, потом. </a:t>
            </a:r>
            <a:endParaRPr lang="ru-RU" altLang="uk-UA" sz="2400" smtClean="0">
              <a:effectLst/>
            </a:endParaRPr>
          </a:p>
        </p:txBody>
      </p:sp>
      <p:pic>
        <p:nvPicPr>
          <p:cNvPr id="51203" name="Picture 5" descr="ANd9GcQWTm_2aOVdKdmvohUTIOt3Vs6gwZvKKu8plB9imE3RjUU-b8Q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5114925"/>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uk-UA" sz="4800" dirty="0" smtClean="0">
                <a:solidFill>
                  <a:srgbClr val="FFFF00"/>
                </a:solidFill>
                <a:effectLst/>
              </a:rPr>
              <a:t>Технологічний процес</a:t>
            </a:r>
            <a:endParaRPr lang="ru-RU" sz="4800" dirty="0" smtClean="0">
              <a:solidFill>
                <a:srgbClr val="FFFF00"/>
              </a:solidFill>
            </a:endParaRPr>
          </a:p>
        </p:txBody>
      </p:sp>
      <p:sp>
        <p:nvSpPr>
          <p:cNvPr id="3" name="Содержимое 2"/>
          <p:cNvSpPr>
            <a:spLocks noGrp="1"/>
          </p:cNvSpPr>
          <p:nvPr>
            <p:ph idx="1"/>
          </p:nvPr>
        </p:nvSpPr>
        <p:spPr>
          <a:xfrm>
            <a:off x="107950" y="1341438"/>
            <a:ext cx="8785225" cy="4967287"/>
          </a:xfrm>
        </p:spPr>
        <p:txBody>
          <a:bodyPr>
            <a:noAutofit/>
          </a:bodyPr>
          <a:lstStyle/>
          <a:p>
            <a:pPr algn="just">
              <a:buFont typeface="Wingdings" panose="05000000000000000000" pitchFamily="2" charset="2"/>
              <a:buNone/>
              <a:defRPr/>
            </a:pPr>
            <a:r>
              <a:rPr lang="en-US" sz="2300" smtClean="0"/>
              <a:t>		</a:t>
            </a:r>
            <a:r>
              <a:rPr lang="uk-UA" sz="2000" smtClean="0"/>
              <a:t>Технологічні (виробничі) процеси - це методи, що складаються з визначених технологічних прийомів і операцій.</a:t>
            </a:r>
            <a:br>
              <a:rPr lang="uk-UA" sz="2000" smtClean="0"/>
            </a:br>
            <a:r>
              <a:rPr lang="uk-UA" sz="2000" smtClean="0"/>
              <a:t>   До 60-х років нашого століття способові готування лікарських препаратів як факторові, що впливає на ефективність лікарського препарату, не приділяли істотного значення. Це значною мірою сприяло відчуженню науки про методи готування лікарських засобів від клінічних дисциплін, перетворенню її в одну з галузей загальної технології, загального товарознавства.</a:t>
            </a:r>
            <a:br>
              <a:rPr lang="uk-UA" sz="2000" smtClean="0"/>
            </a:br>
            <a:r>
              <a:rPr lang="uk-UA" sz="2000" smtClean="0"/>
              <a:t>   При такому підході до лікарських препаратів не враховувалося, що від фармацевтичної технології може залежати їхнє поводження в організмі. В аптеках і на заводах лікарські препарати готувалися в точній відповідності з положеннями загальної технології й оцінювалися виходячи з товарознавчих принципів по масі, консистенції, геометричній формі, змістом діючих речовин і ін.</a:t>
            </a:r>
            <a:endParaRPr lang="ru-RU" sz="2000" smtClean="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476250"/>
            <a:ext cx="8229600" cy="5816600"/>
          </a:xfrm>
        </p:spPr>
        <p:txBody>
          <a:bodyPr>
            <a:noAutofit/>
          </a:bodyPr>
          <a:lstStyle/>
          <a:p>
            <a:pPr>
              <a:defRPr/>
            </a:pPr>
            <a:r>
              <a:rPr lang="uk-UA" sz="3200" smtClean="0"/>
              <a:t>Відкриття в умовах клініки залежності терапевтичної ефективності лікарських препаратів від способів їх приготування означало принципово нове розуміння процесів фармацевтичної технології. </a:t>
            </a:r>
            <a:r>
              <a:rPr lang="uk-UA" sz="3200" smtClean="0">
                <a:solidFill>
                  <a:srgbClr val="FFFF00"/>
                </a:solidFill>
              </a:rPr>
              <a:t>Часто зміни в речовині не можна визначити хімічними методами, і тільки біологічна оцінка являється достовірній при визначенні доброякісності лікарського засобу.</a:t>
            </a:r>
            <a:endParaRPr lang="ru-RU" sz="3200" smtClean="0">
              <a:solidFill>
                <a:srgbClr val="FFFF00"/>
              </a:solidFill>
            </a:endParaRPr>
          </a:p>
        </p:txBody>
      </p:sp>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2071678"/>
            <a:ext cx="8429684" cy="110799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uk-UA"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latin typeface="Arial" charset="0"/>
                <a:cs typeface="Arial" charset="0"/>
              </a:rPr>
              <a:t>Дякую за увагу!</a:t>
            </a:r>
            <a:endPar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latin typeface="Arial" charset="0"/>
              <a:cs typeface="Arial"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Круги">
  <a:themeElements>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руги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Круги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Круги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Круги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Круги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Круги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Круги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Круги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Ripple</Template>
  <TotalTime>1950194</TotalTime>
  <Words>1951</Words>
  <Application>Microsoft Office PowerPoint</Application>
  <PresentationFormat>Экран (4:3)</PresentationFormat>
  <Paragraphs>149</Paragraphs>
  <Slides>51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51</vt:i4>
      </vt:variant>
    </vt:vector>
  </HeadingPairs>
  <TitlesOfParts>
    <vt:vector size="57" baseType="lpstr">
      <vt:lpstr>Arial</vt:lpstr>
      <vt:lpstr>Arial Unicode MS</vt:lpstr>
      <vt:lpstr>Tahoma</vt:lpstr>
      <vt:lpstr>Times New Roman</vt:lpstr>
      <vt:lpstr>Wingdings</vt:lpstr>
      <vt:lpstr>Круги</vt:lpstr>
      <vt:lpstr>Лекція Біофармація – теоретична основа виробництва лікарських засобів </vt:lpstr>
      <vt:lpstr>План</vt:lpstr>
      <vt:lpstr>Ретельне дослідження відомих випадків терапевтичної нееквівалентності лікарських препаратів показало, що активність діючої речовини (лікарського засобу), його вивільнення з лікарської форми і всмоктування - знаходяться в тісній залежності від фармацевтичних факторів.  Тому вивчення фармацевтичних факторів є обов'язковим з точки зору біофармації зважаючи на їх істотний вплив на динаміку біодоступності лікарських речовин, стабільність лікарських препаратів в процесі зберігання і багато інших показників.</vt:lpstr>
      <vt:lpstr>Презентация PowerPoint</vt:lpstr>
      <vt:lpstr>Основні напрями сучасних біофармацевтичних досліджень </vt:lpstr>
      <vt:lpstr>Презентация PowerPoint</vt:lpstr>
      <vt:lpstr>Презентация PowerPoint</vt:lpstr>
      <vt:lpstr>Всі фармацевтичні фактори, які впливають на біологічну дію лікарських препаратів, можна поділити на п’ять груп:</vt:lpstr>
      <vt:lpstr>Презентация PowerPoint</vt:lpstr>
      <vt:lpstr>Наприклад: новокаїн - основа і сіль новокаїну гідрохлорид; кодеїн - основа і кодеїну фосфат - сіль; кофеїн - основа і кофеїн-бензоат натрію – сіль, диклофенак натрію – калію</vt:lpstr>
      <vt:lpstr>Вплив фізико-хімічного стану лікарської речовини  на його біологічну активність. </vt:lpstr>
      <vt:lpstr>    Проста хімічна модифікація (заміна препарату у виді солі з одним катіоном, аналогічним у хімічному відношенні препаратом у виді солі з іншим катіоном або препаратом у виді кислоти, ефіру і т.д.) частіше мають місце в заводському виробництві.             .     Біофармація приділяє вивченню фактора простої хімічної модифікації саму серйозну увагу, тому що облік його впливу на фармакокінетику лікарських речовин дозволяє значно підвищити ефективність лікарського втручання, зменшити витрату лікарських препаратів, різко підвищити стабільність багатьох лікарських речовин і їхніх препаратів.                              . </vt:lpstr>
      <vt:lpstr>Фізичний стан лікарської речовини Під фізичним станом лікарських речовин розуміють:  </vt:lpstr>
      <vt:lpstr>       Гомогенні – однофазні іонно або молекулярно-дисперні системи (розміри частинок для низькомолекулярних до 1 нм., а для ВМС від 1 до 100нм).        Гетерогенні – двофазні грубодисперсні системи з розміром частинок від 100 до 1000 нм і більше.</vt:lpstr>
      <vt:lpstr>       Подрібнення лікарських речовин - це найбільш проста, але в той же час одна з найбільш важливих технологічних операцій, виконана фармацевтом (провізором) при приготуванні різних лікарських форм. Дисперсність лікарської речовини впливає не тільки на сипкість порошкоподібних матеріалів, насипну масу, однорідність змішування, точність дозування. Особливо важливим є те, що від розміру часток залежить швидкість і повнота всмоктування лікарської речовини, а також його концентрація в біологічних рідинах, головним чином у крові, при будь-яких способах  його призначення у різних видах лікарських форм.</vt:lpstr>
      <vt:lpstr>Презентация PowerPoint</vt:lpstr>
      <vt:lpstr>        Вплив величини часток на терапевтичну активність вперше було доведено для сульфаніламідних і стероїдних препаратах, потім похідних фурану, саліцилової кислоти, антибіотиків, спазмолітиків, сечогінних, протитуберкульозних, антидіабетичних і кардіотонічних засобів. Встановлено, що при використанні мікронізованого сульфадіазину, максимальна концентрація його в крові людей досягається на дві години раніше, ніж при призначенні у вигляді порошку звичайного ступеня подрібнення. При цьому максимальні концентрації сульфадіазину в крові виявляються на 40% вище, а загальна кількість речовини, що всмокталася, на 20% більше.  Препарат кальциферол здатний всмоктуватися і виконувати лікувальну дію тільки тоді, коли розмір часток менший 10 мкм.  </vt:lpstr>
      <vt:lpstr>Презентация PowerPoint</vt:lpstr>
      <vt:lpstr>Проте, вибір ступеня подрібнення лікарської речовини має бути науково обґрунтований. Не можна вважати за правильне прагнення до отримання в кожному випадку мікронізованого порошку. Тому як у ряді випадків різке зменшення розмірів часток лікарської речовини може викликати інактивацію речовини, швидке виведення його з організму або може проявлятися небажана (токсичне) дія на організм, а також зниження стабільності препарату. Зокрема, з різким збільшенням ступеня дисперсності еритроміцину знижується його протимікробна активність при пероральному прийомі. Це пояснюється посиленням процесів гідролітичної деструкції або зниженням його стабільності у присутності травних соків, а також збільшенням поверхні контакту лікарської речовини з біологічними рідинами.</vt:lpstr>
      <vt:lpstr>Поліморфізм (від гр. слів «poli» - багато, «morphe» - форма) - це властивість хімічної речовини утворювати в різних умовах кристалізації кристали, що відрізняються один від другого класом симетрії або формою, фізичними, а іноді і хімічними властивостями. </vt:lpstr>
      <vt:lpstr>       Утворення різних поліморфних модифікацій може відбуватися і в рідких, і в м'яких лікарських формах. Це спостерігається: при заміні розчинників; при введенні в рідкі або м'які лікарські форми різних допоміжних речовин; при сушінні, очищенні, готуванні лікарських препаратів і в процесі їхнього зберігання.      Явище поліморфізму серед лікарських речовин особливо поширене серед саліцилатів, барбiтуратiв, сульфаніламідів, гормональних засобів.   </vt:lpstr>
      <vt:lpstr>           Врахування і раціональне використання явищ поліморфізму лікарських речовин мають виняткове значення для фармацевтичної і медичної практики. Поліморфні модифікації тої самої речовини характеризуються різними константами стабільності, температурою фазового переходу, розчинністю, що в остаточному підсумку і визначає як стабільність речовини, так і його фармакологічну активність. При цьому особливе значення має розчинність різних поліморфних модифікацій, тому що від неї залежить абсорбція (всмоктування) лікарських речовин. </vt:lpstr>
      <vt:lpstr>Існує кілька шляхів підвищення розчинності важкорозчинних речовин і тим самим біодоступності.</vt:lpstr>
      <vt:lpstr>Презентация PowerPoint</vt:lpstr>
      <vt:lpstr>Презентация PowerPoint</vt:lpstr>
      <vt:lpstr>Презентация PowerPoint</vt:lpstr>
      <vt:lpstr>Презентация PowerPoint</vt:lpstr>
      <vt:lpstr>Допоміжні речовини</vt:lpstr>
      <vt:lpstr>Застосування тонких високочутливих методів аналізу препаратів (газо- рідинною, тонкошарова хроматографія, рентгеноструктурний аналіз, спектрофотометрія) дозволили встановити найтісніші взаємодії лікарських і допоміжних речовин.  На підставі біофармацевтичних робіт було встановлено, що допоміжні речовини - це не індиферентна маса, використовувана в чисто технологічному відношенні.  Взаємодія між лікарськими і допоміжними речовинами може відбуватися як у процесі готування лікарських препаратів, так і в процесі їхнього зберігання. </vt:lpstr>
      <vt:lpstr>        Не можна поставити чіткої границі між діючою речовиною і допоміжною речовиною в лікарській формі, і тому сучасна фармацевтична наука ставить вимогу при розробці нових лікарських засобів: встановити ступінь впливу допоміжних речовин на терапевтичну ефективність ліків.  Інакше кажучи, допоміжна речовина повинна застосовуватися не взагалі, а конкретно з індивідуальною субстанцією. Необґрунтоване застосування допоміжної речовини може призвести до зниження, посилення, зміні лікувального ефекту або повній утраті лікувальної дії лікарської речовини.          У доступній літературі відомі приклади впливу допоміжних речовин на терапевтичну ефективність. Наприклад, лактоза зводить до мінімуму дія ізоніазиду, але підсилює дія тестостерону, сповільнює дія барбітолу. Твін-80 підсилює адсорбцію вітамінів А, Д, Е.</vt:lpstr>
      <vt:lpstr>Презентация PowerPoint</vt:lpstr>
      <vt:lpstr>Презентация PowerPoint</vt:lpstr>
      <vt:lpstr>допоміжні речовини в мазях і суппозиторіях </vt:lpstr>
      <vt:lpstr>Презентация PowerPoint</vt:lpstr>
      <vt:lpstr>      Таким чином, згідно біофармацевтичним і фармакокінетичним показникам допоміжні речовини повинні забезпечити всю гаму фармакологічних властивостей лікарських речовин, щоб забезпечити сучасні вимоги фармакотерапії. Головна роль допоміжних речовин зводиться до модифікації фармакокінетики лікарських речовин і тільки потім до формоутворення. Такий підхід до допоміжних речовин дозволяє в більшому ступені забезпечувати селективність дії лікарських речовин і зменшувати, або навіть цілком усувати побічні дії ліків. Іншими словами, науково обґрунтоване використання допоміжних речовин лежить в основі створення нових лікарських препаратів заданого типу і напрямку: для дітей, геріатричних хворих, ветеринарних цілей і ін. .      Вибір допоміжних речовин проводиться на науковій і раціональній основі (економічної, естетичної і ін.), де передбачається їхнє функціональне призначення, забезпечення біодоступності, технологічні характеристики, технологічні властивості, економічність і доступність. Таким чином, розмаїтість властивостей лікарських і допоміжних речовин і стрімке зростання їхнього асортименту зобов'язує фахівця відмовитися від спроб перетворення будь-якого допоміжного матеріалу в універсальний, застосовуваний з будь-якою лікарською речовиною.</vt:lpstr>
      <vt:lpstr>Лікарська форма і шляхи її введення в організм</vt:lpstr>
      <vt:lpstr>Лікарська форма - це раціональна з фармакологічної точки зору, зручна для прийому і зберігання форма лікарської речовини, що забезпечує його оптимальний терапевтичний ефект при мінімумі побічної дії.  </vt:lpstr>
      <vt:lpstr>Найважливішим завданням при розробці і приготуванні лікарської форми є забезпечення оптимальних умов для вивільнення і наступного всмоктування субстанції. Цим умовам підпорядковані усі інші вимоги, яким повинна відповідати лікарська форма.  Міра впливу лікарської форми на процеси всмоктування визначається здатністю вивільнення активної субстанції з пероральної лікарської форми і можливістю контакту із слизовими оболонками шлунку, кишечника і взаємодії з їх секретами. Звідси по мірі вивільнення і, відповідно, кращій біологічній доступності усі пероральні лікарські засоби можна розташувати в такий ряд:    </vt:lpstr>
      <vt:lpstr>Презентация PowerPoint</vt:lpstr>
      <vt:lpstr>Презентация PowerPoint</vt:lpstr>
      <vt:lpstr>Шляхи введення лікарських препаратів</vt:lpstr>
      <vt:lpstr>Презентация PowerPoint</vt:lpstr>
      <vt:lpstr>Презентация PowerPoint</vt:lpstr>
      <vt:lpstr>Презентация PowerPoint</vt:lpstr>
      <vt:lpstr>Розрізняють чотири типи клітинних мембран: </vt:lpstr>
      <vt:lpstr>Презентация PowerPoint</vt:lpstr>
      <vt:lpstr>Презентация PowerPoint</vt:lpstr>
      <vt:lpstr>Презентация PowerPoint</vt:lpstr>
      <vt:lpstr>Технологічний процес</vt:lpstr>
      <vt:lpstr>Відкриття в умовах клініки залежності терапевтичної ефективності лікарських препаратів від способів їх приготування означало принципово нове розуміння процесів фармацевтичної технології. Часто зміни в речовині не можна визначити хімічними методами, і тільки біологічна оцінка являється достовірній при визначенні доброякісності лікарського засобу.</vt:lpstr>
      <vt:lpstr>Презентация PowerPoint</vt:lpstr>
    </vt:vector>
  </TitlesOfParts>
  <Company>XJT36-B8T7W-9C3FV-9C9Y8-MJ226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№2</dc:title>
  <dc:creator>User</dc:creator>
  <cp:lastModifiedBy>Alyona Zamkovaya</cp:lastModifiedBy>
  <cp:revision>185</cp:revision>
  <dcterms:created xsi:type="dcterms:W3CDTF">2007-08-30T20:15:35Z</dcterms:created>
  <dcterms:modified xsi:type="dcterms:W3CDTF">2025-01-18T17:59:55Z</dcterms:modified>
</cp:coreProperties>
</file>