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12192000" cy="6858000"/>
  <p:notesSz cx="6858000" cy="9144000"/>
  <p:defaultTextStyle>
    <a:defPPr>
      <a:defRPr lang="u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43" y="4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BEAAB-42E2-43A9-BE36-8F9485126EB1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B58DB-D55A-4FF4-90EA-30F0B0475DD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6896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C974F1-56BB-4D61-BB17-68CC6B28BC5C}" type="slidenum">
              <a:rPr lang="ru-RU" altLang="uk-UA"/>
              <a:pPr/>
              <a:t>3</a:t>
            </a:fld>
            <a:endParaRPr lang="ru-RU" altLang="uk-UA"/>
          </a:p>
        </p:txBody>
      </p:sp>
      <p:sp>
        <p:nvSpPr>
          <p:cNvPr id="11161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796617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4603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437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050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12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7912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59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606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18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605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3186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74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1D86E-58CD-4466-83EF-3A8C301F3CCB}" type="datetimeFigureOut">
              <a:rPr lang="uk-UA" smtClean="0"/>
              <a:t>18.01.2025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5B1BC-C97D-4A30-9312-0EE5D7EE39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158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7.wmf"/><Relationship Id="rId18" Type="http://schemas.openxmlformats.org/officeDocument/2006/relationships/oleObject" Target="../embeddings/oleObject23.bin"/><Relationship Id="rId3" Type="http://schemas.openxmlformats.org/officeDocument/2006/relationships/image" Target="../media/image18.png"/><Relationship Id="rId21" Type="http://schemas.openxmlformats.org/officeDocument/2006/relationships/oleObject" Target="../embeddings/oleObject26.bin"/><Relationship Id="rId7" Type="http://schemas.openxmlformats.org/officeDocument/2006/relationships/oleObject" Target="../embeddings/oleObject13.bin"/><Relationship Id="rId12" Type="http://schemas.openxmlformats.org/officeDocument/2006/relationships/oleObject" Target="../embeddings/oleObject18.bin"/><Relationship Id="rId1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1.bin"/><Relationship Id="rId20" Type="http://schemas.openxmlformats.org/officeDocument/2006/relationships/oleObject" Target="../embeddings/oleObject25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16.wmf"/><Relationship Id="rId15" Type="http://schemas.openxmlformats.org/officeDocument/2006/relationships/oleObject" Target="../embeddings/oleObject20.bin"/><Relationship Id="rId10" Type="http://schemas.openxmlformats.org/officeDocument/2006/relationships/oleObject" Target="../embeddings/oleObject16.bin"/><Relationship Id="rId19" Type="http://schemas.openxmlformats.org/officeDocument/2006/relationships/oleObject" Target="../embeddings/oleObject24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5.bin"/><Relationship Id="rId14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30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3.bin"/><Relationship Id="rId10" Type="http://schemas.openxmlformats.org/officeDocument/2006/relationships/oleObject" Target="../embeddings/oleObject36.bin"/><Relationship Id="rId4" Type="http://schemas.openxmlformats.org/officeDocument/2006/relationships/image" Target="../media/image24.wmf"/><Relationship Id="rId9" Type="http://schemas.openxmlformats.org/officeDocument/2006/relationships/oleObject" Target="../embeddings/oleObject3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28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43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205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92924" y="2584940"/>
            <a:ext cx="8229600" cy="223324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uk" altLang="uk-UA" sz="4800" b="1" dirty="0"/>
              <a:t>Біоеквівалентність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uk" altLang="uk-UA" sz="4800" dirty="0"/>
              <a:t>як один із видів клінічних випробувань</a:t>
            </a:r>
          </a:p>
        </p:txBody>
      </p:sp>
      <p:pic>
        <p:nvPicPr>
          <p:cNvPr id="4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2508"/>
            <a:ext cx="1393139" cy="182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11597" y="6284205"/>
            <a:ext cx="5492261" cy="410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Одеса 2025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773762" y="4818185"/>
            <a:ext cx="2731476" cy="959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Замкова А.В.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331477" y="235533"/>
            <a:ext cx="7488832" cy="959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</a:p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фармацевтичної хімії та технології ліків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70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sz="3600"/>
              <a:t>ПЛАН ЛЕКЦІЇ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600201"/>
            <a:ext cx="8229600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uk" altLang="uk-UA"/>
              <a:t>Етапи створення лікарського препарату (оригінального, генеричного)</a:t>
            </a:r>
          </a:p>
          <a:p>
            <a:pPr>
              <a:lnSpc>
                <a:spcPct val="90000"/>
              </a:lnSpc>
            </a:pPr>
            <a:r>
              <a:rPr lang="uk" altLang="uk-UA"/>
              <a:t>Поняття про біоеквівалентність, біодоступність</a:t>
            </a:r>
          </a:p>
          <a:p>
            <a:pPr>
              <a:lnSpc>
                <a:spcPct val="90000"/>
              </a:lnSpc>
            </a:pPr>
            <a:r>
              <a:rPr lang="uk" altLang="uk-UA"/>
              <a:t>Вимоги до генеричних препаратів</a:t>
            </a:r>
          </a:p>
          <a:p>
            <a:pPr>
              <a:lnSpc>
                <a:spcPct val="90000"/>
              </a:lnSpc>
            </a:pPr>
            <a:r>
              <a:rPr lang="uk" altLang="uk-UA"/>
              <a:t>Методи вивчення біоеквівалентності</a:t>
            </a:r>
          </a:p>
          <a:p>
            <a:pPr>
              <a:lnSpc>
                <a:spcPct val="90000"/>
              </a:lnSpc>
            </a:pPr>
            <a:r>
              <a:rPr lang="uk" altLang="uk-UA"/>
              <a:t>Вимоги до препарату порівняння (компаратору)</a:t>
            </a:r>
          </a:p>
        </p:txBody>
      </p:sp>
    </p:spTree>
    <p:extLst>
      <p:ext uri="{BB962C8B-B14F-4D97-AF65-F5344CB8AC3E}">
        <p14:creationId xmlns:p14="http://schemas.microsoft.com/office/powerpoint/2010/main" val="100335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295400"/>
            <a:ext cx="8229600" cy="685800"/>
          </a:xfrm>
        </p:spPr>
        <p:txBody>
          <a:bodyPr/>
          <a:lstStyle/>
          <a:p>
            <a:r>
              <a:rPr lang="uk" altLang="uk-UA" sz="3200">
                <a:solidFill>
                  <a:srgbClr val="CCECFF"/>
                </a:solidFill>
              </a:rPr>
              <a:t>з них:</a:t>
            </a:r>
            <a:endParaRPr lang="ru-RU" altLang="uk-UA" sz="3200">
              <a:solidFill>
                <a:srgbClr val="CCECFF"/>
              </a:solidFill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2046288"/>
            <a:ext cx="8077200" cy="4354512"/>
          </a:xfrm>
          <a:noFill/>
          <a:ln/>
          <a:effectLst>
            <a:outerShdw dist="35921" dir="2700000" algn="ctr" rotWithShape="0">
              <a:srgbClr val="00006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" altLang="uk-UA" b="1" dirty="0">
                <a:solidFill>
                  <a:srgbClr val="66FF33"/>
                </a:solidFill>
                <a:latin typeface="Times New Roman" panose="02020603050405020304" pitchFamily="18" charset="0"/>
              </a:rPr>
              <a:t>2.000 (6,7 %) </a:t>
            </a:r>
            <a:r>
              <a:rPr lang="uk" altLang="uk-UA" b="1" dirty="0">
                <a:latin typeface="Times New Roman" panose="02020603050405020304" pitchFamily="18" charset="0"/>
              </a:rPr>
              <a:t>– проходять етап доклінічних досліджень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" altLang="uk-UA" b="1" dirty="0">
                <a:solidFill>
                  <a:srgbClr val="66FF33"/>
                </a:solidFill>
                <a:latin typeface="Times New Roman" panose="02020603050405020304" pitchFamily="18" charset="0"/>
              </a:rPr>
              <a:t>200 (0,67 %) </a:t>
            </a:r>
            <a:r>
              <a:rPr lang="uk" altLang="uk-UA" b="1" dirty="0">
                <a:latin typeface="Times New Roman" panose="02020603050405020304" pitchFamily="18" charset="0"/>
              </a:rPr>
              <a:t>- доходять до І фази клінічних досліджень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" altLang="uk-UA" b="1" dirty="0">
                <a:solidFill>
                  <a:srgbClr val="66FF33"/>
                </a:solidFill>
                <a:latin typeface="Times New Roman" panose="02020603050405020304" pitchFamily="18" charset="0"/>
              </a:rPr>
              <a:t>40 (0,13 %) </a:t>
            </a:r>
            <a:r>
              <a:rPr lang="uk" altLang="uk-UA" b="1" dirty="0">
                <a:latin typeface="Times New Roman" panose="02020603050405020304" pitchFamily="18" charset="0"/>
              </a:rPr>
              <a:t>– доходять до ІІ фази клінічних досліджень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" altLang="uk-UA" b="1" dirty="0">
                <a:solidFill>
                  <a:srgbClr val="66FF33"/>
                </a:solidFill>
                <a:latin typeface="Times New Roman" panose="02020603050405020304" pitchFamily="18" charset="0"/>
              </a:rPr>
              <a:t>12 (0,04 %) </a:t>
            </a:r>
            <a:r>
              <a:rPr lang="uk" altLang="uk-UA" b="1" dirty="0">
                <a:latin typeface="Times New Roman" panose="02020603050405020304" pitchFamily="18" charset="0"/>
              </a:rPr>
              <a:t>– доходять до ІІІ фази клінічних досліджень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" altLang="uk-UA" b="1" dirty="0">
                <a:solidFill>
                  <a:srgbClr val="66FF33"/>
                </a:solidFill>
                <a:latin typeface="Times New Roman" panose="02020603050405020304" pitchFamily="18" charset="0"/>
              </a:rPr>
              <a:t>8 (0,027%) </a:t>
            </a:r>
            <a:r>
              <a:rPr lang="uk" altLang="uk-UA" b="1" dirty="0">
                <a:latin typeface="Times New Roman" panose="02020603050405020304" pitchFamily="18" charset="0"/>
              </a:rPr>
              <a:t>– потрапляють на фармацевтичний ринок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uk" altLang="uk-UA" b="1" dirty="0">
                <a:solidFill>
                  <a:srgbClr val="66FF33"/>
                </a:solidFill>
                <a:latin typeface="Times New Roman" panose="02020603050405020304" pitchFamily="18" charset="0"/>
              </a:rPr>
              <a:t>1 (0,003%) </a:t>
            </a:r>
            <a:r>
              <a:rPr lang="uk" altLang="uk-UA" b="1" dirty="0">
                <a:latin typeface="Times New Roman" panose="02020603050405020304" pitchFamily="18" charset="0"/>
              </a:rPr>
              <a:t>- залишається через кілька років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2438400" y="76200"/>
            <a:ext cx="8153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" altLang="uk-UA" sz="3600" b="1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Створення інноваційного препарату</a:t>
            </a:r>
          </a:p>
        </p:txBody>
      </p:sp>
    </p:spTree>
    <p:extLst>
      <p:ext uri="{BB962C8B-B14F-4D97-AF65-F5344CB8AC3E}">
        <p14:creationId xmlns:p14="http://schemas.microsoft.com/office/powerpoint/2010/main" val="113570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304800"/>
            <a:ext cx="7848600" cy="8382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uk" altLang="uk-UA" sz="3600"/>
              <a:t>Доля інноваційного препарату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3352800" y="1371600"/>
            <a:ext cx="6781800" cy="523220"/>
          </a:xfrm>
          <a:prstGeom prst="rect">
            <a:avLst/>
          </a:prstGeom>
          <a:solidFill>
            <a:srgbClr val="0000FF"/>
          </a:solidFill>
          <a:ln w="254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sz="28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Інноваційний </a:t>
            </a:r>
            <a:r>
              <a:rPr lang="uk" altLang="uk-UA" sz="24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(оригінальний) препарат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5257800" y="3479800"/>
            <a:ext cx="2057400" cy="1549400"/>
          </a:xfrm>
          <a:prstGeom prst="rect">
            <a:avLst/>
          </a:prstGeom>
          <a:solidFill>
            <a:srgbClr val="660066"/>
          </a:solidFill>
          <a:ln w="254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sz="24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Бренд</a:t>
            </a:r>
          </a:p>
          <a:p>
            <a:pPr algn="ctr">
              <a:spcBef>
                <a:spcPct val="50000"/>
              </a:spcBef>
            </a:pPr>
            <a:r>
              <a:rPr lang="uk" altLang="uk-UA" sz="20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Аспірин </a:t>
            </a:r>
            <a:r>
              <a:rPr lang="uk" altLang="uk-UA" sz="20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® </a:t>
            </a:r>
            <a:r>
              <a:rPr lang="uk" altLang="uk-UA" sz="20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, Есенціалі </a:t>
            </a:r>
            <a:r>
              <a:rPr lang="uk" altLang="uk-UA" sz="20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® </a:t>
            </a:r>
            <a:r>
              <a:rPr lang="uk" altLang="uk-UA" sz="20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,</a:t>
            </a:r>
          </a:p>
          <a:p>
            <a:pPr algn="ctr"/>
            <a:r>
              <a:rPr lang="uk" altLang="uk-UA" sz="20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Но-шпа </a:t>
            </a:r>
            <a:r>
              <a:rPr lang="uk" altLang="uk-UA" sz="200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endParaRPr lang="ru-RU" altLang="uk-UA" sz="2000">
              <a:solidFill>
                <a:srgbClr val="96FF1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7696199" y="3429000"/>
            <a:ext cx="3159369" cy="1212850"/>
          </a:xfrm>
          <a:prstGeom prst="rect">
            <a:avLst/>
          </a:prstGeom>
          <a:solidFill>
            <a:srgbClr val="000099"/>
          </a:solidFill>
          <a:ln w="254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" altLang="uk-UA" sz="2400" dirty="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Блокбастер - обсяг продажів перевищує </a:t>
            </a:r>
            <a:r>
              <a:rPr lang="uk" altLang="uk-UA" sz="2400" dirty="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$ </a:t>
            </a:r>
            <a:r>
              <a:rPr lang="uk" altLang="uk-UA" sz="2400" dirty="0">
                <a:solidFill>
                  <a:srgbClr val="96FF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1 млрд.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3200400" y="5476876"/>
            <a:ext cx="4419600" cy="847725"/>
          </a:xfrm>
          <a:prstGeom prst="rect">
            <a:avLst/>
          </a:prstGeom>
          <a:solidFill>
            <a:srgbClr val="6600CC"/>
          </a:solidFill>
          <a:ln w="254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" altLang="uk-UA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Відтворення генеричних препаратів</a:t>
            </a:r>
            <a:endParaRPr lang="ru-RU" altLang="uk-UA" sz="200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6248400" y="2286000"/>
            <a:ext cx="4607168" cy="831850"/>
          </a:xfrm>
          <a:prstGeom prst="rect">
            <a:avLst/>
          </a:prstGeom>
          <a:solidFill>
            <a:srgbClr val="3333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" altLang="uk-UA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Маркетингова підтримка, позиціонування на ринку</a:t>
            </a:r>
          </a:p>
        </p:txBody>
      </p:sp>
      <p:sp>
        <p:nvSpPr>
          <p:cNvPr id="67592" name="Line 8"/>
          <p:cNvSpPr>
            <a:spLocks noChangeShapeType="1"/>
          </p:cNvSpPr>
          <p:nvPr/>
        </p:nvSpPr>
        <p:spPr bwMode="auto">
          <a:xfrm>
            <a:off x="5791200" y="1981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uk-UA"/>
          </a:p>
        </p:txBody>
      </p:sp>
      <p:sp>
        <p:nvSpPr>
          <p:cNvPr id="67593" name="Line 9"/>
          <p:cNvSpPr>
            <a:spLocks noChangeShapeType="1"/>
          </p:cNvSpPr>
          <p:nvPr/>
        </p:nvSpPr>
        <p:spPr bwMode="auto">
          <a:xfrm>
            <a:off x="7315200" y="4038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uk-UA"/>
          </a:p>
        </p:txBody>
      </p:sp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8305800" y="4876800"/>
            <a:ext cx="2549768" cy="1562100"/>
          </a:xfrm>
          <a:prstGeom prst="rect">
            <a:avLst/>
          </a:prstGeom>
          <a:solidFill>
            <a:srgbClr val="990033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" altLang="uk-UA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Бренд та блокбастер поняття </a:t>
            </a:r>
            <a:r>
              <a:rPr lang="uk" altLang="uk-UA" sz="2400" i="1" u="sng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економічні</a:t>
            </a:r>
          </a:p>
        </p:txBody>
      </p:sp>
      <p:sp>
        <p:nvSpPr>
          <p:cNvPr id="67595" name="Line 11"/>
          <p:cNvSpPr>
            <a:spLocks noChangeShapeType="1"/>
          </p:cNvSpPr>
          <p:nvPr/>
        </p:nvSpPr>
        <p:spPr bwMode="auto">
          <a:xfrm flipH="1">
            <a:off x="3962400" y="1981200"/>
            <a:ext cx="182880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uk-UA"/>
          </a:p>
        </p:txBody>
      </p:sp>
      <p:sp>
        <p:nvSpPr>
          <p:cNvPr id="67596" name="Line 12"/>
          <p:cNvSpPr>
            <a:spLocks noChangeShapeType="1"/>
          </p:cNvSpPr>
          <p:nvPr/>
        </p:nvSpPr>
        <p:spPr bwMode="auto">
          <a:xfrm>
            <a:off x="5943600" y="518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uk-UA"/>
          </a:p>
        </p:txBody>
      </p:sp>
      <p:sp>
        <p:nvSpPr>
          <p:cNvPr id="67598" name="Text Box 14"/>
          <p:cNvSpPr txBox="1">
            <a:spLocks noChangeArrowheads="1"/>
          </p:cNvSpPr>
          <p:nvPr/>
        </p:nvSpPr>
        <p:spPr bwMode="auto">
          <a:xfrm>
            <a:off x="1424355" y="2956580"/>
            <a:ext cx="147124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" altLang="uk-UA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20 років</a:t>
            </a:r>
          </a:p>
        </p:txBody>
      </p:sp>
      <p:sp>
        <p:nvSpPr>
          <p:cNvPr id="67599" name="Text Box 15"/>
          <p:cNvSpPr txBox="1">
            <a:spLocks noChangeArrowheads="1"/>
          </p:cNvSpPr>
          <p:nvPr/>
        </p:nvSpPr>
        <p:spPr bwMode="auto">
          <a:xfrm>
            <a:off x="2438400" y="1355726"/>
            <a:ext cx="1403350" cy="31400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6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uk" altLang="uk-UA" sz="20000" dirty="0">
                <a:latin typeface="Times New Roman" panose="02020603050405020304" pitchFamily="18" charset="0"/>
              </a:rPr>
              <a:t>{</a:t>
            </a:r>
            <a:endParaRPr lang="ru-RU" altLang="uk-UA" sz="20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18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514600" y="304800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uk" altLang="uk-UA"/>
              <a:t>Історичний аспект</a:t>
            </a:r>
          </a:p>
        </p:txBody>
      </p:sp>
      <p:sp>
        <p:nvSpPr>
          <p:cNvPr id="1935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632" y="2151186"/>
            <a:ext cx="8229600" cy="306558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uk" altLang="uk-UA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1938 р. – у США ухвалено перший закон, що регулює виробництво дженериків</a:t>
            </a:r>
          </a:p>
          <a:p>
            <a:r>
              <a:rPr lang="uk" altLang="uk-UA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1986 р. – дано перше сучасне визначення терміна «Дженерік»</a:t>
            </a:r>
          </a:p>
        </p:txBody>
      </p:sp>
    </p:spTree>
    <p:extLst>
      <p:ext uri="{BB962C8B-B14F-4D97-AF65-F5344CB8AC3E}">
        <p14:creationId xmlns:p14="http://schemas.microsoft.com/office/powerpoint/2010/main" val="188008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/>
              <a:t>Дженеріки -</a:t>
            </a:r>
          </a:p>
        </p:txBody>
      </p:sp>
      <p:sp>
        <p:nvSpPr>
          <p:cNvPr id="1945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66988" y="1295400"/>
            <a:ext cx="7034212" cy="1917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uk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копії оригінальних препаратів, виробництво та збут яких можливі після закінчення терміну дії патенту, що захищає інноваційний препарат.</a:t>
            </a:r>
          </a:p>
        </p:txBody>
      </p:sp>
      <p:sp>
        <p:nvSpPr>
          <p:cNvPr id="194564" name="Rectangle 1028"/>
          <p:cNvSpPr>
            <a:spLocks noChangeArrowheads="1"/>
          </p:cNvSpPr>
          <p:nvPr/>
        </p:nvSpPr>
        <p:spPr bwMode="auto">
          <a:xfrm>
            <a:off x="2971800" y="3429000"/>
            <a:ext cx="6858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4150" indent="-1841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0413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9513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uk" altLang="uk-UA" sz="2400" b="1" i="1"/>
              <a:t>препарат у тій же лікарській формі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uk" altLang="uk-UA" sz="2400" b="1" i="1"/>
              <a:t>з аналогічним якісним та кількісним складом активних інгредієнтів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uk" altLang="uk-UA" sz="2400" b="1" i="1"/>
              <a:t>біоеквівалентний оригінальному препарату</a:t>
            </a:r>
          </a:p>
        </p:txBody>
      </p:sp>
    </p:spTree>
    <p:extLst>
      <p:ext uri="{BB962C8B-B14F-4D97-AF65-F5344CB8AC3E}">
        <p14:creationId xmlns:p14="http://schemas.microsoft.com/office/powerpoint/2010/main" val="193084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6" name="Rectangle 103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8305800" cy="914400"/>
          </a:xfrm>
          <a:noFill/>
          <a:ln/>
        </p:spPr>
        <p:txBody>
          <a:bodyPr/>
          <a:lstStyle/>
          <a:p>
            <a:r>
              <a:rPr lang="uk" altLang="uk-UA" sz="2800" dirty="0"/>
              <a:t>Сучасний стан ринку </a:t>
            </a:r>
            <a:r>
              <a:rPr lang="ru-RU" altLang="uk-UA" sz="2800" dirty="0"/>
              <a:t/>
            </a:r>
            <a:br>
              <a:rPr lang="ru-RU" altLang="uk-UA" sz="2800" dirty="0"/>
            </a:br>
            <a:r>
              <a:rPr lang="uk" altLang="uk-UA" sz="2800" dirty="0"/>
              <a:t>генеричних препаратів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97" y="785447"/>
            <a:ext cx="10857801" cy="586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09800" y="-76200"/>
            <a:ext cx="8382000" cy="765175"/>
          </a:xfrm>
        </p:spPr>
        <p:txBody>
          <a:bodyPr/>
          <a:lstStyle/>
          <a:p>
            <a:r>
              <a:rPr lang="uk" altLang="uk-UA" sz="2800"/>
              <a:t>Біодоступність та біоеквівалентність</a:t>
            </a:r>
          </a:p>
        </p:txBody>
      </p:sp>
      <p:sp>
        <p:nvSpPr>
          <p:cNvPr id="195587" name="Text Box 1027"/>
          <p:cNvSpPr txBox="1">
            <a:spLocks noChangeArrowheads="1"/>
          </p:cNvSpPr>
          <p:nvPr/>
        </p:nvSpPr>
        <p:spPr bwMode="auto">
          <a:xfrm>
            <a:off x="2962276" y="715964"/>
            <a:ext cx="69437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Проблеми українських генериків</a:t>
            </a:r>
          </a:p>
        </p:txBody>
      </p:sp>
      <p:graphicFrame>
        <p:nvGraphicFramePr>
          <p:cNvPr id="195588" name="Object 1028"/>
          <p:cNvGraphicFramePr>
            <a:graphicFrameLocks noChangeAspect="1"/>
          </p:cNvGraphicFramePr>
          <p:nvPr/>
        </p:nvGraphicFramePr>
        <p:xfrm>
          <a:off x="4572000" y="2665414"/>
          <a:ext cx="6172200" cy="404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CorelDRAW" r:id="rId3" imgW="4599360" imgH="3009960" progId="CorelDraw.Graphic.7">
                  <p:embed/>
                </p:oleObj>
              </mc:Choice>
              <mc:Fallback>
                <p:oleObj name="CorelDRAW" r:id="rId3" imgW="4599360" imgH="3009960" progId="CorelDraw.Graphic.7">
                  <p:embed/>
                  <p:pic>
                    <p:nvPicPr>
                      <p:cNvPr id="195588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 contrast="-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665414"/>
                        <a:ext cx="6172200" cy="404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56796" dir="1593903" algn="ctr" rotWithShape="0">
                          <a:srgbClr val="66CC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589" name="Text Box 1029"/>
          <p:cNvSpPr txBox="1">
            <a:spLocks noChangeArrowheads="1"/>
          </p:cNvSpPr>
          <p:nvPr/>
        </p:nvSpPr>
        <p:spPr bwMode="auto">
          <a:xfrm>
            <a:off x="7467600" y="4433888"/>
            <a:ext cx="18049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UKRAINE</a:t>
            </a:r>
            <a:endParaRPr lang="ru-RU" altLang="uk-UA" sz="2800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95590" name="Text Box 1030"/>
          <p:cNvSpPr txBox="1">
            <a:spLocks noChangeArrowheads="1"/>
          </p:cNvSpPr>
          <p:nvPr/>
        </p:nvSpPr>
        <p:spPr bwMode="auto">
          <a:xfrm>
            <a:off x="2338388" y="1524000"/>
            <a:ext cx="8405812" cy="282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76250" indent="-4762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6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uk" altLang="uk-UA" sz="2800" b="1"/>
              <a:t>Місткість ринку вітчизняних генериків </a:t>
            </a:r>
            <a:r>
              <a:rPr lang="ru-RU" altLang="uk-UA" sz="2800" b="1"/>
              <a:t/>
            </a:r>
            <a:br>
              <a:rPr lang="ru-RU" altLang="uk-UA" sz="2800" b="1"/>
            </a:br>
            <a:r>
              <a:rPr lang="uk" altLang="uk-UA" sz="2800" b="1"/>
              <a:t>порівняно з вітчизняними </a:t>
            </a:r>
            <a:r>
              <a:rPr lang="ru-RU" altLang="uk-UA" sz="2800" b="1"/>
              <a:t/>
            </a:r>
            <a:br>
              <a:rPr lang="ru-RU" altLang="uk-UA" sz="2800" b="1"/>
            </a:br>
            <a:r>
              <a:rPr lang="uk" altLang="uk-UA" sz="2800" b="1"/>
              <a:t>інноваційними препаратами – 80-90 %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uk" altLang="uk-UA" sz="2800" b="1"/>
              <a:t>Досліджено на </a:t>
            </a:r>
            <a:r>
              <a:rPr lang="ru-RU" altLang="uk-UA" sz="2800" b="1"/>
              <a:t/>
            </a:r>
            <a:br>
              <a:rPr lang="ru-RU" altLang="uk-UA" sz="2800" b="1"/>
            </a:br>
            <a:r>
              <a:rPr lang="uk" altLang="uk-UA" sz="2800" b="1"/>
              <a:t>біоеквівалентність – 0,….1 %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v"/>
            </a:pPr>
            <a:r>
              <a:rPr lang="uk" altLang="uk-UA" sz="2800" b="1"/>
              <a:t>Як потрапили ринку інші 99,….9 % ?</a:t>
            </a:r>
          </a:p>
        </p:txBody>
      </p:sp>
      <p:pic>
        <p:nvPicPr>
          <p:cNvPr id="195591" name="Picture 1031" descr="graf2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4685507"/>
            <a:ext cx="2962275" cy="19716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50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634" name="Group 10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757009"/>
              </p:ext>
            </p:extLst>
          </p:nvPr>
        </p:nvGraphicFramePr>
        <p:xfrm>
          <a:off x="3276600" y="1371600"/>
          <a:ext cx="6477000" cy="5029200"/>
        </p:xfrm>
        <a:graphic>
          <a:graphicData uri="http://schemas.openxmlformats.org/drawingml/2006/table">
            <a:tbl>
              <a:tblPr/>
              <a:tblGrid>
                <a:gridCol w="2159000">
                  <a:extLst>
                    <a:ext uri="{9D8B030D-6E8A-4147-A177-3AD203B41FA5}">
                      <a16:colId xmlns:a16="http://schemas.microsoft.com/office/drawing/2014/main" val="40193572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194032709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835804589"/>
                    </a:ext>
                  </a:extLst>
                </a:gridCol>
              </a:tblGrid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Країна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Бренди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Дженеріки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1949966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США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461388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Японія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561833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Німеччина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9080109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Франція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376465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Англія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944198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Італія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5072157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Канада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7974693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Росія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043257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України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52597"/>
                  </a:ext>
                </a:extLst>
              </a:tr>
            </a:tbl>
          </a:graphicData>
        </a:graphic>
      </p:graphicFrame>
      <p:sp>
        <p:nvSpPr>
          <p:cNvPr id="197680" name="Rectangle 1072"/>
          <p:cNvSpPr>
            <a:spLocks noGrp="1" noChangeArrowheads="1"/>
          </p:cNvSpPr>
          <p:nvPr>
            <p:ph type="title"/>
          </p:nvPr>
        </p:nvSpPr>
        <p:spPr>
          <a:xfrm>
            <a:off x="1847850" y="152400"/>
            <a:ext cx="8743950" cy="1143000"/>
          </a:xfrm>
          <a:noFill/>
          <a:ln/>
        </p:spPr>
        <p:txBody>
          <a:bodyPr/>
          <a:lstStyle/>
          <a:p>
            <a:r>
              <a:rPr lang="uk" altLang="uk-UA" sz="3200"/>
              <a:t>Співвідношення брендів та дженериків на світовому фармацевтичному ринку</a:t>
            </a:r>
          </a:p>
        </p:txBody>
      </p:sp>
    </p:spTree>
    <p:extLst>
      <p:ext uri="{BB962C8B-B14F-4D97-AF65-F5344CB8AC3E}">
        <p14:creationId xmlns:p14="http://schemas.microsoft.com/office/powerpoint/2010/main" val="141442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590800" y="152400"/>
            <a:ext cx="8077200" cy="1143000"/>
          </a:xfrm>
        </p:spPr>
        <p:txBody>
          <a:bodyPr/>
          <a:lstStyle/>
          <a:p>
            <a:r>
              <a:rPr lang="uk" altLang="uk-UA" sz="3200" dirty="0"/>
              <a:t>Співвідношення брендів та дженериків на світовому фармацевтичному ринку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94" y="4171950"/>
            <a:ext cx="971550" cy="3429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091" y="5615354"/>
            <a:ext cx="1121386" cy="42276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798" y="1203679"/>
            <a:ext cx="10270263" cy="554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6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1026"/>
          <p:cNvSpPr txBox="1">
            <a:spLocks noChangeArrowheads="1"/>
          </p:cNvSpPr>
          <p:nvPr/>
        </p:nvSpPr>
        <p:spPr bwMode="auto">
          <a:xfrm>
            <a:off x="4610100" y="685801"/>
            <a:ext cx="1447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sz="2400" b="1">
                <a:latin typeface="Arial" panose="020B0604020202020204" pitchFamily="34" charset="0"/>
              </a:rPr>
              <a:t>Бренди</a:t>
            </a:r>
          </a:p>
        </p:txBody>
      </p:sp>
      <p:sp>
        <p:nvSpPr>
          <p:cNvPr id="199683" name="Text Box 1027"/>
          <p:cNvSpPr txBox="1">
            <a:spLocks noChangeArrowheads="1"/>
          </p:cNvSpPr>
          <p:nvPr/>
        </p:nvSpPr>
        <p:spPr bwMode="auto">
          <a:xfrm>
            <a:off x="7924800" y="685801"/>
            <a:ext cx="1981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sz="2400" b="1">
                <a:latin typeface="Arial" panose="020B0604020202020204" pitchFamily="34" charset="0"/>
              </a:rPr>
              <a:t>Дженеріки</a:t>
            </a:r>
          </a:p>
        </p:txBody>
      </p:sp>
      <p:sp>
        <p:nvSpPr>
          <p:cNvPr id="199684" name="Text Box 1028"/>
          <p:cNvSpPr txBox="1">
            <a:spLocks noChangeArrowheads="1"/>
          </p:cNvSpPr>
          <p:nvPr/>
        </p:nvSpPr>
        <p:spPr bwMode="auto">
          <a:xfrm>
            <a:off x="4152900" y="1220789"/>
            <a:ext cx="2362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Наукова ідея та </a:t>
            </a:r>
            <a:r>
              <a:rPr lang="ru-RU" altLang="uk-UA" b="1">
                <a:latin typeface="Arial" panose="020B0604020202020204" pitchFamily="34" charset="0"/>
              </a:rPr>
              <a:t/>
            </a:r>
            <a:br>
              <a:rPr lang="ru-RU" altLang="uk-UA" b="1">
                <a:latin typeface="Arial" panose="020B0604020202020204" pitchFamily="34" charset="0"/>
              </a:rPr>
            </a:br>
            <a:r>
              <a:rPr lang="uk" altLang="uk-UA" b="1">
                <a:latin typeface="Arial" panose="020B0604020202020204" pitchFamily="34" charset="0"/>
              </a:rPr>
              <a:t>її обґрунтування</a:t>
            </a:r>
          </a:p>
        </p:txBody>
      </p:sp>
      <p:sp>
        <p:nvSpPr>
          <p:cNvPr id="199685" name="Text Box 1029"/>
          <p:cNvSpPr txBox="1">
            <a:spLocks noChangeArrowheads="1"/>
          </p:cNvSpPr>
          <p:nvPr/>
        </p:nvSpPr>
        <p:spPr bwMode="auto">
          <a:xfrm>
            <a:off x="7962900" y="1357314"/>
            <a:ext cx="19431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Не проводиться</a:t>
            </a:r>
          </a:p>
        </p:txBody>
      </p:sp>
      <p:sp>
        <p:nvSpPr>
          <p:cNvPr id="199686" name="Text Box 1030"/>
          <p:cNvSpPr txBox="1">
            <a:spLocks noChangeArrowheads="1"/>
          </p:cNvSpPr>
          <p:nvPr/>
        </p:nvSpPr>
        <p:spPr bwMode="auto">
          <a:xfrm>
            <a:off x="2514600" y="1357314"/>
            <a:ext cx="9906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1 етап</a:t>
            </a:r>
          </a:p>
        </p:txBody>
      </p:sp>
      <p:sp>
        <p:nvSpPr>
          <p:cNvPr id="199687" name="Text Box 1031"/>
          <p:cNvSpPr txBox="1">
            <a:spLocks noChangeArrowheads="1"/>
          </p:cNvSpPr>
          <p:nvPr/>
        </p:nvSpPr>
        <p:spPr bwMode="auto">
          <a:xfrm>
            <a:off x="3733800" y="1931989"/>
            <a:ext cx="32004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Спрямований синтез </a:t>
            </a:r>
            <a:r>
              <a:rPr lang="ru-RU" altLang="uk-UA" b="1">
                <a:latin typeface="Arial" panose="020B0604020202020204" pitchFamily="34" charset="0"/>
              </a:rPr>
              <a:t/>
            </a:r>
            <a:br>
              <a:rPr lang="ru-RU" altLang="uk-UA" b="1">
                <a:latin typeface="Arial" panose="020B0604020202020204" pitchFamily="34" charset="0"/>
              </a:rPr>
            </a:br>
            <a:r>
              <a:rPr lang="uk" altLang="uk-UA" b="1">
                <a:latin typeface="Arial" panose="020B0604020202020204" pitchFamily="34" charset="0"/>
              </a:rPr>
              <a:t>або випадковий скринінг</a:t>
            </a:r>
          </a:p>
        </p:txBody>
      </p:sp>
      <p:sp>
        <p:nvSpPr>
          <p:cNvPr id="199688" name="Text Box 1032"/>
          <p:cNvSpPr txBox="1">
            <a:spLocks noChangeArrowheads="1"/>
          </p:cNvSpPr>
          <p:nvPr/>
        </p:nvSpPr>
        <p:spPr bwMode="auto">
          <a:xfrm>
            <a:off x="7962900" y="2068514"/>
            <a:ext cx="20193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Не проводиться</a:t>
            </a:r>
          </a:p>
        </p:txBody>
      </p:sp>
      <p:sp>
        <p:nvSpPr>
          <p:cNvPr id="199689" name="Text Box 1033"/>
          <p:cNvSpPr txBox="1">
            <a:spLocks noChangeArrowheads="1"/>
          </p:cNvSpPr>
          <p:nvPr/>
        </p:nvSpPr>
        <p:spPr bwMode="auto">
          <a:xfrm>
            <a:off x="2514600" y="2068514"/>
            <a:ext cx="9906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2 етап</a:t>
            </a:r>
          </a:p>
        </p:txBody>
      </p:sp>
      <p:sp>
        <p:nvSpPr>
          <p:cNvPr id="199690" name="Text Box 1034"/>
          <p:cNvSpPr txBox="1">
            <a:spLocks noChangeArrowheads="1"/>
          </p:cNvSpPr>
          <p:nvPr/>
        </p:nvSpPr>
        <p:spPr bwMode="auto">
          <a:xfrm>
            <a:off x="3886200" y="2668589"/>
            <a:ext cx="2895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Розробка технології виробництва</a:t>
            </a:r>
          </a:p>
        </p:txBody>
      </p:sp>
      <p:sp>
        <p:nvSpPr>
          <p:cNvPr id="199691" name="Text Box 1035"/>
          <p:cNvSpPr txBox="1">
            <a:spLocks noChangeArrowheads="1"/>
          </p:cNvSpPr>
          <p:nvPr/>
        </p:nvSpPr>
        <p:spPr bwMode="auto">
          <a:xfrm>
            <a:off x="7315200" y="2668589"/>
            <a:ext cx="32004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Адаптація технології під «своє» виробництво</a:t>
            </a:r>
          </a:p>
        </p:txBody>
      </p:sp>
      <p:sp>
        <p:nvSpPr>
          <p:cNvPr id="199692" name="Text Box 1036"/>
          <p:cNvSpPr txBox="1">
            <a:spLocks noChangeArrowheads="1"/>
          </p:cNvSpPr>
          <p:nvPr/>
        </p:nvSpPr>
        <p:spPr bwMode="auto">
          <a:xfrm>
            <a:off x="2514600" y="2805114"/>
            <a:ext cx="9906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3 етап</a:t>
            </a:r>
          </a:p>
        </p:txBody>
      </p:sp>
      <p:sp>
        <p:nvSpPr>
          <p:cNvPr id="199693" name="Text Box 1037"/>
          <p:cNvSpPr txBox="1">
            <a:spLocks noChangeArrowheads="1"/>
          </p:cNvSpPr>
          <p:nvPr/>
        </p:nvSpPr>
        <p:spPr bwMode="auto">
          <a:xfrm>
            <a:off x="3771900" y="3405189"/>
            <a:ext cx="3124200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Розробка методів аналітичного контролю</a:t>
            </a:r>
          </a:p>
        </p:txBody>
      </p:sp>
      <p:sp>
        <p:nvSpPr>
          <p:cNvPr id="199694" name="Text Box 1038"/>
          <p:cNvSpPr txBox="1">
            <a:spLocks noChangeArrowheads="1"/>
          </p:cNvSpPr>
          <p:nvPr/>
        </p:nvSpPr>
        <p:spPr bwMode="auto">
          <a:xfrm>
            <a:off x="7658100" y="3405188"/>
            <a:ext cx="25146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Відтворення </a:t>
            </a:r>
            <a:r>
              <a:rPr lang="ru-RU" altLang="uk-UA" b="1">
                <a:latin typeface="Arial" panose="020B0604020202020204" pitchFamily="34" charset="0"/>
              </a:rPr>
              <a:t/>
            </a:r>
            <a:br>
              <a:rPr lang="ru-RU" altLang="uk-UA" b="1">
                <a:latin typeface="Arial" panose="020B0604020202020204" pitchFamily="34" charset="0"/>
              </a:rPr>
            </a:br>
            <a:r>
              <a:rPr lang="uk" altLang="uk-UA" b="1">
                <a:latin typeface="Arial" panose="020B0604020202020204" pitchFamily="34" charset="0"/>
              </a:rPr>
              <a:t>вже розробленого </a:t>
            </a:r>
            <a:r>
              <a:rPr lang="ru-RU" altLang="uk-UA" b="1">
                <a:latin typeface="Arial" panose="020B0604020202020204" pitchFamily="34" charset="0"/>
              </a:rPr>
              <a:t/>
            </a:r>
            <a:br>
              <a:rPr lang="ru-RU" altLang="uk-UA" b="1">
                <a:latin typeface="Arial" panose="020B0604020202020204" pitchFamily="34" charset="0"/>
              </a:rPr>
            </a:br>
            <a:r>
              <a:rPr lang="uk" altLang="uk-UA" b="1">
                <a:latin typeface="Arial" panose="020B0604020202020204" pitchFamily="34" charset="0"/>
              </a:rPr>
              <a:t>методу контролю</a:t>
            </a:r>
          </a:p>
        </p:txBody>
      </p:sp>
      <p:sp>
        <p:nvSpPr>
          <p:cNvPr id="199695" name="Text Box 1039"/>
          <p:cNvSpPr txBox="1">
            <a:spLocks noChangeArrowheads="1"/>
          </p:cNvSpPr>
          <p:nvPr/>
        </p:nvSpPr>
        <p:spPr bwMode="auto">
          <a:xfrm>
            <a:off x="2514600" y="3678239"/>
            <a:ext cx="9906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4 етап</a:t>
            </a:r>
          </a:p>
        </p:txBody>
      </p:sp>
      <p:sp>
        <p:nvSpPr>
          <p:cNvPr id="199696" name="Text Box 1040"/>
          <p:cNvSpPr txBox="1">
            <a:spLocks noChangeArrowheads="1"/>
          </p:cNvSpPr>
          <p:nvPr/>
        </p:nvSpPr>
        <p:spPr bwMode="auto">
          <a:xfrm>
            <a:off x="3657600" y="4405313"/>
            <a:ext cx="33528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Широке доклінічне вивчення в експерименті </a:t>
            </a:r>
            <a:r>
              <a:rPr lang="ru-RU" altLang="uk-UA" b="1">
                <a:latin typeface="Arial" panose="020B0604020202020204" pitchFamily="34" charset="0"/>
              </a:rPr>
              <a:t/>
            </a:r>
            <a:br>
              <a:rPr lang="ru-RU" altLang="uk-UA" b="1">
                <a:latin typeface="Arial" panose="020B0604020202020204" pitchFamily="34" charset="0"/>
              </a:rPr>
            </a:br>
            <a:r>
              <a:rPr lang="uk" altLang="uk-UA" b="1">
                <a:latin typeface="Arial" panose="020B0604020202020204" pitchFamily="34" charset="0"/>
              </a:rPr>
              <a:t>на тварин</a:t>
            </a:r>
          </a:p>
        </p:txBody>
      </p:sp>
      <p:sp>
        <p:nvSpPr>
          <p:cNvPr id="199697" name="Text Box 1041"/>
          <p:cNvSpPr txBox="1">
            <a:spLocks noChangeArrowheads="1"/>
          </p:cNvSpPr>
          <p:nvPr/>
        </p:nvSpPr>
        <p:spPr bwMode="auto">
          <a:xfrm>
            <a:off x="7886700" y="4679950"/>
            <a:ext cx="2057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Не проводиться</a:t>
            </a:r>
          </a:p>
        </p:txBody>
      </p:sp>
      <p:sp>
        <p:nvSpPr>
          <p:cNvPr id="199698" name="Text Box 1042"/>
          <p:cNvSpPr txBox="1">
            <a:spLocks noChangeArrowheads="1"/>
          </p:cNvSpPr>
          <p:nvPr/>
        </p:nvSpPr>
        <p:spPr bwMode="auto">
          <a:xfrm>
            <a:off x="2514600" y="4678364"/>
            <a:ext cx="9906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5 етап</a:t>
            </a:r>
          </a:p>
        </p:txBody>
      </p:sp>
      <p:sp>
        <p:nvSpPr>
          <p:cNvPr id="199699" name="Text Box 1043"/>
          <p:cNvSpPr txBox="1">
            <a:spLocks noChangeArrowheads="1"/>
          </p:cNvSpPr>
          <p:nvPr/>
        </p:nvSpPr>
        <p:spPr bwMode="auto">
          <a:xfrm>
            <a:off x="3810000" y="5416551"/>
            <a:ext cx="30480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Клінічна апробація </a:t>
            </a:r>
            <a:r>
              <a:rPr lang="ru-RU" altLang="uk-UA" b="1">
                <a:latin typeface="Arial" panose="020B0604020202020204" pitchFamily="34" charset="0"/>
              </a:rPr>
              <a:t/>
            </a:r>
            <a:br>
              <a:rPr lang="ru-RU" altLang="uk-UA" b="1">
                <a:latin typeface="Arial" panose="020B0604020202020204" pitchFamily="34" charset="0"/>
              </a:rPr>
            </a:br>
            <a:r>
              <a:rPr lang="uk" altLang="uk-UA" b="1">
                <a:latin typeface="Arial" panose="020B0604020202020204" pitchFamily="34" charset="0"/>
              </a:rPr>
              <a:t>І, ІІ, ІІІ IV фази</a:t>
            </a:r>
          </a:p>
        </p:txBody>
      </p:sp>
      <p:sp>
        <p:nvSpPr>
          <p:cNvPr id="199700" name="Text Box 1044"/>
          <p:cNvSpPr txBox="1">
            <a:spLocks noChangeArrowheads="1"/>
          </p:cNvSpPr>
          <p:nvPr/>
        </p:nvSpPr>
        <p:spPr bwMode="auto">
          <a:xfrm>
            <a:off x="7543800" y="5416551"/>
            <a:ext cx="2743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Вивчення </a:t>
            </a:r>
            <a:r>
              <a:rPr lang="ru-RU" altLang="uk-UA" b="1">
                <a:latin typeface="Arial" panose="020B0604020202020204" pitchFamily="34" charset="0"/>
              </a:rPr>
              <a:t/>
            </a:r>
            <a:br>
              <a:rPr lang="ru-RU" altLang="uk-UA" b="1">
                <a:latin typeface="Arial" panose="020B0604020202020204" pitchFamily="34" charset="0"/>
              </a:rPr>
            </a:br>
            <a:r>
              <a:rPr lang="uk" altLang="uk-UA" b="1">
                <a:latin typeface="Arial" panose="020B0604020202020204" pitchFamily="34" charset="0"/>
              </a:rPr>
              <a:t>біоеквівалентності</a:t>
            </a:r>
          </a:p>
        </p:txBody>
      </p:sp>
      <p:sp>
        <p:nvSpPr>
          <p:cNvPr id="199701" name="Text Box 1045"/>
          <p:cNvSpPr txBox="1">
            <a:spLocks noChangeArrowheads="1"/>
          </p:cNvSpPr>
          <p:nvPr/>
        </p:nvSpPr>
        <p:spPr bwMode="auto">
          <a:xfrm>
            <a:off x="2514600" y="5553075"/>
            <a:ext cx="990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b="1">
                <a:latin typeface="Arial" panose="020B0604020202020204" pitchFamily="34" charset="0"/>
              </a:rPr>
              <a:t>6 етап</a:t>
            </a:r>
          </a:p>
        </p:txBody>
      </p:sp>
      <p:sp>
        <p:nvSpPr>
          <p:cNvPr id="199702" name="Text Box 1046"/>
          <p:cNvSpPr txBox="1">
            <a:spLocks noChangeArrowheads="1"/>
          </p:cNvSpPr>
          <p:nvPr/>
        </p:nvSpPr>
        <p:spPr bwMode="auto">
          <a:xfrm>
            <a:off x="5410200" y="6124576"/>
            <a:ext cx="3505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sz="2400" b="1">
                <a:solidFill>
                  <a:srgbClr val="FFFFFF"/>
                </a:solidFill>
                <a:latin typeface="Arial" panose="020B0604020202020204" pitchFamily="34" charset="0"/>
              </a:rPr>
              <a:t>Комерційний успіх</a:t>
            </a:r>
          </a:p>
        </p:txBody>
      </p:sp>
      <p:sp>
        <p:nvSpPr>
          <p:cNvPr id="199703" name="Rectangle 1047"/>
          <p:cNvSpPr>
            <a:spLocks noGrp="1" noChangeArrowheads="1"/>
          </p:cNvSpPr>
          <p:nvPr>
            <p:ph type="title"/>
          </p:nvPr>
        </p:nvSpPr>
        <p:spPr>
          <a:xfrm>
            <a:off x="2514600" y="0"/>
            <a:ext cx="8153400" cy="609600"/>
          </a:xfrm>
          <a:noFill/>
          <a:ln/>
        </p:spPr>
        <p:txBody>
          <a:bodyPr>
            <a:normAutofit fontScale="90000"/>
          </a:bodyPr>
          <a:lstStyle/>
          <a:p>
            <a:r>
              <a:rPr lang="uk" altLang="uk-UA" sz="2800"/>
              <a:t>Шляхи створення брендів та генериків</a:t>
            </a:r>
            <a:r>
              <a:rPr lang="uk" altLang="uk-UA" sz="3900"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855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Oval 2"/>
          <p:cNvSpPr>
            <a:spLocks noChangeArrowheads="1"/>
          </p:cNvSpPr>
          <p:nvPr/>
        </p:nvSpPr>
        <p:spPr bwMode="auto">
          <a:xfrm>
            <a:off x="5183188" y="6103025"/>
            <a:ext cx="259766" cy="519351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2209800" y="4572000"/>
            <a:ext cx="8229600" cy="685800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uk" altLang="uk-UA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VI етап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2209800" y="3810000"/>
            <a:ext cx="8229600" cy="685800"/>
          </a:xfrm>
          <a:prstGeom prst="rect">
            <a:avLst/>
          </a:prstGeom>
          <a:solidFill>
            <a:srgbClr val="66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uk" altLang="uk-UA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V етап</a:t>
            </a: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2209800" y="3200400"/>
            <a:ext cx="8229600" cy="533400"/>
          </a:xfrm>
          <a:prstGeom prst="rect">
            <a:avLst/>
          </a:prstGeom>
          <a:solidFill>
            <a:srgbClr val="333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uk" altLang="uk-UA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IV етап</a:t>
            </a:r>
          </a:p>
        </p:txBody>
      </p:sp>
      <p:sp>
        <p:nvSpPr>
          <p:cNvPr id="115718" name="Rectangle 6"/>
          <p:cNvSpPr>
            <a:spLocks noChangeArrowheads="1"/>
          </p:cNvSpPr>
          <p:nvPr/>
        </p:nvSpPr>
        <p:spPr bwMode="auto">
          <a:xfrm>
            <a:off x="2209800" y="2647950"/>
            <a:ext cx="8229600" cy="4572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uk" altLang="uk-UA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III етап</a:t>
            </a:r>
          </a:p>
        </p:txBody>
      </p:sp>
      <p:sp>
        <p:nvSpPr>
          <p:cNvPr id="115719" name="Rectangle 7"/>
          <p:cNvSpPr>
            <a:spLocks noChangeArrowheads="1"/>
          </p:cNvSpPr>
          <p:nvPr/>
        </p:nvSpPr>
        <p:spPr bwMode="auto">
          <a:xfrm>
            <a:off x="2209800" y="2038350"/>
            <a:ext cx="8229600" cy="457200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uk" altLang="uk-UA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ІІ етап</a:t>
            </a:r>
          </a:p>
        </p:txBody>
      </p:sp>
      <p:sp>
        <p:nvSpPr>
          <p:cNvPr id="115720" name="Rectangle 8"/>
          <p:cNvSpPr>
            <a:spLocks noChangeArrowheads="1"/>
          </p:cNvSpPr>
          <p:nvPr/>
        </p:nvSpPr>
        <p:spPr bwMode="auto">
          <a:xfrm>
            <a:off x="2209800" y="1447800"/>
            <a:ext cx="8229600" cy="457200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uk" altLang="uk-UA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І етап</a:t>
            </a:r>
          </a:p>
        </p:txBody>
      </p:sp>
      <p:sp>
        <p:nvSpPr>
          <p:cNvPr id="115721" name="Rectangle 9"/>
          <p:cNvSpPr>
            <a:spLocks noGrp="1" noChangeArrowheads="1"/>
          </p:cNvSpPr>
          <p:nvPr>
            <p:ph type="title"/>
          </p:nvPr>
        </p:nvSpPr>
        <p:spPr>
          <a:xfrm>
            <a:off x="1905000" y="-76200"/>
            <a:ext cx="8915400" cy="9223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" altLang="uk-UA" sz="2800" i="1"/>
              <a:t>Фінансові витрати на етапах створення оригінального та генеричного препаратів</a:t>
            </a:r>
          </a:p>
        </p:txBody>
      </p:sp>
      <p:sp>
        <p:nvSpPr>
          <p:cNvPr id="115722" name="Text Box 10"/>
          <p:cNvSpPr txBox="1">
            <a:spLocks noChangeArrowheads="1"/>
          </p:cNvSpPr>
          <p:nvPr/>
        </p:nvSpPr>
        <p:spPr bwMode="auto">
          <a:xfrm>
            <a:off x="3276601" y="1447800"/>
            <a:ext cx="3203575" cy="4762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Наукова ідея та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її обґрунтування</a:t>
            </a:r>
          </a:p>
        </p:txBody>
      </p:sp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3276601" y="2038350"/>
            <a:ext cx="3203575" cy="4762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Спрямований синтез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або випадковий скринінг</a:t>
            </a:r>
          </a:p>
        </p:txBody>
      </p:sp>
      <p:sp>
        <p:nvSpPr>
          <p:cNvPr id="115724" name="Text Box 12"/>
          <p:cNvSpPr txBox="1">
            <a:spLocks noChangeArrowheads="1"/>
          </p:cNvSpPr>
          <p:nvPr/>
        </p:nvSpPr>
        <p:spPr bwMode="auto">
          <a:xfrm>
            <a:off x="3276601" y="2647950"/>
            <a:ext cx="3203575" cy="4762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Розробка технології</a:t>
            </a:r>
          </a:p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виробництва</a:t>
            </a:r>
          </a:p>
        </p:txBody>
      </p:sp>
      <p:sp>
        <p:nvSpPr>
          <p:cNvPr id="115725" name="Text Box 13"/>
          <p:cNvSpPr txBox="1">
            <a:spLocks noChangeArrowheads="1"/>
          </p:cNvSpPr>
          <p:nvPr/>
        </p:nvSpPr>
        <p:spPr bwMode="auto">
          <a:xfrm>
            <a:off x="3276600" y="3276600"/>
            <a:ext cx="3200400" cy="433388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Розробка методів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аналітичного контролю</a:t>
            </a:r>
          </a:p>
        </p:txBody>
      </p:sp>
      <p:sp>
        <p:nvSpPr>
          <p:cNvPr id="115726" name="Text Box 14"/>
          <p:cNvSpPr txBox="1">
            <a:spLocks noChangeArrowheads="1"/>
          </p:cNvSpPr>
          <p:nvPr/>
        </p:nvSpPr>
        <p:spPr bwMode="auto">
          <a:xfrm>
            <a:off x="3276601" y="3841750"/>
            <a:ext cx="3203575" cy="6540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Широке доклінічне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вивчення в експерименті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тварин</a:t>
            </a:r>
          </a:p>
        </p:txBody>
      </p:sp>
      <p:sp>
        <p:nvSpPr>
          <p:cNvPr id="115727" name="Text Box 15"/>
          <p:cNvSpPr txBox="1">
            <a:spLocks noChangeArrowheads="1"/>
          </p:cNvSpPr>
          <p:nvPr/>
        </p:nvSpPr>
        <p:spPr bwMode="auto">
          <a:xfrm>
            <a:off x="3276601" y="4603750"/>
            <a:ext cx="3203575" cy="6540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Клінічна апробація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І, ІІ та ІІІ фази клінічних</a:t>
            </a:r>
            <a:r>
              <a:rPr lang="en-US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en-US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випробувань</a:t>
            </a:r>
            <a:endParaRPr lang="ru-RU" altLang="uk-UA" sz="1600" b="1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15728" name="Text Box 16"/>
          <p:cNvSpPr txBox="1">
            <a:spLocks noChangeArrowheads="1"/>
          </p:cNvSpPr>
          <p:nvPr/>
        </p:nvSpPr>
        <p:spPr bwMode="auto">
          <a:xfrm>
            <a:off x="5527675" y="6186488"/>
            <a:ext cx="2598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Сумарні витрати </a:t>
            </a:r>
            <a:endParaRPr lang="ru-RU" altLang="uk-UA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15729" name="Text Box 17"/>
          <p:cNvSpPr txBox="1">
            <a:spLocks noChangeArrowheads="1"/>
          </p:cNvSpPr>
          <p:nvPr/>
        </p:nvSpPr>
        <p:spPr bwMode="auto">
          <a:xfrm>
            <a:off x="4171951" y="914400"/>
            <a:ext cx="1287463" cy="45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uk" altLang="uk-UA" sz="2400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Бренд</a:t>
            </a:r>
          </a:p>
        </p:txBody>
      </p:sp>
      <p:sp>
        <p:nvSpPr>
          <p:cNvPr id="115730" name="Text Box 18"/>
          <p:cNvSpPr txBox="1">
            <a:spLocks noChangeArrowheads="1"/>
          </p:cNvSpPr>
          <p:nvPr/>
        </p:nvSpPr>
        <p:spPr bwMode="auto">
          <a:xfrm>
            <a:off x="7489826" y="914400"/>
            <a:ext cx="1730375" cy="45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uk" altLang="uk-UA" sz="2400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rPr>
              <a:t>ГЕНЕРИК</a:t>
            </a:r>
          </a:p>
        </p:txBody>
      </p:sp>
      <p:sp>
        <p:nvSpPr>
          <p:cNvPr id="115731" name="Text Box 19"/>
          <p:cNvSpPr txBox="1">
            <a:spLocks noChangeArrowheads="1"/>
          </p:cNvSpPr>
          <p:nvPr/>
        </p:nvSpPr>
        <p:spPr bwMode="auto">
          <a:xfrm>
            <a:off x="6934201" y="1447800"/>
            <a:ext cx="3203575" cy="4762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Не проводиться</a:t>
            </a:r>
          </a:p>
        </p:txBody>
      </p:sp>
      <p:sp>
        <p:nvSpPr>
          <p:cNvPr id="115732" name="Text Box 20"/>
          <p:cNvSpPr txBox="1">
            <a:spLocks noChangeArrowheads="1"/>
          </p:cNvSpPr>
          <p:nvPr/>
        </p:nvSpPr>
        <p:spPr bwMode="auto">
          <a:xfrm>
            <a:off x="6934201" y="2038350"/>
            <a:ext cx="3203575" cy="4762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Не проводиться</a:t>
            </a:r>
          </a:p>
        </p:txBody>
      </p:sp>
      <p:sp>
        <p:nvSpPr>
          <p:cNvPr id="115733" name="Text Box 21"/>
          <p:cNvSpPr txBox="1">
            <a:spLocks noChangeArrowheads="1"/>
          </p:cNvSpPr>
          <p:nvPr/>
        </p:nvSpPr>
        <p:spPr bwMode="auto">
          <a:xfrm>
            <a:off x="6934201" y="2647950"/>
            <a:ext cx="3203575" cy="4762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Адаптація технології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під «своє» виробництво</a:t>
            </a:r>
          </a:p>
        </p:txBody>
      </p:sp>
      <p:sp>
        <p:nvSpPr>
          <p:cNvPr id="115734" name="Text Box 22"/>
          <p:cNvSpPr txBox="1">
            <a:spLocks noChangeArrowheads="1"/>
          </p:cNvSpPr>
          <p:nvPr/>
        </p:nvSpPr>
        <p:spPr bwMode="auto">
          <a:xfrm>
            <a:off x="6934200" y="3276600"/>
            <a:ext cx="3276600" cy="433388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Валідація методів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аналітичного контролю</a:t>
            </a:r>
          </a:p>
        </p:txBody>
      </p:sp>
      <p:sp>
        <p:nvSpPr>
          <p:cNvPr id="115735" name="Text Box 23"/>
          <p:cNvSpPr txBox="1">
            <a:spLocks noChangeArrowheads="1"/>
          </p:cNvSpPr>
          <p:nvPr/>
        </p:nvSpPr>
        <p:spPr bwMode="auto">
          <a:xfrm>
            <a:off x="6934201" y="3841750"/>
            <a:ext cx="3203575" cy="6540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Не проводиться</a:t>
            </a:r>
          </a:p>
        </p:txBody>
      </p:sp>
      <p:sp>
        <p:nvSpPr>
          <p:cNvPr id="115736" name="Text Box 24"/>
          <p:cNvSpPr txBox="1">
            <a:spLocks noChangeArrowheads="1"/>
          </p:cNvSpPr>
          <p:nvPr/>
        </p:nvSpPr>
        <p:spPr bwMode="auto">
          <a:xfrm>
            <a:off x="6934201" y="4603750"/>
            <a:ext cx="3203575" cy="6540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Вивчення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біоеквівалентності</a:t>
            </a:r>
          </a:p>
        </p:txBody>
      </p:sp>
      <p:sp>
        <p:nvSpPr>
          <p:cNvPr id="115737" name="Rectangle 25"/>
          <p:cNvSpPr>
            <a:spLocks noChangeArrowheads="1"/>
          </p:cNvSpPr>
          <p:nvPr/>
        </p:nvSpPr>
        <p:spPr bwMode="auto">
          <a:xfrm>
            <a:off x="2209800" y="5334000"/>
            <a:ext cx="8229600" cy="685800"/>
          </a:xfrm>
          <a:prstGeom prst="rect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6699">
                    <a:alpha val="49001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uk" altLang="uk-UA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VII етап</a:t>
            </a:r>
          </a:p>
        </p:txBody>
      </p:sp>
      <p:sp>
        <p:nvSpPr>
          <p:cNvPr id="115738" name="Text Box 26"/>
          <p:cNvSpPr txBox="1">
            <a:spLocks noChangeArrowheads="1"/>
          </p:cNvSpPr>
          <p:nvPr/>
        </p:nvSpPr>
        <p:spPr bwMode="auto">
          <a:xfrm>
            <a:off x="3276601" y="5365750"/>
            <a:ext cx="3203575" cy="6540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Освоєння, впровадження у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виробництво та </a:t>
            </a:r>
            <a:r>
              <a:rPr lang="en-US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en-US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просування на ринок</a:t>
            </a:r>
          </a:p>
        </p:txBody>
      </p:sp>
      <p:sp>
        <p:nvSpPr>
          <p:cNvPr id="115739" name="Text Box 27"/>
          <p:cNvSpPr txBox="1">
            <a:spLocks noChangeArrowheads="1"/>
          </p:cNvSpPr>
          <p:nvPr/>
        </p:nvSpPr>
        <p:spPr bwMode="auto">
          <a:xfrm>
            <a:off x="6934201" y="5365750"/>
            <a:ext cx="3203575" cy="654050"/>
          </a:xfrm>
          <a:prstGeom prst="rect">
            <a:avLst/>
          </a:prstGeom>
          <a:noFill/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Освоєння, впровадження у </a:t>
            </a:r>
            <a: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виробництво та рух</a:t>
            </a:r>
            <a:r>
              <a:rPr lang="en-US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en-US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на ринок</a:t>
            </a:r>
          </a:p>
        </p:txBody>
      </p:sp>
      <p:sp>
        <p:nvSpPr>
          <p:cNvPr id="115742" name="Text Box 30"/>
          <p:cNvSpPr txBox="1">
            <a:spLocks noChangeArrowheads="1"/>
          </p:cNvSpPr>
          <p:nvPr/>
        </p:nvSpPr>
        <p:spPr bwMode="auto">
          <a:xfrm>
            <a:off x="6127751" y="1752600"/>
            <a:ext cx="636713" cy="36933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/>
              <a:t>15%</a:t>
            </a:r>
            <a:endParaRPr lang="ru-RU" altLang="uk-UA"/>
          </a:p>
        </p:txBody>
      </p:sp>
      <p:sp>
        <p:nvSpPr>
          <p:cNvPr id="115743" name="Text Box 31"/>
          <p:cNvSpPr txBox="1">
            <a:spLocks noChangeArrowheads="1"/>
          </p:cNvSpPr>
          <p:nvPr/>
        </p:nvSpPr>
        <p:spPr bwMode="auto">
          <a:xfrm>
            <a:off x="9906000" y="1752600"/>
            <a:ext cx="466794" cy="36933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/>
              <a:t>0%</a:t>
            </a:r>
            <a:endParaRPr lang="ru-RU" altLang="uk-UA"/>
          </a:p>
        </p:txBody>
      </p:sp>
      <p:sp>
        <p:nvSpPr>
          <p:cNvPr id="115744" name="Text Box 32"/>
          <p:cNvSpPr txBox="1">
            <a:spLocks noChangeArrowheads="1"/>
          </p:cNvSpPr>
          <p:nvPr/>
        </p:nvSpPr>
        <p:spPr bwMode="auto">
          <a:xfrm>
            <a:off x="9840914" y="2986088"/>
            <a:ext cx="827087" cy="36671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/>
          <a:lstStyle/>
          <a:p>
            <a:r>
              <a:rPr lang="uk" altLang="uk-UA"/>
              <a:t>5-10%</a:t>
            </a:r>
            <a:endParaRPr lang="ru-RU" altLang="uk-UA"/>
          </a:p>
        </p:txBody>
      </p:sp>
      <p:sp>
        <p:nvSpPr>
          <p:cNvPr id="115745" name="Text Box 33"/>
          <p:cNvSpPr txBox="1">
            <a:spLocks noChangeArrowheads="1"/>
          </p:cNvSpPr>
          <p:nvPr/>
        </p:nvSpPr>
        <p:spPr bwMode="auto">
          <a:xfrm>
            <a:off x="6199188" y="3962400"/>
            <a:ext cx="583814" cy="36933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/>
              <a:t>15%</a:t>
            </a:r>
            <a:endParaRPr lang="ru-RU" altLang="uk-UA"/>
          </a:p>
        </p:txBody>
      </p:sp>
      <p:sp>
        <p:nvSpPr>
          <p:cNvPr id="115746" name="Text Box 34"/>
          <p:cNvSpPr txBox="1">
            <a:spLocks noChangeArrowheads="1"/>
          </p:cNvSpPr>
          <p:nvPr/>
        </p:nvSpPr>
        <p:spPr bwMode="auto">
          <a:xfrm>
            <a:off x="6199188" y="2971800"/>
            <a:ext cx="583814" cy="36933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/>
              <a:t>15%</a:t>
            </a:r>
            <a:endParaRPr lang="ru-RU" altLang="uk-UA"/>
          </a:p>
        </p:txBody>
      </p:sp>
      <p:sp>
        <p:nvSpPr>
          <p:cNvPr id="115748" name="Text Box 36"/>
          <p:cNvSpPr txBox="1">
            <a:spLocks noChangeArrowheads="1"/>
          </p:cNvSpPr>
          <p:nvPr/>
        </p:nvSpPr>
        <p:spPr bwMode="auto">
          <a:xfrm>
            <a:off x="9906000" y="3962400"/>
            <a:ext cx="466794" cy="36933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/>
              <a:t>0 %</a:t>
            </a:r>
            <a:endParaRPr lang="ru-RU" altLang="uk-UA"/>
          </a:p>
        </p:txBody>
      </p:sp>
      <p:sp>
        <p:nvSpPr>
          <p:cNvPr id="115749" name="Text Box 37"/>
          <p:cNvSpPr txBox="1">
            <a:spLocks noChangeArrowheads="1"/>
          </p:cNvSpPr>
          <p:nvPr/>
        </p:nvSpPr>
        <p:spPr bwMode="auto">
          <a:xfrm>
            <a:off x="9677401" y="4724400"/>
            <a:ext cx="888385" cy="36933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/>
              <a:t>30-40 %</a:t>
            </a:r>
            <a:endParaRPr lang="ru-RU" altLang="uk-UA"/>
          </a:p>
        </p:txBody>
      </p:sp>
      <p:sp>
        <p:nvSpPr>
          <p:cNvPr id="115751" name="Text Box 39"/>
          <p:cNvSpPr txBox="1">
            <a:spLocks noChangeArrowheads="1"/>
          </p:cNvSpPr>
          <p:nvPr/>
        </p:nvSpPr>
        <p:spPr bwMode="auto">
          <a:xfrm>
            <a:off x="9732964" y="5486401"/>
            <a:ext cx="935037" cy="3667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uk" altLang="uk-UA"/>
              <a:t>50-6 0%</a:t>
            </a:r>
            <a:endParaRPr lang="ru-RU" altLang="uk-UA"/>
          </a:p>
        </p:txBody>
      </p:sp>
      <p:sp>
        <p:nvSpPr>
          <p:cNvPr id="115752" name="Text Box 40"/>
          <p:cNvSpPr txBox="1">
            <a:spLocks noChangeArrowheads="1"/>
          </p:cNvSpPr>
          <p:nvPr/>
        </p:nvSpPr>
        <p:spPr bwMode="auto">
          <a:xfrm>
            <a:off x="5943600" y="5500688"/>
            <a:ext cx="935038" cy="36671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uk" altLang="uk-UA"/>
              <a:t>27-30%</a:t>
            </a:r>
            <a:endParaRPr lang="ru-RU" altLang="uk-UA"/>
          </a:p>
        </p:txBody>
      </p:sp>
      <p:sp>
        <p:nvSpPr>
          <p:cNvPr id="115753" name="Text Box 41"/>
          <p:cNvSpPr txBox="1">
            <a:spLocks noChangeArrowheads="1"/>
          </p:cNvSpPr>
          <p:nvPr/>
        </p:nvSpPr>
        <p:spPr bwMode="auto">
          <a:xfrm>
            <a:off x="5943600" y="4738688"/>
            <a:ext cx="935038" cy="366712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uk" altLang="uk-UA"/>
              <a:t>22-25%</a:t>
            </a:r>
            <a:endParaRPr lang="ru-RU" altLang="uk-UA"/>
          </a:p>
        </p:txBody>
      </p:sp>
      <p:sp>
        <p:nvSpPr>
          <p:cNvPr id="115754" name="Text Box 42"/>
          <p:cNvSpPr txBox="1">
            <a:spLocks noChangeArrowheads="1"/>
          </p:cNvSpPr>
          <p:nvPr/>
        </p:nvSpPr>
        <p:spPr bwMode="auto">
          <a:xfrm>
            <a:off x="5791200" y="1225550"/>
            <a:ext cx="622300" cy="11890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uk" altLang="uk-UA" sz="7200">
                <a:solidFill>
                  <a:srgbClr val="FFCCFF"/>
                </a:solidFill>
                <a:latin typeface="Times New Roman" panose="02020603050405020304" pitchFamily="18" charset="0"/>
              </a:rPr>
              <a:t>}</a:t>
            </a:r>
            <a:endParaRPr lang="ru-RU" altLang="uk-UA" sz="7200">
              <a:solidFill>
                <a:srgbClr val="FF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55" name="Text Box 43"/>
          <p:cNvSpPr txBox="1">
            <a:spLocks noChangeArrowheads="1"/>
          </p:cNvSpPr>
          <p:nvPr/>
        </p:nvSpPr>
        <p:spPr bwMode="auto">
          <a:xfrm>
            <a:off x="9512300" y="1219200"/>
            <a:ext cx="622300" cy="11890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uk" altLang="uk-UA" sz="7200">
                <a:solidFill>
                  <a:srgbClr val="FFCCFF"/>
                </a:solidFill>
                <a:latin typeface="Times New Roman" panose="02020603050405020304" pitchFamily="18" charset="0"/>
              </a:rPr>
              <a:t>}</a:t>
            </a:r>
            <a:endParaRPr lang="ru-RU" altLang="uk-UA" sz="7200">
              <a:solidFill>
                <a:srgbClr val="FF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56" name="Text Box 44"/>
          <p:cNvSpPr txBox="1">
            <a:spLocks noChangeArrowheads="1"/>
          </p:cNvSpPr>
          <p:nvPr/>
        </p:nvSpPr>
        <p:spPr bwMode="auto">
          <a:xfrm>
            <a:off x="9512300" y="2468564"/>
            <a:ext cx="622300" cy="11890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uk" altLang="uk-UA" sz="7200">
                <a:solidFill>
                  <a:srgbClr val="FFCCFF"/>
                </a:solidFill>
                <a:latin typeface="Times New Roman" panose="02020603050405020304" pitchFamily="18" charset="0"/>
              </a:rPr>
              <a:t>}</a:t>
            </a:r>
            <a:endParaRPr lang="ru-RU" altLang="uk-UA" sz="7200">
              <a:solidFill>
                <a:srgbClr val="FF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57" name="Text Box 45"/>
          <p:cNvSpPr txBox="1">
            <a:spLocks noChangeArrowheads="1"/>
          </p:cNvSpPr>
          <p:nvPr/>
        </p:nvSpPr>
        <p:spPr bwMode="auto">
          <a:xfrm>
            <a:off x="5791200" y="2468564"/>
            <a:ext cx="622300" cy="11890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uk" altLang="uk-UA" sz="7200">
                <a:solidFill>
                  <a:srgbClr val="FFCCFF"/>
                </a:solidFill>
                <a:latin typeface="Times New Roman" panose="02020603050405020304" pitchFamily="18" charset="0"/>
              </a:rPr>
              <a:t>}</a:t>
            </a:r>
            <a:endParaRPr lang="ru-RU" altLang="uk-UA" sz="7200">
              <a:solidFill>
                <a:srgbClr val="FFCC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59" name="Text Box 47"/>
          <p:cNvSpPr txBox="1">
            <a:spLocks noChangeArrowheads="1"/>
          </p:cNvSpPr>
          <p:nvPr/>
        </p:nvSpPr>
        <p:spPr bwMode="auto">
          <a:xfrm>
            <a:off x="4271964" y="6027739"/>
            <a:ext cx="3762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320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  <p:sp>
        <p:nvSpPr>
          <p:cNvPr id="115760" name="Text Box 48"/>
          <p:cNvSpPr txBox="1">
            <a:spLocks noChangeArrowheads="1"/>
          </p:cNvSpPr>
          <p:nvPr/>
        </p:nvSpPr>
        <p:spPr bwMode="auto">
          <a:xfrm>
            <a:off x="8691564" y="6019800"/>
            <a:ext cx="3762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320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0997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514600" y="381000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uk" altLang="uk-UA"/>
              <a:t>Тимчасові економічні переваги</a:t>
            </a:r>
          </a:p>
        </p:txBody>
      </p:sp>
      <p:sp>
        <p:nvSpPr>
          <p:cNvPr id="200707" name="Text Box 1027"/>
          <p:cNvSpPr txBox="1">
            <a:spLocks noChangeArrowheads="1"/>
          </p:cNvSpPr>
          <p:nvPr/>
        </p:nvSpPr>
        <p:spPr bwMode="auto">
          <a:xfrm>
            <a:off x="5410200" y="77788"/>
            <a:ext cx="304800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uk" altLang="uk-UA" sz="3600" b="1">
                <a:latin typeface="Arial" panose="020B0604020202020204" pitchFamily="34" charset="0"/>
              </a:rPr>
              <a:t>`</a:t>
            </a:r>
            <a:endParaRPr lang="ru-RU" altLang="uk-UA" sz="3600" b="1">
              <a:latin typeface="Arial" panose="020B0604020202020204" pitchFamily="34" charset="0"/>
            </a:endParaRPr>
          </a:p>
        </p:txBody>
      </p:sp>
      <p:graphicFrame>
        <p:nvGraphicFramePr>
          <p:cNvPr id="200731" name="Group 1051"/>
          <p:cNvGraphicFramePr>
            <a:graphicFrameLocks noGrp="1"/>
          </p:cNvGraphicFramePr>
          <p:nvPr/>
        </p:nvGraphicFramePr>
        <p:xfrm>
          <a:off x="2063750" y="2438401"/>
          <a:ext cx="8832850" cy="3040063"/>
        </p:xfrm>
        <a:graphic>
          <a:graphicData uri="http://schemas.openxmlformats.org/drawingml/2006/table">
            <a:tbl>
              <a:tblPr/>
              <a:tblGrid>
                <a:gridCol w="1158875">
                  <a:extLst>
                    <a:ext uri="{9D8B030D-6E8A-4147-A177-3AD203B41FA5}">
                      <a16:colId xmlns:a16="http://schemas.microsoft.com/office/drawing/2014/main" val="1954566923"/>
                    </a:ext>
                  </a:extLst>
                </a:gridCol>
                <a:gridCol w="3986213">
                  <a:extLst>
                    <a:ext uri="{9D8B030D-6E8A-4147-A177-3AD203B41FA5}">
                      <a16:colId xmlns:a16="http://schemas.microsoft.com/office/drawing/2014/main" val="1025568222"/>
                    </a:ext>
                  </a:extLst>
                </a:gridCol>
                <a:gridCol w="3687762">
                  <a:extLst>
                    <a:ext uri="{9D8B030D-6E8A-4147-A177-3AD203B41FA5}">
                      <a16:colId xmlns:a16="http://schemas.microsoft.com/office/drawing/2014/main" val="635489584"/>
                    </a:ext>
                  </a:extLst>
                </a:gridCol>
              </a:tblGrid>
              <a:tr h="1022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БЕ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від постановки завдання до звіту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1-2 місяці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06298"/>
                  </a:ext>
                </a:extLst>
              </a:tr>
              <a:tr h="1009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ГКІ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----------------------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3-6 місяців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505724"/>
                  </a:ext>
                </a:extLst>
              </a:tr>
              <a:tr h="1008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МКІ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------------------------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до кількох років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198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15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5658440"/>
              </p:ext>
            </p:extLst>
          </p:nvPr>
        </p:nvGraphicFramePr>
        <p:xfrm>
          <a:off x="2643558" y="1957751"/>
          <a:ext cx="6477000" cy="502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CorelDRAW" r:id="rId3" imgW="5366520" imgH="5342760" progId="CorelDraw.Graphic.7">
                  <p:embed/>
                </p:oleObj>
              </mc:Choice>
              <mc:Fallback>
                <p:oleObj name="CorelDRAW" r:id="rId3" imgW="5366520" imgH="5342760" progId="CorelDraw.Graphic.7">
                  <p:embed/>
                  <p:pic>
                    <p:nvPicPr>
                      <p:cNvPr id="1126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42000" contrast="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558" y="1957751"/>
                        <a:ext cx="6477000" cy="5024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7778260" y="1298898"/>
            <a:ext cx="4267200" cy="477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35088" indent="-533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971675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532063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09245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54965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00685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46405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92125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Вартість розробки -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мільйони доларів</a:t>
            </a: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Тимчасовий інтервал від створення активної субстанції до появи на ринку – близько 15 років</a:t>
            </a:r>
            <a:endParaRPr lang="en-US" altLang="uk-UA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endParaRPr lang="en-US" altLang="uk-UA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Висока ефективність та безпека, підтверджена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клінічними дослідженнями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з дотриманням GCP та принципів доказової медицини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Недоступність для широкого використання соціально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незахищеними верствами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населення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endParaRPr lang="ru-RU" altLang="uk-UA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7215558" y="6301151"/>
            <a:ext cx="1486304" cy="523220"/>
          </a:xfrm>
          <a:prstGeom prst="rect">
            <a:avLst/>
          </a:prstGeom>
          <a:solidFill>
            <a:srgbClr val="000080"/>
          </a:solidFill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800" b="1" i="1">
                <a:solidFill>
                  <a:srgbClr val="FFFF00"/>
                </a:solidFill>
                <a:latin typeface="Garamond" panose="02020404030301010803" pitchFamily="18" charset="0"/>
              </a:rPr>
              <a:t>Бренд</a:t>
            </a:r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2567359" y="6258289"/>
            <a:ext cx="2007281" cy="523220"/>
          </a:xfrm>
          <a:prstGeom prst="rect">
            <a:avLst/>
          </a:prstGeom>
          <a:solidFill>
            <a:srgbClr val="000080"/>
          </a:solidFill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800" b="1" i="1" dirty="0">
                <a:solidFill>
                  <a:srgbClr val="FFFF00"/>
                </a:solidFill>
                <a:latin typeface="Garamond" panose="02020404030301010803" pitchFamily="18" charset="0"/>
              </a:rPr>
              <a:t>ГЕНЕРИК</a:t>
            </a: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211018" y="1298898"/>
            <a:ext cx="4038600" cy="455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35088" indent="-533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971675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532063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092450" indent="-381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54965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00685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46405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92125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Вартість розробки в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десятки разів дешевша за бренд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Поява на ринку через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кілька років після закінчення терміну дії патенту на оригінальний препарат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Ефективність та безпека,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що відповідають бренду</a:t>
            </a:r>
            <a:endParaRPr lang="en-US" altLang="uk-UA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endParaRPr lang="en-US" altLang="uk-UA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altLang="uk-UA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Доступність для широкого використання соціально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незахищеними верствами </a:t>
            </a:r>
            <a: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населення</a:t>
            </a:r>
          </a:p>
        </p:txBody>
      </p:sp>
      <p:sp>
        <p:nvSpPr>
          <p:cNvPr id="112649" name="Rectangle 9"/>
          <p:cNvSpPr>
            <a:spLocks noGrp="1" noChangeArrowheads="1"/>
          </p:cNvSpPr>
          <p:nvPr>
            <p:ph type="title"/>
          </p:nvPr>
        </p:nvSpPr>
        <p:spPr>
          <a:xfrm>
            <a:off x="3818793" y="79698"/>
            <a:ext cx="4390292" cy="12192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uk" altLang="uk-UA" sz="3600" i="1"/>
              <a:t>«За» та «проти» </a:t>
            </a:r>
            <a:r>
              <a:rPr lang="ru-RU" altLang="uk-UA" sz="3600" i="1"/>
              <a:t/>
            </a:r>
            <a:br>
              <a:rPr lang="ru-RU" altLang="uk-UA" sz="3600" i="1"/>
            </a:br>
            <a:r>
              <a:rPr lang="uk" altLang="uk-UA" sz="3600" i="1"/>
              <a:t>брендів та генериків</a:t>
            </a:r>
          </a:p>
        </p:txBody>
      </p:sp>
    </p:spTree>
    <p:extLst>
      <p:ext uri="{BB962C8B-B14F-4D97-AF65-F5344CB8AC3E}">
        <p14:creationId xmlns:p14="http://schemas.microsoft.com/office/powerpoint/2010/main" val="374431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93" name="Object 13"/>
          <p:cNvGraphicFramePr>
            <a:graphicFrameLocks noChangeAspect="1"/>
          </p:cNvGraphicFramePr>
          <p:nvPr/>
        </p:nvGraphicFramePr>
        <p:xfrm>
          <a:off x="7086600" y="3657601"/>
          <a:ext cx="3657600" cy="292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" name="CorelDRAW" r:id="rId3" imgW="2770560" imgH="2214000" progId="CorelDraw.Graphic.7">
                  <p:embed/>
                </p:oleObj>
              </mc:Choice>
              <mc:Fallback>
                <p:oleObj name="CorelDRAW" r:id="rId3" imgW="2770560" imgH="2214000" progId="CorelDraw.Graphic.7">
                  <p:embed/>
                  <p:pic>
                    <p:nvPicPr>
                      <p:cNvPr id="7169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657601"/>
                        <a:ext cx="3657600" cy="292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6" name="Object 16"/>
          <p:cNvGraphicFramePr>
            <a:graphicFrameLocks noChangeAspect="1"/>
          </p:cNvGraphicFramePr>
          <p:nvPr/>
        </p:nvGraphicFramePr>
        <p:xfrm>
          <a:off x="2743200" y="4533900"/>
          <a:ext cx="1600200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7" name="CorelDRAW" r:id="rId5" imgW="2774880" imgH="2343600" progId="CorelDraw.Graphic.7">
                  <p:embed/>
                </p:oleObj>
              </mc:Choice>
              <mc:Fallback>
                <p:oleObj name="CorelDRAW" r:id="rId5" imgW="2774880" imgH="2343600" progId="CorelDraw.Graphic.7">
                  <p:embed/>
                  <p:pic>
                    <p:nvPicPr>
                      <p:cNvPr id="7169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33900"/>
                        <a:ext cx="1600200" cy="135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2286000" y="3275014"/>
            <a:ext cx="3505200" cy="830997"/>
          </a:xfrm>
          <a:prstGeom prst="rect">
            <a:avLst/>
          </a:prstGeom>
          <a:solidFill>
            <a:srgbClr val="000080"/>
          </a:solidFill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" altLang="uk-UA" sz="4800" b="1" i="1">
                <a:solidFill>
                  <a:srgbClr val="FFFF00"/>
                </a:solidFill>
                <a:latin typeface="Garamond" panose="02020404030301010803" pitchFamily="18" charset="0"/>
              </a:rPr>
              <a:t>ГЕНЕРИК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4647095" y="1390650"/>
            <a:ext cx="3432799" cy="1077218"/>
          </a:xfrm>
          <a:prstGeom prst="rect">
            <a:avLst/>
          </a:prstGeom>
          <a:solidFill>
            <a:srgbClr val="0066FF"/>
          </a:solidFill>
          <a:ln w="57150" cmpd="thinThick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" altLang="uk-UA"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Безпека </a:t>
            </a:r>
            <a:r>
              <a:rPr lang="ru-RU" altLang="uk-UA"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ефективність</a:t>
            </a:r>
          </a:p>
        </p:txBody>
      </p:sp>
      <p:sp>
        <p:nvSpPr>
          <p:cNvPr id="71688" name="Line 8"/>
          <p:cNvSpPr>
            <a:spLocks noChangeShapeType="1"/>
          </p:cNvSpPr>
          <p:nvPr/>
        </p:nvSpPr>
        <p:spPr bwMode="auto">
          <a:xfrm flipV="1">
            <a:off x="4191000" y="2632075"/>
            <a:ext cx="914400" cy="4572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71689" name="Line 9"/>
          <p:cNvSpPr>
            <a:spLocks noChangeShapeType="1"/>
          </p:cNvSpPr>
          <p:nvPr/>
        </p:nvSpPr>
        <p:spPr bwMode="auto">
          <a:xfrm flipH="1" flipV="1">
            <a:off x="7543800" y="2632075"/>
            <a:ext cx="914400" cy="4572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graphicFrame>
        <p:nvGraphicFramePr>
          <p:cNvPr id="71691" name="Object 11"/>
          <p:cNvGraphicFramePr>
            <a:graphicFrameLocks noChangeAspect="1"/>
          </p:cNvGraphicFramePr>
          <p:nvPr/>
        </p:nvGraphicFramePr>
        <p:xfrm>
          <a:off x="5867400" y="2895601"/>
          <a:ext cx="1766888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8" name="CorelDRAW" r:id="rId7" imgW="2770560" imgH="2642400" progId="CorelDraw.Graphic.7">
                  <p:embed/>
                </p:oleObj>
              </mc:Choice>
              <mc:Fallback>
                <p:oleObj name="CorelDRAW" r:id="rId7" imgW="2770560" imgH="2642400" progId="CorelDraw.Graphic.7">
                  <p:embed/>
                  <p:pic>
                    <p:nvPicPr>
                      <p:cNvPr id="7169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895601"/>
                        <a:ext cx="1766888" cy="168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2" name="Object 12"/>
          <p:cNvGraphicFramePr>
            <a:graphicFrameLocks noChangeAspect="1"/>
          </p:cNvGraphicFramePr>
          <p:nvPr/>
        </p:nvGraphicFramePr>
        <p:xfrm>
          <a:off x="2971800" y="5041900"/>
          <a:ext cx="1524000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9" name="CorelDRAW" r:id="rId9" imgW="2781360" imgH="1973160" progId="CorelDraw.Graphic.7">
                  <p:embed/>
                </p:oleObj>
              </mc:Choice>
              <mc:Fallback>
                <p:oleObj name="CorelDRAW" r:id="rId9" imgW="2781360" imgH="1973160" progId="CorelDraw.Graphic.7">
                  <p:embed/>
                  <p:pic>
                    <p:nvPicPr>
                      <p:cNvPr id="7169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041900"/>
                        <a:ext cx="1524000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8272463" y="3394076"/>
            <a:ext cx="1667444" cy="584775"/>
          </a:xfrm>
          <a:prstGeom prst="rect">
            <a:avLst/>
          </a:prstGeom>
          <a:solidFill>
            <a:srgbClr val="000080"/>
          </a:solidFill>
          <a:ln w="57150" cmpd="thickThin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3200" b="1" i="1">
                <a:solidFill>
                  <a:srgbClr val="FFFF00"/>
                </a:solidFill>
                <a:latin typeface="Garamond" panose="02020404030301010803" pitchFamily="18" charset="0"/>
              </a:rPr>
              <a:t>Бренд</a:t>
            </a:r>
          </a:p>
        </p:txBody>
      </p:sp>
      <p:sp>
        <p:nvSpPr>
          <p:cNvPr id="71698" name="Rectangle 18"/>
          <p:cNvSpPr>
            <a:spLocks noChangeArrowheads="1"/>
          </p:cNvSpPr>
          <p:nvPr/>
        </p:nvSpPr>
        <p:spPr bwMode="auto">
          <a:xfrm>
            <a:off x="2667000" y="0"/>
            <a:ext cx="76200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" altLang="uk-UA" sz="3600" b="1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«За» та «проти» </a:t>
            </a:r>
            <a:r>
              <a:rPr lang="ru-RU" altLang="uk-UA" sz="3600" b="1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3600" b="1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sz="3600" b="1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брендів та генериків</a:t>
            </a:r>
          </a:p>
        </p:txBody>
      </p:sp>
    </p:spTree>
    <p:extLst>
      <p:ext uri="{BB962C8B-B14F-4D97-AF65-F5344CB8AC3E}">
        <p14:creationId xmlns:p14="http://schemas.microsoft.com/office/powerpoint/2010/main" val="204128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76200"/>
            <a:ext cx="7772400" cy="990600"/>
          </a:xfrm>
        </p:spPr>
        <p:txBody>
          <a:bodyPr/>
          <a:lstStyle/>
          <a:p>
            <a:r>
              <a:rPr lang="uk" altLang="uk-UA" sz="3200" i="1"/>
              <a:t>Подібність та відмінність генеричних та оригінальних препаратів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09800" y="1371600"/>
            <a:ext cx="4038600" cy="1981200"/>
          </a:xfrm>
          <a:solidFill>
            <a:srgbClr val="0066FF"/>
          </a:solidFill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uk" altLang="uk-UA" sz="3600">
                <a:solidFill>
                  <a:srgbClr val="FF3300"/>
                </a:solidFill>
              </a:rPr>
              <a:t>Подібність</a:t>
            </a:r>
          </a:p>
          <a:p>
            <a:r>
              <a:rPr lang="uk" altLang="uk-UA" sz="2400"/>
              <a:t>Субстанція</a:t>
            </a:r>
          </a:p>
          <a:p>
            <a:r>
              <a:rPr lang="uk" altLang="uk-UA" sz="2400"/>
              <a:t>Доза</a:t>
            </a:r>
          </a:p>
          <a:p>
            <a:r>
              <a:rPr lang="uk" altLang="uk-UA" sz="2400"/>
              <a:t>Лікарська форма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6400800" y="1371600"/>
            <a:ext cx="4191000" cy="1981200"/>
          </a:xfrm>
          <a:solidFill>
            <a:srgbClr val="0066FF"/>
          </a:solidFill>
          <a:ln w="25400">
            <a:solidFill>
              <a:schemeClr val="tx2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uk" altLang="uk-UA" sz="3600">
                <a:solidFill>
                  <a:srgbClr val="FF3300"/>
                </a:solidFill>
              </a:rPr>
              <a:t>Відмінності</a:t>
            </a:r>
          </a:p>
          <a:p>
            <a:r>
              <a:rPr lang="uk" altLang="uk-UA" sz="2400">
                <a:solidFill>
                  <a:srgbClr val="FFFFCC"/>
                </a:solidFill>
              </a:rPr>
              <a:t>Допоміжні речовини</a:t>
            </a:r>
          </a:p>
          <a:p>
            <a:r>
              <a:rPr lang="uk" altLang="uk-UA" sz="2400">
                <a:solidFill>
                  <a:srgbClr val="FFFFCC"/>
                </a:solidFill>
              </a:rPr>
              <a:t>Технологія виробництва</a:t>
            </a:r>
            <a:endParaRPr lang="ru-RU" altLang="uk-UA" sz="2400">
              <a:solidFill>
                <a:srgbClr val="CCECFF"/>
              </a:solidFill>
            </a:endParaRPr>
          </a:p>
        </p:txBody>
      </p:sp>
      <p:sp>
        <p:nvSpPr>
          <p:cNvPr id="73733" name="AutoShape 5"/>
          <p:cNvSpPr>
            <a:spLocks noChangeArrowheads="1"/>
          </p:cNvSpPr>
          <p:nvPr/>
        </p:nvSpPr>
        <p:spPr bwMode="auto">
          <a:xfrm>
            <a:off x="5867400" y="5110163"/>
            <a:ext cx="9144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4191000" y="5948364"/>
            <a:ext cx="4572000" cy="604837"/>
          </a:xfrm>
          <a:prstGeom prst="rect">
            <a:avLst/>
          </a:prstGeom>
          <a:solidFill>
            <a:srgbClr val="6600CC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" altLang="uk-UA" sz="32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Біоеквівалентність</a:t>
            </a:r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4495800" y="4424364"/>
            <a:ext cx="4038600" cy="498475"/>
          </a:xfrm>
          <a:prstGeom prst="rect">
            <a:avLst/>
          </a:prstGeom>
          <a:solidFill>
            <a:srgbClr val="990099"/>
          </a:solidFill>
          <a:ln w="254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uk" altLang="uk-UA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Рівна біодоступність</a:t>
            </a:r>
          </a:p>
        </p:txBody>
      </p:sp>
      <p:sp>
        <p:nvSpPr>
          <p:cNvPr id="73736" name="AutoShape 8"/>
          <p:cNvSpPr>
            <a:spLocks noChangeArrowheads="1"/>
          </p:cNvSpPr>
          <p:nvPr/>
        </p:nvSpPr>
        <p:spPr bwMode="auto">
          <a:xfrm>
            <a:off x="4343400" y="3505200"/>
            <a:ext cx="8382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3738" name="AutoShape 10"/>
          <p:cNvSpPr>
            <a:spLocks noChangeArrowheads="1"/>
          </p:cNvSpPr>
          <p:nvPr/>
        </p:nvSpPr>
        <p:spPr bwMode="auto">
          <a:xfrm>
            <a:off x="7467600" y="3505200"/>
            <a:ext cx="8382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3739" name="Rectangle 11"/>
          <p:cNvSpPr>
            <a:spLocks noChangeArrowheads="1"/>
          </p:cNvSpPr>
          <p:nvPr/>
        </p:nvSpPr>
        <p:spPr bwMode="auto">
          <a:xfrm>
            <a:off x="3078164" y="3733800"/>
            <a:ext cx="6675437" cy="1905000"/>
          </a:xfrm>
          <a:prstGeom prst="rect">
            <a:avLst/>
          </a:prstGeom>
          <a:solidFill>
            <a:srgbClr val="FFFF66"/>
          </a:solidFill>
          <a:ln w="38100" cmpd="sng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5000"/>
              </a:lnSpc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uk" altLang="uk-UA" sz="44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NB!</a:t>
            </a:r>
            <a:endParaRPr lang="ru-RU" altLang="uk-UA" sz="44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85000"/>
              </a:lnSpc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uk" altLang="uk-UA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Фармацевтична еквівалентність</a:t>
            </a:r>
          </a:p>
          <a:p>
            <a:pPr>
              <a:lnSpc>
                <a:spcPct val="85000"/>
              </a:lnSpc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uk" altLang="uk-UA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не гарантує еквівалентності фармакокінетичної</a:t>
            </a:r>
            <a:endParaRPr lang="ru-RU" altLang="uk-UA" sz="16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1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-152400"/>
            <a:ext cx="8534400" cy="1219200"/>
          </a:xfrm>
          <a:noFill/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2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</a:pPr>
            <a:r>
              <a:rPr lang="uk" altLang="uk-UA" sz="3200" i="1"/>
              <a:t>Дослідження біоеквівалентності таблеток диклофенаку натрію</a:t>
            </a:r>
          </a:p>
        </p:txBody>
      </p:sp>
      <p:sp>
        <p:nvSpPr>
          <p:cNvPr id="128016" name="Text Box 16"/>
          <p:cNvSpPr txBox="1">
            <a:spLocks noChangeArrowheads="1"/>
          </p:cNvSpPr>
          <p:nvPr/>
        </p:nvSpPr>
        <p:spPr bwMode="auto">
          <a:xfrm>
            <a:off x="8737600" y="6270626"/>
            <a:ext cx="1295400" cy="3095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r>
              <a:rPr lang="uk" altLang="uk-UA" sz="1400" b="1">
                <a:solidFill>
                  <a:srgbClr val="800000"/>
                </a:solidFill>
              </a:rPr>
              <a:t>Час, година</a:t>
            </a:r>
          </a:p>
        </p:txBody>
      </p:sp>
      <p:grpSp>
        <p:nvGrpSpPr>
          <p:cNvPr id="128017" name="Group 17"/>
          <p:cNvGrpSpPr>
            <a:grpSpLocks/>
          </p:cNvGrpSpPr>
          <p:nvPr/>
        </p:nvGrpSpPr>
        <p:grpSpPr bwMode="auto">
          <a:xfrm>
            <a:off x="2514600" y="1295401"/>
            <a:ext cx="7518400" cy="4975225"/>
            <a:chOff x="857" y="2521"/>
            <a:chExt cx="10144" cy="9167"/>
          </a:xfrm>
        </p:grpSpPr>
        <p:graphicFrame>
          <p:nvGraphicFramePr>
            <p:cNvPr id="128018" name="Object 18"/>
            <p:cNvGraphicFramePr>
              <a:graphicFrameLocks noChangeAspect="1"/>
            </p:cNvGraphicFramePr>
            <p:nvPr/>
          </p:nvGraphicFramePr>
          <p:xfrm>
            <a:off x="857" y="2521"/>
            <a:ext cx="10144" cy="91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3" name="Диаграмма" r:id="rId3" imgW="6439205" imgH="5820156" progId="MSGraph.Chart.8">
                    <p:embed/>
                  </p:oleObj>
                </mc:Choice>
                <mc:Fallback>
                  <p:oleObj name="Диаграмма" r:id="rId3" imgW="6439205" imgH="5820156" progId="MSGraph.Chart.8">
                    <p:embed/>
                    <p:pic>
                      <p:nvPicPr>
                        <p:cNvPr id="128018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7" y="2521"/>
                          <a:ext cx="10144" cy="9167"/>
                        </a:xfrm>
                        <a:prstGeom prst="rect">
                          <a:avLst/>
                        </a:prstGeom>
                        <a:solidFill>
                          <a:srgbClr val="99CC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8019" name="Line 19"/>
            <p:cNvSpPr>
              <a:spLocks noChangeShapeType="1"/>
            </p:cNvSpPr>
            <p:nvPr/>
          </p:nvSpPr>
          <p:spPr bwMode="auto">
            <a:xfrm>
              <a:off x="4709" y="11245"/>
              <a:ext cx="0" cy="22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20" name="Line 20"/>
            <p:cNvSpPr>
              <a:spLocks noChangeShapeType="1"/>
            </p:cNvSpPr>
            <p:nvPr/>
          </p:nvSpPr>
          <p:spPr bwMode="auto">
            <a:xfrm>
              <a:off x="7810" y="11245"/>
              <a:ext cx="0" cy="22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21" name="Line 21"/>
            <p:cNvSpPr>
              <a:spLocks noChangeShapeType="1"/>
            </p:cNvSpPr>
            <p:nvPr/>
          </p:nvSpPr>
          <p:spPr bwMode="auto">
            <a:xfrm>
              <a:off x="10922" y="11245"/>
              <a:ext cx="0" cy="22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22" name="Line 22"/>
            <p:cNvSpPr>
              <a:spLocks noChangeShapeType="1"/>
            </p:cNvSpPr>
            <p:nvPr/>
          </p:nvSpPr>
          <p:spPr bwMode="auto">
            <a:xfrm>
              <a:off x="3178" y="11245"/>
              <a:ext cx="0" cy="22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23" name="Line 23"/>
            <p:cNvSpPr>
              <a:spLocks noChangeShapeType="1"/>
            </p:cNvSpPr>
            <p:nvPr/>
          </p:nvSpPr>
          <p:spPr bwMode="auto">
            <a:xfrm>
              <a:off x="6290" y="11245"/>
              <a:ext cx="0" cy="22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24" name="Line 24"/>
            <p:cNvSpPr>
              <a:spLocks noChangeShapeType="1"/>
            </p:cNvSpPr>
            <p:nvPr/>
          </p:nvSpPr>
          <p:spPr bwMode="auto">
            <a:xfrm>
              <a:off x="9387" y="11245"/>
              <a:ext cx="0" cy="22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28015" name="Text Box 15"/>
          <p:cNvSpPr txBox="1">
            <a:spLocks noChangeArrowheads="1"/>
          </p:cNvSpPr>
          <p:nvPr/>
        </p:nvSpPr>
        <p:spPr bwMode="auto">
          <a:xfrm>
            <a:off x="2514600" y="990601"/>
            <a:ext cx="1219200" cy="327025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r>
              <a:rPr lang="uk" altLang="uk-UA" sz="1400" b="1">
                <a:solidFill>
                  <a:srgbClr val="800000"/>
                </a:solidFill>
              </a:rPr>
              <a:t>З, мкг/мл</a:t>
            </a:r>
          </a:p>
        </p:txBody>
      </p:sp>
      <p:grpSp>
        <p:nvGrpSpPr>
          <p:cNvPr id="128025" name="Group 25"/>
          <p:cNvGrpSpPr>
            <a:grpSpLocks/>
          </p:cNvGrpSpPr>
          <p:nvPr/>
        </p:nvGrpSpPr>
        <p:grpSpPr bwMode="auto">
          <a:xfrm>
            <a:off x="4876800" y="1447800"/>
            <a:ext cx="685800" cy="228600"/>
            <a:chOff x="851" y="13463"/>
            <a:chExt cx="1080" cy="360"/>
          </a:xfrm>
        </p:grpSpPr>
        <p:sp>
          <p:nvSpPr>
            <p:cNvPr id="128026" name="Line 26"/>
            <p:cNvSpPr>
              <a:spLocks noChangeShapeType="1"/>
            </p:cNvSpPr>
            <p:nvPr/>
          </p:nvSpPr>
          <p:spPr bwMode="auto">
            <a:xfrm>
              <a:off x="1571" y="13644"/>
              <a:ext cx="36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27" name="Oval 27"/>
            <p:cNvSpPr>
              <a:spLocks noChangeArrowheads="1"/>
            </p:cNvSpPr>
            <p:nvPr/>
          </p:nvSpPr>
          <p:spPr bwMode="auto">
            <a:xfrm>
              <a:off x="1146" y="13463"/>
              <a:ext cx="360" cy="36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8028" name="Line 28"/>
            <p:cNvSpPr>
              <a:spLocks noChangeShapeType="1"/>
            </p:cNvSpPr>
            <p:nvPr/>
          </p:nvSpPr>
          <p:spPr bwMode="auto">
            <a:xfrm>
              <a:off x="851" y="13644"/>
              <a:ext cx="36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28029" name="Group 29"/>
          <p:cNvGrpSpPr>
            <a:grpSpLocks/>
          </p:cNvGrpSpPr>
          <p:nvPr/>
        </p:nvGrpSpPr>
        <p:grpSpPr bwMode="auto">
          <a:xfrm>
            <a:off x="4876800" y="3429000"/>
            <a:ext cx="685800" cy="228600"/>
            <a:chOff x="851" y="14454"/>
            <a:chExt cx="1080" cy="360"/>
          </a:xfrm>
        </p:grpSpPr>
        <p:sp>
          <p:nvSpPr>
            <p:cNvPr id="128030" name="Line 30"/>
            <p:cNvSpPr>
              <a:spLocks noChangeShapeType="1"/>
            </p:cNvSpPr>
            <p:nvPr/>
          </p:nvSpPr>
          <p:spPr bwMode="auto">
            <a:xfrm>
              <a:off x="1571" y="14634"/>
              <a:ext cx="36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31" name="Line 31"/>
            <p:cNvSpPr>
              <a:spLocks noChangeShapeType="1"/>
            </p:cNvSpPr>
            <p:nvPr/>
          </p:nvSpPr>
          <p:spPr bwMode="auto">
            <a:xfrm>
              <a:off x="851" y="14634"/>
              <a:ext cx="36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32" name="Rectangle 32"/>
            <p:cNvSpPr>
              <a:spLocks noChangeArrowheads="1"/>
            </p:cNvSpPr>
            <p:nvPr/>
          </p:nvSpPr>
          <p:spPr bwMode="auto">
            <a:xfrm>
              <a:off x="1146" y="14454"/>
              <a:ext cx="360" cy="36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28033" name="Group 33"/>
          <p:cNvGrpSpPr>
            <a:grpSpLocks/>
          </p:cNvGrpSpPr>
          <p:nvPr/>
        </p:nvGrpSpPr>
        <p:grpSpPr bwMode="auto">
          <a:xfrm>
            <a:off x="4876800" y="2362200"/>
            <a:ext cx="685800" cy="228600"/>
            <a:chOff x="853" y="13935"/>
            <a:chExt cx="1080" cy="360"/>
          </a:xfrm>
        </p:grpSpPr>
        <p:sp>
          <p:nvSpPr>
            <p:cNvPr id="128034" name="Line 34"/>
            <p:cNvSpPr>
              <a:spLocks noChangeShapeType="1"/>
            </p:cNvSpPr>
            <p:nvPr/>
          </p:nvSpPr>
          <p:spPr bwMode="auto">
            <a:xfrm>
              <a:off x="1573" y="14117"/>
              <a:ext cx="360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35" name="Line 35"/>
            <p:cNvSpPr>
              <a:spLocks noChangeShapeType="1"/>
            </p:cNvSpPr>
            <p:nvPr/>
          </p:nvSpPr>
          <p:spPr bwMode="auto">
            <a:xfrm>
              <a:off x="853" y="14117"/>
              <a:ext cx="360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28036" name="AutoShape 36"/>
            <p:cNvSpPr>
              <a:spLocks noChangeArrowheads="1"/>
            </p:cNvSpPr>
            <p:nvPr/>
          </p:nvSpPr>
          <p:spPr bwMode="auto">
            <a:xfrm>
              <a:off x="1159" y="13935"/>
              <a:ext cx="360" cy="36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28037" name="Text Box 37"/>
          <p:cNvSpPr txBox="1">
            <a:spLocks noChangeArrowheads="1"/>
          </p:cNvSpPr>
          <p:nvPr/>
        </p:nvSpPr>
        <p:spPr bwMode="auto">
          <a:xfrm>
            <a:off x="5486400" y="1143000"/>
            <a:ext cx="5105400" cy="757130"/>
          </a:xfrm>
          <a:prstGeom prst="rect">
            <a:avLst/>
          </a:prstGeom>
          <a:solidFill>
            <a:srgbClr val="6600FF"/>
          </a:solidFill>
          <a:ln w="57150" cmpd="thinThick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uk" altLang="uk-UA" b="1">
                <a:latin typeface="Times New Roman" panose="02020603050405020304" pitchFamily="18" charset="0"/>
              </a:rPr>
              <a:t>Таблетки диклофенаку натрію виробництва </a:t>
            </a:r>
            <a:r>
              <a:rPr lang="ru-RU" altLang="uk-UA" b="1">
                <a:latin typeface="Times New Roman" panose="02020603050405020304" pitchFamily="18" charset="0"/>
              </a:rPr>
              <a:t/>
            </a:r>
            <a:br>
              <a:rPr lang="ru-RU" altLang="uk-UA" b="1">
                <a:latin typeface="Times New Roman" panose="02020603050405020304" pitchFamily="18" charset="0"/>
              </a:rPr>
            </a:br>
            <a:r>
              <a:rPr lang="uk" altLang="uk-UA" b="1">
                <a:latin typeface="Times New Roman" panose="02020603050405020304" pitchFamily="18" charset="0"/>
              </a:rPr>
              <a:t>фірми X (найвища максимальна </a:t>
            </a:r>
            <a:r>
              <a:rPr lang="ru-RU" altLang="uk-UA" b="1">
                <a:latin typeface="Times New Roman" panose="02020603050405020304" pitchFamily="18" charset="0"/>
              </a:rPr>
              <a:t/>
            </a:r>
            <a:br>
              <a:rPr lang="ru-RU" altLang="uk-UA" b="1">
                <a:latin typeface="Times New Roman" panose="02020603050405020304" pitchFamily="18" charset="0"/>
              </a:rPr>
            </a:br>
            <a:r>
              <a:rPr lang="uk" altLang="uk-UA" b="1">
                <a:latin typeface="Times New Roman" panose="02020603050405020304" pitchFamily="18" charset="0"/>
              </a:rPr>
              <a:t>концентрація С </a:t>
            </a:r>
            <a:r>
              <a:rPr lang="uk" altLang="uk-UA" b="1" baseline="-25000">
                <a:latin typeface="Times New Roman" panose="02020603050405020304" pitchFamily="18" charset="0"/>
              </a:rPr>
              <a:t>max </a:t>
            </a:r>
            <a:r>
              <a:rPr lang="uk" altLang="uk-UA" b="1">
                <a:latin typeface="Times New Roman" panose="02020603050405020304" pitchFamily="18" charset="0"/>
              </a:rPr>
              <a:t>)</a:t>
            </a:r>
            <a:endParaRPr lang="ru-RU" altLang="uk-UA" b="1">
              <a:latin typeface="Times New Roman" panose="02020603050405020304" pitchFamily="18" charset="0"/>
            </a:endParaRPr>
          </a:p>
        </p:txBody>
      </p:sp>
      <p:sp>
        <p:nvSpPr>
          <p:cNvPr id="128038" name="Text Box 38"/>
          <p:cNvSpPr txBox="1">
            <a:spLocks noChangeArrowheads="1"/>
          </p:cNvSpPr>
          <p:nvPr/>
        </p:nvSpPr>
        <p:spPr bwMode="auto">
          <a:xfrm>
            <a:off x="5486400" y="1981201"/>
            <a:ext cx="5105400" cy="978729"/>
          </a:xfrm>
          <a:prstGeom prst="rect">
            <a:avLst/>
          </a:prstGeom>
          <a:solidFill>
            <a:srgbClr val="6600FF"/>
          </a:solidFill>
          <a:ln w="57150" cmpd="thinThick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uk" altLang="uk-UA" b="1" dirty="0">
                <a:latin typeface="Times New Roman" panose="02020603050405020304" pitchFamily="18" charset="0"/>
              </a:rPr>
              <a:t>Таблетки диклофенаку натрію виробництва </a:t>
            </a:r>
            <a:r>
              <a:rPr lang="ru-RU" altLang="uk-UA" b="1" dirty="0">
                <a:latin typeface="Times New Roman" panose="02020603050405020304" pitchFamily="18" charset="0"/>
              </a:rPr>
              <a:t/>
            </a:r>
            <a:br>
              <a:rPr lang="ru-RU" altLang="uk-UA" b="1" dirty="0">
                <a:latin typeface="Times New Roman" panose="02020603050405020304" pitchFamily="18" charset="0"/>
              </a:rPr>
            </a:br>
            <a:r>
              <a:rPr lang="uk" altLang="uk-UA" b="1" dirty="0">
                <a:latin typeface="Times New Roman" panose="02020603050405020304" pitchFamily="18" charset="0"/>
              </a:rPr>
              <a:t>фірми Y (найнижча максимальна </a:t>
            </a:r>
            <a:r>
              <a:rPr lang="ru-RU" altLang="uk-UA" b="1" dirty="0">
                <a:latin typeface="Times New Roman" panose="02020603050405020304" pitchFamily="18" charset="0"/>
              </a:rPr>
              <a:t/>
            </a:r>
            <a:br>
              <a:rPr lang="ru-RU" altLang="uk-UA" b="1" dirty="0">
                <a:latin typeface="Times New Roman" panose="02020603050405020304" pitchFamily="18" charset="0"/>
              </a:rPr>
            </a:br>
            <a:r>
              <a:rPr lang="uk" altLang="uk-UA" b="1" dirty="0">
                <a:latin typeface="Times New Roman" panose="02020603050405020304" pitchFamily="18" charset="0"/>
              </a:rPr>
              <a:t>концентрація С </a:t>
            </a:r>
            <a:r>
              <a:rPr lang="uk" altLang="uk-UA" b="1" baseline="-25000" dirty="0">
                <a:latin typeface="Times New Roman" panose="02020603050405020304" pitchFamily="18" charset="0"/>
              </a:rPr>
              <a:t>max </a:t>
            </a:r>
            <a:r>
              <a:rPr lang="uk" altLang="uk-UA" b="1" dirty="0">
                <a:latin typeface="Times New Roman" panose="02020603050405020304" pitchFamily="18" charset="0"/>
              </a:rPr>
              <a:t>, більш тривалий </a:t>
            </a:r>
            <a:r>
              <a:rPr lang="ru-RU" altLang="uk-UA" b="1" dirty="0">
                <a:latin typeface="Times New Roman" panose="02020603050405020304" pitchFamily="18" charset="0"/>
              </a:rPr>
              <a:t/>
            </a:r>
            <a:br>
              <a:rPr lang="ru-RU" altLang="uk-UA" b="1" dirty="0">
                <a:latin typeface="Times New Roman" panose="02020603050405020304" pitchFamily="18" charset="0"/>
              </a:rPr>
            </a:br>
            <a:r>
              <a:rPr lang="uk" altLang="uk-UA" b="1" dirty="0">
                <a:latin typeface="Times New Roman" panose="02020603050405020304" pitchFamily="18" charset="0"/>
              </a:rPr>
              <a:t>період напіввиведення)</a:t>
            </a:r>
          </a:p>
        </p:txBody>
      </p:sp>
      <p:sp>
        <p:nvSpPr>
          <p:cNvPr id="128039" name="Text Box 39"/>
          <p:cNvSpPr txBox="1">
            <a:spLocks noChangeArrowheads="1"/>
          </p:cNvSpPr>
          <p:nvPr/>
        </p:nvSpPr>
        <p:spPr bwMode="auto">
          <a:xfrm>
            <a:off x="5486400" y="3048001"/>
            <a:ext cx="5105400" cy="978729"/>
          </a:xfrm>
          <a:prstGeom prst="rect">
            <a:avLst/>
          </a:prstGeom>
          <a:solidFill>
            <a:srgbClr val="6600FF"/>
          </a:solidFill>
          <a:ln w="57150" cmpd="thinThick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uk" altLang="uk-UA" b="1">
                <a:latin typeface="Times New Roman" panose="02020603050405020304" pitchFamily="18" charset="0"/>
              </a:rPr>
              <a:t>Таблетки диклофенаку натрію виробництва </a:t>
            </a:r>
            <a:r>
              <a:rPr lang="ru-RU" altLang="uk-UA" b="1">
                <a:latin typeface="Times New Roman" panose="02020603050405020304" pitchFamily="18" charset="0"/>
              </a:rPr>
              <a:t/>
            </a:r>
            <a:br>
              <a:rPr lang="ru-RU" altLang="uk-UA" b="1">
                <a:latin typeface="Times New Roman" panose="02020603050405020304" pitchFamily="18" charset="0"/>
              </a:rPr>
            </a:br>
            <a:r>
              <a:rPr lang="uk" altLang="uk-UA" b="1">
                <a:latin typeface="Times New Roman" panose="02020603050405020304" pitchFamily="18" charset="0"/>
              </a:rPr>
              <a:t>фірми Z (середнє значення максимальної </a:t>
            </a:r>
            <a:r>
              <a:rPr lang="ru-RU" altLang="uk-UA" b="1">
                <a:latin typeface="Times New Roman" panose="02020603050405020304" pitchFamily="18" charset="0"/>
              </a:rPr>
              <a:t/>
            </a:r>
            <a:br>
              <a:rPr lang="ru-RU" altLang="uk-UA" b="1">
                <a:latin typeface="Times New Roman" panose="02020603050405020304" pitchFamily="18" charset="0"/>
              </a:rPr>
            </a:br>
            <a:r>
              <a:rPr lang="uk" altLang="uk-UA" b="1">
                <a:latin typeface="Times New Roman" panose="02020603050405020304" pitchFamily="18" charset="0"/>
              </a:rPr>
              <a:t>концентрації С </a:t>
            </a:r>
            <a:r>
              <a:rPr lang="uk" altLang="uk-UA" b="1" baseline="-25000">
                <a:latin typeface="Times New Roman" panose="02020603050405020304" pitchFamily="18" charset="0"/>
              </a:rPr>
              <a:t>max </a:t>
            </a:r>
            <a:r>
              <a:rPr lang="uk" altLang="uk-UA" b="1">
                <a:latin typeface="Times New Roman" panose="02020603050405020304" pitchFamily="18" charset="0"/>
              </a:rPr>
              <a:t>найбільш різке зниження </a:t>
            </a:r>
            <a:r>
              <a:rPr lang="ru-RU" altLang="uk-UA" b="1">
                <a:latin typeface="Times New Roman" panose="02020603050405020304" pitchFamily="18" charset="0"/>
              </a:rPr>
              <a:t/>
            </a:r>
            <a:br>
              <a:rPr lang="ru-RU" altLang="uk-UA" b="1">
                <a:latin typeface="Times New Roman" panose="02020603050405020304" pitchFamily="18" charset="0"/>
              </a:rPr>
            </a:br>
            <a:r>
              <a:rPr lang="uk" altLang="uk-UA" b="1">
                <a:latin typeface="Times New Roman" panose="02020603050405020304" pitchFamily="18" charset="0"/>
              </a:rPr>
              <a:t>концентрації препарату в крові)</a:t>
            </a:r>
          </a:p>
        </p:txBody>
      </p:sp>
    </p:spTree>
    <p:extLst>
      <p:ext uri="{BB962C8B-B14F-4D97-AF65-F5344CB8AC3E}">
        <p14:creationId xmlns:p14="http://schemas.microsoft.com/office/powerpoint/2010/main" val="154609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6" name="Picture 4" descr="FDA"/>
          <p:cNvPicPr>
            <a:picLocks noChangeAspect="1" noChangeArrowheads="1"/>
          </p:cNvPicPr>
          <p:nvPr/>
        </p:nvPicPr>
        <p:blipFill>
          <a:blip r:embed="rId3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205410"/>
            <a:ext cx="3048000" cy="244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228600"/>
            <a:ext cx="7620000" cy="1219200"/>
          </a:xfrm>
          <a:noFill/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2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uk" altLang="uk-UA" sz="3600" i="1"/>
              <a:t>Шляхи забезпечення належної безпеки генеричних препаратів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2133601"/>
            <a:ext cx="7772400" cy="4419600"/>
          </a:xfrm>
          <a:noFill/>
          <a:ln/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uk" altLang="uk-UA" b="1" dirty="0">
                <a:solidFill>
                  <a:srgbClr val="FFFF66"/>
                </a:solidFill>
              </a:rPr>
              <a:t>США</a:t>
            </a:r>
          </a:p>
          <a:p>
            <a:pPr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uk" altLang="uk-UA" sz="2400" i="1" dirty="0"/>
              <a:t>“ </a:t>
            </a:r>
            <a:r>
              <a:rPr lang="uk" altLang="uk-UA" sz="2400" b="1" i="1" dirty="0"/>
              <a:t>Orange Book” (Approved Drug Products with Therapeutic Equivalence Evaluation) , FDA </a:t>
            </a:r>
          </a:p>
          <a:p>
            <a:pPr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uk" altLang="uk-UA" sz="2400" b="1" i="1" dirty="0"/>
              <a:t>Код В – категорія препаратів, які з різних причин у даний </a:t>
            </a:r>
            <a:r>
              <a:rPr lang="en-US" altLang="uk-UA" sz="2400" b="1" i="1" dirty="0"/>
              <a:t/>
            </a:r>
            <a:br>
              <a:rPr lang="en-US" altLang="uk-UA" sz="2400" b="1" i="1" dirty="0"/>
            </a:br>
            <a:r>
              <a:rPr lang="uk" altLang="uk-UA" sz="2400" b="1" i="1" dirty="0"/>
              <a:t>момент не можна вважати </a:t>
            </a:r>
            <a:r>
              <a:rPr lang="en-US" altLang="uk-UA" sz="2400" b="1" i="1" dirty="0"/>
              <a:t/>
            </a:r>
            <a:br>
              <a:rPr lang="en-US" altLang="uk-UA" sz="2400" b="1" i="1" dirty="0"/>
            </a:br>
            <a:r>
              <a:rPr lang="uk" altLang="uk-UA" sz="2400" b="1" i="1" dirty="0"/>
              <a:t>терапевтично еквівалентними відповідним препаратам </a:t>
            </a:r>
            <a:r>
              <a:rPr lang="en-US" altLang="uk-UA" sz="2400" b="1" i="1" dirty="0"/>
              <a:t/>
            </a:r>
            <a:br>
              <a:rPr lang="en-US" altLang="uk-UA" sz="2400" b="1" i="1" dirty="0"/>
            </a:br>
            <a:r>
              <a:rPr lang="uk" altLang="uk-UA" sz="2400" b="1" i="1" dirty="0"/>
              <a:t>порівняння</a:t>
            </a:r>
            <a:endParaRPr lang="en-US" altLang="uk-UA" sz="2400" b="1" i="1" dirty="0"/>
          </a:p>
          <a:p>
            <a:pPr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uk-UA" altLang="uk-UA" sz="2400" b="1" i="1" dirty="0"/>
          </a:p>
          <a:p>
            <a:pPr>
              <a:lnSpc>
                <a:spcPct val="8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uk" altLang="uk-UA" sz="1800" i="1" dirty="0"/>
              <a:t>Спасокукоцький А., 2000</a:t>
            </a:r>
            <a:endParaRPr lang="ru-RU" altLang="uk-UA" sz="1800" i="1" dirty="0"/>
          </a:p>
        </p:txBody>
      </p:sp>
      <p:graphicFrame>
        <p:nvGraphicFramePr>
          <p:cNvPr id="125957" name="Object 5"/>
          <p:cNvGraphicFramePr>
            <a:graphicFrameLocks noChangeAspect="1"/>
          </p:cNvGraphicFramePr>
          <p:nvPr/>
        </p:nvGraphicFramePr>
        <p:xfrm>
          <a:off x="2286000" y="1219200"/>
          <a:ext cx="2209800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CorelDRAW" r:id="rId4" imgW="2771280" imgH="1712160" progId="CorelDraw.Graphic.7">
                  <p:embed/>
                </p:oleObj>
              </mc:Choice>
              <mc:Fallback>
                <p:oleObj name="CorelDRAW" r:id="rId4" imgW="2771280" imgH="1712160" progId="CorelDraw.Graphic.7">
                  <p:embed/>
                  <p:pic>
                    <p:nvPicPr>
                      <p:cNvPr id="1259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219200"/>
                        <a:ext cx="2209800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703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9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2271847"/>
              </p:ext>
            </p:extLst>
          </p:nvPr>
        </p:nvGraphicFramePr>
        <p:xfrm>
          <a:off x="4381501" y="2774156"/>
          <a:ext cx="6172200" cy="404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CorelDRAW" r:id="rId3" imgW="4599360" imgH="3009960" progId="CorelDraw.Graphic.7">
                  <p:embed/>
                </p:oleObj>
              </mc:Choice>
              <mc:Fallback>
                <p:oleObj name="CorelDRAW" r:id="rId3" imgW="4599360" imgH="3009960" progId="CorelDraw.Graphic.7">
                  <p:embed/>
                  <p:pic>
                    <p:nvPicPr>
                      <p:cNvPr id="1269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 contrast="-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1" y="2774156"/>
                        <a:ext cx="6172200" cy="404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56796" dir="1593903" algn="ctr" rotWithShape="0">
                          <a:srgbClr val="66CC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5662614" y="4275138"/>
            <a:ext cx="1804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UKRAINE</a:t>
            </a:r>
            <a:endParaRPr lang="ru-RU" altLang="uk-UA" sz="2800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228600"/>
            <a:ext cx="7620000" cy="1219200"/>
          </a:xfrm>
          <a:noFill/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2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uk" altLang="uk-UA" sz="3600" i="1"/>
              <a:t>Шляхи забезпечення належної безпеки генеричних препаратів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62200" y="1676400"/>
            <a:ext cx="7772400" cy="5029200"/>
          </a:xfrm>
          <a:noFill/>
          <a:ln/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5000"/>
              </a:lnSpc>
              <a:spcBef>
                <a:spcPct val="70000"/>
              </a:spcBef>
              <a:buFont typeface="Wingdings" panose="05000000000000000000" pitchFamily="2" charset="2"/>
              <a:buNone/>
            </a:pPr>
            <a:r>
              <a:rPr lang="uk" altLang="uk-UA" b="1" dirty="0">
                <a:solidFill>
                  <a:srgbClr val="FFFF66"/>
                </a:solidFill>
              </a:rPr>
              <a:t>Україна</a:t>
            </a:r>
          </a:p>
          <a:p>
            <a:pPr>
              <a:lnSpc>
                <a:spcPct val="95000"/>
              </a:lnSpc>
              <a:spcBef>
                <a:spcPct val="70000"/>
              </a:spcBef>
            </a:pPr>
            <a:r>
              <a:rPr lang="uk" altLang="uk-UA" i="1" dirty="0"/>
              <a:t>Постанова Кабінету Міністрів (№ 1419 від 28 жовтня 2004 р.) “Деякі заходи щодо забезпечення якості лікарських препаратів”</a:t>
            </a:r>
          </a:p>
          <a:p>
            <a:pPr>
              <a:lnSpc>
                <a:spcPct val="95000"/>
              </a:lnSpc>
              <a:spcBef>
                <a:spcPct val="70000"/>
              </a:spcBef>
            </a:pPr>
            <a:r>
              <a:rPr lang="uk" altLang="uk-UA" i="1" dirty="0"/>
              <a:t>Настанова 42-7.1 : 2005 « Дослідження і доступність та оекві валентності »​​</a:t>
            </a:r>
          </a:p>
        </p:txBody>
      </p:sp>
    </p:spTree>
    <p:extLst>
      <p:ext uri="{BB962C8B-B14F-4D97-AF65-F5344CB8AC3E}">
        <p14:creationId xmlns:p14="http://schemas.microsoft.com/office/powerpoint/2010/main" val="27565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2371975" y="1905001"/>
            <a:ext cx="1747338" cy="769441"/>
          </a:xfrm>
          <a:prstGeom prst="rect">
            <a:avLst/>
          </a:prstGeom>
          <a:solidFill>
            <a:srgbClr val="0066FF"/>
          </a:solidFill>
          <a:ln w="57150" cmpd="thinThick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" altLang="uk-UA" sz="2200" b="1" i="1" dirty="0">
                <a:latin typeface="Arial" panose="020B0604020202020204" pitchFamily="34" charset="0"/>
              </a:rPr>
              <a:t>Якість</a:t>
            </a:r>
          </a:p>
          <a:p>
            <a:pPr algn="ctr"/>
            <a:r>
              <a:rPr lang="uk" altLang="uk-UA" sz="2200" b="1" i="1" dirty="0">
                <a:latin typeface="Arial" panose="020B0604020202020204" pitchFamily="34" charset="0"/>
              </a:rPr>
              <a:t>субстанції</a:t>
            </a:r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4777774" y="1046163"/>
            <a:ext cx="2225289" cy="1107996"/>
          </a:xfrm>
          <a:prstGeom prst="rect">
            <a:avLst/>
          </a:prstGeom>
          <a:solidFill>
            <a:srgbClr val="0066FF"/>
          </a:solidFill>
          <a:ln w="57150" cmpd="thinThick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" altLang="uk-UA" sz="2200" b="1" i="1">
                <a:latin typeface="Arial" panose="020B0604020202020204" pitchFamily="34" charset="0"/>
              </a:rPr>
              <a:t>Фізико-хімічні </a:t>
            </a:r>
            <a:r>
              <a:rPr lang="ru-RU" altLang="uk-UA" sz="2200" b="1" i="1">
                <a:latin typeface="Arial" panose="020B0604020202020204" pitchFamily="34" charset="0"/>
              </a:rPr>
              <a:t/>
            </a:r>
            <a:br>
              <a:rPr lang="ru-RU" altLang="uk-UA" sz="2200" b="1" i="1">
                <a:latin typeface="Arial" panose="020B0604020202020204" pitchFamily="34" charset="0"/>
              </a:rPr>
            </a:br>
            <a:r>
              <a:rPr lang="uk" altLang="uk-UA" sz="2200" b="1" i="1">
                <a:latin typeface="Arial" panose="020B0604020202020204" pitchFamily="34" charset="0"/>
              </a:rPr>
              <a:t>властивості </a:t>
            </a:r>
            <a:r>
              <a:rPr lang="ru-RU" altLang="uk-UA" sz="2200" b="1" i="1">
                <a:latin typeface="Arial" panose="020B0604020202020204" pitchFamily="34" charset="0"/>
              </a:rPr>
              <a:t/>
            </a:r>
            <a:br>
              <a:rPr lang="ru-RU" altLang="uk-UA" sz="2200" b="1" i="1">
                <a:latin typeface="Arial" panose="020B0604020202020204" pitchFamily="34" charset="0"/>
              </a:rPr>
            </a:br>
            <a:r>
              <a:rPr lang="uk" altLang="uk-UA" sz="2200" b="1" i="1">
                <a:latin typeface="Arial" panose="020B0604020202020204" pitchFamily="34" charset="0"/>
              </a:rPr>
              <a:t>субстанції</a:t>
            </a:r>
          </a:p>
        </p:txBody>
      </p: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8235363" y="1547814"/>
            <a:ext cx="1729961" cy="769441"/>
          </a:xfrm>
          <a:prstGeom prst="rect">
            <a:avLst/>
          </a:prstGeom>
          <a:solidFill>
            <a:srgbClr val="0066FF"/>
          </a:solidFill>
          <a:ln w="57150" cmpd="thinThick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" altLang="uk-UA" sz="2200" b="1" i="1">
                <a:latin typeface="Arial" panose="020B0604020202020204" pitchFamily="34" charset="0"/>
              </a:rPr>
              <a:t>Допоміжні </a:t>
            </a:r>
            <a:r>
              <a:rPr lang="ru-RU" altLang="uk-UA" sz="2200" b="1" i="1">
                <a:latin typeface="Arial" panose="020B0604020202020204" pitchFamily="34" charset="0"/>
              </a:rPr>
              <a:t/>
            </a:r>
            <a:br>
              <a:rPr lang="ru-RU" altLang="uk-UA" sz="2200" b="1" i="1">
                <a:latin typeface="Arial" panose="020B0604020202020204" pitchFamily="34" charset="0"/>
              </a:rPr>
            </a:br>
            <a:r>
              <a:rPr lang="uk" altLang="uk-UA" sz="2200" b="1" i="1">
                <a:latin typeface="Arial" panose="020B0604020202020204" pitchFamily="34" charset="0"/>
              </a:rPr>
              <a:t>речовини</a:t>
            </a:r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8073186" y="4672014"/>
            <a:ext cx="2333716" cy="769441"/>
          </a:xfrm>
          <a:prstGeom prst="rect">
            <a:avLst/>
          </a:prstGeom>
          <a:solidFill>
            <a:srgbClr val="0066FF"/>
          </a:solidFill>
          <a:ln w="57150" cmpd="thinThick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" altLang="uk-UA" sz="2200" b="1" i="1">
                <a:latin typeface="Arial" panose="020B0604020202020204" pitchFamily="34" charset="0"/>
              </a:rPr>
              <a:t>Технологічний </a:t>
            </a:r>
            <a:r>
              <a:rPr lang="ru-RU" altLang="uk-UA" sz="2200" b="1" i="1">
                <a:latin typeface="Arial" panose="020B0604020202020204" pitchFamily="34" charset="0"/>
              </a:rPr>
              <a:t/>
            </a:r>
            <a:br>
              <a:rPr lang="ru-RU" altLang="uk-UA" sz="2200" b="1" i="1">
                <a:latin typeface="Arial" panose="020B0604020202020204" pitchFamily="34" charset="0"/>
              </a:rPr>
            </a:br>
            <a:r>
              <a:rPr lang="uk" altLang="uk-UA" sz="2200" b="1" i="1">
                <a:latin typeface="Arial" panose="020B0604020202020204" pitchFamily="34" charset="0"/>
              </a:rPr>
              <a:t>процес</a:t>
            </a:r>
          </a:p>
        </p:txBody>
      </p:sp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4872811" y="5364164"/>
            <a:ext cx="2774990" cy="430887"/>
          </a:xfrm>
          <a:prstGeom prst="rect">
            <a:avLst/>
          </a:prstGeom>
          <a:solidFill>
            <a:srgbClr val="0066FF"/>
          </a:solidFill>
          <a:ln w="57150" cmpd="thinThick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" altLang="uk-UA" sz="2200" b="1" i="1">
                <a:latin typeface="Arial" panose="020B0604020202020204" pitchFamily="34" charset="0"/>
              </a:rPr>
              <a:t>Умови зберігання</a:t>
            </a:r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2395132" y="4892676"/>
            <a:ext cx="2139175" cy="1446550"/>
          </a:xfrm>
          <a:prstGeom prst="rect">
            <a:avLst/>
          </a:prstGeom>
          <a:solidFill>
            <a:srgbClr val="0066FF"/>
          </a:solidFill>
          <a:ln w="57150" cmpd="thinThick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" altLang="uk-UA" sz="2200" b="1" i="1">
                <a:latin typeface="Arial" panose="020B0604020202020204" pitchFamily="34" charset="0"/>
              </a:rPr>
              <a:t>Тип упаковки </a:t>
            </a:r>
            <a:r>
              <a:rPr lang="ru-RU" altLang="uk-UA" sz="2200" b="1" i="1">
                <a:latin typeface="Arial" panose="020B0604020202020204" pitchFamily="34" charset="0"/>
              </a:rPr>
              <a:t/>
            </a:r>
            <a:br>
              <a:rPr lang="ru-RU" altLang="uk-UA" sz="2200" b="1" i="1">
                <a:latin typeface="Arial" panose="020B0604020202020204" pitchFamily="34" charset="0"/>
              </a:rPr>
            </a:br>
            <a:r>
              <a:rPr lang="uk" altLang="uk-UA" sz="2200" b="1" i="1">
                <a:latin typeface="Arial" panose="020B0604020202020204" pitchFamily="34" charset="0"/>
              </a:rPr>
              <a:t>(скло, </a:t>
            </a:r>
            <a:r>
              <a:rPr lang="ru-RU" altLang="uk-UA" sz="2200" b="1" i="1">
                <a:latin typeface="Arial" panose="020B0604020202020204" pitchFamily="34" charset="0"/>
              </a:rPr>
              <a:t/>
            </a:r>
            <a:br>
              <a:rPr lang="ru-RU" altLang="uk-UA" sz="2200" b="1" i="1">
                <a:latin typeface="Arial" panose="020B0604020202020204" pitchFamily="34" charset="0"/>
              </a:rPr>
            </a:br>
            <a:r>
              <a:rPr lang="uk" altLang="uk-UA" sz="2200" b="1" i="1">
                <a:latin typeface="Arial" panose="020B0604020202020204" pitchFamily="34" charset="0"/>
              </a:rPr>
              <a:t>пластмаса, </a:t>
            </a:r>
            <a:r>
              <a:rPr lang="ru-RU" altLang="uk-UA" sz="2200" b="1" i="1">
                <a:latin typeface="Arial" panose="020B0604020202020204" pitchFamily="34" charset="0"/>
              </a:rPr>
              <a:t/>
            </a:r>
            <a:br>
              <a:rPr lang="ru-RU" altLang="uk-UA" sz="2200" b="1" i="1">
                <a:latin typeface="Arial" panose="020B0604020202020204" pitchFamily="34" charset="0"/>
              </a:rPr>
            </a:br>
            <a:r>
              <a:rPr lang="uk" altLang="uk-UA" sz="2200" b="1" i="1">
                <a:latin typeface="Arial" panose="020B0604020202020204" pitchFamily="34" charset="0"/>
              </a:rPr>
              <a:t>папір)</a:t>
            </a:r>
          </a:p>
        </p:txBody>
      </p:sp>
      <p:sp>
        <p:nvSpPr>
          <p:cNvPr id="79884" name="AutoShape 12"/>
          <p:cNvSpPr>
            <a:spLocks noChangeArrowheads="1"/>
          </p:cNvSpPr>
          <p:nvPr/>
        </p:nvSpPr>
        <p:spPr bwMode="auto">
          <a:xfrm>
            <a:off x="2438400" y="2438400"/>
            <a:ext cx="7924800" cy="2286000"/>
          </a:xfrm>
          <a:prstGeom prst="irregularSeal2">
            <a:avLst/>
          </a:prstGeom>
          <a:solidFill>
            <a:schemeClr val="accent1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uk" altLang="uk-UA" sz="2800" b="1" i="1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БІОЕКВІВАЛЕНТНІСТЬ</a:t>
            </a:r>
          </a:p>
        </p:txBody>
      </p:sp>
      <p:sp>
        <p:nvSpPr>
          <p:cNvPr id="79885" name="AutoShape 13"/>
          <p:cNvSpPr>
            <a:spLocks noChangeArrowheads="1"/>
          </p:cNvSpPr>
          <p:nvPr/>
        </p:nvSpPr>
        <p:spPr bwMode="auto">
          <a:xfrm rot="5400000">
            <a:off x="5715000" y="4572000"/>
            <a:ext cx="990600" cy="533400"/>
          </a:xfrm>
          <a:prstGeom prst="rightArrow">
            <a:avLst>
              <a:gd name="adj1" fmla="val 50000"/>
              <a:gd name="adj2" fmla="val 46429"/>
            </a:avLst>
          </a:pr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9886" name="AutoShape 14"/>
          <p:cNvSpPr>
            <a:spLocks noChangeArrowheads="1"/>
          </p:cNvSpPr>
          <p:nvPr/>
        </p:nvSpPr>
        <p:spPr bwMode="auto">
          <a:xfrm rot="19048000" flipV="1">
            <a:off x="7620000" y="2590800"/>
            <a:ext cx="990600" cy="533400"/>
          </a:xfrm>
          <a:prstGeom prst="rightArrow">
            <a:avLst>
              <a:gd name="adj1" fmla="val 50000"/>
              <a:gd name="adj2" fmla="val 46429"/>
            </a:avLst>
          </a:pr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9887" name="AutoShape 15"/>
          <p:cNvSpPr>
            <a:spLocks noChangeArrowheads="1"/>
          </p:cNvSpPr>
          <p:nvPr/>
        </p:nvSpPr>
        <p:spPr bwMode="auto">
          <a:xfrm rot="19048000" flipH="1">
            <a:off x="3810000" y="4191000"/>
            <a:ext cx="990600" cy="533400"/>
          </a:xfrm>
          <a:prstGeom prst="rightArrow">
            <a:avLst>
              <a:gd name="adj1" fmla="val 50000"/>
              <a:gd name="adj2" fmla="val 46429"/>
            </a:avLst>
          </a:pr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9888" name="AutoShape 16"/>
          <p:cNvSpPr>
            <a:spLocks noChangeArrowheads="1"/>
          </p:cNvSpPr>
          <p:nvPr/>
        </p:nvSpPr>
        <p:spPr bwMode="auto">
          <a:xfrm rot="2552000">
            <a:off x="8153400" y="3962400"/>
            <a:ext cx="762000" cy="533400"/>
          </a:xfrm>
          <a:prstGeom prst="rightArrow">
            <a:avLst>
              <a:gd name="adj1" fmla="val 50000"/>
              <a:gd name="adj2" fmla="val 35714"/>
            </a:avLst>
          </a:pr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9889" name="AutoShape 17"/>
          <p:cNvSpPr>
            <a:spLocks noChangeArrowheads="1"/>
          </p:cNvSpPr>
          <p:nvPr/>
        </p:nvSpPr>
        <p:spPr bwMode="auto">
          <a:xfrm rot="2552000" flipH="1" flipV="1">
            <a:off x="4191000" y="2590800"/>
            <a:ext cx="990600" cy="533400"/>
          </a:xfrm>
          <a:prstGeom prst="rightArrow">
            <a:avLst>
              <a:gd name="adj1" fmla="val 50000"/>
              <a:gd name="adj2" fmla="val 46429"/>
            </a:avLst>
          </a:pr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9890" name="AutoShape 18"/>
          <p:cNvSpPr>
            <a:spLocks noChangeArrowheads="1"/>
          </p:cNvSpPr>
          <p:nvPr/>
        </p:nvSpPr>
        <p:spPr bwMode="auto">
          <a:xfrm rot="16200000" flipV="1">
            <a:off x="5676900" y="2400300"/>
            <a:ext cx="762000" cy="533400"/>
          </a:xfrm>
          <a:prstGeom prst="rightArrow">
            <a:avLst>
              <a:gd name="adj1" fmla="val 50000"/>
              <a:gd name="adj2" fmla="val 35714"/>
            </a:avLst>
          </a:pr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559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381500" y="838200"/>
            <a:ext cx="3771900" cy="533400"/>
          </a:xfrm>
          <a:solidFill>
            <a:srgbClr val="990099"/>
          </a:solidFill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2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62000" indent="-762000"/>
            <a:r>
              <a:rPr lang="uk" altLang="uk-UA" sz="2400" i="1"/>
              <a:t>Якість субстанції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4800" y="2089150"/>
            <a:ext cx="4229100" cy="533400"/>
          </a:xfrm>
          <a:solidFill>
            <a:srgbClr val="6600FF"/>
          </a:solidFill>
          <a:ln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</a:pPr>
            <a:r>
              <a:rPr lang="uk" altLang="uk-UA" sz="2400" b="1">
                <a:latin typeface="Times New Roman" panose="02020603050405020304" pitchFamily="18" charset="0"/>
              </a:rPr>
              <a:t>Різні методи синтезу</a:t>
            </a:r>
          </a:p>
        </p:txBody>
      </p:sp>
      <p:sp>
        <p:nvSpPr>
          <p:cNvPr id="80901" name="AutoShape 5"/>
          <p:cNvSpPr>
            <a:spLocks noChangeArrowheads="1"/>
          </p:cNvSpPr>
          <p:nvPr/>
        </p:nvSpPr>
        <p:spPr bwMode="auto">
          <a:xfrm rot="-814473">
            <a:off x="7551738" y="2771775"/>
            <a:ext cx="6858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2362200" y="5105401"/>
            <a:ext cx="8077200" cy="1368425"/>
          </a:xfrm>
          <a:prstGeom prst="rect">
            <a:avLst/>
          </a:prstGeom>
          <a:solidFill>
            <a:srgbClr val="0066FF"/>
          </a:solidFill>
          <a:ln w="57150" cmpd="thickThin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uk" altLang="uk-UA" sz="20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Вартість субстанції становить приблизно половину собівартості виробництва генериків</a:t>
            </a:r>
          </a:p>
          <a:p>
            <a:pPr>
              <a:buFontTx/>
              <a:buChar char="•"/>
            </a:pPr>
            <a:r>
              <a:rPr lang="uk" altLang="uk-UA" sz="20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Субстанції часто виробляються у країнах, недоступних для контролю (Китай, Індія, В'єтнам)</a:t>
            </a:r>
          </a:p>
        </p:txBody>
      </p:sp>
      <p:sp>
        <p:nvSpPr>
          <p:cNvPr id="80904" name="AutoShape 8"/>
          <p:cNvSpPr>
            <a:spLocks noChangeArrowheads="1"/>
          </p:cNvSpPr>
          <p:nvPr/>
        </p:nvSpPr>
        <p:spPr bwMode="auto">
          <a:xfrm>
            <a:off x="5867400" y="1447800"/>
            <a:ext cx="685800" cy="5651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7162800" y="3581400"/>
            <a:ext cx="3124200" cy="12192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6763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5863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uk" altLang="uk-UA" sz="2400" b="1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Ступінь очищення від проміжних продуктів реакції</a:t>
            </a:r>
          </a:p>
        </p:txBody>
      </p:sp>
      <p:sp>
        <p:nvSpPr>
          <p:cNvPr id="80907" name="Text Box 11"/>
          <p:cNvSpPr txBox="1">
            <a:spLocks noChangeArrowheads="1"/>
          </p:cNvSpPr>
          <p:nvPr/>
        </p:nvSpPr>
        <p:spPr bwMode="auto">
          <a:xfrm>
            <a:off x="2667001" y="3536950"/>
            <a:ext cx="2225675" cy="12636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6763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5863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uk" altLang="uk-UA" sz="2400" b="1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Проста хімічна модифікація</a:t>
            </a:r>
          </a:p>
        </p:txBody>
      </p:sp>
      <p:sp>
        <p:nvSpPr>
          <p:cNvPr id="80908" name="AutoShape 12"/>
          <p:cNvSpPr>
            <a:spLocks noChangeArrowheads="1"/>
          </p:cNvSpPr>
          <p:nvPr/>
        </p:nvSpPr>
        <p:spPr bwMode="auto">
          <a:xfrm rot="814473" flipH="1">
            <a:off x="4189413" y="2774951"/>
            <a:ext cx="685800" cy="60801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75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uk-UA" altLang="uk-UA"/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4381500" y="838200"/>
            <a:ext cx="3771900" cy="53340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2192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6764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1336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5908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" altLang="uk-UA" sz="2400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Якість субстанції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2133601" y="1860551"/>
            <a:ext cx="8070927" cy="1200329"/>
          </a:xfrm>
          <a:prstGeom prst="rect">
            <a:avLst/>
          </a:prstGeom>
          <a:solidFill>
            <a:srgbClr val="00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Проста хімічна модифікація – </a:t>
            </a:r>
            <a:r>
              <a:rPr lang="uk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зміна частини </a:t>
            </a:r>
            <a:r>
              <a:rPr lang="ru-RU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молекули зі збереженням структури, відповідальної за </a:t>
            </a:r>
            <a:r>
              <a:rPr lang="ru-RU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фармакологічний ефект (сіль, ефір, основа тощо)</a:t>
            </a:r>
            <a:endParaRPr lang="ru-RU" altLang="uk-UA" sz="24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83077" name="Group 133"/>
          <p:cNvGrpSpPr>
            <a:grpSpLocks/>
          </p:cNvGrpSpPr>
          <p:nvPr/>
        </p:nvGrpSpPr>
        <p:grpSpPr bwMode="auto">
          <a:xfrm>
            <a:off x="2438400" y="3444876"/>
            <a:ext cx="3276600" cy="1965325"/>
            <a:chOff x="576" y="2170"/>
            <a:chExt cx="2064" cy="1238"/>
          </a:xfrm>
        </p:grpSpPr>
        <p:sp>
          <p:nvSpPr>
            <p:cNvPr id="83076" name="Rectangle 132"/>
            <p:cNvSpPr>
              <a:spLocks noChangeArrowheads="1"/>
            </p:cNvSpPr>
            <p:nvPr/>
          </p:nvSpPr>
          <p:spPr bwMode="auto">
            <a:xfrm>
              <a:off x="576" y="2170"/>
              <a:ext cx="2064" cy="1238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35" name="Rectangle 91"/>
            <p:cNvSpPr>
              <a:spLocks noChangeArrowheads="1"/>
            </p:cNvSpPr>
            <p:nvPr/>
          </p:nvSpPr>
          <p:spPr bwMode="auto">
            <a:xfrm>
              <a:off x="1509" y="2601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3036" name="Rectangle 92"/>
            <p:cNvSpPr>
              <a:spLocks noChangeArrowheads="1"/>
            </p:cNvSpPr>
            <p:nvPr/>
          </p:nvSpPr>
          <p:spPr bwMode="auto">
            <a:xfrm>
              <a:off x="1066" y="2253"/>
              <a:ext cx="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ru-RU" altLang="uk-UA"/>
            </a:p>
          </p:txBody>
        </p:sp>
        <p:sp>
          <p:nvSpPr>
            <p:cNvPr id="83037" name="Rectangle 93"/>
            <p:cNvSpPr>
              <a:spLocks noChangeArrowheads="1"/>
            </p:cNvSpPr>
            <p:nvPr/>
          </p:nvSpPr>
          <p:spPr bwMode="auto">
            <a:xfrm>
              <a:off x="1182" y="2253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38" name="Rectangle 94"/>
            <p:cNvSpPr>
              <a:spLocks noChangeArrowheads="1"/>
            </p:cNvSpPr>
            <p:nvPr/>
          </p:nvSpPr>
          <p:spPr bwMode="auto">
            <a:xfrm>
              <a:off x="1322" y="2326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ru-RU" altLang="uk-UA"/>
            </a:p>
          </p:txBody>
        </p:sp>
        <p:sp>
          <p:nvSpPr>
            <p:cNvPr id="83039" name="Rectangle 95"/>
            <p:cNvSpPr>
              <a:spLocks noChangeArrowheads="1"/>
            </p:cNvSpPr>
            <p:nvPr/>
          </p:nvSpPr>
          <p:spPr bwMode="auto">
            <a:xfrm>
              <a:off x="1381" y="2253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3040" name="Rectangle 96"/>
            <p:cNvSpPr>
              <a:spLocks noChangeArrowheads="1"/>
            </p:cNvSpPr>
            <p:nvPr/>
          </p:nvSpPr>
          <p:spPr bwMode="auto">
            <a:xfrm>
              <a:off x="1521" y="2253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41" name="Rectangle 97"/>
            <p:cNvSpPr>
              <a:spLocks noChangeArrowheads="1"/>
            </p:cNvSpPr>
            <p:nvPr/>
          </p:nvSpPr>
          <p:spPr bwMode="auto">
            <a:xfrm>
              <a:off x="2080" y="2748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3042" name="Rectangle 98"/>
            <p:cNvSpPr>
              <a:spLocks noChangeArrowheads="1"/>
            </p:cNvSpPr>
            <p:nvPr/>
          </p:nvSpPr>
          <p:spPr bwMode="auto">
            <a:xfrm>
              <a:off x="2220" y="2748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43" name="Rectangle 99"/>
            <p:cNvSpPr>
              <a:spLocks noChangeArrowheads="1"/>
            </p:cNvSpPr>
            <p:nvPr/>
          </p:nvSpPr>
          <p:spPr bwMode="auto">
            <a:xfrm>
              <a:off x="716" y="3124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3044" name="Rectangle 100"/>
            <p:cNvSpPr>
              <a:spLocks noChangeArrowheads="1"/>
            </p:cNvSpPr>
            <p:nvPr/>
          </p:nvSpPr>
          <p:spPr bwMode="auto">
            <a:xfrm>
              <a:off x="856" y="3124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45" name="Rectangle 101"/>
            <p:cNvSpPr>
              <a:spLocks noChangeArrowheads="1"/>
            </p:cNvSpPr>
            <p:nvPr/>
          </p:nvSpPr>
          <p:spPr bwMode="auto">
            <a:xfrm>
              <a:off x="681" y="2629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46" name="Rectangle 102"/>
            <p:cNvSpPr>
              <a:spLocks noChangeArrowheads="1"/>
            </p:cNvSpPr>
            <p:nvPr/>
          </p:nvSpPr>
          <p:spPr bwMode="auto">
            <a:xfrm>
              <a:off x="961" y="2748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47" name="Rectangle 103"/>
            <p:cNvSpPr>
              <a:spLocks noChangeArrowheads="1"/>
            </p:cNvSpPr>
            <p:nvPr/>
          </p:nvSpPr>
          <p:spPr bwMode="auto">
            <a:xfrm>
              <a:off x="2045" y="2244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48" name="Rectangle 104"/>
            <p:cNvSpPr>
              <a:spLocks noChangeArrowheads="1"/>
            </p:cNvSpPr>
            <p:nvPr/>
          </p:nvSpPr>
          <p:spPr bwMode="auto">
            <a:xfrm>
              <a:off x="1229" y="3014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49" name="Rectangle 105"/>
            <p:cNvSpPr>
              <a:spLocks noChangeArrowheads="1"/>
            </p:cNvSpPr>
            <p:nvPr/>
          </p:nvSpPr>
          <p:spPr bwMode="auto">
            <a:xfrm>
              <a:off x="1765" y="2629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50" name="Rectangle 106"/>
            <p:cNvSpPr>
              <a:spLocks noChangeArrowheads="1"/>
            </p:cNvSpPr>
            <p:nvPr/>
          </p:nvSpPr>
          <p:spPr bwMode="auto">
            <a:xfrm>
              <a:off x="1835" y="3124"/>
              <a:ext cx="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ru-RU" altLang="uk-UA"/>
            </a:p>
          </p:txBody>
        </p:sp>
        <p:sp>
          <p:nvSpPr>
            <p:cNvPr id="83051" name="Rectangle 107"/>
            <p:cNvSpPr>
              <a:spLocks noChangeArrowheads="1"/>
            </p:cNvSpPr>
            <p:nvPr/>
          </p:nvSpPr>
          <p:spPr bwMode="auto">
            <a:xfrm>
              <a:off x="1964" y="3124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52" name="Rectangle 108"/>
            <p:cNvSpPr>
              <a:spLocks noChangeArrowheads="1"/>
            </p:cNvSpPr>
            <p:nvPr/>
          </p:nvSpPr>
          <p:spPr bwMode="auto">
            <a:xfrm>
              <a:off x="2104" y="3197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  <a:endParaRPr lang="ru-RU" altLang="uk-UA"/>
            </a:p>
          </p:txBody>
        </p:sp>
        <p:sp>
          <p:nvSpPr>
            <p:cNvPr id="83053" name="Rectangle 109"/>
            <p:cNvSpPr>
              <a:spLocks noChangeArrowheads="1"/>
            </p:cNvSpPr>
            <p:nvPr/>
          </p:nvSpPr>
          <p:spPr bwMode="auto">
            <a:xfrm>
              <a:off x="2162" y="3123"/>
              <a:ext cx="5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+</a:t>
              </a:r>
              <a:endParaRPr lang="ru-RU" altLang="uk-UA"/>
            </a:p>
          </p:txBody>
        </p:sp>
        <p:sp>
          <p:nvSpPr>
            <p:cNvPr id="83054" name="Rectangle 110"/>
            <p:cNvSpPr>
              <a:spLocks noChangeArrowheads="1"/>
            </p:cNvSpPr>
            <p:nvPr/>
          </p:nvSpPr>
          <p:spPr bwMode="auto">
            <a:xfrm>
              <a:off x="1241" y="2519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3055" name="Rectangle 111"/>
            <p:cNvSpPr>
              <a:spLocks noChangeArrowheads="1"/>
            </p:cNvSpPr>
            <p:nvPr/>
          </p:nvSpPr>
          <p:spPr bwMode="auto">
            <a:xfrm>
              <a:off x="1381" y="2519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56" name="Line 112"/>
            <p:cNvSpPr>
              <a:spLocks noChangeShapeType="1"/>
            </p:cNvSpPr>
            <p:nvPr/>
          </p:nvSpPr>
          <p:spPr bwMode="auto">
            <a:xfrm>
              <a:off x="1311" y="2839"/>
              <a:ext cx="536" cy="1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57" name="Line 113"/>
            <p:cNvSpPr>
              <a:spLocks noChangeShapeType="1"/>
            </p:cNvSpPr>
            <p:nvPr/>
          </p:nvSpPr>
          <p:spPr bwMode="auto">
            <a:xfrm flipV="1">
              <a:off x="763" y="2839"/>
              <a:ext cx="548" cy="1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58" name="Line 114"/>
            <p:cNvSpPr>
              <a:spLocks noChangeShapeType="1"/>
            </p:cNvSpPr>
            <p:nvPr/>
          </p:nvSpPr>
          <p:spPr bwMode="auto">
            <a:xfrm flipH="1">
              <a:off x="763" y="2573"/>
              <a:ext cx="279" cy="38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59" name="Line 115"/>
            <p:cNvSpPr>
              <a:spLocks noChangeShapeType="1"/>
            </p:cNvSpPr>
            <p:nvPr/>
          </p:nvSpPr>
          <p:spPr bwMode="auto">
            <a:xfrm flipH="1" flipV="1">
              <a:off x="1042" y="2573"/>
              <a:ext cx="432" cy="9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0" name="Line 116"/>
            <p:cNvSpPr>
              <a:spLocks noChangeShapeType="1"/>
            </p:cNvSpPr>
            <p:nvPr/>
          </p:nvSpPr>
          <p:spPr bwMode="auto">
            <a:xfrm flipH="1">
              <a:off x="1684" y="2573"/>
              <a:ext cx="443" cy="9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1" name="Line 117"/>
            <p:cNvSpPr>
              <a:spLocks noChangeShapeType="1"/>
            </p:cNvSpPr>
            <p:nvPr/>
          </p:nvSpPr>
          <p:spPr bwMode="auto">
            <a:xfrm flipV="1">
              <a:off x="1847" y="2573"/>
              <a:ext cx="280" cy="38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2" name="Line 118"/>
            <p:cNvSpPr>
              <a:spLocks noChangeShapeType="1"/>
            </p:cNvSpPr>
            <p:nvPr/>
          </p:nvSpPr>
          <p:spPr bwMode="auto">
            <a:xfrm flipV="1">
              <a:off x="1042" y="2372"/>
              <a:ext cx="1" cy="20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3" name="Line 119"/>
            <p:cNvSpPr>
              <a:spLocks noChangeShapeType="1"/>
            </p:cNvSpPr>
            <p:nvPr/>
          </p:nvSpPr>
          <p:spPr bwMode="auto">
            <a:xfrm>
              <a:off x="2127" y="2573"/>
              <a:ext cx="1" cy="2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4" name="Line 120"/>
            <p:cNvSpPr>
              <a:spLocks noChangeShapeType="1"/>
            </p:cNvSpPr>
            <p:nvPr/>
          </p:nvSpPr>
          <p:spPr bwMode="auto">
            <a:xfrm>
              <a:off x="763" y="2959"/>
              <a:ext cx="1" cy="19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5" name="Line 121"/>
            <p:cNvSpPr>
              <a:spLocks noChangeShapeType="1"/>
            </p:cNvSpPr>
            <p:nvPr/>
          </p:nvSpPr>
          <p:spPr bwMode="auto">
            <a:xfrm flipV="1">
              <a:off x="763" y="2757"/>
              <a:ext cx="1" cy="2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6" name="Line 122"/>
            <p:cNvSpPr>
              <a:spLocks noChangeShapeType="1"/>
            </p:cNvSpPr>
            <p:nvPr/>
          </p:nvSpPr>
          <p:spPr bwMode="auto">
            <a:xfrm>
              <a:off x="1042" y="2573"/>
              <a:ext cx="1" cy="2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7" name="Line 123"/>
            <p:cNvSpPr>
              <a:spLocks noChangeShapeType="1"/>
            </p:cNvSpPr>
            <p:nvPr/>
          </p:nvSpPr>
          <p:spPr bwMode="auto">
            <a:xfrm flipV="1">
              <a:off x="2127" y="2372"/>
              <a:ext cx="1" cy="20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8" name="Line 124"/>
            <p:cNvSpPr>
              <a:spLocks noChangeShapeType="1"/>
            </p:cNvSpPr>
            <p:nvPr/>
          </p:nvSpPr>
          <p:spPr bwMode="auto">
            <a:xfrm>
              <a:off x="1311" y="2839"/>
              <a:ext cx="1" cy="2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69" name="Line 125"/>
            <p:cNvSpPr>
              <a:spLocks noChangeShapeType="1"/>
            </p:cNvSpPr>
            <p:nvPr/>
          </p:nvSpPr>
          <p:spPr bwMode="auto">
            <a:xfrm flipV="1">
              <a:off x="1847" y="2757"/>
              <a:ext cx="1" cy="2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70" name="Line 126"/>
            <p:cNvSpPr>
              <a:spLocks noChangeShapeType="1"/>
            </p:cNvSpPr>
            <p:nvPr/>
          </p:nvSpPr>
          <p:spPr bwMode="auto">
            <a:xfrm>
              <a:off x="1847" y="2959"/>
              <a:ext cx="1" cy="19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71" name="Line 127"/>
            <p:cNvSpPr>
              <a:spLocks noChangeShapeType="1"/>
            </p:cNvSpPr>
            <p:nvPr/>
          </p:nvSpPr>
          <p:spPr bwMode="auto">
            <a:xfrm flipV="1">
              <a:off x="1311" y="2656"/>
              <a:ext cx="1" cy="18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72" name="Rectangle 128"/>
            <p:cNvSpPr>
              <a:spLocks noChangeArrowheads="1"/>
            </p:cNvSpPr>
            <p:nvPr/>
          </p:nvSpPr>
          <p:spPr bwMode="auto">
            <a:xfrm>
              <a:off x="2302" y="2418"/>
              <a:ext cx="75" cy="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37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.</a:t>
              </a:r>
              <a:endParaRPr lang="ru-RU" altLang="uk-UA"/>
            </a:p>
          </p:txBody>
        </p:sp>
        <p:sp>
          <p:nvSpPr>
            <p:cNvPr id="83073" name="Rectangle 129"/>
            <p:cNvSpPr>
              <a:spLocks noChangeArrowheads="1"/>
            </p:cNvSpPr>
            <p:nvPr/>
          </p:nvSpPr>
          <p:spPr bwMode="auto">
            <a:xfrm>
              <a:off x="2407" y="2556"/>
              <a:ext cx="3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ru-RU" altLang="uk-UA"/>
            </a:p>
          </p:txBody>
        </p:sp>
        <p:sp>
          <p:nvSpPr>
            <p:cNvPr id="83074" name="Rectangle 130"/>
            <p:cNvSpPr>
              <a:spLocks noChangeArrowheads="1"/>
            </p:cNvSpPr>
            <p:nvPr/>
          </p:nvSpPr>
          <p:spPr bwMode="auto">
            <a:xfrm>
              <a:off x="2453" y="2556"/>
              <a:ext cx="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ru-RU" altLang="uk-UA"/>
            </a:p>
          </p:txBody>
        </p:sp>
        <p:sp>
          <p:nvSpPr>
            <p:cNvPr id="83075" name="Rectangle 131"/>
            <p:cNvSpPr>
              <a:spLocks noChangeArrowheads="1"/>
            </p:cNvSpPr>
            <p:nvPr/>
          </p:nvSpPr>
          <p:spPr bwMode="auto">
            <a:xfrm>
              <a:off x="2570" y="2556"/>
              <a:ext cx="6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6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 </a:t>
              </a:r>
              <a:r>
                <a:rPr lang="uk" altLang="uk-UA" sz="16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-</a:t>
              </a:r>
              <a:endParaRPr lang="ru-RU" altLang="uk-UA"/>
            </a:p>
          </p:txBody>
        </p:sp>
      </p:grpSp>
      <p:grpSp>
        <p:nvGrpSpPr>
          <p:cNvPr id="83032" name="Group 88"/>
          <p:cNvGrpSpPr>
            <a:grpSpLocks/>
          </p:cNvGrpSpPr>
          <p:nvPr/>
        </p:nvGrpSpPr>
        <p:grpSpPr bwMode="auto">
          <a:xfrm>
            <a:off x="6705600" y="3429000"/>
            <a:ext cx="3657600" cy="1981200"/>
            <a:chOff x="3072" y="1728"/>
            <a:chExt cx="2208" cy="1008"/>
          </a:xfrm>
        </p:grpSpPr>
        <p:sp>
          <p:nvSpPr>
            <p:cNvPr id="83031" name="Rectangle 87"/>
            <p:cNvSpPr>
              <a:spLocks noChangeArrowheads="1"/>
            </p:cNvSpPr>
            <p:nvPr/>
          </p:nvSpPr>
          <p:spPr bwMode="auto">
            <a:xfrm>
              <a:off x="3072" y="1728"/>
              <a:ext cx="2208" cy="1008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2990" name="Rectangle 46"/>
            <p:cNvSpPr>
              <a:spLocks noChangeArrowheads="1"/>
            </p:cNvSpPr>
            <p:nvPr/>
          </p:nvSpPr>
          <p:spPr bwMode="auto">
            <a:xfrm>
              <a:off x="3983" y="2078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2991" name="Rectangle 47"/>
            <p:cNvSpPr>
              <a:spLocks noChangeArrowheads="1"/>
            </p:cNvSpPr>
            <p:nvPr/>
          </p:nvSpPr>
          <p:spPr bwMode="auto">
            <a:xfrm>
              <a:off x="3550" y="1795"/>
              <a:ext cx="72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ru-RU" altLang="uk-UA"/>
            </a:p>
          </p:txBody>
        </p:sp>
        <p:sp>
          <p:nvSpPr>
            <p:cNvPr id="82992" name="Rectangle 48"/>
            <p:cNvSpPr>
              <a:spLocks noChangeArrowheads="1"/>
            </p:cNvSpPr>
            <p:nvPr/>
          </p:nvSpPr>
          <p:spPr bwMode="auto">
            <a:xfrm>
              <a:off x="3664" y="1795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2993" name="Rectangle 49"/>
            <p:cNvSpPr>
              <a:spLocks noChangeArrowheads="1"/>
            </p:cNvSpPr>
            <p:nvPr/>
          </p:nvSpPr>
          <p:spPr bwMode="auto">
            <a:xfrm>
              <a:off x="3801" y="1855"/>
              <a:ext cx="35" cy="7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9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ru-RU" altLang="uk-UA"/>
            </a:p>
          </p:txBody>
        </p:sp>
        <p:sp>
          <p:nvSpPr>
            <p:cNvPr id="82994" name="Rectangle 50"/>
            <p:cNvSpPr>
              <a:spLocks noChangeArrowheads="1"/>
            </p:cNvSpPr>
            <p:nvPr/>
          </p:nvSpPr>
          <p:spPr bwMode="auto">
            <a:xfrm>
              <a:off x="3858" y="1795"/>
              <a:ext cx="78" cy="10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2995" name="Rectangle 51"/>
            <p:cNvSpPr>
              <a:spLocks noChangeArrowheads="1"/>
            </p:cNvSpPr>
            <p:nvPr/>
          </p:nvSpPr>
          <p:spPr bwMode="auto">
            <a:xfrm>
              <a:off x="3995" y="1795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2996" name="Rectangle 52"/>
            <p:cNvSpPr>
              <a:spLocks noChangeArrowheads="1"/>
            </p:cNvSpPr>
            <p:nvPr/>
          </p:nvSpPr>
          <p:spPr bwMode="auto">
            <a:xfrm>
              <a:off x="4541" y="2198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2997" name="Rectangle 53"/>
            <p:cNvSpPr>
              <a:spLocks noChangeArrowheads="1"/>
            </p:cNvSpPr>
            <p:nvPr/>
          </p:nvSpPr>
          <p:spPr bwMode="auto">
            <a:xfrm>
              <a:off x="4678" y="2198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2998" name="Rectangle 54"/>
            <p:cNvSpPr>
              <a:spLocks noChangeArrowheads="1"/>
            </p:cNvSpPr>
            <p:nvPr/>
          </p:nvSpPr>
          <p:spPr bwMode="auto">
            <a:xfrm>
              <a:off x="3209" y="2504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2999" name="Rectangle 55"/>
            <p:cNvSpPr>
              <a:spLocks noChangeArrowheads="1"/>
            </p:cNvSpPr>
            <p:nvPr/>
          </p:nvSpPr>
          <p:spPr bwMode="auto">
            <a:xfrm>
              <a:off x="3345" y="2504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00" name="Rectangle 56"/>
            <p:cNvSpPr>
              <a:spLocks noChangeArrowheads="1"/>
            </p:cNvSpPr>
            <p:nvPr/>
          </p:nvSpPr>
          <p:spPr bwMode="auto">
            <a:xfrm>
              <a:off x="3175" y="2101"/>
              <a:ext cx="78" cy="10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01" name="Rectangle 57"/>
            <p:cNvSpPr>
              <a:spLocks noChangeArrowheads="1"/>
            </p:cNvSpPr>
            <p:nvPr/>
          </p:nvSpPr>
          <p:spPr bwMode="auto">
            <a:xfrm>
              <a:off x="3448" y="2198"/>
              <a:ext cx="78" cy="10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02" name="Rectangle 58"/>
            <p:cNvSpPr>
              <a:spLocks noChangeArrowheads="1"/>
            </p:cNvSpPr>
            <p:nvPr/>
          </p:nvSpPr>
          <p:spPr bwMode="auto">
            <a:xfrm>
              <a:off x="4507" y="1787"/>
              <a:ext cx="78" cy="10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03" name="Rectangle 59"/>
            <p:cNvSpPr>
              <a:spLocks noChangeArrowheads="1"/>
            </p:cNvSpPr>
            <p:nvPr/>
          </p:nvSpPr>
          <p:spPr bwMode="auto">
            <a:xfrm>
              <a:off x="3710" y="2414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04" name="Rectangle 60"/>
            <p:cNvSpPr>
              <a:spLocks noChangeArrowheads="1"/>
            </p:cNvSpPr>
            <p:nvPr/>
          </p:nvSpPr>
          <p:spPr bwMode="auto">
            <a:xfrm>
              <a:off x="4234" y="2101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05" name="Rectangle 61"/>
            <p:cNvSpPr>
              <a:spLocks noChangeArrowheads="1"/>
            </p:cNvSpPr>
            <p:nvPr/>
          </p:nvSpPr>
          <p:spPr bwMode="auto">
            <a:xfrm>
              <a:off x="4302" y="2504"/>
              <a:ext cx="73" cy="10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N</a:t>
              </a:r>
              <a:endParaRPr lang="ru-RU" altLang="uk-UA"/>
            </a:p>
          </p:txBody>
        </p:sp>
        <p:sp>
          <p:nvSpPr>
            <p:cNvPr id="83006" name="Rectangle 62"/>
            <p:cNvSpPr>
              <a:spLocks noChangeArrowheads="1"/>
            </p:cNvSpPr>
            <p:nvPr/>
          </p:nvSpPr>
          <p:spPr bwMode="auto">
            <a:xfrm>
              <a:off x="4427" y="2504"/>
              <a:ext cx="7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07" name="Rectangle 63"/>
            <p:cNvSpPr>
              <a:spLocks noChangeArrowheads="1"/>
            </p:cNvSpPr>
            <p:nvPr/>
          </p:nvSpPr>
          <p:spPr bwMode="auto">
            <a:xfrm>
              <a:off x="4564" y="2564"/>
              <a:ext cx="35" cy="7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9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  <a:endParaRPr lang="ru-RU" altLang="uk-UA"/>
            </a:p>
          </p:txBody>
        </p:sp>
        <p:sp>
          <p:nvSpPr>
            <p:cNvPr id="83008" name="Rectangle 64"/>
            <p:cNvSpPr>
              <a:spLocks noChangeArrowheads="1"/>
            </p:cNvSpPr>
            <p:nvPr/>
          </p:nvSpPr>
          <p:spPr bwMode="auto">
            <a:xfrm>
              <a:off x="4621" y="2504"/>
              <a:ext cx="40" cy="7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9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+</a:t>
              </a:r>
              <a:endParaRPr lang="ru-RU" altLang="uk-UA"/>
            </a:p>
          </p:txBody>
        </p:sp>
        <p:sp>
          <p:nvSpPr>
            <p:cNvPr id="83009" name="Rectangle 65"/>
            <p:cNvSpPr>
              <a:spLocks noChangeArrowheads="1"/>
            </p:cNvSpPr>
            <p:nvPr/>
          </p:nvSpPr>
          <p:spPr bwMode="auto">
            <a:xfrm>
              <a:off x="3721" y="2011"/>
              <a:ext cx="78" cy="10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ru-RU" altLang="uk-UA"/>
            </a:p>
          </p:txBody>
        </p:sp>
        <p:sp>
          <p:nvSpPr>
            <p:cNvPr id="83010" name="Rectangle 66"/>
            <p:cNvSpPr>
              <a:spLocks noChangeArrowheads="1"/>
            </p:cNvSpPr>
            <p:nvPr/>
          </p:nvSpPr>
          <p:spPr bwMode="auto">
            <a:xfrm>
              <a:off x="3858" y="2011"/>
              <a:ext cx="78" cy="10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ru-RU" altLang="uk-UA"/>
            </a:p>
          </p:txBody>
        </p:sp>
        <p:sp>
          <p:nvSpPr>
            <p:cNvPr id="83011" name="Line 67"/>
            <p:cNvSpPr>
              <a:spLocks noChangeShapeType="1"/>
            </p:cNvSpPr>
            <p:nvPr/>
          </p:nvSpPr>
          <p:spPr bwMode="auto">
            <a:xfrm>
              <a:off x="3790" y="2273"/>
              <a:ext cx="523" cy="9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12" name="Line 68"/>
            <p:cNvSpPr>
              <a:spLocks noChangeShapeType="1"/>
            </p:cNvSpPr>
            <p:nvPr/>
          </p:nvSpPr>
          <p:spPr bwMode="auto">
            <a:xfrm flipV="1">
              <a:off x="3254" y="2273"/>
              <a:ext cx="536" cy="9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13" name="Line 69"/>
            <p:cNvSpPr>
              <a:spLocks noChangeShapeType="1"/>
            </p:cNvSpPr>
            <p:nvPr/>
          </p:nvSpPr>
          <p:spPr bwMode="auto">
            <a:xfrm flipH="1">
              <a:off x="3254" y="2057"/>
              <a:ext cx="274" cy="3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14" name="Line 70"/>
            <p:cNvSpPr>
              <a:spLocks noChangeShapeType="1"/>
            </p:cNvSpPr>
            <p:nvPr/>
          </p:nvSpPr>
          <p:spPr bwMode="auto">
            <a:xfrm flipH="1" flipV="1">
              <a:off x="3528" y="2057"/>
              <a:ext cx="421" cy="7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15" name="Line 71"/>
            <p:cNvSpPr>
              <a:spLocks noChangeShapeType="1"/>
            </p:cNvSpPr>
            <p:nvPr/>
          </p:nvSpPr>
          <p:spPr bwMode="auto">
            <a:xfrm flipH="1">
              <a:off x="4154" y="2057"/>
              <a:ext cx="433" cy="7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16" name="Line 72"/>
            <p:cNvSpPr>
              <a:spLocks noChangeShapeType="1"/>
            </p:cNvSpPr>
            <p:nvPr/>
          </p:nvSpPr>
          <p:spPr bwMode="auto">
            <a:xfrm flipV="1">
              <a:off x="4313" y="2057"/>
              <a:ext cx="274" cy="3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17" name="Line 73"/>
            <p:cNvSpPr>
              <a:spLocks noChangeShapeType="1"/>
            </p:cNvSpPr>
            <p:nvPr/>
          </p:nvSpPr>
          <p:spPr bwMode="auto">
            <a:xfrm flipV="1">
              <a:off x="3528" y="1892"/>
              <a:ext cx="1" cy="16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18" name="Line 74"/>
            <p:cNvSpPr>
              <a:spLocks noChangeShapeType="1"/>
            </p:cNvSpPr>
            <p:nvPr/>
          </p:nvSpPr>
          <p:spPr bwMode="auto">
            <a:xfrm>
              <a:off x="4587" y="2057"/>
              <a:ext cx="1" cy="16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19" name="Line 75"/>
            <p:cNvSpPr>
              <a:spLocks noChangeShapeType="1"/>
            </p:cNvSpPr>
            <p:nvPr/>
          </p:nvSpPr>
          <p:spPr bwMode="auto">
            <a:xfrm>
              <a:off x="3254" y="2370"/>
              <a:ext cx="1" cy="1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20" name="Line 76"/>
            <p:cNvSpPr>
              <a:spLocks noChangeShapeType="1"/>
            </p:cNvSpPr>
            <p:nvPr/>
          </p:nvSpPr>
          <p:spPr bwMode="auto">
            <a:xfrm flipV="1">
              <a:off x="3254" y="2206"/>
              <a:ext cx="1" cy="16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21" name="Line 77"/>
            <p:cNvSpPr>
              <a:spLocks noChangeShapeType="1"/>
            </p:cNvSpPr>
            <p:nvPr/>
          </p:nvSpPr>
          <p:spPr bwMode="auto">
            <a:xfrm>
              <a:off x="3528" y="2057"/>
              <a:ext cx="1" cy="16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22" name="Line 78"/>
            <p:cNvSpPr>
              <a:spLocks noChangeShapeType="1"/>
            </p:cNvSpPr>
            <p:nvPr/>
          </p:nvSpPr>
          <p:spPr bwMode="auto">
            <a:xfrm flipV="1">
              <a:off x="4587" y="1892"/>
              <a:ext cx="1" cy="16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23" name="Line 79"/>
            <p:cNvSpPr>
              <a:spLocks noChangeShapeType="1"/>
            </p:cNvSpPr>
            <p:nvPr/>
          </p:nvSpPr>
          <p:spPr bwMode="auto">
            <a:xfrm>
              <a:off x="3790" y="2273"/>
              <a:ext cx="1" cy="16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24" name="Line 80"/>
            <p:cNvSpPr>
              <a:spLocks noChangeShapeType="1"/>
            </p:cNvSpPr>
            <p:nvPr/>
          </p:nvSpPr>
          <p:spPr bwMode="auto">
            <a:xfrm flipV="1">
              <a:off x="4313" y="2206"/>
              <a:ext cx="1" cy="16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25" name="Line 81"/>
            <p:cNvSpPr>
              <a:spLocks noChangeShapeType="1"/>
            </p:cNvSpPr>
            <p:nvPr/>
          </p:nvSpPr>
          <p:spPr bwMode="auto">
            <a:xfrm>
              <a:off x="4313" y="2370"/>
              <a:ext cx="1" cy="1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26" name="Line 82"/>
            <p:cNvSpPr>
              <a:spLocks noChangeShapeType="1"/>
            </p:cNvSpPr>
            <p:nvPr/>
          </p:nvSpPr>
          <p:spPr bwMode="auto">
            <a:xfrm flipV="1">
              <a:off x="3790" y="2124"/>
              <a:ext cx="1" cy="149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83027" name="Rectangle 83"/>
            <p:cNvSpPr>
              <a:spLocks noChangeArrowheads="1"/>
            </p:cNvSpPr>
            <p:nvPr/>
          </p:nvSpPr>
          <p:spPr bwMode="auto">
            <a:xfrm>
              <a:off x="4758" y="1929"/>
              <a:ext cx="58" cy="23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30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.</a:t>
              </a:r>
              <a:endParaRPr lang="ru-RU" altLang="uk-UA"/>
            </a:p>
          </p:txBody>
        </p:sp>
        <p:sp>
          <p:nvSpPr>
            <p:cNvPr id="83028" name="Rectangle 84"/>
            <p:cNvSpPr>
              <a:spLocks noChangeArrowheads="1"/>
            </p:cNvSpPr>
            <p:nvPr/>
          </p:nvSpPr>
          <p:spPr bwMode="auto">
            <a:xfrm>
              <a:off x="4860" y="2041"/>
              <a:ext cx="25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ru-RU" altLang="uk-UA"/>
            </a:p>
          </p:txBody>
        </p:sp>
        <p:sp>
          <p:nvSpPr>
            <p:cNvPr id="83029" name="Rectangle 85"/>
            <p:cNvSpPr>
              <a:spLocks noChangeArrowheads="1"/>
            </p:cNvSpPr>
            <p:nvPr/>
          </p:nvSpPr>
          <p:spPr bwMode="auto">
            <a:xfrm>
              <a:off x="4906" y="2041"/>
              <a:ext cx="72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endParaRPr lang="ru-RU" altLang="uk-UA"/>
            </a:p>
          </p:txBody>
        </p:sp>
        <p:sp>
          <p:nvSpPr>
            <p:cNvPr id="83030" name="Rectangle 86"/>
            <p:cNvSpPr>
              <a:spLocks noChangeArrowheads="1"/>
            </p:cNvSpPr>
            <p:nvPr/>
          </p:nvSpPr>
          <p:spPr bwMode="auto">
            <a:xfrm>
              <a:off x="5020" y="2041"/>
              <a:ext cx="28" cy="101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uk" altLang="uk-UA" sz="13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endParaRPr lang="ru-RU" altLang="uk-UA"/>
            </a:p>
          </p:txBody>
        </p:sp>
        <p:sp>
          <p:nvSpPr>
            <p:cNvPr id="82989" name="Text Box 45"/>
            <p:cNvSpPr txBox="1">
              <a:spLocks noChangeArrowheads="1"/>
            </p:cNvSpPr>
            <p:nvPr/>
          </p:nvSpPr>
          <p:spPr bwMode="auto">
            <a:xfrm>
              <a:off x="4800" y="1992"/>
              <a:ext cx="479" cy="18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" altLang="uk-UA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HSO </a:t>
              </a:r>
              <a:r>
                <a:rPr lang="uk" altLang="uk-UA" b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4 </a:t>
              </a:r>
              <a:r>
                <a:rPr lang="uk" altLang="uk-UA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-</a:t>
              </a:r>
              <a:endParaRPr lang="ru-RU" altLang="uk-UA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83033" name="Text Box 89"/>
          <p:cNvSpPr txBox="1">
            <a:spLocks noChangeArrowheads="1"/>
          </p:cNvSpPr>
          <p:nvPr/>
        </p:nvSpPr>
        <p:spPr bwMode="auto">
          <a:xfrm>
            <a:off x="2590801" y="5562600"/>
            <a:ext cx="28288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>глюкозаміну гідрохлорид</a:t>
            </a:r>
          </a:p>
        </p:txBody>
      </p:sp>
      <p:sp>
        <p:nvSpPr>
          <p:cNvPr id="83034" name="Text Box 90"/>
          <p:cNvSpPr txBox="1">
            <a:spLocks noChangeArrowheads="1"/>
          </p:cNvSpPr>
          <p:nvPr/>
        </p:nvSpPr>
        <p:spPr bwMode="auto">
          <a:xfrm>
            <a:off x="7329489" y="5562600"/>
            <a:ext cx="23057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>глюкозаміну сульфат</a:t>
            </a:r>
          </a:p>
        </p:txBody>
      </p:sp>
    </p:spTree>
    <p:extLst>
      <p:ext uri="{BB962C8B-B14F-4D97-AF65-F5344CB8AC3E}">
        <p14:creationId xmlns:p14="http://schemas.microsoft.com/office/powerpoint/2010/main" val="275057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2819400" y="5181601"/>
            <a:ext cx="7543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" altLang="uk-UA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4381500" y="838200"/>
            <a:ext cx="3771900" cy="53340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2192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6764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1336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5908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" altLang="uk-UA" sz="2400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Якість субстанції</a:t>
            </a:r>
          </a:p>
        </p:txBody>
      </p:sp>
      <p:graphicFrame>
        <p:nvGraphicFramePr>
          <p:cNvPr id="130082" name="Group 34"/>
          <p:cNvGraphicFramePr>
            <a:graphicFrameLocks noGrp="1"/>
          </p:cNvGraphicFramePr>
          <p:nvPr/>
        </p:nvGraphicFramePr>
        <p:xfrm>
          <a:off x="2438400" y="3048001"/>
          <a:ext cx="7924800" cy="2089468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1740560109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1955734496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134971547"/>
                    </a:ext>
                  </a:extLst>
                </a:gridCol>
              </a:tblGrid>
              <a:tr h="649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Порівнювана властивість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Гідрохлорид </a:t>
                      </a:r>
                      <a:r>
                        <a:rPr kumimoji="0" lang="ru-RU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/>
                      </a:r>
                      <a:br>
                        <a:rPr kumimoji="0" lang="ru-RU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</a:br>
                      <a:r>
                        <a:rPr kumimoji="0" lang="uk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глюкозаміну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Сульфат </a:t>
                      </a:r>
                      <a:r>
                        <a:rPr kumimoji="0" lang="ru-RU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/>
                      </a:r>
                      <a:br>
                        <a:rPr kumimoji="0" lang="ru-RU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</a:br>
                      <a:r>
                        <a:rPr kumimoji="0" lang="uk" alt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глюкозаміну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998153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Чистота ( конкретної солі)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99%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80%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297859"/>
                  </a:ext>
                </a:extLst>
              </a:tr>
              <a:tr h="296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Біоактивний глюкозамін (як вільна основа)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83,1%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62,8%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259020"/>
                  </a:ext>
                </a:extLst>
              </a:tr>
              <a:tr h="450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Еквівалентна доза (на підставі активності)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1500 мг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" alt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1995 мг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601193"/>
                  </a:ext>
                </a:extLst>
              </a:tr>
            </a:tbl>
          </a:graphicData>
        </a:graphic>
      </p:graphicFrame>
      <p:sp>
        <p:nvSpPr>
          <p:cNvPr id="130080" name="Rectangle 32"/>
          <p:cNvSpPr>
            <a:spLocks noChangeArrowheads="1"/>
          </p:cNvSpPr>
          <p:nvPr/>
        </p:nvSpPr>
        <p:spPr bwMode="auto">
          <a:xfrm>
            <a:off x="2286000" y="1600200"/>
            <a:ext cx="8229600" cy="9144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6763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5863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963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uk" altLang="uk-UA" sz="2400" b="1" i="1" dirty="0">
                <a:latin typeface="Times New Roman" panose="02020603050405020304" pitchFamily="18" charset="0"/>
              </a:rPr>
              <a:t>Ступінь очищення від проміжних продуктів реакції (токсичні домішки, продукти деградації)</a:t>
            </a:r>
          </a:p>
        </p:txBody>
      </p:sp>
    </p:spTree>
    <p:extLst>
      <p:ext uri="{BB962C8B-B14F-4D97-AF65-F5344CB8AC3E}">
        <p14:creationId xmlns:p14="http://schemas.microsoft.com/office/powerpoint/2010/main" val="356728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08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835289"/>
              </p:ext>
            </p:extLst>
          </p:nvPr>
        </p:nvGraphicFramePr>
        <p:xfrm>
          <a:off x="887536" y="130175"/>
          <a:ext cx="155257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CorelDRAW" r:id="rId3" imgW="2771280" imgH="1712160" progId="CorelDraw.Graphic.7">
                  <p:embed/>
                </p:oleObj>
              </mc:Choice>
              <mc:Fallback>
                <p:oleObj name="CorelDRAW" r:id="rId3" imgW="2771280" imgH="1712160" progId="CorelDraw.Graphic.7">
                  <p:embed/>
                  <p:pic>
                    <p:nvPicPr>
                      <p:cNvPr id="13108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536" y="130175"/>
                        <a:ext cx="1552575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62200" y="838200"/>
            <a:ext cx="8229600" cy="198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uk" altLang="uk-UA" i="1" dirty="0">
                <a:solidFill>
                  <a:srgbClr val="FFC000"/>
                </a:solidFill>
              </a:rPr>
              <a:t>В результаті порівняльного вивчення в США (2003) Кларитроміцину ( Abbott) та 40 генериків з 13 країн Азії та Латинської Америки встановлено:</a:t>
            </a:r>
            <a:endParaRPr lang="ru-RU" altLang="uk-UA" sz="2400" i="1" dirty="0">
              <a:solidFill>
                <a:srgbClr val="FFC000"/>
              </a:solidFill>
            </a:endParaRPr>
          </a:p>
        </p:txBody>
      </p:sp>
      <p:sp>
        <p:nvSpPr>
          <p:cNvPr id="131077" name="AutoShape 5"/>
          <p:cNvSpPr>
            <a:spLocks noChangeArrowheads="1"/>
          </p:cNvSpPr>
          <p:nvPr/>
        </p:nvSpPr>
        <p:spPr bwMode="auto">
          <a:xfrm>
            <a:off x="2286000" y="3048000"/>
            <a:ext cx="3124200" cy="1981200"/>
          </a:xfrm>
          <a:prstGeom prst="wedgeRectCallout">
            <a:avLst>
              <a:gd name="adj1" fmla="val 33028"/>
              <a:gd name="adj2" fmla="val -70431"/>
            </a:avLst>
          </a:prstGeom>
          <a:solidFill>
            <a:srgbClr val="99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uk" altLang="uk-UA" sz="2000" i="1" dirty="0"/>
              <a:t>У 8 препаратах вміст діючої речовини не відповідав стандартам компанії-розробника</a:t>
            </a:r>
          </a:p>
        </p:txBody>
      </p:sp>
      <p:sp>
        <p:nvSpPr>
          <p:cNvPr id="131078" name="AutoShape 6"/>
          <p:cNvSpPr>
            <a:spLocks noChangeArrowheads="1"/>
          </p:cNvSpPr>
          <p:nvPr/>
        </p:nvSpPr>
        <p:spPr bwMode="auto">
          <a:xfrm>
            <a:off x="7010400" y="3048000"/>
            <a:ext cx="3505200" cy="1981200"/>
          </a:xfrm>
          <a:prstGeom prst="wedgeRectCallout">
            <a:avLst>
              <a:gd name="adj1" fmla="val -21106"/>
              <a:gd name="adj2" fmla="val -75560"/>
            </a:avLst>
          </a:prstGeom>
          <a:solidFill>
            <a:srgbClr val="66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uk" altLang="uk-UA" sz="2000" i="1"/>
              <a:t>У 28 генериків кількість активного компонента, що звільняється при розчиненні, була значно нижчою, ніж у оригінального препарату</a:t>
            </a:r>
          </a:p>
        </p:txBody>
      </p:sp>
      <p:sp>
        <p:nvSpPr>
          <p:cNvPr id="131079" name="AutoShape 7"/>
          <p:cNvSpPr>
            <a:spLocks noChangeArrowheads="1"/>
          </p:cNvSpPr>
          <p:nvPr/>
        </p:nvSpPr>
        <p:spPr bwMode="auto">
          <a:xfrm>
            <a:off x="4953000" y="5181600"/>
            <a:ext cx="3581400" cy="1066800"/>
          </a:xfrm>
          <a:prstGeom prst="wedgeRectCallout">
            <a:avLst>
              <a:gd name="adj1" fmla="val -14227"/>
              <a:gd name="adj2" fmla="val -28139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uk" altLang="uk-UA" sz="2000" i="1"/>
              <a:t>У 24 препаратів перевищено 3% межу допустимих домішок</a:t>
            </a:r>
            <a:endParaRPr lang="ru-RU" altLang="uk-UA"/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2422526" y="6280150"/>
            <a:ext cx="19786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>Білоусов Ю., 2004</a:t>
            </a:r>
          </a:p>
        </p:txBody>
      </p:sp>
    </p:spTree>
    <p:extLst>
      <p:ext uri="{BB962C8B-B14F-4D97-AF65-F5344CB8AC3E}">
        <p14:creationId xmlns:p14="http://schemas.microsoft.com/office/powerpoint/2010/main" val="195589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 animBg="1" autoUpdateAnimBg="0"/>
      <p:bldP spid="131078" grpId="0" animBg="1" autoUpdateAnimBg="0"/>
      <p:bldP spid="131079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914400"/>
            <a:ext cx="6934200" cy="609600"/>
          </a:xfrm>
          <a:solidFill>
            <a:srgbClr val="990099"/>
          </a:solidFill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2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62000" indent="-762000" algn="ctr"/>
            <a:r>
              <a:rPr lang="uk" altLang="uk-UA" sz="2400" i="1" dirty="0"/>
              <a:t>Фізико-хімічні властивості субстанції</a:t>
            </a: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83984" name="Rectangle 16"/>
          <p:cNvSpPr>
            <a:spLocks noChangeArrowheads="1"/>
          </p:cNvSpPr>
          <p:nvPr/>
        </p:nvSpPr>
        <p:spPr bwMode="auto">
          <a:xfrm rot="-1101770">
            <a:off x="2347380" y="2671119"/>
            <a:ext cx="24934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i="1">
                <a:solidFill>
                  <a:srgbClr val="99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сульфаніламіди</a:t>
            </a:r>
          </a:p>
        </p:txBody>
      </p:sp>
      <p:sp>
        <p:nvSpPr>
          <p:cNvPr id="83985" name="Rectangle 17"/>
          <p:cNvSpPr>
            <a:spLocks noChangeArrowheads="1"/>
          </p:cNvSpPr>
          <p:nvPr/>
        </p:nvSpPr>
        <p:spPr bwMode="auto">
          <a:xfrm rot="1618758">
            <a:off x="7908429" y="2234557"/>
            <a:ext cx="15472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i="1">
                <a:solidFill>
                  <a:srgbClr val="99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стероїди</a:t>
            </a:r>
          </a:p>
        </p:txBody>
      </p:sp>
      <p:sp>
        <p:nvSpPr>
          <p:cNvPr id="83986" name="Rectangle 18"/>
          <p:cNvSpPr>
            <a:spLocks noChangeArrowheads="1"/>
          </p:cNvSpPr>
          <p:nvPr/>
        </p:nvSpPr>
        <p:spPr bwMode="auto">
          <a:xfrm rot="2199335">
            <a:off x="8627313" y="5407969"/>
            <a:ext cx="20922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i="1">
                <a:solidFill>
                  <a:srgbClr val="99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антибіотики</a:t>
            </a:r>
          </a:p>
        </p:txBody>
      </p:sp>
      <p:sp>
        <p:nvSpPr>
          <p:cNvPr id="83987" name="Rectangle 19"/>
          <p:cNvSpPr>
            <a:spLocks noChangeArrowheads="1"/>
          </p:cNvSpPr>
          <p:nvPr/>
        </p:nvSpPr>
        <p:spPr bwMode="auto">
          <a:xfrm rot="-3673083">
            <a:off x="3240953" y="5041257"/>
            <a:ext cx="6808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i="1">
                <a:solidFill>
                  <a:srgbClr val="99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АСК</a:t>
            </a:r>
          </a:p>
        </p:txBody>
      </p:sp>
      <p:sp>
        <p:nvSpPr>
          <p:cNvPr id="83988" name="Rectangle 20"/>
          <p:cNvSpPr>
            <a:spLocks noChangeArrowheads="1"/>
          </p:cNvSpPr>
          <p:nvPr/>
        </p:nvSpPr>
        <p:spPr bwMode="auto">
          <a:xfrm rot="-1704510">
            <a:off x="7239001" y="3429000"/>
            <a:ext cx="3529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i="1">
                <a:solidFill>
                  <a:srgbClr val="99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глікозиди наперстянки</a:t>
            </a:r>
          </a:p>
        </p:txBody>
      </p:sp>
      <p:sp>
        <p:nvSpPr>
          <p:cNvPr id="83989" name="Rectangle 21"/>
          <p:cNvSpPr>
            <a:spLocks noChangeArrowheads="1"/>
          </p:cNvSpPr>
          <p:nvPr/>
        </p:nvSpPr>
        <p:spPr bwMode="auto">
          <a:xfrm rot="-438831">
            <a:off x="2514601" y="6019800"/>
            <a:ext cx="3997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i="1">
                <a:solidFill>
                  <a:srgbClr val="99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похідні нітрофурану</a:t>
            </a:r>
          </a:p>
        </p:txBody>
      </p:sp>
      <p:sp>
        <p:nvSpPr>
          <p:cNvPr id="83990" name="Rectangle 22"/>
          <p:cNvSpPr>
            <a:spLocks noChangeArrowheads="1"/>
          </p:cNvSpPr>
          <p:nvPr/>
        </p:nvSpPr>
        <p:spPr bwMode="auto">
          <a:xfrm rot="1339640">
            <a:off x="3886201" y="4267200"/>
            <a:ext cx="3438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i="1">
                <a:solidFill>
                  <a:srgbClr val="99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протитуберкульозні</a:t>
            </a:r>
          </a:p>
        </p:txBody>
      </p:sp>
      <p:sp>
        <p:nvSpPr>
          <p:cNvPr id="83992" name="Rectangle 24"/>
          <p:cNvSpPr>
            <a:spLocks noChangeArrowheads="1"/>
          </p:cNvSpPr>
          <p:nvPr/>
        </p:nvSpPr>
        <p:spPr bwMode="auto">
          <a:xfrm>
            <a:off x="4686300" y="1708151"/>
            <a:ext cx="3086100" cy="519113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" altLang="uk-UA" sz="28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Дисперсність</a:t>
            </a:r>
          </a:p>
        </p:txBody>
      </p:sp>
      <p:sp>
        <p:nvSpPr>
          <p:cNvPr id="83993" name="Rectangle 25"/>
          <p:cNvSpPr>
            <a:spLocks noChangeArrowheads="1"/>
          </p:cNvSpPr>
          <p:nvPr/>
        </p:nvSpPr>
        <p:spPr bwMode="auto">
          <a:xfrm>
            <a:off x="4616450" y="2568576"/>
            <a:ext cx="3455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" altLang="uk-UA" sz="28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розчинність</a:t>
            </a:r>
          </a:p>
        </p:txBody>
      </p:sp>
      <p:sp>
        <p:nvSpPr>
          <p:cNvPr id="83994" name="Rectangle 26"/>
          <p:cNvSpPr>
            <a:spLocks noChangeArrowheads="1"/>
          </p:cNvSpPr>
          <p:nvPr/>
        </p:nvSpPr>
        <p:spPr bwMode="auto">
          <a:xfrm>
            <a:off x="4098926" y="5181600"/>
            <a:ext cx="41306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" altLang="uk-UA" sz="28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фармакологічний ефект</a:t>
            </a:r>
          </a:p>
        </p:txBody>
      </p:sp>
      <p:sp>
        <p:nvSpPr>
          <p:cNvPr id="83995" name="Text Box 27"/>
          <p:cNvSpPr txBox="1">
            <a:spLocks noChangeArrowheads="1"/>
          </p:cNvSpPr>
          <p:nvPr/>
        </p:nvSpPr>
        <p:spPr bwMode="auto">
          <a:xfrm>
            <a:off x="3429000" y="3390901"/>
            <a:ext cx="6115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" altLang="uk-UA" sz="28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швидкість та ступінь резорбції</a:t>
            </a:r>
          </a:p>
        </p:txBody>
      </p:sp>
      <p:sp>
        <p:nvSpPr>
          <p:cNvPr id="83996" name="Text Box 28"/>
          <p:cNvSpPr txBox="1">
            <a:spLocks noChangeArrowheads="1"/>
          </p:cNvSpPr>
          <p:nvPr/>
        </p:nvSpPr>
        <p:spPr bwMode="auto">
          <a:xfrm>
            <a:off x="2514600" y="4229101"/>
            <a:ext cx="7772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" altLang="uk-UA" sz="28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концентрація у біологічних рідинах</a:t>
            </a:r>
          </a:p>
        </p:txBody>
      </p:sp>
      <p:sp>
        <p:nvSpPr>
          <p:cNvPr id="83997" name="AutoShape 29"/>
          <p:cNvSpPr>
            <a:spLocks noChangeArrowheads="1"/>
          </p:cNvSpPr>
          <p:nvPr/>
        </p:nvSpPr>
        <p:spPr bwMode="auto">
          <a:xfrm>
            <a:off x="5943600" y="30480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3998" name="AutoShape 30"/>
          <p:cNvSpPr>
            <a:spLocks noChangeArrowheads="1"/>
          </p:cNvSpPr>
          <p:nvPr/>
        </p:nvSpPr>
        <p:spPr bwMode="auto">
          <a:xfrm>
            <a:off x="5959475" y="23622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3999" name="AutoShape 31"/>
          <p:cNvSpPr>
            <a:spLocks noChangeArrowheads="1"/>
          </p:cNvSpPr>
          <p:nvPr/>
        </p:nvSpPr>
        <p:spPr bwMode="auto">
          <a:xfrm>
            <a:off x="5959475" y="39624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4000" name="AutoShape 32"/>
          <p:cNvSpPr>
            <a:spLocks noChangeArrowheads="1"/>
          </p:cNvSpPr>
          <p:nvPr/>
        </p:nvSpPr>
        <p:spPr bwMode="auto">
          <a:xfrm>
            <a:off x="5943600" y="48768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54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27" name="AutoShape 35"/>
          <p:cNvSpPr>
            <a:spLocks noChangeArrowheads="1"/>
          </p:cNvSpPr>
          <p:nvPr/>
        </p:nvSpPr>
        <p:spPr bwMode="auto">
          <a:xfrm rot="9792946">
            <a:off x="8174038" y="4495800"/>
            <a:ext cx="2570162" cy="2209800"/>
          </a:xfrm>
          <a:prstGeom prst="irregularSeal2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pic>
        <p:nvPicPr>
          <p:cNvPr id="85028" name="Picture 36" descr="44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1" y="4419600"/>
            <a:ext cx="188277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71800" y="2362200"/>
            <a:ext cx="6324600" cy="457200"/>
          </a:xfrm>
          <a:solidFill>
            <a:srgbClr val="660066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uk" altLang="uk-UA" sz="2400" b="1" i="1">
                <a:solidFill>
                  <a:srgbClr val="FFFFCC"/>
                </a:solidFill>
              </a:rPr>
              <a:t>Суспензія аморфного цинк-інсуліну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2895600" y="914400"/>
            <a:ext cx="6934200" cy="60960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2192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6764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1336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5908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" altLang="uk-UA" sz="2400" b="1" i="1" dirty="0"/>
              <a:t>Фізико-хімічні властивості субстанції</a:t>
            </a:r>
          </a:p>
        </p:txBody>
      </p:sp>
      <p:sp>
        <p:nvSpPr>
          <p:cNvPr id="84999" name="Rectangle 7"/>
          <p:cNvSpPr>
            <a:spLocks noChangeArrowheads="1"/>
          </p:cNvSpPr>
          <p:nvPr/>
        </p:nvSpPr>
        <p:spPr bwMode="auto">
          <a:xfrm>
            <a:off x="4686300" y="1708151"/>
            <a:ext cx="3086100" cy="519113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" altLang="uk-UA" sz="28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Дисперсність</a:t>
            </a:r>
          </a:p>
        </p:txBody>
      </p:sp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2336800" y="4572000"/>
            <a:ext cx="595797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Кристалічний порошок АСК з розміром </a:t>
            </a:r>
            <a:r>
              <a:rPr lang="ru-RU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частинок близько 1680 мкм викликає більш </a:t>
            </a:r>
            <a:r>
              <a:rPr lang="ru-RU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часті та інтенсивні шлункові </a:t>
            </a:r>
            <a:r>
              <a:rPr lang="ru-RU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кровотечі, ніж дрібний порошок </a:t>
            </a:r>
            <a:r>
              <a:rPr lang="ru-RU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sz="2400" i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(близько 125 мкм)</a:t>
            </a:r>
          </a:p>
        </p:txBody>
      </p:sp>
      <p:graphicFrame>
        <p:nvGraphicFramePr>
          <p:cNvPr id="85005" name="Object 13"/>
          <p:cNvGraphicFramePr>
            <a:graphicFrameLocks noChangeAspect="1"/>
          </p:cNvGraphicFramePr>
          <p:nvPr/>
        </p:nvGraphicFramePr>
        <p:xfrm>
          <a:off x="2667000" y="3151188"/>
          <a:ext cx="53340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4" name="CorelDRAW" r:id="rId4" imgW="1287000" imgH="1039680" progId="CorelDraw.Graphic.7">
                  <p:embed/>
                </p:oleObj>
              </mc:Choice>
              <mc:Fallback>
                <p:oleObj name="CorelDRAW" r:id="rId4" imgW="1287000" imgH="1039680" progId="CorelDraw.Graphic.7">
                  <p:embed/>
                  <p:pic>
                    <p:nvPicPr>
                      <p:cNvPr id="8500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151188"/>
                        <a:ext cx="53340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6" name="Object 14"/>
          <p:cNvGraphicFramePr>
            <a:graphicFrameLocks noChangeAspect="1"/>
          </p:cNvGraphicFramePr>
          <p:nvPr/>
        </p:nvGraphicFramePr>
        <p:xfrm>
          <a:off x="2514600" y="3151188"/>
          <a:ext cx="53340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5" name="CorelDRAW" r:id="rId6" imgW="1287000" imgH="1039680" progId="CorelDraw.Graphic.7">
                  <p:embed/>
                </p:oleObj>
              </mc:Choice>
              <mc:Fallback>
                <p:oleObj name="CorelDRAW" r:id="rId6" imgW="1287000" imgH="1039680" progId="CorelDraw.Graphic.7">
                  <p:embed/>
                  <p:pic>
                    <p:nvPicPr>
                      <p:cNvPr id="8500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151188"/>
                        <a:ext cx="53340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7" name="Object 15"/>
          <p:cNvGraphicFramePr>
            <a:graphicFrameLocks noChangeAspect="1"/>
          </p:cNvGraphicFramePr>
          <p:nvPr/>
        </p:nvGraphicFramePr>
        <p:xfrm>
          <a:off x="2895600" y="3227388"/>
          <a:ext cx="53340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6" name="CorelDRAW" r:id="rId7" imgW="1287000" imgH="1039680" progId="CorelDraw.Graphic.7">
                  <p:embed/>
                </p:oleObj>
              </mc:Choice>
              <mc:Fallback>
                <p:oleObj name="CorelDRAW" r:id="rId7" imgW="1287000" imgH="1039680" progId="CorelDraw.Graphic.7">
                  <p:embed/>
                  <p:pic>
                    <p:nvPicPr>
                      <p:cNvPr id="8500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227388"/>
                        <a:ext cx="53340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8" name="Object 16"/>
          <p:cNvGraphicFramePr>
            <a:graphicFrameLocks noChangeAspect="1"/>
          </p:cNvGraphicFramePr>
          <p:nvPr/>
        </p:nvGraphicFramePr>
        <p:xfrm>
          <a:off x="2667000" y="3303588"/>
          <a:ext cx="53340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7" name="CorelDRAW" r:id="rId8" imgW="1287000" imgH="1039680" progId="CorelDraw.Graphic.7">
                  <p:embed/>
                </p:oleObj>
              </mc:Choice>
              <mc:Fallback>
                <p:oleObj name="CorelDRAW" r:id="rId8" imgW="1287000" imgH="1039680" progId="CorelDraw.Graphic.7">
                  <p:embed/>
                  <p:pic>
                    <p:nvPicPr>
                      <p:cNvPr id="8500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303588"/>
                        <a:ext cx="53340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9" name="Object 17"/>
          <p:cNvGraphicFramePr>
            <a:graphicFrameLocks noChangeAspect="1"/>
          </p:cNvGraphicFramePr>
          <p:nvPr/>
        </p:nvGraphicFramePr>
        <p:xfrm>
          <a:off x="2209800" y="3303588"/>
          <a:ext cx="53340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8" name="CorelDRAW" r:id="rId9" imgW="1287000" imgH="1039680" progId="CorelDraw.Graphic.7">
                  <p:embed/>
                </p:oleObj>
              </mc:Choice>
              <mc:Fallback>
                <p:oleObj name="CorelDRAW" r:id="rId9" imgW="1287000" imgH="1039680" progId="CorelDraw.Graphic.7">
                  <p:embed/>
                  <p:pic>
                    <p:nvPicPr>
                      <p:cNvPr id="8500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03588"/>
                        <a:ext cx="53340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0" name="Object 18"/>
          <p:cNvGraphicFramePr>
            <a:graphicFrameLocks noChangeAspect="1"/>
          </p:cNvGraphicFramePr>
          <p:nvPr/>
        </p:nvGraphicFramePr>
        <p:xfrm>
          <a:off x="2362200" y="3151188"/>
          <a:ext cx="53340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9" name="CorelDRAW" r:id="rId10" imgW="1287000" imgH="1039680" progId="CorelDraw.Graphic.7">
                  <p:embed/>
                </p:oleObj>
              </mc:Choice>
              <mc:Fallback>
                <p:oleObj name="CorelDRAW" r:id="rId10" imgW="1287000" imgH="1039680" progId="CorelDraw.Graphic.7">
                  <p:embed/>
                  <p:pic>
                    <p:nvPicPr>
                      <p:cNvPr id="8501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151188"/>
                        <a:ext cx="53340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1" name="Object 19"/>
          <p:cNvGraphicFramePr>
            <a:graphicFrameLocks noChangeAspect="1"/>
          </p:cNvGraphicFramePr>
          <p:nvPr/>
        </p:nvGraphicFramePr>
        <p:xfrm>
          <a:off x="2514600" y="2998788"/>
          <a:ext cx="53340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0" name="CorelDRAW" r:id="rId11" imgW="1287000" imgH="1039680" progId="CorelDraw.Graphic.7">
                  <p:embed/>
                </p:oleObj>
              </mc:Choice>
              <mc:Fallback>
                <p:oleObj name="CorelDRAW" r:id="rId11" imgW="1287000" imgH="1039680" progId="CorelDraw.Graphic.7">
                  <p:embed/>
                  <p:pic>
                    <p:nvPicPr>
                      <p:cNvPr id="8501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998788"/>
                        <a:ext cx="53340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3" name="Object 21"/>
          <p:cNvGraphicFramePr>
            <a:graphicFrameLocks noChangeAspect="1"/>
          </p:cNvGraphicFramePr>
          <p:nvPr/>
        </p:nvGraphicFramePr>
        <p:xfrm>
          <a:off x="6629400" y="3429001"/>
          <a:ext cx="4572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1" name="CorelDRAW" r:id="rId12" imgW="871200" imgH="870480" progId="CorelDraw.Graphic.7">
                  <p:embed/>
                </p:oleObj>
              </mc:Choice>
              <mc:Fallback>
                <p:oleObj name="CorelDRAW" r:id="rId12" imgW="871200" imgH="870480" progId="CorelDraw.Graphic.7">
                  <p:embed/>
                  <p:pic>
                    <p:nvPicPr>
                      <p:cNvPr id="8501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3429001"/>
                        <a:ext cx="4572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4" name="Object 22"/>
          <p:cNvGraphicFramePr>
            <a:graphicFrameLocks noChangeAspect="1"/>
          </p:cNvGraphicFramePr>
          <p:nvPr/>
        </p:nvGraphicFramePr>
        <p:xfrm>
          <a:off x="6248400" y="3505201"/>
          <a:ext cx="4572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2" name="CorelDRAW" r:id="rId14" imgW="871200" imgH="870480" progId="CorelDraw.Graphic.7">
                  <p:embed/>
                </p:oleObj>
              </mc:Choice>
              <mc:Fallback>
                <p:oleObj name="CorelDRAW" r:id="rId14" imgW="871200" imgH="870480" progId="CorelDraw.Graphic.7">
                  <p:embed/>
                  <p:pic>
                    <p:nvPicPr>
                      <p:cNvPr id="85014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505201"/>
                        <a:ext cx="4572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5" name="Object 23"/>
          <p:cNvGraphicFramePr>
            <a:graphicFrameLocks noChangeAspect="1"/>
          </p:cNvGraphicFramePr>
          <p:nvPr/>
        </p:nvGraphicFramePr>
        <p:xfrm>
          <a:off x="6934200" y="3276601"/>
          <a:ext cx="4572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3" name="CorelDRAW" r:id="rId15" imgW="871200" imgH="870480" progId="CorelDraw.Graphic.7">
                  <p:embed/>
                </p:oleObj>
              </mc:Choice>
              <mc:Fallback>
                <p:oleObj name="CorelDRAW" r:id="rId15" imgW="871200" imgH="870480" progId="CorelDraw.Graphic.7">
                  <p:embed/>
                  <p:pic>
                    <p:nvPicPr>
                      <p:cNvPr id="85015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3276601"/>
                        <a:ext cx="4572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6" name="Object 24"/>
          <p:cNvGraphicFramePr>
            <a:graphicFrameLocks noChangeAspect="1"/>
          </p:cNvGraphicFramePr>
          <p:nvPr/>
        </p:nvGraphicFramePr>
        <p:xfrm>
          <a:off x="7239000" y="3048001"/>
          <a:ext cx="4572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4" name="CorelDRAW" r:id="rId16" imgW="871200" imgH="870480" progId="CorelDraw.Graphic.7">
                  <p:embed/>
                </p:oleObj>
              </mc:Choice>
              <mc:Fallback>
                <p:oleObj name="CorelDRAW" r:id="rId16" imgW="871200" imgH="870480" progId="CorelDraw.Graphic.7">
                  <p:embed/>
                  <p:pic>
                    <p:nvPicPr>
                      <p:cNvPr id="8501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048001"/>
                        <a:ext cx="4572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7" name="Object 25"/>
          <p:cNvGraphicFramePr>
            <a:graphicFrameLocks noChangeAspect="1"/>
          </p:cNvGraphicFramePr>
          <p:nvPr/>
        </p:nvGraphicFramePr>
        <p:xfrm>
          <a:off x="6858000" y="2895601"/>
          <a:ext cx="4572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5" name="CorelDRAW" r:id="rId17" imgW="871200" imgH="870480" progId="CorelDraw.Graphic.7">
                  <p:embed/>
                </p:oleObj>
              </mc:Choice>
              <mc:Fallback>
                <p:oleObj name="CorelDRAW" r:id="rId17" imgW="871200" imgH="870480" progId="CorelDraw.Graphic.7">
                  <p:embed/>
                  <p:pic>
                    <p:nvPicPr>
                      <p:cNvPr id="85017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895601"/>
                        <a:ext cx="4572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8" name="Object 26"/>
          <p:cNvGraphicFramePr>
            <a:graphicFrameLocks noChangeAspect="1"/>
          </p:cNvGraphicFramePr>
          <p:nvPr/>
        </p:nvGraphicFramePr>
        <p:xfrm>
          <a:off x="7391400" y="3429001"/>
          <a:ext cx="4572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6" name="CorelDRAW" r:id="rId18" imgW="871200" imgH="870480" progId="CorelDraw.Graphic.7">
                  <p:embed/>
                </p:oleObj>
              </mc:Choice>
              <mc:Fallback>
                <p:oleObj name="CorelDRAW" r:id="rId18" imgW="871200" imgH="870480" progId="CorelDraw.Graphic.7">
                  <p:embed/>
                  <p:pic>
                    <p:nvPicPr>
                      <p:cNvPr id="8501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3429001"/>
                        <a:ext cx="4572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19" name="Object 27"/>
          <p:cNvGraphicFramePr>
            <a:graphicFrameLocks noChangeAspect="1"/>
          </p:cNvGraphicFramePr>
          <p:nvPr/>
        </p:nvGraphicFramePr>
        <p:xfrm>
          <a:off x="7010400" y="3505201"/>
          <a:ext cx="4572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7" name="CorelDRAW" r:id="rId19" imgW="871200" imgH="870480" progId="CorelDraw.Graphic.7">
                  <p:embed/>
                </p:oleObj>
              </mc:Choice>
              <mc:Fallback>
                <p:oleObj name="CorelDRAW" r:id="rId19" imgW="871200" imgH="870480" progId="CorelDraw.Graphic.7">
                  <p:embed/>
                  <p:pic>
                    <p:nvPicPr>
                      <p:cNvPr id="85019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3505201"/>
                        <a:ext cx="4572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0" name="Object 28"/>
          <p:cNvGraphicFramePr>
            <a:graphicFrameLocks noChangeAspect="1"/>
          </p:cNvGraphicFramePr>
          <p:nvPr/>
        </p:nvGraphicFramePr>
        <p:xfrm>
          <a:off x="6477000" y="3124201"/>
          <a:ext cx="4572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8" name="CorelDRAW" r:id="rId20" imgW="871200" imgH="870480" progId="CorelDraw.Graphic.7">
                  <p:embed/>
                </p:oleObj>
              </mc:Choice>
              <mc:Fallback>
                <p:oleObj name="CorelDRAW" r:id="rId20" imgW="871200" imgH="870480" progId="CorelDraw.Graphic.7">
                  <p:embed/>
                  <p:pic>
                    <p:nvPicPr>
                      <p:cNvPr id="8502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124201"/>
                        <a:ext cx="4572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1" name="Object 29"/>
          <p:cNvGraphicFramePr>
            <a:graphicFrameLocks noChangeAspect="1"/>
          </p:cNvGraphicFramePr>
          <p:nvPr/>
        </p:nvGraphicFramePr>
        <p:xfrm>
          <a:off x="7696200" y="3505201"/>
          <a:ext cx="4572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9" name="CorelDRAW" r:id="rId21" imgW="871200" imgH="870480" progId="CorelDraw.Graphic.7">
                  <p:embed/>
                </p:oleObj>
              </mc:Choice>
              <mc:Fallback>
                <p:oleObj name="CorelDRAW" r:id="rId21" imgW="871200" imgH="870480" progId="CorelDraw.Graphic.7">
                  <p:embed/>
                  <p:pic>
                    <p:nvPicPr>
                      <p:cNvPr id="8502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3505201"/>
                        <a:ext cx="4572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22" name="Text Box 30"/>
          <p:cNvSpPr txBox="1">
            <a:spLocks noChangeArrowheads="1"/>
          </p:cNvSpPr>
          <p:nvPr/>
        </p:nvSpPr>
        <p:spPr bwMode="auto">
          <a:xfrm>
            <a:off x="3201988" y="2819400"/>
            <a:ext cx="989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2 мкм</a:t>
            </a:r>
          </a:p>
        </p:txBody>
      </p:sp>
      <p:sp>
        <p:nvSpPr>
          <p:cNvPr id="85023" name="Text Box 31"/>
          <p:cNvSpPr txBox="1">
            <a:spLocks noChangeArrowheads="1"/>
          </p:cNvSpPr>
          <p:nvPr/>
        </p:nvSpPr>
        <p:spPr bwMode="auto">
          <a:xfrm>
            <a:off x="8001000" y="2819401"/>
            <a:ext cx="15295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10-40 мкм</a:t>
            </a:r>
          </a:p>
        </p:txBody>
      </p:sp>
      <p:sp>
        <p:nvSpPr>
          <p:cNvPr id="85025" name="AutoShape 33"/>
          <p:cNvSpPr>
            <a:spLocks noChangeArrowheads="1"/>
          </p:cNvSpPr>
          <p:nvPr/>
        </p:nvSpPr>
        <p:spPr bwMode="auto">
          <a:xfrm>
            <a:off x="3733800" y="3352800"/>
            <a:ext cx="2438400" cy="609600"/>
          </a:xfrm>
          <a:prstGeom prst="wedgeRectCallout">
            <a:avLst>
              <a:gd name="adj1" fmla="val -62759"/>
              <a:gd name="adj2" fmla="val -32032"/>
            </a:avLst>
          </a:prstGeom>
          <a:solidFill>
            <a:srgbClr val="66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uk" alt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>Короткочасний </a:t>
            </a:r>
            <a:r>
              <a:rPr lang="ru-RU" alt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>ефект</a:t>
            </a:r>
          </a:p>
        </p:txBody>
      </p:sp>
      <p:sp>
        <p:nvSpPr>
          <p:cNvPr id="85026" name="AutoShape 34"/>
          <p:cNvSpPr>
            <a:spLocks noChangeArrowheads="1"/>
          </p:cNvSpPr>
          <p:nvPr/>
        </p:nvSpPr>
        <p:spPr bwMode="auto">
          <a:xfrm>
            <a:off x="8153400" y="3352800"/>
            <a:ext cx="2438400" cy="609600"/>
          </a:xfrm>
          <a:prstGeom prst="wedgeRectCallout">
            <a:avLst>
              <a:gd name="adj1" fmla="val -62759"/>
              <a:gd name="adj2" fmla="val -32032"/>
            </a:avLst>
          </a:prstGeom>
          <a:solidFill>
            <a:srgbClr val="9900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uk" alt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>Пролонгована </a:t>
            </a:r>
            <a:r>
              <a:rPr lang="ru-RU" alt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>дія</a:t>
            </a:r>
          </a:p>
        </p:txBody>
      </p:sp>
    </p:spTree>
    <p:extLst>
      <p:ext uri="{BB962C8B-B14F-4D97-AF65-F5344CB8AC3E}">
        <p14:creationId xmlns:p14="http://schemas.microsoft.com/office/powerpoint/2010/main" val="143703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5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25" grpId="0" animBg="1" autoUpdateAnimBg="0"/>
      <p:bldP spid="85026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90900" y="2321049"/>
            <a:ext cx="5943600" cy="838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uk" altLang="uk-UA" sz="2400" i="1" dirty="0"/>
              <a:t>(Здатність до зміни кристалічної структури)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2895600" y="914400"/>
            <a:ext cx="6934200" cy="60960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2192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6764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1336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5908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" altLang="uk-UA" sz="2400" b="1" i="1"/>
              <a:t>Фізико-хімічні властивості субстанції</a:t>
            </a:r>
          </a:p>
        </p:txBody>
      </p:sp>
      <p:sp>
        <p:nvSpPr>
          <p:cNvPr id="88071" name="Rectangle 7"/>
          <p:cNvSpPr>
            <a:spLocks noChangeArrowheads="1"/>
          </p:cNvSpPr>
          <p:nvPr/>
        </p:nvSpPr>
        <p:spPr bwMode="auto">
          <a:xfrm>
            <a:off x="4686300" y="1708151"/>
            <a:ext cx="2857500" cy="519113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" altLang="uk-UA" sz="28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Поліморфізм</a:t>
            </a:r>
          </a:p>
        </p:txBody>
      </p:sp>
      <p:graphicFrame>
        <p:nvGraphicFramePr>
          <p:cNvPr id="88074" name="Object 10"/>
          <p:cNvGraphicFramePr>
            <a:graphicFrameLocks noChangeAspect="1"/>
          </p:cNvGraphicFramePr>
          <p:nvPr/>
        </p:nvGraphicFramePr>
        <p:xfrm>
          <a:off x="5181600" y="4724400"/>
          <a:ext cx="2057400" cy="175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1" name="CorelDRAW" r:id="rId3" imgW="7413840" imgH="6336720" progId="CorelDraw.Graphic.7">
                  <p:embed/>
                </p:oleObj>
              </mc:Choice>
              <mc:Fallback>
                <p:oleObj name="CorelDRAW" r:id="rId3" imgW="7413840" imgH="6336720" progId="CorelDraw.Graphic.7">
                  <p:embed/>
                  <p:pic>
                    <p:nvPicPr>
                      <p:cNvPr id="8807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724400"/>
                        <a:ext cx="2057400" cy="175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9999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5" name="Object 11"/>
          <p:cNvGraphicFramePr>
            <a:graphicFrameLocks noChangeAspect="1"/>
          </p:cNvGraphicFramePr>
          <p:nvPr/>
        </p:nvGraphicFramePr>
        <p:xfrm>
          <a:off x="2547939" y="1905000"/>
          <a:ext cx="1449387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2" name="CorelDRAW" r:id="rId5" imgW="4684320" imgH="6400800" progId="CorelDraw.Graphic.7">
                  <p:embed/>
                </p:oleObj>
              </mc:Choice>
              <mc:Fallback>
                <p:oleObj name="CorelDRAW" r:id="rId5" imgW="4684320" imgH="6400800" progId="CorelDraw.Graphic.7">
                  <p:embed/>
                  <p:pic>
                    <p:nvPicPr>
                      <p:cNvPr id="8807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9" y="1905000"/>
                        <a:ext cx="1449387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9999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6" name="Object 12"/>
          <p:cNvGraphicFramePr>
            <a:graphicFrameLocks noChangeAspect="1"/>
          </p:cNvGraphicFramePr>
          <p:nvPr/>
        </p:nvGraphicFramePr>
        <p:xfrm>
          <a:off x="2438400" y="4495801"/>
          <a:ext cx="2209800" cy="15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3" name="CorelDRAW" r:id="rId7" imgW="7805880" imgH="5421240" progId="CorelDraw.Graphic.7">
                  <p:embed/>
                </p:oleObj>
              </mc:Choice>
              <mc:Fallback>
                <p:oleObj name="CorelDRAW" r:id="rId7" imgW="7805880" imgH="5421240" progId="CorelDraw.Graphic.7">
                  <p:embed/>
                  <p:pic>
                    <p:nvPicPr>
                      <p:cNvPr id="8807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495801"/>
                        <a:ext cx="2209800" cy="153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9999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7" name="Object 13"/>
          <p:cNvGraphicFramePr>
            <a:graphicFrameLocks noChangeAspect="1"/>
          </p:cNvGraphicFramePr>
          <p:nvPr/>
        </p:nvGraphicFramePr>
        <p:xfrm>
          <a:off x="8580438" y="2074864"/>
          <a:ext cx="2011362" cy="188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4" name="CorelDRAW" r:id="rId9" imgW="6003720" imgH="5632560" progId="CorelDraw.Graphic.7">
                  <p:embed/>
                </p:oleObj>
              </mc:Choice>
              <mc:Fallback>
                <p:oleObj name="CorelDRAW" r:id="rId9" imgW="6003720" imgH="5632560" progId="CorelDraw.Graphic.7">
                  <p:embed/>
                  <p:pic>
                    <p:nvPicPr>
                      <p:cNvPr id="8807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0438" y="2074864"/>
                        <a:ext cx="2011362" cy="188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9999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8" name="Object 14"/>
          <p:cNvGraphicFramePr>
            <a:graphicFrameLocks noChangeAspect="1"/>
          </p:cNvGraphicFramePr>
          <p:nvPr/>
        </p:nvGraphicFramePr>
        <p:xfrm>
          <a:off x="8153400" y="4572000"/>
          <a:ext cx="22098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5" name="CorelDRAW" r:id="rId11" imgW="6584400" imgH="5595840" progId="CorelDraw.Graphic.7">
                  <p:embed/>
                </p:oleObj>
              </mc:Choice>
              <mc:Fallback>
                <p:oleObj name="CorelDRAW" r:id="rId11" imgW="6584400" imgH="5595840" progId="CorelDraw.Graphic.7">
                  <p:embed/>
                  <p:pic>
                    <p:nvPicPr>
                      <p:cNvPr id="8807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4572000"/>
                        <a:ext cx="22098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9999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73" name="Rectangle 9"/>
          <p:cNvSpPr>
            <a:spLocks noChangeArrowheads="1"/>
          </p:cNvSpPr>
          <p:nvPr/>
        </p:nvSpPr>
        <p:spPr bwMode="auto">
          <a:xfrm>
            <a:off x="2743200" y="3527428"/>
            <a:ext cx="807720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90513" indent="-290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1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</a:pPr>
            <a:r>
              <a:rPr lang="uk" altLang="uk-UA" sz="28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АСК – 6 кристалічних форм (2 активні)</a:t>
            </a:r>
          </a:p>
          <a:p>
            <a:pPr>
              <a:lnSpc>
                <a:spcPct val="85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</a:pPr>
            <a:r>
              <a:rPr lang="uk" altLang="uk-UA" sz="28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Левоміцетин - 4 модифікації (100% активність тільки у 1 форми)</a:t>
            </a:r>
          </a:p>
        </p:txBody>
      </p:sp>
    </p:spTree>
    <p:extLst>
      <p:ext uri="{BB962C8B-B14F-4D97-AF65-F5344CB8AC3E}">
        <p14:creationId xmlns:p14="http://schemas.microsoft.com/office/powerpoint/2010/main" val="182069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32" name="Object 20">
            <a:hlinkClick r:id="" action="ppaction://macro?name=Макрос1"/>
          </p:cNvPr>
          <p:cNvGraphicFramePr>
            <a:graphicFrameLocks noChangeAspect="1"/>
          </p:cNvGraphicFramePr>
          <p:nvPr/>
        </p:nvGraphicFramePr>
        <p:xfrm>
          <a:off x="4949826" y="2286001"/>
          <a:ext cx="3051175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2" name="CorelDRAW" r:id="rId3" imgW="5202000" imgH="5342760" progId="CorelDraw.Graphic.7">
                  <p:embed/>
                </p:oleObj>
              </mc:Choice>
              <mc:Fallback>
                <p:oleObj name="CorelDRAW" r:id="rId3" imgW="5202000" imgH="5342760" progId="CorelDraw.Graphic.7">
                  <p:embed/>
                  <p:pic>
                    <p:nvPicPr>
                      <p:cNvPr id="90132" name="Object 20">
                        <a:hlinkClick r:id="" action="ppaction://macro?name=Макрос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9826" y="2286001"/>
                        <a:ext cx="3051175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8" name="Object 16"/>
          <p:cNvGraphicFramePr>
            <a:graphicFrameLocks noChangeAspect="1"/>
          </p:cNvGraphicFramePr>
          <p:nvPr/>
        </p:nvGraphicFramePr>
        <p:xfrm>
          <a:off x="7391400" y="4789488"/>
          <a:ext cx="3327400" cy="183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" name="CorelDRAW" r:id="rId5" imgW="8636400" imgH="4775760" progId="CorelDraw.Graphic.7">
                  <p:embed/>
                </p:oleObj>
              </mc:Choice>
              <mc:Fallback>
                <p:oleObj name="CorelDRAW" r:id="rId5" imgW="8636400" imgH="4775760" progId="CorelDraw.Graphic.7">
                  <p:embed/>
                  <p:pic>
                    <p:nvPicPr>
                      <p:cNvPr id="9012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4789488"/>
                        <a:ext cx="3327400" cy="183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45791" dir="2021404" algn="ctr" rotWithShape="0">
                          <a:srgbClr val="9999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62200" y="2286000"/>
            <a:ext cx="2743200" cy="1447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uk" altLang="uk-UA" sz="2400" i="1"/>
              <a:t>L- форма </a:t>
            </a:r>
            <a:r>
              <a:rPr lang="ru-RU" altLang="uk-UA" sz="2400" i="1"/>
              <a:t/>
            </a:r>
            <a:br>
              <a:rPr lang="ru-RU" altLang="uk-UA" sz="2400" i="1"/>
            </a:br>
            <a:r>
              <a:rPr lang="uk" altLang="uk-UA" sz="2400" i="1"/>
              <a:t>хлорамфеніколу </a:t>
            </a:r>
            <a:r>
              <a:rPr lang="ru-RU" altLang="uk-UA" sz="2400" i="1"/>
              <a:t/>
            </a:r>
            <a:br>
              <a:rPr lang="ru-RU" altLang="uk-UA" sz="2400" i="1"/>
            </a:br>
            <a:r>
              <a:rPr lang="uk" altLang="uk-UA" sz="2400" i="1"/>
              <a:t>(левоміцетин)</a:t>
            </a: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2895600" y="914400"/>
            <a:ext cx="6781800" cy="60960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2192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6764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1336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5908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" altLang="uk-UA" sz="2400" b="1" i="1" dirty="0"/>
              <a:t>Фізико-хімічні властивості субстанції</a:t>
            </a:r>
          </a:p>
        </p:txBody>
      </p:sp>
      <p:sp>
        <p:nvSpPr>
          <p:cNvPr id="90119" name="Rectangle 7"/>
          <p:cNvSpPr>
            <a:spLocks noChangeArrowheads="1"/>
          </p:cNvSpPr>
          <p:nvPr/>
        </p:nvSpPr>
        <p:spPr bwMode="auto">
          <a:xfrm>
            <a:off x="4000500" y="1708151"/>
            <a:ext cx="4457700" cy="519113"/>
          </a:xfrm>
          <a:prstGeom prst="rect">
            <a:avLst/>
          </a:prstGeom>
          <a:solidFill>
            <a:srgbClr val="66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" altLang="uk-UA" sz="28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Оптичні властивості</a:t>
            </a:r>
          </a:p>
        </p:txBody>
      </p:sp>
      <p:graphicFrame>
        <p:nvGraphicFramePr>
          <p:cNvPr id="90121" name="Object 9"/>
          <p:cNvGraphicFramePr>
            <a:graphicFrameLocks noChangeAspect="1"/>
          </p:cNvGraphicFramePr>
          <p:nvPr/>
        </p:nvGraphicFramePr>
        <p:xfrm>
          <a:off x="6781801" y="4191000"/>
          <a:ext cx="498475" cy="18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" name="CorelDRAW" r:id="rId7" imgW="5722200" imgH="2117520" progId="CorelDraw.Graphic.7">
                  <p:embed/>
                </p:oleObj>
              </mc:Choice>
              <mc:Fallback>
                <p:oleObj name="CorelDRAW" r:id="rId7" imgW="5722200" imgH="2117520" progId="CorelDraw.Graphic.7">
                  <p:embed/>
                  <p:pic>
                    <p:nvPicPr>
                      <p:cNvPr id="901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1" y="4191000"/>
                        <a:ext cx="498475" cy="18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2" name="Object 10"/>
          <p:cNvGraphicFramePr>
            <a:graphicFrameLocks noChangeAspect="1"/>
          </p:cNvGraphicFramePr>
          <p:nvPr/>
        </p:nvGraphicFramePr>
        <p:xfrm>
          <a:off x="7391401" y="4191000"/>
          <a:ext cx="498475" cy="18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" name="CorelDRAW" r:id="rId9" imgW="5722200" imgH="2117520" progId="CorelDraw.Graphic.7">
                  <p:embed/>
                </p:oleObj>
              </mc:Choice>
              <mc:Fallback>
                <p:oleObj name="CorelDRAW" r:id="rId9" imgW="5722200" imgH="2117520" progId="CorelDraw.Graphic.7">
                  <p:embed/>
                  <p:pic>
                    <p:nvPicPr>
                      <p:cNvPr id="9012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1" y="4191000"/>
                        <a:ext cx="498475" cy="18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3" name="Object 11"/>
          <p:cNvGraphicFramePr>
            <a:graphicFrameLocks noChangeAspect="1"/>
          </p:cNvGraphicFramePr>
          <p:nvPr/>
        </p:nvGraphicFramePr>
        <p:xfrm>
          <a:off x="5334001" y="3886200"/>
          <a:ext cx="498475" cy="18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" name="CorelDRAW" r:id="rId10" imgW="5722200" imgH="2117520" progId="CorelDraw.Graphic.7">
                  <p:embed/>
                </p:oleObj>
              </mc:Choice>
              <mc:Fallback>
                <p:oleObj name="CorelDRAW" r:id="rId10" imgW="5722200" imgH="2117520" progId="CorelDraw.Graphic.7">
                  <p:embed/>
                  <p:pic>
                    <p:nvPicPr>
                      <p:cNvPr id="9012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1" y="3886200"/>
                        <a:ext cx="498475" cy="18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4" name="Rectangle 12"/>
          <p:cNvSpPr>
            <a:spLocks noChangeArrowheads="1"/>
          </p:cNvSpPr>
          <p:nvPr/>
        </p:nvSpPr>
        <p:spPr bwMode="auto">
          <a:xfrm>
            <a:off x="8091489" y="2362201"/>
            <a:ext cx="245310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400" i="1" dirty="0"/>
              <a:t>рацемат </a:t>
            </a:r>
            <a:r>
              <a:rPr lang="ru-RU" altLang="uk-UA" sz="2400" i="1" dirty="0"/>
              <a:t/>
            </a:r>
            <a:br>
              <a:rPr lang="ru-RU" altLang="uk-UA" sz="2400" i="1" dirty="0"/>
            </a:br>
            <a:r>
              <a:rPr lang="uk" altLang="uk-UA" sz="2400" i="1" dirty="0"/>
              <a:t>хлорамфеніколу </a:t>
            </a:r>
            <a:r>
              <a:rPr lang="ru-RU" altLang="uk-UA" sz="2400" i="1" dirty="0"/>
              <a:t/>
            </a:r>
            <a:br>
              <a:rPr lang="ru-RU" altLang="uk-UA" sz="2400" i="1" dirty="0"/>
            </a:br>
            <a:r>
              <a:rPr lang="uk" altLang="uk-UA" sz="2400" i="1" dirty="0"/>
              <a:t>(синтоміцин)</a:t>
            </a:r>
          </a:p>
        </p:txBody>
      </p:sp>
      <p:sp>
        <p:nvSpPr>
          <p:cNvPr id="90125" name="Rectangle 13"/>
          <p:cNvSpPr>
            <a:spLocks noChangeArrowheads="1"/>
          </p:cNvSpPr>
          <p:nvPr/>
        </p:nvSpPr>
        <p:spPr bwMode="auto">
          <a:xfrm>
            <a:off x="5159302" y="5273676"/>
            <a:ext cx="1873397" cy="830997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кетаміну </a:t>
            </a:r>
            <a:r>
              <a:rPr lang="ru-RU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гідрохлорид</a:t>
            </a:r>
          </a:p>
        </p:txBody>
      </p:sp>
      <p:graphicFrame>
        <p:nvGraphicFramePr>
          <p:cNvPr id="90129" name="Object 17"/>
          <p:cNvGraphicFramePr>
            <a:graphicFrameLocks noChangeAspect="1"/>
          </p:cNvGraphicFramePr>
          <p:nvPr/>
        </p:nvGraphicFramePr>
        <p:xfrm>
          <a:off x="2852738" y="4038601"/>
          <a:ext cx="1490662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" name="CorelDRAW" r:id="rId11" imgW="4146120" imgH="6511680" progId="CorelDraw.Graphic.7">
                  <p:embed/>
                </p:oleObj>
              </mc:Choice>
              <mc:Fallback>
                <p:oleObj name="CorelDRAW" r:id="rId11" imgW="4146120" imgH="6511680" progId="CorelDraw.Graphic.7">
                  <p:embed/>
                  <p:pic>
                    <p:nvPicPr>
                      <p:cNvPr id="9012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2738" y="4038601"/>
                        <a:ext cx="1490662" cy="234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9999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30" name="Text Box 18"/>
          <p:cNvSpPr txBox="1">
            <a:spLocks noChangeArrowheads="1"/>
          </p:cNvSpPr>
          <p:nvPr/>
        </p:nvSpPr>
        <p:spPr bwMode="auto">
          <a:xfrm>
            <a:off x="8153400" y="6248400"/>
            <a:ext cx="18437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b="1">
                <a:effectLst>
                  <a:outerShdw blurRad="38100" dist="38100" dir="2700000" algn="tl">
                    <a:srgbClr val="000000"/>
                  </a:outerShdw>
                </a:effectLst>
              </a:rPr>
              <a:t>L- форма (ЦНС </a:t>
            </a:r>
            <a:r>
              <a:rPr lang="uk" altLang="uk-UA" b="1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)</a:t>
            </a:r>
            <a:endParaRPr lang="ru-RU" altLang="uk-UA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31" name="Text Box 19"/>
          <p:cNvSpPr txBox="1">
            <a:spLocks noChangeArrowheads="1"/>
          </p:cNvSpPr>
          <p:nvPr/>
        </p:nvSpPr>
        <p:spPr bwMode="auto">
          <a:xfrm>
            <a:off x="2514601" y="6248400"/>
            <a:ext cx="18918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b="1">
                <a:effectLst>
                  <a:outerShdw blurRad="38100" dist="38100" dir="2700000" algn="tl">
                    <a:srgbClr val="000000"/>
                  </a:outerShdw>
                </a:effectLst>
              </a:rPr>
              <a:t>D- форма (ЦНС </a:t>
            </a:r>
            <a:r>
              <a:rPr lang="uk" altLang="uk-UA" b="1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)</a:t>
            </a:r>
            <a:endParaRPr lang="ru-RU" altLang="uk-UA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457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28" name="Object 8"/>
          <p:cNvGraphicFramePr>
            <a:graphicFrameLocks noChangeAspect="1"/>
          </p:cNvGraphicFramePr>
          <p:nvPr/>
        </p:nvGraphicFramePr>
        <p:xfrm>
          <a:off x="4324350" y="1066800"/>
          <a:ext cx="3232150" cy="553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8" name="CorelDRAW" r:id="rId3" imgW="2920680" imgH="5004720" progId="CorelDraw.Graphic.7">
                  <p:embed/>
                </p:oleObj>
              </mc:Choice>
              <mc:Fallback>
                <p:oleObj name="CorelDRAW" r:id="rId3" imgW="2920680" imgH="5004720" progId="CorelDraw.Graphic.7">
                  <p:embed/>
                  <p:pic>
                    <p:nvPicPr>
                      <p:cNvPr id="13312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1066800"/>
                        <a:ext cx="3232150" cy="553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133125" name="Rectangle 5"/>
          <p:cNvSpPr>
            <a:spLocks noChangeArrowheads="1"/>
          </p:cNvSpPr>
          <p:nvPr/>
        </p:nvSpPr>
        <p:spPr bwMode="auto">
          <a:xfrm>
            <a:off x="3886200" y="914400"/>
            <a:ext cx="4876800" cy="60960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2192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6764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1336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5908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" altLang="uk-UA" sz="2400" b="1" i="1" dirty="0"/>
              <a:t>Допоміжні речовини</a:t>
            </a:r>
          </a:p>
        </p:txBody>
      </p:sp>
      <p:sp>
        <p:nvSpPr>
          <p:cNvPr id="133129" name="AutoShape 9"/>
          <p:cNvSpPr>
            <a:spLocks noChangeArrowheads="1"/>
          </p:cNvSpPr>
          <p:nvPr/>
        </p:nvSpPr>
        <p:spPr bwMode="auto">
          <a:xfrm>
            <a:off x="4343400" y="3124200"/>
            <a:ext cx="3505200" cy="2438400"/>
          </a:xfrm>
          <a:prstGeom prst="irregularSeal1">
            <a:avLst/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graphicFrame>
        <p:nvGraphicFramePr>
          <p:cNvPr id="133131" name="Object 11"/>
          <p:cNvGraphicFramePr>
            <a:graphicFrameLocks noChangeAspect="1"/>
          </p:cNvGraphicFramePr>
          <p:nvPr/>
        </p:nvGraphicFramePr>
        <p:xfrm>
          <a:off x="4960939" y="3886201"/>
          <a:ext cx="227012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9" name="CorelDRAW" r:id="rId5" imgW="2269440" imgH="956160" progId="CorelDraw.Graphic.7">
                  <p:embed/>
                </p:oleObj>
              </mc:Choice>
              <mc:Fallback>
                <p:oleObj name="CorelDRAW" r:id="rId5" imgW="2269440" imgH="956160" progId="CorelDraw.Graphic.7">
                  <p:embed/>
                  <p:pic>
                    <p:nvPicPr>
                      <p:cNvPr id="13313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0939" y="3886201"/>
                        <a:ext cx="2270125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32" name="AutoShape 12"/>
          <p:cNvSpPr>
            <a:spLocks noChangeArrowheads="1"/>
          </p:cNvSpPr>
          <p:nvPr/>
        </p:nvSpPr>
        <p:spPr bwMode="auto">
          <a:xfrm>
            <a:off x="2209800" y="1905001"/>
            <a:ext cx="2057400" cy="1603375"/>
          </a:xfrm>
          <a:prstGeom prst="wedgeRectCallout">
            <a:avLst>
              <a:gd name="adj1" fmla="val 75079"/>
              <a:gd name="adj2" fmla="val 83662"/>
            </a:avLst>
          </a:prstGeom>
          <a:solidFill>
            <a:srgbClr val="0066FF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uk" altLang="uk-UA" b="1">
                <a:latin typeface="Arial" panose="020B0604020202020204" pitchFamily="34" charset="0"/>
              </a:rPr>
              <a:t>Магнію трисиликат та магнію оксид </a:t>
            </a:r>
            <a:r>
              <a:rPr lang="uk" altLang="uk-UA" b="1">
                <a:latin typeface="Arial" panose="020B0604020202020204" pitchFamily="34" charset="0"/>
                <a:sym typeface="Symbol" panose="05050102010706020507" pitchFamily="18" charset="2"/>
              </a:rPr>
              <a:t> деструкція стероїдів</a:t>
            </a:r>
            <a:endParaRPr lang="ru-RU" altLang="uk-UA" b="1">
              <a:latin typeface="Arial" panose="020B0604020202020204" pitchFamily="34" charset="0"/>
            </a:endParaRPr>
          </a:p>
        </p:txBody>
      </p:sp>
      <p:sp>
        <p:nvSpPr>
          <p:cNvPr id="133133" name="AutoShape 13"/>
          <p:cNvSpPr>
            <a:spLocks noChangeArrowheads="1"/>
          </p:cNvSpPr>
          <p:nvPr/>
        </p:nvSpPr>
        <p:spPr bwMode="auto">
          <a:xfrm>
            <a:off x="2209800" y="4572001"/>
            <a:ext cx="1981200" cy="1457325"/>
          </a:xfrm>
          <a:prstGeom prst="wedgeRectCallout">
            <a:avLst>
              <a:gd name="adj1" fmla="val 80611"/>
              <a:gd name="adj2" fmla="val -56755"/>
            </a:avLst>
          </a:prstGeom>
          <a:solidFill>
            <a:srgbClr val="0066FF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uk" altLang="uk-UA" b="1">
                <a:latin typeface="Arial" panose="020B0604020202020204" pitchFamily="34" charset="0"/>
              </a:rPr>
              <a:t>ТВІН-80 посилює адсорбцію вітамінів </a:t>
            </a:r>
            <a:r>
              <a:rPr lang="ru-RU" altLang="uk-UA" b="1">
                <a:latin typeface="Arial" panose="020B0604020202020204" pitchFamily="34" charset="0"/>
              </a:rPr>
              <a:t/>
            </a:r>
            <a:br>
              <a:rPr lang="ru-RU" altLang="uk-UA" b="1">
                <a:latin typeface="Arial" panose="020B0604020202020204" pitchFamily="34" charset="0"/>
              </a:rPr>
            </a:br>
            <a:r>
              <a:rPr lang="uk" altLang="uk-UA" b="1">
                <a:latin typeface="Arial" panose="020B0604020202020204" pitchFamily="34" charset="0"/>
              </a:rPr>
              <a:t>А, D , Е</a:t>
            </a:r>
          </a:p>
        </p:txBody>
      </p:sp>
      <p:sp>
        <p:nvSpPr>
          <p:cNvPr id="133134" name="AutoShape 14"/>
          <p:cNvSpPr>
            <a:spLocks noChangeArrowheads="1"/>
          </p:cNvSpPr>
          <p:nvPr/>
        </p:nvSpPr>
        <p:spPr bwMode="auto">
          <a:xfrm>
            <a:off x="8077200" y="1600200"/>
            <a:ext cx="2362200" cy="2133600"/>
          </a:xfrm>
          <a:prstGeom prst="wedgeRectCallout">
            <a:avLst>
              <a:gd name="adj1" fmla="val -98722"/>
              <a:gd name="adj2" fmla="val 52306"/>
            </a:avLst>
          </a:prstGeom>
          <a:solidFill>
            <a:srgbClr val="0066FF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uk" altLang="uk-UA" b="1">
                <a:latin typeface="Arial" panose="020B0604020202020204" pitchFamily="34" charset="0"/>
              </a:rPr>
              <a:t>Лактоза знижує ефекти ізоніазиду, барбітуратів, посилює дію тестостерону.</a:t>
            </a:r>
          </a:p>
        </p:txBody>
      </p:sp>
      <p:sp>
        <p:nvSpPr>
          <p:cNvPr id="133135" name="AutoShape 15"/>
          <p:cNvSpPr>
            <a:spLocks noChangeArrowheads="1"/>
          </p:cNvSpPr>
          <p:nvPr/>
        </p:nvSpPr>
        <p:spPr bwMode="auto">
          <a:xfrm>
            <a:off x="8077200" y="4495800"/>
            <a:ext cx="2362200" cy="1822450"/>
          </a:xfrm>
          <a:prstGeom prst="wedgeRectCallout">
            <a:avLst>
              <a:gd name="adj1" fmla="val -81384"/>
              <a:gd name="adj2" fmla="val -37630"/>
            </a:avLst>
          </a:prstGeom>
          <a:solidFill>
            <a:srgbClr val="0066FF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uk" altLang="uk-UA" b="1">
                <a:latin typeface="Arial" panose="020B0604020202020204" pitchFamily="34" charset="0"/>
              </a:rPr>
              <a:t>Каолін затримує вивільнення алкалоїдів, анестетиків, антибіотиків</a:t>
            </a:r>
          </a:p>
        </p:txBody>
      </p:sp>
    </p:spTree>
    <p:extLst>
      <p:ext uri="{BB962C8B-B14F-4D97-AF65-F5344CB8AC3E}">
        <p14:creationId xmlns:p14="http://schemas.microsoft.com/office/powerpoint/2010/main" val="245460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2" grpId="0" animBg="1" autoUpdateAnimBg="0"/>
      <p:bldP spid="133133" grpId="0" animBg="1" autoUpdateAnimBg="0"/>
      <p:bldP spid="133134" grpId="0" animBg="1" autoUpdateAnimBg="0"/>
      <p:bldP spid="133135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820" name="Object 12"/>
          <p:cNvGraphicFramePr>
            <a:graphicFrameLocks noChangeAspect="1"/>
          </p:cNvGraphicFramePr>
          <p:nvPr/>
        </p:nvGraphicFramePr>
        <p:xfrm>
          <a:off x="4572000" y="3300414"/>
          <a:ext cx="3581400" cy="325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CorelDRAW" r:id="rId3" imgW="2581275" imgH="2345055" progId="CorelDRAW.Graphic.12">
                  <p:embed/>
                </p:oleObj>
              </mc:Choice>
              <mc:Fallback>
                <p:oleObj name="CorelDRAW" r:id="rId3" imgW="2581275" imgH="2345055" progId="CorelDRAW.Graphic.12">
                  <p:embed/>
                  <p:pic>
                    <p:nvPicPr>
                      <p:cNvPr id="11982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300414"/>
                        <a:ext cx="3581400" cy="325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9999F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CC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3886200" y="914400"/>
            <a:ext cx="4876800" cy="609600"/>
          </a:xfrm>
          <a:prstGeom prst="rect">
            <a:avLst/>
          </a:prstGeom>
          <a:solidFill>
            <a:srgbClr val="99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762000" indent="-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2192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6764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1336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590800" indent="-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" altLang="uk-UA" sz="2400" b="1" i="1" dirty="0"/>
              <a:t>Допоміжні речовини</a:t>
            </a:r>
          </a:p>
        </p:txBody>
      </p:sp>
      <p:sp>
        <p:nvSpPr>
          <p:cNvPr id="119816" name="Line 8"/>
          <p:cNvSpPr>
            <a:spLocks noChangeShapeType="1"/>
          </p:cNvSpPr>
          <p:nvPr/>
        </p:nvSpPr>
        <p:spPr bwMode="auto">
          <a:xfrm flipH="1">
            <a:off x="6477000" y="3429000"/>
            <a:ext cx="76200" cy="914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9818" name="Line 10"/>
          <p:cNvSpPr>
            <a:spLocks noChangeShapeType="1"/>
          </p:cNvSpPr>
          <p:nvPr/>
        </p:nvSpPr>
        <p:spPr bwMode="auto">
          <a:xfrm flipH="1">
            <a:off x="7315200" y="3276600"/>
            <a:ext cx="990600" cy="10429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9819" name="Line 11"/>
          <p:cNvSpPr>
            <a:spLocks noChangeShapeType="1"/>
          </p:cNvSpPr>
          <p:nvPr/>
        </p:nvSpPr>
        <p:spPr bwMode="auto">
          <a:xfrm flipH="1">
            <a:off x="7848600" y="4191000"/>
            <a:ext cx="9144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9821" name="Rectangle 13"/>
          <p:cNvSpPr>
            <a:spLocks noChangeArrowheads="1"/>
          </p:cNvSpPr>
          <p:nvPr/>
        </p:nvSpPr>
        <p:spPr bwMode="auto">
          <a:xfrm>
            <a:off x="2362200" y="1644651"/>
            <a:ext cx="7696200" cy="71437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uk" altLang="uk-UA" sz="2400" i="1">
                <a:solidFill>
                  <a:srgbClr val="FF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Активатори всмоктування через шкіру змінюють </a:t>
            </a:r>
            <a:r>
              <a:rPr lang="ru-RU" altLang="uk-UA" sz="2400" i="1">
                <a:solidFill>
                  <a:srgbClr val="FF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altLang="uk-UA" sz="2400" i="1">
                <a:solidFill>
                  <a:srgbClr val="FF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uk" altLang="uk-UA" sz="2400" i="1">
                <a:solidFill>
                  <a:srgbClr val="FF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структуру епідермісу за рахунок розчинення ліпідів.</a:t>
            </a:r>
          </a:p>
        </p:txBody>
      </p:sp>
      <p:sp>
        <p:nvSpPr>
          <p:cNvPr id="119822" name="Rectangle 14"/>
          <p:cNvSpPr>
            <a:spLocks noChangeArrowheads="1"/>
          </p:cNvSpPr>
          <p:nvPr/>
        </p:nvSpPr>
        <p:spPr bwMode="auto">
          <a:xfrm>
            <a:off x="5638800" y="2438401"/>
            <a:ext cx="1887538" cy="1044575"/>
          </a:xfrm>
          <a:prstGeom prst="rect">
            <a:avLst/>
          </a:prstGeom>
          <a:solidFill>
            <a:srgbClr val="9999FF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Спирти </a:t>
            </a:r>
            <a: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(етиловий, </a:t>
            </a:r>
            <a: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цетиловий)</a:t>
            </a:r>
          </a:p>
        </p:txBody>
      </p:sp>
      <p:sp>
        <p:nvSpPr>
          <p:cNvPr id="119823" name="Text Box 15"/>
          <p:cNvSpPr txBox="1">
            <a:spLocks noChangeArrowheads="1"/>
          </p:cNvSpPr>
          <p:nvPr/>
        </p:nvSpPr>
        <p:spPr bwMode="auto">
          <a:xfrm>
            <a:off x="7848600" y="2438401"/>
            <a:ext cx="2762250" cy="1044575"/>
          </a:xfrm>
          <a:prstGeom prst="rect">
            <a:avLst/>
          </a:prstGeom>
          <a:solidFill>
            <a:srgbClr val="9999FF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Ефіри </a:t>
            </a:r>
            <a: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(цетилпальмітат, </a:t>
            </a:r>
            <a: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цетилмеристат)</a:t>
            </a:r>
          </a:p>
        </p:txBody>
      </p:sp>
      <p:sp>
        <p:nvSpPr>
          <p:cNvPr id="119826" name="Text Box 18"/>
          <p:cNvSpPr txBox="1">
            <a:spLocks noChangeArrowheads="1"/>
          </p:cNvSpPr>
          <p:nvPr/>
        </p:nvSpPr>
        <p:spPr bwMode="auto">
          <a:xfrm>
            <a:off x="8229600" y="3581400"/>
            <a:ext cx="2310056" cy="707886"/>
          </a:xfrm>
          <a:prstGeom prst="rect">
            <a:avLst/>
          </a:prstGeom>
          <a:solidFill>
            <a:srgbClr val="9999FF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Олія </a:t>
            </a:r>
            <a: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терпентинова</a:t>
            </a:r>
          </a:p>
        </p:txBody>
      </p:sp>
      <p:sp>
        <p:nvSpPr>
          <p:cNvPr id="119817" name="Line 9"/>
          <p:cNvSpPr>
            <a:spLocks noChangeShapeType="1"/>
          </p:cNvSpPr>
          <p:nvPr/>
        </p:nvSpPr>
        <p:spPr bwMode="auto">
          <a:xfrm>
            <a:off x="4724400" y="2971800"/>
            <a:ext cx="609600" cy="1447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9829" name="AutoShape 21"/>
          <p:cNvSpPr>
            <a:spLocks noChangeArrowheads="1"/>
          </p:cNvSpPr>
          <p:nvPr/>
        </p:nvSpPr>
        <p:spPr bwMode="auto">
          <a:xfrm>
            <a:off x="2133600" y="3505200"/>
            <a:ext cx="2362200" cy="1905000"/>
          </a:xfrm>
          <a:prstGeom prst="wedgeRectCallout">
            <a:avLst>
              <a:gd name="adj1" fmla="val -3361"/>
              <a:gd name="adj2" fmla="val -72083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uk" altLang="uk-UA" sz="2000" i="1"/>
              <a:t>сульфаніламіди, </a:t>
            </a:r>
            <a:r>
              <a:rPr lang="ru-RU" altLang="uk-UA" sz="2000" i="1"/>
              <a:t/>
            </a:r>
            <a:br>
              <a:rPr lang="ru-RU" altLang="uk-UA" sz="2000" i="1"/>
            </a:br>
            <a:r>
              <a:rPr lang="uk" altLang="uk-UA" sz="2000" i="1"/>
              <a:t>стероїди, </a:t>
            </a:r>
            <a:r>
              <a:rPr lang="ru-RU" altLang="uk-UA" sz="2000" i="1"/>
              <a:t/>
            </a:r>
            <a:br>
              <a:rPr lang="ru-RU" altLang="uk-UA" sz="2000" i="1"/>
            </a:br>
            <a:r>
              <a:rPr lang="uk" altLang="uk-UA" sz="2000" i="1"/>
              <a:t>антигістамінні, </a:t>
            </a:r>
            <a:r>
              <a:rPr lang="ru-RU" altLang="uk-UA" sz="2000" i="1"/>
              <a:t/>
            </a:r>
            <a:br>
              <a:rPr lang="ru-RU" altLang="uk-UA" sz="2000" i="1"/>
            </a:br>
            <a:r>
              <a:rPr lang="uk" altLang="uk-UA" sz="2000" i="1"/>
              <a:t>антикоагулянти, </a:t>
            </a:r>
            <a:r>
              <a:rPr lang="ru-RU" altLang="uk-UA" sz="2000" i="1"/>
              <a:t/>
            </a:r>
            <a:br>
              <a:rPr lang="ru-RU" altLang="uk-UA" sz="2000" i="1"/>
            </a:br>
            <a:r>
              <a:rPr lang="uk" altLang="uk-UA" sz="2000" i="1"/>
              <a:t>саліцилова </a:t>
            </a:r>
            <a:r>
              <a:rPr lang="ru-RU" altLang="uk-UA" sz="2000" i="1"/>
              <a:t/>
            </a:r>
            <a:br>
              <a:rPr lang="ru-RU" altLang="uk-UA" sz="2000" i="1"/>
            </a:br>
            <a:r>
              <a:rPr lang="uk" altLang="uk-UA" sz="2000" i="1"/>
              <a:t>кислота</a:t>
            </a:r>
          </a:p>
        </p:txBody>
      </p:sp>
      <p:sp>
        <p:nvSpPr>
          <p:cNvPr id="119824" name="Text Box 16"/>
          <p:cNvSpPr txBox="1">
            <a:spLocks noChangeArrowheads="1"/>
          </p:cNvSpPr>
          <p:nvPr/>
        </p:nvSpPr>
        <p:spPr bwMode="auto">
          <a:xfrm>
            <a:off x="2209800" y="2646363"/>
            <a:ext cx="3017838" cy="400110"/>
          </a:xfrm>
          <a:prstGeom prst="rect">
            <a:avLst/>
          </a:prstGeom>
          <a:solidFill>
            <a:srgbClr val="9999FF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" altLang="uk-UA" sz="2000" b="1" i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Диметилсульфоксид</a:t>
            </a:r>
          </a:p>
        </p:txBody>
      </p:sp>
    </p:spTree>
    <p:extLst>
      <p:ext uri="{BB962C8B-B14F-4D97-AF65-F5344CB8AC3E}">
        <p14:creationId xmlns:p14="http://schemas.microsoft.com/office/powerpoint/2010/main" val="243580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9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9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10" name="Picture 6" descr="290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2"/>
          <a:stretch>
            <a:fillRect/>
          </a:stretch>
        </p:blipFill>
        <p:spPr bwMode="auto">
          <a:xfrm>
            <a:off x="2189164" y="3733800"/>
            <a:ext cx="3525837" cy="28067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09" name="Picture 5" descr="290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0" r="7173"/>
          <a:stretch>
            <a:fillRect/>
          </a:stretch>
        </p:blipFill>
        <p:spPr bwMode="auto">
          <a:xfrm>
            <a:off x="7848601" y="3733801"/>
            <a:ext cx="2747963" cy="28289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11" name="Picture 7" descr="2914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9" t="13637" r="20905"/>
          <a:stretch>
            <a:fillRect/>
          </a:stretch>
        </p:blipFill>
        <p:spPr bwMode="auto">
          <a:xfrm>
            <a:off x="4495800" y="3733800"/>
            <a:ext cx="3810000" cy="28194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114800" y="838200"/>
            <a:ext cx="4343400" cy="685800"/>
          </a:xfrm>
          <a:solidFill>
            <a:srgbClr val="990099"/>
          </a:solidFill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2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62000" indent="-762000"/>
            <a:r>
              <a:rPr lang="uk" altLang="uk-UA" sz="2400" b="1" i="1" dirty="0"/>
              <a:t>Технологічний процес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67000" y="1600200"/>
            <a:ext cx="7772400" cy="213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uk" altLang="uk-UA" sz="2400" b="1">
                <a:latin typeface="Arial" panose="020B0604020202020204" pitchFamily="34" charset="0"/>
              </a:rPr>
              <a:t>Відсутність стандартизації у процесі виготовлення</a:t>
            </a:r>
          </a:p>
          <a:p>
            <a:r>
              <a:rPr lang="uk" altLang="uk-UA" sz="2400" b="1">
                <a:latin typeface="Arial" panose="020B0604020202020204" pitchFamily="34" charset="0"/>
              </a:rPr>
              <a:t>Проблеми відтворення деяких операцій виробництва</a:t>
            </a:r>
          </a:p>
          <a:p>
            <a:r>
              <a:rPr lang="uk" altLang="uk-UA" sz="2400" b="1">
                <a:latin typeface="Arial" panose="020B0604020202020204" pitchFamily="34" charset="0"/>
              </a:rPr>
              <a:t>Промислове обладнання</a:t>
            </a:r>
            <a:endParaRPr lang="ru-RU" altLang="uk-UA" sz="2400" b="1">
              <a:solidFill>
                <a:srgbClr val="FFCCFF"/>
              </a:solidFill>
              <a:latin typeface="Arial" panose="020B0604020202020204" pitchFamily="34" charset="0"/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743200" y="0"/>
            <a:ext cx="73914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Фармацевтичні фактори, що впливають </a:t>
            </a:r>
            <a: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на біоеквівалентність ліків</a:t>
            </a:r>
          </a:p>
        </p:txBody>
      </p:sp>
    </p:spTree>
    <p:extLst>
      <p:ext uri="{BB962C8B-B14F-4D97-AF65-F5344CB8AC3E}">
        <p14:creationId xmlns:p14="http://schemas.microsoft.com/office/powerpoint/2010/main" val="409476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img3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56"/>
          <a:stretch>
            <a:fillRect/>
          </a:stretch>
        </p:blipFill>
        <p:spPr bwMode="auto">
          <a:xfrm>
            <a:off x="7239000" y="3762376"/>
            <a:ext cx="3352800" cy="2790825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2286000" y="914401"/>
            <a:ext cx="8382000" cy="457099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74650" indent="-373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339850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30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20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11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85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25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829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01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600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" altLang="uk-UA" sz="2600" b="1" dirty="0">
                <a:solidFill>
                  <a:schemeClr val="hlink"/>
                </a:solidFill>
                <a:cs typeface="Arial" panose="020B0604020202020204" pitchFamily="34" charset="0"/>
              </a:rPr>
              <a:t>Фармацевтична </a:t>
            </a:r>
            <a:r>
              <a:rPr lang="uk" altLang="uk-UA" sz="2600" b="1" dirty="0">
                <a:cs typeface="Arial" panose="020B0604020202020204" pitchFamily="34" charset="0"/>
              </a:rPr>
              <a:t>- повне відтворення препаратом-дженериком складу та лікарської форми оригінального препарату</a:t>
            </a:r>
            <a:endParaRPr lang="ru-RU" altLang="uk-UA" sz="2600" b="1" dirty="0"/>
          </a:p>
          <a:p>
            <a:pPr eaLnBrk="0" hangingPunct="0">
              <a:spcBef>
                <a:spcPct val="600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" altLang="uk-UA" sz="2600" b="1" dirty="0">
                <a:solidFill>
                  <a:schemeClr val="hlink"/>
                </a:solidFill>
                <a:cs typeface="Arial" panose="020B0604020202020204" pitchFamily="34" charset="0"/>
              </a:rPr>
              <a:t>Фармакокінетична (біоеквівалентність) </a:t>
            </a:r>
            <a:r>
              <a:rPr lang="uk" altLang="uk-UA" sz="2600" b="1" dirty="0">
                <a:cs typeface="Arial" panose="020B0604020202020204" pitchFamily="34" charset="0"/>
              </a:rPr>
              <a:t>- схожість фармакокінетичних параметрів</a:t>
            </a:r>
            <a:endParaRPr lang="ru-RU" altLang="uk-UA" sz="2600" b="1" dirty="0"/>
          </a:p>
          <a:p>
            <a:pPr eaLnBrk="0" hangingPunct="0">
              <a:spcBef>
                <a:spcPct val="600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" altLang="uk-UA" sz="2600" b="1" dirty="0">
                <a:solidFill>
                  <a:schemeClr val="hlink"/>
                </a:solidFill>
                <a:cs typeface="Arial" panose="020B0604020202020204" pitchFamily="34" charset="0"/>
              </a:rPr>
              <a:t>Терапевтична </a:t>
            </a:r>
            <a:r>
              <a:rPr lang="uk" altLang="uk-UA" sz="2600" b="1" dirty="0">
                <a:cs typeface="Arial" panose="020B0604020202020204" pitchFamily="34" charset="0"/>
              </a:rPr>
              <a:t>– аналогічні оригінальному препарату</a:t>
            </a:r>
            <a:r>
              <a:rPr lang="uk" altLang="uk-UA" sz="2600" b="1" dirty="0"/>
              <a:t> </a:t>
            </a:r>
            <a:r>
              <a:rPr lang="ru-RU" altLang="uk-UA" sz="2600" b="1" dirty="0"/>
              <a:t/>
            </a:r>
            <a:br>
              <a:rPr lang="ru-RU" altLang="uk-UA" sz="2600" b="1" dirty="0"/>
            </a:br>
            <a:r>
              <a:rPr lang="uk" altLang="uk-UA" sz="2600" b="1" dirty="0">
                <a:cs typeface="Arial" panose="020B0604020202020204" pitchFamily="34" charset="0"/>
              </a:rPr>
              <a:t>ефективність та безпека</a:t>
            </a:r>
            <a:r>
              <a:rPr lang="uk" altLang="uk-UA" sz="2600" b="1" dirty="0"/>
              <a:t> </a:t>
            </a:r>
            <a:r>
              <a:rPr lang="ru-RU" altLang="uk-UA" sz="2600" b="1" dirty="0"/>
              <a:t/>
            </a:r>
            <a:br>
              <a:rPr lang="ru-RU" altLang="uk-UA" sz="2600" b="1" dirty="0"/>
            </a:br>
            <a:r>
              <a:rPr lang="uk" altLang="uk-UA" sz="2600" b="1" dirty="0">
                <a:cs typeface="Arial" panose="020B0604020202020204" pitchFamily="34" charset="0"/>
              </a:rPr>
              <a:t>у препарату </a:t>
            </a:r>
            <a:r>
              <a:rPr lang="uk" altLang="uk-UA" sz="2600" b="1" dirty="0"/>
              <a:t>- г </a:t>
            </a:r>
            <a:r>
              <a:rPr lang="uk" altLang="uk-UA" sz="2600" b="1" dirty="0">
                <a:cs typeface="Arial" panose="020B0604020202020204" pitchFamily="34" charset="0"/>
              </a:rPr>
              <a:t>енерика</a:t>
            </a:r>
            <a:r>
              <a:rPr lang="uk" altLang="uk-UA" sz="2600" b="1" dirty="0"/>
              <a:t> </a:t>
            </a:r>
            <a:r>
              <a:rPr lang="ru-RU" altLang="uk-UA" sz="2600" b="1" dirty="0"/>
              <a:t/>
            </a:r>
            <a:br>
              <a:rPr lang="ru-RU" altLang="uk-UA" sz="2600" b="1" dirty="0"/>
            </a:br>
            <a:r>
              <a:rPr lang="uk" altLang="uk-UA" sz="2600" b="1" dirty="0">
                <a:cs typeface="Arial" panose="020B0604020202020204" pitchFamily="34" charset="0"/>
              </a:rPr>
              <a:t>при фармакотерапії</a:t>
            </a:r>
            <a:endParaRPr lang="ru-RU" altLang="uk-UA" sz="3000" b="1" dirty="0">
              <a:solidFill>
                <a:srgbClr val="036D7F"/>
              </a:solidFill>
              <a:cs typeface="Arial" panose="020B0604020202020204" pitchFamily="34" charset="0"/>
            </a:endParaRPr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3505200" y="0"/>
            <a:ext cx="563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" altLang="uk-UA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 </a:t>
            </a:r>
            <a:r>
              <a:rPr lang="uk" altLang="uk-UA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іди еквівалентності</a:t>
            </a:r>
            <a:endParaRPr lang="en-US" altLang="uk-UA" sz="44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17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181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3" t="60139" r="6760" b="10803"/>
          <a:stretch>
            <a:fillRect/>
          </a:stretch>
        </p:blipFill>
        <p:spPr bwMode="auto">
          <a:xfrm>
            <a:off x="3505201" y="4130798"/>
            <a:ext cx="3813175" cy="2439987"/>
          </a:xfrm>
          <a:prstGeom prst="rect">
            <a:avLst/>
          </a:prstGeom>
          <a:noFill/>
          <a:ln w="444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315" name="Picture 3" descr="181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5" t="20818" r="17439" b="18129"/>
          <a:stretch>
            <a:fillRect/>
          </a:stretch>
        </p:blipFill>
        <p:spPr bwMode="auto">
          <a:xfrm>
            <a:off x="7086600" y="4130798"/>
            <a:ext cx="3505200" cy="2439987"/>
          </a:xfrm>
          <a:prstGeom prst="rect">
            <a:avLst/>
          </a:prstGeom>
          <a:noFill/>
          <a:ln w="444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>
          <a:xfrm>
            <a:off x="3305908" y="194469"/>
            <a:ext cx="8388350" cy="533400"/>
          </a:xfrm>
        </p:spPr>
        <p:txBody>
          <a:bodyPr>
            <a:normAutofit fontScale="90000"/>
          </a:bodyPr>
          <a:lstStyle/>
          <a:p>
            <a:r>
              <a:rPr lang="uk" altLang="uk-UA" dirty="0"/>
              <a:t>Біоеквівалентність (визначення ВООЗ)</a:t>
            </a:r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01815" y="1069456"/>
            <a:ext cx="8388350" cy="2719754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uk" altLang="uk-UA" b="1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Два лікарські препарати вважають біоеквівалентними, якщо вони фармацевтично еквівалентні, мають однакову біодоступність і при призначенні в однаковій дозі забезпечують належну ефективність </a:t>
            </a:r>
            <a:r>
              <a:rPr lang="ru-RU" altLang="uk-UA" b="1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uk-UA" b="1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" altLang="uk-UA" b="1" i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та безпеку.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1" y="308768"/>
            <a:ext cx="2710601" cy="9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4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290" name="Object 2"/>
          <p:cNvGraphicFramePr>
            <a:graphicFrameLocks noChangeAspect="1"/>
          </p:cNvGraphicFramePr>
          <p:nvPr/>
        </p:nvGraphicFramePr>
        <p:xfrm>
          <a:off x="7010400" y="914400"/>
          <a:ext cx="4495800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8" name="CorelDRAW" r:id="rId3" imgW="6734880" imgH="10404000" progId="CorelDraw.Graphic.7">
                  <p:embed/>
                </p:oleObj>
              </mc:Choice>
              <mc:Fallback>
                <p:oleObj name="CorelDRAW" r:id="rId3" imgW="6734880" imgH="10404000" progId="CorelDraw.Graphic.7">
                  <p:embed/>
                  <p:pic>
                    <p:nvPicPr>
                      <p:cNvPr id="1402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9101"/>
                      <a:stretch>
                        <a:fillRect/>
                      </a:stretch>
                    </p:blipFill>
                    <p:spPr bwMode="auto">
                      <a:xfrm>
                        <a:off x="7010400" y="914400"/>
                        <a:ext cx="4495800" cy="563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45791" dir="2021404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291" name="Rectangle 3"/>
          <p:cNvSpPr>
            <a:spLocks noRot="1" noChangeArrowheads="1"/>
          </p:cNvSpPr>
          <p:nvPr/>
        </p:nvSpPr>
        <p:spPr bwMode="auto">
          <a:xfrm>
            <a:off x="2081214" y="1"/>
            <a:ext cx="8510587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" altLang="uk-UA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Біодоступність</a:t>
            </a:r>
          </a:p>
        </p:txBody>
      </p:sp>
      <p:graphicFrame>
        <p:nvGraphicFramePr>
          <p:cNvPr id="140292" name="Object 4"/>
          <p:cNvGraphicFramePr>
            <a:graphicFrameLocks noChangeAspect="1"/>
          </p:cNvGraphicFramePr>
          <p:nvPr/>
        </p:nvGraphicFramePr>
        <p:xfrm>
          <a:off x="5595938" y="3962401"/>
          <a:ext cx="1490662" cy="167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9" name="CorelDRAW" r:id="rId5" imgW="1490400" imgH="1673640" progId="CorelDraw.Graphic.7">
                  <p:embed/>
                </p:oleObj>
              </mc:Choice>
              <mc:Fallback>
                <p:oleObj name="CorelDRAW" r:id="rId5" imgW="1490400" imgH="1673640" progId="CorelDraw.Graphic.7">
                  <p:embed/>
                  <p:pic>
                    <p:nvPicPr>
                      <p:cNvPr id="140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938" y="3962401"/>
                        <a:ext cx="1490662" cy="167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3" name="Object 5"/>
          <p:cNvGraphicFramePr>
            <a:graphicFrameLocks noChangeAspect="1"/>
          </p:cNvGraphicFramePr>
          <p:nvPr/>
        </p:nvGraphicFramePr>
        <p:xfrm>
          <a:off x="2209801" y="5105401"/>
          <a:ext cx="1482725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0" name="CorelDRAW" r:id="rId7" imgW="1482480" imgH="1482480" progId="CorelDraw.Graphic.7">
                  <p:embed/>
                </p:oleObj>
              </mc:Choice>
              <mc:Fallback>
                <p:oleObj name="CorelDRAW" r:id="rId7" imgW="1482480" imgH="1482480" progId="CorelDraw.Graphic.7">
                  <p:embed/>
                  <p:pic>
                    <p:nvPicPr>
                      <p:cNvPr id="1402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5105401"/>
                        <a:ext cx="1482725" cy="148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4" name="Object 6"/>
          <p:cNvGraphicFramePr>
            <a:graphicFrameLocks noChangeAspect="1"/>
          </p:cNvGraphicFramePr>
          <p:nvPr/>
        </p:nvGraphicFramePr>
        <p:xfrm>
          <a:off x="3886200" y="4953000"/>
          <a:ext cx="14478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1" name="CorelDRAW" r:id="rId9" imgW="1056960" imgH="890280" progId="CorelDraw.Graphic.7">
                  <p:embed/>
                </p:oleObj>
              </mc:Choice>
              <mc:Fallback>
                <p:oleObj name="CorelDRAW" r:id="rId9" imgW="1056960" imgH="890280" progId="CorelDraw.Graphic.7">
                  <p:embed/>
                  <p:pic>
                    <p:nvPicPr>
                      <p:cNvPr id="14029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953000"/>
                        <a:ext cx="14478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295" name="Rectangle 7"/>
          <p:cNvSpPr>
            <a:spLocks noChangeArrowheads="1"/>
          </p:cNvSpPr>
          <p:nvPr/>
        </p:nvSpPr>
        <p:spPr bwMode="auto">
          <a:xfrm>
            <a:off x="2362200" y="457200"/>
            <a:ext cx="8229600" cy="402930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indent="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49338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0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ru-RU" altLang="uk-UA" sz="3200" b="1" dirty="0">
              <a:latin typeface="Comic Sans MS" panose="030F0702030302020204" pitchFamily="66" charset="0"/>
            </a:endParaRPr>
          </a:p>
          <a:p>
            <a:pPr eaLnBrk="0" hangingPunct="0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3200" b="1" dirty="0">
                <a:solidFill>
                  <a:srgbClr val="00FF00"/>
                </a:solidFill>
                <a:latin typeface="Comic Sans MS" panose="030F0702030302020204" pitchFamily="66" charset="0"/>
              </a:rPr>
              <a:t>Біодоступність </a:t>
            </a:r>
            <a:r>
              <a:rPr lang="uk" altLang="uk-UA" sz="3200" b="1" dirty="0">
                <a:latin typeface="Comic Sans MS" panose="030F0702030302020204" pitchFamily="66" charset="0"/>
              </a:rPr>
              <a:t>– це швидкість і ступінь, з яким активна субстанція всмоктується </a:t>
            </a:r>
            <a:r>
              <a:rPr lang="ru-RU" altLang="uk-UA" sz="3200" b="1" dirty="0">
                <a:latin typeface="Comic Sans MS" panose="030F0702030302020204" pitchFamily="66" charset="0"/>
              </a:rPr>
              <a:t/>
            </a:r>
            <a:br>
              <a:rPr lang="ru-RU" altLang="uk-UA" sz="3200" b="1" dirty="0">
                <a:latin typeface="Comic Sans MS" panose="030F0702030302020204" pitchFamily="66" charset="0"/>
              </a:rPr>
            </a:br>
            <a:r>
              <a:rPr lang="uk" altLang="uk-UA" sz="3200" b="1" dirty="0">
                <a:latin typeface="Comic Sans MS" panose="030F0702030302020204" pitchFamily="66" charset="0"/>
              </a:rPr>
              <a:t>з готової лікарської </a:t>
            </a:r>
            <a:r>
              <a:rPr lang="ru-RU" altLang="uk-UA" sz="3200" b="1" dirty="0">
                <a:latin typeface="Comic Sans MS" panose="030F0702030302020204" pitchFamily="66" charset="0"/>
              </a:rPr>
              <a:t/>
            </a:r>
            <a:br>
              <a:rPr lang="ru-RU" altLang="uk-UA" sz="3200" b="1" dirty="0">
                <a:latin typeface="Comic Sans MS" panose="030F0702030302020204" pitchFamily="66" charset="0"/>
              </a:rPr>
            </a:br>
            <a:r>
              <a:rPr lang="uk" altLang="uk-UA" sz="3200" b="1" dirty="0">
                <a:latin typeface="Comic Sans MS" panose="030F0702030302020204" pitchFamily="66" charset="0"/>
              </a:rPr>
              <a:t>форми та накопичується </a:t>
            </a:r>
            <a:r>
              <a:rPr lang="ru-RU" altLang="uk-UA" sz="3200" b="1" dirty="0">
                <a:latin typeface="Comic Sans MS" panose="030F0702030302020204" pitchFamily="66" charset="0"/>
              </a:rPr>
              <a:t/>
            </a:r>
            <a:br>
              <a:rPr lang="ru-RU" altLang="uk-UA" sz="3200" b="1" dirty="0">
                <a:latin typeface="Comic Sans MS" panose="030F0702030302020204" pitchFamily="66" charset="0"/>
              </a:rPr>
            </a:br>
            <a:r>
              <a:rPr lang="uk" altLang="uk-UA" sz="3200" b="1" dirty="0">
                <a:latin typeface="Comic Sans MS" panose="030F0702030302020204" pitchFamily="66" charset="0"/>
              </a:rPr>
              <a:t>у місці її передбачуваної </a:t>
            </a:r>
            <a:r>
              <a:rPr lang="ru-RU" altLang="uk-UA" sz="3200" b="1" dirty="0">
                <a:latin typeface="Comic Sans MS" panose="030F0702030302020204" pitchFamily="66" charset="0"/>
              </a:rPr>
              <a:t/>
            </a:r>
            <a:br>
              <a:rPr lang="ru-RU" altLang="uk-UA" sz="3200" b="1" dirty="0">
                <a:latin typeface="Comic Sans MS" panose="030F0702030302020204" pitchFamily="66" charset="0"/>
              </a:rPr>
            </a:br>
            <a:r>
              <a:rPr lang="uk" altLang="uk-UA" sz="3200" b="1" dirty="0">
                <a:latin typeface="Comic Sans MS" panose="030F0702030302020204" pitchFamily="66" charset="0"/>
              </a:rPr>
              <a:t>дії.</a:t>
            </a:r>
          </a:p>
        </p:txBody>
      </p:sp>
      <p:sp>
        <p:nvSpPr>
          <p:cNvPr id="140296" name="Line 8"/>
          <p:cNvSpPr>
            <a:spLocks noChangeShapeType="1"/>
          </p:cNvSpPr>
          <p:nvPr/>
        </p:nvSpPr>
        <p:spPr bwMode="auto">
          <a:xfrm flipH="1">
            <a:off x="5257800" y="4953000"/>
            <a:ext cx="685800" cy="15240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uk-UA"/>
          </a:p>
        </p:txBody>
      </p:sp>
      <p:sp>
        <p:nvSpPr>
          <p:cNvPr id="140297" name="Line 9"/>
          <p:cNvSpPr>
            <a:spLocks noChangeShapeType="1"/>
          </p:cNvSpPr>
          <p:nvPr/>
        </p:nvSpPr>
        <p:spPr bwMode="auto">
          <a:xfrm flipH="1">
            <a:off x="3276600" y="5867400"/>
            <a:ext cx="7620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uk-UA"/>
          </a:p>
        </p:txBody>
      </p:sp>
      <p:graphicFrame>
        <p:nvGraphicFramePr>
          <p:cNvPr id="140298" name="Object 10"/>
          <p:cNvGraphicFramePr>
            <a:graphicFrameLocks noChangeAspect="1"/>
          </p:cNvGraphicFramePr>
          <p:nvPr/>
        </p:nvGraphicFramePr>
        <p:xfrm>
          <a:off x="8839200" y="1600200"/>
          <a:ext cx="83820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2" name="CorelDRAW" r:id="rId11" imgW="6199560" imgH="2363400" progId="CorelDraw.Graphic.7">
                  <p:embed/>
                </p:oleObj>
              </mc:Choice>
              <mc:Fallback>
                <p:oleObj name="CorelDRAW" r:id="rId11" imgW="6199560" imgH="2363400" progId="CorelDraw.Graphic.7">
                  <p:embed/>
                  <p:pic>
                    <p:nvPicPr>
                      <p:cNvPr id="14029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9200" y="1600200"/>
                        <a:ext cx="838200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9" name="Object 11"/>
          <p:cNvGraphicFramePr>
            <a:graphicFrameLocks noChangeAspect="1"/>
          </p:cNvGraphicFramePr>
          <p:nvPr/>
        </p:nvGraphicFramePr>
        <p:xfrm>
          <a:off x="8785226" y="4591050"/>
          <a:ext cx="9683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3" name="CorelDRAW" r:id="rId13" imgW="6051240" imgH="3215160" progId="CorelDraw.Graphic.7">
                  <p:embed/>
                </p:oleObj>
              </mc:Choice>
              <mc:Fallback>
                <p:oleObj name="CorelDRAW" r:id="rId13" imgW="6051240" imgH="3215160" progId="CorelDraw.Graphic.7">
                  <p:embed/>
                  <p:pic>
                    <p:nvPicPr>
                      <p:cNvPr id="14029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5226" y="4591050"/>
                        <a:ext cx="96837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395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3"/>
          <p:cNvSpPr>
            <a:spLocks noGrp="1" noChangeArrowheads="1"/>
          </p:cNvSpPr>
          <p:nvPr>
            <p:ph type="title"/>
          </p:nvPr>
        </p:nvSpPr>
        <p:spPr>
          <a:xfrm>
            <a:off x="2590800" y="457200"/>
            <a:ext cx="7467600" cy="533400"/>
          </a:xfrm>
        </p:spPr>
        <p:txBody>
          <a:bodyPr>
            <a:normAutofit fontScale="90000"/>
          </a:bodyPr>
          <a:lstStyle/>
          <a:p>
            <a:r>
              <a:rPr lang="uk" altLang="uk-UA"/>
              <a:t>Вимоги до ЛЗ, </a:t>
            </a:r>
            <a:r>
              <a:rPr lang="ru-RU" altLang="uk-UA"/>
              <a:t/>
            </a:r>
            <a:br>
              <a:rPr lang="ru-RU" altLang="uk-UA"/>
            </a:br>
            <a:r>
              <a:rPr lang="uk" altLang="uk-UA"/>
              <a:t>що включаються до формуляра</a:t>
            </a:r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4826" y="1341438"/>
            <a:ext cx="6913563" cy="41449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uk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доведені фармакотерапевтичні властивості на основі численних клінічних (в т.ч. мультицентрових) випробувань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uk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ЛЗ має бути лідером у своїй фармакотерапевтичній групі </a:t>
            </a:r>
            <a:r>
              <a:rPr lang="ru-RU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(у групі нітратів – лідери нітрогліцерин та ізосорбіду 5-мононітрат)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uk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фармакоекономічні </a:t>
            </a:r>
            <a:r>
              <a:rPr lang="ru-RU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переваги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uk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доведена </a:t>
            </a:r>
            <a:r>
              <a:rPr lang="ru-RU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біоеквівалентність </a:t>
            </a:r>
            <a:r>
              <a:rPr lang="ru-RU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" altLang="uk-UA" sz="20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генериків</a:t>
            </a:r>
          </a:p>
        </p:txBody>
      </p:sp>
      <p:pic>
        <p:nvPicPr>
          <p:cNvPr id="142338" name="Picture 2" descr="value_bottom[1]"/>
          <p:cNvPicPr>
            <a:picLocks noChangeAspect="1" noChangeArrowheads="1"/>
          </p:cNvPicPr>
          <p:nvPr/>
        </p:nvPicPr>
        <p:blipFill>
          <a:blip r:embed="rId2">
            <a:lum bright="-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75" y="4495801"/>
            <a:ext cx="3276600" cy="2047875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83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2514600" y="1219200"/>
            <a:ext cx="7772400" cy="502650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indent="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49338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0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spcBef>
                <a:spcPct val="60000"/>
              </a:spcBef>
              <a:buClr>
                <a:srgbClr val="FF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uk" altLang="uk-UA" sz="2200" b="1" dirty="0">
                <a:latin typeface="Comic Sans MS" panose="030F0702030302020204" pitchFamily="66" charset="0"/>
              </a:rPr>
              <a:t>препарати для лікування станів, при яких необхідний гарантований терапевтичний ефект</a:t>
            </a:r>
          </a:p>
          <a:p>
            <a:pPr algn="just" eaLnBrk="0" hangingPunct="0">
              <a:spcBef>
                <a:spcPct val="60000"/>
              </a:spcBef>
              <a:buClr>
                <a:srgbClr val="FF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uk" altLang="uk-UA" sz="2200" b="1" dirty="0">
                <a:latin typeface="Comic Sans MS" panose="030F0702030302020204" pitchFamily="66" charset="0"/>
              </a:rPr>
              <a:t>препарати з вузьким терапевтичним коридором безпеки</a:t>
            </a:r>
          </a:p>
          <a:p>
            <a:pPr algn="just" eaLnBrk="0" hangingPunct="0">
              <a:spcBef>
                <a:spcPct val="60000"/>
              </a:spcBef>
              <a:buClr>
                <a:srgbClr val="FF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uk" altLang="uk-UA" sz="2200" b="1" dirty="0">
                <a:latin typeface="Comic Sans MS" panose="030F0702030302020204" pitchFamily="66" charset="0"/>
              </a:rPr>
              <a:t>препарати, фармакокінетика яких ускладнена зниженням абсорбції менше ніж 70% або з високою елімінацією (понад 70%)</a:t>
            </a:r>
          </a:p>
          <a:p>
            <a:pPr algn="just" eaLnBrk="0" hangingPunct="0">
              <a:spcBef>
                <a:spcPct val="60000"/>
              </a:spcBef>
              <a:buClr>
                <a:srgbClr val="FF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uk" altLang="uk-UA" sz="2200" b="1" dirty="0">
                <a:latin typeface="Comic Sans MS" panose="030F0702030302020204" pitchFamily="66" charset="0"/>
              </a:rPr>
              <a:t>препарати з незадовільними фізико-хімічними властивостями (низька розчинність, нестабільність, поліморфізм)</a:t>
            </a:r>
          </a:p>
          <a:p>
            <a:pPr algn="just" eaLnBrk="0" hangingPunct="0">
              <a:spcBef>
                <a:spcPct val="60000"/>
              </a:spcBef>
              <a:buClr>
                <a:srgbClr val="FF0000"/>
              </a:buClr>
              <a:buSzPct val="130000"/>
              <a:buFont typeface="Wingdings" panose="05000000000000000000" pitchFamily="2" charset="2"/>
              <a:buChar char="ü"/>
            </a:pPr>
            <a:r>
              <a:rPr lang="uk" altLang="uk-UA" sz="2200" b="1" dirty="0">
                <a:latin typeface="Comic Sans MS" panose="030F0702030302020204" pitchFamily="66" charset="0"/>
              </a:rPr>
              <a:t>препарати з документовано підтвердженим існуванням проблем біодоступності</a:t>
            </a:r>
            <a:r>
              <a:rPr lang="uk" altLang="uk-UA" sz="2600" b="1" dirty="0">
                <a:latin typeface="Comic Sans MS" panose="030F0702030302020204" pitchFamily="66" charset="0"/>
              </a:rPr>
              <a:t> </a:t>
            </a:r>
            <a:endParaRPr lang="en-US" altLang="uk-UA" sz="2600" b="1" dirty="0">
              <a:latin typeface="Comic Sans MS" panose="030F0702030302020204" pitchFamily="66" charset="0"/>
            </a:endParaRPr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2971800" y="-152400"/>
            <a:ext cx="746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Обов'язково оцінюють</a:t>
            </a:r>
          </a:p>
        </p:txBody>
      </p:sp>
    </p:spTree>
    <p:extLst>
      <p:ext uri="{BB962C8B-B14F-4D97-AF65-F5344CB8AC3E}">
        <p14:creationId xmlns:p14="http://schemas.microsoft.com/office/powerpoint/2010/main" val="181515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type="title"/>
          </p:nvPr>
        </p:nvSpPr>
        <p:spPr>
          <a:xfrm>
            <a:off x="3403600" y="171846"/>
            <a:ext cx="7958137" cy="477838"/>
          </a:xfrm>
        </p:spPr>
        <p:txBody>
          <a:bodyPr>
            <a:normAutofit fontScale="90000"/>
          </a:bodyPr>
          <a:lstStyle/>
          <a:p>
            <a:r>
              <a:rPr lang="uk" altLang="uk-UA" dirty="0"/>
              <a:t>Препарат порівняння – компаратор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38451" y="1600200"/>
            <a:ext cx="7419975" cy="2374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uk" altLang="uk-UA" sz="24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важко встановити бренд</a:t>
            </a:r>
          </a:p>
          <a:p>
            <a:pPr>
              <a:lnSpc>
                <a:spcPct val="80000"/>
              </a:lnSpc>
            </a:pPr>
            <a:r>
              <a:rPr lang="uk" altLang="uk-UA" sz="24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бренд перестали випускати</a:t>
            </a:r>
          </a:p>
          <a:p>
            <a:pPr>
              <a:lnSpc>
                <a:spcPct val="80000"/>
              </a:lnSpc>
            </a:pPr>
            <a:r>
              <a:rPr lang="uk" altLang="uk-UA" sz="24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продали патент</a:t>
            </a:r>
          </a:p>
          <a:p>
            <a:pPr>
              <a:lnSpc>
                <a:spcPct val="80000"/>
              </a:lnSpc>
            </a:pPr>
            <a:r>
              <a:rPr lang="uk" altLang="uk-UA" sz="24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злиття фармацевтичних компаній</a:t>
            </a:r>
          </a:p>
          <a:p>
            <a:pPr>
              <a:lnSpc>
                <a:spcPct val="80000"/>
              </a:lnSpc>
            </a:pPr>
            <a:r>
              <a:rPr lang="uk" altLang="uk-UA" sz="24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вибір «лідера» ринку</a:t>
            </a:r>
          </a:p>
          <a:p>
            <a:pPr>
              <a:lnSpc>
                <a:spcPct val="80000"/>
              </a:lnSpc>
            </a:pPr>
            <a:r>
              <a:rPr lang="uk" altLang="uk-UA" sz="24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«Фотокопії з копій»</a:t>
            </a:r>
          </a:p>
        </p:txBody>
      </p:sp>
      <p:sp>
        <p:nvSpPr>
          <p:cNvPr id="144389" name="Text Box 5"/>
          <p:cNvSpPr txBox="1">
            <a:spLocks noChangeArrowheads="1"/>
          </p:cNvSpPr>
          <p:nvPr/>
        </p:nvSpPr>
        <p:spPr bwMode="auto">
          <a:xfrm>
            <a:off x="5330825" y="990600"/>
            <a:ext cx="2489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Проблеми:</a:t>
            </a:r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3403600" y="4068763"/>
            <a:ext cx="7416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" altLang="uk-UA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ВООЗ – розробка «золотого стандарту» </a:t>
            </a:r>
            <a:r>
              <a:rPr lang="ru-RU" altLang="uk-UA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/>
            </a:r>
            <a:br>
              <a:rPr lang="ru-RU" altLang="uk-UA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uk" altLang="uk-UA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щодо біоеквівалентності</a:t>
            </a:r>
          </a:p>
        </p:txBody>
      </p:sp>
      <p:sp>
        <p:nvSpPr>
          <p:cNvPr id="144391" name="Rectangle 7"/>
          <p:cNvSpPr>
            <a:spLocks noChangeArrowheads="1"/>
          </p:cNvSpPr>
          <p:nvPr/>
        </p:nvSpPr>
        <p:spPr bwMode="auto">
          <a:xfrm>
            <a:off x="3354388" y="5195888"/>
            <a:ext cx="6477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uk" altLang="uk-UA" sz="28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1999 р - 1- </a:t>
            </a:r>
            <a:r>
              <a:rPr lang="uk" altLang="uk-UA" sz="2800" b="1" i="1" baseline="30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й </a:t>
            </a:r>
            <a:r>
              <a:rPr lang="uk" altLang="uk-UA" sz="28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варіант компараторів</a:t>
            </a:r>
          </a:p>
        </p:txBody>
      </p:sp>
      <p:sp>
        <p:nvSpPr>
          <p:cNvPr id="144392" name="Text Box 8"/>
          <p:cNvSpPr txBox="1">
            <a:spLocks noChangeArrowheads="1"/>
          </p:cNvSpPr>
          <p:nvPr/>
        </p:nvSpPr>
        <p:spPr bwMode="auto">
          <a:xfrm>
            <a:off x="3016250" y="6034088"/>
            <a:ext cx="213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" altLang="uk-UA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СПИСОК А</a:t>
            </a:r>
          </a:p>
        </p:txBody>
      </p:sp>
      <p:sp>
        <p:nvSpPr>
          <p:cNvPr id="144393" name="Text Box 9"/>
          <p:cNvSpPr txBox="1">
            <a:spLocks noChangeArrowheads="1"/>
          </p:cNvSpPr>
          <p:nvPr/>
        </p:nvSpPr>
        <p:spPr bwMode="auto">
          <a:xfrm>
            <a:off x="7969250" y="6034088"/>
            <a:ext cx="2057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" altLang="uk-UA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СПИСОК Б</a:t>
            </a:r>
          </a:p>
        </p:txBody>
      </p:sp>
      <p:sp>
        <p:nvSpPr>
          <p:cNvPr id="144394" name="Line 10"/>
          <p:cNvSpPr>
            <a:spLocks noChangeShapeType="1"/>
          </p:cNvSpPr>
          <p:nvPr/>
        </p:nvSpPr>
        <p:spPr bwMode="auto">
          <a:xfrm flipH="1">
            <a:off x="4616450" y="5653088"/>
            <a:ext cx="99060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44395" name="Line 11"/>
          <p:cNvSpPr>
            <a:spLocks noChangeShapeType="1"/>
          </p:cNvSpPr>
          <p:nvPr/>
        </p:nvSpPr>
        <p:spPr bwMode="auto">
          <a:xfrm>
            <a:off x="7588250" y="5653088"/>
            <a:ext cx="99060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4" y="194469"/>
            <a:ext cx="2710601" cy="9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scientists[1]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3"/>
          <a:stretch>
            <a:fillRect/>
          </a:stretch>
        </p:blipFill>
        <p:spPr bwMode="auto">
          <a:xfrm>
            <a:off x="8010526" y="977900"/>
            <a:ext cx="2581275" cy="3136900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411" name="Picture 3" descr="j0202076[1]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114800"/>
            <a:ext cx="3657600" cy="2432050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0" y="762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uk" altLang="uk-UA"/>
              <a:t>Методи досліджень</a:t>
            </a:r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762000"/>
            <a:ext cx="8153400" cy="4267200"/>
          </a:xfrm>
          <a:noFill/>
          <a:ln/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533400" indent="-533400">
              <a:lnSpc>
                <a:spcPct val="85000"/>
              </a:lnSpc>
              <a:spcBef>
                <a:spcPct val="35000"/>
              </a:spcBef>
              <a:buClr>
                <a:schemeClr val="tx1"/>
              </a:buClr>
              <a:buNone/>
            </a:pPr>
            <a:r>
              <a:rPr lang="uk" altLang="uk-UA" sz="2600" b="1"/>
              <a:t>Фізико-хімічні</a:t>
            </a:r>
          </a:p>
          <a:p>
            <a:pPr marL="1031875" lvl="1" indent="-457200">
              <a:lnSpc>
                <a:spcPct val="85000"/>
              </a:lnSpc>
              <a:spcBef>
                <a:spcPct val="35000"/>
              </a:spcBef>
            </a:pPr>
            <a:r>
              <a:rPr lang="uk" altLang="uk-UA" sz="2200" b="1">
                <a:solidFill>
                  <a:srgbClr val="FFCC66"/>
                </a:solidFill>
              </a:rPr>
              <a:t>метод ВЕРХ – 80-90% усіх застосовуваних засобів</a:t>
            </a:r>
          </a:p>
          <a:p>
            <a:pPr marL="1031875" lvl="1" indent="-457200">
              <a:lnSpc>
                <a:spcPct val="85000"/>
              </a:lnSpc>
              <a:spcBef>
                <a:spcPct val="35000"/>
              </a:spcBef>
            </a:pPr>
            <a:r>
              <a:rPr lang="uk" altLang="uk-UA" sz="2200" b="1">
                <a:solidFill>
                  <a:srgbClr val="FFCC66"/>
                </a:solidFill>
              </a:rPr>
              <a:t>метод хромато-мас-спектрометрії: поєднує ГХ та РХ та МС – чутливість до 10 </a:t>
            </a:r>
            <a:r>
              <a:rPr lang="uk" altLang="uk-UA" sz="2200" b="1" baseline="30000">
                <a:solidFill>
                  <a:srgbClr val="FFCC66"/>
                </a:solidFill>
              </a:rPr>
              <a:t>-12 </a:t>
            </a:r>
            <a:r>
              <a:rPr lang="uk" altLang="uk-UA" sz="2200" b="1">
                <a:solidFill>
                  <a:srgbClr val="FFCC66"/>
                </a:solidFill>
              </a:rPr>
              <a:t>г речовини у зразку</a:t>
            </a:r>
          </a:p>
          <a:p>
            <a:pPr marL="533400" indent="-533400">
              <a:lnSpc>
                <a:spcPct val="85000"/>
              </a:lnSpc>
              <a:spcBef>
                <a:spcPct val="35000"/>
              </a:spcBef>
              <a:buClr>
                <a:schemeClr val="tx1"/>
              </a:buClr>
              <a:buNone/>
            </a:pPr>
            <a:r>
              <a:rPr lang="uk" altLang="uk-UA" sz="2600" b="1"/>
              <a:t>Мікробіологічні методи</a:t>
            </a:r>
          </a:p>
          <a:p>
            <a:pPr marL="1031875" lvl="1" indent="-457200">
              <a:lnSpc>
                <a:spcPct val="85000"/>
              </a:lnSpc>
              <a:spcBef>
                <a:spcPct val="50000"/>
              </a:spcBef>
            </a:pPr>
            <a:r>
              <a:rPr lang="uk" altLang="uk-UA" sz="2200" b="1">
                <a:solidFill>
                  <a:srgbClr val="FFCC66"/>
                </a:solidFill>
              </a:rPr>
              <a:t>метод дифузії в агар</a:t>
            </a:r>
          </a:p>
          <a:p>
            <a:pPr marL="1031875" lvl="1" indent="-457200">
              <a:lnSpc>
                <a:spcPct val="85000"/>
              </a:lnSpc>
              <a:spcBef>
                <a:spcPct val="0"/>
              </a:spcBef>
            </a:pPr>
            <a:r>
              <a:rPr lang="uk" altLang="uk-UA" sz="2200" b="1">
                <a:solidFill>
                  <a:srgbClr val="FFCC66"/>
                </a:solidFill>
              </a:rPr>
              <a:t>метод серійних розведень</a:t>
            </a:r>
          </a:p>
          <a:p>
            <a:pPr marL="1031875" lvl="1" indent="-457200">
              <a:lnSpc>
                <a:spcPct val="85000"/>
              </a:lnSpc>
              <a:spcBef>
                <a:spcPct val="0"/>
              </a:spcBef>
            </a:pPr>
            <a:r>
              <a:rPr lang="uk" altLang="uk-UA" sz="2200" b="1">
                <a:solidFill>
                  <a:srgbClr val="FFCC66"/>
                </a:solidFill>
              </a:rPr>
              <a:t>турбідиметричний метод</a:t>
            </a:r>
          </a:p>
          <a:p>
            <a:pPr marL="533400" indent="-533400">
              <a:lnSpc>
                <a:spcPct val="85000"/>
              </a:lnSpc>
              <a:spcBef>
                <a:spcPct val="35000"/>
              </a:spcBef>
              <a:buClr>
                <a:schemeClr val="tx1"/>
              </a:buClr>
              <a:buNone/>
            </a:pPr>
            <a:r>
              <a:rPr lang="uk" altLang="uk-UA" sz="2600" b="1"/>
              <a:t>Імунологічні методи</a:t>
            </a:r>
          </a:p>
          <a:p>
            <a:pPr marL="1031875" lvl="1" indent="-457200">
              <a:lnSpc>
                <a:spcPct val="85000"/>
              </a:lnSpc>
              <a:spcBef>
                <a:spcPct val="50000"/>
              </a:spcBef>
            </a:pPr>
            <a:r>
              <a:rPr lang="uk" altLang="uk-UA" sz="2200" b="1">
                <a:solidFill>
                  <a:srgbClr val="FFCC66"/>
                </a:solidFill>
              </a:rPr>
              <a:t>радіоактивна мітка</a:t>
            </a:r>
          </a:p>
          <a:p>
            <a:pPr marL="1031875" lvl="1" indent="-457200">
              <a:lnSpc>
                <a:spcPct val="85000"/>
              </a:lnSpc>
              <a:spcBef>
                <a:spcPct val="0"/>
              </a:spcBef>
            </a:pPr>
            <a:r>
              <a:rPr lang="uk" altLang="uk-UA" sz="2200" b="1">
                <a:solidFill>
                  <a:srgbClr val="FFCC66"/>
                </a:solidFill>
              </a:rPr>
              <a:t>вільно-радикальна мітка</a:t>
            </a:r>
          </a:p>
          <a:p>
            <a:pPr marL="1031875" lvl="1" indent="-457200">
              <a:lnSpc>
                <a:spcPct val="85000"/>
              </a:lnSpc>
              <a:spcBef>
                <a:spcPct val="0"/>
              </a:spcBef>
            </a:pPr>
            <a:r>
              <a:rPr lang="uk" altLang="uk-UA" sz="2200" b="1">
                <a:solidFill>
                  <a:srgbClr val="FFCC66"/>
                </a:solidFill>
              </a:rPr>
              <a:t>флюоресцентна мітка</a:t>
            </a:r>
          </a:p>
          <a:p>
            <a:pPr marL="1031875" lvl="1" indent="-457200">
              <a:lnSpc>
                <a:spcPct val="85000"/>
              </a:lnSpc>
              <a:spcBef>
                <a:spcPct val="0"/>
              </a:spcBef>
            </a:pPr>
            <a:r>
              <a:rPr lang="uk" altLang="uk-UA" sz="2200" b="1">
                <a:solidFill>
                  <a:srgbClr val="FFCC66"/>
                </a:solidFill>
              </a:rPr>
              <a:t>ензимна мітка</a:t>
            </a:r>
          </a:p>
          <a:p>
            <a:pPr marL="533400" indent="-533400">
              <a:lnSpc>
                <a:spcPct val="85000"/>
              </a:lnSpc>
              <a:spcBef>
                <a:spcPct val="35000"/>
              </a:spcBef>
              <a:buClr>
                <a:schemeClr val="tx1"/>
              </a:buClr>
              <a:buNone/>
            </a:pPr>
            <a:r>
              <a:rPr lang="uk" altLang="uk-UA" sz="2600" b="1"/>
              <a:t>Розчинення in vitro</a:t>
            </a:r>
            <a:endParaRPr lang="ru-RU" altLang="uk-UA" sz="2600" b="1"/>
          </a:p>
        </p:txBody>
      </p:sp>
    </p:spTree>
    <p:extLst>
      <p:ext uri="{BB962C8B-B14F-4D97-AF65-F5344CB8AC3E}">
        <p14:creationId xmlns:p14="http://schemas.microsoft.com/office/powerpoint/2010/main" val="427714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152400"/>
            <a:ext cx="8534400" cy="1143000"/>
          </a:xfrm>
        </p:spPr>
        <p:txBody>
          <a:bodyPr/>
          <a:lstStyle/>
          <a:p>
            <a:r>
              <a:rPr lang="uk" altLang="uk-UA" sz="3600"/>
              <a:t>Параметри ЛЗ, що визначаються щодо біоеквівалентності</a:t>
            </a:r>
          </a:p>
        </p:txBody>
      </p:sp>
      <p:pic>
        <p:nvPicPr>
          <p:cNvPr id="146435" name="Picture 3" descr="ris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84"/>
          <a:stretch>
            <a:fillRect/>
          </a:stretch>
        </p:blipFill>
        <p:spPr bwMode="auto">
          <a:xfrm>
            <a:off x="2514600" y="1844676"/>
            <a:ext cx="7924800" cy="460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06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8534400" cy="1143000"/>
          </a:xfrm>
        </p:spPr>
        <p:txBody>
          <a:bodyPr/>
          <a:lstStyle/>
          <a:p>
            <a:r>
              <a:rPr lang="uk" altLang="uk-UA" sz="3600"/>
              <a:t>Параметри ЛЗ, що визначаються щодо біоеквівалентності</a:t>
            </a:r>
          </a:p>
        </p:txBody>
      </p:sp>
      <p:pic>
        <p:nvPicPr>
          <p:cNvPr id="147459" name="Picture 3" descr="Ris8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15"/>
          <a:stretch>
            <a:fillRect/>
          </a:stretch>
        </p:blipFill>
        <p:spPr bwMode="auto">
          <a:xfrm>
            <a:off x="2514600" y="1978025"/>
            <a:ext cx="7772400" cy="41148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47460" name="Text Box 4"/>
          <p:cNvSpPr txBox="1">
            <a:spLocks noChangeArrowheads="1"/>
          </p:cNvSpPr>
          <p:nvPr/>
        </p:nvSpPr>
        <p:spPr bwMode="auto">
          <a:xfrm>
            <a:off x="2590801" y="4038601"/>
            <a:ext cx="339725" cy="5191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" altLang="uk-UA" sz="2800" b="1">
                <a:solidFill>
                  <a:schemeClr val="bg2"/>
                </a:solidFill>
                <a:latin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7459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ChangeArrowheads="1"/>
          </p:cNvSpPr>
          <p:nvPr/>
        </p:nvSpPr>
        <p:spPr bwMode="auto">
          <a:xfrm>
            <a:off x="2895600" y="1905000"/>
            <a:ext cx="7086600" cy="389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indent="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49338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0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endParaRPr lang="ru-RU" altLang="uk-UA" sz="2600" b="1">
              <a:latin typeface="Comic Sans MS" panose="030F0702030302020204" pitchFamily="66" charset="0"/>
            </a:endParaRPr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2600" b="1">
                <a:latin typeface="Comic Sans MS" panose="030F0702030302020204" pitchFamily="66" charset="0"/>
              </a:rPr>
              <a:t>це фармацевтично еквівалентні або фармацевтично альтернативні препарати, які мають порівнянну біодоступність при дослідженні у подібних експериментальних умовах</a:t>
            </a:r>
          </a:p>
          <a:p>
            <a:pPr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endParaRPr lang="ru-RU" altLang="uk-UA" sz="2600" b="1">
              <a:latin typeface="Comic Sans MS" panose="030F0702030302020204" pitchFamily="66" charset="0"/>
            </a:endParaRPr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2600" b="1">
                <a:latin typeface="Comic Sans MS" panose="030F0702030302020204" pitchFamily="66" charset="0"/>
              </a:rPr>
              <a:t> </a:t>
            </a:r>
            <a:endParaRPr lang="en-US" altLang="uk-UA" sz="2600" b="1">
              <a:latin typeface="Comic Sans MS" panose="030F0702030302020204" pitchFamily="66" charset="0"/>
            </a:endParaRPr>
          </a:p>
        </p:txBody>
      </p:sp>
      <p:sp>
        <p:nvSpPr>
          <p:cNvPr id="157699" name="Rectangle 3"/>
          <p:cNvSpPr>
            <a:spLocks noChangeArrowheads="1"/>
          </p:cNvSpPr>
          <p:nvPr/>
        </p:nvSpPr>
        <p:spPr bwMode="auto">
          <a:xfrm>
            <a:off x="2819400" y="304800"/>
            <a:ext cx="74676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Біоеквівалентні</a:t>
            </a:r>
          </a:p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лікарські препарати</a:t>
            </a:r>
            <a:r>
              <a:rPr lang="uk" altLang="uk-UA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500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2819400" y="1752600"/>
            <a:ext cx="7391400" cy="407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indent="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49338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0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endParaRPr lang="ru-RU" altLang="uk-UA" sz="2400" b="1"/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2400" b="1">
                <a:cs typeface="Arial" panose="020B0604020202020204" pitchFamily="34" charset="0"/>
              </a:rPr>
              <a:t>· Існує ризик відсутності біоеквівалентності та/або</a:t>
            </a:r>
            <a:endParaRPr lang="ru-RU" altLang="uk-UA" sz="2400" b="1"/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endParaRPr lang="ru-RU" altLang="uk-UA" sz="2400" b="1"/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2400" b="1">
                <a:cs typeface="Arial" panose="020B0604020202020204" pitchFamily="34" charset="0"/>
              </a:rPr>
              <a:t>· Існує ризик зниження фармакотерапевтичної дії та клінічної безпеки препарату.</a:t>
            </a:r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ru-RU" altLang="uk-UA" sz="2400" b="1">
                <a:cs typeface="Arial" panose="020B0604020202020204" pitchFamily="34" charset="0"/>
              </a:rPr>
              <a:t/>
            </a:r>
            <a:br>
              <a:rPr lang="ru-RU" altLang="uk-UA" sz="2400" b="1">
                <a:cs typeface="Arial" panose="020B0604020202020204" pitchFamily="34" charset="0"/>
              </a:rPr>
            </a:br>
            <a:endParaRPr lang="ru-RU" altLang="uk-UA" sz="2400" b="1">
              <a:cs typeface="Arial" panose="020B0604020202020204" pitchFamily="34" charset="0"/>
            </a:endParaRPr>
          </a:p>
        </p:txBody>
      </p:sp>
      <p:sp>
        <p:nvSpPr>
          <p:cNvPr id="158723" name="Rectangle 3"/>
          <p:cNvSpPr>
            <a:spLocks noChangeArrowheads="1"/>
          </p:cNvSpPr>
          <p:nvPr/>
        </p:nvSpPr>
        <p:spPr bwMode="auto">
          <a:xfrm>
            <a:off x="2438400" y="1"/>
            <a:ext cx="822960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Вивчення біоеквівалентності</a:t>
            </a:r>
          </a:p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проводять, якщо:</a:t>
            </a:r>
          </a:p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</a:t>
            </a:r>
            <a:endParaRPr lang="ru-RU" altLang="uk-UA" sz="26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  <a:p>
            <a:pPr eaLnBrk="0" hangingPunct="0">
              <a:lnSpc>
                <a:spcPct val="150000"/>
              </a:lnSpc>
            </a:pPr>
            <a:endParaRPr lang="en-US" altLang="uk-UA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3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ChangeArrowheads="1"/>
          </p:cNvSpPr>
          <p:nvPr/>
        </p:nvSpPr>
        <p:spPr bwMode="auto">
          <a:xfrm>
            <a:off x="2667000" y="1371601"/>
            <a:ext cx="7620000" cy="540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indent="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49338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0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endParaRPr lang="ru-RU" altLang="uk-UA" sz="2400" b="1"/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2400" b="1"/>
              <a:t>       </a:t>
            </a:r>
            <a:r>
              <a:rPr lang="uk" altLang="uk-UA" sz="2400" b="1">
                <a:cs typeface="Arial" panose="020B0604020202020204" pitchFamily="34" charset="0"/>
              </a:rPr>
              <a:t>Вартість сировини для препаратів-дженериків складає близько 50% собівартості виробництва, що може спонукати недобросовісних виробників до пошуку дешевшої (і менш якісної сировини).</a:t>
            </a:r>
            <a:r>
              <a:rPr lang="uk" altLang="uk-UA" sz="2400" b="1">
                <a:solidFill>
                  <a:srgbClr val="036D7F"/>
                </a:solidFill>
                <a:cs typeface="Arial" panose="020B0604020202020204" pitchFamily="34" charset="0"/>
              </a:rPr>
              <a:t> </a:t>
            </a:r>
            <a:r>
              <a:rPr lang="ru-RU" altLang="uk-UA" sz="2400" b="1">
                <a:solidFill>
                  <a:srgbClr val="036D7F"/>
                </a:solidFill>
                <a:cs typeface="Arial" panose="020B0604020202020204" pitchFamily="34" charset="0"/>
              </a:rPr>
              <a:t/>
            </a:r>
            <a:br>
              <a:rPr lang="ru-RU" altLang="uk-UA" sz="2400" b="1">
                <a:solidFill>
                  <a:srgbClr val="036D7F"/>
                </a:solidFill>
                <a:cs typeface="Arial" panose="020B0604020202020204" pitchFamily="34" charset="0"/>
              </a:rPr>
            </a:br>
            <a:endParaRPr lang="ru-RU" altLang="uk-UA" sz="2400" b="1">
              <a:solidFill>
                <a:srgbClr val="036D7F"/>
              </a:solidFill>
              <a:cs typeface="Arial" panose="020B0604020202020204" pitchFamily="34" charset="0"/>
            </a:endParaRPr>
          </a:p>
        </p:txBody>
      </p:sp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2438400" y="0"/>
            <a:ext cx="82296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</a:t>
            </a: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Важливість визначення</a:t>
            </a: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</a:t>
            </a:r>
          </a:p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   </a:t>
            </a: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біоеквівалентності</a:t>
            </a:r>
            <a:endParaRPr lang="en-US" altLang="uk-UA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7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ChangeArrowheads="1"/>
          </p:cNvSpPr>
          <p:nvPr/>
        </p:nvSpPr>
        <p:spPr bwMode="auto">
          <a:xfrm>
            <a:off x="2667000" y="1371601"/>
            <a:ext cx="7620000" cy="4964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indent="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49338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0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endParaRPr lang="ru-RU" altLang="uk-UA" sz="2400" b="1"/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2400" b="1"/>
              <a:t>       </a:t>
            </a:r>
            <a:r>
              <a:rPr lang="uk" altLang="uk-UA" sz="2400" b="1">
                <a:cs typeface="Arial" panose="020B0604020202020204" pitchFamily="34" charset="0"/>
              </a:rPr>
              <a:t>Важливу роль безпеки застосування лікарських засобів грають допоміжні речовини. При створенні препаратів-дженериків слід вимагати збереження оригінального складу допоміжних речовин, який не завжди відомий. Використання допоміжних засобів у препаратах-дженериках регламентується на основі рекомендацій ВООЗ</a:t>
            </a:r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2438400" y="0"/>
            <a:ext cx="82296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</a:t>
            </a: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Важливість визначення</a:t>
            </a: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</a:t>
            </a:r>
          </a:p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   </a:t>
            </a:r>
            <a:r>
              <a:rPr lang="uk" alt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біоеквівалентності</a:t>
            </a:r>
            <a:endParaRPr lang="en-US" altLang="uk-UA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0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304800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uk" altLang="uk-UA"/>
              <a:t>Формулярна система – </a:t>
            </a:r>
            <a:r>
              <a:rPr lang="ru-RU" altLang="uk-UA"/>
              <a:t/>
            </a:r>
            <a:br>
              <a:rPr lang="ru-RU" altLang="uk-UA"/>
            </a:br>
            <a:r>
              <a:rPr lang="uk" altLang="uk-UA"/>
              <a:t>доктрина охорони здоров'я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67000" y="1341438"/>
            <a:ext cx="7581900" cy="48244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uk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Лікар призначає тільки ті ліки та використовує ті стандарти лікування, які є оптимальними за ефективністю, безпекою та прийнятними за ціною.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uk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Лікар у сьогоднішніх умовах не вільний використовувати всі свої наукові знання і вести хворого, оскільки йому рекомендує </a:t>
            </a:r>
            <a:r>
              <a:rPr lang="ru-RU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той чи інший вчений, та чи інша школа.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uk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Сьогодні допустити цього ми не можемо, </a:t>
            </a:r>
            <a:r>
              <a:rPr lang="ru-RU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" altLang="uk-UA" sz="2600" b="1" i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хоча в окремих випадках такий підхід є правомірним.</a:t>
            </a:r>
          </a:p>
        </p:txBody>
      </p:sp>
    </p:spTree>
    <p:extLst>
      <p:ext uri="{BB962C8B-B14F-4D97-AF65-F5344CB8AC3E}">
        <p14:creationId xmlns:p14="http://schemas.microsoft.com/office/powerpoint/2010/main" val="223359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228600"/>
            <a:ext cx="7467600" cy="533400"/>
          </a:xfrm>
        </p:spPr>
        <p:txBody>
          <a:bodyPr>
            <a:normAutofit fontScale="90000"/>
          </a:bodyPr>
          <a:lstStyle/>
          <a:p>
            <a:r>
              <a:rPr lang="uk" altLang="uk-UA"/>
              <a:t>Вимоги до ЛЗ, </a:t>
            </a:r>
            <a:r>
              <a:rPr lang="ru-RU" altLang="uk-UA"/>
              <a:t/>
            </a:r>
            <a:br>
              <a:rPr lang="ru-RU" altLang="uk-UA"/>
            </a:br>
            <a:r>
              <a:rPr lang="uk" altLang="uk-UA"/>
              <a:t>що включаються до формуляра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51088" y="1828800"/>
            <a:ext cx="8316912" cy="46243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доведені фармакологічні властивості на основі численних клінічних </a:t>
            </a:r>
            <a:r>
              <a:rPr lang="ru-RU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(в т.ч. мультицентрових) випробувань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ЛЗ має бути лідером у своїй фармакотерапевтичній групі </a:t>
            </a:r>
            <a:r>
              <a:rPr lang="ru-RU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(у групі нітратів – лідери нітрогліцерин та ізосорбіду 5-мононітрат)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фармакоекономічні переваги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uk" altLang="uk-UA" sz="2600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доведена біоеквівалентність генериків</a:t>
            </a:r>
          </a:p>
        </p:txBody>
      </p:sp>
    </p:spTree>
    <p:extLst>
      <p:ext uri="{BB962C8B-B14F-4D97-AF65-F5344CB8AC3E}">
        <p14:creationId xmlns:p14="http://schemas.microsoft.com/office/powerpoint/2010/main" val="95496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1774826" y="762000"/>
            <a:ext cx="8664575" cy="555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indent="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49338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30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Об'єктами досліджень біоеквівалентності є відтворені лікарські препарати, призначені для позасудинного (але не парен-терального) введення, за умови, що їх дія визнана появою лікарського засобу в системному кровотоку.</a:t>
            </a:r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В якості препарату порівняння слід використовувати відповідний оригінальний препарат, якщо він офіційно зареєстрований в </a:t>
            </a:r>
            <a:r>
              <a:rPr lang="uk" altLang="uk-UA" sz="2300" b="1">
                <a:latin typeface="Times New Roman" panose="02020603050405020304" pitchFamily="18" charset="0"/>
              </a:rPr>
              <a:t>Україні </a:t>
            </a:r>
            <a:r>
              <a:rPr lang="uk" altLang="uk-UA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, або його аналог, який знайшов в </a:t>
            </a:r>
            <a:r>
              <a:rPr lang="uk" altLang="uk-UA" sz="2300" b="1">
                <a:latin typeface="Times New Roman" panose="02020603050405020304" pitchFamily="18" charset="0"/>
              </a:rPr>
              <a:t>Україні </a:t>
            </a:r>
            <a:r>
              <a:rPr lang="uk" altLang="uk-UA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 широке медичне застосування.</a:t>
            </a:r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uk" altLang="uk-UA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 лікарського засобу в досліджуваному препараті та препараті порівняння не повинен відрізнятися більш ніж на 5%.</a:t>
            </a:r>
            <a:r>
              <a:rPr lang="uk" altLang="uk-UA" sz="2300" b="1">
                <a:cs typeface="Times New Roman" panose="02020603050405020304" pitchFamily="18" charset="0"/>
              </a:rPr>
              <a:t> </a:t>
            </a:r>
          </a:p>
          <a:p>
            <a:pPr algn="just" eaLnBrk="0" hangingPunct="0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endParaRPr lang="ru-RU" altLang="uk-UA" sz="2300" b="1"/>
          </a:p>
        </p:txBody>
      </p:sp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3810000" y="-228600"/>
            <a:ext cx="5715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uk" altLang="uk-UA" sz="3200" b="1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   </a:t>
            </a:r>
            <a:r>
              <a:rPr lang="uk" altLang="uk-UA" sz="3200" b="1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Об'єкти досліджень</a:t>
            </a:r>
            <a:r>
              <a:rPr lang="uk" altLang="uk-UA" sz="4400" b="1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endParaRPr lang="en-US" altLang="uk-UA" sz="4400" b="1">
              <a:solidFill>
                <a:srgbClr val="CC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3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74077" y="0"/>
            <a:ext cx="10515600" cy="1325563"/>
          </a:xfrm>
        </p:spPr>
        <p:txBody>
          <a:bodyPr/>
          <a:lstStyle/>
          <a:p>
            <a:r>
              <a:rPr lang="uk" altLang="uk-UA" sz="3600" dirty="0"/>
              <a:t>ЛІТЕРАТУРА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32893" y="961782"/>
            <a:ext cx="8229600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70000"/>
              </a:lnSpc>
            </a:pPr>
            <a:r>
              <a:rPr lang="uk" altLang="uk-UA" sz="1200" dirty="0">
                <a:latin typeface="Arial" panose="020B0604020202020204" pitchFamily="34" charset="0"/>
              </a:rPr>
              <a:t>Additional guidance for organization performing in vivo bioequivalence studies / WHO TRS N 937 (2006). - Annex 9.</a:t>
            </a:r>
          </a:p>
          <a:p>
            <a:pPr algn="just">
              <a:lnSpc>
                <a:spcPct val="170000"/>
              </a:lnSpc>
            </a:pPr>
            <a:r>
              <a:rPr lang="uk" altLang="uk-UA" sz="1200" dirty="0">
                <a:latin typeface="Arial" panose="020B0604020202020204" pitchFamily="34" charset="0"/>
              </a:rPr>
              <a:t>CPMP/EWP/QWP/1401/98/Rev.1/Corr Guideline на investigation of bioequivalence. EMEA, 2010.</a:t>
            </a:r>
            <a:endParaRPr lang="ru-RU" altLang="uk-UA" sz="1200" dirty="0">
              <a:latin typeface="Arial" panose="020B0604020202020204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uk" altLang="uk-UA" sz="1200" dirty="0">
                <a:latin typeface="Arial" panose="020B0604020202020204" pitchFamily="34" charset="0"/>
              </a:rPr>
              <a:t>Клінічні випробування ліків / Под ред. В.І. Мальцева, Т.К. Єфімцева, Ю.Б. Білоусова, В.М. Коваленко. - 2-ге вид., Перероб. та дод. - К.: Моріон, 2006. - 456 с.</a:t>
            </a:r>
          </a:p>
          <a:p>
            <a:pPr algn="just">
              <a:lnSpc>
                <a:spcPct val="170000"/>
              </a:lnSpc>
            </a:pPr>
            <a:r>
              <a:rPr lang="uk" altLang="uk-UA" sz="1200" dirty="0">
                <a:latin typeface="Arial" panose="020B0604020202020204" pitchFamily="34" charset="0"/>
              </a:rPr>
              <a:t>Настанова СТ-Н МОЗУ 42-7.0:2008 «Лікарські засоби. Належна клінічна практика». - К., 2009. - 48 с.</a:t>
            </a:r>
          </a:p>
          <a:p>
            <a:pPr algn="just">
              <a:lnSpc>
                <a:spcPct val="170000"/>
              </a:lnSpc>
            </a:pPr>
            <a:r>
              <a:rPr lang="uk" altLang="uk-UA" sz="1200" dirty="0">
                <a:latin typeface="Arial" panose="020B0604020202020204" pitchFamily="34" charset="0"/>
              </a:rPr>
              <a:t>Порядок проведення клінічних випробувань лікарських засобів та експертизи матеріалів клінічних випробувань і Типове положення про комісію з питань етики (затверджено Наказом Міністерства здравоохранения України від 23.09.2009 р. № 690 в редакції Наказу Міністерства здравоохранения України від 12.07.2012 . № 523).</a:t>
            </a:r>
          </a:p>
          <a:p>
            <a:pPr algn="just">
              <a:lnSpc>
                <a:spcPct val="170000"/>
              </a:lnSpc>
            </a:pPr>
            <a:r>
              <a:rPr lang="uk" altLang="uk-UA" sz="1200" dirty="0">
                <a:latin typeface="Arial" panose="020B0604020202020204" pitchFamily="34" charset="0"/>
              </a:rPr>
              <a:t>Посібник з клінічних досліджень. «Лікарські засоби.</a:t>
            </a:r>
          </a:p>
          <a:p>
            <a:pPr algn="just">
              <a:lnSpc>
                <a:spcPct val="170000"/>
              </a:lnSpc>
            </a:pPr>
            <a:r>
              <a:rPr lang="uk" altLang="uk-UA" sz="1200" dirty="0">
                <a:latin typeface="Arial" panose="020B0604020202020204" pitchFamily="34" charset="0"/>
              </a:rPr>
              <a:t>Принципи застосування методів математичної статистики визначення біоеквівалентності: Методичні рекомендації /Чубенко А.В., Бабич П.Н., Лапач С.Н., Єфимцева Т.К., Мальцев В.І., Рудик Ю.С. : "Авіценна", 2004. - 66 с.</a:t>
            </a:r>
          </a:p>
          <a:p>
            <a:pPr algn="just">
              <a:lnSpc>
                <a:spcPct val="170000"/>
              </a:lnSpc>
            </a:pPr>
            <a:r>
              <a:rPr lang="uk" altLang="uk-UA" sz="1200" dirty="0">
                <a:latin typeface="Arial" panose="020B0604020202020204" pitchFamily="34" charset="0"/>
              </a:rPr>
              <a:t>Гельсінська декларація Світової медичної асоціації. Етичні принципи для медичних досліджень із залученням людини як суб'єкта випробування (2004).</a:t>
            </a:r>
          </a:p>
        </p:txBody>
      </p:sp>
    </p:spTree>
    <p:extLst>
      <p:ext uri="{BB962C8B-B14F-4D97-AF65-F5344CB8AC3E}">
        <p14:creationId xmlns:p14="http://schemas.microsoft.com/office/powerpoint/2010/main" val="10074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1" name="Picture 3" descr="51405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70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2212" name="WordArt 4"/>
          <p:cNvSpPr>
            <a:spLocks noChangeArrowheads="1" noChangeShapeType="1" noTextEdit="1"/>
          </p:cNvSpPr>
          <p:nvPr/>
        </p:nvSpPr>
        <p:spPr bwMode="auto">
          <a:xfrm>
            <a:off x="1847850" y="2057400"/>
            <a:ext cx="8610600" cy="2667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14611"/>
              </a:avLst>
            </a:prstTxWarp>
          </a:bodyPr>
          <a:lstStyle/>
          <a:p>
            <a:pPr algn="ctr"/>
            <a:r>
              <a:rPr lang="uk" sz="4000" b="1" kern="10" spc="-200">
                <a:ln w="44450">
                  <a:solidFill>
                    <a:srgbClr val="94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28803582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1785</Words>
  <Application>Microsoft Office PowerPoint</Application>
  <PresentationFormat>Широкоэкранный</PresentationFormat>
  <Paragraphs>446</Paragraphs>
  <Slides>49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49</vt:i4>
      </vt:variant>
    </vt:vector>
  </HeadingPairs>
  <TitlesOfParts>
    <vt:vector size="62" baseType="lpstr">
      <vt:lpstr>Arial</vt:lpstr>
      <vt:lpstr>Arial Black</vt:lpstr>
      <vt:lpstr>Calibri</vt:lpstr>
      <vt:lpstr>Calibri Light</vt:lpstr>
      <vt:lpstr>Comic Sans MS</vt:lpstr>
      <vt:lpstr>Garamond</vt:lpstr>
      <vt:lpstr>Symbol</vt:lpstr>
      <vt:lpstr>Tahoma</vt:lpstr>
      <vt:lpstr>Times New Roman</vt:lpstr>
      <vt:lpstr>Wingdings</vt:lpstr>
      <vt:lpstr>Тема Office</vt:lpstr>
      <vt:lpstr>CorelDRAW</vt:lpstr>
      <vt:lpstr>Диаграмма</vt:lpstr>
      <vt:lpstr>Презентация PowerPoint</vt:lpstr>
      <vt:lpstr>ПЛАН ЛЕКЦІЇ</vt:lpstr>
      <vt:lpstr>з них:</vt:lpstr>
      <vt:lpstr>Доля інноваційного препарату</vt:lpstr>
      <vt:lpstr>Історичний аспект</vt:lpstr>
      <vt:lpstr>Дженеріки -</vt:lpstr>
      <vt:lpstr>Сучасний стан ринку  генеричних препаратів</vt:lpstr>
      <vt:lpstr>Біодоступність та біоеквівалентність</vt:lpstr>
      <vt:lpstr>Співвідношення брендів та дженериків на світовому фармацевтичному ринку</vt:lpstr>
      <vt:lpstr>Співвідношення брендів та дженериків на світовому фармацевтичному ринку</vt:lpstr>
      <vt:lpstr>Шляхи створення брендів та генериків </vt:lpstr>
      <vt:lpstr>Фінансові витрати на етапах створення оригінального та генеричного препаратів</vt:lpstr>
      <vt:lpstr>Тимчасові економічні переваги</vt:lpstr>
      <vt:lpstr>«За» та «проти»  брендів та генериків</vt:lpstr>
      <vt:lpstr>Презентация PowerPoint</vt:lpstr>
      <vt:lpstr>Подібність та відмінність генеричних та оригінальних препаратів</vt:lpstr>
      <vt:lpstr>Дослідження біоеквівалентності таблеток диклофенаку натрію</vt:lpstr>
      <vt:lpstr>Шляхи забезпечення належної безпеки генеричних препаратів</vt:lpstr>
      <vt:lpstr>Шляхи забезпечення належної безпеки генеричних препаратів</vt:lpstr>
      <vt:lpstr>Презентация PowerPoint</vt:lpstr>
      <vt:lpstr>Якість субстанції</vt:lpstr>
      <vt:lpstr>Презентация PowerPoint</vt:lpstr>
      <vt:lpstr>Презентация PowerPoint</vt:lpstr>
      <vt:lpstr>Презентация PowerPoint</vt:lpstr>
      <vt:lpstr>Фізико-хімічні властивості субстанції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Технологічний процес</vt:lpstr>
      <vt:lpstr>Презентация PowerPoint</vt:lpstr>
      <vt:lpstr>Біоеквівалентність (визначення ВООЗ)</vt:lpstr>
      <vt:lpstr>Презентация PowerPoint</vt:lpstr>
      <vt:lpstr>Вимоги до ЛЗ,  що включаються до формуляра</vt:lpstr>
      <vt:lpstr>Презентация PowerPoint</vt:lpstr>
      <vt:lpstr>Препарат порівняння – компаратор</vt:lpstr>
      <vt:lpstr>Методи досліджень</vt:lpstr>
      <vt:lpstr>Параметри ЛЗ, що визначаються щодо біоеквівалентності</vt:lpstr>
      <vt:lpstr>Параметри ЛЗ, що визначаються щодо біоеквівалентності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Формулярна система –  доктрина охорони здоров'я</vt:lpstr>
      <vt:lpstr>Вимоги до ЛЗ,  що включаються до формуляра</vt:lpstr>
      <vt:lpstr>Презентация PowerPoint</vt:lpstr>
      <vt:lpstr>ЛІТЕРАТУРА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Alyona Zamkovaya</dc:creator>
  <cp:lastModifiedBy>Alyona Zamkovaya</cp:lastModifiedBy>
  <cp:revision>16</cp:revision>
  <dcterms:created xsi:type="dcterms:W3CDTF">2025-01-18T14:18:04Z</dcterms:created>
  <dcterms:modified xsi:type="dcterms:W3CDTF">2025-01-18T18:05:32Z</dcterms:modified>
</cp:coreProperties>
</file>