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6" r:id="rId2"/>
    <p:sldId id="258" r:id="rId3"/>
    <p:sldId id="279" r:id="rId4"/>
    <p:sldId id="281" r:id="rId5"/>
    <p:sldId id="257" r:id="rId6"/>
    <p:sldId id="278" r:id="rId7"/>
    <p:sldId id="280" r:id="rId8"/>
    <p:sldId id="274" r:id="rId9"/>
    <p:sldId id="275" r:id="rId10"/>
    <p:sldId id="276" r:id="rId11"/>
    <p:sldId id="282" r:id="rId12"/>
    <p:sldId id="260" r:id="rId13"/>
    <p:sldId id="259" r:id="rId14"/>
    <p:sldId id="273" r:id="rId15"/>
    <p:sldId id="277" r:id="rId16"/>
    <p:sldId id="271" r:id="rId17"/>
    <p:sldId id="270" r:id="rId18"/>
    <p:sldId id="269" r:id="rId19"/>
    <p:sldId id="261" r:id="rId20"/>
    <p:sldId id="272" r:id="rId21"/>
    <p:sldId id="262" r:id="rId22"/>
    <p:sldId id="263" r:id="rId23"/>
    <p:sldId id="264" r:id="rId24"/>
    <p:sldId id="265" r:id="rId25"/>
    <p:sldId id="266" r:id="rId26"/>
    <p:sldId id="267" r:id="rId27"/>
  </p:sldIdLst>
  <p:sldSz cx="9144000" cy="6858000" type="screen4x3"/>
  <p:notesSz cx="6669088" cy="9774238"/>
  <p:defaultTextStyle>
    <a:defPPr>
      <a:defRPr lang="uk"/>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211" y="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ru-RU"/>
          </a:p>
        </p:txBody>
      </p:sp>
      <p:sp>
        <p:nvSpPr>
          <p:cNvPr id="38915" name="Rectangle 3"/>
          <p:cNvSpPr>
            <a:spLocks noGrp="1" noChangeArrowheads="1"/>
          </p:cNvSpPr>
          <p:nvPr>
            <p:ph type="dt" sz="quarter" idx="1"/>
          </p:nvPr>
        </p:nvSpPr>
        <p:spPr bwMode="auto">
          <a:xfrm>
            <a:off x="3778250"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ru-RU"/>
          </a:p>
        </p:txBody>
      </p:sp>
      <p:sp>
        <p:nvSpPr>
          <p:cNvPr id="38916" name="Rectangle 4"/>
          <p:cNvSpPr>
            <a:spLocks noGrp="1" noChangeArrowheads="1"/>
          </p:cNvSpPr>
          <p:nvPr>
            <p:ph type="ftr" sz="quarter" idx="2"/>
          </p:nvPr>
        </p:nvSpPr>
        <p:spPr bwMode="auto">
          <a:xfrm>
            <a:off x="0" y="9283700"/>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ru-RU"/>
          </a:p>
        </p:txBody>
      </p:sp>
      <p:sp>
        <p:nvSpPr>
          <p:cNvPr id="38917" name="Rectangle 5"/>
          <p:cNvSpPr>
            <a:spLocks noGrp="1" noChangeArrowheads="1"/>
          </p:cNvSpPr>
          <p:nvPr>
            <p:ph type="sldNum" sz="quarter" idx="3"/>
          </p:nvPr>
        </p:nvSpPr>
        <p:spPr bwMode="auto">
          <a:xfrm>
            <a:off x="3778250" y="9283700"/>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6E1AB14-486B-432D-8711-C60027DFFD20}" type="slidenum">
              <a:rPr lang="ru-RU" altLang="uk-UA"/>
              <a:pPr/>
              <a:t>‹#›</a:t>
            </a:fld>
            <a:endParaRPr lang="ru-RU" altLang="uk-U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ru-RU"/>
          </a:p>
        </p:txBody>
      </p:sp>
      <p:sp>
        <p:nvSpPr>
          <p:cNvPr id="37891" name="Rectangle 3"/>
          <p:cNvSpPr>
            <a:spLocks noGrp="1" noChangeArrowheads="1"/>
          </p:cNvSpPr>
          <p:nvPr>
            <p:ph type="dt" idx="1"/>
          </p:nvPr>
        </p:nvSpPr>
        <p:spPr bwMode="auto">
          <a:xfrm>
            <a:off x="3778250"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ru-RU"/>
          </a:p>
        </p:txBody>
      </p:sp>
      <p:sp>
        <p:nvSpPr>
          <p:cNvPr id="27652" name="Rectangle 4"/>
          <p:cNvSpPr>
            <a:spLocks noGrp="1" noRot="1" noChangeAspect="1" noChangeArrowheads="1" noTextEdit="1"/>
          </p:cNvSpPr>
          <p:nvPr>
            <p:ph type="sldImg" idx="2"/>
          </p:nvPr>
        </p:nvSpPr>
        <p:spPr bwMode="auto">
          <a:xfrm>
            <a:off x="890588" y="733425"/>
            <a:ext cx="4887912" cy="36655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3" name="Rectangle 5"/>
          <p:cNvSpPr>
            <a:spLocks noGrp="1" noChangeArrowheads="1"/>
          </p:cNvSpPr>
          <p:nvPr>
            <p:ph type="body" sz="quarter" idx="3"/>
          </p:nvPr>
        </p:nvSpPr>
        <p:spPr bwMode="auto">
          <a:xfrm>
            <a:off x="666750" y="4643438"/>
            <a:ext cx="5335588" cy="4397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37894" name="Rectangle 6"/>
          <p:cNvSpPr>
            <a:spLocks noGrp="1" noChangeArrowheads="1"/>
          </p:cNvSpPr>
          <p:nvPr>
            <p:ph type="ftr" sz="quarter" idx="4"/>
          </p:nvPr>
        </p:nvSpPr>
        <p:spPr bwMode="auto">
          <a:xfrm>
            <a:off x="0" y="9283700"/>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ru-RU"/>
          </a:p>
        </p:txBody>
      </p:sp>
      <p:sp>
        <p:nvSpPr>
          <p:cNvPr id="37895" name="Rectangle 7"/>
          <p:cNvSpPr>
            <a:spLocks noGrp="1" noChangeArrowheads="1"/>
          </p:cNvSpPr>
          <p:nvPr>
            <p:ph type="sldNum" sz="quarter" idx="5"/>
          </p:nvPr>
        </p:nvSpPr>
        <p:spPr bwMode="auto">
          <a:xfrm>
            <a:off x="3778250" y="9283700"/>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F3ED809-96EE-42D4-BF67-7F0E3161207D}" type="slidenum">
              <a:rPr lang="ru-RU" altLang="uk-UA"/>
              <a:pPr/>
              <a:t>‹#›</a:t>
            </a:fld>
            <a:endParaRPr lang="ru-RU" altLang="uk-U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fld id="{3E4A336F-B511-412E-AF12-71C229E5E536}" type="slidenum">
              <a:rPr lang="ru-RU" altLang="uk-UA"/>
              <a:pPr/>
              <a:t>‹#›</a:t>
            </a:fld>
            <a:endParaRPr lang="ru-RU" altLang="uk-UA"/>
          </a:p>
        </p:txBody>
      </p:sp>
    </p:spTree>
    <p:extLst>
      <p:ext uri="{BB962C8B-B14F-4D97-AF65-F5344CB8AC3E}">
        <p14:creationId xmlns:p14="http://schemas.microsoft.com/office/powerpoint/2010/main" val="3889516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fld id="{2305D4B6-289C-41CF-BB34-42497CAB6690}" type="slidenum">
              <a:rPr lang="ru-RU" altLang="uk-UA"/>
              <a:pPr/>
              <a:t>‹#›</a:t>
            </a:fld>
            <a:endParaRPr lang="ru-RU" altLang="uk-UA"/>
          </a:p>
        </p:txBody>
      </p:sp>
    </p:spTree>
    <p:extLst>
      <p:ext uri="{BB962C8B-B14F-4D97-AF65-F5344CB8AC3E}">
        <p14:creationId xmlns:p14="http://schemas.microsoft.com/office/powerpoint/2010/main" val="3361021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fld id="{44D1B1BC-5C96-475A-BC3D-440D89A09631}" type="slidenum">
              <a:rPr lang="ru-RU" altLang="uk-UA"/>
              <a:pPr/>
              <a:t>‹#›</a:t>
            </a:fld>
            <a:endParaRPr lang="ru-RU" altLang="uk-UA"/>
          </a:p>
        </p:txBody>
      </p:sp>
    </p:spTree>
    <p:extLst>
      <p:ext uri="{BB962C8B-B14F-4D97-AF65-F5344CB8AC3E}">
        <p14:creationId xmlns:p14="http://schemas.microsoft.com/office/powerpoint/2010/main" val="2511663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fld id="{AC97475A-FE21-4629-A76F-531EC695E386}" type="slidenum">
              <a:rPr lang="ru-RU" altLang="uk-UA"/>
              <a:pPr/>
              <a:t>‹#›</a:t>
            </a:fld>
            <a:endParaRPr lang="ru-RU" altLang="uk-UA"/>
          </a:p>
        </p:txBody>
      </p:sp>
    </p:spTree>
    <p:extLst>
      <p:ext uri="{BB962C8B-B14F-4D97-AF65-F5344CB8AC3E}">
        <p14:creationId xmlns:p14="http://schemas.microsoft.com/office/powerpoint/2010/main" val="4204179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fld id="{9D70A4EA-F9BD-4620-AA6D-AF434902A388}" type="slidenum">
              <a:rPr lang="ru-RU" altLang="uk-UA"/>
              <a:pPr/>
              <a:t>‹#›</a:t>
            </a:fld>
            <a:endParaRPr lang="ru-RU" altLang="uk-UA"/>
          </a:p>
        </p:txBody>
      </p:sp>
    </p:spTree>
    <p:extLst>
      <p:ext uri="{BB962C8B-B14F-4D97-AF65-F5344CB8AC3E}">
        <p14:creationId xmlns:p14="http://schemas.microsoft.com/office/powerpoint/2010/main" val="1123226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fld id="{E204FD0A-CAFA-4091-8AE3-27F29D6C31BE}" type="slidenum">
              <a:rPr lang="ru-RU" altLang="uk-UA"/>
              <a:pPr/>
              <a:t>‹#›</a:t>
            </a:fld>
            <a:endParaRPr lang="ru-RU" altLang="uk-UA"/>
          </a:p>
        </p:txBody>
      </p:sp>
    </p:spTree>
    <p:extLst>
      <p:ext uri="{BB962C8B-B14F-4D97-AF65-F5344CB8AC3E}">
        <p14:creationId xmlns:p14="http://schemas.microsoft.com/office/powerpoint/2010/main" val="1228888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fld id="{CEA0A68A-4C0D-46FC-A748-A77039BF3DD2}" type="slidenum">
              <a:rPr lang="ru-RU" altLang="uk-UA"/>
              <a:pPr/>
              <a:t>‹#›</a:t>
            </a:fld>
            <a:endParaRPr lang="ru-RU" altLang="uk-UA"/>
          </a:p>
        </p:txBody>
      </p:sp>
    </p:spTree>
    <p:extLst>
      <p:ext uri="{BB962C8B-B14F-4D97-AF65-F5344CB8AC3E}">
        <p14:creationId xmlns:p14="http://schemas.microsoft.com/office/powerpoint/2010/main" val="3167968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fld id="{A15F191D-3C59-4CB0-8BF1-66E16DADA4F3}" type="slidenum">
              <a:rPr lang="ru-RU" altLang="uk-UA"/>
              <a:pPr/>
              <a:t>‹#›</a:t>
            </a:fld>
            <a:endParaRPr lang="ru-RU" altLang="uk-UA"/>
          </a:p>
        </p:txBody>
      </p:sp>
    </p:spTree>
    <p:extLst>
      <p:ext uri="{BB962C8B-B14F-4D97-AF65-F5344CB8AC3E}">
        <p14:creationId xmlns:p14="http://schemas.microsoft.com/office/powerpoint/2010/main" val="3483484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fld id="{92AE35EE-C08A-4776-9780-0F2B10A6F4FD}" type="slidenum">
              <a:rPr lang="ru-RU" altLang="uk-UA"/>
              <a:pPr/>
              <a:t>‹#›</a:t>
            </a:fld>
            <a:endParaRPr lang="ru-RU" altLang="uk-UA"/>
          </a:p>
        </p:txBody>
      </p:sp>
    </p:spTree>
    <p:extLst>
      <p:ext uri="{BB962C8B-B14F-4D97-AF65-F5344CB8AC3E}">
        <p14:creationId xmlns:p14="http://schemas.microsoft.com/office/powerpoint/2010/main" val="1506727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fld id="{65681BE5-D27D-4304-AEB6-0444818A3916}" type="slidenum">
              <a:rPr lang="ru-RU" altLang="uk-UA"/>
              <a:pPr/>
              <a:t>‹#›</a:t>
            </a:fld>
            <a:endParaRPr lang="ru-RU" altLang="uk-UA"/>
          </a:p>
        </p:txBody>
      </p:sp>
    </p:spTree>
    <p:extLst>
      <p:ext uri="{BB962C8B-B14F-4D97-AF65-F5344CB8AC3E}">
        <p14:creationId xmlns:p14="http://schemas.microsoft.com/office/powerpoint/2010/main" val="3861374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fld id="{05C2702A-C866-483C-9D0D-1BA4025475B8}" type="slidenum">
              <a:rPr lang="ru-RU" altLang="uk-UA"/>
              <a:pPr/>
              <a:t>‹#›</a:t>
            </a:fld>
            <a:endParaRPr lang="ru-RU" altLang="uk-UA"/>
          </a:p>
        </p:txBody>
      </p:sp>
    </p:spTree>
    <p:extLst>
      <p:ext uri="{BB962C8B-B14F-4D97-AF65-F5344CB8AC3E}">
        <p14:creationId xmlns:p14="http://schemas.microsoft.com/office/powerpoint/2010/main" val="2993414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uk-UA"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uk-UA" smtClean="0"/>
              <a:t>Образец текста</a:t>
            </a:r>
          </a:p>
          <a:p>
            <a:pPr lvl="1"/>
            <a:r>
              <a:rPr lang="ru-RU" altLang="uk-UA" smtClean="0"/>
              <a:t>Второй уровень</a:t>
            </a:r>
          </a:p>
          <a:p>
            <a:pPr lvl="2"/>
            <a:r>
              <a:rPr lang="ru-RU" altLang="uk-UA" smtClean="0"/>
              <a:t>Третий уровень</a:t>
            </a:r>
          </a:p>
          <a:p>
            <a:pPr lvl="3"/>
            <a:r>
              <a:rPr lang="ru-RU" altLang="uk-UA" smtClean="0"/>
              <a:t>Четвертый уровень</a:t>
            </a:r>
          </a:p>
          <a:p>
            <a:pPr lvl="4"/>
            <a:r>
              <a:rPr lang="ru-RU" altLang="uk-UA"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DEE15D5-21F3-465C-9B5A-A55D4B07737F}" type="slidenum">
              <a:rPr lang="ru-RU" altLang="uk-UA"/>
              <a:pPr/>
              <a:t>‹#›</a:t>
            </a:fld>
            <a:endParaRPr lang="ru-RU" altLang="uk-UA"/>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4"/>
          <p:cNvSpPr txBox="1">
            <a:spLocks noChangeArrowheads="1"/>
          </p:cNvSpPr>
          <p:nvPr/>
        </p:nvSpPr>
        <p:spPr bwMode="auto">
          <a:xfrm>
            <a:off x="2267744" y="2564762"/>
            <a:ext cx="673258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sz="3600" dirty="0">
                <a:solidFill>
                  <a:srgbClr val="FF3300"/>
                </a:solidFill>
              </a:rPr>
              <a:t>Раціональний прийом ЛП з урахуванням часу </a:t>
            </a:r>
            <a:r>
              <a:rPr lang="uk" altLang="uk-UA" sz="3600" dirty="0" smtClean="0">
                <a:solidFill>
                  <a:srgbClr val="FF3300"/>
                </a:solidFill>
              </a:rPr>
              <a:t>їжи</a:t>
            </a:r>
            <a:endParaRPr lang="uk" altLang="uk-UA" sz="3600" dirty="0">
              <a:solidFill>
                <a:srgbClr val="FF3300"/>
              </a:solidFill>
            </a:endParaRPr>
          </a:p>
        </p:txBody>
      </p:sp>
      <p:pic>
        <p:nvPicPr>
          <p:cNvPr id="2051" name="Picture 9" descr="J02341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476250"/>
            <a:ext cx="1952625"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Text Box 14"/>
          <p:cNvSpPr txBox="1">
            <a:spLocks noChangeArrowheads="1"/>
          </p:cNvSpPr>
          <p:nvPr/>
        </p:nvSpPr>
        <p:spPr bwMode="auto">
          <a:xfrm>
            <a:off x="539552" y="2677537"/>
            <a:ext cx="38163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sz="2500" b="1" dirty="0"/>
              <a:t>Лекція</a:t>
            </a:r>
          </a:p>
        </p:txBody>
      </p:sp>
      <p:sp>
        <p:nvSpPr>
          <p:cNvPr id="9" name="Заголовок 1"/>
          <p:cNvSpPr txBox="1">
            <a:spLocks/>
          </p:cNvSpPr>
          <p:nvPr/>
        </p:nvSpPr>
        <p:spPr>
          <a:xfrm>
            <a:off x="1835696" y="260648"/>
            <a:ext cx="5492261" cy="959583"/>
          </a:xfrm>
          <a:prstGeom prst="rect">
            <a:avLst/>
          </a:prstGeom>
        </p:spPr>
        <p:txBody>
          <a:bodyPr vert="horz" lIns="91440" tIns="45720" rIns="91440" bIns="45720" rtlCol="0" anchor="ctr">
            <a:normAutofit fontScale="85000" lnSpcReduction="10000"/>
          </a:bodyPr>
          <a:lstStyle>
            <a:lvl1pPr algn="ctr" rtl="0" eaLnBrk="1" fontAlgn="base" hangingPunct="1">
              <a:spcBef>
                <a:spcPct val="0"/>
              </a:spcBef>
              <a:spcAft>
                <a:spcPct val="0"/>
              </a:spcAft>
              <a:defRPr sz="4800" b="1" kern="1200">
                <a:solidFill>
                  <a:srgbClr val="C00000"/>
                </a:solidFill>
                <a:effectLst>
                  <a:outerShdw blurRad="38100" dist="38100" dir="2700000" algn="tl">
                    <a:srgbClr val="000000">
                      <a:alpha val="43137"/>
                    </a:srgbClr>
                  </a:outerShdw>
                </a:effectLst>
                <a:latin typeface="+mj-lt"/>
                <a:ea typeface="+mj-ea"/>
                <a:cs typeface="+mj-cs"/>
              </a:defRPr>
            </a:lvl1pPr>
            <a:lvl2pPr algn="ctr" rtl="0" eaLnBrk="1" fontAlgn="base" hangingPunct="1">
              <a:spcBef>
                <a:spcPct val="0"/>
              </a:spcBef>
              <a:spcAft>
                <a:spcPct val="0"/>
              </a:spcAft>
              <a:defRPr sz="4800" b="1">
                <a:solidFill>
                  <a:schemeClr val="bg1"/>
                </a:solidFill>
                <a:latin typeface="Calibri" pitchFamily="34" charset="0"/>
              </a:defRPr>
            </a:lvl2pPr>
            <a:lvl3pPr algn="ctr" rtl="0" eaLnBrk="1" fontAlgn="base" hangingPunct="1">
              <a:spcBef>
                <a:spcPct val="0"/>
              </a:spcBef>
              <a:spcAft>
                <a:spcPct val="0"/>
              </a:spcAft>
              <a:defRPr sz="4800" b="1">
                <a:solidFill>
                  <a:schemeClr val="bg1"/>
                </a:solidFill>
                <a:latin typeface="Calibri" pitchFamily="34" charset="0"/>
              </a:defRPr>
            </a:lvl3pPr>
            <a:lvl4pPr algn="ctr" rtl="0" eaLnBrk="1" fontAlgn="base" hangingPunct="1">
              <a:spcBef>
                <a:spcPct val="0"/>
              </a:spcBef>
              <a:spcAft>
                <a:spcPct val="0"/>
              </a:spcAft>
              <a:defRPr sz="4800" b="1">
                <a:solidFill>
                  <a:schemeClr val="bg1"/>
                </a:solidFill>
                <a:latin typeface="Calibri" pitchFamily="34" charset="0"/>
              </a:defRPr>
            </a:lvl4pPr>
            <a:lvl5pPr algn="ctr" rtl="0" eaLnBrk="1" fontAlgn="base" hangingPunct="1">
              <a:spcBef>
                <a:spcPct val="0"/>
              </a:spcBef>
              <a:spcAft>
                <a:spcPct val="0"/>
              </a:spcAft>
              <a:defRPr sz="4800" b="1">
                <a:solidFill>
                  <a:schemeClr val="bg1"/>
                </a:solidFill>
                <a:latin typeface="Calibri" pitchFamily="34" charset="0"/>
              </a:defRPr>
            </a:lvl5pPr>
            <a:lvl6pPr marL="457200" algn="ctr" rtl="0" eaLnBrk="1" fontAlgn="base" hangingPunct="1">
              <a:spcBef>
                <a:spcPct val="0"/>
              </a:spcBef>
              <a:spcAft>
                <a:spcPct val="0"/>
              </a:spcAft>
              <a:defRPr sz="4800" b="1">
                <a:solidFill>
                  <a:schemeClr val="bg1"/>
                </a:solidFill>
                <a:latin typeface="Calibri" pitchFamily="34" charset="0"/>
              </a:defRPr>
            </a:lvl6pPr>
            <a:lvl7pPr marL="914400" algn="ctr" rtl="0" eaLnBrk="1" fontAlgn="base" hangingPunct="1">
              <a:spcBef>
                <a:spcPct val="0"/>
              </a:spcBef>
              <a:spcAft>
                <a:spcPct val="0"/>
              </a:spcAft>
              <a:defRPr sz="4800" b="1">
                <a:solidFill>
                  <a:schemeClr val="bg1"/>
                </a:solidFill>
                <a:latin typeface="Calibri" pitchFamily="34" charset="0"/>
              </a:defRPr>
            </a:lvl7pPr>
            <a:lvl8pPr marL="1371600" algn="ctr" rtl="0" eaLnBrk="1" fontAlgn="base" hangingPunct="1">
              <a:spcBef>
                <a:spcPct val="0"/>
              </a:spcBef>
              <a:spcAft>
                <a:spcPct val="0"/>
              </a:spcAft>
              <a:defRPr sz="4800" b="1">
                <a:solidFill>
                  <a:schemeClr val="bg1"/>
                </a:solidFill>
                <a:latin typeface="Calibri" pitchFamily="34" charset="0"/>
              </a:defRPr>
            </a:lvl8pPr>
            <a:lvl9pPr marL="1828800" algn="ctr" rtl="0" eaLnBrk="1" fontAlgn="base" hangingPunct="1">
              <a:spcBef>
                <a:spcPct val="0"/>
              </a:spcBef>
              <a:spcAft>
                <a:spcPct val="0"/>
              </a:spcAft>
              <a:defRPr sz="4800" b="1">
                <a:solidFill>
                  <a:schemeClr val="bg1"/>
                </a:solidFill>
                <a:latin typeface="Calibri" pitchFamily="34" charset="0"/>
              </a:defRPr>
            </a:lvl9pPr>
          </a:lstStyle>
          <a:p>
            <a:r>
              <a:rPr lang="uk-UA" sz="2000" dirty="0" smtClean="0"/>
              <a:t>Одеський національний медичний університет</a:t>
            </a:r>
            <a:br>
              <a:rPr lang="uk-UA" sz="2000" dirty="0" smtClean="0"/>
            </a:br>
            <a:r>
              <a:rPr lang="uk-UA" sz="2000" dirty="0" smtClean="0"/>
              <a:t>Фармацевтичний факультет</a:t>
            </a:r>
            <a:br>
              <a:rPr lang="uk-UA" sz="2000" dirty="0" smtClean="0"/>
            </a:br>
            <a:r>
              <a:rPr lang="uk-UA" sz="2000" dirty="0" smtClean="0"/>
              <a:t>Кафедра фармацевтичної хімії та технології ліків</a:t>
            </a:r>
            <a:endParaRPr lang="uk-UA" sz="2000" dirty="0"/>
          </a:p>
        </p:txBody>
      </p:sp>
      <p:sp>
        <p:nvSpPr>
          <p:cNvPr id="10" name="Заголовок 1"/>
          <p:cNvSpPr txBox="1">
            <a:spLocks/>
          </p:cNvSpPr>
          <p:nvPr/>
        </p:nvSpPr>
        <p:spPr>
          <a:xfrm>
            <a:off x="6156176" y="4485406"/>
            <a:ext cx="2731476" cy="959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000" dirty="0" smtClean="0">
                <a:solidFill>
                  <a:srgbClr val="C00000"/>
                </a:solidFill>
              </a:rPr>
              <a:t>Доцент Замкова А.В.</a:t>
            </a:r>
            <a:endParaRPr lang="uk-UA" sz="2000" dirty="0">
              <a:solidFill>
                <a:srgbClr val="C00000"/>
              </a:solidFill>
            </a:endParaRPr>
          </a:p>
        </p:txBody>
      </p:sp>
      <p:sp>
        <p:nvSpPr>
          <p:cNvPr id="11" name="Заголовок 1"/>
          <p:cNvSpPr txBox="1">
            <a:spLocks/>
          </p:cNvSpPr>
          <p:nvPr/>
        </p:nvSpPr>
        <p:spPr>
          <a:xfrm>
            <a:off x="3477950" y="6165304"/>
            <a:ext cx="1755904" cy="410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000" dirty="0" smtClean="0">
                <a:solidFill>
                  <a:srgbClr val="C00000"/>
                </a:solidFill>
              </a:rPr>
              <a:t>Одеса 2025</a:t>
            </a:r>
            <a:endParaRPr lang="uk-UA" sz="2000" dirty="0">
              <a:solidFill>
                <a:srgbClr val="C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0" y="0"/>
            <a:ext cx="9144000" cy="301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uk" altLang="uk-UA" sz="4800" u="sng">
                <a:solidFill>
                  <a:srgbClr val="FF0066"/>
                </a:solidFill>
                <a:latin typeface="Times New Roman" panose="02020603050405020304" pitchFamily="18" charset="0"/>
              </a:rPr>
              <a:t>Взаємодія ЛЗ</a:t>
            </a:r>
            <a:endParaRPr lang="ru-RU" altLang="uk-UA" sz="2400" u="sng">
              <a:latin typeface="Times New Roman" panose="02020603050405020304" pitchFamily="18" charset="0"/>
            </a:endParaRPr>
          </a:p>
          <a:p>
            <a:pPr algn="ctr" eaLnBrk="1" hangingPunct="1">
              <a:spcBef>
                <a:spcPct val="50000"/>
              </a:spcBef>
            </a:pPr>
            <a:endParaRPr lang="en-US" altLang="uk-UA" sz="2400" u="sng">
              <a:latin typeface="Times New Roman" panose="02020603050405020304" pitchFamily="18" charset="0"/>
            </a:endParaRPr>
          </a:p>
          <a:p>
            <a:pPr eaLnBrk="1" hangingPunct="1">
              <a:spcBef>
                <a:spcPct val="50000"/>
              </a:spcBef>
            </a:pPr>
            <a:endParaRPr lang="en-US" altLang="uk-UA" sz="2400">
              <a:latin typeface="Times New Roman" panose="02020603050405020304" pitchFamily="18" charset="0"/>
            </a:endParaRPr>
          </a:p>
          <a:p>
            <a:pPr eaLnBrk="1" hangingPunct="1">
              <a:spcBef>
                <a:spcPct val="50000"/>
              </a:spcBef>
            </a:pPr>
            <a:endParaRPr lang="en-US" altLang="uk-UA" sz="2400">
              <a:latin typeface="Times New Roman" panose="02020603050405020304" pitchFamily="18" charset="0"/>
            </a:endParaRPr>
          </a:p>
          <a:p>
            <a:pPr eaLnBrk="1" hangingPunct="1">
              <a:spcBef>
                <a:spcPct val="50000"/>
              </a:spcBef>
            </a:pPr>
            <a:r>
              <a:rPr lang="uk" altLang="uk-UA" sz="2400" b="1">
                <a:solidFill>
                  <a:srgbClr val="FF0066"/>
                </a:solidFill>
                <a:latin typeface="Times New Roman" panose="02020603050405020304" pitchFamily="18" charset="0"/>
              </a:rPr>
              <a:t>           I. </a:t>
            </a:r>
            <a:r>
              <a:rPr lang="uk" altLang="uk-UA" sz="2400" b="1" u="sng">
                <a:solidFill>
                  <a:srgbClr val="FF0066"/>
                </a:solidFill>
                <a:latin typeface="Times New Roman" panose="02020603050405020304" pitchFamily="18" charset="0"/>
              </a:rPr>
              <a:t>З ІНШИМИ ЛЗ</a:t>
            </a:r>
            <a:r>
              <a:rPr lang="uk" altLang="uk-UA" sz="2400" b="1">
                <a:solidFill>
                  <a:srgbClr val="FF0066"/>
                </a:solidFill>
                <a:latin typeface="Times New Roman" panose="02020603050405020304" pitchFamily="18" charset="0"/>
              </a:rPr>
              <a:t>                          ІІ. </a:t>
            </a:r>
            <a:r>
              <a:rPr lang="uk" altLang="uk-UA" sz="2400" b="1" u="sng">
                <a:solidFill>
                  <a:srgbClr val="FF0066"/>
                </a:solidFill>
                <a:latin typeface="Times New Roman" panose="02020603050405020304" pitchFamily="18" charset="0"/>
              </a:rPr>
              <a:t>З ЇЖОЮ</a:t>
            </a:r>
            <a:endParaRPr lang="en-US" altLang="uk-UA" sz="2400" b="1" u="sng">
              <a:solidFill>
                <a:srgbClr val="FF0066"/>
              </a:solidFill>
              <a:latin typeface="Times New Roman" panose="02020603050405020304" pitchFamily="18" charset="0"/>
            </a:endParaRPr>
          </a:p>
        </p:txBody>
      </p:sp>
      <p:pic>
        <p:nvPicPr>
          <p:cNvPr id="3075" name="Picture 3" descr="drugs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836613"/>
            <a:ext cx="1465262"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Line 4"/>
          <p:cNvSpPr>
            <a:spLocks noChangeShapeType="1"/>
          </p:cNvSpPr>
          <p:nvPr/>
        </p:nvSpPr>
        <p:spPr bwMode="auto">
          <a:xfrm flipH="1">
            <a:off x="2195513" y="1484313"/>
            <a:ext cx="936625" cy="935037"/>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uk-UA"/>
          </a:p>
        </p:txBody>
      </p:sp>
      <p:sp>
        <p:nvSpPr>
          <p:cNvPr id="3077" name="Line 5"/>
          <p:cNvSpPr>
            <a:spLocks noChangeShapeType="1"/>
          </p:cNvSpPr>
          <p:nvPr/>
        </p:nvSpPr>
        <p:spPr bwMode="auto">
          <a:xfrm>
            <a:off x="5580063" y="1412875"/>
            <a:ext cx="1008062" cy="1008063"/>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uk-UA"/>
          </a:p>
        </p:txBody>
      </p:sp>
      <p:pic>
        <p:nvPicPr>
          <p:cNvPr id="3078" name="Picture 10" descr="pat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9825" y="836613"/>
            <a:ext cx="1477963" cy="178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9" name="Text Box 11"/>
          <p:cNvSpPr txBox="1">
            <a:spLocks noChangeArrowheads="1"/>
          </p:cNvSpPr>
          <p:nvPr/>
        </p:nvSpPr>
        <p:spPr bwMode="auto">
          <a:xfrm>
            <a:off x="323850" y="3357563"/>
            <a:ext cx="3527425" cy="160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a:t>Фармацевтичне</a:t>
            </a:r>
          </a:p>
          <a:p>
            <a:pPr eaLnBrk="1" hangingPunct="1">
              <a:spcBef>
                <a:spcPct val="50000"/>
              </a:spcBef>
            </a:pPr>
            <a:r>
              <a:rPr lang="uk" altLang="uk-UA"/>
              <a:t>Фармакологічний</a:t>
            </a:r>
          </a:p>
          <a:p>
            <a:pPr eaLnBrk="1" hangingPunct="1">
              <a:spcBef>
                <a:spcPct val="50000"/>
              </a:spcBef>
            </a:pPr>
            <a:r>
              <a:rPr lang="uk" altLang="uk-UA"/>
              <a:t>- Кінетичне</a:t>
            </a:r>
          </a:p>
          <a:p>
            <a:pPr eaLnBrk="1" hangingPunct="1">
              <a:spcBef>
                <a:spcPct val="50000"/>
              </a:spcBef>
            </a:pPr>
            <a:r>
              <a:rPr lang="uk" altLang="uk-UA"/>
              <a:t>- Динамічне</a:t>
            </a:r>
          </a:p>
        </p:txBody>
      </p:sp>
      <p:sp>
        <p:nvSpPr>
          <p:cNvPr id="3080" name="Text Box 13"/>
          <p:cNvSpPr txBox="1">
            <a:spLocks noChangeArrowheads="1"/>
          </p:cNvSpPr>
          <p:nvPr/>
        </p:nvSpPr>
        <p:spPr bwMode="auto">
          <a:xfrm>
            <a:off x="4140200" y="3352800"/>
            <a:ext cx="4824413" cy="294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sz="2500"/>
              <a:t>Взаємодія з їжею, травними соками та між собою у просвіті ШКТ:</a:t>
            </a:r>
            <a:endParaRPr lang="ru-RU" altLang="uk-UA" sz="2500">
              <a:solidFill>
                <a:srgbClr val="FF3300"/>
              </a:solidFill>
            </a:endParaRPr>
          </a:p>
          <a:p>
            <a:pPr eaLnBrk="1" hangingPunct="1">
              <a:spcBef>
                <a:spcPct val="50000"/>
              </a:spcBef>
            </a:pPr>
            <a:r>
              <a:rPr lang="uk" altLang="uk-UA" sz="2500">
                <a:solidFill>
                  <a:srgbClr val="FF3300"/>
                </a:solidFill>
              </a:rPr>
              <a:t>Несумісність ЛЗ та їжі</a:t>
            </a:r>
          </a:p>
          <a:p>
            <a:pPr eaLnBrk="1" hangingPunct="1">
              <a:spcBef>
                <a:spcPct val="50000"/>
              </a:spcBef>
            </a:pPr>
            <a:r>
              <a:rPr lang="uk" altLang="uk-UA" sz="2500">
                <a:solidFill>
                  <a:srgbClr val="FF3300"/>
                </a:solidFill>
              </a:rPr>
              <a:t>Коли приймати ЛЗ ?</a:t>
            </a:r>
          </a:p>
          <a:p>
            <a:pPr eaLnBrk="1" hangingPunct="1">
              <a:spcBef>
                <a:spcPct val="50000"/>
              </a:spcBef>
            </a:pPr>
            <a:r>
              <a:rPr lang="uk" altLang="uk-UA" sz="2500">
                <a:solidFill>
                  <a:srgbClr val="FF3300"/>
                </a:solidFill>
              </a:rPr>
              <a:t>Чим заїсти і запитати ЛЗ?</a:t>
            </a:r>
          </a:p>
        </p:txBody>
      </p:sp>
      <p:sp>
        <p:nvSpPr>
          <p:cNvPr id="3081" name="Text Box 18"/>
          <p:cNvSpPr txBox="1">
            <a:spLocks noChangeArrowheads="1"/>
          </p:cNvSpPr>
          <p:nvPr/>
        </p:nvSpPr>
        <p:spPr bwMode="auto">
          <a:xfrm>
            <a:off x="2438400" y="1066800"/>
            <a:ext cx="198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sz="2400">
                <a:solidFill>
                  <a:srgbClr val="FF3300"/>
                </a:solidFill>
                <a:latin typeface="Times New Roman" panose="02020603050405020304" pitchFamily="18" charset="0"/>
              </a:rPr>
              <a:t>на 3 курсі</a:t>
            </a:r>
            <a:endParaRPr lang="ru-RU" altLang="uk-UA" sz="2400">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152400" y="1524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sz="2400" b="1" u="sng">
                <a:solidFill>
                  <a:srgbClr val="FF3300"/>
                </a:solidFill>
              </a:rPr>
              <a:t>ВИСОКИЙ РИЗИК ЛІКАРСЬКИХ ВЗАЄМОДІЙ</a:t>
            </a:r>
            <a:endParaRPr lang="ru-RU" altLang="uk-UA" sz="2400">
              <a:latin typeface="Times New Roman" panose="02020603050405020304" pitchFamily="18" charset="0"/>
            </a:endParaRPr>
          </a:p>
        </p:txBody>
      </p:sp>
      <p:sp>
        <p:nvSpPr>
          <p:cNvPr id="4099" name="Text Box 3"/>
          <p:cNvSpPr txBox="1">
            <a:spLocks noChangeArrowheads="1"/>
          </p:cNvSpPr>
          <p:nvPr/>
        </p:nvSpPr>
        <p:spPr bwMode="auto">
          <a:xfrm>
            <a:off x="76200" y="762000"/>
            <a:ext cx="4572000" cy="586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50000"/>
              </a:spcBef>
            </a:pPr>
            <a:r>
              <a:rPr lang="uk" altLang="uk-UA" sz="2800" b="1">
                <a:solidFill>
                  <a:srgbClr val="FF3300"/>
                </a:solidFill>
              </a:rPr>
              <a:t>При захворюваннях</a:t>
            </a:r>
            <a:endParaRPr lang="ru-RU" altLang="uk-UA" sz="2800" b="1"/>
          </a:p>
          <a:p>
            <a:pPr eaLnBrk="1" hangingPunct="1">
              <a:lnSpc>
                <a:spcPct val="90000"/>
              </a:lnSpc>
              <a:spcBef>
                <a:spcPct val="50000"/>
              </a:spcBef>
            </a:pPr>
            <a:r>
              <a:rPr lang="uk" altLang="uk-UA" sz="2800">
                <a:solidFill>
                  <a:schemeClr val="accent2"/>
                </a:solidFill>
                <a:latin typeface="Times New Roman" panose="02020603050405020304" pitchFamily="18" charset="0"/>
              </a:rPr>
              <a:t>Нирок</a:t>
            </a:r>
          </a:p>
          <a:p>
            <a:pPr eaLnBrk="1" hangingPunct="1">
              <a:lnSpc>
                <a:spcPct val="90000"/>
              </a:lnSpc>
              <a:spcBef>
                <a:spcPct val="50000"/>
              </a:spcBef>
            </a:pPr>
            <a:r>
              <a:rPr lang="uk" altLang="uk-UA" sz="2800">
                <a:solidFill>
                  <a:schemeClr val="accent2"/>
                </a:solidFill>
                <a:latin typeface="Times New Roman" panose="02020603050405020304" pitchFamily="18" charset="0"/>
              </a:rPr>
              <a:t>Печені</a:t>
            </a:r>
          </a:p>
          <a:p>
            <a:pPr eaLnBrk="1" hangingPunct="1">
              <a:lnSpc>
                <a:spcPct val="90000"/>
              </a:lnSpc>
              <a:spcBef>
                <a:spcPct val="50000"/>
              </a:spcBef>
            </a:pPr>
            <a:r>
              <a:rPr lang="uk" altLang="uk-UA" sz="2800">
                <a:solidFill>
                  <a:schemeClr val="accent2"/>
                </a:solidFill>
                <a:latin typeface="Times New Roman" panose="02020603050405020304" pitchFamily="18" charset="0"/>
              </a:rPr>
              <a:t>Алергічні</a:t>
            </a:r>
          </a:p>
          <a:p>
            <a:pPr eaLnBrk="1" hangingPunct="1">
              <a:lnSpc>
                <a:spcPct val="90000"/>
              </a:lnSpc>
              <a:spcBef>
                <a:spcPct val="50000"/>
              </a:spcBef>
            </a:pPr>
            <a:r>
              <a:rPr lang="uk" altLang="uk-UA" sz="2800">
                <a:solidFill>
                  <a:schemeClr val="accent2"/>
                </a:solidFill>
                <a:latin typeface="Times New Roman" panose="02020603050405020304" pitchFamily="18" charset="0"/>
              </a:rPr>
              <a:t>Психічні</a:t>
            </a:r>
          </a:p>
          <a:p>
            <a:pPr eaLnBrk="1" hangingPunct="1">
              <a:lnSpc>
                <a:spcPct val="90000"/>
              </a:lnSpc>
              <a:spcBef>
                <a:spcPct val="50000"/>
              </a:spcBef>
            </a:pPr>
            <a:r>
              <a:rPr lang="uk" altLang="uk-UA" sz="2800">
                <a:solidFill>
                  <a:schemeClr val="accent2"/>
                </a:solidFill>
                <a:latin typeface="Times New Roman" panose="02020603050405020304" pitchFamily="18" charset="0"/>
              </a:rPr>
              <a:t>Аритмії серця</a:t>
            </a:r>
          </a:p>
          <a:p>
            <a:pPr eaLnBrk="1" hangingPunct="1">
              <a:lnSpc>
                <a:spcPct val="90000"/>
              </a:lnSpc>
              <a:spcBef>
                <a:spcPct val="50000"/>
              </a:spcBef>
            </a:pPr>
            <a:r>
              <a:rPr lang="uk" altLang="uk-UA" sz="2800">
                <a:solidFill>
                  <a:schemeClr val="accent2"/>
                </a:solidFill>
                <a:latin typeface="Times New Roman" panose="02020603050405020304" pitchFamily="18" charset="0"/>
              </a:rPr>
              <a:t>Тяжкі інфекції</a:t>
            </a:r>
          </a:p>
          <a:p>
            <a:pPr eaLnBrk="1" hangingPunct="1">
              <a:lnSpc>
                <a:spcPct val="90000"/>
              </a:lnSpc>
              <a:spcBef>
                <a:spcPct val="50000"/>
              </a:spcBef>
            </a:pPr>
            <a:r>
              <a:rPr lang="uk" altLang="uk-UA" sz="2800">
                <a:solidFill>
                  <a:schemeClr val="accent2"/>
                </a:solidFill>
                <a:latin typeface="Times New Roman" panose="02020603050405020304" pitchFamily="18" charset="0"/>
              </a:rPr>
              <a:t>Цукровий діабет</a:t>
            </a:r>
          </a:p>
          <a:p>
            <a:pPr eaLnBrk="1" hangingPunct="1">
              <a:lnSpc>
                <a:spcPct val="90000"/>
              </a:lnSpc>
              <a:spcBef>
                <a:spcPct val="50000"/>
              </a:spcBef>
            </a:pPr>
            <a:r>
              <a:rPr lang="uk" altLang="uk-UA" sz="2800">
                <a:solidFill>
                  <a:schemeClr val="accent2"/>
                </a:solidFill>
                <a:latin typeface="Times New Roman" panose="02020603050405020304" pitchFamily="18" charset="0"/>
              </a:rPr>
              <a:t>Апластична анемія</a:t>
            </a:r>
          </a:p>
          <a:p>
            <a:pPr eaLnBrk="1" hangingPunct="1">
              <a:lnSpc>
                <a:spcPct val="90000"/>
              </a:lnSpc>
              <a:spcBef>
                <a:spcPct val="50000"/>
              </a:spcBef>
            </a:pPr>
            <a:r>
              <a:rPr lang="uk" altLang="uk-UA" sz="2800">
                <a:solidFill>
                  <a:schemeClr val="accent2"/>
                </a:solidFill>
                <a:latin typeface="Times New Roman" panose="02020603050405020304" pitchFamily="18" charset="0"/>
              </a:rPr>
              <a:t>Гіпотиреоз</a:t>
            </a:r>
          </a:p>
        </p:txBody>
      </p:sp>
      <p:sp>
        <p:nvSpPr>
          <p:cNvPr id="4100" name="Text Box 4"/>
          <p:cNvSpPr txBox="1">
            <a:spLocks noChangeArrowheads="1"/>
          </p:cNvSpPr>
          <p:nvPr/>
        </p:nvSpPr>
        <p:spPr bwMode="auto">
          <a:xfrm>
            <a:off x="4953000" y="762000"/>
            <a:ext cx="4114800" cy="586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50000"/>
              </a:spcBef>
            </a:pPr>
            <a:r>
              <a:rPr lang="uk" altLang="uk-UA" sz="2800" b="1" dirty="0">
                <a:solidFill>
                  <a:srgbClr val="FF3300"/>
                </a:solidFill>
              </a:rPr>
              <a:t>При вузькій </a:t>
            </a:r>
            <a:r>
              <a:rPr lang="uk" altLang="uk-UA" sz="2800" b="1" dirty="0" smtClean="0">
                <a:solidFill>
                  <a:srgbClr val="FF3300"/>
                </a:solidFill>
              </a:rPr>
              <a:t>терапії</a:t>
            </a:r>
            <a:endParaRPr lang="ru-RU" altLang="uk-UA" sz="2800" b="1" dirty="0"/>
          </a:p>
          <a:p>
            <a:pPr eaLnBrk="1" hangingPunct="1">
              <a:lnSpc>
                <a:spcPct val="90000"/>
              </a:lnSpc>
              <a:spcBef>
                <a:spcPct val="50000"/>
              </a:spcBef>
            </a:pPr>
            <a:r>
              <a:rPr lang="uk" altLang="uk-UA" sz="2800" dirty="0">
                <a:solidFill>
                  <a:srgbClr val="008000"/>
                </a:solidFill>
                <a:latin typeface="Times New Roman" panose="02020603050405020304" pitchFamily="18" charset="0"/>
              </a:rPr>
              <a:t>Аміноглікозиди</a:t>
            </a:r>
          </a:p>
          <a:p>
            <a:pPr eaLnBrk="1" hangingPunct="1">
              <a:lnSpc>
                <a:spcPct val="90000"/>
              </a:lnSpc>
              <a:spcBef>
                <a:spcPct val="50000"/>
              </a:spcBef>
            </a:pPr>
            <a:r>
              <a:rPr lang="uk" altLang="uk-UA" sz="2800" dirty="0">
                <a:solidFill>
                  <a:srgbClr val="008000"/>
                </a:solidFill>
                <a:latin typeface="Times New Roman" panose="02020603050405020304" pitchFamily="18" charset="0"/>
              </a:rPr>
              <a:t>Антиаритміки</a:t>
            </a:r>
          </a:p>
          <a:p>
            <a:pPr eaLnBrk="1" hangingPunct="1">
              <a:lnSpc>
                <a:spcPct val="90000"/>
              </a:lnSpc>
              <a:spcBef>
                <a:spcPct val="50000"/>
              </a:spcBef>
            </a:pPr>
            <a:r>
              <a:rPr lang="uk" altLang="uk-UA" sz="2800" dirty="0">
                <a:solidFill>
                  <a:srgbClr val="008000"/>
                </a:solidFill>
                <a:latin typeface="Times New Roman" panose="02020603050405020304" pitchFamily="18" charset="0"/>
              </a:rPr>
              <a:t>Антидепресанти</a:t>
            </a:r>
          </a:p>
          <a:p>
            <a:pPr eaLnBrk="1" hangingPunct="1">
              <a:lnSpc>
                <a:spcPct val="90000"/>
              </a:lnSpc>
              <a:spcBef>
                <a:spcPct val="50000"/>
              </a:spcBef>
            </a:pPr>
            <a:r>
              <a:rPr lang="uk" altLang="uk-UA" sz="2800" dirty="0">
                <a:solidFill>
                  <a:srgbClr val="008000"/>
                </a:solidFill>
                <a:latin typeface="Times New Roman" panose="02020603050405020304" pitchFamily="18" charset="0"/>
              </a:rPr>
              <a:t>Антикоагулянти</a:t>
            </a:r>
          </a:p>
          <a:p>
            <a:pPr eaLnBrk="1" hangingPunct="1">
              <a:lnSpc>
                <a:spcPct val="90000"/>
              </a:lnSpc>
              <a:spcBef>
                <a:spcPct val="50000"/>
              </a:spcBef>
            </a:pPr>
            <a:r>
              <a:rPr lang="uk" altLang="uk-UA" sz="2800" dirty="0">
                <a:solidFill>
                  <a:srgbClr val="008000"/>
                </a:solidFill>
                <a:latin typeface="Times New Roman" panose="02020603050405020304" pitchFamily="18" charset="0"/>
              </a:rPr>
              <a:t>Антиконвульсанти</a:t>
            </a:r>
          </a:p>
          <a:p>
            <a:pPr eaLnBrk="1" hangingPunct="1">
              <a:lnSpc>
                <a:spcPct val="90000"/>
              </a:lnSpc>
              <a:spcBef>
                <a:spcPct val="50000"/>
              </a:spcBef>
            </a:pPr>
            <a:r>
              <a:rPr lang="uk" altLang="uk-UA" sz="2800" dirty="0">
                <a:solidFill>
                  <a:srgbClr val="008000"/>
                </a:solidFill>
                <a:latin typeface="Times New Roman" panose="02020603050405020304" pitchFamily="18" charset="0"/>
              </a:rPr>
              <a:t>Серцеві глікозиди</a:t>
            </a:r>
          </a:p>
          <a:p>
            <a:pPr eaLnBrk="1" hangingPunct="1">
              <a:lnSpc>
                <a:spcPct val="90000"/>
              </a:lnSpc>
              <a:spcBef>
                <a:spcPct val="50000"/>
              </a:spcBef>
            </a:pPr>
            <a:r>
              <a:rPr lang="uk" altLang="uk-UA" sz="2800" dirty="0">
                <a:solidFill>
                  <a:srgbClr val="008000"/>
                </a:solidFill>
                <a:latin typeface="Times New Roman" panose="02020603050405020304" pitchFamily="18" charset="0"/>
              </a:rPr>
              <a:t>Тироксин</a:t>
            </a:r>
          </a:p>
          <a:p>
            <a:pPr eaLnBrk="1" hangingPunct="1">
              <a:lnSpc>
                <a:spcPct val="90000"/>
              </a:lnSpc>
              <a:spcBef>
                <a:spcPct val="50000"/>
              </a:spcBef>
            </a:pPr>
            <a:r>
              <a:rPr lang="uk" altLang="uk-UA" sz="2800" dirty="0">
                <a:solidFill>
                  <a:srgbClr val="008000"/>
                </a:solidFill>
                <a:latin typeface="Times New Roman" panose="02020603050405020304" pitchFamily="18" charset="0"/>
              </a:rPr>
              <a:t>Циклоспорини</a:t>
            </a:r>
          </a:p>
          <a:p>
            <a:pPr eaLnBrk="1" hangingPunct="1">
              <a:lnSpc>
                <a:spcPct val="90000"/>
              </a:lnSpc>
              <a:spcBef>
                <a:spcPct val="50000"/>
              </a:spcBef>
            </a:pPr>
            <a:r>
              <a:rPr lang="uk" altLang="uk-UA" sz="2800" dirty="0">
                <a:solidFill>
                  <a:srgbClr val="008000"/>
                </a:solidFill>
                <a:latin typeface="Times New Roman" panose="02020603050405020304" pitchFamily="18" charset="0"/>
              </a:rPr>
              <a:t>Естрогени</a:t>
            </a:r>
          </a:p>
        </p:txBody>
      </p:sp>
      <p:sp>
        <p:nvSpPr>
          <p:cNvPr id="4101" name="Text Box 5"/>
          <p:cNvSpPr txBox="1">
            <a:spLocks noChangeArrowheads="1"/>
          </p:cNvSpPr>
          <p:nvPr/>
        </p:nvSpPr>
        <p:spPr bwMode="auto">
          <a:xfrm>
            <a:off x="3657600" y="3048000"/>
            <a:ext cx="6858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sz="4500" b="1">
                <a:solidFill>
                  <a:srgbClr val="FF3300"/>
                </a:solidFill>
                <a:latin typeface="Times New Roman" panose="02020603050405020304" pitchFamily="18" charset="0"/>
              </a:rPr>
              <a:t>+</a:t>
            </a:r>
            <a:endParaRPr lang="ru-RU" altLang="uk-UA" sz="2400">
              <a:latin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0" y="228600"/>
            <a:ext cx="9144000" cy="611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sz="2400" u="sng">
                <a:latin typeface="Times New Roman" panose="02020603050405020304" pitchFamily="18" charset="0"/>
              </a:rPr>
              <a:t>ОСНОВНІ ПОНЯТТЯ </a:t>
            </a:r>
            <a:r>
              <a:rPr lang="uk" altLang="uk-UA" sz="2400">
                <a:latin typeface="Times New Roman" panose="02020603050405020304" pitchFamily="18" charset="0"/>
              </a:rPr>
              <a:t>: </a:t>
            </a:r>
            <a:r>
              <a:rPr lang="uk" altLang="uk-UA" sz="2400" b="1">
                <a:solidFill>
                  <a:srgbClr val="FF3300"/>
                </a:solidFill>
                <a:latin typeface="Times New Roman" panose="02020603050405020304" pitchFamily="18" charset="0"/>
              </a:rPr>
              <a:t>Всмоктування </a:t>
            </a:r>
            <a:r>
              <a:rPr lang="uk" altLang="uk-UA" sz="2400">
                <a:latin typeface="Times New Roman" panose="02020603050405020304" pitchFamily="18" charset="0"/>
              </a:rPr>
              <a:t>ЛВ ІЗ ШКТ У КРОВ</a:t>
            </a:r>
          </a:p>
          <a:p>
            <a:pPr eaLnBrk="1" hangingPunct="1">
              <a:spcBef>
                <a:spcPct val="50000"/>
              </a:spcBef>
            </a:pPr>
            <a:r>
              <a:rPr lang="uk" altLang="uk-UA" sz="2400" b="1" u="sng">
                <a:latin typeface="Times New Roman" panose="02020603050405020304" pitchFamily="18" charset="0"/>
              </a:rPr>
              <a:t>Найчастіше прийом їжі знижує всмоктування ЛВ</a:t>
            </a:r>
            <a:endParaRPr lang="ru-RU" altLang="uk-UA" sz="2400">
              <a:latin typeface="Times New Roman" panose="02020603050405020304" pitchFamily="18" charset="0"/>
            </a:endParaRPr>
          </a:p>
          <a:p>
            <a:pPr eaLnBrk="1" hangingPunct="1">
              <a:spcBef>
                <a:spcPct val="50000"/>
              </a:spcBef>
            </a:pPr>
            <a:r>
              <a:rPr lang="uk" altLang="uk-UA" sz="2400">
                <a:latin typeface="Times New Roman" panose="02020603050405020304" pitchFamily="18" charset="0"/>
              </a:rPr>
              <a:t>Основні фактори, що впливають на всмоктування:</a:t>
            </a:r>
          </a:p>
          <a:p>
            <a:pPr eaLnBrk="1" hangingPunct="1">
              <a:spcBef>
                <a:spcPct val="50000"/>
              </a:spcBef>
            </a:pPr>
            <a:r>
              <a:rPr lang="uk" altLang="uk-UA" sz="2400">
                <a:latin typeface="Times New Roman" panose="02020603050405020304" pitchFamily="18" charset="0"/>
              </a:rPr>
              <a:t>Фізико-хімічні св-ва ЛВ (водо-, жиро-розчинність)</a:t>
            </a:r>
          </a:p>
          <a:p>
            <a:pPr eaLnBrk="1" hangingPunct="1">
              <a:spcBef>
                <a:spcPct val="50000"/>
              </a:spcBef>
            </a:pPr>
            <a:r>
              <a:rPr lang="uk" altLang="uk-UA" sz="2400">
                <a:latin typeface="Times New Roman" panose="02020603050405020304" pitchFamily="18" charset="0"/>
              </a:rPr>
              <a:t>рН середовища шлунка (кисла) та кишечника (лужна).</a:t>
            </a:r>
          </a:p>
          <a:p>
            <a:pPr eaLnBrk="1" hangingPunct="1">
              <a:spcBef>
                <a:spcPct val="50000"/>
              </a:spcBef>
            </a:pPr>
            <a:r>
              <a:rPr lang="uk" altLang="uk-UA" sz="2400">
                <a:latin typeface="Times New Roman" panose="02020603050405020304" pitchFamily="18" charset="0"/>
              </a:rPr>
              <a:t>Ферменти ШКТ - руйнують білки, передчасно переводять L- допу дофамін.</a:t>
            </a:r>
          </a:p>
          <a:p>
            <a:pPr eaLnBrk="1" hangingPunct="1">
              <a:spcBef>
                <a:spcPct val="50000"/>
              </a:spcBef>
            </a:pPr>
            <a:r>
              <a:rPr lang="uk" altLang="uk-UA" sz="2400">
                <a:latin typeface="Times New Roman" panose="02020603050405020304" pitchFamily="18" charset="0"/>
              </a:rPr>
              <a:t>Перистальтика кишечника та його кровопостачання</a:t>
            </a:r>
          </a:p>
          <a:p>
            <a:pPr eaLnBrk="1" hangingPunct="1">
              <a:spcBef>
                <a:spcPct val="50000"/>
              </a:spcBef>
            </a:pPr>
            <a:r>
              <a:rPr lang="uk" altLang="uk-UA" sz="2400">
                <a:latin typeface="Times New Roman" panose="02020603050405020304" pitchFamily="18" charset="0"/>
              </a:rPr>
              <a:t>Цукру - затримують всмоктування (крім дифеніну, переносник - глюкоза) та евакуацію зі шлунка</a:t>
            </a:r>
          </a:p>
          <a:p>
            <a:pPr eaLnBrk="1" hangingPunct="1">
              <a:spcBef>
                <a:spcPct val="50000"/>
              </a:spcBef>
            </a:pPr>
            <a:r>
              <a:rPr lang="uk" altLang="uk-UA" sz="2400" u="sng">
                <a:latin typeface="Times New Roman" panose="02020603050405020304" pitchFamily="18" charset="0"/>
              </a:rPr>
              <a:t>ОСНОВНІ ПОНЯТТЯ </a:t>
            </a:r>
            <a:r>
              <a:rPr lang="uk" altLang="uk-UA" sz="2400">
                <a:latin typeface="Times New Roman" panose="02020603050405020304" pitchFamily="18" charset="0"/>
              </a:rPr>
              <a:t>: ЗМІНИ </a:t>
            </a:r>
            <a:r>
              <a:rPr lang="uk" altLang="uk-UA" sz="2400" b="1">
                <a:solidFill>
                  <a:srgbClr val="FF3300"/>
                </a:solidFill>
                <a:latin typeface="Times New Roman" panose="02020603050405020304" pitchFamily="18" charset="0"/>
              </a:rPr>
              <a:t>ФАРМАКОДИНАМІКИ</a:t>
            </a:r>
          </a:p>
          <a:p>
            <a:pPr eaLnBrk="1" hangingPunct="1">
              <a:spcBef>
                <a:spcPct val="50000"/>
              </a:spcBef>
            </a:pPr>
            <a:r>
              <a:rPr lang="uk" altLang="uk-UA" sz="2400">
                <a:latin typeface="Times New Roman" panose="02020603050405020304" pitchFamily="18" charset="0"/>
              </a:rPr>
              <a:t>ЛВ під впливом компонентів їжі, що містять БАВ.</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p:cNvSpPr txBox="1">
            <a:spLocks noChangeArrowheads="1"/>
          </p:cNvSpPr>
          <p:nvPr/>
        </p:nvSpPr>
        <p:spPr bwMode="auto">
          <a:xfrm>
            <a:off x="0" y="3780523"/>
            <a:ext cx="9144000" cy="305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sz="3500" dirty="0">
                <a:solidFill>
                  <a:srgbClr val="FF3300"/>
                </a:solidFill>
              </a:rPr>
              <a:t>За своє життя людина споживає:</a:t>
            </a:r>
          </a:p>
          <a:p>
            <a:pPr eaLnBrk="1" hangingPunct="1">
              <a:spcBef>
                <a:spcPct val="50000"/>
              </a:spcBef>
            </a:pPr>
            <a:r>
              <a:rPr lang="uk" altLang="uk-UA" sz="3500" dirty="0">
                <a:solidFill>
                  <a:srgbClr val="FF3300"/>
                </a:solidFill>
              </a:rPr>
              <a:t>22 тонни твердої їжі, </a:t>
            </a:r>
            <a:r>
              <a:rPr lang="uk" altLang="uk-UA" sz="3500" dirty="0" smtClean="0">
                <a:solidFill>
                  <a:srgbClr val="FF3300"/>
                </a:solidFill>
              </a:rPr>
              <a:t>та </a:t>
            </a:r>
          </a:p>
          <a:p>
            <a:pPr eaLnBrk="1" hangingPunct="1">
              <a:spcBef>
                <a:spcPct val="50000"/>
              </a:spcBef>
            </a:pPr>
            <a:r>
              <a:rPr lang="uk" altLang="uk-UA" sz="3500" dirty="0" smtClean="0">
                <a:solidFill>
                  <a:srgbClr val="FF3300"/>
                </a:solidFill>
              </a:rPr>
              <a:t>33 </a:t>
            </a:r>
            <a:r>
              <a:rPr lang="uk" altLang="uk-UA" sz="3500" dirty="0">
                <a:solidFill>
                  <a:srgbClr val="FF3300"/>
                </a:solidFill>
              </a:rPr>
              <a:t>тонни напоїв</a:t>
            </a:r>
          </a:p>
          <a:p>
            <a:pPr algn="just" eaLnBrk="1" hangingPunct="1">
              <a:spcBef>
                <a:spcPct val="50000"/>
              </a:spcBef>
            </a:pPr>
            <a:r>
              <a:rPr lang="uk" altLang="uk-UA" dirty="0"/>
              <a:t>Людина може прожити: без води – 5-7 днів, без їжі – близько 30 днів.</a:t>
            </a:r>
            <a:endParaRPr lang="ru-RU" altLang="uk-UA" sz="3500" dirty="0"/>
          </a:p>
        </p:txBody>
      </p:sp>
      <p:sp>
        <p:nvSpPr>
          <p:cNvPr id="6147" name="Line 9"/>
          <p:cNvSpPr>
            <a:spLocks noChangeShapeType="1"/>
          </p:cNvSpPr>
          <p:nvPr/>
        </p:nvSpPr>
        <p:spPr bwMode="auto">
          <a:xfrm>
            <a:off x="3048000" y="1143000"/>
            <a:ext cx="2667000" cy="0"/>
          </a:xfrm>
          <a:prstGeom prst="line">
            <a:avLst/>
          </a:prstGeom>
          <a:noFill/>
          <a:ln w="76200">
            <a:solidFill>
              <a:srgbClr val="FF3300"/>
            </a:solidFill>
            <a:round/>
            <a:headEnd type="arrow" w="med" len="med"/>
            <a:tailEnd type="arrow" w="med" len="med"/>
          </a:ln>
          <a:extLst>
            <a:ext uri="{909E8E84-426E-40DD-AFC4-6F175D3DCCD1}">
              <a14:hiddenFill xmlns:a14="http://schemas.microsoft.com/office/drawing/2010/main">
                <a:noFill/>
              </a14:hiddenFill>
            </a:ext>
          </a:extLst>
        </p:spPr>
        <p:txBody>
          <a:bodyPr wrap="none" anchor="ctr"/>
          <a:lstStyle/>
          <a:p>
            <a:endParaRPr lang="uk-UA"/>
          </a:p>
        </p:txBody>
      </p:sp>
      <p:sp>
        <p:nvSpPr>
          <p:cNvPr id="6148" name="Text Box 10"/>
          <p:cNvSpPr txBox="1">
            <a:spLocks noChangeArrowheads="1"/>
          </p:cNvSpPr>
          <p:nvPr/>
        </p:nvSpPr>
        <p:spPr bwMode="auto">
          <a:xfrm>
            <a:off x="1981200" y="228600"/>
            <a:ext cx="4876800"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sz="3500" b="1">
                <a:solidFill>
                  <a:srgbClr val="FF3300"/>
                </a:solidFill>
              </a:rPr>
              <a:t>ВЗАЄМОДІЯ</a:t>
            </a:r>
            <a:endParaRPr lang="ru-RU" altLang="uk-UA" sz="2400">
              <a:latin typeface="Times New Roman" panose="02020603050405020304" pitchFamily="18" charset="0"/>
            </a:endParaRPr>
          </a:p>
        </p:txBody>
      </p:sp>
      <p:sp>
        <p:nvSpPr>
          <p:cNvPr id="6149" name="Text Box 11"/>
          <p:cNvSpPr txBox="1">
            <a:spLocks noChangeArrowheads="1"/>
          </p:cNvSpPr>
          <p:nvPr/>
        </p:nvSpPr>
        <p:spPr bwMode="auto">
          <a:xfrm>
            <a:off x="2057400" y="838200"/>
            <a:ext cx="1219200"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sz="3500" b="1"/>
              <a:t>ЛВ</a:t>
            </a:r>
            <a:endParaRPr lang="ru-RU" altLang="uk-UA" sz="2400">
              <a:latin typeface="Times New Roman" panose="02020603050405020304" pitchFamily="18" charset="0"/>
            </a:endParaRPr>
          </a:p>
        </p:txBody>
      </p:sp>
      <p:sp>
        <p:nvSpPr>
          <p:cNvPr id="6150" name="Text Box 12"/>
          <p:cNvSpPr txBox="1">
            <a:spLocks noChangeArrowheads="1"/>
          </p:cNvSpPr>
          <p:nvPr/>
        </p:nvSpPr>
        <p:spPr bwMode="auto">
          <a:xfrm>
            <a:off x="5791200" y="838200"/>
            <a:ext cx="1752600"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sz="3500" b="1"/>
              <a:t>ЇЖА</a:t>
            </a:r>
            <a:endParaRPr lang="ru-RU" altLang="uk-UA" sz="2400">
              <a:latin typeface="Times New Roman" panose="02020603050405020304" pitchFamily="18" charset="0"/>
            </a:endParaRPr>
          </a:p>
        </p:txBody>
      </p:sp>
      <p:sp>
        <p:nvSpPr>
          <p:cNvPr id="6151" name="Text Box 13"/>
          <p:cNvSpPr txBox="1">
            <a:spLocks noChangeArrowheads="1"/>
          </p:cNvSpPr>
          <p:nvPr/>
        </p:nvSpPr>
        <p:spPr bwMode="auto">
          <a:xfrm>
            <a:off x="827584" y="1911351"/>
            <a:ext cx="7696200"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sz="3500" dirty="0">
                <a:latin typeface="Times New Roman" panose="02020603050405020304" pitchFamily="18" charset="0"/>
              </a:rPr>
              <a:t>Парадигма:</a:t>
            </a:r>
          </a:p>
          <a:p>
            <a:pPr eaLnBrk="1" hangingPunct="1">
              <a:spcBef>
                <a:spcPct val="50000"/>
              </a:spcBef>
            </a:pPr>
            <a:r>
              <a:rPr lang="uk" altLang="uk-UA" sz="4500" dirty="0">
                <a:latin typeface="Times New Roman" panose="02020603050405020304" pitchFamily="18" charset="0"/>
              </a:rPr>
              <a:t>« </a:t>
            </a:r>
            <a:r>
              <a:rPr lang="uk" altLang="uk-UA" sz="4500" u="sng" dirty="0">
                <a:latin typeface="Times New Roman" panose="02020603050405020304" pitchFamily="18" charset="0"/>
              </a:rPr>
              <a:t>Людина є те, що вона їсть </a:t>
            </a:r>
            <a:r>
              <a:rPr lang="uk" altLang="uk-UA" sz="4500" dirty="0">
                <a:latin typeface="Times New Roman" panose="02020603050405020304" pitchFamily="18" charset="0"/>
              </a:rPr>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1026"/>
          <p:cNvSpPr txBox="1">
            <a:spLocks noChangeArrowheads="1"/>
          </p:cNvSpPr>
          <p:nvPr/>
        </p:nvSpPr>
        <p:spPr bwMode="auto">
          <a:xfrm>
            <a:off x="152400" y="76200"/>
            <a:ext cx="8915400" cy="6463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90000"/>
              </a:lnSpc>
              <a:spcBef>
                <a:spcPct val="50000"/>
              </a:spcBef>
            </a:pPr>
            <a:r>
              <a:rPr lang="uk" altLang="uk-UA" sz="2300" b="1" dirty="0">
                <a:solidFill>
                  <a:srgbClr val="FF3300"/>
                </a:solidFill>
              </a:rPr>
              <a:t>Сучасна їжа</a:t>
            </a:r>
            <a:endParaRPr lang="ru-RU" altLang="uk-UA" sz="2300" dirty="0">
              <a:latin typeface="Times New Roman" panose="02020603050405020304" pitchFamily="18" charset="0"/>
            </a:endParaRPr>
          </a:p>
          <a:p>
            <a:pPr algn="ctr" eaLnBrk="1" hangingPunct="1">
              <a:lnSpc>
                <a:spcPct val="90000"/>
              </a:lnSpc>
              <a:spcBef>
                <a:spcPct val="50000"/>
              </a:spcBef>
            </a:pPr>
            <a:r>
              <a:rPr lang="uk" altLang="uk-UA" sz="2300" dirty="0">
                <a:solidFill>
                  <a:srgbClr val="FF3300"/>
                </a:solidFill>
              </a:rPr>
              <a:t>містить фармакологічно активні речовини </a:t>
            </a:r>
            <a:r>
              <a:rPr lang="uk" altLang="uk-UA" sz="2300" dirty="0"/>
              <a:t>:</a:t>
            </a:r>
          </a:p>
          <a:p>
            <a:pPr eaLnBrk="1" hangingPunct="1">
              <a:lnSpc>
                <a:spcPct val="90000"/>
              </a:lnSpc>
              <a:spcBef>
                <a:spcPct val="50000"/>
              </a:spcBef>
            </a:pPr>
            <a:r>
              <a:rPr lang="uk" altLang="uk-UA" sz="2300" b="1" dirty="0">
                <a:latin typeface="Times New Roman" panose="02020603050405020304" pitchFamily="18" charset="0"/>
              </a:rPr>
              <a:t>Екологія </a:t>
            </a:r>
            <a:r>
              <a:rPr lang="uk" altLang="uk-UA" sz="2300" dirty="0">
                <a:latin typeface="Times New Roman" panose="02020603050405020304" pitchFamily="18" charset="0"/>
              </a:rPr>
              <a:t>- нітрати, нітрити (у 30 разів токсичніше), пестициди, метали, бромати калію та кальцію (покращувачі смаку борошна) та ін.</a:t>
            </a:r>
          </a:p>
          <a:p>
            <a:pPr eaLnBrk="1" hangingPunct="1">
              <a:lnSpc>
                <a:spcPct val="90000"/>
              </a:lnSpc>
              <a:spcBef>
                <a:spcPct val="50000"/>
              </a:spcBef>
            </a:pPr>
            <a:r>
              <a:rPr lang="uk" altLang="uk-UA" sz="2300" dirty="0">
                <a:latin typeface="Times New Roman" panose="02020603050405020304" pitchFamily="18" charset="0"/>
              </a:rPr>
              <a:t>нітрити, нітрати + тетрацикліни, бігуаніди, аміназин = канцерогени.</a:t>
            </a:r>
          </a:p>
          <a:p>
            <a:pPr eaLnBrk="1" hangingPunct="1">
              <a:lnSpc>
                <a:spcPct val="90000"/>
              </a:lnSpc>
              <a:spcBef>
                <a:spcPct val="50000"/>
              </a:spcBef>
            </a:pPr>
            <a:r>
              <a:rPr lang="uk" altLang="uk-UA" sz="2300" dirty="0">
                <a:latin typeface="Times New Roman" panose="02020603050405020304" pitchFamily="18" charset="0"/>
              </a:rPr>
              <a:t>Сульфаніламіди + продукти з ПАБК та фолатом = </a:t>
            </a:r>
            <a:r>
              <a:rPr lang="uk" altLang="uk-UA" sz="2300" dirty="0">
                <a:latin typeface="Times New Roman" panose="02020603050405020304" pitchFamily="18" charset="0"/>
                <a:sym typeface="Symbol" panose="05050102010706020507" pitchFamily="18" charset="2"/>
              </a:rPr>
              <a:t> </a:t>
            </a:r>
            <a:r>
              <a:rPr lang="uk" altLang="uk-UA" sz="2300" dirty="0">
                <a:latin typeface="Times New Roman" panose="02020603050405020304" pitchFamily="18" charset="0"/>
              </a:rPr>
              <a:t>ефекту</a:t>
            </a:r>
          </a:p>
          <a:p>
            <a:pPr eaLnBrk="1" hangingPunct="1">
              <a:lnSpc>
                <a:spcPct val="90000"/>
              </a:lnSpc>
              <a:spcBef>
                <a:spcPct val="50000"/>
              </a:spcBef>
            </a:pPr>
            <a:r>
              <a:rPr lang="uk" altLang="uk-UA" sz="2300" b="1" dirty="0">
                <a:latin typeface="Times New Roman" panose="02020603050405020304" pitchFamily="18" charset="0"/>
              </a:rPr>
              <a:t>Технологія приготування їжі </a:t>
            </a:r>
            <a:r>
              <a:rPr lang="uk" altLang="uk-UA" sz="2300" dirty="0">
                <a:latin typeface="Times New Roman" panose="02020603050405020304" pitchFamily="18" charset="0"/>
              </a:rPr>
              <a:t>- консерванти (ПАБК), а/оксиданти, стабілізатори, барвники, ароматизатори та ін.</a:t>
            </a:r>
          </a:p>
          <a:p>
            <a:pPr eaLnBrk="1" hangingPunct="1">
              <a:lnSpc>
                <a:spcPct val="90000"/>
              </a:lnSpc>
              <a:spcBef>
                <a:spcPct val="50000"/>
              </a:spcBef>
            </a:pPr>
            <a:r>
              <a:rPr lang="uk" altLang="uk-UA" sz="2300" b="1" dirty="0">
                <a:latin typeface="Times New Roman" panose="02020603050405020304" pitchFamily="18" charset="0"/>
              </a:rPr>
              <a:t>Тирамінвмісна їжа </a:t>
            </a:r>
            <a:r>
              <a:rPr lang="uk" altLang="uk-UA" sz="2300" dirty="0">
                <a:latin typeface="Times New Roman" panose="02020603050405020304" pitchFamily="18" charset="0"/>
              </a:rPr>
              <a:t>- банани, боби, вина, родзинки, інжир, йогурт, кава, лосось, копчене м'ясо та оселедець, шашлик, печінка, пиво, сметана, соя, сир (30 г), шоколад + інгіб.МАО = </a:t>
            </a:r>
            <a:r>
              <a:rPr lang="uk" altLang="uk-UA" sz="2300" dirty="0">
                <a:latin typeface="Times New Roman" panose="02020603050405020304" pitchFamily="18" charset="0"/>
                <a:sym typeface="Symbol" panose="05050102010706020507" pitchFamily="18" charset="2"/>
              </a:rPr>
              <a:t> </a:t>
            </a:r>
            <a:r>
              <a:rPr lang="uk" altLang="uk-UA" sz="2300" dirty="0">
                <a:latin typeface="Times New Roman" panose="02020603050405020304" pitchFamily="18" charset="0"/>
              </a:rPr>
              <a:t>АТ</a:t>
            </a:r>
          </a:p>
          <a:p>
            <a:pPr eaLnBrk="1" hangingPunct="1">
              <a:lnSpc>
                <a:spcPct val="90000"/>
              </a:lnSpc>
              <a:spcBef>
                <a:spcPct val="50000"/>
              </a:spcBef>
            </a:pPr>
            <a:r>
              <a:rPr lang="uk" altLang="uk-UA" sz="2300" b="1" dirty="0">
                <a:latin typeface="Times New Roman" panose="02020603050405020304" pitchFamily="18" charset="0"/>
              </a:rPr>
              <a:t>Серотонінсодержащая їжа </a:t>
            </a:r>
            <a:r>
              <a:rPr lang="uk" altLang="uk-UA" sz="2300" dirty="0">
                <a:latin typeface="Times New Roman" panose="02020603050405020304" pitchFamily="18" charset="0"/>
              </a:rPr>
              <a:t>- банани, арахіс, смородина</a:t>
            </a:r>
          </a:p>
          <a:p>
            <a:pPr eaLnBrk="1" hangingPunct="1">
              <a:lnSpc>
                <a:spcPct val="90000"/>
              </a:lnSpc>
              <a:spcBef>
                <a:spcPct val="50000"/>
              </a:spcBef>
            </a:pPr>
            <a:r>
              <a:rPr lang="uk" altLang="uk-UA" sz="2300" b="1" dirty="0">
                <a:latin typeface="Times New Roman" panose="02020603050405020304" pitchFamily="18" charset="0"/>
              </a:rPr>
              <a:t>Гістаміновмісна їжа </a:t>
            </a:r>
            <a:r>
              <a:rPr lang="uk" altLang="uk-UA" sz="2300" dirty="0">
                <a:latin typeface="Times New Roman" panose="02020603050405020304" pitchFamily="18" charset="0"/>
              </a:rPr>
              <a:t>- квашена капуста, тунець</a:t>
            </a:r>
          </a:p>
          <a:p>
            <a:pPr eaLnBrk="1" hangingPunct="1">
              <a:lnSpc>
                <a:spcPct val="90000"/>
              </a:lnSpc>
              <a:spcBef>
                <a:spcPct val="50000"/>
              </a:spcBef>
            </a:pPr>
            <a:r>
              <a:rPr lang="uk" altLang="uk-UA" sz="2300" b="1" dirty="0">
                <a:latin typeface="Times New Roman" panose="02020603050405020304" pitchFamily="18" charset="0"/>
              </a:rPr>
              <a:t>Гістамінолібератори </a:t>
            </a:r>
            <a:r>
              <a:rPr lang="uk" altLang="uk-UA" sz="2300" dirty="0">
                <a:latin typeface="Times New Roman" panose="02020603050405020304" pitchFamily="18" charset="0"/>
              </a:rPr>
              <a:t>- цитрусові, шоколад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0" y="76200"/>
            <a:ext cx="9067800" cy="663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50000"/>
              </a:spcBef>
            </a:pPr>
            <a:r>
              <a:rPr lang="uk" altLang="uk-UA" sz="2400" b="1">
                <a:latin typeface="Times New Roman" panose="02020603050405020304" pitchFamily="18" charset="0"/>
              </a:rPr>
              <a:t>Продукти, багаті на вітамін К </a:t>
            </a:r>
            <a:r>
              <a:rPr lang="uk" altLang="uk-UA" sz="2400">
                <a:latin typeface="Times New Roman" panose="02020603050405020304" pitchFamily="18" charset="0"/>
              </a:rPr>
              <a:t>- зелені овочі, чай, горіхи, печінка, рослинні олії, соя - антагонізм з антикоагулянтами</a:t>
            </a:r>
          </a:p>
          <a:p>
            <a:pPr eaLnBrk="1" hangingPunct="1">
              <a:lnSpc>
                <a:spcPct val="90000"/>
              </a:lnSpc>
              <a:spcBef>
                <a:spcPct val="50000"/>
              </a:spcBef>
            </a:pPr>
            <a:r>
              <a:rPr lang="uk" altLang="uk-UA" sz="2400" b="1">
                <a:latin typeface="Times New Roman" panose="02020603050405020304" pitchFamily="18" charset="0"/>
              </a:rPr>
              <a:t>Продукти, багаті на вітаміни </a:t>
            </a:r>
            <a:r>
              <a:rPr lang="uk" altLang="uk-UA" sz="2400">
                <a:latin typeface="Times New Roman" panose="02020603050405020304" pitchFamily="18" charset="0"/>
              </a:rPr>
              <a:t>- Боби, горох, свинина (особливо печінка), тунець - В6, А, Е, Se, Cu, Zn - кофактори ферментів, що метаболізують ЛВ ( L- допа та ін).</a:t>
            </a:r>
          </a:p>
          <a:p>
            <a:pPr eaLnBrk="1" hangingPunct="1">
              <a:lnSpc>
                <a:spcPct val="90000"/>
              </a:lnSpc>
              <a:spcBef>
                <a:spcPct val="50000"/>
              </a:spcBef>
            </a:pPr>
            <a:r>
              <a:rPr lang="uk" altLang="uk-UA" sz="2400" b="1">
                <a:latin typeface="Times New Roman" panose="02020603050405020304" pitchFamily="18" charset="0"/>
              </a:rPr>
              <a:t>Жирна їжа – </a:t>
            </a:r>
            <a:r>
              <a:rPr lang="uk" altLang="uk-UA" sz="2400">
                <a:latin typeface="Times New Roman" panose="02020603050405020304" pitchFamily="18" charset="0"/>
              </a:rPr>
              <a:t>підвищує абсорбцію гризеофульвіну, мебендазолу, ітроконазолу і навпаки, уповільнює всмоктування зидовудину, диданозину.</a:t>
            </a:r>
          </a:p>
          <a:p>
            <a:pPr eaLnBrk="1" hangingPunct="1">
              <a:lnSpc>
                <a:spcPct val="90000"/>
              </a:lnSpc>
              <a:spcBef>
                <a:spcPct val="50000"/>
              </a:spcBef>
            </a:pPr>
            <a:r>
              <a:rPr lang="uk" altLang="uk-UA" sz="2400" b="1">
                <a:latin typeface="Times New Roman" panose="02020603050405020304" pitchFamily="18" charset="0"/>
              </a:rPr>
              <a:t>Молоко </a:t>
            </a:r>
            <a:r>
              <a:rPr lang="uk" altLang="uk-UA" sz="2400">
                <a:latin typeface="Times New Roman" panose="02020603050405020304" pitchFamily="18" charset="0"/>
              </a:rPr>
              <a:t>- підвищує рН шлункового соку, знижує біодоступність пеніцилінів, тетрациклінів, фторхінолонів, препаратів заліза, рифампіцину, діазепаму, метилксантинів (зниження розчинності при рН &gt; 3 ), казеїни молока зв'язують метилксантини, СА, СГ, тетрацикліни (на 36-75%).</a:t>
            </a:r>
          </a:p>
          <a:p>
            <a:pPr eaLnBrk="1" hangingPunct="1">
              <a:lnSpc>
                <a:spcPct val="90000"/>
              </a:lnSpc>
              <a:spcBef>
                <a:spcPct val="50000"/>
              </a:spcBef>
            </a:pPr>
            <a:r>
              <a:rPr lang="uk" altLang="uk-UA" sz="2400" b="1">
                <a:latin typeface="Times New Roman" panose="02020603050405020304" pitchFamily="18" charset="0"/>
              </a:rPr>
              <a:t>Вуглеводи, ліпіди, етанол </a:t>
            </a:r>
            <a:r>
              <a:rPr lang="uk" altLang="uk-UA" sz="2400">
                <a:latin typeface="Times New Roman" panose="02020603050405020304" pitchFamily="18" charset="0"/>
              </a:rPr>
              <a:t>– конкурентні інгібітори ферментів I фази метаболізму</a:t>
            </a:r>
          </a:p>
          <a:p>
            <a:pPr eaLnBrk="1" hangingPunct="1">
              <a:lnSpc>
                <a:spcPct val="90000"/>
              </a:lnSpc>
              <a:spcBef>
                <a:spcPct val="50000"/>
              </a:spcBef>
            </a:pPr>
            <a:r>
              <a:rPr lang="uk" altLang="uk-UA" sz="2600" b="1">
                <a:solidFill>
                  <a:srgbClr val="FF3300"/>
                </a:solidFill>
              </a:rPr>
              <a:t>НАЦІОНАЛЬНІ ТРАДИЦІЇ, РІВЕНЬ ЖИТТЯ</a:t>
            </a:r>
            <a:endParaRPr lang="ru-RU" altLang="uk-UA" sz="2400">
              <a:latin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0" y="333375"/>
            <a:ext cx="8893175" cy="500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sz="3500" b="1">
                <a:solidFill>
                  <a:srgbClr val="FF3300"/>
                </a:solidFill>
              </a:rPr>
              <a:t>НЕСУМІСНІСТЬ ЛЗ І ЇЖІ</a:t>
            </a:r>
          </a:p>
          <a:p>
            <a:pPr eaLnBrk="1" hangingPunct="1">
              <a:spcBef>
                <a:spcPct val="50000"/>
              </a:spcBef>
            </a:pPr>
            <a:r>
              <a:rPr lang="uk" altLang="uk-UA" sz="2500">
                <a:solidFill>
                  <a:srgbClr val="FF3300"/>
                </a:solidFill>
              </a:rPr>
              <a:t>Грейпфрутовий сік </a:t>
            </a:r>
            <a:r>
              <a:rPr lang="uk" altLang="uk-UA" sz="2500"/>
              <a:t>- містить псорален, що пригнічує цитохром Р-450</a:t>
            </a:r>
          </a:p>
          <a:p>
            <a:pPr eaLnBrk="1" hangingPunct="1">
              <a:spcBef>
                <a:spcPct val="50000"/>
              </a:spcBef>
            </a:pPr>
            <a:r>
              <a:rPr lang="uk" altLang="uk-UA" sz="2500"/>
              <a:t>Підвищує концентрації в сироватці крові </a:t>
            </a:r>
            <a:r>
              <a:rPr lang="uk" altLang="uk-UA" sz="2500">
                <a:solidFill>
                  <a:srgbClr val="FF3300"/>
                </a:solidFill>
              </a:rPr>
              <a:t>циклоспорину, терфенадину та БКК ( </a:t>
            </a:r>
            <a:r>
              <a:rPr lang="uk" altLang="uk-UA" sz="2500"/>
              <a:t>крім амлодипіну та дилтіазему)</a:t>
            </a:r>
          </a:p>
          <a:p>
            <a:pPr eaLnBrk="1" hangingPunct="1">
              <a:spcBef>
                <a:spcPct val="50000"/>
              </a:spcBef>
            </a:pPr>
            <a:r>
              <a:rPr lang="uk" altLang="uk-UA" sz="2500">
                <a:solidFill>
                  <a:srgbClr val="FF3300"/>
                </a:solidFill>
              </a:rPr>
              <a:t>Їжа багата на білки </a:t>
            </a:r>
            <a:r>
              <a:rPr lang="uk" altLang="uk-UA" sz="2500"/>
              <a:t>- підвищує біодоступність пропранололу, знижує біодоступність метилксантинів.</a:t>
            </a:r>
          </a:p>
          <a:p>
            <a:pPr eaLnBrk="1" hangingPunct="1">
              <a:spcBef>
                <a:spcPct val="50000"/>
              </a:spcBef>
            </a:pPr>
            <a:r>
              <a:rPr lang="uk" altLang="uk-UA" sz="2500" b="1"/>
              <a:t>АБСОРБЦІЯ ЛВ НА СКЛАДНИХ ЧАСТЯХ ЇЖІ</a:t>
            </a:r>
          </a:p>
          <a:p>
            <a:pPr eaLnBrk="1" hangingPunct="1">
              <a:spcBef>
                <a:spcPct val="50000"/>
              </a:spcBef>
            </a:pPr>
            <a:r>
              <a:rPr lang="uk" altLang="uk-UA" sz="2500"/>
              <a:t>Кальцій та Залізо порушують всмоктування тетрациклінів (як молоко), сульфаніламідів (у 3 рази)</a:t>
            </a:r>
            <a:endParaRPr lang="ru-RU" altLang="uk-UA" sz="2500"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250825" y="333375"/>
            <a:ext cx="8642350" cy="564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uk" altLang="uk-UA" sz="2700"/>
              <a:t>Не можна запивати чаєм психотропні препарати - збільшується проникність через гематоенцефалічний бар'єр, осаджуються нейролептики.</a:t>
            </a:r>
            <a:endParaRPr lang="en-US" altLang="uk-UA" sz="2700"/>
          </a:p>
          <a:p>
            <a:pPr algn="just" eaLnBrk="1" hangingPunct="1">
              <a:spcBef>
                <a:spcPct val="50000"/>
              </a:spcBef>
            </a:pPr>
            <a:r>
              <a:rPr lang="uk" altLang="uk-UA" sz="2700"/>
              <a:t>Чаєм можна запивати препарати вітаміну С, оскільки сам чай, як і будь-яка інша рослина, його містить.</a:t>
            </a:r>
          </a:p>
          <a:p>
            <a:pPr algn="just" eaLnBrk="1" hangingPunct="1">
              <a:spcBef>
                <a:spcPct val="50000"/>
              </a:spcBef>
            </a:pPr>
            <a:r>
              <a:rPr lang="uk" altLang="uk-UA" sz="2700"/>
              <a:t>Вода – зменшує подразнення прищівника, прискорює всмоктування амоксициліну та метилксантинів.</a:t>
            </a:r>
          </a:p>
          <a:p>
            <a:pPr algn="just" eaLnBrk="1" hangingPunct="1">
              <a:spcBef>
                <a:spcPct val="50000"/>
              </a:spcBef>
            </a:pPr>
            <a:r>
              <a:rPr lang="uk" altLang="uk-UA" sz="2700">
                <a:solidFill>
                  <a:srgbClr val="FF3300"/>
                </a:solidFill>
              </a:rPr>
              <a:t>Газовані прохолодні напої </a:t>
            </a:r>
            <a:r>
              <a:rPr lang="uk" altLang="uk-UA" sz="2700"/>
              <a:t>містять орто-фосфорну кислоту – вимиває кальцій із кісток та зубів.</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250825" y="333375"/>
            <a:ext cx="8642350" cy="618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sz="2500" b="1"/>
              <a:t>НПЗЗ </a:t>
            </a:r>
            <a:r>
              <a:rPr lang="uk" altLang="uk-UA" sz="2500"/>
              <a:t>+ будь-яка їжа = уповільнення аналгезії;</a:t>
            </a:r>
            <a:endParaRPr lang="ru-RU" altLang="uk-UA" sz="2500" b="1"/>
          </a:p>
          <a:p>
            <a:pPr eaLnBrk="1" hangingPunct="1">
              <a:spcBef>
                <a:spcPct val="50000"/>
              </a:spcBef>
            </a:pPr>
            <a:r>
              <a:rPr lang="uk" altLang="uk-UA" sz="2500" b="1"/>
              <a:t>НПЗЗ </a:t>
            </a:r>
            <a:r>
              <a:rPr lang="uk" altLang="uk-UA" sz="2500"/>
              <a:t>+ гостра їжа, цитрусові = подразнення ШКТ;</a:t>
            </a:r>
          </a:p>
          <a:p>
            <a:pPr eaLnBrk="1" hangingPunct="1">
              <a:spcBef>
                <a:spcPct val="50000"/>
              </a:spcBef>
            </a:pPr>
            <a:r>
              <a:rPr lang="uk" altLang="uk-UA" sz="2500" b="1"/>
              <a:t>Протигрибкові імідазоли, АБ (тетрацикліни, хінолони) </a:t>
            </a:r>
            <a:r>
              <a:rPr lang="uk" altLang="uk-UA" sz="2500"/>
              <a:t>+ молочні продукти = </a:t>
            </a:r>
            <a:r>
              <a:rPr lang="uk" altLang="uk-UA" sz="2500">
                <a:sym typeface="Wingdings" panose="05000000000000000000" pitchFamily="2" charset="2"/>
              </a:rPr>
              <a:t> </a:t>
            </a:r>
            <a:r>
              <a:rPr lang="uk" altLang="uk-UA" sz="2500"/>
              <a:t>всмоктування ЛХ;</a:t>
            </a:r>
          </a:p>
          <a:p>
            <a:pPr eaLnBrk="1" hangingPunct="1">
              <a:spcBef>
                <a:spcPct val="50000"/>
              </a:spcBef>
            </a:pPr>
            <a:r>
              <a:rPr lang="uk" altLang="uk-UA" sz="2500"/>
              <a:t> </a:t>
            </a:r>
            <a:r>
              <a:rPr lang="uk" altLang="uk-UA" sz="2500" b="1"/>
              <a:t>Віагра, оральні контрацептиви, еритроміцин, імунодепресанти, гіпохолестеринемічні ЛЗ </a:t>
            </a:r>
            <a:r>
              <a:rPr lang="uk" altLang="uk-UA" sz="2500"/>
              <a:t>+ грейпфрутовий сік = </a:t>
            </a:r>
            <a:r>
              <a:rPr lang="uk" altLang="uk-UA" sz="2500">
                <a:sym typeface="Wingdings" panose="05000000000000000000" pitchFamily="2" charset="2"/>
              </a:rPr>
              <a:t>виведення </a:t>
            </a:r>
            <a:r>
              <a:rPr lang="uk" altLang="uk-UA" sz="2500"/>
              <a:t>ЛВ, колапс;</a:t>
            </a:r>
          </a:p>
          <a:p>
            <a:pPr eaLnBrk="1" hangingPunct="1">
              <a:spcBef>
                <a:spcPct val="50000"/>
              </a:spcBef>
            </a:pPr>
            <a:r>
              <a:rPr lang="uk" altLang="uk-UA" sz="2500" b="1"/>
              <a:t>Діуретики, </a:t>
            </a:r>
            <a:r>
              <a:rPr lang="uk" altLang="uk-UA" sz="2500" b="1">
                <a:sym typeface="Symbol" panose="05050102010706020507" pitchFamily="18" charset="2"/>
              </a:rPr>
              <a:t>- </a:t>
            </a:r>
            <a:r>
              <a:rPr lang="uk" altLang="uk-UA" sz="2500" b="1"/>
              <a:t>АБ, БКК </a:t>
            </a:r>
            <a:r>
              <a:rPr lang="uk" altLang="uk-UA" sz="2500"/>
              <a:t>+ ковбаси, шинка, солона та копчена риба (усі містять NaCl) = </a:t>
            </a:r>
            <a:r>
              <a:rPr lang="uk" altLang="uk-UA" sz="2500">
                <a:sym typeface="Wingdings" panose="05000000000000000000" pitchFamily="2" charset="2"/>
              </a:rPr>
              <a:t> </a:t>
            </a:r>
            <a:r>
              <a:rPr lang="uk" altLang="uk-UA" sz="2500"/>
              <a:t>АГ-ефекту;</a:t>
            </a:r>
          </a:p>
          <a:p>
            <a:pPr eaLnBrk="1" hangingPunct="1">
              <a:spcBef>
                <a:spcPct val="50000"/>
              </a:spcBef>
            </a:pPr>
            <a:r>
              <a:rPr lang="uk" altLang="uk-UA" sz="2500" b="1"/>
              <a:t>І-АПФ, БРАТ </a:t>
            </a:r>
            <a:r>
              <a:rPr lang="uk" altLang="uk-UA" sz="2500"/>
              <a:t>+ абрикоси, ананаси, банани, баклажани, кріп, квасоля, шпинат (усі містять К) = гіперкаліємія;</a:t>
            </a:r>
          </a:p>
          <a:p>
            <a:pPr eaLnBrk="1" hangingPunct="1">
              <a:spcBef>
                <a:spcPct val="50000"/>
              </a:spcBef>
            </a:pPr>
            <a:r>
              <a:rPr lang="uk" altLang="uk-UA" sz="2500" b="1"/>
              <a:t>Варфарин </a:t>
            </a:r>
            <a:r>
              <a:rPr lang="uk" altLang="uk-UA" sz="2500"/>
              <a:t>+ журавлина = </a:t>
            </a:r>
            <a:r>
              <a:rPr lang="uk" altLang="uk-UA" sz="2500">
                <a:sym typeface="Wingdings" panose="05000000000000000000" pitchFamily="2" charset="2"/>
              </a:rPr>
              <a:t>виведення </a:t>
            </a:r>
            <a:r>
              <a:rPr lang="uk" altLang="uk-UA" sz="2500"/>
              <a:t>ЛВ (кровотечі).</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250825" y="333375"/>
            <a:ext cx="8642350" cy="580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sz="2500" b="1"/>
              <a:t>Напівсинтетичні пеніциліни, еритроміцин </a:t>
            </a:r>
            <a:r>
              <a:rPr lang="uk" altLang="uk-UA" sz="2500"/>
              <a:t>+ фруктові та овочеві (томат) соки, кофеїнсодержащіе напої – зниження всмоктування ЛХ у ШКТ;</a:t>
            </a:r>
          </a:p>
          <a:p>
            <a:pPr eaLnBrk="1" hangingPunct="1">
              <a:spcBef>
                <a:spcPct val="50000"/>
              </a:spcBef>
            </a:pPr>
            <a:r>
              <a:rPr lang="uk" altLang="uk-UA" sz="2500" b="1"/>
              <a:t>Сульфадиметоксин, парацетамол, сульгін, бісептол, фуросемід, циметидин, теофілін </a:t>
            </a:r>
            <a:r>
              <a:rPr lang="uk" altLang="uk-UA" sz="2500"/>
              <a:t>+ м'ясо (індукує мікросоми), риба, сир, бобові (багато білка), чорнослив, буряк, солодке та борошняне;</a:t>
            </a:r>
          </a:p>
          <a:p>
            <a:pPr eaLnBrk="1" hangingPunct="1">
              <a:spcBef>
                <a:spcPct val="50000"/>
              </a:spcBef>
            </a:pPr>
            <a:r>
              <a:rPr lang="uk" altLang="uk-UA" sz="2500" b="1"/>
              <a:t>Ацетилсаліцилова кислота, фурагін, 5-НОК </a:t>
            </a:r>
            <a:r>
              <a:rPr lang="uk" altLang="uk-UA" sz="2500"/>
              <a:t>- з олією, сметаною, жирними продуктами;</a:t>
            </a:r>
          </a:p>
          <a:p>
            <a:pPr eaLnBrk="1" hangingPunct="1">
              <a:spcBef>
                <a:spcPct val="50000"/>
              </a:spcBef>
            </a:pPr>
            <a:r>
              <a:rPr lang="uk" altLang="uk-UA" sz="2500" b="1"/>
              <a:t>Бісептол, етазол, сульфален </a:t>
            </a:r>
            <a:r>
              <a:rPr lang="uk" altLang="uk-UA" sz="2500"/>
              <a:t>- із зеленню, шпинатом, молоком, печінкою, зерновими продуктами;</a:t>
            </a:r>
          </a:p>
          <a:p>
            <a:pPr eaLnBrk="1" hangingPunct="1">
              <a:spcBef>
                <a:spcPct val="50000"/>
              </a:spcBef>
            </a:pPr>
            <a:r>
              <a:rPr lang="uk" altLang="uk-UA" sz="2500" b="1"/>
              <a:t>Баралгін, анальгін, панадол, спазган, парацетамол, максиган </a:t>
            </a:r>
            <a:r>
              <a:rPr lang="uk" altLang="uk-UA" sz="2500"/>
              <a:t>– з копченими ковбасами.</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250825" y="333375"/>
            <a:ext cx="8642350" cy="625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uk" altLang="uk-UA" sz="3500" b="1">
                <a:solidFill>
                  <a:srgbClr val="FF3300"/>
                </a:solidFill>
              </a:rPr>
              <a:t>ЛЗ та час прийому їжі</a:t>
            </a:r>
          </a:p>
          <a:p>
            <a:pPr eaLnBrk="1" hangingPunct="1"/>
            <a:r>
              <a:rPr lang="uk" altLang="uk-UA"/>
              <a:t>Не мають «свого часу» лише ліки, призначені "під язик". </a:t>
            </a:r>
            <a:r>
              <a:rPr lang="ru-RU" altLang="uk-UA"/>
              <a:t/>
            </a:r>
            <a:br>
              <a:rPr lang="ru-RU" altLang="uk-UA"/>
            </a:br>
            <a:r>
              <a:rPr lang="uk" altLang="uk-UA"/>
              <a:t>Якщо немає особливої вказівки лікаря, і час не вказано у вкладці (іструкції), ліки слід приймати до їди протягом 30 хвилин.</a:t>
            </a:r>
          </a:p>
          <a:p>
            <a:pPr eaLnBrk="1" hangingPunct="1"/>
            <a:endParaRPr lang="ru-RU" altLang="uk-UA"/>
          </a:p>
          <a:p>
            <a:pPr eaLnBrk="1" hangingPunct="1"/>
            <a:r>
              <a:rPr lang="uk" altLang="uk-UA" b="1"/>
              <a:t>Що означає – «приймати натще»?</a:t>
            </a:r>
          </a:p>
          <a:p>
            <a:pPr eaLnBrk="1" hangingPunct="1"/>
            <a:r>
              <a:rPr lang="uk" altLang="uk-UA"/>
              <a:t>Це означає - вранці за 40-60 хвилин до їди або через 3-4 години після їди</a:t>
            </a:r>
            <a:endParaRPr lang="en-US" altLang="uk-UA" b="1"/>
          </a:p>
          <a:p>
            <a:pPr eaLnBrk="1" hangingPunct="1">
              <a:spcBef>
                <a:spcPct val="50000"/>
              </a:spcBef>
            </a:pPr>
            <a:r>
              <a:rPr lang="uk" altLang="uk-UA" b="1"/>
              <a:t>Що означає – «приймати до їди»?</a:t>
            </a:r>
          </a:p>
          <a:p>
            <a:pPr eaLnBrk="1" hangingPunct="1">
              <a:spcBef>
                <a:spcPct val="50000"/>
              </a:spcBef>
            </a:pPr>
            <a:r>
              <a:rPr lang="uk" altLang="uk-UA"/>
              <a:t>Це означає - мінімум за 15 хвилин до їди, ніяк не раніше. А найчастіше це означає за 30-40 хвилин.</a:t>
            </a:r>
            <a:endParaRPr lang="en-US" altLang="uk-UA"/>
          </a:p>
          <a:p>
            <a:pPr eaLnBrk="1" hangingPunct="1"/>
            <a:endParaRPr lang="en-US" altLang="uk-UA" b="1"/>
          </a:p>
          <a:p>
            <a:pPr eaLnBrk="1" hangingPunct="1"/>
            <a:r>
              <a:rPr lang="uk" altLang="uk-UA" b="1"/>
              <a:t>Що означає – «приймати під час їжі»?</a:t>
            </a:r>
          </a:p>
          <a:p>
            <a:pPr eaLnBrk="1" hangingPunct="1"/>
            <a:r>
              <a:rPr lang="uk" altLang="uk-UA"/>
              <a:t>Це означає – одночасно з їдою.</a:t>
            </a:r>
            <a:endParaRPr lang="en-US" altLang="uk-UA"/>
          </a:p>
          <a:p>
            <a:pPr eaLnBrk="1" hangingPunct="1">
              <a:spcBef>
                <a:spcPct val="50000"/>
              </a:spcBef>
            </a:pPr>
            <a:r>
              <a:rPr lang="uk" altLang="uk-UA" b="1"/>
              <a:t>Що означає – «приймати після їжі»?</a:t>
            </a:r>
          </a:p>
          <a:p>
            <a:pPr eaLnBrk="1" hangingPunct="1"/>
            <a:r>
              <a:rPr lang="uk" altLang="uk-UA"/>
              <a:t>Це означає – через 1 – 2 години після їди.</a:t>
            </a:r>
          </a:p>
          <a:p>
            <a:pPr eaLnBrk="1" hangingPunct="1"/>
            <a:r>
              <a:rPr lang="uk" altLang="uk-UA"/>
              <a:t>Відразу після їжі можна приймати переважно такі лікарські засоби, як НПЗЗ</a:t>
            </a:r>
          </a:p>
          <a:p>
            <a:pPr eaLnBrk="1" hangingPunct="1"/>
            <a:r>
              <a:rPr lang="uk" altLang="uk-UA"/>
              <a:t> </a:t>
            </a:r>
            <a:r>
              <a:rPr lang="ru-RU" altLang="uk-UA"/>
              <a:t/>
            </a:r>
            <a:br>
              <a:rPr lang="ru-RU" altLang="uk-UA"/>
            </a:br>
            <a:r>
              <a:rPr lang="uk" altLang="uk-UA" b="1"/>
              <a:t>Що означає – «приймати на ніч»?</a:t>
            </a:r>
          </a:p>
          <a:p>
            <a:pPr eaLnBrk="1" hangingPunct="1"/>
            <a:r>
              <a:rPr lang="uk" altLang="uk-UA"/>
              <a:t>Препарати зі снодійним ефектом слід приймати за 30 хвилин до сну.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4"/>
          <p:cNvSpPr txBox="1">
            <a:spLocks noChangeArrowheads="1"/>
          </p:cNvSpPr>
          <p:nvPr/>
        </p:nvSpPr>
        <p:spPr bwMode="auto">
          <a:xfrm>
            <a:off x="250825" y="333375"/>
            <a:ext cx="8642350" cy="556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uk" altLang="uk-UA" sz="2400" b="1">
                <a:solidFill>
                  <a:srgbClr val="FF3300"/>
                </a:solidFill>
              </a:rPr>
              <a:t>4 варіанти прийому ліків</a:t>
            </a:r>
            <a:r>
              <a:rPr lang="ru-RU" altLang="uk-UA" sz="2400" b="1">
                <a:solidFill>
                  <a:srgbClr val="FF3300"/>
                </a:solidFill>
              </a:rPr>
              <a:t/>
            </a:r>
            <a:br>
              <a:rPr lang="ru-RU" altLang="uk-UA" sz="2400" b="1">
                <a:solidFill>
                  <a:srgbClr val="FF3300"/>
                </a:solidFill>
              </a:rPr>
            </a:br>
            <a:endParaRPr lang="ru-RU" altLang="uk-UA" sz="2400" b="1">
              <a:solidFill>
                <a:srgbClr val="FF3300"/>
              </a:solidFill>
            </a:endParaRPr>
          </a:p>
          <a:p>
            <a:pPr eaLnBrk="1" hangingPunct="1"/>
            <a:r>
              <a:rPr lang="uk" altLang="uk-UA" sz="2400" b="1">
                <a:solidFill>
                  <a:srgbClr val="FF3300"/>
                </a:solidFill>
              </a:rPr>
              <a:t>Перший варіант </a:t>
            </a:r>
            <a:r>
              <a:rPr lang="uk" altLang="uk-UA" sz="2400" b="1"/>
              <a:t>– натще (більшість препаратів)</a:t>
            </a:r>
          </a:p>
          <a:p>
            <a:pPr eaLnBrk="1" hangingPunct="1"/>
            <a:endParaRPr lang="ru-RU" altLang="uk-UA" sz="2400" b="1"/>
          </a:p>
          <a:p>
            <a:pPr eaLnBrk="1" hangingPunct="1"/>
            <a:r>
              <a:rPr lang="uk" altLang="uk-UA" sz="2400"/>
              <a:t>У цей час у шлунку міститься мінімальна кількість травних соків, вільної соляної кислоти та ферментативно-активних складових частин їжі.</a:t>
            </a:r>
          </a:p>
          <a:p>
            <a:pPr eaLnBrk="1" hangingPunct="1"/>
            <a:r>
              <a:rPr lang="uk" altLang="uk-UA" sz="2400"/>
              <a:t>Завдяки цьому здійснюється найшвидший (протягом 10-30 хв) і найповніший перехід лікарських засобів із шлунка в кишечник за найменшої зміни їх фізико-хімічної структури.</a:t>
            </a:r>
          </a:p>
          <a:p>
            <a:pPr eaLnBrk="1" hangingPunct="1"/>
            <a:r>
              <a:rPr lang="uk" altLang="uk-UA" sz="2400"/>
              <a:t>Характерно також зниження метаболічної активності печінки, що різко збільшується у процесі травлення.</a:t>
            </a:r>
            <a:r>
              <a:rPr lang="uk" altLang="uk-UA"/>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250825" y="333375"/>
            <a:ext cx="8642350" cy="61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uk" altLang="uk-UA" sz="3000" b="1"/>
              <a:t>натщесерце приймають</a:t>
            </a:r>
            <a:r>
              <a:rPr lang="uk" altLang="uk-UA" b="1"/>
              <a:t> </a:t>
            </a:r>
          </a:p>
          <a:p>
            <a:pPr eaLnBrk="1" hangingPunct="1"/>
            <a:endParaRPr lang="ru-RU" altLang="uk-UA"/>
          </a:p>
          <a:p>
            <a:pPr eaLnBrk="1" hangingPunct="1"/>
            <a:r>
              <a:rPr lang="uk" altLang="uk-UA" sz="2500"/>
              <a:t>- всі </a:t>
            </a:r>
            <a:r>
              <a:rPr lang="uk" altLang="uk-UA" sz="2500" b="1"/>
              <a:t>рослинні настоянки та відвари. </a:t>
            </a:r>
            <a:r>
              <a:rPr lang="uk" altLang="uk-UA" sz="2500"/>
              <a:t>Вони містять кілька діючих речовин, деякі з них під впливом соляної кислоти шлунка можуть перетравлюватися і переходити до неактивних форм. Крім того, під впливом їжі можливе порушення всмоктування окремих компонентів таких препаратів і, як наслідок, недостатня чи спотворена дія;</a:t>
            </a:r>
          </a:p>
          <a:p>
            <a:pPr eaLnBrk="1" hangingPunct="1"/>
            <a:endParaRPr lang="ru-RU" altLang="uk-UA" sz="2500"/>
          </a:p>
          <a:p>
            <a:pPr eaLnBrk="1" hangingPunct="1"/>
            <a:r>
              <a:rPr lang="uk" altLang="uk-UA" sz="2500"/>
              <a:t>- всі </a:t>
            </a:r>
            <a:r>
              <a:rPr lang="uk" altLang="uk-UA" sz="2500" b="1"/>
              <a:t>препарати кальцію, </a:t>
            </a:r>
            <a:r>
              <a:rPr lang="uk" altLang="uk-UA" sz="2500"/>
              <a:t>який, зв'язуючись з жирними та іншими кислотами, утворює нерозчинні сполуки.</a:t>
            </a:r>
          </a:p>
        </p:txBody>
      </p:sp>
      <p:sp>
        <p:nvSpPr>
          <p:cNvPr id="14339" name="Text Box 3"/>
          <p:cNvSpPr txBox="1">
            <a:spLocks noChangeArrowheads="1"/>
          </p:cNvSpPr>
          <p:nvPr/>
        </p:nvSpPr>
        <p:spPr bwMode="auto">
          <a:xfrm>
            <a:off x="8027988" y="404813"/>
            <a:ext cx="7921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a:t>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250825" y="333375"/>
            <a:ext cx="8642350" cy="61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uk" altLang="uk-UA" sz="3000" b="1"/>
              <a:t>натщесерце приймають</a:t>
            </a:r>
            <a:r>
              <a:rPr lang="uk" altLang="uk-UA" b="1"/>
              <a:t> </a:t>
            </a:r>
          </a:p>
          <a:p>
            <a:pPr eaLnBrk="1" hangingPunct="1"/>
            <a:endParaRPr lang="ru-RU" altLang="uk-UA"/>
          </a:p>
          <a:p>
            <a:pPr eaLnBrk="1" hangingPunct="1"/>
            <a:r>
              <a:rPr lang="uk" altLang="uk-UA" sz="2500"/>
              <a:t>- </a:t>
            </a:r>
            <a:r>
              <a:rPr lang="uk" altLang="uk-UA" sz="2500" b="1"/>
              <a:t>но-шпу </a:t>
            </a:r>
            <a:r>
              <a:rPr lang="uk" altLang="uk-UA" sz="2500"/>
              <a:t>та інші ліки, які хоч і всмоктуються при прийомі разом з їжею, але з якихось причин надають несприятливий вплив на травлення або розслаблюють гладку мускулатуру.</a:t>
            </a:r>
          </a:p>
          <a:p>
            <a:pPr eaLnBrk="1" hangingPunct="1"/>
            <a:endParaRPr lang="ru-RU" altLang="uk-UA" sz="2500"/>
          </a:p>
          <a:p>
            <a:pPr eaLnBrk="1" hangingPunct="1"/>
            <a:r>
              <a:rPr lang="uk" altLang="uk-UA" sz="2500"/>
              <a:t>Но-шпу не можна пити хворим на стенокардію, глаукому, аденому передміхурової залози, людям зі зниженим тиском, вагітним, які годують, страждають нервовими розладами. Цей препарат посилює серцебиття, може спричинити жар, запаморочення, нервову перенапругу;</a:t>
            </a:r>
          </a:p>
          <a:p>
            <a:pPr eaLnBrk="1" hangingPunct="1"/>
            <a:endParaRPr lang="ru-RU" altLang="uk-UA" sz="2500"/>
          </a:p>
          <a:p>
            <a:pPr eaLnBrk="1" hangingPunct="1"/>
            <a:r>
              <a:rPr lang="uk" altLang="uk-UA" sz="2500"/>
              <a:t>- </a:t>
            </a:r>
            <a:r>
              <a:rPr lang="uk" altLang="uk-UA" sz="2500" b="1"/>
              <a:t>Тетрациклін, </a:t>
            </a:r>
            <a:r>
              <a:rPr lang="uk" altLang="uk-UA" sz="2500"/>
              <a:t>тому що він добре розчиняється в кислотах.</a:t>
            </a:r>
          </a:p>
        </p:txBody>
      </p:sp>
      <p:sp>
        <p:nvSpPr>
          <p:cNvPr id="15363" name="Text Box 3"/>
          <p:cNvSpPr txBox="1">
            <a:spLocks noChangeArrowheads="1"/>
          </p:cNvSpPr>
          <p:nvPr/>
        </p:nvSpPr>
        <p:spPr bwMode="auto">
          <a:xfrm>
            <a:off x="8027988" y="404813"/>
            <a:ext cx="7921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a:t>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250825" y="333375"/>
            <a:ext cx="8642350"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uk" altLang="uk-UA" sz="2500" b="1">
                <a:solidFill>
                  <a:srgbClr val="FF3300"/>
                </a:solidFill>
              </a:rPr>
              <a:t>Другий варіант </a:t>
            </a:r>
            <a:r>
              <a:rPr lang="uk" altLang="uk-UA" sz="2500" b="1"/>
              <a:t>– за 5-15 хв до їди.</a:t>
            </a:r>
          </a:p>
          <a:p>
            <a:pPr eaLnBrk="1" hangingPunct="1"/>
            <a:endParaRPr lang="ru-RU" altLang="uk-UA" sz="2500"/>
          </a:p>
          <a:p>
            <a:pPr eaLnBrk="1" hangingPunct="1"/>
            <a:r>
              <a:rPr lang="uk" altLang="uk-UA" sz="2500"/>
              <a:t>Так слід призначати жовчогінні засоби, панкреатин та панкреатичні ферменти з метою своєчасного забезпечення травлення на момент надходження їжі.</a:t>
            </a:r>
          </a:p>
          <a:p>
            <a:pPr eaLnBrk="1" hangingPunct="1"/>
            <a:endParaRPr lang="ru-RU" altLang="uk-UA" sz="2500" b="1"/>
          </a:p>
          <a:p>
            <a:pPr eaLnBrk="1" hangingPunct="1"/>
            <a:r>
              <a:rPr lang="uk" altLang="uk-UA" sz="2500" b="1">
                <a:solidFill>
                  <a:srgbClr val="FF3300"/>
                </a:solidFill>
              </a:rPr>
              <a:t>Третій варіант </a:t>
            </a:r>
            <a:r>
              <a:rPr lang="uk" altLang="uk-UA" sz="2500" b="1"/>
              <a:t>– безпосередньо під час їжі.</a:t>
            </a:r>
          </a:p>
          <a:p>
            <a:pPr eaLnBrk="1" hangingPunct="1"/>
            <a:endParaRPr lang="ru-RU" altLang="uk-UA" sz="2500"/>
          </a:p>
          <a:p>
            <a:pPr eaLnBrk="1" hangingPunct="1"/>
            <a:r>
              <a:rPr lang="uk" altLang="uk-UA" sz="2500"/>
              <a:t>Так доцільно застосовувати засоби замісної терапії, що призначаються при недостатності шлункової секреції (соляна кислота, шлунковий сік та ін.).</a:t>
            </a:r>
          </a:p>
        </p:txBody>
      </p:sp>
      <p:pic>
        <p:nvPicPr>
          <p:cNvPr id="16387" name="Picture 3" descr="AG00040_"/>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877050" y="4525963"/>
            <a:ext cx="2101850" cy="23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250825" y="333375"/>
            <a:ext cx="8785225"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uk" altLang="uk-UA" sz="2500" b="1">
                <a:solidFill>
                  <a:srgbClr val="FF3300"/>
                </a:solidFill>
              </a:rPr>
              <a:t>Четвертий варіант </a:t>
            </a:r>
            <a:r>
              <a:rPr lang="uk" altLang="uk-UA" sz="2500" b="1"/>
              <a:t>-</a:t>
            </a:r>
            <a:r>
              <a:rPr lang="uk" altLang="uk-UA" sz="2500"/>
              <a:t> </a:t>
            </a:r>
            <a:r>
              <a:rPr lang="uk" altLang="uk-UA" sz="2500" b="1"/>
              <a:t>після їжі </a:t>
            </a:r>
            <a:r>
              <a:rPr lang="uk" altLang="uk-UA" sz="2500"/>
              <a:t>.</a:t>
            </a:r>
          </a:p>
          <a:p>
            <a:pPr eaLnBrk="1" hangingPunct="1"/>
            <a:endParaRPr lang="ru-RU" altLang="uk-UA" sz="2500"/>
          </a:p>
          <a:p>
            <a:pPr eaLnBrk="1" hangingPunct="1"/>
            <a:r>
              <a:rPr lang="uk" altLang="uk-UA" sz="2500"/>
              <a:t>Так призначаються жиророзчинні препарати та лікарські засоби, стійкі до кислого середовища шлунка і не змінюють у цих умовах своїх фармакодинамічних властивостей.</a:t>
            </a:r>
          </a:p>
          <a:p>
            <a:pPr eaLnBrk="1" hangingPunct="1"/>
            <a:endParaRPr lang="ru-RU" altLang="uk-UA" sz="2500"/>
          </a:p>
          <a:p>
            <a:pPr eaLnBrk="1" hangingPunct="1"/>
            <a:r>
              <a:rPr lang="uk" altLang="uk-UA" sz="2500"/>
              <a:t>До них відносяться: жиророзчинні вітаміни – А, Д, Е, К; нікотинова кислота та засоби, що її містять (компламін, стугерон, нікошпан, теонікол), нейролептики, транквілізатори, снодійні та протипаркінсонічні засоби, антидепресанти, тетрацикліни.</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250825" y="333375"/>
            <a:ext cx="8642350" cy="382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uk" altLang="uk-UA" sz="3500" b="1"/>
              <a:t>ВІДРАЗУ ПІСЛЯ ЇЖИ приймають </a:t>
            </a:r>
            <a:r>
              <a:rPr lang="uk" altLang="uk-UA" sz="3500"/>
              <a:t>препарати, що подразнюють слизову оболонку шлунка: </a:t>
            </a:r>
            <a:r>
              <a:rPr lang="uk" altLang="uk-UA" sz="3500" b="1"/>
              <a:t>НПЗЗ, стероїди, метронідазол, резерпін </a:t>
            </a:r>
            <a:r>
              <a:rPr lang="uk" altLang="uk-UA" sz="3500"/>
              <a:t>та інші. Щоб уникнути дратівливої дії, краще запивати їх молоком, киселем чи рисовим відваром.</a:t>
            </a:r>
          </a:p>
        </p:txBody>
      </p:sp>
      <p:pic>
        <p:nvPicPr>
          <p:cNvPr id="18435" name="Picture 3" descr="AG00057_"/>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156450" y="3933825"/>
            <a:ext cx="1987550" cy="273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AutoShape 5"/>
          <p:cNvSpPr>
            <a:spLocks noChangeArrowheads="1"/>
          </p:cNvSpPr>
          <p:nvPr/>
        </p:nvSpPr>
        <p:spPr bwMode="auto">
          <a:xfrm>
            <a:off x="7451725" y="5084763"/>
            <a:ext cx="504825" cy="215900"/>
          </a:xfrm>
          <a:prstGeom prst="can">
            <a:avLst>
              <a:gd name="adj" fmla="val 50000"/>
            </a:avLst>
          </a:prstGeom>
          <a:solidFill>
            <a:schemeClr val="bg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uk-UA"/>
          </a:p>
        </p:txBody>
      </p:sp>
      <p:sp>
        <p:nvSpPr>
          <p:cNvPr id="18437" name="Line 6"/>
          <p:cNvSpPr>
            <a:spLocks noChangeShapeType="1"/>
          </p:cNvSpPr>
          <p:nvPr/>
        </p:nvSpPr>
        <p:spPr bwMode="auto">
          <a:xfrm flipV="1">
            <a:off x="7596188" y="5084763"/>
            <a:ext cx="215900" cy="730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18438" name="Line 7"/>
          <p:cNvSpPr>
            <a:spLocks noChangeShapeType="1"/>
          </p:cNvSpPr>
          <p:nvPr/>
        </p:nvSpPr>
        <p:spPr bwMode="auto">
          <a:xfrm flipV="1">
            <a:off x="7596188" y="5108575"/>
            <a:ext cx="215900" cy="730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uk-UA"/>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250825" y="333375"/>
            <a:ext cx="8642350" cy="595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uk" altLang="uk-UA" sz="3500" b="1">
                <a:solidFill>
                  <a:srgbClr val="FF3300"/>
                </a:solidFill>
              </a:rPr>
              <a:t>Чим запивати ЛЗ?</a:t>
            </a:r>
          </a:p>
          <a:p>
            <a:pPr eaLnBrk="1" hangingPunct="1"/>
            <a:endParaRPr lang="ru-RU" altLang="uk-UA" sz="2500" b="1">
              <a:solidFill>
                <a:srgbClr val="FF3300"/>
              </a:solidFill>
            </a:endParaRPr>
          </a:p>
          <a:p>
            <a:pPr eaLnBrk="1" hangingPunct="1"/>
            <a:r>
              <a:rPr lang="uk" altLang="uk-UA" sz="2500"/>
              <a:t>При прийомі лікарських засобів, що мають особливо виражену ульцерогенну дію (ацетилсаліцилова кислота, індометацин, препарати калію та ін.), їх доцільно запивати </a:t>
            </a:r>
            <a:r>
              <a:rPr lang="uk" altLang="uk-UA" sz="2500">
                <a:solidFill>
                  <a:srgbClr val="FF3300"/>
                </a:solidFill>
              </a:rPr>
              <a:t>водою, чаєм з молоком, молоком, розчином натрію гідрокарбонату (Боржомі), нейтральним киселем, крохмальним. </a:t>
            </a:r>
            <a:r>
              <a:rPr lang="uk" altLang="uk-UA" sz="2500"/>
              <a:t>.</a:t>
            </a:r>
          </a:p>
          <a:p>
            <a:pPr eaLnBrk="1" hangingPunct="1"/>
            <a:r>
              <a:rPr lang="uk" altLang="uk-UA" sz="2500"/>
              <a:t>Однак слід пам'ятати, що молоко внаслідок зв'язування казеїнату кальцію лікарськими препаратами може суттєво послабити терапевтичний ефект тетрациклінових антибіотиків та лінкоміцину, а також похідних пурину (кофеїн, еуфілін та ін.).</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250825" y="152400"/>
            <a:ext cx="8642350" cy="640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uk" altLang="uk-UA" b="1">
                <a:solidFill>
                  <a:srgbClr val="FF3300"/>
                </a:solidFill>
              </a:rPr>
              <a:t>ЧАС ПРИЙОМУ МЕДИКАМЕНТІВ</a:t>
            </a:r>
            <a:r>
              <a:rPr lang="ru-RU" altLang="uk-UA" b="1">
                <a:solidFill>
                  <a:srgbClr val="FF3300"/>
                </a:solidFill>
              </a:rPr>
              <a:t/>
            </a:r>
            <a:br>
              <a:rPr lang="ru-RU" altLang="uk-UA" b="1">
                <a:solidFill>
                  <a:srgbClr val="FF3300"/>
                </a:solidFill>
              </a:rPr>
            </a:br>
            <a:r>
              <a:rPr lang="uk" altLang="uk-UA"/>
              <a:t> </a:t>
            </a:r>
            <a:r>
              <a:rPr lang="ru-RU" altLang="uk-UA"/>
              <a:t/>
            </a:r>
            <a:br>
              <a:rPr lang="ru-RU" altLang="uk-UA"/>
            </a:br>
            <a:r>
              <a:rPr lang="uk" altLang="uk-UA"/>
              <a:t>Адельфан за 30-40 хв. до їди (попри вміст резерпіну) </a:t>
            </a:r>
            <a:r>
              <a:rPr lang="ru-RU" altLang="uk-UA"/>
              <a:t/>
            </a:r>
            <a:br>
              <a:rPr lang="ru-RU" altLang="uk-UA"/>
            </a:br>
            <a:r>
              <a:rPr lang="uk" altLang="uk-UA"/>
              <a:t>Аллохол за 15 хв. до їди </a:t>
            </a:r>
            <a:r>
              <a:rPr lang="ru-RU" altLang="uk-UA"/>
              <a:t/>
            </a:r>
            <a:br>
              <a:rPr lang="ru-RU" altLang="uk-UA"/>
            </a:br>
            <a:r>
              <a:rPr lang="uk" altLang="uk-UA"/>
              <a:t>Альмагель за 15-30 хв. до їди </a:t>
            </a:r>
            <a:r>
              <a:rPr lang="ru-RU" altLang="uk-UA"/>
              <a:t/>
            </a:r>
            <a:br>
              <a:rPr lang="ru-RU" altLang="uk-UA"/>
            </a:br>
            <a:r>
              <a:rPr lang="uk" altLang="uk-UA"/>
              <a:t>Амітриптілін після їди </a:t>
            </a:r>
            <a:r>
              <a:rPr lang="ru-RU" altLang="uk-UA"/>
              <a:t/>
            </a:r>
            <a:br>
              <a:rPr lang="ru-RU" altLang="uk-UA"/>
            </a:br>
            <a:r>
              <a:rPr lang="uk" altLang="uk-UA"/>
              <a:t>Ампіцилін за 30-40 хв. до їди </a:t>
            </a:r>
            <a:r>
              <a:rPr lang="ru-RU" altLang="uk-UA"/>
              <a:t/>
            </a:r>
            <a:br>
              <a:rPr lang="ru-RU" altLang="uk-UA"/>
            </a:br>
            <a:r>
              <a:rPr lang="uk" altLang="uk-UA"/>
              <a:t>Анальгін незалежно від їди </a:t>
            </a:r>
            <a:r>
              <a:rPr lang="ru-RU" altLang="uk-UA"/>
              <a:t/>
            </a:r>
            <a:br>
              <a:rPr lang="ru-RU" altLang="uk-UA"/>
            </a:br>
            <a:r>
              <a:rPr lang="uk" altLang="uk-UA"/>
              <a:t>Анаприлін за 30 хв. до їди </a:t>
            </a:r>
            <a:r>
              <a:rPr lang="ru-RU" altLang="uk-UA"/>
              <a:t/>
            </a:r>
            <a:br>
              <a:rPr lang="ru-RU" altLang="uk-UA"/>
            </a:br>
            <a:r>
              <a:rPr lang="uk" altLang="uk-UA"/>
              <a:t>Аскорутін за 30-40 хв. до їди </a:t>
            </a:r>
            <a:r>
              <a:rPr lang="ru-RU" altLang="uk-UA"/>
              <a:t/>
            </a:r>
            <a:br>
              <a:rPr lang="ru-RU" altLang="uk-UA"/>
            </a:br>
            <a:r>
              <a:rPr lang="uk" altLang="uk-UA"/>
              <a:t>Аспаркам після їди </a:t>
            </a:r>
            <a:r>
              <a:rPr lang="ru-RU" altLang="uk-UA"/>
              <a:t/>
            </a:r>
            <a:br>
              <a:rPr lang="ru-RU" altLang="uk-UA"/>
            </a:br>
            <a:r>
              <a:rPr lang="uk" altLang="uk-UA"/>
              <a:t>Ацидин-пепсин під час їжі </a:t>
            </a:r>
            <a:r>
              <a:rPr lang="ru-RU" altLang="uk-UA"/>
              <a:t/>
            </a:r>
            <a:br>
              <a:rPr lang="ru-RU" altLang="uk-UA"/>
            </a:br>
            <a:r>
              <a:rPr lang="uk" altLang="uk-UA"/>
              <a:t>Аерон за 30-60 хв. до їди </a:t>
            </a:r>
            <a:r>
              <a:rPr lang="ru-RU" altLang="uk-UA"/>
              <a:t/>
            </a:r>
            <a:br>
              <a:rPr lang="ru-RU" altLang="uk-UA"/>
            </a:br>
            <a:r>
              <a:rPr lang="uk" altLang="uk-UA"/>
              <a:t>Бактрім за 30-40 хв. до їди (запивати лужною водою) </a:t>
            </a:r>
            <a:r>
              <a:rPr lang="ru-RU" altLang="uk-UA"/>
              <a:t/>
            </a:r>
            <a:br>
              <a:rPr lang="ru-RU" altLang="uk-UA"/>
            </a:br>
            <a:r>
              <a:rPr lang="uk" altLang="uk-UA"/>
              <a:t>Баралгін за 30-40 хв. до їди </a:t>
            </a:r>
            <a:r>
              <a:rPr lang="ru-RU" altLang="uk-UA"/>
              <a:t/>
            </a:r>
            <a:br>
              <a:rPr lang="ru-RU" altLang="uk-UA"/>
            </a:br>
            <a:r>
              <a:rPr lang="uk" altLang="uk-UA"/>
              <a:t>Бісептол до їди (запивати лужною водою) </a:t>
            </a:r>
            <a:r>
              <a:rPr lang="ru-RU" altLang="uk-UA"/>
              <a:t/>
            </a:r>
            <a:br>
              <a:rPr lang="ru-RU" altLang="uk-UA"/>
            </a:br>
            <a:r>
              <a:rPr lang="uk" altLang="uk-UA"/>
              <a:t>Бромгексин після їди </a:t>
            </a:r>
            <a:r>
              <a:rPr lang="ru-RU" altLang="uk-UA"/>
              <a:t/>
            </a:r>
            <a:br>
              <a:rPr lang="ru-RU" altLang="uk-UA"/>
            </a:br>
            <a:r>
              <a:rPr lang="uk" altLang="uk-UA"/>
              <a:t>Бруфен за 30-40 хв. до їди </a:t>
            </a:r>
            <a:r>
              <a:rPr lang="ru-RU" altLang="uk-UA"/>
              <a:t/>
            </a:r>
            <a:br>
              <a:rPr lang="ru-RU" altLang="uk-UA"/>
            </a:br>
            <a:r>
              <a:rPr lang="uk" altLang="uk-UA"/>
              <a:t>Бутадіон після або під час їди </a:t>
            </a:r>
            <a:r>
              <a:rPr lang="ru-RU" altLang="uk-UA"/>
              <a:t/>
            </a:r>
            <a:br>
              <a:rPr lang="ru-RU" altLang="uk-UA"/>
            </a:br>
            <a:r>
              <a:rPr lang="uk" altLang="uk-UA"/>
              <a:t>Валокордин за 30-40 хв. до їди </a:t>
            </a:r>
            <a:r>
              <a:rPr lang="ru-RU" altLang="uk-UA"/>
              <a:t/>
            </a:r>
            <a:br>
              <a:rPr lang="ru-RU" altLang="uk-UA"/>
            </a:br>
            <a:r>
              <a:rPr lang="uk" altLang="uk-UA"/>
              <a:t>Верошпірон після їди </a:t>
            </a:r>
            <a:r>
              <a:rPr lang="ru-RU" altLang="uk-UA"/>
              <a:t/>
            </a:r>
            <a:br>
              <a:rPr lang="ru-RU" altLang="uk-UA"/>
            </a:br>
            <a:r>
              <a:rPr lang="uk" altLang="uk-UA"/>
              <a:t>Вікалін після їди (запивати 1/2 склянки теплої води) </a:t>
            </a:r>
            <a:r>
              <a:rPr lang="ru-RU" altLang="uk-UA"/>
              <a:t/>
            </a:r>
            <a:br>
              <a:rPr lang="ru-RU" altLang="uk-UA"/>
            </a:br>
            <a:r>
              <a:rPr lang="uk" altLang="uk-UA"/>
              <a:t>Вольтарен після їди</a:t>
            </a:r>
          </a:p>
        </p:txBody>
      </p:sp>
      <p:sp>
        <p:nvSpPr>
          <p:cNvPr id="20483" name="Text Box 3"/>
          <p:cNvSpPr txBox="1">
            <a:spLocks noChangeArrowheads="1"/>
          </p:cNvSpPr>
          <p:nvPr/>
        </p:nvSpPr>
        <p:spPr bwMode="auto">
          <a:xfrm>
            <a:off x="7812088" y="476250"/>
            <a:ext cx="1152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a:t>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250825" y="333375"/>
            <a:ext cx="8642350" cy="640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uk" altLang="uk-UA"/>
              <a:t>Галоперидол за 30-40 хв. до їди </a:t>
            </a:r>
            <a:r>
              <a:rPr lang="ru-RU" altLang="uk-UA"/>
              <a:t/>
            </a:r>
            <a:br>
              <a:rPr lang="ru-RU" altLang="uk-UA"/>
            </a:br>
            <a:r>
              <a:rPr lang="uk" altLang="uk-UA"/>
              <a:t>Гастрофарм за 1-1,5 години до їди </a:t>
            </a:r>
            <a:r>
              <a:rPr lang="ru-RU" altLang="uk-UA"/>
              <a:t/>
            </a:r>
            <a:br>
              <a:rPr lang="ru-RU" altLang="uk-UA"/>
            </a:br>
            <a:r>
              <a:rPr lang="uk" altLang="uk-UA"/>
              <a:t>Гексавіт після їди </a:t>
            </a:r>
            <a:r>
              <a:rPr lang="ru-RU" altLang="uk-UA"/>
              <a:t/>
            </a:r>
            <a:br>
              <a:rPr lang="ru-RU" altLang="uk-UA"/>
            </a:br>
            <a:r>
              <a:rPr lang="uk" altLang="uk-UA"/>
              <a:t>Гексаліз незалежно від їди, під язик </a:t>
            </a:r>
            <a:r>
              <a:rPr lang="ru-RU" altLang="uk-UA"/>
              <a:t/>
            </a:r>
            <a:br>
              <a:rPr lang="ru-RU" altLang="uk-UA"/>
            </a:br>
            <a:r>
              <a:rPr lang="uk" altLang="uk-UA"/>
              <a:t>Гемостимулін під час їди </a:t>
            </a:r>
            <a:r>
              <a:rPr lang="ru-RU" altLang="uk-UA"/>
              <a:t/>
            </a:r>
            <a:br>
              <a:rPr lang="ru-RU" altLang="uk-UA"/>
            </a:br>
            <a:r>
              <a:rPr lang="uk" altLang="uk-UA"/>
              <a:t>Гендевіт після їди </a:t>
            </a:r>
            <a:r>
              <a:rPr lang="ru-RU" altLang="uk-UA"/>
              <a:t/>
            </a:r>
            <a:br>
              <a:rPr lang="ru-RU" altLang="uk-UA"/>
            </a:br>
            <a:r>
              <a:rPr lang="uk" altLang="uk-UA"/>
              <a:t>Гідрокортизон за 30-60 хв. до їди </a:t>
            </a:r>
            <a:r>
              <a:rPr lang="ru-RU" altLang="uk-UA"/>
              <a:t/>
            </a:r>
            <a:br>
              <a:rPr lang="ru-RU" altLang="uk-UA"/>
            </a:br>
            <a:r>
              <a:rPr lang="uk" altLang="uk-UA"/>
              <a:t>Декамевіт після їди </a:t>
            </a:r>
            <a:r>
              <a:rPr lang="ru-RU" altLang="uk-UA"/>
              <a:t/>
            </a:r>
            <a:br>
              <a:rPr lang="ru-RU" altLang="uk-UA"/>
            </a:br>
            <a:r>
              <a:rPr lang="uk" altLang="uk-UA"/>
              <a:t>Де-нол за 30-40 хв. до їди </a:t>
            </a:r>
            <a:r>
              <a:rPr lang="ru-RU" altLang="uk-UA"/>
              <a:t/>
            </a:r>
            <a:br>
              <a:rPr lang="ru-RU" altLang="uk-UA"/>
            </a:br>
            <a:r>
              <a:rPr lang="uk" altLang="uk-UA"/>
              <a:t>Діазепам після їди </a:t>
            </a:r>
            <a:r>
              <a:rPr lang="ru-RU" altLang="uk-UA"/>
              <a:t/>
            </a:r>
            <a:br>
              <a:rPr lang="ru-RU" altLang="uk-UA"/>
            </a:br>
            <a:r>
              <a:rPr lang="uk" altLang="uk-UA"/>
              <a:t>Діазолін за 30-40 хв. до їди </a:t>
            </a:r>
            <a:r>
              <a:rPr lang="ru-RU" altLang="uk-UA"/>
              <a:t/>
            </a:r>
            <a:br>
              <a:rPr lang="ru-RU" altLang="uk-UA"/>
            </a:br>
            <a:r>
              <a:rPr lang="uk" altLang="uk-UA"/>
              <a:t>Діакарб краще натще </a:t>
            </a:r>
            <a:r>
              <a:rPr lang="ru-RU" altLang="uk-UA"/>
              <a:t/>
            </a:r>
            <a:br>
              <a:rPr lang="ru-RU" altLang="uk-UA"/>
            </a:br>
            <a:r>
              <a:rPr lang="uk" altLang="uk-UA"/>
              <a:t>Дібазол за 1-2 години до або через 2 години після їди </a:t>
            </a:r>
            <a:r>
              <a:rPr lang="ru-RU" altLang="uk-UA"/>
              <a:t/>
            </a:r>
            <a:br>
              <a:rPr lang="ru-RU" altLang="uk-UA"/>
            </a:br>
            <a:r>
              <a:rPr lang="uk" altLang="uk-UA"/>
              <a:t>Диклофенак-натрій під час або після їди,не розжовувати </a:t>
            </a:r>
            <a:r>
              <a:rPr lang="ru-RU" altLang="uk-UA"/>
              <a:t/>
            </a:r>
            <a:br>
              <a:rPr lang="ru-RU" altLang="uk-UA"/>
            </a:br>
            <a:r>
              <a:rPr lang="uk" altLang="uk-UA"/>
              <a:t>Димедрол після їди, перед сном </a:t>
            </a:r>
            <a:r>
              <a:rPr lang="ru-RU" altLang="uk-UA"/>
              <a:t/>
            </a:r>
            <a:br>
              <a:rPr lang="ru-RU" altLang="uk-UA"/>
            </a:br>
            <a:r>
              <a:rPr lang="uk" altLang="uk-UA"/>
              <a:t>Дріжджі сухі після їди </a:t>
            </a:r>
            <a:r>
              <a:rPr lang="ru-RU" altLang="uk-UA"/>
              <a:t/>
            </a:r>
            <a:br>
              <a:rPr lang="ru-RU" altLang="uk-UA"/>
            </a:br>
            <a:r>
              <a:rPr lang="uk" altLang="uk-UA"/>
              <a:t>Заліза гліцерофосфат за 30-40 хв. до їди </a:t>
            </a:r>
            <a:r>
              <a:rPr lang="ru-RU" altLang="uk-UA"/>
              <a:t/>
            </a:r>
            <a:br>
              <a:rPr lang="ru-RU" altLang="uk-UA"/>
            </a:br>
            <a:r>
              <a:rPr lang="uk" altLang="uk-UA"/>
              <a:t>Заліза лактакт за 30-40 хв. до їди </a:t>
            </a:r>
            <a:r>
              <a:rPr lang="ru-RU" altLang="uk-UA"/>
              <a:t/>
            </a:r>
            <a:br>
              <a:rPr lang="ru-RU" altLang="uk-UA"/>
            </a:br>
            <a:r>
              <a:rPr lang="uk" altLang="uk-UA"/>
              <a:t>Жовчогінний збір за 10-15 хв. до їди </a:t>
            </a:r>
            <a:r>
              <a:rPr lang="ru-RU" altLang="uk-UA"/>
              <a:t/>
            </a:r>
            <a:br>
              <a:rPr lang="ru-RU" altLang="uk-UA"/>
            </a:br>
            <a:r>
              <a:rPr lang="uk" altLang="uk-UA"/>
              <a:t>Ібупрофен через 30-60 хв. після їди </a:t>
            </a:r>
            <a:r>
              <a:rPr lang="ru-RU" altLang="uk-UA"/>
              <a:t/>
            </a:r>
            <a:br>
              <a:rPr lang="ru-RU" altLang="uk-UA"/>
            </a:br>
            <a:r>
              <a:rPr lang="uk" altLang="uk-UA"/>
              <a:t>Індерал за 30 хв. до їди </a:t>
            </a:r>
            <a:r>
              <a:rPr lang="ru-RU" altLang="uk-UA"/>
              <a:t/>
            </a:r>
            <a:br>
              <a:rPr lang="ru-RU" altLang="uk-UA"/>
            </a:br>
            <a:r>
              <a:rPr lang="uk" altLang="uk-UA"/>
              <a:t>Індометацин після їди </a:t>
            </a:r>
            <a:r>
              <a:rPr lang="ru-RU" altLang="uk-UA"/>
              <a:t/>
            </a:r>
            <a:br>
              <a:rPr lang="ru-RU" altLang="uk-UA"/>
            </a:br>
            <a:r>
              <a:rPr lang="uk" altLang="uk-UA"/>
              <a:t>Інтенкордин за 30-40 хв. до їди</a:t>
            </a:r>
          </a:p>
        </p:txBody>
      </p:sp>
      <p:sp>
        <p:nvSpPr>
          <p:cNvPr id="21507" name="Text Box 3"/>
          <p:cNvSpPr txBox="1">
            <a:spLocks noChangeArrowheads="1"/>
          </p:cNvSpPr>
          <p:nvPr/>
        </p:nvSpPr>
        <p:spPr bwMode="auto">
          <a:xfrm>
            <a:off x="7812088" y="476250"/>
            <a:ext cx="1152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a:t>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250825" y="333375"/>
            <a:ext cx="8642350" cy="640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uk" altLang="uk-UA"/>
              <a:t>Інтестопан після їди, подрібнити </a:t>
            </a:r>
            <a:r>
              <a:rPr lang="ru-RU" altLang="uk-UA"/>
              <a:t/>
            </a:r>
            <a:br>
              <a:rPr lang="ru-RU" altLang="uk-UA"/>
            </a:br>
            <a:r>
              <a:rPr lang="uk" altLang="uk-UA"/>
              <a:t>Йод після їди з молоком </a:t>
            </a:r>
            <a:r>
              <a:rPr lang="ru-RU" altLang="uk-UA"/>
              <a:t/>
            </a:r>
            <a:br>
              <a:rPr lang="ru-RU" altLang="uk-UA"/>
            </a:br>
            <a:r>
              <a:rPr lang="uk" altLang="uk-UA"/>
              <a:t>Калію хлорид після їди </a:t>
            </a:r>
            <a:r>
              <a:rPr lang="ru-RU" altLang="uk-UA"/>
              <a:t/>
            </a:r>
            <a:br>
              <a:rPr lang="ru-RU" altLang="uk-UA"/>
            </a:br>
            <a:r>
              <a:rPr lang="uk" altLang="uk-UA"/>
              <a:t>Калію оротат після їди </a:t>
            </a:r>
            <a:r>
              <a:rPr lang="ru-RU" altLang="uk-UA"/>
              <a:t/>
            </a:r>
            <a:br>
              <a:rPr lang="ru-RU" altLang="uk-UA"/>
            </a:br>
            <a:r>
              <a:rPr lang="uk" altLang="uk-UA"/>
              <a:t>Кальцію глюконат за 30-40 хв. до їди </a:t>
            </a:r>
            <a:r>
              <a:rPr lang="ru-RU" altLang="uk-UA"/>
              <a:t/>
            </a:r>
            <a:br>
              <a:rPr lang="ru-RU" altLang="uk-UA"/>
            </a:br>
            <a:r>
              <a:rPr lang="uk" altLang="uk-UA"/>
              <a:t>Кальцію хлорид (р-р) за 30-40 хв. до їжі (запивати молоком) </a:t>
            </a:r>
            <a:r>
              <a:rPr lang="ru-RU" altLang="uk-UA"/>
              <a:t/>
            </a:r>
            <a:br>
              <a:rPr lang="ru-RU" altLang="uk-UA"/>
            </a:br>
            <a:r>
              <a:rPr lang="uk" altLang="uk-UA"/>
              <a:t>Камфора після їди </a:t>
            </a:r>
            <a:r>
              <a:rPr lang="ru-RU" altLang="uk-UA"/>
              <a:t/>
            </a:r>
            <a:br>
              <a:rPr lang="ru-RU" altLang="uk-UA"/>
            </a:br>
            <a:r>
              <a:rPr lang="uk" altLang="uk-UA"/>
              <a:t>Кислота аскорбінова після їди </a:t>
            </a:r>
            <a:r>
              <a:rPr lang="ru-RU" altLang="uk-UA"/>
              <a:t/>
            </a:r>
            <a:br>
              <a:rPr lang="ru-RU" altLang="uk-UA"/>
            </a:br>
            <a:r>
              <a:rPr lang="uk" altLang="uk-UA"/>
              <a:t>Кислота ацетилсаліцилова після їди </a:t>
            </a:r>
            <a:r>
              <a:rPr lang="ru-RU" altLang="uk-UA"/>
              <a:t/>
            </a:r>
            <a:br>
              <a:rPr lang="ru-RU" altLang="uk-UA"/>
            </a:br>
            <a:r>
              <a:rPr lang="uk" altLang="uk-UA"/>
              <a:t>Кислота нікотинова після їди </a:t>
            </a:r>
            <a:r>
              <a:rPr lang="ru-RU" altLang="uk-UA"/>
              <a:t/>
            </a:r>
            <a:br>
              <a:rPr lang="ru-RU" altLang="uk-UA"/>
            </a:br>
            <a:r>
              <a:rPr lang="uk" altLang="uk-UA"/>
              <a:t>Кислота хлористоводнева розведена під час їди </a:t>
            </a:r>
            <a:r>
              <a:rPr lang="ru-RU" altLang="uk-UA"/>
              <a:t/>
            </a:r>
            <a:br>
              <a:rPr lang="ru-RU" altLang="uk-UA"/>
            </a:br>
            <a:r>
              <a:rPr lang="uk" altLang="uk-UA"/>
              <a:t>Кодеїн за 30-60 хв. до їди </a:t>
            </a:r>
            <a:r>
              <a:rPr lang="ru-RU" altLang="uk-UA"/>
              <a:t/>
            </a:r>
            <a:br>
              <a:rPr lang="ru-RU" altLang="uk-UA"/>
            </a:br>
            <a:r>
              <a:rPr lang="uk" altLang="uk-UA"/>
              <a:t>Клофелін за 30-40 хв. до їди </a:t>
            </a:r>
            <a:r>
              <a:rPr lang="ru-RU" altLang="uk-UA"/>
              <a:t/>
            </a:r>
            <a:br>
              <a:rPr lang="ru-RU" altLang="uk-UA"/>
            </a:br>
            <a:r>
              <a:rPr lang="uk" altLang="uk-UA"/>
              <a:t>Корвалол за 30-40 хв. до їди </a:t>
            </a:r>
            <a:r>
              <a:rPr lang="ru-RU" altLang="uk-UA"/>
              <a:t/>
            </a:r>
            <a:br>
              <a:rPr lang="ru-RU" altLang="uk-UA"/>
            </a:br>
            <a:r>
              <a:rPr lang="uk" altLang="uk-UA"/>
              <a:t>Кордіамін за 30-40 хв. до їди </a:t>
            </a:r>
            <a:r>
              <a:rPr lang="ru-RU" altLang="uk-UA"/>
              <a:t/>
            </a:r>
            <a:br>
              <a:rPr lang="ru-RU" altLang="uk-UA"/>
            </a:br>
            <a:r>
              <a:rPr lang="uk" altLang="uk-UA"/>
              <a:t>Корінфар незалежно від їди </a:t>
            </a:r>
            <a:r>
              <a:rPr lang="ru-RU" altLang="uk-UA"/>
              <a:t/>
            </a:r>
            <a:br>
              <a:rPr lang="ru-RU" altLang="uk-UA"/>
            </a:br>
            <a:r>
              <a:rPr lang="uk" altLang="uk-UA"/>
              <a:t>Кофеїн у проміжку між їжею </a:t>
            </a:r>
            <a:r>
              <a:rPr lang="ru-RU" altLang="uk-UA"/>
              <a:t/>
            </a:r>
            <a:br>
              <a:rPr lang="ru-RU" altLang="uk-UA"/>
            </a:br>
            <a:r>
              <a:rPr lang="uk" altLang="uk-UA"/>
              <a:t>Левоміцетин за 30-40 хв. до їди </a:t>
            </a:r>
            <a:r>
              <a:rPr lang="ru-RU" altLang="uk-UA"/>
              <a:t/>
            </a:r>
            <a:br>
              <a:rPr lang="ru-RU" altLang="uk-UA"/>
            </a:br>
            <a:r>
              <a:rPr lang="uk" altLang="uk-UA"/>
              <a:t>Лібексин комбінірів. після їди, не розжовувати </a:t>
            </a:r>
            <a:r>
              <a:rPr lang="ru-RU" altLang="uk-UA"/>
              <a:t/>
            </a:r>
            <a:br>
              <a:rPr lang="ru-RU" altLang="uk-UA"/>
            </a:br>
            <a:r>
              <a:rPr lang="uk" altLang="uk-UA"/>
              <a:t>Магнію сульфат натще </a:t>
            </a:r>
            <a:r>
              <a:rPr lang="ru-RU" altLang="uk-UA"/>
              <a:t/>
            </a:r>
            <a:br>
              <a:rPr lang="ru-RU" altLang="uk-UA"/>
            </a:br>
            <a:r>
              <a:rPr lang="uk" altLang="uk-UA"/>
              <a:t>Мезим-форте за 10-15 хв. перед їжею Меліпрамін </a:t>
            </a:r>
            <a:r>
              <a:rPr lang="ru-RU" altLang="uk-UA"/>
              <a:t/>
            </a:r>
            <a:br>
              <a:rPr lang="ru-RU" altLang="uk-UA"/>
            </a:br>
            <a:r>
              <a:rPr lang="uk" altLang="uk-UA"/>
              <a:t>після їжі </a:t>
            </a:r>
            <a:r>
              <a:rPr lang="ru-RU" altLang="uk-UA"/>
              <a:t/>
            </a:r>
            <a:br>
              <a:rPr lang="ru-RU" altLang="uk-UA"/>
            </a:br>
            <a:r>
              <a:rPr lang="uk" altLang="uk-UA"/>
              <a:t>Мелеріл після їжі</a:t>
            </a:r>
          </a:p>
        </p:txBody>
      </p:sp>
      <p:sp>
        <p:nvSpPr>
          <p:cNvPr id="22531" name="Text Box 3"/>
          <p:cNvSpPr txBox="1">
            <a:spLocks noChangeArrowheads="1"/>
          </p:cNvSpPr>
          <p:nvPr/>
        </p:nvSpPr>
        <p:spPr bwMode="auto">
          <a:xfrm>
            <a:off x="7812088" y="476250"/>
            <a:ext cx="1152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a:t>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250825" y="333375"/>
            <a:ext cx="8642350" cy="640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uk" altLang="uk-UA"/>
              <a:t>Метиндол після їди </a:t>
            </a:r>
            <a:r>
              <a:rPr lang="ru-RU" altLang="uk-UA"/>
              <a:t/>
            </a:r>
            <a:br>
              <a:rPr lang="ru-RU" altLang="uk-UA"/>
            </a:br>
            <a:r>
              <a:rPr lang="uk" altLang="uk-UA"/>
              <a:t>Метронідазол під час та після їди, не розжовувати </a:t>
            </a:r>
            <a:r>
              <a:rPr lang="ru-RU" altLang="uk-UA"/>
              <a:t/>
            </a:r>
            <a:br>
              <a:rPr lang="ru-RU" altLang="uk-UA"/>
            </a:br>
            <a:r>
              <a:rPr lang="uk" altLang="uk-UA"/>
              <a:t>Мікройод після їди </a:t>
            </a:r>
            <a:r>
              <a:rPr lang="ru-RU" altLang="uk-UA"/>
              <a:t/>
            </a:r>
            <a:br>
              <a:rPr lang="ru-RU" altLang="uk-UA"/>
            </a:br>
            <a:r>
              <a:rPr lang="uk" altLang="uk-UA"/>
              <a:t>Мікстура протиастматична за 30-40 хв. до їди </a:t>
            </a:r>
            <a:r>
              <a:rPr lang="ru-RU" altLang="uk-UA"/>
              <a:t/>
            </a:r>
            <a:br>
              <a:rPr lang="ru-RU" altLang="uk-UA"/>
            </a:br>
            <a:r>
              <a:rPr lang="uk" altLang="uk-UA"/>
              <a:t>Мукалтін за 30-40 хв. до їди </a:t>
            </a:r>
            <a:r>
              <a:rPr lang="ru-RU" altLang="uk-UA"/>
              <a:t/>
            </a:r>
            <a:br>
              <a:rPr lang="ru-RU" altLang="uk-UA"/>
            </a:br>
            <a:r>
              <a:rPr lang="uk" altLang="uk-UA"/>
              <a:t>Натрію саліцилат за 30-40 хв. до їди </a:t>
            </a:r>
            <a:r>
              <a:rPr lang="ru-RU" altLang="uk-UA"/>
              <a:t/>
            </a:r>
            <a:br>
              <a:rPr lang="ru-RU" altLang="uk-UA"/>
            </a:br>
            <a:r>
              <a:rPr lang="uk" altLang="uk-UA"/>
              <a:t>Натрію сульфат натще </a:t>
            </a:r>
            <a:r>
              <a:rPr lang="ru-RU" altLang="uk-UA"/>
              <a:t/>
            </a:r>
            <a:br>
              <a:rPr lang="ru-RU" altLang="uk-UA"/>
            </a:br>
            <a:r>
              <a:rPr lang="uk" altLang="uk-UA"/>
              <a:t>Неоінтестопан після їди </a:t>
            </a:r>
            <a:r>
              <a:rPr lang="ru-RU" altLang="uk-UA"/>
              <a:t/>
            </a:r>
            <a:br>
              <a:rPr lang="ru-RU" altLang="uk-UA"/>
            </a:br>
            <a:r>
              <a:rPr lang="uk" altLang="uk-UA"/>
              <a:t>Нікошпан після їди </a:t>
            </a:r>
            <a:r>
              <a:rPr lang="ru-RU" altLang="uk-UA"/>
              <a:t/>
            </a:r>
            <a:br>
              <a:rPr lang="ru-RU" altLang="uk-UA"/>
            </a:br>
            <a:r>
              <a:rPr lang="uk" altLang="uk-UA"/>
              <a:t>Новомігрофен за 30-40 хв. до їди </a:t>
            </a:r>
            <a:r>
              <a:rPr lang="ru-RU" altLang="uk-UA"/>
              <a:t/>
            </a:r>
            <a:br>
              <a:rPr lang="ru-RU" altLang="uk-UA"/>
            </a:br>
            <a:r>
              <a:rPr lang="uk" altLang="uk-UA"/>
              <a:t>Ново-пасит під час їди </a:t>
            </a:r>
            <a:r>
              <a:rPr lang="ru-RU" altLang="uk-UA"/>
              <a:t/>
            </a:r>
            <a:br>
              <a:rPr lang="ru-RU" altLang="uk-UA"/>
            </a:br>
            <a:r>
              <a:rPr lang="uk" altLang="uk-UA"/>
              <a:t>Нозепам після їди </a:t>
            </a:r>
            <a:r>
              <a:rPr lang="ru-RU" altLang="uk-UA"/>
              <a:t/>
            </a:r>
            <a:br>
              <a:rPr lang="ru-RU" altLang="uk-UA"/>
            </a:br>
            <a:r>
              <a:rPr lang="uk" altLang="uk-UA"/>
              <a:t>Ноотропіл (пірацетам) після їди </a:t>
            </a:r>
            <a:r>
              <a:rPr lang="ru-RU" altLang="uk-UA"/>
              <a:t/>
            </a:r>
            <a:br>
              <a:rPr lang="ru-RU" altLang="uk-UA"/>
            </a:br>
            <a:r>
              <a:rPr lang="uk" altLang="uk-UA"/>
              <a:t>Но-шпа відразу після їди </a:t>
            </a:r>
            <a:r>
              <a:rPr lang="ru-RU" altLang="uk-UA"/>
              <a:t/>
            </a:r>
            <a:br>
              <a:rPr lang="ru-RU" altLang="uk-UA"/>
            </a:br>
            <a:r>
              <a:rPr lang="uk" altLang="uk-UA"/>
              <a:t>Обзидан за 30-60 хв. до їди </a:t>
            </a:r>
            <a:r>
              <a:rPr lang="ru-RU" altLang="uk-UA"/>
              <a:t/>
            </a:r>
            <a:br>
              <a:rPr lang="ru-RU" altLang="uk-UA"/>
            </a:br>
            <a:r>
              <a:rPr lang="uk" altLang="uk-UA"/>
              <a:t>Олететрін за 30-40 хв. до їди </a:t>
            </a:r>
            <a:r>
              <a:rPr lang="ru-RU" altLang="uk-UA"/>
              <a:t/>
            </a:r>
            <a:br>
              <a:rPr lang="ru-RU" altLang="uk-UA"/>
            </a:br>
            <a:r>
              <a:rPr lang="uk" altLang="uk-UA"/>
              <a:t>Оліговіт краще натще </a:t>
            </a:r>
            <a:r>
              <a:rPr lang="ru-RU" altLang="uk-UA"/>
              <a:t/>
            </a:r>
            <a:br>
              <a:rPr lang="ru-RU" altLang="uk-UA"/>
            </a:br>
            <a:r>
              <a:rPr lang="uk" altLang="uk-UA"/>
              <a:t>Ортофен за 30-40 хв. до їди </a:t>
            </a:r>
            <a:r>
              <a:rPr lang="ru-RU" altLang="uk-UA"/>
              <a:t/>
            </a:r>
            <a:br>
              <a:rPr lang="ru-RU" altLang="uk-UA"/>
            </a:br>
            <a:r>
              <a:rPr lang="uk" altLang="uk-UA"/>
              <a:t>Омнопон за 30-40 хв. до їди </a:t>
            </a:r>
            <a:r>
              <a:rPr lang="ru-RU" altLang="uk-UA"/>
              <a:t/>
            </a:r>
            <a:br>
              <a:rPr lang="ru-RU" altLang="uk-UA"/>
            </a:br>
            <a:r>
              <a:rPr lang="uk" altLang="uk-UA"/>
              <a:t>Панадол за 30-40 хв. до їди </a:t>
            </a:r>
            <a:r>
              <a:rPr lang="ru-RU" altLang="uk-UA"/>
              <a:t/>
            </a:r>
            <a:br>
              <a:rPr lang="ru-RU" altLang="uk-UA"/>
            </a:br>
            <a:r>
              <a:rPr lang="uk" altLang="uk-UA"/>
              <a:t>Панангін після їди </a:t>
            </a:r>
            <a:r>
              <a:rPr lang="ru-RU" altLang="uk-UA"/>
              <a:t/>
            </a:r>
            <a:br>
              <a:rPr lang="ru-RU" altLang="uk-UA"/>
            </a:br>
            <a:r>
              <a:rPr lang="uk" altLang="uk-UA"/>
              <a:t>Панкреатин за 15-20 хв. до їди,запивати лужною водою </a:t>
            </a:r>
            <a:r>
              <a:rPr lang="ru-RU" altLang="uk-UA"/>
              <a:t/>
            </a:r>
            <a:br>
              <a:rPr lang="ru-RU" altLang="uk-UA"/>
            </a:br>
            <a:r>
              <a:rPr lang="uk" altLang="uk-UA"/>
              <a:t>Пантокрин за 30-40 хв. до їди</a:t>
            </a:r>
          </a:p>
        </p:txBody>
      </p:sp>
      <p:sp>
        <p:nvSpPr>
          <p:cNvPr id="23555" name="Text Box 3"/>
          <p:cNvSpPr txBox="1">
            <a:spLocks noChangeArrowheads="1"/>
          </p:cNvSpPr>
          <p:nvPr/>
        </p:nvSpPr>
        <p:spPr bwMode="auto">
          <a:xfrm>
            <a:off x="7812088" y="476250"/>
            <a:ext cx="1152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a:t>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250825" y="333375"/>
            <a:ext cx="8642350" cy="640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uk" altLang="uk-UA"/>
              <a:t>Папаверин за 30-40 хв. до їди </a:t>
            </a:r>
            <a:r>
              <a:rPr lang="ru-RU" altLang="uk-UA"/>
              <a:t/>
            </a:r>
            <a:br>
              <a:rPr lang="ru-RU" altLang="uk-UA"/>
            </a:br>
            <a:r>
              <a:rPr lang="uk" altLang="uk-UA"/>
              <a:t>Парацетамол за 30-40 хв. до їди </a:t>
            </a:r>
            <a:r>
              <a:rPr lang="ru-RU" altLang="uk-UA"/>
              <a:t/>
            </a:r>
            <a:br>
              <a:rPr lang="ru-RU" altLang="uk-UA"/>
            </a:br>
            <a:r>
              <a:rPr lang="uk" altLang="uk-UA"/>
              <a:t>Пенталгін за 30-40 хв. до їди </a:t>
            </a:r>
            <a:r>
              <a:rPr lang="ru-RU" altLang="uk-UA"/>
              <a:t/>
            </a:r>
            <a:br>
              <a:rPr lang="ru-RU" altLang="uk-UA"/>
            </a:br>
            <a:r>
              <a:rPr lang="uk" altLang="uk-UA"/>
              <a:t>Пепсин до або під час їжі </a:t>
            </a:r>
            <a:r>
              <a:rPr lang="ru-RU" altLang="uk-UA"/>
              <a:t/>
            </a:r>
            <a:br>
              <a:rPr lang="ru-RU" altLang="uk-UA"/>
            </a:br>
            <a:r>
              <a:rPr lang="uk" altLang="uk-UA"/>
              <a:t>Промедол за 30-40 хв. до їди </a:t>
            </a:r>
            <a:r>
              <a:rPr lang="ru-RU" altLang="uk-UA"/>
              <a:t/>
            </a:r>
            <a:br>
              <a:rPr lang="ru-RU" altLang="uk-UA"/>
            </a:br>
            <a:r>
              <a:rPr lang="uk" altLang="uk-UA"/>
              <a:t>Ранісан (ранітідин) за 30-40 хв. до їди </a:t>
            </a:r>
            <a:r>
              <a:rPr lang="ru-RU" altLang="uk-UA"/>
              <a:t/>
            </a:r>
            <a:br>
              <a:rPr lang="ru-RU" altLang="uk-UA"/>
            </a:br>
            <a:r>
              <a:rPr lang="uk" altLang="uk-UA"/>
              <a:t>Раувазан за 30-40 хв. до їди (запивати молоком) </a:t>
            </a:r>
            <a:r>
              <a:rPr lang="ru-RU" altLang="uk-UA"/>
              <a:t/>
            </a:r>
            <a:br>
              <a:rPr lang="ru-RU" altLang="uk-UA"/>
            </a:br>
            <a:r>
              <a:rPr lang="uk" altLang="uk-UA"/>
              <a:t>Раунатин за 30-40 хв. до їди (запивати молоком) </a:t>
            </a:r>
            <a:r>
              <a:rPr lang="ru-RU" altLang="uk-UA"/>
              <a:t/>
            </a:r>
            <a:br>
              <a:rPr lang="ru-RU" altLang="uk-UA"/>
            </a:br>
            <a:r>
              <a:rPr lang="uk" altLang="uk-UA"/>
              <a:t>Реглан перед їжею </a:t>
            </a:r>
            <a:r>
              <a:rPr lang="ru-RU" altLang="uk-UA"/>
              <a:t/>
            </a:r>
            <a:br>
              <a:rPr lang="ru-RU" altLang="uk-UA"/>
            </a:br>
            <a:r>
              <a:rPr lang="uk" altLang="uk-UA"/>
              <a:t>Резерпін за 30-40 хв. до їжі (запивати молоком) </a:t>
            </a:r>
            <a:r>
              <a:rPr lang="ru-RU" altLang="uk-UA"/>
              <a:t/>
            </a:r>
            <a:br>
              <a:rPr lang="ru-RU" altLang="uk-UA"/>
            </a:br>
            <a:r>
              <a:rPr lang="uk" altLang="uk-UA"/>
              <a:t>Ремантадин після їди </a:t>
            </a:r>
            <a:r>
              <a:rPr lang="ru-RU" altLang="uk-UA"/>
              <a:t/>
            </a:r>
            <a:br>
              <a:rPr lang="ru-RU" altLang="uk-UA"/>
            </a:br>
            <a:r>
              <a:rPr lang="uk" altLang="uk-UA"/>
              <a:t>Реопірин за 30-40 хв. до їди </a:t>
            </a:r>
            <a:r>
              <a:rPr lang="ru-RU" altLang="uk-UA"/>
              <a:t/>
            </a:r>
            <a:br>
              <a:rPr lang="ru-RU" altLang="uk-UA"/>
            </a:br>
            <a:r>
              <a:rPr lang="uk" altLang="uk-UA"/>
              <a:t>Рибоксин за 30-40 хв. до їди </a:t>
            </a:r>
            <a:r>
              <a:rPr lang="ru-RU" altLang="uk-UA"/>
              <a:t/>
            </a:r>
            <a:br>
              <a:rPr lang="ru-RU" altLang="uk-UA"/>
            </a:br>
            <a:r>
              <a:rPr lang="uk" altLang="uk-UA"/>
              <a:t>Рудотель на ніч, натщесерце </a:t>
            </a:r>
            <a:r>
              <a:rPr lang="ru-RU" altLang="uk-UA"/>
              <a:t/>
            </a:r>
            <a:br>
              <a:rPr lang="ru-RU" altLang="uk-UA"/>
            </a:br>
            <a:r>
              <a:rPr lang="uk" altLang="uk-UA"/>
              <a:t>Седалгін за 30-40 хв. до їди </a:t>
            </a:r>
            <a:r>
              <a:rPr lang="ru-RU" altLang="uk-UA"/>
              <a:t/>
            </a:r>
            <a:br>
              <a:rPr lang="ru-RU" altLang="uk-UA"/>
            </a:br>
            <a:r>
              <a:rPr lang="uk" altLang="uk-UA"/>
              <a:t>Седуксен (сибазон) після їди </a:t>
            </a:r>
            <a:r>
              <a:rPr lang="ru-RU" altLang="uk-UA"/>
              <a:t/>
            </a:r>
            <a:br>
              <a:rPr lang="ru-RU" altLang="uk-UA"/>
            </a:br>
            <a:r>
              <a:rPr lang="uk" altLang="uk-UA"/>
              <a:t>Сенаде натщесерце (зазвичай на ніч) </a:t>
            </a:r>
            <a:r>
              <a:rPr lang="ru-RU" altLang="uk-UA"/>
              <a:t/>
            </a:r>
            <a:br>
              <a:rPr lang="ru-RU" altLang="uk-UA"/>
            </a:br>
            <a:r>
              <a:rPr lang="uk" altLang="uk-UA"/>
              <a:t>Солутан після їди </a:t>
            </a:r>
            <a:r>
              <a:rPr lang="ru-RU" altLang="uk-UA"/>
              <a:t/>
            </a:r>
            <a:br>
              <a:rPr lang="ru-RU" altLang="uk-UA"/>
            </a:br>
            <a:r>
              <a:rPr lang="uk" altLang="uk-UA"/>
              <a:t>Спазмолітин за 30-40 хв. до їди </a:t>
            </a:r>
            <a:r>
              <a:rPr lang="ru-RU" altLang="uk-UA"/>
              <a:t/>
            </a:r>
            <a:br>
              <a:rPr lang="ru-RU" altLang="uk-UA"/>
            </a:br>
            <a:r>
              <a:rPr lang="uk" altLang="uk-UA"/>
              <a:t>Стугерон за 30-40 хв. до їди </a:t>
            </a:r>
            <a:r>
              <a:rPr lang="ru-RU" altLang="uk-UA"/>
              <a:t/>
            </a:r>
            <a:br>
              <a:rPr lang="ru-RU" altLang="uk-UA"/>
            </a:br>
            <a:r>
              <a:rPr lang="uk" altLang="uk-UA"/>
              <a:t>Супрастин за 30-40 хв. до їди </a:t>
            </a:r>
            <a:r>
              <a:rPr lang="ru-RU" altLang="uk-UA"/>
              <a:t/>
            </a:r>
            <a:br>
              <a:rPr lang="ru-RU" altLang="uk-UA"/>
            </a:br>
            <a:r>
              <a:rPr lang="uk" altLang="uk-UA"/>
              <a:t>Сустак за 30-40 хв. до їди </a:t>
            </a:r>
            <a:r>
              <a:rPr lang="ru-RU" altLang="uk-UA"/>
              <a:t/>
            </a:r>
            <a:br>
              <a:rPr lang="ru-RU" altLang="uk-UA"/>
            </a:br>
            <a:r>
              <a:rPr lang="uk" altLang="uk-UA"/>
              <a:t>Теонікол після їди</a:t>
            </a:r>
          </a:p>
        </p:txBody>
      </p:sp>
      <p:sp>
        <p:nvSpPr>
          <p:cNvPr id="24579" name="Text Box 3"/>
          <p:cNvSpPr txBox="1">
            <a:spLocks noChangeArrowheads="1"/>
          </p:cNvSpPr>
          <p:nvPr/>
        </p:nvSpPr>
        <p:spPr bwMode="auto">
          <a:xfrm>
            <a:off x="7812088" y="476250"/>
            <a:ext cx="1152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a:t>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107950" y="115888"/>
            <a:ext cx="8642350" cy="668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uk" altLang="uk-UA"/>
              <a:t>Тетрациклін за 30-40 хв. до їди </a:t>
            </a:r>
            <a:r>
              <a:rPr lang="ru-RU" altLang="uk-UA"/>
              <a:t/>
            </a:r>
            <a:br>
              <a:rPr lang="ru-RU" altLang="uk-UA"/>
            </a:br>
            <a:r>
              <a:rPr lang="uk" altLang="uk-UA"/>
              <a:t>Трамал за 30-40 хв. до їди </a:t>
            </a:r>
            <a:r>
              <a:rPr lang="ru-RU" altLang="uk-UA"/>
              <a:t/>
            </a:r>
            <a:br>
              <a:rPr lang="ru-RU" altLang="uk-UA"/>
            </a:br>
            <a:r>
              <a:rPr lang="uk" altLang="uk-UA"/>
              <a:t>Теофілін за 30-40 хв. до їди </a:t>
            </a:r>
            <a:r>
              <a:rPr lang="ru-RU" altLang="uk-UA"/>
              <a:t/>
            </a:r>
            <a:br>
              <a:rPr lang="ru-RU" altLang="uk-UA"/>
            </a:br>
            <a:r>
              <a:rPr lang="uk" altLang="uk-UA"/>
              <a:t>Тріампур за 30-40 хв. до їди </a:t>
            </a:r>
            <a:r>
              <a:rPr lang="ru-RU" altLang="uk-UA"/>
              <a:t/>
            </a:r>
            <a:br>
              <a:rPr lang="ru-RU" altLang="uk-UA"/>
            </a:br>
            <a:r>
              <a:rPr lang="uk" altLang="uk-UA"/>
              <a:t>Трихопол після їди </a:t>
            </a:r>
            <a:r>
              <a:rPr lang="ru-RU" altLang="uk-UA"/>
              <a:t/>
            </a:r>
            <a:br>
              <a:rPr lang="ru-RU" altLang="uk-UA"/>
            </a:br>
            <a:r>
              <a:rPr lang="uk" altLang="uk-UA"/>
              <a:t>Троксевазін під час їди </a:t>
            </a:r>
            <a:r>
              <a:rPr lang="ru-RU" altLang="uk-UA"/>
              <a:t/>
            </a:r>
            <a:br>
              <a:rPr lang="ru-RU" altLang="uk-UA"/>
            </a:br>
            <a:r>
              <a:rPr lang="uk" altLang="uk-UA"/>
              <a:t>Ундевіт за 30-40 хв. до їжі </a:t>
            </a:r>
            <a:r>
              <a:rPr lang="ru-RU" altLang="uk-UA"/>
              <a:t/>
            </a:r>
            <a:br>
              <a:rPr lang="ru-RU" altLang="uk-UA"/>
            </a:br>
            <a:r>
              <a:rPr lang="uk" altLang="uk-UA"/>
              <a:t>Фарінгосепт після їжі </a:t>
            </a:r>
            <a:r>
              <a:rPr lang="ru-RU" altLang="uk-UA"/>
              <a:t/>
            </a:r>
            <a:br>
              <a:rPr lang="ru-RU" altLang="uk-UA"/>
            </a:br>
            <a:r>
              <a:rPr lang="uk" altLang="uk-UA"/>
              <a:t>Феназепам після їжі </a:t>
            </a:r>
            <a:r>
              <a:rPr lang="ru-RU" altLang="uk-UA"/>
              <a:t/>
            </a:r>
            <a:br>
              <a:rPr lang="ru-RU" altLang="uk-UA"/>
            </a:br>
            <a:r>
              <a:rPr lang="uk" altLang="uk-UA"/>
              <a:t>Ферроплекс після їжі </a:t>
            </a:r>
            <a:r>
              <a:rPr lang="ru-RU" altLang="uk-UA"/>
              <a:t/>
            </a:r>
            <a:br>
              <a:rPr lang="ru-RU" altLang="uk-UA"/>
            </a:br>
            <a:r>
              <a:rPr lang="uk" altLang="uk-UA"/>
              <a:t>Фестал під час або відразу після їжі, не розжовуючи </a:t>
            </a:r>
            <a:r>
              <a:rPr lang="ru-RU" altLang="uk-UA"/>
              <a:t/>
            </a:r>
            <a:br>
              <a:rPr lang="ru-RU" altLang="uk-UA"/>
            </a:br>
            <a:r>
              <a:rPr lang="uk" altLang="uk-UA"/>
              <a:t>Фінлепсин під час їжі </a:t>
            </a:r>
            <a:r>
              <a:rPr lang="ru-RU" altLang="uk-UA"/>
              <a:t/>
            </a:r>
            <a:br>
              <a:rPr lang="ru-RU" altLang="uk-UA"/>
            </a:br>
            <a:r>
              <a:rPr lang="uk" altLang="uk-UA"/>
              <a:t>Фуразолідон після їжі </a:t>
            </a:r>
            <a:r>
              <a:rPr lang="ru-RU" altLang="uk-UA"/>
              <a:t/>
            </a:r>
            <a:br>
              <a:rPr lang="ru-RU" altLang="uk-UA"/>
            </a:br>
            <a:r>
              <a:rPr lang="uk" altLang="uk-UA"/>
              <a:t>Фурацилін після їжі (запивати великою кількістю води) </a:t>
            </a:r>
            <a:r>
              <a:rPr lang="ru-RU" altLang="uk-UA"/>
              <a:t/>
            </a:r>
            <a:br>
              <a:rPr lang="ru-RU" altLang="uk-UA"/>
            </a:br>
            <a:r>
              <a:rPr lang="uk" altLang="uk-UA"/>
              <a:t>Фуросемід за 30-40 хв. до їди </a:t>
            </a:r>
            <a:r>
              <a:rPr lang="ru-RU" altLang="uk-UA"/>
              <a:t/>
            </a:r>
            <a:br>
              <a:rPr lang="ru-RU" altLang="uk-UA"/>
            </a:br>
            <a:r>
              <a:rPr lang="uk" altLang="uk-UA"/>
              <a:t>Хінін після їди </a:t>
            </a:r>
            <a:r>
              <a:rPr lang="ru-RU" altLang="uk-UA"/>
              <a:t/>
            </a:r>
            <a:br>
              <a:rPr lang="ru-RU" altLang="uk-UA"/>
            </a:br>
            <a:r>
              <a:rPr lang="uk" altLang="uk-UA"/>
              <a:t>Холагол за 15-20 хв. до їди </a:t>
            </a:r>
            <a:r>
              <a:rPr lang="ru-RU" altLang="uk-UA"/>
              <a:t/>
            </a:r>
            <a:br>
              <a:rPr lang="ru-RU" altLang="uk-UA"/>
            </a:br>
            <a:r>
              <a:rPr lang="uk" altLang="uk-UA"/>
              <a:t>Холестирамін за 15-20 хв. до їди </a:t>
            </a:r>
            <a:r>
              <a:rPr lang="ru-RU" altLang="uk-UA"/>
              <a:t/>
            </a:r>
            <a:br>
              <a:rPr lang="ru-RU" altLang="uk-UA"/>
            </a:br>
            <a:r>
              <a:rPr lang="uk" altLang="uk-UA"/>
              <a:t>Холосас у проміжках між їжею </a:t>
            </a:r>
            <a:r>
              <a:rPr lang="ru-RU" altLang="uk-UA"/>
              <a:t/>
            </a:r>
            <a:br>
              <a:rPr lang="ru-RU" altLang="uk-UA"/>
            </a:br>
            <a:r>
              <a:rPr lang="uk" altLang="uk-UA"/>
              <a:t>Церукал за 20-30 хв. до їди </a:t>
            </a:r>
            <a:r>
              <a:rPr lang="ru-RU" altLang="uk-UA"/>
              <a:t/>
            </a:r>
            <a:br>
              <a:rPr lang="ru-RU" altLang="uk-UA"/>
            </a:br>
            <a:r>
              <a:rPr lang="uk" altLang="uk-UA"/>
              <a:t>Цефалексин за 30-40 хв. до їди або після їди </a:t>
            </a:r>
            <a:r>
              <a:rPr lang="ru-RU" altLang="uk-UA"/>
              <a:t/>
            </a:r>
            <a:br>
              <a:rPr lang="ru-RU" altLang="uk-UA"/>
            </a:br>
            <a:r>
              <a:rPr lang="uk" altLang="uk-UA"/>
              <a:t>Циметидин за 30-40 хв. до їди </a:t>
            </a:r>
            <a:r>
              <a:rPr lang="ru-RU" altLang="uk-UA"/>
              <a:t/>
            </a:r>
            <a:br>
              <a:rPr lang="ru-RU" altLang="uk-UA"/>
            </a:br>
            <a:r>
              <a:rPr lang="uk" altLang="uk-UA"/>
              <a:t>Циннарізін за 30-40 хв. до їди </a:t>
            </a:r>
            <a:r>
              <a:rPr lang="ru-RU" altLang="uk-UA"/>
              <a:t/>
            </a:r>
            <a:br>
              <a:rPr lang="ru-RU" altLang="uk-UA"/>
            </a:br>
            <a:r>
              <a:rPr lang="uk" altLang="uk-UA"/>
              <a:t>Цитрамон після їжі, запивати лужною водою</a:t>
            </a:r>
          </a:p>
        </p:txBody>
      </p:sp>
      <p:sp>
        <p:nvSpPr>
          <p:cNvPr id="25603" name="Text Box 3"/>
          <p:cNvSpPr txBox="1">
            <a:spLocks noChangeArrowheads="1"/>
          </p:cNvSpPr>
          <p:nvPr/>
        </p:nvSpPr>
        <p:spPr bwMode="auto">
          <a:xfrm>
            <a:off x="7812088" y="476250"/>
            <a:ext cx="1152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a:t>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107950" y="115888"/>
            <a:ext cx="86423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uk" altLang="uk-UA"/>
              <a:t>Енцефабол </a:t>
            </a:r>
            <a:r>
              <a:rPr lang="ru-RU" altLang="uk-UA"/>
              <a:t/>
            </a:r>
            <a:br>
              <a:rPr lang="ru-RU" altLang="uk-UA"/>
            </a:br>
            <a:r>
              <a:rPr lang="uk" altLang="uk-UA"/>
              <a:t>через </a:t>
            </a:r>
            <a:r>
              <a:rPr lang="ru-RU" altLang="uk-UA"/>
              <a:t/>
            </a:r>
            <a:br>
              <a:rPr lang="ru-RU" altLang="uk-UA"/>
            </a:br>
            <a:r>
              <a:rPr lang="uk" altLang="uk-UA"/>
              <a:t>15-30 </a:t>
            </a:r>
            <a:r>
              <a:rPr lang="ru-RU" altLang="uk-UA"/>
              <a:t/>
            </a:r>
            <a:br>
              <a:rPr lang="ru-RU" altLang="uk-UA"/>
            </a:br>
            <a:r>
              <a:rPr lang="uk" altLang="uk-UA"/>
              <a:t>хв </a:t>
            </a:r>
            <a:r>
              <a:rPr lang="ru-RU" altLang="uk-UA"/>
              <a:t/>
            </a:r>
            <a:br>
              <a:rPr lang="ru-RU" altLang="uk-UA"/>
            </a:br>
            <a:r>
              <a:rPr lang="uk" altLang="uk-UA"/>
              <a:t>.</a:t>
            </a:r>
          </a:p>
        </p:txBody>
      </p:sp>
      <p:sp>
        <p:nvSpPr>
          <p:cNvPr id="26627" name="Text Box 3"/>
          <p:cNvSpPr txBox="1">
            <a:spLocks noChangeArrowheads="1"/>
          </p:cNvSpPr>
          <p:nvPr/>
        </p:nvSpPr>
        <p:spPr bwMode="auto">
          <a:xfrm>
            <a:off x="7812088" y="476250"/>
            <a:ext cx="1152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a:t>7</a:t>
            </a:r>
          </a:p>
        </p:txBody>
      </p:sp>
      <p:sp>
        <p:nvSpPr>
          <p:cNvPr id="26628" name="Text Box 4"/>
          <p:cNvSpPr txBox="1">
            <a:spLocks noChangeArrowheads="1"/>
          </p:cNvSpPr>
          <p:nvPr/>
        </p:nvSpPr>
        <p:spPr bwMode="auto">
          <a:xfrm>
            <a:off x="2362200" y="3352800"/>
            <a:ext cx="4876800"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uk" altLang="uk-UA" sz="3500" b="1">
                <a:latin typeface="Times New Roman" panose="02020603050405020304" pitchFamily="18" charset="0"/>
              </a:rPr>
              <a:t>Лекція закінчена!</a:t>
            </a:r>
            <a:endParaRPr lang="ru-RU" altLang="uk-UA" sz="2400">
              <a:latin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294</TotalTime>
  <Words>1346</Words>
  <Application>Microsoft Office PowerPoint</Application>
  <PresentationFormat>Экран (4:3)</PresentationFormat>
  <Paragraphs>165</Paragraphs>
  <Slides>26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26</vt:i4>
      </vt:variant>
    </vt:vector>
  </HeadingPairs>
  <TitlesOfParts>
    <vt:vector size="31" baseType="lpstr">
      <vt:lpstr>Arial</vt:lpstr>
      <vt:lpstr>Symbol</vt:lpstr>
      <vt:lpstr>Times New Roman</vt:lpstr>
      <vt:lpstr>Wingdings</vt:lpstr>
      <vt:lpstr>Оформление по умолчанию</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Корал-Мед</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Романов Б.К.</dc:creator>
  <cp:lastModifiedBy>Alyona Zamkovaya</cp:lastModifiedBy>
  <cp:revision>59</cp:revision>
  <cp:lastPrinted>2004-10-25T06:33:11Z</cp:lastPrinted>
  <dcterms:created xsi:type="dcterms:W3CDTF">2004-08-31T12:28:45Z</dcterms:created>
  <dcterms:modified xsi:type="dcterms:W3CDTF">2025-01-18T16:44:39Z</dcterms:modified>
</cp:coreProperties>
</file>