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4" r:id="rId16"/>
    <p:sldId id="275" r:id="rId17"/>
    <p:sldId id="270" r:id="rId18"/>
    <p:sldId id="271" r:id="rId19"/>
    <p:sldId id="272" r:id="rId20"/>
    <p:sldId id="273" r:id="rId21"/>
  </p:sldIdLst>
  <p:sldSz cx="9144000" cy="6858000" type="screen4x3"/>
  <p:notesSz cx="6858000" cy="9144000"/>
  <p:defaultTextStyle>
    <a:defPPr>
      <a:defRPr lang="e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211"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18.01.2025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18.01.2025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18.01.2025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18.01.2025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18.01.2025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18.01.2025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18.01.2025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18.01.2025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18.01.2025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18.01.2025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18.01.2025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18.01.2025</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60648"/>
            <a:ext cx="7772400" cy="864096"/>
          </a:xfrm>
        </p:spPr>
        <p:txBody>
          <a:bodyPr>
            <a:normAutofit fontScale="90000"/>
          </a:bodyPr>
          <a:lstStyle/>
          <a:p>
            <a:pPr>
              <a:lnSpc>
                <a:spcPct val="90000"/>
              </a:lnSpc>
            </a:pPr>
            <a:r>
              <a:rPr lang="en-US" sz="5400" b="1" dirty="0" smtClean="0">
                <a:solidFill>
                  <a:srgbClr val="C00000"/>
                </a:solidFill>
                <a:latin typeface="Times New Roman" pitchFamily="18" charset="0"/>
                <a:cs typeface="Times New Roman" pitchFamily="18" charset="0"/>
              </a:rPr>
              <a:t/>
            </a:r>
            <a:br>
              <a:rPr lang="en-US" sz="5400" b="1" dirty="0" smtClean="0">
                <a:solidFill>
                  <a:srgbClr val="C00000"/>
                </a:solidFill>
                <a:latin typeface="Times New Roman" pitchFamily="18" charset="0"/>
                <a:cs typeface="Times New Roman" pitchFamily="18" charset="0"/>
              </a:rPr>
            </a:br>
            <a:endParaRPr lang="ru-RU" sz="5400" b="1" dirty="0">
              <a:solidFill>
                <a:srgbClr val="C00000"/>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1371600" y="1988840"/>
            <a:ext cx="6400800" cy="3096344"/>
          </a:xfrm>
        </p:spPr>
        <p:txBody>
          <a:bodyPr>
            <a:noAutofit/>
          </a:bodyPr>
          <a:lstStyle/>
          <a:p>
            <a:r>
              <a:rPr lang="en" sz="4000" b="1" dirty="0" smtClean="0">
                <a:solidFill>
                  <a:srgbClr val="00B050"/>
                </a:solidFill>
                <a:latin typeface="Times New Roman" pitchFamily="18" charset="0"/>
                <a:cs typeface="Times New Roman" pitchFamily="18" charset="0"/>
              </a:rPr>
              <a:t>BIOPHARMACY – THEORETICAL BASIS FOR OPTIMAL VIROBATION OF DRUG DISEASES</a:t>
            </a:r>
            <a:endParaRPr lang="ru-RU" sz="4000" b="1" dirty="0">
              <a:solidFill>
                <a:srgbClr val="00B050"/>
              </a:solidFill>
              <a:latin typeface="Times New Roman" pitchFamily="18" charset="0"/>
              <a:cs typeface="Times New Roman" pitchFamily="18" charset="0"/>
            </a:endParaRPr>
          </a:p>
        </p:txBody>
      </p:sp>
      <p:sp>
        <p:nvSpPr>
          <p:cNvPr id="5" name="Прямоугольник 4"/>
          <p:cNvSpPr/>
          <p:nvPr/>
        </p:nvSpPr>
        <p:spPr>
          <a:xfrm>
            <a:off x="1835696" y="296136"/>
            <a:ext cx="6336704" cy="1323439"/>
          </a:xfrm>
          <a:prstGeom prst="rect">
            <a:avLst/>
          </a:prstGeom>
          <a:solidFill>
            <a:schemeClr val="accent1">
              <a:lumMod val="20000"/>
              <a:lumOff val="80000"/>
            </a:schemeClr>
          </a:solidFill>
        </p:spPr>
        <p:txBody>
          <a:bodyPr wrap="square">
            <a:spAutoFit/>
          </a:bodyPr>
          <a:lstStyle/>
          <a:p>
            <a:pPr algn="ctr"/>
            <a:r>
              <a:rPr lang="en" sz="2000" b="1" dirty="0" smtClean="0">
                <a:solidFill>
                  <a:schemeClr val="accent5">
                    <a:lumMod val="50000"/>
                  </a:schemeClr>
                </a:solidFill>
              </a:rPr>
              <a:t>ODESSA </a:t>
            </a:r>
            <a:r>
              <a:rPr lang="en" sz="2000" b="1" dirty="0">
                <a:solidFill>
                  <a:schemeClr val="accent5">
                    <a:lumMod val="50000"/>
                  </a:schemeClr>
                </a:solidFill>
              </a:rPr>
              <a:t>NATIONAL </a:t>
            </a:r>
            <a:r>
              <a:rPr lang="en" sz="2000" b="1" dirty="0" smtClean="0">
                <a:solidFill>
                  <a:schemeClr val="accent5">
                    <a:lumMod val="50000"/>
                  </a:schemeClr>
                </a:solidFill>
              </a:rPr>
              <a:t>MEDICAL </a:t>
            </a:r>
            <a:r>
              <a:rPr lang="en" sz="2000" b="1" dirty="0">
                <a:solidFill>
                  <a:schemeClr val="accent5">
                    <a:lumMod val="50000"/>
                  </a:schemeClr>
                </a:solidFill>
              </a:rPr>
              <a:t>UNIVERSITY</a:t>
            </a:r>
          </a:p>
          <a:p>
            <a:pPr algn="ctr"/>
            <a:r>
              <a:rPr lang="en" sz="2000" b="1" dirty="0" smtClean="0">
                <a:solidFill>
                  <a:schemeClr val="accent5">
                    <a:lumMod val="50000"/>
                  </a:schemeClr>
                </a:solidFill>
              </a:rPr>
              <a:t>PHARMACEUTICAL FACULTY </a:t>
            </a:r>
          </a:p>
          <a:p>
            <a:pPr algn="ctr"/>
            <a:r>
              <a:rPr lang="en" sz="2000" b="1" dirty="0" smtClean="0">
                <a:solidFill>
                  <a:schemeClr val="accent5">
                    <a:lumMod val="50000"/>
                  </a:schemeClr>
                </a:solidFill>
              </a:rPr>
              <a:t> </a:t>
            </a:r>
            <a:r>
              <a:rPr lang="en" sz="2000" b="1" dirty="0">
                <a:solidFill>
                  <a:schemeClr val="accent5">
                    <a:lumMod val="50000"/>
                  </a:schemeClr>
                </a:solidFill>
              </a:rPr>
              <a:t>DEPARTMENT OF </a:t>
            </a:r>
            <a:r>
              <a:rPr lang="en" sz="2000" b="1" dirty="0" smtClean="0">
                <a:solidFill>
                  <a:schemeClr val="accent5">
                    <a:lumMod val="50000"/>
                  </a:schemeClr>
                </a:solidFill>
              </a:rPr>
              <a:t>PHARMACEUTICAL CHEMISTRY </a:t>
            </a:r>
            <a:r>
              <a:rPr lang="en" sz="2000" b="1" smtClean="0">
                <a:solidFill>
                  <a:schemeClr val="accent5">
                    <a:lumMod val="50000"/>
                  </a:schemeClr>
                </a:solidFill>
              </a:rPr>
              <a:t>AND </a:t>
            </a:r>
            <a:r>
              <a:rPr lang="en" sz="2000" b="1" smtClean="0">
                <a:solidFill>
                  <a:schemeClr val="accent5">
                    <a:lumMod val="50000"/>
                  </a:schemeClr>
                </a:solidFill>
              </a:rPr>
              <a:t>DRUG </a:t>
            </a:r>
            <a:r>
              <a:rPr lang="en" sz="2000" b="1" dirty="0" smtClean="0">
                <a:solidFill>
                  <a:schemeClr val="accent5">
                    <a:lumMod val="50000"/>
                  </a:schemeClr>
                </a:solidFill>
              </a:rPr>
              <a:t>TECHNOLOGY</a:t>
            </a:r>
            <a:endParaRPr lang="uk-UA" sz="2000" b="1" dirty="0">
              <a:solidFill>
                <a:schemeClr val="accent5">
                  <a:lumMod val="50000"/>
                </a:schemeClr>
              </a:solidFill>
            </a:endParaRPr>
          </a:p>
        </p:txBody>
      </p:sp>
      <p:sp>
        <p:nvSpPr>
          <p:cNvPr id="6" name="Прямоугольник 5"/>
          <p:cNvSpPr/>
          <p:nvPr/>
        </p:nvSpPr>
        <p:spPr>
          <a:xfrm>
            <a:off x="5940152" y="5174877"/>
            <a:ext cx="2880320" cy="646331"/>
          </a:xfrm>
          <a:prstGeom prst="rect">
            <a:avLst/>
          </a:prstGeom>
          <a:solidFill>
            <a:schemeClr val="accent1">
              <a:lumMod val="20000"/>
              <a:lumOff val="80000"/>
            </a:schemeClr>
          </a:solidFill>
        </p:spPr>
        <p:txBody>
          <a:bodyPr wrap="square">
            <a:spAutoFit/>
          </a:bodyPr>
          <a:lstStyle/>
          <a:p>
            <a:pPr algn="ctr"/>
            <a:r>
              <a:rPr lang="en" dirty="0">
                <a:latin typeface="Times New Roman" panose="02020603050405020304" pitchFamily="18" charset="0"/>
                <a:cs typeface="Times New Roman" panose="02020603050405020304" pitchFamily="18" charset="0"/>
              </a:rPr>
              <a:t>Associate Professor </a:t>
            </a:r>
            <a:r>
              <a:rPr lang="en" dirty="0" smtClean="0">
                <a:latin typeface="Times New Roman" panose="02020603050405020304" pitchFamily="18" charset="0"/>
                <a:cs typeface="Times New Roman" panose="02020603050405020304" pitchFamily="18" charset="0"/>
              </a:rPr>
              <a:t>Zamkovaya </a:t>
            </a:r>
            <a:r>
              <a:rPr lang="en" dirty="0">
                <a:latin typeface="Times New Roman" panose="02020603050405020304" pitchFamily="18" charset="0"/>
                <a:cs typeface="Times New Roman" panose="02020603050405020304" pitchFamily="18" charset="0"/>
              </a:rPr>
              <a:t>A.V.</a:t>
            </a:r>
            <a:endParaRPr lang="uk-UA" dirty="0">
              <a:latin typeface="Times New Roman" panose="02020603050405020304" pitchFamily="18" charset="0"/>
              <a:cs typeface="Times New Roman" panose="02020603050405020304" pitchFamily="18" charset="0"/>
            </a:endParaRPr>
          </a:p>
        </p:txBody>
      </p:sp>
      <p:pic>
        <p:nvPicPr>
          <p:cNvPr id="7" name="Picture 2" descr="https://onmedu.edu.ua/wp-content/themes/medun/img/logos/logo-defaul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9571" y="311270"/>
            <a:ext cx="952457" cy="1245522"/>
          </a:xfrm>
          <a:prstGeom prst="rect">
            <a:avLst/>
          </a:prstGeom>
          <a:noFill/>
          <a:extLst>
            <a:ext uri="{909E8E84-426E-40DD-AFC4-6F175D3DCCD1}">
              <a14:hiddenFill xmlns:a14="http://schemas.microsoft.com/office/drawing/2010/main">
                <a:solidFill>
                  <a:srgbClr val="FFFFFF"/>
                </a:solidFill>
              </a14:hiddenFill>
            </a:ext>
          </a:extLst>
        </p:spPr>
      </p:pic>
      <p:sp>
        <p:nvSpPr>
          <p:cNvPr id="9" name="Прямоугольник 8"/>
          <p:cNvSpPr/>
          <p:nvPr/>
        </p:nvSpPr>
        <p:spPr>
          <a:xfrm>
            <a:off x="3563888" y="6309320"/>
            <a:ext cx="2880320" cy="369332"/>
          </a:xfrm>
          <a:prstGeom prst="rect">
            <a:avLst/>
          </a:prstGeom>
          <a:solidFill>
            <a:schemeClr val="accent1">
              <a:lumMod val="20000"/>
              <a:lumOff val="80000"/>
            </a:schemeClr>
          </a:solidFill>
        </p:spPr>
        <p:txBody>
          <a:bodyPr wrap="square">
            <a:spAutoFit/>
          </a:bodyPr>
          <a:lstStyle/>
          <a:p>
            <a:pPr algn="ctr"/>
            <a:r>
              <a:rPr lang="en" dirty="0" smtClean="0">
                <a:latin typeface="Times New Roman" panose="02020603050405020304" pitchFamily="18" charset="0"/>
                <a:cs typeface="Times New Roman" panose="02020603050405020304" pitchFamily="18" charset="0"/>
              </a:rPr>
              <a:t>Ode</a:t>
            </a:r>
            <a:r>
              <a:rPr lang="en-US" smtClean="0">
                <a:latin typeface="Times New Roman" panose="02020603050405020304" pitchFamily="18" charset="0"/>
                <a:cs typeface="Times New Roman" panose="02020603050405020304" pitchFamily="18" charset="0"/>
              </a:rPr>
              <a:t>s</a:t>
            </a:r>
            <a:r>
              <a:rPr lang="en" smtClean="0">
                <a:latin typeface="Times New Roman" panose="02020603050405020304" pitchFamily="18" charset="0"/>
                <a:cs typeface="Times New Roman" panose="02020603050405020304" pitchFamily="18" charset="0"/>
              </a:rPr>
              <a:t>sa </a:t>
            </a:r>
            <a:r>
              <a:rPr lang="en" dirty="0">
                <a:latin typeface="Times New Roman" panose="02020603050405020304" pitchFamily="18" charset="0"/>
                <a:cs typeface="Times New Roman" panose="02020603050405020304" pitchFamily="18" charset="0"/>
              </a:rPr>
              <a:t>2025</a:t>
            </a:r>
            <a:endParaRPr lang="uk-UA"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04664"/>
            <a:ext cx="8229600" cy="576064"/>
          </a:xfrm>
        </p:spPr>
        <p:txBody>
          <a:bodyPr>
            <a:normAutofit fontScale="90000"/>
          </a:bodyPr>
          <a:lstStyle/>
          <a:p>
            <a:r>
              <a:rPr lang="en" b="1" dirty="0" smtClean="0">
                <a:latin typeface="Times New Roman" pitchFamily="18" charset="0"/>
                <a:cs typeface="Times New Roman" pitchFamily="18" charset="0"/>
              </a:rPr>
              <a:t>PLAN</a:t>
            </a:r>
            <a:r>
              <a:rPr lang="ru-RU" dirty="0" smtClean="0">
                <a:latin typeface="Times New Roman" pitchFamily="18" charset="0"/>
                <a:cs typeface="Times New Roman" pitchFamily="18" charset="0"/>
              </a:rPr>
              <a:t/>
            </a:r>
            <a:br>
              <a:rPr lang="ru-RU" dirty="0" smtClean="0">
                <a:latin typeface="Times New Roman" pitchFamily="18" charset="0"/>
                <a:cs typeface="Times New Roman" pitchFamily="18" charset="0"/>
              </a:rPr>
            </a:br>
            <a:endParaRPr lang="ru-RU" dirty="0"/>
          </a:p>
        </p:txBody>
      </p:sp>
      <p:sp>
        <p:nvSpPr>
          <p:cNvPr id="3" name="Содержимое 2"/>
          <p:cNvSpPr>
            <a:spLocks noGrp="1"/>
          </p:cNvSpPr>
          <p:nvPr>
            <p:ph idx="1"/>
          </p:nvPr>
        </p:nvSpPr>
        <p:spPr>
          <a:xfrm>
            <a:off x="457200" y="692696"/>
            <a:ext cx="8229600" cy="5433467"/>
          </a:xfrm>
        </p:spPr>
        <p:txBody>
          <a:bodyPr>
            <a:normAutofit fontScale="25000" lnSpcReduction="20000"/>
          </a:bodyPr>
          <a:lstStyle/>
          <a:p>
            <a:pPr algn="just">
              <a:lnSpc>
                <a:spcPct val="170000"/>
              </a:lnSpc>
            </a:pPr>
            <a:r>
              <a:rPr lang="en" sz="8800" b="1" dirty="0" smtClean="0">
                <a:latin typeface="Times New Roman" pitchFamily="18" charset="0"/>
                <a:cs typeface="Times New Roman" pitchFamily="18" charset="0"/>
              </a:rPr>
              <a:t>1. Introduction.</a:t>
            </a:r>
            <a:endParaRPr lang="ru-RU" sz="8800" b="1" dirty="0" smtClean="0">
              <a:latin typeface="Times New Roman" pitchFamily="18" charset="0"/>
              <a:cs typeface="Times New Roman" pitchFamily="18" charset="0"/>
            </a:endParaRPr>
          </a:p>
          <a:p>
            <a:pPr algn="just">
              <a:lnSpc>
                <a:spcPct val="170000"/>
              </a:lnSpc>
            </a:pPr>
            <a:r>
              <a:rPr lang="en" sz="8800" b="1" dirty="0" smtClean="0">
                <a:latin typeface="Times New Roman" pitchFamily="18" charset="0"/>
                <a:cs typeface="Times New Roman" pitchFamily="18" charset="0"/>
              </a:rPr>
              <a:t>2. Directly follow up with </a:t>
            </a:r>
            <a:r>
              <a:rPr lang="en" sz="8800" b="1" dirty="0" err="1" smtClean="0">
                <a:latin typeface="Times New Roman" pitchFamily="18" charset="0"/>
                <a:cs typeface="Times New Roman" pitchFamily="18" charset="0"/>
              </a:rPr>
              <a:t>biopharmaceuticals </a:t>
            </a:r>
            <a:r>
              <a:rPr lang="en" sz="8800" b="1" dirty="0" smtClean="0">
                <a:latin typeface="Times New Roman" pitchFamily="18" charset="0"/>
                <a:cs typeface="Times New Roman" pitchFamily="18" charset="0"/>
              </a:rPr>
              <a:t>.</a:t>
            </a:r>
            <a:endParaRPr lang="ru-RU" sz="8800" b="1" dirty="0" smtClean="0">
              <a:latin typeface="Times New Roman" pitchFamily="18" charset="0"/>
              <a:cs typeface="Times New Roman" pitchFamily="18" charset="0"/>
            </a:endParaRPr>
          </a:p>
          <a:p>
            <a:pPr algn="just">
              <a:lnSpc>
                <a:spcPct val="170000"/>
              </a:lnSpc>
            </a:pPr>
            <a:r>
              <a:rPr lang="en" sz="8800" b="1" dirty="0" smtClean="0">
                <a:latin typeface="Times New Roman" pitchFamily="18" charset="0"/>
                <a:cs typeface="Times New Roman" pitchFamily="18" charset="0"/>
              </a:rPr>
              <a:t>3. Main directions of current </a:t>
            </a:r>
            <a:r>
              <a:rPr lang="en" sz="8800" b="1" dirty="0" err="1" smtClean="0">
                <a:latin typeface="Times New Roman" pitchFamily="18" charset="0"/>
                <a:cs typeface="Times New Roman" pitchFamily="18" charset="0"/>
              </a:rPr>
              <a:t>biopharmaceutical </a:t>
            </a:r>
            <a:r>
              <a:rPr lang="en" sz="8800" b="1" dirty="0" smtClean="0">
                <a:latin typeface="Times New Roman" pitchFamily="18" charset="0"/>
                <a:cs typeface="Times New Roman" pitchFamily="18" charset="0"/>
              </a:rPr>
              <a:t>research.</a:t>
            </a:r>
            <a:endParaRPr lang="ru-RU" sz="8800" b="1" dirty="0" smtClean="0">
              <a:latin typeface="Times New Roman" pitchFamily="18" charset="0"/>
              <a:cs typeface="Times New Roman" pitchFamily="18" charset="0"/>
            </a:endParaRPr>
          </a:p>
          <a:p>
            <a:pPr algn="just">
              <a:lnSpc>
                <a:spcPct val="170000"/>
              </a:lnSpc>
            </a:pPr>
            <a:r>
              <a:rPr lang="en" sz="8800" b="1" dirty="0" smtClean="0">
                <a:latin typeface="Times New Roman" pitchFamily="18" charset="0"/>
                <a:cs typeface="Times New Roman" pitchFamily="18" charset="0"/>
              </a:rPr>
              <a:t>4. </a:t>
            </a:r>
            <a:r>
              <a:rPr lang="en" sz="8800" b="1" dirty="0" err="1" smtClean="0">
                <a:latin typeface="Times New Roman" pitchFamily="18" charset="0"/>
                <a:cs typeface="Times New Roman" pitchFamily="18" charset="0"/>
              </a:rPr>
              <a:t>Biopharmaceutical </a:t>
            </a:r>
            <a:r>
              <a:rPr lang="en" sz="8800" b="1" dirty="0" smtClean="0">
                <a:latin typeface="Times New Roman" pitchFamily="18" charset="0"/>
                <a:cs typeface="Times New Roman" pitchFamily="18" charset="0"/>
              </a:rPr>
              <a:t>characteristics of additional compounds.</a:t>
            </a:r>
            <a:endParaRPr lang="ru-RU" sz="8800" b="1" dirty="0" smtClean="0">
              <a:latin typeface="Times New Roman" pitchFamily="18" charset="0"/>
              <a:cs typeface="Times New Roman" pitchFamily="18" charset="0"/>
            </a:endParaRPr>
          </a:p>
          <a:p>
            <a:pPr algn="just">
              <a:lnSpc>
                <a:spcPct val="170000"/>
              </a:lnSpc>
            </a:pPr>
            <a:r>
              <a:rPr lang="en" sz="8800" b="1" dirty="0" smtClean="0">
                <a:latin typeface="Times New Roman" pitchFamily="18" charset="0"/>
                <a:cs typeface="Times New Roman" pitchFamily="18" charset="0"/>
              </a:rPr>
              <a:t>5. Transport of speech substances in the human body.</a:t>
            </a:r>
            <a:endParaRPr lang="ru-RU" sz="8800" b="1" dirty="0" smtClean="0">
              <a:latin typeface="Times New Roman" pitchFamily="18" charset="0"/>
              <a:cs typeface="Times New Roman" pitchFamily="18" charset="0"/>
            </a:endParaRPr>
          </a:p>
          <a:p>
            <a:pPr algn="just">
              <a:lnSpc>
                <a:spcPct val="170000"/>
              </a:lnSpc>
            </a:pPr>
            <a:r>
              <a:rPr lang="en" sz="8800" b="1" dirty="0" smtClean="0">
                <a:latin typeface="Times New Roman" pitchFamily="18" charset="0"/>
                <a:cs typeface="Times New Roman" pitchFamily="18" charset="0"/>
              </a:rPr>
              <a:t>6. The role of the medicinal form and how it is administered to the body.</a:t>
            </a:r>
          </a:p>
          <a:p>
            <a:pPr algn="just">
              <a:lnSpc>
                <a:spcPct val="170000"/>
              </a:lnSpc>
            </a:pPr>
            <a:r>
              <a:rPr lang="en" sz="8800" b="1" dirty="0" smtClean="0">
                <a:latin typeface="Times New Roman" pitchFamily="18" charset="0"/>
                <a:cs typeface="Times New Roman" pitchFamily="18" charset="0"/>
              </a:rPr>
              <a:t>7. The influence of pharmaceutical factors on </a:t>
            </a:r>
            <a:r>
              <a:rPr lang="en" sz="8800" b="1" dirty="0" err="1" smtClean="0">
                <a:latin typeface="Times New Roman" pitchFamily="18" charset="0"/>
                <a:cs typeface="Times New Roman" pitchFamily="18" charset="0"/>
              </a:rPr>
              <a:t>the bioavailability </a:t>
            </a:r>
            <a:r>
              <a:rPr lang="en" sz="8800" b="1" dirty="0" smtClean="0">
                <a:latin typeface="Times New Roman" pitchFamily="18" charset="0"/>
                <a:cs typeface="Times New Roman" pitchFamily="18" charset="0"/>
              </a:rPr>
              <a:t>, </a:t>
            </a:r>
            <a:r>
              <a:rPr lang="en" sz="8800" b="1" dirty="0" err="1" smtClean="0">
                <a:latin typeface="Times New Roman" pitchFamily="18" charset="0"/>
                <a:cs typeface="Times New Roman" pitchFamily="18" charset="0"/>
              </a:rPr>
              <a:t>bioavailability </a:t>
            </a:r>
            <a:r>
              <a:rPr lang="en" sz="8800" b="1" dirty="0" smtClean="0">
                <a:latin typeface="Times New Roman" pitchFamily="18" charset="0"/>
                <a:cs typeface="Times New Roman" pitchFamily="18" charset="0"/>
              </a:rPr>
              <a:t>and stability of drugs.</a:t>
            </a:r>
            <a:endParaRPr lang="ru-RU" sz="8800" b="1" dirty="0" smtClean="0">
              <a:latin typeface="Times New Roman" pitchFamily="18" charset="0"/>
              <a:cs typeface="Times New Roman" pitchFamily="18" charset="0"/>
            </a:endParaRPr>
          </a:p>
          <a:p>
            <a:pPr algn="just">
              <a:lnSpc>
                <a:spcPct val="170000"/>
              </a:lnSpc>
              <a:buNone/>
            </a:pPr>
            <a:r>
              <a:rPr lang="en" sz="8800" b="1" dirty="0" smtClean="0">
                <a:latin typeface="Times New Roman" pitchFamily="18" charset="0"/>
                <a:cs typeface="Times New Roman" pitchFamily="18" charset="0"/>
              </a:rPr>
              <a:t> </a:t>
            </a:r>
            <a:endParaRPr lang="ru-RU" sz="8800" b="1" dirty="0" smtClean="0">
              <a:latin typeface="Times New Roman" pitchFamily="18" charset="0"/>
              <a:cs typeface="Times New Roman" pitchFamily="18" charset="0"/>
            </a:endParaRPr>
          </a:p>
          <a:p>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260648"/>
            <a:ext cx="8229600" cy="432048"/>
          </a:xfrm>
        </p:spPr>
        <p:txBody>
          <a:bodyPr>
            <a:noAutofit/>
          </a:bodyPr>
          <a:lstStyle/>
          <a:p>
            <a:r>
              <a:rPr lang="ru-RU" sz="2800" dirty="0" smtClean="0"/>
              <a:t/>
            </a:r>
            <a:br>
              <a:rPr lang="ru-RU" sz="2800" dirty="0" smtClean="0"/>
            </a:br>
            <a:endParaRPr lang="ru-RU" sz="2800" dirty="0">
              <a:latin typeface="Times New Roman" pitchFamily="18" charset="0"/>
              <a:cs typeface="Times New Roman" pitchFamily="18" charset="0"/>
            </a:endParaRPr>
          </a:p>
        </p:txBody>
      </p:sp>
      <p:sp>
        <p:nvSpPr>
          <p:cNvPr id="3" name="Содержимое 2"/>
          <p:cNvSpPr>
            <a:spLocks noGrp="1"/>
          </p:cNvSpPr>
          <p:nvPr>
            <p:ph idx="1"/>
          </p:nvPr>
        </p:nvSpPr>
        <p:spPr>
          <a:xfrm>
            <a:off x="457200" y="404664"/>
            <a:ext cx="8229600" cy="5721499"/>
          </a:xfrm>
        </p:spPr>
        <p:txBody>
          <a:bodyPr>
            <a:normAutofit fontScale="92500" lnSpcReduction="10000"/>
          </a:bodyPr>
          <a:lstStyle/>
          <a:p>
            <a:pPr>
              <a:buNone/>
            </a:pPr>
            <a:r>
              <a:rPr lang="en" dirty="0" smtClean="0"/>
              <a:t> </a:t>
            </a:r>
            <a:endParaRPr lang="ru-RU" dirty="0" smtClean="0"/>
          </a:p>
          <a:p>
            <a:pPr algn="just"/>
            <a:r>
              <a:rPr lang="en" dirty="0" err="1" smtClean="0">
                <a:latin typeface="Times New Roman" pitchFamily="18" charset="0"/>
                <a:cs typeface="Times New Roman" pitchFamily="18" charset="0"/>
              </a:rPr>
              <a:t>Biopharmacy </a:t>
            </a:r>
            <a:r>
              <a:rPr lang="en" dirty="0" smtClean="0">
                <a:latin typeface="Times New Roman" pitchFamily="18" charset="0"/>
                <a:cs typeface="Times New Roman" pitchFamily="18" charset="0"/>
              </a:rPr>
              <a:t>is defined as a science that examines the biological activity of medicines, depending on physical and chemical authorities, the type of dosage form, preparation technology, etc. eminent officials.</a:t>
            </a:r>
          </a:p>
          <a:p>
            <a:pPr algn="just"/>
            <a:r>
              <a:rPr lang="en" dirty="0" smtClean="0">
                <a:latin typeface="Times New Roman" pitchFamily="18" charset="0"/>
                <a:cs typeface="Times New Roman" pitchFamily="18" charset="0"/>
              </a:rPr>
              <a:t>The main thing in </a:t>
            </a:r>
            <a:r>
              <a:rPr lang="en" dirty="0" err="1" smtClean="0">
                <a:latin typeface="Times New Roman" pitchFamily="18" charset="0"/>
                <a:cs typeface="Times New Roman" pitchFamily="18" charset="0"/>
              </a:rPr>
              <a:t>biopharmacy </a:t>
            </a:r>
            <a:r>
              <a:rPr lang="en" dirty="0" smtClean="0">
                <a:latin typeface="Times New Roman" pitchFamily="18" charset="0"/>
                <a:cs typeface="Times New Roman" pitchFamily="18" charset="0"/>
              </a:rPr>
              <a:t>is the recognition of the biological significance of pharmaceutical processes that take place when the liquids are removed and examined, in the context of foldable physico-chemical systems that can be used songs interact with the system of a living organism</a:t>
            </a:r>
            <a:endParaRPr lang="ru-RU"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260648"/>
            <a:ext cx="8147248" cy="360040"/>
          </a:xfrm>
        </p:spPr>
        <p:txBody>
          <a:bodyPr>
            <a:normAutofit fontScale="90000"/>
          </a:bodyPr>
          <a:lstStyle/>
          <a:p>
            <a:endParaRPr lang="ru-RU" dirty="0"/>
          </a:p>
        </p:txBody>
      </p:sp>
      <p:sp>
        <p:nvSpPr>
          <p:cNvPr id="3" name="Содержимое 2"/>
          <p:cNvSpPr>
            <a:spLocks noGrp="1"/>
          </p:cNvSpPr>
          <p:nvPr>
            <p:ph idx="1"/>
          </p:nvPr>
        </p:nvSpPr>
        <p:spPr>
          <a:xfrm>
            <a:off x="457200" y="764704"/>
            <a:ext cx="8229600" cy="5361459"/>
          </a:xfrm>
        </p:spPr>
        <p:txBody>
          <a:bodyPr>
            <a:normAutofit fontScale="77500" lnSpcReduction="20000"/>
          </a:bodyPr>
          <a:lstStyle/>
          <a:p>
            <a:pPr algn="just"/>
            <a:r>
              <a:rPr lang="en" dirty="0" smtClean="0">
                <a:latin typeface="Times New Roman" pitchFamily="18" charset="0"/>
                <a:cs typeface="Times New Roman" pitchFamily="18" charset="0"/>
              </a:rPr>
              <a:t>at the dawn of the creation of laser technology, professor at Pskov University O.O. </a:t>
            </a:r>
            <a:r>
              <a:rPr lang="en" dirty="0" err="1" smtClean="0">
                <a:latin typeface="Times New Roman" pitchFamily="18" charset="0"/>
                <a:cs typeface="Times New Roman" pitchFamily="18" charset="0"/>
              </a:rPr>
              <a:t>Iovsky </a:t>
            </a:r>
            <a:r>
              <a:rPr lang="en" dirty="0" smtClean="0">
                <a:latin typeface="Times New Roman" pitchFamily="18" charset="0"/>
                <a:cs typeface="Times New Roman" pitchFamily="18" charset="0"/>
              </a:rPr>
              <a:t>(1796-1858 r.) in his kerivnitsa "Images of Pharmacy" in 1838 r. writing: “Pharmaceutical science discovers appropriate forms to produce medicines that are safe and beneficial for health.”</a:t>
            </a:r>
            <a:endParaRPr lang="ru-RU" dirty="0" smtClean="0">
              <a:latin typeface="Times New Roman" pitchFamily="18" charset="0"/>
              <a:cs typeface="Times New Roman" pitchFamily="18" charset="0"/>
            </a:endParaRPr>
          </a:p>
          <a:p>
            <a:pPr algn="just"/>
            <a:r>
              <a:rPr lang="en" dirty="0" smtClean="0">
                <a:latin typeface="Times New Roman" pitchFamily="18" charset="0"/>
                <a:cs typeface="Times New Roman" pitchFamily="18" charset="0"/>
              </a:rPr>
              <a:t>About the complex interaction of the medicinal form, as a special physico-chemical system and the microorganism, as a logical system and the officials who organize such an interaction, spoke to their robots Vietnamese youths Botkin, </a:t>
            </a:r>
            <a:r>
              <a:rPr lang="en" dirty="0" err="1" smtClean="0">
                <a:latin typeface="Times New Roman" pitchFamily="18" charset="0"/>
                <a:cs typeface="Times New Roman" pitchFamily="18" charset="0"/>
              </a:rPr>
              <a:t>Gorokhovtsev </a:t>
            </a:r>
            <a:r>
              <a:rPr lang="en" dirty="0" smtClean="0">
                <a:latin typeface="Times New Roman" pitchFamily="18" charset="0"/>
                <a:cs typeface="Times New Roman" pitchFamily="18" charset="0"/>
              </a:rPr>
              <a:t>(b. 1897), </a:t>
            </a:r>
            <a:r>
              <a:rPr lang="en" dirty="0" err="1" smtClean="0">
                <a:latin typeface="Times New Roman" pitchFamily="18" charset="0"/>
                <a:cs typeface="Times New Roman" pitchFamily="18" charset="0"/>
              </a:rPr>
              <a:t>Manassein </a:t>
            </a:r>
            <a:r>
              <a:rPr lang="en" dirty="0" smtClean="0">
                <a:latin typeface="Times New Roman" pitchFamily="18" charset="0"/>
                <a:cs typeface="Times New Roman" pitchFamily="18" charset="0"/>
              </a:rPr>
              <a:t>V.A. (in his lecture “Lectures on halal therapy” (1879), </a:t>
            </a:r>
            <a:r>
              <a:rPr lang="en" dirty="0" err="1" smtClean="0">
                <a:latin typeface="Times New Roman" pitchFamily="18" charset="0"/>
                <a:cs typeface="Times New Roman" pitchFamily="18" charset="0"/>
              </a:rPr>
              <a:t>Zasetsky </a:t>
            </a:r>
            <a:r>
              <a:rPr lang="en" dirty="0" smtClean="0">
                <a:latin typeface="Times New Roman" pitchFamily="18" charset="0"/>
                <a:cs typeface="Times New Roman" pitchFamily="18" charset="0"/>
              </a:rPr>
              <a:t>N.A. (1880). With his close collaborators in the technology of skins, Shubin S.F. (1948), </a:t>
            </a:r>
            <a:r>
              <a:rPr lang="en" dirty="0" err="1" smtClean="0">
                <a:latin typeface="Times New Roman" pitchFamily="18" charset="0"/>
                <a:cs typeface="Times New Roman" pitchFamily="18" charset="0"/>
              </a:rPr>
              <a:t>Kogan </a:t>
            </a:r>
            <a:r>
              <a:rPr lang="en" dirty="0" smtClean="0">
                <a:latin typeface="Times New Roman" pitchFamily="18" charset="0"/>
                <a:cs typeface="Times New Roman" pitchFamily="18" charset="0"/>
              </a:rPr>
              <a:t>G.Ya. ( 1952 p.) indicating the infusion of additional speeches, and the detailing of medicinal speeches during the process of soaking up the liquids.</a:t>
            </a:r>
            <a:endParaRPr lang="ru-RU"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038746"/>
          </a:xfrm>
          <a:solidFill>
            <a:srgbClr val="92D050"/>
          </a:solidFill>
        </p:spPr>
        <p:txBody>
          <a:bodyPr>
            <a:normAutofit/>
          </a:bodyPr>
          <a:lstStyle/>
          <a:p>
            <a:r>
              <a:rPr lang="en" sz="2800" b="1" dirty="0" smtClean="0">
                <a:latin typeface="Times New Roman" pitchFamily="18" charset="0"/>
                <a:cs typeface="Times New Roman" pitchFamily="18" charset="0"/>
              </a:rPr>
              <a:t>DIRECT FOLLOW-UP ON BIOPHARMACY</a:t>
            </a:r>
            <a:r>
              <a:rPr lang="ru-RU" sz="2800" dirty="0" smtClean="0">
                <a:latin typeface="Times New Roman" pitchFamily="18" charset="0"/>
                <a:cs typeface="Times New Roman" pitchFamily="18" charset="0"/>
              </a:rPr>
              <a:t/>
            </a:r>
            <a:br>
              <a:rPr lang="ru-RU" sz="2800" dirty="0" smtClean="0">
                <a:latin typeface="Times New Roman" pitchFamily="18" charset="0"/>
                <a:cs typeface="Times New Roman" pitchFamily="18" charset="0"/>
              </a:rPr>
            </a:br>
            <a:endParaRPr lang="ru-RU" sz="2800" dirty="0">
              <a:latin typeface="Times New Roman" pitchFamily="18" charset="0"/>
              <a:cs typeface="Times New Roman" pitchFamily="18" charset="0"/>
            </a:endParaRPr>
          </a:p>
        </p:txBody>
      </p:sp>
      <p:sp>
        <p:nvSpPr>
          <p:cNvPr id="3" name="Содержимое 2"/>
          <p:cNvSpPr>
            <a:spLocks noGrp="1"/>
          </p:cNvSpPr>
          <p:nvPr>
            <p:ph idx="1"/>
          </p:nvPr>
        </p:nvSpPr>
        <p:spPr>
          <a:xfrm>
            <a:off x="457200" y="1124744"/>
            <a:ext cx="8229600" cy="5001419"/>
          </a:xfrm>
        </p:spPr>
        <p:txBody>
          <a:bodyPr>
            <a:normAutofit fontScale="40000" lnSpcReduction="20000"/>
          </a:bodyPr>
          <a:lstStyle/>
          <a:p>
            <a:pPr lvl="1" algn="just">
              <a:buNone/>
            </a:pPr>
            <a:r>
              <a:rPr lang="en" sz="3400" dirty="0" smtClean="0">
                <a:latin typeface="Times New Roman" pitchFamily="18" charset="0"/>
                <a:cs typeface="Times New Roman" pitchFamily="18" charset="0"/>
              </a:rPr>
              <a:t>1. </a:t>
            </a:r>
            <a:r>
              <a:rPr lang="en" sz="5100" dirty="0" smtClean="0">
                <a:latin typeface="Times New Roman" pitchFamily="18" charset="0"/>
                <a:cs typeface="Times New Roman" pitchFamily="18" charset="0"/>
              </a:rPr>
              <a:t>Investigation of simple chemical modification in the process of excretion of drugs from the dosage form, their pharmacokinetics, as well as the stability of the dosage form itself.</a:t>
            </a:r>
            <a:endParaRPr lang="ru-RU" sz="5100" dirty="0" smtClean="0">
              <a:latin typeface="Times New Roman" pitchFamily="18" charset="0"/>
              <a:cs typeface="Times New Roman" pitchFamily="18" charset="0"/>
            </a:endParaRPr>
          </a:p>
          <a:p>
            <a:pPr algn="just"/>
            <a:r>
              <a:rPr lang="en" sz="5100" dirty="0" smtClean="0">
                <a:latin typeface="Times New Roman" pitchFamily="18" charset="0"/>
                <a:cs typeface="Times New Roman" pitchFamily="18" charset="0"/>
              </a:rPr>
              <a:t>2. Investigation of the influx of the physical state of medicinal speeches on the fluidity of the infusion of medicinal speeches, on the stability, power of the medicinal form.</a:t>
            </a:r>
            <a:endParaRPr lang="ru-RU" sz="5100" dirty="0" smtClean="0">
              <a:latin typeface="Times New Roman" pitchFamily="18" charset="0"/>
              <a:cs typeface="Times New Roman" pitchFamily="18" charset="0"/>
            </a:endParaRPr>
          </a:p>
          <a:p>
            <a:pPr algn="just"/>
            <a:r>
              <a:rPr lang="en" sz="5100" dirty="0" smtClean="0">
                <a:latin typeface="Times New Roman" pitchFamily="18" charset="0"/>
                <a:cs typeface="Times New Roman" pitchFamily="18" charset="0"/>
              </a:rPr>
              <a:t>3. Research into the flow of nature and many related</a:t>
            </a:r>
            <a:endParaRPr lang="ru-RU" sz="5100" dirty="0" smtClean="0">
              <a:latin typeface="Times New Roman" pitchFamily="18" charset="0"/>
              <a:cs typeface="Times New Roman" pitchFamily="18" charset="0"/>
            </a:endParaRPr>
          </a:p>
          <a:p>
            <a:pPr algn="just"/>
            <a:r>
              <a:rPr lang="en" sz="5100" dirty="0" smtClean="0">
                <a:latin typeface="Times New Roman" pitchFamily="18" charset="0"/>
                <a:cs typeface="Times New Roman" pitchFamily="18" charset="0"/>
              </a:rPr>
              <a:t>speech on the evolution and pharmacokinetics of medicinal substances, as well as on the stability of the medicinal form in the process of their conservation and stagnation.</a:t>
            </a:r>
            <a:endParaRPr lang="ru-RU" sz="5100" dirty="0" smtClean="0">
              <a:latin typeface="Times New Roman" pitchFamily="18" charset="0"/>
              <a:cs typeface="Times New Roman" pitchFamily="18" charset="0"/>
            </a:endParaRPr>
          </a:p>
          <a:p>
            <a:pPr algn="just"/>
            <a:r>
              <a:rPr lang="en" sz="5100" dirty="0" smtClean="0">
                <a:latin typeface="Times New Roman" pitchFamily="18" charset="0"/>
                <a:cs typeface="Times New Roman" pitchFamily="18" charset="0"/>
              </a:rPr>
              <a:t>4. Follow-up on the influx of production processes and methods</a:t>
            </a:r>
            <a:endParaRPr lang="ru-RU" sz="5100" dirty="0" smtClean="0">
              <a:latin typeface="Times New Roman" pitchFamily="18" charset="0"/>
              <a:cs typeface="Times New Roman" pitchFamily="18" charset="0"/>
            </a:endParaRPr>
          </a:p>
          <a:p>
            <a:pPr algn="just"/>
            <a:r>
              <a:rPr lang="en" sz="5100" dirty="0" smtClean="0">
                <a:latin typeface="Times New Roman" pitchFamily="18" charset="0"/>
                <a:cs typeface="Times New Roman" pitchFamily="18" charset="0"/>
              </a:rPr>
              <a:t>preparation of medicines - on the appearance of the medicinal form and the kinetics in the body of the medicinal substances, as well as the stability of the medicinal form.</a:t>
            </a:r>
            <a:endParaRPr lang="ru-RU" sz="5100" dirty="0" smtClean="0">
              <a:latin typeface="Times New Roman" pitchFamily="18" charset="0"/>
              <a:cs typeface="Times New Roman" pitchFamily="18" charset="0"/>
            </a:endParaRPr>
          </a:p>
          <a:p>
            <a:pPr algn="just"/>
            <a:r>
              <a:rPr lang="en" sz="5100" dirty="0" smtClean="0">
                <a:latin typeface="Times New Roman" pitchFamily="18" charset="0"/>
                <a:cs typeface="Times New Roman" pitchFamily="18" charset="0"/>
              </a:rPr>
              <a:t>5. Follow-up study of the dosage form for evolution and pharmacokinetics.</a:t>
            </a:r>
            <a:endParaRPr lang="ru-RU" sz="5100" dirty="0" smtClean="0">
              <a:latin typeface="Times New Roman" pitchFamily="18" charset="0"/>
              <a:cs typeface="Times New Roman" pitchFamily="18" charset="0"/>
            </a:endParaRPr>
          </a:p>
          <a:p>
            <a:pPr algn="just"/>
            <a:endParaRPr lang="ru-RU" sz="5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91264" cy="1417638"/>
          </a:xfrm>
          <a:solidFill>
            <a:srgbClr val="92D050"/>
          </a:solidFill>
        </p:spPr>
        <p:txBody>
          <a:bodyPr>
            <a:normAutofit fontScale="90000"/>
          </a:bodyPr>
          <a:lstStyle/>
          <a:p>
            <a:r>
              <a:rPr lang="en" b="1" dirty="0" smtClean="0"/>
              <a:t> </a:t>
            </a:r>
            <a:r>
              <a:rPr lang="en" sz="3600" b="1" dirty="0" smtClean="0"/>
              <a:t>MAIN DIRECTIONS OF BIOPHARMACEUTICAL ADVANCES</a:t>
            </a:r>
            <a:r>
              <a:rPr lang="ru-RU" dirty="0" smtClean="0"/>
              <a:t/>
            </a:r>
            <a:br>
              <a:rPr lang="ru-RU" dirty="0" smtClean="0"/>
            </a:br>
            <a:endParaRPr lang="ru-RU" dirty="0"/>
          </a:p>
        </p:txBody>
      </p:sp>
      <p:sp>
        <p:nvSpPr>
          <p:cNvPr id="3" name="Содержимое 2"/>
          <p:cNvSpPr>
            <a:spLocks noGrp="1"/>
          </p:cNvSpPr>
          <p:nvPr>
            <p:ph idx="1"/>
          </p:nvPr>
        </p:nvSpPr>
        <p:spPr/>
        <p:txBody>
          <a:bodyPr>
            <a:normAutofit fontScale="77500" lnSpcReduction="20000"/>
          </a:bodyPr>
          <a:lstStyle/>
          <a:p>
            <a:pPr algn="just"/>
            <a:r>
              <a:rPr lang="en" dirty="0" smtClean="0">
                <a:latin typeface="Times New Roman" pitchFamily="18" charset="0"/>
                <a:cs typeface="Times New Roman" pitchFamily="18" charset="0"/>
              </a:rPr>
              <a:t>1. Vivcheniya pharmaceutical officials.</a:t>
            </a:r>
            <a:endParaRPr lang="ru-RU" dirty="0" smtClean="0">
              <a:latin typeface="Times New Roman" pitchFamily="18" charset="0"/>
              <a:cs typeface="Times New Roman" pitchFamily="18" charset="0"/>
            </a:endParaRPr>
          </a:p>
          <a:p>
            <a:pPr algn="just"/>
            <a:r>
              <a:rPr lang="en" dirty="0" smtClean="0">
                <a:latin typeface="Times New Roman" pitchFamily="18" charset="0"/>
                <a:cs typeface="Times New Roman" pitchFamily="18" charset="0"/>
              </a:rPr>
              <a:t>2. Improvement of biological availability of drugs.</a:t>
            </a:r>
            <a:endParaRPr lang="ru-RU" dirty="0" smtClean="0">
              <a:latin typeface="Times New Roman" pitchFamily="18" charset="0"/>
              <a:cs typeface="Times New Roman" pitchFamily="18" charset="0"/>
            </a:endParaRPr>
          </a:p>
          <a:p>
            <a:pPr algn="just"/>
            <a:r>
              <a:rPr lang="en" dirty="0" smtClean="0">
                <a:latin typeface="Times New Roman" pitchFamily="18" charset="0"/>
                <a:cs typeface="Times New Roman" pitchFamily="18" charset="0"/>
              </a:rPr>
              <a:t>3. Creation of methods and devices for the extraction of drugs from biological sources.</a:t>
            </a:r>
            <a:endParaRPr lang="ru-RU" dirty="0" smtClean="0">
              <a:latin typeface="Times New Roman" pitchFamily="18" charset="0"/>
              <a:cs typeface="Times New Roman" pitchFamily="18" charset="0"/>
            </a:endParaRPr>
          </a:p>
          <a:p>
            <a:pPr algn="just"/>
            <a:r>
              <a:rPr lang="en" dirty="0" smtClean="0">
                <a:latin typeface="Times New Roman" pitchFamily="18" charset="0"/>
                <a:cs typeface="Times New Roman" pitchFamily="18" charset="0"/>
              </a:rPr>
              <a:t>4. Vaccination of minds in the preparation, transport and elimination of drugs in connection with the changing officials of the internal and external environment.</a:t>
            </a:r>
            <a:endParaRPr lang="ru-RU" dirty="0" smtClean="0">
              <a:latin typeface="Times New Roman" pitchFamily="18" charset="0"/>
              <a:cs typeface="Times New Roman" pitchFamily="18" charset="0"/>
            </a:endParaRPr>
          </a:p>
          <a:p>
            <a:pPr algn="just"/>
            <a:r>
              <a:rPr lang="en" dirty="0" smtClean="0">
                <a:latin typeface="Times New Roman" pitchFamily="18" charset="0"/>
                <a:cs typeface="Times New Roman" pitchFamily="18" charset="0"/>
              </a:rPr>
              <a:t> </a:t>
            </a:r>
            <a:r>
              <a:rPr lang="en" i="1" dirty="0" err="1" smtClean="0">
                <a:latin typeface="Times New Roman" pitchFamily="18" charset="0"/>
                <a:cs typeface="Times New Roman" pitchFamily="18" charset="0"/>
              </a:rPr>
              <a:t>Biopharmaceutical </a:t>
            </a:r>
            <a:r>
              <a:rPr lang="en" i="1" dirty="0" smtClean="0">
                <a:latin typeface="Times New Roman" pitchFamily="18" charset="0"/>
                <a:cs typeface="Times New Roman" pitchFamily="18" charset="0"/>
              </a:rPr>
              <a:t>investigations also include studies of fluid infusion, biological rhythms, drug interactions, intra-drug interactions, metabolism, and drug metabolism.</a:t>
            </a:r>
            <a:endParaRPr lang="ru-RU" i="1" dirty="0" smtClean="0">
              <a:latin typeface="Times New Roman" pitchFamily="18" charset="0"/>
              <a:cs typeface="Times New Roman" pitchFamily="18" charset="0"/>
            </a:endParaRPr>
          </a:p>
          <a:p>
            <a:pPr algn="just"/>
            <a:r>
              <a:rPr lang="en" i="1" dirty="0" smtClean="0">
                <a:latin typeface="Times New Roman" pitchFamily="18" charset="0"/>
                <a:cs typeface="Times New Roman" pitchFamily="18" charset="0"/>
              </a:rPr>
              <a:t>honor of pharmaceutical officials.</a:t>
            </a:r>
            <a:endParaRPr lang="ru-RU" i="1" dirty="0">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rgbClr val="92D050"/>
          </a:solidFill>
        </p:spPr>
        <p:txBody>
          <a:bodyPr>
            <a:normAutofit fontScale="90000"/>
          </a:bodyPr>
          <a:lstStyle/>
          <a:p>
            <a:r>
              <a:rPr lang="en" dirty="0" smtClean="0">
                <a:latin typeface="Times New Roman" pitchFamily="18" charset="0"/>
                <a:cs typeface="Times New Roman" pitchFamily="18" charset="0"/>
              </a:rPr>
              <a:t>Prominent scientists who have made contributions to the development </a:t>
            </a:r>
            <a:r>
              <a:rPr lang="en" dirty="0" err="1" smtClean="0">
                <a:latin typeface="Times New Roman" pitchFamily="18" charset="0"/>
                <a:cs typeface="Times New Roman" pitchFamily="18" charset="0"/>
              </a:rPr>
              <a:t>of biopharmacy </a:t>
            </a:r>
            <a:r>
              <a:rPr lang="en"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sp>
        <p:nvSpPr>
          <p:cNvPr id="3" name="Содержимое 2"/>
          <p:cNvSpPr>
            <a:spLocks noGrp="1"/>
          </p:cNvSpPr>
          <p:nvPr>
            <p:ph idx="1"/>
          </p:nvPr>
        </p:nvSpPr>
        <p:spPr/>
        <p:txBody>
          <a:bodyPr>
            <a:normAutofit fontScale="62500" lnSpcReduction="20000"/>
          </a:bodyPr>
          <a:lstStyle/>
          <a:p>
            <a:endParaRPr lang="en-US" dirty="0" smtClean="0"/>
          </a:p>
          <a:p>
            <a:pPr algn="just"/>
            <a:r>
              <a:rPr lang="en" dirty="0" smtClean="0"/>
              <a:t> </a:t>
            </a:r>
            <a:r>
              <a:rPr lang="en" dirty="0" smtClean="0">
                <a:latin typeface="Times New Roman" pitchFamily="18" charset="0"/>
                <a:cs typeface="Times New Roman" pitchFamily="18" charset="0"/>
              </a:rPr>
              <a:t>I.S. </a:t>
            </a:r>
            <a:r>
              <a:rPr lang="en" dirty="0" err="1" smtClean="0">
                <a:latin typeface="Times New Roman" pitchFamily="18" charset="0"/>
                <a:cs typeface="Times New Roman" pitchFamily="18" charset="0"/>
              </a:rPr>
              <a:t>Azhgikhin </a:t>
            </a:r>
            <a:r>
              <a:rPr lang="en" dirty="0" smtClean="0">
                <a:latin typeface="Times New Roman" pitchFamily="18" charset="0"/>
                <a:cs typeface="Times New Roman" pitchFamily="18" charset="0"/>
              </a:rPr>
              <a:t>- professor, head. contributed to the Institute of Sea and Ocean of the Russian Academy of Sciences, which he first saw (together with Prof. A.I. </a:t>
            </a:r>
            <a:r>
              <a:rPr lang="en" dirty="0" err="1" smtClean="0">
                <a:latin typeface="Times New Roman" pitchFamily="18" charset="0"/>
                <a:cs typeface="Times New Roman" pitchFamily="18" charset="0"/>
              </a:rPr>
              <a:t>Tentsova </a:t>
            </a:r>
            <a:r>
              <a:rPr lang="en" dirty="0" smtClean="0">
                <a:latin typeface="Times New Roman" pitchFamily="18" charset="0"/>
                <a:cs typeface="Times New Roman" pitchFamily="18" charset="0"/>
              </a:rPr>
              <a:t>) in 1975. monograph on </a:t>
            </a:r>
            <a:r>
              <a:rPr lang="en" dirty="0" err="1" smtClean="0">
                <a:latin typeface="Times New Roman" pitchFamily="18" charset="0"/>
                <a:cs typeface="Times New Roman" pitchFamily="18" charset="0"/>
              </a:rPr>
              <a:t>biopharmaceutical </a:t>
            </a:r>
            <a:r>
              <a:rPr lang="en" dirty="0" smtClean="0">
                <a:latin typeface="Times New Roman" pitchFamily="18" charset="0"/>
                <a:cs typeface="Times New Roman" pitchFamily="18" charset="0"/>
              </a:rPr>
              <a:t>research "Drug form and therapeutic effectiveness of drugs."</a:t>
            </a:r>
            <a:endParaRPr lang="ru-RU" dirty="0" smtClean="0">
              <a:latin typeface="Times New Roman" pitchFamily="18" charset="0"/>
              <a:cs typeface="Times New Roman" pitchFamily="18" charset="0"/>
            </a:endParaRPr>
          </a:p>
          <a:p>
            <a:pPr algn="just"/>
            <a:r>
              <a:rPr lang="en" dirty="0" smtClean="0">
                <a:latin typeface="Times New Roman" pitchFamily="18" charset="0"/>
                <a:cs typeface="Times New Roman" pitchFamily="18" charset="0"/>
              </a:rPr>
              <a:t>A.I. </a:t>
            </a:r>
            <a:r>
              <a:rPr lang="en" dirty="0" err="1" smtClean="0">
                <a:latin typeface="Times New Roman" pitchFamily="18" charset="0"/>
                <a:cs typeface="Times New Roman" pitchFamily="18" charset="0"/>
              </a:rPr>
              <a:t>Tentsova </a:t>
            </a:r>
            <a:r>
              <a:rPr lang="en" dirty="0" smtClean="0">
                <a:latin typeface="Times New Roman" pitchFamily="18" charset="0"/>
                <a:cs typeface="Times New Roman" pitchFamily="18" charset="0"/>
              </a:rPr>
              <a:t>- prof. Department of Factory Technology of Medicines of the First Moscow Medical Academy, creator of the medical school of scientists on the problems </a:t>
            </a:r>
            <a:r>
              <a:rPr lang="en" dirty="0" err="1" smtClean="0">
                <a:latin typeface="Times New Roman" pitchFamily="18" charset="0"/>
                <a:cs typeface="Times New Roman" pitchFamily="18" charset="0"/>
              </a:rPr>
              <a:t>of biopharmacy </a:t>
            </a:r>
            <a:r>
              <a:rPr lang="en" dirty="0" smtClean="0">
                <a:latin typeface="Times New Roman" pitchFamily="18" charset="0"/>
                <a:cs typeface="Times New Roman" pitchFamily="18" charset="0"/>
              </a:rPr>
              <a:t>.</a:t>
            </a:r>
            <a:endParaRPr lang="ru-RU" dirty="0" smtClean="0">
              <a:latin typeface="Times New Roman" pitchFamily="18" charset="0"/>
              <a:cs typeface="Times New Roman" pitchFamily="18" charset="0"/>
            </a:endParaRPr>
          </a:p>
          <a:p>
            <a:pPr algn="just"/>
            <a:r>
              <a:rPr lang="en" dirty="0" smtClean="0">
                <a:latin typeface="Times New Roman" pitchFamily="18" charset="0"/>
                <a:cs typeface="Times New Roman" pitchFamily="18" charset="0"/>
              </a:rPr>
              <a:t>I.A. Muravyov is a professor at the Department of Pharmaceutical </a:t>
            </a:r>
            <a:r>
              <a:rPr lang="en" dirty="0" err="1" smtClean="0">
                <a:latin typeface="Times New Roman" pitchFamily="18" charset="0"/>
                <a:cs typeface="Times New Roman" pitchFamily="18" charset="0"/>
              </a:rPr>
              <a:t>Technology </a:t>
            </a:r>
            <a:r>
              <a:rPr lang="en" dirty="0" smtClean="0">
                <a:latin typeface="Times New Roman" pitchFamily="18" charset="0"/>
                <a:cs typeface="Times New Roman" pitchFamily="18" charset="0"/>
              </a:rPr>
              <a:t>of the Pyatigorsk Pharmaceutical Academy, the creator of the school of pharmaceutical technologies </a:t>
            </a:r>
            <a:r>
              <a:rPr lang="en" dirty="0" err="1" smtClean="0">
                <a:latin typeface="Times New Roman" pitchFamily="18" charset="0"/>
                <a:cs typeface="Times New Roman" pitchFamily="18" charset="0"/>
              </a:rPr>
              <a:t>of phytochemicals </a:t>
            </a:r>
            <a:r>
              <a:rPr lang="en" dirty="0" smtClean="0">
                <a:latin typeface="Times New Roman" pitchFamily="18" charset="0"/>
                <a:cs typeface="Times New Roman" pitchFamily="18" charset="0"/>
              </a:rPr>
              <a:t>; He and his school are analyzing the problems of establishing the importance of various pharmaceutical agents in the increased capacity and effectiveness of extraction preparations. The following professors are active in the field </a:t>
            </a:r>
            <a:r>
              <a:rPr lang="en" dirty="0" err="1" smtClean="0">
                <a:latin typeface="Times New Roman" pitchFamily="18" charset="0"/>
                <a:cs typeface="Times New Roman" pitchFamily="18" charset="0"/>
              </a:rPr>
              <a:t>of biopharmaceuticals </a:t>
            </a:r>
            <a:r>
              <a:rPr lang="en" dirty="0" smtClean="0">
                <a:latin typeface="Times New Roman" pitchFamily="18" charset="0"/>
                <a:cs typeface="Times New Roman" pitchFamily="18" charset="0"/>
              </a:rPr>
              <a:t>: Pertsiv I.I. (ointments), </a:t>
            </a:r>
            <a:r>
              <a:rPr lang="en" dirty="0" err="1" smtClean="0">
                <a:latin typeface="Times New Roman" pitchFamily="18" charset="0"/>
                <a:cs typeface="Times New Roman" pitchFamily="18" charset="0"/>
              </a:rPr>
              <a:t>Borzunov </a:t>
            </a:r>
            <a:r>
              <a:rPr lang="en" dirty="0" smtClean="0">
                <a:latin typeface="Times New Roman" pitchFamily="18" charset="0"/>
                <a:cs typeface="Times New Roman" pitchFamily="18" charset="0"/>
              </a:rPr>
              <a:t>E.E. (pigulki), </a:t>
            </a:r>
            <a:r>
              <a:rPr lang="en" dirty="0" err="1" smtClean="0">
                <a:latin typeface="Times New Roman" pitchFamily="18" charset="0"/>
                <a:cs typeface="Times New Roman" pitchFamily="18" charset="0"/>
              </a:rPr>
              <a:t>Bashura </a:t>
            </a:r>
            <a:r>
              <a:rPr lang="en" dirty="0" smtClean="0">
                <a:latin typeface="Times New Roman" pitchFamily="18" charset="0"/>
                <a:cs typeface="Times New Roman" pitchFamily="18" charset="0"/>
              </a:rPr>
              <a:t>G.S. (aerosols), </a:t>
            </a:r>
            <a:r>
              <a:rPr lang="en" dirty="0" err="1" smtClean="0">
                <a:latin typeface="Times New Roman" pitchFamily="18" charset="0"/>
                <a:cs typeface="Times New Roman" pitchFamily="18" charset="0"/>
              </a:rPr>
              <a:t>Kondratieva </a:t>
            </a:r>
            <a:r>
              <a:rPr lang="en" dirty="0" smtClean="0">
                <a:latin typeface="Times New Roman" pitchFamily="18" charset="0"/>
                <a:cs typeface="Times New Roman" pitchFamily="18" charset="0"/>
              </a:rPr>
              <a:t>T.S. (very faces).</a:t>
            </a:r>
            <a:endParaRPr lang="ru-RU" dirty="0" smtClean="0">
              <a:latin typeface="Times New Roman" pitchFamily="18" charset="0"/>
              <a:cs typeface="Times New Roman" pitchFamily="18" charset="0"/>
            </a:endParaRPr>
          </a:p>
          <a:p>
            <a:pPr algn="just"/>
            <a:endParaRPr lang="ru-RU"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1124744"/>
          </a:xfrm>
          <a:solidFill>
            <a:srgbClr val="92D050"/>
          </a:solidFill>
        </p:spPr>
        <p:txBody>
          <a:bodyPr>
            <a:normAutofit fontScale="90000"/>
          </a:bodyPr>
          <a:lstStyle/>
          <a:p>
            <a:r>
              <a:rPr lang="en" sz="3100" b="1" dirty="0" smtClean="0">
                <a:latin typeface="Times New Roman" pitchFamily="18" charset="0"/>
                <a:cs typeface="Times New Roman" pitchFamily="18" charset="0"/>
              </a:rPr>
              <a:t>BIOPHARMACEUTICAL CHARACTERISTICS OF ADDITIONAL COMPONENTS</a:t>
            </a:r>
            <a:r>
              <a:rPr lang="en" sz="3100" dirty="0" smtClean="0">
                <a:latin typeface="Times New Roman" pitchFamily="18" charset="0"/>
                <a:cs typeface="Times New Roman" pitchFamily="18" charset="0"/>
              </a:rPr>
              <a:t> </a:t>
            </a:r>
            <a:r>
              <a:rPr lang="en" sz="3100" b="1" dirty="0" smtClean="0">
                <a:latin typeface="Times New Roman" pitchFamily="18" charset="0"/>
                <a:cs typeface="Times New Roman" pitchFamily="18" charset="0"/>
              </a:rPr>
              <a:t>RECHOVIN</a:t>
            </a:r>
            <a:r>
              <a:rPr lang="ru-RU" dirty="0" smtClean="0">
                <a:latin typeface="Times New Roman" pitchFamily="18" charset="0"/>
                <a:cs typeface="Times New Roman" pitchFamily="18" charset="0"/>
              </a:rPr>
              <a:t/>
            </a:r>
            <a:br>
              <a:rPr lang="ru-RU" dirty="0" smtClean="0">
                <a:latin typeface="Times New Roman" pitchFamily="18" charset="0"/>
                <a:cs typeface="Times New Roman" pitchFamily="18" charset="0"/>
              </a:rPr>
            </a:br>
            <a:endParaRPr lang="ru-RU" dirty="0">
              <a:latin typeface="Times New Roman" pitchFamily="18" charset="0"/>
              <a:cs typeface="Times New Roman" pitchFamily="18" charset="0"/>
            </a:endParaRPr>
          </a:p>
        </p:txBody>
      </p:sp>
      <p:sp>
        <p:nvSpPr>
          <p:cNvPr id="3" name="Содержимое 2"/>
          <p:cNvSpPr>
            <a:spLocks noGrp="1"/>
          </p:cNvSpPr>
          <p:nvPr>
            <p:ph idx="1"/>
          </p:nvPr>
        </p:nvSpPr>
        <p:spPr>
          <a:xfrm>
            <a:off x="457200" y="1124744"/>
            <a:ext cx="8229600" cy="5001419"/>
          </a:xfrm>
        </p:spPr>
        <p:txBody>
          <a:bodyPr>
            <a:normAutofit fontScale="55000" lnSpcReduction="20000"/>
          </a:bodyPr>
          <a:lstStyle/>
          <a:p>
            <a:pPr algn="just"/>
            <a:r>
              <a:rPr lang="en" dirty="0" smtClean="0">
                <a:latin typeface="Times New Roman" pitchFamily="18" charset="0"/>
                <a:cs typeface="Times New Roman" pitchFamily="18" charset="0"/>
              </a:rPr>
              <a:t>Additional speeches, being their own carriers (matrix) of active speeches, themselves are governed by the singing physical-chemical authorities and, according to the nature of the speech, they enter into interaction as with medicinal cords, as well as from the external middle ( </a:t>
            </a:r>
            <a:r>
              <a:rPr lang="en" dirty="0" err="1" smtClean="0">
                <a:latin typeface="Times New Roman" pitchFamily="18" charset="0"/>
                <a:cs typeface="Times New Roman" pitchFamily="18" charset="0"/>
              </a:rPr>
              <a:t>interstitial </a:t>
            </a:r>
            <a:r>
              <a:rPr lang="en" dirty="0" smtClean="0">
                <a:latin typeface="Times New Roman" pitchFamily="18" charset="0"/>
                <a:cs typeface="Times New Roman" pitchFamily="18" charset="0"/>
              </a:rPr>
              <a:t>tissue, instead of the scolio-intestinal tract, the walls of the vessels, pipes, etc.).</a:t>
            </a:r>
            <a:endParaRPr lang="ru-RU" dirty="0" smtClean="0">
              <a:latin typeface="Times New Roman" pitchFamily="18" charset="0"/>
              <a:cs typeface="Times New Roman" pitchFamily="18" charset="0"/>
            </a:endParaRPr>
          </a:p>
          <a:p>
            <a:pPr algn="just"/>
            <a:r>
              <a:rPr lang="en" dirty="0" smtClean="0">
                <a:latin typeface="Times New Roman" pitchFamily="18" charset="0"/>
                <a:cs typeface="Times New Roman" pitchFamily="18" charset="0"/>
              </a:rPr>
              <a:t>Always in the warehouse of the medicinal form between medicinal and related substances can interact with different types of ligaments, and also: </a:t>
            </a:r>
            <a:r>
              <a:rPr lang="en" dirty="0" err="1" smtClean="0">
                <a:latin typeface="Times New Roman" pitchFamily="18" charset="0"/>
                <a:cs typeface="Times New Roman" pitchFamily="18" charset="0"/>
              </a:rPr>
              <a:t>Vanderwals </a:t>
            </a:r>
            <a:r>
              <a:rPr lang="en" dirty="0" smtClean="0">
                <a:latin typeface="Times New Roman" pitchFamily="18" charset="0"/>
                <a:cs typeface="Times New Roman" pitchFamily="18" charset="0"/>
              </a:rPr>
              <a:t>, aqueous, covalent, with compounds connect-turn on, complexes, etc.</a:t>
            </a:r>
          </a:p>
          <a:p>
            <a:pPr algn="just"/>
            <a:r>
              <a:rPr lang="en" dirty="0" smtClean="0">
                <a:latin typeface="Times New Roman" pitchFamily="18" charset="0"/>
                <a:cs typeface="Times New Roman" pitchFamily="18" charset="0"/>
              </a:rPr>
              <a:t>Depending on the nature of the interaction between the components of the system, the liquidity and density of the active substance can change, the absorption of the fluid can change due to non-transferable effects And, we will find out how to intensify the ritual action.</a:t>
            </a:r>
          </a:p>
          <a:p>
            <a:pPr algn="just"/>
            <a:r>
              <a:rPr lang="en" dirty="0" smtClean="0">
                <a:latin typeface="Times New Roman" pitchFamily="18" charset="0"/>
                <a:cs typeface="Times New Roman" pitchFamily="18" charset="0"/>
              </a:rPr>
              <a:t>Complexes that have developed, or other connections can make it easier to understand the active language from the medicinal form, promote its disorder and difficulty of installation, or click </a:t>
            </a:r>
            <a:r>
              <a:rPr lang="en" dirty="0" err="1" smtClean="0">
                <a:latin typeface="Times New Roman" pitchFamily="18" charset="0"/>
                <a:cs typeface="Times New Roman" pitchFamily="18" charset="0"/>
              </a:rPr>
              <a:t>Inhibition </a:t>
            </a:r>
            <a:r>
              <a:rPr lang="en" dirty="0" smtClean="0">
                <a:latin typeface="Times New Roman" pitchFamily="18" charset="0"/>
                <a:cs typeface="Times New Roman" pitchFamily="18" charset="0"/>
              </a:rPr>
              <a:t>of these processes, or little resistance to the processes of excretion and absorption of the medicinal substance.</a:t>
            </a:r>
          </a:p>
          <a:p>
            <a:pPr algn="just"/>
            <a:r>
              <a:rPr lang="en" dirty="0" smtClean="0">
                <a:latin typeface="Times New Roman" pitchFamily="18" charset="0"/>
                <a:cs typeface="Times New Roman" pitchFamily="18" charset="0"/>
              </a:rPr>
              <a:t>Naturally, skin lesions are typical of the substance’s </a:t>
            </a:r>
            <a:r>
              <a:rPr lang="en" dirty="0" err="1" smtClean="0">
                <a:latin typeface="Times New Roman" pitchFamily="18" charset="0"/>
                <a:cs typeface="Times New Roman" pitchFamily="18" charset="0"/>
              </a:rPr>
              <a:t>bioavailability </a:t>
            </a:r>
            <a:r>
              <a:rPr lang="en" dirty="0" smtClean="0">
                <a:latin typeface="Times New Roman" pitchFamily="18" charset="0"/>
                <a:cs typeface="Times New Roman" pitchFamily="18" charset="0"/>
              </a:rPr>
              <a:t>, its concentration in biological sources, which essentially determines the therapeutic effectiveness Likiv.</a:t>
            </a:r>
            <a:endParaRPr lang="ru-RU" dirty="0" smtClean="0">
              <a:latin typeface="Times New Roman" pitchFamily="18" charset="0"/>
              <a:cs typeface="Times New Roman" pitchFamily="18" charset="0"/>
            </a:endParaRPr>
          </a:p>
          <a:p>
            <a:pPr algn="just"/>
            <a:endParaRPr lang="ru-RU"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260648"/>
            <a:ext cx="8229600" cy="1143000"/>
          </a:xfrm>
          <a:solidFill>
            <a:srgbClr val="92D050"/>
          </a:solidFill>
        </p:spPr>
        <p:txBody>
          <a:bodyPr>
            <a:normAutofit/>
          </a:bodyPr>
          <a:lstStyle/>
          <a:p>
            <a:r>
              <a:rPr lang="en" sz="2800" b="1" dirty="0" smtClean="0">
                <a:latin typeface="Times New Roman" pitchFamily="18" charset="0"/>
                <a:cs typeface="Times New Roman" pitchFamily="18" charset="0"/>
              </a:rPr>
              <a:t>Additional speeches change the fluidity and depth of absorption of rich medicinal speeches</a:t>
            </a:r>
            <a:endParaRPr lang="ru-RU" sz="2800" b="1" dirty="0">
              <a:latin typeface="Times New Roman" pitchFamily="18" charset="0"/>
              <a:cs typeface="Times New Roman" pitchFamily="18" charset="0"/>
            </a:endParaRPr>
          </a:p>
        </p:txBody>
      </p:sp>
      <p:sp>
        <p:nvSpPr>
          <p:cNvPr id="3" name="Содержимое 2"/>
          <p:cNvSpPr>
            <a:spLocks noGrp="1"/>
          </p:cNvSpPr>
          <p:nvPr>
            <p:ph idx="1"/>
          </p:nvPr>
        </p:nvSpPr>
        <p:spPr/>
        <p:txBody>
          <a:bodyPr>
            <a:normAutofit fontScale="70000" lnSpcReduction="20000"/>
          </a:bodyPr>
          <a:lstStyle/>
          <a:p>
            <a:pPr algn="just"/>
            <a:r>
              <a:rPr lang="en" dirty="0" smtClean="0"/>
              <a:t> </a:t>
            </a:r>
            <a:r>
              <a:rPr lang="en" dirty="0" smtClean="0">
                <a:latin typeface="Times New Roman" pitchFamily="18" charset="0"/>
                <a:cs typeface="Times New Roman" pitchFamily="18" charset="0"/>
              </a:rPr>
              <a:t>Thus, </a:t>
            </a:r>
            <a:r>
              <a:rPr lang="en" dirty="0" err="1" smtClean="0">
                <a:latin typeface="Times New Roman" pitchFamily="18" charset="0"/>
                <a:cs typeface="Times New Roman" pitchFamily="18" charset="0"/>
              </a:rPr>
              <a:t>Tvin- </a:t>
            </a:r>
            <a:r>
              <a:rPr lang="en" dirty="0" smtClean="0">
                <a:latin typeface="Times New Roman" pitchFamily="18" charset="0"/>
                <a:cs typeface="Times New Roman" pitchFamily="18" charset="0"/>
              </a:rPr>
              <a:t>80 accelerates the absorption of vitamins A, D , E.</a:t>
            </a:r>
          </a:p>
          <a:p>
            <a:pPr algn="just"/>
            <a:r>
              <a:rPr lang="en" dirty="0" err="1" smtClean="0">
                <a:latin typeface="Times New Roman" pitchFamily="18" charset="0"/>
                <a:cs typeface="Times New Roman" pitchFamily="18" charset="0"/>
              </a:rPr>
              <a:t>Polyethylene oxide </a:t>
            </a:r>
            <a:r>
              <a:rPr lang="en" dirty="0" smtClean="0">
                <a:latin typeface="Times New Roman" pitchFamily="18" charset="0"/>
                <a:cs typeface="Times New Roman" pitchFamily="18" charset="0"/>
              </a:rPr>
              <a:t>sharply increases the absorption of phenobarbital, which does not change with other barbiturates, and increases the absorption of chloramphenicol tenfold.</a:t>
            </a:r>
          </a:p>
          <a:p>
            <a:pPr algn="just"/>
            <a:r>
              <a:rPr lang="en" dirty="0" err="1" smtClean="0">
                <a:latin typeface="Times New Roman" pitchFamily="18" charset="0"/>
                <a:cs typeface="Times New Roman" pitchFamily="18" charset="0"/>
              </a:rPr>
              <a:t>Bioavailability</a:t>
            </a:r>
            <a:r>
              <a:rPr lang="en" dirty="0" smtClean="0">
                <a:latin typeface="Times New Roman" pitchFamily="18" charset="0"/>
                <a:cs typeface="Times New Roman" pitchFamily="18" charset="0"/>
              </a:rPr>
              <a:t> </a:t>
            </a:r>
            <a:r>
              <a:rPr lang="en" dirty="0" err="1" smtClean="0">
                <a:latin typeface="Times New Roman" pitchFamily="18" charset="0"/>
                <a:cs typeface="Times New Roman" pitchFamily="18" charset="0"/>
              </a:rPr>
              <a:t>acetylsalicylic </a:t>
            </a:r>
            <a:r>
              <a:rPr lang="en" dirty="0" smtClean="0">
                <a:latin typeface="Times New Roman" pitchFamily="18" charset="0"/>
                <a:cs typeface="Times New Roman" pitchFamily="18" charset="0"/>
              </a:rPr>
              <a:t>acid increases in the presence of </a:t>
            </a:r>
            <a:r>
              <a:rPr lang="en" dirty="0" err="1" smtClean="0">
                <a:latin typeface="Times New Roman" pitchFamily="18" charset="0"/>
                <a:cs typeface="Times New Roman" pitchFamily="18" charset="0"/>
              </a:rPr>
              <a:t>tween </a:t>
            </a:r>
            <a:r>
              <a:rPr lang="en" dirty="0" smtClean="0">
                <a:latin typeface="Times New Roman" pitchFamily="18" charset="0"/>
                <a:cs typeface="Times New Roman" pitchFamily="18" charset="0"/>
              </a:rPr>
              <a:t>-80;</a:t>
            </a:r>
          </a:p>
          <a:p>
            <a:pPr algn="just"/>
            <a:r>
              <a:rPr lang="en" dirty="0" smtClean="0">
                <a:latin typeface="Times New Roman" pitchFamily="18" charset="0"/>
                <a:cs typeface="Times New Roman" pitchFamily="18" charset="0"/>
              </a:rPr>
              <a:t>norsulfazole - in case of sleep, with absinosis, and </a:t>
            </a:r>
            <a:r>
              <a:rPr lang="en" dirty="0" err="1" smtClean="0">
                <a:latin typeface="Times New Roman" pitchFamily="18" charset="0"/>
                <a:cs typeface="Times New Roman" pitchFamily="18" charset="0"/>
              </a:rPr>
              <a:t>salicylamide </a:t>
            </a:r>
            <a:r>
              <a:rPr lang="en" dirty="0" smtClean="0">
                <a:latin typeface="Times New Roman" pitchFamily="18" charset="0"/>
                <a:cs typeface="Times New Roman" pitchFamily="18" charset="0"/>
              </a:rPr>
              <a:t>- with </a:t>
            </a:r>
            <a:r>
              <a:rPr lang="en" dirty="0" err="1" smtClean="0">
                <a:latin typeface="Times New Roman" pitchFamily="18" charset="0"/>
                <a:cs typeface="Times New Roman" pitchFamily="18" charset="0"/>
              </a:rPr>
              <a:t>polyvinylpyrolidone </a:t>
            </a:r>
            <a:r>
              <a:rPr lang="en" dirty="0" smtClean="0">
                <a:latin typeface="Times New Roman" pitchFamily="18" charset="0"/>
                <a:cs typeface="Times New Roman" pitchFamily="18" charset="0"/>
              </a:rPr>
              <a:t>.</a:t>
            </a:r>
            <a:endParaRPr lang="ru-RU" dirty="0" smtClean="0">
              <a:latin typeface="Times New Roman" pitchFamily="18" charset="0"/>
              <a:cs typeface="Times New Roman" pitchFamily="18" charset="0"/>
            </a:endParaRPr>
          </a:p>
          <a:p>
            <a:pPr algn="just"/>
            <a:r>
              <a:rPr lang="en" dirty="0" smtClean="0">
                <a:latin typeface="Times New Roman" pitchFamily="18" charset="0"/>
                <a:cs typeface="Times New Roman" pitchFamily="18" charset="0"/>
              </a:rPr>
              <a:t>Additional speeches significantly influence the stability of medicinal speeches in medicinal forms.</a:t>
            </a:r>
          </a:p>
          <a:p>
            <a:pPr algn="just"/>
            <a:r>
              <a:rPr lang="en" dirty="0" smtClean="0">
                <a:latin typeface="Times New Roman" pitchFamily="18" charset="0"/>
                <a:cs typeface="Times New Roman" pitchFamily="18" charset="0"/>
              </a:rPr>
              <a:t>Thus, the inactivation </a:t>
            </a:r>
            <a:r>
              <a:rPr lang="en" dirty="0" err="1" smtClean="0">
                <a:latin typeface="Times New Roman" pitchFamily="18" charset="0"/>
                <a:cs typeface="Times New Roman" pitchFamily="18" charset="0"/>
              </a:rPr>
              <a:t>of isoniazid </a:t>
            </a:r>
            <a:r>
              <a:rPr lang="en" dirty="0" smtClean="0">
                <a:latin typeface="Times New Roman" pitchFamily="18" charset="0"/>
                <a:cs typeface="Times New Roman" pitchFamily="18" charset="0"/>
              </a:rPr>
              <a:t>during storage is accelerated by the presence of lactose;</a:t>
            </a:r>
          </a:p>
          <a:p>
            <a:pPr algn="just"/>
            <a:r>
              <a:rPr lang="en" dirty="0" err="1" smtClean="0">
                <a:latin typeface="Times New Roman" pitchFamily="18" charset="0"/>
                <a:cs typeface="Times New Roman" pitchFamily="18" charset="0"/>
              </a:rPr>
              <a:t>stearate </a:t>
            </a:r>
            <a:r>
              <a:rPr lang="en" dirty="0" smtClean="0">
                <a:latin typeface="Times New Roman" pitchFamily="18" charset="0"/>
                <a:cs typeface="Times New Roman" pitchFamily="18" charset="0"/>
              </a:rPr>
              <a:t>enhances the destruction </a:t>
            </a:r>
            <a:r>
              <a:rPr lang="en" dirty="0" err="1" smtClean="0">
                <a:latin typeface="Times New Roman" pitchFamily="18" charset="0"/>
                <a:cs typeface="Times New Roman" pitchFamily="18" charset="0"/>
              </a:rPr>
              <a:t>of amphetamine </a:t>
            </a:r>
            <a:r>
              <a:rPr lang="en" dirty="0" smtClean="0">
                <a:latin typeface="Times New Roman" pitchFamily="18" charset="0"/>
                <a:cs typeface="Times New Roman" pitchFamily="18" charset="0"/>
              </a:rPr>
              <a:t>and acetylsalicylic acid in drugs, and calcium phosphate - vitamin </a:t>
            </a:r>
            <a:r>
              <a:rPr lang="en" baseline="-25000" dirty="0" smtClean="0">
                <a:latin typeface="Times New Roman" pitchFamily="18" charset="0"/>
                <a:cs typeface="Times New Roman" pitchFamily="18" charset="0"/>
              </a:rPr>
              <a:t>B2 </a:t>
            </a:r>
            <a:r>
              <a:rPr lang="en" dirty="0" smtClean="0">
                <a:latin typeface="Times New Roman" pitchFamily="18" charset="0"/>
                <a:cs typeface="Times New Roman" pitchFamily="18" charset="0"/>
              </a:rPr>
              <a:t>.</a:t>
            </a:r>
            <a:endParaRPr lang="ru-RU" dirty="0" smtClean="0">
              <a:latin typeface="Times New Roman" pitchFamily="18" charset="0"/>
              <a:cs typeface="Times New Roman" pitchFamily="18" charset="0"/>
            </a:endParaRPr>
          </a:p>
          <a:p>
            <a:endParaRPr lang="ru-RU"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rgbClr val="92D050"/>
          </a:solidFill>
        </p:spPr>
        <p:txBody>
          <a:bodyPr>
            <a:noAutofit/>
          </a:bodyPr>
          <a:lstStyle/>
          <a:p>
            <a:r>
              <a:rPr lang="en" sz="3200" b="1" dirty="0" smtClean="0">
                <a:latin typeface="Times New Roman" pitchFamily="18" charset="0"/>
                <a:cs typeface="Times New Roman" pitchFamily="18" charset="0"/>
              </a:rPr>
              <a:t>TRANSPORT OF RIVERS IN ORGANISM</a:t>
            </a:r>
            <a:endParaRPr lang="ru-RU" sz="3200" dirty="0">
              <a:latin typeface="Times New Roman" pitchFamily="18" charset="0"/>
              <a:cs typeface="Times New Roman" pitchFamily="18" charset="0"/>
            </a:endParaRPr>
          </a:p>
        </p:txBody>
      </p:sp>
      <p:sp>
        <p:nvSpPr>
          <p:cNvPr id="3" name="Содержимое 2"/>
          <p:cNvSpPr>
            <a:spLocks noGrp="1"/>
          </p:cNvSpPr>
          <p:nvPr>
            <p:ph idx="1"/>
          </p:nvPr>
        </p:nvSpPr>
        <p:spPr/>
        <p:txBody>
          <a:bodyPr>
            <a:normAutofit fontScale="77500" lnSpcReduction="20000"/>
          </a:bodyPr>
          <a:lstStyle/>
          <a:p>
            <a:pPr algn="just"/>
            <a:r>
              <a:rPr lang="en" sz="3100" dirty="0" smtClean="0">
                <a:latin typeface="Times New Roman" pitchFamily="18" charset="0"/>
                <a:cs typeface="Times New Roman" pitchFamily="18" charset="0"/>
              </a:rPr>
              <a:t>absorption - the absorption of the medicinal substance by blood and lymph from the border surfaces of the body after liberation </a:t>
            </a:r>
            <a:r>
              <a:rPr lang="en" sz="3100" dirty="0" err="1" smtClean="0">
                <a:latin typeface="Times New Roman" pitchFamily="18" charset="0"/>
                <a:cs typeface="Times New Roman" pitchFamily="18" charset="0"/>
              </a:rPr>
              <a:t>from </a:t>
            </a:r>
            <a:r>
              <a:rPr lang="en" sz="3100" dirty="0" smtClean="0">
                <a:latin typeface="Times New Roman" pitchFamily="18" charset="0"/>
                <a:cs typeface="Times New Roman" pitchFamily="18" charset="0"/>
              </a:rPr>
              <a:t>the medicinal drug.</a:t>
            </a:r>
            <a:endParaRPr lang="ru-RU" sz="3100" dirty="0" smtClean="0">
              <a:latin typeface="Times New Roman" pitchFamily="18" charset="0"/>
              <a:cs typeface="Times New Roman" pitchFamily="18" charset="0"/>
            </a:endParaRPr>
          </a:p>
          <a:p>
            <a:pPr algn="just"/>
            <a:r>
              <a:rPr lang="en" sz="3100" dirty="0" smtClean="0">
                <a:latin typeface="Times New Roman" pitchFamily="18" charset="0"/>
                <a:cs typeface="Times New Roman" pitchFamily="18" charset="0"/>
              </a:rPr>
              <a:t>In order for this process of infusion of medicinal substances to be carried out, when they are not introduced into the body </a:t>
            </a:r>
            <a:r>
              <a:rPr lang="en" sz="3100" dirty="0" err="1" smtClean="0">
                <a:latin typeface="Times New Roman" pitchFamily="18" charset="0"/>
                <a:cs typeface="Times New Roman" pitchFamily="18" charset="0"/>
              </a:rPr>
              <a:t>intravascularly </a:t>
            </a:r>
            <a:r>
              <a:rPr lang="en" sz="3100" dirty="0" smtClean="0">
                <a:latin typeface="Times New Roman" pitchFamily="18" charset="0"/>
                <a:cs typeface="Times New Roman" pitchFamily="18" charset="0"/>
              </a:rPr>
              <a:t>, two minds are required:</a:t>
            </a:r>
            <a:endParaRPr lang="ru-RU" sz="3100" dirty="0" smtClean="0">
              <a:latin typeface="Times New Roman" pitchFamily="18" charset="0"/>
              <a:cs typeface="Times New Roman" pitchFamily="18" charset="0"/>
            </a:endParaRPr>
          </a:p>
          <a:p>
            <a:pPr algn="just"/>
            <a:r>
              <a:rPr lang="en" sz="3100" dirty="0" smtClean="0">
                <a:latin typeface="Times New Roman" pitchFamily="18" charset="0"/>
                <a:cs typeface="Times New Roman" pitchFamily="18" charset="0"/>
              </a:rPr>
              <a:t>1) medicinal speech is guilty of violating the medicinal drug;</a:t>
            </a:r>
            <a:endParaRPr lang="ru-RU" sz="3100" dirty="0" smtClean="0">
              <a:latin typeface="Times New Roman" pitchFamily="18" charset="0"/>
              <a:cs typeface="Times New Roman" pitchFamily="18" charset="0"/>
            </a:endParaRPr>
          </a:p>
          <a:p>
            <a:pPr algn="just"/>
            <a:r>
              <a:rPr lang="en" sz="3100" dirty="0" smtClean="0">
                <a:latin typeface="Times New Roman" pitchFamily="18" charset="0"/>
                <a:cs typeface="Times New Roman" pitchFamily="18" charset="0"/>
              </a:rPr>
              <a:t>2) the liquid that has formed must reach the soaking surface (diffusion to the site of absorption).</a:t>
            </a:r>
            <a:endParaRPr lang="ru-RU" sz="3100" dirty="0" smtClean="0">
              <a:latin typeface="Times New Roman" pitchFamily="18" charset="0"/>
              <a:cs typeface="Times New Roman" pitchFamily="18" charset="0"/>
            </a:endParaRPr>
          </a:p>
          <a:p>
            <a:pPr algn="just"/>
            <a:r>
              <a:rPr lang="en" sz="3100" dirty="0" smtClean="0">
                <a:latin typeface="Times New Roman" pitchFamily="18" charset="0"/>
                <a:cs typeface="Times New Roman" pitchFamily="18" charset="0"/>
              </a:rPr>
              <a:t>Further transport of the medicinal substance occurs passively (diffusion, convection) and actively (transport proteins to the body).</a:t>
            </a:r>
            <a:endParaRPr lang="ru-RU" sz="3100" dirty="0" smtClean="0">
              <a:latin typeface="Times New Roman" pitchFamily="18" charset="0"/>
              <a:cs typeface="Times New Roman" pitchFamily="18" charset="0"/>
            </a:endParaRPr>
          </a:p>
          <a:p>
            <a:endParaRPr lang="ru-RU"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rgbClr val="92D050"/>
          </a:solidFill>
        </p:spPr>
        <p:txBody>
          <a:bodyPr/>
          <a:lstStyle/>
          <a:p>
            <a:r>
              <a:rPr lang="en" dirty="0" smtClean="0"/>
              <a:t>Passive transport</a:t>
            </a:r>
            <a:endParaRPr lang="ru-RU" dirty="0"/>
          </a:p>
        </p:txBody>
      </p:sp>
      <p:sp>
        <p:nvSpPr>
          <p:cNvPr id="3" name="Содержимое 2"/>
          <p:cNvSpPr>
            <a:spLocks noGrp="1"/>
          </p:cNvSpPr>
          <p:nvPr>
            <p:ph idx="1"/>
          </p:nvPr>
        </p:nvSpPr>
        <p:spPr/>
        <p:txBody>
          <a:bodyPr>
            <a:normAutofit fontScale="62500" lnSpcReduction="20000"/>
          </a:bodyPr>
          <a:lstStyle/>
          <a:p>
            <a:pPr algn="just"/>
            <a:r>
              <a:rPr lang="en" dirty="0" smtClean="0">
                <a:latin typeface="Times New Roman" pitchFamily="18" charset="0"/>
                <a:cs typeface="Times New Roman" pitchFamily="18" charset="0"/>
              </a:rPr>
              <a:t>The first stage of transport of drug molecules from the surface of the soak begins with its penetration through the cellular membrane and can proceed </a:t>
            </a:r>
            <a:r>
              <a:rPr lang="en" dirty="0" smtClean="0">
                <a:solidFill>
                  <a:srgbClr val="00B050"/>
                </a:solidFill>
                <a:latin typeface="Times New Roman" pitchFamily="18" charset="0"/>
                <a:cs typeface="Times New Roman" pitchFamily="18" charset="0"/>
              </a:rPr>
              <a:t>through the path of passive transport </a:t>
            </a:r>
            <a:r>
              <a:rPr lang="en" dirty="0" smtClean="0">
                <a:latin typeface="Times New Roman" pitchFamily="18" charset="0"/>
                <a:cs typeface="Times New Roman" pitchFamily="18" charset="0"/>
              </a:rPr>
              <a:t>. The type of transferred speech in this form lies in the life and power of the cellular membrane.</a:t>
            </a:r>
            <a:endParaRPr lang="ru-RU" dirty="0" smtClean="0">
              <a:latin typeface="Times New Roman" pitchFamily="18" charset="0"/>
              <a:cs typeface="Times New Roman" pitchFamily="18" charset="0"/>
            </a:endParaRPr>
          </a:p>
          <a:p>
            <a:pPr algn="just"/>
            <a:r>
              <a:rPr lang="en" dirty="0" smtClean="0">
                <a:latin typeface="Times New Roman" pitchFamily="18" charset="0"/>
                <a:cs typeface="Times New Roman" pitchFamily="18" charset="0"/>
              </a:rPr>
              <a:t>There are four types of cell membranes:</a:t>
            </a:r>
          </a:p>
          <a:p>
            <a:pPr algn="just"/>
            <a:r>
              <a:rPr lang="en" dirty="0" smtClean="0">
                <a:latin typeface="Times New Roman" pitchFamily="18" charset="0"/>
                <a:cs typeface="Times New Roman" pitchFamily="18" charset="0"/>
              </a:rPr>
              <a:t>a membrane that is porous if convection is possible</a:t>
            </a:r>
            <a:r>
              <a:rPr lang="en" smtClean="0">
                <a:latin typeface="Times New Roman" pitchFamily="18" charset="0"/>
                <a:cs typeface="Times New Roman" pitchFamily="18" charset="0"/>
              </a:rPr>
              <a:t> ( </a:t>
            </a:r>
            <a:r>
              <a:rPr lang="en" dirty="0" smtClean="0">
                <a:latin typeface="Times New Roman" pitchFamily="18" charset="0"/>
                <a:cs typeface="Times New Roman" pitchFamily="18" charset="0"/>
              </a:rPr>
              <a:t>mainly) diffusion of speech molecules through water-filled pores;</a:t>
            </a:r>
          </a:p>
          <a:p>
            <a:pPr algn="just"/>
            <a:r>
              <a:rPr lang="en" dirty="0" smtClean="0">
                <a:latin typeface="Times New Roman" pitchFamily="18" charset="0"/>
                <a:cs typeface="Times New Roman" pitchFamily="18" charset="0"/>
              </a:rPr>
              <a:t>a membrane that does not stain pores if diffusion of non </a:t>
            </a:r>
            <a:r>
              <a:rPr lang="en" dirty="0" err="1" smtClean="0">
                <a:latin typeface="Times New Roman" pitchFamily="18" charset="0"/>
                <a:cs typeface="Times New Roman" pitchFamily="18" charset="0"/>
              </a:rPr>
              <a:t>-lipid-rich </a:t>
            </a:r>
            <a:r>
              <a:rPr lang="en" dirty="0" smtClean="0">
                <a:latin typeface="Times New Roman" pitchFamily="18" charset="0"/>
                <a:cs typeface="Times New Roman" pitchFamily="18" charset="0"/>
              </a:rPr>
              <a:t>non-ionizing molecules is possible;</a:t>
            </a:r>
          </a:p>
          <a:p>
            <a:pPr algn="just"/>
            <a:r>
              <a:rPr lang="en" dirty="0" smtClean="0">
                <a:latin typeface="Times New Roman" pitchFamily="18" charset="0"/>
                <a:cs typeface="Times New Roman" pitchFamily="18" charset="0"/>
              </a:rPr>
              <a:t>a membrane that contains pores and penetrating spheres through which molecules of medicinal substances and non-electrolytes with a relatively high molecular weight can diffuse;</a:t>
            </a:r>
          </a:p>
          <a:p>
            <a:pPr algn="just"/>
            <a:r>
              <a:rPr lang="en" dirty="0" smtClean="0">
                <a:latin typeface="Times New Roman" pitchFamily="18" charset="0"/>
                <a:cs typeface="Times New Roman" pitchFamily="18" charset="0"/>
              </a:rPr>
              <a:t>a membrane without pores, which can ensure active transport with the help of molecules of specific molecules, which contributes to the function of carriers.</a:t>
            </a:r>
            <a:endParaRPr lang="ru-RU" dirty="0" smtClean="0">
              <a:latin typeface="Times New Roman" pitchFamily="18" charset="0"/>
              <a:cs typeface="Times New Roman" pitchFamily="18" charset="0"/>
            </a:endParaRPr>
          </a:p>
          <a:p>
            <a:pPr algn="just"/>
            <a:endParaRPr lang="ru-RU" dirty="0">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rgbClr val="92D050"/>
          </a:solidFill>
        </p:spPr>
        <p:txBody>
          <a:bodyPr>
            <a:normAutofit/>
          </a:bodyPr>
          <a:lstStyle/>
          <a:p>
            <a:r>
              <a:rPr lang="en" sz="2600" dirty="0" smtClean="0">
                <a:solidFill>
                  <a:srgbClr val="FFFF00"/>
                </a:solidFill>
              </a:rPr>
              <a:t>TECHNOLOGICAL AND BIOPHARMACEUTICAL TERMINOLOGY AND CONCEPTS</a:t>
            </a:r>
            <a:endParaRPr lang="ru-RU" sz="2600" dirty="0"/>
          </a:p>
        </p:txBody>
      </p:sp>
      <p:sp>
        <p:nvSpPr>
          <p:cNvPr id="3" name="Содержимое 2"/>
          <p:cNvSpPr>
            <a:spLocks noGrp="1"/>
          </p:cNvSpPr>
          <p:nvPr>
            <p:ph idx="1"/>
          </p:nvPr>
        </p:nvSpPr>
        <p:spPr>
          <a:xfrm>
            <a:off x="500034" y="1571612"/>
            <a:ext cx="8229600" cy="4525963"/>
          </a:xfrm>
        </p:spPr>
        <p:txBody>
          <a:bodyPr>
            <a:normAutofit fontScale="62500" lnSpcReduction="20000"/>
          </a:bodyPr>
          <a:lstStyle/>
          <a:p>
            <a:pPr algn="just">
              <a:defRPr/>
            </a:pPr>
            <a:r>
              <a:rPr lang="en" sz="3700" dirty="0" smtClean="0">
                <a:latin typeface="Arial" pitchFamily="34" charset="0"/>
                <a:cs typeface="Arial" pitchFamily="34" charset="0"/>
              </a:rPr>
              <a:t>In accordance with the Law of Ukraine “On medicinal products ”, we provide individual terms and concepts common to drug technology and </a:t>
            </a:r>
            <a:r>
              <a:rPr lang="en" sz="3700" dirty="0" err="1" smtClean="0">
                <a:latin typeface="Arial" pitchFamily="34" charset="0"/>
                <a:cs typeface="Arial" pitchFamily="34" charset="0"/>
              </a:rPr>
              <a:t>biopharmaceuticals </a:t>
            </a:r>
            <a:r>
              <a:rPr lang="en" sz="3700" dirty="0" smtClean="0">
                <a:latin typeface="Arial" pitchFamily="34" charset="0"/>
                <a:cs typeface="Arial" pitchFamily="34" charset="0"/>
              </a:rPr>
              <a:t>.</a:t>
            </a:r>
            <a:endParaRPr lang="ru-RU" sz="3700" u="sng" dirty="0" smtClean="0">
              <a:latin typeface="Arial" pitchFamily="34" charset="0"/>
              <a:cs typeface="Arial" pitchFamily="34" charset="0"/>
            </a:endParaRPr>
          </a:p>
          <a:p>
            <a:pPr algn="just">
              <a:buNone/>
              <a:defRPr/>
            </a:pPr>
            <a:r>
              <a:rPr lang="en" sz="3700" dirty="0" smtClean="0">
                <a:latin typeface="Arial" pitchFamily="34" charset="0"/>
                <a:cs typeface="Arial" pitchFamily="34" charset="0"/>
              </a:rPr>
              <a:t>    </a:t>
            </a:r>
            <a:r>
              <a:rPr lang="en" sz="3700" b="1" u="sng" dirty="0" smtClean="0">
                <a:latin typeface="Arial" pitchFamily="34" charset="0"/>
                <a:cs typeface="Arial" pitchFamily="34" charset="0"/>
              </a:rPr>
              <a:t>Medicines </a:t>
            </a:r>
            <a:r>
              <a:rPr lang="en" sz="3700" dirty="0" smtClean="0">
                <a:latin typeface="Arial" pitchFamily="34" charset="0"/>
                <a:cs typeface="Arial" pitchFamily="34" charset="0"/>
              </a:rPr>
              <a:t>are substances or their mixtures of natural, synthetic or </a:t>
            </a:r>
            <a:r>
              <a:rPr lang="en" sz="3700" dirty="0" err="1" smtClean="0">
                <a:latin typeface="Arial" pitchFamily="34" charset="0"/>
                <a:cs typeface="Arial" pitchFamily="34" charset="0"/>
              </a:rPr>
              <a:t>biotechnological </a:t>
            </a:r>
            <a:r>
              <a:rPr lang="en" sz="3700" dirty="0" smtClean="0">
                <a:latin typeface="Arial" pitchFamily="34" charset="0"/>
                <a:cs typeface="Arial" pitchFamily="34" charset="0"/>
              </a:rPr>
              <a:t>origin that are used for the prevention, diagnosis and treatment of human diseases or changes in the state and functions of the body.</a:t>
            </a:r>
          </a:p>
          <a:p>
            <a:r>
              <a:rPr lang="en" sz="3700" dirty="0" smtClean="0"/>
              <a:t> </a:t>
            </a:r>
            <a:r>
              <a:rPr lang="en" sz="3700" dirty="0" smtClean="0">
                <a:latin typeface="Arial" pitchFamily="34" charset="0"/>
                <a:cs typeface="Arial" pitchFamily="34" charset="0"/>
              </a:rPr>
              <a:t>Medicines include: active ingredients (substances), finished medicines (drugs, medicines, medications);</a:t>
            </a:r>
            <a:endParaRPr lang="en-US" sz="3700" dirty="0" smtClean="0">
              <a:latin typeface="Arial" pitchFamily="34" charset="0"/>
              <a:cs typeface="Arial" pitchFamily="34" charset="0"/>
            </a:endParaRPr>
          </a:p>
          <a:p>
            <a:r>
              <a:rPr lang="en" sz="3700" kern="0" dirty="0" smtClean="0">
                <a:latin typeface="Arial" pitchFamily="34" charset="0"/>
                <a:cs typeface="Arial" pitchFamily="34" charset="0"/>
              </a:rPr>
              <a:t>homeopathic remedies; means for identifying pathogens and for combating these pathogens or parasites; medicinal cosmetics and medicinal additives to food mixtures.</a:t>
            </a:r>
          </a:p>
          <a:p>
            <a:endParaRPr lang="ru-RU"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rgbClr val="92D050"/>
          </a:solidFill>
        </p:spPr>
        <p:txBody>
          <a:bodyPr>
            <a:noAutofit/>
          </a:bodyPr>
          <a:lstStyle/>
          <a:p>
            <a:r>
              <a:rPr lang="en" sz="2400" b="1" dirty="0" smtClean="0">
                <a:latin typeface="Times New Roman" pitchFamily="18" charset="0"/>
                <a:cs typeface="Times New Roman" pitchFamily="18" charset="0"/>
              </a:rPr>
              <a:t>The influence of pharmaceutical factors on </a:t>
            </a:r>
            <a:r>
              <a:rPr lang="en" sz="2400" b="1" dirty="0" err="1" smtClean="0">
                <a:latin typeface="Times New Roman" pitchFamily="18" charset="0"/>
                <a:cs typeface="Times New Roman" pitchFamily="18" charset="0"/>
              </a:rPr>
              <a:t>the bioavailability </a:t>
            </a:r>
            <a:r>
              <a:rPr lang="en" sz="2400" b="1" dirty="0" smtClean="0">
                <a:latin typeface="Times New Roman" pitchFamily="18" charset="0"/>
                <a:cs typeface="Times New Roman" pitchFamily="18" charset="0"/>
              </a:rPr>
              <a:t>, </a:t>
            </a:r>
            <a:r>
              <a:rPr lang="en" sz="2400" b="1" dirty="0" err="1" smtClean="0">
                <a:latin typeface="Times New Roman" pitchFamily="18" charset="0"/>
                <a:cs typeface="Times New Roman" pitchFamily="18" charset="0"/>
              </a:rPr>
              <a:t>bioequivalence </a:t>
            </a:r>
            <a:r>
              <a:rPr lang="en" sz="2400" b="1" dirty="0" smtClean="0">
                <a:latin typeface="Times New Roman" pitchFamily="18" charset="0"/>
                <a:cs typeface="Times New Roman" pitchFamily="18" charset="0"/>
              </a:rPr>
              <a:t>and stability of drugs.</a:t>
            </a:r>
            <a:r>
              <a:rPr lang="ru-RU" sz="2400" dirty="0" smtClean="0"/>
              <a:t/>
            </a:r>
            <a:br>
              <a:rPr lang="ru-RU" sz="2400" dirty="0" smtClean="0"/>
            </a:br>
            <a:endParaRPr lang="ru-RU" sz="2400" dirty="0"/>
          </a:p>
        </p:txBody>
      </p:sp>
      <p:sp>
        <p:nvSpPr>
          <p:cNvPr id="3" name="Содержимое 2"/>
          <p:cNvSpPr>
            <a:spLocks noGrp="1"/>
          </p:cNvSpPr>
          <p:nvPr>
            <p:ph idx="1"/>
          </p:nvPr>
        </p:nvSpPr>
        <p:spPr/>
        <p:txBody>
          <a:bodyPr>
            <a:normAutofit fontScale="77500" lnSpcReduction="20000"/>
          </a:bodyPr>
          <a:lstStyle/>
          <a:p>
            <a:pPr algn="just"/>
            <a:r>
              <a:rPr lang="en" dirty="0" smtClean="0">
                <a:latin typeface="Times New Roman" pitchFamily="18" charset="0"/>
                <a:cs typeface="Times New Roman" pitchFamily="18" charset="0"/>
              </a:rPr>
              <a:t>Special influence on the therapeutic effectiveness of medicinal drugs is being undermined by the advances of officials who call pharmaceuticals.</a:t>
            </a:r>
            <a:endParaRPr lang="ru-RU" dirty="0" smtClean="0">
              <a:latin typeface="Times New Roman" pitchFamily="18" charset="0"/>
              <a:cs typeface="Times New Roman" pitchFamily="18" charset="0"/>
            </a:endParaRPr>
          </a:p>
          <a:p>
            <a:pPr algn="just"/>
            <a:r>
              <a:rPr lang="en" dirty="0" smtClean="0">
                <a:latin typeface="Times New Roman" pitchFamily="18" charset="0"/>
                <a:cs typeface="Times New Roman" pitchFamily="18" charset="0"/>
              </a:rPr>
              <a:t>Pharmaceutical factors that influence the biological action of medicinal drugs can be divided into 5 groups:</a:t>
            </a:r>
            <a:endParaRPr lang="ru-RU" dirty="0" smtClean="0">
              <a:latin typeface="Times New Roman" pitchFamily="18" charset="0"/>
              <a:cs typeface="Times New Roman" pitchFamily="18" charset="0"/>
            </a:endParaRPr>
          </a:p>
          <a:p>
            <a:pPr algn="just"/>
            <a:r>
              <a:rPr lang="en" dirty="0" smtClean="0">
                <a:latin typeface="Times New Roman" pitchFamily="18" charset="0"/>
                <a:cs typeface="Times New Roman" pitchFamily="18" charset="0"/>
              </a:rPr>
              <a:t>1) chemical modification of the drug (salt, acid, presence of essential compounds, complex compounds);</a:t>
            </a:r>
            <a:endParaRPr lang="ru-RU" dirty="0" smtClean="0">
              <a:latin typeface="Times New Roman" pitchFamily="18" charset="0"/>
              <a:cs typeface="Times New Roman" pitchFamily="18" charset="0"/>
            </a:endParaRPr>
          </a:p>
          <a:p>
            <a:pPr algn="just"/>
            <a:r>
              <a:rPr lang="en" dirty="0" smtClean="0">
                <a:latin typeface="Times New Roman" pitchFamily="18" charset="0"/>
                <a:cs typeface="Times New Roman" pitchFamily="18" charset="0"/>
              </a:rPr>
              <a:t>2) physical and chemical properties of the medicinal substance (crystal shape, particle size, appearance or presence of charge on their surface, and so on);</a:t>
            </a:r>
            <a:endParaRPr lang="ru-RU" dirty="0" smtClean="0">
              <a:latin typeface="Times New Roman" pitchFamily="18" charset="0"/>
              <a:cs typeface="Times New Roman" pitchFamily="18" charset="0"/>
            </a:endParaRPr>
          </a:p>
          <a:p>
            <a:pPr algn="just"/>
            <a:r>
              <a:rPr lang="en" dirty="0" smtClean="0">
                <a:latin typeface="Times New Roman" pitchFamily="18" charset="0"/>
                <a:cs typeface="Times New Roman" pitchFamily="18" charset="0"/>
              </a:rPr>
              <a:t>3) additional words, their nature, complexity;</a:t>
            </a:r>
            <a:endParaRPr lang="ru-RU" dirty="0" smtClean="0">
              <a:latin typeface="Times New Roman" pitchFamily="18" charset="0"/>
              <a:cs typeface="Times New Roman" pitchFamily="18" charset="0"/>
            </a:endParaRPr>
          </a:p>
          <a:p>
            <a:pPr algn="just"/>
            <a:r>
              <a:rPr lang="en" dirty="0" smtClean="0">
                <a:latin typeface="Times New Roman" pitchFamily="18" charset="0"/>
                <a:cs typeface="Times New Roman" pitchFamily="18" charset="0"/>
              </a:rPr>
              <a:t>4) type of dosage form and route of administration;</a:t>
            </a:r>
            <a:endParaRPr lang="ru-RU" dirty="0" smtClean="0">
              <a:latin typeface="Times New Roman" pitchFamily="18" charset="0"/>
              <a:cs typeface="Times New Roman" pitchFamily="18" charset="0"/>
            </a:endParaRPr>
          </a:p>
          <a:p>
            <a:pPr algn="just"/>
            <a:r>
              <a:rPr lang="en" dirty="0" smtClean="0">
                <a:latin typeface="Times New Roman" pitchFamily="18" charset="0"/>
                <a:cs typeface="Times New Roman" pitchFamily="18" charset="0"/>
              </a:rPr>
              <a:t>5) pharmaceutical technology.</a:t>
            </a:r>
            <a:endParaRPr lang="ru-RU" dirty="0" smtClean="0">
              <a:latin typeface="Times New Roman" pitchFamily="18" charset="0"/>
              <a:cs typeface="Times New Roman" pitchFamily="18" charset="0"/>
            </a:endParaRPr>
          </a:p>
          <a:p>
            <a:endParaRPr lang="ru-RU"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1417638"/>
          </a:xfrm>
          <a:solidFill>
            <a:srgbClr val="92D050"/>
          </a:solidFill>
        </p:spPr>
        <p:txBody>
          <a:bodyPr>
            <a:noAutofit/>
          </a:bodyPr>
          <a:lstStyle/>
          <a:p>
            <a:r>
              <a:rPr lang="en" sz="2500" b="1" dirty="0" smtClean="0">
                <a:latin typeface="Times New Roman" pitchFamily="18" charset="0"/>
                <a:cs typeface="Times New Roman" pitchFamily="18" charset="0"/>
              </a:rPr>
              <a:t>The influence of pharmaceutical factors on </a:t>
            </a:r>
            <a:r>
              <a:rPr lang="en" sz="2500" b="1" dirty="0" err="1" smtClean="0">
                <a:latin typeface="Times New Roman" pitchFamily="18" charset="0"/>
                <a:cs typeface="Times New Roman" pitchFamily="18" charset="0"/>
              </a:rPr>
              <a:t>the bioavailability </a:t>
            </a:r>
            <a:r>
              <a:rPr lang="en" sz="2500" b="1" dirty="0" smtClean="0">
                <a:latin typeface="Times New Roman" pitchFamily="18" charset="0"/>
                <a:cs typeface="Times New Roman" pitchFamily="18" charset="0"/>
              </a:rPr>
              <a:t>, </a:t>
            </a:r>
            <a:r>
              <a:rPr lang="en" sz="2500" b="1" dirty="0" err="1" smtClean="0">
                <a:latin typeface="Times New Roman" pitchFamily="18" charset="0"/>
                <a:cs typeface="Times New Roman" pitchFamily="18" charset="0"/>
              </a:rPr>
              <a:t>bioequivalence </a:t>
            </a:r>
            <a:r>
              <a:rPr lang="en" sz="2500" b="1" dirty="0" smtClean="0">
                <a:latin typeface="Times New Roman" pitchFamily="18" charset="0"/>
                <a:cs typeface="Times New Roman" pitchFamily="18" charset="0"/>
              </a:rPr>
              <a:t>and stability of drugs.</a:t>
            </a:r>
            <a:r>
              <a:rPr lang="ru-RU" sz="2800" dirty="0" smtClean="0">
                <a:latin typeface="Times New Roman" pitchFamily="18" charset="0"/>
                <a:cs typeface="Times New Roman" pitchFamily="18" charset="0"/>
              </a:rPr>
              <a:t/>
            </a:r>
            <a:br>
              <a:rPr lang="ru-RU" sz="2800" dirty="0" smtClean="0">
                <a:latin typeface="Times New Roman" pitchFamily="18" charset="0"/>
                <a:cs typeface="Times New Roman" pitchFamily="18" charset="0"/>
              </a:rPr>
            </a:br>
            <a:endParaRPr lang="ru-RU" sz="2800" dirty="0">
              <a:latin typeface="Times New Roman" pitchFamily="18" charset="0"/>
              <a:cs typeface="Times New Roman" pitchFamily="18" charset="0"/>
            </a:endParaRPr>
          </a:p>
        </p:txBody>
      </p:sp>
      <p:sp>
        <p:nvSpPr>
          <p:cNvPr id="3" name="Содержимое 2"/>
          <p:cNvSpPr>
            <a:spLocks noGrp="1"/>
          </p:cNvSpPr>
          <p:nvPr>
            <p:ph idx="1"/>
          </p:nvPr>
        </p:nvSpPr>
        <p:spPr/>
        <p:txBody>
          <a:bodyPr>
            <a:normAutofit fontScale="25000" lnSpcReduction="20000"/>
          </a:bodyPr>
          <a:lstStyle/>
          <a:p>
            <a:pPr algn="just"/>
            <a:r>
              <a:rPr lang="en" sz="7200" i="1" dirty="0" smtClean="0">
                <a:latin typeface="Times New Roman" pitchFamily="18" charset="0"/>
                <a:cs typeface="Times New Roman" pitchFamily="18" charset="0"/>
              </a:rPr>
              <a:t>1 </a:t>
            </a:r>
            <a:r>
              <a:rPr lang="en" sz="10800" i="1" dirty="0" smtClean="0">
                <a:latin typeface="Times New Roman" pitchFamily="18" charset="0"/>
                <a:cs typeface="Times New Roman" pitchFamily="18" charset="0"/>
              </a:rPr>
              <a:t>) Chemical modification of medicinal substances is a common concern in the development of new medicinal drugs.</a:t>
            </a:r>
            <a:endParaRPr lang="ru-RU" sz="10800" dirty="0" smtClean="0">
              <a:latin typeface="Times New Roman" pitchFamily="18" charset="0"/>
              <a:cs typeface="Times New Roman" pitchFamily="18" charset="0"/>
            </a:endParaRPr>
          </a:p>
          <a:p>
            <a:pPr algn="just"/>
            <a:r>
              <a:rPr lang="en" sz="10800" dirty="0" smtClean="0">
                <a:latin typeface="Times New Roman" pitchFamily="18" charset="0"/>
                <a:cs typeface="Times New Roman" pitchFamily="18" charset="0"/>
              </a:rPr>
              <a:t>Vaughn describes </a:t>
            </a:r>
            <a:r>
              <a:rPr lang="en" sz="10800" dirty="0" err="1" smtClean="0">
                <a:latin typeface="Times New Roman" pitchFamily="18" charset="0"/>
                <a:cs typeface="Times New Roman" pitchFamily="18" charset="0"/>
              </a:rPr>
              <a:t>the </a:t>
            </a:r>
            <a:r>
              <a:rPr lang="en" sz="10800" dirty="0" smtClean="0">
                <a:latin typeface="Times New Roman" pitchFamily="18" charset="0"/>
                <a:cs typeface="Times New Roman" pitchFamily="18" charset="0"/>
              </a:rPr>
              <a:t>kinetics of drug administration and administration. However, in the practical work of a pharmacist-technologist, this factor is not significant.</a:t>
            </a:r>
            <a:endParaRPr lang="ru-RU" sz="10800" dirty="0" smtClean="0">
              <a:latin typeface="Times New Roman" pitchFamily="18" charset="0"/>
              <a:cs typeface="Times New Roman" pitchFamily="18" charset="0"/>
            </a:endParaRPr>
          </a:p>
          <a:p>
            <a:pPr algn="just"/>
            <a:r>
              <a:rPr lang="en" sz="10800" dirty="0" smtClean="0">
                <a:latin typeface="Times New Roman" pitchFamily="18" charset="0"/>
                <a:cs typeface="Times New Roman" pitchFamily="18" charset="0"/>
              </a:rPr>
              <a:t>For the pharmacist-technologist, the most important factors are the physical state of the medicinal speech, the presence of additional speech and their nature.</a:t>
            </a:r>
          </a:p>
          <a:p>
            <a:pPr algn="just"/>
            <a:r>
              <a:rPr lang="en" sz="10800" dirty="0" smtClean="0">
                <a:latin typeface="Times New Roman" pitchFamily="18" charset="0"/>
                <a:cs typeface="Times New Roman" pitchFamily="18" charset="0"/>
              </a:rPr>
              <a:t>These factors must be taken into account when choosing the technology of medicinal preparations.</a:t>
            </a:r>
            <a:endParaRPr lang="ru-RU" sz="10800" dirty="0" smtClean="0">
              <a:latin typeface="Times New Roman" pitchFamily="18" charset="0"/>
              <a:cs typeface="Times New Roman" pitchFamily="18" charset="0"/>
            </a:endParaRPr>
          </a:p>
          <a:p>
            <a:pPr algn="just"/>
            <a:endParaRPr lang="ru-RU" sz="3800" dirty="0" smtClean="0">
              <a:latin typeface="Times New Roman" pitchFamily="18" charset="0"/>
              <a:cs typeface="Times New Roman" pitchFamily="18" charset="0"/>
            </a:endParaRPr>
          </a:p>
          <a:p>
            <a:endParaRPr lang="ru-RU"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987824" y="-1611560"/>
            <a:ext cx="8229600" cy="58018"/>
          </a:xfrm>
        </p:spPr>
        <p:txBody>
          <a:bodyPr>
            <a:normAutofit fontScale="90000"/>
          </a:bodyPr>
          <a:lstStyle/>
          <a:p>
            <a:endParaRPr lang="ru-RU" dirty="0"/>
          </a:p>
        </p:txBody>
      </p:sp>
      <p:sp>
        <p:nvSpPr>
          <p:cNvPr id="3" name="Содержимое 2"/>
          <p:cNvSpPr>
            <a:spLocks noGrp="1"/>
          </p:cNvSpPr>
          <p:nvPr>
            <p:ph idx="1"/>
          </p:nvPr>
        </p:nvSpPr>
        <p:spPr/>
        <p:txBody>
          <a:bodyPr>
            <a:normAutofit fontScale="92500" lnSpcReduction="20000"/>
          </a:bodyPr>
          <a:lstStyle/>
          <a:p>
            <a:pPr algn="just"/>
            <a:r>
              <a:rPr lang="en" i="1" dirty="0" smtClean="0">
                <a:latin typeface="Times New Roman" pitchFamily="18" charset="0"/>
                <a:cs typeface="Times New Roman" pitchFamily="18" charset="0"/>
              </a:rPr>
              <a:t>2) The physico-chemical state of the medicinal speech has a significant impact on its biological activity.</a:t>
            </a:r>
            <a:endParaRPr lang="ru-RU" dirty="0" smtClean="0">
              <a:latin typeface="Times New Roman" pitchFamily="18" charset="0"/>
              <a:cs typeface="Times New Roman" pitchFamily="18" charset="0"/>
            </a:endParaRPr>
          </a:p>
          <a:p>
            <a:pPr algn="just"/>
            <a:r>
              <a:rPr lang="en" dirty="0" smtClean="0">
                <a:latin typeface="Times New Roman" pitchFamily="18" charset="0"/>
                <a:cs typeface="Times New Roman" pitchFamily="18" charset="0"/>
              </a:rPr>
              <a:t>The presence of chemical compounds has a different structure, which is characterized by a specific set of powers for each specific skin condition. The geometric shape and storage of crystals that are cured depend on the nature of the originator, the fluidity of crystallization, the temperature of the process, the type of house, the size of the pressure, etc. officials</a:t>
            </a:r>
          </a:p>
          <a:p>
            <a:endParaRPr lang="ru-RU"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39718"/>
          </a:xfrm>
        </p:spPr>
        <p:txBody>
          <a:bodyPr>
            <a:normAutofit fontScale="90000"/>
          </a:bodyPr>
          <a:lstStyle/>
          <a:p>
            <a:endParaRPr lang="ru-RU" dirty="0"/>
          </a:p>
        </p:txBody>
      </p:sp>
      <p:sp>
        <p:nvSpPr>
          <p:cNvPr id="3" name="Содержимое 2"/>
          <p:cNvSpPr>
            <a:spLocks noGrp="1"/>
          </p:cNvSpPr>
          <p:nvPr>
            <p:ph idx="1"/>
          </p:nvPr>
        </p:nvSpPr>
        <p:spPr>
          <a:xfrm>
            <a:off x="457200" y="714356"/>
            <a:ext cx="8229600" cy="5411807"/>
          </a:xfrm>
        </p:spPr>
        <p:txBody>
          <a:bodyPr>
            <a:normAutofit/>
          </a:bodyPr>
          <a:lstStyle/>
          <a:p>
            <a:pPr algn="just"/>
            <a:r>
              <a:rPr lang="en" i="1" dirty="0" smtClean="0">
                <a:latin typeface="Times New Roman" pitchFamily="18" charset="0"/>
                <a:cs typeface="Times New Roman" pitchFamily="18" charset="0"/>
              </a:rPr>
              <a:t>3 </a:t>
            </a:r>
            <a:r>
              <a:rPr lang="en" sz="2800" i="1" dirty="0" smtClean="0">
                <a:latin typeface="Times New Roman" pitchFamily="18" charset="0"/>
                <a:cs typeface="Times New Roman" pitchFamily="18" charset="0"/>
              </a:rPr>
              <a:t>) No less important in the technology of medicinal forms is the correct choice of additional words.</a:t>
            </a:r>
            <a:endParaRPr lang="ru-RU" sz="2800" dirty="0" smtClean="0">
              <a:latin typeface="Times New Roman" pitchFamily="18" charset="0"/>
              <a:cs typeface="Times New Roman" pitchFamily="18" charset="0"/>
            </a:endParaRPr>
          </a:p>
          <a:p>
            <a:pPr algn="just"/>
            <a:r>
              <a:rPr lang="en" sz="2800" dirty="0" smtClean="0">
                <a:latin typeface="Times New Roman" pitchFamily="18" charset="0"/>
                <a:cs typeface="Times New Roman" pitchFamily="18" charset="0"/>
              </a:rPr>
              <a:t>Until recently, in other speeches there were only a few indifferent </a:t>
            </a:r>
            <a:r>
              <a:rPr lang="en" sz="2800" dirty="0" err="1" smtClean="0">
                <a:latin typeface="Times New Roman" pitchFamily="18" charset="0"/>
                <a:cs typeface="Times New Roman" pitchFamily="18" charset="0"/>
              </a:rPr>
              <a:t>form-creators </a:t>
            </a:r>
            <a:r>
              <a:rPr lang="en" sz="2800" dirty="0" smtClean="0">
                <a:latin typeface="Times New Roman" pitchFamily="18" charset="0"/>
                <a:cs typeface="Times New Roman" pitchFamily="18" charset="0"/>
              </a:rPr>
              <a:t>, the meanings of which were reduced to the given specific form and volume of medicinal speech according to the ease of its use, transportation, saving.</a:t>
            </a:r>
            <a:endParaRPr lang="ru-RU" sz="2800" dirty="0" smtClean="0">
              <a:latin typeface="Times New Roman" pitchFamily="18" charset="0"/>
              <a:cs typeface="Times New Roman" pitchFamily="18" charset="0"/>
            </a:endParaRPr>
          </a:p>
          <a:p>
            <a:endParaRPr lang="ru-RU"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rgbClr val="92D050"/>
          </a:solidFill>
        </p:spPr>
        <p:txBody>
          <a:bodyPr>
            <a:normAutofit fontScale="90000"/>
          </a:bodyPr>
          <a:lstStyle/>
          <a:p>
            <a:r>
              <a:rPr lang="en" dirty="0" smtClean="0">
                <a:solidFill>
                  <a:srgbClr val="FFFF00"/>
                </a:solidFill>
                <a:latin typeface="Arial" pitchFamily="34" charset="0"/>
                <a:cs typeface="Arial" pitchFamily="34" charset="0"/>
              </a:rPr>
              <a:t>Dosage form and routes of administration.</a:t>
            </a:r>
            <a:endParaRPr lang="ru-RU" dirty="0"/>
          </a:p>
        </p:txBody>
      </p:sp>
      <p:sp>
        <p:nvSpPr>
          <p:cNvPr id="3" name="Содержимое 2"/>
          <p:cNvSpPr>
            <a:spLocks noGrp="1"/>
          </p:cNvSpPr>
          <p:nvPr>
            <p:ph idx="1"/>
          </p:nvPr>
        </p:nvSpPr>
        <p:spPr/>
        <p:txBody>
          <a:bodyPr>
            <a:normAutofit/>
          </a:bodyPr>
          <a:lstStyle/>
          <a:p>
            <a:pPr algn="just">
              <a:buNone/>
            </a:pPr>
            <a:r>
              <a:rPr lang="en" dirty="0" smtClean="0">
                <a:solidFill>
                  <a:schemeClr val="tx1">
                    <a:lumMod val="95000"/>
                  </a:schemeClr>
                </a:solidFill>
                <a:latin typeface="Times New Roman" pitchFamily="18" charset="0"/>
                <a:cs typeface="Times New Roman" pitchFamily="18" charset="0"/>
              </a:rPr>
              <a:t>According to biopharmaceutical concepts, </a:t>
            </a:r>
            <a:r>
              <a:rPr lang="en" dirty="0" smtClean="0">
                <a:latin typeface="Times New Roman" pitchFamily="18" charset="0"/>
                <a:cs typeface="Times New Roman" pitchFamily="18" charset="0"/>
              </a:rPr>
              <a:t>a dosage form </a:t>
            </a:r>
            <a:r>
              <a:rPr lang="en" dirty="0" smtClean="0">
                <a:solidFill>
                  <a:schemeClr val="tx1">
                    <a:lumMod val="95000"/>
                  </a:schemeClr>
                </a:solidFill>
                <a:latin typeface="Times New Roman" pitchFamily="18" charset="0"/>
                <a:cs typeface="Times New Roman" pitchFamily="18" charset="0"/>
              </a:rPr>
              <a:t>is a rational, stable, convenient for administration and storage form given to medicinal substances or medicinal raw materials, with compatible components, providing the maximum therapeutic effect with a minimum of side effects.</a:t>
            </a:r>
          </a:p>
          <a:p>
            <a:endParaRPr lang="uk-UA" dirty="0" smtClean="0"/>
          </a:p>
          <a:p>
            <a:endParaRPr lang="uk-UA" dirty="0" smtClean="0"/>
          </a:p>
          <a:p>
            <a:endParaRPr lang="ru-RU"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90194" y="908720"/>
            <a:ext cx="8229600" cy="5217443"/>
          </a:xfrm>
          <a:solidFill>
            <a:srgbClr val="92D050"/>
          </a:solidFill>
        </p:spPr>
        <p:txBody>
          <a:bodyPr>
            <a:normAutofit/>
          </a:bodyPr>
          <a:lstStyle/>
          <a:p>
            <a:pPr algn="just">
              <a:lnSpc>
                <a:spcPct val="80000"/>
              </a:lnSpc>
              <a:defRPr/>
            </a:pPr>
            <a:r>
              <a:rPr lang="en" sz="2800" dirty="0" smtClean="0">
                <a:solidFill>
                  <a:srgbClr val="FFFF00"/>
                </a:solidFill>
                <a:latin typeface="Arial" pitchFamily="34" charset="0"/>
                <a:cs typeface="Arial" pitchFamily="34" charset="0"/>
              </a:rPr>
              <a:t>INJECTIONS. </a:t>
            </a:r>
            <a:r>
              <a:rPr lang="en" sz="2800" dirty="0" smtClean="0">
                <a:latin typeface="Arial" pitchFamily="34" charset="0"/>
                <a:cs typeface="Arial" pitchFamily="34" charset="0"/>
              </a:rPr>
              <a:t>Parenteral administration of ascorbic acid at a dose of 100 mg/kg to healthy volunteers promotes the effect of prolonging the action of this substance for 45-50 minutes.</a:t>
            </a:r>
            <a:endParaRPr lang="en-US" sz="2800" dirty="0" smtClean="0">
              <a:latin typeface="Arial" pitchFamily="34" charset="0"/>
              <a:cs typeface="Arial" pitchFamily="34" charset="0"/>
            </a:endParaRPr>
          </a:p>
          <a:p>
            <a:pPr algn="just">
              <a:lnSpc>
                <a:spcPct val="80000"/>
              </a:lnSpc>
              <a:defRPr/>
            </a:pPr>
            <a:endParaRPr lang="ru-RU" sz="2800" dirty="0" smtClean="0">
              <a:latin typeface="Arial" pitchFamily="34" charset="0"/>
              <a:cs typeface="Arial" pitchFamily="34" charset="0"/>
            </a:endParaRPr>
          </a:p>
          <a:p>
            <a:pPr algn="just">
              <a:lnSpc>
                <a:spcPct val="80000"/>
              </a:lnSpc>
              <a:defRPr/>
            </a:pPr>
            <a:r>
              <a:rPr lang="en" sz="2800" dirty="0" smtClean="0">
                <a:solidFill>
                  <a:srgbClr val="FFFF00"/>
                </a:solidFill>
                <a:latin typeface="Arial" pitchFamily="34" charset="0"/>
                <a:cs typeface="Arial" pitchFamily="34" charset="0"/>
              </a:rPr>
              <a:t>POWDER. </a:t>
            </a:r>
            <a:r>
              <a:rPr lang="en" sz="2800" dirty="0" smtClean="0">
                <a:latin typeface="Arial" pitchFamily="34" charset="0"/>
                <a:cs typeface="Arial" pitchFamily="34" charset="0"/>
              </a:rPr>
              <a:t>When prescribing ascorbic acid in the form of a crystalline powder </a:t>
            </a:r>
            <a:r>
              <a:rPr lang="en" sz="2800" dirty="0" err="1" smtClean="0">
                <a:latin typeface="Arial" pitchFamily="34" charset="0"/>
                <a:cs typeface="Arial" pitchFamily="34" charset="0"/>
              </a:rPr>
              <a:t>per</a:t>
            </a:r>
            <a:r>
              <a:rPr lang="en" sz="2800" dirty="0" smtClean="0">
                <a:latin typeface="Arial" pitchFamily="34" charset="0"/>
                <a:cs typeface="Arial" pitchFamily="34" charset="0"/>
              </a:rPr>
              <a:t> </a:t>
            </a:r>
            <a:r>
              <a:rPr lang="en" sz="2800" dirty="0" err="1" smtClean="0">
                <a:latin typeface="Arial" pitchFamily="34" charset="0"/>
                <a:cs typeface="Arial" pitchFamily="34" charset="0"/>
              </a:rPr>
              <a:t>os </a:t>
            </a:r>
            <a:r>
              <a:rPr lang="en" sz="2800" dirty="0" smtClean="0">
                <a:latin typeface="Arial" pitchFamily="34" charset="0"/>
                <a:cs typeface="Arial" pitchFamily="34" charset="0"/>
              </a:rPr>
              <a:t>, the substance is absorbed very slowly and its concentration level in the blood is almost 2.5 times lower than after parenteral administration of the solution.</a:t>
            </a:r>
            <a:r>
              <a:rPr lang="en" sz="2800" dirty="0" smtClean="0">
                <a:solidFill>
                  <a:srgbClr val="FFFF00"/>
                </a:solidFill>
                <a:latin typeface="Arial" charset="0"/>
                <a:cs typeface="Arial" charset="0"/>
              </a:rPr>
              <a:t> </a:t>
            </a:r>
            <a:endParaRPr lang="ru-RU" sz="2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67544" y="260648"/>
            <a:ext cx="8229600" cy="5505475"/>
          </a:xfrm>
          <a:solidFill>
            <a:srgbClr val="92D050"/>
          </a:solidFill>
        </p:spPr>
        <p:txBody>
          <a:bodyPr>
            <a:noAutofit/>
          </a:bodyPr>
          <a:lstStyle/>
          <a:p>
            <a:pPr algn="just">
              <a:lnSpc>
                <a:spcPct val="80000"/>
              </a:lnSpc>
            </a:pPr>
            <a:r>
              <a:rPr lang="en" sz="2800" dirty="0" smtClean="0">
                <a:solidFill>
                  <a:srgbClr val="FFFF00"/>
                </a:solidFill>
                <a:latin typeface="Arial" charset="0"/>
                <a:cs typeface="Arial" charset="0"/>
              </a:rPr>
              <a:t>MICROCAPSULES. </a:t>
            </a:r>
            <a:r>
              <a:rPr lang="en" sz="2800" dirty="0" err="1" smtClean="0">
                <a:latin typeface="Arial" charset="0"/>
                <a:cs typeface="Arial" charset="0"/>
              </a:rPr>
              <a:t>Oral </a:t>
            </a:r>
            <a:r>
              <a:rPr lang="en" sz="2800" dirty="0" smtClean="0">
                <a:latin typeface="Arial" charset="0"/>
                <a:cs typeface="Arial" charset="0"/>
              </a:rPr>
              <a:t>administration of ascorbic acid in the form of microcapsules has virtually no effect due to the fact that the </a:t>
            </a:r>
            <a:r>
              <a:rPr lang="en" sz="2800" dirty="0" err="1" smtClean="0">
                <a:latin typeface="Arial" charset="0"/>
                <a:cs typeface="Arial" charset="0"/>
              </a:rPr>
              <a:t>ethylcellulose film </a:t>
            </a:r>
            <a:r>
              <a:rPr lang="en" sz="2800" dirty="0" smtClean="0">
                <a:latin typeface="Arial" charset="0"/>
                <a:cs typeface="Arial" charset="0"/>
              </a:rPr>
              <a:t>, insoluble in the fluids of the stomach and intestines, prevents the release of vitamin C from </a:t>
            </a:r>
            <a:r>
              <a:rPr lang="en" sz="2800" smtClean="0">
                <a:latin typeface="Arial" charset="0"/>
                <a:cs typeface="Arial" charset="0"/>
              </a:rPr>
              <a:t>the microcapsules.</a:t>
            </a:r>
            <a:endParaRPr lang="en-US" sz="2800" smtClean="0">
              <a:latin typeface="Arial" charset="0"/>
              <a:cs typeface="Arial" charset="0"/>
            </a:endParaRPr>
          </a:p>
          <a:p>
            <a:pPr algn="just">
              <a:lnSpc>
                <a:spcPct val="80000"/>
              </a:lnSpc>
            </a:pPr>
            <a:endParaRPr lang="ru-RU" sz="2800" dirty="0" smtClean="0">
              <a:latin typeface="Arial" charset="0"/>
              <a:cs typeface="Arial" charset="0"/>
            </a:endParaRPr>
          </a:p>
          <a:p>
            <a:pPr algn="just">
              <a:lnSpc>
                <a:spcPct val="80000"/>
              </a:lnSpc>
            </a:pPr>
            <a:r>
              <a:rPr lang="en" sz="2800" dirty="0" smtClean="0">
                <a:solidFill>
                  <a:srgbClr val="FFFF00"/>
                </a:solidFill>
                <a:latin typeface="Arial" charset="0"/>
                <a:cs typeface="Arial" charset="0"/>
              </a:rPr>
              <a:t>SUPPOSITORIES. </a:t>
            </a:r>
            <a:r>
              <a:rPr lang="en" sz="2800" dirty="0" smtClean="0">
                <a:latin typeface="Arial" charset="0"/>
                <a:cs typeface="Arial" charset="0"/>
              </a:rPr>
              <a:t>When ascorbic acid is administered in the form of suppositories, the concentration of the substance in the blood approaches the values obtained when administering an injection solution. However, when administered rectally, the concentration of ascorbic acid in the blood increases and decreases more slowly than when administered parenterally.</a:t>
            </a:r>
          </a:p>
          <a:p>
            <a:pPr algn="just">
              <a:lnSpc>
                <a:spcPct val="80000"/>
              </a:lnSpc>
              <a:defRPr/>
            </a:pPr>
            <a:endParaRPr lang="ru-RU" sz="2800" dirty="0" smtClean="0">
              <a:latin typeface="Arial" pitchFamily="34" charset="0"/>
              <a:cs typeface="Arial" pitchFamily="34" charset="0"/>
            </a:endParaRPr>
          </a:p>
          <a:p>
            <a:endParaRPr lang="ru-RU" sz="2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solidFill>
            <a:srgbClr val="92D050"/>
          </a:solidFill>
        </p:spPr>
        <p:txBody>
          <a:bodyPr/>
          <a:lstStyle/>
          <a:p>
            <a:endParaRPr lang="uk-UA" dirty="0" smtClean="0"/>
          </a:p>
          <a:p>
            <a:endParaRPr lang="uk-UA" dirty="0" smtClean="0"/>
          </a:p>
          <a:p>
            <a:pPr algn="ctr">
              <a:buNone/>
            </a:pPr>
            <a:r>
              <a:rPr lang="en" sz="6600" dirty="0" smtClean="0">
                <a:latin typeface="Times New Roman" pitchFamily="18" charset="0"/>
                <a:cs typeface="Times New Roman" pitchFamily="18" charset="0"/>
              </a:rPr>
              <a:t>Thank you for your respect!</a:t>
            </a:r>
            <a:endParaRPr lang="ru-RU" sz="6600" dirty="0">
              <a:latin typeface="Times New Roman"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353</TotalTime>
  <Words>2073</Words>
  <Application>Microsoft Office PowerPoint</Application>
  <PresentationFormat>Экран (4:3)</PresentationFormat>
  <Paragraphs>103</Paragraphs>
  <Slides>20</Slides>
  <Notes>0</Notes>
  <HiddenSlides>1</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20</vt:i4>
      </vt:variant>
    </vt:vector>
  </HeadingPairs>
  <TitlesOfParts>
    <vt:vector size="24" baseType="lpstr">
      <vt:lpstr>Arial</vt:lpstr>
      <vt:lpstr>Calibri</vt:lpstr>
      <vt:lpstr>Times New Roman</vt:lpstr>
      <vt:lpstr>Тема Office</vt:lpstr>
      <vt:lpstr> </vt:lpstr>
      <vt:lpstr>PLAN </vt:lpstr>
      <vt:lpstr> </vt:lpstr>
      <vt:lpstr>Презентация PowerPoint</vt:lpstr>
      <vt:lpstr>DIRECT FOLLOW-UP ON BIOPHARMACY </vt:lpstr>
      <vt:lpstr> MAIN DIRECTIONS OF BIOPHARMACEUTICAL ADVANCES </vt:lpstr>
      <vt:lpstr>Prominent scientists who have made contributions to the development of biopharmacy :</vt:lpstr>
      <vt:lpstr>BIOPHARMACEUTICAL CHARACTERISTICS OF ADDITIONAL COMPONENTS RECHOVIN </vt:lpstr>
      <vt:lpstr>Additional speeches change the fluidity and depth of absorption of rich medicinal speeches</vt:lpstr>
      <vt:lpstr>TRANSPORT OF RIVERS IN ORGANISM</vt:lpstr>
      <vt:lpstr>Passive transport</vt:lpstr>
      <vt:lpstr>TECHNOLOGICAL AND BIOPHARMACEUTICAL TERMINOLOGY AND CONCEPTS</vt:lpstr>
      <vt:lpstr>The influence of pharmaceutical factors on the bioavailability , bioequivalence and stability of drugs. </vt:lpstr>
      <vt:lpstr>The influence of pharmaceutical factors on the bioavailability , bioequivalence and stability of drugs. </vt:lpstr>
      <vt:lpstr>Презентация PowerPoint</vt:lpstr>
      <vt:lpstr>Презентация PowerPoint</vt:lpstr>
      <vt:lpstr>Dosage form and routes of administration.</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Администратор</dc:creator>
  <cp:lastModifiedBy>Alyona Zamkovaya</cp:lastModifiedBy>
  <cp:revision>42</cp:revision>
  <dcterms:created xsi:type="dcterms:W3CDTF">2014-05-22T11:25:57Z</dcterms:created>
  <dcterms:modified xsi:type="dcterms:W3CDTF">2025-01-18T17:57:49Z</dcterms:modified>
</cp:coreProperties>
</file>