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4" r:id="rId6"/>
    <p:sldId id="259" r:id="rId7"/>
    <p:sldId id="261" r:id="rId8"/>
    <p:sldId id="262" r:id="rId9"/>
    <p:sldId id="263" r:id="rId10"/>
    <p:sldId id="265" r:id="rId11"/>
    <p:sldId id="266" r:id="rId12"/>
    <p:sldId id="267" r:id="rId13"/>
    <p:sldId id="268" r:id="rId14"/>
    <p:sldId id="269" r:id="rId15"/>
    <p:sldId id="270" r:id="rId16"/>
    <p:sldId id="271" r:id="rId17"/>
    <p:sldId id="272" r:id="rId18"/>
    <p:sldId id="276" r:id="rId19"/>
    <p:sldId id="277" r:id="rId20"/>
    <p:sldId id="274" r:id="rId21"/>
    <p:sldId id="278" r:id="rId22"/>
    <p:sldId id="275" r:id="rId23"/>
  </p:sldIdLst>
  <p:sldSz cx="9144000" cy="6858000" type="screen4x3"/>
  <p:notesSz cx="6858000" cy="9144000"/>
  <p:defaultTextStyle>
    <a:defPPr>
      <a:defRPr lang="en"/>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1"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2" descr="K:\ProPowerPoint\Шаблоны\В работе\Первая помощь\First_Ai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395536" y="188640"/>
            <a:ext cx="6103912" cy="1008111"/>
          </a:xfrm>
        </p:spPr>
        <p:txBody>
          <a:bodyPr/>
          <a:lstStyle>
            <a:lvl1pPr>
              <a:defRPr>
                <a:solidFill>
                  <a:srgbClr val="C00000"/>
                </a:solidFill>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323528" y="1484784"/>
            <a:ext cx="6077272" cy="7200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Tree>
    <p:extLst>
      <p:ext uri="{BB962C8B-B14F-4D97-AF65-F5344CB8AC3E}">
        <p14:creationId xmlns:p14="http://schemas.microsoft.com/office/powerpoint/2010/main" val="1720368997"/>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071192404"/>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K:\ProPowerPoint\Шаблоны\В работе\Первая помощь\First_Aid_Sl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404813"/>
            <a:ext cx="7283450" cy="792162"/>
          </a:xfrm>
          <a:prstGeom prst="rect">
            <a:avLst/>
          </a:prstGeom>
        </p:spPr>
        <p:txBody>
          <a:bodyPr vert="horz" lIns="91440" tIns="45720" rIns="91440" bIns="45720" rtlCol="0" anchor="ctr">
            <a:noAutofit/>
          </a:bodyPr>
          <a:lstStyle/>
          <a:p>
            <a:r>
              <a:rPr lang="ru-RU" dirty="0" smtClean="0"/>
              <a:t>Образец заголовка</a:t>
            </a:r>
            <a:endParaRPr lang="ru-RU" dirty="0"/>
          </a:p>
        </p:txBody>
      </p:sp>
      <p:sp>
        <p:nvSpPr>
          <p:cNvPr id="1028" name="Текст 2"/>
          <p:cNvSpPr>
            <a:spLocks noGrp="1"/>
          </p:cNvSpPr>
          <p:nvPr>
            <p:ph type="body" idx="1"/>
          </p:nvPr>
        </p:nvSpPr>
        <p:spPr bwMode="auto">
          <a:xfrm>
            <a:off x="390525" y="1511300"/>
            <a:ext cx="8362950" cy="520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9" name="TextBox 6"/>
          <p:cNvSpPr txBox="1">
            <a:spLocks noChangeArrowheads="1"/>
          </p:cNvSpPr>
          <p:nvPr/>
        </p:nvSpPr>
        <p:spPr bwMode="auto">
          <a:xfrm>
            <a:off x="26988" y="6581775"/>
            <a:ext cx="1320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r>
              <a:rPr lang="en-US" sz="1200" smtClean="0">
                <a:solidFill>
                  <a:srgbClr val="E6E0EC"/>
                </a:solidFill>
              </a:rPr>
              <a:t>ProPowerPoint.Ru</a:t>
            </a:r>
            <a:endParaRPr lang="ru-RU" sz="1200" smtClean="0">
              <a:solidFill>
                <a:srgbClr val="E6E0EC"/>
              </a:solidFill>
            </a:endParaRP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Lst>
  <p:transition spd="slow">
    <p:pull/>
  </p:transition>
  <p:txStyles>
    <p:titleStyle>
      <a:lvl1pPr algn="ctr" rtl="0" eaLnBrk="1" fontAlgn="base" hangingPunct="1">
        <a:spcBef>
          <a:spcPct val="0"/>
        </a:spcBef>
        <a:spcAft>
          <a:spcPct val="0"/>
        </a:spcAft>
        <a:defRPr sz="4800" b="1" kern="1200">
          <a:solidFill>
            <a:schemeClr val="bg1"/>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340768"/>
            <a:ext cx="6588224" cy="1944216"/>
          </a:xfrm>
        </p:spPr>
        <p:style>
          <a:lnRef idx="2">
            <a:schemeClr val="accent2"/>
          </a:lnRef>
          <a:fillRef idx="1">
            <a:schemeClr val="lt1"/>
          </a:fillRef>
          <a:effectRef idx="0">
            <a:schemeClr val="accent2"/>
          </a:effectRef>
          <a:fontRef idx="minor">
            <a:schemeClr val="dk1"/>
          </a:fontRef>
        </p:style>
        <p:txBody>
          <a:bodyPr/>
          <a:lstStyle/>
          <a:p>
            <a:r>
              <a:rPr lang="en" sz="2400" dirty="0" err="1" smtClean="0">
                <a:effectLst/>
              </a:rPr>
              <a:t>Biopharmaceutics </a:t>
            </a:r>
            <a:r>
              <a:rPr lang="en" sz="2400" dirty="0">
                <a:effectLst/>
              </a:rPr>
              <a:t>as </a:t>
            </a:r>
            <a:r>
              <a:rPr lang="en" sz="2400" dirty="0" smtClean="0">
                <a:effectLst/>
              </a:rPr>
              <a:t>the theoretical basis of drug technology </a:t>
            </a:r>
            <a:r>
              <a:rPr lang="en" sz="2400" dirty="0">
                <a:effectLst/>
              </a:rPr>
              <a:t>. </a:t>
            </a:r>
            <a:r>
              <a:rPr lang="ru-RU" sz="2400" dirty="0">
                <a:effectLst/>
              </a:rPr>
              <a:t/>
            </a:r>
            <a:br>
              <a:rPr lang="ru-RU" sz="2400" dirty="0">
                <a:effectLst/>
              </a:rPr>
            </a:br>
            <a:r>
              <a:rPr lang="en" sz="2400" dirty="0" smtClean="0">
                <a:effectLst/>
              </a:rPr>
              <a:t>Historical overview of the development </a:t>
            </a:r>
            <a:r>
              <a:rPr lang="en" sz="2400" dirty="0" err="1" smtClean="0">
                <a:effectLst/>
              </a:rPr>
              <a:t>of biopharmacy </a:t>
            </a:r>
            <a:r>
              <a:rPr lang="en" sz="2400" dirty="0" smtClean="0">
                <a:effectLst/>
              </a:rPr>
              <a:t>. Modern requirements for the assessment of the quality </a:t>
            </a:r>
            <a:r>
              <a:rPr lang="en" sz="2400" dirty="0">
                <a:effectLst/>
              </a:rPr>
              <a:t>of medicinal products</a:t>
            </a:r>
            <a:endParaRPr lang="ru-RU" sz="2400" dirty="0" smtClean="0"/>
          </a:p>
        </p:txBody>
      </p:sp>
      <p:sp>
        <p:nvSpPr>
          <p:cNvPr id="7" name="Заголовок 1"/>
          <p:cNvSpPr txBox="1">
            <a:spLocks/>
          </p:cNvSpPr>
          <p:nvPr/>
        </p:nvSpPr>
        <p:spPr>
          <a:xfrm>
            <a:off x="107504" y="28621"/>
            <a:ext cx="6552728" cy="959583"/>
          </a:xfrm>
          <a:prstGeom prst="rect">
            <a:avLst/>
          </a:prstGeom>
        </p:spPr>
        <p:txBody>
          <a:bodyPr vert="horz" lIns="91440" tIns="45720" rIns="91440" bIns="45720" rtlCol="0" anchor="ctr">
            <a:noAutofit/>
          </a:bodyPr>
          <a:lstStyle>
            <a:lvl1pPr algn="ctr" rtl="0" eaLnBrk="1" fontAlgn="base" hangingPunct="1">
              <a:spcBef>
                <a:spcPct val="0"/>
              </a:spcBef>
              <a:spcAft>
                <a:spcPct val="0"/>
              </a:spcAft>
              <a:defRPr sz="4800" b="1" kern="1200">
                <a:solidFill>
                  <a:srgbClr val="C0000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en" sz="1900" dirty="0" smtClean="0">
                <a:effectLst/>
              </a:rPr>
              <a:t>Odessa National Medical University </a:t>
            </a:r>
            <a:r>
              <a:rPr lang="uk-UA" sz="1900" dirty="0" smtClean="0">
                <a:effectLst/>
              </a:rPr>
              <a:t/>
            </a:r>
            <a:br>
              <a:rPr lang="uk-UA" sz="1900" dirty="0" smtClean="0">
                <a:effectLst/>
              </a:rPr>
            </a:br>
            <a:r>
              <a:rPr lang="en" sz="1900" dirty="0" smtClean="0">
                <a:effectLst/>
              </a:rPr>
              <a:t>Pharmaceutical </a:t>
            </a:r>
            <a:r>
              <a:rPr lang="en" sz="1900" dirty="0">
                <a:effectLst/>
              </a:rPr>
              <a:t>Faculty</a:t>
            </a:r>
            <a:r>
              <a:rPr lang="uk-UA" sz="1900" dirty="0" smtClean="0">
                <a:effectLst/>
              </a:rPr>
              <a:t/>
            </a:r>
            <a:br>
              <a:rPr lang="uk-UA" sz="1900" dirty="0" smtClean="0">
                <a:effectLst/>
              </a:rPr>
            </a:br>
            <a:r>
              <a:rPr lang="en" sz="1900" dirty="0" smtClean="0">
                <a:effectLst/>
              </a:rPr>
              <a:t>Department of Pharmaceutical Chemistry and Drug Technology</a:t>
            </a:r>
            <a:endParaRPr lang="uk-UA" sz="1900" dirty="0">
              <a:effectLst/>
            </a:endParaRPr>
          </a:p>
        </p:txBody>
      </p:sp>
      <p:sp>
        <p:nvSpPr>
          <p:cNvPr id="8" name="Заголовок 1"/>
          <p:cNvSpPr txBox="1">
            <a:spLocks/>
          </p:cNvSpPr>
          <p:nvPr/>
        </p:nvSpPr>
        <p:spPr>
          <a:xfrm>
            <a:off x="6876256" y="4725144"/>
            <a:ext cx="230425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t>Associate Professor Zamkova A.V.</a:t>
            </a:r>
            <a:endParaRPr lang="uk-UA" sz="2000" dirty="0"/>
          </a:p>
        </p:txBody>
      </p:sp>
      <p:sp>
        <p:nvSpPr>
          <p:cNvPr id="9" name="Заголовок 1"/>
          <p:cNvSpPr txBox="1">
            <a:spLocks/>
          </p:cNvSpPr>
          <p:nvPr/>
        </p:nvSpPr>
        <p:spPr>
          <a:xfrm>
            <a:off x="6959512" y="6334276"/>
            <a:ext cx="1755904"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t>Odesa 2025</a:t>
            </a:r>
            <a:endParaRPr lang="uk-UA" sz="2000" dirty="0"/>
          </a:p>
        </p:txBody>
      </p:sp>
      <p:pic>
        <p:nvPicPr>
          <p:cNvPr id="6"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2155" y="95246"/>
            <a:ext cx="952457" cy="12455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dirty="0" smtClean="0"/>
              <a:t>Lecture plan</a:t>
            </a:r>
            <a:endParaRPr lang="ru-RU" dirty="0"/>
          </a:p>
        </p:txBody>
      </p:sp>
      <p:sp>
        <p:nvSpPr>
          <p:cNvPr id="4" name="Rectangle 3"/>
          <p:cNvSpPr>
            <a:spLocks noGrp="1" noChangeArrowheads="1"/>
          </p:cNvSpPr>
          <p:nvPr>
            <p:ph idx="1"/>
          </p:nvPr>
        </p:nvSpPr>
        <p:spPr/>
        <p:txBody>
          <a:bodyPr/>
          <a:lstStyle/>
          <a:p>
            <a:pPr marL="609600" indent="-609600">
              <a:lnSpc>
                <a:spcPct val="80000"/>
              </a:lnSpc>
              <a:buFont typeface="Wingdings" pitchFamily="2" charset="2"/>
              <a:buAutoNum type="arabicPeriod"/>
            </a:pPr>
            <a:r>
              <a:rPr lang="en" sz="2800" dirty="0" err="1">
                <a:latin typeface="Arial" pitchFamily="34" charset="0"/>
                <a:cs typeface="Arial" pitchFamily="34" charset="0"/>
              </a:rPr>
              <a:t>Biopharmaceutics </a:t>
            </a:r>
            <a:r>
              <a:rPr lang="en" sz="2800" dirty="0">
                <a:latin typeface="Arial" pitchFamily="34" charset="0"/>
                <a:cs typeface="Arial" pitchFamily="34" charset="0"/>
              </a:rPr>
              <a:t>as </a:t>
            </a:r>
            <a:r>
              <a:rPr lang="en" sz="2800" dirty="0" smtClean="0">
                <a:latin typeface="Arial" pitchFamily="34" charset="0"/>
                <a:cs typeface="Arial" pitchFamily="34" charset="0"/>
              </a:rPr>
              <a:t>the theoretical basis of drug technology.</a:t>
            </a:r>
            <a:endParaRPr lang="uk-UA" sz="2800" dirty="0">
              <a:latin typeface="Arial" pitchFamily="34" charset="0"/>
              <a:cs typeface="Arial" pitchFamily="34" charset="0"/>
            </a:endParaRPr>
          </a:p>
          <a:p>
            <a:pPr marL="609600" indent="-609600">
              <a:lnSpc>
                <a:spcPct val="80000"/>
              </a:lnSpc>
              <a:buFont typeface="Wingdings" pitchFamily="2" charset="2"/>
              <a:buAutoNum type="arabicPeriod"/>
            </a:pPr>
            <a:r>
              <a:rPr lang="en" sz="2800" dirty="0" smtClean="0">
                <a:latin typeface="Arial" pitchFamily="34" charset="0"/>
                <a:cs typeface="Arial" pitchFamily="34" charset="0"/>
              </a:rPr>
              <a:t>Historical stages of the development </a:t>
            </a:r>
            <a:r>
              <a:rPr lang="en" sz="2800" dirty="0" err="1" smtClean="0">
                <a:latin typeface="Arial" pitchFamily="34" charset="0"/>
                <a:cs typeface="Arial" pitchFamily="34" charset="0"/>
              </a:rPr>
              <a:t>of biopharmacy </a:t>
            </a:r>
            <a:r>
              <a:rPr lang="en" sz="2800" dirty="0" smtClean="0">
                <a:latin typeface="Arial" pitchFamily="34" charset="0"/>
                <a:cs typeface="Arial" pitchFamily="34" charset="0"/>
              </a:rPr>
              <a:t>as a science.</a:t>
            </a:r>
            <a:endParaRPr lang="uk-UA" sz="2800" dirty="0">
              <a:latin typeface="Arial" pitchFamily="34" charset="0"/>
              <a:cs typeface="Arial" pitchFamily="34" charset="0"/>
            </a:endParaRPr>
          </a:p>
          <a:p>
            <a:pPr marL="609600" indent="-609600">
              <a:lnSpc>
                <a:spcPct val="80000"/>
              </a:lnSpc>
              <a:buFont typeface="Wingdings" pitchFamily="2" charset="2"/>
              <a:buAutoNum type="arabicPeriod"/>
            </a:pPr>
            <a:r>
              <a:rPr lang="en" sz="2800" dirty="0">
                <a:latin typeface="Arial" pitchFamily="34" charset="0"/>
                <a:cs typeface="Arial" pitchFamily="34" charset="0"/>
              </a:rPr>
              <a:t>Basic concepts and terms </a:t>
            </a:r>
            <a:r>
              <a:rPr lang="en" sz="2800" dirty="0" err="1" smtClean="0">
                <a:latin typeface="Arial" pitchFamily="34" charset="0"/>
                <a:cs typeface="Arial" pitchFamily="34" charset="0"/>
              </a:rPr>
              <a:t>of biopharmacy </a:t>
            </a:r>
            <a:r>
              <a:rPr lang="en" sz="2800" dirty="0" smtClean="0">
                <a:latin typeface="Arial" pitchFamily="34" charset="0"/>
                <a:cs typeface="Arial" pitchFamily="34" charset="0"/>
              </a:rPr>
              <a:t>.</a:t>
            </a:r>
            <a:endParaRPr lang="uk-UA" sz="2800" dirty="0">
              <a:latin typeface="Arial" pitchFamily="34" charset="0"/>
              <a:cs typeface="Arial" pitchFamily="34" charset="0"/>
            </a:endParaRPr>
          </a:p>
          <a:p>
            <a:pPr marL="609600" indent="-609600">
              <a:lnSpc>
                <a:spcPct val="80000"/>
              </a:lnSpc>
              <a:buFont typeface="Wingdings" pitchFamily="2" charset="2"/>
              <a:buAutoNum type="arabicPeriod"/>
            </a:pPr>
            <a:r>
              <a:rPr lang="en" sz="2800" dirty="0" smtClean="0">
                <a:latin typeface="Arial" pitchFamily="34" charset="0"/>
                <a:cs typeface="Arial" pitchFamily="34" charset="0"/>
              </a:rPr>
              <a:t>Modern requirements for assessing the quality of medicines.</a:t>
            </a:r>
            <a:endParaRPr lang="ru-RU" sz="2800" dirty="0">
              <a:latin typeface="Arial" pitchFamily="34" charset="0"/>
              <a:cs typeface="Arial" pitchFamily="34" charset="0"/>
            </a:endParaRPr>
          </a:p>
          <a:p>
            <a:pPr marL="609600" indent="-609600">
              <a:lnSpc>
                <a:spcPct val="80000"/>
              </a:lnSpc>
            </a:pPr>
            <a:endParaRPr lang="ru-RU" sz="2800" dirty="0">
              <a:latin typeface="Arial" pitchFamily="34" charset="0"/>
              <a:cs typeface="Arial" pitchFamily="34" charset="0"/>
            </a:endParaRPr>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2</a:t>
            </a:fld>
            <a:endParaRPr lang="ru-RU" dirty="0">
              <a:solidFill>
                <a:schemeClr val="tx1"/>
              </a:solidFill>
            </a:endParaRPr>
          </a:p>
        </p:txBody>
      </p:sp>
    </p:spTree>
    <p:extLst>
      <p:ext uri="{BB962C8B-B14F-4D97-AF65-F5344CB8AC3E}">
        <p14:creationId xmlns:p14="http://schemas.microsoft.com/office/powerpoint/2010/main" val="13026680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1. </a:t>
            </a:r>
            <a:r>
              <a:rPr lang="en" sz="2800" dirty="0" err="1" smtClean="0">
                <a:latin typeface="Arial" pitchFamily="34" charset="0"/>
                <a:cs typeface="Arial" pitchFamily="34" charset="0"/>
              </a:rPr>
              <a:t>Biopharmaceutics </a:t>
            </a:r>
            <a:r>
              <a:rPr lang="en" sz="2800" dirty="0" smtClean="0">
                <a:latin typeface="Arial" pitchFamily="34" charset="0"/>
                <a:cs typeface="Arial" pitchFamily="34" charset="0"/>
              </a:rPr>
              <a:t>as the theoretical basis of drug technology.</a:t>
            </a:r>
            <a:endParaRPr lang="ru-RU" sz="2800" dirty="0"/>
          </a:p>
        </p:txBody>
      </p:sp>
      <p:sp>
        <p:nvSpPr>
          <p:cNvPr id="3" name="Объект 2"/>
          <p:cNvSpPr>
            <a:spLocks noGrp="1"/>
          </p:cNvSpPr>
          <p:nvPr>
            <p:ph idx="1"/>
          </p:nvPr>
        </p:nvSpPr>
        <p:spPr>
          <a:xfrm>
            <a:off x="0" y="1416968"/>
            <a:ext cx="7769225" cy="2205732"/>
          </a:xfrm>
        </p:spPr>
        <p:style>
          <a:lnRef idx="1">
            <a:schemeClr val="accent3"/>
          </a:lnRef>
          <a:fillRef idx="2">
            <a:schemeClr val="accent3"/>
          </a:fillRef>
          <a:effectRef idx="1">
            <a:schemeClr val="accent3"/>
          </a:effectRef>
          <a:fontRef idx="minor">
            <a:schemeClr val="dk1"/>
          </a:fontRef>
        </p:style>
        <p:txBody>
          <a:bodyPr/>
          <a:lstStyle/>
          <a:p>
            <a:pPr marL="0" indent="0">
              <a:buNone/>
            </a:pPr>
            <a:r>
              <a:rPr lang="en" i="1" dirty="0" err="1" smtClean="0">
                <a:solidFill>
                  <a:schemeClr val="tx1"/>
                </a:solidFill>
              </a:rPr>
              <a:t>Biopharmacy </a:t>
            </a:r>
            <a:r>
              <a:rPr lang="en" i="1" dirty="0" smtClean="0">
                <a:solidFill>
                  <a:schemeClr val="tx1"/>
                </a:solidFill>
              </a:rPr>
              <a:t>is a science that studies the dependence </a:t>
            </a:r>
            <a:r>
              <a:rPr lang="en" i="1" dirty="0" err="1" smtClean="0">
                <a:solidFill>
                  <a:schemeClr val="tx1"/>
                </a:solidFill>
              </a:rPr>
              <a:t>of the therapeutic </a:t>
            </a:r>
            <a:r>
              <a:rPr lang="en" i="1" dirty="0" smtClean="0">
                <a:solidFill>
                  <a:schemeClr val="tx1"/>
                </a:solidFill>
              </a:rPr>
              <a:t>effect of drugs on the body on various variable factors.</a:t>
            </a:r>
            <a:endParaRPr lang="ru-RU" i="1" dirty="0" smtClean="0">
              <a:solidFill>
                <a:schemeClr val="tx1"/>
              </a:solidFill>
            </a:endParaRPr>
          </a:p>
          <a:p>
            <a:endParaRPr lang="ru-RU" dirty="0"/>
          </a:p>
        </p:txBody>
      </p:sp>
      <p:pic>
        <p:nvPicPr>
          <p:cNvPr id="5" name="Picture 10" descr="images[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9225" y="1484784"/>
            <a:ext cx="1374775" cy="20701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3</a:t>
            </a:fld>
            <a:endParaRPr lang="ru-RU" dirty="0">
              <a:solidFill>
                <a:schemeClr val="tx1"/>
              </a:solidFill>
            </a:endParaRPr>
          </a:p>
        </p:txBody>
      </p:sp>
      <p:sp>
        <p:nvSpPr>
          <p:cNvPr id="7" name="Прямоугольник 6"/>
          <p:cNvSpPr/>
          <p:nvPr/>
        </p:nvSpPr>
        <p:spPr>
          <a:xfrm>
            <a:off x="0" y="3800073"/>
            <a:ext cx="4139952" cy="1754326"/>
          </a:xfrm>
          <a:prstGeom prst="rect">
            <a:avLst/>
          </a:prstGeom>
        </p:spPr>
        <p:txBody>
          <a:bodyPr wrap="square">
            <a:spAutoFit/>
          </a:bodyPr>
          <a:lstStyle/>
          <a:p>
            <a:pPr algn="ctr" defTabSz="1152525"/>
            <a:r>
              <a:rPr lang="en" sz="1800" i="1" dirty="0" smtClean="0">
                <a:solidFill>
                  <a:schemeClr val="tx1"/>
                </a:solidFill>
                <a:latin typeface="Arial" charset="0"/>
              </a:rPr>
              <a:t>studies the influence of the physical and physicochemical properties of active and auxiliary substances in medicinal products, in different dosage forms in the same </a:t>
            </a:r>
            <a:r>
              <a:rPr lang="en" sz="1800" i="1" dirty="0" err="1" smtClean="0">
                <a:solidFill>
                  <a:schemeClr val="tx1"/>
                </a:solidFill>
                <a:latin typeface="Arial" charset="0"/>
              </a:rPr>
              <a:t>doses </a:t>
            </a:r>
            <a:r>
              <a:rPr lang="en" sz="1800" i="1" dirty="0" smtClean="0">
                <a:solidFill>
                  <a:schemeClr val="tx1"/>
                </a:solidFill>
                <a:latin typeface="Arial" charset="0"/>
              </a:rPr>
              <a:t>, on their </a:t>
            </a:r>
            <a:r>
              <a:rPr lang="en" sz="1800" i="1" dirty="0" err="1" smtClean="0">
                <a:solidFill>
                  <a:schemeClr val="tx1"/>
                </a:solidFill>
                <a:latin typeface="Arial" charset="0"/>
              </a:rPr>
              <a:t>therapeutic </a:t>
            </a:r>
            <a:r>
              <a:rPr lang="en" sz="1800" i="1" dirty="0" smtClean="0">
                <a:solidFill>
                  <a:schemeClr val="tx1"/>
                </a:solidFill>
                <a:latin typeface="Arial" charset="0"/>
              </a:rPr>
              <a:t>effect effect</a:t>
            </a:r>
            <a:r>
              <a:rPr lang="en" sz="1800" i="1" dirty="0" err="1" smtClean="0">
                <a:solidFill>
                  <a:schemeClr val="tx1"/>
                </a:solidFill>
                <a:latin typeface="Arial" charset="0"/>
              </a:rPr>
              <a:t>​</a:t>
            </a:r>
            <a:r>
              <a:rPr lang="en" sz="1800" b="0" dirty="0" smtClean="0">
                <a:solidFill>
                  <a:schemeClr val="tx1"/>
                </a:solidFill>
                <a:latin typeface="Arial" charset="0"/>
              </a:rPr>
              <a:t> </a:t>
            </a:r>
            <a:endParaRPr lang="ru-RU" sz="1800" b="0" dirty="0">
              <a:solidFill>
                <a:schemeClr val="tx1"/>
              </a:solidFill>
              <a:latin typeface="Arial" charset="0"/>
            </a:endParaRPr>
          </a:p>
        </p:txBody>
      </p:sp>
      <p:sp>
        <p:nvSpPr>
          <p:cNvPr id="8" name="Прямоугольник 7"/>
          <p:cNvSpPr/>
          <p:nvPr/>
        </p:nvSpPr>
        <p:spPr>
          <a:xfrm>
            <a:off x="0" y="5657671"/>
            <a:ext cx="91440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 i="1" dirty="0" smtClean="0"/>
              <a:t>Biopharmaceutics is the </a:t>
            </a:r>
            <a:r>
              <a:rPr lang="en" i="1" dirty="0"/>
              <a:t>study of the physical and chemical </a:t>
            </a:r>
            <a:r>
              <a:rPr lang="en" i="1" dirty="0" smtClean="0"/>
              <a:t>properties </a:t>
            </a:r>
            <a:r>
              <a:rPr lang="en" i="1" dirty="0"/>
              <a:t>of a drug, and its dosage</a:t>
            </a:r>
            <a:endParaRPr lang="en-US" i="1" dirty="0" smtClean="0"/>
          </a:p>
          <a:p>
            <a:r>
              <a:rPr lang="en" i="1" dirty="0" smtClean="0"/>
              <a:t>form </a:t>
            </a:r>
            <a:r>
              <a:rPr lang="en" i="1" dirty="0"/>
              <a:t>, </a:t>
            </a:r>
            <a:r>
              <a:rPr lang="en" i="1" dirty="0" smtClean="0"/>
              <a:t>as </a:t>
            </a:r>
            <a:r>
              <a:rPr lang="en" i="1" dirty="0"/>
              <a:t>related </a:t>
            </a:r>
            <a:r>
              <a:rPr lang="en" i="1" dirty="0" smtClean="0"/>
              <a:t>to the </a:t>
            </a:r>
            <a:r>
              <a:rPr lang="en" i="1" dirty="0"/>
              <a:t>onset, </a:t>
            </a:r>
            <a:r>
              <a:rPr lang="en" i="1" dirty="0" smtClean="0"/>
              <a:t>duration and </a:t>
            </a:r>
            <a:r>
              <a:rPr lang="en" i="1" dirty="0"/>
              <a:t>intensity of drug action, including </a:t>
            </a:r>
            <a:r>
              <a:rPr lang="en" i="1" dirty="0" err="1" smtClean="0"/>
              <a:t>coconstituents</a:t>
            </a:r>
            <a:r>
              <a:rPr lang="en" i="1" dirty="0"/>
              <a:t> </a:t>
            </a:r>
            <a:endParaRPr lang="en-US" i="1" dirty="0" smtClean="0"/>
          </a:p>
          <a:p>
            <a:r>
              <a:rPr lang="en" i="1" dirty="0" smtClean="0"/>
              <a:t>and </a:t>
            </a:r>
            <a:r>
              <a:rPr lang="en" i="1" dirty="0"/>
              <a:t>mode of </a:t>
            </a:r>
            <a:r>
              <a:rPr lang="en" i="1" dirty="0" smtClean="0"/>
              <a:t>manufacture </a:t>
            </a:r>
            <a:r>
              <a:rPr lang="en" i="1" dirty="0"/>
              <a:t>.</a:t>
            </a:r>
          </a:p>
          <a:p>
            <a:r>
              <a:rPr lang="en" b="1" i="1" dirty="0" err="1"/>
              <a:t>Farlex </a:t>
            </a:r>
            <a:r>
              <a:rPr lang="en" b="1" i="1" dirty="0"/>
              <a:t>Partner Medical Dictionary © </a:t>
            </a:r>
            <a:r>
              <a:rPr lang="en" b="1" i="1" dirty="0" err="1"/>
              <a:t>Farlex </a:t>
            </a:r>
            <a:r>
              <a:rPr lang="en" b="1" i="1" dirty="0"/>
              <a:t>2012</a:t>
            </a:r>
          </a:p>
        </p:txBody>
      </p:sp>
      <p:sp>
        <p:nvSpPr>
          <p:cNvPr id="9" name="Прямоугольник 8"/>
          <p:cNvSpPr/>
          <p:nvPr/>
        </p:nvSpPr>
        <p:spPr>
          <a:xfrm>
            <a:off x="4151252" y="3800073"/>
            <a:ext cx="5004048" cy="1754326"/>
          </a:xfrm>
          <a:prstGeom prst="rect">
            <a:avLst/>
          </a:prstGeom>
        </p:spPr>
        <p:txBody>
          <a:bodyPr wrap="square">
            <a:spAutoFit/>
          </a:bodyPr>
          <a:lstStyle/>
          <a:p>
            <a:pPr marL="341313" lvl="0" indent="-341313" algn="r">
              <a:spcBef>
                <a:spcPct val="20000"/>
              </a:spcBef>
              <a:buClr>
                <a:schemeClr val="hlink"/>
              </a:buClr>
              <a:buSzPct val="65000"/>
            </a:pPr>
            <a:r>
              <a:rPr lang="en" b="1" dirty="0" smtClean="0">
                <a:latin typeface="Arial" pitchFamily="34" charset="0"/>
                <a:cs typeface="Arial" pitchFamily="34" charset="0"/>
              </a:rPr>
              <a:t>The goal </a:t>
            </a:r>
            <a:r>
              <a:rPr lang="en" b="1" dirty="0" err="1" smtClean="0">
                <a:latin typeface="Arial" pitchFamily="34" charset="0"/>
                <a:cs typeface="Arial" pitchFamily="34" charset="0"/>
              </a:rPr>
              <a:t>of biopharmacy</a:t>
            </a:r>
            <a:r>
              <a:rPr lang="en" b="1" dirty="0" smtClean="0">
                <a:latin typeface="Arial" pitchFamily="34" charset="0"/>
                <a:cs typeface="Arial" pitchFamily="34" charset="0"/>
              </a:rPr>
              <a:t> </a:t>
            </a:r>
            <a:r>
              <a:rPr kumimoji="0" lang="en" b="0" i="0" u="none" strike="noStrike" cap="none" normalizeH="0" baseline="0" dirty="0" smtClean="0">
                <a:ln>
                  <a:noFill/>
                </a:ln>
                <a:solidFill>
                  <a:schemeClr val="tx1"/>
                </a:solidFill>
                <a:latin typeface="Arial" pitchFamily="34" charset="0"/>
                <a:cs typeface="Arial" pitchFamily="34" charset="0"/>
              </a:rPr>
              <a:t>there </a:t>
            </a:r>
            <a:r>
              <a:rPr lang="en" dirty="0" smtClean="0">
                <a:latin typeface="Arial" pitchFamily="34" charset="0"/>
                <a:cs typeface="Arial" pitchFamily="34" charset="0"/>
              </a:rPr>
              <a:t>is </a:t>
            </a:r>
            <a:r>
              <a:rPr kumimoji="0" lang="en" b="0" i="0" u="none" strike="noStrike" cap="none" normalizeH="0" baseline="0" dirty="0" smtClean="0">
                <a:ln>
                  <a:noFill/>
                </a:ln>
                <a:solidFill>
                  <a:schemeClr val="tx1"/>
                </a:solidFill>
                <a:latin typeface="Arial" pitchFamily="34" charset="0"/>
                <a:cs typeface="Arial" pitchFamily="34" charset="0"/>
              </a:rPr>
              <a:t>a </a:t>
            </a:r>
            <a:r>
              <a:rPr kumimoji="0" lang="en" b="0" i="0" u="none" strike="noStrike" cap="none" normalizeH="0" baseline="0" dirty="0" err="1" smtClean="0">
                <a:ln>
                  <a:noFill/>
                </a:ln>
                <a:solidFill>
                  <a:schemeClr val="tx1"/>
                </a:solidFill>
                <a:latin typeface="Arial" pitchFamily="34" charset="0"/>
                <a:cs typeface="Arial" pitchFamily="34" charset="0"/>
              </a:rPr>
              <a:t>theoretical </a:t>
            </a:r>
            <a:r>
              <a:rPr kumimoji="0" lang="en" b="0" i="0" u="none" strike="noStrike" cap="none" normalizeH="0" baseline="0" dirty="0" smtClean="0">
                <a:ln>
                  <a:noFill/>
                </a:ln>
                <a:solidFill>
                  <a:schemeClr val="tx1"/>
                </a:solidFill>
                <a:latin typeface="Arial" pitchFamily="34" charset="0"/>
                <a:cs typeface="Arial" pitchFamily="34" charset="0"/>
              </a:rPr>
              <a:t>and experimental justification </a:t>
            </a:r>
            <a:r>
              <a:rPr kumimoji="0" lang="ru-RU" b="0" i="0" u="none" strike="noStrike" cap="none" normalizeH="0" baseline="0" dirty="0" smtClean="0">
                <a:ln>
                  <a:noFill/>
                </a:ln>
                <a:solidFill>
                  <a:schemeClr val="tx1"/>
                </a:solidFill>
                <a:latin typeface="Arial" pitchFamily="34" charset="0"/>
                <a:cs typeface="Arial" pitchFamily="34" charset="0"/>
              </a:rPr>
              <a:t/>
            </a:r>
            <a:br>
              <a:rPr kumimoji="0" lang="ru-RU" b="0" i="0" u="none" strike="noStrike" cap="none" normalizeH="0" baseline="0" dirty="0" smtClean="0">
                <a:ln>
                  <a:noFill/>
                </a:ln>
                <a:solidFill>
                  <a:schemeClr val="tx1"/>
                </a:solidFill>
                <a:latin typeface="Arial" pitchFamily="34" charset="0"/>
                <a:cs typeface="Arial" pitchFamily="34" charset="0"/>
              </a:rPr>
            </a:br>
            <a:r>
              <a:rPr kumimoji="0" lang="en" b="0" i="0" u="none" strike="noStrike" cap="none" normalizeH="0" baseline="0" dirty="0" smtClean="0">
                <a:ln>
                  <a:noFill/>
                </a:ln>
                <a:solidFill>
                  <a:schemeClr val="tx1"/>
                </a:solidFill>
                <a:latin typeface="Arial" pitchFamily="34" charset="0"/>
                <a:cs typeface="Arial" pitchFamily="34" charset="0"/>
              </a:rPr>
              <a:t>creation of new drugs and improvement of existing </a:t>
            </a:r>
            <a:r>
              <a:rPr kumimoji="0" lang="en" b="0" i="0" u="none" strike="noStrike" cap="none" normalizeH="0" baseline="0" dirty="0" err="1" smtClean="0">
                <a:ln>
                  <a:noFill/>
                </a:ln>
                <a:solidFill>
                  <a:schemeClr val="tx1"/>
                </a:solidFill>
                <a:latin typeface="Arial" pitchFamily="34" charset="0"/>
                <a:cs typeface="Arial" pitchFamily="34" charset="0"/>
              </a:rPr>
              <a:t>ones </a:t>
            </a:r>
            <a:r>
              <a:rPr kumimoji="0" lang="en" b="0" i="0" u="none" strike="noStrike" cap="none" normalizeH="0" baseline="0" dirty="0" smtClean="0">
                <a:ln>
                  <a:noFill/>
                </a:ln>
                <a:solidFill>
                  <a:schemeClr val="tx1"/>
                </a:solidFill>
                <a:latin typeface="Arial" pitchFamily="34" charset="0"/>
                <a:cs typeface="Arial" pitchFamily="34" charset="0"/>
              </a:rPr>
              <a:t>taking </a:t>
            </a:r>
            <a:r>
              <a:rPr kumimoji="0" lang="ru-RU" b="0" i="0" u="none" strike="noStrike" cap="none" normalizeH="0" baseline="0" dirty="0" smtClean="0">
                <a:ln>
                  <a:noFill/>
                </a:ln>
                <a:solidFill>
                  <a:schemeClr val="tx1"/>
                </a:solidFill>
                <a:latin typeface="Arial" pitchFamily="34" charset="0"/>
                <a:cs typeface="Arial" pitchFamily="34" charset="0"/>
              </a:rPr>
              <a:t/>
            </a:r>
            <a:br>
              <a:rPr kumimoji="0" lang="ru-RU" b="0" i="0" u="none" strike="noStrike" cap="none" normalizeH="0" baseline="0" dirty="0" smtClean="0">
                <a:ln>
                  <a:noFill/>
                </a:ln>
                <a:solidFill>
                  <a:schemeClr val="tx1"/>
                </a:solidFill>
                <a:latin typeface="Arial" pitchFamily="34" charset="0"/>
                <a:cs typeface="Arial" pitchFamily="34" charset="0"/>
              </a:rPr>
            </a:br>
            <a:r>
              <a:rPr kumimoji="0" lang="en" b="0" i="0" u="none" strike="noStrike" cap="none" normalizeH="0" baseline="0" dirty="0" smtClean="0">
                <a:ln>
                  <a:noFill/>
                </a:ln>
                <a:solidFill>
                  <a:schemeClr val="tx1"/>
                </a:solidFill>
                <a:latin typeface="Arial" pitchFamily="34" charset="0"/>
                <a:cs typeface="Arial" pitchFamily="34" charset="0"/>
              </a:rPr>
              <a:t>into account​​</a:t>
            </a:r>
            <a:r>
              <a:rPr lang="en" dirty="0" smtClean="0">
                <a:latin typeface="Arial" pitchFamily="34" charset="0"/>
                <a:cs typeface="Arial" pitchFamily="34" charset="0"/>
              </a:rPr>
              <a:t> </a:t>
            </a:r>
            <a:r>
              <a:rPr kumimoji="0" lang="en" b="0" i="0" u="none" strike="noStrike" cap="none" normalizeH="0" baseline="0" dirty="0" smtClean="0">
                <a:ln>
                  <a:noFill/>
                </a:ln>
                <a:solidFill>
                  <a:schemeClr val="tx1"/>
                </a:solidFill>
                <a:latin typeface="Arial" pitchFamily="34" charset="0"/>
                <a:cs typeface="Arial" pitchFamily="34" charset="0"/>
              </a:rPr>
              <a:t>increasing their </a:t>
            </a:r>
            <a:r>
              <a:rPr kumimoji="0" lang="en" b="0" i="0" u="none" strike="noStrike" cap="none" normalizeH="0" baseline="0" dirty="0" err="1" smtClean="0">
                <a:ln>
                  <a:noFill/>
                </a:ln>
                <a:solidFill>
                  <a:schemeClr val="tx1"/>
                </a:solidFill>
                <a:latin typeface="Arial" pitchFamily="34" charset="0"/>
                <a:cs typeface="Arial" pitchFamily="34" charset="0"/>
              </a:rPr>
              <a:t>therapeutic </a:t>
            </a:r>
            <a:r>
              <a:rPr kumimoji="0" lang="en" b="0" i="0" u="none" strike="noStrike" cap="none" normalizeH="0" baseline="0" dirty="0" smtClean="0">
                <a:ln>
                  <a:noFill/>
                </a:ln>
                <a:solidFill>
                  <a:schemeClr val="tx1"/>
                </a:solidFill>
                <a:latin typeface="Arial" pitchFamily="34" charset="0"/>
                <a:cs typeface="Arial" pitchFamily="34" charset="0"/>
              </a:rPr>
              <a:t>effect​​</a:t>
            </a:r>
            <a:r>
              <a:rPr kumimoji="0" lang="en" b="0" i="0" u="none" strike="noStrike" cap="none" normalizeH="0" baseline="0" dirty="0" err="1" smtClean="0">
                <a:ln>
                  <a:noFill/>
                </a:ln>
                <a:solidFill>
                  <a:schemeClr val="tx1"/>
                </a:solidFill>
                <a:latin typeface="Arial" pitchFamily="34" charset="0"/>
                <a:cs typeface="Arial" pitchFamily="34" charset="0"/>
              </a:rPr>
              <a:t>​</a:t>
            </a:r>
            <a:r>
              <a:rPr lang="en" dirty="0">
                <a:latin typeface="Arial" pitchFamily="34" charset="0"/>
                <a:cs typeface="Arial" pitchFamily="34" charset="0"/>
              </a:rPr>
              <a:t> </a:t>
            </a:r>
            <a:r>
              <a:rPr kumimoji="0" lang="en" b="0" i="0" u="none" strike="noStrike" cap="none" normalizeH="0" baseline="0" dirty="0" smtClean="0">
                <a:ln>
                  <a:noFill/>
                </a:ln>
                <a:solidFill>
                  <a:schemeClr val="tx1"/>
                </a:solidFill>
                <a:latin typeface="Arial" pitchFamily="34" charset="0"/>
                <a:cs typeface="Arial" pitchFamily="34" charset="0"/>
              </a:rPr>
              <a:t>and reduction </a:t>
            </a:r>
            <a:r>
              <a:rPr kumimoji="0" lang="en" b="0" i="0" u="none" strike="noStrike" cap="none" normalizeH="0" baseline="0" dirty="0" err="1" smtClean="0">
                <a:ln>
                  <a:noFill/>
                </a:ln>
                <a:solidFill>
                  <a:schemeClr val="tx1"/>
                </a:solidFill>
                <a:latin typeface="Arial" pitchFamily="34" charset="0"/>
                <a:cs typeface="Arial" pitchFamily="34" charset="0"/>
              </a:rPr>
              <a:t>side </a:t>
            </a:r>
            <a:r>
              <a:rPr kumimoji="0" lang="en" b="0" i="0" u="none" strike="noStrike" cap="none" normalizeH="0" baseline="0" dirty="0" smtClean="0">
                <a:ln>
                  <a:noFill/>
                </a:ln>
                <a:solidFill>
                  <a:schemeClr val="tx1"/>
                </a:solidFill>
                <a:latin typeface="Arial" pitchFamily="34" charset="0"/>
                <a:cs typeface="Arial" pitchFamily="34" charset="0"/>
              </a:rPr>
              <a:t>effects on the </a:t>
            </a:r>
            <a:r>
              <a:rPr kumimoji="0" lang="en" b="0" i="0" u="none" strike="noStrike" cap="none" normalizeH="0" baseline="0" dirty="0" err="1" smtClean="0">
                <a:ln>
                  <a:noFill/>
                </a:ln>
                <a:solidFill>
                  <a:schemeClr val="tx1"/>
                </a:solidFill>
                <a:latin typeface="Arial" pitchFamily="34" charset="0"/>
                <a:cs typeface="Arial" pitchFamily="34" charset="0"/>
              </a:rPr>
              <a:t>body </a:t>
            </a:r>
            <a:r>
              <a:rPr kumimoji="0" lang="en" b="0" i="0" u="none" strike="noStrike" cap="none" normalizeH="0" baseline="0" dirty="0" smtClean="0">
                <a:ln>
                  <a:noFill/>
                </a:ln>
                <a:solidFill>
                  <a:schemeClr val="tx1"/>
                </a:solidFill>
                <a:latin typeface="Arial" pitchFamily="34" charset="0"/>
                <a:cs typeface="Arial" pitchFamily="34" charset="0"/>
              </a:rPr>
              <a:t>and </a:t>
            </a:r>
            <a:r>
              <a:rPr kumimoji="0" lang="en" b="0" i="0" u="none" strike="noStrike" cap="none" normalizeH="0" baseline="0" dirty="0" err="1" smtClean="0">
                <a:ln>
                  <a:noFill/>
                </a:ln>
                <a:solidFill>
                  <a:schemeClr val="tx1"/>
                </a:solidFill>
                <a:latin typeface="Arial" pitchFamily="34" charset="0"/>
                <a:cs typeface="Arial" pitchFamily="34" charset="0"/>
              </a:rPr>
              <a:t>mind</a:t>
            </a:r>
            <a:endParaRPr kumimoji="0" lang="ru-RU" b="0" i="0" u="none" strike="noStrike" cap="none" normalizeH="0" baseline="0" dirty="0" smtClean="0">
              <a:ln>
                <a:noFill/>
              </a:ln>
              <a:solidFill>
                <a:schemeClr val="tx1"/>
              </a:solidFill>
              <a:latin typeface="Arial" pitchFamily="34" charset="0"/>
              <a:cs typeface="Arial" pitchFamily="34" charset="0"/>
            </a:endParaRPr>
          </a:p>
        </p:txBody>
      </p:sp>
      <p:sp>
        <p:nvSpPr>
          <p:cNvPr id="10" name="Нашивка 9"/>
          <p:cNvSpPr/>
          <p:nvPr/>
        </p:nvSpPr>
        <p:spPr>
          <a:xfrm>
            <a:off x="4031940" y="3830885"/>
            <a:ext cx="648072" cy="1296144"/>
          </a:xfrm>
          <a:prstGeom prst="chevr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4172752004"/>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1. </a:t>
            </a:r>
            <a:r>
              <a:rPr lang="en" sz="2800" dirty="0" err="1" smtClean="0">
                <a:latin typeface="Arial" pitchFamily="34" charset="0"/>
                <a:cs typeface="Arial" pitchFamily="34" charset="0"/>
              </a:rPr>
              <a:t>Biopharmaceutics </a:t>
            </a:r>
            <a:r>
              <a:rPr lang="en" sz="2800" dirty="0" smtClean="0">
                <a:latin typeface="Arial" pitchFamily="34" charset="0"/>
                <a:cs typeface="Arial" pitchFamily="34" charset="0"/>
              </a:rPr>
              <a:t>as the theoretical basis of drug technology.</a:t>
            </a:r>
            <a:endParaRPr lang="ru-RU" sz="2800" dirty="0"/>
          </a:p>
        </p:txBody>
      </p:sp>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4</a:t>
            </a:fld>
            <a:endParaRPr lang="ru-RU" dirty="0">
              <a:solidFill>
                <a:schemeClr val="tx1"/>
              </a:solidFill>
            </a:endParaRPr>
          </a:p>
        </p:txBody>
      </p:sp>
      <p:sp>
        <p:nvSpPr>
          <p:cNvPr id="11" name="TextBox 10"/>
          <p:cNvSpPr txBox="1"/>
          <p:nvPr/>
        </p:nvSpPr>
        <p:spPr>
          <a:xfrm>
            <a:off x="515672" y="1628800"/>
            <a:ext cx="8106524" cy="2308324"/>
          </a:xfrm>
          <a:prstGeom prst="rect">
            <a:avLst/>
          </a:prstGeom>
          <a:noFill/>
        </p:spPr>
        <p:txBody>
          <a:bodyPr wrap="square" rtlCol="0">
            <a:spAutoFit/>
          </a:bodyPr>
          <a:lstStyle/>
          <a:p>
            <a:pPr algn="ctr"/>
            <a:r>
              <a:rPr lang="en" sz="2400" dirty="0" err="1" smtClean="0">
                <a:latin typeface="Arial" pitchFamily="34" charset="0"/>
                <a:cs typeface="Arial" pitchFamily="34" charset="0"/>
              </a:rPr>
              <a:t>Biopharmaceutics </a:t>
            </a:r>
            <a:r>
              <a:rPr lang="en" sz="2400" dirty="0" smtClean="0">
                <a:latin typeface="Arial" pitchFamily="34" charset="0"/>
                <a:cs typeface="Arial" pitchFamily="34" charset="0"/>
              </a:rPr>
              <a:t>currently constitutes the theoretical and practical basis for the development of new drugs, allowing for the prediction of the type and strength of the expected pharmacological activity and possible side effects, taking into account the type of selected dosage form, excipients, manufacturing method, etc.</a:t>
            </a:r>
            <a:endParaRPr lang="ru-RU" sz="2400" dirty="0">
              <a:latin typeface="Arial" pitchFamily="34" charset="0"/>
              <a:cs typeface="Arial" pitchFamily="34" charset="0"/>
            </a:endParaRPr>
          </a:p>
        </p:txBody>
      </p:sp>
      <p:pic>
        <p:nvPicPr>
          <p:cNvPr id="5124" name="Picture 4" descr="http://atl.nuph.edu.ua/wp-content/uploads/2013/10/image6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21088"/>
            <a:ext cx="7092280" cy="2663399"/>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7060232" y="4653136"/>
            <a:ext cx="2080320" cy="1477328"/>
          </a:xfrm>
          <a:prstGeom prst="rect">
            <a:avLst/>
          </a:prstGeom>
        </p:spPr>
        <p:txBody>
          <a:bodyPr wrap="square">
            <a:spAutoFit/>
          </a:bodyPr>
          <a:lstStyle/>
          <a:p>
            <a:pPr algn="ctr"/>
            <a:r>
              <a:rPr lang="en" dirty="0"/>
              <a:t>special </a:t>
            </a:r>
            <a:r>
              <a:rPr lang="en" dirty="0" smtClean="0"/>
              <a:t>course </a:t>
            </a:r>
            <a:r>
              <a:rPr lang="en" dirty="0"/>
              <a:t>“ </a:t>
            </a:r>
            <a:r>
              <a:rPr lang="en" dirty="0" err="1"/>
              <a:t>Biopharmacy </a:t>
            </a:r>
            <a:r>
              <a:rPr lang="en" dirty="0" smtClean="0"/>
              <a:t>” </a:t>
            </a:r>
            <a:r>
              <a:rPr lang="en" dirty="0" err="1" smtClean="0"/>
              <a:t>was</a:t>
            </a:r>
            <a:r>
              <a:rPr lang="en" dirty="0" smtClean="0"/>
              <a:t> </a:t>
            </a:r>
            <a:r>
              <a:rPr lang="en" dirty="0" err="1" smtClean="0"/>
              <a:t>implemented </a:t>
            </a:r>
            <a:r>
              <a:rPr lang="en" dirty="0" smtClean="0"/>
              <a:t>at </a:t>
            </a:r>
            <a:r>
              <a:rPr lang="en" dirty="0" err="1" smtClean="0"/>
              <a:t>the Department </a:t>
            </a:r>
            <a:r>
              <a:rPr lang="en" dirty="0" smtClean="0"/>
              <a:t>of ATL since 1986.</a:t>
            </a:r>
            <a:endParaRPr lang="ru-RU" dirty="0"/>
          </a:p>
        </p:txBody>
      </p:sp>
    </p:spTree>
    <p:extLst>
      <p:ext uri="{BB962C8B-B14F-4D97-AF65-F5344CB8AC3E}">
        <p14:creationId xmlns:p14="http://schemas.microsoft.com/office/powerpoint/2010/main" val="3537829487"/>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http://medistok.ru/wp-content/uploads/2013/03/Mirapek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76" y="2785738"/>
            <a:ext cx="2934092" cy="266106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1. </a:t>
            </a:r>
            <a:r>
              <a:rPr lang="en" sz="2800" dirty="0" err="1" smtClean="0">
                <a:latin typeface="Arial" pitchFamily="34" charset="0"/>
                <a:cs typeface="Arial" pitchFamily="34" charset="0"/>
              </a:rPr>
              <a:t>Biopharmaceutics </a:t>
            </a:r>
            <a:r>
              <a:rPr lang="en" sz="2800" dirty="0" smtClean="0">
                <a:latin typeface="Arial" pitchFamily="34" charset="0"/>
                <a:cs typeface="Arial" pitchFamily="34" charset="0"/>
              </a:rPr>
              <a:t>as the theoretical basis of drug technology.</a:t>
            </a:r>
            <a:endParaRPr lang="ru-RU" sz="2800" dirty="0"/>
          </a:p>
        </p:txBody>
      </p:sp>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5</a:t>
            </a:fld>
            <a:endParaRPr lang="ru-RU" dirty="0">
              <a:solidFill>
                <a:schemeClr val="tx1"/>
              </a:solidFill>
            </a:endParaRPr>
          </a:p>
        </p:txBody>
      </p:sp>
      <p:sp>
        <p:nvSpPr>
          <p:cNvPr id="4" name="Rectangle 2"/>
          <p:cNvSpPr>
            <a:spLocks noChangeArrowheads="1"/>
          </p:cNvSpPr>
          <p:nvPr/>
        </p:nvSpPr>
        <p:spPr bwMode="auto">
          <a:xfrm>
            <a:off x="2915816" y="1484784"/>
            <a:ext cx="6228184" cy="5262979"/>
          </a:xfrm>
          <a:prstGeom prst="rect">
            <a:avLst/>
          </a:prstGeom>
          <a:noFill/>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en" sz="2400" b="0" i="0" u="none" strike="noStrike" cap="none" normalizeH="0" baseline="0" dirty="0" err="1" smtClean="0">
                <a:ln>
                  <a:noFill/>
                </a:ln>
                <a:solidFill>
                  <a:srgbClr val="000000"/>
                </a:solidFill>
                <a:effectLst/>
                <a:latin typeface="Arial" pitchFamily="34" charset="0"/>
                <a:cs typeface="Arial" pitchFamily="34" charset="0"/>
              </a:rPr>
              <a:t>Biopharmacy </a:t>
            </a:r>
            <a:r>
              <a:rPr kumimoji="0" lang="en" sz="2400" b="0" i="0" u="none" strike="noStrike" cap="none" normalizeH="0" baseline="0" dirty="0" smtClean="0">
                <a:ln>
                  <a:noFill/>
                </a:ln>
                <a:solidFill>
                  <a:srgbClr val="000000"/>
                </a:solidFill>
                <a:effectLst/>
                <a:latin typeface="Arial" pitchFamily="34" charset="0"/>
                <a:cs typeface="Arial" pitchFamily="34" charset="0"/>
              </a:rPr>
              <a:t>is based on knowledge of mathematics, physics, inorganic and organic chemistry, pharmaceutical chemistry, physiology, anatomy, biochemistry, pharmacology, and drug technology, so its terminology often uses pharmacological, chemical, and technological terms.</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n" sz="2400" b="0" i="0" u="none" strike="noStrike" cap="none" normalizeH="0" baseline="0" dirty="0" smtClean="0">
                <a:ln>
                  <a:noFill/>
                </a:ln>
                <a:solidFill>
                  <a:srgbClr val="000000"/>
                </a:solidFill>
                <a:effectLst/>
                <a:latin typeface="Arial" pitchFamily="34" charset="0"/>
                <a:cs typeface="Arial" pitchFamily="34" charset="0"/>
              </a:rPr>
              <a:t>Unlike pharmacology, </a:t>
            </a:r>
            <a:r>
              <a:rPr kumimoji="0" lang="en" sz="2400" b="1" i="0" u="none" strike="noStrike" cap="none" normalizeH="0" baseline="0" dirty="0" err="1" smtClean="0">
                <a:ln>
                  <a:noFill/>
                </a:ln>
                <a:solidFill>
                  <a:srgbClr val="000000"/>
                </a:solidFill>
                <a:effectLst/>
                <a:latin typeface="Arial" pitchFamily="34" charset="0"/>
                <a:cs typeface="Arial" pitchFamily="34" charset="0"/>
              </a:rPr>
              <a:t>biopharmacy </a:t>
            </a:r>
            <a:r>
              <a:rPr kumimoji="0" lang="en" sz="2400" b="1" i="0" u="none" strike="noStrike" cap="none" normalizeH="0" baseline="0" dirty="0" smtClean="0">
                <a:ln>
                  <a:noFill/>
                </a:ln>
                <a:solidFill>
                  <a:srgbClr val="000000"/>
                </a:solidFill>
                <a:effectLst/>
                <a:latin typeface="Arial" pitchFamily="34" charset="0"/>
                <a:cs typeface="Arial" pitchFamily="34" charset="0"/>
              </a:rPr>
              <a:t>does not study </a:t>
            </a:r>
            <a:r>
              <a:rPr kumimoji="0" lang="en" sz="2400" b="0" i="0" u="none" strike="noStrike" cap="none" normalizeH="0" baseline="0" dirty="0" smtClean="0">
                <a:ln>
                  <a:noFill/>
                </a:ln>
                <a:solidFill>
                  <a:srgbClr val="000000"/>
                </a:solidFill>
                <a:effectLst/>
                <a:latin typeface="Arial" pitchFamily="34" charset="0"/>
                <a:cs typeface="Arial" pitchFamily="34" charset="0"/>
              </a:rPr>
              <a:t>the mechanisms of action and the site of administration of a medicinal or excipient substance.</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n" sz="2400" b="0" i="0" u="none" strike="noStrike" cap="none" normalizeH="0" baseline="0" dirty="0" smtClean="0">
                <a:ln>
                  <a:noFill/>
                </a:ln>
                <a:solidFill>
                  <a:srgbClr val="000000"/>
                </a:solidFill>
                <a:effectLst/>
                <a:latin typeface="Arial" pitchFamily="34" charset="0"/>
                <a:cs typeface="Arial" pitchFamily="34" charset="0"/>
              </a:rPr>
              <a:t>It investigates the unique influence of variable factors </a:t>
            </a:r>
            <a:r>
              <a:rPr kumimoji="0" lang="en" sz="2400" b="0" i="0" u="none" strike="noStrike" cap="none" normalizeH="0" baseline="0" dirty="0" err="1" smtClean="0">
                <a:ln>
                  <a:noFill/>
                </a:ln>
                <a:solidFill>
                  <a:srgbClr val="000000"/>
                </a:solidFill>
                <a:effectLst/>
                <a:latin typeface="Arial" pitchFamily="34" charset="0"/>
                <a:cs typeface="Arial" pitchFamily="34" charset="0"/>
              </a:rPr>
              <a:t>on the pharmacodynamics </a:t>
            </a:r>
            <a:r>
              <a:rPr kumimoji="0" lang="en" sz="2400" b="0" i="0" u="none" strike="noStrike" cap="none" normalizeH="0" baseline="0" dirty="0" smtClean="0">
                <a:ln>
                  <a:noFill/>
                </a:ln>
                <a:solidFill>
                  <a:srgbClr val="000000"/>
                </a:solidFill>
                <a:effectLst/>
                <a:latin typeface="Arial" pitchFamily="34" charset="0"/>
                <a:cs typeface="Arial" pitchFamily="34" charset="0"/>
              </a:rPr>
              <a:t>and pharmacokinetics of drugs.</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80382586"/>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08202"/>
            <a:ext cx="9144000" cy="5549798"/>
          </a:xfrm>
        </p:spPr>
        <p:txBody>
          <a:bodyPr/>
          <a:lstStyle/>
          <a:p>
            <a:pPr marL="0" indent="0">
              <a:buNone/>
            </a:pPr>
            <a:r>
              <a:rPr lang="en" sz="1800" b="1" dirty="0" smtClean="0">
                <a:latin typeface="Arial" pitchFamily="34" charset="0"/>
                <a:cs typeface="Arial" pitchFamily="34" charset="0"/>
              </a:rPr>
              <a:t>The main directions of development of modern </a:t>
            </a:r>
            <a:r>
              <a:rPr lang="en" sz="1800" b="1" dirty="0" err="1" smtClean="0">
                <a:latin typeface="Arial" pitchFamily="34" charset="0"/>
                <a:cs typeface="Arial" pitchFamily="34" charset="0"/>
              </a:rPr>
              <a:t>biopharmacy </a:t>
            </a:r>
            <a:r>
              <a:rPr lang="en" sz="1800" b="1" dirty="0" smtClean="0">
                <a:latin typeface="Arial" pitchFamily="34" charset="0"/>
                <a:cs typeface="Arial" pitchFamily="34" charset="0"/>
              </a:rPr>
              <a:t>:</a:t>
            </a:r>
          </a:p>
          <a:p>
            <a:pPr marL="0" indent="0">
              <a:buNone/>
            </a:pPr>
            <a:endParaRPr lang="uk-UA" sz="800" b="1" dirty="0" smtClean="0">
              <a:latin typeface="Arial" pitchFamily="34" charset="0"/>
              <a:cs typeface="Arial" pitchFamily="34" charset="0"/>
            </a:endParaRPr>
          </a:p>
          <a:p>
            <a:r>
              <a:rPr lang="en" sz="1800" dirty="0" smtClean="0">
                <a:latin typeface="Arial" pitchFamily="34" charset="0"/>
                <a:cs typeface="Arial" pitchFamily="34" charset="0"/>
              </a:rPr>
              <a:t>- development of experimental and theoretical foundations of biopharmaceutical screening;</a:t>
            </a:r>
          </a:p>
          <a:p>
            <a:r>
              <a:rPr lang="en" sz="1800" dirty="0" err="1" smtClean="0">
                <a:latin typeface="Arial" pitchFamily="34" charset="0"/>
                <a:cs typeface="Arial" pitchFamily="34" charset="0"/>
              </a:rPr>
              <a:t>- study </a:t>
            </a:r>
            <a:r>
              <a:rPr lang="en" sz="1800" dirty="0" smtClean="0">
                <a:latin typeface="Arial" pitchFamily="34" charset="0"/>
                <a:cs typeface="Arial" pitchFamily="34" charset="0"/>
              </a:rPr>
              <a:t>of the influence of pharmaceutical and other variable factors on the processes of release and absorption of medicinal substances from dosage forms;</a:t>
            </a:r>
          </a:p>
          <a:p>
            <a:r>
              <a:rPr lang="en" sz="1800" dirty="0" err="1" smtClean="0">
                <a:latin typeface="Arial" pitchFamily="34" charset="0"/>
                <a:cs typeface="Arial" pitchFamily="34" charset="0"/>
              </a:rPr>
              <a:t>- study </a:t>
            </a:r>
            <a:r>
              <a:rPr lang="en" sz="1800" dirty="0" smtClean="0">
                <a:latin typeface="Arial" pitchFamily="34" charset="0"/>
                <a:cs typeface="Arial" pitchFamily="34" charset="0"/>
              </a:rPr>
              <a:t>of the pharmacokinetics of drugs to optimize the composition of excipients and methods of drug administration;</a:t>
            </a:r>
          </a:p>
          <a:p>
            <a:r>
              <a:rPr lang="en" sz="1800" dirty="0" err="1" smtClean="0">
                <a:latin typeface="Arial" pitchFamily="34" charset="0"/>
                <a:cs typeface="Arial" pitchFamily="34" charset="0"/>
              </a:rPr>
              <a:t>- study </a:t>
            </a:r>
            <a:r>
              <a:rPr lang="en" sz="1800" dirty="0" smtClean="0">
                <a:latin typeface="Arial" pitchFamily="34" charset="0"/>
                <a:cs typeface="Arial" pitchFamily="34" charset="0"/>
              </a:rPr>
              <a:t>of the mechanisms of biopharmaceutical processes that occur during the interaction of the components of the finished dosage form with proteins and lipids of the membranes of various cells;</a:t>
            </a:r>
          </a:p>
          <a:p>
            <a:r>
              <a:rPr lang="en" sz="1800" dirty="0" err="1" smtClean="0">
                <a:latin typeface="Arial" pitchFamily="34" charset="0"/>
                <a:cs typeface="Arial" pitchFamily="34" charset="0"/>
              </a:rPr>
              <a:t>- development </a:t>
            </a:r>
            <a:r>
              <a:rPr lang="en" sz="1800" dirty="0" smtClean="0">
                <a:latin typeface="Arial" pitchFamily="34" charset="0"/>
                <a:cs typeface="Arial" pitchFamily="34" charset="0"/>
              </a:rPr>
              <a:t>of highly sensitive and selective methods for the analysis of pharmacologically active substances in human and animal biological fluids;</a:t>
            </a:r>
          </a:p>
          <a:p>
            <a:r>
              <a:rPr lang="en" sz="1800" dirty="0" err="1" smtClean="0">
                <a:latin typeface="Arial" pitchFamily="34" charset="0"/>
                <a:cs typeface="Arial" pitchFamily="34" charset="0"/>
              </a:rPr>
              <a:t>- search </a:t>
            </a:r>
            <a:r>
              <a:rPr lang="en" sz="1800" dirty="0" smtClean="0">
                <a:latin typeface="Arial" pitchFamily="34" charset="0"/>
                <a:cs typeface="Arial" pitchFamily="34" charset="0"/>
              </a:rPr>
              <a:t>for new bioavailability modulators;</a:t>
            </a:r>
          </a:p>
          <a:p>
            <a:r>
              <a:rPr lang="en" sz="1800" dirty="0" err="1" smtClean="0">
                <a:latin typeface="Arial" pitchFamily="34" charset="0"/>
                <a:cs typeface="Arial" pitchFamily="34" charset="0"/>
              </a:rPr>
              <a:t>- creation </a:t>
            </a:r>
            <a:r>
              <a:rPr lang="en" sz="1800" dirty="0" smtClean="0">
                <a:latin typeface="Arial" pitchFamily="34" charset="0"/>
                <a:cs typeface="Arial" pitchFamily="34" charset="0"/>
              </a:rPr>
              <a:t>of new dosage forms with specified biopharmaceutical properties that should ensure optimal bioavailability of active substances;</a:t>
            </a:r>
          </a:p>
          <a:p>
            <a:r>
              <a:rPr lang="en" sz="1800" dirty="0" smtClean="0">
                <a:latin typeface="Arial" pitchFamily="34" charset="0"/>
                <a:cs typeface="Arial" pitchFamily="34" charset="0"/>
              </a:rPr>
              <a:t>- studying </a:t>
            </a:r>
            <a:r>
              <a:rPr lang="en" sz="1800" dirty="0" err="1" smtClean="0">
                <a:latin typeface="Arial" pitchFamily="34" charset="0"/>
                <a:cs typeface="Arial" pitchFamily="34" charset="0"/>
              </a:rPr>
              <a:t>the bioequivalence </a:t>
            </a:r>
            <a:r>
              <a:rPr lang="en" sz="1800" dirty="0" smtClean="0">
                <a:latin typeface="Arial" pitchFamily="34" charset="0"/>
                <a:cs typeface="Arial" pitchFamily="34" charset="0"/>
              </a:rPr>
              <a:t>of drugs.</a:t>
            </a:r>
            <a:endParaRPr lang="uk-UA" sz="1800" dirty="0">
              <a:latin typeface="Arial" pitchFamily="34" charset="0"/>
              <a:cs typeface="Arial" pitchFamily="34" charset="0"/>
            </a:endParaRPr>
          </a:p>
        </p:txBody>
      </p:sp>
      <p:sp>
        <p:nvSpPr>
          <p:cNvPr id="4" name="Заголовок 1"/>
          <p:cNvSpPr txBox="1">
            <a:spLocks/>
          </p:cNvSpPr>
          <p:nvPr/>
        </p:nvSpPr>
        <p:spPr>
          <a:xfrm>
            <a:off x="467544" y="332656"/>
            <a:ext cx="7283450" cy="792162"/>
          </a:xfrm>
          <a:prstGeom prst="rect">
            <a:avLst/>
          </a:prstGeom>
        </p:spPr>
        <p:txBody>
          <a:bodyPr vert="horz" lIns="91440" tIns="45720" rIns="91440" bIns="45720" rtlCol="0" anchor="ctr">
            <a:noAutofit/>
          </a:bodyPr>
          <a:lstStyle>
            <a:lvl1pPr algn="ctr" rtl="0" eaLnBrk="1" fontAlgn="base" hangingPunct="1">
              <a:spcBef>
                <a:spcPct val="0"/>
              </a:spcBef>
              <a:spcAft>
                <a:spcPct val="0"/>
              </a:spcAft>
              <a:defRPr sz="4800" b="1" kern="1200">
                <a:solidFill>
                  <a:schemeClr val="bg1"/>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en" sz="2800" dirty="0" smtClean="0">
                <a:latin typeface="Arial" pitchFamily="34" charset="0"/>
                <a:cs typeface="Arial" pitchFamily="34" charset="0"/>
              </a:rPr>
              <a:t>1. </a:t>
            </a:r>
            <a:r>
              <a:rPr lang="en" sz="2800" dirty="0" err="1" smtClean="0">
                <a:latin typeface="Arial" pitchFamily="34" charset="0"/>
                <a:cs typeface="Arial" pitchFamily="34" charset="0"/>
              </a:rPr>
              <a:t>Biopharmaceutics </a:t>
            </a:r>
            <a:r>
              <a:rPr lang="en" sz="2800" dirty="0" smtClean="0">
                <a:latin typeface="Arial" pitchFamily="34" charset="0"/>
                <a:cs typeface="Arial" pitchFamily="34" charset="0"/>
              </a:rPr>
              <a:t>as the theoretical basis of drug technology.</a:t>
            </a:r>
            <a:endParaRPr lang="ru-RU" sz="2800" dirty="0"/>
          </a:p>
        </p:txBody>
      </p:sp>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6</a:t>
            </a:fld>
            <a:endParaRPr lang="ru-RU" dirty="0">
              <a:solidFill>
                <a:schemeClr val="tx1"/>
              </a:solidFill>
            </a:endParaRPr>
          </a:p>
        </p:txBody>
      </p:sp>
    </p:spTree>
    <p:extLst>
      <p:ext uri="{BB962C8B-B14F-4D97-AF65-F5344CB8AC3E}">
        <p14:creationId xmlns:p14="http://schemas.microsoft.com/office/powerpoint/2010/main" val="2665895036"/>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2. Historical stages of the development </a:t>
            </a:r>
            <a:r>
              <a:rPr lang="en" sz="2800" dirty="0" err="1" smtClean="0">
                <a:latin typeface="Arial" pitchFamily="34" charset="0"/>
                <a:cs typeface="Arial" pitchFamily="34" charset="0"/>
              </a:rPr>
              <a:t>of biopharmacy </a:t>
            </a:r>
            <a:r>
              <a:rPr lang="en" sz="2800" dirty="0" smtClean="0">
                <a:latin typeface="Arial" pitchFamily="34" charset="0"/>
                <a:cs typeface="Arial" pitchFamily="34" charset="0"/>
              </a:rPr>
              <a:t>as a science.</a:t>
            </a:r>
            <a:endParaRPr lang="ru-RU" sz="2800" dirty="0"/>
          </a:p>
        </p:txBody>
      </p:sp>
      <p:sp>
        <p:nvSpPr>
          <p:cNvPr id="3" name="Объект 2"/>
          <p:cNvSpPr>
            <a:spLocks noGrp="1"/>
          </p:cNvSpPr>
          <p:nvPr>
            <p:ph idx="1"/>
          </p:nvPr>
        </p:nvSpPr>
        <p:spPr>
          <a:xfrm>
            <a:off x="179513" y="1772816"/>
            <a:ext cx="8784976" cy="2448272"/>
          </a:xfrm>
        </p:spPr>
        <p:style>
          <a:lnRef idx="2">
            <a:schemeClr val="accent4"/>
          </a:lnRef>
          <a:fillRef idx="1">
            <a:schemeClr val="lt1"/>
          </a:fillRef>
          <a:effectRef idx="0">
            <a:schemeClr val="accent4"/>
          </a:effectRef>
          <a:fontRef idx="minor">
            <a:schemeClr val="dk1"/>
          </a:fontRef>
        </p:style>
        <p:txBody>
          <a:bodyPr/>
          <a:lstStyle/>
          <a:p>
            <a:pPr marL="0" indent="0">
              <a:buNone/>
            </a:pPr>
            <a:r>
              <a:rPr lang="en" sz="2600" dirty="0" smtClean="0">
                <a:latin typeface="Arial" pitchFamily="34" charset="0"/>
                <a:cs typeface="Arial" pitchFamily="34" charset="0"/>
              </a:rPr>
              <a:t>The prerequisite for the formation </a:t>
            </a:r>
            <a:r>
              <a:rPr lang="en" sz="2600" dirty="0" err="1" smtClean="0">
                <a:latin typeface="Arial" pitchFamily="34" charset="0"/>
                <a:cs typeface="Arial" pitchFamily="34" charset="0"/>
              </a:rPr>
              <a:t>of biopharmacy </a:t>
            </a:r>
            <a:r>
              <a:rPr lang="en" sz="2600" dirty="0" smtClean="0">
                <a:latin typeface="Arial" pitchFamily="34" charset="0"/>
                <a:cs typeface="Arial" pitchFamily="34" charset="0"/>
              </a:rPr>
              <a:t>as a science is the establishment of the facts of therapeutic </a:t>
            </a:r>
            <a:r>
              <a:rPr lang="en" sz="2600" dirty="0" err="1" smtClean="0">
                <a:latin typeface="Arial" pitchFamily="34" charset="0"/>
                <a:cs typeface="Arial" pitchFamily="34" charset="0"/>
              </a:rPr>
              <a:t>non-equivalence </a:t>
            </a:r>
            <a:r>
              <a:rPr lang="en" sz="2600" dirty="0" smtClean="0">
                <a:latin typeface="Arial" pitchFamily="34" charset="0"/>
                <a:cs typeface="Arial" pitchFamily="34" charset="0"/>
              </a:rPr>
              <a:t>of drugs (drugs from different manufacturers with the same active ingredient in similar quantities exhibit different therapeutic activity).</a:t>
            </a:r>
            <a:r>
              <a:rPr lang="en" sz="2800" dirty="0" smtClean="0"/>
              <a:t> </a:t>
            </a:r>
          </a:p>
        </p:txBody>
      </p:sp>
      <p:pic>
        <p:nvPicPr>
          <p:cNvPr id="4" name="Picture 2" descr="http://hollydolly.com.ua/images/Vitamini_dlya_zreniya_na_kazhdij_den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236404"/>
            <a:ext cx="3491880" cy="2621596"/>
          </a:xfrm>
          <a:prstGeom prst="rect">
            <a:avLst/>
          </a:prstGeom>
          <a:noFill/>
          <a:extLst>
            <a:ext uri="{909E8E84-426E-40DD-AFC4-6F175D3DCCD1}">
              <a14:hiddenFill xmlns:a14="http://schemas.microsoft.com/office/drawing/2010/main">
                <a:solidFill>
                  <a:srgbClr val="FFFFFF"/>
                </a:solidFill>
              </a14:hiddenFill>
            </a:ext>
          </a:extLst>
        </p:spPr>
      </p:pic>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7</a:t>
            </a:fld>
            <a:endParaRPr lang="ru-RU" dirty="0">
              <a:solidFill>
                <a:schemeClr val="tx1"/>
              </a:solidFill>
            </a:endParaRPr>
          </a:p>
        </p:txBody>
      </p:sp>
      <p:sp>
        <p:nvSpPr>
          <p:cNvPr id="6" name="Прямоугольник 5"/>
          <p:cNvSpPr/>
          <p:nvPr/>
        </p:nvSpPr>
        <p:spPr>
          <a:xfrm>
            <a:off x="395536" y="4362094"/>
            <a:ext cx="4608512"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indent="0">
              <a:buNone/>
            </a:pPr>
            <a:r>
              <a:rPr lang="en" sz="2000" smtClean="0">
                <a:latin typeface="Arial" pitchFamily="34" charset="0"/>
                <a:cs typeface="Arial" pitchFamily="34" charset="0"/>
              </a:rPr>
              <a:t>This was due to a number of reasons: the organization of the technological process, the use of a variety of excipients, the degree of grinding of substances, etc. Thus, the term "pharmaceutical factors" appeared.</a:t>
            </a:r>
            <a:endParaRPr lang="uk-UA" sz="2000">
              <a:latin typeface="Arial" pitchFamily="34" charset="0"/>
              <a:cs typeface="Arial" pitchFamily="34" charset="0"/>
            </a:endParaRPr>
          </a:p>
        </p:txBody>
      </p:sp>
    </p:spTree>
    <p:extLst>
      <p:ext uri="{BB962C8B-B14F-4D97-AF65-F5344CB8AC3E}">
        <p14:creationId xmlns:p14="http://schemas.microsoft.com/office/powerpoint/2010/main" val="3161979949"/>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2. Historical stages of the development </a:t>
            </a:r>
            <a:r>
              <a:rPr lang="en" sz="2800" dirty="0" err="1" smtClean="0">
                <a:latin typeface="Arial" pitchFamily="34" charset="0"/>
                <a:cs typeface="Arial" pitchFamily="34" charset="0"/>
              </a:rPr>
              <a:t>of biopharmacy </a:t>
            </a:r>
            <a:r>
              <a:rPr lang="en" sz="2800" dirty="0" smtClean="0">
                <a:latin typeface="Arial" pitchFamily="34" charset="0"/>
                <a:cs typeface="Arial" pitchFamily="34" charset="0"/>
              </a:rPr>
              <a:t>as a science.</a:t>
            </a:r>
            <a:endParaRPr lang="ru-RU" sz="28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8</a:t>
            </a:fld>
            <a:endParaRPr lang="ru-RU" dirty="0">
              <a:solidFill>
                <a:schemeClr val="tx1"/>
              </a:solidFill>
            </a:endParaRPr>
          </a:p>
        </p:txBody>
      </p:sp>
      <p:sp>
        <p:nvSpPr>
          <p:cNvPr id="7" name="Объект 6"/>
          <p:cNvSpPr>
            <a:spLocks noGrp="1"/>
          </p:cNvSpPr>
          <p:nvPr>
            <p:ph idx="1"/>
          </p:nvPr>
        </p:nvSpPr>
        <p:spPr>
          <a:xfrm>
            <a:off x="102493" y="1340768"/>
            <a:ext cx="8861995" cy="5208588"/>
          </a:xfrm>
        </p:spPr>
        <p:txBody>
          <a:bodyPr/>
          <a:lstStyle/>
          <a:p>
            <a:r>
              <a:rPr lang="en" sz="2800" dirty="0" smtClean="0">
                <a:latin typeface="Arial" pitchFamily="34" charset="0"/>
                <a:cs typeface="Arial" pitchFamily="34" charset="0"/>
              </a:rPr>
              <a:t>Founders American scientists </a:t>
            </a:r>
            <a:r>
              <a:rPr lang="en" sz="2800" b="1" dirty="0" smtClean="0">
                <a:latin typeface="Arial" pitchFamily="34" charset="0"/>
                <a:cs typeface="Arial" pitchFamily="34" charset="0"/>
              </a:rPr>
              <a:t>Levy and Wagner are considered </a:t>
            </a:r>
            <a:r>
              <a:rPr lang="en" sz="2800" dirty="0" err="1" smtClean="0">
                <a:latin typeface="Arial" pitchFamily="34" charset="0"/>
                <a:cs typeface="Arial" pitchFamily="34" charset="0"/>
              </a:rPr>
              <a:t>biopharmaceuticals </a:t>
            </a:r>
            <a:r>
              <a:rPr lang="en" sz="2800" dirty="0" smtClean="0">
                <a:latin typeface="Arial" pitchFamily="34" charset="0"/>
                <a:cs typeface="Arial" pitchFamily="34" charset="0"/>
              </a:rPr>
              <a:t>, thanks to whose work the term " </a:t>
            </a:r>
            <a:r>
              <a:rPr lang="en" sz="2800" dirty="0" err="1" smtClean="0">
                <a:latin typeface="Arial" pitchFamily="34" charset="0"/>
                <a:cs typeface="Arial" pitchFamily="34" charset="0"/>
              </a:rPr>
              <a:t>biopharmacy </a:t>
            </a:r>
            <a:r>
              <a:rPr lang="en" sz="2800" dirty="0" smtClean="0">
                <a:latin typeface="Arial" pitchFamily="34" charset="0"/>
                <a:cs typeface="Arial" pitchFamily="34" charset="0"/>
              </a:rPr>
              <a:t>" was adopted, which is used in most European countries as the equivalent of the English term " </a:t>
            </a:r>
            <a:r>
              <a:rPr lang="en" sz="2800" dirty="0" err="1">
                <a:latin typeface="Arial" pitchFamily="34" charset="0"/>
                <a:cs typeface="Arial" pitchFamily="34" charset="0"/>
              </a:rPr>
              <a:t>biopharmaceutics </a:t>
            </a:r>
            <a:r>
              <a:rPr lang="en" sz="2800" dirty="0">
                <a:latin typeface="Arial" pitchFamily="34" charset="0"/>
                <a:cs typeface="Arial" pitchFamily="34" charset="0"/>
              </a:rPr>
              <a:t>".</a:t>
            </a:r>
          </a:p>
          <a:p>
            <a:r>
              <a:rPr lang="en" sz="2800" dirty="0" smtClean="0">
                <a:latin typeface="Arial" pitchFamily="34" charset="0"/>
                <a:cs typeface="Arial" pitchFamily="34" charset="0"/>
              </a:rPr>
              <a:t>The term " </a:t>
            </a:r>
            <a:r>
              <a:rPr lang="en" sz="2800" dirty="0" err="1" smtClean="0">
                <a:latin typeface="Arial" pitchFamily="34" charset="0"/>
                <a:cs typeface="Arial" pitchFamily="34" charset="0"/>
              </a:rPr>
              <a:t>biopharmacy </a:t>
            </a:r>
            <a:r>
              <a:rPr lang="en" sz="2800" dirty="0" smtClean="0">
                <a:latin typeface="Arial" pitchFamily="34" charset="0"/>
                <a:cs typeface="Arial" pitchFamily="34" charset="0"/>
              </a:rPr>
              <a:t>" itself first appeared in scientific pharmacy in the United States in the 1960s and soon gained general international recognition.</a:t>
            </a:r>
            <a:r>
              <a:rPr lang="ru-RU" dirty="0" smtClean="0">
                <a:latin typeface="Arial" pitchFamily="34" charset="0"/>
                <a:cs typeface="Arial" pitchFamily="34" charset="0"/>
              </a:rPr>
              <a:t/>
            </a:r>
            <a:br>
              <a:rPr lang="ru-RU" dirty="0" smtClean="0">
                <a:latin typeface="Arial" pitchFamily="34" charset="0"/>
                <a:cs typeface="Arial" pitchFamily="34" charset="0"/>
              </a:rPr>
            </a:br>
            <a:endParaRPr lang="ru-RU" dirty="0">
              <a:latin typeface="Arial" pitchFamily="34" charset="0"/>
              <a:cs typeface="Arial" pitchFamily="34" charset="0"/>
            </a:endParaRPr>
          </a:p>
        </p:txBody>
      </p:sp>
      <p:pic>
        <p:nvPicPr>
          <p:cNvPr id="10242" name="Picture 2" descr="https://im1-tub-ua.yandex.net/i?id=d3920a63db6ccd070bcd8a19db04d94d-l&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5103806"/>
            <a:ext cx="2954035" cy="163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634089"/>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2. Historical stages of the development </a:t>
            </a:r>
            <a:r>
              <a:rPr lang="en" sz="2800" dirty="0" err="1" smtClean="0">
                <a:latin typeface="Arial" pitchFamily="34" charset="0"/>
                <a:cs typeface="Arial" pitchFamily="34" charset="0"/>
              </a:rPr>
              <a:t>of biopharmacy </a:t>
            </a:r>
            <a:r>
              <a:rPr lang="en" sz="2800" dirty="0" smtClean="0">
                <a:latin typeface="Arial" pitchFamily="34" charset="0"/>
                <a:cs typeface="Arial" pitchFamily="34" charset="0"/>
              </a:rPr>
              <a:t>as a science.</a:t>
            </a:r>
            <a:endParaRPr lang="ru-RU" sz="28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9</a:t>
            </a:fld>
            <a:endParaRPr lang="ru-RU" dirty="0">
              <a:solidFill>
                <a:schemeClr val="tx1"/>
              </a:solidFill>
            </a:endParaRPr>
          </a:p>
        </p:txBody>
      </p:sp>
      <p:sp>
        <p:nvSpPr>
          <p:cNvPr id="7" name="Объект 6"/>
          <p:cNvSpPr>
            <a:spLocks noGrp="1"/>
          </p:cNvSpPr>
          <p:nvPr>
            <p:ph idx="1"/>
          </p:nvPr>
        </p:nvSpPr>
        <p:spPr>
          <a:xfrm>
            <a:off x="102493" y="1340768"/>
            <a:ext cx="9041507" cy="5208588"/>
          </a:xfrm>
        </p:spPr>
        <p:txBody>
          <a:bodyPr/>
          <a:lstStyle/>
          <a:p>
            <a:r>
              <a:rPr lang="en" sz="2000" dirty="0" smtClean="0">
                <a:latin typeface="Arial" pitchFamily="34" charset="0"/>
                <a:cs typeface="Arial" pitchFamily="34" charset="0"/>
              </a:rPr>
              <a:t>The first case (which received wide publicity) of precisely established therapeutic inadequacy, the non-equivalence of drugs containing the same doses of the same substance, was recorded in the USA.</a:t>
            </a:r>
          </a:p>
          <a:p>
            <a:r>
              <a:rPr lang="en" sz="2000" dirty="0" smtClean="0">
                <a:latin typeface="Arial" pitchFamily="34" charset="0"/>
                <a:cs typeface="Arial" pitchFamily="34" charset="0"/>
              </a:rPr>
              <a:t>When prescribing pills of a drug that acts specifically on blood clotting processes in one of the US clinics, purchased from two different pharmaceutical companies containing the same doses, it was unexpectedly discovered that the pills from one company were 2 times more active than the pills from another company.</a:t>
            </a:r>
          </a:p>
          <a:p>
            <a:r>
              <a:rPr lang="en" sz="2000" dirty="0" smtClean="0">
                <a:latin typeface="Arial" pitchFamily="34" charset="0"/>
                <a:cs typeface="Arial" pitchFamily="34" charset="0"/>
              </a:rPr>
              <a:t>Chemical analysis did not reveal any abnormalities in</a:t>
            </a:r>
          </a:p>
          <a:p>
            <a:pPr marL="0" indent="0">
              <a:buNone/>
            </a:pPr>
            <a:r>
              <a:rPr lang="en" sz="2000" dirty="0" smtClean="0">
                <a:latin typeface="Arial" pitchFamily="34" charset="0"/>
                <a:cs typeface="Arial" pitchFamily="34" charset="0"/>
              </a:rPr>
              <a:t>the content of the medicinal substance in the pills of both companies.</a:t>
            </a:r>
          </a:p>
          <a:p>
            <a:r>
              <a:rPr lang="en" sz="2000" dirty="0" smtClean="0">
                <a:latin typeface="Arial" pitchFamily="34" charset="0"/>
                <a:cs typeface="Arial" pitchFamily="34" charset="0"/>
              </a:rPr>
              <a:t>Later, a similar phenomenon was discovered in many</a:t>
            </a:r>
          </a:p>
          <a:p>
            <a:pPr marL="0" indent="0">
              <a:buNone/>
            </a:pPr>
            <a:r>
              <a:rPr lang="en" sz="2000" dirty="0" smtClean="0">
                <a:latin typeface="Arial" pitchFamily="34" charset="0"/>
                <a:cs typeface="Arial" pitchFamily="34" charset="0"/>
              </a:rPr>
              <a:t>antibiotics (tetracycline, chloramphenicol, </a:t>
            </a:r>
            <a:r>
              <a:rPr lang="en" sz="2000" dirty="0" err="1" smtClean="0">
                <a:latin typeface="Arial" pitchFamily="34" charset="0"/>
                <a:cs typeface="Arial" pitchFamily="34" charset="0"/>
              </a:rPr>
              <a:t>erythromycin)</a:t>
            </a:r>
            <a:endParaRPr lang="uk-UA" sz="2000" dirty="0" smtClean="0">
              <a:latin typeface="Arial" pitchFamily="34" charset="0"/>
              <a:cs typeface="Arial" pitchFamily="34" charset="0"/>
            </a:endParaRPr>
          </a:p>
          <a:p>
            <a:pPr marL="0" indent="0">
              <a:buNone/>
            </a:pPr>
            <a:r>
              <a:rPr lang="en" sz="2000" dirty="0" smtClean="0">
                <a:latin typeface="Arial" pitchFamily="34" charset="0"/>
                <a:cs typeface="Arial" pitchFamily="34" charset="0"/>
              </a:rPr>
              <a:t>zinc), steroid hormones </a:t>
            </a:r>
            <a:r>
              <a:rPr lang="en" sz="2000" dirty="0" smtClean="0"/>
              <a:t>, </a:t>
            </a:r>
            <a:endParaRPr lang="uk-UA" sz="2000" dirty="0" smtClean="0">
              <a:latin typeface="Arial" pitchFamily="34" charset="0"/>
              <a:cs typeface="Arial" pitchFamily="34" charset="0"/>
            </a:endParaRPr>
          </a:p>
        </p:txBody>
      </p:sp>
      <p:pic>
        <p:nvPicPr>
          <p:cNvPr id="12290" name="Picture 2" descr="http://www.gifmania.ru/Animated-Gifs-Lyudi/Animations-Professions/Images-Nurses/Nurses-611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71481" y="3717032"/>
            <a:ext cx="2572519"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055341"/>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2. Historical stages of the development </a:t>
            </a:r>
            <a:r>
              <a:rPr lang="en" sz="2800" dirty="0" err="1" smtClean="0">
                <a:latin typeface="Arial" pitchFamily="34" charset="0"/>
                <a:cs typeface="Arial" pitchFamily="34" charset="0"/>
              </a:rPr>
              <a:t>of biopharmacy </a:t>
            </a:r>
            <a:r>
              <a:rPr lang="en" sz="2800" dirty="0" smtClean="0">
                <a:latin typeface="Arial" pitchFamily="34" charset="0"/>
                <a:cs typeface="Arial" pitchFamily="34" charset="0"/>
              </a:rPr>
              <a:t>as a science.</a:t>
            </a:r>
            <a:endParaRPr lang="ru-RU" sz="28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10</a:t>
            </a:fld>
            <a:endParaRPr lang="ru-RU" dirty="0">
              <a:solidFill>
                <a:schemeClr val="tx1"/>
              </a:solidFill>
            </a:endParaRPr>
          </a:p>
        </p:txBody>
      </p:sp>
      <p:sp>
        <p:nvSpPr>
          <p:cNvPr id="7" name="Объект 6"/>
          <p:cNvSpPr>
            <a:spLocks noGrp="1"/>
          </p:cNvSpPr>
          <p:nvPr>
            <p:ph idx="1"/>
          </p:nvPr>
        </p:nvSpPr>
        <p:spPr>
          <a:xfrm>
            <a:off x="2483768" y="1340768"/>
            <a:ext cx="6480720" cy="5208588"/>
          </a:xfrm>
        </p:spPr>
        <p:txBody>
          <a:bodyPr/>
          <a:lstStyle/>
          <a:p>
            <a:pPr marL="0" indent="354013" algn="ctr">
              <a:spcBef>
                <a:spcPts val="0"/>
              </a:spcBef>
              <a:buClr>
                <a:schemeClr val="hlink"/>
              </a:buClr>
              <a:buSzPct val="65000"/>
              <a:buNone/>
            </a:pPr>
            <a:r>
              <a:rPr lang="en" sz="2400" dirty="0" smtClean="0">
                <a:latin typeface="Arial" pitchFamily="34" charset="0"/>
                <a:cs typeface="Arial" pitchFamily="34" charset="0"/>
              </a:rPr>
              <a:t>Founders </a:t>
            </a:r>
            <a:r>
              <a:rPr lang="en" sz="2400" dirty="0" err="1" smtClean="0">
                <a:latin typeface="Arial" pitchFamily="34" charset="0"/>
                <a:cs typeface="Arial" pitchFamily="34" charset="0"/>
              </a:rPr>
              <a:t>biopharmaceuticals</a:t>
            </a:r>
            <a:r>
              <a:rPr lang="en" sz="2400" dirty="0" smtClean="0">
                <a:latin typeface="Arial" pitchFamily="34" charset="0"/>
                <a:cs typeface="Arial" pitchFamily="34" charset="0"/>
              </a:rPr>
              <a:t> </a:t>
            </a:r>
            <a:r>
              <a:rPr lang="en" sz="2400" b="1" dirty="0" smtClean="0">
                <a:latin typeface="Arial" pitchFamily="34" charset="0"/>
                <a:cs typeface="Arial" pitchFamily="34" charset="0"/>
              </a:rPr>
              <a:t>in Ukraine </a:t>
            </a:r>
            <a:r>
              <a:rPr lang="en" sz="2400" dirty="0" smtClean="0">
                <a:latin typeface="Arial" pitchFamily="34" charset="0"/>
                <a:cs typeface="Arial" pitchFamily="34" charset="0"/>
              </a:rPr>
              <a:t>and the CIS countries there are </a:t>
            </a:r>
            <a:r>
              <a:rPr lang="en" sz="2400" i="1" dirty="0" smtClean="0">
                <a:solidFill>
                  <a:schemeClr val="tx1"/>
                </a:solidFill>
                <a:effectLst>
                  <a:outerShdw blurRad="38100" dist="38100" dir="2700000" algn="tl">
                    <a:srgbClr val="FFFFFF"/>
                  </a:outerShdw>
                </a:effectLst>
                <a:latin typeface="Arial" pitchFamily="34" charset="0"/>
                <a:cs typeface="Arial" pitchFamily="34" charset="0"/>
              </a:rPr>
              <a:t>Senov P.L., Tentsova </a:t>
            </a:r>
            <a:r>
              <a:rPr lang="en" sz="2400" i="1" dirty="0" err="1" smtClean="0">
                <a:solidFill>
                  <a:schemeClr val="tx1"/>
                </a:solidFill>
                <a:effectLst>
                  <a:outerShdw blurRad="38100" dist="38100" dir="2700000" algn="tl">
                    <a:srgbClr val="FFFFFF"/>
                  </a:outerShdw>
                </a:effectLst>
                <a:latin typeface="Arial" pitchFamily="34" charset="0"/>
                <a:cs typeface="Arial" pitchFamily="34" charset="0"/>
              </a:rPr>
              <a:t>A.I. </a:t>
            </a:r>
            <a:r>
              <a:rPr lang="en" sz="2400" i="1" dirty="0" smtClean="0">
                <a:solidFill>
                  <a:schemeClr val="tx1"/>
                </a:solidFill>
                <a:effectLst>
                  <a:outerShdw blurRad="38100" dist="38100" dir="2700000" algn="tl">
                    <a:srgbClr val="FFFFFF"/>
                  </a:outerShdw>
                </a:effectLst>
                <a:latin typeface="Arial" pitchFamily="34" charset="0"/>
                <a:cs typeface="Arial" pitchFamily="34" charset="0"/>
              </a:rPr>
              <a:t>, Azhg </a:t>
            </a:r>
            <a:r>
              <a:rPr lang="en" sz="2400" i="1" dirty="0" err="1" smtClean="0">
                <a:solidFill>
                  <a:schemeClr val="tx1"/>
                </a:solidFill>
                <a:effectLst>
                  <a:outerShdw blurRad="38100" dist="38100" dir="2700000" algn="tl">
                    <a:srgbClr val="FFFFFF"/>
                  </a:outerShdw>
                </a:effectLst>
                <a:latin typeface="Arial" pitchFamily="34" charset="0"/>
                <a:cs typeface="Arial" pitchFamily="34" charset="0"/>
              </a:rPr>
              <a:t>i </a:t>
            </a:r>
            <a:r>
              <a:rPr lang="en" sz="2400" i="1" dirty="0" smtClean="0">
                <a:solidFill>
                  <a:schemeClr val="tx1"/>
                </a:solidFill>
                <a:effectLst>
                  <a:outerShdw blurRad="38100" dist="38100" dir="2700000" algn="tl">
                    <a:srgbClr val="FFFFFF"/>
                  </a:outerShdw>
                </a:effectLst>
                <a:latin typeface="Arial" pitchFamily="34" charset="0"/>
                <a:cs typeface="Arial" pitchFamily="34" charset="0"/>
              </a:rPr>
              <a:t>k i n I.S. , Salo D.P. , </a:t>
            </a:r>
            <a:r>
              <a:rPr lang="en" sz="2400" i="1" dirty="0" err="1" smtClean="0">
                <a:solidFill>
                  <a:schemeClr val="tx1"/>
                </a:solidFill>
                <a:effectLst>
                  <a:outerShdw blurRad="38100" dist="38100" dir="2700000" algn="tl">
                    <a:srgbClr val="FFFFFF"/>
                  </a:outerShdw>
                </a:effectLst>
                <a:latin typeface="Arial" pitchFamily="34" charset="0"/>
                <a:cs typeface="Arial" pitchFamily="34" charset="0"/>
              </a:rPr>
              <a:t>Khadzhai </a:t>
            </a:r>
            <a:r>
              <a:rPr lang="en" sz="2400" i="1" dirty="0" smtClean="0">
                <a:solidFill>
                  <a:schemeClr val="tx1"/>
                </a:solidFill>
                <a:effectLst>
                  <a:outerShdw blurRad="38100" dist="38100" dir="2700000" algn="tl">
                    <a:srgbClr val="FFFFFF"/>
                  </a:outerShdw>
                </a:effectLst>
                <a:latin typeface="Arial" pitchFamily="34" charset="0"/>
                <a:cs typeface="Arial" pitchFamily="34" charset="0"/>
              </a:rPr>
              <a:t>Ya.I.</a:t>
            </a:r>
            <a:r>
              <a:rPr lang="en" sz="2400" i="1" dirty="0" smtClean="0">
                <a:solidFill>
                  <a:schemeClr val="tx1"/>
                </a:solidFill>
                <a:latin typeface="Arial" pitchFamily="34" charset="0"/>
                <a:cs typeface="Arial" pitchFamily="34" charset="0"/>
              </a:rPr>
              <a:t> </a:t>
            </a:r>
          </a:p>
          <a:p>
            <a:pPr marL="341313" indent="-341313" algn="ctr">
              <a:spcBef>
                <a:spcPts val="0"/>
              </a:spcBef>
              <a:buClr>
                <a:schemeClr val="hlink"/>
              </a:buClr>
              <a:buSzPct val="65000"/>
              <a:buNone/>
            </a:pPr>
            <a:r>
              <a:rPr lang="en" sz="2400" dirty="0" err="1" smtClean="0">
                <a:solidFill>
                  <a:schemeClr val="tx1"/>
                </a:solidFill>
                <a:effectLst>
                  <a:outerShdw blurRad="38100" dist="38100" dir="2700000" algn="tl">
                    <a:srgbClr val="FFFFFF"/>
                  </a:outerShdw>
                </a:effectLst>
                <a:latin typeface="Arial" pitchFamily="34" charset="0"/>
                <a:cs typeface="Arial" pitchFamily="34" charset="0"/>
              </a:rPr>
              <a:t>Ukrainian scientists </a:t>
            </a:r>
            <a:r>
              <a:rPr lang="en" sz="2400" dirty="0" smtClean="0">
                <a:solidFill>
                  <a:schemeClr val="tx1"/>
                </a:solidFill>
                <a:effectLst>
                  <a:outerShdw blurRad="38100" dist="38100" dir="2700000" algn="tl">
                    <a:srgbClr val="FFFFFF"/>
                  </a:outerShdw>
                </a:effectLst>
                <a:latin typeface="Arial" pitchFamily="34" charset="0"/>
                <a:cs typeface="Arial" pitchFamily="34" charset="0"/>
              </a:rPr>
              <a:t>continued and developed research </a:t>
            </a:r>
            <a:r>
              <a:rPr lang="en" sz="2400" dirty="0" smtClean="0">
                <a:latin typeface="Arial" pitchFamily="34" charset="0"/>
                <a:cs typeface="Arial" pitchFamily="34" charset="0"/>
              </a:rPr>
              <a:t>in this direction </a:t>
            </a:r>
            <a:r>
              <a:rPr lang="en" sz="2400" dirty="0" err="1" smtClean="0">
                <a:solidFill>
                  <a:schemeClr val="tx1"/>
                </a:solidFill>
                <a:effectLst>
                  <a:outerShdw blurRad="38100" dist="38100" dir="2700000" algn="tl">
                    <a:srgbClr val="FFFFFF"/>
                  </a:outerShdw>
                </a:effectLst>
                <a:latin typeface="Arial" pitchFamily="34" charset="0"/>
                <a:cs typeface="Arial" pitchFamily="34" charset="0"/>
              </a:rPr>
              <a:t>: </a:t>
            </a:r>
            <a:r>
              <a:rPr lang="en" sz="2400" dirty="0" smtClean="0">
                <a:solidFill>
                  <a:schemeClr val="tx1"/>
                </a:solidFill>
                <a:effectLst>
                  <a:outerShdw blurRad="38100" dist="38100" dir="2700000" algn="tl">
                    <a:srgbClr val="FFFFFF"/>
                  </a:outerShdw>
                </a:effectLst>
                <a:latin typeface="Arial" pitchFamily="34" charset="0"/>
                <a:cs typeface="Arial" pitchFamily="34" charset="0"/>
              </a:rPr>
              <a:t>A. I. Tikhonov , I. M. Pertsev, G. S. Bashura </a:t>
            </a:r>
            <a:r>
              <a:rPr lang="en" sz="2400" dirty="0" err="1" smtClean="0">
                <a:solidFill>
                  <a:schemeClr val="tx1"/>
                </a:solidFill>
                <a:effectLst>
                  <a:outerShdw blurRad="38100" dist="38100" dir="2700000" algn="tl">
                    <a:srgbClr val="FFFFFF"/>
                  </a:outerShdw>
                </a:effectLst>
                <a:latin typeface="Arial" pitchFamily="34" charset="0"/>
                <a:cs typeface="Arial" pitchFamily="34" charset="0"/>
              </a:rPr>
              <a:t>, N. A. Kazarinov </a:t>
            </a:r>
            <a:r>
              <a:rPr lang="en" sz="2400" dirty="0" smtClean="0">
                <a:solidFill>
                  <a:schemeClr val="tx1"/>
                </a:solidFill>
                <a:effectLst>
                  <a:outerShdw blurRad="38100" dist="38100" dir="2700000" algn="tl">
                    <a:srgbClr val="FFFFFF"/>
                  </a:outerShdw>
                </a:effectLst>
                <a:latin typeface="Arial" pitchFamily="34" charset="0"/>
                <a:cs typeface="Arial" pitchFamily="34" charset="0"/>
              </a:rPr>
              <a:t>, N. A. Lyapunov , </a:t>
            </a:r>
            <a:r>
              <a:rPr lang="en" sz="2400" dirty="0" err="1" smtClean="0">
                <a:solidFill>
                  <a:schemeClr val="tx1"/>
                </a:solidFill>
                <a:effectLst>
                  <a:outerShdw blurRad="38100" dist="38100" dir="2700000" algn="tl">
                    <a:srgbClr val="FFFFFF"/>
                  </a:outerShdw>
                </a:effectLst>
                <a:latin typeface="Arial" pitchFamily="34" charset="0"/>
                <a:cs typeface="Arial" pitchFamily="34" charset="0"/>
              </a:rPr>
              <a:t>G. </a:t>
            </a:r>
            <a:r>
              <a:rPr lang="en" sz="2400" dirty="0" smtClean="0">
                <a:solidFill>
                  <a:schemeClr val="tx1"/>
                </a:solidFill>
                <a:effectLst>
                  <a:outerShdw blurRad="38100" dist="38100" dir="2700000" algn="tl">
                    <a:srgbClr val="FFFFFF"/>
                  </a:outerShdw>
                </a:effectLst>
                <a:latin typeface="Arial" pitchFamily="34" charset="0"/>
                <a:cs typeface="Arial" pitchFamily="34" charset="0"/>
              </a:rPr>
              <a:t>V. Obolentseva, M. V. Shteyngardt , </a:t>
            </a:r>
            <a:r>
              <a:rPr lang="en" sz="2400" dirty="0" err="1" smtClean="0">
                <a:solidFill>
                  <a:schemeClr val="tx1"/>
                </a:solidFill>
                <a:effectLst>
                  <a:outerShdw blurRad="38100" dist="38100" dir="2700000" algn="tl">
                    <a:srgbClr val="FFFFFF"/>
                  </a:outerShdw>
                </a:effectLst>
                <a:latin typeface="Arial" pitchFamily="34" charset="0"/>
                <a:cs typeface="Arial" pitchFamily="34" charset="0"/>
              </a:rPr>
              <a:t>D. </a:t>
            </a:r>
            <a:r>
              <a:rPr lang="en" sz="2400" dirty="0" smtClean="0">
                <a:solidFill>
                  <a:schemeClr val="tx1"/>
                </a:solidFill>
                <a:effectLst>
                  <a:outerShdw blurRad="38100" dist="38100" dir="2700000" algn="tl">
                    <a:srgbClr val="FFFFFF"/>
                  </a:outerShdw>
                </a:effectLst>
                <a:latin typeface="Arial" pitchFamily="34" charset="0"/>
                <a:cs typeface="Arial" pitchFamily="34" charset="0"/>
              </a:rPr>
              <a:t>I. Dmitrievskiy </a:t>
            </a:r>
            <a:r>
              <a:rPr lang="en" sz="2400" dirty="0" err="1" smtClean="0">
                <a:solidFill>
                  <a:schemeClr val="tx1"/>
                </a:solidFill>
                <a:effectLst>
                  <a:outerShdw blurRad="38100" dist="38100" dir="2700000" algn="tl">
                    <a:srgbClr val="FFFFFF"/>
                  </a:outerShdw>
                </a:effectLst>
                <a:latin typeface="Arial" pitchFamily="34" charset="0"/>
                <a:cs typeface="Arial" pitchFamily="34" charset="0"/>
              </a:rPr>
              <a:t>, </a:t>
            </a:r>
            <a:r>
              <a:rPr lang="en" sz="2400" dirty="0" smtClean="0">
                <a:solidFill>
                  <a:schemeClr val="tx1"/>
                </a:solidFill>
                <a:effectLst>
                  <a:outerShdw blurRad="38100" dist="38100" dir="2700000" algn="tl">
                    <a:srgbClr val="FFFFFF"/>
                  </a:outerShdw>
                </a:effectLst>
                <a:latin typeface="Arial" pitchFamily="34" charset="0"/>
                <a:cs typeface="Arial" pitchFamily="34" charset="0"/>
              </a:rPr>
              <a:t>V. A. Spiridonov , E. E. </a:t>
            </a:r>
            <a:r>
              <a:rPr lang="en" sz="2400" dirty="0" err="1" smtClean="0">
                <a:solidFill>
                  <a:schemeClr val="tx1"/>
                </a:solidFill>
                <a:effectLst>
                  <a:outerShdw blurRad="38100" dist="38100" dir="2700000" algn="tl">
                    <a:srgbClr val="FFFFFF"/>
                  </a:outerShdw>
                </a:effectLst>
                <a:latin typeface="Arial" pitchFamily="34" charset="0"/>
                <a:cs typeface="Arial" pitchFamily="34" charset="0"/>
              </a:rPr>
              <a:t>Borzunov</a:t>
            </a:r>
            <a:r>
              <a:rPr lang="en" sz="2400" dirty="0" smtClean="0">
                <a:solidFill>
                  <a:schemeClr val="tx1"/>
                </a:solidFill>
                <a:effectLst>
                  <a:outerShdw blurRad="38100" dist="38100" dir="2700000" algn="tl">
                    <a:srgbClr val="FFFFFF"/>
                  </a:outerShdw>
                </a:effectLst>
                <a:latin typeface="Arial" pitchFamily="34" charset="0"/>
                <a:cs typeface="Arial" pitchFamily="34" charset="0"/>
              </a:rPr>
              <a:t> etc., </a:t>
            </a:r>
            <a:r>
              <a:rPr lang="en" sz="2400" b="1" dirty="0" smtClean="0">
                <a:solidFill>
                  <a:schemeClr val="tx1"/>
                </a:solidFill>
                <a:effectLst>
                  <a:outerShdw blurRad="38100" dist="38100" dir="2700000" algn="tl">
                    <a:srgbClr val="FFFFFF"/>
                  </a:outerShdw>
                </a:effectLst>
                <a:latin typeface="Arial" pitchFamily="34" charset="0"/>
                <a:cs typeface="Arial" pitchFamily="34" charset="0"/>
              </a:rPr>
              <a:t>and Russian scientists </a:t>
            </a:r>
            <a:r>
              <a:rPr lang="en" sz="2400" dirty="0" smtClean="0">
                <a:solidFill>
                  <a:schemeClr val="tx1"/>
                </a:solidFill>
                <a:latin typeface="Arial" pitchFamily="34" charset="0"/>
                <a:cs typeface="Arial" pitchFamily="34" charset="0"/>
              </a:rPr>
              <a:t>I.A. </a:t>
            </a:r>
            <a:r>
              <a:rPr lang="en" sz="2400" dirty="0" err="1" smtClean="0">
                <a:solidFill>
                  <a:schemeClr val="tx1"/>
                </a:solidFill>
                <a:latin typeface="Arial" pitchFamily="34" charset="0"/>
                <a:cs typeface="Arial" pitchFamily="34" charset="0"/>
              </a:rPr>
              <a:t>Muravyo </a:t>
            </a:r>
            <a:r>
              <a:rPr lang="en" sz="2400" dirty="0" smtClean="0">
                <a:solidFill>
                  <a:schemeClr val="tx1"/>
                </a:solidFill>
                <a:latin typeface="Arial" pitchFamily="34" charset="0"/>
                <a:cs typeface="Arial" pitchFamily="34" charset="0"/>
              </a:rPr>
              <a:t>, P.L. Senov, M.T. Alyushin , A.E. </a:t>
            </a:r>
            <a:r>
              <a:rPr lang="en" sz="2400" dirty="0" err="1" smtClean="0">
                <a:solidFill>
                  <a:schemeClr val="tx1"/>
                </a:solidFill>
                <a:latin typeface="Arial" pitchFamily="34" charset="0"/>
                <a:cs typeface="Arial" pitchFamily="34" charset="0"/>
              </a:rPr>
              <a:t>Dobrotvorsky </a:t>
            </a:r>
            <a:r>
              <a:rPr lang="en" sz="2400" dirty="0" smtClean="0">
                <a:solidFill>
                  <a:schemeClr val="tx1"/>
                </a:solidFill>
                <a:latin typeface="Arial" pitchFamily="34" charset="0"/>
                <a:cs typeface="Arial" pitchFamily="34" charset="0"/>
              </a:rPr>
              <a:t>, </a:t>
            </a:r>
            <a:r>
              <a:rPr lang="en" sz="2400" dirty="0" err="1" smtClean="0">
                <a:solidFill>
                  <a:schemeClr val="tx1"/>
                </a:solidFill>
                <a:latin typeface="Arial" pitchFamily="34" charset="0"/>
                <a:cs typeface="Arial" pitchFamily="34" charset="0"/>
              </a:rPr>
              <a:t>L.M. </a:t>
            </a:r>
            <a:r>
              <a:rPr lang="en" sz="2400" dirty="0" smtClean="0">
                <a:solidFill>
                  <a:schemeClr val="tx1"/>
                </a:solidFill>
                <a:latin typeface="Arial" pitchFamily="34" charset="0"/>
                <a:cs typeface="Arial" pitchFamily="34" charset="0"/>
              </a:rPr>
              <a:t>Kozlova etc.</a:t>
            </a:r>
            <a:r>
              <a:rPr lang="en" sz="2400" dirty="0" err="1" smtClean="0">
                <a:solidFill>
                  <a:schemeClr val="tx1"/>
                </a:solidFill>
                <a:latin typeface="Arial" pitchFamily="34" charset="0"/>
                <a:cs typeface="Arial" pitchFamily="34" charset="0"/>
              </a:rPr>
              <a:t>​</a:t>
            </a:r>
            <a:r>
              <a:rPr lang="en" sz="2400" dirty="0" smtClean="0">
                <a:solidFill>
                  <a:schemeClr val="tx1"/>
                </a:solidFill>
                <a:latin typeface="Arial" pitchFamily="34" charset="0"/>
                <a:cs typeface="Arial" pitchFamily="34" charset="0"/>
              </a:rPr>
              <a:t>​</a:t>
            </a:r>
          </a:p>
          <a:p>
            <a:pPr marL="0" indent="354013" algn="just">
              <a:spcBef>
                <a:spcPts val="0"/>
              </a:spcBef>
              <a:buClr>
                <a:schemeClr val="hlink"/>
              </a:buClr>
              <a:buSzPct val="65000"/>
              <a:buNone/>
            </a:pPr>
            <a:endParaRPr lang="ru-RU" sz="2400" dirty="0" smtClean="0">
              <a:solidFill>
                <a:schemeClr val="tx1"/>
              </a:solidFill>
              <a:latin typeface="Arial" pitchFamily="34" charset="0"/>
              <a:cs typeface="Arial" pitchFamily="34" charset="0"/>
            </a:endParaRPr>
          </a:p>
          <a:p>
            <a:pPr marL="0" indent="354013"/>
            <a:endParaRPr lang="ru-RU" sz="2400" dirty="0">
              <a:latin typeface="Arial" pitchFamily="34" charset="0"/>
              <a:cs typeface="Arial" pitchFamily="34" charset="0"/>
            </a:endParaRPr>
          </a:p>
        </p:txBody>
      </p:sp>
      <p:pic>
        <p:nvPicPr>
          <p:cNvPr id="15362" name="Picture 2" descr="http://pomnipro.ru/resources/image/memorypage_81343.jpeg?v=13971657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77" y="2276872"/>
            <a:ext cx="2012429" cy="2813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749883"/>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smtClean="0">
                <a:latin typeface="Arial" pitchFamily="34" charset="0"/>
                <a:cs typeface="Arial" pitchFamily="34" charset="0"/>
              </a:rPr>
              <a:t>3. Basic concepts and terms </a:t>
            </a:r>
            <a:r>
              <a:rPr lang="en" sz="2800" dirty="0" err="1" smtClean="0">
                <a:latin typeface="Arial" pitchFamily="34" charset="0"/>
                <a:cs typeface="Arial" pitchFamily="34" charset="0"/>
              </a:rPr>
              <a:t>of biopharmacy </a:t>
            </a:r>
            <a:r>
              <a:rPr lang="en" sz="2800" dirty="0" smtClean="0">
                <a:latin typeface="Arial" pitchFamily="34" charset="0"/>
                <a:cs typeface="Arial" pitchFamily="34" charset="0"/>
              </a:rPr>
              <a:t>.</a:t>
            </a:r>
            <a:endParaRPr lang="ru-RU" sz="28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11</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60870267"/>
              </p:ext>
            </p:extLst>
          </p:nvPr>
        </p:nvGraphicFramePr>
        <p:xfrm>
          <a:off x="179512" y="1628799"/>
          <a:ext cx="8784976" cy="4680520"/>
        </p:xfrm>
        <a:graphic>
          <a:graphicData uri="http://schemas.openxmlformats.org/drawingml/2006/table">
            <a:tbl>
              <a:tblPr>
                <a:tableStyleId>{5940675A-B579-460E-94D1-54222C63F5DA}</a:tableStyleId>
              </a:tblPr>
              <a:tblGrid>
                <a:gridCol w="2562285">
                  <a:extLst>
                    <a:ext uri="{9D8B030D-6E8A-4147-A177-3AD203B41FA5}">
                      <a16:colId xmlns:a16="http://schemas.microsoft.com/office/drawing/2014/main" val="20000"/>
                    </a:ext>
                  </a:extLst>
                </a:gridCol>
                <a:gridCol w="6222691">
                  <a:extLst>
                    <a:ext uri="{9D8B030D-6E8A-4147-A177-3AD203B41FA5}">
                      <a16:colId xmlns:a16="http://schemas.microsoft.com/office/drawing/2014/main" val="20001"/>
                    </a:ext>
                  </a:extLst>
                </a:gridCol>
              </a:tblGrid>
              <a:tr h="885972">
                <a:tc>
                  <a:txBody>
                    <a:bodyPr/>
                    <a:lstStyle/>
                    <a:p>
                      <a:pPr marL="0" indent="0" algn="l">
                        <a:spcAft>
                          <a:spcPts val="0"/>
                        </a:spcAft>
                      </a:pPr>
                      <a:r>
                        <a:rPr lang="en" sz="1800" b="1" i="1" spc="-15" noProof="0" dirty="0" smtClean="0">
                          <a:solidFill>
                            <a:srgbClr val="FF0000"/>
                          </a:solidFill>
                          <a:effectLst/>
                          <a:latin typeface="Arial" pitchFamily="34" charset="0"/>
                          <a:cs typeface="Arial" pitchFamily="34" charset="0"/>
                        </a:rPr>
                        <a:t>Factors</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marR="97790" indent="0" algn="just">
                        <a:spcAft>
                          <a:spcPts val="0"/>
                        </a:spcAft>
                      </a:pPr>
                      <a:r>
                        <a:rPr lang="en" sz="1800" spc="-5" noProof="0" smtClean="0">
                          <a:effectLst/>
                          <a:latin typeface="Arial" pitchFamily="34" charset="0"/>
                          <a:cs typeface="Arial" pitchFamily="34" charset="0"/>
                        </a:rPr>
                        <a:t>Simultaneously acting forces, states, or other </a:t>
                      </a:r>
                      <a:r>
                        <a:rPr lang="en" sz="1800" spc="5" noProof="0" smtClean="0">
                          <a:effectLst/>
                          <a:latin typeface="Arial" pitchFamily="34" charset="0"/>
                          <a:cs typeface="Arial" pitchFamily="34" charset="0"/>
                        </a:rPr>
                        <a:t>conditions that affect the final outcome of the processes, </a:t>
                      </a:r>
                      <a:r>
                        <a:rPr lang="en" sz="1800" noProof="0" smtClean="0">
                          <a:effectLst/>
                          <a:latin typeface="Arial" pitchFamily="34" charset="0"/>
                          <a:cs typeface="Arial" pitchFamily="34" charset="0"/>
                        </a:rPr>
                        <a:t>data, or parameters being studied.</a:t>
                      </a:r>
                      <a:endParaRPr lang="uk-UA" sz="1100" noProof="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0"/>
                  </a:ext>
                </a:extLst>
              </a:tr>
              <a:tr h="742977">
                <a:tc>
                  <a:txBody>
                    <a:bodyPr/>
                    <a:lstStyle/>
                    <a:p>
                      <a:pPr marL="0" indent="0" algn="l">
                        <a:spcAft>
                          <a:spcPts val="0"/>
                        </a:spcAft>
                      </a:pPr>
                      <a:r>
                        <a:rPr lang="en" sz="1800" b="1" i="1" spc="-5" noProof="0" dirty="0" smtClean="0">
                          <a:solidFill>
                            <a:srgbClr val="FF0000"/>
                          </a:solidFill>
                          <a:effectLst/>
                          <a:latin typeface="Arial" pitchFamily="34" charset="0"/>
                          <a:cs typeface="Arial" pitchFamily="34" charset="0"/>
                        </a:rPr>
                        <a:t>Effective substance</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marR="54610" indent="0" algn="just">
                        <a:spcAft>
                          <a:spcPts val="0"/>
                        </a:spcAft>
                      </a:pPr>
                      <a:r>
                        <a:rPr lang="en" sz="1800" spc="-5" noProof="0" smtClean="0">
                          <a:effectLst/>
                          <a:latin typeface="Arial" pitchFamily="34" charset="0"/>
                          <a:cs typeface="Arial" pitchFamily="34" charset="0"/>
                        </a:rPr>
                        <a:t>The biologically active part of a drug </a:t>
                      </a:r>
                      <a:r>
                        <a:rPr lang="en" sz="1800" spc="5" noProof="0" smtClean="0">
                          <a:effectLst/>
                          <a:latin typeface="Arial" pitchFamily="34" charset="0"/>
                          <a:cs typeface="Arial" pitchFamily="34" charset="0"/>
                        </a:rPr>
                        <a:t>that is responsible for </a:t>
                      </a:r>
                      <a:r>
                        <a:rPr lang="en" sz="1800" noProof="0" smtClean="0">
                          <a:effectLst/>
                          <a:latin typeface="Arial" pitchFamily="34" charset="0"/>
                          <a:cs typeface="Arial" pitchFamily="34" charset="0"/>
                        </a:rPr>
                        <a:t>the therapeutic effect.</a:t>
                      </a:r>
                      <a:endParaRPr lang="uk-UA" sz="1100" noProof="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1"/>
                  </a:ext>
                </a:extLst>
              </a:tr>
              <a:tr h="688655">
                <a:tc>
                  <a:txBody>
                    <a:bodyPr/>
                    <a:lstStyle/>
                    <a:p>
                      <a:pPr marL="0" indent="0" algn="l">
                        <a:spcAft>
                          <a:spcPts val="0"/>
                        </a:spcAft>
                      </a:pPr>
                      <a:r>
                        <a:rPr lang="en" sz="1800" b="1" i="1" spc="-5" noProof="0" dirty="0" smtClean="0">
                          <a:solidFill>
                            <a:srgbClr val="FF0000"/>
                          </a:solidFill>
                          <a:effectLst/>
                          <a:latin typeface="Arial" pitchFamily="34" charset="0"/>
                          <a:cs typeface="Arial" pitchFamily="34" charset="0"/>
                        </a:rPr>
                        <a:t>Efficiency</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indent="0" algn="just">
                        <a:spcAft>
                          <a:spcPts val="0"/>
                        </a:spcAft>
                      </a:pPr>
                      <a:r>
                        <a:rPr lang="en" sz="1800" spc="-5" noProof="0" smtClean="0">
                          <a:effectLst/>
                          <a:latin typeface="Arial" pitchFamily="34" charset="0"/>
                          <a:cs typeface="Arial" pitchFamily="34" charset="0"/>
                        </a:rPr>
                        <a:t>The ability of a medicinal substance or </a:t>
                      </a:r>
                      <a:r>
                        <a:rPr lang="en" sz="1800" spc="5" noProof="0" smtClean="0">
                          <a:effectLst/>
                          <a:latin typeface="Arial" pitchFamily="34" charset="0"/>
                          <a:cs typeface="Arial" pitchFamily="34" charset="0"/>
                        </a:rPr>
                        <a:t>drug to achieve </a:t>
                      </a:r>
                      <a:r>
                        <a:rPr lang="en" sz="1800" spc="-5" noProof="0" smtClean="0">
                          <a:effectLst/>
                          <a:latin typeface="Arial" pitchFamily="34" charset="0"/>
                          <a:cs typeface="Arial" pitchFamily="34" charset="0"/>
                        </a:rPr>
                        <a:t>the desired effect.</a:t>
                      </a:r>
                      <a:endParaRPr lang="uk-UA" sz="1100" noProof="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2"/>
                  </a:ext>
                </a:extLst>
              </a:tr>
              <a:tr h="2362916">
                <a:tc>
                  <a:txBody>
                    <a:bodyPr/>
                    <a:lstStyle/>
                    <a:p>
                      <a:pPr marL="0" indent="0" algn="l">
                        <a:spcAft>
                          <a:spcPts val="0"/>
                        </a:spcAft>
                      </a:pPr>
                      <a:r>
                        <a:rPr lang="en" sz="1800" b="1" i="1" spc="-5" noProof="0" dirty="0" smtClean="0">
                          <a:solidFill>
                            <a:srgbClr val="FF0000"/>
                          </a:solidFill>
                          <a:effectLst/>
                          <a:latin typeface="Arial" pitchFamily="34" charset="0"/>
                          <a:cs typeface="Arial" pitchFamily="34" charset="0"/>
                        </a:rPr>
                        <a:t>Clinical factors</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indent="0" algn="just">
                        <a:spcAft>
                          <a:spcPts val="0"/>
                        </a:spcAft>
                      </a:pPr>
                      <a:r>
                        <a:rPr lang="en" sz="1800" spc="-5" noProof="0" dirty="0" smtClean="0">
                          <a:effectLst/>
                          <a:latin typeface="Arial" pitchFamily="34" charset="0"/>
                          <a:cs typeface="Arial" pitchFamily="34" charset="0"/>
                        </a:rPr>
                        <a:t>Factors that arise during pharmacotherapy in clinical settings (choice of dosage regimen, time of drug administration, side effects, interaction of simultaneous or sequentially administered drugs, patient's </a:t>
                      </a:r>
                      <a:r>
                        <a:rPr lang="en" sz="1800" spc="-5" noProof="0" dirty="0" err="1" smtClean="0">
                          <a:effectLst/>
                          <a:latin typeface="Arial" pitchFamily="34" charset="0"/>
                          <a:cs typeface="Arial" pitchFamily="34" charset="0"/>
                        </a:rPr>
                        <a:t>bedriddenness </a:t>
                      </a:r>
                      <a:r>
                        <a:rPr lang="en" sz="1800" spc="-5" noProof="0" dirty="0" smtClean="0">
                          <a:effectLst/>
                          <a:latin typeface="Arial" pitchFamily="34" charset="0"/>
                          <a:cs typeface="Arial" pitchFamily="34" charset="0"/>
                        </a:rPr>
                        <a:t>, physical activity, severity of the disease, dysfunction of the gastrointestinal tract, liver, kidneys, cardiac activity, </a:t>
                      </a:r>
                      <a:r>
                        <a:rPr lang="en" sz="1800" spc="-5" noProof="0" dirty="0" err="1" smtClean="0">
                          <a:effectLst/>
                          <a:latin typeface="Arial" pitchFamily="34" charset="0"/>
                          <a:cs typeface="Arial" pitchFamily="34" charset="0"/>
                        </a:rPr>
                        <a:t>etc. </a:t>
                      </a:r>
                      <a:r>
                        <a:rPr lang="en" sz="1800" spc="-5" noProof="0" dirty="0" smtClean="0">
                          <a:effectLst/>
                          <a:latin typeface="Arial" pitchFamily="34" charset="0"/>
                          <a:cs typeface="Arial" pitchFamily="34" charset="0"/>
                        </a:rPr>
                        <a:t>).</a:t>
                      </a:r>
                      <a:endParaRPr lang="uk-UA" sz="1100" noProof="0" dirty="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69562777"/>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3200" dirty="0" smtClean="0">
                <a:latin typeface="Arial" pitchFamily="34" charset="0"/>
                <a:cs typeface="Arial" pitchFamily="34" charset="0"/>
              </a:rPr>
              <a:t>3. Basic concepts and terms </a:t>
            </a:r>
            <a:r>
              <a:rPr lang="en" sz="3200" dirty="0" err="1" smtClean="0">
                <a:latin typeface="Arial" pitchFamily="34" charset="0"/>
                <a:cs typeface="Arial" pitchFamily="34" charset="0"/>
              </a:rPr>
              <a:t>of biopharmacy </a:t>
            </a:r>
            <a:r>
              <a:rPr lang="en"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12</a:t>
            </a:fld>
            <a:endParaRPr lang="ru-RU" dirty="0">
              <a:solidFill>
                <a:schemeClr val="tx1"/>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2747649794"/>
              </p:ext>
            </p:extLst>
          </p:nvPr>
        </p:nvGraphicFramePr>
        <p:xfrm>
          <a:off x="251520" y="1556792"/>
          <a:ext cx="8784976" cy="4895215"/>
        </p:xfrm>
        <a:graphic>
          <a:graphicData uri="http://schemas.openxmlformats.org/drawingml/2006/table">
            <a:tbl>
              <a:tblPr>
                <a:tableStyleId>{616DA210-FB5B-4158-B5E0-FEB733F419BA}</a:tableStyleId>
              </a:tblPr>
              <a:tblGrid>
                <a:gridCol w="3316243">
                  <a:extLst>
                    <a:ext uri="{9D8B030D-6E8A-4147-A177-3AD203B41FA5}">
                      <a16:colId xmlns:a16="http://schemas.microsoft.com/office/drawing/2014/main" val="20000"/>
                    </a:ext>
                  </a:extLst>
                </a:gridCol>
                <a:gridCol w="5468733">
                  <a:extLst>
                    <a:ext uri="{9D8B030D-6E8A-4147-A177-3AD203B41FA5}">
                      <a16:colId xmlns:a16="http://schemas.microsoft.com/office/drawing/2014/main" val="20001"/>
                    </a:ext>
                  </a:extLst>
                </a:gridCol>
              </a:tblGrid>
              <a:tr h="1710690">
                <a:tc>
                  <a:txBody>
                    <a:bodyPr/>
                    <a:lstStyle/>
                    <a:p>
                      <a:pPr indent="0">
                        <a:spcAft>
                          <a:spcPts val="0"/>
                        </a:spcAft>
                      </a:pPr>
                      <a:r>
                        <a:rPr lang="en" sz="2000" b="1" i="1" spc="-5" dirty="0">
                          <a:solidFill>
                            <a:srgbClr val="FF0000"/>
                          </a:solidFill>
                          <a:effectLst/>
                          <a:latin typeface="Arial" pitchFamily="34" charset="0"/>
                          <a:cs typeface="Arial" pitchFamily="34" charset="0"/>
                        </a:rPr>
                        <a:t>" </a:t>
                      </a:r>
                      <a:r>
                        <a:rPr lang="en" sz="2000" b="1" i="1" spc="-5" dirty="0" err="1">
                          <a:solidFill>
                            <a:srgbClr val="FF0000"/>
                          </a:solidFill>
                          <a:effectLst/>
                          <a:latin typeface="Arial" pitchFamily="34" charset="0"/>
                          <a:cs typeface="Arial" pitchFamily="34" charset="0"/>
                        </a:rPr>
                        <a:t>Equivalence </a:t>
                      </a:r>
                      <a:r>
                        <a:rPr lang="en" sz="2000" b="1" i="1" spc="-5" dirty="0">
                          <a:solidFill>
                            <a:srgbClr val="FF0000"/>
                          </a:solidFill>
                          <a:effectLst/>
                          <a:latin typeface="Arial" pitchFamily="34" charset="0"/>
                          <a:cs typeface="Arial" pitchFamily="34" charset="0"/>
                        </a:rPr>
                        <a:t>"</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marR="52705" indent="0" algn="just">
                        <a:spcAft>
                          <a:spcPts val="0"/>
                        </a:spcAft>
                      </a:pPr>
                      <a:r>
                        <a:rPr lang="en" sz="2000" spc="-5">
                          <a:effectLst/>
                          <a:latin typeface="Arial" pitchFamily="34" charset="0"/>
                          <a:cs typeface="Arial" pitchFamily="34" charset="0"/>
                        </a:rPr>
                        <a:t>Compliance of the quantity of medicinal substance (agent) or medicinal product with the analytical regulatory documentation or identity of the effect of the investigated agent with the reference drug.</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1595120">
                <a:tc>
                  <a:txBody>
                    <a:bodyPr/>
                    <a:lstStyle/>
                    <a:p>
                      <a:pPr indent="0">
                        <a:spcAft>
                          <a:spcPts val="0"/>
                        </a:spcAft>
                      </a:pPr>
                      <a:r>
                        <a:rPr lang="en" sz="2000" b="1" i="1" spc="-5" dirty="0" err="1">
                          <a:solidFill>
                            <a:srgbClr val="FF0000"/>
                          </a:solidFill>
                          <a:effectLst/>
                          <a:latin typeface="Arial" pitchFamily="34" charset="0"/>
                          <a:cs typeface="Arial" pitchFamily="34" charset="0"/>
                        </a:rPr>
                        <a:t>Pharmaceutical</a:t>
                      </a:r>
                      <a:r>
                        <a:rPr lang="en" sz="2000" b="1" i="1" spc="-5" dirty="0">
                          <a:solidFill>
                            <a:srgbClr val="FF0000"/>
                          </a:solidFill>
                          <a:effectLst/>
                          <a:latin typeface="Arial" pitchFamily="34" charset="0"/>
                          <a:cs typeface="Arial" pitchFamily="34" charset="0"/>
                        </a:rPr>
                        <a:t> </a:t>
                      </a:r>
                      <a:r>
                        <a:rPr lang="en" sz="2000" b="1" i="1" spc="-5" dirty="0" err="1">
                          <a:solidFill>
                            <a:srgbClr val="FF0000"/>
                          </a:solidFill>
                          <a:effectLst/>
                          <a:latin typeface="Arial" pitchFamily="34" charset="0"/>
                          <a:cs typeface="Arial" pitchFamily="34" charset="0"/>
                        </a:rPr>
                        <a:t>equivalent</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indent="0" algn="just">
                        <a:spcAft>
                          <a:spcPts val="0"/>
                        </a:spcAft>
                      </a:pPr>
                      <a:r>
                        <a:rPr lang="en" sz="2000" spc="-5">
                          <a:effectLst/>
                          <a:latin typeface="Arial" pitchFamily="34" charset="0"/>
                          <a:cs typeface="Arial" pitchFamily="34" charset="0"/>
                        </a:rPr>
                        <a:t>This is a medicinal product containing the same amount of a therapeutically similar substance in a specific dosage form that meets the requirements determined by technological standards.</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r h="1589405">
                <a:tc>
                  <a:txBody>
                    <a:bodyPr/>
                    <a:lstStyle/>
                    <a:p>
                      <a:pPr indent="0">
                        <a:spcAft>
                          <a:spcPts val="0"/>
                        </a:spcAft>
                      </a:pPr>
                      <a:r>
                        <a:rPr lang="en" sz="2000" b="1" i="1" spc="-5" dirty="0" err="1">
                          <a:solidFill>
                            <a:srgbClr val="FF0000"/>
                          </a:solidFill>
                          <a:effectLst/>
                          <a:latin typeface="Arial" pitchFamily="34" charset="0"/>
                          <a:cs typeface="Arial" pitchFamily="34" charset="0"/>
                        </a:rPr>
                        <a:t>Clinical</a:t>
                      </a:r>
                      <a:r>
                        <a:rPr lang="en" sz="2000" b="1" i="1" spc="-5" dirty="0">
                          <a:solidFill>
                            <a:srgbClr val="FF0000"/>
                          </a:solidFill>
                          <a:effectLst/>
                          <a:latin typeface="Arial" pitchFamily="34" charset="0"/>
                          <a:cs typeface="Arial" pitchFamily="34" charset="0"/>
                        </a:rPr>
                        <a:t> </a:t>
                      </a:r>
                      <a:r>
                        <a:rPr lang="en" sz="2000" b="1" i="1" spc="-5" dirty="0" err="1">
                          <a:solidFill>
                            <a:srgbClr val="FF0000"/>
                          </a:solidFill>
                          <a:effectLst/>
                          <a:latin typeface="Arial" pitchFamily="34" charset="0"/>
                          <a:cs typeface="Arial" pitchFamily="34" charset="0"/>
                        </a:rPr>
                        <a:t>equivalent</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indent="0" algn="just">
                        <a:spcAft>
                          <a:spcPts val="0"/>
                        </a:spcAft>
                      </a:pPr>
                      <a:r>
                        <a:rPr lang="en" sz="2000" spc="-5" noProof="0" dirty="0" smtClean="0">
                          <a:effectLst/>
                          <a:latin typeface="Arial" pitchFamily="34" charset="0"/>
                          <a:cs typeface="Arial" pitchFamily="34" charset="0"/>
                        </a:rPr>
                        <a:t>An equivalent of a medicinal product that, after using the same doses, produces the same therapeutic effect, tested on a certain symptom or in the treatment of a disease.</a:t>
                      </a:r>
                      <a:endParaRPr lang="uk-UA" sz="1200" noProof="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19032030"/>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3200" dirty="0" smtClean="0">
                <a:latin typeface="Arial" pitchFamily="34" charset="0"/>
                <a:cs typeface="Arial" pitchFamily="34" charset="0"/>
              </a:rPr>
              <a:t>3. Basic concepts and terms </a:t>
            </a:r>
            <a:r>
              <a:rPr lang="en" sz="3200" dirty="0" err="1" smtClean="0">
                <a:latin typeface="Arial" pitchFamily="34" charset="0"/>
                <a:cs typeface="Arial" pitchFamily="34" charset="0"/>
              </a:rPr>
              <a:t>of biopharmacy </a:t>
            </a:r>
            <a:r>
              <a:rPr lang="en"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13</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087105902"/>
              </p:ext>
            </p:extLst>
          </p:nvPr>
        </p:nvGraphicFramePr>
        <p:xfrm>
          <a:off x="107504" y="1511300"/>
          <a:ext cx="8928991" cy="5090150"/>
        </p:xfrm>
        <a:graphic>
          <a:graphicData uri="http://schemas.openxmlformats.org/drawingml/2006/table">
            <a:tbl>
              <a:tblPr>
                <a:tableStyleId>{5940675A-B579-460E-94D1-54222C63F5DA}</a:tableStyleId>
              </a:tblPr>
              <a:tblGrid>
                <a:gridCol w="3370608">
                  <a:extLst>
                    <a:ext uri="{9D8B030D-6E8A-4147-A177-3AD203B41FA5}">
                      <a16:colId xmlns:a16="http://schemas.microsoft.com/office/drawing/2014/main" val="20000"/>
                    </a:ext>
                  </a:extLst>
                </a:gridCol>
                <a:gridCol w="5558383">
                  <a:extLst>
                    <a:ext uri="{9D8B030D-6E8A-4147-A177-3AD203B41FA5}">
                      <a16:colId xmlns:a16="http://schemas.microsoft.com/office/drawing/2014/main" val="20001"/>
                    </a:ext>
                  </a:extLst>
                </a:gridCol>
              </a:tblGrid>
              <a:tr h="1773684">
                <a:tc>
                  <a:txBody>
                    <a:bodyPr/>
                    <a:lstStyle/>
                    <a:p>
                      <a:pPr>
                        <a:spcAft>
                          <a:spcPts val="0"/>
                        </a:spcAft>
                      </a:pPr>
                      <a:r>
                        <a:rPr lang="en" sz="1800" b="1" i="1" spc="-5" dirty="0" err="1" smtClean="0">
                          <a:solidFill>
                            <a:srgbClr val="FF0000"/>
                          </a:solidFill>
                          <a:effectLst/>
                          <a:latin typeface="Arial" pitchFamily="34" charset="0"/>
                          <a:cs typeface="Arial" pitchFamily="34" charset="0"/>
                        </a:rPr>
                        <a:t>Bioequivalence</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marR="52705" indent="3175" algn="just">
                        <a:spcAft>
                          <a:spcPts val="0"/>
                        </a:spcAft>
                      </a:pPr>
                      <a:r>
                        <a:rPr lang="en" sz="1800" spc="-5">
                          <a:effectLst/>
                          <a:latin typeface="Arial" pitchFamily="34" charset="0"/>
                          <a:cs typeface="Arial" pitchFamily="34" charset="0"/>
                        </a:rPr>
                        <a:t>Equivalent drugs are drugs prepared by different manufacturers or the same factory, but of different batches, which, when administered in the same dosage form to the same patients in the same doses, exhibit the same biological (therapeutic) effect.</a:t>
                      </a:r>
                      <a:endParaRPr lang="ru-RU" sz="110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0"/>
                  </a:ext>
                </a:extLst>
              </a:tr>
              <a:tr h="1224136">
                <a:tc>
                  <a:txBody>
                    <a:bodyPr/>
                    <a:lstStyle/>
                    <a:p>
                      <a:pPr>
                        <a:spcAft>
                          <a:spcPts val="0"/>
                        </a:spcAft>
                      </a:pPr>
                      <a:r>
                        <a:rPr lang="en" sz="1800" b="1" i="1" spc="-5" dirty="0" err="1">
                          <a:solidFill>
                            <a:srgbClr val="FF0000"/>
                          </a:solidFill>
                          <a:effectLst/>
                          <a:latin typeface="Arial" pitchFamily="34" charset="0"/>
                          <a:cs typeface="Arial" pitchFamily="34" charset="0"/>
                        </a:rPr>
                        <a:t>Therapeutic</a:t>
                      </a:r>
                      <a:r>
                        <a:rPr lang="en" sz="1800" b="1" i="1" spc="-5" dirty="0">
                          <a:solidFill>
                            <a:srgbClr val="FF0000"/>
                          </a:solidFill>
                          <a:effectLst/>
                          <a:latin typeface="Arial" pitchFamily="34" charset="0"/>
                          <a:cs typeface="Arial" pitchFamily="34" charset="0"/>
                        </a:rPr>
                        <a:t> </a:t>
                      </a:r>
                      <a:r>
                        <a:rPr lang="en" sz="1800" b="1" i="1" spc="-5" dirty="0" err="1">
                          <a:solidFill>
                            <a:srgbClr val="FF0000"/>
                          </a:solidFill>
                          <a:effectLst/>
                          <a:latin typeface="Arial" pitchFamily="34" charset="0"/>
                          <a:cs typeface="Arial" pitchFamily="34" charset="0"/>
                        </a:rPr>
                        <a:t>non-equivalence</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indent="3175" algn="just">
                        <a:spcAft>
                          <a:spcPts val="0"/>
                        </a:spcAft>
                      </a:pPr>
                      <a:r>
                        <a:rPr lang="en" sz="1800" spc="-5">
                          <a:effectLst/>
                          <a:latin typeface="Arial" pitchFamily="34" charset="0"/>
                          <a:cs typeface="Arial" pitchFamily="34" charset="0"/>
                        </a:rPr>
                        <a:t>Inequality of therapeutic effects of the same drugs in the same doses, prepared by different manufacturers or the same factory, but of different batches.</a:t>
                      </a:r>
                      <a:endParaRPr lang="ru-RU" sz="110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1"/>
                  </a:ext>
                </a:extLst>
              </a:tr>
              <a:tr h="648072">
                <a:tc>
                  <a:txBody>
                    <a:bodyPr/>
                    <a:lstStyle/>
                    <a:p>
                      <a:pPr>
                        <a:spcAft>
                          <a:spcPts val="0"/>
                        </a:spcAft>
                      </a:pPr>
                      <a:r>
                        <a:rPr lang="en" sz="1800" b="1" i="1" spc="-5" dirty="0" err="1">
                          <a:solidFill>
                            <a:srgbClr val="FF0000"/>
                          </a:solidFill>
                          <a:effectLst/>
                          <a:latin typeface="Arial" pitchFamily="34" charset="0"/>
                          <a:cs typeface="Arial" pitchFamily="34" charset="0"/>
                        </a:rPr>
                        <a:t>Biological</a:t>
                      </a:r>
                      <a:r>
                        <a:rPr lang="en" sz="1800" b="1" i="1" spc="-5" dirty="0">
                          <a:solidFill>
                            <a:srgbClr val="FF0000"/>
                          </a:solidFill>
                          <a:effectLst/>
                          <a:latin typeface="Arial" pitchFamily="34" charset="0"/>
                          <a:cs typeface="Arial" pitchFamily="34" charset="0"/>
                        </a:rPr>
                        <a:t> </a:t>
                      </a:r>
                      <a:r>
                        <a:rPr lang="en" sz="1800" b="1" i="1" spc="-5" dirty="0" err="1">
                          <a:solidFill>
                            <a:srgbClr val="FF0000"/>
                          </a:solidFill>
                          <a:effectLst/>
                          <a:latin typeface="Arial" pitchFamily="34" charset="0"/>
                          <a:cs typeface="Arial" pitchFamily="34" charset="0"/>
                        </a:rPr>
                        <a:t>accessibility</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indent="3175" algn="just">
                        <a:spcAft>
                          <a:spcPts val="0"/>
                        </a:spcAft>
                      </a:pPr>
                      <a:r>
                        <a:rPr lang="en" sz="1800" spc="-5">
                          <a:effectLst/>
                          <a:latin typeface="Arial" pitchFamily="34" charset="0"/>
                          <a:cs typeface="Arial" pitchFamily="34" charset="0"/>
                        </a:rPr>
                        <a:t>A condition that allows a medicinal substance introduced into the body to reach the site of action.</a:t>
                      </a:r>
                      <a:endParaRPr lang="ru-RU" sz="110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2"/>
                  </a:ext>
                </a:extLst>
              </a:tr>
              <a:tr h="1444258">
                <a:tc>
                  <a:txBody>
                    <a:bodyPr/>
                    <a:lstStyle/>
                    <a:p>
                      <a:pPr>
                        <a:spcAft>
                          <a:spcPts val="0"/>
                        </a:spcAft>
                      </a:pPr>
                      <a:r>
                        <a:rPr lang="en" sz="1800" b="1" i="1" spc="-5" dirty="0" err="1">
                          <a:solidFill>
                            <a:srgbClr val="FF0000"/>
                          </a:solidFill>
                          <a:effectLst/>
                          <a:latin typeface="Arial" pitchFamily="34" charset="0"/>
                          <a:cs typeface="Arial" pitchFamily="34" charset="0"/>
                        </a:rPr>
                        <a:t>Relative</a:t>
                      </a:r>
                      <a:r>
                        <a:rPr lang="en" sz="1800" b="1" i="1" spc="-5" dirty="0">
                          <a:solidFill>
                            <a:srgbClr val="FF0000"/>
                          </a:solidFill>
                          <a:effectLst/>
                          <a:latin typeface="Arial" pitchFamily="34" charset="0"/>
                          <a:cs typeface="Arial" pitchFamily="34" charset="0"/>
                        </a:rPr>
                        <a:t> </a:t>
                      </a:r>
                      <a:r>
                        <a:rPr lang="en" sz="1800" b="1" i="1" spc="-5" dirty="0" err="1">
                          <a:solidFill>
                            <a:srgbClr val="FF0000"/>
                          </a:solidFill>
                          <a:effectLst/>
                          <a:latin typeface="Arial" pitchFamily="34" charset="0"/>
                          <a:cs typeface="Arial" pitchFamily="34" charset="0"/>
                        </a:rPr>
                        <a:t>bioavailability</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marR="52705" indent="3175" algn="just">
                        <a:spcAft>
                          <a:spcPts val="0"/>
                        </a:spcAft>
                      </a:pPr>
                      <a:r>
                        <a:rPr lang="en" sz="1800" spc="-5" noProof="0" dirty="0" smtClean="0">
                          <a:effectLst/>
                          <a:latin typeface="Arial" pitchFamily="34" charset="0"/>
                          <a:cs typeface="Arial" pitchFamily="34" charset="0"/>
                        </a:rPr>
                        <a:t>Expressed as </a:t>
                      </a:r>
                      <a:r>
                        <a:rPr lang="en" sz="1800" spc="-5" noProof="0" dirty="0" err="1" smtClean="0">
                          <a:effectLst/>
                          <a:latin typeface="Arial" pitchFamily="34" charset="0"/>
                          <a:cs typeface="Arial" pitchFamily="34" charset="0"/>
                        </a:rPr>
                        <a:t>a percentage, </a:t>
                      </a:r>
                      <a:r>
                        <a:rPr lang="en" sz="1800" spc="-5" noProof="0" dirty="0" smtClean="0">
                          <a:effectLst/>
                          <a:latin typeface="Arial" pitchFamily="34" charset="0"/>
                          <a:cs typeface="Arial" pitchFamily="34" charset="0"/>
                        </a:rPr>
                        <a:t>the amount of drug substance released from a dosage form that, after administration, reaches the receptor in an amount sufficient to cause a biological effect.</a:t>
                      </a:r>
                      <a:endParaRPr lang="uk-UA" sz="1100" noProof="0" dirty="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29973027"/>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3200" dirty="0" smtClean="0">
                <a:latin typeface="Arial" pitchFamily="34" charset="0"/>
                <a:cs typeface="Arial" pitchFamily="34" charset="0"/>
              </a:rPr>
              <a:t>3. Basic concepts and terms </a:t>
            </a:r>
            <a:r>
              <a:rPr lang="en" sz="3200" dirty="0" err="1" smtClean="0">
                <a:latin typeface="Arial" pitchFamily="34" charset="0"/>
                <a:cs typeface="Arial" pitchFamily="34" charset="0"/>
              </a:rPr>
              <a:t>of biopharmacy </a:t>
            </a:r>
            <a:r>
              <a:rPr lang="en"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14</a:t>
            </a:fld>
            <a:endParaRPr lang="ru-RU" dirty="0">
              <a:solidFill>
                <a:schemeClr val="tx1"/>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3558399263"/>
              </p:ext>
            </p:extLst>
          </p:nvPr>
        </p:nvGraphicFramePr>
        <p:xfrm>
          <a:off x="107503" y="1636554"/>
          <a:ext cx="8856985" cy="5094985"/>
        </p:xfrm>
        <a:graphic>
          <a:graphicData uri="http://schemas.openxmlformats.org/drawingml/2006/table">
            <a:tbl>
              <a:tblPr>
                <a:tableStyleId>{5940675A-B579-460E-94D1-54222C63F5DA}</a:tableStyleId>
              </a:tblPr>
              <a:tblGrid>
                <a:gridCol w="3343427">
                  <a:extLst>
                    <a:ext uri="{9D8B030D-6E8A-4147-A177-3AD203B41FA5}">
                      <a16:colId xmlns:a16="http://schemas.microsoft.com/office/drawing/2014/main" val="20000"/>
                    </a:ext>
                  </a:extLst>
                </a:gridCol>
                <a:gridCol w="5513558">
                  <a:extLst>
                    <a:ext uri="{9D8B030D-6E8A-4147-A177-3AD203B41FA5}">
                      <a16:colId xmlns:a16="http://schemas.microsoft.com/office/drawing/2014/main" val="20001"/>
                    </a:ext>
                  </a:extLst>
                </a:gridCol>
              </a:tblGrid>
              <a:tr h="2226691">
                <a:tc>
                  <a:txBody>
                    <a:bodyPr/>
                    <a:lstStyle/>
                    <a:p>
                      <a:pPr>
                        <a:spcAft>
                          <a:spcPts val="0"/>
                        </a:spcAft>
                      </a:pPr>
                      <a:r>
                        <a:rPr lang="en" sz="2000" b="1" i="1" spc="-5" dirty="0">
                          <a:solidFill>
                            <a:srgbClr val="FF0000"/>
                          </a:solidFill>
                          <a:effectLst/>
                          <a:latin typeface="Arial" pitchFamily="34" charset="0"/>
                          <a:cs typeface="Arial" pitchFamily="34" charset="0"/>
                        </a:rPr>
                        <a:t>Absolute </a:t>
                      </a:r>
                      <a:r>
                        <a:rPr lang="en" sz="2000" b="1" i="1" spc="-5" dirty="0" err="1">
                          <a:solidFill>
                            <a:srgbClr val="FF0000"/>
                          </a:solidFill>
                          <a:effectLst/>
                          <a:latin typeface="Arial" pitchFamily="34" charset="0"/>
                          <a:cs typeface="Arial" pitchFamily="34" charset="0"/>
                        </a:rPr>
                        <a:t>biological</a:t>
                      </a:r>
                      <a:r>
                        <a:rPr lang="en" sz="2000" b="1" i="1" spc="-5" dirty="0">
                          <a:solidFill>
                            <a:srgbClr val="FF0000"/>
                          </a:solidFill>
                          <a:effectLst/>
                          <a:latin typeface="Arial" pitchFamily="34" charset="0"/>
                          <a:cs typeface="Arial" pitchFamily="34" charset="0"/>
                        </a:rPr>
                        <a:t> </a:t>
                      </a:r>
                      <a:r>
                        <a:rPr lang="en" sz="2000" b="1" i="1" spc="-5" dirty="0" err="1">
                          <a:solidFill>
                            <a:srgbClr val="FF0000"/>
                          </a:solidFill>
                          <a:effectLst/>
                          <a:latin typeface="Arial" pitchFamily="34" charset="0"/>
                          <a:cs typeface="Arial" pitchFamily="34" charset="0"/>
                        </a:rPr>
                        <a:t>accessibility</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marR="52705" indent="3175" algn="just">
                        <a:spcAft>
                          <a:spcPts val="0"/>
                        </a:spcAft>
                      </a:pPr>
                      <a:r>
                        <a:rPr lang="en" sz="2000" spc="-5">
                          <a:effectLst/>
                          <a:latin typeface="Arial" pitchFamily="34" charset="0"/>
                          <a:cs typeface="Arial" pitchFamily="34" charset="0"/>
                        </a:rPr>
                        <a:t>The amount of a drug substance administered in a dosage form intravenously or intravascularly that enters the bloodstream without the effect of the first passage through the liver (the " first pass" effect) or after correlation with this effect, and the rate of this process.</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660717">
                <a:tc>
                  <a:txBody>
                    <a:bodyPr/>
                    <a:lstStyle/>
                    <a:p>
                      <a:pPr>
                        <a:spcAft>
                          <a:spcPts val="0"/>
                        </a:spcAft>
                      </a:pPr>
                      <a:r>
                        <a:rPr lang="en" sz="2000" b="1" i="1" spc="-5">
                          <a:solidFill>
                            <a:srgbClr val="FF0000"/>
                          </a:solidFill>
                          <a:effectLst/>
                          <a:latin typeface="Arial" pitchFamily="34" charset="0"/>
                          <a:cs typeface="Arial" pitchFamily="34" charset="0"/>
                        </a:rPr>
                        <a:t>Physiological accessibility</a:t>
                      </a:r>
                      <a:endParaRPr lang="ru-RU" sz="1200" b="1" i="1">
                        <a:solidFill>
                          <a:srgbClr val="FF0000"/>
                        </a:solidFill>
                        <a:effectLst/>
                        <a:latin typeface="Arial" pitchFamily="34" charset="0"/>
                        <a:cs typeface="Arial" pitchFamily="34" charset="0"/>
                      </a:endParaRPr>
                    </a:p>
                  </a:txBody>
                  <a:tcPr marL="25400" marR="25400" marT="0" marB="0" anchor="ctr"/>
                </a:tc>
                <a:tc>
                  <a:txBody>
                    <a:bodyPr/>
                    <a:lstStyle/>
                    <a:p>
                      <a:pPr indent="3175" algn="just">
                        <a:spcAft>
                          <a:spcPts val="0"/>
                        </a:spcAft>
                      </a:pPr>
                      <a:r>
                        <a:rPr lang="en" sz="2000" spc="-5">
                          <a:effectLst/>
                          <a:latin typeface="Arial" pitchFamily="34" charset="0"/>
                          <a:cs typeface="Arial" pitchFamily="34" charset="0"/>
                        </a:rPr>
                        <a:t>Synonymous with "bioavailability" or "bioavailability."</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r h="1293177">
                <a:tc>
                  <a:txBody>
                    <a:bodyPr/>
                    <a:lstStyle/>
                    <a:p>
                      <a:pPr>
                        <a:spcAft>
                          <a:spcPts val="0"/>
                        </a:spcAft>
                      </a:pPr>
                      <a:r>
                        <a:rPr lang="en" sz="2000" b="1" i="1" spc="-5">
                          <a:solidFill>
                            <a:srgbClr val="FF0000"/>
                          </a:solidFill>
                          <a:effectLst/>
                          <a:latin typeface="Arial" pitchFamily="34" charset="0"/>
                          <a:cs typeface="Arial" pitchFamily="34" charset="0"/>
                        </a:rPr>
                        <a:t>System availability</a:t>
                      </a:r>
                      <a:endParaRPr lang="ru-RU" sz="1200" b="1" i="1">
                        <a:solidFill>
                          <a:srgbClr val="FF0000"/>
                        </a:solidFill>
                        <a:effectLst/>
                        <a:latin typeface="Arial" pitchFamily="34" charset="0"/>
                        <a:cs typeface="Arial" pitchFamily="34" charset="0"/>
                      </a:endParaRPr>
                    </a:p>
                  </a:txBody>
                  <a:tcPr marL="25400" marR="25400" marT="0" marB="0" anchor="ctr"/>
                </a:tc>
                <a:tc>
                  <a:txBody>
                    <a:bodyPr/>
                    <a:lstStyle/>
                    <a:p>
                      <a:pPr marR="52705" indent="3175" algn="just">
                        <a:spcAft>
                          <a:spcPts val="0"/>
                        </a:spcAft>
                      </a:pPr>
                      <a:r>
                        <a:rPr lang="en" sz="2000" spc="-5">
                          <a:effectLst/>
                          <a:latin typeface="Arial" pitchFamily="34" charset="0"/>
                          <a:cs typeface="Arial" pitchFamily="34" charset="0"/>
                        </a:rPr>
                        <a:t>The fraction of the total absorbed dose of a drug substance that enters the circulatory system after oral administration. Synonymous with "bioavailability" and "bioavailability."</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2"/>
                  </a:ext>
                </a:extLst>
              </a:tr>
              <a:tr h="636197">
                <a:tc>
                  <a:txBody>
                    <a:bodyPr/>
                    <a:lstStyle/>
                    <a:p>
                      <a:pPr>
                        <a:spcAft>
                          <a:spcPts val="0"/>
                        </a:spcAft>
                      </a:pPr>
                      <a:r>
                        <a:rPr lang="en" sz="2000" b="1" i="1" spc="-5" dirty="0" err="1">
                          <a:solidFill>
                            <a:srgbClr val="FF0000"/>
                          </a:solidFill>
                          <a:effectLst/>
                          <a:latin typeface="Arial" pitchFamily="34" charset="0"/>
                          <a:cs typeface="Arial" pitchFamily="34" charset="0"/>
                        </a:rPr>
                        <a:t>Absorption </a:t>
                      </a:r>
                      <a:r>
                        <a:rPr lang="en" sz="2000" b="1" i="1" spc="-5" dirty="0">
                          <a:solidFill>
                            <a:srgbClr val="FF0000"/>
                          </a:solidFill>
                          <a:effectLst/>
                          <a:latin typeface="Arial" pitchFamily="34" charset="0"/>
                          <a:cs typeface="Arial" pitchFamily="34" charset="0"/>
                        </a:rPr>
                        <a:t>( </a:t>
                      </a:r>
                      <a:r>
                        <a:rPr lang="en" sz="2000" b="1" i="1" spc="-5" dirty="0" err="1">
                          <a:solidFill>
                            <a:srgbClr val="FF0000"/>
                          </a:solidFill>
                          <a:effectLst/>
                          <a:latin typeface="Arial" pitchFamily="34" charset="0"/>
                          <a:cs typeface="Arial" pitchFamily="34" charset="0"/>
                        </a:rPr>
                        <a:t>suction </a:t>
                      </a:r>
                      <a:r>
                        <a:rPr lang="en" sz="2000" b="1" i="1" spc="-5" dirty="0">
                          <a:solidFill>
                            <a:srgbClr val="FF0000"/>
                          </a:solidFill>
                          <a:effectLst/>
                          <a:latin typeface="Arial" pitchFamily="34" charset="0"/>
                          <a:cs typeface="Arial" pitchFamily="34" charset="0"/>
                        </a:rPr>
                        <a:t>)</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marR="52705" indent="3175" algn="just">
                        <a:spcAft>
                          <a:spcPts val="0"/>
                        </a:spcAft>
                      </a:pPr>
                      <a:r>
                        <a:rPr lang="en" sz="2000" spc="-5" noProof="0" dirty="0" smtClean="0">
                          <a:effectLst/>
                          <a:latin typeface="Arial" pitchFamily="34" charset="0"/>
                          <a:cs typeface="Arial" pitchFamily="34" charset="0"/>
                        </a:rPr>
                        <a:t>The process of transferring a medicinal substance from the site of administration to the bloodstream.</a:t>
                      </a:r>
                      <a:endParaRPr lang="uk-UA" sz="1200" noProof="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87785785"/>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3200" dirty="0" smtClean="0">
                <a:latin typeface="Arial" pitchFamily="34" charset="0"/>
                <a:cs typeface="Arial" pitchFamily="34" charset="0"/>
              </a:rPr>
              <a:t>3. Basic concepts and terms </a:t>
            </a:r>
            <a:r>
              <a:rPr lang="en" sz="3200" dirty="0" err="1" smtClean="0">
                <a:latin typeface="Arial" pitchFamily="34" charset="0"/>
                <a:cs typeface="Arial" pitchFamily="34" charset="0"/>
              </a:rPr>
              <a:t>of biopharmacy </a:t>
            </a:r>
            <a:r>
              <a:rPr lang="en"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15</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201063609"/>
              </p:ext>
            </p:extLst>
          </p:nvPr>
        </p:nvGraphicFramePr>
        <p:xfrm>
          <a:off x="179512" y="1378067"/>
          <a:ext cx="8856984" cy="5286928"/>
        </p:xfrm>
        <a:graphic>
          <a:graphicData uri="http://schemas.openxmlformats.org/drawingml/2006/table">
            <a:tbl>
              <a:tblPr>
                <a:tableStyleId>{5940675A-B579-460E-94D1-54222C63F5DA}</a:tableStyleId>
              </a:tblPr>
              <a:tblGrid>
                <a:gridCol w="2448272">
                  <a:extLst>
                    <a:ext uri="{9D8B030D-6E8A-4147-A177-3AD203B41FA5}">
                      <a16:colId xmlns:a16="http://schemas.microsoft.com/office/drawing/2014/main" val="20000"/>
                    </a:ext>
                  </a:extLst>
                </a:gridCol>
                <a:gridCol w="6408712">
                  <a:extLst>
                    <a:ext uri="{9D8B030D-6E8A-4147-A177-3AD203B41FA5}">
                      <a16:colId xmlns:a16="http://schemas.microsoft.com/office/drawing/2014/main" val="20001"/>
                    </a:ext>
                  </a:extLst>
                </a:gridCol>
              </a:tblGrid>
              <a:tr h="165500">
                <a:tc>
                  <a:txBody>
                    <a:bodyPr/>
                    <a:lstStyle/>
                    <a:p>
                      <a:pPr>
                        <a:spcAft>
                          <a:spcPts val="0"/>
                        </a:spcAft>
                      </a:pPr>
                      <a:r>
                        <a:rPr lang="en" sz="1600" b="1" i="1" spc="-5" dirty="0" err="1">
                          <a:solidFill>
                            <a:srgbClr val="FF0000"/>
                          </a:solidFill>
                          <a:effectLst/>
                          <a:latin typeface="Arial" pitchFamily="34" charset="0"/>
                          <a:cs typeface="Arial" pitchFamily="34" charset="0"/>
                        </a:rPr>
                        <a:t>Resorption</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426720" indent="3175" algn="just">
                        <a:spcAft>
                          <a:spcPts val="0"/>
                        </a:spcAft>
                      </a:pPr>
                      <a:r>
                        <a:rPr lang="en" sz="1600" spc="-5" noProof="0" smtClean="0">
                          <a:effectLst/>
                          <a:latin typeface="Arial" pitchFamily="34" charset="0"/>
                          <a:cs typeface="Arial" pitchFamily="34" charset="0"/>
                        </a:rPr>
                        <a:t>Synonym of "absorption".</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0"/>
                  </a:ext>
                </a:extLst>
              </a:tr>
              <a:tr h="835450">
                <a:tc>
                  <a:txBody>
                    <a:bodyPr/>
                    <a:lstStyle/>
                    <a:p>
                      <a:pPr>
                        <a:spcAft>
                          <a:spcPts val="0"/>
                        </a:spcAft>
                      </a:pPr>
                      <a:r>
                        <a:rPr lang="en" sz="1600" b="1" i="1" spc="-5" dirty="0" err="1">
                          <a:solidFill>
                            <a:srgbClr val="FF0000"/>
                          </a:solidFill>
                          <a:effectLst/>
                          <a:latin typeface="Arial" pitchFamily="34" charset="0"/>
                          <a:cs typeface="Arial" pitchFamily="34" charset="0"/>
                        </a:rPr>
                        <a:t>Rate </a:t>
                      </a:r>
                      <a:r>
                        <a:rPr lang="en" sz="1600" b="1" i="1" spc="-5" dirty="0">
                          <a:solidFill>
                            <a:srgbClr val="FF0000"/>
                          </a:solidFill>
                          <a:effectLst/>
                          <a:latin typeface="Arial" pitchFamily="34" charset="0"/>
                          <a:cs typeface="Arial" pitchFamily="34" charset="0"/>
                        </a:rPr>
                        <a:t>constant </a:t>
                      </a:r>
                      <a:r>
                        <a:rPr lang="en" sz="1600" b="1" i="1" spc="-5" dirty="0" err="1">
                          <a:solidFill>
                            <a:srgbClr val="FF0000"/>
                          </a:solidFill>
                          <a:effectLst/>
                          <a:latin typeface="Arial" pitchFamily="34" charset="0"/>
                          <a:cs typeface="Arial" pitchFamily="34" charset="0"/>
                        </a:rPr>
                        <a:t>release</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en" sz="1600" spc="-5" noProof="0" smtClean="0">
                          <a:effectLst/>
                          <a:latin typeface="Arial" pitchFamily="34" charset="0"/>
                          <a:cs typeface="Arial" pitchFamily="34" charset="0"/>
                        </a:rPr>
                        <a:t>A general constant that determines the rate of penetration of a medicinal substance from the site of administration into the body through a biological membrane.</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1"/>
                  </a:ext>
                </a:extLst>
              </a:tr>
              <a:tr h="1229565">
                <a:tc>
                  <a:txBody>
                    <a:bodyPr/>
                    <a:lstStyle/>
                    <a:p>
                      <a:pPr>
                        <a:spcAft>
                          <a:spcPts val="0"/>
                        </a:spcAft>
                      </a:pPr>
                      <a:r>
                        <a:rPr lang="en" sz="1600" b="1" i="1" spc="-5" dirty="0" err="1">
                          <a:solidFill>
                            <a:srgbClr val="FF0000"/>
                          </a:solidFill>
                          <a:effectLst/>
                          <a:latin typeface="Arial" pitchFamily="34" charset="0"/>
                          <a:cs typeface="Arial" pitchFamily="34" charset="0"/>
                        </a:rPr>
                        <a:t>Biotransformation</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en" sz="1600" spc="-5" noProof="0" smtClean="0">
                          <a:effectLst/>
                          <a:latin typeface="Arial" pitchFamily="34" charset="0"/>
                          <a:cs typeface="Arial" pitchFamily="34" charset="0"/>
                        </a:rPr>
                        <a:t>A complex process in which lipid-soluble molecules of a drug substance are converted into metabolites by catalytic enzymes during biochemical reactions (oxidation, reduction, hydrolysis, synthesis).</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2"/>
                  </a:ext>
                </a:extLst>
              </a:tr>
              <a:tr h="596082">
                <a:tc>
                  <a:txBody>
                    <a:bodyPr/>
                    <a:lstStyle/>
                    <a:p>
                      <a:pPr>
                        <a:spcAft>
                          <a:spcPts val="0"/>
                        </a:spcAft>
                      </a:pPr>
                      <a:r>
                        <a:rPr lang="en" sz="1600" b="1" i="1" spc="-5" dirty="0">
                          <a:solidFill>
                            <a:srgbClr val="FF0000"/>
                          </a:solidFill>
                          <a:effectLst/>
                          <a:latin typeface="Arial" pitchFamily="34" charset="0"/>
                          <a:cs typeface="Arial" pitchFamily="34" charset="0"/>
                        </a:rPr>
                        <a:t>Purity</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en" sz="1600" spc="-5" noProof="0" smtClean="0">
                          <a:effectLst/>
                          <a:latin typeface="Arial" pitchFamily="34" charset="0"/>
                          <a:cs typeface="Arial" pitchFamily="34" charset="0"/>
                        </a:rPr>
                        <a:t>The hypothetical volume of a body area that has been saved from a given substance per unit of time.</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3"/>
                  </a:ext>
                </a:extLst>
              </a:tr>
              <a:tr h="1171126">
                <a:tc>
                  <a:txBody>
                    <a:bodyPr/>
                    <a:lstStyle/>
                    <a:p>
                      <a:pPr>
                        <a:spcAft>
                          <a:spcPts val="0"/>
                        </a:spcAft>
                      </a:pPr>
                      <a:r>
                        <a:rPr lang="en" sz="1600" b="1" i="1" spc="-5" dirty="0">
                          <a:solidFill>
                            <a:srgbClr val="FF0000"/>
                          </a:solidFill>
                          <a:effectLst/>
                          <a:latin typeface="Arial" pitchFamily="34" charset="0"/>
                          <a:cs typeface="Arial" pitchFamily="34" charset="0"/>
                        </a:rPr>
                        <a:t>Cleanliness </a:t>
                      </a:r>
                      <a:r>
                        <a:rPr lang="en" sz="1600" b="1" i="1" spc="-5" dirty="0" err="1">
                          <a:solidFill>
                            <a:srgbClr val="FF0000"/>
                          </a:solidFill>
                          <a:effectLst/>
                          <a:latin typeface="Arial" pitchFamily="34" charset="0"/>
                          <a:cs typeface="Arial" pitchFamily="34" charset="0"/>
                        </a:rPr>
                        <a:t>of everything</a:t>
                      </a:r>
                      <a:r>
                        <a:rPr lang="en" sz="1600" b="1" i="1" spc="-5" dirty="0">
                          <a:solidFill>
                            <a:srgbClr val="FF0000"/>
                          </a:solidFill>
                          <a:effectLst/>
                          <a:latin typeface="Arial" pitchFamily="34" charset="0"/>
                          <a:cs typeface="Arial" pitchFamily="34" charset="0"/>
                        </a:rPr>
                        <a:t> </a:t>
                      </a:r>
                      <a:r>
                        <a:rPr lang="en" sz="1600" b="1" i="1" spc="-5" dirty="0" err="1">
                          <a:solidFill>
                            <a:srgbClr val="FF0000"/>
                          </a:solidFill>
                          <a:effectLst/>
                          <a:latin typeface="Arial" pitchFamily="34" charset="0"/>
                          <a:cs typeface="Arial" pitchFamily="34" charset="0"/>
                        </a:rPr>
                        <a:t>bodies</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indent="3175" algn="just">
                        <a:spcAft>
                          <a:spcPts val="0"/>
                        </a:spcAft>
                      </a:pPr>
                      <a:r>
                        <a:rPr lang="en" sz="1600" spc="-5" noProof="0" smtClean="0">
                          <a:effectLst/>
                          <a:latin typeface="Arial" pitchFamily="34" charset="0"/>
                          <a:cs typeface="Arial" pitchFamily="34" charset="0"/>
                        </a:rPr>
                        <a:t>The purity of the hypothetical volume of plasma in moles (volume of distribution) by which the body gets rid of the drug substance, excreting it through the kidneys, bile, lungs, skin, etc. and metabolizing.</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4"/>
                  </a:ext>
                </a:extLst>
              </a:tr>
              <a:tr h="628341">
                <a:tc>
                  <a:txBody>
                    <a:bodyPr/>
                    <a:lstStyle/>
                    <a:p>
                      <a:pPr>
                        <a:spcAft>
                          <a:spcPts val="0"/>
                        </a:spcAft>
                      </a:pPr>
                      <a:r>
                        <a:rPr lang="en" sz="1600" b="1" i="1" spc="-5" dirty="0" err="1">
                          <a:solidFill>
                            <a:srgbClr val="FF0000"/>
                          </a:solidFill>
                          <a:effectLst/>
                          <a:latin typeface="Arial" pitchFamily="34" charset="0"/>
                          <a:cs typeface="Arial" pitchFamily="34" charset="0"/>
                        </a:rPr>
                        <a:t>Distribution</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indent="3175" algn="just">
                        <a:spcAft>
                          <a:spcPts val="0"/>
                        </a:spcAft>
                      </a:pPr>
                      <a:r>
                        <a:rPr lang="en" sz="1600" spc="-5" noProof="0" smtClean="0">
                          <a:effectLst/>
                          <a:latin typeface="Arial" pitchFamily="34" charset="0"/>
                          <a:cs typeface="Arial" pitchFamily="34" charset="0"/>
                        </a:rPr>
                        <a:t>The process by which a drug substance is distributed or dispersed from the blood into one or more parts, tissues, and organs of the body.</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5"/>
                  </a:ext>
                </a:extLst>
              </a:tr>
              <a:tr h="582524">
                <a:tc>
                  <a:txBody>
                    <a:bodyPr/>
                    <a:lstStyle/>
                    <a:p>
                      <a:pPr>
                        <a:spcAft>
                          <a:spcPts val="0"/>
                        </a:spcAft>
                      </a:pPr>
                      <a:r>
                        <a:rPr lang="en" sz="1600" b="1" i="1" spc="-5" dirty="0" err="1">
                          <a:solidFill>
                            <a:srgbClr val="FF0000"/>
                          </a:solidFill>
                          <a:effectLst/>
                          <a:latin typeface="Arial" pitchFamily="34" charset="0"/>
                          <a:cs typeface="Arial" pitchFamily="34" charset="0"/>
                        </a:rPr>
                        <a:t>Rate </a:t>
                      </a:r>
                      <a:r>
                        <a:rPr lang="en" sz="1600" b="1" i="1" spc="-5" dirty="0">
                          <a:solidFill>
                            <a:srgbClr val="FF0000"/>
                          </a:solidFill>
                          <a:effectLst/>
                          <a:latin typeface="Arial" pitchFamily="34" charset="0"/>
                          <a:cs typeface="Arial" pitchFamily="34" charset="0"/>
                        </a:rPr>
                        <a:t>constant </a:t>
                      </a:r>
                      <a:r>
                        <a:rPr lang="en" sz="1600" b="1" i="1" spc="-5" dirty="0" err="1">
                          <a:solidFill>
                            <a:srgbClr val="FF0000"/>
                          </a:solidFill>
                          <a:effectLst/>
                          <a:latin typeface="Arial" pitchFamily="34" charset="0"/>
                          <a:cs typeface="Arial" pitchFamily="34" charset="0"/>
                        </a:rPr>
                        <a:t>distributions</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en" sz="1600" spc="-5" noProof="0" dirty="0" smtClean="0">
                          <a:effectLst/>
                          <a:latin typeface="Arial" pitchFamily="34" charset="0"/>
                          <a:cs typeface="Arial" pitchFamily="34" charset="0"/>
                        </a:rPr>
                        <a:t>The rate constant of the transfer of a drug substance from the circulatory system to some or all parts of the body.</a:t>
                      </a:r>
                      <a:endParaRPr lang="uk-UA" sz="1600" noProof="0" dirty="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16447230"/>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3200" dirty="0" smtClean="0">
                <a:latin typeface="Arial" pitchFamily="34" charset="0"/>
                <a:cs typeface="Arial" pitchFamily="34" charset="0"/>
              </a:rPr>
              <a:t>3. Basic concepts and terms </a:t>
            </a:r>
            <a:r>
              <a:rPr lang="en" sz="3200" dirty="0" err="1" smtClean="0">
                <a:latin typeface="Arial" pitchFamily="34" charset="0"/>
                <a:cs typeface="Arial" pitchFamily="34" charset="0"/>
              </a:rPr>
              <a:t>of biopharmacy </a:t>
            </a:r>
            <a:r>
              <a:rPr lang="en"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16</a:t>
            </a:fld>
            <a:endParaRPr lang="ru-RU" dirty="0">
              <a:solidFill>
                <a:schemeClr val="tx1"/>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1541897135"/>
              </p:ext>
            </p:extLst>
          </p:nvPr>
        </p:nvGraphicFramePr>
        <p:xfrm>
          <a:off x="179512" y="1484785"/>
          <a:ext cx="8784976" cy="5188532"/>
        </p:xfrm>
        <a:graphic>
          <a:graphicData uri="http://schemas.openxmlformats.org/drawingml/2006/table">
            <a:tbl>
              <a:tblPr>
                <a:tableStyleId>{5940675A-B579-460E-94D1-54222C63F5DA}</a:tableStyleId>
              </a:tblPr>
              <a:tblGrid>
                <a:gridCol w="3316245">
                  <a:extLst>
                    <a:ext uri="{9D8B030D-6E8A-4147-A177-3AD203B41FA5}">
                      <a16:colId xmlns:a16="http://schemas.microsoft.com/office/drawing/2014/main" val="20000"/>
                    </a:ext>
                  </a:extLst>
                </a:gridCol>
                <a:gridCol w="5468731">
                  <a:extLst>
                    <a:ext uri="{9D8B030D-6E8A-4147-A177-3AD203B41FA5}">
                      <a16:colId xmlns:a16="http://schemas.microsoft.com/office/drawing/2014/main" val="20001"/>
                    </a:ext>
                  </a:extLst>
                </a:gridCol>
              </a:tblGrid>
              <a:tr h="1543667">
                <a:tc>
                  <a:txBody>
                    <a:bodyPr/>
                    <a:lstStyle/>
                    <a:p>
                      <a:pPr>
                        <a:spcAft>
                          <a:spcPts val="0"/>
                        </a:spcAft>
                      </a:pPr>
                      <a:r>
                        <a:rPr lang="en" sz="1800" b="1" i="1" spc="-5" dirty="0" err="1">
                          <a:solidFill>
                            <a:srgbClr val="FF0000"/>
                          </a:solidFill>
                          <a:effectLst/>
                          <a:latin typeface="Arial" pitchFamily="34" charset="0"/>
                          <a:cs typeface="Arial" pitchFamily="34" charset="0"/>
                        </a:rPr>
                        <a:t>Area</a:t>
                      </a:r>
                      <a:r>
                        <a:rPr lang="en" sz="1800" b="1" i="1" spc="-5" dirty="0">
                          <a:solidFill>
                            <a:srgbClr val="FF0000"/>
                          </a:solidFill>
                          <a:effectLst/>
                          <a:latin typeface="Arial" pitchFamily="34" charset="0"/>
                          <a:cs typeface="Arial" pitchFamily="34" charset="0"/>
                        </a:rPr>
                        <a:t> </a:t>
                      </a:r>
                      <a:r>
                        <a:rPr lang="en" sz="1800" b="1" i="1" spc="-5" dirty="0" err="1">
                          <a:solidFill>
                            <a:srgbClr val="FF0000"/>
                          </a:solidFill>
                          <a:effectLst/>
                          <a:latin typeface="Arial" pitchFamily="34" charset="0"/>
                          <a:cs typeface="Arial" pitchFamily="34" charset="0"/>
                        </a:rPr>
                        <a:t>under</a:t>
                      </a:r>
                      <a:r>
                        <a:rPr lang="en" sz="1800" b="1" i="1" spc="-5" dirty="0">
                          <a:solidFill>
                            <a:srgbClr val="FF0000"/>
                          </a:solidFill>
                          <a:effectLst/>
                          <a:latin typeface="Arial" pitchFamily="34" charset="0"/>
                          <a:cs typeface="Arial" pitchFamily="34" charset="0"/>
                        </a:rPr>
                        <a:t> </a:t>
                      </a:r>
                      <a:r>
                        <a:rPr lang="en" sz="1800" b="1" i="1" spc="-5" dirty="0" err="1">
                          <a:solidFill>
                            <a:srgbClr val="FF0000"/>
                          </a:solidFill>
                          <a:effectLst/>
                          <a:latin typeface="Arial" pitchFamily="34" charset="0"/>
                          <a:cs typeface="Arial" pitchFamily="34" charset="0"/>
                        </a:rPr>
                        <a:t>pharmacokinetic </a:t>
                      </a:r>
                      <a:r>
                        <a:rPr lang="en" sz="1800" b="1" i="1" spc="-5" dirty="0">
                          <a:solidFill>
                            <a:srgbClr val="FF0000"/>
                          </a:solidFill>
                          <a:effectLst/>
                          <a:latin typeface="Arial" pitchFamily="34" charset="0"/>
                          <a:cs typeface="Arial" pitchFamily="34" charset="0"/>
                        </a:rPr>
                        <a:t>curve</a:t>
                      </a:r>
                      <a:endParaRPr lang="ru-RU" sz="1100" b="1" i="1" dirty="0">
                        <a:solidFill>
                          <a:srgbClr val="FF0000"/>
                        </a:solidFill>
                        <a:effectLst/>
                        <a:latin typeface="Arial" pitchFamily="34" charset="0"/>
                        <a:cs typeface="Arial" pitchFamily="34" charset="0"/>
                      </a:endParaRPr>
                    </a:p>
                  </a:txBody>
                  <a:tcPr marL="25400" marR="25400" marT="0" marB="0" anchor="ctr"/>
                </a:tc>
                <a:tc>
                  <a:txBody>
                    <a:bodyPr/>
                    <a:lstStyle/>
                    <a:p>
                      <a:pPr indent="3175" algn="just">
                        <a:spcAft>
                          <a:spcPts val="0"/>
                        </a:spcAft>
                      </a:pPr>
                      <a:r>
                        <a:rPr lang="en" sz="1800" spc="-5" noProof="0" smtClean="0">
                          <a:effectLst/>
                          <a:latin typeface="Arial" pitchFamily="34" charset="0"/>
                          <a:cs typeface="Arial" pitchFamily="34" charset="0"/>
                        </a:rPr>
                        <a:t>A surface bounded in a coordinate system by a segment (x-axis and curve) that characterizes the concentration of a drug substance in the blood (serum, plasma, urine) as a function of time. It is limited in time or extrapolated to infinity.</a:t>
                      </a:r>
                      <a:endParaRPr lang="uk-UA" sz="1100" noProof="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1286389">
                <a:tc>
                  <a:txBody>
                    <a:bodyPr/>
                    <a:lstStyle/>
                    <a:p>
                      <a:pPr>
                        <a:spcAft>
                          <a:spcPts val="0"/>
                        </a:spcAft>
                      </a:pPr>
                      <a:r>
                        <a:rPr lang="en" sz="1800" b="1" i="1" spc="-5" dirty="0" err="1">
                          <a:solidFill>
                            <a:srgbClr val="FF0000"/>
                          </a:solidFill>
                          <a:effectLst/>
                          <a:latin typeface="Arial" pitchFamily="34" charset="0"/>
                          <a:cs typeface="Arial" pitchFamily="34" charset="0"/>
                        </a:rPr>
                        <a:t>Excretion</a:t>
                      </a:r>
                      <a:r>
                        <a:rPr lang="en" sz="1800" b="1" i="1" spc="-5" dirty="0">
                          <a:solidFill>
                            <a:srgbClr val="FF0000"/>
                          </a:solidFill>
                          <a:effectLst/>
                          <a:latin typeface="Arial" pitchFamily="34" charset="0"/>
                          <a:cs typeface="Arial" pitchFamily="34" charset="0"/>
                        </a:rPr>
                        <a:t>​</a:t>
                      </a:r>
                      <a:r>
                        <a:rPr lang="en" sz="1800" b="1" i="1" spc="-5" dirty="0" err="1">
                          <a:solidFill>
                            <a:srgbClr val="FF0000"/>
                          </a:solidFill>
                          <a:effectLst/>
                          <a:latin typeface="Arial" pitchFamily="34" charset="0"/>
                          <a:cs typeface="Arial" pitchFamily="34" charset="0"/>
                        </a:rPr>
                        <a:t>​</a:t>
                      </a:r>
                      <a:r>
                        <a:rPr lang="en" sz="1800" b="1" i="1" spc="-5" dirty="0">
                          <a:solidFill>
                            <a:srgbClr val="FF0000"/>
                          </a:solidFill>
                          <a:effectLst/>
                          <a:latin typeface="Arial" pitchFamily="34" charset="0"/>
                          <a:cs typeface="Arial" pitchFamily="34" charset="0"/>
                        </a:rPr>
                        <a:t>​</a:t>
                      </a:r>
                      <a:endParaRPr lang="ru-RU" sz="1100" b="1" i="1" dirty="0">
                        <a:solidFill>
                          <a:srgbClr val="FF0000"/>
                        </a:solidFill>
                        <a:effectLst/>
                        <a:latin typeface="Arial" pitchFamily="34" charset="0"/>
                        <a:cs typeface="Arial" pitchFamily="34" charset="0"/>
                      </a:endParaRPr>
                    </a:p>
                  </a:txBody>
                  <a:tcPr marL="25400" marR="25400" marT="0" marB="0" anchor="ctr"/>
                </a:tc>
                <a:tc>
                  <a:txBody>
                    <a:bodyPr/>
                    <a:lstStyle/>
                    <a:p>
                      <a:pPr indent="3175" algn="just">
                        <a:spcAft>
                          <a:spcPts val="0"/>
                        </a:spcAft>
                      </a:pPr>
                      <a:r>
                        <a:rPr lang="en" sz="1800" spc="-5" noProof="0" smtClean="0">
                          <a:effectLst/>
                          <a:latin typeface="Arial" pitchFamily="34" charset="0"/>
                          <a:cs typeface="Arial" pitchFamily="34" charset="0"/>
                        </a:rPr>
                        <a:t>The process by which a drug (drug) is eliminated from the circulatory system through the kidneys, into the urine, through bile and saliva into the intestines and feces, through the skin, mammary glands, and sweat glands.</a:t>
                      </a:r>
                      <a:endParaRPr lang="uk-UA" sz="1100" noProof="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r h="1244154">
                <a:tc>
                  <a:txBody>
                    <a:bodyPr/>
                    <a:lstStyle/>
                    <a:p>
                      <a:pPr>
                        <a:spcAft>
                          <a:spcPts val="0"/>
                        </a:spcAft>
                      </a:pPr>
                      <a:r>
                        <a:rPr lang="en" sz="1800" b="1" i="1" spc="-5">
                          <a:solidFill>
                            <a:srgbClr val="FF0000"/>
                          </a:solidFill>
                          <a:effectLst/>
                          <a:latin typeface="Arial" pitchFamily="34" charset="0"/>
                          <a:cs typeface="Arial" pitchFamily="34" charset="0"/>
                        </a:rPr>
                        <a:t>Suction constant</a:t>
                      </a:r>
                      <a:endParaRPr lang="ru-RU" sz="1100" b="1" i="1">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en" sz="1800" spc="-5" noProof="0" smtClean="0">
                          <a:effectLst/>
                          <a:latin typeface="Arial" pitchFamily="34" charset="0"/>
                          <a:cs typeface="Arial" pitchFamily="34" charset="0"/>
                        </a:rPr>
                        <a:t>A general constant that determines the rate of penetration of a drug substance from the site of administration into the body</a:t>
                      </a:r>
                      <a:endParaRPr lang="uk-UA" sz="1100" noProof="0" smtClean="0">
                        <a:effectLst/>
                        <a:latin typeface="Arial" pitchFamily="34" charset="0"/>
                        <a:cs typeface="Arial" pitchFamily="34" charset="0"/>
                      </a:endParaRPr>
                    </a:p>
                    <a:p>
                      <a:pPr indent="3810" algn="just">
                        <a:spcAft>
                          <a:spcPts val="0"/>
                        </a:spcAft>
                      </a:pPr>
                      <a:r>
                        <a:rPr lang="en" sz="1800" spc="-5" noProof="0" smtClean="0">
                          <a:effectLst/>
                          <a:latin typeface="Arial" pitchFamily="34" charset="0"/>
                          <a:cs typeface="Arial" pitchFamily="34" charset="0"/>
                        </a:rPr>
                        <a:t>through a biological membrane.</a:t>
                      </a:r>
                      <a:endParaRPr lang="uk-UA" sz="1100" noProof="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2"/>
                  </a:ext>
                </a:extLst>
              </a:tr>
              <a:tr h="1029111">
                <a:tc>
                  <a:txBody>
                    <a:bodyPr/>
                    <a:lstStyle/>
                    <a:p>
                      <a:pPr>
                        <a:spcAft>
                          <a:spcPts val="0"/>
                        </a:spcAft>
                      </a:pPr>
                      <a:r>
                        <a:rPr lang="en" sz="1800" b="1" i="1" spc="-5" dirty="0" err="1">
                          <a:solidFill>
                            <a:srgbClr val="FF0000"/>
                          </a:solidFill>
                          <a:effectLst/>
                          <a:latin typeface="Arial" pitchFamily="34" charset="0"/>
                          <a:cs typeface="Arial" pitchFamily="34" charset="0"/>
                        </a:rPr>
                        <a:t>Elimination </a:t>
                      </a:r>
                      <a:endParaRPr lang="ru-RU" sz="1100" b="1" i="1" dirty="0">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en" sz="1800" spc="-5" noProof="0" dirty="0" smtClean="0">
                          <a:effectLst/>
                          <a:latin typeface="Arial" pitchFamily="34" charset="0"/>
                          <a:cs typeface="Arial" pitchFamily="34" charset="0"/>
                        </a:rPr>
                        <a:t>The rate constant of the process during which an active substance is eliminated from the body by excretion </a:t>
                      </a:r>
                      <a:r>
                        <a:rPr lang="en" sz="1800" spc="-5" noProof="0" dirty="0" err="1" smtClean="0">
                          <a:effectLst/>
                          <a:latin typeface="Arial" pitchFamily="34" charset="0"/>
                          <a:cs typeface="Arial" pitchFamily="34" charset="0"/>
                        </a:rPr>
                        <a:t>or biotransformation processes </a:t>
                      </a:r>
                      <a:r>
                        <a:rPr lang="en" sz="1800" spc="-5" noProof="0" dirty="0" smtClean="0">
                          <a:effectLst/>
                          <a:latin typeface="Arial" pitchFamily="34" charset="0"/>
                          <a:cs typeface="Arial" pitchFamily="34" charset="0"/>
                        </a:rPr>
                        <a:t>.</a:t>
                      </a:r>
                      <a:endParaRPr lang="uk-UA" sz="1100" noProof="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98580526"/>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3200" dirty="0" smtClean="0">
                <a:latin typeface="Arial" pitchFamily="34" charset="0"/>
                <a:cs typeface="Arial" pitchFamily="34" charset="0"/>
              </a:rPr>
              <a:t>3. Basic concepts and terms </a:t>
            </a:r>
            <a:r>
              <a:rPr lang="en" sz="3200" dirty="0" err="1" smtClean="0">
                <a:latin typeface="Arial" pitchFamily="34" charset="0"/>
                <a:cs typeface="Arial" pitchFamily="34" charset="0"/>
              </a:rPr>
              <a:t>of biopharmacy </a:t>
            </a:r>
            <a:r>
              <a:rPr lang="en"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17</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63907329"/>
              </p:ext>
            </p:extLst>
          </p:nvPr>
        </p:nvGraphicFramePr>
        <p:xfrm>
          <a:off x="179512" y="1556792"/>
          <a:ext cx="8784976" cy="2438400"/>
        </p:xfrm>
        <a:graphic>
          <a:graphicData uri="http://schemas.openxmlformats.org/drawingml/2006/table">
            <a:tbl>
              <a:tblPr>
                <a:tableStyleId>{5940675A-B579-460E-94D1-54222C63F5DA}</a:tableStyleId>
              </a:tblPr>
              <a:tblGrid>
                <a:gridCol w="2592288">
                  <a:extLst>
                    <a:ext uri="{9D8B030D-6E8A-4147-A177-3AD203B41FA5}">
                      <a16:colId xmlns:a16="http://schemas.microsoft.com/office/drawing/2014/main" val="20000"/>
                    </a:ext>
                  </a:extLst>
                </a:gridCol>
                <a:gridCol w="6192688">
                  <a:extLst>
                    <a:ext uri="{9D8B030D-6E8A-4147-A177-3AD203B41FA5}">
                      <a16:colId xmlns:a16="http://schemas.microsoft.com/office/drawing/2014/main" val="20001"/>
                    </a:ext>
                  </a:extLst>
                </a:gridCol>
              </a:tblGrid>
              <a:tr h="791210">
                <a:tc>
                  <a:txBody>
                    <a:bodyPr/>
                    <a:lstStyle/>
                    <a:p>
                      <a:pPr>
                        <a:spcAft>
                          <a:spcPts val="0"/>
                        </a:spcAft>
                      </a:pPr>
                      <a:r>
                        <a:rPr lang="en" sz="2400" b="1" i="1" spc="-5" dirty="0" err="1" smtClean="0">
                          <a:solidFill>
                            <a:srgbClr val="FF0000"/>
                          </a:solidFill>
                          <a:effectLst/>
                        </a:rPr>
                        <a:t>Pharmacokinetics</a:t>
                      </a:r>
                      <a:endParaRPr lang="ru-RU" sz="1400" b="1" i="1" dirty="0">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en" sz="2000" spc="-5">
                          <a:effectLst/>
                        </a:rPr>
                        <a:t>Description of changes in the concentrations of an administered drug and its metabolites in the body over time; covers such transport processes of the active substance and its metabolites in the body as absorption, distribution, biotransformation and elimination.</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791210">
                <a:tc>
                  <a:txBody>
                    <a:bodyPr/>
                    <a:lstStyle/>
                    <a:p>
                      <a:pPr>
                        <a:spcAft>
                          <a:spcPts val="0"/>
                        </a:spcAft>
                      </a:pPr>
                      <a:r>
                        <a:rPr lang="en" sz="2400" b="1" i="1" spc="-5" dirty="0">
                          <a:solidFill>
                            <a:srgbClr val="FF0000"/>
                          </a:solidFill>
                          <a:effectLst/>
                        </a:rPr>
                        <a:t>LADMER</a:t>
                      </a:r>
                      <a:endParaRPr lang="en-GB" sz="1400" b="1" i="1" dirty="0">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en" sz="2000" spc="-5" dirty="0" err="1">
                          <a:effectLst/>
                        </a:rPr>
                        <a:t>General</a:t>
                      </a:r>
                      <a:r>
                        <a:rPr lang="en" sz="2000" spc="-5" dirty="0">
                          <a:effectLst/>
                        </a:rPr>
                        <a:t> </a:t>
                      </a:r>
                      <a:r>
                        <a:rPr lang="en" sz="2000" spc="-5" dirty="0" err="1">
                          <a:effectLst/>
                        </a:rPr>
                        <a:t>term </a:t>
                      </a:r>
                      <a:r>
                        <a:rPr lang="en" sz="2000" spc="-5" dirty="0">
                          <a:effectLst/>
                        </a:rPr>
                        <a:t>that</a:t>
                      </a:r>
                      <a:r>
                        <a:rPr lang="en" sz="2000" spc="-5" dirty="0" err="1">
                          <a:effectLst/>
                        </a:rPr>
                        <a:t>​</a:t>
                      </a:r>
                      <a:r>
                        <a:rPr lang="en" sz="2000" spc="-5" dirty="0">
                          <a:effectLst/>
                        </a:rPr>
                        <a:t> </a:t>
                      </a:r>
                      <a:r>
                        <a:rPr lang="en" sz="2000" spc="-5" dirty="0" err="1">
                          <a:effectLst/>
                        </a:rPr>
                        <a:t>characterizes</a:t>
                      </a:r>
                      <a:r>
                        <a:rPr lang="en" sz="2000" spc="-5" dirty="0">
                          <a:effectLst/>
                        </a:rPr>
                        <a:t> </a:t>
                      </a:r>
                      <a:r>
                        <a:rPr lang="en" sz="2000" spc="-5" dirty="0" err="1">
                          <a:effectLst/>
                        </a:rPr>
                        <a:t>separate</a:t>
                      </a:r>
                      <a:r>
                        <a:rPr lang="en" sz="2000" spc="-5" dirty="0">
                          <a:effectLst/>
                        </a:rPr>
                        <a:t> </a:t>
                      </a:r>
                      <a:r>
                        <a:rPr lang="en" sz="2000" spc="-5" dirty="0" err="1">
                          <a:effectLst/>
                        </a:rPr>
                        <a:t>plots</a:t>
                      </a:r>
                      <a:r>
                        <a:rPr lang="en" sz="2000" spc="-5" dirty="0">
                          <a:effectLst/>
                        </a:rPr>
                        <a:t> </a:t>
                      </a:r>
                      <a:r>
                        <a:rPr lang="en" sz="2000" spc="-5" dirty="0" err="1">
                          <a:effectLst/>
                        </a:rPr>
                        <a:t>interactions</a:t>
                      </a:r>
                      <a:r>
                        <a:rPr lang="en" sz="2000" spc="-5" dirty="0">
                          <a:effectLst/>
                        </a:rPr>
                        <a:t> </a:t>
                      </a:r>
                      <a:r>
                        <a:rPr lang="en" sz="2000" spc="-5" dirty="0" err="1">
                          <a:effectLst/>
                        </a:rPr>
                        <a:t>medical</a:t>
                      </a:r>
                      <a:r>
                        <a:rPr lang="en" sz="2000" spc="-5" dirty="0">
                          <a:effectLst/>
                        </a:rPr>
                        <a:t> </a:t>
                      </a:r>
                      <a:r>
                        <a:rPr lang="en" sz="2000" spc="-5" dirty="0" err="1">
                          <a:effectLst/>
                        </a:rPr>
                        <a:t>of the agent </a:t>
                      </a:r>
                      <a:r>
                        <a:rPr lang="en" sz="2000" spc="-5" dirty="0">
                          <a:effectLst/>
                        </a:rPr>
                        <a:t>with </a:t>
                      </a:r>
                      <a:r>
                        <a:rPr lang="en" sz="2000" spc="-5" dirty="0" err="1">
                          <a:effectLst/>
                        </a:rPr>
                        <a:t>the body </a:t>
                      </a:r>
                      <a:r>
                        <a:rPr lang="en" sz="2000" spc="-5" dirty="0">
                          <a:effectLst/>
                        </a:rPr>
                        <a:t>( Liberation, Absorption, Distribution, Metabolism, Elimination, Response)</a:t>
                      </a:r>
                      <a:endParaRPr lang="en-GB" sz="120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bl>
          </a:graphicData>
        </a:graphic>
      </p:graphicFrame>
      <p:pic>
        <p:nvPicPr>
          <p:cNvPr id="25602" name="Picture 2" descr="http://medicineinfo.net/wp-content/uploads/2015/03/wpid-post_19005_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383628"/>
            <a:ext cx="3744416" cy="2490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812154"/>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a:latin typeface="Arial" pitchFamily="34" charset="0"/>
                <a:cs typeface="Arial" pitchFamily="34" charset="0"/>
              </a:rPr>
              <a:t>4. </a:t>
            </a:r>
            <a:r>
              <a:rPr lang="en" sz="2800" dirty="0" smtClean="0">
                <a:latin typeface="Arial" pitchFamily="34" charset="0"/>
                <a:cs typeface="Arial" pitchFamily="34" charset="0"/>
              </a:rPr>
              <a:t>Modern requirements for assessing the quality of medicinal products.</a:t>
            </a:r>
            <a:endParaRPr lang="ru-RU" sz="28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18</a:t>
            </a:fld>
            <a:endParaRPr lang="ru-RU" dirty="0">
              <a:solidFill>
                <a:schemeClr val="tx1"/>
              </a:solidFill>
            </a:endParaRPr>
          </a:p>
        </p:txBody>
      </p:sp>
      <p:sp>
        <p:nvSpPr>
          <p:cNvPr id="3" name="Объект 2"/>
          <p:cNvSpPr>
            <a:spLocks noGrp="1"/>
          </p:cNvSpPr>
          <p:nvPr>
            <p:ph idx="1"/>
          </p:nvPr>
        </p:nvSpPr>
        <p:spPr>
          <a:xfrm>
            <a:off x="107504" y="1340768"/>
            <a:ext cx="7632848" cy="5300054"/>
          </a:xfrm>
        </p:spPr>
        <p:txBody>
          <a:bodyPr/>
          <a:lstStyle/>
          <a:p>
            <a:pPr marL="0" indent="0">
              <a:buNone/>
            </a:pPr>
            <a:r>
              <a:rPr lang="en" sz="2400" dirty="0" smtClean="0">
                <a:latin typeface="Arial" pitchFamily="34" charset="0"/>
                <a:cs typeface="Arial" pitchFamily="34" charset="0"/>
              </a:rPr>
              <a:t>on medicinal products. First of all, the drug must have high activity, selectivity and duration of medicinal action. It must also be harmless and not cause undesirable side effects. The drug must contain highly pure components and be sufficiently stable during storage. In addition, there are some economic requirements - the drug must be available, and the ratio of cost price to possible price - to ensure a sufficiently high profit from the sale of the drug on the pharmaceutical market. All these factors determine the shelf life of this drug among other drugs that have a similar effect and are used in international medical practice.</a:t>
            </a:r>
          </a:p>
          <a:p>
            <a:pPr>
              <a:buFont typeface="Wingdings" pitchFamily="2" charset="2"/>
              <a:buChar char="ü"/>
            </a:pPr>
            <a:endParaRPr lang="uk-UA" sz="2400" dirty="0" smtClean="0">
              <a:latin typeface="Arial" pitchFamily="34" charset="0"/>
              <a:cs typeface="Arial" pitchFamily="34" charset="0"/>
            </a:endParaRPr>
          </a:p>
        </p:txBody>
      </p:sp>
      <p:pic>
        <p:nvPicPr>
          <p:cNvPr id="27650" name="Picture 2" descr="Картинки по запросу восклицательный знак анимац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5" y="2276872"/>
            <a:ext cx="1475656" cy="3306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101079"/>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a:latin typeface="Arial" pitchFamily="34" charset="0"/>
                <a:cs typeface="Arial" pitchFamily="34" charset="0"/>
              </a:rPr>
              <a:t>4. </a:t>
            </a:r>
            <a:r>
              <a:rPr lang="en" sz="2800" dirty="0" smtClean="0">
                <a:latin typeface="Arial" pitchFamily="34" charset="0"/>
                <a:cs typeface="Arial" pitchFamily="34" charset="0"/>
              </a:rPr>
              <a:t>Modern requirements for assessing the quality of medicinal products.</a:t>
            </a:r>
            <a:endParaRPr lang="ru-RU" sz="28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19</a:t>
            </a:fld>
            <a:endParaRPr lang="ru-RU" dirty="0">
              <a:solidFill>
                <a:schemeClr val="tx1"/>
              </a:solidFill>
            </a:endParaRPr>
          </a:p>
        </p:txBody>
      </p:sp>
      <p:sp>
        <p:nvSpPr>
          <p:cNvPr id="3" name="Объект 2"/>
          <p:cNvSpPr>
            <a:spLocks noGrp="1"/>
          </p:cNvSpPr>
          <p:nvPr>
            <p:ph idx="1"/>
          </p:nvPr>
        </p:nvSpPr>
        <p:spPr>
          <a:xfrm>
            <a:off x="107504" y="1626778"/>
            <a:ext cx="5472609" cy="5014044"/>
          </a:xfrm>
        </p:spPr>
        <p:txBody>
          <a:bodyPr/>
          <a:lstStyle/>
          <a:p>
            <a:pPr marL="0" indent="0">
              <a:buNone/>
            </a:pPr>
            <a:r>
              <a:rPr lang="en" sz="2400" dirty="0" smtClean="0">
                <a:latin typeface="Arial" pitchFamily="34" charset="0"/>
                <a:cs typeface="Arial" pitchFamily="34" charset="0"/>
              </a:rPr>
              <a:t>Quality control of extemporaneous and industrial medicinal products is carried out in accordance with the State Federal University of Ukraine, current orders, instructions of the Ministry of Health of Ukraine, methodological recommendations, and information sheets.</a:t>
            </a:r>
          </a:p>
          <a:p>
            <a:pPr marL="0" indent="0">
              <a:buNone/>
            </a:pPr>
            <a:r>
              <a:rPr lang="en" sz="2400" dirty="0" smtClean="0">
                <a:latin typeface="Arial" pitchFamily="34" charset="0"/>
                <a:cs typeface="Arial" pitchFamily="34" charset="0"/>
              </a:rPr>
              <a:t>For example, the SFU 2.0. contains articles for each dosage form, which provide general requirements and indicate which analysis methods should be used.</a:t>
            </a:r>
          </a:p>
          <a:p>
            <a:pPr marL="0" indent="0">
              <a:buNone/>
            </a:pPr>
            <a:endParaRPr lang="uk-UA" sz="2400" dirty="0" smtClean="0">
              <a:latin typeface="Arial" pitchFamily="34" charset="0"/>
              <a:cs typeface="Arial" pitchFamily="34" charset="0"/>
            </a:endParaRPr>
          </a:p>
          <a:p>
            <a:pPr>
              <a:buFont typeface="Wingdings" pitchFamily="2" charset="2"/>
              <a:buChar char="ü"/>
            </a:pPr>
            <a:endParaRPr lang="uk-UA" sz="2400" dirty="0" smtClean="0">
              <a:latin typeface="Arial" pitchFamily="34" charset="0"/>
              <a:cs typeface="Arial" pitchFamily="34" charset="0"/>
            </a:endParaRPr>
          </a:p>
        </p:txBody>
      </p:sp>
      <p:pic>
        <p:nvPicPr>
          <p:cNvPr id="7" name="Picture 15" descr="Картинки по запросу державна фармакопея україни 2.0"/>
          <p:cNvPicPr>
            <a:picLocks noChangeAspect="1" noChangeArrowheads="1"/>
          </p:cNvPicPr>
          <p:nvPr/>
        </p:nvPicPr>
        <p:blipFill rotWithShape="1">
          <a:blip r:embed="rId2"/>
          <a:srcRect l="58800" t="13836"/>
          <a:stretch/>
        </p:blipFill>
        <p:spPr bwMode="auto">
          <a:xfrm>
            <a:off x="5868144" y="2420888"/>
            <a:ext cx="2863850" cy="3425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614156"/>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sz="2800" dirty="0">
                <a:latin typeface="Arial" pitchFamily="34" charset="0"/>
                <a:cs typeface="Arial" pitchFamily="34" charset="0"/>
              </a:rPr>
              <a:t>4. </a:t>
            </a:r>
            <a:r>
              <a:rPr lang="en" sz="2800" dirty="0" smtClean="0">
                <a:latin typeface="Arial" pitchFamily="34" charset="0"/>
                <a:cs typeface="Arial" pitchFamily="34" charset="0"/>
              </a:rPr>
              <a:t>Modern requirements for assessing the quality of medicines.</a:t>
            </a:r>
            <a:endParaRPr lang="ru-RU" sz="28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20</a:t>
            </a:fld>
            <a:endParaRPr lang="ru-RU" dirty="0">
              <a:solidFill>
                <a:schemeClr val="tx1"/>
              </a:solidFill>
            </a:endParaRPr>
          </a:p>
        </p:txBody>
      </p:sp>
      <p:sp>
        <p:nvSpPr>
          <p:cNvPr id="3" name="Объект 2"/>
          <p:cNvSpPr>
            <a:spLocks noGrp="1"/>
          </p:cNvSpPr>
          <p:nvPr>
            <p:ph idx="1"/>
          </p:nvPr>
        </p:nvSpPr>
        <p:spPr>
          <a:xfrm>
            <a:off x="107504" y="1340768"/>
            <a:ext cx="6336703" cy="5184576"/>
          </a:xfrm>
        </p:spPr>
        <p:txBody>
          <a:bodyPr/>
          <a:lstStyle/>
          <a:p>
            <a:pPr marL="0" indent="0">
              <a:buNone/>
            </a:pPr>
            <a:r>
              <a:rPr lang="en" sz="2400" dirty="0" smtClean="0">
                <a:latin typeface="Arial" pitchFamily="34" charset="0"/>
                <a:cs typeface="Arial" pitchFamily="34" charset="0"/>
              </a:rPr>
              <a:t>The State Pharmacopoeia of Ukraine 2.0 contains a detailed description of the methods for conducting:</a:t>
            </a:r>
          </a:p>
          <a:p>
            <a:pPr>
              <a:buFont typeface="Wingdings" pitchFamily="2" charset="2"/>
              <a:buChar char="ü"/>
            </a:pPr>
            <a:r>
              <a:rPr lang="en" sz="2400" dirty="0" smtClean="0">
                <a:latin typeface="Arial" pitchFamily="34" charset="0"/>
                <a:cs typeface="Arial" pitchFamily="34" charset="0"/>
              </a:rPr>
              <a:t>physical and physicochemical methods;</a:t>
            </a:r>
          </a:p>
          <a:p>
            <a:pPr>
              <a:buFont typeface="Wingdings" pitchFamily="2" charset="2"/>
              <a:buChar char="ü"/>
            </a:pPr>
            <a:r>
              <a:rPr lang="en" sz="2400" dirty="0" smtClean="0">
                <a:latin typeface="Arial" pitchFamily="34" charset="0"/>
                <a:cs typeface="Arial" pitchFamily="34" charset="0"/>
              </a:rPr>
              <a:t>identification;</a:t>
            </a:r>
          </a:p>
          <a:p>
            <a:pPr>
              <a:buFont typeface="Wingdings" pitchFamily="2" charset="2"/>
              <a:buChar char="ü"/>
            </a:pPr>
            <a:r>
              <a:rPr lang="en" sz="2400" dirty="0" smtClean="0">
                <a:latin typeface="Arial" pitchFamily="34" charset="0"/>
                <a:cs typeface="Arial" pitchFamily="34" charset="0"/>
              </a:rPr>
              <a:t>testing for maximum impurity content;</a:t>
            </a:r>
          </a:p>
          <a:p>
            <a:pPr>
              <a:buFont typeface="Wingdings" pitchFamily="2" charset="2"/>
              <a:buChar char="ü"/>
            </a:pPr>
            <a:r>
              <a:rPr lang="en" sz="2400" dirty="0">
                <a:latin typeface="Arial" pitchFamily="34" charset="0"/>
                <a:cs typeface="Arial" pitchFamily="34" charset="0"/>
              </a:rPr>
              <a:t>methods </a:t>
            </a:r>
            <a:r>
              <a:rPr lang="en" sz="2400" dirty="0" smtClean="0">
                <a:latin typeface="Arial" pitchFamily="34" charset="0"/>
                <a:cs typeface="Arial" pitchFamily="34" charset="0"/>
              </a:rPr>
              <a:t>of quantitative determination;</a:t>
            </a:r>
          </a:p>
          <a:p>
            <a:pPr>
              <a:buFont typeface="Wingdings" pitchFamily="2" charset="2"/>
              <a:buChar char="ü"/>
            </a:pPr>
            <a:r>
              <a:rPr lang="en" sz="2400" dirty="0" smtClean="0">
                <a:latin typeface="Arial" pitchFamily="34" charset="0"/>
                <a:cs typeface="Arial" pitchFamily="34" charset="0"/>
              </a:rPr>
              <a:t>biological tests;</a:t>
            </a:r>
          </a:p>
          <a:p>
            <a:pPr>
              <a:buFont typeface="Wingdings" pitchFamily="2" charset="2"/>
              <a:buChar char="ü"/>
            </a:pPr>
            <a:r>
              <a:rPr lang="en" sz="2400" dirty="0" smtClean="0">
                <a:latin typeface="Arial" pitchFamily="34" charset="0"/>
                <a:cs typeface="Arial" pitchFamily="34" charset="0"/>
              </a:rPr>
              <a:t>biological methods of quantitative determination;</a:t>
            </a:r>
          </a:p>
          <a:p>
            <a:pPr>
              <a:buFont typeface="Wingdings" pitchFamily="2" charset="2"/>
              <a:buChar char="ü"/>
            </a:pPr>
            <a:r>
              <a:rPr lang="en" sz="2400" dirty="0">
                <a:latin typeface="Arial" pitchFamily="34" charset="0"/>
                <a:cs typeface="Arial" pitchFamily="34" charset="0"/>
              </a:rPr>
              <a:t>methods </a:t>
            </a:r>
            <a:r>
              <a:rPr lang="en" sz="2400" dirty="0" smtClean="0">
                <a:latin typeface="Arial" pitchFamily="34" charset="0"/>
                <a:cs typeface="Arial" pitchFamily="34" charset="0"/>
              </a:rPr>
              <a:t>of pharmacognosy;</a:t>
            </a:r>
          </a:p>
          <a:p>
            <a:pPr>
              <a:buFont typeface="Wingdings" pitchFamily="2" charset="2"/>
              <a:buChar char="ü"/>
            </a:pPr>
            <a:r>
              <a:rPr lang="en" sz="2400" dirty="0" err="1" smtClean="0">
                <a:latin typeface="Arial" pitchFamily="34" charset="0"/>
                <a:cs typeface="Arial" pitchFamily="34" charset="0"/>
              </a:rPr>
              <a:t>pharmaco-technological </a:t>
            </a:r>
            <a:r>
              <a:rPr lang="en" sz="2400" dirty="0" smtClean="0">
                <a:latin typeface="Arial" pitchFamily="34" charset="0"/>
                <a:cs typeface="Arial" pitchFamily="34" charset="0"/>
              </a:rPr>
              <a:t>research.</a:t>
            </a:r>
          </a:p>
          <a:p>
            <a:pPr>
              <a:buFont typeface="Wingdings" pitchFamily="2" charset="2"/>
              <a:buChar char="ü"/>
            </a:pPr>
            <a:endParaRPr lang="uk-UA" sz="2400" dirty="0" smtClean="0"/>
          </a:p>
        </p:txBody>
      </p:sp>
      <p:pic>
        <p:nvPicPr>
          <p:cNvPr id="7" name="Picture 15" descr="Картинки по запросу державна фармакопея україни 2.0"/>
          <p:cNvPicPr>
            <a:picLocks noChangeAspect="1" noChangeArrowheads="1"/>
          </p:cNvPicPr>
          <p:nvPr/>
        </p:nvPicPr>
        <p:blipFill rotWithShape="1">
          <a:blip r:embed="rId2"/>
          <a:srcRect l="58800" t="13836"/>
          <a:stretch/>
        </p:blipFill>
        <p:spPr bwMode="auto">
          <a:xfrm>
            <a:off x="5868144" y="2420888"/>
            <a:ext cx="2863850" cy="3425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640525"/>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dirty="0" smtClean="0"/>
              <a:t>Literature</a:t>
            </a:r>
            <a:endParaRPr lang="ru-RU" dirty="0"/>
          </a:p>
        </p:txBody>
      </p:sp>
      <p:sp>
        <p:nvSpPr>
          <p:cNvPr id="4" name="Rectangle 3"/>
          <p:cNvSpPr>
            <a:spLocks noGrp="1" noChangeArrowheads="1"/>
          </p:cNvSpPr>
          <p:nvPr>
            <p:ph idx="1"/>
          </p:nvPr>
        </p:nvSpPr>
        <p:spPr>
          <a:xfrm>
            <a:off x="107504" y="1340768"/>
            <a:ext cx="8784975" cy="5400600"/>
          </a:xfrm>
        </p:spPr>
        <p:txBody>
          <a:bodyPr/>
          <a:lstStyle/>
          <a:p>
            <a:pPr marL="269875" indent="-269875">
              <a:lnSpc>
                <a:spcPct val="80000"/>
              </a:lnSpc>
              <a:buFont typeface="Wingdings" pitchFamily="2" charset="2"/>
              <a:buAutoNum type="arabicPeriod"/>
            </a:pPr>
            <a:r>
              <a:rPr lang="en" sz="1200" b="1" dirty="0" err="1">
                <a:latin typeface="Arial" panose="020B0604020202020204" pitchFamily="34" charset="0"/>
                <a:cs typeface="Arial" panose="020B0604020202020204" pitchFamily="34" charset="0"/>
              </a:rPr>
              <a:t>Biopharmacy</a:t>
            </a:r>
            <a:r>
              <a:rPr lang="en" sz="1200" b="1" dirty="0">
                <a:latin typeface="Arial" panose="020B0604020202020204" pitchFamily="34" charset="0"/>
                <a:cs typeface="Arial" panose="020B0604020202020204" pitchFamily="34" charset="0"/>
              </a:rPr>
              <a:t>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textbook </a:t>
            </a:r>
            <a:r>
              <a:rPr lang="en" sz="1200" dirty="0">
                <a:latin typeface="Arial" panose="020B0604020202020204" pitchFamily="34" charset="0"/>
                <a:cs typeface="Arial" panose="020B0604020202020204" pitchFamily="34" charset="0"/>
              </a:rPr>
              <a:t>. for </a:t>
            </a:r>
            <a:r>
              <a:rPr lang="en" sz="1200" dirty="0" err="1">
                <a:latin typeface="Arial" panose="020B0604020202020204" pitchFamily="34" charset="0"/>
                <a:cs typeface="Arial" panose="020B0604020202020204" pitchFamily="34" charset="0"/>
              </a:rPr>
              <a:t>students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of higher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pharmaceutical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education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schools </a:t>
            </a:r>
            <a:r>
              <a:rPr lang="en" sz="1200" dirty="0">
                <a:latin typeface="Arial" panose="020B0604020202020204" pitchFamily="34" charset="0"/>
                <a:cs typeface="Arial" panose="020B0604020202020204" pitchFamily="34" charset="0"/>
              </a:rPr>
              <a:t>. and </a:t>
            </a:r>
            <a:r>
              <a:rPr lang="en" sz="1200" dirty="0" err="1">
                <a:latin typeface="Arial" panose="020B0604020202020204" pitchFamily="34" charset="0"/>
                <a:cs typeface="Arial" panose="020B0604020202020204" pitchFamily="34" charset="0"/>
              </a:rPr>
              <a:t>pharmaceutical </a:t>
            </a:r>
            <a:r>
              <a:rPr lang="en" sz="1200" dirty="0">
                <a:latin typeface="Arial" panose="020B0604020202020204" pitchFamily="34" charset="0"/>
                <a:cs typeface="Arial" panose="020B0604020202020204" pitchFamily="34" charset="0"/>
              </a:rPr>
              <a:t>. f- </a:t>
            </a:r>
            <a:r>
              <a:rPr lang="en" sz="1200" dirty="0" err="1">
                <a:latin typeface="Arial" panose="020B0604020202020204" pitchFamily="34" charset="0"/>
                <a:cs typeface="Arial" panose="020B0604020202020204" pitchFamily="34" charset="0"/>
              </a:rPr>
              <a:t>tiv</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higher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educational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conclusion </a:t>
            </a:r>
            <a:r>
              <a:rPr lang="en" sz="1200" dirty="0">
                <a:latin typeface="Arial" panose="020B0604020202020204" pitchFamily="34" charset="0"/>
                <a:cs typeface="Arial" panose="020B0604020202020204" pitchFamily="34" charset="0"/>
              </a:rPr>
              <a:t>. I V level of accreditation / O.I. Tikhonov, T.G. </a:t>
            </a:r>
            <a:r>
              <a:rPr lang="en" sz="1200" dirty="0" err="1">
                <a:latin typeface="Arial" panose="020B0604020202020204" pitchFamily="34" charset="0"/>
                <a:cs typeface="Arial" panose="020B0604020202020204" pitchFamily="34" charset="0"/>
              </a:rPr>
              <a:t>Yarnykh </a:t>
            </a:r>
            <a:r>
              <a:rPr lang="en" sz="1200" dirty="0">
                <a:latin typeface="Arial" panose="020B0604020202020204" pitchFamily="34" charset="0"/>
                <a:cs typeface="Arial" panose="020B0604020202020204" pitchFamily="34" charset="0"/>
              </a:rPr>
              <a:t>, I.A. </a:t>
            </a:r>
            <a:r>
              <a:rPr lang="en" sz="1200" dirty="0" err="1">
                <a:latin typeface="Arial" panose="020B0604020202020204" pitchFamily="34" charset="0"/>
                <a:cs typeface="Arial" panose="020B0604020202020204" pitchFamily="34" charset="0"/>
              </a:rPr>
              <a:t>Zupanets </a:t>
            </a:r>
            <a:r>
              <a:rPr lang="en" sz="1200" dirty="0">
                <a:latin typeface="Arial" panose="020B0604020202020204" pitchFamily="34" charset="0"/>
                <a:cs typeface="Arial" panose="020B0604020202020204" pitchFamily="34" charset="0"/>
              </a:rPr>
              <a:t>and others.; Edited by O. I. Tikhonov. – Kh.: NPhA: “Golden Pages”, 2010. – 240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b="1" dirty="0">
                <a:latin typeface="Arial" panose="020B0604020202020204" pitchFamily="34" charset="0"/>
                <a:cs typeface="Arial" panose="020B0604020202020204" pitchFamily="34" charset="0"/>
              </a:rPr>
              <a:t>Biopharmaceuticals .</a:t>
            </a:r>
            <a:r>
              <a:rPr lang="en" sz="1200" dirty="0">
                <a:latin typeface="Arial" panose="020B0604020202020204" pitchFamily="34" charset="0"/>
                <a:cs typeface="Arial" panose="020B0604020202020204" pitchFamily="34" charset="0"/>
              </a:rPr>
              <a:t> Lectures for English students of the </a:t>
            </a:r>
            <a:r>
              <a:rPr lang="en" sz="1200" dirty="0" err="1">
                <a:latin typeface="Arial" panose="020B0604020202020204" pitchFamily="34" charset="0"/>
                <a:cs typeface="Arial" panose="020B0604020202020204" pitchFamily="34" charset="0"/>
              </a:rPr>
              <a:t>specialty </a:t>
            </a:r>
            <a:r>
              <a:rPr lang="en" sz="1200" dirty="0">
                <a:latin typeface="Arial" panose="020B0604020202020204" pitchFamily="34" charset="0"/>
                <a:cs typeface="Arial" panose="020B0604020202020204" pitchFamily="34" charset="0"/>
              </a:rPr>
              <a:t>"Pharmacy": a handbook for the out-of-class work of students / A . I.​ </a:t>
            </a:r>
            <a:r>
              <a:rPr lang="en" sz="1200" dirty="0" err="1">
                <a:latin typeface="Arial" panose="020B0604020202020204" pitchFamily="34" charset="0"/>
                <a:cs typeface="Arial" panose="020B0604020202020204" pitchFamily="34" charset="0"/>
              </a:rPr>
              <a:t>Tikhonov </a:t>
            </a:r>
            <a:r>
              <a:rPr lang="en" sz="1200" dirty="0">
                <a:latin typeface="Arial" panose="020B0604020202020204" pitchFamily="34" charset="0"/>
                <a:cs typeface="Arial" panose="020B0604020202020204" pitchFamily="34" charset="0"/>
              </a:rPr>
              <a:t>, T. G.​​ </a:t>
            </a:r>
            <a:r>
              <a:rPr lang="en" sz="1200" dirty="0" err="1">
                <a:latin typeface="Arial" panose="020B0604020202020204" pitchFamily="34" charset="0"/>
                <a:cs typeface="Arial" panose="020B0604020202020204" pitchFamily="34" charset="0"/>
              </a:rPr>
              <a:t>Yarnykh </a:t>
            </a:r>
            <a:r>
              <a:rPr lang="en" sz="1200" dirty="0">
                <a:latin typeface="Arial" panose="020B0604020202020204" pitchFamily="34" charset="0"/>
                <a:cs typeface="Arial" panose="020B0604020202020204" pitchFamily="34" charset="0"/>
              </a:rPr>
              <a:t>, A. B.​​ </a:t>
            </a:r>
            <a:r>
              <a:rPr lang="en" sz="1200" dirty="0" err="1">
                <a:latin typeface="Arial" panose="020B0604020202020204" pitchFamily="34" charset="0"/>
                <a:cs typeface="Arial" panose="020B0604020202020204" pitchFamily="34" charset="0"/>
              </a:rPr>
              <a:t>Yuryeva </a:t>
            </a:r>
            <a:r>
              <a:rPr lang="en" sz="1200" dirty="0">
                <a:latin typeface="Arial" panose="020B0604020202020204" pitchFamily="34" charset="0"/>
                <a:cs typeface="Arial" panose="020B0604020202020204" pitchFamily="34" charset="0"/>
              </a:rPr>
              <a:t>, L.​ N.​ </a:t>
            </a:r>
            <a:r>
              <a:rPr lang="en" sz="1200" dirty="0" err="1">
                <a:latin typeface="Arial" panose="020B0604020202020204" pitchFamily="34" charset="0"/>
                <a:cs typeface="Arial" panose="020B0604020202020204" pitchFamily="34" charset="0"/>
              </a:rPr>
              <a:t>Podorozhna </a:t>
            </a:r>
            <a:r>
              <a:rPr lang="en" sz="1200" dirty="0">
                <a:latin typeface="Arial" panose="020B0604020202020204" pitchFamily="34" charset="0"/>
                <a:cs typeface="Arial" panose="020B0604020202020204" pitchFamily="34" charset="0"/>
              </a:rPr>
              <a:t>, S.​ S.​ </a:t>
            </a:r>
            <a:r>
              <a:rPr lang="en" sz="1200" dirty="0" err="1">
                <a:latin typeface="Arial" panose="020B0604020202020204" pitchFamily="34" charset="0"/>
                <a:cs typeface="Arial" panose="020B0604020202020204" pitchFamily="34" charset="0"/>
              </a:rPr>
              <a:t>Zuykina </a:t>
            </a:r>
            <a:r>
              <a:rPr lang="en" sz="1200" dirty="0">
                <a:latin typeface="Arial" panose="020B0604020202020204" pitchFamily="34" charset="0"/>
                <a:cs typeface="Arial" panose="020B0604020202020204" pitchFamily="34" charset="0"/>
              </a:rPr>
              <a:t>; Edited by A. I.​ </a:t>
            </a:r>
            <a:r>
              <a:rPr lang="en" sz="1200" dirty="0" err="1">
                <a:latin typeface="Arial" panose="020B0604020202020204" pitchFamily="34" charset="0"/>
                <a:cs typeface="Arial" panose="020B0604020202020204" pitchFamily="34" charset="0"/>
              </a:rPr>
              <a:t>Tikhonov </a:t>
            </a:r>
            <a:r>
              <a:rPr lang="en" sz="1200" dirty="0">
                <a:latin typeface="Arial" panose="020B0604020202020204" pitchFamily="34" charset="0"/>
                <a:cs typeface="Arial" panose="020B0604020202020204" pitchFamily="34" charset="0"/>
              </a:rPr>
              <a:t>. – </a:t>
            </a:r>
            <a:r>
              <a:rPr lang="en" sz="1200" dirty="0" err="1">
                <a:latin typeface="Arial" panose="020B0604020202020204" pitchFamily="34" charset="0"/>
                <a:cs typeface="Arial" panose="020B0604020202020204" pitchFamily="34" charset="0"/>
              </a:rPr>
              <a:t>Kharkiv </a:t>
            </a:r>
            <a:r>
              <a:rPr lang="en" sz="1200" dirty="0">
                <a:latin typeface="Arial" panose="020B0604020202020204" pitchFamily="34" charset="0"/>
                <a:cs typeface="Arial" panose="020B0604020202020204" pitchFamily="34" charset="0"/>
              </a:rPr>
              <a:t>: </a:t>
            </a:r>
            <a:r>
              <a:rPr lang="en" sz="1200" dirty="0" err="1">
                <a:latin typeface="Arial" panose="020B0604020202020204" pitchFamily="34" charset="0"/>
                <a:cs typeface="Arial" panose="020B0604020202020204" pitchFamily="34" charset="0"/>
              </a:rPr>
              <a:t>NUPh </a:t>
            </a:r>
            <a:r>
              <a:rPr lang="en" sz="1200" dirty="0">
                <a:latin typeface="Arial" panose="020B0604020202020204" pitchFamily="34" charset="0"/>
                <a:cs typeface="Arial" panose="020B0604020202020204" pitchFamily="34" charset="0"/>
              </a:rPr>
              <a:t>; Original, 2011. – 140 p </a:t>
            </a:r>
            <a:r>
              <a:rPr lang="en" sz="1200" dirty="0" smtClean="0">
                <a:latin typeface="Arial" panose="020B0604020202020204" pitchFamily="34" charset="0"/>
                <a:cs typeface="Arial" panose="020B0604020202020204" pitchFamily="34" charset="0"/>
              </a:rPr>
              <a:t>.</a:t>
            </a:r>
            <a:endParaRPr lang="uk-UA" sz="1200" dirty="0" smtClean="0">
              <a:latin typeface="Arial" panose="020B0604020202020204" pitchFamily="34" charset="0"/>
              <a:cs typeface="Arial" panose="020B0604020202020204" pitchFamily="34" charset="0"/>
            </a:endParaRPr>
          </a:p>
          <a:p>
            <a:pPr marL="269875" indent="-269875">
              <a:lnSpc>
                <a:spcPct val="80000"/>
              </a:lnSpc>
              <a:buFont typeface="Wingdings" pitchFamily="2" charset="2"/>
              <a:buAutoNum type="arabicPeriod"/>
            </a:pPr>
            <a:r>
              <a:rPr lang="en" sz="1200" dirty="0">
                <a:latin typeface="Arial" panose="020B0604020202020204" pitchFamily="34" charset="0"/>
                <a:cs typeface="Arial" panose="020B0604020202020204" pitchFamily="34" charset="0"/>
              </a:rPr>
              <a:t>Contemporary state and prospects for the development </a:t>
            </a:r>
            <a:r>
              <a:rPr lang="en" sz="1200" dirty="0" err="1">
                <a:latin typeface="Arial" panose="020B0604020202020204" pitchFamily="34" charset="0"/>
                <a:cs typeface="Arial" panose="020B0604020202020204" pitchFamily="34" charset="0"/>
              </a:rPr>
              <a:t>of biopharmacy </a:t>
            </a:r>
            <a:r>
              <a:rPr lang="en" sz="1200" dirty="0">
                <a:latin typeface="Arial" panose="020B0604020202020204" pitchFamily="34" charset="0"/>
                <a:cs typeface="Arial" panose="020B0604020202020204" pitchFamily="34" charset="0"/>
              </a:rPr>
              <a:t>. Lecture for students of "Pharmacy" and "Clinical pharmacy" specialties: Study </a:t>
            </a:r>
            <a:r>
              <a:rPr lang="en" sz="1200" dirty="0" err="1">
                <a:latin typeface="Arial" panose="020B0604020202020204" pitchFamily="34" charset="0"/>
                <a:cs typeface="Arial" panose="020B0604020202020204" pitchFamily="34" charset="0"/>
              </a:rPr>
              <a:t>help </a:t>
            </a:r>
            <a:r>
              <a:rPr lang="en" sz="1200" dirty="0">
                <a:latin typeface="Arial" panose="020B0604020202020204" pitchFamily="34" charset="0"/>
                <a:cs typeface="Arial" panose="020B0604020202020204" pitchFamily="34" charset="0"/>
              </a:rPr>
              <a:t>​for </a:t>
            </a:r>
            <a:r>
              <a:rPr lang="en" sz="1200" dirty="0" err="1">
                <a:latin typeface="Arial" panose="020B0604020202020204" pitchFamily="34" charset="0"/>
                <a:cs typeface="Arial" panose="020B0604020202020204" pitchFamily="34" charset="0"/>
              </a:rPr>
              <a:t>external audit </a:t>
            </a:r>
            <a:r>
              <a:rPr lang="en" sz="1200" dirty="0">
                <a:latin typeface="Arial" panose="020B0604020202020204" pitchFamily="34" charset="0"/>
                <a:cs typeface="Arial" panose="020B0604020202020204" pitchFamily="34" charset="0"/>
              </a:rPr>
              <a:t>. studio work / Tikhonov A.Y., Yarnykh T.G., </a:t>
            </a:r>
            <a:r>
              <a:rPr lang="en" sz="1200" dirty="0" err="1">
                <a:latin typeface="Arial" panose="020B0604020202020204" pitchFamily="34" charset="0"/>
                <a:cs typeface="Arial" panose="020B0604020202020204" pitchFamily="34" charset="0"/>
              </a:rPr>
              <a:t>Bogutskaya </a:t>
            </a:r>
            <a:r>
              <a:rPr lang="en" sz="1200" dirty="0">
                <a:latin typeface="Arial" panose="020B0604020202020204" pitchFamily="34" charset="0"/>
                <a:cs typeface="Arial" panose="020B0604020202020204" pitchFamily="34" charset="0"/>
              </a:rPr>
              <a:t>E.E., Azarenko Y.N. - Kh.: NFAU Publishing House, 2006. – 32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a:latin typeface="Arial" panose="020B0604020202020204" pitchFamily="34" charset="0"/>
                <a:cs typeface="Arial" panose="020B0604020202020204" pitchFamily="34" charset="0"/>
              </a:rPr>
              <a:t>The influence of pharmaceutical factors on the therapeutic effectiveness of medicinal products. Lecture for students of "Pharmacy" and "Clinical pharmacy" specialties: Textbook. </a:t>
            </a:r>
            <a:r>
              <a:rPr lang="en" sz="1200" dirty="0" err="1">
                <a:latin typeface="Arial" panose="020B0604020202020204" pitchFamily="34" charset="0"/>
                <a:cs typeface="Arial" panose="020B0604020202020204" pitchFamily="34" charset="0"/>
              </a:rPr>
              <a:t>help </a:t>
            </a:r>
            <a:r>
              <a:rPr lang="en" sz="1200" dirty="0">
                <a:latin typeface="Arial" panose="020B0604020202020204" pitchFamily="34" charset="0"/>
                <a:cs typeface="Arial" panose="020B0604020202020204" pitchFamily="34" charset="0"/>
              </a:rPr>
              <a:t>​for </a:t>
            </a:r>
            <a:r>
              <a:rPr lang="en" sz="1200" dirty="0" err="1">
                <a:latin typeface="Arial" panose="020B0604020202020204" pitchFamily="34" charset="0"/>
                <a:cs typeface="Arial" panose="020B0604020202020204" pitchFamily="34" charset="0"/>
              </a:rPr>
              <a:t>external audit </a:t>
            </a:r>
            <a:r>
              <a:rPr lang="en" sz="1200" dirty="0">
                <a:latin typeface="Arial" panose="020B0604020202020204" pitchFamily="34" charset="0"/>
                <a:cs typeface="Arial" panose="020B0604020202020204" pitchFamily="34" charset="0"/>
              </a:rPr>
              <a:t>. studio work / Tikhonov A.Y., Yarnykh T.G., </a:t>
            </a:r>
            <a:r>
              <a:rPr lang="en" sz="1200" dirty="0" err="1">
                <a:latin typeface="Arial" panose="020B0604020202020204" pitchFamily="34" charset="0"/>
                <a:cs typeface="Arial" panose="020B0604020202020204" pitchFamily="34" charset="0"/>
              </a:rPr>
              <a:t>Bogutskaya </a:t>
            </a:r>
            <a:r>
              <a:rPr lang="en" sz="1200" dirty="0">
                <a:latin typeface="Arial" panose="020B0604020202020204" pitchFamily="34" charset="0"/>
                <a:cs typeface="Arial" panose="020B0604020202020204" pitchFamily="34" charset="0"/>
              </a:rPr>
              <a:t>E.E., Azarenko Y.N. - Kh.: Izd-vo NFAU, 2007; Ch. 1 – 32 pp.; Ch. 2 – 32 s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err="1">
                <a:latin typeface="Arial" panose="020B0604020202020204" pitchFamily="34" charset="0"/>
                <a:cs typeface="Arial" panose="020B0604020202020204" pitchFamily="34" charset="0"/>
              </a:rPr>
              <a:t>Pharmaco </a:t>
            </a:r>
            <a:r>
              <a:rPr lang="en" sz="1200" dirty="0">
                <a:latin typeface="Arial" panose="020B0604020202020204" pitchFamily="34" charset="0"/>
                <a:cs typeface="Arial" panose="020B0604020202020204" pitchFamily="34" charset="0"/>
              </a:rPr>
              <a:t>-technological methods of evaluating </a:t>
            </a:r>
            <a:r>
              <a:rPr lang="en" sz="1200" dirty="0" err="1">
                <a:latin typeface="Arial" panose="020B0604020202020204" pitchFamily="34" charset="0"/>
                <a:cs typeface="Arial" panose="020B0604020202020204" pitchFamily="34" charset="0"/>
              </a:rPr>
              <a:t>the disintegration </a:t>
            </a:r>
            <a:r>
              <a:rPr lang="en" sz="1200" dirty="0">
                <a:latin typeface="Arial" panose="020B0604020202020204" pitchFamily="34" charset="0"/>
                <a:cs typeface="Arial" panose="020B0604020202020204" pitchFamily="34" charset="0"/>
              </a:rPr>
              <a:t>, dissolution and release of medicinal substances from medicinal preparations. Lecture for students of "Pharmacy" and "Clinical pharmacy" specialties: Textbook. </a:t>
            </a:r>
            <a:r>
              <a:rPr lang="en" sz="1200" dirty="0" err="1">
                <a:latin typeface="Arial" panose="020B0604020202020204" pitchFamily="34" charset="0"/>
                <a:cs typeface="Arial" panose="020B0604020202020204" pitchFamily="34" charset="0"/>
              </a:rPr>
              <a:t>help </a:t>
            </a:r>
            <a:r>
              <a:rPr lang="en" sz="1200" dirty="0">
                <a:latin typeface="Arial" panose="020B0604020202020204" pitchFamily="34" charset="0"/>
                <a:cs typeface="Arial" panose="020B0604020202020204" pitchFamily="34" charset="0"/>
              </a:rPr>
              <a:t>​for </a:t>
            </a:r>
            <a:r>
              <a:rPr lang="en" sz="1200" dirty="0" err="1">
                <a:latin typeface="Arial" panose="020B0604020202020204" pitchFamily="34" charset="0"/>
                <a:cs typeface="Arial" panose="020B0604020202020204" pitchFamily="34" charset="0"/>
              </a:rPr>
              <a:t>external audit </a:t>
            </a:r>
            <a:r>
              <a:rPr lang="en" sz="1200" dirty="0">
                <a:latin typeface="Arial" panose="020B0604020202020204" pitchFamily="34" charset="0"/>
                <a:cs typeface="Arial" panose="020B0604020202020204" pitchFamily="34" charset="0"/>
              </a:rPr>
              <a:t>. studio work / Tikhonov A.Y., Yarnykh T.G., </a:t>
            </a:r>
            <a:r>
              <a:rPr lang="en" sz="1200" dirty="0" err="1">
                <a:latin typeface="Arial" panose="020B0604020202020204" pitchFamily="34" charset="0"/>
                <a:cs typeface="Arial" panose="020B0604020202020204" pitchFamily="34" charset="0"/>
              </a:rPr>
              <a:t>Bogutskaya </a:t>
            </a:r>
            <a:r>
              <a:rPr lang="en" sz="1200" dirty="0">
                <a:latin typeface="Arial" panose="020B0604020202020204" pitchFamily="34" charset="0"/>
                <a:cs typeface="Arial" panose="020B0604020202020204" pitchFamily="34" charset="0"/>
              </a:rPr>
              <a:t>E.E., Azarenko Y.N. - Kh.: Izd-vo NFAU, 2006. - 44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a:latin typeface="Arial" panose="020B0604020202020204" pitchFamily="34" charset="0"/>
                <a:cs typeface="Arial" panose="020B0604020202020204" pitchFamily="34" charset="0"/>
              </a:rPr>
              <a:t>Biological availability of medicinal products and methods of its determination. Lecture for students of the "Clinical Pharmacy" specialty: Textbook. </a:t>
            </a:r>
            <a:r>
              <a:rPr lang="en" sz="1200" dirty="0" err="1">
                <a:latin typeface="Arial" panose="020B0604020202020204" pitchFamily="34" charset="0"/>
                <a:cs typeface="Arial" panose="020B0604020202020204" pitchFamily="34" charset="0"/>
              </a:rPr>
              <a:t>help </a:t>
            </a:r>
            <a:r>
              <a:rPr lang="en" sz="1200" dirty="0">
                <a:latin typeface="Arial" panose="020B0604020202020204" pitchFamily="34" charset="0"/>
                <a:cs typeface="Arial" panose="020B0604020202020204" pitchFamily="34" charset="0"/>
              </a:rPr>
              <a:t>​for </a:t>
            </a:r>
            <a:r>
              <a:rPr lang="en" sz="1200" dirty="0" err="1">
                <a:latin typeface="Arial" panose="020B0604020202020204" pitchFamily="34" charset="0"/>
                <a:cs typeface="Arial" panose="020B0604020202020204" pitchFamily="34" charset="0"/>
              </a:rPr>
              <a:t>external audit </a:t>
            </a:r>
            <a:r>
              <a:rPr lang="en" sz="1200" dirty="0">
                <a:latin typeface="Arial" panose="020B0604020202020204" pitchFamily="34" charset="0"/>
                <a:cs typeface="Arial" panose="020B0604020202020204" pitchFamily="34" charset="0"/>
              </a:rPr>
              <a:t>. studio work / Tikhonov A.Y., Yarnykh T.G., </a:t>
            </a:r>
            <a:r>
              <a:rPr lang="en" sz="1200" dirty="0" err="1">
                <a:latin typeface="Arial" panose="020B0604020202020204" pitchFamily="34" charset="0"/>
                <a:cs typeface="Arial" panose="020B0604020202020204" pitchFamily="34" charset="0"/>
              </a:rPr>
              <a:t>Chushenko </a:t>
            </a:r>
            <a:r>
              <a:rPr lang="en" sz="1200" dirty="0">
                <a:latin typeface="Arial" panose="020B0604020202020204" pitchFamily="34" charset="0"/>
                <a:cs typeface="Arial" panose="020B0604020202020204" pitchFamily="34" charset="0"/>
              </a:rPr>
              <a:t>V.N., Azarenko Y.N. - Kh.: Izd-vo NFAU, 2008. - 32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a:latin typeface="Arial" panose="020B0604020202020204" pitchFamily="34" charset="0"/>
                <a:cs typeface="Arial" panose="020B0604020202020204" pitchFamily="34" charset="0"/>
              </a:rPr>
              <a:t>Bioequivalence. Its role in the assessment of the quality of medicinal products. Brands. </a:t>
            </a:r>
            <a:r>
              <a:rPr lang="en" sz="1200" dirty="0" err="1">
                <a:latin typeface="Arial" panose="020B0604020202020204" pitchFamily="34" charset="0"/>
                <a:cs typeface="Arial" panose="020B0604020202020204" pitchFamily="34" charset="0"/>
              </a:rPr>
              <a:t>Generics </a:t>
            </a:r>
            <a:r>
              <a:rPr lang="en" sz="1200" dirty="0">
                <a:latin typeface="Arial" panose="020B0604020202020204" pitchFamily="34" charset="0"/>
                <a:cs typeface="Arial" panose="020B0604020202020204" pitchFamily="34" charset="0"/>
              </a:rPr>
              <a:t>. Lecture for students of the "Clinical Pharmacy" specialty: Textbook. </a:t>
            </a:r>
            <a:r>
              <a:rPr lang="en" sz="1200" dirty="0" err="1">
                <a:latin typeface="Arial" panose="020B0604020202020204" pitchFamily="34" charset="0"/>
                <a:cs typeface="Arial" panose="020B0604020202020204" pitchFamily="34" charset="0"/>
              </a:rPr>
              <a:t>help </a:t>
            </a:r>
            <a:r>
              <a:rPr lang="en" sz="1200" dirty="0">
                <a:latin typeface="Arial" panose="020B0604020202020204" pitchFamily="34" charset="0"/>
                <a:cs typeface="Arial" panose="020B0604020202020204" pitchFamily="34" charset="0"/>
              </a:rPr>
              <a:t>​for </a:t>
            </a:r>
            <a:r>
              <a:rPr lang="en" sz="1200" dirty="0" err="1">
                <a:latin typeface="Arial" panose="020B0604020202020204" pitchFamily="34" charset="0"/>
                <a:cs typeface="Arial" panose="020B0604020202020204" pitchFamily="34" charset="0"/>
              </a:rPr>
              <a:t>external audit </a:t>
            </a:r>
            <a:r>
              <a:rPr lang="en" sz="1200" dirty="0">
                <a:latin typeface="Arial" panose="020B0604020202020204" pitchFamily="34" charset="0"/>
                <a:cs typeface="Arial" panose="020B0604020202020204" pitchFamily="34" charset="0"/>
              </a:rPr>
              <a:t>. study work / Tikhonov A.Y., Yarnykh T.G., </a:t>
            </a:r>
            <a:r>
              <a:rPr lang="en" sz="1200" dirty="0" err="1">
                <a:latin typeface="Arial" panose="020B0604020202020204" pitchFamily="34" charset="0"/>
                <a:cs typeface="Arial" panose="020B0604020202020204" pitchFamily="34" charset="0"/>
              </a:rPr>
              <a:t>Chushenko </a:t>
            </a:r>
            <a:r>
              <a:rPr lang="en" sz="1200" dirty="0">
                <a:latin typeface="Arial" panose="020B0604020202020204" pitchFamily="34" charset="0"/>
                <a:cs typeface="Arial" panose="020B0604020202020204" pitchFamily="34" charset="0"/>
              </a:rPr>
              <a:t>V.N., Azarenko Y.N. - Kh.: Izd-vo NFAU, 2008. - 36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a:latin typeface="Arial" panose="020B0604020202020204" pitchFamily="34" charset="0"/>
                <a:cs typeface="Arial" panose="020B0604020202020204" pitchFamily="34" charset="0"/>
              </a:rPr>
              <a:t>The role </a:t>
            </a:r>
            <a:r>
              <a:rPr lang="en" sz="1200" dirty="0" err="1">
                <a:latin typeface="Arial" panose="020B0604020202020204" pitchFamily="34" charset="0"/>
                <a:cs typeface="Arial" panose="020B0604020202020204" pitchFamily="34" charset="0"/>
              </a:rPr>
              <a:t>of biopharmacy </a:t>
            </a:r>
            <a:r>
              <a:rPr lang="en" sz="1200" dirty="0">
                <a:latin typeface="Arial" panose="020B0604020202020204" pitchFamily="34" charset="0"/>
                <a:cs typeface="Arial" panose="020B0604020202020204" pitchFamily="34" charset="0"/>
              </a:rPr>
              <a:t>in the development of medicinal products. Modern requirements for the assessment of the quality of medicinal products. Lecture for students of the "Clinical Pharmacy" specialty: Textbook. </a:t>
            </a:r>
            <a:r>
              <a:rPr lang="en" sz="1200" dirty="0" err="1">
                <a:latin typeface="Arial" panose="020B0604020202020204" pitchFamily="34" charset="0"/>
                <a:cs typeface="Arial" panose="020B0604020202020204" pitchFamily="34" charset="0"/>
              </a:rPr>
              <a:t>help </a:t>
            </a:r>
            <a:r>
              <a:rPr lang="en" sz="1200" dirty="0">
                <a:latin typeface="Arial" panose="020B0604020202020204" pitchFamily="34" charset="0"/>
                <a:cs typeface="Arial" panose="020B0604020202020204" pitchFamily="34" charset="0"/>
              </a:rPr>
              <a:t>​for </a:t>
            </a:r>
            <a:r>
              <a:rPr lang="en" sz="1200" dirty="0" err="1">
                <a:latin typeface="Arial" panose="020B0604020202020204" pitchFamily="34" charset="0"/>
                <a:cs typeface="Arial" panose="020B0604020202020204" pitchFamily="34" charset="0"/>
              </a:rPr>
              <a:t>external audit </a:t>
            </a:r>
            <a:r>
              <a:rPr lang="en" sz="1200" dirty="0">
                <a:latin typeface="Arial" panose="020B0604020202020204" pitchFamily="34" charset="0"/>
                <a:cs typeface="Arial" panose="020B0604020202020204" pitchFamily="34" charset="0"/>
              </a:rPr>
              <a:t>. studio work / Tikhonov A.Y., Yarnykh T.G., </a:t>
            </a:r>
            <a:r>
              <a:rPr lang="en" sz="1200" dirty="0" err="1">
                <a:latin typeface="Arial" panose="020B0604020202020204" pitchFamily="34" charset="0"/>
                <a:cs typeface="Arial" panose="020B0604020202020204" pitchFamily="34" charset="0"/>
              </a:rPr>
              <a:t>Chushenko </a:t>
            </a:r>
            <a:r>
              <a:rPr lang="en" sz="1200" dirty="0">
                <a:latin typeface="Arial" panose="020B0604020202020204" pitchFamily="34" charset="0"/>
                <a:cs typeface="Arial" panose="020B0604020202020204" pitchFamily="34" charset="0"/>
              </a:rPr>
              <a:t>V.N., Azarenko Y.N. - Kh.: Izd-vo NFAU, 2008. - 40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err="1">
                <a:latin typeface="Arial" panose="020B0604020202020204" pitchFamily="34" charset="0"/>
                <a:cs typeface="Arial" panose="020B0604020202020204" pitchFamily="34" charset="0"/>
              </a:rPr>
              <a:t>Pertsev </a:t>
            </a:r>
            <a:r>
              <a:rPr lang="en" sz="1200" dirty="0">
                <a:latin typeface="Arial" panose="020B0604020202020204" pitchFamily="34" charset="0"/>
                <a:cs typeface="Arial" panose="020B0604020202020204" pitchFamily="34" charset="0"/>
              </a:rPr>
              <a:t>I.M., </a:t>
            </a:r>
            <a:r>
              <a:rPr lang="en" sz="1200" dirty="0" err="1">
                <a:latin typeface="Arial" panose="020B0604020202020204" pitchFamily="34" charset="0"/>
                <a:cs typeface="Arial" panose="020B0604020202020204" pitchFamily="34" charset="0"/>
              </a:rPr>
              <a:t>Piminov </a:t>
            </a:r>
            <a:r>
              <a:rPr lang="en" sz="1200" dirty="0">
                <a:latin typeface="Arial" panose="020B0604020202020204" pitchFamily="34" charset="0"/>
                <a:cs typeface="Arial" panose="020B0604020202020204" pitchFamily="34" charset="0"/>
              </a:rPr>
              <a:t>O.Kh., Slobodyanyuk M.M. and others. Pharmaceutical and medical-biological aspects of drugs. Textbook / Ed. I.M. Pertsev / Second edition, revised and supplemented. – Vinnytsia: NOVA KNYGA, 2007. – 728 p.</a:t>
            </a:r>
            <a:endParaRPr lang="ru-RU" sz="1200" dirty="0" smtClean="0">
              <a:latin typeface="Arial" panose="020B0604020202020204" pitchFamily="34" charset="0"/>
              <a:cs typeface="Arial" panose="020B0604020202020204" pitchFamily="34" charset="0"/>
            </a:endParaRPr>
          </a:p>
          <a:p>
            <a:pPr marL="269875" indent="-269875">
              <a:lnSpc>
                <a:spcPct val="80000"/>
              </a:lnSpc>
              <a:buFont typeface="Wingdings" pitchFamily="2" charset="2"/>
              <a:buAutoNum type="arabicPeriod"/>
            </a:pPr>
            <a:r>
              <a:rPr lang="en" sz="1200" dirty="0" err="1">
                <a:latin typeface="Arial" panose="020B0604020202020204" pitchFamily="34" charset="0"/>
                <a:cs typeface="Arial" panose="020B0604020202020204" pitchFamily="34" charset="0"/>
              </a:rPr>
              <a:t>Pertsev </a:t>
            </a:r>
            <a:r>
              <a:rPr lang="en" sz="1200" dirty="0">
                <a:latin typeface="Arial" panose="020B0604020202020204" pitchFamily="34" charset="0"/>
                <a:cs typeface="Arial" panose="020B0604020202020204" pitchFamily="34" charset="0"/>
              </a:rPr>
              <a:t>I.M., </a:t>
            </a:r>
            <a:r>
              <a:rPr lang="en" sz="1200" dirty="0" err="1">
                <a:latin typeface="Arial" panose="020B0604020202020204" pitchFamily="34" charset="0"/>
                <a:cs typeface="Arial" panose="020B0604020202020204" pitchFamily="34" charset="0"/>
              </a:rPr>
              <a:t>Piminov </a:t>
            </a:r>
            <a:r>
              <a:rPr lang="en" sz="1200" dirty="0">
                <a:latin typeface="Arial" panose="020B0604020202020204" pitchFamily="34" charset="0"/>
                <a:cs typeface="Arial" panose="020B0604020202020204" pitchFamily="34" charset="0"/>
              </a:rPr>
              <a:t>O.Kh., Slobodyanyuk M.M. and others. Pharmaceutical and medical-biological aspects of drugs. Textbook / Ed. I.M. Pertsev / Second edition, revised and supplemented. – Vinnytsia: NOVA KNYGA, 2007. – 728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err="1">
                <a:latin typeface="Arial" panose="020B0604020202020204" pitchFamily="34" charset="0"/>
                <a:cs typeface="Arial" panose="020B0604020202020204" pitchFamily="34" charset="0"/>
              </a:rPr>
              <a:t>Tentsova </a:t>
            </a:r>
            <a:r>
              <a:rPr lang="en" sz="1200" dirty="0">
                <a:latin typeface="Arial" panose="020B0604020202020204" pitchFamily="34" charset="0"/>
                <a:cs typeface="Arial" panose="020B0604020202020204" pitchFamily="34" charset="0"/>
              </a:rPr>
              <a:t>A.I., </a:t>
            </a:r>
            <a:r>
              <a:rPr lang="en" sz="1200" dirty="0" err="1">
                <a:latin typeface="Arial" panose="020B0604020202020204" pitchFamily="34" charset="0"/>
                <a:cs typeface="Arial" panose="020B0604020202020204" pitchFamily="34" charset="0"/>
              </a:rPr>
              <a:t>Azhgykhin </a:t>
            </a:r>
            <a:r>
              <a:rPr lang="en" sz="1200" dirty="0">
                <a:latin typeface="Arial" panose="020B0604020202020204" pitchFamily="34" charset="0"/>
                <a:cs typeface="Arial" panose="020B0604020202020204" pitchFamily="34" charset="0"/>
              </a:rPr>
              <a:t>I.S. Pharmaceutical form and therapeutic efficacy of drugs (Introduction to </a:t>
            </a:r>
            <a:r>
              <a:rPr lang="en" sz="1200" dirty="0" err="1">
                <a:latin typeface="Arial" panose="020B0604020202020204" pitchFamily="34" charset="0"/>
                <a:cs typeface="Arial" panose="020B0604020202020204" pitchFamily="34" charset="0"/>
              </a:rPr>
              <a:t>biopharmacy </a:t>
            </a:r>
            <a:r>
              <a:rPr lang="en" sz="1200" dirty="0">
                <a:latin typeface="Arial" panose="020B0604020202020204" pitchFamily="34" charset="0"/>
                <a:cs typeface="Arial" panose="020B0604020202020204" pitchFamily="34" charset="0"/>
              </a:rPr>
              <a:t>). - M.: Medicine, 1974. - 334 p </a:t>
            </a:r>
            <a:r>
              <a:rPr lang="en"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 sz="1200" dirty="0" err="1">
                <a:latin typeface="Arial" panose="020B0604020202020204" pitchFamily="34" charset="0"/>
                <a:cs typeface="Arial" panose="020B0604020202020204" pitchFamily="34" charset="0"/>
              </a:rPr>
              <a:t>Polovko </a:t>
            </a:r>
            <a:r>
              <a:rPr lang="en" sz="1200" dirty="0">
                <a:latin typeface="Arial" panose="020B0604020202020204" pitchFamily="34" charset="0"/>
                <a:cs typeface="Arial" panose="020B0604020202020204" pitchFamily="34" charset="0"/>
              </a:rPr>
              <a:t>N.P., Vyshnevska L.I., Shpychak O.S. Assessment of biopharmaceutical factors in the development and production of new drugs // Modern advances in pharmaceutical technology and biotechnology: collection of scientific papers, issue 2. – X.: Publ. NUPh, 2017. – pp. 155-160.</a:t>
            </a:r>
            <a:endParaRPr lang="ru-RU" sz="1200" dirty="0">
              <a:latin typeface="Arial" pitchFamily="34" charset="0"/>
              <a:cs typeface="Arial" pitchFamily="34" charset="0"/>
            </a:endParaRPr>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21</a:t>
            </a:fld>
            <a:endParaRPr lang="ru-RU" dirty="0">
              <a:solidFill>
                <a:schemeClr val="tx1"/>
              </a:solidFill>
            </a:endParaRPr>
          </a:p>
        </p:txBody>
      </p:sp>
    </p:spTree>
    <p:extLst>
      <p:ext uri="{BB962C8B-B14F-4D97-AF65-F5344CB8AC3E}">
        <p14:creationId xmlns:p14="http://schemas.microsoft.com/office/powerpoint/2010/main" val="39720560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60648"/>
            <a:ext cx="6103912" cy="1944216"/>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 sz="6000"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rPr>
              <a:t>Thank you for your attention!</a:t>
            </a:r>
            <a:endParaRPr lang="ru-RU" sz="6000" i="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endParaRPr>
          </a:p>
        </p:txBody>
      </p:sp>
    </p:spTree>
    <p:extLst>
      <p:ext uri="{BB962C8B-B14F-4D97-AF65-F5344CB8AC3E}">
        <p14:creationId xmlns:p14="http://schemas.microsoft.com/office/powerpoint/2010/main" val="4196362734"/>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First_Aid">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First_Aid</Template>
  <TotalTime>175</TotalTime>
  <Words>2899</Words>
  <Application>Microsoft Office PowerPoint</Application>
  <PresentationFormat>Экран (4:3)</PresentationFormat>
  <Paragraphs>165</Paragraphs>
  <Slides>22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22</vt:i4>
      </vt:variant>
    </vt:vector>
  </HeadingPairs>
  <TitlesOfParts>
    <vt:vector size="26" baseType="lpstr">
      <vt:lpstr>Arial</vt:lpstr>
      <vt:lpstr>Calibri</vt:lpstr>
      <vt:lpstr>Wingdings</vt:lpstr>
      <vt:lpstr>First_Aid</vt:lpstr>
      <vt:lpstr>Biopharmaceutics as the theoretical basis of drug technology .  Historical overview of the development of biopharmacy . Modern requirements for the assessment of the quality of medicinal products</vt:lpstr>
      <vt:lpstr>Lecture plan</vt:lpstr>
      <vt:lpstr>1. Biopharmaceutics as the theoretical basis of drug technology.</vt:lpstr>
      <vt:lpstr>1. Biopharmaceutics as the theoretical basis of drug technology.</vt:lpstr>
      <vt:lpstr>1. Biopharmaceutics as the theoretical basis of drug technology.</vt:lpstr>
      <vt:lpstr>Презентация PowerPoint</vt:lpstr>
      <vt:lpstr>2. Historical stages of the development of biopharmacy as a science.</vt:lpstr>
      <vt:lpstr>2. Historical stages of the development of biopharmacy as a science.</vt:lpstr>
      <vt:lpstr>2. Historical stages of the development of biopharmacy as a science.</vt:lpstr>
      <vt:lpstr>2. Historical stages of the development of biopharmacy as a science.</vt:lpstr>
      <vt:lpstr>3. Basic concepts and terms of biopharmacy .</vt:lpstr>
      <vt:lpstr>3. Basic concepts and terms of biopharmacy .</vt:lpstr>
      <vt:lpstr>3. Basic concepts and terms of biopharmacy .</vt:lpstr>
      <vt:lpstr>3. Basic concepts and terms of biopharmacy .</vt:lpstr>
      <vt:lpstr>3. Basic concepts and terms of biopharmacy .</vt:lpstr>
      <vt:lpstr>3. Basic concepts and terms of biopharmacy .</vt:lpstr>
      <vt:lpstr>3. Basic concepts and terms of biopharmacy .</vt:lpstr>
      <vt:lpstr>4. Modern requirements for assessing the quality of medicinal products.</vt:lpstr>
      <vt:lpstr>4. Modern requirements for assessing the quality of medicinal products.</vt:lpstr>
      <vt:lpstr>4. Modern requirements for assessing the quality of medicines.</vt:lpstr>
      <vt:lpstr>Literature</vt:lpstr>
      <vt:lpstr>Thank you for your attention!</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Первая помощь</dc:subject>
  <dc:creator>HOME</dc:creator>
  <dc:description>http://propowerpoint.ru - Бесплатные шаблоны для презентаций. Полезные советы и уроки PowerPoint .</dc:description>
  <cp:lastModifiedBy>Alyona Zamkovaya</cp:lastModifiedBy>
  <cp:revision>47</cp:revision>
  <dcterms:created xsi:type="dcterms:W3CDTF">2017-03-12T21:24:09Z</dcterms:created>
  <dcterms:modified xsi:type="dcterms:W3CDTF">2025-01-18T17:51:05Z</dcterms:modified>
</cp:coreProperties>
</file>