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76" r:id="rId4"/>
    <p:sldId id="295" r:id="rId5"/>
    <p:sldId id="296" r:id="rId6"/>
    <p:sldId id="297" r:id="rId7"/>
    <p:sldId id="298" r:id="rId8"/>
    <p:sldId id="258" r:id="rId9"/>
    <p:sldId id="299" r:id="rId10"/>
    <p:sldId id="303" r:id="rId11"/>
    <p:sldId id="318" r:id="rId12"/>
    <p:sldId id="306" r:id="rId13"/>
    <p:sldId id="259" r:id="rId14"/>
    <p:sldId id="261" r:id="rId15"/>
    <p:sldId id="260" r:id="rId16"/>
    <p:sldId id="262" r:id="rId17"/>
    <p:sldId id="263" r:id="rId18"/>
    <p:sldId id="301" r:id="rId19"/>
    <p:sldId id="282" r:id="rId20"/>
    <p:sldId id="264" r:id="rId21"/>
    <p:sldId id="265" r:id="rId22"/>
    <p:sldId id="266" r:id="rId23"/>
    <p:sldId id="267" r:id="rId24"/>
    <p:sldId id="305" r:id="rId25"/>
    <p:sldId id="277" r:id="rId26"/>
    <p:sldId id="278" r:id="rId27"/>
    <p:sldId id="279" r:id="rId28"/>
    <p:sldId id="307" r:id="rId29"/>
    <p:sldId id="271" r:id="rId30"/>
    <p:sldId id="272" r:id="rId31"/>
    <p:sldId id="270" r:id="rId32"/>
    <p:sldId id="308" r:id="rId33"/>
    <p:sldId id="309" r:id="rId34"/>
    <p:sldId id="310" r:id="rId35"/>
    <p:sldId id="273" r:id="rId36"/>
    <p:sldId id="283" r:id="rId37"/>
    <p:sldId id="285" r:id="rId38"/>
    <p:sldId id="291" r:id="rId39"/>
    <p:sldId id="290" r:id="rId40"/>
    <p:sldId id="294" r:id="rId41"/>
    <p:sldId id="289" r:id="rId42"/>
    <p:sldId id="311" r:id="rId43"/>
    <p:sldId id="312" r:id="rId44"/>
    <p:sldId id="313" r:id="rId45"/>
    <p:sldId id="314" r:id="rId46"/>
    <p:sldId id="315" r:id="rId47"/>
    <p:sldId id="316" r:id="rId48"/>
    <p:sldId id="317" r:id="rId49"/>
    <p:sldId id="293" r:id="rId50"/>
    <p:sldId id="287" r:id="rId51"/>
    <p:sldId id="274" r:id="rId52"/>
  </p:sldIdLst>
  <p:sldSz cx="9144000" cy="6858000" type="screen4x3"/>
  <p:notesSz cx="6858000" cy="9144000"/>
  <p:defaultTextStyle>
    <a:defPPr>
      <a:defRPr lang="en"/>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81" d="100"/>
          <a:sy n="81" d="100"/>
        </p:scale>
        <p:origin x="211" y="72"/>
      </p:cViewPr>
      <p:guideLst>
        <p:guide orient="horz" pos="2160"/>
        <p:guide pos="2880"/>
      </p:guideLst>
    </p:cSldViewPr>
  </p:slideViewPr>
  <p:outlineViewPr>
    <p:cViewPr>
      <p:scale>
        <a:sx n="33" d="100"/>
        <a:sy n="33" d="100"/>
      </p:scale>
      <p:origin x="132" y="2448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FD2A93-DD87-41FF-A02D-1B7B67C7992B}" type="doc">
      <dgm:prSet loTypeId="urn:microsoft.com/office/officeart/2005/8/layout/orgChart1" loCatId="hierarchy" qsTypeId="urn:microsoft.com/office/officeart/2005/8/quickstyle/3d2#2" qsCatId="3D" csTypeId="urn:microsoft.com/office/officeart/2005/8/colors/accent1_2" csCatId="accent1" phldr="1"/>
      <dgm:spPr/>
    </dgm:pt>
    <dgm:pt modelId="{B56AB101-9FFB-46B7-89A4-74340DD24FF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b="0" i="0" u="none" strike="noStrike" cap="none" normalizeH="0" baseline="0" dirty="0" smtClean="0">
              <a:ln/>
              <a:effectLst/>
              <a:latin typeface="Arial" charset="0"/>
            </a:rPr>
            <a:t>According to the degree of dispersion, medicinal disperse systems are classified into:</a:t>
          </a:r>
        </a:p>
      </dgm:t>
    </dgm:pt>
    <dgm:pt modelId="{C1368492-1F96-4040-B547-8EB8C8763328}" type="parTrans" cxnId="{70C60F92-B0DC-4747-A3A9-D467973D3EBE}">
      <dgm:prSet/>
      <dgm:spPr/>
      <dgm:t>
        <a:bodyPr/>
        <a:lstStyle/>
        <a:p>
          <a:endParaRPr lang="ru-RU"/>
        </a:p>
      </dgm:t>
    </dgm:pt>
    <dgm:pt modelId="{5AD02435-BDBC-412F-930E-EE6920D98022}" type="sibTrans" cxnId="{70C60F92-B0DC-4747-A3A9-D467973D3EBE}">
      <dgm:prSet/>
      <dgm:spPr/>
      <dgm:t>
        <a:bodyPr/>
        <a:lstStyle/>
        <a:p>
          <a:endParaRPr lang="ru-RU"/>
        </a:p>
      </dgm:t>
    </dgm:pt>
    <dgm:pt modelId="{22234FE5-10F5-4EB3-B4BA-B82FDB54960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b="0" i="0" u="none" strike="noStrike" cap="none" normalizeH="0" baseline="0" dirty="0" smtClean="0">
              <a:ln/>
              <a:effectLst/>
              <a:latin typeface="Arial" charset="0"/>
            </a:rPr>
            <a:t>Homogeneous</a:t>
          </a:r>
        </a:p>
      </dgm:t>
    </dgm:pt>
    <dgm:pt modelId="{DD4EBA19-9983-49A8-A908-0C98D1CDFE40}" type="parTrans" cxnId="{087C255D-2710-4794-B581-4030AC7E3716}">
      <dgm:prSet/>
      <dgm:spPr/>
      <dgm:t>
        <a:bodyPr/>
        <a:lstStyle/>
        <a:p>
          <a:endParaRPr lang="ru-RU"/>
        </a:p>
      </dgm:t>
    </dgm:pt>
    <dgm:pt modelId="{015AE414-9DA2-4024-9048-3F0344F399CA}" type="sibTrans" cxnId="{087C255D-2710-4794-B581-4030AC7E3716}">
      <dgm:prSet/>
      <dgm:spPr/>
      <dgm:t>
        <a:bodyPr/>
        <a:lstStyle/>
        <a:p>
          <a:endParaRPr lang="ru-RU"/>
        </a:p>
      </dgm:t>
    </dgm:pt>
    <dgm:pt modelId="{CF6DE3A3-EF8F-4C6D-99D6-13F98D39F73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b="0" i="0" u="none" strike="noStrike" cap="none" normalizeH="0" baseline="0" dirty="0" smtClean="0">
              <a:ln/>
              <a:effectLst/>
              <a:latin typeface="Arial" charset="0"/>
            </a:rPr>
            <a:t>Heterogeneous</a:t>
          </a:r>
        </a:p>
      </dgm:t>
    </dgm:pt>
    <dgm:pt modelId="{755C652C-D4A0-416E-80EE-FE4E3C8851EB}" type="parTrans" cxnId="{99FBCCA6-C9A8-4CE2-8F6D-F69AA362673A}">
      <dgm:prSet/>
      <dgm:spPr/>
      <dgm:t>
        <a:bodyPr/>
        <a:lstStyle/>
        <a:p>
          <a:endParaRPr lang="ru-RU"/>
        </a:p>
      </dgm:t>
    </dgm:pt>
    <dgm:pt modelId="{C0769BD0-2DFD-45F8-A4EF-F11342FA23BE}" type="sibTrans" cxnId="{99FBCCA6-C9A8-4CE2-8F6D-F69AA362673A}">
      <dgm:prSet/>
      <dgm:spPr/>
      <dgm:t>
        <a:bodyPr/>
        <a:lstStyle/>
        <a:p>
          <a:endParaRPr lang="ru-RU"/>
        </a:p>
      </dgm:t>
    </dgm:pt>
    <dgm:pt modelId="{D23C9357-046E-46AE-BC2F-999BA086D536}" type="pres">
      <dgm:prSet presAssocID="{90FD2A93-DD87-41FF-A02D-1B7B67C7992B}" presName="hierChild1" presStyleCnt="0">
        <dgm:presLayoutVars>
          <dgm:orgChart val="1"/>
          <dgm:chPref val="1"/>
          <dgm:dir/>
          <dgm:animOne val="branch"/>
          <dgm:animLvl val="lvl"/>
          <dgm:resizeHandles/>
        </dgm:presLayoutVars>
      </dgm:prSet>
      <dgm:spPr/>
    </dgm:pt>
    <dgm:pt modelId="{BDD2142D-7251-4FD3-83E7-545A976AD698}" type="pres">
      <dgm:prSet presAssocID="{B56AB101-9FFB-46B7-89A4-74340DD24FFA}" presName="hierRoot1" presStyleCnt="0">
        <dgm:presLayoutVars>
          <dgm:hierBranch/>
        </dgm:presLayoutVars>
      </dgm:prSet>
      <dgm:spPr/>
    </dgm:pt>
    <dgm:pt modelId="{24D20607-187D-4BD8-B5F4-313D72D7C916}" type="pres">
      <dgm:prSet presAssocID="{B56AB101-9FFB-46B7-89A4-74340DD24FFA}" presName="rootComposite1" presStyleCnt="0"/>
      <dgm:spPr/>
    </dgm:pt>
    <dgm:pt modelId="{9E804E58-B5A7-4FB3-8875-5B166DDE75EF}" type="pres">
      <dgm:prSet presAssocID="{B56AB101-9FFB-46B7-89A4-74340DD24FFA}" presName="rootText1" presStyleLbl="node0" presStyleIdx="0" presStyleCnt="1" custScaleX="257104">
        <dgm:presLayoutVars>
          <dgm:chPref val="3"/>
        </dgm:presLayoutVars>
      </dgm:prSet>
      <dgm:spPr/>
      <dgm:t>
        <a:bodyPr/>
        <a:lstStyle/>
        <a:p>
          <a:endParaRPr lang="ru-RU"/>
        </a:p>
      </dgm:t>
    </dgm:pt>
    <dgm:pt modelId="{7CD40B10-A749-4209-9DDD-9F794D8F0BB7}" type="pres">
      <dgm:prSet presAssocID="{B56AB101-9FFB-46B7-89A4-74340DD24FFA}" presName="rootConnector1" presStyleLbl="node1" presStyleIdx="0" presStyleCnt="0"/>
      <dgm:spPr/>
      <dgm:t>
        <a:bodyPr/>
        <a:lstStyle/>
        <a:p>
          <a:endParaRPr lang="ru-RU"/>
        </a:p>
      </dgm:t>
    </dgm:pt>
    <dgm:pt modelId="{B2381656-8E71-4770-94BB-032D1B8F4D07}" type="pres">
      <dgm:prSet presAssocID="{B56AB101-9FFB-46B7-89A4-74340DD24FFA}" presName="hierChild2" presStyleCnt="0"/>
      <dgm:spPr/>
    </dgm:pt>
    <dgm:pt modelId="{82A5B448-F588-4F0B-A894-CBE11E95ECC2}" type="pres">
      <dgm:prSet presAssocID="{DD4EBA19-9983-49A8-A908-0C98D1CDFE40}" presName="Name35" presStyleLbl="parChTrans1D2" presStyleIdx="0" presStyleCnt="2"/>
      <dgm:spPr/>
      <dgm:t>
        <a:bodyPr/>
        <a:lstStyle/>
        <a:p>
          <a:endParaRPr lang="ru-RU"/>
        </a:p>
      </dgm:t>
    </dgm:pt>
    <dgm:pt modelId="{3135722C-2C60-46A4-B628-A00AEAFF6FF8}" type="pres">
      <dgm:prSet presAssocID="{22234FE5-10F5-4EB3-B4BA-B82FDB54960F}" presName="hierRoot2" presStyleCnt="0">
        <dgm:presLayoutVars>
          <dgm:hierBranch/>
        </dgm:presLayoutVars>
      </dgm:prSet>
      <dgm:spPr/>
    </dgm:pt>
    <dgm:pt modelId="{83A90D90-D515-4CEE-AD9D-862D134785FB}" type="pres">
      <dgm:prSet presAssocID="{22234FE5-10F5-4EB3-B4BA-B82FDB54960F}" presName="rootComposite" presStyleCnt="0"/>
      <dgm:spPr/>
    </dgm:pt>
    <dgm:pt modelId="{7E84AE39-4D38-40F6-AF4E-DEB9FF388510}" type="pres">
      <dgm:prSet presAssocID="{22234FE5-10F5-4EB3-B4BA-B82FDB54960F}" presName="rootText" presStyleLbl="node2" presStyleIdx="0" presStyleCnt="2" custScaleX="115218">
        <dgm:presLayoutVars>
          <dgm:chPref val="3"/>
        </dgm:presLayoutVars>
      </dgm:prSet>
      <dgm:spPr/>
      <dgm:t>
        <a:bodyPr/>
        <a:lstStyle/>
        <a:p>
          <a:endParaRPr lang="ru-RU"/>
        </a:p>
      </dgm:t>
    </dgm:pt>
    <dgm:pt modelId="{46C9AA19-B2CE-4837-BB1B-C8FFAB94F1DF}" type="pres">
      <dgm:prSet presAssocID="{22234FE5-10F5-4EB3-B4BA-B82FDB54960F}" presName="rootConnector" presStyleLbl="node2" presStyleIdx="0" presStyleCnt="2"/>
      <dgm:spPr/>
      <dgm:t>
        <a:bodyPr/>
        <a:lstStyle/>
        <a:p>
          <a:endParaRPr lang="ru-RU"/>
        </a:p>
      </dgm:t>
    </dgm:pt>
    <dgm:pt modelId="{95368C28-AD71-4379-958C-1B7161B34104}" type="pres">
      <dgm:prSet presAssocID="{22234FE5-10F5-4EB3-B4BA-B82FDB54960F}" presName="hierChild4" presStyleCnt="0"/>
      <dgm:spPr/>
    </dgm:pt>
    <dgm:pt modelId="{9FF6A95D-C0EB-4FB4-9A38-6CD206B32B1C}" type="pres">
      <dgm:prSet presAssocID="{22234FE5-10F5-4EB3-B4BA-B82FDB54960F}" presName="hierChild5" presStyleCnt="0"/>
      <dgm:spPr/>
    </dgm:pt>
    <dgm:pt modelId="{F2F4E64D-2A0D-4384-AEAA-B75F4618AB66}" type="pres">
      <dgm:prSet presAssocID="{755C652C-D4A0-416E-80EE-FE4E3C8851EB}" presName="Name35" presStyleLbl="parChTrans1D2" presStyleIdx="1" presStyleCnt="2"/>
      <dgm:spPr/>
      <dgm:t>
        <a:bodyPr/>
        <a:lstStyle/>
        <a:p>
          <a:endParaRPr lang="ru-RU"/>
        </a:p>
      </dgm:t>
    </dgm:pt>
    <dgm:pt modelId="{3DCF03F4-381E-49B5-A70C-FA3DADB4A769}" type="pres">
      <dgm:prSet presAssocID="{CF6DE3A3-EF8F-4C6D-99D6-13F98D39F731}" presName="hierRoot2" presStyleCnt="0">
        <dgm:presLayoutVars>
          <dgm:hierBranch/>
        </dgm:presLayoutVars>
      </dgm:prSet>
      <dgm:spPr/>
    </dgm:pt>
    <dgm:pt modelId="{1DA5C214-A909-4A5E-9909-CC5CDC9F8DA0}" type="pres">
      <dgm:prSet presAssocID="{CF6DE3A3-EF8F-4C6D-99D6-13F98D39F731}" presName="rootComposite" presStyleCnt="0"/>
      <dgm:spPr/>
    </dgm:pt>
    <dgm:pt modelId="{F4528EB2-7ECB-405E-8902-B0C336920C64}" type="pres">
      <dgm:prSet presAssocID="{CF6DE3A3-EF8F-4C6D-99D6-13F98D39F731}" presName="rootText" presStyleLbl="node2" presStyleIdx="1" presStyleCnt="2" custScaleX="123621" custLinFactNeighborX="11418" custLinFactNeighborY="-331">
        <dgm:presLayoutVars>
          <dgm:chPref val="3"/>
        </dgm:presLayoutVars>
      </dgm:prSet>
      <dgm:spPr/>
      <dgm:t>
        <a:bodyPr/>
        <a:lstStyle/>
        <a:p>
          <a:endParaRPr lang="ru-RU"/>
        </a:p>
      </dgm:t>
    </dgm:pt>
    <dgm:pt modelId="{F955F6F5-A933-4574-BACB-4DAF8A26BB50}" type="pres">
      <dgm:prSet presAssocID="{CF6DE3A3-EF8F-4C6D-99D6-13F98D39F731}" presName="rootConnector" presStyleLbl="node2" presStyleIdx="1" presStyleCnt="2"/>
      <dgm:spPr/>
      <dgm:t>
        <a:bodyPr/>
        <a:lstStyle/>
        <a:p>
          <a:endParaRPr lang="ru-RU"/>
        </a:p>
      </dgm:t>
    </dgm:pt>
    <dgm:pt modelId="{74514563-C62B-45A8-9B62-922D4E21E5FC}" type="pres">
      <dgm:prSet presAssocID="{CF6DE3A3-EF8F-4C6D-99D6-13F98D39F731}" presName="hierChild4" presStyleCnt="0"/>
      <dgm:spPr/>
    </dgm:pt>
    <dgm:pt modelId="{59D638DE-663E-4208-AEF7-011684733BE2}" type="pres">
      <dgm:prSet presAssocID="{CF6DE3A3-EF8F-4C6D-99D6-13F98D39F731}" presName="hierChild5" presStyleCnt="0"/>
      <dgm:spPr/>
    </dgm:pt>
    <dgm:pt modelId="{47F4887B-AD5D-4034-83F9-48AF1B02CFC3}" type="pres">
      <dgm:prSet presAssocID="{B56AB101-9FFB-46B7-89A4-74340DD24FFA}" presName="hierChild3" presStyleCnt="0"/>
      <dgm:spPr/>
    </dgm:pt>
  </dgm:ptLst>
  <dgm:cxnLst>
    <dgm:cxn modelId="{5E227990-5232-47A3-89AB-6E7A1B1F0067}" type="presOf" srcId="{22234FE5-10F5-4EB3-B4BA-B82FDB54960F}" destId="{46C9AA19-B2CE-4837-BB1B-C8FFAB94F1DF}" srcOrd="1" destOrd="0" presId="urn:microsoft.com/office/officeart/2005/8/layout/orgChart1"/>
    <dgm:cxn modelId="{70C60F92-B0DC-4747-A3A9-D467973D3EBE}" srcId="{90FD2A93-DD87-41FF-A02D-1B7B67C7992B}" destId="{B56AB101-9FFB-46B7-89A4-74340DD24FFA}" srcOrd="0" destOrd="0" parTransId="{C1368492-1F96-4040-B547-8EB8C8763328}" sibTransId="{5AD02435-BDBC-412F-930E-EE6920D98022}"/>
    <dgm:cxn modelId="{42762287-F2AD-47A4-ACA6-5E3284C4A5A8}" type="presOf" srcId="{90FD2A93-DD87-41FF-A02D-1B7B67C7992B}" destId="{D23C9357-046E-46AE-BC2F-999BA086D536}" srcOrd="0" destOrd="0" presId="urn:microsoft.com/office/officeart/2005/8/layout/orgChart1"/>
    <dgm:cxn modelId="{60C04BD8-D6F7-49DD-9B18-A5FD21689ADA}" type="presOf" srcId="{B56AB101-9FFB-46B7-89A4-74340DD24FFA}" destId="{9E804E58-B5A7-4FB3-8875-5B166DDE75EF}" srcOrd="0" destOrd="0" presId="urn:microsoft.com/office/officeart/2005/8/layout/orgChart1"/>
    <dgm:cxn modelId="{D1DBD167-819D-4105-99BF-37C19BDC845A}" type="presOf" srcId="{DD4EBA19-9983-49A8-A908-0C98D1CDFE40}" destId="{82A5B448-F588-4F0B-A894-CBE11E95ECC2}" srcOrd="0" destOrd="0" presId="urn:microsoft.com/office/officeart/2005/8/layout/orgChart1"/>
    <dgm:cxn modelId="{42C4C50A-7348-42AE-AFA6-3D9AD58404DC}" type="presOf" srcId="{755C652C-D4A0-416E-80EE-FE4E3C8851EB}" destId="{F2F4E64D-2A0D-4384-AEAA-B75F4618AB66}" srcOrd="0" destOrd="0" presId="urn:microsoft.com/office/officeart/2005/8/layout/orgChart1"/>
    <dgm:cxn modelId="{81CDD02E-235E-4889-A77B-14B2C28012B9}" type="presOf" srcId="{CF6DE3A3-EF8F-4C6D-99D6-13F98D39F731}" destId="{F4528EB2-7ECB-405E-8902-B0C336920C64}" srcOrd="0" destOrd="0" presId="urn:microsoft.com/office/officeart/2005/8/layout/orgChart1"/>
    <dgm:cxn modelId="{99FBCCA6-C9A8-4CE2-8F6D-F69AA362673A}" srcId="{B56AB101-9FFB-46B7-89A4-74340DD24FFA}" destId="{CF6DE3A3-EF8F-4C6D-99D6-13F98D39F731}" srcOrd="1" destOrd="0" parTransId="{755C652C-D4A0-416E-80EE-FE4E3C8851EB}" sibTransId="{C0769BD0-2DFD-45F8-A4EF-F11342FA23BE}"/>
    <dgm:cxn modelId="{2AF70F1B-9F4F-4E1C-A386-485FAA8FC680}" type="presOf" srcId="{B56AB101-9FFB-46B7-89A4-74340DD24FFA}" destId="{7CD40B10-A749-4209-9DDD-9F794D8F0BB7}" srcOrd="1" destOrd="0" presId="urn:microsoft.com/office/officeart/2005/8/layout/orgChart1"/>
    <dgm:cxn modelId="{BD8A8856-5571-426B-92B4-C9942DB1032B}" type="presOf" srcId="{22234FE5-10F5-4EB3-B4BA-B82FDB54960F}" destId="{7E84AE39-4D38-40F6-AF4E-DEB9FF388510}" srcOrd="0" destOrd="0" presId="urn:microsoft.com/office/officeart/2005/8/layout/orgChart1"/>
    <dgm:cxn modelId="{9C95E916-A94D-4C5B-ABA3-5F395B610660}" type="presOf" srcId="{CF6DE3A3-EF8F-4C6D-99D6-13F98D39F731}" destId="{F955F6F5-A933-4574-BACB-4DAF8A26BB50}" srcOrd="1" destOrd="0" presId="urn:microsoft.com/office/officeart/2005/8/layout/orgChart1"/>
    <dgm:cxn modelId="{087C255D-2710-4794-B581-4030AC7E3716}" srcId="{B56AB101-9FFB-46B7-89A4-74340DD24FFA}" destId="{22234FE5-10F5-4EB3-B4BA-B82FDB54960F}" srcOrd="0" destOrd="0" parTransId="{DD4EBA19-9983-49A8-A908-0C98D1CDFE40}" sibTransId="{015AE414-9DA2-4024-9048-3F0344F399CA}"/>
    <dgm:cxn modelId="{D2E0354C-FE8A-4AC2-9137-401D9FD2F4F1}" type="presParOf" srcId="{D23C9357-046E-46AE-BC2F-999BA086D536}" destId="{BDD2142D-7251-4FD3-83E7-545A976AD698}" srcOrd="0" destOrd="0" presId="urn:microsoft.com/office/officeart/2005/8/layout/orgChart1"/>
    <dgm:cxn modelId="{5C9CBE19-5976-47B6-895E-8A7313560190}" type="presParOf" srcId="{BDD2142D-7251-4FD3-83E7-545A976AD698}" destId="{24D20607-187D-4BD8-B5F4-313D72D7C916}" srcOrd="0" destOrd="0" presId="urn:microsoft.com/office/officeart/2005/8/layout/orgChart1"/>
    <dgm:cxn modelId="{5A9C5C68-688A-4974-A5DE-F6CDC2B1B594}" type="presParOf" srcId="{24D20607-187D-4BD8-B5F4-313D72D7C916}" destId="{9E804E58-B5A7-4FB3-8875-5B166DDE75EF}" srcOrd="0" destOrd="0" presId="urn:microsoft.com/office/officeart/2005/8/layout/orgChart1"/>
    <dgm:cxn modelId="{AB2EEC9E-63DF-4E7F-8DC6-1D0490CC4798}" type="presParOf" srcId="{24D20607-187D-4BD8-B5F4-313D72D7C916}" destId="{7CD40B10-A749-4209-9DDD-9F794D8F0BB7}" srcOrd="1" destOrd="0" presId="urn:microsoft.com/office/officeart/2005/8/layout/orgChart1"/>
    <dgm:cxn modelId="{ED598B5C-42F7-425D-876A-F502533ED562}" type="presParOf" srcId="{BDD2142D-7251-4FD3-83E7-545A976AD698}" destId="{B2381656-8E71-4770-94BB-032D1B8F4D07}" srcOrd="1" destOrd="0" presId="urn:microsoft.com/office/officeart/2005/8/layout/orgChart1"/>
    <dgm:cxn modelId="{8F2FCF67-93C3-4D7E-9A37-9FFC01955950}" type="presParOf" srcId="{B2381656-8E71-4770-94BB-032D1B8F4D07}" destId="{82A5B448-F588-4F0B-A894-CBE11E95ECC2}" srcOrd="0" destOrd="0" presId="urn:microsoft.com/office/officeart/2005/8/layout/orgChart1"/>
    <dgm:cxn modelId="{1A4D9847-9EA7-48DD-88F5-9420976D614B}" type="presParOf" srcId="{B2381656-8E71-4770-94BB-032D1B8F4D07}" destId="{3135722C-2C60-46A4-B628-A00AEAFF6FF8}" srcOrd="1" destOrd="0" presId="urn:microsoft.com/office/officeart/2005/8/layout/orgChart1"/>
    <dgm:cxn modelId="{5C04CE6A-3D00-4C54-AD35-BB303B21030C}" type="presParOf" srcId="{3135722C-2C60-46A4-B628-A00AEAFF6FF8}" destId="{83A90D90-D515-4CEE-AD9D-862D134785FB}" srcOrd="0" destOrd="0" presId="urn:microsoft.com/office/officeart/2005/8/layout/orgChart1"/>
    <dgm:cxn modelId="{972A0D99-F06E-4268-B78A-546EC7C5E269}" type="presParOf" srcId="{83A90D90-D515-4CEE-AD9D-862D134785FB}" destId="{7E84AE39-4D38-40F6-AF4E-DEB9FF388510}" srcOrd="0" destOrd="0" presId="urn:microsoft.com/office/officeart/2005/8/layout/orgChart1"/>
    <dgm:cxn modelId="{35E0CD09-9DDF-478F-B686-2137D3A67A79}" type="presParOf" srcId="{83A90D90-D515-4CEE-AD9D-862D134785FB}" destId="{46C9AA19-B2CE-4837-BB1B-C8FFAB94F1DF}" srcOrd="1" destOrd="0" presId="urn:microsoft.com/office/officeart/2005/8/layout/orgChart1"/>
    <dgm:cxn modelId="{D56559CD-474B-43ED-AEC1-6EE9D1907DF6}" type="presParOf" srcId="{3135722C-2C60-46A4-B628-A00AEAFF6FF8}" destId="{95368C28-AD71-4379-958C-1B7161B34104}" srcOrd="1" destOrd="0" presId="urn:microsoft.com/office/officeart/2005/8/layout/orgChart1"/>
    <dgm:cxn modelId="{29B22E64-44D0-4B20-97B7-7F5754C4E4DC}" type="presParOf" srcId="{3135722C-2C60-46A4-B628-A00AEAFF6FF8}" destId="{9FF6A95D-C0EB-4FB4-9A38-6CD206B32B1C}" srcOrd="2" destOrd="0" presId="urn:microsoft.com/office/officeart/2005/8/layout/orgChart1"/>
    <dgm:cxn modelId="{022737DA-7EED-4D88-BFF6-409B11684A53}" type="presParOf" srcId="{B2381656-8E71-4770-94BB-032D1B8F4D07}" destId="{F2F4E64D-2A0D-4384-AEAA-B75F4618AB66}" srcOrd="2" destOrd="0" presId="urn:microsoft.com/office/officeart/2005/8/layout/orgChart1"/>
    <dgm:cxn modelId="{ACAB84B0-ECE7-4FEF-90AD-E9186E6B28CF}" type="presParOf" srcId="{B2381656-8E71-4770-94BB-032D1B8F4D07}" destId="{3DCF03F4-381E-49B5-A70C-FA3DADB4A769}" srcOrd="3" destOrd="0" presId="urn:microsoft.com/office/officeart/2005/8/layout/orgChart1"/>
    <dgm:cxn modelId="{4B58D393-7048-46DC-BFD8-4631C75B8A69}" type="presParOf" srcId="{3DCF03F4-381E-49B5-A70C-FA3DADB4A769}" destId="{1DA5C214-A909-4A5E-9909-CC5CDC9F8DA0}" srcOrd="0" destOrd="0" presId="urn:microsoft.com/office/officeart/2005/8/layout/orgChart1"/>
    <dgm:cxn modelId="{F5AF8C93-C3AA-4F50-A6A4-FE19DFE5AA0F}" type="presParOf" srcId="{1DA5C214-A909-4A5E-9909-CC5CDC9F8DA0}" destId="{F4528EB2-7ECB-405E-8902-B0C336920C64}" srcOrd="0" destOrd="0" presId="urn:microsoft.com/office/officeart/2005/8/layout/orgChart1"/>
    <dgm:cxn modelId="{57C48E3B-2D8F-4CA6-935C-02F8321EFAB2}" type="presParOf" srcId="{1DA5C214-A909-4A5E-9909-CC5CDC9F8DA0}" destId="{F955F6F5-A933-4574-BACB-4DAF8A26BB50}" srcOrd="1" destOrd="0" presId="urn:microsoft.com/office/officeart/2005/8/layout/orgChart1"/>
    <dgm:cxn modelId="{260284AE-EE44-42DE-9F04-FE1EA1498899}" type="presParOf" srcId="{3DCF03F4-381E-49B5-A70C-FA3DADB4A769}" destId="{74514563-C62B-45A8-9B62-922D4E21E5FC}" srcOrd="1" destOrd="0" presId="urn:microsoft.com/office/officeart/2005/8/layout/orgChart1"/>
    <dgm:cxn modelId="{90141E8E-4414-4E46-BE10-C9344057DA04}" type="presParOf" srcId="{3DCF03F4-381E-49B5-A70C-FA3DADB4A769}" destId="{59D638DE-663E-4208-AEF7-011684733BE2}" srcOrd="2" destOrd="0" presId="urn:microsoft.com/office/officeart/2005/8/layout/orgChart1"/>
    <dgm:cxn modelId="{9C842CAE-3319-4B89-A55D-65CAE16C753C}" type="presParOf" srcId="{BDD2142D-7251-4FD3-83E7-545A976AD698}" destId="{47F4887B-AD5D-4034-83F9-48AF1B02CFC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4E64D-2A0D-4384-AEAA-B75F4618AB66}">
      <dsp:nvSpPr>
        <dsp:cNvPr id="0" name=""/>
        <dsp:cNvSpPr/>
      </dsp:nvSpPr>
      <dsp:spPr>
        <a:xfrm>
          <a:off x="4572000" y="1210443"/>
          <a:ext cx="1924066" cy="504067"/>
        </a:xfrm>
        <a:custGeom>
          <a:avLst/>
          <a:gdLst/>
          <a:ahLst/>
          <a:cxnLst/>
          <a:rect l="0" t="0" r="0" b="0"/>
          <a:pathLst>
            <a:path>
              <a:moveTo>
                <a:pt x="0" y="0"/>
              </a:moveTo>
              <a:lnTo>
                <a:pt x="0" y="250031"/>
              </a:lnTo>
              <a:lnTo>
                <a:pt x="1924066" y="250031"/>
              </a:lnTo>
              <a:lnTo>
                <a:pt x="1924066" y="50406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2A5B448-F588-4F0B-A894-CBE11E95ECC2}">
      <dsp:nvSpPr>
        <dsp:cNvPr id="0" name=""/>
        <dsp:cNvSpPr/>
      </dsp:nvSpPr>
      <dsp:spPr>
        <a:xfrm>
          <a:off x="2822529" y="1210443"/>
          <a:ext cx="1749470" cy="508071"/>
        </a:xfrm>
        <a:custGeom>
          <a:avLst/>
          <a:gdLst/>
          <a:ahLst/>
          <a:cxnLst/>
          <a:rect l="0" t="0" r="0" b="0"/>
          <a:pathLst>
            <a:path>
              <a:moveTo>
                <a:pt x="1749470" y="0"/>
              </a:moveTo>
              <a:lnTo>
                <a:pt x="1749470" y="254035"/>
              </a:lnTo>
              <a:lnTo>
                <a:pt x="0" y="254035"/>
              </a:lnTo>
              <a:lnTo>
                <a:pt x="0" y="50807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E804E58-B5A7-4FB3-8875-5B166DDE75EF}">
      <dsp:nvSpPr>
        <dsp:cNvPr id="0" name=""/>
        <dsp:cNvSpPr/>
      </dsp:nvSpPr>
      <dsp:spPr>
        <a:xfrm>
          <a:off x="1461829" y="750"/>
          <a:ext cx="6220341" cy="12096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2900" b="0" i="0" u="none" strike="noStrike" kern="1200" cap="none" normalizeH="0" baseline="0" dirty="0" smtClean="0">
              <a:ln/>
              <a:effectLst/>
              <a:latin typeface="Arial" charset="0"/>
            </a:rPr>
            <a:t>According to the degree of dispersion, medicinal disperse systems are classified into:</a:t>
          </a:r>
        </a:p>
      </dsp:txBody>
      <dsp:txXfrm>
        <a:off x="1461829" y="750"/>
        <a:ext cx="6220341" cy="1209693"/>
      </dsp:txXfrm>
    </dsp:sp>
    <dsp:sp modelId="{7E84AE39-4D38-40F6-AF4E-DEB9FF388510}">
      <dsp:nvSpPr>
        <dsp:cNvPr id="0" name=""/>
        <dsp:cNvSpPr/>
      </dsp:nvSpPr>
      <dsp:spPr>
        <a:xfrm>
          <a:off x="1428744" y="1718515"/>
          <a:ext cx="2787569" cy="12096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2900" b="0" i="0" u="none" strike="noStrike" kern="1200" cap="none" normalizeH="0" baseline="0" dirty="0" smtClean="0">
              <a:ln/>
              <a:effectLst/>
              <a:latin typeface="Arial" charset="0"/>
            </a:rPr>
            <a:t>Homogeneous</a:t>
          </a:r>
        </a:p>
      </dsp:txBody>
      <dsp:txXfrm>
        <a:off x="1428744" y="1718515"/>
        <a:ext cx="2787569" cy="1209693"/>
      </dsp:txXfrm>
    </dsp:sp>
    <dsp:sp modelId="{F4528EB2-7ECB-405E-8902-B0C336920C64}">
      <dsp:nvSpPr>
        <dsp:cNvPr id="0" name=""/>
        <dsp:cNvSpPr/>
      </dsp:nvSpPr>
      <dsp:spPr>
        <a:xfrm>
          <a:off x="5000630" y="1714511"/>
          <a:ext cx="2990870" cy="120969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 sz="2900" b="0" i="0" u="none" strike="noStrike" kern="1200" cap="none" normalizeH="0" baseline="0" dirty="0" smtClean="0">
              <a:ln/>
              <a:effectLst/>
              <a:latin typeface="Arial" charset="0"/>
            </a:rPr>
            <a:t>Heterogeneous</a:t>
          </a:r>
        </a:p>
      </dsp:txBody>
      <dsp:txXfrm>
        <a:off x="5000630" y="1714511"/>
        <a:ext cx="2990870" cy="120969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ru-RU">
                  <a:latin typeface="Arial" charset="0"/>
                  <a:cs typeface="+mn-cs"/>
                </a:endParaRPr>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62"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63"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ru-RU">
                  <a:latin typeface="Arial" charset="0"/>
                  <a:cs typeface="+mn-cs"/>
                </a:endParaRPr>
              </a:p>
            </p:txBody>
          </p:sp>
          <p:sp>
            <p:nvSpPr>
              <p:cNvPr id="64"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65"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ru-RU">
                  <a:latin typeface="Arial" charset="0"/>
                  <a:cs typeface="+mn-cs"/>
                </a:endParaRPr>
              </a:p>
            </p:txBody>
          </p:sp>
          <p:sp>
            <p:nvSpPr>
              <p:cNvPr id="66"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ru-RU">
                  <a:latin typeface="Arial" charset="0"/>
                  <a:cs typeface="+mn-cs"/>
                </a:endParaRPr>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ru-RU">
                  <a:latin typeface="Arial" charset="0"/>
                  <a:cs typeface="+mn-cs"/>
                </a:endParaRPr>
              </a:p>
            </p:txBody>
          </p:sp>
          <p:sp>
            <p:nvSpPr>
              <p:cNvPr id="47"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8"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ru-RU">
                  <a:latin typeface="Arial" charset="0"/>
                  <a:cs typeface="+mn-cs"/>
                </a:endParaRPr>
              </a:p>
            </p:txBody>
          </p:sp>
          <p:sp>
            <p:nvSpPr>
              <p:cNvPr id="49"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ru-RU">
                  <a:latin typeface="Arial" charset="0"/>
                  <a:cs typeface="+mn-cs"/>
                </a:endParaRPr>
              </a:p>
            </p:txBody>
          </p:sp>
          <p:sp>
            <p:nvSpPr>
              <p:cNvPr id="50"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1"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52"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53"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4"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5"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56"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2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2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2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2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3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ru-RU">
                  <a:latin typeface="Arial" charset="0"/>
                  <a:cs typeface="+mn-cs"/>
                </a:endParaRPr>
              </a:p>
            </p:txBody>
          </p:sp>
          <p:sp>
            <p:nvSpPr>
              <p:cNvPr id="3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3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ru-RU">
                  <a:latin typeface="Arial" charset="0"/>
                  <a:cs typeface="+mn-cs"/>
                </a:endParaRPr>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1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1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1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grpSp>
        </p:grpSp>
      </p:grpSp>
      <p:sp>
        <p:nvSpPr>
          <p:cNvPr id="5186"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uk-UA"/>
              <a:t>Образец заголовка</a:t>
            </a:r>
          </a:p>
        </p:txBody>
      </p:sp>
      <p:sp>
        <p:nvSpPr>
          <p:cNvPr id="518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uk-UA"/>
              <a:t>Образец подзаголовка</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uk-UA"/>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uk-UA"/>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fld id="{921EA7FC-5BF8-46B5-983D-02C7F6D40F78}" type="slidenum">
              <a:rPr lang="uk-UA" altLang="uk-UA"/>
              <a:pPr/>
              <a:t>‹#›</a:t>
            </a:fld>
            <a:endParaRPr lang="uk-UA" altLang="uk-UA"/>
          </a:p>
        </p:txBody>
      </p:sp>
    </p:spTree>
    <p:extLst>
      <p:ext uri="{BB962C8B-B14F-4D97-AF65-F5344CB8AC3E}">
        <p14:creationId xmlns:p14="http://schemas.microsoft.com/office/powerpoint/2010/main" val="856402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CD4F0BB4-F08A-4399-847D-807FC422E518}" type="slidenum">
              <a:rPr lang="uk-UA" altLang="uk-UA"/>
              <a:pPr/>
              <a:t>‹#›</a:t>
            </a:fld>
            <a:endParaRPr lang="uk-UA" altLang="uk-UA"/>
          </a:p>
        </p:txBody>
      </p:sp>
    </p:spTree>
    <p:extLst>
      <p:ext uri="{BB962C8B-B14F-4D97-AF65-F5344CB8AC3E}">
        <p14:creationId xmlns:p14="http://schemas.microsoft.com/office/powerpoint/2010/main" val="2366274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1134C53A-4019-4158-8AAA-E0FEDB518AB1}" type="slidenum">
              <a:rPr lang="uk-UA" altLang="uk-UA"/>
              <a:pPr/>
              <a:t>‹#›</a:t>
            </a:fld>
            <a:endParaRPr lang="uk-UA" altLang="uk-UA"/>
          </a:p>
        </p:txBody>
      </p:sp>
    </p:spTree>
    <p:extLst>
      <p:ext uri="{BB962C8B-B14F-4D97-AF65-F5344CB8AC3E}">
        <p14:creationId xmlns:p14="http://schemas.microsoft.com/office/powerpoint/2010/main" val="163939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7B15A3E4-23AE-487E-B299-19BF7FE2956E}" type="slidenum">
              <a:rPr lang="uk-UA" altLang="uk-UA"/>
              <a:pPr/>
              <a:t>‹#›</a:t>
            </a:fld>
            <a:endParaRPr lang="uk-UA" altLang="uk-UA"/>
          </a:p>
        </p:txBody>
      </p:sp>
    </p:spTree>
    <p:extLst>
      <p:ext uri="{BB962C8B-B14F-4D97-AF65-F5344CB8AC3E}">
        <p14:creationId xmlns:p14="http://schemas.microsoft.com/office/powerpoint/2010/main" val="3315370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9"/>
          <p:cNvSpPr>
            <a:spLocks noGrp="1" noChangeArrowheads="1"/>
          </p:cNvSpPr>
          <p:nvPr>
            <p:ph type="dt" sz="half" idx="10"/>
          </p:nvPr>
        </p:nvSpPr>
        <p:spPr>
          <a:ln/>
        </p:spPr>
        <p:txBody>
          <a:bodyPr/>
          <a:lstStyle>
            <a:lvl1pPr>
              <a:defRPr/>
            </a:lvl1pPr>
          </a:lstStyle>
          <a:p>
            <a:pPr>
              <a:defRPr/>
            </a:pPr>
            <a:endParaRPr lang="uk-UA"/>
          </a:p>
        </p:txBody>
      </p:sp>
      <p:sp>
        <p:nvSpPr>
          <p:cNvPr id="8" name="Rectangle 70"/>
          <p:cNvSpPr>
            <a:spLocks noGrp="1" noChangeArrowheads="1"/>
          </p:cNvSpPr>
          <p:nvPr>
            <p:ph type="ftr" sz="quarter" idx="11"/>
          </p:nvPr>
        </p:nvSpPr>
        <p:spPr>
          <a:ln/>
        </p:spPr>
        <p:txBody>
          <a:bodyPr/>
          <a:lstStyle>
            <a:lvl1pPr>
              <a:defRPr/>
            </a:lvl1pPr>
          </a:lstStyle>
          <a:p>
            <a:pPr>
              <a:defRPr/>
            </a:pPr>
            <a:endParaRPr lang="uk-UA"/>
          </a:p>
        </p:txBody>
      </p:sp>
      <p:sp>
        <p:nvSpPr>
          <p:cNvPr id="9" name="Rectangle 71"/>
          <p:cNvSpPr>
            <a:spLocks noGrp="1" noChangeArrowheads="1"/>
          </p:cNvSpPr>
          <p:nvPr>
            <p:ph type="sldNum" sz="quarter" idx="12"/>
          </p:nvPr>
        </p:nvSpPr>
        <p:spPr>
          <a:ln/>
        </p:spPr>
        <p:txBody>
          <a:bodyPr/>
          <a:lstStyle>
            <a:lvl1pPr>
              <a:defRPr/>
            </a:lvl1pPr>
          </a:lstStyle>
          <a:p>
            <a:fld id="{E0A1361E-0E6E-4BAA-A477-B2CF6E9132D1}" type="slidenum">
              <a:rPr lang="uk-UA" altLang="uk-UA"/>
              <a:pPr/>
              <a:t>‹#›</a:t>
            </a:fld>
            <a:endParaRPr lang="uk-UA" altLang="uk-UA"/>
          </a:p>
        </p:txBody>
      </p:sp>
    </p:spTree>
    <p:extLst>
      <p:ext uri="{BB962C8B-B14F-4D97-AF65-F5344CB8AC3E}">
        <p14:creationId xmlns:p14="http://schemas.microsoft.com/office/powerpoint/2010/main" val="278119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9"/>
          <p:cNvSpPr>
            <a:spLocks noGrp="1" noChangeArrowheads="1"/>
          </p:cNvSpPr>
          <p:nvPr>
            <p:ph type="dt" sz="half" idx="10"/>
          </p:nvPr>
        </p:nvSpPr>
        <p:spPr>
          <a:ln/>
        </p:spPr>
        <p:txBody>
          <a:bodyPr/>
          <a:lstStyle>
            <a:lvl1pPr>
              <a:defRPr/>
            </a:lvl1pPr>
          </a:lstStyle>
          <a:p>
            <a:pPr>
              <a:defRPr/>
            </a:pPr>
            <a:endParaRPr lang="uk-UA"/>
          </a:p>
        </p:txBody>
      </p:sp>
      <p:sp>
        <p:nvSpPr>
          <p:cNvPr id="4" name="Rectangle 70"/>
          <p:cNvSpPr>
            <a:spLocks noGrp="1" noChangeArrowheads="1"/>
          </p:cNvSpPr>
          <p:nvPr>
            <p:ph type="ftr" sz="quarter" idx="11"/>
          </p:nvPr>
        </p:nvSpPr>
        <p:spPr>
          <a:ln/>
        </p:spPr>
        <p:txBody>
          <a:bodyPr/>
          <a:lstStyle>
            <a:lvl1pPr>
              <a:defRPr/>
            </a:lvl1pPr>
          </a:lstStyle>
          <a:p>
            <a:pPr>
              <a:defRPr/>
            </a:pPr>
            <a:endParaRPr lang="uk-UA"/>
          </a:p>
        </p:txBody>
      </p:sp>
      <p:sp>
        <p:nvSpPr>
          <p:cNvPr id="5" name="Rectangle 71"/>
          <p:cNvSpPr>
            <a:spLocks noGrp="1" noChangeArrowheads="1"/>
          </p:cNvSpPr>
          <p:nvPr>
            <p:ph type="sldNum" sz="quarter" idx="12"/>
          </p:nvPr>
        </p:nvSpPr>
        <p:spPr>
          <a:ln/>
        </p:spPr>
        <p:txBody>
          <a:bodyPr/>
          <a:lstStyle>
            <a:lvl1pPr>
              <a:defRPr/>
            </a:lvl1pPr>
          </a:lstStyle>
          <a:p>
            <a:fld id="{3135E5F7-19C7-40AC-9E34-A6DB98EBDE52}" type="slidenum">
              <a:rPr lang="uk-UA" altLang="uk-UA"/>
              <a:pPr/>
              <a:t>‹#›</a:t>
            </a:fld>
            <a:endParaRPr lang="uk-UA" altLang="uk-UA"/>
          </a:p>
        </p:txBody>
      </p:sp>
    </p:spTree>
    <p:extLst>
      <p:ext uri="{BB962C8B-B14F-4D97-AF65-F5344CB8AC3E}">
        <p14:creationId xmlns:p14="http://schemas.microsoft.com/office/powerpoint/2010/main" val="2323222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uk-UA"/>
          </a:p>
        </p:txBody>
      </p:sp>
      <p:sp>
        <p:nvSpPr>
          <p:cNvPr id="3" name="Rectangle 70"/>
          <p:cNvSpPr>
            <a:spLocks noGrp="1" noChangeArrowheads="1"/>
          </p:cNvSpPr>
          <p:nvPr>
            <p:ph type="ftr" sz="quarter" idx="11"/>
          </p:nvPr>
        </p:nvSpPr>
        <p:spPr>
          <a:ln/>
        </p:spPr>
        <p:txBody>
          <a:bodyPr/>
          <a:lstStyle>
            <a:lvl1pPr>
              <a:defRPr/>
            </a:lvl1pPr>
          </a:lstStyle>
          <a:p>
            <a:pPr>
              <a:defRPr/>
            </a:pPr>
            <a:endParaRPr lang="uk-UA"/>
          </a:p>
        </p:txBody>
      </p:sp>
      <p:sp>
        <p:nvSpPr>
          <p:cNvPr id="4" name="Rectangle 71"/>
          <p:cNvSpPr>
            <a:spLocks noGrp="1" noChangeArrowheads="1"/>
          </p:cNvSpPr>
          <p:nvPr>
            <p:ph type="sldNum" sz="quarter" idx="12"/>
          </p:nvPr>
        </p:nvSpPr>
        <p:spPr>
          <a:ln/>
        </p:spPr>
        <p:txBody>
          <a:bodyPr/>
          <a:lstStyle>
            <a:lvl1pPr>
              <a:defRPr/>
            </a:lvl1pPr>
          </a:lstStyle>
          <a:p>
            <a:fld id="{EC3D9F5C-08A9-4277-A123-5CA014EE6FC3}" type="slidenum">
              <a:rPr lang="uk-UA" altLang="uk-UA"/>
              <a:pPr/>
              <a:t>‹#›</a:t>
            </a:fld>
            <a:endParaRPr lang="uk-UA" altLang="uk-UA"/>
          </a:p>
        </p:txBody>
      </p:sp>
    </p:spTree>
    <p:extLst>
      <p:ext uri="{BB962C8B-B14F-4D97-AF65-F5344CB8AC3E}">
        <p14:creationId xmlns:p14="http://schemas.microsoft.com/office/powerpoint/2010/main" val="1414986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0AB0BA74-50F2-41D8-A294-7DC2A7EE613C}" type="slidenum">
              <a:rPr lang="uk-UA" altLang="uk-UA"/>
              <a:pPr/>
              <a:t>‹#›</a:t>
            </a:fld>
            <a:endParaRPr lang="uk-UA" altLang="uk-UA"/>
          </a:p>
        </p:txBody>
      </p:sp>
    </p:spTree>
    <p:extLst>
      <p:ext uri="{BB962C8B-B14F-4D97-AF65-F5344CB8AC3E}">
        <p14:creationId xmlns:p14="http://schemas.microsoft.com/office/powerpoint/2010/main" val="3353674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34EFF1BF-E7BB-433A-878A-62D6FA902BD9}" type="slidenum">
              <a:rPr lang="uk-UA" altLang="uk-UA"/>
              <a:pPr/>
              <a:t>‹#›</a:t>
            </a:fld>
            <a:endParaRPr lang="uk-UA" altLang="uk-UA"/>
          </a:p>
        </p:txBody>
      </p:sp>
    </p:spTree>
    <p:extLst>
      <p:ext uri="{BB962C8B-B14F-4D97-AF65-F5344CB8AC3E}">
        <p14:creationId xmlns:p14="http://schemas.microsoft.com/office/powerpoint/2010/main" val="1093959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27FD9366-3439-46F2-8F98-D101A1952416}" type="slidenum">
              <a:rPr lang="uk-UA" altLang="uk-UA"/>
              <a:pPr/>
              <a:t>‹#›</a:t>
            </a:fld>
            <a:endParaRPr lang="uk-UA" altLang="uk-UA"/>
          </a:p>
        </p:txBody>
      </p:sp>
    </p:spTree>
    <p:extLst>
      <p:ext uri="{BB962C8B-B14F-4D97-AF65-F5344CB8AC3E}">
        <p14:creationId xmlns:p14="http://schemas.microsoft.com/office/powerpoint/2010/main" val="167170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483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483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851A0EC5-945C-4034-8DBB-112C869D53D7}" type="slidenum">
              <a:rPr lang="uk-UA" altLang="uk-UA"/>
              <a:pPr/>
              <a:t>‹#›</a:t>
            </a:fld>
            <a:endParaRPr lang="uk-UA" altLang="uk-UA"/>
          </a:p>
        </p:txBody>
      </p:sp>
    </p:spTree>
    <p:extLst>
      <p:ext uri="{BB962C8B-B14F-4D97-AF65-F5344CB8AC3E}">
        <p14:creationId xmlns:p14="http://schemas.microsoft.com/office/powerpoint/2010/main" val="2768598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lstStyle/>
          <a:p>
            <a:pPr lvl="0"/>
            <a:endParaRPr lang="ru-RU" noProof="0" smtClean="0"/>
          </a:p>
        </p:txBody>
      </p:sp>
      <p:sp>
        <p:nvSpPr>
          <p:cNvPr id="4" name="Rectangle 69"/>
          <p:cNvSpPr>
            <a:spLocks noGrp="1" noChangeArrowheads="1"/>
          </p:cNvSpPr>
          <p:nvPr>
            <p:ph type="dt" sz="half" idx="10"/>
          </p:nvPr>
        </p:nvSpPr>
        <p:spPr>
          <a:ln/>
        </p:spPr>
        <p:txBody>
          <a:bodyPr/>
          <a:lstStyle>
            <a:lvl1pPr>
              <a:defRPr/>
            </a:lvl1pPr>
          </a:lstStyle>
          <a:p>
            <a:pPr>
              <a:defRPr/>
            </a:pPr>
            <a:endParaRPr lang="uk-UA"/>
          </a:p>
        </p:txBody>
      </p:sp>
      <p:sp>
        <p:nvSpPr>
          <p:cNvPr id="5" name="Rectangle 70"/>
          <p:cNvSpPr>
            <a:spLocks noGrp="1" noChangeArrowheads="1"/>
          </p:cNvSpPr>
          <p:nvPr>
            <p:ph type="ftr" sz="quarter" idx="11"/>
          </p:nvPr>
        </p:nvSpPr>
        <p:spPr>
          <a:ln/>
        </p:spPr>
        <p:txBody>
          <a:bodyPr/>
          <a:lstStyle>
            <a:lvl1pPr>
              <a:defRPr/>
            </a:lvl1pPr>
          </a:lstStyle>
          <a:p>
            <a:pPr>
              <a:defRPr/>
            </a:pPr>
            <a:endParaRPr lang="uk-UA"/>
          </a:p>
        </p:txBody>
      </p:sp>
      <p:sp>
        <p:nvSpPr>
          <p:cNvPr id="6" name="Rectangle 71"/>
          <p:cNvSpPr>
            <a:spLocks noGrp="1" noChangeArrowheads="1"/>
          </p:cNvSpPr>
          <p:nvPr>
            <p:ph type="sldNum" sz="quarter" idx="12"/>
          </p:nvPr>
        </p:nvSpPr>
        <p:spPr>
          <a:ln/>
        </p:spPr>
        <p:txBody>
          <a:bodyPr/>
          <a:lstStyle>
            <a:lvl1pPr>
              <a:defRPr/>
            </a:lvl1pPr>
          </a:lstStyle>
          <a:p>
            <a:fld id="{01DD5199-4EB8-4278-8C98-B18C2E411FF6}" type="slidenum">
              <a:rPr lang="uk-UA" altLang="uk-UA"/>
              <a:pPr/>
              <a:t>‹#›</a:t>
            </a:fld>
            <a:endParaRPr lang="uk-UA" altLang="uk-UA"/>
          </a:p>
        </p:txBody>
      </p:sp>
    </p:spTree>
    <p:extLst>
      <p:ext uri="{BB962C8B-B14F-4D97-AF65-F5344CB8AC3E}">
        <p14:creationId xmlns:p14="http://schemas.microsoft.com/office/powerpoint/2010/main" val="2933985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69"/>
          <p:cNvSpPr>
            <a:spLocks noGrp="1" noChangeArrowheads="1"/>
          </p:cNvSpPr>
          <p:nvPr>
            <p:ph type="dt" sz="half" idx="10"/>
          </p:nvPr>
        </p:nvSpPr>
        <p:spPr>
          <a:ln/>
        </p:spPr>
        <p:txBody>
          <a:bodyPr/>
          <a:lstStyle>
            <a:lvl1pPr>
              <a:defRPr/>
            </a:lvl1pPr>
          </a:lstStyle>
          <a:p>
            <a:pPr>
              <a:defRPr/>
            </a:pPr>
            <a:endParaRPr lang="uk-UA"/>
          </a:p>
        </p:txBody>
      </p:sp>
      <p:sp>
        <p:nvSpPr>
          <p:cNvPr id="7" name="Rectangle 70"/>
          <p:cNvSpPr>
            <a:spLocks noGrp="1" noChangeArrowheads="1"/>
          </p:cNvSpPr>
          <p:nvPr>
            <p:ph type="ftr" sz="quarter" idx="11"/>
          </p:nvPr>
        </p:nvSpPr>
        <p:spPr>
          <a:ln/>
        </p:spPr>
        <p:txBody>
          <a:bodyPr/>
          <a:lstStyle>
            <a:lvl1pPr>
              <a:defRPr/>
            </a:lvl1pPr>
          </a:lstStyle>
          <a:p>
            <a:pPr>
              <a:defRPr/>
            </a:pPr>
            <a:endParaRPr lang="uk-UA"/>
          </a:p>
        </p:txBody>
      </p:sp>
      <p:sp>
        <p:nvSpPr>
          <p:cNvPr id="8" name="Rectangle 71"/>
          <p:cNvSpPr>
            <a:spLocks noGrp="1" noChangeArrowheads="1"/>
          </p:cNvSpPr>
          <p:nvPr>
            <p:ph type="sldNum" sz="quarter" idx="12"/>
          </p:nvPr>
        </p:nvSpPr>
        <p:spPr>
          <a:ln/>
        </p:spPr>
        <p:txBody>
          <a:bodyPr/>
          <a:lstStyle>
            <a:lvl1pPr>
              <a:defRPr/>
            </a:lvl1pPr>
          </a:lstStyle>
          <a:p>
            <a:fld id="{3F2A1B28-FE77-4D29-9622-1A53BD69E9E8}" type="slidenum">
              <a:rPr lang="uk-UA" altLang="uk-UA"/>
              <a:pPr/>
              <a:t>‹#›</a:t>
            </a:fld>
            <a:endParaRPr lang="uk-UA" altLang="uk-UA"/>
          </a:p>
        </p:txBody>
      </p:sp>
    </p:spTree>
    <p:extLst>
      <p:ext uri="{BB962C8B-B14F-4D97-AF65-F5344CB8AC3E}">
        <p14:creationId xmlns:p14="http://schemas.microsoft.com/office/powerpoint/2010/main" val="2388672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9"/>
          <p:cNvSpPr>
            <a:spLocks noGrp="1" noChangeArrowheads="1"/>
          </p:cNvSpPr>
          <p:nvPr>
            <p:ph type="dt" sz="half" idx="10"/>
          </p:nvPr>
        </p:nvSpPr>
        <p:spPr>
          <a:ln/>
        </p:spPr>
        <p:txBody>
          <a:bodyPr/>
          <a:lstStyle>
            <a:lvl1pPr>
              <a:defRPr/>
            </a:lvl1pPr>
          </a:lstStyle>
          <a:p>
            <a:pPr>
              <a:defRPr/>
            </a:pPr>
            <a:endParaRPr lang="uk-UA"/>
          </a:p>
        </p:txBody>
      </p:sp>
      <p:sp>
        <p:nvSpPr>
          <p:cNvPr id="6" name="Rectangle 70"/>
          <p:cNvSpPr>
            <a:spLocks noGrp="1" noChangeArrowheads="1"/>
          </p:cNvSpPr>
          <p:nvPr>
            <p:ph type="ftr" sz="quarter" idx="11"/>
          </p:nvPr>
        </p:nvSpPr>
        <p:spPr>
          <a:ln/>
        </p:spPr>
        <p:txBody>
          <a:bodyPr/>
          <a:lstStyle>
            <a:lvl1pPr>
              <a:defRPr/>
            </a:lvl1pPr>
          </a:lstStyle>
          <a:p>
            <a:pPr>
              <a:defRPr/>
            </a:pPr>
            <a:endParaRPr lang="uk-UA"/>
          </a:p>
        </p:txBody>
      </p:sp>
      <p:sp>
        <p:nvSpPr>
          <p:cNvPr id="7" name="Rectangle 71"/>
          <p:cNvSpPr>
            <a:spLocks noGrp="1" noChangeArrowheads="1"/>
          </p:cNvSpPr>
          <p:nvPr>
            <p:ph type="sldNum" sz="quarter" idx="12"/>
          </p:nvPr>
        </p:nvSpPr>
        <p:spPr>
          <a:ln/>
        </p:spPr>
        <p:txBody>
          <a:bodyPr/>
          <a:lstStyle>
            <a:lvl1pPr>
              <a:defRPr/>
            </a:lvl1pPr>
          </a:lstStyle>
          <a:p>
            <a:fld id="{A5CBE021-B874-4058-849E-12C0546DDACC}" type="slidenum">
              <a:rPr lang="uk-UA" altLang="uk-UA"/>
              <a:pPr/>
              <a:t>‹#›</a:t>
            </a:fld>
            <a:endParaRPr lang="uk-UA" altLang="uk-UA"/>
          </a:p>
        </p:txBody>
      </p:sp>
    </p:spTree>
    <p:extLst>
      <p:ext uri="{BB962C8B-B14F-4D97-AF65-F5344CB8AC3E}">
        <p14:creationId xmlns:p14="http://schemas.microsoft.com/office/powerpoint/2010/main" val="71057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pPr>
              <a:defRPr/>
            </a:pPr>
            <a:endParaRPr lang="ru-RU">
              <a:latin typeface="Arial" charset="0"/>
              <a:cs typeface="+mn-cs"/>
            </a:endParaRPr>
          </a:p>
        </p:txBody>
      </p:sp>
      <p:grpSp>
        <p:nvGrpSpPr>
          <p:cNvPr id="1027" name="Group 3"/>
          <p:cNvGrpSpPr>
            <a:grpSpLocks/>
          </p:cNvGrpSpPr>
          <p:nvPr/>
        </p:nvGrpSpPr>
        <p:grpSpPr bwMode="auto">
          <a:xfrm>
            <a:off x="3175" y="4267200"/>
            <a:ext cx="9140825" cy="2590800"/>
            <a:chOff x="2" y="2688"/>
            <a:chExt cx="5758" cy="1632"/>
          </a:xfrm>
        </p:grpSpPr>
        <p:sp>
          <p:nvSpPr>
            <p:cNvPr id="4100"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grpSp>
          <p:nvGrpSpPr>
            <p:cNvPr id="1034" name="Group 5"/>
            <p:cNvGrpSpPr>
              <a:grpSpLocks/>
            </p:cNvGrpSpPr>
            <p:nvPr userDrawn="1"/>
          </p:nvGrpSpPr>
          <p:grpSpPr bwMode="auto">
            <a:xfrm>
              <a:off x="3528" y="3715"/>
              <a:ext cx="792" cy="521"/>
              <a:chOff x="3527" y="3715"/>
              <a:chExt cx="792" cy="521"/>
            </a:xfrm>
          </p:grpSpPr>
          <p:sp>
            <p:nvSpPr>
              <p:cNvPr id="4102"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ru-RU">
                  <a:latin typeface="Arial" charset="0"/>
                  <a:cs typeface="+mn-cs"/>
                </a:endParaRPr>
              </a:p>
            </p:txBody>
          </p:sp>
          <p:sp>
            <p:nvSpPr>
              <p:cNvPr id="4103"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04"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05"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06"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07"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08"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ru-RU">
                  <a:latin typeface="Arial" charset="0"/>
                  <a:cs typeface="+mn-cs"/>
                </a:endParaRPr>
              </a:p>
            </p:txBody>
          </p:sp>
          <p:sp>
            <p:nvSpPr>
              <p:cNvPr id="4109"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10"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ru-RU">
                  <a:latin typeface="Arial" charset="0"/>
                  <a:cs typeface="+mn-cs"/>
                </a:endParaRPr>
              </a:p>
            </p:txBody>
          </p:sp>
          <p:sp>
            <p:nvSpPr>
              <p:cNvPr id="4111"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ru-RU">
                  <a:latin typeface="Arial" charset="0"/>
                  <a:cs typeface="+mn-cs"/>
                </a:endParaRPr>
              </a:p>
            </p:txBody>
          </p:sp>
          <p:sp>
            <p:nvSpPr>
              <p:cNvPr id="4112"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1035" name="Group 17"/>
            <p:cNvGrpSpPr>
              <a:grpSpLocks/>
            </p:cNvGrpSpPr>
            <p:nvPr userDrawn="1"/>
          </p:nvGrpSpPr>
          <p:grpSpPr bwMode="auto">
            <a:xfrm>
              <a:off x="1776" y="3631"/>
              <a:ext cx="1626" cy="683"/>
              <a:chOff x="1776" y="3631"/>
              <a:chExt cx="1626" cy="683"/>
            </a:xfrm>
          </p:grpSpPr>
          <p:sp>
            <p:nvSpPr>
              <p:cNvPr id="4114"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115"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116"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ru-RU">
                  <a:latin typeface="Arial" charset="0"/>
                  <a:cs typeface="+mn-cs"/>
                </a:endParaRPr>
              </a:p>
            </p:txBody>
          </p:sp>
          <p:sp>
            <p:nvSpPr>
              <p:cNvPr id="4117"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18"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19"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20"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ru-RU">
                  <a:latin typeface="Arial" charset="0"/>
                  <a:cs typeface="+mn-cs"/>
                </a:endParaRPr>
              </a:p>
            </p:txBody>
          </p:sp>
          <p:sp>
            <p:nvSpPr>
              <p:cNvPr id="4121"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ru-RU">
                  <a:latin typeface="Arial" charset="0"/>
                  <a:cs typeface="+mn-cs"/>
                </a:endParaRPr>
              </a:p>
            </p:txBody>
          </p:sp>
          <p:sp>
            <p:nvSpPr>
              <p:cNvPr id="4122"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23"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ru-RU">
                  <a:latin typeface="Arial" charset="0"/>
                  <a:cs typeface="+mn-cs"/>
                </a:endParaRPr>
              </a:p>
            </p:txBody>
          </p:sp>
          <p:sp>
            <p:nvSpPr>
              <p:cNvPr id="4124"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ru-RU">
                  <a:latin typeface="Arial" charset="0"/>
                  <a:cs typeface="+mn-cs"/>
                </a:endParaRPr>
              </a:p>
            </p:txBody>
          </p:sp>
          <p:sp>
            <p:nvSpPr>
              <p:cNvPr id="4125"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26"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4127"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4128"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29"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0"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1"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ru-RU">
                  <a:latin typeface="Arial" charset="0"/>
                  <a:cs typeface="+mn-cs"/>
                </a:endParaRPr>
              </a:p>
            </p:txBody>
          </p:sp>
        </p:grpSp>
        <p:grpSp>
          <p:nvGrpSpPr>
            <p:cNvPr id="1036" name="Group 36"/>
            <p:cNvGrpSpPr>
              <a:grpSpLocks/>
            </p:cNvGrpSpPr>
            <p:nvPr userDrawn="1"/>
          </p:nvGrpSpPr>
          <p:grpSpPr bwMode="auto">
            <a:xfrm>
              <a:off x="4128" y="3360"/>
              <a:ext cx="1351" cy="821"/>
              <a:chOff x="4128" y="3360"/>
              <a:chExt cx="1351" cy="821"/>
            </a:xfrm>
          </p:grpSpPr>
          <p:sp>
            <p:nvSpPr>
              <p:cNvPr id="4133"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34"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35"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36"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7"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8"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39"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ru-RU">
                  <a:latin typeface="Arial" charset="0"/>
                  <a:cs typeface="+mn-cs"/>
                </a:endParaRPr>
              </a:p>
            </p:txBody>
          </p:sp>
          <p:sp>
            <p:nvSpPr>
              <p:cNvPr id="4140"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ru-RU">
                  <a:latin typeface="Arial" charset="0"/>
                  <a:cs typeface="+mn-cs"/>
                </a:endParaRPr>
              </a:p>
            </p:txBody>
          </p:sp>
          <p:sp>
            <p:nvSpPr>
              <p:cNvPr id="4141"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ru-RU">
                  <a:latin typeface="Arial" charset="0"/>
                  <a:cs typeface="+mn-cs"/>
                </a:endParaRPr>
              </a:p>
            </p:txBody>
          </p:sp>
          <p:sp>
            <p:nvSpPr>
              <p:cNvPr id="4142"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43"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44"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ru-RU">
                  <a:latin typeface="Arial" charset="0"/>
                  <a:cs typeface="+mn-cs"/>
                </a:endParaRPr>
              </a:p>
            </p:txBody>
          </p:sp>
          <p:sp>
            <p:nvSpPr>
              <p:cNvPr id="4145"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46"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47"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48"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ru-RU">
                  <a:latin typeface="Arial" charset="0"/>
                  <a:cs typeface="+mn-cs"/>
                </a:endParaRPr>
              </a:p>
            </p:txBody>
          </p:sp>
          <p:sp>
            <p:nvSpPr>
              <p:cNvPr id="4149"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grpSp>
        <p:grpSp>
          <p:nvGrpSpPr>
            <p:cNvPr id="1037" name="Group 54"/>
            <p:cNvGrpSpPr>
              <a:grpSpLocks/>
            </p:cNvGrpSpPr>
            <p:nvPr userDrawn="1"/>
          </p:nvGrpSpPr>
          <p:grpSpPr bwMode="auto">
            <a:xfrm>
              <a:off x="5280" y="3024"/>
              <a:ext cx="425" cy="258"/>
              <a:chOff x="5280" y="3024"/>
              <a:chExt cx="425" cy="258"/>
            </a:xfrm>
          </p:grpSpPr>
          <p:sp>
            <p:nvSpPr>
              <p:cNvPr id="4151"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2"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3"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4"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sp>
            <p:nvSpPr>
              <p:cNvPr id="4155"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56"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latin typeface="Arial" charset="0"/>
                  <a:cs typeface="+mn-cs"/>
                </a:endParaRPr>
              </a:p>
            </p:txBody>
          </p:sp>
          <p:sp>
            <p:nvSpPr>
              <p:cNvPr id="4157"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ru-RU">
                  <a:latin typeface="Arial" charset="0"/>
                  <a:cs typeface="+mn-cs"/>
                </a:endParaRPr>
              </a:p>
            </p:txBody>
          </p:sp>
          <p:grpSp>
            <p:nvGrpSpPr>
              <p:cNvPr id="1045" name="Group 62"/>
              <p:cNvGrpSpPr>
                <a:grpSpLocks/>
              </p:cNvGrpSpPr>
              <p:nvPr/>
            </p:nvGrpSpPr>
            <p:grpSpPr bwMode="auto">
              <a:xfrm>
                <a:off x="5381" y="3085"/>
                <a:ext cx="227" cy="132"/>
                <a:chOff x="5381" y="3085"/>
                <a:chExt cx="227" cy="132"/>
              </a:xfrm>
            </p:grpSpPr>
            <p:sp>
              <p:nvSpPr>
                <p:cNvPr id="4159"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60"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sp>
              <p:nvSpPr>
                <p:cNvPr id="4161"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ru-RU">
                    <a:latin typeface="Arial" charset="0"/>
                    <a:cs typeface="+mn-cs"/>
                  </a:endParaRPr>
                </a:p>
              </p:txBody>
            </p:sp>
            <p:sp>
              <p:nvSpPr>
                <p:cNvPr id="4162"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ru-RU">
                    <a:latin typeface="Arial" charset="0"/>
                    <a:cs typeface="+mn-cs"/>
                  </a:endParaRPr>
                </a:p>
              </p:txBody>
            </p:sp>
          </p:grpSp>
        </p:grpSp>
      </p:grpSp>
      <p:sp>
        <p:nvSpPr>
          <p:cNvPr id="4163"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uk-UA" smtClean="0"/>
              <a:t>Образец заголовка</a:t>
            </a:r>
          </a:p>
        </p:txBody>
      </p:sp>
      <p:sp>
        <p:nvSpPr>
          <p:cNvPr id="4164"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uk-UA" smtClean="0"/>
              <a:t>Образец текста</a:t>
            </a:r>
          </a:p>
          <a:p>
            <a:pPr lvl="1"/>
            <a:r>
              <a:rPr lang="uk-UA" smtClean="0"/>
              <a:t>Второй уровень</a:t>
            </a:r>
          </a:p>
          <a:p>
            <a:pPr lvl="2"/>
            <a:r>
              <a:rPr lang="uk-UA" smtClean="0"/>
              <a:t>Третий уровень</a:t>
            </a:r>
          </a:p>
          <a:p>
            <a:pPr lvl="3"/>
            <a:r>
              <a:rPr lang="uk-UA" smtClean="0"/>
              <a:t>Четвертый уровень</a:t>
            </a:r>
          </a:p>
          <a:p>
            <a:pPr lvl="4"/>
            <a:r>
              <a:rPr lang="uk-UA" smtClean="0"/>
              <a:t>Пятый уровень</a:t>
            </a:r>
          </a:p>
        </p:txBody>
      </p:sp>
      <p:sp>
        <p:nvSpPr>
          <p:cNvPr id="4165"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cs typeface="+mn-cs"/>
              </a:defRPr>
            </a:lvl1pPr>
          </a:lstStyle>
          <a:p>
            <a:pPr>
              <a:defRPr/>
            </a:pPr>
            <a:endParaRPr lang="uk-UA"/>
          </a:p>
        </p:txBody>
      </p:sp>
      <p:sp>
        <p:nvSpPr>
          <p:cNvPr id="4166"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cs typeface="+mn-cs"/>
              </a:defRPr>
            </a:lvl1pPr>
          </a:lstStyle>
          <a:p>
            <a:pPr>
              <a:defRPr/>
            </a:pPr>
            <a:endParaRPr lang="uk-UA"/>
          </a:p>
        </p:txBody>
      </p:sp>
      <p:sp>
        <p:nvSpPr>
          <p:cNvPr id="4167"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63A88D08-679E-48F8-9E9F-0956724E06D9}" type="slidenum">
              <a:rPr lang="uk-UA" altLang="uk-UA"/>
              <a:pPr/>
              <a:t>‹#›</a:t>
            </a:fld>
            <a:endParaRPr lang="uk-UA" altLang="uk-UA"/>
          </a:p>
        </p:txBody>
      </p:sp>
    </p:spTree>
  </p:cSld>
  <p:clrMap bg1="dk2" tx1="lt1" bg2="dk1" tx2="lt2" accent1="accent1" accent2="accent2" accent3="accent3" accent4="accent4" accent5="accent5" accent6="accent6" hlink="hlink" folHlink="folHlink"/>
  <p:sldLayoutIdLst>
    <p:sldLayoutId id="2147483784"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anose="02020603050405020304" pitchFamily="18"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4.xml"/><Relationship Id="rId5" Type="http://schemas.openxmlformats.org/officeDocument/2006/relationships/image" Target="../media/image30.jpe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946357" y="1700808"/>
            <a:ext cx="6300192" cy="2468862"/>
          </a:xfrm>
        </p:spPr>
        <p:txBody>
          <a:bodyPr/>
          <a:lstStyle/>
          <a:p>
            <a:pPr eaLnBrk="1" hangingPunct="1">
              <a:defRPr/>
            </a:pPr>
            <a:r>
              <a:rPr lang="en" sz="4000" b="1" dirty="0" smtClean="0">
                <a:effectLst/>
              </a:rPr>
              <a:t>Lecture</a:t>
            </a:r>
            <a:r>
              <a:rPr lang="en" sz="4000" b="1" dirty="0" smtClean="0">
                <a:solidFill>
                  <a:srgbClr val="FFFF00"/>
                </a:solidFill>
              </a:rPr>
              <a:t> </a:t>
            </a:r>
            <a:r>
              <a:rPr lang="uk-UA" sz="4000" b="1" dirty="0" smtClean="0">
                <a:solidFill>
                  <a:srgbClr val="FFFF00"/>
                </a:solidFill>
              </a:rPr>
              <a:t/>
            </a:r>
            <a:br>
              <a:rPr lang="uk-UA" sz="4000" b="1" dirty="0" smtClean="0">
                <a:solidFill>
                  <a:srgbClr val="FFFF00"/>
                </a:solidFill>
              </a:rPr>
            </a:br>
            <a:r>
              <a:rPr lang="en" sz="4000" b="1" dirty="0" err="1" smtClean="0">
                <a:solidFill>
                  <a:srgbClr val="FFFF00"/>
                </a:solidFill>
              </a:rPr>
              <a:t>Biopharmacy </a:t>
            </a:r>
            <a:r>
              <a:rPr lang="en" sz="4000" b="1" dirty="0" smtClean="0">
                <a:solidFill>
                  <a:srgbClr val="FFFF00"/>
                </a:solidFill>
              </a:rPr>
              <a:t>– the theoretical basis of drug production</a:t>
            </a:r>
            <a:r>
              <a:rPr lang="en" sz="4000" dirty="0" smtClean="0">
                <a:effectLst/>
              </a:rPr>
              <a:t> </a:t>
            </a:r>
            <a:endParaRPr lang="uk-UA" sz="8000" dirty="0" smtClean="0">
              <a:effectLst/>
            </a:endParaRPr>
          </a:p>
        </p:txBody>
      </p:sp>
      <p:sp>
        <p:nvSpPr>
          <p:cNvPr id="2051" name="Rectangle 3"/>
          <p:cNvSpPr>
            <a:spLocks noGrp="1" noChangeArrowheads="1"/>
          </p:cNvSpPr>
          <p:nvPr>
            <p:ph type="subTitle" sz="quarter" idx="1"/>
          </p:nvPr>
        </p:nvSpPr>
        <p:spPr>
          <a:xfrm>
            <a:off x="1331640" y="128263"/>
            <a:ext cx="7578079" cy="1484784"/>
          </a:xfrm>
        </p:spPr>
        <p:txBody>
          <a:bodyPr/>
          <a:lstStyle/>
          <a:p>
            <a:r>
              <a:rPr lang="en" sz="2000" b="1" dirty="0">
                <a:solidFill>
                  <a:schemeClr val="accent3">
                    <a:lumMod val="60000"/>
                    <a:lumOff val="40000"/>
                  </a:schemeClr>
                </a:solidFill>
                <a:effectLst/>
              </a:rPr>
              <a:t>ODESSA NATIONAL MEDICAL UNIVERSITY</a:t>
            </a:r>
          </a:p>
          <a:p>
            <a:r>
              <a:rPr lang="en" sz="2000" b="1" dirty="0" smtClean="0">
                <a:solidFill>
                  <a:schemeClr val="accent3">
                    <a:lumMod val="60000"/>
                    <a:lumOff val="40000"/>
                  </a:schemeClr>
                </a:solidFill>
                <a:effectLst/>
              </a:rPr>
              <a:t>PHARMACEUTICAL</a:t>
            </a:r>
            <a:r>
              <a:rPr lang="uk-UA" sz="2000" b="1" dirty="0" smtClean="0">
                <a:solidFill>
                  <a:schemeClr val="accent3">
                    <a:lumMod val="60000"/>
                    <a:lumOff val="40000"/>
                  </a:schemeClr>
                </a:solidFill>
                <a:effectLst/>
              </a:rPr>
              <a:t> </a:t>
            </a:r>
            <a:r>
              <a:rPr lang="en" sz="2000" b="1" dirty="0" smtClean="0">
                <a:solidFill>
                  <a:schemeClr val="accent3">
                    <a:lumMod val="60000"/>
                    <a:lumOff val="40000"/>
                  </a:schemeClr>
                </a:solidFill>
                <a:effectLst/>
              </a:rPr>
              <a:t>FACULTY </a:t>
            </a:r>
            <a:endParaRPr lang="uk-UA" sz="2000" b="1" dirty="0" smtClean="0">
              <a:solidFill>
                <a:schemeClr val="accent3">
                  <a:lumMod val="60000"/>
                  <a:lumOff val="40000"/>
                </a:schemeClr>
              </a:solidFill>
              <a:effectLst/>
            </a:endParaRPr>
          </a:p>
          <a:p>
            <a:r>
              <a:rPr lang="en" sz="2000" b="1" dirty="0" smtClean="0">
                <a:solidFill>
                  <a:schemeClr val="accent3">
                    <a:lumMod val="60000"/>
                    <a:lumOff val="40000"/>
                  </a:schemeClr>
                </a:solidFill>
                <a:effectLst/>
              </a:rPr>
              <a:t> DEPARTMENT OF </a:t>
            </a:r>
            <a:r>
              <a:rPr lang="en-US" sz="2000" b="1" dirty="0" smtClean="0">
                <a:solidFill>
                  <a:schemeClr val="accent3">
                    <a:lumMod val="60000"/>
                    <a:lumOff val="40000"/>
                  </a:schemeClr>
                </a:solidFill>
                <a:effectLst/>
              </a:rPr>
              <a:t>PHARMACEUTICAL CHEMISTRY </a:t>
            </a:r>
          </a:p>
          <a:p>
            <a:r>
              <a:rPr lang="en-US" sz="2000" b="1" dirty="0" smtClean="0">
                <a:solidFill>
                  <a:schemeClr val="accent3">
                    <a:lumMod val="60000"/>
                    <a:lumOff val="40000"/>
                  </a:schemeClr>
                </a:solidFill>
                <a:effectLst/>
              </a:rPr>
              <a:t>AND DRUG </a:t>
            </a:r>
            <a:r>
              <a:rPr lang="en" sz="2000" b="1" dirty="0" smtClean="0">
                <a:solidFill>
                  <a:schemeClr val="accent3">
                    <a:lumMod val="60000"/>
                    <a:lumOff val="40000"/>
                  </a:schemeClr>
                </a:solidFill>
                <a:effectLst/>
              </a:rPr>
              <a:t> </a:t>
            </a:r>
            <a:r>
              <a:rPr lang="en" sz="2000" b="1" dirty="0">
                <a:solidFill>
                  <a:schemeClr val="accent3">
                    <a:lumMod val="60000"/>
                    <a:lumOff val="40000"/>
                  </a:schemeClr>
                </a:solidFill>
                <a:effectLst/>
              </a:rPr>
              <a:t>TECHNOLOGY</a:t>
            </a:r>
          </a:p>
          <a:p>
            <a:pPr eaLnBrk="1" hangingPunct="1">
              <a:defRPr/>
            </a:pPr>
            <a:r>
              <a:rPr lang="uk-UA" sz="2000" dirty="0" smtClean="0">
                <a:solidFill>
                  <a:schemeClr val="accent3">
                    <a:lumMod val="60000"/>
                    <a:lumOff val="40000"/>
                  </a:schemeClr>
                </a:solidFill>
                <a:effectLst/>
              </a:rPr>
              <a:t/>
            </a:r>
            <a:br>
              <a:rPr lang="uk-UA" sz="2000" dirty="0" smtClean="0">
                <a:solidFill>
                  <a:schemeClr val="accent3">
                    <a:lumMod val="60000"/>
                    <a:lumOff val="40000"/>
                  </a:schemeClr>
                </a:solidFill>
                <a:effectLst/>
              </a:rPr>
            </a:br>
            <a:endParaRPr lang="uk-UA" sz="2000" dirty="0" smtClean="0">
              <a:solidFill>
                <a:schemeClr val="accent3">
                  <a:lumMod val="60000"/>
                  <a:lumOff val="40000"/>
                </a:schemeClr>
              </a:solidFill>
              <a:effectLst/>
            </a:endParaRPr>
          </a:p>
        </p:txBody>
      </p:sp>
      <p:pic>
        <p:nvPicPr>
          <p:cNvPr id="3076" name="Picture 7" descr="i?id=311632202-71-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645024"/>
            <a:ext cx="183515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9" descr="react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9444" y="2636912"/>
            <a:ext cx="2160587"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ttps://onmedu.edu.ua/wp-content/themes/medun/img/logos/logo-defaul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12509"/>
            <a:ext cx="1080120" cy="1412466"/>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6178243" y="4992176"/>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Associate Professor Zamkovaya A.V.</a:t>
            </a:r>
            <a:endParaRPr lang="uk-UA" sz="20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Odesa 2025</a:t>
            </a:r>
            <a:endParaRPr lang="uk-UA" sz="2000" dirty="0">
              <a:latin typeface="Times New Roman" panose="02020603050405020304" pitchFamily="18" charset="0"/>
              <a:cs typeface="Times New Roman" panose="02020603050405020304" pitchFamily="18" charset="0"/>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7813"/>
            <a:ext cx="8229600" cy="558800"/>
          </a:xfrm>
        </p:spPr>
        <p:txBody>
          <a:bodyPr/>
          <a:lstStyle/>
          <a:p>
            <a:pPr eaLnBrk="1" hangingPunct="1"/>
            <a:r>
              <a:rPr lang="en" altLang="uk-UA" b="1" smtClean="0">
                <a:effectLst/>
              </a:rPr>
              <a:t>Plan</a:t>
            </a:r>
          </a:p>
        </p:txBody>
      </p:sp>
      <p:sp>
        <p:nvSpPr>
          <p:cNvPr id="6147" name="Rectangle 3"/>
          <p:cNvSpPr>
            <a:spLocks noGrp="1" noChangeArrowheads="1"/>
          </p:cNvSpPr>
          <p:nvPr>
            <p:ph type="body" idx="1"/>
          </p:nvPr>
        </p:nvSpPr>
        <p:spPr>
          <a:xfrm>
            <a:off x="0" y="908050"/>
            <a:ext cx="9144000" cy="5949950"/>
          </a:xfrm>
        </p:spPr>
        <p:txBody>
          <a:bodyPr>
            <a:normAutofit lnSpcReduction="10000"/>
          </a:bodyPr>
          <a:lstStyle/>
          <a:p>
            <a:pPr marL="609600" indent="-609600" eaLnBrk="1" hangingPunct="1">
              <a:buFont typeface="Arial" charset="0"/>
              <a:buAutoNum type="arabicParenR"/>
              <a:defRPr/>
            </a:pPr>
            <a:r>
              <a:rPr lang="en" dirty="0" err="1" smtClean="0">
                <a:solidFill>
                  <a:srgbClr val="FFFF00"/>
                </a:solidFill>
              </a:rPr>
              <a:t>Basic</a:t>
            </a:r>
            <a:r>
              <a:rPr lang="en" dirty="0" smtClean="0">
                <a:solidFill>
                  <a:srgbClr val="FFFF00"/>
                </a:solidFill>
              </a:rPr>
              <a:t> </a:t>
            </a:r>
            <a:r>
              <a:rPr lang="en" dirty="0" err="1" smtClean="0">
                <a:solidFill>
                  <a:srgbClr val="FFFF00"/>
                </a:solidFill>
              </a:rPr>
              <a:t>directions</a:t>
            </a:r>
            <a:r>
              <a:rPr lang="en" dirty="0" smtClean="0">
                <a:solidFill>
                  <a:srgbClr val="FFFF00"/>
                </a:solidFill>
              </a:rPr>
              <a:t> </a:t>
            </a:r>
            <a:r>
              <a:rPr lang="en" dirty="0" err="1" smtClean="0">
                <a:solidFill>
                  <a:srgbClr val="FFFF00"/>
                </a:solidFill>
              </a:rPr>
              <a:t>modern</a:t>
            </a:r>
            <a:r>
              <a:rPr lang="en" dirty="0" smtClean="0">
                <a:solidFill>
                  <a:srgbClr val="FFFF00"/>
                </a:solidFill>
              </a:rPr>
              <a:t> </a:t>
            </a:r>
            <a:r>
              <a:rPr lang="en" dirty="0" err="1" smtClean="0">
                <a:solidFill>
                  <a:srgbClr val="FFFF00"/>
                </a:solidFill>
              </a:rPr>
              <a:t>biopharmaceutical</a:t>
            </a:r>
            <a:r>
              <a:rPr lang="en" dirty="0" smtClean="0">
                <a:solidFill>
                  <a:srgbClr val="FFFF00"/>
                </a:solidFill>
              </a:rPr>
              <a:t> </a:t>
            </a:r>
            <a:r>
              <a:rPr lang="en" dirty="0" err="1" smtClean="0">
                <a:solidFill>
                  <a:srgbClr val="FFFF00"/>
                </a:solidFill>
              </a:rPr>
              <a:t>research</a:t>
            </a:r>
            <a:r>
              <a:rPr lang="en" dirty="0" smtClean="0">
                <a:effectLst/>
              </a:rPr>
              <a:t> </a:t>
            </a:r>
            <a:endParaRPr lang="uk-UA" dirty="0" smtClean="0">
              <a:solidFill>
                <a:srgbClr val="FFFF00"/>
              </a:solidFill>
            </a:endParaRPr>
          </a:p>
          <a:p>
            <a:pPr marL="609600" indent="-609600" eaLnBrk="1" hangingPunct="1">
              <a:buFont typeface="Arial" charset="0"/>
              <a:buAutoNum type="arabicParenR"/>
              <a:defRPr/>
            </a:pPr>
            <a:r>
              <a:rPr lang="en" dirty="0" smtClean="0">
                <a:solidFill>
                  <a:srgbClr val="FFFF00"/>
                </a:solidFill>
              </a:rPr>
              <a:t>The influence of pharmaceutical factors on the therapeutic effect of drugs.</a:t>
            </a:r>
          </a:p>
          <a:p>
            <a:pPr marL="609600" indent="-609600" eaLnBrk="1" hangingPunct="1">
              <a:buFont typeface="Arial" charset="0"/>
              <a:buAutoNum type="arabicParenR"/>
              <a:defRPr/>
            </a:pPr>
            <a:r>
              <a:rPr lang="en" dirty="0" smtClean="0">
                <a:solidFill>
                  <a:srgbClr val="FFFF00"/>
                </a:solidFill>
              </a:rPr>
              <a:t>Classification of factors.</a:t>
            </a:r>
          </a:p>
          <a:p>
            <a:pPr marL="609600" indent="-609600" eaLnBrk="1" hangingPunct="1">
              <a:buFont typeface="Arial" charset="0"/>
              <a:buAutoNum type="arabicParenR"/>
              <a:defRPr/>
            </a:pPr>
            <a:r>
              <a:rPr lang="en" dirty="0" smtClean="0">
                <a:solidFill>
                  <a:srgbClr val="FFFF00"/>
                </a:solidFill>
              </a:rPr>
              <a:t>Simple chemical modification - salts, acids, esters, alkalis.</a:t>
            </a:r>
          </a:p>
          <a:p>
            <a:pPr marL="609600" indent="-609600" eaLnBrk="1" hangingPunct="1">
              <a:buFont typeface="Arial" charset="0"/>
              <a:buAutoNum type="arabicParenR"/>
              <a:defRPr/>
            </a:pPr>
            <a:r>
              <a:rPr lang="en" dirty="0" smtClean="0">
                <a:solidFill>
                  <a:srgbClr val="FFFF00"/>
                </a:solidFill>
              </a:rPr>
              <a:t>Physical state of medicinal substances.</a:t>
            </a:r>
          </a:p>
          <a:p>
            <a:pPr marL="609600" indent="-609600" eaLnBrk="1" hangingPunct="1">
              <a:buFont typeface="Arial" charset="0"/>
              <a:buAutoNum type="arabicParenR"/>
              <a:defRPr/>
            </a:pPr>
            <a:r>
              <a:rPr lang="en" dirty="0" smtClean="0">
                <a:solidFill>
                  <a:srgbClr val="FFFF00"/>
                </a:solidFill>
              </a:rPr>
              <a:t>Excipients and their nature.</a:t>
            </a:r>
          </a:p>
          <a:p>
            <a:pPr marL="609600" indent="-609600" eaLnBrk="1" hangingPunct="1">
              <a:buFont typeface="Arial" charset="0"/>
              <a:buAutoNum type="arabicParenR"/>
              <a:defRPr/>
            </a:pPr>
            <a:r>
              <a:rPr lang="en" dirty="0" smtClean="0">
                <a:solidFill>
                  <a:srgbClr val="FFFF00"/>
                </a:solidFill>
              </a:rPr>
              <a:t>Dosage form and ways of its administration into the body.</a:t>
            </a: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357188"/>
            <a:ext cx="8462963" cy="5786437"/>
          </a:xfrm>
        </p:spPr>
        <p:txBody>
          <a:bodyPr>
            <a:noAutofit/>
          </a:bodyPr>
          <a:lstStyle/>
          <a:p>
            <a:pPr algn="just">
              <a:defRPr/>
            </a:pPr>
            <a:r>
              <a:rPr lang="en" sz="3000" dirty="0" smtClean="0"/>
              <a:t>A thorough study of known cases of therapeutic non-equivalence of drugs has shown that the activity of the active substance (drug), its release from the dosage form, and absorption are closely dependent on pharmaceutical factors.</a:t>
            </a:r>
            <a:r>
              <a:rPr lang="ru-RU" sz="3000" dirty="0" smtClean="0"/>
              <a:t/>
            </a:r>
            <a:br>
              <a:rPr lang="ru-RU" sz="3000" dirty="0" smtClean="0"/>
            </a:br>
            <a:r>
              <a:rPr lang="en" sz="3000" dirty="0" smtClean="0"/>
              <a:t> </a:t>
            </a:r>
            <a:r>
              <a:rPr lang="ru-RU" sz="3000" dirty="0" smtClean="0"/>
              <a:t/>
            </a:r>
            <a:br>
              <a:rPr lang="ru-RU" sz="3000" dirty="0" smtClean="0"/>
            </a:br>
            <a:r>
              <a:rPr lang="en" sz="3000" dirty="0" smtClean="0"/>
              <a:t>Therefore, the study of pharmaceutical factors is mandatory from the point of view of </a:t>
            </a:r>
            <a:r>
              <a:rPr lang="en" sz="3000" dirty="0" err="1" smtClean="0"/>
              <a:t>biopharmaceutics, </a:t>
            </a:r>
            <a:r>
              <a:rPr lang="en" sz="3000" dirty="0" smtClean="0"/>
              <a:t>given their significant impact on the dynamics of </a:t>
            </a:r>
            <a:r>
              <a:rPr lang="en" sz="3000" dirty="0" err="1" smtClean="0"/>
              <a:t>bioavailability </a:t>
            </a:r>
            <a:r>
              <a:rPr lang="en" sz="3000" dirty="0" smtClean="0"/>
              <a:t>of medicinal substances, the stability of medicinal products during storage, and many other indicators.</a:t>
            </a:r>
            <a:endParaRPr lang="ru-RU" sz="3000" dirty="0"/>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4294967295"/>
          </p:nvPr>
        </p:nvSpPr>
        <p:spPr>
          <a:xfrm>
            <a:off x="0" y="188913"/>
            <a:ext cx="9144000" cy="5472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 typeface="Wingdings" panose="05000000000000000000" pitchFamily="2" charset="2"/>
              <a:buNone/>
            </a:pPr>
            <a:r>
              <a:rPr lang="en" altLang="uk-UA" sz="2800" b="1" smtClean="0">
                <a:effectLst/>
              </a:rPr>
              <a:t>Biopharmacy </a:t>
            </a:r>
            <a:r>
              <a:rPr lang="en" altLang="uk-UA" sz="2800" smtClean="0">
                <a:effectLst/>
              </a:rPr>
              <a:t>is a science that studies the dependence of the therapeutic effect of drugs on the body on various factors (pharmaceutical, biological).</a:t>
            </a:r>
          </a:p>
          <a:p>
            <a:pPr>
              <a:lnSpc>
                <a:spcPct val="80000"/>
              </a:lnSpc>
              <a:buFont typeface="Wingdings" panose="05000000000000000000" pitchFamily="2" charset="2"/>
              <a:buNone/>
            </a:pPr>
            <a:r>
              <a:rPr lang="en" altLang="uk-UA" sz="2800" smtClean="0">
                <a:effectLst/>
              </a:rPr>
              <a:t>The main thing in biopharmacy is the recognition of the biological significance of pharmaceutical processes that occur during the production of drugs, as complex physicochemical systems capable of entering into certain interactions with the system of a living organism.</a:t>
            </a:r>
          </a:p>
          <a:p>
            <a:pPr>
              <a:lnSpc>
                <a:spcPct val="80000"/>
              </a:lnSpc>
              <a:buFont typeface="Wingdings" panose="05000000000000000000" pitchFamily="2" charset="2"/>
              <a:buNone/>
            </a:pPr>
            <a:r>
              <a:rPr lang="en" altLang="uk-UA" sz="2800" b="1" smtClean="0">
                <a:effectLst/>
              </a:rPr>
              <a:t> </a:t>
            </a:r>
            <a:r>
              <a:rPr lang="en" altLang="uk-UA" sz="2800" smtClean="0">
                <a:effectLst/>
              </a:rPr>
              <a:t>It appeared after establishing the facts of therapeutic non-equivalence of drugs, that is, drugs of the same composition, but manufactured by different pharmaceutical companies, had different therapeutic efficacy. </a:t>
            </a:r>
          </a:p>
        </p:txBody>
      </p:sp>
      <p:pic>
        <p:nvPicPr>
          <p:cNvPr id="6147" name="Picture 8" descr="ANd9GcQH31iJuMbaGqIjc41ej8zb48f_VXsP9rCcZew3BHMSNmQ0JVMZr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5102225"/>
            <a:ext cx="464343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7813"/>
            <a:ext cx="8229600" cy="1063625"/>
          </a:xfrm>
          <a:noFill/>
          <a:extLst>
            <a:ext uri="{909E8E84-426E-40DD-AFC4-6F175D3DCCD1}">
              <a14:hiddenFill xmlns:a14="http://schemas.microsoft.com/office/drawing/2010/main">
                <a:solidFill>
                  <a:srgbClr val="FFFFFF"/>
                </a:solidFill>
              </a14:hiddenFill>
            </a:ext>
          </a:extLst>
        </p:spPr>
        <p:txBody>
          <a:bodyPr/>
          <a:lstStyle/>
          <a:p>
            <a:r>
              <a:rPr lang="en" altLang="uk-UA" sz="4000" smtClean="0">
                <a:solidFill>
                  <a:srgbClr val="FFFF00"/>
                </a:solidFill>
                <a:effectLst/>
              </a:rPr>
              <a:t>Main directions of modern biopharmaceutical research</a:t>
            </a:r>
            <a:r>
              <a:rPr lang="en" altLang="uk-UA" sz="4000" smtClean="0">
                <a:effectLst/>
              </a:rPr>
              <a:t> </a:t>
            </a:r>
          </a:p>
        </p:txBody>
      </p:sp>
      <p:sp>
        <p:nvSpPr>
          <p:cNvPr id="552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 altLang="uk-UA" sz="2800" smtClean="0">
                <a:effectLst/>
              </a:rPr>
              <a:t>Study of pharmaceutical factors.</a:t>
            </a:r>
          </a:p>
          <a:p>
            <a:r>
              <a:rPr lang="en" altLang="uk-UA" sz="2800" smtClean="0">
                <a:effectLst/>
              </a:rPr>
              <a:t>Study of the bioavailability of drugs.</a:t>
            </a:r>
          </a:p>
          <a:p>
            <a:r>
              <a:rPr lang="en" altLang="uk-UA" sz="2800" smtClean="0">
                <a:effectLst/>
              </a:rPr>
              <a:t>Creation of methods and devices for determining the content of active substances in biological fluids.</a:t>
            </a:r>
          </a:p>
          <a:p>
            <a:r>
              <a:rPr lang="en" altLang="uk-UA" sz="2800" smtClean="0">
                <a:effectLst/>
              </a:rPr>
              <a:t>Study of the conditions of absorption, transport and excretion of substances in connection with variable factors of the internal and external environment. </a:t>
            </a:r>
          </a:p>
        </p:txBody>
      </p:sp>
      <p:pic>
        <p:nvPicPr>
          <p:cNvPr id="7172" name="Picture 5" descr="ANd9GcStoP4YJ4SiffX7JKRLWf-QIOghmpdBg2p0JrwKqUkkcMFlDNP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5022850"/>
            <a:ext cx="183515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5298"/>
                                        </p:tgtEl>
                                        <p:attrNameLst>
                                          <p:attrName>style.visibility</p:attrName>
                                        </p:attrNameLst>
                                      </p:cBhvr>
                                      <p:to>
                                        <p:strVal val="visible"/>
                                      </p:to>
                                    </p:set>
                                    <p:anim calcmode="discrete" valueType="clr">
                                      <p:cBhvr override="childStyle">
                                        <p:cTn id="7" dur="80"/>
                                        <p:tgtEl>
                                          <p:spTgt spid="5529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5298"/>
                                        </p:tgtEl>
                                        <p:attrNameLst>
                                          <p:attrName>fillcolor</p:attrName>
                                        </p:attrNameLst>
                                      </p:cBhvr>
                                      <p:tavLst>
                                        <p:tav tm="0">
                                          <p:val>
                                            <p:clrVal>
                                              <a:schemeClr val="accent2"/>
                                            </p:clrVal>
                                          </p:val>
                                        </p:tav>
                                        <p:tav tm="50000">
                                          <p:val>
                                            <p:clrVal>
                                              <a:schemeClr val="hlink"/>
                                            </p:clrVal>
                                          </p:val>
                                        </p:tav>
                                      </p:tavLst>
                                    </p:anim>
                                    <p:set>
                                      <p:cBhvr>
                                        <p:cTn id="9" dur="80"/>
                                        <p:tgtEl>
                                          <p:spTgt spid="55298"/>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5299">
                                            <p:txEl>
                                              <p:pRg st="0" end="0"/>
                                            </p:txEl>
                                          </p:spTgt>
                                        </p:tgtEl>
                                        <p:attrNameLst>
                                          <p:attrName>style.visibility</p:attrName>
                                        </p:attrNameLst>
                                      </p:cBhvr>
                                      <p:to>
                                        <p:strVal val="visible"/>
                                      </p:to>
                                    </p:set>
                                    <p:animEffect transition="in" filter="fade">
                                      <p:cBhvr>
                                        <p:cTn id="14" dur="2000"/>
                                        <p:tgtEl>
                                          <p:spTgt spid="5529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5299">
                                            <p:txEl>
                                              <p:pRg st="1" end="1"/>
                                            </p:txEl>
                                          </p:spTgt>
                                        </p:tgtEl>
                                        <p:attrNameLst>
                                          <p:attrName>style.visibility</p:attrName>
                                        </p:attrNameLst>
                                      </p:cBhvr>
                                      <p:to>
                                        <p:strVal val="visible"/>
                                      </p:to>
                                    </p:set>
                                    <p:animEffect transition="in" filter="fade">
                                      <p:cBhvr>
                                        <p:cTn id="19" dur="2000"/>
                                        <p:tgtEl>
                                          <p:spTgt spid="5529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5299">
                                            <p:txEl>
                                              <p:pRg st="2" end="2"/>
                                            </p:txEl>
                                          </p:spTgt>
                                        </p:tgtEl>
                                        <p:attrNameLst>
                                          <p:attrName>style.visibility</p:attrName>
                                        </p:attrNameLst>
                                      </p:cBhvr>
                                      <p:to>
                                        <p:strVal val="visible"/>
                                      </p:to>
                                    </p:set>
                                    <p:animEffect transition="in" filter="fade">
                                      <p:cBhvr>
                                        <p:cTn id="24" dur="2000"/>
                                        <p:tgtEl>
                                          <p:spTgt spid="55299">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5299">
                                            <p:txEl>
                                              <p:pRg st="3" end="3"/>
                                            </p:txEl>
                                          </p:spTgt>
                                        </p:tgtEl>
                                        <p:attrNameLst>
                                          <p:attrName>style.visibility</p:attrName>
                                        </p:attrNameLst>
                                      </p:cBhvr>
                                      <p:to>
                                        <p:strVal val="visible"/>
                                      </p:to>
                                    </p:set>
                                    <p:animEffect transition="in" filter="fade">
                                      <p:cBhvr>
                                        <p:cTn id="29" dur="2000"/>
                                        <p:tgtEl>
                                          <p:spTgt spid="55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57200" y="476250"/>
            <a:ext cx="8229600" cy="5649913"/>
          </a:xfrm>
          <a:noFill/>
          <a:extLst>
            <a:ext uri="{909E8E84-426E-40DD-AFC4-6F175D3DCCD1}">
              <a14:hiddenFill xmlns:a14="http://schemas.microsoft.com/office/drawing/2010/main">
                <a:solidFill>
                  <a:srgbClr val="FFFFFF"/>
                </a:solidFill>
              </a14:hiddenFill>
            </a:ext>
          </a:extLst>
        </p:spPr>
        <p:txBody>
          <a:bodyPr/>
          <a:lstStyle/>
          <a:p>
            <a:pPr>
              <a:lnSpc>
                <a:spcPct val="80000"/>
              </a:lnSpc>
            </a:pPr>
            <a:r>
              <a:rPr lang="en" altLang="uk-UA" sz="2400" smtClean="0">
                <a:effectLst/>
              </a:rPr>
              <a:t>Study of the impact of simple chemical modification on the release processes of substances from drugs, their pharmacokinetics, as well as the stability of the drug itself.</a:t>
            </a:r>
          </a:p>
          <a:p>
            <a:pPr>
              <a:lnSpc>
                <a:spcPct val="80000"/>
              </a:lnSpc>
            </a:pPr>
            <a:r>
              <a:rPr lang="en" altLang="uk-UA" sz="2400" smtClean="0">
                <a:effectLst/>
              </a:rPr>
              <a:t>Research into the influence of the physical state of medicinal substances on the rate of release - absorption of medicinal substances, on the stability and properties of medicinal products.</a:t>
            </a:r>
          </a:p>
          <a:p>
            <a:pPr>
              <a:lnSpc>
                <a:spcPct val="80000"/>
              </a:lnSpc>
            </a:pPr>
            <a:r>
              <a:rPr lang="en" altLang="uk-UA" sz="2400" smtClean="0">
                <a:effectLst/>
              </a:rPr>
              <a:t>Research into the influence of the nature and quantity of excipients on the release and pharmacokinetics of medicinal substances, as well as on the stability of the medicinal product during its storage and use.</a:t>
            </a:r>
          </a:p>
          <a:p>
            <a:pPr>
              <a:lnSpc>
                <a:spcPct val="80000"/>
              </a:lnSpc>
            </a:pPr>
            <a:r>
              <a:rPr lang="en" altLang="uk-UA" sz="2400" smtClean="0">
                <a:effectLst/>
              </a:rPr>
              <a:t>Research into the impact of production processes and drug preparation methods on the release of medicinal substances from the dosage form and the kinetics in the body, as well as the stability of the drug.</a:t>
            </a:r>
          </a:p>
          <a:p>
            <a:pPr>
              <a:lnSpc>
                <a:spcPct val="80000"/>
              </a:lnSpc>
            </a:pPr>
            <a:r>
              <a:rPr lang="en" altLang="uk-UA" sz="2400" smtClean="0">
                <a:effectLst/>
              </a:rPr>
              <a:t>Study of the effect of drug type on release and pharmacokinetics.</a:t>
            </a:r>
            <a:endParaRPr lang="ru-RU" altLang="uk-UA" sz="24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fade">
                                      <p:cBhvr>
                                        <p:cTn id="7" dur="2000"/>
                                        <p:tgtEl>
                                          <p:spTgt spid="563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6323">
                                            <p:txEl>
                                              <p:pRg st="1" end="1"/>
                                            </p:txEl>
                                          </p:spTgt>
                                        </p:tgtEl>
                                        <p:attrNameLst>
                                          <p:attrName>style.visibility</p:attrName>
                                        </p:attrNameLst>
                                      </p:cBhvr>
                                      <p:to>
                                        <p:strVal val="visible"/>
                                      </p:to>
                                    </p:set>
                                    <p:animEffect transition="in" filter="fade">
                                      <p:cBhvr>
                                        <p:cTn id="10" dur="2000"/>
                                        <p:tgtEl>
                                          <p:spTgt spid="5632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6323">
                                            <p:txEl>
                                              <p:pRg st="2" end="2"/>
                                            </p:txEl>
                                          </p:spTgt>
                                        </p:tgtEl>
                                        <p:attrNameLst>
                                          <p:attrName>style.visibility</p:attrName>
                                        </p:attrNameLst>
                                      </p:cBhvr>
                                      <p:to>
                                        <p:strVal val="visible"/>
                                      </p:to>
                                    </p:set>
                                    <p:animEffect transition="in" filter="fade">
                                      <p:cBhvr>
                                        <p:cTn id="13" dur="2000"/>
                                        <p:tgtEl>
                                          <p:spTgt spid="5632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6323">
                                            <p:txEl>
                                              <p:pRg st="3" end="3"/>
                                            </p:txEl>
                                          </p:spTgt>
                                        </p:tgtEl>
                                        <p:attrNameLst>
                                          <p:attrName>style.visibility</p:attrName>
                                        </p:attrNameLst>
                                      </p:cBhvr>
                                      <p:to>
                                        <p:strVal val="visible"/>
                                      </p:to>
                                    </p:set>
                                    <p:animEffect transition="in" filter="fade">
                                      <p:cBhvr>
                                        <p:cTn id="16" dur="2000"/>
                                        <p:tgtEl>
                                          <p:spTgt spid="5632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animEffect transition="in" filter="fade">
                                      <p:cBhvr>
                                        <p:cTn id="19" dur="20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4294967295"/>
          </p:nvPr>
        </p:nvSpPr>
        <p:spPr>
          <a:xfrm>
            <a:off x="0" y="404813"/>
            <a:ext cx="8893175" cy="518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Font typeface="Wingdings" panose="05000000000000000000" pitchFamily="2" charset="2"/>
              <a:buNone/>
            </a:pPr>
            <a:r>
              <a:rPr lang="en" altLang="uk-UA" sz="2800" smtClean="0">
                <a:effectLst/>
              </a:rPr>
              <a:t>Pharmacy is designed to create a drug in a certain dosage form, convenient for administration, storage, and transportation. For this purpose, medicinal substances are crushed, dissolved, and mixed. They are given different dosage forms, various excipients are used, mechanical techniques, machines, devices, and so on are used. In this case, some aspects of the biological action may be enhanced, others weakened, and sometimes the activity of the drug is completely nullified.</a:t>
            </a:r>
          </a:p>
          <a:p>
            <a:pPr>
              <a:lnSpc>
                <a:spcPct val="90000"/>
              </a:lnSpc>
              <a:buFont typeface="Wingdings" panose="05000000000000000000" pitchFamily="2" charset="2"/>
              <a:buNone/>
            </a:pPr>
            <a:r>
              <a:rPr lang="en" altLang="uk-UA" sz="2800" smtClean="0">
                <a:effectLst/>
              </a:rPr>
              <a:t>The study of these changes, processes, and factors that influence the therapeutic efficacy of drugs is </a:t>
            </a:r>
            <a:r>
              <a:rPr lang="en" altLang="uk-UA" sz="2800" b="1" smtClean="0">
                <a:solidFill>
                  <a:srgbClr val="FFFF00"/>
                </a:solidFill>
                <a:effectLst/>
              </a:rPr>
              <a:t>the main task of biopharmacy.</a:t>
            </a:r>
            <a:r>
              <a:rPr lang="en" altLang="uk-UA" sz="2800" b="1" smtClean="0">
                <a:effectLst/>
              </a:rPr>
              <a:t> </a:t>
            </a:r>
            <a:endParaRPr lang="ru-RU" altLang="uk-UA" sz="2800" b="1" smtClean="0">
              <a:effectLst/>
            </a:endParaRPr>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0"/>
            <a:ext cx="8229600" cy="2133600"/>
          </a:xfrm>
        </p:spPr>
        <p:txBody>
          <a:bodyPr/>
          <a:lstStyle/>
          <a:p>
            <a:pPr eaLnBrk="1" hangingPunct="1"/>
            <a:r>
              <a:rPr lang="en" altLang="uk-UA" sz="3000" smtClean="0">
                <a:solidFill>
                  <a:srgbClr val="FFFF00"/>
                </a:solidFill>
                <a:effectLst/>
              </a:rPr>
              <a:t>All pharmaceutical factors that affect the biological action of drugs can be divided into five groups:</a:t>
            </a:r>
          </a:p>
        </p:txBody>
      </p:sp>
      <p:sp>
        <p:nvSpPr>
          <p:cNvPr id="9219" name="Rectangle 3"/>
          <p:cNvSpPr>
            <a:spLocks noGrp="1" noChangeArrowheads="1"/>
          </p:cNvSpPr>
          <p:nvPr>
            <p:ph type="body" idx="1"/>
          </p:nvPr>
        </p:nvSpPr>
        <p:spPr>
          <a:xfrm>
            <a:off x="250825" y="1844675"/>
            <a:ext cx="8569325" cy="3959225"/>
          </a:xfrm>
        </p:spPr>
        <p:txBody>
          <a:bodyPr/>
          <a:lstStyle/>
          <a:p>
            <a:r>
              <a:rPr lang="en" altLang="uk-UA" sz="2800" smtClean="0">
                <a:effectLst/>
              </a:rPr>
              <a:t>chemical modification of the drug (salt, acid, presence of ester bonds, complex compounds);</a:t>
            </a:r>
          </a:p>
          <a:p>
            <a:r>
              <a:rPr lang="en" altLang="uk-UA" sz="2800" smtClean="0">
                <a:effectLst/>
              </a:rPr>
              <a:t>physicochemical states of the medicinal substance (crystal shape, dimensions, presence or absence of charge on their surface, etc.);</a:t>
            </a:r>
          </a:p>
          <a:p>
            <a:r>
              <a:rPr lang="en" altLang="uk-UA" sz="2800" smtClean="0">
                <a:effectLst/>
              </a:rPr>
              <a:t>excipients, their nature, quantity;</a:t>
            </a:r>
          </a:p>
          <a:p>
            <a:r>
              <a:rPr lang="en" altLang="uk-UA" sz="2800" smtClean="0">
                <a:effectLst/>
              </a:rPr>
              <a:t>type of dosage form and route of administration;</a:t>
            </a:r>
          </a:p>
          <a:p>
            <a:r>
              <a:rPr lang="en" altLang="uk-UA" sz="2800" smtClean="0">
                <a:effectLst/>
              </a:rPr>
              <a:t>pharmaceutical technology. </a:t>
            </a:r>
            <a:endParaRPr lang="uk-UA" altLang="uk-UA" sz="28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146"/>
                                        </p:tgtEl>
                                        <p:attrNameLst>
                                          <p:attrName>style.visibility</p:attrName>
                                        </p:attrNameLst>
                                      </p:cBhvr>
                                      <p:to>
                                        <p:strVal val="visible"/>
                                      </p:to>
                                    </p:set>
                                    <p:anim calcmode="discrete" valueType="clr">
                                      <p:cBhvr override="childStyle">
                                        <p:cTn id="7" dur="80"/>
                                        <p:tgtEl>
                                          <p:spTgt spid="614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6"/>
                                        </p:tgtEl>
                                        <p:attrNameLst>
                                          <p:attrName>fillcolor</p:attrName>
                                        </p:attrNameLst>
                                      </p:cBhvr>
                                      <p:tavLst>
                                        <p:tav tm="0">
                                          <p:val>
                                            <p:clrVal>
                                              <a:schemeClr val="accent2"/>
                                            </p:clrVal>
                                          </p:val>
                                        </p:tav>
                                        <p:tav tm="50000">
                                          <p:val>
                                            <p:clrVal>
                                              <a:schemeClr val="hlink"/>
                                            </p:clrVal>
                                          </p:val>
                                        </p:tav>
                                      </p:tavLst>
                                    </p:anim>
                                    <p:set>
                                      <p:cBhvr>
                                        <p:cTn id="9" dur="80"/>
                                        <p:tgtEl>
                                          <p:spTgt spid="6146"/>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2000"/>
                                        <p:tgtEl>
                                          <p:spTgt spid="921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219">
                                            <p:txEl>
                                              <p:pRg st="1" end="1"/>
                                            </p:txEl>
                                          </p:spTgt>
                                        </p:tgtEl>
                                        <p:attrNameLst>
                                          <p:attrName>style.visibility</p:attrName>
                                        </p:attrNameLst>
                                      </p:cBhvr>
                                      <p:to>
                                        <p:strVal val="visible"/>
                                      </p:to>
                                    </p:set>
                                    <p:animEffect transition="in" filter="fade">
                                      <p:cBhvr>
                                        <p:cTn id="19" dur="2000"/>
                                        <p:tgtEl>
                                          <p:spTgt spid="921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219">
                                            <p:txEl>
                                              <p:pRg st="2" end="2"/>
                                            </p:txEl>
                                          </p:spTgt>
                                        </p:tgtEl>
                                        <p:attrNameLst>
                                          <p:attrName>style.visibility</p:attrName>
                                        </p:attrNameLst>
                                      </p:cBhvr>
                                      <p:to>
                                        <p:strVal val="visible"/>
                                      </p:to>
                                    </p:set>
                                    <p:animEffect transition="in" filter="fade">
                                      <p:cBhvr>
                                        <p:cTn id="24" dur="2000"/>
                                        <p:tgtEl>
                                          <p:spTgt spid="9219">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219">
                                            <p:txEl>
                                              <p:pRg st="3" end="3"/>
                                            </p:txEl>
                                          </p:spTgt>
                                        </p:tgtEl>
                                        <p:attrNameLst>
                                          <p:attrName>style.visibility</p:attrName>
                                        </p:attrNameLst>
                                      </p:cBhvr>
                                      <p:to>
                                        <p:strVal val="visible"/>
                                      </p:to>
                                    </p:set>
                                    <p:animEffect transition="in" filter="fade">
                                      <p:cBhvr>
                                        <p:cTn id="29" dur="2000"/>
                                        <p:tgtEl>
                                          <p:spTgt spid="9219">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219">
                                            <p:txEl>
                                              <p:pRg st="4" end="4"/>
                                            </p:txEl>
                                          </p:spTgt>
                                        </p:tgtEl>
                                        <p:attrNameLst>
                                          <p:attrName>style.visibility</p:attrName>
                                        </p:attrNameLst>
                                      </p:cBhvr>
                                      <p:to>
                                        <p:strVal val="visible"/>
                                      </p:to>
                                    </p:set>
                                    <p:animEffect transition="in" filter="fade">
                                      <p:cBhvr>
                                        <p:cTn id="34" dur="20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Rectangle 6"/>
          <p:cNvSpPr>
            <a:spLocks noGrp="1" noChangeArrowheads="1"/>
          </p:cNvSpPr>
          <p:nvPr>
            <p:ph type="body" sz="half" idx="1"/>
          </p:nvPr>
        </p:nvSpPr>
        <p:spPr>
          <a:xfrm>
            <a:off x="250825" y="333375"/>
            <a:ext cx="3673475" cy="2303463"/>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en" altLang="uk-UA" sz="2400" i="1" smtClean="0">
                <a:solidFill>
                  <a:srgbClr val="FFFF00"/>
                </a:solidFill>
                <a:effectLst/>
              </a:rPr>
              <a:t> </a:t>
            </a:r>
            <a:r>
              <a:rPr lang="en" altLang="uk-UA" sz="2400" i="1" smtClean="0">
                <a:solidFill>
                  <a:schemeClr val="folHlink"/>
                </a:solidFill>
                <a:effectLst/>
              </a:rPr>
              <a:t>Chemical modification of a drug substance is necessarily taken into account when developing drugs.</a:t>
            </a:r>
            <a:endParaRPr lang="ru-RU" altLang="uk-UA" sz="2400" i="1" smtClean="0">
              <a:solidFill>
                <a:schemeClr val="folHlink"/>
              </a:solidFill>
              <a:effectLst/>
            </a:endParaRPr>
          </a:p>
        </p:txBody>
      </p:sp>
      <p:sp>
        <p:nvSpPr>
          <p:cNvPr id="58383" name="Rectangle 15"/>
          <p:cNvSpPr>
            <a:spLocks noGrp="1" noChangeArrowheads="1"/>
          </p:cNvSpPr>
          <p:nvPr>
            <p:ph type="body" sz="half" idx="2"/>
          </p:nvPr>
        </p:nvSpPr>
        <p:spPr>
          <a:xfrm>
            <a:off x="2916238" y="2924175"/>
            <a:ext cx="5976937" cy="3744913"/>
          </a:xfrm>
          <a:noFill/>
          <a:extLst>
            <a:ext uri="{909E8E84-426E-40DD-AFC4-6F175D3DCCD1}">
              <a14:hiddenFill xmlns:a14="http://schemas.microsoft.com/office/drawing/2010/main">
                <a:solidFill>
                  <a:srgbClr val="FFFFFF"/>
                </a:solidFill>
              </a14:hiddenFill>
            </a:ext>
          </a:extLst>
        </p:spPr>
        <p:txBody>
          <a:bodyPr/>
          <a:lstStyle/>
          <a:p>
            <a:pPr algn="just" eaLnBrk="1" hangingPunct="1">
              <a:lnSpc>
                <a:spcPct val="90000"/>
              </a:lnSpc>
              <a:buFont typeface="Wingdings" panose="05000000000000000000" pitchFamily="2" charset="2"/>
              <a:buNone/>
            </a:pPr>
            <a:r>
              <a:rPr lang="en" altLang="uk-UA" sz="2200" smtClean="0">
                <a:effectLst/>
              </a:rPr>
              <a:t> </a:t>
            </a:r>
            <a:r>
              <a:rPr lang="en" altLang="uk-UA" sz="2400" i="1" smtClean="0">
                <a:effectLst/>
              </a:rPr>
              <a:t>The term simple chemical modification of drugs is understood to mean when the same substance can be used as a drug in different chemical compounds (salt, base, acid, ester, complex compound, etc.), in </a:t>
            </a:r>
            <a:r>
              <a:rPr lang="en" altLang="uk-UA" sz="2400" i="1" smtClean="0">
                <a:solidFill>
                  <a:srgbClr val="FFFF00"/>
                </a:solidFill>
                <a:effectLst/>
              </a:rPr>
              <a:t>which the part of the substance molecule responsible for the pharmacological effect is fully preserved </a:t>
            </a:r>
            <a:r>
              <a:rPr lang="en" altLang="uk-UA" sz="2400" i="1" smtClean="0">
                <a:effectLst/>
              </a:rPr>
              <a:t>.</a:t>
            </a:r>
          </a:p>
          <a:p>
            <a:pPr>
              <a:lnSpc>
                <a:spcPct val="90000"/>
              </a:lnSpc>
              <a:buFont typeface="Wingdings" panose="05000000000000000000" pitchFamily="2" charset="2"/>
              <a:buNone/>
            </a:pPr>
            <a:endParaRPr lang="ru-RU" altLang="uk-UA" sz="2400" i="1" smtClean="0">
              <a:effectLst/>
            </a:endParaRPr>
          </a:p>
        </p:txBody>
      </p:sp>
      <p:pic>
        <p:nvPicPr>
          <p:cNvPr id="58373" name="Picture 5" descr="i?id=57212027-27-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293688"/>
            <a:ext cx="338455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0" name="Picture 12" descr="i?id=119480539-60-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357563"/>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4">
                                            <p:txEl>
                                              <p:pRg st="0" end="0"/>
                                            </p:txEl>
                                          </p:spTgt>
                                        </p:tgtEl>
                                        <p:attrNameLst>
                                          <p:attrName>style.visibility</p:attrName>
                                        </p:attrNameLst>
                                      </p:cBhvr>
                                      <p:to>
                                        <p:strVal val="visible"/>
                                      </p:to>
                                    </p:set>
                                    <p:animEffect transition="in" filter="fade">
                                      <p:cBhvr>
                                        <p:cTn id="7" dur="2000"/>
                                        <p:tgtEl>
                                          <p:spTgt spid="583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nodeType="clickEffect">
                                  <p:stCondLst>
                                    <p:cond delay="0"/>
                                  </p:stCondLst>
                                  <p:childTnLst>
                                    <p:set>
                                      <p:cBhvr>
                                        <p:cTn id="11" dur="1" fill="hold">
                                          <p:stCondLst>
                                            <p:cond delay="0"/>
                                          </p:stCondLst>
                                        </p:cTn>
                                        <p:tgtEl>
                                          <p:spTgt spid="58373"/>
                                        </p:tgtEl>
                                        <p:attrNameLst>
                                          <p:attrName>style.visibility</p:attrName>
                                        </p:attrNameLst>
                                      </p:cBhvr>
                                      <p:to>
                                        <p:strVal val="visible"/>
                                      </p:to>
                                    </p:set>
                                    <p:anim calcmode="lin" valueType="num">
                                      <p:cBhvr>
                                        <p:cTn id="12" dur="500" fill="hold"/>
                                        <p:tgtEl>
                                          <p:spTgt spid="58373"/>
                                        </p:tgtEl>
                                        <p:attrNameLst>
                                          <p:attrName>ppt_w</p:attrName>
                                        </p:attrNameLst>
                                      </p:cBhvr>
                                      <p:tavLst>
                                        <p:tav tm="0">
                                          <p:val>
                                            <p:fltVal val="0"/>
                                          </p:val>
                                        </p:tav>
                                        <p:tav tm="100000">
                                          <p:val>
                                            <p:strVal val="#ppt_w"/>
                                          </p:val>
                                        </p:tav>
                                      </p:tavLst>
                                    </p:anim>
                                    <p:anim calcmode="lin" valueType="num">
                                      <p:cBhvr>
                                        <p:cTn id="13" dur="500" fill="hold"/>
                                        <p:tgtEl>
                                          <p:spTgt spid="58373"/>
                                        </p:tgtEl>
                                        <p:attrNameLst>
                                          <p:attrName>ppt_h</p:attrName>
                                        </p:attrNameLst>
                                      </p:cBhvr>
                                      <p:tavLst>
                                        <p:tav tm="0">
                                          <p:val>
                                            <p:fltVal val="0"/>
                                          </p:val>
                                        </p:tav>
                                        <p:tav tm="100000">
                                          <p:val>
                                            <p:strVal val="#ppt_h"/>
                                          </p:val>
                                        </p:tav>
                                      </p:tavLst>
                                    </p:anim>
                                    <p:animEffect transition="in" filter="fade">
                                      <p:cBhvr>
                                        <p:cTn id="14" dur="500"/>
                                        <p:tgtEl>
                                          <p:spTgt spid="5837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8383">
                                            <p:txEl>
                                              <p:pRg st="0" end="0"/>
                                            </p:txEl>
                                          </p:spTgt>
                                        </p:tgtEl>
                                        <p:attrNameLst>
                                          <p:attrName>style.visibility</p:attrName>
                                        </p:attrNameLst>
                                      </p:cBhvr>
                                      <p:to>
                                        <p:strVal val="visible"/>
                                      </p:to>
                                    </p:set>
                                    <p:animEffect transition="in" filter="fade">
                                      <p:cBhvr>
                                        <p:cTn id="19" dur="2000"/>
                                        <p:tgtEl>
                                          <p:spTgt spid="58383">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0" fill="hold" nodeType="clickEffect">
                                  <p:stCondLst>
                                    <p:cond delay="0"/>
                                  </p:stCondLst>
                                  <p:childTnLst>
                                    <p:set>
                                      <p:cBhvr>
                                        <p:cTn id="23" dur="1" fill="hold">
                                          <p:stCondLst>
                                            <p:cond delay="0"/>
                                          </p:stCondLst>
                                        </p:cTn>
                                        <p:tgtEl>
                                          <p:spTgt spid="58380"/>
                                        </p:tgtEl>
                                        <p:attrNameLst>
                                          <p:attrName>style.visibility</p:attrName>
                                        </p:attrNameLst>
                                      </p:cBhvr>
                                      <p:to>
                                        <p:strVal val="visible"/>
                                      </p:to>
                                    </p:set>
                                    <p:anim calcmode="lin" valueType="num">
                                      <p:cBhvr>
                                        <p:cTn id="24" dur="500" fill="hold"/>
                                        <p:tgtEl>
                                          <p:spTgt spid="58380"/>
                                        </p:tgtEl>
                                        <p:attrNameLst>
                                          <p:attrName>ppt_w</p:attrName>
                                        </p:attrNameLst>
                                      </p:cBhvr>
                                      <p:tavLst>
                                        <p:tav tm="0">
                                          <p:val>
                                            <p:fltVal val="0"/>
                                          </p:val>
                                        </p:tav>
                                        <p:tav tm="100000">
                                          <p:val>
                                            <p:strVal val="#ppt_w"/>
                                          </p:val>
                                        </p:tav>
                                      </p:tavLst>
                                    </p:anim>
                                    <p:anim calcmode="lin" valueType="num">
                                      <p:cBhvr>
                                        <p:cTn id="25" dur="500" fill="hold"/>
                                        <p:tgtEl>
                                          <p:spTgt spid="58380"/>
                                        </p:tgtEl>
                                        <p:attrNameLst>
                                          <p:attrName>ppt_h</p:attrName>
                                        </p:attrNameLst>
                                      </p:cBhvr>
                                      <p:tavLst>
                                        <p:tav tm="0">
                                          <p:val>
                                            <p:fltVal val="0"/>
                                          </p:val>
                                        </p:tav>
                                        <p:tav tm="100000">
                                          <p:val>
                                            <p:strVal val="#ppt_h"/>
                                          </p:val>
                                        </p:tav>
                                      </p:tavLst>
                                    </p:anim>
                                    <p:animEffect transition="in" filter="fade">
                                      <p:cBhvr>
                                        <p:cTn id="26" dur="500"/>
                                        <p:tgtEl>
                                          <p:spTgt spid="58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4" grpId="0" build="p"/>
      <p:bldP spid="5838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50825" y="260350"/>
            <a:ext cx="8713788" cy="1223963"/>
          </a:xfrm>
        </p:spPr>
        <p:txBody>
          <a:bodyPr>
            <a:noAutofit/>
          </a:bodyPr>
          <a:lstStyle/>
          <a:p>
            <a:pPr>
              <a:defRPr/>
            </a:pPr>
            <a:r>
              <a:rPr lang="en" sz="2400" dirty="0" smtClean="0">
                <a:effectLst/>
              </a:rPr>
              <a:t>For example: novocaine - base and novocaine </a:t>
            </a:r>
            <a:r>
              <a:rPr lang="en" sz="2400" dirty="0" err="1" smtClean="0">
                <a:effectLst/>
              </a:rPr>
              <a:t>hydrochloride salt </a:t>
            </a:r>
            <a:r>
              <a:rPr lang="en" sz="2400" dirty="0" smtClean="0">
                <a:effectLst/>
              </a:rPr>
              <a:t>; codeine - base and codeine phosphate - salt; caffeine - base and </a:t>
            </a:r>
            <a:r>
              <a:rPr lang="en" sz="2400" dirty="0" err="1" smtClean="0">
                <a:effectLst/>
              </a:rPr>
              <a:t>caffeine-sodium benzoate </a:t>
            </a:r>
            <a:r>
              <a:rPr lang="en" sz="2400" dirty="0" smtClean="0">
                <a:effectLst/>
              </a:rPr>
              <a:t>- salt, </a:t>
            </a:r>
            <a:r>
              <a:rPr lang="en" sz="2400" dirty="0" err="1" smtClean="0">
                <a:effectLst/>
              </a:rPr>
              <a:t>diclofenac </a:t>
            </a:r>
            <a:r>
              <a:rPr lang="en" sz="2400" dirty="0" smtClean="0">
                <a:effectLst/>
              </a:rPr>
              <a:t>sodium - potassium</a:t>
            </a:r>
            <a:endParaRPr lang="ru-RU" sz="2400" dirty="0" smtClean="0"/>
          </a:p>
        </p:txBody>
      </p:sp>
      <p:pic>
        <p:nvPicPr>
          <p:cNvPr id="12291" name="Picture 2" descr="D:\Робота\Біофармація\Біофармація 2010-2011\Лекції\Провізори\Лекція 1 (рис.)\Вольтарен.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1916113"/>
            <a:ext cx="2233612"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684213" y="1484313"/>
            <a:ext cx="296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 altLang="uk-UA" sz="2400">
                <a:solidFill>
                  <a:srgbClr val="FFFF00"/>
                </a:solidFill>
              </a:rPr>
              <a:t>Diclofenac sodium</a:t>
            </a:r>
            <a:endParaRPr lang="ru-RU" altLang="uk-UA" sz="2400">
              <a:solidFill>
                <a:srgbClr val="FFFF00"/>
              </a:solidFill>
            </a:endParaRPr>
          </a:p>
        </p:txBody>
      </p:sp>
      <p:pic>
        <p:nvPicPr>
          <p:cNvPr id="12293" name="Picture 3" descr="D:\Робота\Біофармація\Біофармація 2010-2011\Лекції\Провізори\Лекція 1 (рис.)\Вольтарен Рапид 25мг тб №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508500"/>
            <a:ext cx="251936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Box 5"/>
          <p:cNvSpPr txBox="1">
            <a:spLocks noChangeArrowheads="1"/>
          </p:cNvSpPr>
          <p:nvPr/>
        </p:nvSpPr>
        <p:spPr bwMode="auto">
          <a:xfrm>
            <a:off x="500063" y="4005263"/>
            <a:ext cx="2989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 altLang="uk-UA" sz="2400">
                <a:solidFill>
                  <a:srgbClr val="FFFF00"/>
                </a:solidFill>
              </a:rPr>
              <a:t>Diclofenac potassium</a:t>
            </a:r>
            <a:endParaRPr lang="ru-RU" altLang="uk-UA" sz="2400">
              <a:solidFill>
                <a:srgbClr val="FFFF00"/>
              </a:solidFill>
            </a:endParaRPr>
          </a:p>
        </p:txBody>
      </p:sp>
      <p:sp>
        <p:nvSpPr>
          <p:cNvPr id="12295" name="Прямоугольник 5"/>
          <p:cNvSpPr>
            <a:spLocks noChangeArrowheads="1"/>
          </p:cNvSpPr>
          <p:nvPr/>
        </p:nvSpPr>
        <p:spPr bwMode="auto">
          <a:xfrm>
            <a:off x="4356100" y="1484313"/>
            <a:ext cx="4008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 altLang="uk-UA" sz="2400">
                <a:solidFill>
                  <a:srgbClr val="FFFF00"/>
                </a:solidFill>
              </a:rPr>
              <a:t>Acetylsalicylic acid</a:t>
            </a:r>
          </a:p>
        </p:txBody>
      </p:sp>
      <p:pic>
        <p:nvPicPr>
          <p:cNvPr id="12296" name="Picture 4" descr="D:\Документи\Робота\Біофармація 12345\Лекції\Новая папка (2)\IMG_04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1989138"/>
            <a:ext cx="2879725"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3" descr="C:\Users\Ігор\Desktop\Анька\ацелізин.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63" y="4508500"/>
            <a:ext cx="2212975"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Прямоугольник 4"/>
          <p:cNvSpPr>
            <a:spLocks noChangeArrowheads="1"/>
          </p:cNvSpPr>
          <p:nvPr/>
        </p:nvSpPr>
        <p:spPr bwMode="auto">
          <a:xfrm>
            <a:off x="4427538" y="4076700"/>
            <a:ext cx="374173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 altLang="uk-UA" sz="2500">
                <a:solidFill>
                  <a:srgbClr val="FFFF00"/>
                </a:solidFill>
              </a:rPr>
              <a:t>Lysine acetylsalicylate</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fill="hold"/>
                                        <p:tgtEl>
                                          <p:spTgt spid="12291"/>
                                        </p:tgtEl>
                                        <p:attrNameLst>
                                          <p:attrName>ppt_w</p:attrName>
                                        </p:attrNameLst>
                                      </p:cBhvr>
                                      <p:tavLst>
                                        <p:tav tm="0">
                                          <p:val>
                                            <p:fltVal val="0"/>
                                          </p:val>
                                        </p:tav>
                                        <p:tav tm="100000">
                                          <p:val>
                                            <p:strVal val="#ppt_w"/>
                                          </p:val>
                                        </p:tav>
                                      </p:tavLst>
                                    </p:anim>
                                    <p:anim calcmode="lin" valueType="num">
                                      <p:cBhvr>
                                        <p:cTn id="8" dur="500" fill="hold"/>
                                        <p:tgtEl>
                                          <p:spTgt spid="12291"/>
                                        </p:tgtEl>
                                        <p:attrNameLst>
                                          <p:attrName>ppt_h</p:attrName>
                                        </p:attrNameLst>
                                      </p:cBhvr>
                                      <p:tavLst>
                                        <p:tav tm="0">
                                          <p:val>
                                            <p:fltVal val="0"/>
                                          </p:val>
                                        </p:tav>
                                        <p:tav tm="100000">
                                          <p:val>
                                            <p:strVal val="#ppt_h"/>
                                          </p:val>
                                        </p:tav>
                                      </p:tavLst>
                                    </p:anim>
                                    <p:animEffect transition="in" filter="fade">
                                      <p:cBhvr>
                                        <p:cTn id="9" dur="500"/>
                                        <p:tgtEl>
                                          <p:spTgt spid="1229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296"/>
                                        </p:tgtEl>
                                        <p:attrNameLst>
                                          <p:attrName>style.visibility</p:attrName>
                                        </p:attrNameLst>
                                      </p:cBhvr>
                                      <p:to>
                                        <p:strVal val="visible"/>
                                      </p:to>
                                    </p:set>
                                    <p:anim calcmode="lin" valueType="num">
                                      <p:cBhvr>
                                        <p:cTn id="14" dur="500" fill="hold"/>
                                        <p:tgtEl>
                                          <p:spTgt spid="12296"/>
                                        </p:tgtEl>
                                        <p:attrNameLst>
                                          <p:attrName>ppt_w</p:attrName>
                                        </p:attrNameLst>
                                      </p:cBhvr>
                                      <p:tavLst>
                                        <p:tav tm="0">
                                          <p:val>
                                            <p:fltVal val="0"/>
                                          </p:val>
                                        </p:tav>
                                        <p:tav tm="100000">
                                          <p:val>
                                            <p:strVal val="#ppt_w"/>
                                          </p:val>
                                        </p:tav>
                                      </p:tavLst>
                                    </p:anim>
                                    <p:anim calcmode="lin" valueType="num">
                                      <p:cBhvr>
                                        <p:cTn id="15" dur="500" fill="hold"/>
                                        <p:tgtEl>
                                          <p:spTgt spid="12296"/>
                                        </p:tgtEl>
                                        <p:attrNameLst>
                                          <p:attrName>ppt_h</p:attrName>
                                        </p:attrNameLst>
                                      </p:cBhvr>
                                      <p:tavLst>
                                        <p:tav tm="0">
                                          <p:val>
                                            <p:fltVal val="0"/>
                                          </p:val>
                                        </p:tav>
                                        <p:tav tm="100000">
                                          <p:val>
                                            <p:strVal val="#ppt_h"/>
                                          </p:val>
                                        </p:tav>
                                      </p:tavLst>
                                    </p:anim>
                                    <p:animEffect transition="in" filter="fade">
                                      <p:cBhvr>
                                        <p:cTn id="16" dur="500"/>
                                        <p:tgtEl>
                                          <p:spTgt spid="1229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2293"/>
                                        </p:tgtEl>
                                        <p:attrNameLst>
                                          <p:attrName>style.visibility</p:attrName>
                                        </p:attrNameLst>
                                      </p:cBhvr>
                                      <p:to>
                                        <p:strVal val="visible"/>
                                      </p:to>
                                    </p:set>
                                    <p:anim calcmode="lin" valueType="num">
                                      <p:cBhvr>
                                        <p:cTn id="21" dur="500" fill="hold"/>
                                        <p:tgtEl>
                                          <p:spTgt spid="12293"/>
                                        </p:tgtEl>
                                        <p:attrNameLst>
                                          <p:attrName>ppt_w</p:attrName>
                                        </p:attrNameLst>
                                      </p:cBhvr>
                                      <p:tavLst>
                                        <p:tav tm="0">
                                          <p:val>
                                            <p:fltVal val="0"/>
                                          </p:val>
                                        </p:tav>
                                        <p:tav tm="100000">
                                          <p:val>
                                            <p:strVal val="#ppt_w"/>
                                          </p:val>
                                        </p:tav>
                                      </p:tavLst>
                                    </p:anim>
                                    <p:anim calcmode="lin" valueType="num">
                                      <p:cBhvr>
                                        <p:cTn id="22" dur="500" fill="hold"/>
                                        <p:tgtEl>
                                          <p:spTgt spid="12293"/>
                                        </p:tgtEl>
                                        <p:attrNameLst>
                                          <p:attrName>ppt_h</p:attrName>
                                        </p:attrNameLst>
                                      </p:cBhvr>
                                      <p:tavLst>
                                        <p:tav tm="0">
                                          <p:val>
                                            <p:fltVal val="0"/>
                                          </p:val>
                                        </p:tav>
                                        <p:tav tm="100000">
                                          <p:val>
                                            <p:strVal val="#ppt_h"/>
                                          </p:val>
                                        </p:tav>
                                      </p:tavLst>
                                    </p:anim>
                                    <p:animEffect transition="in" filter="fade">
                                      <p:cBhvr>
                                        <p:cTn id="23" dur="500"/>
                                        <p:tgtEl>
                                          <p:spTgt spid="1229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12297"/>
                                        </p:tgtEl>
                                        <p:attrNameLst>
                                          <p:attrName>style.visibility</p:attrName>
                                        </p:attrNameLst>
                                      </p:cBhvr>
                                      <p:to>
                                        <p:strVal val="visible"/>
                                      </p:to>
                                    </p:set>
                                    <p:anim calcmode="lin" valueType="num">
                                      <p:cBhvr>
                                        <p:cTn id="28" dur="500" fill="hold"/>
                                        <p:tgtEl>
                                          <p:spTgt spid="12297"/>
                                        </p:tgtEl>
                                        <p:attrNameLst>
                                          <p:attrName>ppt_w</p:attrName>
                                        </p:attrNameLst>
                                      </p:cBhvr>
                                      <p:tavLst>
                                        <p:tav tm="0">
                                          <p:val>
                                            <p:fltVal val="0"/>
                                          </p:val>
                                        </p:tav>
                                        <p:tav tm="100000">
                                          <p:val>
                                            <p:strVal val="#ppt_w"/>
                                          </p:val>
                                        </p:tav>
                                      </p:tavLst>
                                    </p:anim>
                                    <p:anim calcmode="lin" valueType="num">
                                      <p:cBhvr>
                                        <p:cTn id="29" dur="500" fill="hold"/>
                                        <p:tgtEl>
                                          <p:spTgt spid="12297"/>
                                        </p:tgtEl>
                                        <p:attrNameLst>
                                          <p:attrName>ppt_h</p:attrName>
                                        </p:attrNameLst>
                                      </p:cBhvr>
                                      <p:tavLst>
                                        <p:tav tm="0">
                                          <p:val>
                                            <p:fltVal val="0"/>
                                          </p:val>
                                        </p:tav>
                                        <p:tav tm="100000">
                                          <p:val>
                                            <p:strVal val="#ppt_h"/>
                                          </p:val>
                                        </p:tav>
                                      </p:tavLst>
                                    </p:anim>
                                    <p:animEffect transition="in" filter="fade">
                                      <p:cBhvr>
                                        <p:cTn id="30" dur="500"/>
                                        <p:tgtEl>
                                          <p:spTgt spid="12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1187450" y="277813"/>
            <a:ext cx="7499350" cy="1139825"/>
          </a:xfrm>
          <a:noFill/>
          <a:extLst>
            <a:ext uri="{909E8E84-426E-40DD-AFC4-6F175D3DCCD1}">
              <a14:hiddenFill xmlns:a14="http://schemas.microsoft.com/office/drawing/2010/main">
                <a:solidFill>
                  <a:srgbClr val="FFFFFF"/>
                </a:solidFill>
              </a14:hiddenFill>
            </a:ext>
          </a:extLst>
        </p:spPr>
        <p:txBody>
          <a:bodyPr/>
          <a:lstStyle/>
          <a:p>
            <a:r>
              <a:rPr lang="en" altLang="uk-UA" sz="3600" i="1" smtClean="0">
                <a:solidFill>
                  <a:srgbClr val="FFFF00"/>
                </a:solidFill>
                <a:effectLst/>
              </a:rPr>
              <a:t>The influence of the physicochemical state of a medicinal substance on its biological activity.</a:t>
            </a:r>
            <a:r>
              <a:rPr lang="en" altLang="uk-UA" sz="4000" smtClean="0">
                <a:effectLst/>
              </a:rPr>
              <a:t> </a:t>
            </a:r>
          </a:p>
        </p:txBody>
      </p:sp>
      <p:sp>
        <p:nvSpPr>
          <p:cNvPr id="96259" name="Rectangle 3"/>
          <p:cNvSpPr>
            <a:spLocks noGrp="1" noChangeArrowheads="1"/>
          </p:cNvSpPr>
          <p:nvPr>
            <p:ph type="body" idx="1"/>
          </p:nvPr>
        </p:nvSpPr>
        <p:spPr>
          <a:xfrm>
            <a:off x="457200" y="2060575"/>
            <a:ext cx="8229600" cy="4065588"/>
          </a:xfrm>
          <a:noFill/>
          <a:extLst>
            <a:ext uri="{909E8E84-426E-40DD-AFC4-6F175D3DCCD1}">
              <a14:hiddenFill xmlns:a14="http://schemas.microsoft.com/office/drawing/2010/main">
                <a:solidFill>
                  <a:srgbClr val="FFFFFF"/>
                </a:solidFill>
              </a14:hiddenFill>
            </a:ext>
          </a:extLst>
        </p:spPr>
        <p:txBody>
          <a:bodyPr/>
          <a:lstStyle/>
          <a:p>
            <a:pPr>
              <a:buFont typeface="Wingdings" panose="05000000000000000000" pitchFamily="2" charset="2"/>
              <a:buNone/>
            </a:pPr>
            <a:r>
              <a:rPr lang="en" altLang="uk-UA" smtClean="0">
                <a:effectLst/>
              </a:rPr>
              <a:t> </a:t>
            </a:r>
            <a:r>
              <a:rPr lang="en" altLang="uk-UA" sz="2800" smtClean="0">
                <a:effectLst/>
              </a:rPr>
              <a:t>It is known that chemical compounds have a different structure, characterized in each case by a specific set of properties. The geometric shape and composition of the crystals formed depend significantly on the nature of the solvent, the rate of crystallization, the temperature of the process, impurities, the magnitude of the pressure, and other factors.</a:t>
            </a:r>
            <a:r>
              <a:rPr lang="en" altLang="uk-UA" smtClean="0">
                <a:effectLst/>
              </a:rPr>
              <a:t> </a:t>
            </a:r>
            <a:endParaRPr lang="ru-RU" altLang="uk-UA" smtClean="0">
              <a:effectLst/>
            </a:endParaRPr>
          </a:p>
        </p:txBody>
      </p:sp>
      <p:pic>
        <p:nvPicPr>
          <p:cNvPr id="13316" name="Picture 4" descr="i?id=387615530-02-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350"/>
            <a:ext cx="16668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 calcmode="lin" valueType="num">
                                      <p:cBhvr>
                                        <p:cTn id="7" dur="500" fill="hold"/>
                                        <p:tgtEl>
                                          <p:spTgt spid="96258"/>
                                        </p:tgtEl>
                                        <p:attrNameLst>
                                          <p:attrName>ppt_w</p:attrName>
                                        </p:attrNameLst>
                                      </p:cBhvr>
                                      <p:tavLst>
                                        <p:tav tm="0">
                                          <p:val>
                                            <p:fltVal val="0"/>
                                          </p:val>
                                        </p:tav>
                                        <p:tav tm="100000">
                                          <p:val>
                                            <p:strVal val="#ppt_w"/>
                                          </p:val>
                                        </p:tav>
                                      </p:tavLst>
                                    </p:anim>
                                    <p:anim calcmode="lin" valueType="num">
                                      <p:cBhvr>
                                        <p:cTn id="8" dur="500" fill="hold"/>
                                        <p:tgtEl>
                                          <p:spTgt spid="96258"/>
                                        </p:tgtEl>
                                        <p:attrNameLst>
                                          <p:attrName>ppt_h</p:attrName>
                                        </p:attrNameLst>
                                      </p:cBhvr>
                                      <p:tavLst>
                                        <p:tav tm="0">
                                          <p:val>
                                            <p:fltVal val="0"/>
                                          </p:val>
                                        </p:tav>
                                        <p:tav tm="100000">
                                          <p:val>
                                            <p:strVal val="#ppt_h"/>
                                          </p:val>
                                        </p:tav>
                                      </p:tavLst>
                                    </p:anim>
                                    <p:animEffect transition="in" filter="fade">
                                      <p:cBhvr>
                                        <p:cTn id="9" dur="500"/>
                                        <p:tgtEl>
                                          <p:spTgt spid="9625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96259">
                                            <p:txEl>
                                              <p:pRg st="0" end="0"/>
                                            </p:txEl>
                                          </p:spTgt>
                                        </p:tgtEl>
                                        <p:attrNameLst>
                                          <p:attrName>style.visibility</p:attrName>
                                        </p:attrNameLst>
                                      </p:cBhvr>
                                      <p:to>
                                        <p:strVal val="visible"/>
                                      </p:to>
                                    </p:set>
                                    <p:animEffect transition="in" filter="fade">
                                      <p:cBhvr>
                                        <p:cTn id="14" dur="2000"/>
                                        <p:tgtEl>
                                          <p:spTgt spid="962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idx="4294967295"/>
          </p:nvPr>
        </p:nvSpPr>
        <p:spPr>
          <a:xfrm>
            <a:off x="0" y="0"/>
            <a:ext cx="9144000" cy="5000625"/>
          </a:xfrm>
        </p:spPr>
        <p:txBody>
          <a:bodyPr/>
          <a:lstStyle/>
          <a:p>
            <a:pPr algn="just" eaLnBrk="1" hangingPunct="1">
              <a:defRPr/>
            </a:pPr>
            <a:r>
              <a:rPr lang="en" sz="2800" dirty="0" smtClean="0"/>
              <a:t>    </a:t>
            </a:r>
            <a:r>
              <a:rPr lang="en" sz="2400" dirty="0" smtClean="0">
                <a:effectLst/>
              </a:rPr>
              <a:t>Simple chemical modification (replacing a drug in the form of a salt with one cation with a chemically similar drug in the form of a salt with another cation or a drug in the form of an acid, ester, etc.) occurs more often in factory production.</a:t>
            </a:r>
            <a:r>
              <a:rPr lang="uk-UA" sz="2400" dirty="0" smtClean="0">
                <a:effectLst/>
              </a:rPr>
              <a:t/>
            </a:r>
            <a:br>
              <a:rPr lang="uk-UA" sz="2400" dirty="0" smtClean="0">
                <a:effectLst/>
              </a:rPr>
            </a:br>
            <a:r>
              <a:rPr lang="en" sz="2400" dirty="0" smtClean="0">
                <a:effectLst/>
              </a:rPr>
              <a:t>    </a:t>
            </a:r>
            <a:r>
              <a:rPr lang="en" sz="2400" dirty="0" err="1" smtClean="0">
                <a:effectLst/>
              </a:rPr>
              <a:t>Biopharmaceutics </a:t>
            </a:r>
            <a:r>
              <a:rPr lang="en" sz="2400" dirty="0" smtClean="0">
                <a:effectLst/>
              </a:rPr>
              <a:t>pays the most serious attention to the study of the factor of simple chemical modification, because taking into account its influence on the pharmacokinetics of medicinal substances allows to significantly increase the effectiveness of medical intervention, reduce the consumption of medicinal products, and dramatically increase the stability of many medicinal substances and their preparations.</a:t>
            </a:r>
            <a:r>
              <a:rPr lang="uk-UA" sz="2400" dirty="0" smtClean="0">
                <a:effectLst/>
              </a:rPr>
              <a:t/>
            </a:r>
            <a:br>
              <a:rPr lang="uk-UA" sz="2400" dirty="0" smtClean="0">
                <a:effectLst/>
              </a:rPr>
            </a:br>
            <a:endParaRPr lang="uk-UA" sz="2400" i="1" dirty="0" smtClean="0">
              <a:solidFill>
                <a:srgbClr val="FFFF00"/>
              </a:solidFill>
              <a:effectLst/>
            </a:endParaRPr>
          </a:p>
        </p:txBody>
      </p:sp>
      <p:sp>
        <p:nvSpPr>
          <p:cNvPr id="4" name="TextBox 3"/>
          <p:cNvSpPr txBox="1">
            <a:spLocks noChangeArrowheads="1"/>
          </p:cNvSpPr>
          <p:nvPr/>
        </p:nvSpPr>
        <p:spPr bwMode="auto">
          <a:xfrm>
            <a:off x="214313" y="5072063"/>
            <a:ext cx="85725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 altLang="uk-UA" sz="2400"/>
              <a:t> </a:t>
            </a:r>
            <a:r>
              <a:rPr lang="en" altLang="uk-UA" sz="2400">
                <a:solidFill>
                  <a:srgbClr val="FFFF00"/>
                </a:solidFill>
              </a:rPr>
              <a:t>Based on biopharmaceutical research, it has been proven that </a:t>
            </a:r>
            <a:r>
              <a:rPr lang="en" altLang="uk-UA" sz="2400" i="1">
                <a:solidFill>
                  <a:srgbClr val="FFFF00"/>
                </a:solidFill>
              </a:rPr>
              <a:t>arbitrary replacement of any ion in a drug molecule, based on purely technological or economic considerations, is unacceptable.</a:t>
            </a:r>
            <a:endParaRPr lang="ru-RU" altLang="uk-UA" sz="240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5604"/>
                                        </p:tgtEl>
                                        <p:attrNameLst>
                                          <p:attrName>style.visibility</p:attrName>
                                        </p:attrNameLst>
                                      </p:cBhvr>
                                      <p:to>
                                        <p:strVal val="visible"/>
                                      </p:to>
                                    </p:set>
                                    <p:anim calcmode="lin" valueType="num">
                                      <p:cBhvr>
                                        <p:cTn id="7" dur="1000" fill="hold"/>
                                        <p:tgtEl>
                                          <p:spTgt spid="25604"/>
                                        </p:tgtEl>
                                        <p:attrNameLst>
                                          <p:attrName>ppt_w</p:attrName>
                                        </p:attrNameLst>
                                      </p:cBhvr>
                                      <p:tavLst>
                                        <p:tav tm="0">
                                          <p:val>
                                            <p:fltVal val="0"/>
                                          </p:val>
                                        </p:tav>
                                        <p:tav tm="100000">
                                          <p:val>
                                            <p:strVal val="#ppt_w"/>
                                          </p:val>
                                        </p:tav>
                                      </p:tavLst>
                                    </p:anim>
                                    <p:anim calcmode="lin" valueType="num">
                                      <p:cBhvr>
                                        <p:cTn id="8" dur="1000" fill="hold"/>
                                        <p:tgtEl>
                                          <p:spTgt spid="25604"/>
                                        </p:tgtEl>
                                        <p:attrNameLst>
                                          <p:attrName>ppt_h</p:attrName>
                                        </p:attrNameLst>
                                      </p:cBhvr>
                                      <p:tavLst>
                                        <p:tav tm="0">
                                          <p:val>
                                            <p:fltVal val="0"/>
                                          </p:val>
                                        </p:tav>
                                        <p:tav tm="100000">
                                          <p:val>
                                            <p:strVal val="#ppt_h"/>
                                          </p:val>
                                        </p:tav>
                                      </p:tavLst>
                                    </p:anim>
                                    <p:anim calcmode="lin" valueType="num">
                                      <p:cBhvr>
                                        <p:cTn id="9" dur="1000" fill="hold"/>
                                        <p:tgtEl>
                                          <p:spTgt spid="25604"/>
                                        </p:tgtEl>
                                        <p:attrNameLst>
                                          <p:attrName>style.rotation</p:attrName>
                                        </p:attrNameLst>
                                      </p:cBhvr>
                                      <p:tavLst>
                                        <p:tav tm="0">
                                          <p:val>
                                            <p:fltVal val="90"/>
                                          </p:val>
                                        </p:tav>
                                        <p:tav tm="100000">
                                          <p:val>
                                            <p:fltVal val="0"/>
                                          </p:val>
                                        </p:tav>
                                      </p:tavLst>
                                    </p:anim>
                                    <p:animEffect transition="in" filter="fade">
                                      <p:cBhvr>
                                        <p:cTn id="10" dur="1000"/>
                                        <p:tgtEl>
                                          <p:spTgt spid="2560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7" presetClass="entr" presetSubtype="0" fill="hold" nodeType="clickEffect">
                                  <p:stCondLst>
                                    <p:cond delay="0"/>
                                  </p:stCondLst>
                                  <p:iterate type="lt">
                                    <p:tmPct val="50000"/>
                                  </p:iterate>
                                  <p:childTnLst>
                                    <p:set>
                                      <p:cBhvr>
                                        <p:cTn id="14"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5"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7"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476250"/>
            <a:ext cx="9144000" cy="908050"/>
          </a:xfrm>
        </p:spPr>
        <p:txBody>
          <a:bodyPr/>
          <a:lstStyle/>
          <a:p>
            <a:pPr eaLnBrk="1" hangingPunct="1">
              <a:defRPr/>
            </a:pPr>
            <a:r>
              <a:rPr lang="en" sz="2600" b="1" dirty="0" smtClean="0">
                <a:effectLst/>
              </a:rPr>
              <a:t>Physical state of a medicinal substance </a:t>
            </a:r>
            <a:r>
              <a:rPr lang="uk-UA" sz="2600" b="1" dirty="0" smtClean="0">
                <a:effectLst/>
              </a:rPr>
              <a:t/>
            </a:r>
            <a:br>
              <a:rPr lang="uk-UA" sz="2600" b="1" dirty="0" smtClean="0">
                <a:effectLst/>
              </a:rPr>
            </a:br>
            <a:r>
              <a:rPr lang="en" sz="2600" b="1" dirty="0" smtClean="0">
                <a:effectLst/>
              </a:rPr>
              <a:t>The physical state of medicinal substances is understood to mean:</a:t>
            </a:r>
            <a:r>
              <a:rPr lang="uk-UA" sz="2800" b="1" dirty="0" smtClean="0">
                <a:effectLst/>
              </a:rPr>
              <a:t/>
            </a:r>
            <a:br>
              <a:rPr lang="uk-UA" sz="2800" b="1" dirty="0" smtClean="0">
                <a:effectLst/>
              </a:rPr>
            </a:br>
            <a:r>
              <a:rPr lang="en" sz="4000" dirty="0" smtClean="0"/>
              <a:t> </a:t>
            </a:r>
          </a:p>
        </p:txBody>
      </p:sp>
      <p:sp>
        <p:nvSpPr>
          <p:cNvPr id="8195" name="Rectangle 3"/>
          <p:cNvSpPr>
            <a:spLocks noGrp="1" noChangeArrowheads="1"/>
          </p:cNvSpPr>
          <p:nvPr>
            <p:ph type="body" idx="1"/>
          </p:nvPr>
        </p:nvSpPr>
        <p:spPr>
          <a:xfrm>
            <a:off x="0" y="1412875"/>
            <a:ext cx="9144000" cy="5445125"/>
          </a:xfrm>
        </p:spPr>
        <p:txBody>
          <a:bodyPr/>
          <a:lstStyle/>
          <a:p>
            <a:pPr marL="609600" indent="-609600" eaLnBrk="1" hangingPunct="1">
              <a:lnSpc>
                <a:spcPct val="80000"/>
              </a:lnSpc>
            </a:pPr>
            <a:r>
              <a:rPr lang="en" altLang="uk-UA" sz="2400" i="1" smtClean="0">
                <a:solidFill>
                  <a:srgbClr val="FFFF00"/>
                </a:solidFill>
                <a:effectLst/>
              </a:rPr>
              <a:t>Degree of grinding or dispersion</a:t>
            </a:r>
            <a:r>
              <a:rPr lang="en" altLang="uk-UA" sz="2400" i="1" smtClean="0">
                <a:effectLst/>
              </a:rPr>
              <a:t> </a:t>
            </a:r>
            <a:r>
              <a:rPr lang="en" altLang="uk-UA" sz="2400" smtClean="0">
                <a:effectLst/>
              </a:rPr>
              <a:t>(size of particles) of medicinal substances;</a:t>
            </a:r>
            <a:endParaRPr lang="uk-UA" altLang="uk-UA" sz="2400" i="1" smtClean="0">
              <a:effectLst/>
            </a:endParaRPr>
          </a:p>
          <a:p>
            <a:pPr marL="609600" indent="-609600" eaLnBrk="1" hangingPunct="1">
              <a:lnSpc>
                <a:spcPct val="80000"/>
              </a:lnSpc>
            </a:pPr>
            <a:r>
              <a:rPr lang="en" altLang="uk-UA" sz="2400" i="1" smtClean="0">
                <a:solidFill>
                  <a:srgbClr val="FFFF00"/>
                </a:solidFill>
                <a:effectLst/>
              </a:rPr>
              <a:t>Polymorphism of medicinal substances;</a:t>
            </a:r>
          </a:p>
          <a:p>
            <a:pPr marL="609600" indent="-609600" eaLnBrk="1" hangingPunct="1">
              <a:lnSpc>
                <a:spcPct val="80000"/>
              </a:lnSpc>
            </a:pPr>
            <a:r>
              <a:rPr lang="en" altLang="uk-UA" sz="2400" i="1" smtClean="0">
                <a:solidFill>
                  <a:srgbClr val="FFFF00"/>
                </a:solidFill>
                <a:effectLst/>
              </a:rPr>
              <a:t>Aggregate state </a:t>
            </a:r>
            <a:r>
              <a:rPr lang="en" altLang="uk-UA" sz="2400" smtClean="0">
                <a:effectLst/>
              </a:rPr>
              <a:t>(amorphism, crystallinity, shape and nature of crystals), pH, solubility, optical activity, electrical conductivity, melting point.</a:t>
            </a:r>
            <a:endParaRPr lang="en-US" altLang="uk-UA" sz="2400" smtClean="0">
              <a:effectLst/>
            </a:endParaRPr>
          </a:p>
          <a:p>
            <a:pPr marL="609600" indent="-609600" eaLnBrk="1" hangingPunct="1">
              <a:lnSpc>
                <a:spcPct val="80000"/>
              </a:lnSpc>
            </a:pPr>
            <a:r>
              <a:rPr lang="en" altLang="uk-UA" sz="2400" i="1" smtClean="0">
                <a:solidFill>
                  <a:srgbClr val="FFFF00"/>
                </a:solidFill>
                <a:effectLst/>
              </a:rPr>
              <a:t>Physicochemical properties </a:t>
            </a:r>
            <a:r>
              <a:rPr lang="en" altLang="uk-UA" sz="2400" smtClean="0">
                <a:effectLst/>
              </a:rPr>
              <a:t>(pH, solubility, optical activity, electrical conductivity, melting point).</a:t>
            </a:r>
          </a:p>
          <a:p>
            <a:pPr marL="609600" indent="-609600" eaLnBrk="1" hangingPunct="1">
              <a:lnSpc>
                <a:spcPct val="80000"/>
              </a:lnSpc>
            </a:pPr>
            <a:r>
              <a:rPr lang="en" altLang="uk-UA" sz="2400" i="1" smtClean="0">
                <a:solidFill>
                  <a:srgbClr val="FFFF00"/>
                </a:solidFill>
                <a:effectLst/>
              </a:rPr>
              <a:t>Surface properties of the drug substance </a:t>
            </a:r>
            <a:r>
              <a:rPr lang="en" altLang="uk-UA" sz="2400" smtClean="0">
                <a:effectLst/>
              </a:rPr>
              <a:t>(surface tension, philicity, etc.).</a:t>
            </a:r>
            <a:endParaRPr lang="uk-UA" altLang="uk-UA" sz="2400" i="1" smtClean="0">
              <a:effectLst/>
            </a:endParaRPr>
          </a:p>
          <a:p>
            <a:pPr marL="609600" indent="-609600" eaLnBrk="1" hangingPunct="1">
              <a:lnSpc>
                <a:spcPct val="80000"/>
              </a:lnSpc>
            </a:pPr>
            <a:r>
              <a:rPr lang="en" altLang="uk-UA" sz="2400" i="1" smtClean="0">
                <a:solidFill>
                  <a:srgbClr val="FFFF00"/>
                </a:solidFill>
                <a:effectLst/>
              </a:rPr>
              <a:t>Degree of purity </a:t>
            </a:r>
            <a:r>
              <a:rPr lang="en" altLang="uk-UA" sz="2400" smtClean="0">
                <a:effectLst/>
              </a:rPr>
              <a:t>(type and amount of contamination, including the presence of microorganisms, allergens, binding substances, etc.).</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fade">
                                      <p:cBhvr>
                                        <p:cTn id="15" dur="2000"/>
                                        <p:tgtEl>
                                          <p:spTgt spid="8195">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fade">
                                      <p:cBhvr>
                                        <p:cTn id="18" dur="2000"/>
                                        <p:tgtEl>
                                          <p:spTgt spid="8195">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2000"/>
                                        <p:tgtEl>
                                          <p:spTgt spid="819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fade">
                                      <p:cBhvr>
                                        <p:cTn id="24" dur="2000"/>
                                        <p:tgtEl>
                                          <p:spTgt spid="8195">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Effect transition="in" filter="fade">
                                      <p:cBhvr>
                                        <p:cTn id="27" dur="2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0" y="2786063"/>
            <a:ext cx="9144000" cy="4071937"/>
          </a:xfrm>
        </p:spPr>
        <p:txBody>
          <a:bodyPr/>
          <a:lstStyle/>
          <a:p>
            <a:pPr algn="just" eaLnBrk="1" hangingPunct="1">
              <a:defRPr/>
            </a:pPr>
            <a:r>
              <a:rPr lang="en" sz="2800" dirty="0" smtClean="0"/>
              <a:t>       </a:t>
            </a:r>
            <a:r>
              <a:rPr lang="en" sz="2800" dirty="0" smtClean="0">
                <a:effectLst/>
              </a:rPr>
              <a:t>Homogeneous – single-phase </a:t>
            </a:r>
            <a:r>
              <a:rPr lang="en" sz="2800" dirty="0" err="1" smtClean="0">
                <a:effectLst/>
              </a:rPr>
              <a:t>ionic </a:t>
            </a:r>
            <a:r>
              <a:rPr lang="en" sz="2800" dirty="0" smtClean="0">
                <a:effectLst/>
              </a:rPr>
              <a:t>or </a:t>
            </a:r>
            <a:r>
              <a:rPr lang="en" sz="2800" dirty="0" err="1" smtClean="0">
                <a:effectLst/>
              </a:rPr>
              <a:t>molecular-disperse </a:t>
            </a:r>
            <a:r>
              <a:rPr lang="en" sz="2800" dirty="0" smtClean="0">
                <a:effectLst/>
              </a:rPr>
              <a:t>systems (particle sizes for low-molecular-weight ones up to 1 </a:t>
            </a:r>
            <a:r>
              <a:rPr lang="en" sz="2800" dirty="0" err="1" smtClean="0">
                <a:effectLst/>
              </a:rPr>
              <a:t>nm </a:t>
            </a:r>
            <a:r>
              <a:rPr lang="en" sz="2800" dirty="0" smtClean="0">
                <a:effectLst/>
              </a:rPr>
              <a:t>, and for VMS from 1 to 100 nm). </a:t>
            </a:r>
            <a:r>
              <a:rPr lang="uk-UA" sz="2800" dirty="0" smtClean="0">
                <a:effectLst/>
              </a:rPr>
              <a:t/>
            </a:r>
            <a:br>
              <a:rPr lang="uk-UA" sz="2800" dirty="0" smtClean="0">
                <a:effectLst/>
              </a:rPr>
            </a:br>
            <a:r>
              <a:rPr lang="en" sz="2800" dirty="0" smtClean="0">
                <a:effectLst/>
              </a:rPr>
              <a:t>Heterogeneous – two-phase </a:t>
            </a:r>
            <a:r>
              <a:rPr lang="en" sz="2800" dirty="0" err="1" smtClean="0">
                <a:effectLst/>
              </a:rPr>
              <a:t>coarse-disperse </a:t>
            </a:r>
            <a:r>
              <a:rPr lang="en" sz="2800" dirty="0" smtClean="0">
                <a:effectLst/>
              </a:rPr>
              <a:t>systems with particle sizes from 100 to 1000 </a:t>
            </a:r>
            <a:r>
              <a:rPr lang="en" sz="2800" dirty="0" err="1" smtClean="0">
                <a:effectLst/>
              </a:rPr>
              <a:t>nm </a:t>
            </a:r>
            <a:r>
              <a:rPr lang="en" sz="2800" dirty="0" smtClean="0">
                <a:effectLst/>
              </a:rPr>
              <a:t>and more.</a:t>
            </a:r>
          </a:p>
        </p:txBody>
      </p:sp>
      <p:graphicFrame>
        <p:nvGraphicFramePr>
          <p:cNvPr id="6" name="Схема 5"/>
          <p:cNvGraphicFramePr/>
          <p:nvPr/>
        </p:nvGraphicFramePr>
        <p:xfrm>
          <a:off x="6350" y="296840"/>
          <a:ext cx="9144000" cy="2928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fade">
                                      <p:cBhvr>
                                        <p:cTn id="15"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0" y="115888"/>
            <a:ext cx="9144000" cy="5761037"/>
          </a:xfrm>
        </p:spPr>
        <p:txBody>
          <a:bodyPr/>
          <a:lstStyle/>
          <a:p>
            <a:pPr algn="l" eaLnBrk="1" hangingPunct="1">
              <a:defRPr/>
            </a:pPr>
            <a:r>
              <a:rPr lang="en" sz="2800" dirty="0" smtClean="0"/>
              <a:t>       </a:t>
            </a:r>
            <a:r>
              <a:rPr lang="en" sz="2800" dirty="0" smtClean="0">
                <a:solidFill>
                  <a:srgbClr val="FFFF00"/>
                </a:solidFill>
                <a:effectLst>
                  <a:outerShdw blurRad="38100" dist="38100" dir="2700000" algn="tl">
                    <a:srgbClr val="000000">
                      <a:alpha val="43137"/>
                    </a:srgbClr>
                  </a:outerShdw>
                </a:effectLst>
                <a:cs typeface="Times New Roman" pitchFamily="18" charset="0"/>
              </a:rPr>
              <a:t>Grinding of medicinal </a:t>
            </a:r>
            <a:r>
              <a:rPr lang="en" sz="2800" dirty="0" smtClean="0">
                <a:solidFill>
                  <a:srgbClr val="FFFF00"/>
                </a:solidFill>
                <a:effectLst/>
              </a:rPr>
              <a:t>substances </a:t>
            </a:r>
            <a:r>
              <a:rPr lang="en" sz="2800" dirty="0" smtClean="0">
                <a:effectLst/>
              </a:rPr>
              <a:t>is the simplest, but at the same time one of the most important technological operations performed by a pharmacist (druggist) in the preparation of various dosage forms. The dispersion of the medicinal substance affects not only the flowability of powdered materials, bulk density, homogeneity of mixing, and accuracy of dosing. It is especially important that the speed and completeness of absorption of the medicinal substance, as well as its concentration in biological fluids, mainly in the blood, depends on the size of the particles, with any methods </a:t>
            </a:r>
            <a:r>
              <a:rPr lang="uk-UA" sz="2800" dirty="0" smtClean="0">
                <a:effectLst/>
              </a:rPr>
              <a:t/>
            </a:r>
            <a:br>
              <a:rPr lang="uk-UA" sz="2800" dirty="0" smtClean="0">
                <a:effectLst/>
              </a:rPr>
            </a:br>
            <a:r>
              <a:rPr lang="en" sz="2800" dirty="0" smtClean="0">
                <a:effectLst/>
              </a:rPr>
              <a:t>of its administration in various types </a:t>
            </a:r>
            <a:r>
              <a:rPr lang="uk-UA" sz="2800" dirty="0" smtClean="0">
                <a:effectLst/>
              </a:rPr>
              <a:t/>
            </a:r>
            <a:br>
              <a:rPr lang="uk-UA" sz="2800" dirty="0" smtClean="0">
                <a:effectLst/>
              </a:rPr>
            </a:br>
            <a:r>
              <a:rPr lang="en" sz="2800" dirty="0" smtClean="0">
                <a:effectLst/>
              </a:rPr>
              <a:t>of dosage forms.</a:t>
            </a:r>
            <a:endParaRPr lang="uk-UA" sz="4000" dirty="0" smtClean="0"/>
          </a:p>
        </p:txBody>
      </p:sp>
      <p:pic>
        <p:nvPicPr>
          <p:cNvPr id="17411"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275" y="4514850"/>
            <a:ext cx="313372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2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250825" y="549275"/>
            <a:ext cx="8893175" cy="5245100"/>
          </a:xfrm>
        </p:spPr>
        <p:txBody>
          <a:bodyPr/>
          <a:lstStyle/>
          <a:p>
            <a:pPr algn="just" eaLnBrk="1" hangingPunct="1">
              <a:buFont typeface="Wingdings" panose="05000000000000000000" pitchFamily="2" charset="2"/>
              <a:buNone/>
              <a:defRPr/>
            </a:pPr>
            <a:r>
              <a:rPr lang="en" dirty="0" smtClean="0">
                <a:effectLst/>
              </a:rPr>
              <a:t> </a:t>
            </a:r>
            <a:r>
              <a:rPr lang="en" sz="2800" dirty="0" smtClean="0">
                <a:effectLst/>
              </a:rPr>
              <a:t>In tablets dissolved in the stomach, the particle size significantly exceeds the particle size of the powder, as a result of which the concentration of the active substance after taking the tablet is lower than after taking the powder. The particle size of drugs in suspensions, emulsions and liniments is one of the main</a:t>
            </a:r>
          </a:p>
          <a:p>
            <a:pPr algn="just" eaLnBrk="1" hangingPunct="1">
              <a:buFont typeface="Wingdings" panose="05000000000000000000" pitchFamily="2" charset="2"/>
              <a:buNone/>
              <a:defRPr/>
            </a:pPr>
            <a:r>
              <a:rPr lang="en" sz="2800" dirty="0" smtClean="0">
                <a:effectLst/>
              </a:rPr>
              <a:t>characteristics of these dosage forms </a:t>
            </a:r>
            <a:r>
              <a:rPr lang="en" sz="2800" dirty="0" smtClean="0"/>
              <a:t>.</a:t>
            </a:r>
          </a:p>
        </p:txBody>
      </p:sp>
      <p:pic>
        <p:nvPicPr>
          <p:cNvPr id="18435" name="Picture 2" descr="D:\Документи\Робота\Біофармація 12345\Лекції\Новая папка (2)\IMG_04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4232275"/>
            <a:ext cx="4356100"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500" fill="hold"/>
                                        <p:tgtEl>
                                          <p:spTgt spid="18435"/>
                                        </p:tgtEl>
                                        <p:attrNameLst>
                                          <p:attrName>ppt_w</p:attrName>
                                        </p:attrNameLst>
                                      </p:cBhvr>
                                      <p:tavLst>
                                        <p:tav tm="0">
                                          <p:val>
                                            <p:fltVal val="0"/>
                                          </p:val>
                                        </p:tav>
                                        <p:tav tm="100000">
                                          <p:val>
                                            <p:strVal val="#ppt_w"/>
                                          </p:val>
                                        </p:tav>
                                      </p:tavLst>
                                    </p:anim>
                                    <p:anim calcmode="lin" valueType="num">
                                      <p:cBhvr>
                                        <p:cTn id="8" dur="500" fill="hold"/>
                                        <p:tgtEl>
                                          <p:spTgt spid="18435"/>
                                        </p:tgtEl>
                                        <p:attrNameLst>
                                          <p:attrName>ppt_h</p:attrName>
                                        </p:attrNameLst>
                                      </p:cBhvr>
                                      <p:tavLst>
                                        <p:tav tm="0">
                                          <p:val>
                                            <p:fltVal val="0"/>
                                          </p:val>
                                        </p:tav>
                                        <p:tav tm="100000">
                                          <p:val>
                                            <p:strVal val="#ppt_h"/>
                                          </p:val>
                                        </p:tav>
                                      </p:tavLst>
                                    </p:anim>
                                    <p:animEffect transition="in" filter="fade">
                                      <p:cBhvr>
                                        <p:cTn id="9"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a:xfrm>
            <a:off x="0" y="188913"/>
            <a:ext cx="9144000" cy="5688012"/>
          </a:xfrm>
        </p:spPr>
        <p:txBody>
          <a:bodyPr/>
          <a:lstStyle/>
          <a:p>
            <a:pPr algn="just" eaLnBrk="1" hangingPunct="1">
              <a:tabLst>
                <a:tab pos="2152650" algn="l"/>
              </a:tabLst>
              <a:defRPr/>
            </a:pPr>
            <a:r>
              <a:rPr lang="en" sz="2400" dirty="0" smtClean="0">
                <a:effectLst/>
              </a:rPr>
              <a:t>        </a:t>
            </a:r>
            <a:r>
              <a:rPr lang="en" sz="2400" dirty="0" smtClean="0">
                <a:effectLst/>
                <a:latin typeface="Arial Unicode MS" pitchFamily="34" charset="-128"/>
              </a:rPr>
              <a:t>The effect of particle size on therapeutic activity was first proven for sulfonamide and steroid drugs, then </a:t>
            </a:r>
            <a:r>
              <a:rPr lang="en" sz="2400" dirty="0" err="1" smtClean="0">
                <a:effectLst/>
                <a:latin typeface="Arial Unicode MS" pitchFamily="34" charset="-128"/>
              </a:rPr>
              <a:t>furan derivatives </a:t>
            </a:r>
            <a:r>
              <a:rPr lang="en" sz="2400" dirty="0" smtClean="0">
                <a:effectLst/>
                <a:latin typeface="Arial Unicode MS" pitchFamily="34" charset="-128"/>
              </a:rPr>
              <a:t>, salicylic acid, antibiotics, </a:t>
            </a:r>
            <a:r>
              <a:rPr lang="en" sz="2400" dirty="0" err="1" smtClean="0">
                <a:effectLst/>
                <a:latin typeface="Arial Unicode MS" pitchFamily="34" charset="-128"/>
              </a:rPr>
              <a:t>antispasmodics </a:t>
            </a:r>
            <a:r>
              <a:rPr lang="en" sz="2400" dirty="0" smtClean="0">
                <a:effectLst/>
                <a:latin typeface="Arial Unicode MS" pitchFamily="34" charset="-128"/>
              </a:rPr>
              <a:t>, diuretics, antituberculosis, </a:t>
            </a:r>
            <a:r>
              <a:rPr lang="en" sz="2400" dirty="0" err="1" smtClean="0">
                <a:effectLst/>
                <a:latin typeface="Arial Unicode MS" pitchFamily="34" charset="-128"/>
              </a:rPr>
              <a:t>antidiabetic </a:t>
            </a:r>
            <a:r>
              <a:rPr lang="en" sz="2400" dirty="0" smtClean="0">
                <a:effectLst/>
                <a:latin typeface="Arial Unicode MS" pitchFamily="34" charset="-128"/>
              </a:rPr>
              <a:t>and </a:t>
            </a:r>
            <a:r>
              <a:rPr lang="en" sz="2400" dirty="0" err="1" smtClean="0">
                <a:effectLst/>
                <a:latin typeface="Arial Unicode MS" pitchFamily="34" charset="-128"/>
              </a:rPr>
              <a:t>cardiotonic </a:t>
            </a:r>
            <a:r>
              <a:rPr lang="en" sz="2400" dirty="0" smtClean="0">
                <a:effectLst/>
                <a:latin typeface="Arial Unicode MS" pitchFamily="34" charset="-128"/>
              </a:rPr>
              <a:t>agents. It was established that when using </a:t>
            </a:r>
            <a:r>
              <a:rPr lang="en" sz="2400" dirty="0" err="1" smtClean="0">
                <a:effectLst/>
                <a:latin typeface="Arial Unicode MS" pitchFamily="34" charset="-128"/>
              </a:rPr>
              <a:t>micronized</a:t>
            </a:r>
            <a:r>
              <a:rPr lang="en" sz="2400" dirty="0" smtClean="0">
                <a:effectLst/>
                <a:latin typeface="Arial Unicode MS" pitchFamily="34" charset="-128"/>
              </a:rPr>
              <a:t> </a:t>
            </a:r>
            <a:r>
              <a:rPr lang="en" sz="2400" dirty="0" err="1" smtClean="0">
                <a:effectLst/>
                <a:latin typeface="Arial Unicode MS" pitchFamily="34" charset="-128"/>
              </a:rPr>
              <a:t>sulfadiazine </a:t>
            </a:r>
            <a:r>
              <a:rPr lang="en" sz="2400" dirty="0" smtClean="0">
                <a:effectLst/>
                <a:latin typeface="Arial Unicode MS" pitchFamily="34" charset="-128"/>
              </a:rPr>
              <a:t>, its maximum concentration in the blood of people is reached two hours earlier than when administered in the form of a powder of a normal degree of grinding. In this case, the maximum concentrations </a:t>
            </a:r>
            <a:r>
              <a:rPr lang="en" sz="2400" dirty="0" err="1" smtClean="0">
                <a:effectLst/>
                <a:latin typeface="Arial Unicode MS" pitchFamily="34" charset="-128"/>
              </a:rPr>
              <a:t>of sulfadiazine </a:t>
            </a:r>
            <a:r>
              <a:rPr lang="en" sz="2400" dirty="0" smtClean="0">
                <a:effectLst/>
                <a:latin typeface="Arial Unicode MS" pitchFamily="34" charset="-128"/>
              </a:rPr>
              <a:t>in the blood are 40% higher, and the total amount of the substance absorbed is 20% greater.</a:t>
            </a:r>
            <a:r>
              <a:rPr lang="en" sz="2400" dirty="0" smtClean="0">
                <a:effectLst/>
              </a:rPr>
              <a:t> </a:t>
            </a:r>
            <a:r>
              <a:rPr lang="uk-UA" sz="2400" dirty="0" smtClean="0">
                <a:effectLst/>
              </a:rPr>
              <a:t/>
            </a:r>
            <a:br>
              <a:rPr lang="uk-UA" sz="2400" dirty="0" smtClean="0">
                <a:effectLst/>
              </a:rPr>
            </a:br>
            <a:r>
              <a:rPr lang="en" sz="2400" dirty="0" smtClean="0">
                <a:effectLst/>
                <a:latin typeface="Arial Unicode MS" pitchFamily="34" charset="-128"/>
              </a:rPr>
              <a:t>The drug </a:t>
            </a:r>
            <a:r>
              <a:rPr lang="en" sz="2400" dirty="0" err="1" smtClean="0">
                <a:effectLst/>
                <a:latin typeface="Arial Unicode MS" pitchFamily="34" charset="-128"/>
              </a:rPr>
              <a:t>calciferol </a:t>
            </a:r>
            <a:r>
              <a:rPr lang="en" sz="2400" dirty="0" smtClean="0">
                <a:effectLst/>
                <a:latin typeface="Arial Unicode MS" pitchFamily="34" charset="-128"/>
              </a:rPr>
              <a:t>is able to be absorbed and have a therapeutic effect only when the particle size is less than 10 microns.</a:t>
            </a:r>
            <a:r>
              <a:rPr lang="uk-UA" sz="2000" dirty="0" smtClean="0"/>
              <a:t/>
            </a:r>
            <a:br>
              <a:rPr lang="uk-UA" sz="2000" dirty="0" smtClean="0"/>
            </a:br>
            <a:r>
              <a:rPr lang="en" sz="4000" dirty="0" smtClean="0"/>
              <a:t> </a:t>
            </a:r>
          </a:p>
        </p:txBody>
      </p:sp>
      <p:pic>
        <p:nvPicPr>
          <p:cNvPr id="19459" name="Picture 5" descr="i?id=198907795-04-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5229225"/>
            <a:ext cx="21526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sz="half" idx="1"/>
          </p:nvPr>
        </p:nvSpPr>
        <p:spPr>
          <a:xfrm>
            <a:off x="179388" y="476250"/>
            <a:ext cx="5184775" cy="5649913"/>
          </a:xfrm>
          <a:noFill/>
          <a:extLst>
            <a:ext uri="{909E8E84-426E-40DD-AFC4-6F175D3DCCD1}">
              <a14:hiddenFill xmlns:a14="http://schemas.microsoft.com/office/drawing/2010/main">
                <a:solidFill>
                  <a:srgbClr val="FFFFFF"/>
                </a:solidFill>
              </a14:hiddenFill>
            </a:ext>
          </a:extLst>
        </p:spPr>
        <p:txBody>
          <a:bodyPr/>
          <a:lstStyle/>
          <a:p>
            <a:pPr>
              <a:buFont typeface="Wingdings" panose="05000000000000000000" pitchFamily="2" charset="2"/>
              <a:buNone/>
            </a:pPr>
            <a:r>
              <a:rPr lang="en" altLang="uk-UA" sz="1500" smtClean="0">
                <a:effectLst/>
              </a:rPr>
              <a:t> </a:t>
            </a:r>
            <a:r>
              <a:rPr lang="en" altLang="uk-UA" sz="2000" smtClean="0">
                <a:effectLst/>
                <a:latin typeface="Arial Unicode MS" pitchFamily="34" charset="-128"/>
              </a:rPr>
              <a:t>When reducing the size of griseofulvin particles from 10 to 2.6 microns, its absorption in the gastrointestinal tract increases, which allows you to reduce the therapeutic dose by half. By obtaining the molecular degree of dispersion of griseofulvin in polyvinylpyrrolidone, it was possible to increase the biological activity of this antibiotic by 7-11 times, even in comparison with the micronized form of the drug. </a:t>
            </a:r>
            <a:r>
              <a:rPr lang="uk-UA" altLang="uk-UA" sz="2000" smtClean="0">
                <a:effectLst/>
                <a:latin typeface="Arial Unicode MS" pitchFamily="34" charset="-128"/>
              </a:rPr>
              <a:t/>
            </a:r>
            <a:br>
              <a:rPr lang="uk-UA" altLang="uk-UA" sz="2000" smtClean="0">
                <a:effectLst/>
                <a:latin typeface="Arial Unicode MS" pitchFamily="34" charset="-128"/>
              </a:rPr>
            </a:br>
            <a:r>
              <a:rPr lang="en" altLang="uk-UA" sz="2000" smtClean="0">
                <a:effectLst/>
                <a:latin typeface="Arial Unicode MS" pitchFamily="34" charset="-128"/>
              </a:rPr>
              <a:t>When reducing the size of acetylsalicylic acid to micronized, its analgesic and antipyretic effects increased by about 2 times.</a:t>
            </a:r>
            <a:endParaRPr lang="ru-RU" altLang="uk-UA" sz="2000" smtClean="0">
              <a:effectLst/>
              <a:latin typeface="Arial Unicode MS" pitchFamily="34" charset="-128"/>
            </a:endParaRPr>
          </a:p>
        </p:txBody>
      </p:sp>
      <p:sp>
        <p:nvSpPr>
          <p:cNvPr id="20483" name="Rectangle 9"/>
          <p:cNvSpPr>
            <a:spLocks noGrp="1" noChangeArrowheads="1"/>
          </p:cNvSpPr>
          <p:nvPr>
            <p:ph sz="quarter" idx="2"/>
          </p:nvPr>
        </p:nvSpPr>
        <p:spPr>
          <a:xfrm>
            <a:off x="5364163" y="1628775"/>
            <a:ext cx="3317875" cy="2185988"/>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sp>
        <p:nvSpPr>
          <p:cNvPr id="20484" name="Rectangle 10"/>
          <p:cNvSpPr>
            <a:spLocks noGrp="1" noChangeArrowheads="1"/>
          </p:cNvSpPr>
          <p:nvPr>
            <p:ph sz="quarter" idx="3"/>
          </p:nvPr>
        </p:nvSpPr>
        <p:spPr>
          <a:xfrm>
            <a:off x="5364163" y="3933825"/>
            <a:ext cx="3317875" cy="2187575"/>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pic>
        <p:nvPicPr>
          <p:cNvPr id="61447" name="Picture 7" descr="i?id=458394082-25-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890588"/>
            <a:ext cx="3600450"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Picture 12" descr="i?id=26683695-48-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3573463"/>
            <a:ext cx="3600450"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61447"/>
                                        </p:tgtEl>
                                        <p:attrNameLst>
                                          <p:attrName>style.visibility</p:attrName>
                                        </p:attrNameLst>
                                      </p:cBhvr>
                                      <p:to>
                                        <p:strVal val="visible"/>
                                      </p:to>
                                    </p:set>
                                    <p:animEffect transition="in" filter="fade">
                                      <p:cBhvr>
                                        <p:cTn id="7" dur="2000"/>
                                        <p:tgtEl>
                                          <p:spTgt spid="61447"/>
                                        </p:tgtEl>
                                      </p:cBhvr>
                                    </p:animEffect>
                                    <p:anim calcmode="lin" valueType="num">
                                      <p:cBhvr>
                                        <p:cTn id="8" dur="2000" fill="hold"/>
                                        <p:tgtEl>
                                          <p:spTgt spid="61447"/>
                                        </p:tgtEl>
                                        <p:attrNameLst>
                                          <p:attrName>style.rotation</p:attrName>
                                        </p:attrNameLst>
                                      </p:cBhvr>
                                      <p:tavLst>
                                        <p:tav tm="0">
                                          <p:val>
                                            <p:fltVal val="720"/>
                                          </p:val>
                                        </p:tav>
                                        <p:tav tm="100000">
                                          <p:val>
                                            <p:fltVal val="0"/>
                                          </p:val>
                                        </p:tav>
                                      </p:tavLst>
                                    </p:anim>
                                    <p:anim calcmode="lin" valueType="num">
                                      <p:cBhvr>
                                        <p:cTn id="9" dur="2000" fill="hold"/>
                                        <p:tgtEl>
                                          <p:spTgt spid="61447"/>
                                        </p:tgtEl>
                                        <p:attrNameLst>
                                          <p:attrName>ppt_h</p:attrName>
                                        </p:attrNameLst>
                                      </p:cBhvr>
                                      <p:tavLst>
                                        <p:tav tm="0">
                                          <p:val>
                                            <p:fltVal val="0"/>
                                          </p:val>
                                        </p:tav>
                                        <p:tav tm="100000">
                                          <p:val>
                                            <p:strVal val="#ppt_h"/>
                                          </p:val>
                                        </p:tav>
                                      </p:tavLst>
                                    </p:anim>
                                    <p:anim calcmode="lin" valueType="num">
                                      <p:cBhvr>
                                        <p:cTn id="10" dur="2000" fill="hold"/>
                                        <p:tgtEl>
                                          <p:spTgt spid="61447"/>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61452"/>
                                        </p:tgtEl>
                                        <p:attrNameLst>
                                          <p:attrName>style.visibility</p:attrName>
                                        </p:attrNameLst>
                                      </p:cBhvr>
                                      <p:to>
                                        <p:strVal val="visible"/>
                                      </p:to>
                                    </p:set>
                                    <p:anim calcmode="lin" valueType="num">
                                      <p:cBhvr>
                                        <p:cTn id="15" dur="1000" fill="hold"/>
                                        <p:tgtEl>
                                          <p:spTgt spid="61452"/>
                                        </p:tgtEl>
                                        <p:attrNameLst>
                                          <p:attrName>ppt_w</p:attrName>
                                        </p:attrNameLst>
                                      </p:cBhvr>
                                      <p:tavLst>
                                        <p:tav tm="0">
                                          <p:val>
                                            <p:fltVal val="0"/>
                                          </p:val>
                                        </p:tav>
                                        <p:tav tm="100000">
                                          <p:val>
                                            <p:strVal val="#ppt_w"/>
                                          </p:val>
                                        </p:tav>
                                      </p:tavLst>
                                    </p:anim>
                                    <p:anim calcmode="lin" valueType="num">
                                      <p:cBhvr>
                                        <p:cTn id="16" dur="1000" fill="hold"/>
                                        <p:tgtEl>
                                          <p:spTgt spid="61452"/>
                                        </p:tgtEl>
                                        <p:attrNameLst>
                                          <p:attrName>ppt_h</p:attrName>
                                        </p:attrNameLst>
                                      </p:cBhvr>
                                      <p:tavLst>
                                        <p:tav tm="0">
                                          <p:val>
                                            <p:fltVal val="0"/>
                                          </p:val>
                                        </p:tav>
                                        <p:tav tm="100000">
                                          <p:val>
                                            <p:strVal val="#ppt_h"/>
                                          </p:val>
                                        </p:tav>
                                      </p:tavLst>
                                    </p:anim>
                                    <p:anim calcmode="lin" valueType="num">
                                      <p:cBhvr>
                                        <p:cTn id="17" dur="1000" fill="hold"/>
                                        <p:tgtEl>
                                          <p:spTgt spid="61452"/>
                                        </p:tgtEl>
                                        <p:attrNameLst>
                                          <p:attrName>style.rotation</p:attrName>
                                        </p:attrNameLst>
                                      </p:cBhvr>
                                      <p:tavLst>
                                        <p:tav tm="0">
                                          <p:val>
                                            <p:fltVal val="90"/>
                                          </p:val>
                                        </p:tav>
                                        <p:tav tm="100000">
                                          <p:val>
                                            <p:fltVal val="0"/>
                                          </p:val>
                                        </p:tav>
                                      </p:tavLst>
                                    </p:anim>
                                    <p:animEffect transition="in" filter="fade">
                                      <p:cBhvr>
                                        <p:cTn id="18" dur="1000"/>
                                        <p:tgtEl>
                                          <p:spTgt spid="61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6246812"/>
          </a:xfrm>
        </p:spPr>
        <p:txBody>
          <a:bodyPr>
            <a:normAutofit fontScale="90000"/>
          </a:bodyPr>
          <a:lstStyle/>
          <a:p>
            <a:pPr algn="just">
              <a:defRPr/>
            </a:pPr>
            <a:r>
              <a:rPr lang="en" sz="2800" dirty="0" smtClean="0"/>
              <a:t>However, the choice of the degree of grinding of the medicinal substance should be scientifically justified. It cannot be considered correct to strive to obtain </a:t>
            </a:r>
            <a:r>
              <a:rPr lang="en" sz="2800" dirty="0" err="1" smtClean="0"/>
              <a:t>a micronized </a:t>
            </a:r>
            <a:r>
              <a:rPr lang="en" sz="2800" dirty="0" smtClean="0"/>
              <a:t>powder in every case. Because in some cases, a sharp decrease in the particle size of the medicinal substance can cause inactivation of the substance, its rapid elimination from the body or may manifest an undesirable (toxic) effect on the body, as well as a decrease in the stability of the drug. In particular, with a sharp increase in the degree of dispersion of erythromycin, its antimicrobial activity decreases when taken orally. This is explained by the intensification of the processes of hydrolytic destruction or a decrease in its stability in the presence of digestive juices, as well as an increase in the surface area of contact of the medicinal substance with biological fluids.</a:t>
            </a:r>
            <a:endParaRPr lang="ru-RU" sz="2800" dirty="0"/>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68313" y="476250"/>
            <a:ext cx="8229600" cy="1800225"/>
          </a:xfrm>
        </p:spPr>
        <p:txBody>
          <a:bodyPr/>
          <a:lstStyle/>
          <a:p>
            <a:pPr eaLnBrk="1" hangingPunct="1">
              <a:defRPr/>
            </a:pPr>
            <a:r>
              <a:rPr lang="en" sz="2400" b="1" i="1" dirty="0" smtClean="0">
                <a:solidFill>
                  <a:srgbClr val="29FFFF"/>
                </a:solidFill>
                <a:effectLst/>
              </a:rPr>
              <a:t>Polymorphism </a:t>
            </a:r>
            <a:r>
              <a:rPr lang="en" sz="2400" dirty="0" smtClean="0">
                <a:solidFill>
                  <a:srgbClr val="29FFFF"/>
                </a:solidFill>
                <a:effectLst/>
              </a:rPr>
              <a:t>(from the Greek words </a:t>
            </a:r>
            <a:r>
              <a:rPr lang="en" sz="2400" b="1" dirty="0" smtClean="0">
                <a:solidFill>
                  <a:srgbClr val="29FFFF"/>
                </a:solidFill>
                <a:effectLst/>
              </a:rPr>
              <a:t>" </a:t>
            </a:r>
            <a:r>
              <a:rPr lang="en" sz="2400" b="1" dirty="0" err="1" smtClean="0">
                <a:solidFill>
                  <a:srgbClr val="29FFFF"/>
                </a:solidFill>
                <a:effectLst/>
              </a:rPr>
              <a:t>poli </a:t>
            </a:r>
            <a:r>
              <a:rPr lang="en" sz="2400" b="1" dirty="0" smtClean="0">
                <a:solidFill>
                  <a:srgbClr val="29FFFF"/>
                </a:solidFill>
                <a:effectLst/>
              </a:rPr>
              <a:t>" </a:t>
            </a:r>
            <a:r>
              <a:rPr lang="en" sz="2400" dirty="0" smtClean="0">
                <a:solidFill>
                  <a:srgbClr val="29FFFF"/>
                </a:solidFill>
                <a:effectLst/>
              </a:rPr>
              <a:t>- many, " </a:t>
            </a:r>
            <a:r>
              <a:rPr lang="en" sz="2400" dirty="0" err="1" smtClean="0">
                <a:solidFill>
                  <a:srgbClr val="29FFFF"/>
                </a:solidFill>
                <a:effectLst/>
              </a:rPr>
              <a:t>morphe </a:t>
            </a:r>
            <a:r>
              <a:rPr lang="en" sz="2400" dirty="0" smtClean="0">
                <a:solidFill>
                  <a:srgbClr val="29FFFF"/>
                </a:solidFill>
                <a:effectLst/>
              </a:rPr>
              <a:t>" - form) is the property of a chemical substance to form crystals under different crystallization conditions that differ from each other in symmetry class or shape, physical, and sometimes chemical properties.</a:t>
            </a:r>
            <a:r>
              <a:rPr lang="uk-UA" sz="2400" dirty="0" smtClean="0">
                <a:effectLst/>
              </a:rPr>
              <a:t/>
            </a:r>
            <a:br>
              <a:rPr lang="uk-UA" sz="2400" dirty="0" smtClean="0">
                <a:effectLst/>
              </a:rPr>
            </a:br>
            <a:endParaRPr lang="uk-UA" sz="4000" dirty="0" smtClean="0"/>
          </a:p>
        </p:txBody>
      </p:sp>
      <p:sp>
        <p:nvSpPr>
          <p:cNvPr id="13315" name="Rectangle 3"/>
          <p:cNvSpPr>
            <a:spLocks noGrp="1" noChangeArrowheads="1"/>
          </p:cNvSpPr>
          <p:nvPr>
            <p:ph type="body" sz="half" idx="1"/>
          </p:nvPr>
        </p:nvSpPr>
        <p:spPr>
          <a:xfrm>
            <a:off x="0" y="2133600"/>
            <a:ext cx="4932363" cy="4464050"/>
          </a:xfrm>
        </p:spPr>
        <p:txBody>
          <a:bodyPr/>
          <a:lstStyle/>
          <a:p>
            <a:pPr algn="just" eaLnBrk="1" hangingPunct="1">
              <a:buFont typeface="Wingdings" panose="05000000000000000000" pitchFamily="2" charset="2"/>
              <a:buNone/>
            </a:pPr>
            <a:r>
              <a:rPr lang="en" altLang="uk-UA" sz="2000" smtClean="0">
                <a:effectLst/>
              </a:rPr>
              <a:t>Polymorphic modifications form many chemical and, including, medicinal substances. Since the discovery of carbon polymorphism by Davy (1809) (graphite, coal and diamond), the transitions of some polymorphic modifications into others have been studied in detail. It is emphasized that </a:t>
            </a:r>
            <a:r>
              <a:rPr lang="en" altLang="uk-UA" sz="2000" i="1" smtClean="0">
                <a:solidFill>
                  <a:srgbClr val="FFFF00"/>
                </a:solidFill>
                <a:effectLst/>
              </a:rPr>
              <a:t>the chemical composition remains unchanged </a:t>
            </a:r>
            <a:r>
              <a:rPr lang="en" altLang="uk-UA" sz="2000" i="1" smtClean="0">
                <a:effectLst/>
              </a:rPr>
              <a:t>, </a:t>
            </a:r>
            <a:r>
              <a:rPr lang="en" altLang="uk-UA" sz="2000" smtClean="0">
                <a:effectLst/>
              </a:rPr>
              <a:t>which is mainly taken as an assessment of quality.</a:t>
            </a:r>
          </a:p>
        </p:txBody>
      </p:sp>
      <p:sp>
        <p:nvSpPr>
          <p:cNvPr id="22532" name="AutoShape 6" descr="9k="/>
          <p:cNvSpPr>
            <a:spLocks noChangeAspect="1" noChangeArrowheads="1"/>
          </p:cNvSpPr>
          <p:nvPr/>
        </p:nvSpPr>
        <p:spPr bwMode="auto">
          <a:xfrm>
            <a:off x="1555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uk-UA"/>
          </a:p>
        </p:txBody>
      </p:sp>
      <p:pic>
        <p:nvPicPr>
          <p:cNvPr id="13322" name="Picture 10" descr="polimorf1"/>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435600" y="2133600"/>
            <a:ext cx="3024188" cy="2193925"/>
          </a:xfrm>
        </p:spPr>
      </p:pic>
      <p:pic>
        <p:nvPicPr>
          <p:cNvPr id="13323" name="Picture 11" descr="polimorf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4508500"/>
            <a:ext cx="2881313"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434"/>
                                        </p:tgtEl>
                                        <p:attrNameLst>
                                          <p:attrName>style.visibility</p:attrName>
                                        </p:attrNameLst>
                                      </p:cBhvr>
                                      <p:to>
                                        <p:strVal val="visible"/>
                                      </p:to>
                                    </p:set>
                                    <p:anim calcmode="discrete" valueType="clr">
                                      <p:cBhvr override="childStyle">
                                        <p:cTn id="7" dur="80"/>
                                        <p:tgtEl>
                                          <p:spTgt spid="184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34"/>
                                        </p:tgtEl>
                                        <p:attrNameLst>
                                          <p:attrName>fillcolor</p:attrName>
                                        </p:attrNameLst>
                                      </p:cBhvr>
                                      <p:tavLst>
                                        <p:tav tm="0">
                                          <p:val>
                                            <p:clrVal>
                                              <a:schemeClr val="accent2"/>
                                            </p:clrVal>
                                          </p:val>
                                        </p:tav>
                                        <p:tav tm="50000">
                                          <p:val>
                                            <p:clrVal>
                                              <a:schemeClr val="hlink"/>
                                            </p:clrVal>
                                          </p:val>
                                        </p:tav>
                                      </p:tavLst>
                                    </p:anim>
                                    <p:set>
                                      <p:cBhvr>
                                        <p:cTn id="9" dur="80"/>
                                        <p:tgtEl>
                                          <p:spTgt spid="18434"/>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2000"/>
                                        <p:tgtEl>
                                          <p:spTgt spid="1331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13322"/>
                                        </p:tgtEl>
                                        <p:attrNameLst>
                                          <p:attrName>style.visibility</p:attrName>
                                        </p:attrNameLst>
                                      </p:cBhvr>
                                      <p:to>
                                        <p:strVal val="visible"/>
                                      </p:to>
                                    </p:set>
                                    <p:anim calcmode="lin" valueType="num">
                                      <p:cBhvr>
                                        <p:cTn id="19" dur="1000" fill="hold"/>
                                        <p:tgtEl>
                                          <p:spTgt spid="13322"/>
                                        </p:tgtEl>
                                        <p:attrNameLst>
                                          <p:attrName>ppt_w</p:attrName>
                                        </p:attrNameLst>
                                      </p:cBhvr>
                                      <p:tavLst>
                                        <p:tav tm="0">
                                          <p:val>
                                            <p:fltVal val="0"/>
                                          </p:val>
                                        </p:tav>
                                        <p:tav tm="100000">
                                          <p:val>
                                            <p:strVal val="#ppt_w"/>
                                          </p:val>
                                        </p:tav>
                                      </p:tavLst>
                                    </p:anim>
                                    <p:anim calcmode="lin" valueType="num">
                                      <p:cBhvr>
                                        <p:cTn id="20" dur="1000" fill="hold"/>
                                        <p:tgtEl>
                                          <p:spTgt spid="13322"/>
                                        </p:tgtEl>
                                        <p:attrNameLst>
                                          <p:attrName>ppt_h</p:attrName>
                                        </p:attrNameLst>
                                      </p:cBhvr>
                                      <p:tavLst>
                                        <p:tav tm="0">
                                          <p:val>
                                            <p:fltVal val="0"/>
                                          </p:val>
                                        </p:tav>
                                        <p:tav tm="100000">
                                          <p:val>
                                            <p:strVal val="#ppt_h"/>
                                          </p:val>
                                        </p:tav>
                                      </p:tavLst>
                                    </p:anim>
                                    <p:anim calcmode="lin" valueType="num">
                                      <p:cBhvr>
                                        <p:cTn id="21" dur="1000" fill="hold"/>
                                        <p:tgtEl>
                                          <p:spTgt spid="13322"/>
                                        </p:tgtEl>
                                        <p:attrNameLst>
                                          <p:attrName>style.rotation</p:attrName>
                                        </p:attrNameLst>
                                      </p:cBhvr>
                                      <p:tavLst>
                                        <p:tav tm="0">
                                          <p:val>
                                            <p:fltVal val="90"/>
                                          </p:val>
                                        </p:tav>
                                        <p:tav tm="100000">
                                          <p:val>
                                            <p:fltVal val="0"/>
                                          </p:val>
                                        </p:tav>
                                      </p:tavLst>
                                    </p:anim>
                                    <p:animEffect transition="in" filter="fade">
                                      <p:cBhvr>
                                        <p:cTn id="22" dur="1000"/>
                                        <p:tgtEl>
                                          <p:spTgt spid="133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5" presetClass="entr" presetSubtype="0" fill="hold" nodeType="clickEffect">
                                  <p:stCondLst>
                                    <p:cond delay="0"/>
                                  </p:stCondLst>
                                  <p:childTnLst>
                                    <p:set>
                                      <p:cBhvr>
                                        <p:cTn id="26" dur="1" fill="hold">
                                          <p:stCondLst>
                                            <p:cond delay="0"/>
                                          </p:stCondLst>
                                        </p:cTn>
                                        <p:tgtEl>
                                          <p:spTgt spid="13323"/>
                                        </p:tgtEl>
                                        <p:attrNameLst>
                                          <p:attrName>style.visibility</p:attrName>
                                        </p:attrNameLst>
                                      </p:cBhvr>
                                      <p:to>
                                        <p:strVal val="visible"/>
                                      </p:to>
                                    </p:set>
                                    <p:animEffect transition="in" filter="fade">
                                      <p:cBhvr>
                                        <p:cTn id="27" dur="2000"/>
                                        <p:tgtEl>
                                          <p:spTgt spid="13323"/>
                                        </p:tgtEl>
                                      </p:cBhvr>
                                    </p:animEffect>
                                    <p:anim calcmode="lin" valueType="num">
                                      <p:cBhvr>
                                        <p:cTn id="28" dur="2000" fill="hold"/>
                                        <p:tgtEl>
                                          <p:spTgt spid="13323"/>
                                        </p:tgtEl>
                                        <p:attrNameLst>
                                          <p:attrName>style.rotation</p:attrName>
                                        </p:attrNameLst>
                                      </p:cBhvr>
                                      <p:tavLst>
                                        <p:tav tm="0">
                                          <p:val>
                                            <p:fltVal val="720"/>
                                          </p:val>
                                        </p:tav>
                                        <p:tav tm="100000">
                                          <p:val>
                                            <p:fltVal val="0"/>
                                          </p:val>
                                        </p:tav>
                                      </p:tavLst>
                                    </p:anim>
                                    <p:anim calcmode="lin" valueType="num">
                                      <p:cBhvr>
                                        <p:cTn id="29" dur="2000" fill="hold"/>
                                        <p:tgtEl>
                                          <p:spTgt spid="13323"/>
                                        </p:tgtEl>
                                        <p:attrNameLst>
                                          <p:attrName>ppt_h</p:attrName>
                                        </p:attrNameLst>
                                      </p:cBhvr>
                                      <p:tavLst>
                                        <p:tav tm="0">
                                          <p:val>
                                            <p:fltVal val="0"/>
                                          </p:val>
                                        </p:tav>
                                        <p:tav tm="100000">
                                          <p:val>
                                            <p:strVal val="#ppt_h"/>
                                          </p:val>
                                        </p:tav>
                                      </p:tavLst>
                                    </p:anim>
                                    <p:anim calcmode="lin" valueType="num">
                                      <p:cBhvr>
                                        <p:cTn id="30" dur="2000" fill="hold"/>
                                        <p:tgtEl>
                                          <p:spTgt spid="1332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33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a:xfrm>
            <a:off x="0" y="0"/>
            <a:ext cx="9144000" cy="4508500"/>
          </a:xfrm>
        </p:spPr>
        <p:txBody>
          <a:bodyPr/>
          <a:lstStyle/>
          <a:p>
            <a:pPr algn="just" eaLnBrk="1" hangingPunct="1">
              <a:defRPr/>
            </a:pPr>
            <a:r>
              <a:rPr lang="en" sz="2800" smtClean="0"/>
              <a:t>       </a:t>
            </a:r>
            <a:r>
              <a:rPr lang="en" sz="2800" smtClean="0">
                <a:effectLst/>
              </a:rPr>
              <a:t>The formation of various polymorphic modifications can occur in both liquid and soft dosage forms. This is observed: when replacing solvents; when introducing various excipients into liquid or soft dosage forms; when drying, purifying, preparing medicinal products and during their storage. </a:t>
            </a:r>
            <a:r>
              <a:rPr lang="uk-UA" sz="2800" smtClean="0">
                <a:effectLst/>
              </a:rPr>
              <a:t/>
            </a:r>
            <a:br>
              <a:rPr lang="uk-UA" sz="2800" smtClean="0">
                <a:effectLst/>
              </a:rPr>
            </a:br>
            <a:r>
              <a:rPr lang="en" sz="2800" smtClean="0">
                <a:effectLst/>
              </a:rPr>
              <a:t>The phenomenon of polymorphism among medicinal substances is especially common among salicylates, barbiturates , sulfonamides, and hormonal agents .</a:t>
            </a:r>
            <a:r>
              <a:rPr lang="en" sz="2600" smtClean="0">
                <a:effectLst/>
              </a:rPr>
              <a:t> </a:t>
            </a:r>
            <a:r>
              <a:rPr lang="uk-UA" sz="2800" smtClean="0">
                <a:effectLst/>
              </a:rPr>
              <a:t/>
            </a:r>
            <a:br>
              <a:rPr lang="uk-UA" sz="2800" smtClean="0">
                <a:effectLst/>
              </a:rPr>
            </a:br>
            <a:r>
              <a:rPr lang="en" sz="4000" smtClean="0"/>
              <a:t> </a:t>
            </a:r>
          </a:p>
        </p:txBody>
      </p:sp>
      <p:pic>
        <p:nvPicPr>
          <p:cNvPr id="23555" name="Picture 8" descr="b_1018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221163"/>
            <a:ext cx="3382962"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500" decel="50000" fill="hold">
                                          <p:stCondLst>
                                            <p:cond delay="0"/>
                                          </p:stCondLst>
                                        </p:cTn>
                                        <p:tgtEl>
                                          <p:spTgt spid="2355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55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555"/>
                                        </p:tgtEl>
                                        <p:attrNameLst>
                                          <p:attrName>ppt_w</p:attrName>
                                        </p:attrNameLst>
                                      </p:cBhvr>
                                      <p:tavLst>
                                        <p:tav tm="0">
                                          <p:val>
                                            <p:strVal val="#ppt_w*.05"/>
                                          </p:val>
                                        </p:tav>
                                        <p:tav tm="100000">
                                          <p:val>
                                            <p:strVal val="#ppt_w"/>
                                          </p:val>
                                        </p:tav>
                                      </p:tavLst>
                                    </p:anim>
                                    <p:anim calcmode="lin" valueType="num">
                                      <p:cBhvr>
                                        <p:cTn id="10" dur="1000" fill="hold"/>
                                        <p:tgtEl>
                                          <p:spTgt spid="2355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55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55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55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0" y="0"/>
            <a:ext cx="9144000" cy="6858000"/>
          </a:xfrm>
        </p:spPr>
        <p:txBody>
          <a:bodyPr/>
          <a:lstStyle/>
          <a:p>
            <a:pPr algn="just" eaLnBrk="1" hangingPunct="1">
              <a:defRPr/>
            </a:pPr>
            <a:r>
              <a:rPr lang="en" sz="3200" smtClean="0"/>
              <a:t>           </a:t>
            </a:r>
            <a:r>
              <a:rPr lang="en" sz="2800" smtClean="0">
                <a:effectLst/>
              </a:rPr>
              <a:t>Taking into account and rational use of the phenomena of polymorphism of medicinal substances are of exceptional importance for pharmaceutical and medical practice. Polymorphic modifications of the same substance are characterized by different </a:t>
            </a:r>
            <a:r>
              <a:rPr lang="en" sz="2800" i="1" smtClean="0">
                <a:effectLst/>
              </a:rPr>
              <a:t>stability constants, phase transition temperature, solubility, </a:t>
            </a:r>
            <a:r>
              <a:rPr lang="en" sz="2800" smtClean="0">
                <a:effectLst/>
              </a:rPr>
              <a:t>which ultimately determines both the stability of the substance and its pharmacological activity. In this case, </a:t>
            </a:r>
            <a:r>
              <a:rPr lang="en" sz="2800" i="1" smtClean="0">
                <a:effectLst/>
              </a:rPr>
              <a:t>the solubility </a:t>
            </a:r>
            <a:r>
              <a:rPr lang="en" sz="2800" smtClean="0">
                <a:effectLst/>
              </a:rPr>
              <a:t>of various polymorphic modifications is of particular importance, because the absorption (absorption) of medicinal substances depends on it.</a:t>
            </a:r>
            <a:r>
              <a:rPr lang="en" smtClean="0"/>
              <a:t> </a:t>
            </a:r>
          </a:p>
        </p:txBody>
      </p:sp>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79388" y="277813"/>
            <a:ext cx="8507412" cy="919162"/>
          </a:xfrm>
        </p:spPr>
        <p:txBody>
          <a:bodyPr/>
          <a:lstStyle/>
          <a:p>
            <a:pPr eaLnBrk="1" hangingPunct="1">
              <a:defRPr/>
            </a:pPr>
            <a:r>
              <a:rPr lang="en" sz="2600" dirty="0" smtClean="0">
                <a:solidFill>
                  <a:srgbClr val="FFFF00"/>
                </a:solidFill>
              </a:rPr>
              <a:t>There are several ways to increase</a:t>
            </a:r>
            <a:r>
              <a:rPr lang="en" sz="2600" i="1" dirty="0" smtClean="0">
                <a:solidFill>
                  <a:srgbClr val="FFFF00"/>
                </a:solidFill>
              </a:rPr>
              <a:t> </a:t>
            </a:r>
            <a:r>
              <a:rPr lang="en" sz="2600" dirty="0" smtClean="0">
                <a:solidFill>
                  <a:srgbClr val="FFFF00"/>
                </a:solidFill>
              </a:rPr>
              <a:t>solubility of poorly soluble substances and thus </a:t>
            </a:r>
            <a:r>
              <a:rPr lang="en" sz="2600" dirty="0" err="1" smtClean="0">
                <a:solidFill>
                  <a:srgbClr val="FFFF00"/>
                </a:solidFill>
              </a:rPr>
              <a:t>bioavailability </a:t>
            </a:r>
            <a:r>
              <a:rPr lang="en" sz="2600" dirty="0" smtClean="0">
                <a:solidFill>
                  <a:srgbClr val="FFFF00"/>
                </a:solidFill>
              </a:rPr>
              <a:t>.</a:t>
            </a:r>
          </a:p>
        </p:txBody>
      </p:sp>
      <p:sp>
        <p:nvSpPr>
          <p:cNvPr id="17411" name="Rectangle 3"/>
          <p:cNvSpPr>
            <a:spLocks noGrp="1" noChangeArrowheads="1"/>
          </p:cNvSpPr>
          <p:nvPr>
            <p:ph type="body" sz="half" idx="1"/>
          </p:nvPr>
        </p:nvSpPr>
        <p:spPr>
          <a:xfrm>
            <a:off x="0" y="1341438"/>
            <a:ext cx="6084888" cy="5183187"/>
          </a:xfrm>
        </p:spPr>
        <p:txBody>
          <a:bodyPr/>
          <a:lstStyle/>
          <a:p>
            <a:pPr eaLnBrk="1" hangingPunct="1">
              <a:lnSpc>
                <a:spcPct val="90000"/>
              </a:lnSpc>
              <a:buFont typeface="Wingdings" panose="05000000000000000000" pitchFamily="2" charset="2"/>
              <a:buNone/>
            </a:pPr>
            <a:r>
              <a:rPr lang="en" altLang="uk-UA" sz="2400" smtClean="0">
                <a:solidFill>
                  <a:srgbClr val="FFFF00"/>
                </a:solidFill>
                <a:effectLst/>
              </a:rPr>
              <a:t>1. 3a by solubilization </a:t>
            </a:r>
            <a:r>
              <a:rPr lang="en" altLang="uk-UA" sz="2400" smtClean="0">
                <a:effectLst/>
              </a:rPr>
              <a:t>. Solubilization is defined as the process of spontaneous transition into a stable solution by surfactants insoluble or sparingly soluble in a given solvent. In domestic literature, this process is also called colloidal or conjugate solubility.</a:t>
            </a:r>
          </a:p>
          <a:p>
            <a:pPr eaLnBrk="1" hangingPunct="1">
              <a:lnSpc>
                <a:spcPct val="90000"/>
              </a:lnSpc>
              <a:buFont typeface="Wingdings" panose="05000000000000000000" pitchFamily="2" charset="2"/>
              <a:buNone/>
            </a:pPr>
            <a:r>
              <a:rPr lang="en" altLang="uk-UA" sz="2400" smtClean="0">
                <a:solidFill>
                  <a:srgbClr val="FFFF00"/>
                </a:solidFill>
                <a:effectLst/>
              </a:rPr>
              <a:t>2. Using individual or mixed solvents </a:t>
            </a:r>
            <a:r>
              <a:rPr lang="en" altLang="uk-UA" sz="2400" smtClean="0">
                <a:effectLst/>
              </a:rPr>
              <a:t>(benzyl benzoate, benzyl alcohol, propylene glycol, polyethylene glycol, ethyl cellulose, dimexide, glycerin, etc.).</a:t>
            </a:r>
          </a:p>
          <a:p>
            <a:pPr eaLnBrk="1" hangingPunct="1">
              <a:lnSpc>
                <a:spcPct val="90000"/>
              </a:lnSpc>
              <a:buFont typeface="Wingdings" panose="05000000000000000000" pitchFamily="2" charset="2"/>
              <a:buNone/>
            </a:pPr>
            <a:r>
              <a:rPr lang="en" altLang="uk-UA" sz="2400" smtClean="0">
                <a:solidFill>
                  <a:srgbClr val="FFFF00"/>
                </a:solidFill>
                <a:effectLst/>
              </a:rPr>
              <a:t> </a:t>
            </a:r>
            <a:endParaRPr lang="uk-UA" altLang="uk-UA" sz="2400" smtClean="0">
              <a:effectLst/>
            </a:endParaRPr>
          </a:p>
        </p:txBody>
      </p:sp>
      <p:sp>
        <p:nvSpPr>
          <p:cNvPr id="25604" name="Rectangle 11"/>
          <p:cNvSpPr>
            <a:spLocks noGrp="1" noChangeArrowheads="1"/>
          </p:cNvSpPr>
          <p:nvPr>
            <p:ph sz="quarter" idx="4294967295"/>
          </p:nvPr>
        </p:nvSpPr>
        <p:spPr>
          <a:xfrm>
            <a:off x="6227763" y="1628775"/>
            <a:ext cx="2454275" cy="2185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uk-UA" sz="2400" smtClean="0">
              <a:effectLst/>
            </a:endParaRPr>
          </a:p>
        </p:txBody>
      </p:sp>
      <p:sp>
        <p:nvSpPr>
          <p:cNvPr id="25605" name="Rectangle 12"/>
          <p:cNvSpPr>
            <a:spLocks noGrp="1" noChangeArrowheads="1"/>
          </p:cNvSpPr>
          <p:nvPr>
            <p:ph sz="quarter" idx="4294967295"/>
          </p:nvPr>
        </p:nvSpPr>
        <p:spPr>
          <a:xfrm>
            <a:off x="6372225" y="4149725"/>
            <a:ext cx="2454275" cy="2187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uk-UA" sz="2400" smtClean="0">
              <a:effectLst/>
            </a:endParaRPr>
          </a:p>
        </p:txBody>
      </p:sp>
      <p:pic>
        <p:nvPicPr>
          <p:cNvPr id="25606" name="Picture 6" descr="i?id=275012681-33-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1628775"/>
            <a:ext cx="28082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4" descr="i?id=105324848-69-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4005263"/>
            <a:ext cx="24479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fltVal val="0"/>
                                          </p:val>
                                        </p:tav>
                                        <p:tav tm="100000">
                                          <p:val>
                                            <p:strVal val="#ppt_h"/>
                                          </p:val>
                                        </p:tav>
                                      </p:tavLst>
                                    </p:anim>
                                    <p:animEffect transition="in" filter="fade">
                                      <p:cBhvr>
                                        <p:cTn id="9" dur="500"/>
                                        <p:tgtEl>
                                          <p:spTgt spid="235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Effect transition="in" filter="fade">
                                      <p:cBhvr>
                                        <p:cTn id="14" dur="2000"/>
                                        <p:tgtEl>
                                          <p:spTgt spid="1741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411">
                                            <p:txEl>
                                              <p:pRg st="1" end="1"/>
                                            </p:txEl>
                                          </p:spTgt>
                                        </p:tgtEl>
                                        <p:attrNameLst>
                                          <p:attrName>style.visibility</p:attrName>
                                        </p:attrNameLst>
                                      </p:cBhvr>
                                      <p:to>
                                        <p:strVal val="visible"/>
                                      </p:to>
                                    </p:set>
                                    <p:animEffect transition="in" filter="fade">
                                      <p:cBhvr>
                                        <p:cTn id="19" dur="2000"/>
                                        <p:tgtEl>
                                          <p:spTgt spid="17411">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411">
                                            <p:txEl>
                                              <p:pRg st="2" end="2"/>
                                            </p:txEl>
                                          </p:spTgt>
                                        </p:tgtEl>
                                        <p:attrNameLst>
                                          <p:attrName>style.visibility</p:attrName>
                                        </p:attrNameLst>
                                      </p:cBhvr>
                                      <p:to>
                                        <p:strVal val="visible"/>
                                      </p:to>
                                    </p:set>
                                    <p:animEffect transition="in" filter="fade">
                                      <p:cBhvr>
                                        <p:cTn id="24" dur="20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174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sz="half" idx="4294967295"/>
          </p:nvPr>
        </p:nvSpPr>
        <p:spPr>
          <a:xfrm>
            <a:off x="323850" y="476250"/>
            <a:ext cx="7993063" cy="5649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buFont typeface="Wingdings" panose="05000000000000000000" pitchFamily="2" charset="2"/>
              <a:buNone/>
            </a:pPr>
            <a:r>
              <a:rPr lang="en" altLang="uk-UA" sz="2600" smtClean="0">
                <a:solidFill>
                  <a:srgbClr val="FFFF00"/>
                </a:solidFill>
                <a:effectLst/>
              </a:rPr>
              <a:t>3. Using hydrotropy </a:t>
            </a:r>
            <a:r>
              <a:rPr lang="en" altLang="uk-UA" sz="2600" smtClean="0">
                <a:effectLst/>
              </a:rPr>
              <a:t>, which provides the formation of hydrophilic complexes with organic substances containing electron donors and substituents - polar radicals. Examples of hydrotropic substances include sodium salicylate, sodium benzoate, hexamethylenetetramine, novocaine, antipyrine, urea, glycerin, amino acids, oxyacids, proteins, etc.</a:t>
            </a:r>
          </a:p>
          <a:p>
            <a:pPr eaLnBrk="1" hangingPunct="1">
              <a:lnSpc>
                <a:spcPct val="90000"/>
              </a:lnSpc>
              <a:buFont typeface="Wingdings" panose="05000000000000000000" pitchFamily="2" charset="2"/>
              <a:buNone/>
            </a:pPr>
            <a:r>
              <a:rPr lang="en" altLang="uk-UA" sz="2600" smtClean="0">
                <a:solidFill>
                  <a:srgbClr val="FFFF00"/>
                </a:solidFill>
                <a:effectLst/>
              </a:rPr>
              <a:t>4. Synthetic route </a:t>
            </a:r>
            <a:r>
              <a:rPr lang="en" altLang="uk-UA" sz="2600" smtClean="0">
                <a:effectLst/>
              </a:rPr>
              <a:t>- introduction of hydrophilic groups into the structure of the molecule: -COOH, CH2-COOH, -NROH, -CH2ROH. Example: unithiol.</a:t>
            </a:r>
          </a:p>
          <a:p>
            <a:pPr>
              <a:lnSpc>
                <a:spcPct val="90000"/>
              </a:lnSpc>
              <a:buFont typeface="Wingdings" panose="05000000000000000000" pitchFamily="2" charset="2"/>
              <a:buNone/>
            </a:pPr>
            <a:endParaRPr lang="ru-RU" altLang="uk-UA" sz="26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fade">
                                      <p:cBhvr>
                                        <p:cTn id="7" dur="20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fade">
                                      <p:cBhvr>
                                        <p:cTn id="12" dur="2000"/>
                                        <p:tgtEl>
                                          <p:spTgt spid="67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2"/>
          <p:cNvSpPr>
            <a:spLocks noGrp="1"/>
          </p:cNvSpPr>
          <p:nvPr>
            <p:ph idx="1"/>
          </p:nvPr>
        </p:nvSpPr>
        <p:spPr>
          <a:xfrm>
            <a:off x="457200" y="260350"/>
            <a:ext cx="8229600" cy="6337300"/>
          </a:xfrm>
        </p:spPr>
        <p:txBody>
          <a:bodyPr/>
          <a:lstStyle/>
          <a:p>
            <a:pPr eaLnBrk="1" hangingPunct="1">
              <a:buFont typeface="Wingdings" panose="05000000000000000000" pitchFamily="2" charset="2"/>
              <a:buNone/>
            </a:pPr>
            <a:r>
              <a:rPr lang="en" altLang="uk-UA" sz="2100" smtClean="0">
                <a:solidFill>
                  <a:srgbClr val="FFFF00"/>
                </a:solidFill>
                <a:effectLst/>
              </a:rPr>
              <a:t>5. By the formation of salts and complexes:</a:t>
            </a:r>
          </a:p>
          <a:p>
            <a:pPr eaLnBrk="1" hangingPunct="1">
              <a:buFont typeface="Wingdings" panose="05000000000000000000" pitchFamily="2" charset="2"/>
              <a:buNone/>
            </a:pPr>
            <a:r>
              <a:rPr lang="en" altLang="uk-UA" sz="2100" smtClean="0">
                <a:effectLst/>
              </a:rPr>
              <a:t>a) sparingly soluble substances: bases, the acidic form of compounds in alkalis or with sodium bicarbonate turns into a readily soluble salt. In this way, phenobarbital, norsulfazole, streptocide, osarsol, and other substances can be converted into soluble compounds;</a:t>
            </a:r>
          </a:p>
          <a:p>
            <a:pPr eaLnBrk="1" hangingPunct="1">
              <a:buFont typeface="Wingdings" panose="05000000000000000000" pitchFamily="2" charset="2"/>
              <a:buNone/>
            </a:pPr>
            <a:r>
              <a:rPr lang="en" altLang="uk-UA" sz="2100" smtClean="0">
                <a:effectLst/>
              </a:rPr>
              <a:t>iodine solutions using readily soluble iodine complexes with alkali metal iodides;</a:t>
            </a:r>
          </a:p>
          <a:p>
            <a:pPr eaLnBrk="1" hangingPunct="1">
              <a:buFont typeface="Wingdings" panose="05000000000000000000" pitchFamily="2" charset="2"/>
              <a:buNone/>
            </a:pPr>
            <a:r>
              <a:rPr lang="en" altLang="uk-UA" sz="2100" smtClean="0">
                <a:effectLst/>
              </a:rPr>
              <a:t>c) to obtain aqueous solutions of polyene antibiotics (nystatin, levorin, etc.) polyvinylpyrrolidone is used, with which they form complex compounds, where the water-insoluble substance and the solubilizer are linked by a coordination bond. These complexes are well soluble in water. Scientific research initiated in this direction allows us to reveal new patterns in the relationship "drug substance-excipient" in complex physicochemical systems, which are drugs.</a:t>
            </a:r>
          </a:p>
          <a:p>
            <a:pPr eaLnBrk="1" hangingPunct="1">
              <a:buFont typeface="Wingdings" panose="05000000000000000000" pitchFamily="2" charset="2"/>
              <a:buNone/>
            </a:pPr>
            <a:r>
              <a:rPr lang="en" altLang="uk-UA" sz="2100" smtClean="0">
                <a:solidFill>
                  <a:srgbClr val="FFFF00"/>
                </a:solidFill>
                <a:effectLst/>
              </a:rPr>
              <a:t> </a:t>
            </a:r>
            <a:endParaRPr lang="uk-UA" altLang="uk-UA" sz="2100" smtClean="0">
              <a:effectLst/>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20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fade">
                                      <p:cBhvr>
                                        <p:cTn id="12" dur="2000"/>
                                        <p:tgtEl>
                                          <p:spTgt spid="184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fade">
                                      <p:cBhvr>
                                        <p:cTn id="17" dur="2000"/>
                                        <p:tgtEl>
                                          <p:spTgt spid="1843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fade">
                                      <p:cBhvr>
                                        <p:cTn id="22" dur="2000"/>
                                        <p:tgtEl>
                                          <p:spTgt spid="1843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4">
                                            <p:txEl>
                                              <p:pRg st="4" end="4"/>
                                            </p:txEl>
                                          </p:spTgt>
                                        </p:tgtEl>
                                        <p:attrNameLst>
                                          <p:attrName>style.visibility</p:attrName>
                                        </p:attrNameLst>
                                      </p:cBhvr>
                                      <p:to>
                                        <p:strVal val="visible"/>
                                      </p:to>
                                    </p:set>
                                    <p:animEffect transition="in" filter="fade">
                                      <p:cBhvr>
                                        <p:cTn id="27" dur="2000"/>
                                        <p:tgtEl>
                                          <p:spTgt spid="184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60350"/>
            <a:ext cx="8713787" cy="5545138"/>
          </a:xfrm>
        </p:spPr>
        <p:txBody>
          <a:bodyPr>
            <a:normAutofit/>
          </a:bodyPr>
          <a:lstStyle/>
          <a:p>
            <a:pPr algn="just">
              <a:buFont typeface="Wingdings" panose="05000000000000000000" pitchFamily="2" charset="2"/>
              <a:buNone/>
              <a:defRPr/>
            </a:pPr>
            <a:r>
              <a:rPr lang="en" dirty="0" smtClean="0"/>
              <a:t> </a:t>
            </a:r>
            <a:r>
              <a:rPr lang="en" sz="3000" dirty="0" smtClean="0"/>
              <a:t>The therapeutic activity of medicinal substances is also significantly influenced by their </a:t>
            </a:r>
            <a:r>
              <a:rPr lang="en" sz="3000" dirty="0" smtClean="0">
                <a:solidFill>
                  <a:srgbClr val="FFFF00"/>
                </a:solidFill>
              </a:rPr>
              <a:t>optical properties </a:t>
            </a:r>
            <a:r>
              <a:rPr lang="en" sz="3000" dirty="0" smtClean="0"/>
              <a:t>. There is no chemical difference between optical isomers, but each of them rotates the plane of polarization in a certain direction. Despite the fact that chemical analysis fully confirms the presence of the same substance in medicinal products with different isomers, they will not be therapeutically equivalent.</a:t>
            </a:r>
            <a:endParaRPr lang="ru-RU" sz="3000" dirty="0" smtClean="0"/>
          </a:p>
        </p:txBody>
      </p:sp>
      <p:pic>
        <p:nvPicPr>
          <p:cNvPr id="28675" name="Picture 5" descr="ANd9GcQCqbliW3SYQGmcC1kd1W2oL0JwGlU8ZpCqDrfA75-v7QaVr1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4941888"/>
            <a:ext cx="25717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9275"/>
            <a:ext cx="8229600" cy="5576888"/>
          </a:xfrm>
        </p:spPr>
        <p:txBody>
          <a:bodyPr/>
          <a:lstStyle/>
          <a:p>
            <a:pPr algn="just">
              <a:buFont typeface="Wingdings" panose="05000000000000000000" pitchFamily="2" charset="2"/>
              <a:buNone/>
              <a:defRPr/>
            </a:pPr>
            <a:r>
              <a:rPr lang="en" smtClean="0">
                <a:solidFill>
                  <a:srgbClr val="FFFF00"/>
                </a:solidFill>
              </a:rPr>
              <a:t>Anhydrous drug substances or crystal hydrates </a:t>
            </a:r>
            <a:r>
              <a:rPr lang="en" smtClean="0"/>
              <a:t>have </a:t>
            </a:r>
            <a:r>
              <a:rPr lang="en" smtClean="0">
                <a:solidFill>
                  <a:srgbClr val="FFFF00"/>
                </a:solidFill>
              </a:rPr>
              <a:t>different solubility </a:t>
            </a:r>
            <a:r>
              <a:rPr lang="en" smtClean="0"/>
              <a:t>, which leads to changes in their pharmacological action. For example, anhydrous forms of caffeine, ampicillin, theophylline dissolve faster than their crystal hydrates, and therefore are absorbed faster.</a:t>
            </a:r>
            <a:endParaRPr lang="ru-RU" smtClean="0"/>
          </a:p>
        </p:txBody>
      </p:sp>
      <p:pic>
        <p:nvPicPr>
          <p:cNvPr id="29699" name="Picture 3" descr="D:\Робота\Біофармація\Біофармація 2010-2011\Лекції\Провізори\розчиніст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583113"/>
            <a:ext cx="3024187"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229600" cy="558800"/>
          </a:xfrm>
          <a:noFill/>
          <a:extLst>
            <a:ext uri="{909E8E84-426E-40DD-AFC4-6F175D3DCCD1}">
              <a14:hiddenFill xmlns:a14="http://schemas.microsoft.com/office/drawing/2010/main">
                <a:solidFill>
                  <a:srgbClr val="FFFFFF"/>
                </a:solidFill>
              </a14:hiddenFill>
            </a:ext>
          </a:extLst>
        </p:spPr>
        <p:txBody>
          <a:bodyPr/>
          <a:lstStyle/>
          <a:p>
            <a:r>
              <a:rPr lang="en" altLang="uk-UA" sz="4000" smtClean="0">
                <a:solidFill>
                  <a:srgbClr val="FFFF00"/>
                </a:solidFill>
                <a:effectLst/>
              </a:rPr>
              <a:t>Excipients</a:t>
            </a:r>
            <a:endParaRPr lang="ru-RU" altLang="uk-UA" sz="4000" smtClean="0">
              <a:solidFill>
                <a:srgbClr val="FFFF00"/>
              </a:solidFill>
              <a:effectLst/>
            </a:endParaRPr>
          </a:p>
        </p:txBody>
      </p:sp>
      <p:sp>
        <p:nvSpPr>
          <p:cNvPr id="73731" name="Rectangle 3"/>
          <p:cNvSpPr>
            <a:spLocks noGrp="1" noChangeArrowheads="1"/>
          </p:cNvSpPr>
          <p:nvPr>
            <p:ph type="body" idx="1"/>
          </p:nvPr>
        </p:nvSpPr>
        <p:spPr>
          <a:xfrm>
            <a:off x="0" y="981075"/>
            <a:ext cx="8964613" cy="4752975"/>
          </a:xfrm>
          <a:noFill/>
          <a:extLst>
            <a:ext uri="{909E8E84-426E-40DD-AFC4-6F175D3DCCD1}">
              <a14:hiddenFill xmlns:a14="http://schemas.microsoft.com/office/drawing/2010/main">
                <a:solidFill>
                  <a:srgbClr val="FFFFFF"/>
                </a:solidFill>
              </a14:hiddenFill>
            </a:ext>
          </a:extLst>
        </p:spPr>
        <p:txBody>
          <a:bodyPr/>
          <a:lstStyle/>
          <a:p>
            <a:pPr>
              <a:lnSpc>
                <a:spcPct val="80000"/>
              </a:lnSpc>
              <a:buFont typeface="Wingdings" panose="05000000000000000000" pitchFamily="2" charset="2"/>
              <a:buNone/>
            </a:pPr>
            <a:r>
              <a:rPr lang="en" altLang="uk-UA" sz="2800" smtClean="0">
                <a:effectLst/>
              </a:rPr>
              <a:t>Until recently, excipients were seen as only indifferent form-forming agents, the meaning of which was reduced to providing the appropriate form and volume of the medicinal substance for the purpose of its convenience of administration, transportation, and storage.</a:t>
            </a:r>
          </a:p>
          <a:p>
            <a:pPr>
              <a:lnSpc>
                <a:spcPct val="80000"/>
              </a:lnSpc>
              <a:buFont typeface="Wingdings" panose="05000000000000000000" pitchFamily="2" charset="2"/>
              <a:buNone/>
            </a:pPr>
            <a:r>
              <a:rPr lang="en" altLang="uk-UA" sz="2800" smtClean="0">
                <a:effectLst/>
              </a:rPr>
              <a:t>However, discoveries in recent decades have led to the realization of the biological role of excipients. They can enhance, reduce the effect of medicinal substances or change their nature under the influence of various reasons (complexation, molecular reactions, etc.)</a:t>
            </a:r>
            <a:endParaRPr lang="ru-RU" altLang="uk-UA" sz="2800" smtClean="0">
              <a:effectLst/>
            </a:endParaRPr>
          </a:p>
        </p:txBody>
      </p:sp>
      <p:pic>
        <p:nvPicPr>
          <p:cNvPr id="30724" name="Picture 5" descr="ANd9GcT3SvenvWvHshUuYkP-asEPSN_DVYG7djzHjDslrHnoYz0mIF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5013325"/>
            <a:ext cx="3995737"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3730"/>
                                        </p:tgtEl>
                                        <p:attrNameLst>
                                          <p:attrName>style.visibility</p:attrName>
                                        </p:attrNameLst>
                                      </p:cBhvr>
                                      <p:to>
                                        <p:strVal val="visible"/>
                                      </p:to>
                                    </p:set>
                                    <p:anim calcmode="discrete" valueType="clr">
                                      <p:cBhvr override="childStyle">
                                        <p:cTn id="7" dur="80"/>
                                        <p:tgtEl>
                                          <p:spTgt spid="7373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3730"/>
                                        </p:tgtEl>
                                        <p:attrNameLst>
                                          <p:attrName>fillcolor</p:attrName>
                                        </p:attrNameLst>
                                      </p:cBhvr>
                                      <p:tavLst>
                                        <p:tav tm="0">
                                          <p:val>
                                            <p:clrVal>
                                              <a:schemeClr val="accent2"/>
                                            </p:clrVal>
                                          </p:val>
                                        </p:tav>
                                        <p:tav tm="50000">
                                          <p:val>
                                            <p:clrVal>
                                              <a:schemeClr val="hlink"/>
                                            </p:clrVal>
                                          </p:val>
                                        </p:tav>
                                      </p:tavLst>
                                    </p:anim>
                                    <p:set>
                                      <p:cBhvr>
                                        <p:cTn id="9" dur="80"/>
                                        <p:tgtEl>
                                          <p:spTgt spid="73730"/>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3731">
                                            <p:txEl>
                                              <p:pRg st="0" end="0"/>
                                            </p:txEl>
                                          </p:spTgt>
                                        </p:tgtEl>
                                        <p:attrNameLst>
                                          <p:attrName>style.visibility</p:attrName>
                                        </p:attrNameLst>
                                      </p:cBhvr>
                                      <p:to>
                                        <p:strVal val="visible"/>
                                      </p:to>
                                    </p:set>
                                    <p:animEffect transition="in" filter="fade">
                                      <p:cBhvr>
                                        <p:cTn id="14" dur="2000"/>
                                        <p:tgtEl>
                                          <p:spTgt spid="73731">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3731">
                                            <p:txEl>
                                              <p:pRg st="1" end="1"/>
                                            </p:txEl>
                                          </p:spTgt>
                                        </p:tgtEl>
                                        <p:attrNameLst>
                                          <p:attrName>style.visibility</p:attrName>
                                        </p:attrNameLst>
                                      </p:cBhvr>
                                      <p:to>
                                        <p:strVal val="visible"/>
                                      </p:to>
                                    </p:set>
                                    <p:animEffect transition="in" filter="fade">
                                      <p:cBhvr>
                                        <p:cTn id="19" dur="2000"/>
                                        <p:tgtEl>
                                          <p:spTgt spid="737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250825" y="188913"/>
            <a:ext cx="8713788" cy="6408737"/>
          </a:xfrm>
        </p:spPr>
        <p:txBody>
          <a:bodyPr/>
          <a:lstStyle/>
          <a:p>
            <a:pPr algn="just" eaLnBrk="1" hangingPunct="1">
              <a:defRPr/>
            </a:pPr>
            <a:r>
              <a:rPr lang="en" sz="2800" dirty="0" smtClean="0"/>
              <a:t>The use of fine highly sensitive methods of drug analysis ( </a:t>
            </a:r>
            <a:r>
              <a:rPr lang="en" sz="2800" dirty="0" err="1" smtClean="0"/>
              <a:t>gas- </a:t>
            </a:r>
            <a:r>
              <a:rPr lang="en" sz="2800" dirty="0" smtClean="0"/>
              <a:t>liquid, thin-layer chromatography, X-ray structural analysis, spectrophotometry) allowed us to establish the closest interactions between drugs and excipients. </a:t>
            </a:r>
            <a:r>
              <a:rPr lang="uk-UA" sz="2800" dirty="0" smtClean="0"/>
              <a:t/>
            </a:r>
            <a:br>
              <a:rPr lang="uk-UA" sz="2800" dirty="0" smtClean="0"/>
            </a:br>
            <a:r>
              <a:rPr lang="en" sz="2800" dirty="0" smtClean="0"/>
              <a:t>Based on </a:t>
            </a:r>
            <a:r>
              <a:rPr lang="en" sz="2800" dirty="0" err="1" smtClean="0"/>
              <a:t>biopharmaceutical </a:t>
            </a:r>
            <a:r>
              <a:rPr lang="en" sz="2800" dirty="0" smtClean="0"/>
              <a:t>work, it was established that excipients are not an indifferent mass used in a purely technological sense. </a:t>
            </a:r>
            <a:r>
              <a:rPr lang="uk-UA" sz="2800" dirty="0" smtClean="0"/>
              <a:t/>
            </a:r>
            <a:br>
              <a:rPr lang="uk-UA" sz="2800" dirty="0" smtClean="0"/>
            </a:br>
            <a:r>
              <a:rPr lang="en" sz="2800" dirty="0" smtClean="0"/>
              <a:t>The interaction between drugs and excipients can occur both in the process of preparing drugs and in the process of their storage.</a:t>
            </a:r>
            <a:r>
              <a:rPr lang="uk-UA" sz="2800" dirty="0" smtClean="0"/>
              <a:t/>
            </a:r>
            <a:br>
              <a:rPr lang="uk-UA" sz="2800" dirty="0" smtClean="0"/>
            </a:br>
            <a:endParaRPr lang="uk-UA" sz="2800" dirty="0" smtClean="0"/>
          </a:p>
        </p:txBody>
      </p:sp>
    </p:spTree>
  </p:cSld>
  <p:clrMapOvr>
    <a:masterClrMapping/>
  </p:clrMapOvr>
  <p:transition>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179388" y="188913"/>
            <a:ext cx="8713787" cy="6480175"/>
          </a:xfrm>
        </p:spPr>
        <p:txBody>
          <a:bodyPr/>
          <a:lstStyle/>
          <a:p>
            <a:pPr algn="just" eaLnBrk="1" hangingPunct="1">
              <a:defRPr/>
            </a:pPr>
            <a:r>
              <a:rPr lang="en" sz="2800" smtClean="0"/>
              <a:t>        </a:t>
            </a:r>
            <a:r>
              <a:rPr lang="en" sz="2400" smtClean="0">
                <a:effectLst/>
              </a:rPr>
              <a:t>It is impossible to draw a clear line between the active substance and the excipient in a dosage form, and therefore modern pharmaceutical science sets a requirement when developing new medicines: </a:t>
            </a:r>
            <a:r>
              <a:rPr lang="en" sz="2400" i="1" smtClean="0">
                <a:effectLst/>
              </a:rPr>
              <a:t>to establish the degree of influence of excipients on the therapeutic efficacy of the medicine. </a:t>
            </a:r>
            <a:r>
              <a:rPr lang="uk-UA" sz="2400" i="1" smtClean="0">
                <a:effectLst/>
              </a:rPr>
              <a:t/>
            </a:r>
            <a:br>
              <a:rPr lang="uk-UA" sz="2400" i="1" smtClean="0">
                <a:effectLst/>
              </a:rPr>
            </a:br>
            <a:r>
              <a:rPr lang="en" sz="2400" smtClean="0">
                <a:effectLst/>
              </a:rPr>
              <a:t>In other words, the excipient should not be used in general, but specifically with an individual substance. </a:t>
            </a:r>
            <a:r>
              <a:rPr lang="en" sz="2400" i="1" smtClean="0">
                <a:effectLst/>
              </a:rPr>
              <a:t>Unjustified use </a:t>
            </a:r>
            <a:r>
              <a:rPr lang="en" sz="2400" smtClean="0">
                <a:effectLst/>
              </a:rPr>
              <a:t>of an excipient </a:t>
            </a:r>
            <a:r>
              <a:rPr lang="en" sz="2400" i="1" smtClean="0">
                <a:effectLst/>
              </a:rPr>
              <a:t>can lead to a decrease, increase, change in the therapeutic effect or complete loss of the therapeutic effect of the medicinal substance.</a:t>
            </a:r>
            <a:r>
              <a:rPr lang="en" sz="2400" smtClean="0">
                <a:effectLst/>
              </a:rPr>
              <a:t> </a:t>
            </a:r>
            <a:r>
              <a:rPr lang="uk-UA" sz="2400" smtClean="0">
                <a:effectLst/>
              </a:rPr>
              <a:t/>
            </a:r>
            <a:br>
              <a:rPr lang="uk-UA" sz="2400" smtClean="0">
                <a:effectLst/>
              </a:rPr>
            </a:br>
            <a:r>
              <a:rPr lang="en" sz="2400" smtClean="0">
                <a:effectLst/>
              </a:rPr>
              <a:t>In the available literature, there are known examples of the influence of excipients on therapeutic efficacy. For example, lactose minimizes the effect of isoniazid, but enhances the effect of testosterone, slows down the effect of barbitol. Tween-80 enhances the adsorption of vitamins A, D, E.</a:t>
            </a:r>
          </a:p>
        </p:txBody>
      </p:sp>
    </p:spTree>
  </p:cSld>
  <p:clrMapOvr>
    <a:masterClrMapping/>
  </p:clrMapOvr>
  <p:transition>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0" y="333375"/>
            <a:ext cx="9144000" cy="6524625"/>
          </a:xfrm>
        </p:spPr>
        <p:txBody>
          <a:bodyPr/>
          <a:lstStyle/>
          <a:p>
            <a:pPr algn="just" eaLnBrk="1" hangingPunct="1"/>
            <a:r>
              <a:rPr lang="en" altLang="uk-UA" smtClean="0">
                <a:effectLst/>
              </a:rPr>
              <a:t>     </a:t>
            </a:r>
            <a:r>
              <a:rPr lang="en" altLang="uk-UA" sz="2800" smtClean="0">
                <a:effectLst/>
              </a:rPr>
              <a:t>Excipients are of natural, synthetic and semi-synthetic origin. When preparing dosage forms, they can perform various functions: solvents, solubilizers, stabilizers, bases, surfactants, thickeners, emulsifiers, preservatives, flavoring agents, dyes.</a:t>
            </a:r>
          </a:p>
          <a:p>
            <a:pPr algn="just" eaLnBrk="1" hangingPunct="1"/>
            <a:r>
              <a:rPr lang="en" altLang="uk-UA" sz="2800" smtClean="0">
                <a:effectLst/>
              </a:rPr>
              <a:t>Such substances include: starch, glucose, purified water, ethyl alcohol, petroleum jelly, oil, cocoa, talc, bentonite, aerosil, paraffin, wheat flour, polyethylene oxides, various cellulose derivatives, etc.</a:t>
            </a:r>
          </a:p>
        </p:txBody>
      </p:sp>
      <p:pic>
        <p:nvPicPr>
          <p:cNvPr id="33795" name="Picture 6" descr="26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4868863"/>
            <a:ext cx="2476500"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body" sz="half" idx="1"/>
          </p:nvPr>
        </p:nvSpPr>
        <p:spPr>
          <a:xfrm>
            <a:off x="0" y="620713"/>
            <a:ext cx="5292725" cy="5505450"/>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en" altLang="uk-UA" sz="2800" smtClean="0">
                <a:effectLst/>
              </a:rPr>
              <a:t>Such commonly used excipients as gelatin, starch, polyethylene oxides, cellulose derivatives, and nonionic surfactants are capable of entering into interaction reactions (in particular, complexation) with medicinal substances of the most diverse nature, forming compounds characterized by properties different from those of the original substances. </a:t>
            </a:r>
          </a:p>
        </p:txBody>
      </p:sp>
      <p:pic>
        <p:nvPicPr>
          <p:cNvPr id="74760" name="Picture 8" descr="i?id=475409078-55-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188" y="1643063"/>
            <a:ext cx="21431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2" name="Picture 10" descr="i?id=43173802-03-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0"/>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12" descr="i?id=24098709-15-72&amp;n=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286125"/>
            <a:ext cx="21336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6" name="Picture 14" descr="i?id=106164182-37-72&amp;n=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4938" y="5000625"/>
            <a:ext cx="19526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74762"/>
                                        </p:tgtEl>
                                        <p:attrNameLst>
                                          <p:attrName>style.visibility</p:attrName>
                                        </p:attrNameLst>
                                      </p:cBhvr>
                                      <p:to>
                                        <p:strVal val="visible"/>
                                      </p:to>
                                    </p:set>
                                    <p:animEffect transition="in" filter="fade">
                                      <p:cBhvr>
                                        <p:cTn id="7" dur="2000"/>
                                        <p:tgtEl>
                                          <p:spTgt spid="74762"/>
                                        </p:tgtEl>
                                      </p:cBhvr>
                                    </p:animEffect>
                                    <p:anim calcmode="lin" valueType="num">
                                      <p:cBhvr>
                                        <p:cTn id="8" dur="2000" fill="hold"/>
                                        <p:tgtEl>
                                          <p:spTgt spid="74762"/>
                                        </p:tgtEl>
                                        <p:attrNameLst>
                                          <p:attrName>style.rotation</p:attrName>
                                        </p:attrNameLst>
                                      </p:cBhvr>
                                      <p:tavLst>
                                        <p:tav tm="0">
                                          <p:val>
                                            <p:fltVal val="720"/>
                                          </p:val>
                                        </p:tav>
                                        <p:tav tm="100000">
                                          <p:val>
                                            <p:fltVal val="0"/>
                                          </p:val>
                                        </p:tav>
                                      </p:tavLst>
                                    </p:anim>
                                    <p:anim calcmode="lin" valueType="num">
                                      <p:cBhvr>
                                        <p:cTn id="9" dur="2000" fill="hold"/>
                                        <p:tgtEl>
                                          <p:spTgt spid="74762"/>
                                        </p:tgtEl>
                                        <p:attrNameLst>
                                          <p:attrName>ppt_h</p:attrName>
                                        </p:attrNameLst>
                                      </p:cBhvr>
                                      <p:tavLst>
                                        <p:tav tm="0">
                                          <p:val>
                                            <p:fltVal val="0"/>
                                          </p:val>
                                        </p:tav>
                                        <p:tav tm="100000">
                                          <p:val>
                                            <p:strVal val="#ppt_h"/>
                                          </p:val>
                                        </p:tav>
                                      </p:tavLst>
                                    </p:anim>
                                    <p:anim calcmode="lin" valueType="num">
                                      <p:cBhvr>
                                        <p:cTn id="10" dur="2000" fill="hold"/>
                                        <p:tgtEl>
                                          <p:spTgt spid="7476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74760"/>
                                        </p:tgtEl>
                                        <p:attrNameLst>
                                          <p:attrName>style.visibility</p:attrName>
                                        </p:attrNameLst>
                                      </p:cBhvr>
                                      <p:to>
                                        <p:strVal val="visible"/>
                                      </p:to>
                                    </p:set>
                                    <p:animEffect transition="in" filter="fade">
                                      <p:cBhvr>
                                        <p:cTn id="15" dur="2000"/>
                                        <p:tgtEl>
                                          <p:spTgt spid="74760"/>
                                        </p:tgtEl>
                                      </p:cBhvr>
                                    </p:animEffect>
                                    <p:anim calcmode="lin" valueType="num">
                                      <p:cBhvr>
                                        <p:cTn id="16" dur="2000" fill="hold"/>
                                        <p:tgtEl>
                                          <p:spTgt spid="74760"/>
                                        </p:tgtEl>
                                        <p:attrNameLst>
                                          <p:attrName>style.rotation</p:attrName>
                                        </p:attrNameLst>
                                      </p:cBhvr>
                                      <p:tavLst>
                                        <p:tav tm="0">
                                          <p:val>
                                            <p:fltVal val="720"/>
                                          </p:val>
                                        </p:tav>
                                        <p:tav tm="100000">
                                          <p:val>
                                            <p:fltVal val="0"/>
                                          </p:val>
                                        </p:tav>
                                      </p:tavLst>
                                    </p:anim>
                                    <p:anim calcmode="lin" valueType="num">
                                      <p:cBhvr>
                                        <p:cTn id="17" dur="2000" fill="hold"/>
                                        <p:tgtEl>
                                          <p:spTgt spid="74760"/>
                                        </p:tgtEl>
                                        <p:attrNameLst>
                                          <p:attrName>ppt_h</p:attrName>
                                        </p:attrNameLst>
                                      </p:cBhvr>
                                      <p:tavLst>
                                        <p:tav tm="0">
                                          <p:val>
                                            <p:fltVal val="0"/>
                                          </p:val>
                                        </p:tav>
                                        <p:tav tm="100000">
                                          <p:val>
                                            <p:strVal val="#ppt_h"/>
                                          </p:val>
                                        </p:tav>
                                      </p:tavLst>
                                    </p:anim>
                                    <p:anim calcmode="lin" valueType="num">
                                      <p:cBhvr>
                                        <p:cTn id="18" dur="2000" fill="hold"/>
                                        <p:tgtEl>
                                          <p:spTgt spid="74760"/>
                                        </p:tgtEl>
                                        <p:attrNameLst>
                                          <p:attrName>ppt_w</p:attrName>
                                        </p:attrNameLst>
                                      </p:cBhvr>
                                      <p:tavLst>
                                        <p:tav tm="0">
                                          <p:val>
                                            <p:fltVal val="0"/>
                                          </p:val>
                                        </p:tav>
                                        <p:tav tm="100000">
                                          <p:val>
                                            <p:strVal val="#ppt_w"/>
                                          </p:val>
                                        </p:tav>
                                      </p:tavLst>
                                    </p:anim>
                                  </p:childTnLst>
                                </p:cTn>
                              </p:par>
                              <p:par>
                                <p:cTn id="19" presetID="35" presetClass="entr" presetSubtype="0" fill="hold" nodeType="withEffect">
                                  <p:stCondLst>
                                    <p:cond delay="0"/>
                                  </p:stCondLst>
                                  <p:childTnLst>
                                    <p:set>
                                      <p:cBhvr>
                                        <p:cTn id="20" dur="1" fill="hold">
                                          <p:stCondLst>
                                            <p:cond delay="0"/>
                                          </p:stCondLst>
                                        </p:cTn>
                                        <p:tgtEl>
                                          <p:spTgt spid="74764"/>
                                        </p:tgtEl>
                                        <p:attrNameLst>
                                          <p:attrName>style.visibility</p:attrName>
                                        </p:attrNameLst>
                                      </p:cBhvr>
                                      <p:to>
                                        <p:strVal val="visible"/>
                                      </p:to>
                                    </p:set>
                                    <p:animEffect transition="in" filter="fade">
                                      <p:cBhvr>
                                        <p:cTn id="21" dur="2000"/>
                                        <p:tgtEl>
                                          <p:spTgt spid="74764"/>
                                        </p:tgtEl>
                                      </p:cBhvr>
                                    </p:animEffect>
                                    <p:anim calcmode="lin" valueType="num">
                                      <p:cBhvr>
                                        <p:cTn id="22" dur="2000" fill="hold"/>
                                        <p:tgtEl>
                                          <p:spTgt spid="74764"/>
                                        </p:tgtEl>
                                        <p:attrNameLst>
                                          <p:attrName>style.rotation</p:attrName>
                                        </p:attrNameLst>
                                      </p:cBhvr>
                                      <p:tavLst>
                                        <p:tav tm="0">
                                          <p:val>
                                            <p:fltVal val="720"/>
                                          </p:val>
                                        </p:tav>
                                        <p:tav tm="100000">
                                          <p:val>
                                            <p:fltVal val="0"/>
                                          </p:val>
                                        </p:tav>
                                      </p:tavLst>
                                    </p:anim>
                                    <p:anim calcmode="lin" valueType="num">
                                      <p:cBhvr>
                                        <p:cTn id="23" dur="2000" fill="hold"/>
                                        <p:tgtEl>
                                          <p:spTgt spid="74764"/>
                                        </p:tgtEl>
                                        <p:attrNameLst>
                                          <p:attrName>ppt_h</p:attrName>
                                        </p:attrNameLst>
                                      </p:cBhvr>
                                      <p:tavLst>
                                        <p:tav tm="0">
                                          <p:val>
                                            <p:fltVal val="0"/>
                                          </p:val>
                                        </p:tav>
                                        <p:tav tm="100000">
                                          <p:val>
                                            <p:strVal val="#ppt_h"/>
                                          </p:val>
                                        </p:tav>
                                      </p:tavLst>
                                    </p:anim>
                                    <p:anim calcmode="lin" valueType="num">
                                      <p:cBhvr>
                                        <p:cTn id="24" dur="2000" fill="hold"/>
                                        <p:tgtEl>
                                          <p:spTgt spid="74764"/>
                                        </p:tgtEl>
                                        <p:attrNameLst>
                                          <p:attrName>ppt_w</p:attrName>
                                        </p:attrNameLst>
                                      </p:cBhvr>
                                      <p:tavLst>
                                        <p:tav tm="0">
                                          <p:val>
                                            <p:fltVal val="0"/>
                                          </p:val>
                                        </p:tav>
                                        <p:tav tm="100000">
                                          <p:val>
                                            <p:strVal val="#ppt_w"/>
                                          </p:val>
                                        </p:tav>
                                      </p:tavLst>
                                    </p:anim>
                                  </p:childTnLst>
                                </p:cTn>
                              </p:par>
                              <p:par>
                                <p:cTn id="25" presetID="35" presetClass="entr" presetSubtype="0" fill="hold" nodeType="withEffect">
                                  <p:stCondLst>
                                    <p:cond delay="0"/>
                                  </p:stCondLst>
                                  <p:childTnLst>
                                    <p:set>
                                      <p:cBhvr>
                                        <p:cTn id="26" dur="1" fill="hold">
                                          <p:stCondLst>
                                            <p:cond delay="0"/>
                                          </p:stCondLst>
                                        </p:cTn>
                                        <p:tgtEl>
                                          <p:spTgt spid="74766"/>
                                        </p:tgtEl>
                                        <p:attrNameLst>
                                          <p:attrName>style.visibility</p:attrName>
                                        </p:attrNameLst>
                                      </p:cBhvr>
                                      <p:to>
                                        <p:strVal val="visible"/>
                                      </p:to>
                                    </p:set>
                                    <p:animEffect transition="in" filter="fade">
                                      <p:cBhvr>
                                        <p:cTn id="27" dur="2000"/>
                                        <p:tgtEl>
                                          <p:spTgt spid="74766"/>
                                        </p:tgtEl>
                                      </p:cBhvr>
                                    </p:animEffect>
                                    <p:anim calcmode="lin" valueType="num">
                                      <p:cBhvr>
                                        <p:cTn id="28" dur="2000" fill="hold"/>
                                        <p:tgtEl>
                                          <p:spTgt spid="74766"/>
                                        </p:tgtEl>
                                        <p:attrNameLst>
                                          <p:attrName>style.rotation</p:attrName>
                                        </p:attrNameLst>
                                      </p:cBhvr>
                                      <p:tavLst>
                                        <p:tav tm="0">
                                          <p:val>
                                            <p:fltVal val="720"/>
                                          </p:val>
                                        </p:tav>
                                        <p:tav tm="100000">
                                          <p:val>
                                            <p:fltVal val="0"/>
                                          </p:val>
                                        </p:tav>
                                      </p:tavLst>
                                    </p:anim>
                                    <p:anim calcmode="lin" valueType="num">
                                      <p:cBhvr>
                                        <p:cTn id="29" dur="2000" fill="hold"/>
                                        <p:tgtEl>
                                          <p:spTgt spid="74766"/>
                                        </p:tgtEl>
                                        <p:attrNameLst>
                                          <p:attrName>ppt_h</p:attrName>
                                        </p:attrNameLst>
                                      </p:cBhvr>
                                      <p:tavLst>
                                        <p:tav tm="0">
                                          <p:val>
                                            <p:fltVal val="0"/>
                                          </p:val>
                                        </p:tav>
                                        <p:tav tm="100000">
                                          <p:val>
                                            <p:strVal val="#ppt_h"/>
                                          </p:val>
                                        </p:tav>
                                      </p:tavLst>
                                    </p:anim>
                                    <p:anim calcmode="lin" valueType="num">
                                      <p:cBhvr>
                                        <p:cTn id="30" dur="2000" fill="hold"/>
                                        <p:tgtEl>
                                          <p:spTgt spid="7476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0" y="277813"/>
            <a:ext cx="9144000" cy="847725"/>
          </a:xfrm>
          <a:noFill/>
          <a:extLst>
            <a:ext uri="{909E8E84-426E-40DD-AFC4-6F175D3DCCD1}">
              <a14:hiddenFill xmlns:a14="http://schemas.microsoft.com/office/drawing/2010/main">
                <a:solidFill>
                  <a:srgbClr val="FFFFFF"/>
                </a:solidFill>
              </a14:hiddenFill>
            </a:ext>
          </a:extLst>
        </p:spPr>
        <p:txBody>
          <a:bodyPr/>
          <a:lstStyle/>
          <a:p>
            <a:r>
              <a:rPr lang="en" altLang="uk-UA" sz="3600" smtClean="0">
                <a:effectLst/>
              </a:rPr>
              <a:t>excipients in ointments and suppositories</a:t>
            </a:r>
            <a:r>
              <a:rPr lang="en" altLang="uk-UA" sz="4000" smtClean="0">
                <a:effectLst/>
              </a:rPr>
              <a:t> </a:t>
            </a:r>
            <a:endParaRPr lang="ru-RU" altLang="uk-UA" sz="4000" smtClean="0">
              <a:effectLst/>
            </a:endParaRPr>
          </a:p>
        </p:txBody>
      </p:sp>
      <p:sp>
        <p:nvSpPr>
          <p:cNvPr id="76803" name="Rectangle 3"/>
          <p:cNvSpPr>
            <a:spLocks noGrp="1" noChangeArrowheads="1"/>
          </p:cNvSpPr>
          <p:nvPr>
            <p:ph type="body" sz="half" idx="1"/>
          </p:nvPr>
        </p:nvSpPr>
        <p:spPr>
          <a:xfrm>
            <a:off x="0" y="1412875"/>
            <a:ext cx="6227763" cy="5256213"/>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en" altLang="uk-UA" sz="2000" smtClean="0">
                <a:effectLst/>
              </a:rPr>
              <a:t> </a:t>
            </a:r>
            <a:r>
              <a:rPr lang="en" altLang="uk-UA" sz="2800" smtClean="0">
                <a:effectLst/>
              </a:rPr>
              <a:t>The effect of the type of base varies depending on the route of administration of the drug substance. It has been established that boric acid does not have a bacteriostatic effect when using fatty bases, but is effective in the manufacture of ointments on hydrophilic bases, which contain a large amount of water. Iodine, on the contrary, is inactive in bases containing a large amount of water. </a:t>
            </a:r>
          </a:p>
        </p:txBody>
      </p:sp>
      <p:sp>
        <p:nvSpPr>
          <p:cNvPr id="35844" name="Rectangle 8"/>
          <p:cNvSpPr>
            <a:spLocks noGrp="1" noChangeArrowheads="1"/>
          </p:cNvSpPr>
          <p:nvPr>
            <p:ph sz="quarter" idx="2"/>
          </p:nvPr>
        </p:nvSpPr>
        <p:spPr>
          <a:xfrm>
            <a:off x="6227763" y="1628775"/>
            <a:ext cx="2454275" cy="2185988"/>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sp>
        <p:nvSpPr>
          <p:cNvPr id="76809" name="Rectangle 9"/>
          <p:cNvSpPr>
            <a:spLocks noGrp="1" noChangeArrowheads="1"/>
          </p:cNvSpPr>
          <p:nvPr>
            <p:ph sz="quarter" idx="3"/>
          </p:nvPr>
        </p:nvSpPr>
        <p:spPr>
          <a:xfrm>
            <a:off x="6300788" y="3933825"/>
            <a:ext cx="2381250" cy="2187575"/>
          </a:xfrm>
          <a:noFill/>
          <a:extLst>
            <a:ext uri="{909E8E84-426E-40DD-AFC4-6F175D3DCCD1}">
              <a14:hiddenFill xmlns:a14="http://schemas.microsoft.com/office/drawing/2010/main">
                <a:solidFill>
                  <a:srgbClr val="FFFFFF"/>
                </a:solidFill>
              </a14:hiddenFill>
            </a:ext>
          </a:extLst>
        </p:spPr>
        <p:txBody>
          <a:bodyPr/>
          <a:lstStyle/>
          <a:p>
            <a:endParaRPr lang="ru-RU" altLang="uk-UA" sz="2400" smtClean="0">
              <a:effectLst/>
            </a:endParaRPr>
          </a:p>
        </p:txBody>
      </p:sp>
      <p:pic>
        <p:nvPicPr>
          <p:cNvPr id="76805" name="Picture 5" descr="i?id=269088298-23-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1628775"/>
            <a:ext cx="1862137"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7" descr="i?id=327757174-56-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3933825"/>
            <a:ext cx="262572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6802"/>
                                        </p:tgtEl>
                                        <p:attrNameLst>
                                          <p:attrName>style.visibility</p:attrName>
                                        </p:attrNameLst>
                                      </p:cBhvr>
                                      <p:to>
                                        <p:strVal val="visible"/>
                                      </p:to>
                                    </p:set>
                                    <p:anim calcmode="discrete" valueType="clr">
                                      <p:cBhvr override="childStyle">
                                        <p:cTn id="7" dur="80"/>
                                        <p:tgtEl>
                                          <p:spTgt spid="7680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6802"/>
                                        </p:tgtEl>
                                        <p:attrNameLst>
                                          <p:attrName>fillcolor</p:attrName>
                                        </p:attrNameLst>
                                      </p:cBhvr>
                                      <p:tavLst>
                                        <p:tav tm="0">
                                          <p:val>
                                            <p:clrVal>
                                              <a:schemeClr val="accent2"/>
                                            </p:clrVal>
                                          </p:val>
                                        </p:tav>
                                        <p:tav tm="50000">
                                          <p:val>
                                            <p:clrVal>
                                              <a:schemeClr val="hlink"/>
                                            </p:clrVal>
                                          </p:val>
                                        </p:tav>
                                      </p:tavLst>
                                    </p:anim>
                                    <p:set>
                                      <p:cBhvr>
                                        <p:cTn id="9" dur="80"/>
                                        <p:tgtEl>
                                          <p:spTgt spid="7680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803">
                                            <p:txEl>
                                              <p:pRg st="0" end="0"/>
                                            </p:txEl>
                                          </p:spTgt>
                                        </p:tgtEl>
                                        <p:attrNameLst>
                                          <p:attrName>style.visibility</p:attrName>
                                        </p:attrNameLst>
                                      </p:cBhvr>
                                      <p:to>
                                        <p:strVal val="visible"/>
                                      </p:to>
                                    </p:set>
                                    <p:animEffect transition="in" filter="fade">
                                      <p:cBhvr>
                                        <p:cTn id="14" dur="2000"/>
                                        <p:tgtEl>
                                          <p:spTgt spid="7680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76805"/>
                                        </p:tgtEl>
                                        <p:attrNameLst>
                                          <p:attrName>style.visibility</p:attrName>
                                        </p:attrNameLst>
                                      </p:cBhvr>
                                      <p:to>
                                        <p:strVal val="visible"/>
                                      </p:to>
                                    </p:set>
                                    <p:anim calcmode="lin" valueType="num">
                                      <p:cBhvr>
                                        <p:cTn id="19" dur="500" fill="hold"/>
                                        <p:tgtEl>
                                          <p:spTgt spid="76805"/>
                                        </p:tgtEl>
                                        <p:attrNameLst>
                                          <p:attrName>ppt_w</p:attrName>
                                        </p:attrNameLst>
                                      </p:cBhvr>
                                      <p:tavLst>
                                        <p:tav tm="0">
                                          <p:val>
                                            <p:fltVal val="0"/>
                                          </p:val>
                                        </p:tav>
                                        <p:tav tm="100000">
                                          <p:val>
                                            <p:strVal val="#ppt_w"/>
                                          </p:val>
                                        </p:tav>
                                      </p:tavLst>
                                    </p:anim>
                                    <p:anim calcmode="lin" valueType="num">
                                      <p:cBhvr>
                                        <p:cTn id="20" dur="500" fill="hold"/>
                                        <p:tgtEl>
                                          <p:spTgt spid="76805"/>
                                        </p:tgtEl>
                                        <p:attrNameLst>
                                          <p:attrName>ppt_h</p:attrName>
                                        </p:attrNameLst>
                                      </p:cBhvr>
                                      <p:tavLst>
                                        <p:tav tm="0">
                                          <p:val>
                                            <p:fltVal val="0"/>
                                          </p:val>
                                        </p:tav>
                                        <p:tav tm="100000">
                                          <p:val>
                                            <p:strVal val="#ppt_h"/>
                                          </p:val>
                                        </p:tav>
                                      </p:tavLst>
                                    </p:anim>
                                    <p:animEffect transition="in" filter="fade">
                                      <p:cBhvr>
                                        <p:cTn id="21" dur="500"/>
                                        <p:tgtEl>
                                          <p:spTgt spid="76805"/>
                                        </p:tgtEl>
                                      </p:cBhvr>
                                    </p:animEffect>
                                  </p:childTnLst>
                                </p:cTn>
                              </p:par>
                              <p:par>
                                <p:cTn id="22" presetID="53" presetClass="entr" presetSubtype="0" fill="hold" grpId="0" nodeType="withEffect" nodePh="1">
                                  <p:stCondLst>
                                    <p:cond delay="0"/>
                                  </p:stCondLst>
                                  <p:endCondLst>
                                    <p:cond evt="begin" delay="0">
                                      <p:tn val="22"/>
                                    </p:cond>
                                  </p:endCondLst>
                                  <p:childTnLst>
                                    <p:set>
                                      <p:cBhvr>
                                        <p:cTn id="23" dur="1" fill="hold">
                                          <p:stCondLst>
                                            <p:cond delay="0"/>
                                          </p:stCondLst>
                                        </p:cTn>
                                        <p:tgtEl>
                                          <p:spTgt spid="76809">
                                            <p:txEl>
                                              <p:pRg st="0" end="0"/>
                                            </p:txEl>
                                          </p:spTgt>
                                        </p:tgtEl>
                                        <p:attrNameLst>
                                          <p:attrName>style.visibility</p:attrName>
                                        </p:attrNameLst>
                                      </p:cBhvr>
                                      <p:to>
                                        <p:strVal val="visible"/>
                                      </p:to>
                                    </p:set>
                                    <p:anim calcmode="lin" valueType="num">
                                      <p:cBhvr>
                                        <p:cTn id="24" dur="500" fill="hold"/>
                                        <p:tgtEl>
                                          <p:spTgt spid="76809">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76809">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76809">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5" presetClass="entr" presetSubtype="0" fill="hold" nodeType="clickEffect">
                                  <p:stCondLst>
                                    <p:cond delay="0"/>
                                  </p:stCondLst>
                                  <p:childTnLst>
                                    <p:set>
                                      <p:cBhvr>
                                        <p:cTn id="30" dur="1" fill="hold">
                                          <p:stCondLst>
                                            <p:cond delay="0"/>
                                          </p:stCondLst>
                                        </p:cTn>
                                        <p:tgtEl>
                                          <p:spTgt spid="76807"/>
                                        </p:tgtEl>
                                        <p:attrNameLst>
                                          <p:attrName>style.visibility</p:attrName>
                                        </p:attrNameLst>
                                      </p:cBhvr>
                                      <p:to>
                                        <p:strVal val="visible"/>
                                      </p:to>
                                    </p:set>
                                    <p:animEffect transition="in" filter="fade">
                                      <p:cBhvr>
                                        <p:cTn id="31" dur="2000"/>
                                        <p:tgtEl>
                                          <p:spTgt spid="76807"/>
                                        </p:tgtEl>
                                      </p:cBhvr>
                                    </p:animEffect>
                                    <p:anim calcmode="lin" valueType="num">
                                      <p:cBhvr>
                                        <p:cTn id="32" dur="2000" fill="hold"/>
                                        <p:tgtEl>
                                          <p:spTgt spid="76807"/>
                                        </p:tgtEl>
                                        <p:attrNameLst>
                                          <p:attrName>style.rotation</p:attrName>
                                        </p:attrNameLst>
                                      </p:cBhvr>
                                      <p:tavLst>
                                        <p:tav tm="0">
                                          <p:val>
                                            <p:fltVal val="720"/>
                                          </p:val>
                                        </p:tav>
                                        <p:tav tm="100000">
                                          <p:val>
                                            <p:fltVal val="0"/>
                                          </p:val>
                                        </p:tav>
                                      </p:tavLst>
                                    </p:anim>
                                    <p:anim calcmode="lin" valueType="num">
                                      <p:cBhvr>
                                        <p:cTn id="33" dur="2000" fill="hold"/>
                                        <p:tgtEl>
                                          <p:spTgt spid="76807"/>
                                        </p:tgtEl>
                                        <p:attrNameLst>
                                          <p:attrName>ppt_h</p:attrName>
                                        </p:attrNameLst>
                                      </p:cBhvr>
                                      <p:tavLst>
                                        <p:tav tm="0">
                                          <p:val>
                                            <p:fltVal val="0"/>
                                          </p:val>
                                        </p:tav>
                                        <p:tav tm="100000">
                                          <p:val>
                                            <p:strVal val="#ppt_h"/>
                                          </p:val>
                                        </p:tav>
                                      </p:tavLst>
                                    </p:anim>
                                    <p:anim calcmode="lin" valueType="num">
                                      <p:cBhvr>
                                        <p:cTn id="34" dur="2000" fill="hold"/>
                                        <p:tgtEl>
                                          <p:spTgt spid="7680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p:bldP spid="76803" grpId="0" build="p"/>
      <p:bldP spid="7680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4294967295"/>
          </p:nvPr>
        </p:nvSpPr>
        <p:spPr>
          <a:xfrm>
            <a:off x="0" y="188913"/>
            <a:ext cx="9144000" cy="6408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Font typeface="Wingdings" panose="05000000000000000000" pitchFamily="2" charset="2"/>
              <a:buNone/>
            </a:pPr>
            <a:r>
              <a:rPr lang="en" altLang="uk-UA" sz="2400" smtClean="0">
                <a:effectLst/>
              </a:rPr>
              <a:t> </a:t>
            </a:r>
            <a:r>
              <a:rPr lang="en" altLang="uk-UA" sz="2600" smtClean="0">
                <a:effectLst/>
              </a:rPr>
              <a:t>The introduction of emulsifiers, surfactants, and other absorption activators into the composition of ointment and suppository bases is one of the important factors that influence the activity of medicinal substances. Sodium lauryl sulfate contributes to an increase in the resorption of microcrystalline sulfapyridazine from a hydrophilic base.</a:t>
            </a:r>
          </a:p>
          <a:p>
            <a:pPr>
              <a:lnSpc>
                <a:spcPct val="90000"/>
              </a:lnSpc>
              <a:buFont typeface="Wingdings" panose="05000000000000000000" pitchFamily="2" charset="2"/>
              <a:buNone/>
            </a:pPr>
            <a:r>
              <a:rPr lang="en" altLang="uk-UA" sz="2600" smtClean="0">
                <a:effectLst/>
              </a:rPr>
              <a:t>The ability of dimethyl sulfoxide to easily penetrate intact skin, transport, deposit, and prolong the entry of medicinal substances into the body has been demonstrated.</a:t>
            </a:r>
          </a:p>
          <a:p>
            <a:pPr>
              <a:lnSpc>
                <a:spcPct val="90000"/>
              </a:lnSpc>
              <a:buFont typeface="Wingdings" panose="05000000000000000000" pitchFamily="2" charset="2"/>
              <a:buNone/>
            </a:pPr>
            <a:r>
              <a:rPr lang="en" altLang="uk-UA" sz="2600" smtClean="0">
                <a:effectLst/>
              </a:rPr>
              <a:t>A promising excipient in the technology of ointments, suppositories, injection solutions, ophthalmic medicinal films, and other dosage forms is collagen. It is assumed that the medicinal substance, entering the “loops” of collagen molecules, forms a compound – an inclusion of the clathrate type, thereby providing a prolonged effect.</a:t>
            </a:r>
            <a:endParaRPr lang="ru-RU" altLang="uk-UA" sz="2600" smtClean="0">
              <a:effectLst/>
            </a:endParaRPr>
          </a:p>
        </p:txBody>
      </p:sp>
    </p:spTree>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a:xfrm>
            <a:off x="0" y="0"/>
            <a:ext cx="9144000" cy="6237288"/>
          </a:xfrm>
        </p:spPr>
        <p:txBody>
          <a:bodyPr/>
          <a:lstStyle/>
          <a:p>
            <a:pPr algn="just" eaLnBrk="1" hangingPunct="1">
              <a:defRPr/>
            </a:pPr>
            <a:r>
              <a:rPr lang="en" sz="2400" smtClean="0"/>
              <a:t>      </a:t>
            </a:r>
            <a:r>
              <a:rPr lang="en" sz="2000" smtClean="0">
                <a:effectLst/>
              </a:rPr>
              <a:t>Thus, according to biopharmaceutical and pharmacokinetic indicators, excipients must provide the entire range of pharmacological properties of medicinal substances in order to meet the modern requirements of pharmacotherapy. The main role of excipients is reduced to modifying the pharmacokinetics of medicinal substances and only then to form. This approach to excipients allows to a greater extent to ensure the selectivity of the action of medicinal substances and reduce, or even completely eliminate, the side effects of drugs. In other words, the scientifically substantiated use of excipients is the basis for the creation of new medicinal products of a given type and direction: for children, geriatric patients, veterinary purposes, etc. . </a:t>
            </a:r>
            <a:r>
              <a:rPr lang="uk-UA" sz="2000" smtClean="0">
                <a:effectLst/>
              </a:rPr>
              <a:t/>
            </a:r>
            <a:br>
              <a:rPr lang="uk-UA" sz="2000" smtClean="0">
                <a:effectLst/>
              </a:rPr>
            </a:br>
            <a:r>
              <a:rPr lang="en" sz="2000" smtClean="0">
                <a:effectLst/>
              </a:rPr>
              <a:t>The selection of excipients is carried out on a scientific and rational basis (economic, aesthetic, etc.), which assumes their functional purpose, ensuring bioavailability, technological characteristics, technological properties, cost-effectiveness and availability. Thus, the variety of properties of medicinal and auxiliary substances and the rapid growth of their assortment obliges the specialist to abandon attempts to transform any auxiliary material into a universal one, used with any medicinal substance.</a:t>
            </a:r>
          </a:p>
        </p:txBody>
      </p:sp>
    </p:spTree>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defRPr/>
            </a:pPr>
            <a:r>
              <a:rPr lang="en" dirty="0" smtClean="0">
                <a:solidFill>
                  <a:srgbClr val="FFFF00"/>
                </a:solidFill>
                <a:effectLst/>
              </a:rPr>
              <a:t>Dosage form and routes of administration</a:t>
            </a:r>
            <a:endParaRPr lang="ru-RU" dirty="0">
              <a:solidFill>
                <a:srgbClr val="FFFF00"/>
              </a:solidFill>
            </a:endParaRPr>
          </a:p>
        </p:txBody>
      </p:sp>
      <p:sp>
        <p:nvSpPr>
          <p:cNvPr id="4" name="Содержимое 3"/>
          <p:cNvSpPr>
            <a:spLocks noGrp="1"/>
          </p:cNvSpPr>
          <p:nvPr>
            <p:ph idx="1"/>
          </p:nvPr>
        </p:nvSpPr>
        <p:spPr>
          <a:xfrm>
            <a:off x="107950" y="1600200"/>
            <a:ext cx="8785225" cy="4997450"/>
          </a:xfrm>
        </p:spPr>
        <p:txBody>
          <a:bodyPr>
            <a:normAutofit/>
          </a:bodyPr>
          <a:lstStyle/>
          <a:p>
            <a:pPr algn="just">
              <a:defRPr/>
            </a:pPr>
            <a:r>
              <a:rPr lang="en" dirty="0" smtClean="0"/>
              <a:t>Numerous studies on the influence of dosage form on the therapeutic efficacy of drugs have established that the optimal activity of a drug substance is achieved only when it is prescribed in a rational dosage form. In addition, in this case, many side effects of drugs on the body can be avoided.</a:t>
            </a:r>
            <a:endParaRPr lang="ru-RU" dirty="0"/>
          </a:p>
        </p:txBody>
      </p:sp>
    </p:spTree>
  </p:cSld>
  <p:clrMapOvr>
    <a:masterClrMapping/>
  </p:clrMapOvr>
  <p:transition>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277813"/>
            <a:ext cx="8218487" cy="1865312"/>
          </a:xfrm>
        </p:spPr>
        <p:txBody>
          <a:bodyPr>
            <a:normAutofit/>
          </a:bodyPr>
          <a:lstStyle/>
          <a:p>
            <a:pPr algn="just">
              <a:defRPr/>
            </a:pPr>
            <a:r>
              <a:rPr lang="en" sz="2400" dirty="0" smtClean="0"/>
              <a:t>A dosage form is a pharmacologically rational, convenient form of a medicinal substance for administration and storage, which ensures its optimal therapeutic effect with a minimum of side effects.</a:t>
            </a:r>
            <a:r>
              <a:rPr lang="en" sz="2400" dirty="0" smtClean="0">
                <a:solidFill>
                  <a:srgbClr val="FFFF00"/>
                </a:solidFill>
              </a:rPr>
              <a:t> </a:t>
            </a:r>
            <a:r>
              <a:rPr lang="en" sz="3200" dirty="0" smtClean="0"/>
              <a:t> </a:t>
            </a:r>
          </a:p>
        </p:txBody>
      </p:sp>
      <p:sp>
        <p:nvSpPr>
          <p:cNvPr id="30729" name="Rectangle 9"/>
          <p:cNvSpPr>
            <a:spLocks noGrp="1" noChangeArrowheads="1"/>
          </p:cNvSpPr>
          <p:nvPr>
            <p:ph type="body" sz="half" idx="4294967295"/>
          </p:nvPr>
        </p:nvSpPr>
        <p:spPr>
          <a:xfrm>
            <a:off x="214313" y="4797425"/>
            <a:ext cx="8472487" cy="1631950"/>
          </a:xfrm>
        </p:spPr>
        <p:txBody>
          <a:bodyPr/>
          <a:lstStyle/>
          <a:p>
            <a:pPr>
              <a:lnSpc>
                <a:spcPct val="90000"/>
              </a:lnSpc>
              <a:buFont typeface="Wingdings" panose="05000000000000000000" pitchFamily="2" charset="2"/>
              <a:buNone/>
              <a:defRPr/>
            </a:pPr>
            <a:r>
              <a:rPr lang="en" sz="1800" dirty="0" smtClean="0">
                <a:solidFill>
                  <a:srgbClr val="FFFF00"/>
                </a:solidFill>
              </a:rPr>
              <a:t> </a:t>
            </a:r>
            <a:r>
              <a:rPr lang="en" sz="2400" dirty="0" smtClean="0">
                <a:solidFill>
                  <a:srgbClr val="FFFF00"/>
                </a:solidFill>
              </a:rPr>
              <a:t>According to modern concepts, a dosage form is a material norm for the manifestation of the dialectical unity of active and auxiliary substances, as well as technological operations that ensure the optimal therapeutic effect of a medicinal product.</a:t>
            </a:r>
            <a:endParaRPr lang="ru-RU" sz="2400" dirty="0" smtClean="0">
              <a:solidFill>
                <a:srgbClr val="FFFF00"/>
              </a:solidFill>
            </a:endParaRPr>
          </a:p>
        </p:txBody>
      </p:sp>
      <p:pic>
        <p:nvPicPr>
          <p:cNvPr id="39940" name="Picture 12" descr="i?id=22392137-61-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2205038"/>
            <a:ext cx="3444875"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0729">
                                            <p:txEl>
                                              <p:pRg st="0" end="0"/>
                                            </p:txEl>
                                          </p:spTgt>
                                        </p:tgtEl>
                                        <p:attrNameLst>
                                          <p:attrName>style.visibility</p:attrName>
                                        </p:attrNameLst>
                                      </p:cBhvr>
                                      <p:to>
                                        <p:strVal val="visible"/>
                                      </p:to>
                                    </p:set>
                                    <p:anim calcmode="lin" valueType="num">
                                      <p:cBhvr>
                                        <p:cTn id="7" dur="500" fill="hold"/>
                                        <p:tgtEl>
                                          <p:spTgt spid="3072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07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4508500"/>
          </a:xfrm>
        </p:spPr>
        <p:txBody>
          <a:bodyPr>
            <a:normAutofit fontScale="90000"/>
          </a:bodyPr>
          <a:lstStyle/>
          <a:p>
            <a:pPr algn="l">
              <a:defRPr/>
            </a:pPr>
            <a:r>
              <a:rPr lang="en" sz="2400" dirty="0" smtClean="0"/>
              <a:t>The most important task in the development and preparation of a dosage form is to ensure optimal conditions for the release and subsequent absorption of the substance. All other requirements that the dosage form must meet are subordinate to these conditions.</a:t>
            </a:r>
            <a:r>
              <a:rPr lang="uk-UA" sz="2400" dirty="0" smtClean="0"/>
              <a:t/>
            </a:r>
            <a:br>
              <a:rPr lang="uk-UA" sz="2400" dirty="0" smtClean="0"/>
            </a:br>
            <a:r>
              <a:rPr lang="en" sz="2400" dirty="0" smtClean="0"/>
              <a:t> </a:t>
            </a:r>
            <a:r>
              <a:rPr lang="uk-UA" sz="2400" dirty="0" smtClean="0"/>
              <a:t/>
            </a:r>
            <a:br>
              <a:rPr lang="uk-UA" sz="2400" dirty="0" smtClean="0"/>
            </a:br>
            <a:r>
              <a:rPr lang="en" sz="2400" dirty="0" smtClean="0"/>
              <a:t>The extent of the influence of the dosage form on the absorption processes is determined by the ability to release the active substance from the oral dosage form and the possibility of contact with the mucous membranes of the stomach and intestines and interaction with their secretions. Hence, according to the degree of release and, accordingly, better bioavailability, all oral drugs can be placed in the following series:</a:t>
            </a:r>
            <a:r>
              <a:rPr lang="uk-UA" sz="2400" dirty="0" smtClean="0"/>
              <a:t/>
            </a:r>
            <a:br>
              <a:rPr lang="uk-UA" sz="2400" dirty="0" smtClean="0"/>
            </a:br>
            <a:r>
              <a:rPr lang="uk-UA" sz="2400" dirty="0" smtClean="0"/>
              <a:t/>
            </a:r>
            <a:br>
              <a:rPr lang="uk-UA" sz="2400" dirty="0" smtClean="0"/>
            </a:br>
            <a:r>
              <a:rPr lang="ru-RU" sz="2400" b="1" dirty="0" smtClean="0">
                <a:solidFill>
                  <a:srgbClr val="FFFF00"/>
                </a:solidFill>
              </a:rPr>
              <a:t/>
            </a:r>
            <a:br>
              <a:rPr lang="ru-RU" sz="2400" b="1" dirty="0" smtClean="0">
                <a:solidFill>
                  <a:srgbClr val="FFFF00"/>
                </a:solidFill>
              </a:rPr>
            </a:br>
            <a:endParaRPr lang="ru-RU" sz="2400" b="1" dirty="0" smtClean="0">
              <a:solidFill>
                <a:srgbClr val="FFFF00"/>
              </a:solidFill>
            </a:endParaRPr>
          </a:p>
        </p:txBody>
      </p:sp>
      <p:sp>
        <p:nvSpPr>
          <p:cNvPr id="4" name="Содержимое 3"/>
          <p:cNvSpPr>
            <a:spLocks noGrp="1"/>
          </p:cNvSpPr>
          <p:nvPr>
            <p:ph idx="1"/>
          </p:nvPr>
        </p:nvSpPr>
        <p:spPr>
          <a:xfrm>
            <a:off x="0" y="4071938"/>
            <a:ext cx="9144000" cy="911225"/>
          </a:xfrm>
        </p:spPr>
        <p:txBody>
          <a:bodyPr/>
          <a:lstStyle/>
          <a:p>
            <a:pPr algn="ctr">
              <a:buFont typeface="Wingdings" panose="05000000000000000000" pitchFamily="2" charset="2"/>
              <a:buNone/>
              <a:defRPr/>
            </a:pPr>
            <a:r>
              <a:rPr lang="en" b="1" dirty="0" smtClean="0">
                <a:solidFill>
                  <a:srgbClr val="FFFF00"/>
                </a:solidFill>
              </a:rPr>
              <a:t>solution-emulsion-suspension-powders-granules-tablets.</a:t>
            </a:r>
            <a:endParaRPr lang="ru-RU" dirty="0"/>
          </a:p>
        </p:txBody>
      </p:sp>
      <p:pic>
        <p:nvPicPr>
          <p:cNvPr id="40964" name="Picture 5" descr="i?id=449312912-67-72&amp;n=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8063" y="4997450"/>
            <a:ext cx="1785937" cy="1860550"/>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Grp="1" noChangeArrowheads="1"/>
          </p:cNvSpPr>
          <p:nvPr>
            <p:ph type="body" sz="half" idx="4294967295"/>
          </p:nvPr>
        </p:nvSpPr>
        <p:spPr>
          <a:xfrm>
            <a:off x="0" y="549275"/>
            <a:ext cx="4506913" cy="6119813"/>
          </a:xfrm>
        </p:spPr>
        <p:txBody>
          <a:bodyPr/>
          <a:lstStyle/>
          <a:p>
            <a:pPr algn="just">
              <a:lnSpc>
                <a:spcPct val="90000"/>
              </a:lnSpc>
              <a:buFont typeface="Wingdings" panose="05000000000000000000" pitchFamily="2" charset="2"/>
              <a:buNone/>
              <a:defRPr/>
            </a:pPr>
            <a:r>
              <a:rPr lang="en" dirty="0" smtClean="0"/>
              <a:t>According to statistics, approximately 30% of patients have difficulty taking tablets and capsules, so they crush tablets and open capsules. 23% of patients prefer soluble dosage forms.</a:t>
            </a:r>
            <a:endParaRPr lang="ru-RU" dirty="0" smtClean="0"/>
          </a:p>
          <a:p>
            <a:pPr>
              <a:lnSpc>
                <a:spcPct val="90000"/>
              </a:lnSpc>
              <a:defRPr/>
            </a:pPr>
            <a:endParaRPr lang="ru-RU" sz="2800" dirty="0" smtClean="0">
              <a:effectLst/>
            </a:endParaRPr>
          </a:p>
        </p:txBody>
      </p:sp>
      <p:sp>
        <p:nvSpPr>
          <p:cNvPr id="3" name="Содержимое 2"/>
          <p:cNvSpPr>
            <a:spLocks noGrp="1"/>
          </p:cNvSpPr>
          <p:nvPr>
            <p:ph idx="1"/>
          </p:nvPr>
        </p:nvSpPr>
        <p:spPr>
          <a:xfrm>
            <a:off x="4643438" y="1628775"/>
            <a:ext cx="4038600" cy="2185988"/>
          </a:xfrm>
        </p:spPr>
        <p:txBody>
          <a:bodyPr/>
          <a:lstStyle/>
          <a:p>
            <a:pPr algn="just">
              <a:buFont typeface="Wingdings" panose="05000000000000000000" pitchFamily="2" charset="2"/>
              <a:buNone/>
              <a:defRPr/>
            </a:pPr>
            <a:r>
              <a:rPr lang="en" sz="2800" smtClean="0"/>
              <a:t>  </a:t>
            </a:r>
            <a:endParaRPr lang="ru-RU" sz="2800" smtClean="0"/>
          </a:p>
        </p:txBody>
      </p:sp>
      <p:pic>
        <p:nvPicPr>
          <p:cNvPr id="41988" name="Picture 2" descr="D:\Робота\Біофармація\Біофармація 2010-2011\Лекції\Провізори\Лекція 1 (рис.)\амоксицилі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260350"/>
            <a:ext cx="2808288"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Box 5"/>
          <p:cNvSpPr txBox="1">
            <a:spLocks noChangeArrowheads="1"/>
          </p:cNvSpPr>
          <p:nvPr/>
        </p:nvSpPr>
        <p:spPr bwMode="auto">
          <a:xfrm>
            <a:off x="5292725" y="2781300"/>
            <a:ext cx="34813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 altLang="uk-UA" sz="2000">
                <a:solidFill>
                  <a:srgbClr val="FFFF00"/>
                </a:solidFill>
              </a:rPr>
              <a:t>Amoxicillin – capsules</a:t>
            </a:r>
          </a:p>
          <a:p>
            <a:pPr eaLnBrk="1" hangingPunct="1"/>
            <a:r>
              <a:rPr lang="en" altLang="uk-UA" sz="2000">
                <a:solidFill>
                  <a:srgbClr val="FFFF00"/>
                </a:solidFill>
              </a:rPr>
              <a:t>(bioavailability-75%)</a:t>
            </a:r>
            <a:endParaRPr lang="ru-RU" altLang="uk-UA" sz="2000">
              <a:solidFill>
                <a:srgbClr val="FFFF00"/>
              </a:solidFill>
            </a:endParaRPr>
          </a:p>
        </p:txBody>
      </p:sp>
      <p:pic>
        <p:nvPicPr>
          <p:cNvPr id="41990" name="Picture 3" descr="D:\Робота\Біофармація\Біофармація 2010-2011\Лекції\Провізори\Лекція 1 (рис.)\флемоксин.jpg"/>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364163" y="3644900"/>
            <a:ext cx="3279775" cy="2187575"/>
          </a:xfrm>
          <a:noFill/>
          <a:extLst>
            <a:ext uri="{909E8E84-426E-40DD-AFC4-6F175D3DCCD1}">
              <a14:hiddenFill xmlns:a14="http://schemas.microsoft.com/office/drawing/2010/main">
                <a:solidFill>
                  <a:srgbClr val="FFFFFF"/>
                </a:solidFill>
              </a14:hiddenFill>
            </a:ext>
          </a:extLst>
        </p:spPr>
      </p:pic>
      <p:sp>
        <p:nvSpPr>
          <p:cNvPr id="41991" name="TextBox 6"/>
          <p:cNvSpPr txBox="1">
            <a:spLocks noChangeArrowheads="1"/>
          </p:cNvSpPr>
          <p:nvPr/>
        </p:nvSpPr>
        <p:spPr bwMode="auto">
          <a:xfrm>
            <a:off x="5148263" y="5805488"/>
            <a:ext cx="39957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 altLang="uk-UA" sz="2000">
                <a:solidFill>
                  <a:srgbClr val="FF0000"/>
                </a:solidFill>
              </a:rPr>
              <a:t>Amoxicillin – soluble tablets</a:t>
            </a:r>
          </a:p>
          <a:p>
            <a:pPr eaLnBrk="1" hangingPunct="1"/>
            <a:r>
              <a:rPr lang="en" altLang="uk-UA" sz="2000">
                <a:solidFill>
                  <a:srgbClr val="FF0000"/>
                </a:solidFill>
              </a:rPr>
              <a:t>(bioavailability-95%)</a:t>
            </a:r>
            <a:endParaRPr lang="ru-RU" altLang="uk-UA" sz="2000">
              <a:solidFill>
                <a:srgbClr val="FF0000"/>
              </a:solidFill>
            </a:endParaRPr>
          </a:p>
        </p:txBody>
      </p:sp>
    </p:spTree>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Прямоугольник 3"/>
          <p:cNvSpPr>
            <a:spLocks noChangeArrowheads="1"/>
          </p:cNvSpPr>
          <p:nvPr/>
        </p:nvSpPr>
        <p:spPr bwMode="auto">
          <a:xfrm>
            <a:off x="179388" y="115888"/>
            <a:ext cx="8821737" cy="537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 altLang="uk-UA" sz="2300">
                <a:latin typeface="Times New Roman" panose="02020603050405020304" pitchFamily="18" charset="0"/>
              </a:rPr>
              <a:t> </a:t>
            </a:r>
            <a:r>
              <a:rPr lang="en" altLang="uk-UA" sz="2000">
                <a:latin typeface="Times New Roman" panose="02020603050405020304" pitchFamily="18" charset="0"/>
              </a:rPr>
              <a:t>The choice of dosage form simultaneously determines the method (route) of administering the drug into the body.</a:t>
            </a:r>
          </a:p>
          <a:p>
            <a:pPr algn="just" eaLnBrk="1" hangingPunct="1"/>
            <a:r>
              <a:rPr lang="en" altLang="uk-UA" sz="2000">
                <a:latin typeface="Times New Roman" panose="02020603050405020304" pitchFamily="18" charset="0"/>
              </a:rPr>
              <a:t>Each route of administration has its advantages, but not all of them are effective. For one reason or another, sometimes even intravenous administration of the drug does not provide bioavailability. In cases of cardiac decompensation, injections and rectal dosage forms should be considered rational dosage forms of cardiac glycosides, because oral administration causes intestinal irritation (ulcer, bleeding, pain), which is associated with impaired absorption of the mucous membranes in such patients. Long-term therapy with metindol (indomethacin) in suppositories proceeds without complications, with a good therapeutic effect, while the use of the drug in tablets is accompanied by dyspeptic phenomena, disorders of the central nervous system, and other complications.</a:t>
            </a:r>
          </a:p>
          <a:p>
            <a:pPr algn="just" eaLnBrk="1" hangingPunct="1"/>
            <a:r>
              <a:rPr lang="en" altLang="uk-UA" sz="2000">
                <a:latin typeface="Times New Roman" panose="02020603050405020304" pitchFamily="18" charset="0"/>
              </a:rPr>
              <a:t>Thus, the dosage form </a:t>
            </a:r>
            <a:r>
              <a:rPr lang="en" altLang="uk-UA" sz="2000" i="1">
                <a:solidFill>
                  <a:srgbClr val="FFFF00"/>
                </a:solidFill>
                <a:latin typeface="Times New Roman" panose="02020603050405020304" pitchFamily="18" charset="0"/>
              </a:rPr>
              <a:t>should be profitable and rational not only from the economic, aesthetic, and convenient for use aspects, but primarily from the point of view of the pharmacodynamics of the drug and ensuring modern requirements of pharmacotherapy.</a:t>
            </a:r>
            <a:endParaRPr lang="ru-RU" altLang="uk-UA" sz="2000">
              <a:solidFill>
                <a:srgbClr val="FFFF00"/>
              </a:solidFill>
            </a:endParaRPr>
          </a:p>
        </p:txBody>
      </p:sp>
    </p:spTree>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95288" y="188913"/>
            <a:ext cx="8229600" cy="792162"/>
          </a:xfrm>
        </p:spPr>
        <p:txBody>
          <a:bodyPr/>
          <a:lstStyle/>
          <a:p>
            <a:pPr eaLnBrk="1" hangingPunct="1"/>
            <a:r>
              <a:rPr lang="en" altLang="uk-UA" sz="3600" smtClean="0">
                <a:solidFill>
                  <a:srgbClr val="FFFF00"/>
                </a:solidFill>
                <a:effectLst/>
              </a:rPr>
              <a:t>Routes of administration of drugs</a:t>
            </a:r>
          </a:p>
        </p:txBody>
      </p:sp>
      <p:sp>
        <p:nvSpPr>
          <p:cNvPr id="50179" name="Rectangle 3"/>
          <p:cNvSpPr>
            <a:spLocks noGrp="1" noChangeArrowheads="1"/>
          </p:cNvSpPr>
          <p:nvPr>
            <p:ph type="body" idx="1"/>
          </p:nvPr>
        </p:nvSpPr>
        <p:spPr>
          <a:xfrm>
            <a:off x="457200" y="1052513"/>
            <a:ext cx="8229600" cy="5805487"/>
          </a:xfrm>
        </p:spPr>
        <p:txBody>
          <a:bodyPr/>
          <a:lstStyle/>
          <a:p>
            <a:pPr eaLnBrk="1" hangingPunct="1">
              <a:defRPr/>
            </a:pPr>
            <a:r>
              <a:rPr lang="en" dirty="0" err="1" smtClean="0"/>
              <a:t>Internally ulnar</a:t>
            </a:r>
            <a:endParaRPr lang="uk-UA" dirty="0" smtClean="0"/>
          </a:p>
          <a:p>
            <a:pPr eaLnBrk="1" hangingPunct="1">
              <a:defRPr/>
            </a:pPr>
            <a:r>
              <a:rPr lang="en" dirty="0" smtClean="0"/>
              <a:t>Intravenous</a:t>
            </a:r>
          </a:p>
          <a:p>
            <a:pPr eaLnBrk="1" hangingPunct="1">
              <a:defRPr/>
            </a:pPr>
            <a:r>
              <a:rPr lang="en" dirty="0" smtClean="0"/>
              <a:t>Subcutaneous</a:t>
            </a:r>
          </a:p>
          <a:p>
            <a:pPr eaLnBrk="1" hangingPunct="1">
              <a:defRPr/>
            </a:pPr>
            <a:r>
              <a:rPr lang="en" dirty="0" smtClean="0"/>
              <a:t>Oral</a:t>
            </a:r>
          </a:p>
          <a:p>
            <a:pPr eaLnBrk="1" hangingPunct="1">
              <a:defRPr/>
            </a:pPr>
            <a:r>
              <a:rPr lang="en" dirty="0" err="1" smtClean="0"/>
              <a:t>Sublingual</a:t>
            </a:r>
            <a:endParaRPr lang="uk-UA" dirty="0" smtClean="0"/>
          </a:p>
          <a:p>
            <a:pPr eaLnBrk="1" hangingPunct="1">
              <a:defRPr/>
            </a:pPr>
            <a:r>
              <a:rPr lang="en" dirty="0" err="1" smtClean="0"/>
              <a:t>Subbuccal</a:t>
            </a:r>
            <a:endParaRPr lang="uk-UA" dirty="0" smtClean="0"/>
          </a:p>
          <a:p>
            <a:pPr eaLnBrk="1" hangingPunct="1">
              <a:defRPr/>
            </a:pPr>
            <a:r>
              <a:rPr lang="en" dirty="0" smtClean="0"/>
              <a:t>Inhalant</a:t>
            </a:r>
          </a:p>
          <a:p>
            <a:pPr eaLnBrk="1" hangingPunct="1">
              <a:defRPr/>
            </a:pPr>
            <a:r>
              <a:rPr lang="en" dirty="0" smtClean="0"/>
              <a:t>Rectal</a:t>
            </a:r>
          </a:p>
          <a:p>
            <a:pPr eaLnBrk="1" hangingPunct="1">
              <a:defRPr/>
            </a:pPr>
            <a:r>
              <a:rPr lang="en" dirty="0" smtClean="0"/>
              <a:t>Vaginal</a:t>
            </a:r>
          </a:p>
          <a:p>
            <a:pPr eaLnBrk="1" hangingPunct="1">
              <a:defRPr/>
            </a:pPr>
            <a:endParaRPr lang="uk-UA" dirty="0" smtClean="0"/>
          </a:p>
        </p:txBody>
      </p:sp>
      <p:pic>
        <p:nvPicPr>
          <p:cNvPr id="44036" name="Picture 6" descr="000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125538"/>
            <a:ext cx="31527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4034"/>
                                        </p:tgtEl>
                                        <p:attrNameLst>
                                          <p:attrName>style.visibility</p:attrName>
                                        </p:attrNameLst>
                                      </p:cBhvr>
                                      <p:to>
                                        <p:strVal val="visible"/>
                                      </p:to>
                                    </p:set>
                                    <p:anim calcmode="discrete" valueType="clr">
                                      <p:cBhvr override="childStyle">
                                        <p:cTn id="7" dur="80"/>
                                        <p:tgtEl>
                                          <p:spTgt spid="440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4034"/>
                                        </p:tgtEl>
                                        <p:attrNameLst>
                                          <p:attrName>fillcolor</p:attrName>
                                        </p:attrNameLst>
                                      </p:cBhvr>
                                      <p:tavLst>
                                        <p:tav tm="0">
                                          <p:val>
                                            <p:clrVal>
                                              <a:schemeClr val="accent2"/>
                                            </p:clrVal>
                                          </p:val>
                                        </p:tav>
                                        <p:tav tm="50000">
                                          <p:val>
                                            <p:clrVal>
                                              <a:schemeClr val="hlink"/>
                                            </p:clrVal>
                                          </p:val>
                                        </p:tav>
                                      </p:tavLst>
                                    </p:anim>
                                    <p:set>
                                      <p:cBhvr>
                                        <p:cTn id="9" dur="80"/>
                                        <p:tgtEl>
                                          <p:spTgt spid="44034"/>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0179">
                                            <p:txEl>
                                              <p:pRg st="0" end="0"/>
                                            </p:txEl>
                                          </p:spTgt>
                                        </p:tgtEl>
                                        <p:attrNameLst>
                                          <p:attrName>style.visibility</p:attrName>
                                        </p:attrNameLst>
                                      </p:cBhvr>
                                      <p:to>
                                        <p:strVal val="visible"/>
                                      </p:to>
                                    </p:set>
                                    <p:anim calcmode="lin" valueType="num">
                                      <p:cBhvr>
                                        <p:cTn id="14" dur="500" fill="hold"/>
                                        <p:tgtEl>
                                          <p:spTgt spid="5017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0179">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017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50179">
                                            <p:txEl>
                                              <p:pRg st="1" end="1"/>
                                            </p:txEl>
                                          </p:spTgt>
                                        </p:tgtEl>
                                        <p:attrNameLst>
                                          <p:attrName>style.visibility</p:attrName>
                                        </p:attrNameLst>
                                      </p:cBhvr>
                                      <p:to>
                                        <p:strVal val="visible"/>
                                      </p:to>
                                    </p:set>
                                    <p:anim calcmode="lin" valueType="num">
                                      <p:cBhvr>
                                        <p:cTn id="21" dur="500" fill="hold"/>
                                        <p:tgtEl>
                                          <p:spTgt spid="5017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50179">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50179">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50179">
                                            <p:txEl>
                                              <p:pRg st="2" end="2"/>
                                            </p:txEl>
                                          </p:spTgt>
                                        </p:tgtEl>
                                        <p:attrNameLst>
                                          <p:attrName>style.visibility</p:attrName>
                                        </p:attrNameLst>
                                      </p:cBhvr>
                                      <p:to>
                                        <p:strVal val="visible"/>
                                      </p:to>
                                    </p:set>
                                    <p:anim calcmode="lin" valueType="num">
                                      <p:cBhvr>
                                        <p:cTn id="28" dur="500" fill="hold"/>
                                        <p:tgtEl>
                                          <p:spTgt spid="50179">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50179">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50179">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50179">
                                            <p:txEl>
                                              <p:pRg st="3" end="3"/>
                                            </p:txEl>
                                          </p:spTgt>
                                        </p:tgtEl>
                                        <p:attrNameLst>
                                          <p:attrName>style.visibility</p:attrName>
                                        </p:attrNameLst>
                                      </p:cBhvr>
                                      <p:to>
                                        <p:strVal val="visible"/>
                                      </p:to>
                                    </p:set>
                                    <p:anim calcmode="lin" valueType="num">
                                      <p:cBhvr>
                                        <p:cTn id="35" dur="500" fill="hold"/>
                                        <p:tgtEl>
                                          <p:spTgt spid="50179">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50179">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50179">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50179">
                                            <p:txEl>
                                              <p:pRg st="4" end="4"/>
                                            </p:txEl>
                                          </p:spTgt>
                                        </p:tgtEl>
                                        <p:attrNameLst>
                                          <p:attrName>style.visibility</p:attrName>
                                        </p:attrNameLst>
                                      </p:cBhvr>
                                      <p:to>
                                        <p:strVal val="visible"/>
                                      </p:to>
                                    </p:set>
                                    <p:anim calcmode="lin" valueType="num">
                                      <p:cBhvr>
                                        <p:cTn id="42" dur="500" fill="hold"/>
                                        <p:tgtEl>
                                          <p:spTgt spid="50179">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50179">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50179">
                                            <p:txEl>
                                              <p:pRg st="4" end="4"/>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50179">
                                            <p:txEl>
                                              <p:pRg st="5" end="5"/>
                                            </p:txEl>
                                          </p:spTgt>
                                        </p:tgtEl>
                                        <p:attrNameLst>
                                          <p:attrName>style.visibility</p:attrName>
                                        </p:attrNameLst>
                                      </p:cBhvr>
                                      <p:to>
                                        <p:strVal val="visible"/>
                                      </p:to>
                                    </p:set>
                                    <p:anim calcmode="lin" valueType="num">
                                      <p:cBhvr>
                                        <p:cTn id="49" dur="500" fill="hold"/>
                                        <p:tgtEl>
                                          <p:spTgt spid="50179">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50179">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50179">
                                            <p:txEl>
                                              <p:pRg st="5" end="5"/>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50179">
                                            <p:txEl>
                                              <p:pRg st="6" end="6"/>
                                            </p:txEl>
                                          </p:spTgt>
                                        </p:tgtEl>
                                        <p:attrNameLst>
                                          <p:attrName>style.visibility</p:attrName>
                                        </p:attrNameLst>
                                      </p:cBhvr>
                                      <p:to>
                                        <p:strVal val="visible"/>
                                      </p:to>
                                    </p:set>
                                    <p:anim calcmode="lin" valueType="num">
                                      <p:cBhvr>
                                        <p:cTn id="56" dur="500" fill="hold"/>
                                        <p:tgtEl>
                                          <p:spTgt spid="50179">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50179">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50179">
                                            <p:txEl>
                                              <p:pRg st="6" end="6"/>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50179">
                                            <p:txEl>
                                              <p:pRg st="7" end="7"/>
                                            </p:txEl>
                                          </p:spTgt>
                                        </p:tgtEl>
                                        <p:attrNameLst>
                                          <p:attrName>style.visibility</p:attrName>
                                        </p:attrNameLst>
                                      </p:cBhvr>
                                      <p:to>
                                        <p:strVal val="visible"/>
                                      </p:to>
                                    </p:set>
                                    <p:anim calcmode="lin" valueType="num">
                                      <p:cBhvr>
                                        <p:cTn id="63" dur="500" fill="hold"/>
                                        <p:tgtEl>
                                          <p:spTgt spid="50179">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50179">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50179">
                                            <p:txEl>
                                              <p:pRg st="7" end="7"/>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50179">
                                            <p:txEl>
                                              <p:pRg st="8" end="8"/>
                                            </p:txEl>
                                          </p:spTgt>
                                        </p:tgtEl>
                                        <p:attrNameLst>
                                          <p:attrName>style.visibility</p:attrName>
                                        </p:attrNameLst>
                                      </p:cBhvr>
                                      <p:to>
                                        <p:strVal val="visible"/>
                                      </p:to>
                                    </p:set>
                                    <p:anim calcmode="lin" valueType="num">
                                      <p:cBhvr>
                                        <p:cTn id="70" dur="500" fill="hold"/>
                                        <p:tgtEl>
                                          <p:spTgt spid="50179">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50179">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501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5017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4294967295"/>
          </p:nvPr>
        </p:nvSpPr>
        <p:spPr>
          <a:xfrm>
            <a:off x="0" y="333375"/>
            <a:ext cx="8358188" cy="609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 altLang="uk-UA" b="1" smtClean="0">
                <a:solidFill>
                  <a:srgbClr val="FFCC00"/>
                </a:solidFill>
                <a:effectLst/>
              </a:rPr>
              <a:t>Pharmacokinetics</a:t>
            </a:r>
            <a:r>
              <a:rPr lang="en" altLang="uk-UA" b="1" smtClean="0">
                <a:effectLst/>
              </a:rPr>
              <a:t> </a:t>
            </a:r>
            <a:r>
              <a:rPr lang="en" altLang="uk-UA" smtClean="0">
                <a:effectLst/>
              </a:rPr>
              <a:t>studies qualitative and quantitative changes in active substances in biofluids and organs, covering the stages of absorption, distribution, biotransformation and excretion of medicinal substances from the body, as well as the mechanisms causing these changes.</a:t>
            </a:r>
          </a:p>
          <a:p>
            <a:pPr>
              <a:lnSpc>
                <a:spcPct val="90000"/>
              </a:lnSpc>
            </a:pPr>
            <a:endParaRPr lang="uk-UA" altLang="uk-UA" smtClean="0">
              <a:effectLst/>
            </a:endParaRPr>
          </a:p>
          <a:p>
            <a:pPr>
              <a:lnSpc>
                <a:spcPct val="90000"/>
              </a:lnSpc>
            </a:pPr>
            <a:r>
              <a:rPr lang="en" altLang="uk-UA" b="1" smtClean="0">
                <a:solidFill>
                  <a:srgbClr val="FFCC00"/>
                </a:solidFill>
                <a:effectLst/>
              </a:rPr>
              <a:t>Absorption </a:t>
            </a:r>
            <a:r>
              <a:rPr lang="en" altLang="uk-UA" smtClean="0">
                <a:effectLst/>
              </a:rPr>
              <a:t>is the uptake of an active ingredient by the blood or lymph from the body's border surfaces after its release from the drug.</a:t>
            </a:r>
            <a:endParaRPr lang="ru-RU" altLang="uk-UA" smtClean="0">
              <a:effectLst/>
            </a:endParaRPr>
          </a:p>
        </p:txBody>
      </p:sp>
    </p:spTree>
  </p:cSld>
  <p:clrMapOvr>
    <a:masterClrMapping/>
  </p:clrMapOvr>
  <p:transition>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0" y="333375"/>
            <a:ext cx="8893175" cy="5792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Wingdings" panose="05000000000000000000" pitchFamily="2" charset="2"/>
              <a:buNone/>
            </a:pPr>
            <a:r>
              <a:rPr lang="en" altLang="uk-UA" smtClean="0">
                <a:effectLst/>
              </a:rPr>
              <a:t>In order for the process of absorption of a substance to take place, the following </a:t>
            </a:r>
            <a:r>
              <a:rPr lang="en" altLang="uk-UA" smtClean="0">
                <a:solidFill>
                  <a:srgbClr val="FFCC00"/>
                </a:solidFill>
                <a:effectLst/>
              </a:rPr>
              <a:t>conditions are absolutely necessary </a:t>
            </a:r>
            <a:r>
              <a:rPr lang="en" altLang="uk-UA" smtClean="0">
                <a:effectLst/>
              </a:rPr>
              <a:t>:</a:t>
            </a:r>
          </a:p>
          <a:p>
            <a:pPr>
              <a:buFont typeface="Wingdings" panose="05000000000000000000" pitchFamily="2" charset="2"/>
              <a:buNone/>
            </a:pPr>
            <a:r>
              <a:rPr lang="en" altLang="uk-UA" smtClean="0">
                <a:effectLst/>
              </a:rPr>
              <a:t>1) the active substance must be easily released from the medicinal product;</a:t>
            </a:r>
          </a:p>
          <a:p>
            <a:pPr>
              <a:buFont typeface="Wingdings" panose="05000000000000000000" pitchFamily="2" charset="2"/>
              <a:buNone/>
            </a:pPr>
            <a:r>
              <a:rPr lang="en" altLang="uk-UA" smtClean="0">
                <a:effectLst/>
              </a:rPr>
              <a:t>2) the released substance must reach the absorption surface (diffusion to the site of absorption).</a:t>
            </a:r>
          </a:p>
          <a:p>
            <a:pPr>
              <a:buFont typeface="Wingdings" panose="05000000000000000000" pitchFamily="2" charset="2"/>
              <a:buNone/>
            </a:pPr>
            <a:r>
              <a:rPr lang="en" altLang="uk-UA" smtClean="0">
                <a:effectLst/>
              </a:rPr>
              <a:t>3) The active substance must be stable and not change during storage.</a:t>
            </a:r>
            <a:endParaRPr lang="ru-RU" altLang="uk-UA" smtClean="0">
              <a:effectLst/>
            </a:endParaRPr>
          </a:p>
        </p:txBody>
      </p:sp>
    </p:spTree>
  </p:cSld>
  <p:clrMapOvr>
    <a:masterClrMapping/>
  </p:clrMapOvr>
  <p:transition>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0" y="928688"/>
            <a:ext cx="4038600" cy="5143500"/>
          </a:xfrm>
          <a:noFill/>
          <a:extLst>
            <a:ext uri="{909E8E84-426E-40DD-AFC4-6F175D3DCCD1}">
              <a14:hiddenFill xmlns:a14="http://schemas.microsoft.com/office/drawing/2010/main">
                <a:solidFill>
                  <a:srgbClr val="FFFFFF"/>
                </a:solidFill>
              </a14:hiddenFill>
            </a:ext>
          </a:extLst>
        </p:spPr>
        <p:txBody>
          <a:bodyPr/>
          <a:lstStyle/>
          <a:p>
            <a:pPr>
              <a:lnSpc>
                <a:spcPct val="90000"/>
              </a:lnSpc>
              <a:buFont typeface="Wingdings" panose="05000000000000000000" pitchFamily="2" charset="2"/>
              <a:buNone/>
            </a:pPr>
            <a:r>
              <a:rPr lang="en" altLang="uk-UA" sz="2400" smtClean="0">
                <a:effectLst/>
              </a:rPr>
              <a:t> </a:t>
            </a:r>
            <a:r>
              <a:rPr lang="en" altLang="uk-UA" sz="2000" smtClean="0">
                <a:effectLst/>
              </a:rPr>
              <a:t>Further transport of the active substance is carried out passively (diffusion, convection) and actively (transport proteins of the body). The action of the main substance is the result of its interaction with the cells of the corresponding tissues and, ultimately, the entire organism. Therefore, the first stage of transport of substance molecules from the absorption surface begins with its penetration through the cell membrane. The type of substance transport in this case depends on the structure and properties of the cell membrane.</a:t>
            </a:r>
            <a:endParaRPr lang="ru-RU" altLang="uk-UA" sz="2000" smtClean="0">
              <a:effectLst/>
            </a:endParaRPr>
          </a:p>
          <a:p>
            <a:pPr>
              <a:lnSpc>
                <a:spcPct val="90000"/>
              </a:lnSpc>
              <a:buFont typeface="Wingdings" panose="05000000000000000000" pitchFamily="2" charset="2"/>
              <a:buNone/>
            </a:pPr>
            <a:endParaRPr lang="uk-UA" altLang="uk-UA" sz="2000" smtClean="0">
              <a:effectLst/>
            </a:endParaRPr>
          </a:p>
          <a:p>
            <a:pPr>
              <a:lnSpc>
                <a:spcPct val="90000"/>
              </a:lnSpc>
              <a:buFont typeface="Wingdings" panose="05000000000000000000" pitchFamily="2" charset="2"/>
              <a:buNone/>
            </a:pPr>
            <a:r>
              <a:rPr lang="en" altLang="uk-UA" sz="2400" smtClean="0">
                <a:effectLst/>
              </a:rPr>
              <a:t> </a:t>
            </a:r>
            <a:endParaRPr lang="ru-RU" altLang="uk-UA" sz="2400" smtClean="0">
              <a:effectLst/>
            </a:endParaRPr>
          </a:p>
        </p:txBody>
      </p:sp>
      <p:sp>
        <p:nvSpPr>
          <p:cNvPr id="47107" name="Rectangle 7"/>
          <p:cNvSpPr>
            <a:spLocks noGrp="1" noChangeArrowheads="1"/>
          </p:cNvSpPr>
          <p:nvPr>
            <p:ph sz="half" idx="2"/>
          </p:nvPr>
        </p:nvSpPr>
        <p:spPr>
          <a:noFill/>
          <a:extLst>
            <a:ext uri="{909E8E84-426E-40DD-AFC4-6F175D3DCCD1}">
              <a14:hiddenFill xmlns:a14="http://schemas.microsoft.com/office/drawing/2010/main">
                <a:solidFill>
                  <a:srgbClr val="FFFFFF"/>
                </a:solidFill>
              </a14:hiddenFill>
            </a:ext>
          </a:extLst>
        </p:spPr>
        <p:txBody>
          <a:bodyPr/>
          <a:lstStyle/>
          <a:p>
            <a:endParaRPr lang="ru-RU" altLang="uk-UA" sz="2800" smtClean="0">
              <a:effectLst/>
            </a:endParaRPr>
          </a:p>
        </p:txBody>
      </p:sp>
      <p:pic>
        <p:nvPicPr>
          <p:cNvPr id="47109" name="Picture 5" descr="8378d837bf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714375"/>
            <a:ext cx="4897437"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47109"/>
                                        </p:tgtEl>
                                        <p:attrNameLst>
                                          <p:attrName>style.visibility</p:attrName>
                                        </p:attrNameLst>
                                      </p:cBhvr>
                                      <p:to>
                                        <p:strVal val="visible"/>
                                      </p:to>
                                    </p:set>
                                    <p:anim calcmode="lin" valueType="num">
                                      <p:cBhvr>
                                        <p:cTn id="7" dur="500" fill="hold"/>
                                        <p:tgtEl>
                                          <p:spTgt spid="47109"/>
                                        </p:tgtEl>
                                        <p:attrNameLst>
                                          <p:attrName>ppt_w</p:attrName>
                                        </p:attrNameLst>
                                      </p:cBhvr>
                                      <p:tavLst>
                                        <p:tav tm="0">
                                          <p:val>
                                            <p:fltVal val="0"/>
                                          </p:val>
                                        </p:tav>
                                        <p:tav tm="100000">
                                          <p:val>
                                            <p:strVal val="#ppt_w"/>
                                          </p:val>
                                        </p:tav>
                                      </p:tavLst>
                                    </p:anim>
                                    <p:anim calcmode="lin" valueType="num">
                                      <p:cBhvr>
                                        <p:cTn id="8" dur="500" fill="hold"/>
                                        <p:tgtEl>
                                          <p:spTgt spid="47109"/>
                                        </p:tgtEl>
                                        <p:attrNameLst>
                                          <p:attrName>ppt_h</p:attrName>
                                        </p:attrNameLst>
                                      </p:cBhvr>
                                      <p:tavLst>
                                        <p:tav tm="0">
                                          <p:val>
                                            <p:fltVal val="0"/>
                                          </p:val>
                                        </p:tav>
                                        <p:tav tm="100000">
                                          <p:val>
                                            <p:strVal val="#ppt_h"/>
                                          </p:val>
                                        </p:tav>
                                      </p:tavLst>
                                    </p:anim>
                                    <p:animEffect transition="in" filter="fade">
                                      <p:cBhvr>
                                        <p:cTn id="9" dur="5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6"/>
          <p:cNvSpPr>
            <a:spLocks noGrp="1" noChangeArrowheads="1"/>
          </p:cNvSpPr>
          <p:nvPr>
            <p:ph type="title"/>
          </p:nvPr>
        </p:nvSpPr>
        <p:spPr>
          <a:xfrm>
            <a:off x="468313" y="260350"/>
            <a:ext cx="8229600" cy="431800"/>
          </a:xfrm>
          <a:noFill/>
          <a:extLst>
            <a:ext uri="{909E8E84-426E-40DD-AFC4-6F175D3DCCD1}">
              <a14:hiddenFill xmlns:a14="http://schemas.microsoft.com/office/drawing/2010/main">
                <a:solidFill>
                  <a:srgbClr val="FFFFFF"/>
                </a:solidFill>
              </a14:hiddenFill>
            </a:ext>
          </a:extLst>
        </p:spPr>
        <p:txBody>
          <a:bodyPr/>
          <a:lstStyle/>
          <a:p>
            <a:r>
              <a:rPr lang="en" altLang="uk-UA" sz="2800" smtClean="0">
                <a:solidFill>
                  <a:srgbClr val="FFCC00"/>
                </a:solidFill>
                <a:effectLst/>
              </a:rPr>
              <a:t>There are four types of cell membranes:</a:t>
            </a:r>
            <a:r>
              <a:rPr lang="en" altLang="uk-UA" sz="4000" smtClean="0">
                <a:solidFill>
                  <a:srgbClr val="FFCC00"/>
                </a:solidFill>
                <a:effectLst/>
              </a:rPr>
              <a:t> </a:t>
            </a:r>
            <a:endParaRPr lang="ru-RU" altLang="uk-UA" sz="4000" smtClean="0">
              <a:solidFill>
                <a:srgbClr val="FFCC00"/>
              </a:solidFill>
              <a:effectLst/>
            </a:endParaRPr>
          </a:p>
        </p:txBody>
      </p:sp>
      <p:sp>
        <p:nvSpPr>
          <p:cNvPr id="48131" name="Rectangle 7"/>
          <p:cNvSpPr>
            <a:spLocks noGrp="1" noChangeArrowheads="1"/>
          </p:cNvSpPr>
          <p:nvPr>
            <p:ph type="body" sz="half" idx="1"/>
          </p:nvPr>
        </p:nvSpPr>
        <p:spPr>
          <a:xfrm>
            <a:off x="0" y="908050"/>
            <a:ext cx="8786813" cy="3021013"/>
          </a:xfrm>
          <a:noFill/>
          <a:extLst>
            <a:ext uri="{909E8E84-426E-40DD-AFC4-6F175D3DCCD1}">
              <a14:hiddenFill xmlns:a14="http://schemas.microsoft.com/office/drawing/2010/main">
                <a:solidFill>
                  <a:srgbClr val="FFFFFF"/>
                </a:solidFill>
              </a14:hiddenFill>
            </a:ext>
          </a:extLst>
        </p:spPr>
        <p:txBody>
          <a:bodyPr/>
          <a:lstStyle/>
          <a:p>
            <a:pPr>
              <a:lnSpc>
                <a:spcPct val="80000"/>
              </a:lnSpc>
            </a:pPr>
            <a:r>
              <a:rPr lang="en" altLang="uk-UA" sz="2000" smtClean="0">
                <a:effectLst/>
              </a:rPr>
              <a:t>a membrane that has pores, where convection (mostly) and diffusion of substance molecules through water-filled pores are possible;</a:t>
            </a:r>
          </a:p>
          <a:p>
            <a:pPr>
              <a:lnSpc>
                <a:spcPct val="80000"/>
              </a:lnSpc>
            </a:pPr>
            <a:r>
              <a:rPr lang="en" altLang="uk-UA" sz="2000" smtClean="0">
                <a:effectLst/>
              </a:rPr>
              <a:t>a membrane that has no pores, where only lipid-soluble non-ionized molecules can diffuse;</a:t>
            </a:r>
          </a:p>
          <a:p>
            <a:pPr>
              <a:lnSpc>
                <a:spcPct val="80000"/>
              </a:lnSpc>
            </a:pPr>
            <a:r>
              <a:rPr lang="en" altLang="uk-UA" sz="2000" smtClean="0">
                <a:effectLst/>
              </a:rPr>
              <a:t>a membrane that has pores and semipermeable layers through which molecules of non-electrolyte substances with a relatively large molecular weight can diffuse;</a:t>
            </a:r>
          </a:p>
          <a:p>
            <a:pPr>
              <a:lnSpc>
                <a:spcPct val="80000"/>
              </a:lnSpc>
            </a:pPr>
            <a:r>
              <a:rPr lang="en" altLang="uk-UA" sz="2000" smtClean="0">
                <a:effectLst/>
              </a:rPr>
              <a:t>A membrane without pores, but can provide active transport using molecules of specific substances that function as carriers.</a:t>
            </a:r>
            <a:endParaRPr lang="ru-RU" altLang="uk-UA" sz="2000" smtClean="0">
              <a:effectLst/>
            </a:endParaRPr>
          </a:p>
        </p:txBody>
      </p:sp>
      <p:pic>
        <p:nvPicPr>
          <p:cNvPr id="48132" name="Picture 5" descr="Cholestero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3786188"/>
            <a:ext cx="532288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p:cTn id="7" dur="500" fill="hold"/>
                                        <p:tgtEl>
                                          <p:spTgt spid="4813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813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813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8131">
                                            <p:txEl>
                                              <p:pRg st="1" end="1"/>
                                            </p:txEl>
                                          </p:spTgt>
                                        </p:tgtEl>
                                        <p:attrNameLst>
                                          <p:attrName>style.visibility</p:attrName>
                                        </p:attrNameLst>
                                      </p:cBhvr>
                                      <p:to>
                                        <p:strVal val="visible"/>
                                      </p:to>
                                    </p:set>
                                    <p:anim calcmode="lin" valueType="num">
                                      <p:cBhvr>
                                        <p:cTn id="14" dur="500" fill="hold"/>
                                        <p:tgtEl>
                                          <p:spTgt spid="4813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813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813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8131">
                                            <p:txEl>
                                              <p:pRg st="2" end="2"/>
                                            </p:txEl>
                                          </p:spTgt>
                                        </p:tgtEl>
                                        <p:attrNameLst>
                                          <p:attrName>style.visibility</p:attrName>
                                        </p:attrNameLst>
                                      </p:cBhvr>
                                      <p:to>
                                        <p:strVal val="visible"/>
                                      </p:to>
                                    </p:set>
                                    <p:anim calcmode="lin" valueType="num">
                                      <p:cBhvr>
                                        <p:cTn id="21" dur="500" fill="hold"/>
                                        <p:tgtEl>
                                          <p:spTgt spid="4813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8131">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813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8131">
                                            <p:txEl>
                                              <p:pRg st="3" end="3"/>
                                            </p:txEl>
                                          </p:spTgt>
                                        </p:tgtEl>
                                        <p:attrNameLst>
                                          <p:attrName>style.visibility</p:attrName>
                                        </p:attrNameLst>
                                      </p:cBhvr>
                                      <p:to>
                                        <p:strVal val="visible"/>
                                      </p:to>
                                    </p:set>
                                    <p:anim calcmode="lin" valueType="num">
                                      <p:cBhvr>
                                        <p:cTn id="28" dur="500" fill="hold"/>
                                        <p:tgtEl>
                                          <p:spTgt spid="48131">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8131">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8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1"/>
          </p:nvPr>
        </p:nvSpPr>
        <p:spPr>
          <a:xfrm>
            <a:off x="0" y="476250"/>
            <a:ext cx="5435600" cy="6192838"/>
          </a:xfrm>
          <a:noFill/>
          <a:extLst>
            <a:ext uri="{909E8E84-426E-40DD-AFC4-6F175D3DCCD1}">
              <a14:hiddenFill xmlns:a14="http://schemas.microsoft.com/office/drawing/2010/main">
                <a:solidFill>
                  <a:srgbClr val="FFFFFF"/>
                </a:solidFill>
              </a14:hiddenFill>
            </a:ext>
          </a:extLst>
        </p:spPr>
        <p:txBody>
          <a:bodyPr/>
          <a:lstStyle/>
          <a:p>
            <a:pPr>
              <a:buFont typeface="Wingdings" panose="05000000000000000000" pitchFamily="2" charset="2"/>
              <a:buNone/>
            </a:pPr>
            <a:r>
              <a:rPr lang="en" altLang="uk-UA" sz="2400" smtClean="0">
                <a:effectLst/>
              </a:rPr>
              <a:t>Active transport of large and poorly soluble molecules of medicinal substances (enzymes, hormones, etc.) into the cell can occur by moving the membrane and creating ultramicroscopic bubbles - vacuoles - around the particles. This transport mechanism is called </a:t>
            </a:r>
            <a:r>
              <a:rPr lang="en" altLang="uk-UA" sz="2400" smtClean="0">
                <a:solidFill>
                  <a:srgbClr val="FFCC00"/>
                </a:solidFill>
                <a:effectLst/>
              </a:rPr>
              <a:t>pinocytosis.</a:t>
            </a:r>
          </a:p>
          <a:p>
            <a:pPr>
              <a:buFont typeface="Wingdings" panose="05000000000000000000" pitchFamily="2" charset="2"/>
              <a:buNone/>
            </a:pPr>
            <a:r>
              <a:rPr lang="en" altLang="uk-UA" sz="2400" smtClean="0">
                <a:effectLst/>
              </a:rPr>
              <a:t>Therefore, at the first stage of the kinetics of active substances in the body, the main role belongs to the cell membrane. </a:t>
            </a:r>
          </a:p>
        </p:txBody>
      </p:sp>
      <p:pic>
        <p:nvPicPr>
          <p:cNvPr id="49157" name="Picture 5" descr="gr29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412875"/>
            <a:ext cx="352901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fade">
                                      <p:cBhvr>
                                        <p:cTn id="7" dur="2000"/>
                                        <p:tgtEl>
                                          <p:spTgt spid="49157"/>
                                        </p:tgtEl>
                                      </p:cBhvr>
                                    </p:animEffect>
                                    <p:anim calcmode="lin" valueType="num">
                                      <p:cBhvr>
                                        <p:cTn id="8" dur="2000" fill="hold"/>
                                        <p:tgtEl>
                                          <p:spTgt spid="49157"/>
                                        </p:tgtEl>
                                        <p:attrNameLst>
                                          <p:attrName>style.rotation</p:attrName>
                                        </p:attrNameLst>
                                      </p:cBhvr>
                                      <p:tavLst>
                                        <p:tav tm="0">
                                          <p:val>
                                            <p:fltVal val="720"/>
                                          </p:val>
                                        </p:tav>
                                        <p:tav tm="100000">
                                          <p:val>
                                            <p:fltVal val="0"/>
                                          </p:val>
                                        </p:tav>
                                      </p:tavLst>
                                    </p:anim>
                                    <p:anim calcmode="lin" valueType="num">
                                      <p:cBhvr>
                                        <p:cTn id="9" dur="2000" fill="hold"/>
                                        <p:tgtEl>
                                          <p:spTgt spid="49157"/>
                                        </p:tgtEl>
                                        <p:attrNameLst>
                                          <p:attrName>ppt_h</p:attrName>
                                        </p:attrNameLst>
                                      </p:cBhvr>
                                      <p:tavLst>
                                        <p:tav tm="0">
                                          <p:val>
                                            <p:fltVal val="0"/>
                                          </p:val>
                                        </p:tav>
                                        <p:tav tm="100000">
                                          <p:val>
                                            <p:strVal val="#ppt_h"/>
                                          </p:val>
                                        </p:tav>
                                      </p:tavLst>
                                    </p:anim>
                                    <p:anim calcmode="lin" valueType="num">
                                      <p:cBhvr>
                                        <p:cTn id="10" dur="2000" fill="hold"/>
                                        <p:tgtEl>
                                          <p:spTgt spid="4915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body" idx="4294967295"/>
          </p:nvPr>
        </p:nvSpPr>
        <p:spPr>
          <a:xfrm>
            <a:off x="0" y="404813"/>
            <a:ext cx="9144000" cy="5721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 altLang="uk-UA" sz="2400" smtClean="0">
                <a:effectLst/>
              </a:rPr>
              <a:t>In order for drugs to have a therapeutic effect, it is necessary to deliver the active substance to those organs and tissues in which its specific action is carried out.</a:t>
            </a:r>
          </a:p>
          <a:p>
            <a:pPr>
              <a:lnSpc>
                <a:spcPct val="90000"/>
              </a:lnSpc>
            </a:pPr>
            <a:r>
              <a:rPr lang="en" altLang="uk-UA" sz="2400" smtClean="0">
                <a:effectLst/>
              </a:rPr>
              <a:t>The substance is delivered to the organ affected by the pathological process using a transport system - blood.</a:t>
            </a:r>
          </a:p>
          <a:p>
            <a:pPr>
              <a:lnSpc>
                <a:spcPct val="90000"/>
              </a:lnSpc>
            </a:pPr>
            <a:r>
              <a:rPr lang="en" altLang="uk-UA" sz="2400" smtClean="0">
                <a:effectLst/>
              </a:rPr>
              <a:t>Active substances that enter the blood by any means are carried throughout the body and evenly distributed throughout the blood volume until a state of mobile equilibrium is established in the body's organs.</a:t>
            </a:r>
          </a:p>
          <a:p>
            <a:pPr>
              <a:lnSpc>
                <a:spcPct val="90000"/>
              </a:lnSpc>
            </a:pPr>
            <a:r>
              <a:rPr lang="en" altLang="uk-UA" sz="2400" smtClean="0">
                <a:effectLst/>
              </a:rPr>
              <a:t>In the initial period of circulation of the active substance, its concentration in the tissues is lower than in the serum, then they level off and, finally, exceed the concentration in the blood. The accumulation of the active substance in the tissues in higher concentrations than in the blood depends on the pH gradient, the ability of the substance to bind to intracellular elements, and its distribution in adipose tissue.</a:t>
            </a:r>
            <a:endParaRPr lang="ru-RU" altLang="uk-UA" sz="2400" smtClean="0">
              <a:effectLst/>
            </a:endParaRPr>
          </a:p>
        </p:txBody>
      </p:sp>
    </p:spTree>
  </p:cSld>
  <p:clrMapOvr>
    <a:masterClrMapping/>
  </p:clrMapOvr>
  <p:transition>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4294967295"/>
          </p:nvPr>
        </p:nvSpPr>
        <p:spPr>
          <a:xfrm>
            <a:off x="0" y="260350"/>
            <a:ext cx="8964613" cy="5865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 altLang="uk-UA" sz="2400" smtClean="0">
                <a:effectLst/>
              </a:rPr>
              <a:t>The active substance in the body undergoes a complex of physicochemical and biochemical transformations (biotransformation, metabolism) with the creation of more polar and, therefore, water-soluble components (metabolites), which are more easily excreted from the body by the kidneys.</a:t>
            </a:r>
          </a:p>
          <a:p>
            <a:pPr>
              <a:lnSpc>
                <a:spcPct val="90000"/>
              </a:lnSpc>
            </a:pPr>
            <a:r>
              <a:rPr lang="en" altLang="uk-UA" sz="2400" smtClean="0">
                <a:effectLst/>
              </a:rPr>
              <a:t>In most cases, biotransformation of active substances occurs in the liver, but enzymes involved in their metabolism may be present in the blood or other tissues. As a result of metabolism, less active, mostly inactive and very rarely toxic compounds are formed compared to the original substances.</a:t>
            </a:r>
          </a:p>
          <a:p>
            <a:pPr>
              <a:lnSpc>
                <a:spcPct val="90000"/>
              </a:lnSpc>
            </a:pPr>
            <a:r>
              <a:rPr lang="en" altLang="uk-UA" sz="2400" smtClean="0">
                <a:effectLst/>
              </a:rPr>
              <a:t>The final stage of the active substance's presence in the body is the removal of it or its metabolites from the blood. Some substances can be excreted with milk, tears, saliva, and sweat.</a:t>
            </a:r>
            <a:endParaRPr lang="ru-RU" altLang="uk-UA" sz="2400" smtClean="0">
              <a:effectLst/>
            </a:endParaRPr>
          </a:p>
        </p:txBody>
      </p:sp>
      <p:pic>
        <p:nvPicPr>
          <p:cNvPr id="51203" name="Picture 5" descr="ANd9GcQWTm_2aOVdKdmvohUTIOt3Vs6gwZvKKu8plB9imE3RjUU-b8Q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5114925"/>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en" sz="4800" dirty="0" smtClean="0">
                <a:solidFill>
                  <a:srgbClr val="FFFF00"/>
                </a:solidFill>
                <a:effectLst/>
              </a:rPr>
              <a:t>Technological process</a:t>
            </a:r>
            <a:endParaRPr lang="ru-RU" sz="4800" dirty="0" smtClean="0">
              <a:solidFill>
                <a:srgbClr val="FFFF00"/>
              </a:solidFill>
            </a:endParaRPr>
          </a:p>
        </p:txBody>
      </p:sp>
      <p:sp>
        <p:nvSpPr>
          <p:cNvPr id="3" name="Содержимое 2"/>
          <p:cNvSpPr>
            <a:spLocks noGrp="1"/>
          </p:cNvSpPr>
          <p:nvPr>
            <p:ph idx="1"/>
          </p:nvPr>
        </p:nvSpPr>
        <p:spPr>
          <a:xfrm>
            <a:off x="107950" y="1341438"/>
            <a:ext cx="8785225" cy="4967287"/>
          </a:xfrm>
        </p:spPr>
        <p:txBody>
          <a:bodyPr>
            <a:noAutofit/>
          </a:bodyPr>
          <a:lstStyle/>
          <a:p>
            <a:pPr algn="just">
              <a:buFont typeface="Wingdings" panose="05000000000000000000" pitchFamily="2" charset="2"/>
              <a:buNone/>
              <a:defRPr/>
            </a:pPr>
            <a:r>
              <a:rPr lang="en" sz="2300" smtClean="0"/>
              <a:t>  </a:t>
            </a:r>
            <a:r>
              <a:rPr lang="en" sz="2000" smtClean="0"/>
              <a:t>Technological (production) processes are methods consisting of certain technological techniques and operations. </a:t>
            </a:r>
            <a:r>
              <a:rPr lang="uk-UA" sz="2000" smtClean="0"/>
              <a:t/>
            </a:r>
            <a:br>
              <a:rPr lang="uk-UA" sz="2000" smtClean="0"/>
            </a:br>
            <a:r>
              <a:rPr lang="en" sz="2000" smtClean="0"/>
              <a:t>Until the 1960s, the method of preparing medicinal products as a factor affecting the effectiveness of the medicinal product was not given significant importance. This largely contributed to the alienation of the science of methods of preparing medicinal products from clinical disciplines, its transformation into one of the branches of general technology, general commodity science. </a:t>
            </a:r>
            <a:r>
              <a:rPr lang="uk-UA" sz="2000" smtClean="0"/>
              <a:t/>
            </a:r>
            <a:br>
              <a:rPr lang="uk-UA" sz="2000" smtClean="0"/>
            </a:br>
            <a:r>
              <a:rPr lang="en" sz="2000" smtClean="0"/>
              <a:t>With this approach to medicinal products, it was not taken into account that their behavior in the body may depend on pharmaceutical technology. In pharmacies and factories, medicinal products were prepared in strict accordance with the provisions of general technology and were evaluated based on commodity science principles in terms of mass, consistency, geometric shape, content of active substances, etc.</a:t>
            </a:r>
            <a:endParaRPr lang="ru-RU" sz="2000" smtClean="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476250"/>
            <a:ext cx="8229600" cy="5816600"/>
          </a:xfrm>
        </p:spPr>
        <p:txBody>
          <a:bodyPr>
            <a:noAutofit/>
          </a:bodyPr>
          <a:lstStyle/>
          <a:p>
            <a:pPr>
              <a:defRPr/>
            </a:pPr>
            <a:r>
              <a:rPr lang="en" sz="3200" smtClean="0"/>
              <a:t>The discovery in clinical settings of the dependence of the therapeutic efficacy of drugs on the methods of their preparation meant a fundamentally new understanding of the processes of pharmaceutical technology. </a:t>
            </a:r>
            <a:r>
              <a:rPr lang="en" sz="3200" smtClean="0">
                <a:solidFill>
                  <a:srgbClr val="FFFF00"/>
                </a:solidFill>
              </a:rPr>
              <a:t>Often, changes in a substance cannot be determined by chemical methods, and only biological assessment is reliable in determining the good quality of a drug.</a:t>
            </a:r>
            <a:endParaRPr lang="ru-RU" sz="3200" smtClean="0">
              <a:solidFill>
                <a:srgbClr val="FFFF00"/>
              </a:solidFill>
            </a:endParaRPr>
          </a:p>
        </p:txBody>
      </p:sp>
    </p:spTree>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7158" y="2071678"/>
            <a:ext cx="8429684" cy="110799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0000" endA="300" endPos="50000" dist="29997" dir="5400000" sy="-100000" algn="bl" rotWithShape="0"/>
                </a:effectLst>
                <a:latin typeface="Arial" charset="0"/>
                <a:cs typeface="Arial" charset="0"/>
              </a:rPr>
              <a:t>Thank you for your attention!</a:t>
            </a:r>
            <a:endParaRPr lang="ru-RU"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0000" endA="300" endPos="50000" dist="29997" dir="5400000" sy="-100000" algn="bl" rotWithShape="0"/>
              </a:effectLst>
              <a:latin typeface="Arial" charset="0"/>
              <a:cs typeface="Arial"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Круги">
  <a:themeElements>
    <a:clrScheme name="Круги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Другая 1">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руги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Круги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Круги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Круги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Круги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Круги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Круги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Круги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Круги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Ripple</Template>
  <TotalTime>1950203</TotalTime>
  <Words>4078</Words>
  <Application>Microsoft Office PowerPoint</Application>
  <PresentationFormat>Экран (4:3)</PresentationFormat>
  <Paragraphs>150</Paragraphs>
  <Slides>51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51</vt:i4>
      </vt:variant>
    </vt:vector>
  </HeadingPairs>
  <TitlesOfParts>
    <vt:vector size="56" baseType="lpstr">
      <vt:lpstr>Arial</vt:lpstr>
      <vt:lpstr>Arial Unicode MS</vt:lpstr>
      <vt:lpstr>Times New Roman</vt:lpstr>
      <vt:lpstr>Wingdings</vt:lpstr>
      <vt:lpstr>Круги</vt:lpstr>
      <vt:lpstr>Lecture  Biopharmacy – the theoretical basis of drug production </vt:lpstr>
      <vt:lpstr>Plan</vt:lpstr>
      <vt:lpstr>A thorough study of known cases of therapeutic non-equivalence of drugs has shown that the activity of the active substance (drug), its release from the dosage form, and absorption are closely dependent on pharmaceutical factors.   Therefore, the study of pharmaceutical factors is mandatory from the point of view of biopharmaceutics, given their significant impact on the dynamics of bioavailability of medicinal substances, the stability of medicinal products during storage, and many other indicators.</vt:lpstr>
      <vt:lpstr>Презентация PowerPoint</vt:lpstr>
      <vt:lpstr>Main directions of modern biopharmaceutical research </vt:lpstr>
      <vt:lpstr>Презентация PowerPoint</vt:lpstr>
      <vt:lpstr>Презентация PowerPoint</vt:lpstr>
      <vt:lpstr>All pharmaceutical factors that affect the biological action of drugs can be divided into five groups:</vt:lpstr>
      <vt:lpstr>Презентация PowerPoint</vt:lpstr>
      <vt:lpstr>For example: novocaine - base and novocaine hydrochloride salt ; codeine - base and codeine phosphate - salt; caffeine - base and caffeine-sodium benzoate - salt, diclofenac sodium - potassium</vt:lpstr>
      <vt:lpstr>The influence of the physicochemical state of a medicinal substance on its biological activity. </vt:lpstr>
      <vt:lpstr>    Simple chemical modification (replacing a drug in the form of a salt with one cation with a chemically similar drug in the form of a salt with another cation or a drug in the form of an acid, ester, etc.) occurs more often in factory production.     Biopharmaceutics pays the most serious attention to the study of the factor of simple chemical modification, because taking into account its influence on the pharmacokinetics of medicinal substances allows to significantly increase the effectiveness of medical intervention, reduce the consumption of medicinal products, and dramatically increase the stability of many medicinal substances and their preparations. </vt:lpstr>
      <vt:lpstr>Physical state of a medicinal substance  The physical state of medicinal substances is understood to mean:  </vt:lpstr>
      <vt:lpstr>       Homogeneous – single-phase ionic or molecular-disperse systems (particle sizes for low-molecular-weight ones up to 1 nm , and for VMS from 1 to 100 nm).  Heterogeneous – two-phase coarse-disperse systems with particle sizes from 100 to 1000 nm and more.</vt:lpstr>
      <vt:lpstr>       Grinding of medicinal substances is the simplest, but at the same time one of the most important technological operations performed by a pharmacist (druggist) in the preparation of various dosage forms. The dispersion of the medicinal substance affects not only the flowability of powdered materials, bulk density, homogeneity of mixing, and accuracy of dosing. It is especially important that the speed and completeness of absorption of the medicinal substance, as well as its concentration in biological fluids, mainly in the blood, depends on the size of the particles, with any methods  of its administration in various types  of dosage forms.</vt:lpstr>
      <vt:lpstr>Презентация PowerPoint</vt:lpstr>
      <vt:lpstr>        The effect of particle size on therapeutic activity was first proven for sulfonamide and steroid drugs, then furan derivatives , salicylic acid, antibiotics, antispasmodics , diuretics, antituberculosis, antidiabetic and cardiotonic agents. It was established that when using micronized sulfadiazine , its maximum concentration in the blood of people is reached two hours earlier than when administered in the form of a powder of a normal degree of grinding. In this case, the maximum concentrations of sulfadiazine in the blood are 40% higher, and the total amount of the substance absorbed is 20% greater.  The drug calciferol is able to be absorbed and have a therapeutic effect only when the particle size is less than 10 microns.  </vt:lpstr>
      <vt:lpstr>Презентация PowerPoint</vt:lpstr>
      <vt:lpstr>However, the choice of the degree of grinding of the medicinal substance should be scientifically justified. It cannot be considered correct to strive to obtain a micronized powder in every case. Because in some cases, a sharp decrease in the particle size of the medicinal substance can cause inactivation of the substance, its rapid elimination from the body or may manifest an undesirable (toxic) effect on the body, as well as a decrease in the stability of the drug. In particular, with a sharp increase in the degree of dispersion of erythromycin, its antimicrobial activity decreases when taken orally. This is explained by the intensification of the processes of hydrolytic destruction or a decrease in its stability in the presence of digestive juices, as well as an increase in the surface area of contact of the medicinal substance with biological fluids.</vt:lpstr>
      <vt:lpstr>Polymorphism (from the Greek words " poli " - many, " morphe " - form) is the property of a chemical substance to form crystals under different crystallization conditions that differ from each other in symmetry class or shape, physical, and sometimes chemical properties. </vt:lpstr>
      <vt:lpstr>       The formation of various polymorphic modifications can occur in both liquid and soft dosage forms. This is observed: when replacing solvents; when introducing various excipients into liquid or soft dosage forms; when drying, purifying, preparing medicinal products and during their storage.  The phenomenon of polymorphism among medicinal substances is especially common among salicylates, barbiturates , sulfonamides, and hormonal agents .   </vt:lpstr>
      <vt:lpstr>           Taking into account and rational use of the phenomena of polymorphism of medicinal substances are of exceptional importance for pharmaceutical and medical practice. Polymorphic modifications of the same substance are characterized by different stability constants, phase transition temperature, solubility, which ultimately determines both the stability of the substance and its pharmacological activity. In this case, the solubility of various polymorphic modifications is of particular importance, because the absorption (absorption) of medicinal substances depends on it. </vt:lpstr>
      <vt:lpstr>There are several ways to increase solubility of poorly soluble substances and thus bioavailability .</vt:lpstr>
      <vt:lpstr>Презентация PowerPoint</vt:lpstr>
      <vt:lpstr>Презентация PowerPoint</vt:lpstr>
      <vt:lpstr>Презентация PowerPoint</vt:lpstr>
      <vt:lpstr>Презентация PowerPoint</vt:lpstr>
      <vt:lpstr>Excipients</vt:lpstr>
      <vt:lpstr>The use of fine highly sensitive methods of drug analysis ( gas- liquid, thin-layer chromatography, X-ray structural analysis, spectrophotometry) allowed us to establish the closest interactions between drugs and excipients.  Based on biopharmaceutical work, it was established that excipients are not an indifferent mass used in a purely technological sense.  The interaction between drugs and excipients can occur both in the process of preparing drugs and in the process of their storage. </vt:lpstr>
      <vt:lpstr>        It is impossible to draw a clear line between the active substance and the excipient in a dosage form, and therefore modern pharmaceutical science sets a requirement when developing new medicines: to establish the degree of influence of excipients on the therapeutic efficacy of the medicine.  In other words, the excipient should not be used in general, but specifically with an individual substance. Unjustified use of an excipient can lead to a decrease, increase, change in the therapeutic effect or complete loss of the therapeutic effect of the medicinal substance.  In the available literature, there are known examples of the influence of excipients on therapeutic efficacy. For example, lactose minimizes the effect of isoniazid, but enhances the effect of testosterone, slows down the effect of barbitol. Tween-80 enhances the adsorption of vitamins A, D, E.</vt:lpstr>
      <vt:lpstr>Презентация PowerPoint</vt:lpstr>
      <vt:lpstr>Презентация PowerPoint</vt:lpstr>
      <vt:lpstr>excipients in ointments and suppositories </vt:lpstr>
      <vt:lpstr>Презентация PowerPoint</vt:lpstr>
      <vt:lpstr>      Thus, according to biopharmaceutical and pharmacokinetic indicators, excipients must provide the entire range of pharmacological properties of medicinal substances in order to meet the modern requirements of pharmacotherapy. The main role of excipients is reduced to modifying the pharmacokinetics of medicinal substances and only then to form. This approach to excipients allows to a greater extent to ensure the selectivity of the action of medicinal substances and reduce, or even completely eliminate, the side effects of drugs. In other words, the scientifically substantiated use of excipients is the basis for the creation of new medicinal products of a given type and direction: for children, geriatric patients, veterinary purposes, etc. .  The selection of excipients is carried out on a scientific and rational basis (economic, aesthetic, etc.), which assumes their functional purpose, ensuring bioavailability, technological characteristics, technological properties, cost-effectiveness and availability. Thus, the variety of properties of medicinal and auxiliary substances and the rapid growth of their assortment obliges the specialist to abandon attempts to transform any auxiliary material into a universal one, used with any medicinal substance.</vt:lpstr>
      <vt:lpstr>Dosage form and routes of administration</vt:lpstr>
      <vt:lpstr>A dosage form is a pharmacologically rational, convenient form of a medicinal substance for administration and storage, which ensures its optimal therapeutic effect with a minimum of side effects.  </vt:lpstr>
      <vt:lpstr>The most important task in the development and preparation of a dosage form is to ensure optimal conditions for the release and subsequent absorption of the substance. All other requirements that the dosage form must meet are subordinate to these conditions.   The extent of the influence of the dosage form on the absorption processes is determined by the ability to release the active substance from the oral dosage form and the possibility of contact with the mucous membranes of the stomach and intestines and interaction with their secretions. Hence, according to the degree of release and, accordingly, better bioavailability, all oral drugs can be placed in the following series:   </vt:lpstr>
      <vt:lpstr>Презентация PowerPoint</vt:lpstr>
      <vt:lpstr>Презентация PowerPoint</vt:lpstr>
      <vt:lpstr>Routes of administration of drugs</vt:lpstr>
      <vt:lpstr>Презентация PowerPoint</vt:lpstr>
      <vt:lpstr>Презентация PowerPoint</vt:lpstr>
      <vt:lpstr>Презентация PowerPoint</vt:lpstr>
      <vt:lpstr>There are four types of cell membranes: </vt:lpstr>
      <vt:lpstr>Презентация PowerPoint</vt:lpstr>
      <vt:lpstr>Презентация PowerPoint</vt:lpstr>
      <vt:lpstr>Презентация PowerPoint</vt:lpstr>
      <vt:lpstr>Technological process</vt:lpstr>
      <vt:lpstr>The discovery in clinical settings of the dependence of the therapeutic efficacy of drugs on the methods of their preparation meant a fundamentally new understanding of the processes of pharmaceutical technology. Often, changes in a substance cannot be determined by chemical methods, and only biological assessment is reliable in determining the good quality of a drug.</vt:lpstr>
      <vt:lpstr>Презентация PowerPoint</vt:lpstr>
    </vt:vector>
  </TitlesOfParts>
  <Company>XJT36-B8T7W-9C3FV-9C9Y8-MJ226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№2</dc:title>
  <dc:creator>User</dc:creator>
  <cp:lastModifiedBy>Alyona Zamkovaya</cp:lastModifiedBy>
  <cp:revision>188</cp:revision>
  <dcterms:created xsi:type="dcterms:W3CDTF">2007-08-30T20:15:35Z</dcterms:created>
  <dcterms:modified xsi:type="dcterms:W3CDTF">2025-01-18T18:12:33Z</dcterms:modified>
</cp:coreProperties>
</file>