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2" r:id="rId8"/>
    <p:sldId id="263" r:id="rId9"/>
    <p:sldId id="264" r:id="rId10"/>
    <p:sldId id="274" r:id="rId11"/>
    <p:sldId id="265" r:id="rId12"/>
    <p:sldId id="266" r:id="rId13"/>
    <p:sldId id="267" r:id="rId14"/>
    <p:sldId id="276" r:id="rId15"/>
    <p:sldId id="268" r:id="rId16"/>
    <p:sldId id="269" r:id="rId17"/>
    <p:sldId id="275" r:id="rId18"/>
    <p:sldId id="270" r:id="rId19"/>
    <p:sldId id="271" r:id="rId20"/>
    <p:sldId id="272" r:id="rId21"/>
    <p:sldId id="273" r:id="rId22"/>
  </p:sldIdLst>
  <p:sldSz cx="9144000" cy="6858000" type="screen4x3"/>
  <p:notesSz cx="6858000" cy="9144000"/>
  <p:defaultTextStyle>
    <a:defPPr>
      <a:defRPr lang="en"/>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211"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FD2A93-DD87-41FF-A02D-1B7B67C7992B}" type="doc">
      <dgm:prSet loTypeId="urn:microsoft.com/office/officeart/2005/8/layout/orgChart1" loCatId="hierarchy" qsTypeId="urn:microsoft.com/office/officeart/2005/8/quickstyle/3d2#3" qsCatId="3D" csTypeId="urn:microsoft.com/office/officeart/2005/8/colors/accent1_2" csCatId="accent1" phldr="1"/>
      <dgm:spPr/>
    </dgm:pt>
    <dgm:pt modelId="{B56AB101-9FFB-46B7-89A4-74340DD24FF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b="0" i="0" u="none" strike="noStrike" cap="none" normalizeH="0" baseline="0" dirty="0" smtClean="0">
              <a:ln/>
              <a:effectLst/>
              <a:latin typeface="Arial" charset="0"/>
            </a:rPr>
            <a:t>According to the degree of dispersion, drug disperse systems are classified into</a:t>
          </a:r>
        </a:p>
      </dgm:t>
    </dgm:pt>
    <dgm:pt modelId="{C1368492-1F96-4040-B547-8EB8C8763328}" type="parTrans" cxnId="{70C60F92-B0DC-4747-A3A9-D467973D3EBE}">
      <dgm:prSet/>
      <dgm:spPr/>
      <dgm:t>
        <a:bodyPr/>
        <a:lstStyle/>
        <a:p>
          <a:endParaRPr lang="ru-RU"/>
        </a:p>
      </dgm:t>
    </dgm:pt>
    <dgm:pt modelId="{5AD02435-BDBC-412F-930E-EE6920D98022}" type="sibTrans" cxnId="{70C60F92-B0DC-4747-A3A9-D467973D3EBE}">
      <dgm:prSet/>
      <dgm:spPr/>
      <dgm:t>
        <a:bodyPr/>
        <a:lstStyle/>
        <a:p>
          <a:endParaRPr lang="ru-RU"/>
        </a:p>
      </dgm:t>
    </dgm:pt>
    <dgm:pt modelId="{22234FE5-10F5-4EB3-B4BA-B82FDB54960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b="0" i="0" u="none" strike="noStrike" cap="none" normalizeH="0" baseline="0" dirty="0" smtClean="0">
              <a:ln/>
              <a:effectLst/>
              <a:latin typeface="Arial" charset="0"/>
            </a:rPr>
            <a:t>Homogeneous</a:t>
          </a:r>
        </a:p>
      </dgm:t>
    </dgm:pt>
    <dgm:pt modelId="{DD4EBA19-9983-49A8-A908-0C98D1CDFE40}" type="parTrans" cxnId="{087C255D-2710-4794-B581-4030AC7E3716}">
      <dgm:prSet/>
      <dgm:spPr/>
      <dgm:t>
        <a:bodyPr/>
        <a:lstStyle/>
        <a:p>
          <a:endParaRPr lang="ru-RU"/>
        </a:p>
      </dgm:t>
    </dgm:pt>
    <dgm:pt modelId="{015AE414-9DA2-4024-9048-3F0344F399CA}" type="sibTrans" cxnId="{087C255D-2710-4794-B581-4030AC7E3716}">
      <dgm:prSet/>
      <dgm:spPr/>
      <dgm:t>
        <a:bodyPr/>
        <a:lstStyle/>
        <a:p>
          <a:endParaRPr lang="ru-RU"/>
        </a:p>
      </dgm:t>
    </dgm:pt>
    <dgm:pt modelId="{CF6DE3A3-EF8F-4C6D-99D6-13F98D39F73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b="0" i="0" u="none" strike="noStrike" cap="none" normalizeH="0" baseline="0" dirty="0" smtClean="0">
              <a:ln/>
              <a:effectLst/>
              <a:latin typeface="Arial" charset="0"/>
            </a:rPr>
            <a:t>Heterogeneous</a:t>
          </a:r>
        </a:p>
      </dgm:t>
    </dgm:pt>
    <dgm:pt modelId="{755C652C-D4A0-416E-80EE-FE4E3C8851EB}" type="parTrans" cxnId="{99FBCCA6-C9A8-4CE2-8F6D-F69AA362673A}">
      <dgm:prSet/>
      <dgm:spPr/>
      <dgm:t>
        <a:bodyPr/>
        <a:lstStyle/>
        <a:p>
          <a:endParaRPr lang="ru-RU"/>
        </a:p>
      </dgm:t>
    </dgm:pt>
    <dgm:pt modelId="{C0769BD0-2DFD-45F8-A4EF-F11342FA23BE}" type="sibTrans" cxnId="{99FBCCA6-C9A8-4CE2-8F6D-F69AA362673A}">
      <dgm:prSet/>
      <dgm:spPr/>
      <dgm:t>
        <a:bodyPr/>
        <a:lstStyle/>
        <a:p>
          <a:endParaRPr lang="ru-RU"/>
        </a:p>
      </dgm:t>
    </dgm:pt>
    <dgm:pt modelId="{D23C9357-046E-46AE-BC2F-999BA086D536}" type="pres">
      <dgm:prSet presAssocID="{90FD2A93-DD87-41FF-A02D-1B7B67C7992B}" presName="hierChild1" presStyleCnt="0">
        <dgm:presLayoutVars>
          <dgm:orgChart val="1"/>
          <dgm:chPref val="1"/>
          <dgm:dir/>
          <dgm:animOne val="branch"/>
          <dgm:animLvl val="lvl"/>
          <dgm:resizeHandles/>
        </dgm:presLayoutVars>
      </dgm:prSet>
      <dgm:spPr/>
    </dgm:pt>
    <dgm:pt modelId="{BDD2142D-7251-4FD3-83E7-545A976AD698}" type="pres">
      <dgm:prSet presAssocID="{B56AB101-9FFB-46B7-89A4-74340DD24FFA}" presName="hierRoot1" presStyleCnt="0">
        <dgm:presLayoutVars>
          <dgm:hierBranch/>
        </dgm:presLayoutVars>
      </dgm:prSet>
      <dgm:spPr/>
    </dgm:pt>
    <dgm:pt modelId="{24D20607-187D-4BD8-B5F4-313D72D7C916}" type="pres">
      <dgm:prSet presAssocID="{B56AB101-9FFB-46B7-89A4-74340DD24FFA}" presName="rootComposite1" presStyleCnt="0"/>
      <dgm:spPr/>
    </dgm:pt>
    <dgm:pt modelId="{9E804E58-B5A7-4FB3-8875-5B166DDE75EF}" type="pres">
      <dgm:prSet presAssocID="{B56AB101-9FFB-46B7-89A4-74340DD24FFA}" presName="rootText1" presStyleLbl="node0" presStyleIdx="0" presStyleCnt="1" custScaleX="257104">
        <dgm:presLayoutVars>
          <dgm:chPref val="3"/>
        </dgm:presLayoutVars>
      </dgm:prSet>
      <dgm:spPr/>
      <dgm:t>
        <a:bodyPr/>
        <a:lstStyle/>
        <a:p>
          <a:endParaRPr lang="ru-RU"/>
        </a:p>
      </dgm:t>
    </dgm:pt>
    <dgm:pt modelId="{7CD40B10-A749-4209-9DDD-9F794D8F0BB7}" type="pres">
      <dgm:prSet presAssocID="{B56AB101-9FFB-46B7-89A4-74340DD24FFA}" presName="rootConnector1" presStyleLbl="node1" presStyleIdx="0" presStyleCnt="0"/>
      <dgm:spPr/>
      <dgm:t>
        <a:bodyPr/>
        <a:lstStyle/>
        <a:p>
          <a:endParaRPr lang="ru-RU"/>
        </a:p>
      </dgm:t>
    </dgm:pt>
    <dgm:pt modelId="{B2381656-8E71-4770-94BB-032D1B8F4D07}" type="pres">
      <dgm:prSet presAssocID="{B56AB101-9FFB-46B7-89A4-74340DD24FFA}" presName="hierChild2" presStyleCnt="0"/>
      <dgm:spPr/>
    </dgm:pt>
    <dgm:pt modelId="{82A5B448-F588-4F0B-A894-CBE11E95ECC2}" type="pres">
      <dgm:prSet presAssocID="{DD4EBA19-9983-49A8-A908-0C98D1CDFE40}" presName="Name35" presStyleLbl="parChTrans1D2" presStyleIdx="0" presStyleCnt="2"/>
      <dgm:spPr/>
      <dgm:t>
        <a:bodyPr/>
        <a:lstStyle/>
        <a:p>
          <a:endParaRPr lang="ru-RU"/>
        </a:p>
      </dgm:t>
    </dgm:pt>
    <dgm:pt modelId="{3135722C-2C60-46A4-B628-A00AEAFF6FF8}" type="pres">
      <dgm:prSet presAssocID="{22234FE5-10F5-4EB3-B4BA-B82FDB54960F}" presName="hierRoot2" presStyleCnt="0">
        <dgm:presLayoutVars>
          <dgm:hierBranch/>
        </dgm:presLayoutVars>
      </dgm:prSet>
      <dgm:spPr/>
    </dgm:pt>
    <dgm:pt modelId="{83A90D90-D515-4CEE-AD9D-862D134785FB}" type="pres">
      <dgm:prSet presAssocID="{22234FE5-10F5-4EB3-B4BA-B82FDB54960F}" presName="rootComposite" presStyleCnt="0"/>
      <dgm:spPr/>
    </dgm:pt>
    <dgm:pt modelId="{7E84AE39-4D38-40F6-AF4E-DEB9FF388510}" type="pres">
      <dgm:prSet presAssocID="{22234FE5-10F5-4EB3-B4BA-B82FDB54960F}" presName="rootText" presStyleLbl="node2" presStyleIdx="0" presStyleCnt="2" custScaleX="115218">
        <dgm:presLayoutVars>
          <dgm:chPref val="3"/>
        </dgm:presLayoutVars>
      </dgm:prSet>
      <dgm:spPr/>
      <dgm:t>
        <a:bodyPr/>
        <a:lstStyle/>
        <a:p>
          <a:endParaRPr lang="ru-RU"/>
        </a:p>
      </dgm:t>
    </dgm:pt>
    <dgm:pt modelId="{46C9AA19-B2CE-4837-BB1B-C8FFAB94F1DF}" type="pres">
      <dgm:prSet presAssocID="{22234FE5-10F5-4EB3-B4BA-B82FDB54960F}" presName="rootConnector" presStyleLbl="node2" presStyleIdx="0" presStyleCnt="2"/>
      <dgm:spPr/>
      <dgm:t>
        <a:bodyPr/>
        <a:lstStyle/>
        <a:p>
          <a:endParaRPr lang="ru-RU"/>
        </a:p>
      </dgm:t>
    </dgm:pt>
    <dgm:pt modelId="{95368C28-AD71-4379-958C-1B7161B34104}" type="pres">
      <dgm:prSet presAssocID="{22234FE5-10F5-4EB3-B4BA-B82FDB54960F}" presName="hierChild4" presStyleCnt="0"/>
      <dgm:spPr/>
    </dgm:pt>
    <dgm:pt modelId="{9FF6A95D-C0EB-4FB4-9A38-6CD206B32B1C}" type="pres">
      <dgm:prSet presAssocID="{22234FE5-10F5-4EB3-B4BA-B82FDB54960F}" presName="hierChild5" presStyleCnt="0"/>
      <dgm:spPr/>
    </dgm:pt>
    <dgm:pt modelId="{F2F4E64D-2A0D-4384-AEAA-B75F4618AB66}" type="pres">
      <dgm:prSet presAssocID="{755C652C-D4A0-416E-80EE-FE4E3C8851EB}" presName="Name35" presStyleLbl="parChTrans1D2" presStyleIdx="1" presStyleCnt="2"/>
      <dgm:spPr/>
      <dgm:t>
        <a:bodyPr/>
        <a:lstStyle/>
        <a:p>
          <a:endParaRPr lang="ru-RU"/>
        </a:p>
      </dgm:t>
    </dgm:pt>
    <dgm:pt modelId="{3DCF03F4-381E-49B5-A70C-FA3DADB4A769}" type="pres">
      <dgm:prSet presAssocID="{CF6DE3A3-EF8F-4C6D-99D6-13F98D39F731}" presName="hierRoot2" presStyleCnt="0">
        <dgm:presLayoutVars>
          <dgm:hierBranch/>
        </dgm:presLayoutVars>
      </dgm:prSet>
      <dgm:spPr/>
    </dgm:pt>
    <dgm:pt modelId="{1DA5C214-A909-4A5E-9909-CC5CDC9F8DA0}" type="pres">
      <dgm:prSet presAssocID="{CF6DE3A3-EF8F-4C6D-99D6-13F98D39F731}" presName="rootComposite" presStyleCnt="0"/>
      <dgm:spPr/>
    </dgm:pt>
    <dgm:pt modelId="{F4528EB2-7ECB-405E-8902-B0C336920C64}" type="pres">
      <dgm:prSet presAssocID="{CF6DE3A3-EF8F-4C6D-99D6-13F98D39F731}" presName="rootText" presStyleLbl="node2" presStyleIdx="1" presStyleCnt="2" custScaleX="123621" custLinFactNeighborX="11418" custLinFactNeighborY="-331">
        <dgm:presLayoutVars>
          <dgm:chPref val="3"/>
        </dgm:presLayoutVars>
      </dgm:prSet>
      <dgm:spPr/>
      <dgm:t>
        <a:bodyPr/>
        <a:lstStyle/>
        <a:p>
          <a:endParaRPr lang="ru-RU"/>
        </a:p>
      </dgm:t>
    </dgm:pt>
    <dgm:pt modelId="{F955F6F5-A933-4574-BACB-4DAF8A26BB50}" type="pres">
      <dgm:prSet presAssocID="{CF6DE3A3-EF8F-4C6D-99D6-13F98D39F731}" presName="rootConnector" presStyleLbl="node2" presStyleIdx="1" presStyleCnt="2"/>
      <dgm:spPr/>
      <dgm:t>
        <a:bodyPr/>
        <a:lstStyle/>
        <a:p>
          <a:endParaRPr lang="ru-RU"/>
        </a:p>
      </dgm:t>
    </dgm:pt>
    <dgm:pt modelId="{74514563-C62B-45A8-9B62-922D4E21E5FC}" type="pres">
      <dgm:prSet presAssocID="{CF6DE3A3-EF8F-4C6D-99D6-13F98D39F731}" presName="hierChild4" presStyleCnt="0"/>
      <dgm:spPr/>
    </dgm:pt>
    <dgm:pt modelId="{59D638DE-663E-4208-AEF7-011684733BE2}" type="pres">
      <dgm:prSet presAssocID="{CF6DE3A3-EF8F-4C6D-99D6-13F98D39F731}" presName="hierChild5" presStyleCnt="0"/>
      <dgm:spPr/>
    </dgm:pt>
    <dgm:pt modelId="{47F4887B-AD5D-4034-83F9-48AF1B02CFC3}" type="pres">
      <dgm:prSet presAssocID="{B56AB101-9FFB-46B7-89A4-74340DD24FFA}" presName="hierChild3" presStyleCnt="0"/>
      <dgm:spPr/>
    </dgm:pt>
  </dgm:ptLst>
  <dgm:cxnLst>
    <dgm:cxn modelId="{4F4A6E04-5F98-465C-A548-F171C5373034}" type="presOf" srcId="{B56AB101-9FFB-46B7-89A4-74340DD24FFA}" destId="{7CD40B10-A749-4209-9DDD-9F794D8F0BB7}" srcOrd="1" destOrd="0" presId="urn:microsoft.com/office/officeart/2005/8/layout/orgChart1"/>
    <dgm:cxn modelId="{4E38143D-2D45-4FD0-A339-B7E6D00D6231}" type="presOf" srcId="{B56AB101-9FFB-46B7-89A4-74340DD24FFA}" destId="{9E804E58-B5A7-4FB3-8875-5B166DDE75EF}" srcOrd="0" destOrd="0" presId="urn:microsoft.com/office/officeart/2005/8/layout/orgChart1"/>
    <dgm:cxn modelId="{99FBCCA6-C9A8-4CE2-8F6D-F69AA362673A}" srcId="{B56AB101-9FFB-46B7-89A4-74340DD24FFA}" destId="{CF6DE3A3-EF8F-4C6D-99D6-13F98D39F731}" srcOrd="1" destOrd="0" parTransId="{755C652C-D4A0-416E-80EE-FE4E3C8851EB}" sibTransId="{C0769BD0-2DFD-45F8-A4EF-F11342FA23BE}"/>
    <dgm:cxn modelId="{70C60F92-B0DC-4747-A3A9-D467973D3EBE}" srcId="{90FD2A93-DD87-41FF-A02D-1B7B67C7992B}" destId="{B56AB101-9FFB-46B7-89A4-74340DD24FFA}" srcOrd="0" destOrd="0" parTransId="{C1368492-1F96-4040-B547-8EB8C8763328}" sibTransId="{5AD02435-BDBC-412F-930E-EE6920D98022}"/>
    <dgm:cxn modelId="{224DAE43-7915-46B1-84B0-57F35A9A205A}" type="presOf" srcId="{90FD2A93-DD87-41FF-A02D-1B7B67C7992B}" destId="{D23C9357-046E-46AE-BC2F-999BA086D536}" srcOrd="0" destOrd="0" presId="urn:microsoft.com/office/officeart/2005/8/layout/orgChart1"/>
    <dgm:cxn modelId="{5044490C-C0F4-4D50-8A8A-438BECF52417}" type="presOf" srcId="{755C652C-D4A0-416E-80EE-FE4E3C8851EB}" destId="{F2F4E64D-2A0D-4384-AEAA-B75F4618AB66}" srcOrd="0" destOrd="0" presId="urn:microsoft.com/office/officeart/2005/8/layout/orgChart1"/>
    <dgm:cxn modelId="{07BE1B0D-02CC-40B2-9A59-93843D4B3D9E}" type="presOf" srcId="{CF6DE3A3-EF8F-4C6D-99D6-13F98D39F731}" destId="{F4528EB2-7ECB-405E-8902-B0C336920C64}" srcOrd="0" destOrd="0" presId="urn:microsoft.com/office/officeart/2005/8/layout/orgChart1"/>
    <dgm:cxn modelId="{087C255D-2710-4794-B581-4030AC7E3716}" srcId="{B56AB101-9FFB-46B7-89A4-74340DD24FFA}" destId="{22234FE5-10F5-4EB3-B4BA-B82FDB54960F}" srcOrd="0" destOrd="0" parTransId="{DD4EBA19-9983-49A8-A908-0C98D1CDFE40}" sibTransId="{015AE414-9DA2-4024-9048-3F0344F399CA}"/>
    <dgm:cxn modelId="{4BC0C8FD-A3A5-4E57-BFA2-264B393B72E1}" type="presOf" srcId="{DD4EBA19-9983-49A8-A908-0C98D1CDFE40}" destId="{82A5B448-F588-4F0B-A894-CBE11E95ECC2}" srcOrd="0" destOrd="0" presId="urn:microsoft.com/office/officeart/2005/8/layout/orgChart1"/>
    <dgm:cxn modelId="{0426712A-2B4F-452E-AE89-D7D2B2B0C3E5}" type="presOf" srcId="{22234FE5-10F5-4EB3-B4BA-B82FDB54960F}" destId="{46C9AA19-B2CE-4837-BB1B-C8FFAB94F1DF}" srcOrd="1" destOrd="0" presId="urn:microsoft.com/office/officeart/2005/8/layout/orgChart1"/>
    <dgm:cxn modelId="{9C17CC33-9B25-4D9A-9084-BE453086E9E2}" type="presOf" srcId="{CF6DE3A3-EF8F-4C6D-99D6-13F98D39F731}" destId="{F955F6F5-A933-4574-BACB-4DAF8A26BB50}" srcOrd="1" destOrd="0" presId="urn:microsoft.com/office/officeart/2005/8/layout/orgChart1"/>
    <dgm:cxn modelId="{CF85A8D0-446B-4D87-A1E2-D814CC23FBA9}" type="presOf" srcId="{22234FE5-10F5-4EB3-B4BA-B82FDB54960F}" destId="{7E84AE39-4D38-40F6-AF4E-DEB9FF388510}" srcOrd="0" destOrd="0" presId="urn:microsoft.com/office/officeart/2005/8/layout/orgChart1"/>
    <dgm:cxn modelId="{22B632D2-90B0-4F5A-BC45-2B6368FF03F4}" type="presParOf" srcId="{D23C9357-046E-46AE-BC2F-999BA086D536}" destId="{BDD2142D-7251-4FD3-83E7-545A976AD698}" srcOrd="0" destOrd="0" presId="urn:microsoft.com/office/officeart/2005/8/layout/orgChart1"/>
    <dgm:cxn modelId="{A9CD7094-4DBC-465C-B1DE-EA7BBC2DAC89}" type="presParOf" srcId="{BDD2142D-7251-4FD3-83E7-545A976AD698}" destId="{24D20607-187D-4BD8-B5F4-313D72D7C916}" srcOrd="0" destOrd="0" presId="urn:microsoft.com/office/officeart/2005/8/layout/orgChart1"/>
    <dgm:cxn modelId="{73DE7B6A-1A85-4AEB-94EA-444A1EC00151}" type="presParOf" srcId="{24D20607-187D-4BD8-B5F4-313D72D7C916}" destId="{9E804E58-B5A7-4FB3-8875-5B166DDE75EF}" srcOrd="0" destOrd="0" presId="urn:microsoft.com/office/officeart/2005/8/layout/orgChart1"/>
    <dgm:cxn modelId="{73EE5774-7090-442D-83CD-9C1807876B9E}" type="presParOf" srcId="{24D20607-187D-4BD8-B5F4-313D72D7C916}" destId="{7CD40B10-A749-4209-9DDD-9F794D8F0BB7}" srcOrd="1" destOrd="0" presId="urn:microsoft.com/office/officeart/2005/8/layout/orgChart1"/>
    <dgm:cxn modelId="{24553479-705B-4F8F-9F68-20069D888596}" type="presParOf" srcId="{BDD2142D-7251-4FD3-83E7-545A976AD698}" destId="{B2381656-8E71-4770-94BB-032D1B8F4D07}" srcOrd="1" destOrd="0" presId="urn:microsoft.com/office/officeart/2005/8/layout/orgChart1"/>
    <dgm:cxn modelId="{505219D5-05ED-431F-A957-4914E06DE97E}" type="presParOf" srcId="{B2381656-8E71-4770-94BB-032D1B8F4D07}" destId="{82A5B448-F588-4F0B-A894-CBE11E95ECC2}" srcOrd="0" destOrd="0" presId="urn:microsoft.com/office/officeart/2005/8/layout/orgChart1"/>
    <dgm:cxn modelId="{EBE5F54D-57F4-4AEA-8C6A-88591965A865}" type="presParOf" srcId="{B2381656-8E71-4770-94BB-032D1B8F4D07}" destId="{3135722C-2C60-46A4-B628-A00AEAFF6FF8}" srcOrd="1" destOrd="0" presId="urn:microsoft.com/office/officeart/2005/8/layout/orgChart1"/>
    <dgm:cxn modelId="{E3EB96DF-5F65-41ED-8403-E24F6218C96C}" type="presParOf" srcId="{3135722C-2C60-46A4-B628-A00AEAFF6FF8}" destId="{83A90D90-D515-4CEE-AD9D-862D134785FB}" srcOrd="0" destOrd="0" presId="urn:microsoft.com/office/officeart/2005/8/layout/orgChart1"/>
    <dgm:cxn modelId="{C5046120-9CF7-4A18-B7BE-C1B54DE7DC74}" type="presParOf" srcId="{83A90D90-D515-4CEE-AD9D-862D134785FB}" destId="{7E84AE39-4D38-40F6-AF4E-DEB9FF388510}" srcOrd="0" destOrd="0" presId="urn:microsoft.com/office/officeart/2005/8/layout/orgChart1"/>
    <dgm:cxn modelId="{A0266576-BCE6-4042-8919-232382C4DFB9}" type="presParOf" srcId="{83A90D90-D515-4CEE-AD9D-862D134785FB}" destId="{46C9AA19-B2CE-4837-BB1B-C8FFAB94F1DF}" srcOrd="1" destOrd="0" presId="urn:microsoft.com/office/officeart/2005/8/layout/orgChart1"/>
    <dgm:cxn modelId="{1BFA87F3-B62A-4696-ADDB-43C2538258F8}" type="presParOf" srcId="{3135722C-2C60-46A4-B628-A00AEAFF6FF8}" destId="{95368C28-AD71-4379-958C-1B7161B34104}" srcOrd="1" destOrd="0" presId="urn:microsoft.com/office/officeart/2005/8/layout/orgChart1"/>
    <dgm:cxn modelId="{9EA73A4F-D8C4-411A-8AAE-A37393BC9304}" type="presParOf" srcId="{3135722C-2C60-46A4-B628-A00AEAFF6FF8}" destId="{9FF6A95D-C0EB-4FB4-9A38-6CD206B32B1C}" srcOrd="2" destOrd="0" presId="urn:microsoft.com/office/officeart/2005/8/layout/orgChart1"/>
    <dgm:cxn modelId="{742FB9E5-5606-4006-8C66-C333210A0F31}" type="presParOf" srcId="{B2381656-8E71-4770-94BB-032D1B8F4D07}" destId="{F2F4E64D-2A0D-4384-AEAA-B75F4618AB66}" srcOrd="2" destOrd="0" presId="urn:microsoft.com/office/officeart/2005/8/layout/orgChart1"/>
    <dgm:cxn modelId="{ACB00A26-04D4-421B-9757-E9B9D694E070}" type="presParOf" srcId="{B2381656-8E71-4770-94BB-032D1B8F4D07}" destId="{3DCF03F4-381E-49B5-A70C-FA3DADB4A769}" srcOrd="3" destOrd="0" presId="urn:microsoft.com/office/officeart/2005/8/layout/orgChart1"/>
    <dgm:cxn modelId="{80666FC3-BC36-412C-A15A-2D96A535C765}" type="presParOf" srcId="{3DCF03F4-381E-49B5-A70C-FA3DADB4A769}" destId="{1DA5C214-A909-4A5E-9909-CC5CDC9F8DA0}" srcOrd="0" destOrd="0" presId="urn:microsoft.com/office/officeart/2005/8/layout/orgChart1"/>
    <dgm:cxn modelId="{1DDD7F88-09F3-4999-A4FA-CD66F57F7F56}" type="presParOf" srcId="{1DA5C214-A909-4A5E-9909-CC5CDC9F8DA0}" destId="{F4528EB2-7ECB-405E-8902-B0C336920C64}" srcOrd="0" destOrd="0" presId="urn:microsoft.com/office/officeart/2005/8/layout/orgChart1"/>
    <dgm:cxn modelId="{FC6D6B6D-D4CB-4EF8-B2C0-2549A72CD8B0}" type="presParOf" srcId="{1DA5C214-A909-4A5E-9909-CC5CDC9F8DA0}" destId="{F955F6F5-A933-4574-BACB-4DAF8A26BB50}" srcOrd="1" destOrd="0" presId="urn:microsoft.com/office/officeart/2005/8/layout/orgChart1"/>
    <dgm:cxn modelId="{EBAAC2BF-A743-4F84-B937-8E896DB491F0}" type="presParOf" srcId="{3DCF03F4-381E-49B5-A70C-FA3DADB4A769}" destId="{74514563-C62B-45A8-9B62-922D4E21E5FC}" srcOrd="1" destOrd="0" presId="urn:microsoft.com/office/officeart/2005/8/layout/orgChart1"/>
    <dgm:cxn modelId="{1360E2A8-915A-49DE-92E6-35B7F7CF0440}" type="presParOf" srcId="{3DCF03F4-381E-49B5-A70C-FA3DADB4A769}" destId="{59D638DE-663E-4208-AEF7-011684733BE2}" srcOrd="2" destOrd="0" presId="urn:microsoft.com/office/officeart/2005/8/layout/orgChart1"/>
    <dgm:cxn modelId="{71098E42-3157-40B0-942E-B06A9EC3EE0A}" type="presParOf" srcId="{BDD2142D-7251-4FD3-83E7-545A976AD698}" destId="{47F4887B-AD5D-4034-83F9-48AF1B02CFC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4E64D-2A0D-4384-AEAA-B75F4618AB66}">
      <dsp:nvSpPr>
        <dsp:cNvPr id="0" name=""/>
        <dsp:cNvSpPr/>
      </dsp:nvSpPr>
      <dsp:spPr>
        <a:xfrm>
          <a:off x="4572000" y="1328413"/>
          <a:ext cx="2112699" cy="553485"/>
        </a:xfrm>
        <a:custGeom>
          <a:avLst/>
          <a:gdLst/>
          <a:ahLst/>
          <a:cxnLst/>
          <a:rect l="0" t="0" r="0" b="0"/>
          <a:pathLst>
            <a:path>
              <a:moveTo>
                <a:pt x="0" y="0"/>
              </a:moveTo>
              <a:lnTo>
                <a:pt x="0" y="274544"/>
              </a:lnTo>
              <a:lnTo>
                <a:pt x="2112699" y="274544"/>
              </a:lnTo>
              <a:lnTo>
                <a:pt x="2112699" y="553485"/>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2A5B448-F588-4F0B-A894-CBE11E95ECC2}">
      <dsp:nvSpPr>
        <dsp:cNvPr id="0" name=""/>
        <dsp:cNvSpPr/>
      </dsp:nvSpPr>
      <dsp:spPr>
        <a:xfrm>
          <a:off x="2651012" y="1328413"/>
          <a:ext cx="1920987" cy="557882"/>
        </a:xfrm>
        <a:custGeom>
          <a:avLst/>
          <a:gdLst/>
          <a:ahLst/>
          <a:cxnLst/>
          <a:rect l="0" t="0" r="0" b="0"/>
          <a:pathLst>
            <a:path>
              <a:moveTo>
                <a:pt x="1920987" y="0"/>
              </a:moveTo>
              <a:lnTo>
                <a:pt x="1920987" y="278941"/>
              </a:lnTo>
              <a:lnTo>
                <a:pt x="0" y="278941"/>
              </a:lnTo>
              <a:lnTo>
                <a:pt x="0" y="557882"/>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E804E58-B5A7-4FB3-8875-5B166DDE75EF}">
      <dsp:nvSpPr>
        <dsp:cNvPr id="0" name=""/>
        <dsp:cNvSpPr/>
      </dsp:nvSpPr>
      <dsp:spPr>
        <a:xfrm>
          <a:off x="1156910" y="122"/>
          <a:ext cx="6830178" cy="1328291"/>
        </a:xfrm>
        <a:prstGeom prst="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3200" b="0" i="0" u="none" strike="noStrike" kern="1200" cap="none" normalizeH="0" baseline="0" dirty="0" smtClean="0">
              <a:ln/>
              <a:effectLst/>
              <a:latin typeface="Arial" charset="0"/>
            </a:rPr>
            <a:t>According to the degree of dispersion, drug disperse systems are classified into</a:t>
          </a:r>
        </a:p>
      </dsp:txBody>
      <dsp:txXfrm>
        <a:off x="1156910" y="122"/>
        <a:ext cx="6830178" cy="1328291"/>
      </dsp:txXfrm>
    </dsp:sp>
    <dsp:sp modelId="{7E84AE39-4D38-40F6-AF4E-DEB9FF388510}">
      <dsp:nvSpPr>
        <dsp:cNvPr id="0" name=""/>
        <dsp:cNvSpPr/>
      </dsp:nvSpPr>
      <dsp:spPr>
        <a:xfrm>
          <a:off x="1120581" y="1886296"/>
          <a:ext cx="3060860" cy="1328291"/>
        </a:xfrm>
        <a:prstGeom prst="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3200" b="0" i="0" u="none" strike="noStrike" kern="1200" cap="none" normalizeH="0" baseline="0" dirty="0" smtClean="0">
              <a:ln/>
              <a:effectLst/>
              <a:latin typeface="Arial" charset="0"/>
            </a:rPr>
            <a:t>Homogeneous</a:t>
          </a:r>
        </a:p>
      </dsp:txBody>
      <dsp:txXfrm>
        <a:off x="1120581" y="1886296"/>
        <a:ext cx="3060860" cy="1328291"/>
      </dsp:txXfrm>
    </dsp:sp>
    <dsp:sp modelId="{F4528EB2-7ECB-405E-8902-B0C336920C64}">
      <dsp:nvSpPr>
        <dsp:cNvPr id="0" name=""/>
        <dsp:cNvSpPr/>
      </dsp:nvSpPr>
      <dsp:spPr>
        <a:xfrm>
          <a:off x="5042653" y="1881899"/>
          <a:ext cx="3284093" cy="1328291"/>
        </a:xfrm>
        <a:prstGeom prst="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3200" b="0" i="0" u="none" strike="noStrike" kern="1200" cap="none" normalizeH="0" baseline="0" dirty="0" smtClean="0">
              <a:ln/>
              <a:effectLst/>
              <a:latin typeface="Arial" charset="0"/>
            </a:rPr>
            <a:t>Heterogeneous</a:t>
          </a:r>
        </a:p>
      </dsp:txBody>
      <dsp:txXfrm>
        <a:off x="5042653" y="1881899"/>
        <a:ext cx="3284093" cy="132829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fld id="{8FB6005A-D6BA-4107-A2CE-6986322BA619}" type="datetimeFigureOut">
              <a:rPr lang="ru-RU"/>
              <a:pPr>
                <a:defRPr/>
              </a:pPr>
              <a:t>18.01.2025</a:t>
            </a:fld>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solidFill>
                  <a:srgbClr val="D1EAEE"/>
                </a:solidFill>
              </a:defRPr>
            </a:lvl1pPr>
          </a:lstStyle>
          <a:p>
            <a:fld id="{B5EE9B01-189D-4FCC-8071-C13FE7434256}" type="slidenum">
              <a:rPr lang="ru-RU" altLang="uk-UA"/>
              <a:pPr/>
              <a:t>‹#›</a:t>
            </a:fld>
            <a:endParaRPr lang="ru-RU" altLang="uk-UA"/>
          </a:p>
        </p:txBody>
      </p:sp>
    </p:spTree>
    <p:extLst>
      <p:ext uri="{BB962C8B-B14F-4D97-AF65-F5344CB8AC3E}">
        <p14:creationId xmlns:p14="http://schemas.microsoft.com/office/powerpoint/2010/main" val="182471078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5507A5D7-BA80-4B0E-B595-2A28F6888D22}"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D927765D-20B9-4512-95F1-B1B9C0C71B97}" type="slidenum">
              <a:rPr lang="ru-RU" altLang="uk-UA"/>
              <a:pPr/>
              <a:t>‹#›</a:t>
            </a:fld>
            <a:endParaRPr lang="ru-RU" altLang="uk-UA"/>
          </a:p>
        </p:txBody>
      </p:sp>
    </p:spTree>
    <p:extLst>
      <p:ext uri="{BB962C8B-B14F-4D97-AF65-F5344CB8AC3E}">
        <p14:creationId xmlns:p14="http://schemas.microsoft.com/office/powerpoint/2010/main" val="444302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D670BA54-E898-4DB9-87D7-45B1C492CBC5}" type="datetimeFigureOut">
              <a:rPr lang="ru-RU"/>
              <a:pPr>
                <a:defRPr/>
              </a:pPr>
              <a:t>18.01.2025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srgbClr val="D1EAEE"/>
                </a:solidFill>
              </a:defRPr>
            </a:lvl1pPr>
          </a:lstStyle>
          <a:p>
            <a:fld id="{4A0DBDF1-56E4-4AD6-99F7-BB85AFDA8555}" type="slidenum">
              <a:rPr lang="ru-RU" altLang="uk-UA"/>
              <a:pPr/>
              <a:t>‹#›</a:t>
            </a:fld>
            <a:endParaRPr lang="ru-RU" altLang="uk-UA"/>
          </a:p>
        </p:txBody>
      </p:sp>
    </p:spTree>
    <p:extLst>
      <p:ext uri="{BB962C8B-B14F-4D97-AF65-F5344CB8AC3E}">
        <p14:creationId xmlns:p14="http://schemas.microsoft.com/office/powerpoint/2010/main" val="173368274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A2827A7E-E6B9-4516-A8A4-608E9C849492}" type="datetimeFigureOut">
              <a:rPr lang="ru-RU"/>
              <a:pPr>
                <a:defRPr/>
              </a:pPr>
              <a:t>18.01.2025</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fld id="{FBD5C757-7044-4AE6-A6A5-7F262E9E3EC0}" type="slidenum">
              <a:rPr lang="ru-RU" altLang="uk-UA"/>
              <a:pPr/>
              <a:t>‹#›</a:t>
            </a:fld>
            <a:endParaRPr lang="ru-RU" altLang="uk-UA"/>
          </a:p>
        </p:txBody>
      </p:sp>
    </p:spTree>
    <p:extLst>
      <p:ext uri="{BB962C8B-B14F-4D97-AF65-F5344CB8AC3E}">
        <p14:creationId xmlns:p14="http://schemas.microsoft.com/office/powerpoint/2010/main" val="13674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F1C41AB0-89BA-4304-8551-53A93EBD2A41}" type="datetimeFigureOut">
              <a:rPr lang="ru-RU"/>
              <a:pPr>
                <a:defRPr/>
              </a:pPr>
              <a:t>18.01.2025</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fld id="{BC43CAA5-C760-4EB6-BFC8-838B0459C150}" type="slidenum">
              <a:rPr lang="ru-RU" altLang="uk-UA"/>
              <a:pPr/>
              <a:t>‹#›</a:t>
            </a:fld>
            <a:endParaRPr lang="ru-RU" altLang="uk-UA"/>
          </a:p>
        </p:txBody>
      </p:sp>
    </p:spTree>
    <p:extLst>
      <p:ext uri="{BB962C8B-B14F-4D97-AF65-F5344CB8AC3E}">
        <p14:creationId xmlns:p14="http://schemas.microsoft.com/office/powerpoint/2010/main" val="494957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C7B72E3D-A350-4796-A67F-0595C6FAEE65}" type="datetimeFigureOut">
              <a:rPr lang="ru-RU"/>
              <a:pPr>
                <a:defRPr/>
              </a:pPr>
              <a:t>18.01.2025</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fld id="{98560C78-4C92-4648-9459-5950E66ABA6F}" type="slidenum">
              <a:rPr lang="ru-RU" altLang="uk-UA"/>
              <a:pPr/>
              <a:t>‹#›</a:t>
            </a:fld>
            <a:endParaRPr lang="ru-RU" altLang="uk-UA"/>
          </a:p>
        </p:txBody>
      </p:sp>
    </p:spTree>
    <p:extLst>
      <p:ext uri="{BB962C8B-B14F-4D97-AF65-F5344CB8AC3E}">
        <p14:creationId xmlns:p14="http://schemas.microsoft.com/office/powerpoint/2010/main" val="188805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4C161A24-D66E-414C-A333-5FC0A137BF8B}" type="datetimeFigureOut">
              <a:rPr lang="ru-RU"/>
              <a:pPr>
                <a:defRPr/>
              </a:pPr>
              <a:t>18.01.2025</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fld id="{9F8CBCCE-587B-4D77-859F-B44BBED2DE87}" type="slidenum">
              <a:rPr lang="ru-RU" altLang="uk-UA"/>
              <a:pPr/>
              <a:t>‹#›</a:t>
            </a:fld>
            <a:endParaRPr lang="ru-RU" altLang="uk-UA"/>
          </a:p>
        </p:txBody>
      </p:sp>
    </p:spTree>
    <p:extLst>
      <p:ext uri="{BB962C8B-B14F-4D97-AF65-F5344CB8AC3E}">
        <p14:creationId xmlns:p14="http://schemas.microsoft.com/office/powerpoint/2010/main" val="1374623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1232BC7B-31B1-430C-9F63-8B83C7E4B4CF}" type="datetimeFigureOut">
              <a:rPr lang="ru-RU"/>
              <a:pPr>
                <a:defRPr/>
              </a:pPr>
              <a:t>18.01.2025</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fld id="{EEAB4323-A5D7-40FC-AC48-5C83744CCB5F}" type="slidenum">
              <a:rPr lang="ru-RU" altLang="uk-UA"/>
              <a:pPr/>
              <a:t>‹#›</a:t>
            </a:fld>
            <a:endParaRPr lang="ru-RU" altLang="uk-UA"/>
          </a:p>
        </p:txBody>
      </p:sp>
    </p:spTree>
    <p:extLst>
      <p:ext uri="{BB962C8B-B14F-4D97-AF65-F5344CB8AC3E}">
        <p14:creationId xmlns:p14="http://schemas.microsoft.com/office/powerpoint/2010/main" val="2197476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13"/>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ый треугольник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олилиния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Полилиния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F91ED83A-79DE-40C0-8EA1-F50BBC2C9129}" type="datetimeFigureOut">
              <a:rPr lang="ru-RU"/>
              <a:pPr>
                <a:defRPr/>
              </a:pPr>
              <a:t>18.01.2025</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fld id="{90806541-15C5-495F-8BAC-F5183EF0C747}" type="slidenum">
              <a:rPr lang="ru-RU" altLang="uk-UA"/>
              <a:pPr/>
              <a:t>‹#›</a:t>
            </a:fld>
            <a:endParaRPr lang="ru-RU" altLang="uk-UA"/>
          </a:p>
        </p:txBody>
      </p:sp>
    </p:spTree>
    <p:extLst>
      <p:ext uri="{BB962C8B-B14F-4D97-AF65-F5344CB8AC3E}">
        <p14:creationId xmlns:p14="http://schemas.microsoft.com/office/powerpoint/2010/main" val="2331496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B290C0D3-2573-44EC-B591-2FE96E412459}"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8A634608-ABBF-4DC6-8B1F-4EDAE169B256}" type="slidenum">
              <a:rPr lang="ru-RU" altLang="uk-UA"/>
              <a:pPr/>
              <a:t>‹#›</a:t>
            </a:fld>
            <a:endParaRPr lang="ru-RU" altLang="uk-UA"/>
          </a:p>
        </p:txBody>
      </p:sp>
    </p:spTree>
    <p:extLst>
      <p:ext uri="{BB962C8B-B14F-4D97-AF65-F5344CB8AC3E}">
        <p14:creationId xmlns:p14="http://schemas.microsoft.com/office/powerpoint/2010/main" val="2192987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91EF6914-22CC-4C3D-834D-5F5725BEFDEC}"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F43DE9C2-E618-4637-BC60-F7D7C3EC7594}" type="slidenum">
              <a:rPr lang="ru-RU" altLang="uk-UA"/>
              <a:pPr/>
              <a:t>‹#›</a:t>
            </a:fld>
            <a:endParaRPr lang="ru-RU" altLang="uk-UA"/>
          </a:p>
        </p:txBody>
      </p:sp>
    </p:spTree>
    <p:extLst>
      <p:ext uri="{BB962C8B-B14F-4D97-AF65-F5344CB8AC3E}">
        <p14:creationId xmlns:p14="http://schemas.microsoft.com/office/powerpoint/2010/main" val="2341582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8" name="Заголовок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ru-RU" altLang="uk-UA" smtClean="0"/>
              <a:t>Образец заголовка</a:t>
            </a:r>
            <a:endParaRPr lang="en-US" altLang="uk-UA" smtClean="0"/>
          </a:p>
        </p:txBody>
      </p:sp>
      <p:sp>
        <p:nvSpPr>
          <p:cNvPr id="1029" name="Текст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endParaRPr lang="en-US" altLang="uk-UA" smtClean="0"/>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B7BEF607-2EF0-49A1-A3EB-2147643E1957}" type="datetimeFigureOut">
              <a:rPr lang="ru-RU"/>
              <a:pPr>
                <a:defRPr/>
              </a:pPr>
              <a:t>18.01.2025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latin typeface="Constantia" panose="02030602050306030303" pitchFamily="18" charset="0"/>
              </a:defRPr>
            </a:lvl1pPr>
          </a:lstStyle>
          <a:p>
            <a:fld id="{20B5EF9F-2DED-4C86-AF6B-9E23CFD735D9}" type="slidenum">
              <a:rPr lang="ru-RU" altLang="uk-UA"/>
              <a:pPr/>
              <a:t>‹#›</a:t>
            </a:fld>
            <a:endParaRPr lang="ru-RU" altLang="uk-UA"/>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725" r:id="rId1"/>
    <p:sldLayoutId id="2147483717" r:id="rId2"/>
    <p:sldLayoutId id="2147483726" r:id="rId3"/>
    <p:sldLayoutId id="2147483718" r:id="rId4"/>
    <p:sldLayoutId id="2147483719" r:id="rId5"/>
    <p:sldLayoutId id="2147483720" r:id="rId6"/>
    <p:sldLayoutId id="2147483721" r:id="rId7"/>
    <p:sldLayoutId id="2147483722" r:id="rId8"/>
    <p:sldLayoutId id="2147483727" r:id="rId9"/>
    <p:sldLayoutId id="2147483723" r:id="rId10"/>
    <p:sldLayoutId id="2147483724"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Подзаголовок 2"/>
          <p:cNvSpPr>
            <a:spLocks noGrp="1"/>
          </p:cNvSpPr>
          <p:nvPr>
            <p:ph type="subTitle" idx="1"/>
          </p:nvPr>
        </p:nvSpPr>
        <p:spPr>
          <a:xfrm>
            <a:off x="209614" y="1878655"/>
            <a:ext cx="8810016" cy="3240360"/>
          </a:xfrm>
        </p:spPr>
        <p:txBody>
          <a:bodyPr/>
          <a:lstStyle/>
          <a:p>
            <a:pPr marR="0" algn="ctr" eaLnBrk="1" hangingPunct="1"/>
            <a:r>
              <a:rPr lang="en" altLang="uk-UA" sz="3200" dirty="0" smtClean="0">
                <a:solidFill>
                  <a:srgbClr val="FFFFCC"/>
                </a:solidFill>
              </a:rPr>
              <a:t>Pharmaceutical factors: chemical and physical state of medicinal substances. Excipients. The influence of the technology of preparation of medicinal preparations, the type of dosage form, the routes of its administration on the therapeutic efficacy of drugs</a:t>
            </a:r>
          </a:p>
          <a:p>
            <a:pPr marR="0" algn="ctr" eaLnBrk="1" hangingPunct="1"/>
            <a:endParaRPr lang="ru-RU" altLang="uk-UA" sz="3200" dirty="0" smtClean="0">
              <a:solidFill>
                <a:srgbClr val="FFFFCC"/>
              </a:solidFill>
            </a:endParaRPr>
          </a:p>
        </p:txBody>
      </p:sp>
      <p:sp>
        <p:nvSpPr>
          <p:cNvPr id="4" name="Заголовок 1"/>
          <p:cNvSpPr txBox="1">
            <a:spLocks/>
          </p:cNvSpPr>
          <p:nvPr/>
        </p:nvSpPr>
        <p:spPr>
          <a:xfrm>
            <a:off x="6156176" y="4989110"/>
            <a:ext cx="2863454"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Times New Roman" panose="02020603050405020304" pitchFamily="18" charset="0"/>
                <a:cs typeface="Times New Roman" panose="02020603050405020304" pitchFamily="18" charset="0"/>
              </a:rPr>
              <a:t>Associate Professor Zamkovaya A.V.</a:t>
            </a:r>
            <a:endParaRPr lang="uk-UA" sz="2000" dirty="0">
              <a:latin typeface="Times New Roman" panose="02020603050405020304" pitchFamily="18" charset="0"/>
              <a:cs typeface="Times New Roman" panose="02020603050405020304" pitchFamily="18" charset="0"/>
            </a:endParaRPr>
          </a:p>
        </p:txBody>
      </p:sp>
      <p:sp>
        <p:nvSpPr>
          <p:cNvPr id="5" name="Заголовок 1"/>
          <p:cNvSpPr txBox="1">
            <a:spLocks/>
          </p:cNvSpPr>
          <p:nvPr/>
        </p:nvSpPr>
        <p:spPr>
          <a:xfrm>
            <a:off x="2817538" y="6234246"/>
            <a:ext cx="4173412"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Times New Roman" panose="02020603050405020304" pitchFamily="18" charset="0"/>
                <a:cs typeface="Times New Roman" panose="02020603050405020304" pitchFamily="18" charset="0"/>
              </a:rPr>
              <a:t>Odesa 2025</a:t>
            </a:r>
            <a:endParaRPr lang="uk-UA" sz="2000" dirty="0">
              <a:latin typeface="Times New Roman" panose="02020603050405020304" pitchFamily="18" charset="0"/>
              <a:cs typeface="Times New Roman" panose="02020603050405020304" pitchFamily="18" charset="0"/>
            </a:endParaRPr>
          </a:p>
        </p:txBody>
      </p:sp>
      <p:pic>
        <p:nvPicPr>
          <p:cNvPr id="6"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2"/>
            <a:ext cx="952457" cy="124552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bwMode="auto">
          <a:xfrm>
            <a:off x="1331640" y="128263"/>
            <a:ext cx="7578079" cy="1484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anose="05020102010507070707"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anose="05020102010507070707"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anose="05020102010507070707"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anose="05020102010507070707"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anose="05020102010507070707"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ctr"/>
            <a:r>
              <a:rPr lang="en" sz="2000" b="1" dirty="0" smtClean="0"/>
              <a:t>ODESSA NATIONAL MEDICAL UNIVERSITY</a:t>
            </a:r>
          </a:p>
          <a:p>
            <a:pPr algn="ctr"/>
            <a:r>
              <a:rPr lang="en" sz="2000" b="1" dirty="0" smtClean="0"/>
              <a:t>PHARMACEUTICAL</a:t>
            </a:r>
            <a:r>
              <a:rPr lang="uk-UA" sz="2000" b="1" dirty="0" smtClean="0"/>
              <a:t> </a:t>
            </a:r>
            <a:r>
              <a:rPr lang="en" sz="2000" b="1" dirty="0" smtClean="0"/>
              <a:t>FACULTY </a:t>
            </a:r>
            <a:endParaRPr lang="uk-UA" sz="2000" b="1" dirty="0" smtClean="0"/>
          </a:p>
          <a:p>
            <a:pPr algn="ctr"/>
            <a:r>
              <a:rPr lang="en" sz="2000" b="1" dirty="0" smtClean="0"/>
              <a:t> DEPARTMENT OF </a:t>
            </a:r>
            <a:r>
              <a:rPr lang="en-US" sz="2000" b="1" dirty="0" smtClean="0"/>
              <a:t>PHARMACEUTICAL CHEMISTRY </a:t>
            </a:r>
          </a:p>
          <a:p>
            <a:pPr algn="ctr"/>
            <a:r>
              <a:rPr lang="en-US" sz="2000" b="1" smtClean="0"/>
              <a:t>AND </a:t>
            </a:r>
            <a:r>
              <a:rPr lang="en-US" sz="2000" b="1" smtClean="0"/>
              <a:t>DRUG </a:t>
            </a:r>
            <a:r>
              <a:rPr lang="en" sz="2000" b="1" dirty="0" smtClean="0"/>
              <a:t> </a:t>
            </a:r>
            <a:r>
              <a:rPr lang="en" sz="2000" b="1" dirty="0" smtClean="0"/>
              <a:t>TECHNOLOGY</a:t>
            </a:r>
          </a:p>
          <a:p>
            <a:pPr algn="ctr" eaLnBrk="1" hangingPunct="1">
              <a:defRPr/>
            </a:pPr>
            <a:r>
              <a:rPr lang="uk-UA" sz="2000" dirty="0" smtClean="0"/>
              <a:t/>
            </a:r>
            <a:br>
              <a:rPr lang="uk-UA" sz="2000" dirty="0" smtClean="0"/>
            </a:br>
            <a:endParaRPr lang="uk-UA" sz="20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428625"/>
            <a:ext cx="8229600" cy="6429375"/>
          </a:xfrm>
        </p:spPr>
        <p:txBody>
          <a:bodyPr>
            <a:normAutofit fontScale="85000" lnSpcReduction="20000"/>
          </a:bodyPr>
          <a:lstStyle/>
          <a:p>
            <a:pPr marL="274320" indent="-274320" algn="ctr" eaLnBrk="1" fontAlgn="auto" hangingPunct="1">
              <a:spcAft>
                <a:spcPts val="0"/>
              </a:spcAft>
              <a:buClr>
                <a:schemeClr val="accent3"/>
              </a:buClr>
              <a:buFont typeface="Wingdings 2"/>
              <a:buNone/>
              <a:defRPr/>
            </a:pPr>
            <a:r>
              <a:rPr lang="en" sz="3300" b="1" dirty="0" smtClean="0"/>
              <a:t>Plan</a:t>
            </a:r>
            <a:endParaRPr lang="ru-RU" sz="3300" dirty="0" smtClean="0"/>
          </a:p>
          <a:p>
            <a:pPr marL="274320" indent="-274320" algn="just" eaLnBrk="1" fontAlgn="auto" hangingPunct="1">
              <a:spcAft>
                <a:spcPts val="0"/>
              </a:spcAft>
              <a:buClr>
                <a:schemeClr val="accent3"/>
              </a:buClr>
              <a:buFont typeface="Wingdings 2"/>
              <a:buChar char=""/>
              <a:defRPr/>
            </a:pPr>
            <a:r>
              <a:rPr lang="en" dirty="0" smtClean="0"/>
              <a:t>The influence of pharmaceutical factors on the therapeutic effect of drugs.</a:t>
            </a:r>
          </a:p>
          <a:p>
            <a:pPr marL="274320" indent="-274320" algn="just" eaLnBrk="1" fontAlgn="auto" hangingPunct="1">
              <a:spcAft>
                <a:spcPts val="0"/>
              </a:spcAft>
              <a:buClr>
                <a:schemeClr val="accent3"/>
              </a:buClr>
              <a:buFont typeface="Wingdings 2"/>
              <a:buChar char=""/>
              <a:defRPr/>
            </a:pPr>
            <a:r>
              <a:rPr lang="en" dirty="0" smtClean="0"/>
              <a:t>Classification of factors.</a:t>
            </a:r>
          </a:p>
          <a:p>
            <a:pPr marL="274320" indent="-274320" algn="just" eaLnBrk="1" fontAlgn="auto" hangingPunct="1">
              <a:spcAft>
                <a:spcPts val="0"/>
              </a:spcAft>
              <a:buClr>
                <a:schemeClr val="accent3"/>
              </a:buClr>
              <a:buFont typeface="Wingdings 2"/>
              <a:buChar char=""/>
              <a:defRPr/>
            </a:pPr>
            <a:r>
              <a:rPr lang="en" dirty="0" smtClean="0"/>
              <a:t>Physical state of medicinal substances.</a:t>
            </a:r>
          </a:p>
          <a:p>
            <a:pPr marL="274320" indent="-274320" algn="just" eaLnBrk="1" fontAlgn="auto" hangingPunct="1">
              <a:spcAft>
                <a:spcPts val="0"/>
              </a:spcAft>
              <a:buClr>
                <a:schemeClr val="accent3"/>
              </a:buClr>
              <a:buFont typeface="Wingdings 2"/>
              <a:buChar char=""/>
              <a:defRPr/>
            </a:pPr>
            <a:r>
              <a:rPr lang="en" dirty="0" smtClean="0"/>
              <a:t>Simple chemical modification - salts, acids, esters, lyes.</a:t>
            </a:r>
          </a:p>
          <a:p>
            <a:pPr marL="274320" indent="-274320" algn="just" eaLnBrk="1" fontAlgn="auto" hangingPunct="1">
              <a:spcAft>
                <a:spcPts val="0"/>
              </a:spcAft>
              <a:buClr>
                <a:schemeClr val="accent3"/>
              </a:buClr>
              <a:buFont typeface="Wingdings 2"/>
              <a:buChar char=""/>
              <a:defRPr/>
            </a:pPr>
            <a:r>
              <a:rPr lang="en" dirty="0" smtClean="0"/>
              <a:t>Excipients and their nature.</a:t>
            </a:r>
          </a:p>
          <a:p>
            <a:pPr marL="274320" indent="-274320" algn="just" eaLnBrk="1" fontAlgn="auto" hangingPunct="1">
              <a:spcAft>
                <a:spcPts val="0"/>
              </a:spcAft>
              <a:buClr>
                <a:schemeClr val="accent3"/>
              </a:buClr>
              <a:buFont typeface="Wingdings 2"/>
              <a:buChar char=""/>
              <a:defRPr/>
            </a:pPr>
            <a:r>
              <a:rPr lang="en" dirty="0" smtClean="0"/>
              <a:t>Interaction of auxiliary and medicinal substances, principles of selection of auxiliary substances.</a:t>
            </a:r>
          </a:p>
          <a:p>
            <a:pPr marL="274320" indent="-274320" algn="just" eaLnBrk="1" fontAlgn="auto" hangingPunct="1">
              <a:spcAft>
                <a:spcPts val="0"/>
              </a:spcAft>
              <a:buClr>
                <a:schemeClr val="accent3"/>
              </a:buClr>
              <a:buFont typeface="Wingdings 2"/>
              <a:buChar char=""/>
              <a:defRPr/>
            </a:pPr>
            <a:r>
              <a:rPr lang="en" dirty="0" smtClean="0"/>
              <a:t>The importance of variable pharmaceutical factors in the manufacture of medicinal products.</a:t>
            </a:r>
          </a:p>
          <a:p>
            <a:pPr marL="274320" indent="-274320" algn="just" eaLnBrk="1" fontAlgn="auto" hangingPunct="1">
              <a:spcAft>
                <a:spcPts val="0"/>
              </a:spcAft>
              <a:buClr>
                <a:schemeClr val="accent3"/>
              </a:buClr>
              <a:buFont typeface="Wingdings 2"/>
              <a:buChar char=""/>
              <a:defRPr/>
            </a:pPr>
            <a:r>
              <a:rPr lang="en" dirty="0" smtClean="0"/>
              <a:t>The influence of technological operations on the process of manufacturing medicinal products.</a:t>
            </a:r>
          </a:p>
          <a:p>
            <a:pPr marL="274320" indent="-274320" algn="just" eaLnBrk="1" fontAlgn="auto" hangingPunct="1">
              <a:spcAft>
                <a:spcPts val="0"/>
              </a:spcAft>
              <a:buClr>
                <a:schemeClr val="accent3"/>
              </a:buClr>
              <a:buFont typeface="Wingdings 2"/>
              <a:buChar char=""/>
              <a:defRPr/>
            </a:pPr>
            <a:r>
              <a:rPr lang="en" dirty="0" smtClean="0"/>
              <a:t>The importance of developing scientifically based methods for obtaining medicinal products</a:t>
            </a:r>
          </a:p>
          <a:p>
            <a:pPr marL="274320" indent="-274320" algn="just" eaLnBrk="1" fontAlgn="auto" hangingPunct="1">
              <a:spcAft>
                <a:spcPts val="0"/>
              </a:spcAft>
              <a:buClr>
                <a:schemeClr val="accent3"/>
              </a:buClr>
              <a:buFont typeface="Wingdings 2"/>
              <a:buChar char=""/>
              <a:defRPr/>
            </a:pPr>
            <a:r>
              <a:rPr lang="en" dirty="0" smtClean="0"/>
              <a:t>Types of dosage forms.</a:t>
            </a:r>
          </a:p>
          <a:p>
            <a:pPr marL="274320" indent="-274320" algn="just" eaLnBrk="1" fontAlgn="auto" hangingPunct="1">
              <a:spcAft>
                <a:spcPts val="0"/>
              </a:spcAft>
              <a:buClr>
                <a:schemeClr val="accent3"/>
              </a:buClr>
              <a:buFont typeface="Wingdings 2"/>
              <a:buChar char=""/>
              <a:defRPr/>
            </a:pPr>
            <a:r>
              <a:rPr lang="en" dirty="0" smtClean="0"/>
              <a:t>Routes of administration of drugs.</a:t>
            </a:r>
          </a:p>
          <a:p>
            <a:pPr marL="274320" indent="-274320" algn="just" eaLnBrk="1" fontAlgn="auto" hangingPunct="1">
              <a:spcAft>
                <a:spcPts val="0"/>
              </a:spcAft>
              <a:buClr>
                <a:schemeClr val="accent3"/>
              </a:buClr>
              <a:buFont typeface="Wingdings 2"/>
              <a:buChar char=""/>
              <a:defRPr/>
            </a:pPr>
            <a:r>
              <a:rPr lang="en" dirty="0" smtClean="0"/>
              <a:t>Routes of access of medicinal substances in the body.</a:t>
            </a:r>
          </a:p>
          <a:p>
            <a:pPr marL="274320" indent="-274320" algn="just" eaLnBrk="1" fontAlgn="auto" hangingPunct="1">
              <a:spcAft>
                <a:spcPts val="0"/>
              </a:spcAft>
              <a:buClr>
                <a:schemeClr val="accent3"/>
              </a:buClr>
              <a:buFont typeface="Wingdings 2"/>
              <a:buChar char=""/>
              <a:defRPr/>
            </a:pPr>
            <a:r>
              <a:rPr lang="en" dirty="0" smtClean="0"/>
              <a:t>Rationality of choosing the type of dosage form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88"/>
            <a:ext cx="8229600" cy="5967412"/>
          </a:xfrm>
        </p:spPr>
        <p:txBody>
          <a:bodyPr>
            <a:normAutofit/>
          </a:bodyPr>
          <a:lstStyle/>
          <a:p>
            <a:pPr marL="274320" indent="-274320" algn="ctr" eaLnBrk="1" fontAlgn="auto" hangingPunct="1">
              <a:spcAft>
                <a:spcPts val="0"/>
              </a:spcAft>
              <a:buClr>
                <a:schemeClr val="accent3"/>
              </a:buClr>
              <a:buFont typeface="Wingdings 2"/>
              <a:buNone/>
              <a:defRPr/>
            </a:pPr>
            <a:r>
              <a:rPr lang="en" sz="2800" dirty="0" smtClean="0">
                <a:solidFill>
                  <a:schemeClr val="accent6">
                    <a:lumMod val="50000"/>
                  </a:schemeClr>
                </a:solidFill>
              </a:rPr>
              <a:t>All pharmaceutical factors that influence the biological action of drugs can be divided into five groups:</a:t>
            </a:r>
          </a:p>
          <a:p>
            <a:pPr marL="274320" indent="-274320" algn="ctr" eaLnBrk="1" fontAlgn="auto" hangingPunct="1">
              <a:spcAft>
                <a:spcPts val="0"/>
              </a:spcAft>
              <a:buClr>
                <a:schemeClr val="accent3"/>
              </a:buClr>
              <a:buFont typeface="Wingdings 2"/>
              <a:buNone/>
              <a:defRPr/>
            </a:pPr>
            <a:endParaRPr lang="ru-RU" dirty="0" smtClean="0"/>
          </a:p>
          <a:p>
            <a:pPr marL="274320" indent="-274320" eaLnBrk="1" fontAlgn="auto" hangingPunct="1">
              <a:spcAft>
                <a:spcPts val="0"/>
              </a:spcAft>
              <a:buClr>
                <a:schemeClr val="accent3"/>
              </a:buClr>
              <a:buFont typeface="Wingdings 2"/>
              <a:buChar char=""/>
              <a:defRPr/>
            </a:pPr>
            <a:r>
              <a:rPr lang="en" dirty="0" smtClean="0"/>
              <a:t>- physical state of medicinal substances;</a:t>
            </a:r>
          </a:p>
          <a:p>
            <a:pPr marL="274320" indent="-274320" eaLnBrk="1" fontAlgn="auto" hangingPunct="1">
              <a:spcAft>
                <a:spcPts val="0"/>
              </a:spcAft>
              <a:buClr>
                <a:schemeClr val="accent3"/>
              </a:buClr>
              <a:buFont typeface="Wingdings 2"/>
              <a:buChar char=""/>
              <a:defRPr/>
            </a:pPr>
            <a:r>
              <a:rPr lang="en" dirty="0" smtClean="0"/>
              <a:t>- simple chemical modification of a medicinal substance;</a:t>
            </a:r>
          </a:p>
          <a:p>
            <a:pPr marL="274320" indent="-274320" eaLnBrk="1" fontAlgn="auto" hangingPunct="1">
              <a:spcAft>
                <a:spcPts val="0"/>
              </a:spcAft>
              <a:buClr>
                <a:schemeClr val="accent3"/>
              </a:buClr>
              <a:buFont typeface="Wingdings 2"/>
              <a:buChar char=""/>
              <a:defRPr/>
            </a:pPr>
            <a:r>
              <a:rPr lang="en" dirty="0" smtClean="0"/>
              <a:t>- auxiliary substances (their nature, physical state and quantity);</a:t>
            </a:r>
          </a:p>
          <a:p>
            <a:pPr marL="274320" indent="-274320" eaLnBrk="1" fontAlgn="auto" hangingPunct="1">
              <a:spcAft>
                <a:spcPts val="0"/>
              </a:spcAft>
              <a:buClr>
                <a:schemeClr val="accent3"/>
              </a:buClr>
              <a:buFont typeface="Wingdings 2"/>
              <a:buChar char=""/>
              <a:defRPr/>
            </a:pPr>
            <a:r>
              <a:rPr lang="en" dirty="0" smtClean="0"/>
              <a:t>- dosage form and routes of its administration into the body;</a:t>
            </a:r>
          </a:p>
          <a:p>
            <a:pPr marL="274320" indent="-274320" eaLnBrk="1" fontAlgn="auto" hangingPunct="1">
              <a:spcAft>
                <a:spcPts val="0"/>
              </a:spcAft>
              <a:buClr>
                <a:schemeClr val="accent3"/>
              </a:buClr>
              <a:buFont typeface="Wingdings 2"/>
              <a:buChar char=""/>
              <a:defRPr/>
            </a:pPr>
            <a:r>
              <a:rPr lang="en" dirty="0" smtClean="0"/>
              <a:t>- technological process.</a:t>
            </a:r>
          </a:p>
          <a:p>
            <a:pPr marL="274320" indent="-274320" eaLnBrk="1" fontAlgn="auto" hangingPunct="1">
              <a:spcAft>
                <a:spcPts val="0"/>
              </a:spcAft>
              <a:buClr>
                <a:schemeClr val="accent3"/>
              </a:buClr>
              <a:buFont typeface="Wingdings 2"/>
              <a:buChar char=""/>
              <a:defRPr/>
            </a:pPr>
            <a:endParaRPr lang="ru-RU" dirty="0"/>
          </a:p>
        </p:txBody>
      </p:sp>
      <p:pic>
        <p:nvPicPr>
          <p:cNvPr id="7171" name="Picture 3" descr="C:\Users\Ігор\Desktop\Новая папка (2)\medici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938" y="4929188"/>
            <a:ext cx="238125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Содержимое 2"/>
          <p:cNvSpPr>
            <a:spLocks noGrp="1"/>
          </p:cNvSpPr>
          <p:nvPr>
            <p:ph idx="1"/>
          </p:nvPr>
        </p:nvSpPr>
        <p:spPr>
          <a:xfrm>
            <a:off x="500063" y="3500438"/>
            <a:ext cx="8229600" cy="3214687"/>
          </a:xfrm>
        </p:spPr>
        <p:txBody>
          <a:bodyPr/>
          <a:lstStyle/>
          <a:p>
            <a:pPr algn="just" eaLnBrk="1" hangingPunct="1"/>
            <a:r>
              <a:rPr lang="en" altLang="uk-UA" smtClean="0"/>
              <a:t>Homogeneous – single-phase ionic or molecular-dispersed systems (particle sizes for low-molecular up to 1 nm, and for high-molecular from 1 to 100 nm).</a:t>
            </a:r>
          </a:p>
          <a:p>
            <a:pPr algn="just" eaLnBrk="1" hangingPunct="1"/>
            <a:r>
              <a:rPr lang="en" altLang="uk-UA" smtClean="0"/>
              <a:t>Heterogeneous – two-phase coarsely dispersed systems with particle sizes from 100 to 1000 nm and larger.</a:t>
            </a:r>
          </a:p>
        </p:txBody>
      </p:sp>
      <p:graphicFrame>
        <p:nvGraphicFramePr>
          <p:cNvPr id="4" name="Схема 3"/>
          <p:cNvGraphicFramePr/>
          <p:nvPr/>
        </p:nvGraphicFramePr>
        <p:xfrm>
          <a:off x="0" y="142852"/>
          <a:ext cx="9144000" cy="3214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6038850"/>
          </a:xfrm>
        </p:spPr>
        <p:txBody>
          <a:bodyPr>
            <a:normAutofit/>
          </a:bodyPr>
          <a:lstStyle/>
          <a:p>
            <a:pPr marL="274320" indent="-274320" algn="ctr" eaLnBrk="1" fontAlgn="auto" hangingPunct="1">
              <a:spcAft>
                <a:spcPts val="0"/>
              </a:spcAft>
              <a:buClr>
                <a:schemeClr val="accent3"/>
              </a:buClr>
              <a:buFont typeface="Wingdings 2"/>
              <a:buNone/>
              <a:defRPr/>
            </a:pPr>
            <a:r>
              <a:rPr lang="en" b="1" dirty="0" smtClean="0"/>
              <a:t>Physical state of the drug</a:t>
            </a:r>
            <a:endParaRPr lang="ru-RU" dirty="0" smtClean="0"/>
          </a:p>
          <a:p>
            <a:pPr marL="274320" indent="-274320" algn="ctr" eaLnBrk="1" fontAlgn="auto" hangingPunct="1">
              <a:spcAft>
                <a:spcPts val="0"/>
              </a:spcAft>
              <a:buClr>
                <a:schemeClr val="accent3"/>
              </a:buClr>
              <a:buFont typeface="Wingdings 2"/>
              <a:buNone/>
              <a:defRPr/>
            </a:pPr>
            <a:r>
              <a:rPr lang="en" b="1" dirty="0" smtClean="0"/>
              <a:t>The physical state of medicinal substances is understood as:</a:t>
            </a:r>
            <a:endParaRPr lang="ru-RU" dirty="0" smtClean="0"/>
          </a:p>
          <a:p>
            <a:pPr marL="274320" indent="-274320" eaLnBrk="1" fontAlgn="auto" hangingPunct="1">
              <a:spcAft>
                <a:spcPts val="0"/>
              </a:spcAft>
              <a:buClr>
                <a:schemeClr val="accent3"/>
              </a:buClr>
              <a:buFont typeface="Wingdings 2"/>
              <a:buChar char=""/>
              <a:defRPr/>
            </a:pPr>
            <a:r>
              <a:rPr lang="en" i="1" dirty="0" smtClean="0"/>
              <a:t>The degree of grinding or dispersion (size of parts) of medicinal substances;</a:t>
            </a:r>
            <a:endParaRPr lang="ru-RU" dirty="0" smtClean="0"/>
          </a:p>
          <a:p>
            <a:pPr marL="274320" indent="-274320" eaLnBrk="1" fontAlgn="auto" hangingPunct="1">
              <a:spcAft>
                <a:spcPts val="0"/>
              </a:spcAft>
              <a:buClr>
                <a:schemeClr val="accent3"/>
              </a:buClr>
              <a:buFont typeface="Wingdings 2"/>
              <a:buChar char=""/>
              <a:defRPr/>
            </a:pPr>
            <a:r>
              <a:rPr lang="en" i="1" dirty="0" smtClean="0"/>
              <a:t>Polymorphism of drugs;</a:t>
            </a:r>
            <a:endParaRPr lang="ru-RU" dirty="0" smtClean="0"/>
          </a:p>
          <a:p>
            <a:pPr marL="274320" indent="-274320" eaLnBrk="1" fontAlgn="auto" hangingPunct="1">
              <a:spcAft>
                <a:spcPts val="0"/>
              </a:spcAft>
              <a:buClr>
                <a:schemeClr val="accent3"/>
              </a:buClr>
              <a:buFont typeface="Wingdings 2"/>
              <a:buChar char=""/>
              <a:defRPr/>
            </a:pPr>
            <a:r>
              <a:rPr lang="en" i="1" dirty="0" smtClean="0"/>
              <a:t>State of aggregation (amorphous, crystalline, shape and character of crystals), </a:t>
            </a:r>
            <a:r>
              <a:rPr lang="en" i="1" dirty="0" err="1" smtClean="0"/>
              <a:t>pH </a:t>
            </a:r>
            <a:r>
              <a:rPr lang="en" i="1" dirty="0" smtClean="0"/>
              <a:t>, solubility, optical activity, electrical conductivity, melting point.</a:t>
            </a:r>
            <a:endParaRPr lang="ru-RU" dirty="0" smtClean="0"/>
          </a:p>
          <a:p>
            <a:pPr marL="274320" indent="-274320" eaLnBrk="1" fontAlgn="auto" hangingPunct="1">
              <a:spcAft>
                <a:spcPts val="0"/>
              </a:spcAft>
              <a:buClr>
                <a:schemeClr val="accent3"/>
              </a:buClr>
              <a:buFont typeface="Wingdings 2"/>
              <a:buChar char=""/>
              <a:defRPr/>
            </a:pPr>
            <a:r>
              <a:rPr lang="en" i="1" dirty="0" smtClean="0"/>
              <a:t>Surface properties of the drug (surface tension, etc.).</a:t>
            </a:r>
            <a:endParaRPr lang="ru-RU" dirty="0" smtClean="0"/>
          </a:p>
          <a:p>
            <a:pPr marL="274320" indent="-274320" eaLnBrk="1" fontAlgn="auto" hangingPunct="1">
              <a:spcAft>
                <a:spcPts val="0"/>
              </a:spcAft>
              <a:buClr>
                <a:schemeClr val="accent3"/>
              </a:buClr>
              <a:buFont typeface="Wingdings 2"/>
              <a:buChar char=""/>
              <a:defRPr/>
            </a:pPr>
            <a:r>
              <a:rPr lang="en" i="1" dirty="0" smtClean="0"/>
              <a:t>Degree of purity (type and amount of contaminants, including the presence of microorganisms, allergens that bind substances, etc.).</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2875"/>
            <a:ext cx="8229600" cy="6500813"/>
          </a:xfrm>
        </p:spPr>
        <p:txBody>
          <a:bodyPr>
            <a:normAutofit/>
          </a:bodyPr>
          <a:lstStyle/>
          <a:p>
            <a:pPr marL="274320" indent="-274320" algn="just" eaLnBrk="1" fontAlgn="auto" hangingPunct="1">
              <a:spcAft>
                <a:spcPts val="0"/>
              </a:spcAft>
              <a:buClr>
                <a:schemeClr val="accent3"/>
              </a:buClr>
              <a:buFont typeface="Wingdings 2"/>
              <a:buNone/>
              <a:defRPr/>
            </a:pPr>
            <a:r>
              <a:rPr lang="en" sz="2800" dirty="0" smtClean="0">
                <a:solidFill>
                  <a:schemeClr val="bg2">
                    <a:lumMod val="25000"/>
                  </a:schemeClr>
                </a:solidFill>
              </a:rPr>
              <a:t>Grinding of medicinal substances is the simplest, but at the same time one of the most important technological operations performed by a pharmacist in the preparation of various medicinal forms. The dispersion of a medicinal substance affects not only the flowability of powdered materials, bulk density, homogeneity of mixing, and accuracy of dosing. It is especially important that the speed and completeness of absorption of the medicinal substance, as well as its concentration in biological fluids, mainly in blood, depend on the size of the parts, in any way it is administered in the form of various medicinal forms.</a:t>
            </a:r>
            <a:endParaRPr lang="ru-RU" sz="2800" dirty="0">
              <a:solidFill>
                <a:schemeClr val="bg2">
                  <a:lumMod val="2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Содержимое 2"/>
          <p:cNvSpPr>
            <a:spLocks noGrp="1"/>
          </p:cNvSpPr>
          <p:nvPr>
            <p:ph idx="1"/>
          </p:nvPr>
        </p:nvSpPr>
        <p:spPr>
          <a:xfrm>
            <a:off x="357188" y="142875"/>
            <a:ext cx="8329612" cy="3429000"/>
          </a:xfrm>
        </p:spPr>
        <p:txBody>
          <a:bodyPr>
            <a:normAutofit fontScale="70000" lnSpcReduction="20000"/>
          </a:bodyPr>
          <a:lstStyle/>
          <a:p>
            <a:pPr algn="ctr" eaLnBrk="1" hangingPunct="1">
              <a:buFont typeface="Wingdings 2" panose="05020102010507070707" pitchFamily="18" charset="2"/>
              <a:buNone/>
              <a:defRPr/>
            </a:pPr>
            <a:r>
              <a:rPr lang="en" sz="3200" dirty="0" smtClean="0"/>
              <a:t>For example</a:t>
            </a:r>
          </a:p>
          <a:p>
            <a:pPr algn="just" eaLnBrk="1" hangingPunct="1">
              <a:buFont typeface="Wingdings 2" panose="05020102010507070707" pitchFamily="18" charset="2"/>
              <a:buNone/>
              <a:defRPr/>
            </a:pPr>
            <a:r>
              <a:rPr lang="en" sz="3200" dirty="0" smtClean="0"/>
              <a:t>       </a:t>
            </a:r>
            <a:r>
              <a:rPr lang="en" sz="3900" dirty="0" smtClean="0"/>
              <a:t>In tablets dissolved in the stomach, the size of the parts significantly exceeds the size of the powder parts, as a result of which the concentration of the active substance after taking the tablet is lower than after taking the powder. The size of the parts of drugs in mixtures-suspensions, emulsions and liniments is one of the main characteristics of these dosage forms.</a:t>
            </a:r>
          </a:p>
        </p:txBody>
      </p:sp>
      <p:pic>
        <p:nvPicPr>
          <p:cNvPr id="11267" name="Picture 4" descr="C:\Users\Ігор\Desktop\Новая папка (2)\шлунок.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3500438"/>
            <a:ext cx="6715125"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Содержимое 2"/>
          <p:cNvSpPr>
            <a:spLocks noGrp="1"/>
          </p:cNvSpPr>
          <p:nvPr>
            <p:ph idx="1"/>
          </p:nvPr>
        </p:nvSpPr>
        <p:spPr>
          <a:xfrm>
            <a:off x="457200" y="642938"/>
            <a:ext cx="8229600" cy="6072187"/>
          </a:xfrm>
        </p:spPr>
        <p:txBody>
          <a:bodyPr/>
          <a:lstStyle/>
          <a:p>
            <a:pPr algn="just" eaLnBrk="1" hangingPunct="1">
              <a:buFont typeface="Wingdings 2" panose="05020102010507070707" pitchFamily="18" charset="2"/>
              <a:buNone/>
            </a:pPr>
            <a:r>
              <a:rPr lang="en" altLang="uk-UA" sz="1800" smtClean="0"/>
              <a:t>The influence of the particle size on the therapeutic activity was first proven for sulfanilamide and then steroid drugs, as well as furan derivatives, salicylic acid, antibiotics, and currently for antispasmodics, which relieve pain, diuretics, anti-tuberculosis, antidiabetic and cardiotonic agents. For example, it was found that when using micronized sulfadiazine, its maximum concentration in the blood of people is achieved two hours earlier than when it is prescribed in the form of a powder of normal grinding. In this case, the maximum concentrations of sulfadiazine in the blood are 40% higher, and the total amount of the substance that is absorbed is 20% more. The drug calciferol is capable of being absorbed and performing a therapeutic effect only when the particle size is less than 10 μm.</a:t>
            </a:r>
          </a:p>
          <a:p>
            <a:pPr algn="just" eaLnBrk="1" hangingPunct="1">
              <a:buFont typeface="Wingdings 2" panose="05020102010507070707" pitchFamily="18" charset="2"/>
              <a:buNone/>
            </a:pPr>
            <a:r>
              <a:rPr lang="en" altLang="uk-UA" sz="1800" smtClean="0"/>
              <a:t>When griseofulvin particles are reduced from 10 to 2.6 µm, its absorption in the gastrointestinal tract increases sharply, which allows its therapeutic dose to be reduced by half. By obtaining the molecular degree of dispersion of griseofulvin in polyvinylporolidone, it was possible to increase the biological activity of this antibiotic by 7-11 times even in comparison with the micronized form of the drug. Therefore, the industry produces tablets of micronized griseofulvin, digoxin, and acetylsalicylic acid.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14375"/>
            <a:ext cx="8229600" cy="5929313"/>
          </a:xfrm>
        </p:spPr>
        <p:txBody>
          <a:bodyPr>
            <a:normAutofit fontScale="92500" lnSpcReduction="10000"/>
          </a:bodyPr>
          <a:lstStyle/>
          <a:p>
            <a:pPr marL="274320" indent="-274320" algn="ctr" eaLnBrk="1" fontAlgn="auto" hangingPunct="1">
              <a:spcAft>
                <a:spcPts val="0"/>
              </a:spcAft>
              <a:buClr>
                <a:schemeClr val="accent3"/>
              </a:buClr>
              <a:buFont typeface="Wingdings 2"/>
              <a:buChar char=""/>
              <a:defRPr/>
            </a:pPr>
            <a:r>
              <a:rPr lang="en" b="1" i="1" dirty="0" smtClean="0"/>
              <a:t>       </a:t>
            </a:r>
            <a:r>
              <a:rPr lang="en" b="1" i="1" dirty="0" smtClean="0">
                <a:solidFill>
                  <a:schemeClr val="tx1">
                    <a:lumMod val="95000"/>
                    <a:lumOff val="5000"/>
                  </a:schemeClr>
                </a:solidFill>
              </a:rPr>
              <a:t>Polymorphism (from the Greek words “ </a:t>
            </a:r>
            <a:r>
              <a:rPr lang="en" b="1" i="1" dirty="0" err="1" smtClean="0">
                <a:solidFill>
                  <a:schemeClr val="tx1">
                    <a:lumMod val="95000"/>
                    <a:lumOff val="5000"/>
                  </a:schemeClr>
                </a:solidFill>
              </a:rPr>
              <a:t>poli </a:t>
            </a:r>
            <a:r>
              <a:rPr lang="en" b="1" i="1" dirty="0" smtClean="0">
                <a:solidFill>
                  <a:schemeClr val="tx1">
                    <a:lumMod val="95000"/>
                    <a:lumOff val="5000"/>
                  </a:schemeClr>
                </a:solidFill>
              </a:rPr>
              <a:t>” - many, “ </a:t>
            </a:r>
            <a:r>
              <a:rPr lang="en" b="1" i="1" dirty="0" err="1" smtClean="0">
                <a:solidFill>
                  <a:schemeClr val="tx1">
                    <a:lumMod val="95000"/>
                    <a:lumOff val="5000"/>
                  </a:schemeClr>
                </a:solidFill>
              </a:rPr>
              <a:t>morphe </a:t>
            </a:r>
            <a:r>
              <a:rPr lang="en" b="1" i="1" dirty="0" smtClean="0">
                <a:solidFill>
                  <a:schemeClr val="tx1">
                    <a:lumMod val="95000"/>
                    <a:lumOff val="5000"/>
                  </a:schemeClr>
                </a:solidFill>
              </a:rPr>
              <a:t>” - form) is the property of a chemical substance to form crystals under different crystallization conditions that differ from each other in their symmetry class or form, physical, and sometimes chemical properties.</a:t>
            </a:r>
            <a:endParaRPr lang="ru-RU" dirty="0" smtClean="0">
              <a:solidFill>
                <a:schemeClr val="tx1">
                  <a:lumMod val="95000"/>
                  <a:lumOff val="5000"/>
                </a:schemeClr>
              </a:solidFill>
            </a:endParaRPr>
          </a:p>
          <a:p>
            <a:pPr marL="274320" indent="-274320" algn="just" eaLnBrk="1" fontAlgn="auto" hangingPunct="1">
              <a:spcAft>
                <a:spcPts val="0"/>
              </a:spcAft>
              <a:buClr>
                <a:schemeClr val="accent3"/>
              </a:buClr>
              <a:buFont typeface="Wingdings 2"/>
              <a:buChar char=""/>
              <a:defRPr/>
            </a:pPr>
            <a:r>
              <a:rPr lang="en" dirty="0" smtClean="0"/>
              <a:t>     </a:t>
            </a:r>
            <a:r>
              <a:rPr lang="en" dirty="0" smtClean="0">
                <a:solidFill>
                  <a:schemeClr val="tx2">
                    <a:lumMod val="75000"/>
                  </a:schemeClr>
                </a:solidFill>
              </a:rPr>
              <a:t>As is known, polymorphic modifications form many chemical substances, including medicinal substances. Since the discovery of carbon polymorphism by Davy (1809) (graphite, coal and diamond), the transitions of some polymorphic modifications into others have been thoroughly studied. It is emphasized that the chemical composition remains unchanged, which is mainly taken as an assessment of quality. A review of works on the study of polymorphism in medicinal substances is given in the works of </a:t>
            </a:r>
            <a:r>
              <a:rPr lang="en" dirty="0" err="1" smtClean="0">
                <a:solidFill>
                  <a:schemeClr val="tx2">
                    <a:lumMod val="75000"/>
                  </a:schemeClr>
                </a:solidFill>
              </a:rPr>
              <a:t>Tentsova </a:t>
            </a:r>
            <a:r>
              <a:rPr lang="en" dirty="0" smtClean="0">
                <a:solidFill>
                  <a:schemeClr val="tx2">
                    <a:lumMod val="75000"/>
                  </a:schemeClr>
                </a:solidFill>
              </a:rPr>
              <a:t>, </a:t>
            </a:r>
            <a:r>
              <a:rPr lang="en" dirty="0" err="1" smtClean="0">
                <a:solidFill>
                  <a:schemeClr val="tx2">
                    <a:lumMod val="75000"/>
                  </a:schemeClr>
                </a:solidFill>
              </a:rPr>
              <a:t>Haleblein </a:t>
            </a:r>
            <a:r>
              <a:rPr lang="en" dirty="0" smtClean="0">
                <a:solidFill>
                  <a:schemeClr val="tx2">
                    <a:lumMod val="75000"/>
                  </a:schemeClr>
                </a:solidFill>
              </a:rPr>
              <a:t>, Bushe, </a:t>
            </a:r>
            <a:r>
              <a:rPr lang="en" dirty="0" err="1" smtClean="0">
                <a:solidFill>
                  <a:schemeClr val="tx2">
                    <a:lumMod val="75000"/>
                  </a:schemeClr>
                </a:solidFill>
              </a:rPr>
              <a:t>Halabal </a:t>
            </a:r>
            <a:r>
              <a:rPr lang="en" dirty="0" smtClean="0">
                <a:solidFill>
                  <a:schemeClr val="tx2">
                    <a:lumMod val="75000"/>
                  </a:schemeClr>
                </a:solidFill>
              </a:rPr>
              <a:t>.</a:t>
            </a:r>
          </a:p>
          <a:p>
            <a:pPr marL="274320" indent="-274320" algn="just" eaLnBrk="1" fontAlgn="auto" hangingPunct="1">
              <a:spcAft>
                <a:spcPts val="0"/>
              </a:spcAft>
              <a:buClr>
                <a:schemeClr val="accent3"/>
              </a:buClr>
              <a:buFont typeface="Wingdings 2"/>
              <a:buChar char=""/>
              <a:defRPr/>
            </a:pP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Содержимое 2"/>
          <p:cNvSpPr>
            <a:spLocks noGrp="1"/>
          </p:cNvSpPr>
          <p:nvPr>
            <p:ph idx="1"/>
          </p:nvPr>
        </p:nvSpPr>
        <p:spPr>
          <a:xfrm>
            <a:off x="500063" y="2214563"/>
            <a:ext cx="8229600" cy="4389437"/>
          </a:xfrm>
        </p:spPr>
        <p:txBody>
          <a:bodyPr/>
          <a:lstStyle/>
          <a:p>
            <a:endParaRPr lang="en-US" altLang="uk-UA" smtClean="0"/>
          </a:p>
          <a:p>
            <a:endParaRPr lang="en-US" altLang="uk-UA" smtClean="0"/>
          </a:p>
          <a:p>
            <a:endParaRPr lang="en-US" altLang="uk-UA" smtClean="0"/>
          </a:p>
          <a:p>
            <a:endParaRPr lang="en-US" altLang="uk-UA" smtClean="0"/>
          </a:p>
          <a:p>
            <a:pPr algn="ctr"/>
            <a:endParaRPr lang="en-US" altLang="uk-UA" smtClean="0"/>
          </a:p>
          <a:p>
            <a:pPr algn="ctr"/>
            <a:r>
              <a:rPr lang="en" altLang="uk-UA" smtClean="0"/>
              <a:t>STRUCTURE of diamond (a) and graphite (b).</a:t>
            </a:r>
            <a:endParaRPr lang="en-US" altLang="uk-UA" smtClean="0"/>
          </a:p>
        </p:txBody>
      </p:sp>
      <p:pic>
        <p:nvPicPr>
          <p:cNvPr id="14339" name="Picture 2" descr="C:\Users\Ігор\Desktop\Новая папка (2)\Алмаз.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688" y="785813"/>
            <a:ext cx="714375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85813"/>
            <a:ext cx="8229600" cy="5857875"/>
          </a:xfrm>
        </p:spPr>
        <p:txBody>
          <a:bodyPr>
            <a:normAutofit/>
          </a:bodyPr>
          <a:lstStyle/>
          <a:p>
            <a:pPr marL="274320" indent="-274320" algn="just" eaLnBrk="1" fontAlgn="auto" hangingPunct="1">
              <a:spcAft>
                <a:spcPts val="0"/>
              </a:spcAft>
              <a:buClr>
                <a:schemeClr val="accent3"/>
              </a:buClr>
              <a:buFont typeface="Wingdings 2"/>
              <a:buChar char=""/>
              <a:defRPr/>
            </a:pPr>
            <a:r>
              <a:rPr lang="en" dirty="0" smtClean="0"/>
              <a:t>Formation of various polymorphic modifications can occur in both liquid and soft medicinal forms. This is observed: when replacing solvents; when introducing various auxiliary substances into liquid or soft medicinal forms; when drying, cleaning, preparing medicinal products and during their storage.</a:t>
            </a:r>
          </a:p>
          <a:p>
            <a:pPr marL="274320" indent="-274320" algn="just" eaLnBrk="1" fontAlgn="auto" hangingPunct="1">
              <a:spcAft>
                <a:spcPts val="0"/>
              </a:spcAft>
              <a:buClr>
                <a:schemeClr val="accent3"/>
              </a:buClr>
              <a:buFont typeface="Wingdings 2"/>
              <a:buChar char=""/>
              <a:defRPr/>
            </a:pPr>
            <a:r>
              <a:rPr lang="en" dirty="0" smtClean="0"/>
              <a:t>The phenomenon of polymorphism among medicinal substances is especially common among </a:t>
            </a:r>
            <a:r>
              <a:rPr lang="en" dirty="0" err="1" smtClean="0"/>
              <a:t>salicylates </a:t>
            </a:r>
            <a:r>
              <a:rPr lang="en" dirty="0" smtClean="0"/>
              <a:t>, barbiturates, sulfonamides, and hormonal agents. For most modifications, there are no special names and they are marked with letters or numbers І , II, III, etc.</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Содержимое 2"/>
          <p:cNvSpPr>
            <a:spLocks noGrp="1"/>
          </p:cNvSpPr>
          <p:nvPr>
            <p:ph idx="1"/>
          </p:nvPr>
        </p:nvSpPr>
        <p:spPr>
          <a:xfrm>
            <a:off x="285750" y="714375"/>
            <a:ext cx="8643938" cy="6000750"/>
          </a:xfrm>
        </p:spPr>
        <p:txBody>
          <a:bodyPr/>
          <a:lstStyle/>
          <a:p>
            <a:pPr algn="just" eaLnBrk="1" hangingPunct="1"/>
            <a:r>
              <a:rPr lang="en" altLang="uk-UA" sz="2700" smtClean="0"/>
              <a:t>The consideration and rational use of the phenomena of polymorphism of medicinal substances are of exceptional importance for pharmaceutical and medical practice. Polymorphic modifications of the same substance are characterized by different stability constants, phase transition temperatures, solubility, which ultimately determines both the stability of the substance and its pharmacological activity. In this case, the solubility of different polymorphic modifications is of particular importance, because the absorption (sucking) of medicinal substances depends on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10000"/>
          </a:bodyPr>
          <a:lstStyle/>
          <a:p>
            <a:pPr marL="274320" indent="-274320" algn="ctr" eaLnBrk="1" fontAlgn="auto" hangingPunct="1">
              <a:spcAft>
                <a:spcPts val="0"/>
              </a:spcAft>
              <a:buClr>
                <a:schemeClr val="accent3"/>
              </a:buClr>
              <a:buFont typeface="Wingdings 2"/>
              <a:buChar char=""/>
              <a:defRPr/>
            </a:pPr>
            <a:r>
              <a:rPr lang="en" sz="3200" dirty="0" smtClean="0"/>
              <a:t>There are several ways to increase the solubility of </a:t>
            </a:r>
            <a:r>
              <a:rPr lang="en" sz="3200" dirty="0" err="1" smtClean="0"/>
              <a:t>poorly soluble </a:t>
            </a:r>
            <a:r>
              <a:rPr lang="en" sz="3200" dirty="0" smtClean="0"/>
              <a:t>substances and thus </a:t>
            </a:r>
            <a:r>
              <a:rPr lang="en" sz="3200" dirty="0" err="1" smtClean="0"/>
              <a:t>their bioavailability </a:t>
            </a:r>
            <a:r>
              <a:rPr lang="en" sz="3200" dirty="0" smtClean="0"/>
              <a:t>.</a:t>
            </a:r>
          </a:p>
          <a:p>
            <a:pPr marL="274320" indent="-274320" algn="ctr" eaLnBrk="1" fontAlgn="auto" hangingPunct="1">
              <a:spcAft>
                <a:spcPts val="0"/>
              </a:spcAft>
              <a:buClr>
                <a:schemeClr val="accent3"/>
              </a:buClr>
              <a:buFont typeface="Wingdings 2"/>
              <a:buChar char=""/>
              <a:defRPr/>
            </a:pPr>
            <a:endParaRPr lang="ru-RU" sz="3200" dirty="0" smtClean="0"/>
          </a:p>
          <a:p>
            <a:pPr marL="274320" indent="-274320" algn="just" eaLnBrk="1" fontAlgn="auto" hangingPunct="1">
              <a:spcAft>
                <a:spcPts val="0"/>
              </a:spcAft>
              <a:buClr>
                <a:schemeClr val="accent3"/>
              </a:buClr>
              <a:buFont typeface="Wingdings 2"/>
              <a:buChar char=""/>
              <a:defRPr/>
            </a:pPr>
            <a:r>
              <a:rPr lang="en" dirty="0" smtClean="0"/>
              <a:t>1. By </a:t>
            </a:r>
            <a:r>
              <a:rPr lang="en" dirty="0" err="1" smtClean="0"/>
              <a:t>solubilization </a:t>
            </a:r>
            <a:r>
              <a:rPr lang="en" dirty="0" smtClean="0"/>
              <a:t>. </a:t>
            </a:r>
            <a:r>
              <a:rPr lang="en" dirty="0" err="1" smtClean="0"/>
              <a:t>Solubilization </a:t>
            </a:r>
            <a:r>
              <a:rPr lang="en" dirty="0" smtClean="0"/>
              <a:t>is defined as a process of spontaneous transition to a stable solution by means of PAR of insoluble or </a:t>
            </a:r>
            <a:r>
              <a:rPr lang="en" dirty="0" err="1" smtClean="0"/>
              <a:t>poorly soluble substances </a:t>
            </a:r>
            <a:r>
              <a:rPr lang="en" dirty="0" smtClean="0"/>
              <a:t>in a given solvent. In domestic literature, this process is also called colloidal or combined solubility.</a:t>
            </a:r>
          </a:p>
          <a:p>
            <a:pPr marL="274320" indent="-274320" algn="just" eaLnBrk="1" fontAlgn="auto" hangingPunct="1">
              <a:spcAft>
                <a:spcPts val="0"/>
              </a:spcAft>
              <a:buClr>
                <a:schemeClr val="accent3"/>
              </a:buClr>
              <a:buFont typeface="Wingdings 2"/>
              <a:buChar char=""/>
              <a:defRPr/>
            </a:pPr>
            <a:r>
              <a:rPr lang="en" dirty="0" smtClean="0"/>
              <a:t>2. Using individual or mixed solvents ( </a:t>
            </a:r>
            <a:r>
              <a:rPr lang="en" dirty="0" err="1" smtClean="0"/>
              <a:t>benzyl benzoate </a:t>
            </a:r>
            <a:r>
              <a:rPr lang="en" dirty="0" smtClean="0"/>
              <a:t>, </a:t>
            </a:r>
            <a:r>
              <a:rPr lang="en" dirty="0" err="1" smtClean="0"/>
              <a:t>benzyl </a:t>
            </a:r>
            <a:r>
              <a:rPr lang="en" dirty="0" smtClean="0"/>
              <a:t>alcohol, </a:t>
            </a:r>
            <a:r>
              <a:rPr lang="en" dirty="0" err="1" smtClean="0"/>
              <a:t>propylene glycol </a:t>
            </a:r>
            <a:r>
              <a:rPr lang="en" dirty="0" smtClean="0"/>
              <a:t>, </a:t>
            </a:r>
            <a:r>
              <a:rPr lang="en" dirty="0" err="1" smtClean="0"/>
              <a:t>polyethylene glycol </a:t>
            </a:r>
            <a:r>
              <a:rPr lang="en" dirty="0" smtClean="0"/>
              <a:t>, </a:t>
            </a:r>
            <a:r>
              <a:rPr lang="en" dirty="0" err="1" smtClean="0"/>
              <a:t>ethyl cellulose </a:t>
            </a:r>
            <a:r>
              <a:rPr lang="en" dirty="0" smtClean="0"/>
              <a:t>, </a:t>
            </a:r>
            <a:r>
              <a:rPr lang="en" dirty="0" err="1" smtClean="0"/>
              <a:t>dimexide </a:t>
            </a:r>
            <a:r>
              <a:rPr lang="en" dirty="0" smtClean="0"/>
              <a:t>, glycerin, etc.).</a:t>
            </a:r>
          </a:p>
          <a:p>
            <a:pPr marL="274320" indent="-274320" algn="just" eaLnBrk="1" fontAlgn="auto" hangingPunct="1">
              <a:spcAft>
                <a:spcPts val="0"/>
              </a:spcAft>
              <a:buClr>
                <a:schemeClr val="accent3"/>
              </a:buClr>
              <a:buFont typeface="Wingdings 2"/>
              <a:buChar char=""/>
              <a:defRPr/>
            </a:pPr>
            <a:r>
              <a:rPr lang="en" dirty="0" smtClean="0"/>
              <a:t>3. Using </a:t>
            </a:r>
            <a:r>
              <a:rPr lang="en" dirty="0" err="1" smtClean="0"/>
              <a:t>hydrotropy </a:t>
            </a:r>
            <a:r>
              <a:rPr lang="en" dirty="0" smtClean="0"/>
              <a:t>, which ensures the formation of hydrophilic complexes with organic substances that contain </a:t>
            </a:r>
            <a:r>
              <a:rPr lang="en" dirty="0" err="1" smtClean="0"/>
              <a:t>electron-donating </a:t>
            </a:r>
            <a:r>
              <a:rPr lang="en" dirty="0" smtClean="0"/>
              <a:t>substituents - polar radicals. Examples of </a:t>
            </a:r>
            <a:r>
              <a:rPr lang="en" dirty="0" err="1" smtClean="0"/>
              <a:t>hydrotropic </a:t>
            </a:r>
            <a:r>
              <a:rPr lang="en" dirty="0" smtClean="0"/>
              <a:t>substances include sodium </a:t>
            </a:r>
            <a:r>
              <a:rPr lang="en" dirty="0" err="1" smtClean="0"/>
              <a:t>salicylate </a:t>
            </a:r>
            <a:r>
              <a:rPr lang="en" dirty="0" smtClean="0"/>
              <a:t>, </a:t>
            </a:r>
            <a:r>
              <a:rPr lang="en" dirty="0" err="1" smtClean="0"/>
              <a:t>sodium</a:t>
            </a:r>
            <a:r>
              <a:rPr lang="en" dirty="0" smtClean="0"/>
              <a:t> </a:t>
            </a:r>
            <a:r>
              <a:rPr lang="en" dirty="0" err="1" smtClean="0"/>
              <a:t>benzoate </a:t>
            </a:r>
            <a:r>
              <a:rPr lang="en" dirty="0" smtClean="0"/>
              <a:t>, </a:t>
            </a:r>
            <a:r>
              <a:rPr lang="en" dirty="0" err="1" smtClean="0"/>
              <a:t>hexamethylenetetramine </a:t>
            </a:r>
            <a:r>
              <a:rPr lang="en" dirty="0" smtClean="0"/>
              <a:t>, novocaine, antipyrine, urea, glycerin, amino acids, </a:t>
            </a:r>
            <a:r>
              <a:rPr lang="en" dirty="0" err="1" smtClean="0"/>
              <a:t>oxyacids </a:t>
            </a:r>
            <a:r>
              <a:rPr lang="en" dirty="0" smtClean="0"/>
              <a:t>, proteins, etc.</a:t>
            </a:r>
          </a:p>
        </p:txBody>
      </p:sp>
      <p:pic>
        <p:nvPicPr>
          <p:cNvPr id="17411" name="Picture 5" descr="C:\Users\Ігор\Desktop\Новая папка (2)\466138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0" y="714375"/>
            <a:ext cx="20002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214313"/>
            <a:ext cx="8229600" cy="4714875"/>
          </a:xfrm>
        </p:spPr>
        <p:txBody>
          <a:bodyPr>
            <a:normAutofit fontScale="77500" lnSpcReduction="20000"/>
          </a:bodyPr>
          <a:lstStyle/>
          <a:p>
            <a:pPr marL="274320" indent="-274320" algn="just" eaLnBrk="1" fontAlgn="auto" hangingPunct="1">
              <a:spcAft>
                <a:spcPts val="0"/>
              </a:spcAft>
              <a:buClr>
                <a:schemeClr val="accent3"/>
              </a:buClr>
              <a:buFont typeface="Wingdings 2"/>
              <a:buChar char=""/>
              <a:defRPr/>
            </a:pPr>
            <a:r>
              <a:rPr lang="en" dirty="0" smtClean="0"/>
              <a:t>4.By forming salts and complexes:</a:t>
            </a:r>
          </a:p>
          <a:p>
            <a:pPr marL="274320" indent="-274320" algn="just" eaLnBrk="1" fontAlgn="auto" hangingPunct="1">
              <a:spcAft>
                <a:spcPts val="0"/>
              </a:spcAft>
              <a:buClr>
                <a:schemeClr val="accent3"/>
              </a:buClr>
              <a:buFont typeface="Wingdings 2"/>
              <a:buChar char=""/>
              <a:defRPr/>
            </a:pPr>
            <a:r>
              <a:rPr lang="en" dirty="0" smtClean="0"/>
              <a:t>a) </a:t>
            </a:r>
            <a:r>
              <a:rPr lang="en" dirty="0" err="1" smtClean="0"/>
              <a:t>poorly soluble </a:t>
            </a:r>
            <a:r>
              <a:rPr lang="en" dirty="0" smtClean="0"/>
              <a:t>substances: bases, acidic form of compounds in the lute or from sodium bicarbonate passes into a readily soluble salt. In this way, </a:t>
            </a:r>
            <a:r>
              <a:rPr lang="en" dirty="0" err="1" smtClean="0"/>
              <a:t>phenobarbital </a:t>
            </a:r>
            <a:r>
              <a:rPr lang="en" dirty="0" smtClean="0"/>
              <a:t>, norsulfazole, streptocide, </a:t>
            </a:r>
            <a:r>
              <a:rPr lang="en" dirty="0" err="1" smtClean="0"/>
              <a:t>osarsol </a:t>
            </a:r>
            <a:r>
              <a:rPr lang="en" dirty="0" smtClean="0"/>
              <a:t>and other substances can be converted into soluble compounds;</a:t>
            </a:r>
          </a:p>
          <a:p>
            <a:pPr marL="274320" indent="-274320" algn="just" eaLnBrk="1" fontAlgn="auto" hangingPunct="1">
              <a:spcAft>
                <a:spcPts val="0"/>
              </a:spcAft>
              <a:buClr>
                <a:schemeClr val="accent3"/>
              </a:buClr>
              <a:buFont typeface="Wingdings 2"/>
              <a:buChar char=""/>
              <a:defRPr/>
            </a:pPr>
            <a:r>
              <a:rPr lang="en" dirty="0" smtClean="0"/>
              <a:t>b) obtaining aqueous solutions of iodine using readily soluble complexes of iodine with alkali metal iodides;</a:t>
            </a:r>
          </a:p>
          <a:p>
            <a:pPr marL="274320" indent="-274320" algn="just" eaLnBrk="1" fontAlgn="auto" hangingPunct="1">
              <a:spcAft>
                <a:spcPts val="0"/>
              </a:spcAft>
              <a:buClr>
                <a:schemeClr val="accent3"/>
              </a:buClr>
              <a:buFont typeface="Wingdings 2"/>
              <a:buChar char=""/>
              <a:defRPr/>
            </a:pPr>
            <a:r>
              <a:rPr lang="en" dirty="0" smtClean="0"/>
              <a:t>c) to obtain aqueous solutions </a:t>
            </a:r>
            <a:r>
              <a:rPr lang="en" dirty="0" err="1" smtClean="0"/>
              <a:t>of polyene </a:t>
            </a:r>
            <a:r>
              <a:rPr lang="en" dirty="0" smtClean="0"/>
              <a:t>antibiotics ( </a:t>
            </a:r>
            <a:r>
              <a:rPr lang="en" dirty="0" err="1" smtClean="0"/>
              <a:t>nystatin </a:t>
            </a:r>
            <a:r>
              <a:rPr lang="en" dirty="0" smtClean="0"/>
              <a:t>, </a:t>
            </a:r>
            <a:r>
              <a:rPr lang="en" dirty="0" err="1" smtClean="0"/>
              <a:t>levorin </a:t>
            </a:r>
            <a:r>
              <a:rPr lang="en" dirty="0" smtClean="0"/>
              <a:t>, etc.) </a:t>
            </a:r>
            <a:r>
              <a:rPr lang="en" dirty="0" err="1" smtClean="0"/>
              <a:t>polyvinylpyrrolidone is used </a:t>
            </a:r>
            <a:r>
              <a:rPr lang="en" dirty="0" smtClean="0"/>
              <a:t>, with which they form complex compounds, where the water-insoluble substance and </a:t>
            </a:r>
            <a:r>
              <a:rPr lang="en" dirty="0" err="1" smtClean="0"/>
              <a:t>the solubilizer </a:t>
            </a:r>
            <a:r>
              <a:rPr lang="en" dirty="0" smtClean="0"/>
              <a:t>are linked by a coordination bond. These complexes are highly soluble in water. The scientific research initiated in this direction allows us to discover new patterns in the "drug </a:t>
            </a:r>
            <a:r>
              <a:rPr lang="en" dirty="0" err="1" smtClean="0"/>
              <a:t>-solvent-auxiliary </a:t>
            </a:r>
            <a:r>
              <a:rPr lang="en" dirty="0" smtClean="0"/>
              <a:t>substance" relationship in complex physicochemical systems, which are drugs.</a:t>
            </a:r>
          </a:p>
          <a:p>
            <a:pPr marL="274320" indent="-274320" algn="just" eaLnBrk="1" fontAlgn="auto" hangingPunct="1">
              <a:spcAft>
                <a:spcPts val="0"/>
              </a:spcAft>
              <a:buClr>
                <a:schemeClr val="accent3"/>
              </a:buClr>
              <a:buFont typeface="Wingdings 2"/>
              <a:buChar char=""/>
              <a:defRPr/>
            </a:pPr>
            <a:r>
              <a:rPr lang="en" dirty="0" smtClean="0"/>
              <a:t>5. Synthetic route - introduction of hydrophilic groups into the structure of the molecule: -COOH, CH2-COOH, -HPO3H -CH2PO3H. Example: </a:t>
            </a:r>
            <a:r>
              <a:rPr lang="en" dirty="0" err="1" smtClean="0"/>
              <a:t>unithiol </a:t>
            </a:r>
            <a:r>
              <a:rPr lang="en" dirty="0" smtClean="0"/>
              <a:t>.</a:t>
            </a:r>
          </a:p>
          <a:p>
            <a:pPr>
              <a:defRPr/>
            </a:pPr>
            <a:endParaRPr lang="uk-UA" dirty="0"/>
          </a:p>
        </p:txBody>
      </p:sp>
      <p:pic>
        <p:nvPicPr>
          <p:cNvPr id="18435" name="Picture 3" descr="C:\Users\Ігор\Desktop\Новая папка (2)\f02917_fu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6438" y="4500563"/>
            <a:ext cx="3357562"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5" descr="C:\Users\Ігор\Desktop\Новая папка (2)\1072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0" y="4572000"/>
            <a:ext cx="2540000"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Содержимое 2"/>
          <p:cNvSpPr>
            <a:spLocks noGrp="1"/>
          </p:cNvSpPr>
          <p:nvPr>
            <p:ph idx="1"/>
          </p:nvPr>
        </p:nvSpPr>
        <p:spPr>
          <a:xfrm>
            <a:off x="142875" y="428625"/>
            <a:ext cx="8858250" cy="6286500"/>
          </a:xfrm>
        </p:spPr>
        <p:txBody>
          <a:bodyPr/>
          <a:lstStyle/>
          <a:p>
            <a:pPr algn="ctr" eaLnBrk="1" hangingPunct="1">
              <a:buFont typeface="Wingdings 2" panose="05020102010507070707" pitchFamily="18" charset="2"/>
              <a:buNone/>
            </a:pPr>
            <a:r>
              <a:rPr lang="en" altLang="uk-UA" b="1" smtClean="0"/>
              <a:t>    </a:t>
            </a:r>
            <a:r>
              <a:rPr lang="en" altLang="uk-UA" sz="3600" b="1" smtClean="0"/>
              <a:t>Chemical modification</a:t>
            </a:r>
            <a:endParaRPr lang="ru-RU" altLang="uk-UA" sz="3600" smtClean="0"/>
          </a:p>
          <a:p>
            <a:pPr algn="just" eaLnBrk="1" hangingPunct="1">
              <a:buFont typeface="Wingdings 2" panose="05020102010507070707" pitchFamily="18" charset="2"/>
              <a:buNone/>
            </a:pPr>
            <a:r>
              <a:rPr lang="en" altLang="uk-UA" smtClean="0"/>
              <a:t>The term simple chemical modification of drugs is understood to mean that the same substance can be used as a drug in different chemical compounds (salt, base, acid, ester, complex compound, etc.), in which the part of the substance molecule responsible for the pharmacological effect is completely preserved.</a:t>
            </a:r>
          </a:p>
          <a:p>
            <a:pPr algn="just" eaLnBrk="1" hangingPunct="1">
              <a:buFont typeface="Wingdings 2" panose="05020102010507070707" pitchFamily="18" charset="2"/>
              <a:buNone/>
            </a:pPr>
            <a:r>
              <a:rPr lang="en" altLang="uk-UA" smtClean="0"/>
              <a:t>For example: novocaine is the base and novocaine hydrochloride salt; codeine is the base and codeine phosphate is the salt; caffeine is the base and sodium caffeine benzoate is the salt.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Содержимое 2"/>
          <p:cNvSpPr>
            <a:spLocks noGrp="1"/>
          </p:cNvSpPr>
          <p:nvPr>
            <p:ph idx="1"/>
          </p:nvPr>
        </p:nvSpPr>
        <p:spPr>
          <a:xfrm>
            <a:off x="285750" y="500063"/>
            <a:ext cx="8572500" cy="6143625"/>
          </a:xfrm>
        </p:spPr>
        <p:txBody>
          <a:bodyPr/>
          <a:lstStyle/>
          <a:p>
            <a:pPr algn="just" eaLnBrk="1" hangingPunct="1"/>
            <a:r>
              <a:rPr lang="en" altLang="uk-UA" sz="2200" smtClean="0"/>
              <a:t>Simple chemical modification (replacing a drug in the form of a salt with one cation with a chemically similar drug in the form of a salt with another cation or with a drug in the form of an acid, ester, etc.) is more common in factory production.</a:t>
            </a:r>
          </a:p>
          <a:p>
            <a:pPr algn="just" eaLnBrk="1" hangingPunct="1"/>
            <a:r>
              <a:rPr lang="en" altLang="uk-UA" sz="2200" smtClean="0"/>
              <a:t>Biopharmacy pays the most serious attention to the study of the factor of simple chemical modification, because taking into account its influence on the pharmacokinetics of medicinal substances allows to significantly increase the effectiveness of medical intervention, reduce the cost of medicinal drugs, and sharply increase the stability of many medicinal substances and their preparations.</a:t>
            </a:r>
          </a:p>
          <a:p>
            <a:pPr algn="just" eaLnBrk="1" hangingPunct="1"/>
            <a:r>
              <a:rPr lang="en" altLang="uk-UA" sz="2200" smtClean="0"/>
              <a:t>Based on biopharmaceutical experiments, it has been proven that arbitrary replacement of any ion in a drug molecule, based on purely technological or economic considerations, is unacceptable.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Содержимое 2"/>
          <p:cNvSpPr>
            <a:spLocks noGrp="1"/>
          </p:cNvSpPr>
          <p:nvPr>
            <p:ph idx="1"/>
          </p:nvPr>
        </p:nvSpPr>
        <p:spPr>
          <a:xfrm>
            <a:off x="457200" y="428625"/>
            <a:ext cx="8229600" cy="5895975"/>
          </a:xfrm>
        </p:spPr>
        <p:txBody>
          <a:bodyPr/>
          <a:lstStyle/>
          <a:p>
            <a:endParaRPr lang="en-US" altLang="uk-UA" smtClean="0"/>
          </a:p>
          <a:p>
            <a:endParaRPr lang="en-US" altLang="uk-UA" smtClean="0"/>
          </a:p>
          <a:p>
            <a:endParaRPr lang="en-US" altLang="uk-UA" smtClean="0"/>
          </a:p>
          <a:p>
            <a:endParaRPr lang="en-US" altLang="uk-UA" smtClean="0"/>
          </a:p>
          <a:p>
            <a:endParaRPr lang="en-US" altLang="uk-UA" smtClean="0"/>
          </a:p>
          <a:p>
            <a:endParaRPr lang="en-US" altLang="uk-UA" smtClean="0"/>
          </a:p>
          <a:p>
            <a:endParaRPr lang="en-US" altLang="uk-UA" smtClean="0"/>
          </a:p>
          <a:p>
            <a:endParaRPr lang="en-US" altLang="uk-UA" smtClean="0"/>
          </a:p>
          <a:p>
            <a:endParaRPr lang="en-US" altLang="uk-UA" smtClean="0"/>
          </a:p>
          <a:p>
            <a:endParaRPr lang="en-US" altLang="uk-UA" smtClean="0"/>
          </a:p>
          <a:p>
            <a:r>
              <a:rPr lang="en" altLang="uk-UA" smtClean="0"/>
              <a:t>Diclofenac </a:t>
            </a:r>
            <a:r>
              <a:rPr lang="en" altLang="uk-UA" smtClean="0">
                <a:solidFill>
                  <a:srgbClr val="FF0000"/>
                </a:solidFill>
              </a:rPr>
              <a:t>sodium </a:t>
            </a:r>
            <a:r>
              <a:rPr lang="en" altLang="uk-UA" smtClean="0"/>
              <a:t>Diclofenac </a:t>
            </a:r>
            <a:r>
              <a:rPr lang="en" altLang="uk-UA" smtClean="0">
                <a:solidFill>
                  <a:srgbClr val="FF0000"/>
                </a:solidFill>
              </a:rPr>
              <a:t>potassium</a:t>
            </a:r>
            <a:endParaRPr lang="uk-UA" altLang="uk-UA" smtClean="0">
              <a:solidFill>
                <a:srgbClr val="FF0000"/>
              </a:solidFill>
            </a:endParaRPr>
          </a:p>
        </p:txBody>
      </p:sp>
      <p:pic>
        <p:nvPicPr>
          <p:cNvPr id="21507" name="Picture 4" descr="C:\Users\Ігор\Desktop\Новая папка (2)\Вольтарен.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571500"/>
            <a:ext cx="3714750"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5" descr="C:\Users\Ігор\Desktop\Новая папка (2)\rapt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7813" y="571500"/>
            <a:ext cx="3143250"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6" descr="C:\Users\Ігор\Desktop\Новая папка (2)\дик калия.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4813" y="1785938"/>
            <a:ext cx="4929187"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Содержимое 2"/>
          <p:cNvSpPr>
            <a:spLocks noGrp="1"/>
          </p:cNvSpPr>
          <p:nvPr>
            <p:ph idx="1"/>
          </p:nvPr>
        </p:nvSpPr>
        <p:spPr>
          <a:xfrm>
            <a:off x="214313" y="714375"/>
            <a:ext cx="8715375" cy="5929313"/>
          </a:xfrm>
        </p:spPr>
        <p:txBody>
          <a:bodyPr/>
          <a:lstStyle/>
          <a:p>
            <a:pPr algn="ctr" eaLnBrk="1" hangingPunct="1"/>
            <a:r>
              <a:rPr lang="en" altLang="uk-UA" b="1" smtClean="0"/>
              <a:t>Excipients</a:t>
            </a:r>
            <a:endParaRPr lang="ru-RU" altLang="uk-UA" smtClean="0"/>
          </a:p>
          <a:p>
            <a:pPr algn="just" eaLnBrk="1" hangingPunct="1"/>
            <a:r>
              <a:rPr lang="en" altLang="uk-UA" smtClean="0"/>
              <a:t>Excipients can be of natural, synthetic and semi-synthetic origin. When preparing dosage forms, they can perform different functions: solvents, solubilizers, stabilizers, bases, surfactants, thickeners, emulsifiers, preservatives, flavoring agents, dyes, etc.</a:t>
            </a:r>
          </a:p>
          <a:p>
            <a:pPr algn="just" eaLnBrk="1" hangingPunct="1"/>
            <a:r>
              <a:rPr lang="en" altLang="uk-UA" smtClean="0"/>
              <a:t>These substances include: starch, glucose, purified water, ethyl alcohol, petroleum jelly, butter, cocoa, talc, bentonites, aerosil, paraffin, wheat flour, polyethylene oxide, various cellulose derivatives, etc.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714375"/>
            <a:ext cx="8715375" cy="6000750"/>
          </a:xfrm>
        </p:spPr>
        <p:txBody>
          <a:bodyPr>
            <a:normAutofit/>
          </a:bodyPr>
          <a:lstStyle/>
          <a:p>
            <a:pPr marL="274320" indent="-274320" algn="just" eaLnBrk="1" fontAlgn="auto" hangingPunct="1">
              <a:spcAft>
                <a:spcPts val="0"/>
              </a:spcAft>
              <a:buClr>
                <a:schemeClr val="accent3"/>
              </a:buClr>
              <a:buFont typeface="Wingdings 2"/>
              <a:buChar char=""/>
              <a:defRPr/>
            </a:pPr>
            <a:r>
              <a:rPr lang="en" dirty="0" smtClean="0"/>
              <a:t>Based on biopharmaceutical studies, it was established that excipients are not an indifferent mass used in a purely technological sense. They have certain physical and chemical properties and, depending on the nature of the substance, can enhance, reduce, change the nature of the action of medicinal substances under the influence of various causes and compounds ( </a:t>
            </a:r>
            <a:r>
              <a:rPr lang="en" dirty="0" err="1" smtClean="0"/>
              <a:t>complexation </a:t>
            </a:r>
            <a:r>
              <a:rPr lang="en" dirty="0" smtClean="0"/>
              <a:t>and adsorption, molecular reactions, etc.), as a result of which the speed and completeness of absorption of the drug can change dramatically. The interaction between medicinal and excipients can occur both in the process of preparing drugs and in the process of their storage.</a:t>
            </a:r>
          </a:p>
          <a:p>
            <a:pPr marL="274320" indent="-274320" algn="just" eaLnBrk="1" fontAlgn="auto" hangingPunct="1">
              <a:spcAft>
                <a:spcPts val="0"/>
              </a:spcAft>
              <a:buClr>
                <a:schemeClr val="accent3"/>
              </a:buClr>
              <a:buFont typeface="Wingdings 2"/>
              <a:buChar char=""/>
              <a:defRPr/>
            </a:pPr>
            <a:r>
              <a:rPr lang="en" dirty="0" smtClean="0"/>
              <a:t>Thus, the mechanism of influence of excipients on </a:t>
            </a:r>
            <a:r>
              <a:rPr lang="en" dirty="0" err="1" smtClean="0"/>
              <a:t>bioavailability </a:t>
            </a:r>
            <a:r>
              <a:rPr lang="en" dirty="0" smtClean="0"/>
              <a:t>may be different.</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5" y="642938"/>
            <a:ext cx="8786813" cy="6000750"/>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 dirty="0" smtClean="0"/>
              <a:t>It is impossible to draw a clear line between the active substance and the auxiliary substance in a medicinal form, and therefore modern pharmaceutical science sets a requirement when developing new drugs: to establish the degree of influence of auxiliary substances on the therapeutic effectiveness of drugs. In other words, the auxiliary substance should be used not in general, but specifically with an individual substance. Unreasonable use of an auxiliary substance can lead to a decrease, increase, change in the therapeutic effect or complete loss of the therapeutic effect of the drug.</a:t>
            </a:r>
          </a:p>
          <a:p>
            <a:pPr marL="274320" indent="-274320" eaLnBrk="1" fontAlgn="auto" hangingPunct="1">
              <a:spcAft>
                <a:spcPts val="0"/>
              </a:spcAft>
              <a:buClr>
                <a:schemeClr val="accent3"/>
              </a:buClr>
              <a:buFont typeface="Wingdings 2"/>
              <a:buChar char=""/>
              <a:defRPr/>
            </a:pPr>
            <a:r>
              <a:rPr lang="en" dirty="0" smtClean="0"/>
              <a:t>The available literature contains examples of the influence of excipients on therapeutic effectiveness. For example, lactose minimizes the effect </a:t>
            </a:r>
            <a:r>
              <a:rPr lang="en" dirty="0" err="1" smtClean="0"/>
              <a:t>of isoniazid </a:t>
            </a:r>
            <a:r>
              <a:rPr lang="en" dirty="0" smtClean="0"/>
              <a:t>, but enhances the effect of testosterone, slows down the effect of </a:t>
            </a:r>
            <a:r>
              <a:rPr lang="en" dirty="0" err="1" smtClean="0"/>
              <a:t>barbitol </a:t>
            </a:r>
            <a:r>
              <a:rPr lang="en" dirty="0" smtClean="0"/>
              <a:t>. Tween-80 enhances the absorption of vitamins A, D, E.</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5" y="714375"/>
            <a:ext cx="8786813" cy="6000750"/>
          </a:xfrm>
        </p:spPr>
        <p:txBody>
          <a:bodyPr>
            <a:normAutofit fontScale="85000" lnSpcReduction="10000"/>
          </a:bodyPr>
          <a:lstStyle/>
          <a:p>
            <a:pPr marL="274320" indent="-274320" algn="just" eaLnBrk="1" fontAlgn="auto" hangingPunct="1">
              <a:spcAft>
                <a:spcPts val="0"/>
              </a:spcAft>
              <a:buClr>
                <a:schemeClr val="accent3"/>
              </a:buClr>
              <a:buFont typeface="Wingdings 2"/>
              <a:buChar char=""/>
              <a:defRPr/>
            </a:pPr>
            <a:r>
              <a:rPr lang="en" dirty="0" smtClean="0"/>
              <a:t>Thus, according to biopharmaceutical and </a:t>
            </a:r>
            <a:r>
              <a:rPr lang="en" dirty="0" err="1" smtClean="0"/>
              <a:t>pharmacokinetic </a:t>
            </a:r>
            <a:r>
              <a:rPr lang="en" dirty="0" smtClean="0"/>
              <a:t>indicators, excipients should provide the entire range of pharmacological properties of drugs in order to meet modern </a:t>
            </a:r>
            <a:r>
              <a:rPr lang="en" dirty="0" err="1" smtClean="0"/>
              <a:t>pharmacotherapy requirements </a:t>
            </a:r>
            <a:r>
              <a:rPr lang="en" dirty="0" smtClean="0"/>
              <a:t>. The main role of excipients is reduced to modifying </a:t>
            </a:r>
            <a:r>
              <a:rPr lang="en" dirty="0" err="1" smtClean="0"/>
              <a:t>the pharmacokinetics </a:t>
            </a:r>
            <a:r>
              <a:rPr lang="en" dirty="0" smtClean="0"/>
              <a:t>of drugs and only then to shaping. This approach to excipients allows to a greater extent to ensure the selectivity of the action of drugs and to reduce or even completely eliminate the indirect effects of drugs. In other words, scientifically sound use of excipients underlies the creation of new drugs of a given type and direction: for children, </a:t>
            </a:r>
            <a:r>
              <a:rPr lang="en" dirty="0" err="1" smtClean="0"/>
              <a:t>geriatric </a:t>
            </a:r>
            <a:r>
              <a:rPr lang="en" dirty="0" smtClean="0"/>
              <a:t>patients, veterinary purposes, etc.</a:t>
            </a:r>
          </a:p>
          <a:p>
            <a:pPr marL="274320" indent="-274320" algn="just" eaLnBrk="1" fontAlgn="auto" hangingPunct="1">
              <a:spcAft>
                <a:spcPts val="0"/>
              </a:spcAft>
              <a:buClr>
                <a:schemeClr val="accent3"/>
              </a:buClr>
              <a:buFont typeface="Wingdings 2"/>
              <a:buChar char=""/>
              <a:defRPr/>
            </a:pPr>
            <a:r>
              <a:rPr lang="en" dirty="0" smtClean="0"/>
              <a:t>The choice of auxiliary substances is carried out on a scientific and rational basis (economic, aesthetic, etc.), which provides for their functional purpose, ensuring </a:t>
            </a:r>
            <a:r>
              <a:rPr lang="en" dirty="0" err="1" smtClean="0"/>
              <a:t>bioavailability </a:t>
            </a:r>
            <a:r>
              <a:rPr lang="en" dirty="0" smtClean="0"/>
              <a:t>, technological characteristics, technological properties, cost-effectiveness and availability. Thus, the diversity of the properties of medicinal and auxiliary substances and the rapid growth of their range obliges the specialist to abandon attempts to transform any auxiliary material into a universal one, used with any medicinal substance.</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142</TotalTime>
  <Words>2264</Words>
  <Application>Microsoft Office PowerPoint</Application>
  <PresentationFormat>Экран (4:3)</PresentationFormat>
  <Paragraphs>93</Paragraphs>
  <Slides>21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21</vt:i4>
      </vt:variant>
    </vt:vector>
  </HeadingPairs>
  <TitlesOfParts>
    <vt:vector size="27" baseType="lpstr">
      <vt:lpstr>Arial</vt:lpstr>
      <vt:lpstr>Calibri</vt:lpstr>
      <vt:lpstr>Constantia</vt:lpstr>
      <vt:lpstr>Times New Roman</vt:lpstr>
      <vt:lpstr>Wingdings 2</vt: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Alyona Zamkovaya</dc:creator>
  <cp:lastModifiedBy>Alyona Zamkovaya</cp:lastModifiedBy>
  <cp:revision>22</cp:revision>
  <dcterms:modified xsi:type="dcterms:W3CDTF">2025-01-18T17:58:31Z</dcterms:modified>
</cp:coreProperties>
</file>