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79" r:id="rId4"/>
    <p:sldId id="257" r:id="rId5"/>
    <p:sldId id="260" r:id="rId6"/>
    <p:sldId id="261" r:id="rId7"/>
    <p:sldId id="262" r:id="rId8"/>
    <p:sldId id="263" r:id="rId9"/>
    <p:sldId id="264" r:id="rId10"/>
    <p:sldId id="266" r:id="rId11"/>
    <p:sldId id="274" r:id="rId12"/>
    <p:sldId id="284" r:id="rId13"/>
    <p:sldId id="285" r:id="rId14"/>
    <p:sldId id="286" r:id="rId15"/>
    <p:sldId id="287" r:id="rId16"/>
    <p:sldId id="288" r:id="rId17"/>
    <p:sldId id="289" r:id="rId18"/>
    <p:sldId id="291" r:id="rId19"/>
    <p:sldId id="290" r:id="rId20"/>
    <p:sldId id="268" r:id="rId21"/>
    <p:sldId id="269" r:id="rId22"/>
    <p:sldId id="280" r:id="rId23"/>
    <p:sldId id="281" r:id="rId24"/>
    <p:sldId id="270" r:id="rId25"/>
    <p:sldId id="282" r:id="rId26"/>
    <p:sldId id="283" r:id="rId27"/>
    <p:sldId id="271" r:id="rId28"/>
    <p:sldId id="272" r:id="rId29"/>
    <p:sldId id="273" r:id="rId30"/>
    <p:sldId id="265" r:id="rId31"/>
    <p:sldId id="267" r:id="rId32"/>
    <p:sldId id="276" r:id="rId33"/>
    <p:sldId id="277" r:id="rId34"/>
    <p:sldId id="292" r:id="rId35"/>
  </p:sldIdLst>
  <p:sldSz cx="9144000" cy="6858000" type="screen4x3"/>
  <p:notesSz cx="7010400" cy="9296400"/>
  <p:defaultTextStyle>
    <a:defPPr>
      <a:defRPr lang="en"/>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211"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ru-RU" smtClean="0"/>
              <a:t>Образец заголовка</a:t>
            </a:r>
            <a:endParaRPr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4" name="Дата 29"/>
          <p:cNvSpPr>
            <a:spLocks noGrp="1"/>
          </p:cNvSpPr>
          <p:nvPr>
            <p:ph type="dt" sz="half" idx="10"/>
          </p:nvPr>
        </p:nvSpPr>
        <p:spPr/>
        <p:txBody>
          <a:bodyPr/>
          <a:lstStyle>
            <a:lvl1pPr>
              <a:defRPr/>
            </a:lvl1pPr>
          </a:lstStyle>
          <a:p>
            <a:pPr>
              <a:defRPr/>
            </a:pPr>
            <a:fld id="{3763E9B5-CA8F-4B14-BB42-340AB5523D40}" type="datetimeFigureOut">
              <a:rPr lang="ru-RU"/>
              <a:pPr>
                <a:defRPr/>
              </a:pPr>
              <a:t>18.01.2025</a:t>
            </a:fld>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solidFill>
                  <a:srgbClr val="D1EAEE"/>
                </a:solidFill>
              </a:defRPr>
            </a:lvl1pPr>
          </a:lstStyle>
          <a:p>
            <a:fld id="{3407B99B-48FD-4154-91E1-FD39ED7341A9}" type="slidenum">
              <a:rPr lang="ru-RU" altLang="uk-UA"/>
              <a:pPr/>
              <a:t>‹#›</a:t>
            </a:fld>
            <a:endParaRPr lang="ru-RU" altLang="uk-UA"/>
          </a:p>
        </p:txBody>
      </p:sp>
    </p:spTree>
    <p:extLst>
      <p:ext uri="{BB962C8B-B14F-4D97-AF65-F5344CB8AC3E}">
        <p14:creationId xmlns:p14="http://schemas.microsoft.com/office/powerpoint/2010/main" val="139761781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B374A131-302C-48A4-9CFA-8B319637B8B7}" type="datetimeFigureOut">
              <a:rPr lang="ru-RU"/>
              <a:pPr>
                <a:defRPr/>
              </a:pPr>
              <a:t>18.01.2025</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fld id="{6563DB93-65A1-4329-B44E-8AA994EB461D}" type="slidenum">
              <a:rPr lang="ru-RU" altLang="uk-UA"/>
              <a:pPr/>
              <a:t>‹#›</a:t>
            </a:fld>
            <a:endParaRPr lang="ru-RU" altLang="uk-UA"/>
          </a:p>
        </p:txBody>
      </p:sp>
    </p:spTree>
    <p:extLst>
      <p:ext uri="{BB962C8B-B14F-4D97-AF65-F5344CB8AC3E}">
        <p14:creationId xmlns:p14="http://schemas.microsoft.com/office/powerpoint/2010/main" val="1037693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9DF60BF0-8A25-4715-9747-1F865A40D48B}" type="datetimeFigureOut">
              <a:rPr lang="ru-RU"/>
              <a:pPr>
                <a:defRPr/>
              </a:pPr>
              <a:t>18.01.2025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solidFill>
                  <a:srgbClr val="D1EAEE"/>
                </a:solidFill>
              </a:defRPr>
            </a:lvl1pPr>
          </a:lstStyle>
          <a:p>
            <a:fld id="{7409FDFA-10A1-4F89-BC2F-D06A70353D20}" type="slidenum">
              <a:rPr lang="ru-RU" altLang="uk-UA"/>
              <a:pPr/>
              <a:t>‹#›</a:t>
            </a:fld>
            <a:endParaRPr lang="ru-RU" altLang="uk-UA"/>
          </a:p>
        </p:txBody>
      </p:sp>
    </p:spTree>
    <p:extLst>
      <p:ext uri="{BB962C8B-B14F-4D97-AF65-F5344CB8AC3E}">
        <p14:creationId xmlns:p14="http://schemas.microsoft.com/office/powerpoint/2010/main" val="89651885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lang="ru-RU" smtClean="0"/>
              <a:t>Образец заголовка</a:t>
            </a:r>
            <a:endParaRPr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B747D0F8-5275-4D00-A0AD-47435F8D8A93}" type="datetimeFigureOut">
              <a:rPr lang="ru-RU"/>
              <a:pPr>
                <a:defRPr/>
              </a:pPr>
              <a:t>18.01.2025</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fld id="{0E38C49B-B210-4150-B6A5-D9D59B82B308}" type="slidenum">
              <a:rPr lang="ru-RU" altLang="uk-UA"/>
              <a:pPr/>
              <a:t>‹#›</a:t>
            </a:fld>
            <a:endParaRPr lang="ru-RU" altLang="uk-UA"/>
          </a:p>
        </p:txBody>
      </p:sp>
    </p:spTree>
    <p:extLst>
      <p:ext uri="{BB962C8B-B14F-4D97-AF65-F5344CB8AC3E}">
        <p14:creationId xmlns:p14="http://schemas.microsoft.com/office/powerpoint/2010/main" val="2575764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9"/>
          <p:cNvSpPr>
            <a:spLocks noGrp="1"/>
          </p:cNvSpPr>
          <p:nvPr>
            <p:ph type="dt" sz="half" idx="10"/>
          </p:nvPr>
        </p:nvSpPr>
        <p:spPr/>
        <p:txBody>
          <a:bodyPr/>
          <a:lstStyle>
            <a:lvl1pPr>
              <a:defRPr/>
            </a:lvl1pPr>
          </a:lstStyle>
          <a:p>
            <a:pPr>
              <a:defRPr/>
            </a:pPr>
            <a:fld id="{A6E7F650-D210-42A0-B4EF-DBA4AB409992}" type="datetimeFigureOut">
              <a:rPr lang="ru-RU"/>
              <a:pPr>
                <a:defRPr/>
              </a:pPr>
              <a:t>18.01.2025</a:t>
            </a:fld>
            <a:endParaRPr lang="ru-RU"/>
          </a:p>
        </p:txBody>
      </p:sp>
      <p:sp>
        <p:nvSpPr>
          <p:cNvPr id="8" name="Нижний колонтитул 21"/>
          <p:cNvSpPr>
            <a:spLocks noGrp="1"/>
          </p:cNvSpPr>
          <p:nvPr>
            <p:ph type="ftr" sz="quarter" idx="11"/>
          </p:nvPr>
        </p:nvSpPr>
        <p:spPr/>
        <p:txBody>
          <a:bodyPr/>
          <a:lstStyle>
            <a:lvl1pPr>
              <a:defRPr/>
            </a:lvl1pPr>
          </a:lstStyle>
          <a:p>
            <a:pPr>
              <a:defRPr/>
            </a:pPr>
            <a:endParaRPr lang="ru-RU"/>
          </a:p>
        </p:txBody>
      </p:sp>
      <p:sp>
        <p:nvSpPr>
          <p:cNvPr id="9" name="Номер слайда 17"/>
          <p:cNvSpPr>
            <a:spLocks noGrp="1"/>
          </p:cNvSpPr>
          <p:nvPr>
            <p:ph type="sldNum" sz="quarter" idx="12"/>
          </p:nvPr>
        </p:nvSpPr>
        <p:spPr/>
        <p:txBody>
          <a:bodyPr/>
          <a:lstStyle>
            <a:lvl1pPr>
              <a:defRPr/>
            </a:lvl1pPr>
          </a:lstStyle>
          <a:p>
            <a:fld id="{428F05AC-54D0-403F-A013-56A1E1BFEFFA}" type="slidenum">
              <a:rPr lang="ru-RU" altLang="uk-UA"/>
              <a:pPr/>
              <a:t>‹#›</a:t>
            </a:fld>
            <a:endParaRPr lang="ru-RU" altLang="uk-UA"/>
          </a:p>
        </p:txBody>
      </p:sp>
    </p:spTree>
    <p:extLst>
      <p:ext uri="{BB962C8B-B14F-4D97-AF65-F5344CB8AC3E}">
        <p14:creationId xmlns:p14="http://schemas.microsoft.com/office/powerpoint/2010/main" val="611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ru-RU" smtClean="0"/>
              <a:t>Образец заголовка</a:t>
            </a:r>
            <a:endParaRPr lang="en-US"/>
          </a:p>
        </p:txBody>
      </p:sp>
      <p:sp>
        <p:nvSpPr>
          <p:cNvPr id="3" name="Дата 9"/>
          <p:cNvSpPr>
            <a:spLocks noGrp="1"/>
          </p:cNvSpPr>
          <p:nvPr>
            <p:ph type="dt" sz="half" idx="10"/>
          </p:nvPr>
        </p:nvSpPr>
        <p:spPr/>
        <p:txBody>
          <a:bodyPr/>
          <a:lstStyle>
            <a:lvl1pPr>
              <a:defRPr/>
            </a:lvl1pPr>
          </a:lstStyle>
          <a:p>
            <a:pPr>
              <a:defRPr/>
            </a:pPr>
            <a:fld id="{A915D664-CFD1-4204-A700-9A00C52EA968}" type="datetimeFigureOut">
              <a:rPr lang="ru-RU"/>
              <a:pPr>
                <a:defRPr/>
              </a:pPr>
              <a:t>18.01.2025</a:t>
            </a:fld>
            <a:endParaRPr lang="ru-RU"/>
          </a:p>
        </p:txBody>
      </p:sp>
      <p:sp>
        <p:nvSpPr>
          <p:cNvPr id="4" name="Нижний колонтитул 21"/>
          <p:cNvSpPr>
            <a:spLocks noGrp="1"/>
          </p:cNvSpPr>
          <p:nvPr>
            <p:ph type="ftr" sz="quarter" idx="11"/>
          </p:nvPr>
        </p:nvSpPr>
        <p:spPr/>
        <p:txBody>
          <a:bodyPr/>
          <a:lstStyle>
            <a:lvl1pPr>
              <a:defRPr/>
            </a:lvl1pPr>
          </a:lstStyle>
          <a:p>
            <a:pPr>
              <a:defRPr/>
            </a:pPr>
            <a:endParaRPr lang="ru-RU"/>
          </a:p>
        </p:txBody>
      </p:sp>
      <p:sp>
        <p:nvSpPr>
          <p:cNvPr id="5" name="Номер слайда 17"/>
          <p:cNvSpPr>
            <a:spLocks noGrp="1"/>
          </p:cNvSpPr>
          <p:nvPr>
            <p:ph type="sldNum" sz="quarter" idx="12"/>
          </p:nvPr>
        </p:nvSpPr>
        <p:spPr/>
        <p:txBody>
          <a:bodyPr/>
          <a:lstStyle>
            <a:lvl1pPr>
              <a:defRPr/>
            </a:lvl1pPr>
          </a:lstStyle>
          <a:p>
            <a:fld id="{ACCB5339-2A1A-4D8B-9731-333AA56E405D}" type="slidenum">
              <a:rPr lang="ru-RU" altLang="uk-UA"/>
              <a:pPr/>
              <a:t>‹#›</a:t>
            </a:fld>
            <a:endParaRPr lang="ru-RU" altLang="uk-UA"/>
          </a:p>
        </p:txBody>
      </p:sp>
    </p:spTree>
    <p:extLst>
      <p:ext uri="{BB962C8B-B14F-4D97-AF65-F5344CB8AC3E}">
        <p14:creationId xmlns:p14="http://schemas.microsoft.com/office/powerpoint/2010/main" val="3452928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fld id="{A65F5CA4-6503-4858-8232-1014A8BE7126}" type="datetimeFigureOut">
              <a:rPr lang="ru-RU"/>
              <a:pPr>
                <a:defRPr/>
              </a:pPr>
              <a:t>18.01.2025</a:t>
            </a:fld>
            <a:endParaRPr lang="ru-RU"/>
          </a:p>
        </p:txBody>
      </p:sp>
      <p:sp>
        <p:nvSpPr>
          <p:cNvPr id="3" name="Нижний колонтитул 21"/>
          <p:cNvSpPr>
            <a:spLocks noGrp="1"/>
          </p:cNvSpPr>
          <p:nvPr>
            <p:ph type="ftr" sz="quarter" idx="11"/>
          </p:nvPr>
        </p:nvSpPr>
        <p:spPr/>
        <p:txBody>
          <a:bodyPr/>
          <a:lstStyle>
            <a:lvl1pPr>
              <a:defRPr/>
            </a:lvl1pPr>
          </a:lstStyle>
          <a:p>
            <a:pPr>
              <a:defRPr/>
            </a:pPr>
            <a:endParaRPr lang="ru-RU"/>
          </a:p>
        </p:txBody>
      </p:sp>
      <p:sp>
        <p:nvSpPr>
          <p:cNvPr id="4" name="Номер слайда 17"/>
          <p:cNvSpPr>
            <a:spLocks noGrp="1"/>
          </p:cNvSpPr>
          <p:nvPr>
            <p:ph type="sldNum" sz="quarter" idx="12"/>
          </p:nvPr>
        </p:nvSpPr>
        <p:spPr/>
        <p:txBody>
          <a:bodyPr/>
          <a:lstStyle>
            <a:lvl1pPr>
              <a:defRPr/>
            </a:lvl1pPr>
          </a:lstStyle>
          <a:p>
            <a:fld id="{E3C049FC-1930-4126-96CC-A0C2261C8D44}" type="slidenum">
              <a:rPr lang="ru-RU" altLang="uk-UA"/>
              <a:pPr/>
              <a:t>‹#›</a:t>
            </a:fld>
            <a:endParaRPr lang="ru-RU" altLang="uk-UA"/>
          </a:p>
        </p:txBody>
      </p:sp>
    </p:spTree>
    <p:extLst>
      <p:ext uri="{BB962C8B-B14F-4D97-AF65-F5344CB8AC3E}">
        <p14:creationId xmlns:p14="http://schemas.microsoft.com/office/powerpoint/2010/main" val="2038242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247B9099-64B7-49BB-BBF6-FACB7075F32C}" type="datetimeFigureOut">
              <a:rPr lang="ru-RU"/>
              <a:pPr>
                <a:defRPr/>
              </a:pPr>
              <a:t>18.01.2025</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fld id="{277226AC-8C37-4E35-994F-926545A0865F}" type="slidenum">
              <a:rPr lang="ru-RU" altLang="uk-UA"/>
              <a:pPr/>
              <a:t>‹#›</a:t>
            </a:fld>
            <a:endParaRPr lang="ru-RU" altLang="uk-UA"/>
          </a:p>
        </p:txBody>
      </p:sp>
    </p:spTree>
    <p:extLst>
      <p:ext uri="{BB962C8B-B14F-4D97-AF65-F5344CB8AC3E}">
        <p14:creationId xmlns:p14="http://schemas.microsoft.com/office/powerpoint/2010/main" val="2631724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Прямоугольник с одним вырезанным скругленным углом 13"/>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Прямоугольный треугольник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Полилиния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endParaRPr>
          </a:p>
        </p:txBody>
      </p:sp>
      <p:sp>
        <p:nvSpPr>
          <p:cNvPr id="8" name="Полилиния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endParaRPr>
          </a:p>
        </p:txBody>
      </p:sp>
      <p:sp>
        <p:nvSpPr>
          <p:cNvPr id="2" name="Заголовок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ru-RU" smtClean="0"/>
              <a:t>Образец заголовка</a:t>
            </a:r>
            <a:endParaRPr lang="en-US"/>
          </a:p>
        </p:txBody>
      </p:sp>
      <p:sp>
        <p:nvSpPr>
          <p:cNvPr id="4" name="Текст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ru-RU" smtClean="0"/>
              <a:t>Образец текста</a:t>
            </a: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ru-RU" noProof="0" smtClean="0"/>
              <a:t>Вставка рисунка</a:t>
            </a:r>
            <a:endParaRPr lang="en-US" noProof="0" dirty="0"/>
          </a:p>
        </p:txBody>
      </p:sp>
      <p:sp>
        <p:nvSpPr>
          <p:cNvPr id="9" name="Дата 4"/>
          <p:cNvSpPr>
            <a:spLocks noGrp="1"/>
          </p:cNvSpPr>
          <p:nvPr>
            <p:ph type="dt" sz="half" idx="10"/>
          </p:nvPr>
        </p:nvSpPr>
        <p:spPr/>
        <p:txBody>
          <a:bodyPr/>
          <a:lstStyle>
            <a:lvl1pPr>
              <a:defRPr/>
            </a:lvl1pPr>
          </a:lstStyle>
          <a:p>
            <a:pPr>
              <a:defRPr/>
            </a:pPr>
            <a:fld id="{DD496045-7DDE-494B-9379-11E3E941972A}" type="datetimeFigureOut">
              <a:rPr lang="ru-RU"/>
              <a:pPr>
                <a:defRPr/>
              </a:pPr>
              <a:t>18.01.2025</a:t>
            </a:fld>
            <a:endParaRPr lang="ru-RU"/>
          </a:p>
        </p:txBody>
      </p:sp>
      <p:sp>
        <p:nvSpPr>
          <p:cNvPr id="10" name="Нижний колонтитул 5"/>
          <p:cNvSpPr>
            <a:spLocks noGrp="1"/>
          </p:cNvSpPr>
          <p:nvPr>
            <p:ph type="ftr" sz="quarter" idx="11"/>
          </p:nvPr>
        </p:nvSpPr>
        <p:spPr/>
        <p:txBody>
          <a:bodyPr/>
          <a:lstStyle>
            <a:lvl1pPr>
              <a:defRPr/>
            </a:lvl1pPr>
          </a:lstStyle>
          <a:p>
            <a:pPr>
              <a:defRPr/>
            </a:pPr>
            <a:endParaRPr lang="ru-RU"/>
          </a:p>
        </p:txBody>
      </p:sp>
      <p:sp>
        <p:nvSpPr>
          <p:cNvPr id="11" name="Номер слайда 6"/>
          <p:cNvSpPr>
            <a:spLocks noGrp="1"/>
          </p:cNvSpPr>
          <p:nvPr>
            <p:ph type="sldNum" sz="quarter" idx="12"/>
          </p:nvPr>
        </p:nvSpPr>
        <p:spPr>
          <a:xfrm>
            <a:off x="8077200" y="6356350"/>
            <a:ext cx="609600" cy="365125"/>
          </a:xfrm>
        </p:spPr>
        <p:txBody>
          <a:bodyPr/>
          <a:lstStyle>
            <a:lvl1pPr>
              <a:defRPr/>
            </a:lvl1pPr>
          </a:lstStyle>
          <a:p>
            <a:fld id="{3106C840-F5A5-485E-B756-E7F9A7E6A163}" type="slidenum">
              <a:rPr lang="ru-RU" altLang="uk-UA"/>
              <a:pPr/>
              <a:t>‹#›</a:t>
            </a:fld>
            <a:endParaRPr lang="ru-RU" altLang="uk-UA"/>
          </a:p>
        </p:txBody>
      </p:sp>
    </p:spTree>
    <p:extLst>
      <p:ext uri="{BB962C8B-B14F-4D97-AF65-F5344CB8AC3E}">
        <p14:creationId xmlns:p14="http://schemas.microsoft.com/office/powerpoint/2010/main" val="3528939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AA7A047D-FD75-4E85-85A9-2DAAFD787A74}" type="datetimeFigureOut">
              <a:rPr lang="ru-RU"/>
              <a:pPr>
                <a:defRPr/>
              </a:pPr>
              <a:t>18.01.2025</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fld id="{2F483C32-9466-487E-8488-FD1EC833510C}" type="slidenum">
              <a:rPr lang="ru-RU" altLang="uk-UA"/>
              <a:pPr/>
              <a:t>‹#›</a:t>
            </a:fld>
            <a:endParaRPr lang="ru-RU" altLang="uk-UA"/>
          </a:p>
        </p:txBody>
      </p:sp>
    </p:spTree>
    <p:extLst>
      <p:ext uri="{BB962C8B-B14F-4D97-AF65-F5344CB8AC3E}">
        <p14:creationId xmlns:p14="http://schemas.microsoft.com/office/powerpoint/2010/main" val="3376446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D46DA0FC-B040-437F-8518-65C7696128E9}" type="datetimeFigureOut">
              <a:rPr lang="ru-RU"/>
              <a:pPr>
                <a:defRPr/>
              </a:pPr>
              <a:t>18.01.2025</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fld id="{804CDF21-C6A2-4DF0-A959-2441C64651E2}" type="slidenum">
              <a:rPr lang="ru-RU" altLang="uk-UA"/>
              <a:pPr/>
              <a:t>‹#›</a:t>
            </a:fld>
            <a:endParaRPr lang="ru-RU" altLang="uk-UA"/>
          </a:p>
        </p:txBody>
      </p:sp>
    </p:spTree>
    <p:extLst>
      <p:ext uri="{BB962C8B-B14F-4D97-AF65-F5344CB8AC3E}">
        <p14:creationId xmlns:p14="http://schemas.microsoft.com/office/powerpoint/2010/main" val="623153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Полилиния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endParaRPr>
          </a:p>
        </p:txBody>
      </p:sp>
      <p:sp>
        <p:nvSpPr>
          <p:cNvPr id="8" name="Полилиния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endParaRPr>
          </a:p>
        </p:txBody>
      </p:sp>
      <p:sp>
        <p:nvSpPr>
          <p:cNvPr id="1028" name="Заголовок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ru-RU" altLang="uk-UA" smtClean="0"/>
              <a:t>Образец заголовка</a:t>
            </a:r>
            <a:endParaRPr lang="en-US" altLang="uk-UA" smtClean="0"/>
          </a:p>
        </p:txBody>
      </p:sp>
      <p:sp>
        <p:nvSpPr>
          <p:cNvPr id="1029" name="Текст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uk-UA" smtClean="0"/>
              <a:t>Образец текста</a:t>
            </a:r>
          </a:p>
          <a:p>
            <a:pPr lvl="1"/>
            <a:r>
              <a:rPr lang="ru-RU" altLang="uk-UA" smtClean="0"/>
              <a:t>Второй уровень</a:t>
            </a:r>
          </a:p>
          <a:p>
            <a:pPr lvl="2"/>
            <a:r>
              <a:rPr lang="ru-RU" altLang="uk-UA" smtClean="0"/>
              <a:t>Третий уровень</a:t>
            </a:r>
          </a:p>
          <a:p>
            <a:pPr lvl="3"/>
            <a:r>
              <a:rPr lang="ru-RU" altLang="uk-UA" smtClean="0"/>
              <a:t>Четвертый уровень</a:t>
            </a:r>
          </a:p>
          <a:p>
            <a:pPr lvl="4"/>
            <a:r>
              <a:rPr lang="ru-RU" altLang="uk-UA" smtClean="0"/>
              <a:t>Пятый уровень</a:t>
            </a:r>
            <a:endParaRPr lang="en-US" altLang="uk-UA" smtClean="0"/>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fld id="{BF38543F-FC4C-4EB1-BAAF-73B075469156}" type="datetimeFigureOut">
              <a:rPr lang="ru-RU"/>
              <a:pPr>
                <a:defRPr/>
              </a:pPr>
              <a:t>18.01.2025</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latin typeface="Constantia" panose="02030602050306030303" pitchFamily="18" charset="0"/>
              </a:defRPr>
            </a:lvl1pPr>
          </a:lstStyle>
          <a:p>
            <a:fld id="{6AB2CE49-D76C-4957-AAF9-9D58D3F9FB01}" type="slidenum">
              <a:rPr lang="ru-RU" altLang="uk-UA"/>
              <a:pPr/>
              <a:t>‹#›</a:t>
            </a:fld>
            <a:endParaRPr lang="ru-RU" altLang="uk-UA"/>
          </a:p>
        </p:txBody>
      </p:sp>
      <p:grpSp>
        <p:nvGrpSpPr>
          <p:cNvPr id="1033" name="Группа 1"/>
          <p:cNvGrpSpPr>
            <a:grpSpLocks/>
          </p:cNvGrpSpPr>
          <p:nvPr/>
        </p:nvGrpSpPr>
        <p:grpSpPr bwMode="auto">
          <a:xfrm>
            <a:off x="-19050" y="203200"/>
            <a:ext cx="9180513" cy="647700"/>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endParaRPr>
            </a:p>
          </p:txBody>
        </p:sp>
      </p:grpSp>
    </p:spTree>
  </p:cSld>
  <p:clrMap bg1="lt1" tx1="dk1" bg2="lt2" tx2="dk2" accent1="accent1" accent2="accent2" accent3="accent3" accent4="accent4" accent5="accent5" accent6="accent6" hlink="hlink" folHlink="folHlink"/>
  <p:sldLayoutIdLst>
    <p:sldLayoutId id="2147483795" r:id="rId1"/>
    <p:sldLayoutId id="2147483787" r:id="rId2"/>
    <p:sldLayoutId id="2147483796" r:id="rId3"/>
    <p:sldLayoutId id="2147483788" r:id="rId4"/>
    <p:sldLayoutId id="2147483789" r:id="rId5"/>
    <p:sldLayoutId id="2147483790" r:id="rId6"/>
    <p:sldLayoutId id="2147483791" r:id="rId7"/>
    <p:sldLayoutId id="2147483792" r:id="rId8"/>
    <p:sldLayoutId id="2147483797" r:id="rId9"/>
    <p:sldLayoutId id="2147483793" r:id="rId10"/>
    <p:sldLayoutId id="2147483794"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Подзаголовок 2"/>
          <p:cNvSpPr>
            <a:spLocks noGrp="1"/>
          </p:cNvSpPr>
          <p:nvPr>
            <p:ph type="subTitle" idx="1"/>
          </p:nvPr>
        </p:nvSpPr>
        <p:spPr>
          <a:xfrm>
            <a:off x="0" y="2276872"/>
            <a:ext cx="9144000" cy="1944217"/>
          </a:xfrm>
        </p:spPr>
        <p:txBody>
          <a:bodyPr/>
          <a:lstStyle/>
          <a:p>
            <a:pPr marR="0" algn="ctr" eaLnBrk="1" hangingPunct="1"/>
            <a:r>
              <a:rPr lang="en" altLang="uk-UA" sz="3600" dirty="0" smtClean="0">
                <a:solidFill>
                  <a:srgbClr val="CBEAC0"/>
                </a:solidFill>
                <a:latin typeface="Times New Roman" panose="02020603050405020304" pitchFamily="18" charset="0"/>
                <a:cs typeface="Times New Roman" panose="02020603050405020304" pitchFamily="18" charset="0"/>
              </a:rPr>
              <a:t>Pharmaceutical factors. Physical state of drug substances. Polymorphism, solubility, chemical modification, excipients</a:t>
            </a:r>
            <a:endParaRPr lang="ru-RU" altLang="uk-UA" sz="2400" dirty="0" smtClean="0">
              <a:latin typeface="Times New Roman" panose="02020603050405020304" pitchFamily="18" charset="0"/>
              <a:cs typeface="Times New Roman" panose="02020603050405020304" pitchFamily="18" charset="0"/>
            </a:endParaRPr>
          </a:p>
        </p:txBody>
      </p:sp>
      <p:sp>
        <p:nvSpPr>
          <p:cNvPr id="4" name="Заголовок 1"/>
          <p:cNvSpPr txBox="1">
            <a:spLocks/>
          </p:cNvSpPr>
          <p:nvPr/>
        </p:nvSpPr>
        <p:spPr>
          <a:xfrm>
            <a:off x="6300192" y="4941168"/>
            <a:ext cx="2731476" cy="9595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 sz="2000" dirty="0" smtClean="0">
                <a:latin typeface="Times New Roman" panose="02020603050405020304" pitchFamily="18" charset="0"/>
                <a:cs typeface="Times New Roman" panose="02020603050405020304" pitchFamily="18" charset="0"/>
              </a:rPr>
              <a:t>Associate Professor Zamkovaya A.V.</a:t>
            </a:r>
            <a:endParaRPr lang="uk-UA" sz="2000" dirty="0">
              <a:latin typeface="Times New Roman" panose="02020603050405020304" pitchFamily="18" charset="0"/>
              <a:cs typeface="Times New Roman" panose="02020603050405020304" pitchFamily="18" charset="0"/>
            </a:endParaRPr>
          </a:p>
        </p:txBody>
      </p:sp>
      <p:sp>
        <p:nvSpPr>
          <p:cNvPr id="5" name="Заголовок 1"/>
          <p:cNvSpPr txBox="1">
            <a:spLocks/>
          </p:cNvSpPr>
          <p:nvPr/>
        </p:nvSpPr>
        <p:spPr>
          <a:xfrm>
            <a:off x="2051720" y="6237312"/>
            <a:ext cx="5492261" cy="4103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 sz="2000" dirty="0" smtClean="0">
                <a:latin typeface="Times New Roman" panose="02020603050405020304" pitchFamily="18" charset="0"/>
                <a:cs typeface="Times New Roman" panose="02020603050405020304" pitchFamily="18" charset="0"/>
              </a:rPr>
              <a:t>Odesa 2025</a:t>
            </a:r>
            <a:endParaRPr lang="uk-UA" sz="2000" dirty="0">
              <a:latin typeface="Times New Roman" panose="02020603050405020304" pitchFamily="18" charset="0"/>
              <a:cs typeface="Times New Roman" panose="02020603050405020304" pitchFamily="18" charset="0"/>
            </a:endParaRPr>
          </a:p>
        </p:txBody>
      </p:sp>
      <p:pic>
        <p:nvPicPr>
          <p:cNvPr id="6" name="Picture 2" descr="https://onmedu.edu.ua/wp-content/themes/medun/img/logos/logo-defaul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16632"/>
            <a:ext cx="952457" cy="124552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p:cNvSpPr txBox="1">
            <a:spLocks noChangeArrowheads="1"/>
          </p:cNvSpPr>
          <p:nvPr/>
        </p:nvSpPr>
        <p:spPr bwMode="auto">
          <a:xfrm>
            <a:off x="1331640" y="128263"/>
            <a:ext cx="7578079" cy="1484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 bIns="45720" numCol="1" anchor="t"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anose="05020102010507070707"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anose="05020102010507070707"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anose="05020102010507070707"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anose="05020102010507070707"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anose="05020102010507070707"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ctr"/>
            <a:r>
              <a:rPr lang="en" sz="2000" b="1" dirty="0" smtClean="0"/>
              <a:t>ODESSA NATIONAL MEDICAL UNIVERSITY</a:t>
            </a:r>
          </a:p>
          <a:p>
            <a:pPr algn="ctr"/>
            <a:r>
              <a:rPr lang="en" sz="2000" b="1" dirty="0" smtClean="0"/>
              <a:t>PHARMACEUTICAL</a:t>
            </a:r>
            <a:r>
              <a:rPr lang="uk-UA" sz="2000" b="1" dirty="0" smtClean="0"/>
              <a:t> </a:t>
            </a:r>
            <a:r>
              <a:rPr lang="en" sz="2000" b="1" dirty="0" smtClean="0"/>
              <a:t>FACULTY </a:t>
            </a:r>
            <a:endParaRPr lang="uk-UA" sz="2000" b="1" dirty="0" smtClean="0"/>
          </a:p>
          <a:p>
            <a:pPr algn="ctr"/>
            <a:r>
              <a:rPr lang="en" sz="2000" b="1" dirty="0" smtClean="0"/>
              <a:t> DEPARTMENT OF </a:t>
            </a:r>
            <a:r>
              <a:rPr lang="en-US" sz="2000" b="1" dirty="0" smtClean="0"/>
              <a:t>PHARMACEUTICAL CHEMISTRY </a:t>
            </a:r>
          </a:p>
          <a:p>
            <a:pPr algn="ctr"/>
            <a:r>
              <a:rPr lang="en-US" sz="2000" b="1" dirty="0" smtClean="0"/>
              <a:t>AND DRUG </a:t>
            </a:r>
            <a:r>
              <a:rPr lang="en" sz="2000" b="1" dirty="0" smtClean="0"/>
              <a:t> TECHNOLOGY</a:t>
            </a:r>
          </a:p>
          <a:p>
            <a:pPr algn="ctr" eaLnBrk="1" hangingPunct="1">
              <a:defRPr/>
            </a:pPr>
            <a:r>
              <a:rPr lang="uk-UA" sz="2000" dirty="0" smtClean="0"/>
              <a:t/>
            </a:r>
            <a:br>
              <a:rPr lang="uk-UA" sz="2000" dirty="0" smtClean="0"/>
            </a:br>
            <a:endParaRPr lang="uk-UA" sz="2000"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625" y="428625"/>
            <a:ext cx="8229600" cy="6429375"/>
          </a:xfrm>
        </p:spPr>
        <p:txBody>
          <a:bodyPr>
            <a:normAutofit/>
          </a:bodyPr>
          <a:lstStyle/>
          <a:p>
            <a:pPr marL="274320" indent="-274320" algn="ctr" eaLnBrk="1" fontAlgn="auto" hangingPunct="1">
              <a:spcAft>
                <a:spcPts val="0"/>
              </a:spcAft>
              <a:buClr>
                <a:schemeClr val="accent3"/>
              </a:buClr>
              <a:buFont typeface="Wingdings 2"/>
              <a:buNone/>
              <a:defRPr/>
            </a:pPr>
            <a:r>
              <a:rPr lang="en" sz="3300" b="1" dirty="0" smtClean="0"/>
              <a:t>Plan</a:t>
            </a:r>
            <a:endParaRPr lang="ru-RU" sz="3300" dirty="0" smtClean="0"/>
          </a:p>
          <a:p>
            <a:pPr marL="274320" indent="-274320" algn="just" eaLnBrk="1" fontAlgn="auto" hangingPunct="1">
              <a:spcAft>
                <a:spcPts val="0"/>
              </a:spcAft>
              <a:buClr>
                <a:schemeClr val="accent3"/>
              </a:buClr>
              <a:buFont typeface="Wingdings 2"/>
              <a:buChar char=""/>
              <a:defRPr/>
            </a:pPr>
            <a:r>
              <a:rPr lang="en" dirty="0" smtClean="0"/>
              <a:t>Characteristics of the concept of "Pharmaceutical factors".</a:t>
            </a:r>
          </a:p>
          <a:p>
            <a:pPr marL="274320" indent="-274320" algn="just" eaLnBrk="1" fontAlgn="auto" hangingPunct="1">
              <a:spcAft>
                <a:spcPts val="0"/>
              </a:spcAft>
              <a:buClr>
                <a:schemeClr val="accent3"/>
              </a:buClr>
              <a:buFont typeface="Wingdings 2"/>
              <a:buChar char=""/>
              <a:defRPr/>
            </a:pPr>
            <a:r>
              <a:rPr lang="en" dirty="0" smtClean="0"/>
              <a:t>The influence of pharmaceutical factors on the therapeutic effect of drugs.</a:t>
            </a:r>
          </a:p>
          <a:p>
            <a:pPr marL="274320" indent="-274320" algn="just" eaLnBrk="1" fontAlgn="auto" hangingPunct="1">
              <a:spcAft>
                <a:spcPts val="0"/>
              </a:spcAft>
              <a:buClr>
                <a:schemeClr val="accent3"/>
              </a:buClr>
              <a:buFont typeface="Wingdings 2"/>
              <a:buChar char=""/>
              <a:defRPr/>
            </a:pPr>
            <a:r>
              <a:rPr lang="en" dirty="0" smtClean="0"/>
              <a:t>Classification of factors.</a:t>
            </a:r>
          </a:p>
          <a:p>
            <a:pPr marL="274320" indent="-274320" algn="just" eaLnBrk="1" fontAlgn="auto" hangingPunct="1">
              <a:spcAft>
                <a:spcPts val="0"/>
              </a:spcAft>
              <a:buClr>
                <a:schemeClr val="accent3"/>
              </a:buClr>
              <a:buFont typeface="Wingdings 2"/>
              <a:buChar char=""/>
              <a:defRPr/>
            </a:pPr>
            <a:r>
              <a:rPr lang="en" dirty="0" smtClean="0"/>
              <a:t>The impact of technological operations on the manufacture of medicinal products.</a:t>
            </a:r>
          </a:p>
          <a:p>
            <a:pPr marL="274320" indent="-274320" algn="just" eaLnBrk="1" fontAlgn="auto" hangingPunct="1">
              <a:spcAft>
                <a:spcPts val="0"/>
              </a:spcAft>
              <a:buClr>
                <a:schemeClr val="accent3"/>
              </a:buClr>
              <a:buFont typeface="Wingdings 2"/>
              <a:buChar char=""/>
              <a:defRPr/>
            </a:pPr>
            <a:r>
              <a:rPr lang="en" dirty="0" smtClean="0"/>
              <a:t>The influence of dosage form and route of administration of drugs.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Прямокутник 3"/>
          <p:cNvSpPr>
            <a:spLocks noChangeArrowheads="1"/>
          </p:cNvSpPr>
          <p:nvPr/>
        </p:nvSpPr>
        <p:spPr bwMode="auto">
          <a:xfrm>
            <a:off x="250825" y="476250"/>
            <a:ext cx="8497888"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defRPr/>
            </a:pPr>
            <a:r>
              <a:rPr lang="en" altLang="ru-RU" sz="2000" dirty="0" smtClean="0">
                <a:latin typeface="Times New Roman" pitchFamily="18" charset="0"/>
                <a:cs typeface="Times New Roman" pitchFamily="18" charset="0"/>
              </a:rPr>
              <a:t>In the previous lecture, we considered the concept of “pharmaceutical </a:t>
            </a:r>
            <a:r>
              <a:rPr lang="en" altLang="ru-RU" sz="2200" dirty="0" smtClean="0">
                <a:latin typeface="Times New Roman" pitchFamily="18" charset="0"/>
                <a:cs typeface="Times New Roman" pitchFamily="18" charset="0"/>
              </a:rPr>
              <a:t>factors.” Recall that </a:t>
            </a:r>
            <a:r>
              <a:rPr lang="en" sz="2200" dirty="0" smtClean="0">
                <a:latin typeface="Times New Roman" panose="02020603050405020304" pitchFamily="18" charset="0"/>
                <a:cs typeface="Times New Roman" panose="02020603050405020304" pitchFamily="18" charset="0"/>
              </a:rPr>
              <a:t>the therapeutic activity of medicinal substances is influenced by physiological, biochemical, and pharmaceutical factors.</a:t>
            </a:r>
          </a:p>
          <a:p>
            <a:pPr marL="342900" indent="-342900" algn="just" eaLnBrk="1" hangingPunct="1">
              <a:buFont typeface="Wingdings" panose="05000000000000000000" pitchFamily="2" charset="2"/>
              <a:buChar char="Ø"/>
              <a:defRPr/>
            </a:pPr>
            <a:r>
              <a:rPr lang="en" sz="2200" b="1" dirty="0" smtClean="0">
                <a:latin typeface="Times New Roman" panose="02020603050405020304" pitchFamily="18" charset="0"/>
                <a:cs typeface="Times New Roman" panose="02020603050405020304" pitchFamily="18" charset="0"/>
              </a:rPr>
              <a:t>Physiological </a:t>
            </a:r>
            <a:r>
              <a:rPr lang="en" sz="2200" dirty="0" smtClean="0">
                <a:latin typeface="Times New Roman" panose="02020603050405020304" pitchFamily="18" charset="0"/>
                <a:cs typeface="Times New Roman" panose="02020603050405020304" pitchFamily="18" charset="0"/>
              </a:rPr>
              <a:t>factors include age, gender, and body condition (healthy or pathological).</a:t>
            </a:r>
          </a:p>
          <a:p>
            <a:pPr marL="342900" indent="-342900" algn="just">
              <a:buFont typeface="Wingdings" panose="05000000000000000000" pitchFamily="2" charset="2"/>
              <a:buChar char="Ø"/>
              <a:defRPr/>
            </a:pPr>
            <a:r>
              <a:rPr lang="en" sz="2200" b="1" dirty="0" smtClean="0">
                <a:latin typeface="Times New Roman" panose="02020603050405020304" pitchFamily="18" charset="0"/>
                <a:cs typeface="Times New Roman" panose="02020603050405020304" pitchFamily="18" charset="0"/>
              </a:rPr>
              <a:t>Biochemical ones </a:t>
            </a:r>
            <a:r>
              <a:rPr lang="en" sz="2200" dirty="0" smtClean="0">
                <a:latin typeface="Times New Roman" panose="02020603050405020304" pitchFamily="18" charset="0"/>
                <a:cs typeface="Times New Roman" panose="02020603050405020304" pitchFamily="18" charset="0"/>
              </a:rPr>
              <a:t>include the state of cell membranes, cell activity, and the presence of endogenous substrates that accumulate in various diseases (bilirubin, fatty acids, etc.).</a:t>
            </a:r>
          </a:p>
          <a:p>
            <a:pPr marL="342900" indent="-342900" algn="just" eaLnBrk="1" hangingPunct="1">
              <a:buFont typeface="Wingdings" panose="05000000000000000000" pitchFamily="2" charset="2"/>
              <a:buChar char="Ø"/>
              <a:defRPr/>
            </a:pPr>
            <a:r>
              <a:rPr lang="en" sz="2200" b="1" dirty="0" smtClean="0">
                <a:latin typeface="Times New Roman" panose="02020603050405020304" pitchFamily="18" charset="0"/>
                <a:cs typeface="Times New Roman" panose="02020603050405020304" pitchFamily="18" charset="0"/>
              </a:rPr>
              <a:t>Pharmaceutical factors - </a:t>
            </a:r>
            <a:r>
              <a:rPr lang="en" sz="2200" dirty="0" smtClean="0">
                <a:latin typeface="Times New Roman" panose="02020603050405020304" pitchFamily="18" charset="0"/>
                <a:cs typeface="Times New Roman" panose="02020603050405020304" pitchFamily="18" charset="0"/>
              </a:rPr>
              <a:t>factors that affect the process of release and absorption of drugs from a dosage form.</a:t>
            </a:r>
            <a:endParaRPr lang="uk-UA" sz="2200" dirty="0" smtClean="0">
              <a:latin typeface="Times New Roman" panose="02020603050405020304" pitchFamily="18" charset="0"/>
              <a:cs typeface="Times New Roman" panose="02020603050405020304" pitchFamily="18" charset="0"/>
            </a:endParaRPr>
          </a:p>
          <a:p>
            <a:pPr algn="just">
              <a:defRPr/>
            </a:pPr>
            <a:r>
              <a:rPr lang="en" sz="2200" dirty="0" smtClean="0">
                <a:latin typeface="Times New Roman" panose="02020603050405020304" pitchFamily="18" charset="0"/>
                <a:cs typeface="Times New Roman" panose="02020603050405020304" pitchFamily="18" charset="0"/>
              </a:rPr>
              <a:t>The therapeutic effect of a drug depends on the combined effect of various factors on the presence of the drug in the body.</a:t>
            </a:r>
          </a:p>
          <a:p>
            <a:pPr algn="just">
              <a:defRPr/>
            </a:pPr>
            <a:r>
              <a:rPr lang="en" sz="2200" dirty="0" smtClean="0">
                <a:latin typeface="Times New Roman" panose="02020603050405020304" pitchFamily="18" charset="0"/>
                <a:cs typeface="Times New Roman" panose="02020603050405020304" pitchFamily="18" charset="0"/>
              </a:rPr>
              <a:t>At the same time, various factors influence each stage of the drug's presence in the body (Table 1).</a:t>
            </a:r>
          </a:p>
          <a:p>
            <a:pPr marL="342900" indent="-342900" algn="just" eaLnBrk="1" hangingPunct="1">
              <a:buFont typeface="Wingdings" panose="05000000000000000000" pitchFamily="2" charset="2"/>
              <a:buChar char="Ø"/>
              <a:defRPr/>
            </a:pPr>
            <a:endParaRPr lang="uk-UA" altLang="ru-RU" sz="2000" dirty="0" smtClean="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Grp="1"/>
          </p:cNvGraphicFramePr>
          <p:nvPr>
            <p:ph idx="1"/>
          </p:nvPr>
        </p:nvGraphicFramePr>
        <p:xfrm>
          <a:off x="755650" y="1052513"/>
          <a:ext cx="7920038" cy="5458096"/>
        </p:xfrm>
        <a:graphic>
          <a:graphicData uri="http://schemas.openxmlformats.org/drawingml/2006/table">
            <a:tbl>
              <a:tblPr/>
              <a:tblGrid>
                <a:gridCol w="348336">
                  <a:extLst>
                    <a:ext uri="{9D8B030D-6E8A-4147-A177-3AD203B41FA5}">
                      <a16:colId xmlns:a16="http://schemas.microsoft.com/office/drawing/2014/main" val="20000"/>
                    </a:ext>
                  </a:extLst>
                </a:gridCol>
                <a:gridCol w="3630017">
                  <a:extLst>
                    <a:ext uri="{9D8B030D-6E8A-4147-A177-3AD203B41FA5}">
                      <a16:colId xmlns:a16="http://schemas.microsoft.com/office/drawing/2014/main" val="20001"/>
                    </a:ext>
                  </a:extLst>
                </a:gridCol>
                <a:gridCol w="3941685">
                  <a:extLst>
                    <a:ext uri="{9D8B030D-6E8A-4147-A177-3AD203B41FA5}">
                      <a16:colId xmlns:a16="http://schemas.microsoft.com/office/drawing/2014/main" val="20002"/>
                    </a:ext>
                  </a:extLst>
                </a:gridCol>
              </a:tblGrid>
              <a:tr h="291887">
                <a:tc>
                  <a:txBody>
                    <a:bodyPr/>
                    <a:lstStyle/>
                    <a:p>
                      <a:pPr algn="l" fontAlgn="b"/>
                      <a:r>
                        <a:rPr lang="en" sz="1800" dirty="0">
                          <a:effectLst/>
                          <a:latin typeface="Times New Roman"/>
                        </a:rPr>
                        <a:t> </a:t>
                      </a:r>
                    </a:p>
                  </a:txBody>
                  <a:tcPr marL="0" marR="0" marT="0" marB="0" anchor="b">
                    <a:lnL>
                      <a:noFill/>
                    </a:lnL>
                    <a:lnR>
                      <a:noFill/>
                    </a:lnR>
                    <a:lnT>
                      <a:noFill/>
                    </a:lnT>
                    <a:lnB w="9525" cap="flat" cmpd="sng" algn="ctr">
                      <a:solidFill>
                        <a:srgbClr val="000000"/>
                      </a:solidFill>
                      <a:prstDash val="solid"/>
                      <a:round/>
                      <a:headEnd type="none" w="med" len="med"/>
                      <a:tailEnd type="none" w="med" len="med"/>
                    </a:lnB>
                  </a:tcPr>
                </a:tc>
                <a:tc>
                  <a:txBody>
                    <a:bodyPr/>
                    <a:lstStyle/>
                    <a:p>
                      <a:pPr algn="l" fontAlgn="b"/>
                      <a:r>
                        <a:rPr lang="en" sz="1800">
                          <a:effectLst/>
                          <a:latin typeface="Times New Roman"/>
                        </a:rPr>
                        <a:t> </a:t>
                      </a:r>
                    </a:p>
                  </a:txBody>
                  <a:tcPr marL="0" marR="0" marT="0" marB="0" anchor="b">
                    <a:lnL>
                      <a:noFill/>
                    </a:lnL>
                    <a:lnR>
                      <a:noFill/>
                    </a:lnR>
                    <a:lnT>
                      <a:noFill/>
                    </a:lnT>
                    <a:lnB w="9525" cap="flat" cmpd="sng" algn="ctr">
                      <a:solidFill>
                        <a:srgbClr val="000000"/>
                      </a:solidFill>
                      <a:prstDash val="solid"/>
                      <a:round/>
                      <a:headEnd type="none" w="med" len="med"/>
                      <a:tailEnd type="none" w="med" len="med"/>
                    </a:lnB>
                  </a:tcPr>
                </a:tc>
                <a:tc>
                  <a:txBody>
                    <a:bodyPr/>
                    <a:lstStyle/>
                    <a:p>
                      <a:pPr algn="l" fontAlgn="b"/>
                      <a:r>
                        <a:rPr lang="en" sz="1800" dirty="0">
                          <a:effectLst/>
                          <a:latin typeface="Times New Roman"/>
                        </a:rPr>
                        <a:t> </a:t>
                      </a:r>
                    </a:p>
                  </a:txBody>
                  <a:tcPr marL="0" marR="0" marT="0" marB="0" anchor="b">
                    <a:lnL>
                      <a:noFill/>
                    </a:lnL>
                    <a:lnR>
                      <a:noFill/>
                    </a:lnR>
                    <a:lnT>
                      <a:noFill/>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19779">
                <a:tc>
                  <a:txBody>
                    <a:bodyPr/>
                    <a:lstStyle/>
                    <a:p>
                      <a:pPr algn="l" fontAlgn="b"/>
                      <a:r>
                        <a:rPr lang="en" sz="1800">
                          <a:effectLst/>
                          <a:latin typeface="Times New Roman"/>
                        </a:rPr>
                        <a:t> </a:t>
                      </a:r>
                    </a:p>
                  </a:txBody>
                  <a:tcPr marL="0" marR="0" marT="0" marB="0" anchor="b">
                    <a:lnL w="9525" cap="flat" cmpd="sng" algn="ctr">
                      <a:solidFill>
                        <a:srgbClr val="000000"/>
                      </a:solidFill>
                      <a:prstDash val="solid"/>
                      <a:round/>
                      <a:headEnd type="none" w="med" len="med"/>
                      <a:tailEnd type="none" w="med" len="med"/>
                    </a:lnL>
                    <a:lnR>
                      <a:noFill/>
                    </a:lnR>
                    <a:lnT w="9525" cap="flat" cmpd="sng" algn="ctr">
                      <a:solidFill>
                        <a:srgbClr val="000000"/>
                      </a:solidFill>
                      <a:prstDash val="solid"/>
                      <a:round/>
                      <a:headEnd type="none" w="med" len="med"/>
                      <a:tailEnd type="none" w="med" len="med"/>
                    </a:lnT>
                    <a:lnB>
                      <a:noFill/>
                    </a:lnB>
                  </a:tcPr>
                </a:tc>
                <a:tc rowSpan="2">
                  <a:txBody>
                    <a:bodyPr/>
                    <a:lstStyle/>
                    <a:p>
                      <a:pPr algn="l" fontAlgn="b"/>
                      <a:r>
                        <a:rPr lang="en" sz="1800" b="1" dirty="0">
                          <a:effectLst/>
                          <a:latin typeface="Times New Roman"/>
                        </a:rPr>
                        <a:t>Adsorption stages</a:t>
                      </a:r>
                    </a:p>
                  </a:txBody>
                  <a:tcPr marL="0" marR="0" marT="0" marB="0" anchor="b">
                    <a:lnL>
                      <a:noFill/>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tcPr>
                </a:tc>
                <a:tc>
                  <a:txBody>
                    <a:bodyPr/>
                    <a:lstStyle/>
                    <a:p>
                      <a:pPr algn="ctr" fontAlgn="b"/>
                      <a:r>
                        <a:rPr lang="en" sz="1800" b="1">
                          <a:effectLst/>
                          <a:latin typeface="Times New Roman"/>
                        </a:rPr>
                        <a:t>Factors affecting</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419779">
                <a:tc>
                  <a:txBody>
                    <a:bodyPr/>
                    <a:lstStyle/>
                    <a:p>
                      <a:pPr algn="l" fontAlgn="b"/>
                      <a:r>
                        <a:rPr lang="en" sz="1800" dirty="0">
                          <a:effectLst/>
                          <a:latin typeface="Times New Roman"/>
                        </a:rPr>
                        <a:t> </a:t>
                      </a:r>
                    </a:p>
                  </a:txBody>
                  <a:tcPr marL="0" marR="0" marT="0" marB="0" anchor="b">
                    <a:lnL w="9525" cap="flat" cmpd="sng" algn="ctr">
                      <a:solidFill>
                        <a:srgbClr val="000000"/>
                      </a:solidFill>
                      <a:prstDash val="solid"/>
                      <a:round/>
                      <a:headEnd type="none" w="med" len="med"/>
                      <a:tailEnd type="none" w="med" len="med"/>
                    </a:lnL>
                    <a:lnR>
                      <a:noFill/>
                    </a:lnR>
                    <a:lnT>
                      <a:noFill/>
                    </a:lnT>
                    <a:lnB>
                      <a:noFill/>
                    </a:lnB>
                  </a:tcPr>
                </a:tc>
                <a:tc vMerge="1">
                  <a:txBody>
                    <a:bodyPr/>
                    <a:lstStyle/>
                    <a:p>
                      <a:endParaRPr lang="ru-RU"/>
                    </a:p>
                  </a:txBody>
                  <a:tcPr/>
                </a:tc>
                <a:tc>
                  <a:txBody>
                    <a:bodyPr/>
                    <a:lstStyle/>
                    <a:p>
                      <a:pPr algn="ctr" fontAlgn="b"/>
                      <a:r>
                        <a:rPr lang="en" sz="1800" b="1">
                          <a:effectLst/>
                          <a:latin typeface="Times New Roman"/>
                        </a:rPr>
                        <a:t>speed and completeness of the degree</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419779">
                <a:tc>
                  <a:txBody>
                    <a:bodyPr/>
                    <a:lstStyle/>
                    <a:p>
                      <a:pPr algn="l" fontAlgn="b"/>
                      <a:r>
                        <a:rPr lang="en" sz="1800">
                          <a:effectLst/>
                          <a:latin typeface="Times New Roman"/>
                        </a:rPr>
                        <a:t> </a:t>
                      </a:r>
                    </a:p>
                  </a:txBody>
                  <a:tcPr marL="0" marR="0" marT="0" marB="0" anchor="b">
                    <a:lnL w="9525" cap="flat" cmpd="sng" algn="ctr">
                      <a:solidFill>
                        <a:srgbClr val="000000"/>
                      </a:solidFill>
                      <a:prstDash val="solid"/>
                      <a:round/>
                      <a:headEnd type="none" w="med" len="med"/>
                      <a:tailEnd type="none" w="med" len="med"/>
                    </a:lnL>
                    <a:lnR>
                      <a:noFill/>
                    </a:lnR>
                    <a:lnT>
                      <a:noFill/>
                    </a:lnT>
                    <a:lnB w="9525" cap="flat" cmpd="sng" algn="ctr">
                      <a:solidFill>
                        <a:srgbClr val="000000"/>
                      </a:solidFill>
                      <a:prstDash val="solid"/>
                      <a:round/>
                      <a:headEnd type="none" w="med" len="med"/>
                      <a:tailEnd type="none" w="med" len="med"/>
                    </a:lnB>
                  </a:tcPr>
                </a:tc>
                <a:tc>
                  <a:txBody>
                    <a:bodyPr/>
                    <a:lstStyle/>
                    <a:p>
                      <a:pPr algn="l" fontAlgn="b"/>
                      <a:r>
                        <a:rPr lang="en" sz="1800">
                          <a:effectLst/>
                          <a:latin typeface="Times New Roman"/>
                        </a:rPr>
                        <a:t> </a:t>
                      </a:r>
                    </a:p>
                  </a:txBody>
                  <a:tcPr marL="0" marR="0" marT="0" marB="0" anchor="b">
                    <a:lnL>
                      <a:noFill/>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tcPr>
                </a:tc>
                <a:tc>
                  <a:txBody>
                    <a:bodyPr/>
                    <a:lstStyle/>
                    <a:p>
                      <a:pPr algn="ctr" fontAlgn="b"/>
                      <a:r>
                        <a:rPr lang="en" sz="1800" b="1">
                          <a:effectLst/>
                          <a:latin typeface="Times New Roman"/>
                        </a:rPr>
                        <a:t>absorption of drugs</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19779">
                <a:tc>
                  <a:txBody>
                    <a:bodyPr/>
                    <a:lstStyle/>
                    <a:p>
                      <a:pPr algn="l" fontAlgn="b"/>
                      <a:r>
                        <a:rPr lang="en" sz="1800">
                          <a:solidFill>
                            <a:srgbClr val="333333"/>
                          </a:solidFill>
                          <a:effectLst/>
                          <a:latin typeface="Times New Roman"/>
                        </a:rPr>
                        <a:t>1.</a:t>
                      </a:r>
                    </a:p>
                  </a:txBody>
                  <a:tcPr marL="0" marR="0" marT="0" marB="0" anchor="b">
                    <a:lnL w="9525" cap="flat" cmpd="sng" algn="ctr">
                      <a:solidFill>
                        <a:srgbClr val="000000"/>
                      </a:solidFill>
                      <a:prstDash val="solid"/>
                      <a:round/>
                      <a:headEnd type="none" w="med" len="med"/>
                      <a:tailEnd type="none" w="med" len="med"/>
                    </a:lnL>
                    <a:lnR>
                      <a:noFill/>
                    </a:lnR>
                    <a:lnT w="9525" cap="flat" cmpd="sng" algn="ctr">
                      <a:solidFill>
                        <a:srgbClr val="000000"/>
                      </a:solidFill>
                      <a:prstDash val="solid"/>
                      <a:round/>
                      <a:headEnd type="none" w="med" len="med"/>
                      <a:tailEnd type="none" w="med" len="med"/>
                    </a:lnT>
                    <a:lnB>
                      <a:noFill/>
                    </a:lnB>
                  </a:tcPr>
                </a:tc>
                <a:tc>
                  <a:txBody>
                    <a:bodyPr/>
                    <a:lstStyle/>
                    <a:p>
                      <a:pPr algn="l" fontAlgn="b"/>
                      <a:r>
                        <a:rPr lang="en" sz="1800">
                          <a:solidFill>
                            <a:srgbClr val="333333"/>
                          </a:solidFill>
                          <a:effectLst/>
                          <a:latin typeface="Times New Roman"/>
                        </a:rPr>
                        <a:t>Medicines (MEDs in LF) in place</a:t>
                      </a:r>
                    </a:p>
                  </a:txBody>
                  <a:tcPr marL="0" marR="0" marT="0" marB="0" anchor="b">
                    <a:lnL>
                      <a:noFill/>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tcPr>
                </a:tc>
                <a:tc>
                  <a:txBody>
                    <a:bodyPr/>
                    <a:lstStyle/>
                    <a:p>
                      <a:pPr algn="l" fontAlgn="b"/>
                      <a:r>
                        <a:rPr lang="en" sz="1800">
                          <a:solidFill>
                            <a:srgbClr val="333333"/>
                          </a:solidFill>
                          <a:effectLst/>
                          <a:latin typeface="Times New Roman"/>
                        </a:rPr>
                        <a:t>Pharmaceutical</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4"/>
                  </a:ext>
                </a:extLst>
              </a:tr>
              <a:tr h="419779">
                <a:tc gridSpan="2">
                  <a:txBody>
                    <a:bodyPr/>
                    <a:lstStyle/>
                    <a:p>
                      <a:pPr algn="l" fontAlgn="b"/>
                      <a:r>
                        <a:rPr lang="en" sz="1800">
                          <a:solidFill>
                            <a:srgbClr val="333333"/>
                          </a:solidFill>
                          <a:effectLst/>
                          <a:latin typeface="Times New Roman"/>
                        </a:rPr>
                        <a:t>entry</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b"/>
                      <a:r>
                        <a:rPr lang="en" sz="1800">
                          <a:effectLst/>
                          <a:latin typeface="Times New Roman"/>
                        </a:rPr>
                        <a:t> </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19779">
                <a:tc>
                  <a:txBody>
                    <a:bodyPr/>
                    <a:lstStyle/>
                    <a:p>
                      <a:pPr algn="l" fontAlgn="b"/>
                      <a:r>
                        <a:rPr lang="en" sz="1800">
                          <a:solidFill>
                            <a:srgbClr val="333333"/>
                          </a:solidFill>
                          <a:effectLst/>
                          <a:latin typeface="Times New Roman"/>
                        </a:rPr>
                        <a:t>2.</a:t>
                      </a:r>
                    </a:p>
                  </a:txBody>
                  <a:tcPr marL="0" marR="0" marT="0" marB="0" anchor="b">
                    <a:lnL w="9525" cap="flat" cmpd="sng" algn="ctr">
                      <a:solidFill>
                        <a:srgbClr val="000000"/>
                      </a:solidFill>
                      <a:prstDash val="solid"/>
                      <a:round/>
                      <a:headEnd type="none" w="med" len="med"/>
                      <a:tailEnd type="none" w="med" len="med"/>
                    </a:lnL>
                    <a:lnR>
                      <a:noFill/>
                    </a:lnR>
                    <a:lnT w="9525" cap="flat" cmpd="sng" algn="ctr">
                      <a:solidFill>
                        <a:srgbClr val="000000"/>
                      </a:solidFill>
                      <a:prstDash val="solid"/>
                      <a:round/>
                      <a:headEnd type="none" w="med" len="med"/>
                      <a:tailEnd type="none" w="med" len="med"/>
                    </a:lnT>
                    <a:lnB>
                      <a:noFill/>
                    </a:lnB>
                  </a:tcPr>
                </a:tc>
                <a:tc>
                  <a:txBody>
                    <a:bodyPr/>
                    <a:lstStyle/>
                    <a:p>
                      <a:pPr algn="l" fontAlgn="b"/>
                      <a:r>
                        <a:rPr lang="en" sz="1800">
                          <a:solidFill>
                            <a:srgbClr val="333333"/>
                          </a:solidFill>
                          <a:effectLst/>
                          <a:latin typeface="Times New Roman"/>
                        </a:rPr>
                        <a:t>Medicines in biosimilarity on</a:t>
                      </a:r>
                    </a:p>
                  </a:txBody>
                  <a:tcPr marL="0" marR="0" marT="0" marB="0" anchor="b">
                    <a:lnL>
                      <a:noFill/>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tcPr>
                </a:tc>
                <a:tc>
                  <a:txBody>
                    <a:bodyPr/>
                    <a:lstStyle/>
                    <a:p>
                      <a:pPr algn="l" fontAlgn="b"/>
                      <a:r>
                        <a:rPr lang="en" sz="1800">
                          <a:solidFill>
                            <a:srgbClr val="333333"/>
                          </a:solidFill>
                          <a:effectLst/>
                          <a:latin typeface="Times New Roman"/>
                        </a:rPr>
                        <a:t>Physiological and pharmaceutical-</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6"/>
                  </a:ext>
                </a:extLst>
              </a:tr>
              <a:tr h="419779">
                <a:tc gridSpan="2">
                  <a:txBody>
                    <a:bodyPr/>
                    <a:lstStyle/>
                    <a:p>
                      <a:pPr algn="l" fontAlgn="b"/>
                      <a:r>
                        <a:rPr lang="en" sz="1800">
                          <a:solidFill>
                            <a:srgbClr val="333333"/>
                          </a:solidFill>
                          <a:effectLst/>
                          <a:latin typeface="Times New Roman"/>
                        </a:rPr>
                        <a:t>suction point</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b"/>
                      <a:r>
                        <a:rPr lang="en" sz="1800">
                          <a:solidFill>
                            <a:srgbClr val="333333"/>
                          </a:solidFill>
                          <a:effectLst/>
                          <a:latin typeface="Times New Roman"/>
                        </a:rPr>
                        <a:t>Czech</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19779">
                <a:tc>
                  <a:txBody>
                    <a:bodyPr/>
                    <a:lstStyle/>
                    <a:p>
                      <a:pPr algn="l" fontAlgn="b"/>
                      <a:r>
                        <a:rPr lang="en" sz="1800">
                          <a:solidFill>
                            <a:srgbClr val="333333"/>
                          </a:solidFill>
                          <a:effectLst/>
                          <a:latin typeface="Times New Roman"/>
                        </a:rPr>
                        <a:t>3.</a:t>
                      </a:r>
                    </a:p>
                  </a:txBody>
                  <a:tcPr marL="0" marR="0" marT="0" marB="0" anchor="b">
                    <a:lnL w="9525" cap="flat" cmpd="sng" algn="ctr">
                      <a:solidFill>
                        <a:srgbClr val="000000"/>
                      </a:solidFill>
                      <a:prstDash val="solid"/>
                      <a:round/>
                      <a:headEnd type="none" w="med" len="med"/>
                      <a:tailEnd type="none" w="med" len="med"/>
                    </a:lnL>
                    <a:lnR>
                      <a:noFill/>
                    </a:lnR>
                    <a:lnT w="9525" cap="flat" cmpd="sng" algn="ctr">
                      <a:solidFill>
                        <a:srgbClr val="000000"/>
                      </a:solidFill>
                      <a:prstDash val="solid"/>
                      <a:round/>
                      <a:headEnd type="none" w="med" len="med"/>
                      <a:tailEnd type="none" w="med" len="med"/>
                    </a:lnT>
                    <a:lnB>
                      <a:noFill/>
                    </a:lnB>
                  </a:tcPr>
                </a:tc>
                <a:tc>
                  <a:txBody>
                    <a:bodyPr/>
                    <a:lstStyle/>
                    <a:p>
                      <a:pPr algn="l" fontAlgn="b"/>
                      <a:r>
                        <a:rPr lang="en" sz="1800">
                          <a:solidFill>
                            <a:srgbClr val="333333"/>
                          </a:solidFill>
                          <a:effectLst/>
                          <a:latin typeface="Times New Roman"/>
                        </a:rPr>
                        <a:t>Medicines in biosimilarity (in</a:t>
                      </a:r>
                    </a:p>
                  </a:txBody>
                  <a:tcPr marL="0" marR="0" marT="0" marB="0" anchor="b">
                    <a:lnL>
                      <a:noFill/>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tcPr>
                </a:tc>
                <a:tc>
                  <a:txBody>
                    <a:bodyPr/>
                    <a:lstStyle/>
                    <a:p>
                      <a:pPr algn="l" fontAlgn="b"/>
                      <a:r>
                        <a:rPr lang="en" sz="1800">
                          <a:solidFill>
                            <a:srgbClr val="333333"/>
                          </a:solidFill>
                          <a:effectLst/>
                          <a:latin typeface="Times New Roman"/>
                        </a:rPr>
                        <a:t>Biochemical and physiological</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8"/>
                  </a:ext>
                </a:extLst>
              </a:tr>
              <a:tr h="419779">
                <a:tc gridSpan="2">
                  <a:txBody>
                    <a:bodyPr/>
                    <a:lstStyle/>
                    <a:p>
                      <a:pPr algn="l" fontAlgn="b"/>
                      <a:r>
                        <a:rPr lang="en" sz="1800">
                          <a:solidFill>
                            <a:srgbClr val="333333"/>
                          </a:solidFill>
                          <a:effectLst/>
                          <a:latin typeface="Times New Roman"/>
                        </a:rPr>
                        <a:t>blood, tissues)</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b"/>
                      <a:r>
                        <a:rPr lang="en" sz="1800">
                          <a:solidFill>
                            <a:srgbClr val="333333"/>
                          </a:solidFill>
                          <a:effectLst/>
                          <a:latin typeface="Times New Roman"/>
                        </a:rPr>
                        <a:t>ski</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19779">
                <a:tc>
                  <a:txBody>
                    <a:bodyPr/>
                    <a:lstStyle/>
                    <a:p>
                      <a:pPr algn="l" fontAlgn="b"/>
                      <a:r>
                        <a:rPr lang="en" sz="1800">
                          <a:solidFill>
                            <a:srgbClr val="333333"/>
                          </a:solidFill>
                          <a:effectLst/>
                          <a:latin typeface="Times New Roman"/>
                        </a:rPr>
                        <a:t>4.</a:t>
                      </a:r>
                    </a:p>
                  </a:txBody>
                  <a:tcPr marL="0" marR="0" marT="0" marB="0" anchor="b">
                    <a:lnL w="9525" cap="flat" cmpd="sng" algn="ctr">
                      <a:solidFill>
                        <a:srgbClr val="000000"/>
                      </a:solidFill>
                      <a:prstDash val="solid"/>
                      <a:round/>
                      <a:headEnd type="none" w="med" len="med"/>
                      <a:tailEnd type="none" w="med" len="med"/>
                    </a:lnL>
                    <a:lnR>
                      <a:noFill/>
                    </a:lnR>
                    <a:lnT w="9525" cap="flat" cmpd="sng" algn="ctr">
                      <a:solidFill>
                        <a:srgbClr val="000000"/>
                      </a:solidFill>
                      <a:prstDash val="solid"/>
                      <a:round/>
                      <a:headEnd type="none" w="med" len="med"/>
                      <a:tailEnd type="none" w="med" len="med"/>
                    </a:lnT>
                    <a:lnB>
                      <a:noFill/>
                    </a:lnB>
                  </a:tcPr>
                </a:tc>
                <a:tc>
                  <a:txBody>
                    <a:bodyPr/>
                    <a:lstStyle/>
                    <a:p>
                      <a:pPr algn="l" fontAlgn="b"/>
                      <a:r>
                        <a:rPr lang="en" sz="1800">
                          <a:solidFill>
                            <a:srgbClr val="333333"/>
                          </a:solidFill>
                          <a:effectLst/>
                          <a:latin typeface="Times New Roman"/>
                        </a:rPr>
                        <a:t>Elimination of bio-products</a:t>
                      </a:r>
                    </a:p>
                  </a:txBody>
                  <a:tcPr marL="0" marR="0" marT="0" marB="0" anchor="b">
                    <a:lnL>
                      <a:noFill/>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tcPr>
                </a:tc>
                <a:tc>
                  <a:txBody>
                    <a:bodyPr/>
                    <a:lstStyle/>
                    <a:p>
                      <a:pPr algn="l" fontAlgn="b"/>
                      <a:r>
                        <a:rPr lang="en" sz="1800">
                          <a:solidFill>
                            <a:srgbClr val="333333"/>
                          </a:solidFill>
                          <a:effectLst/>
                          <a:latin typeface="Times New Roman"/>
                        </a:rPr>
                        <a:t>Biochemical</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0"/>
                  </a:ext>
                </a:extLst>
              </a:tr>
              <a:tr h="419779">
                <a:tc gridSpan="2">
                  <a:txBody>
                    <a:bodyPr/>
                    <a:lstStyle/>
                    <a:p>
                      <a:pPr algn="l" fontAlgn="b"/>
                      <a:r>
                        <a:rPr lang="en" sz="1800" dirty="0">
                          <a:solidFill>
                            <a:srgbClr val="333333"/>
                          </a:solidFill>
                          <a:effectLst/>
                          <a:latin typeface="Times New Roman"/>
                        </a:rPr>
                        <a:t>transformation of drugs (through the kidneys,</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a:txBody>
                    <a:bodyPr/>
                    <a:lstStyle/>
                    <a:p>
                      <a:pPr algn="l" fontAlgn="b"/>
                      <a:r>
                        <a:rPr lang="en" sz="1800">
                          <a:effectLst/>
                          <a:latin typeface="Times New Roman"/>
                        </a:rPr>
                        <a:t> </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1"/>
                  </a:ext>
                </a:extLst>
              </a:tr>
              <a:tr h="419779">
                <a:tc gridSpan="2">
                  <a:txBody>
                    <a:bodyPr/>
                    <a:lstStyle/>
                    <a:p>
                      <a:pPr algn="l" fontAlgn="b"/>
                      <a:r>
                        <a:rPr lang="en" sz="1800" dirty="0">
                          <a:solidFill>
                            <a:srgbClr val="333333"/>
                          </a:solidFill>
                          <a:effectLst/>
                          <a:latin typeface="Times New Roman"/>
                        </a:rPr>
                        <a:t>gastrointestinal tract, lungs, etc.)</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b"/>
                      <a:r>
                        <a:rPr lang="en" sz="1800" dirty="0">
                          <a:effectLst/>
                          <a:latin typeface="Times New Roman"/>
                        </a:rPr>
                        <a:t> </a:t>
                      </a:r>
                    </a:p>
                  </a:txBody>
                  <a:tcPr marL="0" marR="0"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
        <p:nvSpPr>
          <p:cNvPr id="8237" name="Rectangle 4"/>
          <p:cNvSpPr>
            <a:spLocks noChangeArrowheads="1"/>
          </p:cNvSpPr>
          <p:nvPr/>
        </p:nvSpPr>
        <p:spPr bwMode="auto">
          <a:xfrm>
            <a:off x="1187450" y="-236538"/>
            <a:ext cx="7561263" cy="163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endParaRPr lang="ru-RU" altLang="ru-RU" sz="2000">
              <a:solidFill>
                <a:srgbClr val="333333"/>
              </a:solidFill>
              <a:latin typeface="Times New Roman" panose="02020603050405020304" pitchFamily="18" charset="0"/>
              <a:cs typeface="Times New Roman" panose="02020603050405020304" pitchFamily="18" charset="0"/>
            </a:endParaRPr>
          </a:p>
          <a:p>
            <a:pPr algn="ctr"/>
            <a:r>
              <a:rPr lang="en" altLang="ru-RU" sz="2000" b="1">
                <a:latin typeface="Times New Roman" panose="02020603050405020304" pitchFamily="18" charset="0"/>
                <a:cs typeface="Times New Roman" panose="02020603050405020304" pitchFamily="18" charset="0"/>
              </a:rPr>
              <a:t>Table 1</a:t>
            </a:r>
            <a:endParaRPr lang="ru-RU" altLang="ru-RU" sz="2000" b="1"/>
          </a:p>
          <a:p>
            <a:pPr algn="ctr"/>
            <a:r>
              <a:rPr lang="en" altLang="ru-RU" sz="2000" b="1">
                <a:cs typeface="Times New Roman" panose="02020603050405020304" pitchFamily="18" charset="0"/>
              </a:rPr>
              <a:t>" </a:t>
            </a:r>
            <a:r>
              <a:rPr lang="en" altLang="ru-RU" sz="2000" b="1">
                <a:latin typeface="Times New Roman" panose="02020603050405020304" pitchFamily="18" charset="0"/>
                <a:cs typeface="Times New Roman" panose="02020603050405020304" pitchFamily="18" charset="0"/>
              </a:rPr>
              <a:t>life cycle </a:t>
            </a:r>
            <a:r>
              <a:rPr lang="en" altLang="ru-RU" sz="2000" b="1">
                <a:cs typeface="Times New Roman" panose="02020603050405020304" pitchFamily="18" charset="0"/>
              </a:rPr>
              <a:t>" </a:t>
            </a:r>
            <a:r>
              <a:rPr lang="en" altLang="ru-RU" sz="2000" b="1">
                <a:latin typeface="Times New Roman" panose="02020603050405020304" pitchFamily="18" charset="0"/>
                <a:cs typeface="Times New Roman" panose="02020603050405020304" pitchFamily="18" charset="0"/>
              </a:rPr>
              <a:t>of a drug in the body</a:t>
            </a:r>
            <a:endParaRPr lang="ru-RU" altLang="ru-RU" sz="2000" b="1"/>
          </a:p>
          <a:p>
            <a:pPr algn="just"/>
            <a:r>
              <a:rPr lang="ru-RU" altLang="ru-RU" sz="2000" b="1"/>
              <a:t/>
            </a:r>
            <a:br>
              <a:rPr lang="ru-RU" altLang="ru-RU" sz="2000" b="1"/>
            </a:br>
            <a:endParaRPr lang="ru-RU" altLang="ru-RU" sz="2000" b="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50"/>
            <a:ext cx="8229600" cy="6456363"/>
          </a:xfrm>
        </p:spPr>
        <p:txBody>
          <a:bodyPr>
            <a:normAutofit fontScale="92500" lnSpcReduction="20000"/>
          </a:bodyPr>
          <a:lstStyle/>
          <a:p>
            <a:pPr marL="0" indent="0" algn="ctr" eaLnBrk="1" fontAlgn="b" hangingPunct="1">
              <a:buFont typeface="Wingdings 2" panose="05020102010507070707" pitchFamily="18" charset="2"/>
              <a:buNone/>
              <a:defRPr/>
            </a:pPr>
            <a:r>
              <a:rPr lang="en" b="1" dirty="0" smtClean="0"/>
              <a:t>Stages of adsorption of medicinal substances</a:t>
            </a:r>
            <a:endParaRPr lang="ru-RU" dirty="0"/>
          </a:p>
          <a:p>
            <a:pPr marL="0" indent="0" eaLnBrk="1" fontAlgn="b" hangingPunct="1">
              <a:buFont typeface="Wingdings 2" panose="05020102010507070707" pitchFamily="18" charset="2"/>
              <a:buNone/>
              <a:defRPr/>
            </a:pPr>
            <a:endParaRPr lang="ru-RU" b="1" dirty="0" smtClean="0"/>
          </a:p>
          <a:p>
            <a:pPr algn="just">
              <a:defRPr/>
            </a:pPr>
            <a:r>
              <a:rPr lang="en" b="1" dirty="0"/>
              <a:t>Stage </a:t>
            </a:r>
            <a:r>
              <a:rPr lang="en" b="1" dirty="0" smtClean="0"/>
              <a:t>1. </a:t>
            </a:r>
            <a:r>
              <a:rPr lang="en" dirty="0"/>
              <a:t>Direct route of administration of the drug (oral, rectal, application to the skin or mucous membrane, injection, etc.). At this stage, the drug is released from the form (tablet, suppository, ointment, etc.) and diffuses to the intended site of absorption (adsorption).</a:t>
            </a:r>
          </a:p>
          <a:p>
            <a:pPr algn="just">
              <a:defRPr/>
            </a:pPr>
            <a:r>
              <a:rPr lang="en" b="1" dirty="0"/>
              <a:t>Stage 2. </a:t>
            </a:r>
            <a:r>
              <a:rPr lang="en" dirty="0"/>
              <a:t>Characterized by the transition of the drug into the biological fluid and its absorption. The peculiarities of the reaction to LH in aging are largely due to pharmacokinetic reasons: impaired absorption, distribution, metabolism and excretion of LH.</a:t>
            </a:r>
          </a:p>
          <a:p>
            <a:pPr algn="just">
              <a:defRPr/>
            </a:pPr>
            <a:r>
              <a:rPr lang="en" b="1" dirty="0"/>
              <a:t>Stage 3. </a:t>
            </a:r>
            <a:r>
              <a:rPr lang="en" dirty="0"/>
              <a:t>Differs from the two in that the drug or its metabolites are distributed in the bloodstream or tissues.</a:t>
            </a:r>
          </a:p>
          <a:p>
            <a:pPr algn="just">
              <a:defRPr/>
            </a:pPr>
            <a:r>
              <a:rPr lang="en" b="1" dirty="0"/>
              <a:t>Stage 4. </a:t>
            </a:r>
            <a:r>
              <a:rPr lang="en" dirty="0"/>
              <a:t>The movement is characterized by </a:t>
            </a:r>
            <a:r>
              <a:rPr lang="en" dirty="0" err="1"/>
              <a:t>the biotransformation </a:t>
            </a:r>
            <a:r>
              <a:rPr lang="en" dirty="0"/>
              <a:t>of drugs and their metabolites and the elimination (excretion) of end products through the kidneys, gastrointestinal tract, lungs, and sweat glands. Biochemical factors are important in this.</a:t>
            </a:r>
          </a:p>
          <a:p>
            <a:pPr marL="274320" indent="-274320" eaLnBrk="1" fontAlgn="auto" hangingPunct="1">
              <a:spcAft>
                <a:spcPts val="0"/>
              </a:spcAft>
              <a:buClr>
                <a:schemeClr val="accent3"/>
              </a:buClr>
              <a:buFont typeface="Wingdings 2"/>
              <a:buChar char=""/>
              <a:defRPr/>
            </a:pP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7950" y="142875"/>
            <a:ext cx="8928100" cy="6500813"/>
          </a:xfrm>
        </p:spPr>
        <p:txBody>
          <a:bodyPr>
            <a:normAutofit fontScale="85000" lnSpcReduction="10000"/>
          </a:bodyPr>
          <a:lstStyle/>
          <a:p>
            <a:pPr marL="274320" indent="-274320" algn="just" eaLnBrk="1" fontAlgn="auto" hangingPunct="1">
              <a:spcAft>
                <a:spcPts val="0"/>
              </a:spcAft>
              <a:buClr>
                <a:schemeClr val="accent3"/>
              </a:buClr>
              <a:buFont typeface="Wingdings 2"/>
              <a:buNone/>
              <a:defRPr/>
            </a:pPr>
            <a:endParaRPr lang="ru-RU" sz="2800" dirty="0" smtClean="0">
              <a:solidFill>
                <a:schemeClr val="bg2">
                  <a:lumMod val="25000"/>
                </a:schemeClr>
              </a:solidFill>
            </a:endParaRPr>
          </a:p>
          <a:p>
            <a:pPr marL="0" indent="0" algn="just">
              <a:buFont typeface="Wingdings 2" panose="05020102010507070707" pitchFamily="18" charset="2"/>
              <a:buNone/>
              <a:defRPr/>
            </a:pPr>
            <a:r>
              <a:rPr lang="en" sz="2800" dirty="0" smtClean="0"/>
              <a:t>Let us recall that the activity of </a:t>
            </a:r>
            <a:r>
              <a:rPr lang="en" sz="2800" dirty="0"/>
              <a:t>the active substance (drug), its release from the dosage form, and absorption are closely dependent on pharmaceutical </a:t>
            </a:r>
            <a:r>
              <a:rPr lang="en" sz="2800" dirty="0" smtClean="0"/>
              <a:t>factors, which include </a:t>
            </a:r>
            <a:r>
              <a:rPr lang="en" sz="3100" dirty="0"/>
              <a:t>:</a:t>
            </a:r>
          </a:p>
          <a:p>
            <a:pPr marL="0" indent="0" algn="just">
              <a:buFont typeface="Wingdings 2" panose="05020102010507070707" pitchFamily="18" charset="2"/>
              <a:buNone/>
              <a:defRPr/>
            </a:pPr>
            <a:r>
              <a:rPr lang="en" sz="3100" dirty="0"/>
              <a:t>- </a:t>
            </a:r>
            <a:r>
              <a:rPr lang="en" sz="3100" dirty="0">
                <a:latin typeface="Times New Roman" panose="02020603050405020304" pitchFamily="18" charset="0"/>
                <a:cs typeface="Times New Roman" panose="02020603050405020304" pitchFamily="18" charset="0"/>
              </a:rPr>
              <a:t>physical state of the medicinal substance;</a:t>
            </a:r>
          </a:p>
          <a:p>
            <a:pPr marL="0" indent="0" algn="just">
              <a:buFont typeface="Wingdings 2" panose="05020102010507070707" pitchFamily="18" charset="2"/>
              <a:buNone/>
              <a:defRPr/>
            </a:pPr>
            <a:r>
              <a:rPr lang="en" sz="3100" dirty="0" smtClean="0">
                <a:latin typeface="Times New Roman" panose="02020603050405020304" pitchFamily="18" charset="0"/>
                <a:cs typeface="Times New Roman" panose="02020603050405020304" pitchFamily="18" charset="0"/>
              </a:rPr>
              <a:t>- </a:t>
            </a:r>
            <a:r>
              <a:rPr lang="en" sz="3100" dirty="0">
                <a:latin typeface="Times New Roman" panose="02020603050405020304" pitchFamily="18" charset="0"/>
                <a:cs typeface="Times New Roman" panose="02020603050405020304" pitchFamily="18" charset="0"/>
              </a:rPr>
              <a:t>Simple chemical modification of the drug </a:t>
            </a:r>
            <a:r>
              <a:rPr lang="en" sz="3100" dirty="0" smtClean="0">
                <a:latin typeface="Times New Roman" panose="02020603050405020304" pitchFamily="18" charset="0"/>
                <a:cs typeface="Times New Roman" panose="02020603050405020304" pitchFamily="18" charset="0"/>
              </a:rPr>
              <a:t>substance </a:t>
            </a:r>
            <a:r>
              <a:rPr lang="en" sz="3100" dirty="0">
                <a:latin typeface="Times New Roman" panose="02020603050405020304" pitchFamily="18" charset="0"/>
                <a:cs typeface="Times New Roman" panose="02020603050405020304" pitchFamily="18" charset="0"/>
              </a:rPr>
              <a:t>;</a:t>
            </a:r>
          </a:p>
          <a:p>
            <a:pPr marL="0" indent="0" algn="just">
              <a:buFont typeface="Wingdings 2" panose="05020102010507070707" pitchFamily="18" charset="2"/>
              <a:buNone/>
              <a:defRPr/>
            </a:pPr>
            <a:r>
              <a:rPr lang="en" sz="3100" dirty="0">
                <a:latin typeface="Times New Roman" panose="02020603050405020304" pitchFamily="18" charset="0"/>
                <a:cs typeface="Times New Roman" panose="02020603050405020304" pitchFamily="18" charset="0"/>
              </a:rPr>
              <a:t>-excipients (their nature, physical state and quantity);</a:t>
            </a:r>
          </a:p>
          <a:p>
            <a:pPr marL="0" indent="0" algn="just">
              <a:buFont typeface="Wingdings 2" panose="05020102010507070707" pitchFamily="18" charset="2"/>
              <a:buNone/>
              <a:defRPr/>
            </a:pPr>
            <a:r>
              <a:rPr lang="en" sz="3100" dirty="0">
                <a:latin typeface="Times New Roman" panose="02020603050405020304" pitchFamily="18" charset="0"/>
                <a:cs typeface="Times New Roman" panose="02020603050405020304" pitchFamily="18" charset="0"/>
              </a:rPr>
              <a:t>- Dosage form and routes of administration into the body;</a:t>
            </a:r>
          </a:p>
          <a:p>
            <a:pPr marL="0" indent="0" algn="just">
              <a:buFont typeface="Wingdings 2" panose="05020102010507070707" pitchFamily="18" charset="2"/>
              <a:buNone/>
              <a:defRPr/>
            </a:pPr>
            <a:r>
              <a:rPr lang="en" sz="3100" dirty="0">
                <a:latin typeface="Times New Roman" panose="02020603050405020304" pitchFamily="18" charset="0"/>
                <a:cs typeface="Times New Roman" panose="02020603050405020304" pitchFamily="18" charset="0"/>
              </a:rPr>
              <a:t>-technological </a:t>
            </a:r>
            <a:r>
              <a:rPr lang="en" sz="3100" dirty="0" smtClean="0">
                <a:latin typeface="Times New Roman" panose="02020603050405020304" pitchFamily="18" charset="0"/>
                <a:cs typeface="Times New Roman" panose="02020603050405020304" pitchFamily="18" charset="0"/>
              </a:rPr>
              <a:t>process.</a:t>
            </a:r>
          </a:p>
          <a:p>
            <a:pPr marL="0" indent="0" algn="just">
              <a:buFont typeface="Wingdings 2" panose="05020102010507070707" pitchFamily="18" charset="2"/>
              <a:buNone/>
              <a:defRPr/>
            </a:pPr>
            <a:r>
              <a:rPr lang="en" sz="3100" dirty="0" smtClean="0">
                <a:latin typeface="Times New Roman" panose="02020603050405020304" pitchFamily="18" charset="0"/>
                <a:cs typeface="Times New Roman" panose="02020603050405020304" pitchFamily="18" charset="0"/>
              </a:rPr>
              <a:t>In the previous lecture, we examined the following pharmaceutical factors: “physical state of the drug substance”, “simple chemical modification of the drug substance”. In today's lecture, we will get acquainted with two more pharmaceutical factors – the dosage form and the routes of its administration into the body and the technological process, which also affect the biological effect of drugs.</a:t>
            </a:r>
            <a:endParaRPr lang="ru-RU" sz="31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Содержимое 2"/>
          <p:cNvSpPr>
            <a:spLocks noGrp="1"/>
          </p:cNvSpPr>
          <p:nvPr>
            <p:ph idx="1"/>
          </p:nvPr>
        </p:nvSpPr>
        <p:spPr>
          <a:xfrm>
            <a:off x="357188" y="142875"/>
            <a:ext cx="8329612" cy="6165850"/>
          </a:xfrm>
        </p:spPr>
        <p:txBody>
          <a:bodyPr>
            <a:normAutofit lnSpcReduction="10000"/>
          </a:bodyPr>
          <a:lstStyle/>
          <a:p>
            <a:pPr algn="ctr">
              <a:defRPr/>
            </a:pPr>
            <a:r>
              <a:rPr lang="en" sz="2400" b="1" dirty="0"/>
              <a:t>Type of dosage form and route of </a:t>
            </a:r>
            <a:r>
              <a:rPr lang="en" sz="2400" b="1" dirty="0">
                <a:latin typeface="Times New Roman" panose="02020603050405020304" pitchFamily="18" charset="0"/>
                <a:cs typeface="Times New Roman" panose="02020603050405020304" pitchFamily="18" charset="0"/>
              </a:rPr>
              <a:t>administration</a:t>
            </a:r>
          </a:p>
          <a:p>
            <a:pPr algn="just">
              <a:defRPr/>
            </a:pPr>
            <a:r>
              <a:rPr lang="en" sz="2400" dirty="0">
                <a:latin typeface="Times New Roman" panose="02020603050405020304" pitchFamily="18" charset="0"/>
                <a:cs typeface="Times New Roman" panose="02020603050405020304" pitchFamily="18" charset="0"/>
              </a:rPr>
              <a:t>Numerous studies of the influence of dosage form on the therapeutic efficacy of drugs have established that the optimal activity of a medicinal substance is achieved only when it is administered in a rational dosage form.</a:t>
            </a:r>
          </a:p>
          <a:p>
            <a:pPr algn="just">
              <a:defRPr/>
            </a:pPr>
            <a:r>
              <a:rPr lang="en" sz="2400" b="1" dirty="0">
                <a:latin typeface="Times New Roman" panose="02020603050405020304" pitchFamily="18" charset="0"/>
                <a:cs typeface="Times New Roman" panose="02020603050405020304" pitchFamily="18" charset="0"/>
              </a:rPr>
              <a:t>A dosage form </a:t>
            </a:r>
            <a:r>
              <a:rPr lang="en" sz="2400" dirty="0">
                <a:latin typeface="Times New Roman" panose="02020603050405020304" pitchFamily="18" charset="0"/>
                <a:cs typeface="Times New Roman" panose="02020603050405020304" pitchFamily="18" charset="0"/>
              </a:rPr>
              <a:t>is a rational, from a pharmacological point of view, convenient form of a medicinal substance for administration and storage, which ensures its optimal therapeutic effect with a minimum of side effects.</a:t>
            </a:r>
          </a:p>
          <a:p>
            <a:pPr algn="just">
              <a:defRPr/>
            </a:pPr>
            <a:r>
              <a:rPr lang="en" sz="2400" b="1" dirty="0">
                <a:latin typeface="Times New Roman" panose="02020603050405020304" pitchFamily="18" charset="0"/>
                <a:cs typeface="Times New Roman" panose="02020603050405020304" pitchFamily="18" charset="0"/>
              </a:rPr>
              <a:t>A dosage form </a:t>
            </a:r>
            <a:r>
              <a:rPr lang="en" sz="2400" dirty="0">
                <a:latin typeface="Times New Roman" panose="02020603050405020304" pitchFamily="18" charset="0"/>
                <a:cs typeface="Times New Roman" panose="02020603050405020304" pitchFamily="18" charset="0"/>
              </a:rPr>
              <a:t>is a material norm for the manifestation of the dialectical unity of active and auxiliary substances, as well as technological operations that ensure the optimal therapeutic effect of a medicinal product.</a:t>
            </a:r>
          </a:p>
          <a:p>
            <a:pPr algn="just">
              <a:defRPr/>
            </a:pPr>
            <a:r>
              <a:rPr lang="en" sz="2400" dirty="0">
                <a:latin typeface="Times New Roman" panose="02020603050405020304" pitchFamily="18" charset="0"/>
                <a:cs typeface="Times New Roman" panose="02020603050405020304" pitchFamily="18" charset="0"/>
              </a:rPr>
              <a:t>The most important task in the development and preparation of a dosage form is to ensure optimal conditions for the release and subsequent absorption of the substance. </a:t>
            </a:r>
            <a:r>
              <a:rPr lang="en" sz="2000" dirty="0"/>
              <a:t>These conditions are subordinate to other requirements that the dosage form must meet.</a:t>
            </a:r>
            <a:endParaRPr lang="ru-RU"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Содержимое 2"/>
          <p:cNvSpPr>
            <a:spLocks noGrp="1"/>
          </p:cNvSpPr>
          <p:nvPr>
            <p:ph idx="1"/>
          </p:nvPr>
        </p:nvSpPr>
        <p:spPr>
          <a:xfrm>
            <a:off x="250825" y="188913"/>
            <a:ext cx="8713788" cy="6526212"/>
          </a:xfrm>
        </p:spPr>
        <p:txBody>
          <a:bodyPr/>
          <a:lstStyle/>
          <a:p>
            <a:pPr algn="just" eaLnBrk="1" hangingPunct="1">
              <a:buFont typeface="Wingdings 2" panose="05020102010507070707" pitchFamily="18" charset="2"/>
              <a:buNone/>
              <a:defRPr/>
            </a:pPr>
            <a:r>
              <a:rPr lang="en" altLang="uk-UA" sz="1800" dirty="0" smtClean="0"/>
              <a:t>            </a:t>
            </a:r>
          </a:p>
          <a:p>
            <a:pPr algn="just" eaLnBrk="1" hangingPunct="1">
              <a:buFont typeface="Wingdings 2" panose="05020102010507070707" pitchFamily="18" charset="2"/>
              <a:buNone/>
              <a:defRPr/>
            </a:pPr>
            <a:endParaRPr lang="ru-RU" altLang="uk-UA" sz="1800" dirty="0" smtClean="0"/>
          </a:p>
          <a:p>
            <a:pPr algn="just" eaLnBrk="1" hangingPunct="1">
              <a:buFont typeface="Wingdings 2" panose="05020102010507070707" pitchFamily="18" charset="2"/>
              <a:buNone/>
              <a:defRPr/>
            </a:pPr>
            <a:endParaRPr lang="ru-RU" altLang="uk-UA" sz="1800" dirty="0" smtClean="0"/>
          </a:p>
          <a:p>
            <a:pPr marL="0" indent="274638" algn="just" eaLnBrk="1" hangingPunct="1">
              <a:buFont typeface="Wingdings 2" panose="05020102010507070707" pitchFamily="18" charset="2"/>
              <a:buNone/>
              <a:defRPr/>
            </a:pPr>
            <a:r>
              <a:rPr lang="en" sz="2200" dirty="0">
                <a:latin typeface="Times New Roman" panose="02020603050405020304" pitchFamily="18" charset="0"/>
                <a:cs typeface="Times New Roman" panose="02020603050405020304" pitchFamily="18" charset="0"/>
              </a:rPr>
              <a:t>The degree of influence of the dosage form on the absorption processes is determined by the ability to release the active substance from the oral dosage form and the possibility of contact with the mucous membranes of the stomach and intestines and interaction with their secretions. According to the degree of release and in accordance with the best </a:t>
            </a:r>
            <a:r>
              <a:rPr lang="en" sz="2200" dirty="0" smtClean="0">
                <a:latin typeface="Times New Roman" panose="02020603050405020304" pitchFamily="18" charset="0"/>
                <a:cs typeface="Times New Roman" panose="02020603050405020304" pitchFamily="18" charset="0"/>
              </a:rPr>
              <a:t>bioavailability </a:t>
            </a:r>
            <a:r>
              <a:rPr lang="en" sz="2200" dirty="0">
                <a:latin typeface="Times New Roman" panose="02020603050405020304" pitchFamily="18" charset="0"/>
                <a:cs typeface="Times New Roman" panose="02020603050405020304" pitchFamily="18" charset="0"/>
              </a:rPr>
              <a:t>, all oral drugs can be arranged in the following series: solutions-emulsions-suspensions-powders- </a:t>
            </a:r>
            <a:r>
              <a:rPr lang="en" sz="2200" dirty="0" smtClean="0">
                <a:latin typeface="Times New Roman" panose="02020603050405020304" pitchFamily="18" charset="0"/>
                <a:cs typeface="Times New Roman" panose="02020603050405020304" pitchFamily="18" charset="0"/>
              </a:rPr>
              <a:t>granules-tablets.</a:t>
            </a:r>
          </a:p>
          <a:p>
            <a:pPr marL="0" indent="274638" algn="just">
              <a:buFont typeface="Wingdings 2" panose="05020102010507070707" pitchFamily="18" charset="2"/>
              <a:buNone/>
              <a:defRPr/>
            </a:pPr>
            <a:r>
              <a:rPr lang="en" sz="2200" dirty="0">
                <a:latin typeface="Times New Roman" panose="02020603050405020304" pitchFamily="18" charset="0"/>
                <a:cs typeface="Times New Roman" panose="02020603050405020304" pitchFamily="18" charset="0"/>
              </a:rPr>
              <a:t>Based on numerous biopharmaceutical studies and scientific substantiation of the influence of this </a:t>
            </a:r>
            <a:r>
              <a:rPr lang="en" sz="2200" dirty="0" smtClean="0">
                <a:latin typeface="Times New Roman" panose="02020603050405020304" pitchFamily="18" charset="0"/>
                <a:cs typeface="Times New Roman" panose="02020603050405020304" pitchFamily="18" charset="0"/>
              </a:rPr>
              <a:t>factor, it is possible </a:t>
            </a:r>
            <a:r>
              <a:rPr lang="en" sz="2200" dirty="0">
                <a:latin typeface="Times New Roman" panose="02020603050405020304" pitchFamily="18" charset="0"/>
                <a:cs typeface="Times New Roman" panose="02020603050405020304" pitchFamily="18" charset="0"/>
              </a:rPr>
              <a:t>to create drugs with specified pharmacokinetic properties, which have a certain pharmacological effect: synergism, potentiation, antagonism, </a:t>
            </a:r>
            <a:r>
              <a:rPr lang="en" sz="2200" dirty="0" err="1">
                <a:latin typeface="Times New Roman" panose="02020603050405020304" pitchFamily="18" charset="0"/>
                <a:cs typeface="Times New Roman" panose="02020603050405020304" pitchFamily="18" charset="0"/>
              </a:rPr>
              <a:t>prolongation </a:t>
            </a:r>
            <a:r>
              <a:rPr lang="en" sz="2200" dirty="0">
                <a:latin typeface="Times New Roman" panose="02020603050405020304" pitchFamily="18" charset="0"/>
                <a:cs typeface="Times New Roman" panose="02020603050405020304" pitchFamily="18" charset="0"/>
              </a:rPr>
              <a:t>, differentiated or directed action, expansion of the antibacterial spectrum, </a:t>
            </a:r>
            <a:r>
              <a:rPr lang="en" sz="2200" dirty="0" smtClean="0">
                <a:latin typeface="Times New Roman" panose="02020603050405020304" pitchFamily="18" charset="0"/>
                <a:cs typeface="Times New Roman" panose="02020603050405020304" pitchFamily="18" charset="0"/>
              </a:rPr>
              <a:t>etc.</a:t>
            </a:r>
          </a:p>
          <a:p>
            <a:pPr marL="0" indent="274638" algn="just">
              <a:buFont typeface="Wingdings 2" panose="05020102010507070707" pitchFamily="18" charset="2"/>
              <a:buNone/>
              <a:defRPr/>
            </a:pPr>
            <a:endParaRPr lang="ru-RU"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14375"/>
            <a:ext cx="8229600" cy="5929313"/>
          </a:xfrm>
        </p:spPr>
        <p:txBody>
          <a:bodyPr>
            <a:normAutofit fontScale="92500" lnSpcReduction="20000"/>
          </a:bodyPr>
          <a:lstStyle/>
          <a:p>
            <a:pPr marL="0" indent="0" algn="just">
              <a:buFont typeface="Wingdings 2" panose="05020102010507070707" pitchFamily="18" charset="2"/>
              <a:buNone/>
              <a:defRPr/>
            </a:pPr>
            <a:r>
              <a:rPr lang="en" dirty="0" smtClean="0">
                <a:latin typeface="Times New Roman" panose="02020603050405020304" pitchFamily="18" charset="0"/>
                <a:cs typeface="Times New Roman" panose="02020603050405020304" pitchFamily="18" charset="0"/>
              </a:rPr>
              <a:t>Replacing </a:t>
            </a:r>
            <a:r>
              <a:rPr lang="en" dirty="0" err="1">
                <a:latin typeface="Times New Roman" panose="02020603050405020304" pitchFamily="18" charset="0"/>
                <a:cs typeface="Times New Roman" panose="02020603050405020304" pitchFamily="18" charset="0"/>
              </a:rPr>
              <a:t>tablet </a:t>
            </a:r>
            <a:r>
              <a:rPr lang="en" dirty="0">
                <a:latin typeface="Times New Roman" panose="02020603050405020304" pitchFamily="18" charset="0"/>
                <a:cs typeface="Times New Roman" panose="02020603050405020304" pitchFamily="18" charset="0"/>
              </a:rPr>
              <a:t>forms of </a:t>
            </a:r>
            <a:r>
              <a:rPr lang="en" dirty="0" err="1" smtClean="0">
                <a:latin typeface="Times New Roman" panose="02020603050405020304" pitchFamily="18" charset="0"/>
                <a:cs typeface="Times New Roman" panose="02020603050405020304" pitchFamily="18" charset="0"/>
              </a:rPr>
              <a:t>neophylline </a:t>
            </a:r>
            <a:r>
              <a:rPr lang="en" dirty="0" smtClean="0">
                <a:latin typeface="Times New Roman" panose="02020603050405020304" pitchFamily="18" charset="0"/>
                <a:cs typeface="Times New Roman" panose="02020603050405020304" pitchFamily="18" charset="0"/>
              </a:rPr>
              <a:t>, euphylline </a:t>
            </a:r>
            <a:r>
              <a:rPr lang="en" dirty="0">
                <a:latin typeface="Times New Roman" panose="02020603050405020304" pitchFamily="18" charset="0"/>
                <a:cs typeface="Times New Roman" panose="02020603050405020304" pitchFamily="18" charset="0"/>
              </a:rPr>
              <a:t>, diprofylline, and digoxin with rectal suppositories significantly increases their bioavailability. The use of rectal forms of these drugs allows for a reduction in their dosage.</a:t>
            </a:r>
            <a:endParaRPr lang="ru-RU" dirty="0" smtClean="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defRPr/>
            </a:pPr>
            <a:r>
              <a:rPr lang="en" dirty="0" smtClean="0">
                <a:latin typeface="Times New Roman" panose="02020603050405020304" pitchFamily="18" charset="0"/>
                <a:cs typeface="Times New Roman" panose="02020603050405020304" pitchFamily="18" charset="0"/>
              </a:rPr>
              <a:t>Suppositories </a:t>
            </a:r>
            <a:r>
              <a:rPr lang="en" dirty="0">
                <a:latin typeface="Times New Roman" panose="02020603050405020304" pitchFamily="18" charset="0"/>
                <a:cs typeface="Times New Roman" panose="02020603050405020304" pitchFamily="18" charset="0"/>
              </a:rPr>
              <a:t>can replace the administration of these drugs in the form of injections, since the rectal route of administration has </a:t>
            </a:r>
            <a:r>
              <a:rPr lang="en" dirty="0" err="1">
                <a:latin typeface="Times New Roman" panose="02020603050405020304" pitchFamily="18" charset="0"/>
                <a:cs typeface="Times New Roman" panose="02020603050405020304" pitchFamily="18" charset="0"/>
              </a:rPr>
              <a:t>bioavailability </a:t>
            </a:r>
            <a:r>
              <a:rPr lang="en" dirty="0">
                <a:latin typeface="Times New Roman" panose="02020603050405020304" pitchFamily="18" charset="0"/>
                <a:cs typeface="Times New Roman" panose="02020603050405020304" pitchFamily="18" charset="0"/>
              </a:rPr>
              <a:t>equivalent to that of injections and allows you to avoid traumatizing the patient.</a:t>
            </a:r>
            <a:endParaRPr lang="ru-RU" dirty="0" smtClean="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defRPr/>
            </a:pPr>
            <a:r>
              <a:rPr lang="en" dirty="0" smtClean="0">
                <a:latin typeface="Times New Roman" panose="02020603050405020304" pitchFamily="18" charset="0"/>
                <a:cs typeface="Times New Roman" panose="02020603050405020304" pitchFamily="18" charset="0"/>
              </a:rPr>
              <a:t>widely </a:t>
            </a:r>
            <a:r>
              <a:rPr lang="en" dirty="0">
                <a:latin typeface="Times New Roman" panose="02020603050405020304" pitchFamily="18" charset="0"/>
                <a:cs typeface="Times New Roman" panose="02020603050405020304" pitchFamily="18" charset="0"/>
              </a:rPr>
              <a:t>known </a:t>
            </a:r>
            <a:r>
              <a:rPr lang="en" dirty="0" err="1">
                <a:latin typeface="Times New Roman" panose="02020603050405020304" pitchFamily="18" charset="0"/>
                <a:cs typeface="Times New Roman" panose="02020603050405020304" pitchFamily="18" charset="0"/>
              </a:rPr>
              <a:t>anti-ischemic </a:t>
            </a:r>
            <a:r>
              <a:rPr lang="en" dirty="0">
                <a:latin typeface="Times New Roman" panose="02020603050405020304" pitchFamily="18" charset="0"/>
                <a:cs typeface="Times New Roman" panose="02020603050405020304" pitchFamily="18" charset="0"/>
              </a:rPr>
              <a:t>drug " </a:t>
            </a:r>
            <a:r>
              <a:rPr lang="en" dirty="0" err="1">
                <a:latin typeface="Times New Roman" panose="02020603050405020304" pitchFamily="18" charset="0"/>
                <a:cs typeface="Times New Roman" panose="02020603050405020304" pitchFamily="18" charset="0"/>
              </a:rPr>
              <a:t>Trinitrolong " is better administered in the form of plates. This dosage form allows for individual dosing of drugs, ensuring uninterrupted and maximum therapeutic effect. Thus, instead of conventional amoxicillin capsules (BD 75%), the drug " Flemoxin" </a:t>
            </a:r>
            <a:r>
              <a:rPr lang="en" dirty="0">
                <a:latin typeface="Times New Roman" panose="02020603050405020304" pitchFamily="18" charset="0"/>
                <a:cs typeface="Times New Roman" panose="02020603050405020304" pitchFamily="18" charset="0"/>
              </a:rPr>
              <a:t>is produced. </a:t>
            </a:r>
            <a:r>
              <a:rPr lang="en" dirty="0" err="1">
                <a:latin typeface="Times New Roman" panose="02020603050405020304" pitchFamily="18" charset="0"/>
                <a:cs typeface="Times New Roman" panose="02020603050405020304" pitchFamily="18" charset="0"/>
              </a:rPr>
              <a:t>solutab </a:t>
            </a:r>
            <a:r>
              <a:rPr lang="en" dirty="0">
                <a:latin typeface="Times New Roman" panose="02020603050405020304" pitchFamily="18" charset="0"/>
                <a:cs typeface="Times New Roman" panose="02020603050405020304" pitchFamily="18" charset="0"/>
              </a:rPr>
              <a:t>» (DB 95%).</a:t>
            </a:r>
          </a:p>
          <a:p>
            <a:pPr marL="0" indent="0" algn="just" eaLnBrk="1" fontAlgn="auto" hangingPunct="1">
              <a:spcAft>
                <a:spcPts val="0"/>
              </a:spcAft>
              <a:buClr>
                <a:schemeClr val="accent3"/>
              </a:buClr>
              <a:buFont typeface="Wingdings 2" panose="05020102010507070707" pitchFamily="18" charset="2"/>
              <a:buNone/>
              <a:defRPr/>
            </a:pPr>
            <a:r>
              <a:rPr lang="en" dirty="0">
                <a:latin typeface="Times New Roman" panose="02020603050405020304" pitchFamily="18" charset="0"/>
                <a:cs typeface="Times New Roman" panose="02020603050405020304" pitchFamily="18" charset="0"/>
              </a:rPr>
              <a:t>Thus, the dosage form should be convenient to use, profitable and rational not only from an economic and aesthetic point of view, but primarily from the point of view </a:t>
            </a:r>
            <a:r>
              <a:rPr lang="en" dirty="0" err="1">
                <a:latin typeface="Times New Roman" panose="02020603050405020304" pitchFamily="18" charset="0"/>
                <a:cs typeface="Times New Roman" panose="02020603050405020304" pitchFamily="18" charset="0"/>
              </a:rPr>
              <a:t>of the pharmacodynamics </a:t>
            </a:r>
            <a:r>
              <a:rPr lang="en" dirty="0">
                <a:latin typeface="Times New Roman" panose="02020603050405020304" pitchFamily="18" charset="0"/>
                <a:cs typeface="Times New Roman" panose="02020603050405020304" pitchFamily="18" charset="0"/>
              </a:rPr>
              <a:t>of the drug and ensuring modern requirements of pharmacotherapy.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7"/>
          <p:cNvSpPr>
            <a:spLocks noGrp="1"/>
          </p:cNvSpPr>
          <p:nvPr>
            <p:ph type="title"/>
          </p:nvPr>
        </p:nvSpPr>
        <p:spPr/>
        <p:txBody>
          <a:bodyPr/>
          <a:lstStyle/>
          <a:p>
            <a:endParaRPr lang="ru-RU" altLang="ru-RU" smtClean="0"/>
          </a:p>
        </p:txBody>
      </p:sp>
      <p:pic>
        <p:nvPicPr>
          <p:cNvPr id="14339" name="Объект 1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203575" y="0"/>
            <a:ext cx="5915025" cy="3495675"/>
          </a:xfrm>
        </p:spPr>
      </p:pic>
      <p:pic>
        <p:nvPicPr>
          <p:cNvPr id="14340" name="Рисунок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5263" y="3213100"/>
            <a:ext cx="4632325"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8"/>
          <p:cNvSpPr>
            <a:spLocks noGrp="1"/>
          </p:cNvSpPr>
          <p:nvPr>
            <p:ph type="title"/>
          </p:nvPr>
        </p:nvSpPr>
        <p:spPr>
          <a:xfrm>
            <a:off x="457200" y="704850"/>
            <a:ext cx="8229600" cy="1143000"/>
          </a:xfrm>
        </p:spPr>
        <p:txBody>
          <a:bodyPr/>
          <a:lstStyle/>
          <a:p>
            <a:endParaRPr lang="ru-RU" altLang="ru-RU" smtClean="0"/>
          </a:p>
        </p:txBody>
      </p:sp>
      <p:sp>
        <p:nvSpPr>
          <p:cNvPr id="15363" name="Текст 9"/>
          <p:cNvSpPr>
            <a:spLocks noGrp="1"/>
          </p:cNvSpPr>
          <p:nvPr>
            <p:ph type="body" idx="1"/>
          </p:nvPr>
        </p:nvSpPr>
        <p:spPr>
          <a:xfrm>
            <a:off x="457200" y="1855788"/>
            <a:ext cx="4040188" cy="658812"/>
          </a:xfrm>
        </p:spPr>
        <p:txBody>
          <a:bodyPr/>
          <a:lstStyle/>
          <a:p>
            <a:endParaRPr lang="ru-RU" altLang="ru-RU" smtClean="0"/>
          </a:p>
        </p:txBody>
      </p:sp>
      <p:sp>
        <p:nvSpPr>
          <p:cNvPr id="15364" name="Текст 10"/>
          <p:cNvSpPr>
            <a:spLocks noGrp="1"/>
          </p:cNvSpPr>
          <p:nvPr>
            <p:ph type="body" sz="half" idx="3"/>
          </p:nvPr>
        </p:nvSpPr>
        <p:spPr>
          <a:xfrm>
            <a:off x="4645025" y="1860550"/>
            <a:ext cx="4041775" cy="654050"/>
          </a:xfrm>
        </p:spPr>
        <p:txBody>
          <a:bodyPr/>
          <a:lstStyle/>
          <a:p>
            <a:endParaRPr lang="ru-RU" altLang="ru-RU" smtClean="0"/>
          </a:p>
        </p:txBody>
      </p:sp>
      <p:pic>
        <p:nvPicPr>
          <p:cNvPr id="15365" name="Объект 3"/>
          <p:cNvPicPr>
            <a:picLocks noGrp="1" noChangeAspect="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468313" y="981075"/>
            <a:ext cx="4608512" cy="4319588"/>
          </a:xfrm>
        </p:spPr>
      </p:pic>
      <p:sp>
        <p:nvSpPr>
          <p:cNvPr id="2" name="Содержимое 2"/>
          <p:cNvSpPr>
            <a:spLocks noGrp="1"/>
          </p:cNvSpPr>
          <p:nvPr>
            <p:ph sz="quarter" idx="4"/>
          </p:nvPr>
        </p:nvSpPr>
        <p:spPr>
          <a:xfrm>
            <a:off x="4645025" y="2514600"/>
            <a:ext cx="4041775" cy="3846513"/>
          </a:xfrm>
        </p:spPr>
        <p:txBody>
          <a:bodyPr/>
          <a:lstStyle/>
          <a:p>
            <a:pPr>
              <a:defRPr/>
            </a:pPr>
            <a:endParaRPr lang="en-US" altLang="uk-UA" dirty="0" smtClean="0"/>
          </a:p>
          <a:p>
            <a:pPr>
              <a:defRPr/>
            </a:pPr>
            <a:endParaRPr lang="en-US" altLang="uk-UA" dirty="0" smtClean="0"/>
          </a:p>
          <a:p>
            <a:pPr>
              <a:defRPr/>
            </a:pPr>
            <a:endParaRPr lang="en-US" altLang="uk-UA" dirty="0" smtClean="0"/>
          </a:p>
          <a:p>
            <a:pPr>
              <a:defRPr/>
            </a:pPr>
            <a:endParaRPr lang="en-US" altLang="uk-UA" dirty="0" smtClean="0"/>
          </a:p>
          <a:p>
            <a:pPr marL="0" indent="0" algn="ctr">
              <a:buFont typeface="Wingdings 2" panose="05020102010507070707" pitchFamily="18" charset="2"/>
              <a:buNone/>
              <a:defRPr/>
            </a:pPr>
            <a:endParaRPr lang="en-US" altLang="uk-UA" dirty="0" smtClean="0"/>
          </a:p>
        </p:txBody>
      </p:sp>
      <p:pic>
        <p:nvPicPr>
          <p:cNvPr id="15367" name="Объект 5"/>
          <p:cNvPicPr>
            <a:picLocks noGrp="1" noChangeAspect="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4787900" y="188913"/>
            <a:ext cx="4356100" cy="3240087"/>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title"/>
          </p:nvPr>
        </p:nvSpPr>
        <p:spPr>
          <a:xfrm>
            <a:off x="457200" y="704850"/>
            <a:ext cx="8229600" cy="1143000"/>
          </a:xfrm>
        </p:spPr>
        <p:txBody>
          <a:bodyPr/>
          <a:lstStyle/>
          <a:p>
            <a:endParaRPr lang="ru-RU" altLang="ru-RU" smtClean="0"/>
          </a:p>
        </p:txBody>
      </p:sp>
      <p:sp>
        <p:nvSpPr>
          <p:cNvPr id="16387" name="Текст 2"/>
          <p:cNvSpPr>
            <a:spLocks noGrp="1"/>
          </p:cNvSpPr>
          <p:nvPr>
            <p:ph type="body" idx="1"/>
          </p:nvPr>
        </p:nvSpPr>
        <p:spPr>
          <a:xfrm>
            <a:off x="457200" y="1855788"/>
            <a:ext cx="4040188" cy="658812"/>
          </a:xfrm>
        </p:spPr>
        <p:txBody>
          <a:bodyPr/>
          <a:lstStyle/>
          <a:p>
            <a:endParaRPr lang="ru-RU" altLang="ru-RU" smtClean="0"/>
          </a:p>
        </p:txBody>
      </p:sp>
      <p:sp>
        <p:nvSpPr>
          <p:cNvPr id="16388" name="Текст 3"/>
          <p:cNvSpPr>
            <a:spLocks noGrp="1"/>
          </p:cNvSpPr>
          <p:nvPr>
            <p:ph type="body" sz="half" idx="3"/>
          </p:nvPr>
        </p:nvSpPr>
        <p:spPr>
          <a:xfrm>
            <a:off x="4645025" y="1860550"/>
            <a:ext cx="4041775" cy="654050"/>
          </a:xfrm>
        </p:spPr>
        <p:txBody>
          <a:bodyPr/>
          <a:lstStyle/>
          <a:p>
            <a:endParaRPr lang="ru-RU" altLang="ru-RU" smtClean="0"/>
          </a:p>
        </p:txBody>
      </p:sp>
      <p:pic>
        <p:nvPicPr>
          <p:cNvPr id="16389" name="Объект 7"/>
          <p:cNvPicPr>
            <a:picLocks noGrp="1" noChangeAspect="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179388" y="765175"/>
            <a:ext cx="5256212" cy="4564063"/>
          </a:xfrm>
        </p:spPr>
      </p:pic>
      <p:pic>
        <p:nvPicPr>
          <p:cNvPr id="16390" name="Объект 8"/>
          <p:cNvPicPr>
            <a:picLocks noGrp="1" noChangeAspect="1"/>
          </p:cNvPicPr>
          <p:nvPr>
            <p:ph sz="quarter" idx="4"/>
          </p:nvPr>
        </p:nvPicPr>
        <p:blipFill>
          <a:blip r:embed="rId3">
            <a:extLst>
              <a:ext uri="{28A0092B-C50C-407E-A947-70E740481C1C}">
                <a14:useLocalDpi xmlns:a14="http://schemas.microsoft.com/office/drawing/2010/main" val="0"/>
              </a:ext>
            </a:extLst>
          </a:blip>
          <a:srcRect/>
          <a:stretch>
            <a:fillRect/>
          </a:stretch>
        </p:blipFill>
        <p:spPr>
          <a:xfrm>
            <a:off x="5580063" y="620713"/>
            <a:ext cx="3384550" cy="57404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p:nvPr>
        </p:nvSpPr>
        <p:spPr>
          <a:xfrm>
            <a:off x="444450" y="188640"/>
            <a:ext cx="8305800" cy="576064"/>
          </a:xfrm>
        </p:spPr>
        <p:txBody>
          <a:bodyPr>
            <a:normAutofit/>
          </a:bodyPr>
          <a:lstStyle/>
          <a:p>
            <a:pPr algn="ctr">
              <a:defRPr/>
            </a:pPr>
            <a:r>
              <a:rPr lang="en" sz="2800" dirty="0" smtClean="0"/>
              <a:t>Routes </a:t>
            </a:r>
            <a:r>
              <a:rPr lang="en" sz="2800" dirty="0" err="1" smtClean="0"/>
              <a:t>of administration</a:t>
            </a:r>
            <a:r>
              <a:rPr lang="en" sz="2800" dirty="0" smtClean="0"/>
              <a:t> </a:t>
            </a:r>
            <a:r>
              <a:rPr lang="en" sz="2800" dirty="0" err="1" smtClean="0"/>
              <a:t>drugs </a:t>
            </a:r>
            <a:r>
              <a:rPr lang="en" sz="2800" dirty="0" smtClean="0"/>
              <a:t>into </a:t>
            </a:r>
            <a:r>
              <a:rPr lang="en" sz="2800" dirty="0" err="1" smtClean="0"/>
              <a:t>the body</a:t>
            </a:r>
            <a:endParaRPr lang="ru-RU" sz="2800" dirty="0"/>
          </a:p>
        </p:txBody>
      </p:sp>
      <p:sp>
        <p:nvSpPr>
          <p:cNvPr id="2" name="Прямоугольник 1"/>
          <p:cNvSpPr/>
          <p:nvPr/>
        </p:nvSpPr>
        <p:spPr>
          <a:xfrm>
            <a:off x="611560" y="1430489"/>
            <a:ext cx="8208912" cy="3139321"/>
          </a:xfrm>
          <a:prstGeom prst="rect">
            <a:avLst/>
          </a:prstGeom>
        </p:spPr>
        <p:txBody>
          <a:bodyPr wrap="square">
            <a:spAutoFit/>
          </a:bodyPr>
          <a:lstStyle/>
          <a:p>
            <a:r>
              <a:rPr lang="en" dirty="0" smtClean="0">
                <a:latin typeface="Times New Roman" panose="02020603050405020304" pitchFamily="18" charset="0"/>
                <a:cs typeface="Times New Roman" panose="02020603050405020304" pitchFamily="18" charset="0"/>
              </a:rPr>
              <a:t>All routes of drug administration into the body are divided into two groups.</a:t>
            </a:r>
          </a:p>
          <a:p>
            <a:endParaRPr lang="uk" dirty="0" smtClean="0">
              <a:latin typeface="Times New Roman" panose="02020603050405020304" pitchFamily="18" charset="0"/>
              <a:cs typeface="Times New Roman" panose="02020603050405020304" pitchFamily="18" charset="0"/>
            </a:endParaRPr>
          </a:p>
          <a:p>
            <a:pPr marL="342900" indent="-342900">
              <a:buAutoNum type="arabicParenR"/>
            </a:pPr>
            <a:r>
              <a:rPr lang="en" b="1" dirty="0" smtClean="0">
                <a:latin typeface="Times New Roman" panose="02020603050405020304" pitchFamily="18" charset="0"/>
                <a:cs typeface="Times New Roman" panose="02020603050405020304" pitchFamily="18" charset="0"/>
              </a:rPr>
              <a:t>Enteral (through the digestive tract) – oral, transbuccal, sublingual </a:t>
            </a:r>
            <a:r>
              <a:rPr lang="en" dirty="0" smtClean="0">
                <a:latin typeface="Times New Roman" panose="02020603050405020304" pitchFamily="18" charset="0"/>
                <a:cs typeface="Times New Roman" panose="02020603050405020304" pitchFamily="18" charset="0"/>
              </a:rPr>
              <a:t>, rectal, into the duodenum.</a:t>
            </a:r>
          </a:p>
          <a:p>
            <a:pPr marL="342900" indent="-342900">
              <a:buAutoNum type="arabicParenR"/>
            </a:pPr>
            <a:endParaRPr lang="uk" dirty="0">
              <a:latin typeface="Times New Roman" panose="02020603050405020304" pitchFamily="18" charset="0"/>
              <a:cs typeface="Times New Roman" panose="02020603050405020304" pitchFamily="18" charset="0"/>
            </a:endParaRPr>
          </a:p>
          <a:p>
            <a:pPr marL="342900" indent="-342900">
              <a:buAutoNum type="arabicParenR"/>
            </a:pPr>
            <a:r>
              <a:rPr lang="en" b="1" dirty="0" smtClean="0">
                <a:latin typeface="Times New Roman" panose="02020603050405020304" pitchFamily="18" charset="0"/>
                <a:cs typeface="Times New Roman" panose="02020603050405020304" pitchFamily="18" charset="0"/>
              </a:rPr>
              <a:t>Parenteral </a:t>
            </a:r>
            <a:r>
              <a:rPr lang="en" dirty="0" smtClean="0">
                <a:latin typeface="Times New Roman" panose="02020603050405020304" pitchFamily="18" charset="0"/>
                <a:cs typeface="Times New Roman" panose="02020603050405020304" pitchFamily="18" charset="0"/>
              </a:rPr>
              <a:t>(bypassing the digestive tract) – subcutaneously, intramuscularly , intravenously </a:t>
            </a:r>
            <a:r>
              <a:rPr lang="en" dirty="0" err="1" smtClean="0">
                <a:latin typeface="Times New Roman" panose="02020603050405020304" pitchFamily="18" charset="0"/>
                <a:cs typeface="Times New Roman" panose="02020603050405020304" pitchFamily="18" charset="0"/>
              </a:rPr>
              <a:t>, </a:t>
            </a:r>
            <a:r>
              <a:rPr lang="en" dirty="0" smtClean="0">
                <a:latin typeface="Times New Roman" panose="02020603050405020304" pitchFamily="18" charset="0"/>
                <a:cs typeface="Times New Roman" panose="02020603050405020304" pitchFamily="18" charset="0"/>
              </a:rPr>
              <a:t>subarachnoidly, inhaled, etc.</a:t>
            </a:r>
          </a:p>
          <a:p>
            <a:pPr marL="342900" indent="-342900">
              <a:buAutoNum type="arabicParenR"/>
            </a:pPr>
            <a:endParaRPr lang="uk" dirty="0">
              <a:latin typeface="Times New Roman" panose="02020603050405020304" pitchFamily="18" charset="0"/>
              <a:cs typeface="Times New Roman" panose="02020603050405020304" pitchFamily="18" charset="0"/>
            </a:endParaRPr>
          </a:p>
          <a:p>
            <a:pPr marL="342900" indent="-342900">
              <a:buAutoNum type="arabicParenR"/>
            </a:pPr>
            <a:endParaRPr lang="uk" dirty="0" smtClean="0">
              <a:latin typeface="Times New Roman" panose="02020603050405020304" pitchFamily="18" charset="0"/>
              <a:cs typeface="Times New Roman" panose="02020603050405020304" pitchFamily="18" charset="0"/>
            </a:endParaRPr>
          </a:p>
          <a:p>
            <a:r>
              <a:rPr lang="en" dirty="0" smtClean="0">
                <a:latin typeface="Times New Roman" panose="02020603050405020304" pitchFamily="18" charset="0"/>
                <a:cs typeface="Times New Roman" panose="02020603050405020304" pitchFamily="18" charset="0"/>
              </a:rPr>
              <a:t>Each of these routes of drug administration has positive and negative aspects.</a:t>
            </a:r>
          </a:p>
          <a:p>
            <a:pPr marL="342900" indent="-342900">
              <a:buAutoNum type="arabicParenR"/>
            </a:pPr>
            <a:endParaRPr lang="uk-U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Заголовок 2"/>
          <p:cNvSpPr>
            <a:spLocks noGrp="1"/>
          </p:cNvSpPr>
          <p:nvPr>
            <p:ph type="title"/>
          </p:nvPr>
        </p:nvSpPr>
        <p:spPr>
          <a:xfrm>
            <a:off x="611560" y="260648"/>
            <a:ext cx="8229600" cy="635918"/>
          </a:xfrm>
        </p:spPr>
        <p:txBody>
          <a:bodyPr/>
          <a:lstStyle/>
          <a:p>
            <a:r>
              <a:rPr lang="en" altLang="ru-RU" dirty="0" err="1" smtClean="0"/>
              <a:t>Enteral </a:t>
            </a:r>
            <a:r>
              <a:rPr lang="en" altLang="ru-RU" dirty="0" smtClean="0"/>
              <a:t>routes </a:t>
            </a:r>
            <a:r>
              <a:rPr lang="en" altLang="ru-RU" dirty="0" err="1" smtClean="0"/>
              <a:t>of administration</a:t>
            </a:r>
            <a:endParaRPr lang="ru-RU" altLang="ru-RU" dirty="0" smtClean="0"/>
          </a:p>
        </p:txBody>
      </p:sp>
      <p:graphicFrame>
        <p:nvGraphicFramePr>
          <p:cNvPr id="2" name="Таблица 1"/>
          <p:cNvGraphicFramePr>
            <a:graphicFrameLocks noGrp="1"/>
          </p:cNvGraphicFramePr>
          <p:nvPr>
            <p:extLst>
              <p:ext uri="{D42A27DB-BD31-4B8C-83A1-F6EECF244321}">
                <p14:modId xmlns:p14="http://schemas.microsoft.com/office/powerpoint/2010/main" val="756157168"/>
              </p:ext>
            </p:extLst>
          </p:nvPr>
        </p:nvGraphicFramePr>
        <p:xfrm>
          <a:off x="323526" y="980729"/>
          <a:ext cx="8517636" cy="5544615"/>
        </p:xfrm>
        <a:graphic>
          <a:graphicData uri="http://schemas.openxmlformats.org/drawingml/2006/table">
            <a:tbl>
              <a:tblPr firstRow="1" bandRow="1">
                <a:tableStyleId>{5C22544A-7EE6-4342-B048-85BDC9FD1C3A}</a:tableStyleId>
              </a:tblPr>
              <a:tblGrid>
                <a:gridCol w="1419606">
                  <a:extLst>
                    <a:ext uri="{9D8B030D-6E8A-4147-A177-3AD203B41FA5}">
                      <a16:colId xmlns:a16="http://schemas.microsoft.com/office/drawing/2014/main" val="3921815683"/>
                    </a:ext>
                  </a:extLst>
                </a:gridCol>
                <a:gridCol w="1419606">
                  <a:extLst>
                    <a:ext uri="{9D8B030D-6E8A-4147-A177-3AD203B41FA5}">
                      <a16:colId xmlns:a16="http://schemas.microsoft.com/office/drawing/2014/main" val="909748386"/>
                    </a:ext>
                  </a:extLst>
                </a:gridCol>
                <a:gridCol w="1419606">
                  <a:extLst>
                    <a:ext uri="{9D8B030D-6E8A-4147-A177-3AD203B41FA5}">
                      <a16:colId xmlns:a16="http://schemas.microsoft.com/office/drawing/2014/main" val="3555205065"/>
                    </a:ext>
                  </a:extLst>
                </a:gridCol>
                <a:gridCol w="1419606">
                  <a:extLst>
                    <a:ext uri="{9D8B030D-6E8A-4147-A177-3AD203B41FA5}">
                      <a16:colId xmlns:a16="http://schemas.microsoft.com/office/drawing/2014/main" val="2804208954"/>
                    </a:ext>
                  </a:extLst>
                </a:gridCol>
                <a:gridCol w="1419606">
                  <a:extLst>
                    <a:ext uri="{9D8B030D-6E8A-4147-A177-3AD203B41FA5}">
                      <a16:colId xmlns:a16="http://schemas.microsoft.com/office/drawing/2014/main" val="3970037443"/>
                    </a:ext>
                  </a:extLst>
                </a:gridCol>
                <a:gridCol w="1419606">
                  <a:extLst>
                    <a:ext uri="{9D8B030D-6E8A-4147-A177-3AD203B41FA5}">
                      <a16:colId xmlns:a16="http://schemas.microsoft.com/office/drawing/2014/main" val="2686852087"/>
                    </a:ext>
                  </a:extLst>
                </a:gridCol>
              </a:tblGrid>
              <a:tr h="1577177">
                <a:tc>
                  <a:txBody>
                    <a:bodyPr/>
                    <a:lstStyle/>
                    <a:p>
                      <a:pPr algn="ctr"/>
                      <a:endParaRPr lang="uk-UA" b="1" dirty="0">
                        <a:solidFill>
                          <a:schemeClr val="bg1"/>
                        </a:solidFill>
                      </a:endParaRPr>
                    </a:p>
                  </a:txBody>
                  <a:tcPr>
                    <a:solidFill>
                      <a:schemeClr val="accent6">
                        <a:lumMod val="75000"/>
                      </a:schemeClr>
                    </a:solidFill>
                  </a:tcPr>
                </a:tc>
                <a:tc>
                  <a:txBody>
                    <a:bodyPr/>
                    <a:lstStyle/>
                    <a:p>
                      <a:pPr algn="ctr"/>
                      <a:endParaRPr lang="uk-UA" b="1" dirty="0" smtClean="0">
                        <a:solidFill>
                          <a:schemeClr val="bg1"/>
                        </a:solidFill>
                      </a:endParaRPr>
                    </a:p>
                    <a:p>
                      <a:pPr algn="ctr"/>
                      <a:r>
                        <a:rPr lang="en" b="1" dirty="0" smtClean="0">
                          <a:solidFill>
                            <a:schemeClr val="bg1"/>
                          </a:solidFill>
                        </a:rPr>
                        <a:t>Mouth</a:t>
                      </a:r>
                      <a:endParaRPr lang="uk-UA" b="1" dirty="0">
                        <a:solidFill>
                          <a:schemeClr val="bg1"/>
                        </a:solidFill>
                      </a:endParaRPr>
                    </a:p>
                  </a:txBody>
                  <a:tcPr>
                    <a:solidFill>
                      <a:schemeClr val="accent6">
                        <a:lumMod val="75000"/>
                      </a:schemeClr>
                    </a:solidFill>
                  </a:tcPr>
                </a:tc>
                <a:tc gridSpan="3">
                  <a:txBody>
                    <a:bodyPr/>
                    <a:lstStyle/>
                    <a:p>
                      <a:pPr algn="ctr"/>
                      <a:endParaRPr lang="uk-UA" b="1" dirty="0" smtClean="0">
                        <a:solidFill>
                          <a:schemeClr val="bg1"/>
                        </a:solidFill>
                      </a:endParaRPr>
                    </a:p>
                    <a:p>
                      <a:pPr algn="ctr"/>
                      <a:r>
                        <a:rPr lang="en" b="1" dirty="0" smtClean="0">
                          <a:solidFill>
                            <a:schemeClr val="accent2">
                              <a:lumMod val="50000"/>
                            </a:schemeClr>
                          </a:solidFill>
                        </a:rPr>
                        <a:t>Vena cava</a:t>
                      </a:r>
                    </a:p>
                    <a:p>
                      <a:pPr algn="ctr"/>
                      <a:r>
                        <a:rPr lang="en" b="1" dirty="0" smtClean="0">
                          <a:solidFill>
                            <a:schemeClr val="accent2">
                              <a:lumMod val="50000"/>
                            </a:schemeClr>
                          </a:solidFill>
                        </a:rPr>
                        <a:t>(upper)</a:t>
                      </a:r>
                      <a:endParaRPr lang="uk-UA" b="1" dirty="0">
                        <a:solidFill>
                          <a:schemeClr val="accent2">
                            <a:lumMod val="50000"/>
                          </a:schemeClr>
                        </a:solidFill>
                      </a:endParaRPr>
                    </a:p>
                  </a:txBody>
                  <a:tcPr>
                    <a:solidFill>
                      <a:schemeClr val="accent6">
                        <a:lumMod val="75000"/>
                      </a:schemeClr>
                    </a:solidFill>
                  </a:tcPr>
                </a:tc>
                <a:tc hMerge="1">
                  <a:txBody>
                    <a:bodyPr/>
                    <a:lstStyle/>
                    <a:p>
                      <a:endParaRPr lang="uk-UA" dirty="0">
                        <a:solidFill>
                          <a:schemeClr val="bg1"/>
                        </a:solidFill>
                      </a:endParaRPr>
                    </a:p>
                  </a:txBody>
                  <a:tcPr>
                    <a:solidFill>
                      <a:schemeClr val="accent6">
                        <a:lumMod val="75000"/>
                      </a:schemeClr>
                    </a:solidFill>
                  </a:tcPr>
                </a:tc>
                <a:tc hMerge="1">
                  <a:txBody>
                    <a:bodyPr/>
                    <a:lstStyle/>
                    <a:p>
                      <a:endParaRPr lang="uk-UA" dirty="0">
                        <a:solidFill>
                          <a:schemeClr val="bg1"/>
                        </a:solidFill>
                      </a:endParaRPr>
                    </a:p>
                  </a:txBody>
                  <a:tcPr>
                    <a:solidFill>
                      <a:schemeClr val="accent6">
                        <a:lumMod val="75000"/>
                      </a:schemeClr>
                    </a:solidFill>
                  </a:tcPr>
                </a:tc>
                <a:tc rowSpan="3">
                  <a:txBody>
                    <a:bodyPr/>
                    <a:lstStyle/>
                    <a:p>
                      <a:pPr algn="ctr"/>
                      <a:r>
                        <a:rPr lang="en" b="1" dirty="0" smtClean="0">
                          <a:solidFill>
                            <a:srgbClr val="FF0000"/>
                          </a:solidFill>
                        </a:rPr>
                        <a:t>Total blood flow</a:t>
                      </a:r>
                      <a:endParaRPr lang="uk-UA" b="1" dirty="0">
                        <a:solidFill>
                          <a:srgbClr val="FF0000"/>
                        </a:solidFill>
                      </a:endParaRPr>
                    </a:p>
                  </a:txBody>
                  <a:tcPr vert="wordArtVert">
                    <a:solidFill>
                      <a:schemeClr val="accent6">
                        <a:lumMod val="75000"/>
                      </a:schemeClr>
                    </a:solidFill>
                  </a:tcPr>
                </a:tc>
                <a:extLst>
                  <a:ext uri="{0D108BD9-81ED-4DB2-BD59-A6C34878D82A}">
                    <a16:rowId xmlns:a16="http://schemas.microsoft.com/office/drawing/2014/main" val="3411971937"/>
                  </a:ext>
                </a:extLst>
              </a:tr>
              <a:tr h="2390261">
                <a:tc>
                  <a:txBody>
                    <a:bodyPr/>
                    <a:lstStyle/>
                    <a:p>
                      <a:pPr algn="ctr"/>
                      <a:endParaRPr lang="uk-UA" b="1" dirty="0" smtClean="0">
                        <a:solidFill>
                          <a:schemeClr val="bg1"/>
                        </a:solidFill>
                      </a:endParaRPr>
                    </a:p>
                    <a:p>
                      <a:pPr algn="ctr"/>
                      <a:endParaRPr lang="uk-UA" b="1" dirty="0" smtClean="0">
                        <a:solidFill>
                          <a:schemeClr val="bg1"/>
                        </a:solidFill>
                      </a:endParaRPr>
                    </a:p>
                    <a:p>
                      <a:pPr algn="ctr"/>
                      <a:endParaRPr lang="uk-UA" b="1" dirty="0" smtClean="0">
                        <a:solidFill>
                          <a:schemeClr val="bg1"/>
                        </a:solidFill>
                      </a:endParaRPr>
                    </a:p>
                    <a:p>
                      <a:pPr algn="ctr"/>
                      <a:r>
                        <a:rPr lang="en" b="1" dirty="0" smtClean="0">
                          <a:solidFill>
                            <a:schemeClr val="bg1"/>
                          </a:solidFill>
                        </a:rPr>
                        <a:t>Medicines</a:t>
                      </a:r>
                      <a:endParaRPr lang="uk-UA" b="1" dirty="0">
                        <a:solidFill>
                          <a:schemeClr val="bg1"/>
                        </a:solidFill>
                      </a:endParaRPr>
                    </a:p>
                  </a:txBody>
                  <a:tcPr>
                    <a:solidFill>
                      <a:schemeClr val="accent6">
                        <a:lumMod val="75000"/>
                      </a:schemeClr>
                    </a:solidFill>
                  </a:tcPr>
                </a:tc>
                <a:tc>
                  <a:txBody>
                    <a:bodyPr/>
                    <a:lstStyle/>
                    <a:p>
                      <a:pPr algn="ctr"/>
                      <a:endParaRPr lang="uk-UA" b="1" dirty="0" smtClean="0">
                        <a:solidFill>
                          <a:schemeClr val="bg1"/>
                        </a:solidFill>
                      </a:endParaRPr>
                    </a:p>
                    <a:p>
                      <a:pPr algn="ctr"/>
                      <a:endParaRPr lang="uk-UA" b="1" dirty="0" smtClean="0">
                        <a:solidFill>
                          <a:schemeClr val="bg1"/>
                        </a:solidFill>
                      </a:endParaRPr>
                    </a:p>
                    <a:p>
                      <a:pPr algn="ctr"/>
                      <a:r>
                        <a:rPr lang="en" b="1" dirty="0" smtClean="0">
                          <a:solidFill>
                            <a:schemeClr val="bg1"/>
                          </a:solidFill>
                        </a:rPr>
                        <a:t>Gastrointestinal tract</a:t>
                      </a:r>
                      <a:endParaRPr lang="uk-UA" b="1" dirty="0">
                        <a:solidFill>
                          <a:schemeClr val="bg1"/>
                        </a:solidFill>
                      </a:endParaRPr>
                    </a:p>
                  </a:txBody>
                  <a:tcPr>
                    <a:solidFill>
                      <a:schemeClr val="accent6">
                        <a:lumMod val="75000"/>
                      </a:schemeClr>
                    </a:solidFill>
                  </a:tcPr>
                </a:tc>
                <a:tc>
                  <a:txBody>
                    <a:bodyPr/>
                    <a:lstStyle/>
                    <a:p>
                      <a:pPr algn="ctr"/>
                      <a:endParaRPr lang="uk-UA" b="1" dirty="0" smtClean="0">
                        <a:solidFill>
                          <a:schemeClr val="bg1"/>
                        </a:solidFill>
                      </a:endParaRPr>
                    </a:p>
                    <a:p>
                      <a:pPr algn="ctr"/>
                      <a:endParaRPr lang="uk-UA" b="1" dirty="0" smtClean="0">
                        <a:solidFill>
                          <a:schemeClr val="bg1"/>
                        </a:solidFill>
                      </a:endParaRPr>
                    </a:p>
                    <a:p>
                      <a:pPr algn="ctr"/>
                      <a:endParaRPr lang="uk-UA" b="1" dirty="0" smtClean="0">
                        <a:solidFill>
                          <a:schemeClr val="bg1"/>
                        </a:solidFill>
                      </a:endParaRPr>
                    </a:p>
                    <a:p>
                      <a:pPr algn="ctr"/>
                      <a:r>
                        <a:rPr lang="en" b="1" dirty="0" smtClean="0">
                          <a:solidFill>
                            <a:schemeClr val="bg1"/>
                          </a:solidFill>
                        </a:rPr>
                        <a:t>BB</a:t>
                      </a:r>
                      <a:endParaRPr lang="uk-UA" b="1" dirty="0">
                        <a:solidFill>
                          <a:schemeClr val="bg1"/>
                        </a:solidFill>
                      </a:endParaRPr>
                    </a:p>
                  </a:txBody>
                  <a:tcPr>
                    <a:solidFill>
                      <a:schemeClr val="accent6">
                        <a:lumMod val="75000"/>
                      </a:schemeClr>
                    </a:solidFill>
                  </a:tcPr>
                </a:tc>
                <a:tc>
                  <a:txBody>
                    <a:bodyPr/>
                    <a:lstStyle/>
                    <a:p>
                      <a:pPr algn="ctr"/>
                      <a:endParaRPr lang="uk-UA" b="1" dirty="0" smtClean="0">
                        <a:solidFill>
                          <a:schemeClr val="bg1"/>
                        </a:solidFill>
                      </a:endParaRPr>
                    </a:p>
                    <a:p>
                      <a:pPr algn="ctr"/>
                      <a:endParaRPr lang="uk-UA" b="1" dirty="0" smtClean="0">
                        <a:solidFill>
                          <a:schemeClr val="bg1"/>
                        </a:solidFill>
                      </a:endParaRPr>
                    </a:p>
                    <a:p>
                      <a:pPr algn="ctr"/>
                      <a:endParaRPr lang="uk-UA" b="1" dirty="0" smtClean="0">
                        <a:solidFill>
                          <a:schemeClr val="bg1"/>
                        </a:solidFill>
                      </a:endParaRPr>
                    </a:p>
                    <a:p>
                      <a:pPr algn="ctr"/>
                      <a:r>
                        <a:rPr lang="en" b="1" dirty="0" smtClean="0">
                          <a:solidFill>
                            <a:srgbClr val="993300"/>
                          </a:solidFill>
                        </a:rPr>
                        <a:t>Liver</a:t>
                      </a:r>
                      <a:endParaRPr lang="uk-UA" b="1" dirty="0">
                        <a:solidFill>
                          <a:srgbClr val="993300"/>
                        </a:solidFill>
                      </a:endParaRPr>
                    </a:p>
                  </a:txBody>
                  <a:tcPr>
                    <a:solidFill>
                      <a:schemeClr val="accent6">
                        <a:lumMod val="75000"/>
                      </a:schemeClr>
                    </a:solidFill>
                  </a:tcPr>
                </a:tc>
                <a:tc>
                  <a:txBody>
                    <a:bodyPr/>
                    <a:lstStyle/>
                    <a:p>
                      <a:pPr algn="ctr"/>
                      <a:endParaRPr lang="uk-UA" b="1" dirty="0" smtClean="0">
                        <a:solidFill>
                          <a:schemeClr val="bg1"/>
                        </a:solidFill>
                      </a:endParaRPr>
                    </a:p>
                    <a:p>
                      <a:pPr algn="ctr"/>
                      <a:endParaRPr lang="uk-UA" b="1" dirty="0" smtClean="0">
                        <a:solidFill>
                          <a:schemeClr val="bg1"/>
                        </a:solidFill>
                      </a:endParaRPr>
                    </a:p>
                    <a:p>
                      <a:pPr algn="ctr"/>
                      <a:endParaRPr lang="uk-UA" b="1" dirty="0" smtClean="0">
                        <a:solidFill>
                          <a:schemeClr val="bg1"/>
                        </a:solidFill>
                      </a:endParaRPr>
                    </a:p>
                    <a:p>
                      <a:pPr algn="ctr"/>
                      <a:r>
                        <a:rPr lang="en" b="1" dirty="0" smtClean="0">
                          <a:solidFill>
                            <a:schemeClr val="bg1"/>
                          </a:solidFill>
                        </a:rPr>
                        <a:t>PV</a:t>
                      </a:r>
                      <a:endParaRPr lang="uk-UA" b="1" dirty="0">
                        <a:solidFill>
                          <a:schemeClr val="bg1"/>
                        </a:solidFill>
                      </a:endParaRPr>
                    </a:p>
                  </a:txBody>
                  <a:tcPr>
                    <a:solidFill>
                      <a:schemeClr val="accent6">
                        <a:lumMod val="75000"/>
                      </a:schemeClr>
                    </a:solidFill>
                  </a:tcPr>
                </a:tc>
                <a:tc vMerge="1">
                  <a:txBody>
                    <a:bodyPr/>
                    <a:lstStyle/>
                    <a:p>
                      <a:endParaRPr lang="uk-UA" dirty="0"/>
                    </a:p>
                  </a:txBody>
                  <a:tcPr>
                    <a:solidFill>
                      <a:schemeClr val="accent6">
                        <a:lumMod val="75000"/>
                      </a:schemeClr>
                    </a:solidFill>
                  </a:tcPr>
                </a:tc>
                <a:extLst>
                  <a:ext uri="{0D108BD9-81ED-4DB2-BD59-A6C34878D82A}">
                    <a16:rowId xmlns:a16="http://schemas.microsoft.com/office/drawing/2014/main" val="4134618907"/>
                  </a:ext>
                </a:extLst>
              </a:tr>
              <a:tr h="1577177">
                <a:tc>
                  <a:txBody>
                    <a:bodyPr/>
                    <a:lstStyle/>
                    <a:p>
                      <a:pPr algn="ctr"/>
                      <a:endParaRPr lang="uk-UA" b="1">
                        <a:solidFill>
                          <a:schemeClr val="bg1"/>
                        </a:solidFill>
                      </a:endParaRPr>
                    </a:p>
                  </a:txBody>
                  <a:tcPr>
                    <a:solidFill>
                      <a:schemeClr val="accent6">
                        <a:lumMod val="75000"/>
                      </a:schemeClr>
                    </a:solidFill>
                  </a:tcPr>
                </a:tc>
                <a:tc>
                  <a:txBody>
                    <a:bodyPr/>
                    <a:lstStyle/>
                    <a:p>
                      <a:pPr algn="ctr"/>
                      <a:endParaRPr lang="uk-UA" b="1" dirty="0" smtClean="0">
                        <a:solidFill>
                          <a:schemeClr val="bg1"/>
                        </a:solidFill>
                      </a:endParaRPr>
                    </a:p>
                    <a:p>
                      <a:pPr algn="ctr"/>
                      <a:r>
                        <a:rPr lang="en" b="1" dirty="0" err="1" smtClean="0">
                          <a:solidFill>
                            <a:schemeClr val="bg1"/>
                          </a:solidFill>
                        </a:rPr>
                        <a:t>Rectum</a:t>
                      </a:r>
                      <a:r>
                        <a:rPr lang="en" b="1" dirty="0" smtClean="0">
                          <a:solidFill>
                            <a:schemeClr val="bg1"/>
                          </a:solidFill>
                        </a:rPr>
                        <a:t>​</a:t>
                      </a:r>
                      <a:endParaRPr lang="uk-UA" b="1" dirty="0">
                        <a:solidFill>
                          <a:schemeClr val="bg1"/>
                        </a:solidFill>
                      </a:endParaRPr>
                    </a:p>
                  </a:txBody>
                  <a:tcPr>
                    <a:solidFill>
                      <a:schemeClr val="accent6">
                        <a:lumMod val="75000"/>
                      </a:schemeClr>
                    </a:solidFill>
                  </a:tcPr>
                </a:tc>
                <a:tc gridSpan="3">
                  <a:txBody>
                    <a:bodyPr/>
                    <a:lstStyle/>
                    <a:p>
                      <a:pPr algn="ctr"/>
                      <a:endParaRPr lang="uk-UA" b="1" dirty="0" smtClean="0">
                        <a:solidFill>
                          <a:schemeClr val="bg1"/>
                        </a:solidFill>
                      </a:endParaRPr>
                    </a:p>
                    <a:p>
                      <a:pPr algn="ctr"/>
                      <a:r>
                        <a:rPr lang="en" b="1" dirty="0" smtClean="0">
                          <a:solidFill>
                            <a:schemeClr val="accent2">
                              <a:lumMod val="50000"/>
                            </a:schemeClr>
                          </a:solidFill>
                        </a:rPr>
                        <a:t>Vena cava</a:t>
                      </a:r>
                    </a:p>
                    <a:p>
                      <a:pPr algn="ctr"/>
                      <a:r>
                        <a:rPr lang="en" b="1" dirty="0" smtClean="0">
                          <a:solidFill>
                            <a:schemeClr val="accent2">
                              <a:lumMod val="50000"/>
                            </a:schemeClr>
                          </a:solidFill>
                        </a:rPr>
                        <a:t>(lower)</a:t>
                      </a:r>
                    </a:p>
                    <a:p>
                      <a:pPr algn="ctr"/>
                      <a:endParaRPr lang="uk-UA" b="1" dirty="0">
                        <a:solidFill>
                          <a:schemeClr val="bg1"/>
                        </a:solidFill>
                      </a:endParaRPr>
                    </a:p>
                  </a:txBody>
                  <a:tcPr>
                    <a:solidFill>
                      <a:schemeClr val="accent6">
                        <a:lumMod val="75000"/>
                      </a:schemeClr>
                    </a:solidFill>
                  </a:tcPr>
                </a:tc>
                <a:tc hMerge="1">
                  <a:txBody>
                    <a:bodyPr/>
                    <a:lstStyle/>
                    <a:p>
                      <a:pPr algn="ctr"/>
                      <a:endParaRPr lang="uk-UA" dirty="0">
                        <a:solidFill>
                          <a:schemeClr val="bg1"/>
                        </a:solidFill>
                      </a:endParaRPr>
                    </a:p>
                  </a:txBody>
                  <a:tcPr>
                    <a:solidFill>
                      <a:schemeClr val="accent6">
                        <a:lumMod val="75000"/>
                      </a:schemeClr>
                    </a:solidFill>
                  </a:tcPr>
                </a:tc>
                <a:tc hMerge="1">
                  <a:txBody>
                    <a:bodyPr/>
                    <a:lstStyle/>
                    <a:p>
                      <a:pPr algn="ctr"/>
                      <a:endParaRPr lang="uk-UA" dirty="0">
                        <a:solidFill>
                          <a:schemeClr val="bg1"/>
                        </a:solidFill>
                      </a:endParaRPr>
                    </a:p>
                  </a:txBody>
                  <a:tcPr>
                    <a:solidFill>
                      <a:schemeClr val="accent6">
                        <a:lumMod val="75000"/>
                      </a:schemeClr>
                    </a:solidFill>
                  </a:tcPr>
                </a:tc>
                <a:tc vMerge="1">
                  <a:txBody>
                    <a:bodyPr/>
                    <a:lstStyle/>
                    <a:p>
                      <a:endParaRPr lang="uk-UA" dirty="0"/>
                    </a:p>
                  </a:txBody>
                  <a:tcPr>
                    <a:solidFill>
                      <a:schemeClr val="accent6">
                        <a:lumMod val="75000"/>
                      </a:schemeClr>
                    </a:solidFill>
                  </a:tcPr>
                </a:tc>
                <a:extLst>
                  <a:ext uri="{0D108BD9-81ED-4DB2-BD59-A6C34878D82A}">
                    <a16:rowId xmlns:a16="http://schemas.microsoft.com/office/drawing/2014/main" val="865814567"/>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Заголовок 1"/>
          <p:cNvSpPr>
            <a:spLocks noGrp="1"/>
          </p:cNvSpPr>
          <p:nvPr>
            <p:ph type="title"/>
          </p:nvPr>
        </p:nvSpPr>
        <p:spPr>
          <a:xfrm>
            <a:off x="457673" y="188640"/>
            <a:ext cx="8229600" cy="1368152"/>
          </a:xfrm>
        </p:spPr>
        <p:txBody>
          <a:bodyPr/>
          <a:lstStyle/>
          <a:p>
            <a:pPr algn="ctr"/>
            <a:r>
              <a:rPr lang="en" altLang="ru-RU" dirty="0" err="1" smtClean="0"/>
              <a:t>Parenteral</a:t>
            </a:r>
            <a:r>
              <a:rPr lang="en" altLang="ru-RU" dirty="0" smtClean="0"/>
              <a:t> </a:t>
            </a:r>
            <a:r>
              <a:rPr lang="en" altLang="ru-RU" dirty="0"/>
              <a:t>routes of </a:t>
            </a:r>
            <a:r>
              <a:rPr lang="en" altLang="ru-RU" dirty="0" err="1"/>
              <a:t>administration</a:t>
            </a:r>
            <a:endParaRPr lang="ru-RU" altLang="ru-RU" dirty="0" smtClean="0"/>
          </a:p>
        </p:txBody>
      </p:sp>
      <p:sp>
        <p:nvSpPr>
          <p:cNvPr id="2" name="Прямоугольник 1"/>
          <p:cNvSpPr/>
          <p:nvPr/>
        </p:nvSpPr>
        <p:spPr>
          <a:xfrm>
            <a:off x="622377" y="1988840"/>
            <a:ext cx="8064896" cy="2862322"/>
          </a:xfrm>
          <a:prstGeom prst="rect">
            <a:avLst/>
          </a:prstGeom>
        </p:spPr>
        <p:txBody>
          <a:bodyPr wrap="square">
            <a:spAutoFit/>
          </a:bodyPr>
          <a:lstStyle/>
          <a:p>
            <a:pPr>
              <a:lnSpc>
                <a:spcPct val="200000"/>
              </a:lnSpc>
            </a:pPr>
            <a:r>
              <a:rPr lang="en" dirty="0">
                <a:latin typeface="Times New Roman" panose="02020603050405020304" pitchFamily="18" charset="0"/>
                <a:cs typeface="Times New Roman" panose="02020603050405020304" pitchFamily="18" charset="0"/>
              </a:rPr>
              <a:t>In medical life </a:t>
            </a:r>
            <a:r>
              <a:rPr lang="en" dirty="0" err="1" smtClean="0">
                <a:latin typeface="Times New Roman" panose="02020603050405020304" pitchFamily="18" charset="0"/>
                <a:cs typeface="Times New Roman" panose="02020603050405020304" pitchFamily="18" charset="0"/>
              </a:rPr>
              <a:t>under </a:t>
            </a:r>
            <a:r>
              <a:rPr lang="en" dirty="0" err="1">
                <a:latin typeface="Times New Roman" panose="02020603050405020304" pitchFamily="18" charset="0"/>
                <a:cs typeface="Times New Roman" panose="02020603050405020304" pitchFamily="18" charset="0"/>
              </a:rPr>
              <a:t>the </a:t>
            </a:r>
            <a:r>
              <a:rPr lang="en" dirty="0" err="1" smtClean="0">
                <a:latin typeface="Times New Roman" panose="02020603050405020304" pitchFamily="18" charset="0"/>
                <a:cs typeface="Times New Roman" panose="02020603050405020304" pitchFamily="18" charset="0"/>
              </a:rPr>
              <a:t>name</a:t>
            </a:r>
            <a:r>
              <a:rPr lang="en" dirty="0" smtClean="0">
                <a:latin typeface="Times New Roman" panose="02020603050405020304" pitchFamily="18" charset="0"/>
                <a:cs typeface="Times New Roman" panose="02020603050405020304" pitchFamily="18" charset="0"/>
              </a:rPr>
              <a:t> </a:t>
            </a:r>
            <a:r>
              <a:rPr lang="en" dirty="0">
                <a:latin typeface="Times New Roman" panose="02020603050405020304" pitchFamily="18" charset="0"/>
                <a:cs typeface="Times New Roman" panose="02020603050405020304" pitchFamily="18" charset="0"/>
              </a:rPr>
              <a:t>" </a:t>
            </a:r>
            <a:r>
              <a:rPr lang="en" dirty="0" err="1" smtClean="0">
                <a:latin typeface="Times New Roman" panose="02020603050405020304" pitchFamily="18" charset="0"/>
                <a:cs typeface="Times New Roman" panose="02020603050405020304" pitchFamily="18" charset="0"/>
              </a:rPr>
              <a:t>Parenteral</a:t>
            </a:r>
            <a:r>
              <a:rPr lang="en" dirty="0" smtClean="0">
                <a:latin typeface="Times New Roman" panose="02020603050405020304" pitchFamily="18" charset="0"/>
                <a:cs typeface="Times New Roman" panose="02020603050405020304" pitchFamily="18" charset="0"/>
              </a:rPr>
              <a:t> "routes of </a:t>
            </a:r>
            <a:r>
              <a:rPr lang="en" dirty="0" err="1" smtClean="0">
                <a:latin typeface="Times New Roman" panose="02020603050405020304" pitchFamily="18" charset="0"/>
                <a:cs typeface="Times New Roman" panose="02020603050405020304" pitchFamily="18" charset="0"/>
              </a:rPr>
              <a:t>administration </a:t>
            </a:r>
            <a:r>
              <a:rPr lang="en" dirty="0">
                <a:latin typeface="Times New Roman" panose="02020603050405020304" pitchFamily="18" charset="0"/>
                <a:cs typeface="Times New Roman" panose="02020603050405020304" pitchFamily="18" charset="0"/>
              </a:rPr>
              <a:t>" usually mean injection of the drug under the skin, muscle, vein, body cavity (abdominal, pleural, joint bags, etc.). In a </a:t>
            </a:r>
            <a:r>
              <a:rPr lang="en" dirty="0" err="1">
                <a:latin typeface="Times New Roman" panose="02020603050405020304" pitchFamily="18" charset="0"/>
                <a:cs typeface="Times New Roman" panose="02020603050405020304" pitchFamily="18" charset="0"/>
              </a:rPr>
              <a:t>broader </a:t>
            </a:r>
            <a:r>
              <a:rPr lang="en" dirty="0" smtClean="0">
                <a:latin typeface="Times New Roman" panose="02020603050405020304" pitchFamily="18" charset="0"/>
                <a:cs typeface="Times New Roman" panose="02020603050405020304" pitchFamily="18" charset="0"/>
              </a:rPr>
              <a:t>sense </a:t>
            </a:r>
            <a:r>
              <a:rPr lang="en" dirty="0" err="1" smtClean="0">
                <a:latin typeface="Times New Roman" panose="02020603050405020304" pitchFamily="18" charset="0"/>
                <a:cs typeface="Times New Roman" panose="02020603050405020304" pitchFamily="18" charset="0"/>
              </a:rPr>
              <a:t>, </a:t>
            </a:r>
            <a:r>
              <a:rPr lang="en" dirty="0">
                <a:latin typeface="Times New Roman" panose="02020603050405020304" pitchFamily="18" charset="0"/>
                <a:cs typeface="Times New Roman" panose="02020603050405020304" pitchFamily="18" charset="0"/>
              </a:rPr>
              <a:t>parenteral</a:t>
            </a:r>
            <a:r>
              <a:rPr lang="en" dirty="0" smtClean="0">
                <a:latin typeface="Times New Roman" panose="02020603050405020304" pitchFamily="18" charset="0"/>
                <a:cs typeface="Times New Roman" panose="02020603050405020304" pitchFamily="18" charset="0"/>
              </a:rPr>
              <a:t> </a:t>
            </a:r>
            <a:r>
              <a:rPr lang="en" dirty="0">
                <a:latin typeface="Times New Roman" panose="02020603050405020304" pitchFamily="18" charset="0"/>
                <a:cs typeface="Times New Roman" panose="02020603050405020304" pitchFamily="18" charset="0"/>
              </a:rPr>
              <a:t>Routes of administration include any route of administration of drugs into the body, changing </a:t>
            </a:r>
            <a:r>
              <a:rPr lang="en" dirty="0" err="1">
                <a:latin typeface="Times New Roman" panose="02020603050405020304" pitchFamily="18" charset="0"/>
                <a:cs typeface="Times New Roman" panose="02020603050405020304" pitchFamily="18" charset="0"/>
              </a:rPr>
              <a:t>the enteral </a:t>
            </a:r>
            <a:r>
              <a:rPr lang="en" dirty="0">
                <a:latin typeface="Times New Roman" panose="02020603050405020304" pitchFamily="18" charset="0"/>
                <a:cs typeface="Times New Roman" panose="02020603050405020304" pitchFamily="18" charset="0"/>
              </a:rPr>
              <a:t>route.</a:t>
            </a:r>
            <a:endParaRPr lang="uk-U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Заголовок 1"/>
          <p:cNvSpPr>
            <a:spLocks noGrp="1"/>
          </p:cNvSpPr>
          <p:nvPr>
            <p:ph type="title"/>
          </p:nvPr>
        </p:nvSpPr>
        <p:spPr>
          <a:xfrm>
            <a:off x="539552" y="1196752"/>
            <a:ext cx="8229600" cy="1647056"/>
          </a:xfrm>
        </p:spPr>
        <p:txBody>
          <a:bodyPr/>
          <a:lstStyle/>
          <a:p>
            <a:pPr algn="ctr"/>
            <a:r>
              <a:rPr lang="en" altLang="ru-RU" dirty="0" err="1" smtClean="0"/>
              <a:t>Parenteral</a:t>
            </a:r>
            <a:r>
              <a:rPr lang="en" altLang="ru-RU" dirty="0" smtClean="0"/>
              <a:t> </a:t>
            </a:r>
            <a:r>
              <a:rPr lang="en" altLang="ru-RU" dirty="0" err="1" smtClean="0"/>
              <a:t>steps</a:t>
            </a:r>
            <a:r>
              <a:rPr lang="en" altLang="ru-RU" dirty="0" smtClean="0"/>
              <a:t> </a:t>
            </a:r>
            <a:r>
              <a:rPr lang="en" altLang="ru-RU" dirty="0" err="1" smtClean="0"/>
              <a:t>introduction</a:t>
            </a:r>
            <a:r>
              <a:rPr lang="en" altLang="ru-RU" dirty="0" smtClean="0"/>
              <a:t> </a:t>
            </a:r>
            <a:r>
              <a:rPr lang="en" altLang="ru-RU" dirty="0" err="1" smtClean="0"/>
              <a:t>medical</a:t>
            </a:r>
            <a:r>
              <a:rPr lang="en" altLang="ru-RU" dirty="0" smtClean="0"/>
              <a:t> </a:t>
            </a:r>
            <a:r>
              <a:rPr lang="en" altLang="ru-RU" dirty="0" err="1" smtClean="0"/>
              <a:t>substances </a:t>
            </a:r>
            <a:r>
              <a:rPr lang="en" altLang="ru-RU" dirty="0" smtClean="0"/>
              <a:t>that</a:t>
            </a:r>
            <a:r>
              <a:rPr lang="en" altLang="ru-RU" dirty="0" err="1" smtClean="0"/>
              <a:t>​</a:t>
            </a:r>
            <a:r>
              <a:rPr lang="en" altLang="ru-RU" dirty="0" smtClean="0"/>
              <a:t> </a:t>
            </a:r>
            <a:r>
              <a:rPr lang="en" altLang="ru-RU" dirty="0" err="1" smtClean="0"/>
              <a:t>most </a:t>
            </a:r>
            <a:r>
              <a:rPr lang="en" altLang="ru-RU" dirty="0" smtClean="0"/>
              <a:t>frequently </a:t>
            </a:r>
            <a:r>
              <a:rPr lang="en" altLang="ru-RU" dirty="0" err="1" smtClean="0"/>
              <a:t>used</a:t>
            </a:r>
            <a:endParaRPr lang="ru-RU" altLang="ru-RU" dirty="0" smtClean="0"/>
          </a:p>
        </p:txBody>
      </p:sp>
      <p:sp>
        <p:nvSpPr>
          <p:cNvPr id="2" name="Прямоугольник 1"/>
          <p:cNvSpPr/>
          <p:nvPr/>
        </p:nvSpPr>
        <p:spPr>
          <a:xfrm>
            <a:off x="539552" y="3307132"/>
            <a:ext cx="3357971" cy="2585323"/>
          </a:xfrm>
          <a:prstGeom prst="rect">
            <a:avLst/>
          </a:prstGeom>
        </p:spPr>
        <p:txBody>
          <a:bodyPr wrap="none">
            <a:spAutoFit/>
          </a:bodyPr>
          <a:lstStyle/>
          <a:p>
            <a:pPr marL="285750" indent="-285750">
              <a:buFont typeface="Arial" panose="020B0604020202020204" pitchFamily="34" charset="0"/>
              <a:buChar char="•"/>
            </a:pPr>
            <a:r>
              <a:rPr lang="en" dirty="0" err="1" smtClean="0">
                <a:latin typeface="Times New Roman" panose="02020603050405020304" pitchFamily="18" charset="0"/>
                <a:cs typeface="Times New Roman" panose="02020603050405020304" pitchFamily="18" charset="0"/>
              </a:rPr>
              <a:t>Intranasal </a:t>
            </a:r>
            <a:r>
              <a:rPr lang="en" dirty="0" smtClean="0">
                <a:latin typeface="Times New Roman" panose="02020603050405020304" pitchFamily="18" charset="0"/>
                <a:cs typeface="Times New Roman" panose="02020603050405020304" pitchFamily="18" charset="0"/>
              </a:rPr>
              <a:t>administration</a:t>
            </a:r>
          </a:p>
          <a:p>
            <a:pPr marL="285750" indent="-285750">
              <a:buFont typeface="Arial" panose="020B0604020202020204" pitchFamily="34" charset="0"/>
              <a:buChar char="•"/>
            </a:pPr>
            <a:r>
              <a:rPr lang="en" dirty="0" smtClean="0">
                <a:latin typeface="Times New Roman" panose="02020603050405020304" pitchFamily="18" charset="0"/>
                <a:cs typeface="Times New Roman" panose="02020603050405020304" pitchFamily="18" charset="0"/>
              </a:rPr>
              <a:t>Inhalation administration</a:t>
            </a:r>
          </a:p>
          <a:p>
            <a:pPr marL="285750" indent="-285750">
              <a:buFont typeface="Arial" panose="020B0604020202020204" pitchFamily="34" charset="0"/>
              <a:buChar char="•"/>
            </a:pPr>
            <a:r>
              <a:rPr lang="en" dirty="0" err="1" smtClean="0">
                <a:latin typeface="Times New Roman" panose="02020603050405020304" pitchFamily="18" charset="0"/>
                <a:cs typeface="Times New Roman" panose="02020603050405020304" pitchFamily="18" charset="0"/>
              </a:rPr>
              <a:t>Transdermal </a:t>
            </a:r>
            <a:r>
              <a:rPr lang="en" dirty="0" smtClean="0">
                <a:latin typeface="Times New Roman" panose="02020603050405020304" pitchFamily="18" charset="0"/>
                <a:cs typeface="Times New Roman" panose="02020603050405020304" pitchFamily="18" charset="0"/>
              </a:rPr>
              <a:t>administration</a:t>
            </a:r>
          </a:p>
          <a:p>
            <a:pPr marL="285750" indent="-285750">
              <a:buFont typeface="Arial" panose="020B0604020202020204" pitchFamily="34" charset="0"/>
              <a:buChar char="•"/>
            </a:pPr>
            <a:r>
              <a:rPr lang="en" dirty="0" smtClean="0">
                <a:latin typeface="Times New Roman" panose="02020603050405020304" pitchFamily="18" charset="0"/>
                <a:cs typeface="Times New Roman" panose="02020603050405020304" pitchFamily="18" charset="0"/>
              </a:rPr>
              <a:t>Intravenous administration</a:t>
            </a:r>
          </a:p>
          <a:p>
            <a:pPr marL="285750" indent="-285750">
              <a:buFont typeface="Arial" panose="020B0604020202020204" pitchFamily="34" charset="0"/>
              <a:buChar char="•"/>
            </a:pPr>
            <a:r>
              <a:rPr lang="en" dirty="0" err="1" smtClean="0">
                <a:latin typeface="Times New Roman" panose="02020603050405020304" pitchFamily="18" charset="0"/>
                <a:cs typeface="Times New Roman" panose="02020603050405020304" pitchFamily="18" charset="0"/>
              </a:rPr>
              <a:t>Intramuscular </a:t>
            </a:r>
            <a:r>
              <a:rPr lang="en" smtClean="0">
                <a:latin typeface="Times New Roman" panose="02020603050405020304" pitchFamily="18" charset="0"/>
                <a:cs typeface="Times New Roman" panose="02020603050405020304" pitchFamily="18" charset="0"/>
              </a:rPr>
              <a:t>administration​</a:t>
            </a:r>
          </a:p>
          <a:p>
            <a:pPr marL="285750" indent="-285750">
              <a:buFont typeface="Arial" panose="020B0604020202020204" pitchFamily="34" charset="0"/>
              <a:buChar char="•"/>
            </a:pPr>
            <a:r>
              <a:rPr lang="en" dirty="0" smtClean="0">
                <a:latin typeface="Times New Roman" panose="02020603050405020304" pitchFamily="18" charset="0"/>
                <a:cs typeface="Times New Roman" panose="02020603050405020304" pitchFamily="18" charset="0"/>
              </a:rPr>
              <a:t>Subcutaneous injection</a:t>
            </a:r>
          </a:p>
          <a:p>
            <a:pPr marL="285750" indent="-285750">
              <a:buFont typeface="Arial" panose="020B0604020202020204" pitchFamily="34" charset="0"/>
              <a:buChar char="•"/>
            </a:pPr>
            <a:r>
              <a:rPr lang="en" dirty="0" smtClean="0">
                <a:latin typeface="Times New Roman" panose="02020603050405020304" pitchFamily="18" charset="0"/>
                <a:cs typeface="Times New Roman" panose="02020603050405020304" pitchFamily="18" charset="0"/>
              </a:rPr>
              <a:t>Local administration</a:t>
            </a:r>
            <a:endParaRPr lang="uk-UA"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uk-UA"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uk-UA" dirty="0"/>
          </a:p>
        </p:txBody>
      </p:sp>
      <p:sp>
        <p:nvSpPr>
          <p:cNvPr id="3" name="Объект 2"/>
          <p:cNvSpPr>
            <a:spLocks noGrp="1"/>
          </p:cNvSpPr>
          <p:nvPr>
            <p:ph idx="1"/>
          </p:nvPr>
        </p:nvSpPr>
        <p:spPr/>
        <p:txBody>
          <a:bodyPr/>
          <a:lstStyle/>
          <a:p>
            <a:endParaRPr lang="uk-U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Заголовок 5"/>
          <p:cNvSpPr>
            <a:spLocks noGrp="1"/>
          </p:cNvSpPr>
          <p:nvPr>
            <p:ph type="title" idx="4294967295"/>
          </p:nvPr>
        </p:nvSpPr>
        <p:spPr>
          <a:xfrm>
            <a:off x="323850" y="260350"/>
            <a:ext cx="8568630" cy="5976938"/>
          </a:xfrm>
        </p:spPr>
        <p:txBody>
          <a:bodyPr/>
          <a:lstStyle/>
          <a:p>
            <a:pPr algn="just"/>
            <a:r>
              <a:rPr lang="en" altLang="ru-RU" sz="2200" dirty="0" smtClean="0">
                <a:solidFill>
                  <a:schemeClr val="tx1"/>
                </a:solidFill>
                <a:latin typeface="Times New Roman" panose="02020603050405020304" pitchFamily="18" charset="0"/>
                <a:cs typeface="Times New Roman" panose="02020603050405020304" pitchFamily="18" charset="0"/>
              </a:rPr>
              <a:t>The route of drug administration largely determines the speed of onset of the pharmacological effect, the active substance reaching the inflammation site, the manifestation of negative side effects, and the effectiveness and safety of its use. </a:t>
            </a:r>
            <a:r>
              <a:rPr lang="ru-RU" altLang="ru-RU" sz="2200" dirty="0" smtClean="0">
                <a:solidFill>
                  <a:schemeClr val="tx1"/>
                </a:solidFill>
                <a:latin typeface="Times New Roman" panose="02020603050405020304" pitchFamily="18" charset="0"/>
                <a:cs typeface="Times New Roman" panose="02020603050405020304" pitchFamily="18" charset="0"/>
              </a:rPr>
              <a:t/>
            </a:r>
            <a:br>
              <a:rPr lang="ru-RU" altLang="ru-RU" sz="2200" dirty="0" smtClean="0">
                <a:solidFill>
                  <a:schemeClr val="tx1"/>
                </a:solidFill>
                <a:latin typeface="Times New Roman" panose="02020603050405020304" pitchFamily="18" charset="0"/>
                <a:cs typeface="Times New Roman" panose="02020603050405020304" pitchFamily="18" charset="0"/>
              </a:rPr>
            </a:br>
            <a:r>
              <a:rPr lang="en" altLang="ru-RU" sz="2200" dirty="0" smtClean="0">
                <a:solidFill>
                  <a:schemeClr val="tx1"/>
                </a:solidFill>
                <a:latin typeface="Times New Roman" panose="02020603050405020304" pitchFamily="18" charset="0"/>
                <a:cs typeface="Times New Roman" panose="02020603050405020304" pitchFamily="18" charset="0"/>
              </a:rPr>
              <a:t>For example, magnesium sulfate (bitter salt) has multifaceted pharmacological activity and is used in medical practice for various indications and for various purposes. </a:t>
            </a:r>
            <a:r>
              <a:rPr lang="ru-RU" altLang="ru-RU" sz="2200" dirty="0" smtClean="0">
                <a:solidFill>
                  <a:schemeClr val="tx1"/>
                </a:solidFill>
                <a:latin typeface="Times New Roman" panose="02020603050405020304" pitchFamily="18" charset="0"/>
                <a:cs typeface="Times New Roman" panose="02020603050405020304" pitchFamily="18" charset="0"/>
              </a:rPr>
              <a:t/>
            </a:r>
            <a:br>
              <a:rPr lang="ru-RU" altLang="ru-RU" sz="2200" dirty="0" smtClean="0">
                <a:solidFill>
                  <a:schemeClr val="tx1"/>
                </a:solidFill>
                <a:latin typeface="Times New Roman" panose="02020603050405020304" pitchFamily="18" charset="0"/>
                <a:cs typeface="Times New Roman" panose="02020603050405020304" pitchFamily="18" charset="0"/>
              </a:rPr>
            </a:br>
            <a:r>
              <a:rPr lang="en" altLang="ru-RU" sz="2200" dirty="0" smtClean="0">
                <a:solidFill>
                  <a:schemeClr val="tx1"/>
                </a:solidFill>
                <a:latin typeface="Times New Roman" panose="02020603050405020304" pitchFamily="18" charset="0"/>
                <a:cs typeface="Times New Roman" panose="02020603050405020304" pitchFamily="18" charset="0"/>
              </a:rPr>
              <a:t>Magnesium sulfate, taken by adults orally (orally) in a dose of 20-30 g in ½ glass of water, is poorly absorbed (no more than 20%), causes fluid retention, increases osmotic pressure in the gastrointestinal tract, enhances intestinal peristalsis and has a laxative effect. And taken orally (on an empty stomach) 20-25% solution of magnesium sulfate in 1 tbsp. spoon 3 times a day irritates the nerve endings of the duodenal mucosa, increases the secretion of cholecystokinin and has a choleretic effect.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Прямоугольник 1"/>
          <p:cNvSpPr>
            <a:spLocks noChangeArrowheads="1"/>
          </p:cNvSpPr>
          <p:nvPr/>
        </p:nvSpPr>
        <p:spPr bwMode="auto">
          <a:xfrm>
            <a:off x="107950" y="620713"/>
            <a:ext cx="9036050" cy="637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en" altLang="ru-RU" sz="2400">
                <a:latin typeface="Times New Roman" panose="02020603050405020304" pitchFamily="18" charset="0"/>
                <a:cs typeface="Times New Roman" panose="02020603050405020304" pitchFamily="18" charset="0"/>
              </a:rPr>
              <a:t>When administered parenterally, magnesium sulfate has a calming effect on the central nervous system, and depending on the dose administered, a sedative, hypnotic, narcotic effect. In large doses, it inhibits the effect on neuromuscular transmission and can exhibit anticonvulsant, curare-like effects. Magnesium sulfate reduces the excitability of the respiratory center and in large doses can easily cause respiratory paralysis.</a:t>
            </a:r>
          </a:p>
          <a:p>
            <a:pPr algn="just"/>
            <a:r>
              <a:rPr lang="en" altLang="ru-RU" sz="2400">
                <a:latin typeface="Times New Roman" panose="02020603050405020304" pitchFamily="18" charset="0"/>
                <a:cs typeface="Times New Roman" panose="02020603050405020304" pitchFamily="18" charset="0"/>
              </a:rPr>
              <a:t>With intravenous (slow) or intramuscular administration of 5-20 ml of 20 or 25% magnesium sulfate solution, a hypotensive effect occurs, which is associated with the presence of myotropic antispasmodic properties and a sedative effect. Along with this, the drug reduces the symptoms of angina pectoris and is used to eliminate arrhythmias (ventricular tachycardia and arrhythmias associated with an overdose of cardiac glycosides). It is used for pain relief during childbirth, with colic, urinary retention and other indications.</a:t>
            </a:r>
          </a:p>
          <a:p>
            <a:pPr algn="just"/>
            <a:endParaRPr lang="ru-RU" altLang="ru-RU" sz="24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Объект 2"/>
          <p:cNvSpPr>
            <a:spLocks noGrp="1"/>
          </p:cNvSpPr>
          <p:nvPr>
            <p:ph idx="1"/>
          </p:nvPr>
        </p:nvSpPr>
        <p:spPr>
          <a:xfrm>
            <a:off x="-338" y="1196752"/>
            <a:ext cx="9036050" cy="4244975"/>
          </a:xfrm>
        </p:spPr>
        <p:txBody>
          <a:bodyPr/>
          <a:lstStyle/>
          <a:p>
            <a:pPr marL="0" indent="0" algn="just">
              <a:buFont typeface="Wingdings 2" panose="05020102010507070707" pitchFamily="18" charset="2"/>
              <a:buNone/>
            </a:pPr>
            <a:endParaRPr lang="ru-RU" altLang="ru-RU" sz="2200" dirty="0" smtClean="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pPr>
            <a:endParaRPr lang="ru-RU" altLang="ru-RU" sz="2200" dirty="0" smtClean="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pPr>
            <a:r>
              <a:rPr lang="en" altLang="ru-RU" sz="2200" dirty="0" smtClean="0">
                <a:latin typeface="Times New Roman" panose="02020603050405020304" pitchFamily="18" charset="0"/>
                <a:cs typeface="Times New Roman" panose="02020603050405020304" pitchFamily="18" charset="0"/>
              </a:rPr>
              <a:t>The route of administration greatly affects the duration of action of a drug. With enteral routes of administration, the onset of action (latency period) and duration of action of the drug are increased compared to parenteral (inhalation and injection) routes.</a:t>
            </a:r>
          </a:p>
          <a:p>
            <a:pPr marL="0" indent="0" algn="just">
              <a:buFont typeface="Wingdings 2" panose="05020102010507070707" pitchFamily="18" charset="2"/>
              <a:buNone/>
            </a:pPr>
            <a:r>
              <a:rPr lang="en" altLang="ru-RU" sz="2200" dirty="0" smtClean="0">
                <a:latin typeface="Times New Roman" panose="02020603050405020304" pitchFamily="18" charset="0"/>
                <a:cs typeface="Times New Roman" panose="02020603050405020304" pitchFamily="18" charset="0"/>
              </a:rPr>
              <a:t>The potency of a drug depends on the route of administration. When the same dose of active ingredient is administered into the body, the effectiveness of the pharmacotherapeutic effect of the drug will be 5-15 times greater when administered intravenously than when administered orally.</a:t>
            </a:r>
          </a:p>
          <a:p>
            <a:pPr marL="0" indent="0" algn="just">
              <a:buFont typeface="Wingdings 2" panose="05020102010507070707" pitchFamily="18" charset="2"/>
              <a:buNone/>
            </a:pPr>
            <a:endParaRPr lang="ru-RU" altLang="ru-RU"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Содержимое 2"/>
          <p:cNvSpPr>
            <a:spLocks noGrp="1"/>
          </p:cNvSpPr>
          <p:nvPr>
            <p:ph idx="1"/>
          </p:nvPr>
        </p:nvSpPr>
        <p:spPr>
          <a:xfrm>
            <a:off x="142875" y="188913"/>
            <a:ext cx="8858250" cy="6192837"/>
          </a:xfrm>
        </p:spPr>
        <p:txBody>
          <a:bodyPr/>
          <a:lstStyle/>
          <a:p>
            <a:pPr algn="ctr" eaLnBrk="1" hangingPunct="1">
              <a:buFont typeface="Wingdings 2" panose="05020102010507070707" pitchFamily="18" charset="2"/>
              <a:buNone/>
              <a:defRPr/>
            </a:pPr>
            <a:r>
              <a:rPr lang="en" b="1" dirty="0" err="1"/>
              <a:t>Effect </a:t>
            </a:r>
            <a:r>
              <a:rPr lang="en" b="1" dirty="0"/>
              <a:t>of composition and </a:t>
            </a:r>
            <a:r>
              <a:rPr lang="en" b="1" dirty="0" err="1"/>
              <a:t>temperature</a:t>
            </a:r>
            <a:r>
              <a:rPr lang="en" b="1" dirty="0"/>
              <a:t> </a:t>
            </a:r>
            <a:r>
              <a:rPr lang="en" b="1" dirty="0" smtClean="0"/>
              <a:t>food</a:t>
            </a:r>
          </a:p>
          <a:p>
            <a:pPr marL="0" indent="0" algn="just">
              <a:buFont typeface="Wingdings 2" panose="05020102010507070707" pitchFamily="18" charset="2"/>
              <a:buNone/>
              <a:defRPr/>
            </a:pPr>
            <a:r>
              <a:rPr lang="en" sz="2200" dirty="0">
                <a:latin typeface="Times New Roman" panose="02020603050405020304" pitchFamily="18" charset="0"/>
                <a:cs typeface="Times New Roman" panose="02020603050405020304" pitchFamily="18" charset="0"/>
              </a:rPr>
              <a:t>For </a:t>
            </a:r>
            <a:r>
              <a:rPr lang="en" sz="2200" dirty="0" err="1">
                <a:latin typeface="Times New Roman" panose="02020603050405020304" pitchFamily="18" charset="0"/>
                <a:cs typeface="Times New Roman" panose="02020603050405020304" pitchFamily="18" charset="0"/>
              </a:rPr>
              <a:t>efficiency</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actions</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medical</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substances</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big</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influence</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provide </a:t>
            </a:r>
            <a:r>
              <a:rPr lang="en" sz="2200" dirty="0">
                <a:latin typeface="Times New Roman" panose="02020603050405020304" pitchFamily="18" charset="0"/>
                <a:cs typeface="Times New Roman" panose="02020603050405020304" pitchFamily="18" charset="0"/>
              </a:rPr>
              <a:t>the composition and temperature of the food.</a:t>
            </a:r>
            <a:endParaRPr lang="ru-RU" sz="2200" dirty="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defRPr/>
            </a:pPr>
            <a:r>
              <a:rPr lang="en" sz="2200" dirty="0" err="1">
                <a:latin typeface="Times New Roman" panose="02020603050405020304" pitchFamily="18" charset="0"/>
                <a:cs typeface="Times New Roman" panose="02020603050405020304" pitchFamily="18" charset="0"/>
              </a:rPr>
              <a:t>Ordinary</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mixed</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food</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contains</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substances</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vegetable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animal </a:t>
            </a:r>
            <a:r>
              <a:rPr lang="en" sz="2200" dirty="0">
                <a:latin typeface="Times New Roman" panose="02020603050405020304" pitchFamily="18" charset="0"/>
                <a:cs typeface="Times New Roman" panose="02020603050405020304" pitchFamily="18" charset="0"/>
              </a:rPr>
              <a:t>and </a:t>
            </a:r>
            <a:r>
              <a:rPr lang="en" sz="2200" dirty="0" err="1">
                <a:latin typeface="Times New Roman" panose="02020603050405020304" pitchFamily="18" charset="0"/>
                <a:cs typeface="Times New Roman" panose="02020603050405020304" pitchFamily="18" charset="0"/>
              </a:rPr>
              <a:t>mineral</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origin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proteins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fats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carbohydrates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amino acids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fatty acids</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acids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glycerin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tannins</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substances </a:t>
            </a:r>
            <a:r>
              <a:rPr lang="en" sz="2200" dirty="0">
                <a:latin typeface="Times New Roman" panose="02020603050405020304" pitchFamily="18" charset="0"/>
                <a:cs typeface="Times New Roman" panose="02020603050405020304" pitchFamily="18" charset="0"/>
              </a:rPr>
              <a:t>(in </a:t>
            </a:r>
            <a:r>
              <a:rPr lang="en" sz="2200" dirty="0" err="1">
                <a:latin typeface="Times New Roman" panose="02020603050405020304" pitchFamily="18" charset="0"/>
                <a:cs typeface="Times New Roman" panose="02020603050405020304" pitchFamily="18" charset="0"/>
              </a:rPr>
              <a:t>tea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persimmons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caffeine </a:t>
            </a:r>
            <a:r>
              <a:rPr lang="en" sz="2200" dirty="0">
                <a:latin typeface="Times New Roman" panose="02020603050405020304" pitchFamily="18" charset="0"/>
                <a:cs typeface="Times New Roman" panose="02020603050405020304" pitchFamily="18" charset="0"/>
              </a:rPr>
              <a:t>(in </a:t>
            </a:r>
            <a:r>
              <a:rPr lang="en" sz="2200" dirty="0" err="1">
                <a:latin typeface="Times New Roman" panose="02020603050405020304" pitchFamily="18" charset="0"/>
                <a:cs typeface="Times New Roman" panose="02020603050405020304" pitchFamily="18" charset="0"/>
              </a:rPr>
              <a:t>tea </a:t>
            </a:r>
            <a:r>
              <a:rPr lang="en" sz="2200" dirty="0">
                <a:latin typeface="Times New Roman" panose="02020603050405020304" pitchFamily="18" charset="0"/>
                <a:cs typeface="Times New Roman" panose="02020603050405020304" pitchFamily="18" charset="0"/>
              </a:rPr>
              <a:t>, coffee), </a:t>
            </a:r>
            <a:r>
              <a:rPr lang="en" sz="2200" dirty="0" err="1">
                <a:latin typeface="Times New Roman" panose="02020603050405020304" pitchFamily="18" charset="0"/>
                <a:cs typeface="Times New Roman" panose="02020603050405020304" pitchFamily="18" charset="0"/>
              </a:rPr>
              <a:t>serotonin </a:t>
            </a:r>
            <a:r>
              <a:rPr lang="en" sz="2200" dirty="0">
                <a:latin typeface="Times New Roman" panose="02020603050405020304" pitchFamily="18" charset="0"/>
                <a:cs typeface="Times New Roman" panose="02020603050405020304" pitchFamily="18" charset="0"/>
              </a:rPr>
              <a:t>(in </a:t>
            </a:r>
            <a:r>
              <a:rPr lang="en" sz="2200" dirty="0" err="1">
                <a:latin typeface="Times New Roman" panose="02020603050405020304" pitchFamily="18" charset="0"/>
                <a:cs typeface="Times New Roman" panose="02020603050405020304" pitchFamily="18" charset="0"/>
              </a:rPr>
              <a:t>nettle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peanuts </a:t>
            </a:r>
            <a:r>
              <a:rPr lang="en" sz="2200" dirty="0">
                <a:latin typeface="Times New Roman" panose="02020603050405020304" pitchFamily="18" charset="0"/>
                <a:cs typeface="Times New Roman" panose="02020603050405020304" pitchFamily="18" charset="0"/>
              </a:rPr>
              <a:t>, bananas, pineapples), </a:t>
            </a:r>
            <a:r>
              <a:rPr lang="en" sz="2200" dirty="0" err="1">
                <a:latin typeface="Times New Roman" panose="02020603050405020304" pitchFamily="18" charset="0"/>
                <a:cs typeface="Times New Roman" panose="02020603050405020304" pitchFamily="18" charset="0"/>
              </a:rPr>
              <a:t>tyramine </a:t>
            </a:r>
            <a:r>
              <a:rPr lang="en" sz="2200" dirty="0">
                <a:latin typeface="Times New Roman" panose="02020603050405020304" pitchFamily="18" charset="0"/>
                <a:cs typeface="Times New Roman" panose="02020603050405020304" pitchFamily="18" charset="0"/>
              </a:rPr>
              <a:t>(in </a:t>
            </a:r>
            <a:r>
              <a:rPr lang="en" sz="2200" dirty="0" err="1">
                <a:latin typeface="Times New Roman" panose="02020603050405020304" pitchFamily="18" charset="0"/>
                <a:cs typeface="Times New Roman" panose="02020603050405020304" pitchFamily="18" charset="0"/>
              </a:rPr>
              <a:t>cheese </a:t>
            </a:r>
            <a:r>
              <a:rPr lang="en" sz="2200" dirty="0">
                <a:latin typeface="Times New Roman" panose="02020603050405020304" pitchFamily="18" charset="0"/>
                <a:cs typeface="Times New Roman" panose="02020603050405020304" pitchFamily="18" charset="0"/>
              </a:rPr>
              <a:t>, bananas, </a:t>
            </a:r>
            <a:r>
              <a:rPr lang="en" sz="2200" dirty="0" err="1">
                <a:latin typeface="Times New Roman" panose="02020603050405020304" pitchFamily="18" charset="0"/>
                <a:cs typeface="Times New Roman" panose="02020603050405020304" pitchFamily="18" charset="0"/>
              </a:rPr>
              <a:t>beans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herring </a:t>
            </a:r>
            <a:r>
              <a:rPr lang="en" sz="2200" dirty="0">
                <a:latin typeface="Times New Roman" panose="02020603050405020304" pitchFamily="18" charset="0"/>
                <a:cs typeface="Times New Roman" panose="02020603050405020304" pitchFamily="18" charset="0"/>
              </a:rPr>
              <a:t>, coffee, </a:t>
            </a:r>
            <a:r>
              <a:rPr lang="en" sz="2200" dirty="0" err="1">
                <a:latin typeface="Times New Roman" panose="02020603050405020304" pitchFamily="18" charset="0"/>
                <a:cs typeface="Times New Roman" panose="02020603050405020304" pitchFamily="18" charset="0"/>
              </a:rPr>
              <a:t>beer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wine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liver)</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chickens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oxalates </a:t>
            </a:r>
            <a:r>
              <a:rPr lang="en" sz="2200" dirty="0">
                <a:latin typeface="Times New Roman" panose="02020603050405020304" pitchFamily="18" charset="0"/>
                <a:cs typeface="Times New Roman" panose="02020603050405020304" pitchFamily="18" charset="0"/>
              </a:rPr>
              <a:t>(in </a:t>
            </a:r>
            <a:r>
              <a:rPr lang="en" sz="2200" dirty="0" err="1">
                <a:latin typeface="Times New Roman" panose="02020603050405020304" pitchFamily="18" charset="0"/>
                <a:cs typeface="Times New Roman" panose="02020603050405020304" pitchFamily="18" charset="0"/>
              </a:rPr>
              <a:t>rhubarb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celery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sorrel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spinach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sterols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phytosterols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ions</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heavy</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metals </a:t>
            </a:r>
            <a:r>
              <a:rPr lang="en" sz="2200" dirty="0">
                <a:latin typeface="Times New Roman" panose="02020603050405020304" pitchFamily="18" charset="0"/>
                <a:cs typeface="Times New Roman" panose="02020603050405020304" pitchFamily="18" charset="0"/>
              </a:rPr>
              <a:t>and </a:t>
            </a:r>
            <a:r>
              <a:rPr lang="en" sz="2200" dirty="0" err="1">
                <a:latin typeface="Times New Roman" panose="02020603050405020304" pitchFamily="18" charset="0"/>
                <a:cs typeface="Times New Roman" panose="02020603050405020304" pitchFamily="18" charset="0"/>
              </a:rPr>
              <a:t>others</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chemically </a:t>
            </a:r>
            <a:r>
              <a:rPr lang="en" sz="2200" dirty="0">
                <a:latin typeface="Times New Roman" panose="02020603050405020304" pitchFamily="18" charset="0"/>
                <a:cs typeface="Times New Roman" panose="02020603050405020304" pitchFamily="18" charset="0"/>
              </a:rPr>
              <a:t>and </a:t>
            </a:r>
            <a:r>
              <a:rPr lang="en" sz="2200" dirty="0" err="1">
                <a:latin typeface="Times New Roman" panose="02020603050405020304" pitchFamily="18" charset="0"/>
                <a:cs typeface="Times New Roman" panose="02020603050405020304" pitchFamily="18" charset="0"/>
              </a:rPr>
              <a:t>pharmacologically</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active</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substances </a:t>
            </a:r>
            <a:r>
              <a:rPr lang="en" sz="2200" dirty="0">
                <a:latin typeface="Times New Roman" panose="02020603050405020304" pitchFamily="18" charset="0"/>
                <a:cs typeface="Times New Roman" panose="02020603050405020304" pitchFamily="18" charset="0"/>
              </a:rPr>
              <a:t>.</a:t>
            </a:r>
            <a:endParaRPr lang="uk-UA" sz="2200" dirty="0" smtClean="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defRPr/>
            </a:pPr>
            <a:r>
              <a:rPr lang="en" sz="2200" dirty="0" err="1" smtClean="0">
                <a:latin typeface="Times New Roman" panose="02020603050405020304" pitchFamily="18" charset="0"/>
                <a:cs typeface="Times New Roman" panose="02020603050405020304" pitchFamily="18" charset="0"/>
              </a:rPr>
              <a:t>Except</a:t>
            </a:r>
            <a:r>
              <a:rPr lang="en" sz="2200" dirty="0" smtClean="0">
                <a:latin typeface="Times New Roman" panose="02020603050405020304" pitchFamily="18" charset="0"/>
                <a:cs typeface="Times New Roman" panose="02020603050405020304" pitchFamily="18" charset="0"/>
              </a:rPr>
              <a:t> </a:t>
            </a:r>
            <a:r>
              <a:rPr lang="en" sz="2200" dirty="0">
                <a:latin typeface="Times New Roman" panose="02020603050405020304" pitchFamily="18" charset="0"/>
                <a:cs typeface="Times New Roman" panose="02020603050405020304" pitchFamily="18" charset="0"/>
              </a:rPr>
              <a:t>moreover, </a:t>
            </a:r>
            <a:r>
              <a:rPr lang="en" sz="2200" dirty="0" err="1">
                <a:latin typeface="Times New Roman" panose="02020603050405020304" pitchFamily="18" charset="0"/>
                <a:cs typeface="Times New Roman" panose="02020603050405020304" pitchFamily="18" charset="0"/>
              </a:rPr>
              <a:t>they are introduced into food</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different</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food</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Additives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preservatives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sorbic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acetic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citric)</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acids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antioxidants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emulsifiers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colorings </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sweeteners</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substances </a:t>
            </a:r>
            <a:r>
              <a:rPr lang="en" sz="2200" dirty="0">
                <a:latin typeface="Times New Roman" panose="02020603050405020304" pitchFamily="18" charset="0"/>
                <a:cs typeface="Times New Roman" panose="02020603050405020304" pitchFamily="18" charset="0"/>
              </a:rPr>
              <a:t>that </a:t>
            </a:r>
            <a:r>
              <a:rPr lang="en" sz="2200" dirty="0" err="1">
                <a:latin typeface="Times New Roman" panose="02020603050405020304" pitchFamily="18" charset="0"/>
                <a:cs typeface="Times New Roman" panose="02020603050405020304" pitchFamily="18" charset="0"/>
              </a:rPr>
              <a:t>can </a:t>
            </a:r>
            <a:r>
              <a:rPr lang="en" sz="2200" dirty="0">
                <a:latin typeface="Times New Roman" panose="02020603050405020304" pitchFamily="18" charset="0"/>
                <a:cs typeface="Times New Roman" panose="02020603050405020304" pitchFamily="18" charset="0"/>
              </a:rPr>
              <a:t>actively </a:t>
            </a:r>
            <a:r>
              <a:rPr lang="en" sz="2200" dirty="0" err="1">
                <a:latin typeface="Times New Roman" panose="02020603050405020304" pitchFamily="18" charset="0"/>
                <a:cs typeface="Times New Roman" panose="02020603050405020304" pitchFamily="18" charset="0"/>
              </a:rPr>
              <a:t>interact </a:t>
            </a:r>
            <a:r>
              <a:rPr lang="en" sz="2200" dirty="0">
                <a:latin typeface="Times New Roman" panose="02020603050405020304" pitchFamily="18" charset="0"/>
                <a:cs typeface="Times New Roman" panose="02020603050405020304" pitchFamily="18" charset="0"/>
              </a:rPr>
              <a:t>with </a:t>
            </a:r>
            <a:r>
              <a:rPr lang="en" sz="2200" dirty="0" err="1">
                <a:latin typeface="Times New Roman" panose="02020603050405020304" pitchFamily="18" charset="0"/>
                <a:cs typeface="Times New Roman" panose="02020603050405020304" pitchFamily="18" charset="0"/>
              </a:rPr>
              <a:t>medicinal products</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substances </a:t>
            </a:r>
            <a:r>
              <a:rPr lang="en" sz="2200" dirty="0">
                <a:latin typeface="Times New Roman" panose="02020603050405020304" pitchFamily="18" charset="0"/>
                <a:cs typeface="Times New Roman" panose="02020603050405020304" pitchFamily="18" charset="0"/>
              </a:rPr>
              <a:t>and </a:t>
            </a:r>
            <a:r>
              <a:rPr lang="en" sz="2200" dirty="0" err="1">
                <a:latin typeface="Times New Roman" panose="02020603050405020304" pitchFamily="18" charset="0"/>
                <a:cs typeface="Times New Roman" panose="02020603050405020304" pitchFamily="18" charset="0"/>
              </a:rPr>
              <a:t>influence </a:t>
            </a:r>
            <a:r>
              <a:rPr lang="en" sz="2200" dirty="0">
                <a:latin typeface="Times New Roman" panose="02020603050405020304" pitchFamily="18" charset="0"/>
                <a:cs typeface="Times New Roman" panose="02020603050405020304" pitchFamily="18" charset="0"/>
              </a:rPr>
              <a:t>them</a:t>
            </a:r>
            <a:r>
              <a:rPr lang="en" sz="2200" dirty="0" err="1">
                <a:latin typeface="Times New Roman" panose="02020603050405020304" pitchFamily="18" charset="0"/>
                <a:cs typeface="Times New Roman" panose="02020603050405020304" pitchFamily="18" charset="0"/>
              </a:rPr>
              <a:t>​</a:t>
            </a:r>
            <a:r>
              <a:rPr lang="en" sz="2200" dirty="0">
                <a:latin typeface="Times New Roman" panose="02020603050405020304" pitchFamily="18" charset="0"/>
                <a:cs typeface="Times New Roman" panose="02020603050405020304" pitchFamily="18" charset="0"/>
              </a:rPr>
              <a:t> </a:t>
            </a:r>
            <a:r>
              <a:rPr lang="en" sz="2200" dirty="0" err="1" smtClean="0">
                <a:latin typeface="Times New Roman" panose="02020603050405020304" pitchFamily="18" charset="0"/>
                <a:cs typeface="Times New Roman" panose="02020603050405020304" pitchFamily="18" charset="0"/>
              </a:rPr>
              <a:t>physiological</a:t>
            </a:r>
            <a:r>
              <a:rPr lang="en" sz="2200" dirty="0" smtClean="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availability </a:t>
            </a:r>
            <a:r>
              <a:rPr lang="en" sz="2200" dirty="0" smtClean="0">
                <a:latin typeface="Times New Roman" panose="02020603050405020304" pitchFamily="18" charset="0"/>
                <a:cs typeface="Times New Roman" panose="02020603050405020304" pitchFamily="18" charset="0"/>
              </a:rPr>
              <a:t>:</a:t>
            </a:r>
            <a:endParaRPr lang="ru-RU" dirty="0"/>
          </a:p>
          <a:p>
            <a:pPr algn="ctr" eaLnBrk="1" hangingPunct="1">
              <a:buFont typeface="Wingdings 2" panose="05020102010507070707" pitchFamily="18" charset="2"/>
              <a:buNone/>
              <a:defRPr/>
            </a:pPr>
            <a:endParaRPr lang="ru-RU" altLang="uk-UA"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Содержимое 2"/>
          <p:cNvSpPr>
            <a:spLocks noGrp="1"/>
          </p:cNvSpPr>
          <p:nvPr>
            <p:ph idx="1"/>
          </p:nvPr>
        </p:nvSpPr>
        <p:spPr>
          <a:xfrm>
            <a:off x="285750" y="500063"/>
            <a:ext cx="8572500" cy="6143625"/>
          </a:xfrm>
        </p:spPr>
        <p:txBody>
          <a:bodyPr/>
          <a:lstStyle/>
          <a:p>
            <a:pPr marL="0" indent="0" algn="just" eaLnBrk="1" hangingPunct="1">
              <a:buFont typeface="Wingdings 2" panose="05020102010507070707" pitchFamily="18" charset="2"/>
              <a:buNone/>
            </a:pPr>
            <a:r>
              <a:rPr lang="en" altLang="ru-RU" sz="2200" smtClean="0">
                <a:latin typeface="Times New Roman" panose="02020603050405020304" pitchFamily="18" charset="0"/>
                <a:cs typeface="Times New Roman" panose="02020603050405020304" pitchFamily="18" charset="0"/>
              </a:rPr>
              <a:t>in some cases, to increase the solubility and absorption of drugs, in others, to form soluble or sparingly soluble complexes (e.g., with proteins, tannins, dipeptides) with food components, reducing their absorption.</a:t>
            </a:r>
            <a:endParaRPr lang="ru-RU" altLang="ru-RU" sz="2200" smtClean="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pPr>
            <a:r>
              <a:rPr lang="en" altLang="ru-RU" sz="2200" smtClean="0">
                <a:latin typeface="Times New Roman" panose="02020603050405020304" pitchFamily="18" charset="0"/>
                <a:cs typeface="Times New Roman" panose="02020603050405020304" pitchFamily="18" charset="0"/>
              </a:rPr>
              <a:t>Depending on its composition, food affects the peristalsis and secretory function of the digestive tract, which affects the extent and rate of drug absorption.</a:t>
            </a:r>
            <a:endParaRPr lang="ru-RU" altLang="ru-RU" sz="2200" smtClean="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pPr>
            <a:r>
              <a:rPr lang="en" altLang="ru-RU" sz="2200" b="1" smtClean="0">
                <a:latin typeface="Times New Roman" panose="02020603050405020304" pitchFamily="18" charset="0"/>
                <a:cs typeface="Times New Roman" panose="02020603050405020304" pitchFamily="18" charset="0"/>
              </a:rPr>
              <a:t>Protein foods </a:t>
            </a:r>
            <a:r>
              <a:rPr lang="en" altLang="ru-RU" sz="2200" smtClean="0">
                <a:latin typeface="Times New Roman" panose="02020603050405020304" pitchFamily="18" charset="0"/>
                <a:cs typeface="Times New Roman" panose="02020603050405020304" pitchFamily="18" charset="0"/>
              </a:rPr>
              <a:t>(eggs, cheese, milk, peas, beans) reduce the pharmacological effect of digitoxin, chiridine, cimetidine, caffeine, theophylline, tetracycline and penicillin drugs, anticoagulants, cardiac glycosides, and sulfonamides.</a:t>
            </a:r>
            <a:endParaRPr lang="ru-RU" altLang="ru-RU" sz="2200" smtClean="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pPr>
            <a:r>
              <a:rPr lang="en" altLang="ru-RU" sz="2200" b="1" smtClean="0">
                <a:latin typeface="Times New Roman" panose="02020603050405020304" pitchFamily="18" charset="0"/>
                <a:cs typeface="Times New Roman" panose="02020603050405020304" pitchFamily="18" charset="0"/>
              </a:rPr>
              <a:t>Fats </a:t>
            </a:r>
            <a:r>
              <a:rPr lang="en" altLang="ru-RU" sz="2200" smtClean="0">
                <a:latin typeface="Times New Roman" panose="02020603050405020304" pitchFamily="18" charset="0"/>
                <a:cs typeface="Times New Roman" panose="02020603050405020304" pitchFamily="18" charset="0"/>
              </a:rPr>
              <a:t>(especially those containing higher fatty acids) reduce the secretion of gastric juice, slow down the peristalsis of the stomach, which leads to a delay in digestive processes and transportation of food mass. Under the influence of food rich in fats, the absorption of many medicinal substances, especially fat-soluble ones, for example, </a:t>
            </a:r>
            <a:r>
              <a:rPr lang="en" altLang="ru-RU" sz="2400" smtClean="0">
                <a:latin typeface="Times New Roman" panose="02020603050405020304" pitchFamily="18" charset="0"/>
                <a:cs typeface="Times New Roman" panose="02020603050405020304" pitchFamily="18" charset="0"/>
              </a:rPr>
              <a:t>anthelmintics, significantly increases.</a:t>
            </a:r>
            <a:endParaRPr lang="ru-RU" altLang="uk-UA" sz="2200" smtClean="0">
              <a:latin typeface="Times New Roman" panose="02020603050405020304" pitchFamily="18" charset="0"/>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Прямоугольник 1"/>
          <p:cNvSpPr>
            <a:spLocks noChangeArrowheads="1"/>
          </p:cNvSpPr>
          <p:nvPr/>
        </p:nvSpPr>
        <p:spPr bwMode="auto">
          <a:xfrm>
            <a:off x="250825" y="549275"/>
            <a:ext cx="8497888" cy="61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en" altLang="ru-RU" sz="2200">
                <a:latin typeface="Times New Roman" panose="02020603050405020304" pitchFamily="18" charset="0"/>
                <a:cs typeface="Times New Roman" panose="02020603050405020304" pitchFamily="18" charset="0"/>
              </a:rPr>
              <a:t>anticoagulants, sulfonamides, griseofulvin, anaprilin, diphenin, fat-soluble vitamins A, D, E, K, carbamazepine, lithium preparations, seduxen, metronidazole, etc. Deficiency of fats in food slows down the metabolism of ethylmorphine hydrochloride. Prior intake of fatty food reduces the activity of salol and besalol.</a:t>
            </a:r>
            <a:endParaRPr lang="ru-RU" altLang="ru-RU" sz="2200">
              <a:latin typeface="Times New Roman" panose="02020603050405020304" pitchFamily="18" charset="0"/>
              <a:cs typeface="Times New Roman" panose="02020603050405020304" pitchFamily="18" charset="0"/>
            </a:endParaRPr>
          </a:p>
          <a:p>
            <a:pPr algn="just"/>
            <a:r>
              <a:rPr lang="en" altLang="ru-RU" sz="2200">
                <a:latin typeface="Times New Roman" panose="02020603050405020304" pitchFamily="18" charset="0"/>
                <a:cs typeface="Times New Roman" panose="02020603050405020304" pitchFamily="18" charset="0"/>
              </a:rPr>
              <a:t>The presence of a large amount of carbohydrates in food (sugar, sweets, jam) slows down the motility of the stomach, delays the intestinal absorption of isoniazid, calcium chloride. The effect of carbohydrates in food can also be indirect - through intermediate metabolism, food slows down the absorption of phenoxymethylpenicillin, sodium salt of oxacillin, ampicillin, rifampicin, lincomycin hydrochloride, acetylsalicylic acid, glibenclamide. Sulfur-containing medicinal substances, when interacting with heavy metal ions that are constantly present in food, form insoluble compounds that have low bioavailability.</a:t>
            </a:r>
          </a:p>
          <a:p>
            <a:pPr algn="just"/>
            <a:endParaRPr lang="ru-RU" altLang="uk-UA" sz="2200">
              <a:latin typeface="Times New Roman" panose="02020603050405020304" pitchFamily="18" charset="0"/>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Прямоугольник 1"/>
          <p:cNvSpPr>
            <a:spLocks noChangeArrowheads="1"/>
          </p:cNvSpPr>
          <p:nvPr/>
        </p:nvSpPr>
        <p:spPr bwMode="auto">
          <a:xfrm>
            <a:off x="249238" y="566738"/>
            <a:ext cx="8496300" cy="572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en" altLang="ru-RU" sz="2200">
                <a:latin typeface="Times New Roman" panose="02020603050405020304" pitchFamily="18" charset="0"/>
                <a:cs typeface="Times New Roman" panose="02020603050405020304" pitchFamily="18" charset="0"/>
              </a:rPr>
              <a:t>The absorption of medicinal substances from the digestive tract is also delayed by low-molecular products of hydrolysis of food substances: glucose, amino acids, fatty acids, glycerin, as well as sterols contained in food.</a:t>
            </a:r>
          </a:p>
          <a:p>
            <a:pPr algn="just"/>
            <a:r>
              <a:rPr lang="en" altLang="ru-RU" sz="2200">
                <a:latin typeface="Times New Roman" panose="02020603050405020304" pitchFamily="18" charset="0"/>
                <a:cs typeface="Times New Roman" panose="02020603050405020304" pitchFamily="18" charset="0"/>
              </a:rPr>
              <a:t>Food rich in vitamins and minerals affects the metabolism of drugs. Food containing ascorbic acid stimulates the function of oxidases, accelerating the metabolism of drugs, and sometimes reduces their toxicity; containing folic acid accelerates the metabolism of pyridoxine hydrochloride, reduces the effectiveness of levodopa. In patients who eat foods rich in vitamin K (spinach, white cabbage), the prothrombin time changes significantly, as well as the metabolism of anticoagulants, barbiturates, nosepam, phenacetin. In some cases, food increases the bioavailability of drugs, for example, veroshpiron, dicoumarin, beta-blockers, etc.</a:t>
            </a:r>
          </a:p>
          <a:p>
            <a:pPr algn="just"/>
            <a:endParaRPr lang="ru-RU" altLang="ru-RU"/>
          </a:p>
          <a:p>
            <a:pPr algn="just"/>
            <a:endParaRPr lang="ru-RU" altLang="ru-RU">
              <a:latin typeface="Times New Roman" panose="02020603050405020304" pitchFamily="18" charset="0"/>
              <a:cs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Содержимое 2"/>
          <p:cNvSpPr>
            <a:spLocks noGrp="1"/>
          </p:cNvSpPr>
          <p:nvPr>
            <p:ph idx="1"/>
          </p:nvPr>
        </p:nvSpPr>
        <p:spPr>
          <a:xfrm>
            <a:off x="179512" y="620688"/>
            <a:ext cx="8715375" cy="5589240"/>
          </a:xfrm>
        </p:spPr>
        <p:txBody>
          <a:bodyPr/>
          <a:lstStyle/>
          <a:p>
            <a:pPr marL="0" indent="0" algn="just">
              <a:buFont typeface="Wingdings 2" panose="05020102010507070707" pitchFamily="18" charset="2"/>
              <a:buNone/>
              <a:tabLst>
                <a:tab pos="92075" algn="l"/>
              </a:tabLst>
            </a:pPr>
            <a:r>
              <a:rPr lang="en" altLang="ru-RU" sz="2200" dirty="0" smtClean="0">
                <a:latin typeface="Times New Roman" panose="02020603050405020304" pitchFamily="18" charset="0"/>
                <a:cs typeface="Times New Roman" panose="02020603050405020304" pitchFamily="18" charset="0"/>
              </a:rPr>
              <a:t>The temperature of food also has a certain influence. Very cold (below 7 °C), as well as excessively hot (above 70 °C) food and drinks cause digestive disorders. Cold food increases the secretory function and acidity of the stomach contents, with a subsequent decrease and weakening of the ability of gastric juice to digest. Excessive consumption of hot food leads to atrophy of the gastric mucosa, which is accompanied by a sharp decrease in the secretion of gastrointestinal enzymes. These changes in the secretion of the gastrointestinal tract, in turn, affect the bioavailability of drugs.</a:t>
            </a:r>
          </a:p>
          <a:p>
            <a:pPr marL="0" indent="0" algn="just">
              <a:buFont typeface="Wingdings 2" panose="05020102010507070707" pitchFamily="18" charset="2"/>
              <a:buNone/>
              <a:tabLst>
                <a:tab pos="92075" algn="l"/>
              </a:tabLst>
            </a:pPr>
            <a:r>
              <a:rPr lang="en" altLang="ru-RU" sz="2200" dirty="0" smtClean="0">
                <a:latin typeface="Times New Roman" panose="02020603050405020304" pitchFamily="18" charset="0"/>
                <a:cs typeface="Times New Roman" panose="02020603050405020304" pitchFamily="18" charset="0"/>
              </a:rPr>
              <a:t>The influence of the nature of the liquid used to wash down the medication</a:t>
            </a:r>
            <a:endParaRPr lang="ru-RU" altLang="ru-RU" sz="2200" dirty="0" smtClean="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tabLst>
                <a:tab pos="92075" algn="l"/>
              </a:tabLst>
            </a:pPr>
            <a:r>
              <a:rPr lang="en" altLang="ru-RU" sz="2200" dirty="0" smtClean="0">
                <a:latin typeface="Times New Roman" panose="02020603050405020304" pitchFamily="18" charset="0"/>
                <a:cs typeface="Times New Roman" panose="02020603050405020304" pitchFamily="18" charset="0"/>
              </a:rPr>
              <a:t>The nature of the liquid with which the medicine is taken plays a certain role in the bioavailability of medicinal substances. Often, to mask the unpleasant taste and smell of medicinal substances, various fruit and berry or vegetable juices, tonic drinks, syrups, milk are used. Most fruit and berry and vegetable juices are acidic and can destroy acid-labile compounds, for example, ampicillin sodium salt, cycloserine, erythromycin (base), benzylpenicillin potassium salt.</a:t>
            </a:r>
            <a:endParaRPr lang="ru-RU" altLang="ru-RU" sz="2200" dirty="0" smtClean="0">
              <a:latin typeface="Times New Roman" panose="02020603050405020304" pitchFamily="18" charset="0"/>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Прямокутник 3"/>
          <p:cNvSpPr>
            <a:spLocks noChangeArrowheads="1"/>
          </p:cNvSpPr>
          <p:nvPr/>
        </p:nvSpPr>
        <p:spPr bwMode="auto">
          <a:xfrm>
            <a:off x="323850" y="404813"/>
            <a:ext cx="8604250"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endParaRPr lang="en-US" altLang="ru-RU" sz="2600"/>
          </a:p>
          <a:p>
            <a:pPr algn="just" eaLnBrk="1" hangingPunct="1"/>
            <a:endParaRPr lang="en-US" altLang="ru-RU"/>
          </a:p>
          <a:p>
            <a:pPr algn="just" eaLnBrk="1" hangingPunct="1"/>
            <a:endParaRPr lang="en-US" altLang="ru-RU"/>
          </a:p>
          <a:p>
            <a:pPr algn="just" eaLnBrk="1" hangingPunct="1"/>
            <a:endParaRPr lang="en-US" altLang="ru-RU"/>
          </a:p>
          <a:p>
            <a:pPr algn="just" eaLnBrk="1" hangingPunct="1"/>
            <a:endParaRPr lang="en-US" altLang="ru-RU"/>
          </a:p>
          <a:p>
            <a:pPr algn="just" eaLnBrk="1" hangingPunct="1"/>
            <a:endParaRPr lang="en-US" altLang="ru-RU"/>
          </a:p>
          <a:p>
            <a:pPr algn="just" eaLnBrk="1" hangingPunct="1"/>
            <a:endParaRPr lang="en-US" altLang="ru-RU"/>
          </a:p>
          <a:p>
            <a:pPr algn="just" eaLnBrk="1" hangingPunct="1"/>
            <a:endParaRPr lang="en-US" altLang="ru-RU"/>
          </a:p>
          <a:p>
            <a:pPr algn="just" eaLnBrk="1" hangingPunct="1"/>
            <a:endParaRPr lang="uk-UA" altLang="ru-RU"/>
          </a:p>
        </p:txBody>
      </p:sp>
      <p:sp>
        <p:nvSpPr>
          <p:cNvPr id="29699" name="Прямоугольник 1"/>
          <p:cNvSpPr>
            <a:spLocks noChangeArrowheads="1"/>
          </p:cNvSpPr>
          <p:nvPr/>
        </p:nvSpPr>
        <p:spPr bwMode="auto">
          <a:xfrm>
            <a:off x="215900" y="836712"/>
            <a:ext cx="8820150"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92075" algn="l"/>
              </a:tabLst>
              <a:defRPr>
                <a:solidFill>
                  <a:schemeClr val="tx1"/>
                </a:solidFill>
                <a:latin typeface="Arial" panose="020B0604020202020204" pitchFamily="34" charset="0"/>
              </a:defRPr>
            </a:lvl1pPr>
            <a:lvl2pPr marL="742950" indent="-285750">
              <a:tabLst>
                <a:tab pos="92075" algn="l"/>
              </a:tabLst>
              <a:defRPr>
                <a:solidFill>
                  <a:schemeClr val="tx1"/>
                </a:solidFill>
                <a:latin typeface="Arial" panose="020B0604020202020204" pitchFamily="34" charset="0"/>
              </a:defRPr>
            </a:lvl2pPr>
            <a:lvl3pPr marL="1143000" indent="-228600">
              <a:tabLst>
                <a:tab pos="92075" algn="l"/>
              </a:tabLst>
              <a:defRPr>
                <a:solidFill>
                  <a:schemeClr val="tx1"/>
                </a:solidFill>
                <a:latin typeface="Arial" panose="020B0604020202020204" pitchFamily="34" charset="0"/>
              </a:defRPr>
            </a:lvl3pPr>
            <a:lvl4pPr marL="1600200" indent="-228600">
              <a:tabLst>
                <a:tab pos="92075" algn="l"/>
              </a:tabLst>
              <a:defRPr>
                <a:solidFill>
                  <a:schemeClr val="tx1"/>
                </a:solidFill>
                <a:latin typeface="Arial" panose="020B0604020202020204" pitchFamily="34" charset="0"/>
              </a:defRPr>
            </a:lvl4pPr>
            <a:lvl5pPr marL="2057400" indent="-228600">
              <a:tabLst>
                <a:tab pos="92075"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92075"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92075"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92075"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92075" algn="l"/>
              </a:tabLst>
              <a:defRPr>
                <a:solidFill>
                  <a:schemeClr val="tx1"/>
                </a:solidFill>
                <a:latin typeface="Arial" panose="020B0604020202020204" pitchFamily="34" charset="0"/>
              </a:defRPr>
            </a:lvl9pPr>
          </a:lstStyle>
          <a:p>
            <a:pPr algn="just"/>
            <a:r>
              <a:rPr lang="en" altLang="ru-RU" sz="2200" dirty="0">
                <a:latin typeface="Times New Roman" panose="02020603050405020304" pitchFamily="18" charset="0"/>
                <a:cs typeface="Times New Roman" panose="02020603050405020304" pitchFamily="18" charset="0"/>
              </a:rPr>
              <a:t>Juices can slow down the absorption of ibuprofen, furosemide, enhance the pharmacological effect of adebit, barbiturates, diacarb, nevigramon, nitrofurans, salicylates. Fruit juices and drinks contain tannins, digitoxin, caffeine-sodium benzoate.</a:t>
            </a:r>
            <a:endParaRPr lang="ru-RU" altLang="ru-RU" sz="2200" dirty="0">
              <a:latin typeface="Times New Roman" panose="02020603050405020304" pitchFamily="18" charset="0"/>
              <a:cs typeface="Times New Roman" panose="02020603050405020304" pitchFamily="18" charset="0"/>
            </a:endParaRPr>
          </a:p>
          <a:p>
            <a:pPr algn="just"/>
            <a:r>
              <a:rPr lang="en" altLang="ru-RU" sz="2200" dirty="0">
                <a:latin typeface="Times New Roman" panose="02020603050405020304" pitchFamily="18" charset="0"/>
                <a:cs typeface="Times New Roman" panose="02020603050405020304" pitchFamily="18" charset="0"/>
              </a:rPr>
              <a:t>The tonic drinks "Baikal" and "Pepsi-Cola" contain iron ions that form insoluble complexes in the gastrointestinal tract with lincomycin hydrochloride, oleandometacin phosphate, tetracycline hydrochloride, sodium thiosulfate, and unithiol, slowing down the absorption of the latter.</a:t>
            </a:r>
          </a:p>
          <a:p>
            <a:pPr algn="just"/>
            <a:r>
              <a:rPr lang="en" altLang="ru-RU" sz="2200" dirty="0">
                <a:latin typeface="Times New Roman" panose="02020603050405020304" pitchFamily="18" charset="0"/>
                <a:cs typeface="Times New Roman" panose="02020603050405020304" pitchFamily="18" charset="0"/>
              </a:rPr>
              <a:t>Tea and coffee, which are widely used for this purpose, contain, in addition to caffeine and theophylline, tannin and various tannins and can potentiate the pharmacological effect of paracetamol, acetylsalicylic acid, form poorly soluble compounds with aminazine, atropine sulfate, haloperidol, paverine, codeine. Therefore, it is not recommended to wash down medications with them, with the exception of hypnotic barbiturates, washed down with 1/2 cup of warm, weak and unsweetened tea</a:t>
            </a:r>
            <a:r>
              <a:rPr lang="en" altLang="ru-RU" sz="2200" dirty="0" smtClean="0">
                <a:latin typeface="Times New Roman" panose="02020603050405020304" pitchFamily="18" charset="0"/>
                <a:cs typeface="Times New Roman" panose="02020603050405020304" pitchFamily="18" charset="0"/>
              </a:rPr>
              <a:t>.</a:t>
            </a:r>
            <a:endParaRPr lang="ru-RU" altLang="ru-RU"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Прямоугольник 1"/>
          <p:cNvSpPr>
            <a:spLocks noChangeArrowheads="1"/>
          </p:cNvSpPr>
          <p:nvPr/>
        </p:nvSpPr>
        <p:spPr bwMode="auto">
          <a:xfrm>
            <a:off x="323528" y="476672"/>
            <a:ext cx="8670925" cy="618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en" altLang="ru-RU" sz="2200" dirty="0">
                <a:latin typeface="Times New Roman" panose="02020603050405020304" pitchFamily="18" charset="0"/>
                <a:cs typeface="Times New Roman" panose="02020603050405020304" pitchFamily="18" charset="0"/>
              </a:rPr>
              <a:t>When sweetened with syrups or milk sugar, the absorption of isoniazid, ibuprofen, calcium chloride, tetracycline hydrochloride, and furosemide is dramatically slowed.</a:t>
            </a:r>
          </a:p>
          <a:p>
            <a:pPr algn="just"/>
            <a:r>
              <a:rPr lang="en" altLang="ru-RU" sz="2200" dirty="0">
                <a:latin typeface="Times New Roman" panose="02020603050405020304" pitchFamily="18" charset="0"/>
                <a:cs typeface="Times New Roman" panose="02020603050405020304" pitchFamily="18" charset="0"/>
              </a:rPr>
              <a:t>Some medications that irritate the gastrointestinal mucosa are washed down with milk. Medications are mixed with milk and dairy products for infants to take. Milk can change the drug substance and reduce bioavailability, for example, benzylpenicillin, cephalexin. A glass of whole milk reduces the blood concentration of tetracycline hydrochloride, oxytetracycline and methacycline hydrochloride by 50-60%, having a slightly smaller effect on the absorption of doxycycline hydrochloride. It is not recommended to wash down drugs with an acid-resistant coating (enteric), for example, bisacodyl, pancreatin, pancurmen, with milk, due to the risk of premature dissolution of the protective coating. For the same reason, it is not advisable to wash down these drugs with alkaline mineral waters (Borjomi, Luzhanska, Svalyava, Smirnovska).</a:t>
            </a:r>
            <a:endParaRPr lang="ru-RU" altLang="ru-RU" sz="2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313" y="714375"/>
            <a:ext cx="8715375" cy="6000750"/>
          </a:xfrm>
        </p:spPr>
        <p:txBody>
          <a:bodyPr>
            <a:normAutofit/>
          </a:bodyPr>
          <a:lstStyle/>
          <a:p>
            <a:pPr marL="0" indent="0" algn="just">
              <a:buFont typeface="Wingdings 2" panose="05020102010507070707" pitchFamily="18" charset="2"/>
              <a:buNone/>
              <a:defRPr/>
            </a:pPr>
            <a:r>
              <a:rPr lang="en" sz="2400" dirty="0">
                <a:latin typeface="Times New Roman" panose="02020603050405020304" pitchFamily="18" charset="0"/>
                <a:cs typeface="Times New Roman" panose="02020603050405020304" pitchFamily="18" charset="0"/>
              </a:rPr>
              <a:t>On the contrary , alkaline mineral waters should drink pancreatin, PASK, </a:t>
            </a:r>
            <a:r>
              <a:rPr lang="en" sz="2400" dirty="0" smtClean="0">
                <a:latin typeface="Times New Roman" panose="02020603050405020304" pitchFamily="18" charset="0"/>
                <a:cs typeface="Times New Roman" panose="02020603050405020304" pitchFamily="18" charset="0"/>
              </a:rPr>
              <a:t>salicylates, citramon, phtazine, </a:t>
            </a:r>
            <a:r>
              <a:rPr lang="en" sz="2400" dirty="0">
                <a:latin typeface="Times New Roman" panose="02020603050405020304" pitchFamily="18" charset="0"/>
                <a:cs typeface="Times New Roman" panose="02020603050405020304" pitchFamily="18" charset="0"/>
              </a:rPr>
              <a:t>novocephalgin and sulfonamides </a:t>
            </a:r>
            <a:r>
              <a:rPr lang="en" sz="2400" dirty="0" smtClean="0">
                <a:latin typeface="Times New Roman" panose="02020603050405020304" pitchFamily="18" charset="0"/>
                <a:cs typeface="Times New Roman" panose="02020603050405020304" pitchFamily="18" charset="0"/>
              </a:rPr>
              <a:t>drugs. </a:t>
            </a:r>
            <a:r>
              <a:rPr lang="en" sz="2400" dirty="0">
                <a:latin typeface="Times New Roman" panose="02020603050405020304" pitchFamily="18" charset="0"/>
                <a:cs typeface="Times New Roman" panose="02020603050405020304" pitchFamily="18" charset="0"/>
              </a:rPr>
              <a:t>Latest are acetylated in the body , and acetylated connection in neutral and acidic do not dissolve in the medium and precipitate in the form of </a:t>
            </a:r>
            <a:r>
              <a:rPr lang="en" sz="2400" dirty="0" smtClean="0">
                <a:latin typeface="Times New Roman" panose="02020603050405020304" pitchFamily="18" charset="0"/>
                <a:cs typeface="Times New Roman" panose="02020603050405020304" pitchFamily="18" charset="0"/>
              </a:rPr>
              <a:t>stones. </a:t>
            </a:r>
            <a:r>
              <a:rPr lang="en" sz="2400" dirty="0">
                <a:latin typeface="Times New Roman" panose="02020603050405020304" pitchFamily="18" charset="0"/>
                <a:cs typeface="Times New Roman" panose="02020603050405020304" pitchFamily="18" charset="0"/>
              </a:rPr>
              <a:t>In </a:t>
            </a:r>
            <a:r>
              <a:rPr lang="en" sz="2400" dirty="0" err="1">
                <a:latin typeface="Times New Roman" panose="02020603050405020304" pitchFamily="18" charset="0"/>
                <a:cs typeface="Times New Roman" panose="02020603050405020304" pitchFamily="18" charset="0"/>
              </a:rPr>
              <a:t>an alkaline </a:t>
            </a:r>
            <a:r>
              <a:rPr lang="en" sz="2400" dirty="0">
                <a:latin typeface="Times New Roman" panose="02020603050405020304" pitchFamily="18" charset="0"/>
                <a:cs typeface="Times New Roman" panose="02020603050405020304" pitchFamily="18" charset="0"/>
              </a:rPr>
              <a:t>environment </a:t>
            </a:r>
            <a:r>
              <a:rPr lang="en" sz="2400" dirty="0" err="1">
                <a:latin typeface="Times New Roman" panose="02020603050405020304" pitchFamily="18" charset="0"/>
                <a:cs typeface="Times New Roman" panose="02020603050405020304" pitchFamily="18" charset="0"/>
              </a:rPr>
              <a:t>acetylation</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sulfonamides</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are </a:t>
            </a:r>
            <a:r>
              <a:rPr lang="en" sz="2400" dirty="0">
                <a:latin typeface="Times New Roman" panose="02020603050405020304" pitchFamily="18" charset="0"/>
                <a:cs typeface="Times New Roman" panose="02020603050405020304" pitchFamily="18" charset="0"/>
              </a:rPr>
              <a:t>in </a:t>
            </a:r>
            <a:r>
              <a:rPr lang="en" sz="2400" dirty="0" err="1">
                <a:latin typeface="Times New Roman" panose="02020603050405020304" pitchFamily="18" charset="0"/>
                <a:cs typeface="Times New Roman" panose="02020603050405020304" pitchFamily="18" charset="0"/>
              </a:rPr>
              <a:t>solution</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condition </a:t>
            </a:r>
            <a:r>
              <a:rPr lang="en" sz="2400" dirty="0">
                <a:latin typeface="Times New Roman" panose="02020603050405020304" pitchFamily="18" charset="0"/>
                <a:cs typeface="Times New Roman" panose="02020603050405020304" pitchFamily="18" charset="0"/>
              </a:rPr>
              <a:t>and are easily </a:t>
            </a:r>
            <a:r>
              <a:rPr lang="en" sz="2400" dirty="0" err="1">
                <a:latin typeface="Times New Roman" panose="02020603050405020304" pitchFamily="18" charset="0"/>
                <a:cs typeface="Times New Roman" panose="02020603050405020304" pitchFamily="18" charset="0"/>
              </a:rPr>
              <a:t>removed</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with</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organism </a:t>
            </a:r>
            <a:r>
              <a:rPr lang="en" sz="2400"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defRPr/>
            </a:pPr>
            <a:r>
              <a:rPr lang="en" sz="2400" dirty="0" err="1">
                <a:latin typeface="Times New Roman" panose="02020603050405020304" pitchFamily="18" charset="0"/>
                <a:cs typeface="Times New Roman" panose="02020603050405020304" pitchFamily="18" charset="0"/>
              </a:rPr>
              <a:t>Reception</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children</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medication </a:t>
            </a:r>
            <a:r>
              <a:rPr lang="en" sz="2400" dirty="0">
                <a:latin typeface="Times New Roman" panose="02020603050405020304" pitchFamily="18" charset="0"/>
                <a:cs typeface="Times New Roman" panose="02020603050405020304" pitchFamily="18" charset="0"/>
              </a:rPr>
              <a:t>mixed with milk </a:t>
            </a:r>
            <a:r>
              <a:rPr lang="en" sz="2400" dirty="0" err="1">
                <a:latin typeface="Times New Roman" panose="02020603050405020304" pitchFamily="18" charset="0"/>
                <a:cs typeface="Times New Roman" panose="02020603050405020304" pitchFamily="18" charset="0"/>
              </a:rPr>
              <a:t>may </a:t>
            </a:r>
            <a:r>
              <a:rPr lang="en" sz="2400" dirty="0">
                <a:latin typeface="Times New Roman" panose="02020603050405020304" pitchFamily="18" charset="0"/>
                <a:cs typeface="Times New Roman" panose="02020603050405020304" pitchFamily="18" charset="0"/>
              </a:rPr>
              <a:t>cause </a:t>
            </a:r>
            <a:r>
              <a:rPr lang="en" sz="2400" dirty="0" err="1">
                <a:latin typeface="Times New Roman" panose="02020603050405020304" pitchFamily="18" charset="0"/>
                <a:cs typeface="Times New Roman" panose="02020603050405020304" pitchFamily="18" charset="0"/>
              </a:rPr>
              <a:t>a violation</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accuracy</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their</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Dosage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Drink </a:t>
            </a:r>
            <a:r>
              <a:rPr lang="en" sz="2400" dirty="0">
                <a:latin typeface="Times New Roman" panose="02020603050405020304" pitchFamily="18" charset="0"/>
                <a:cs typeface="Times New Roman" panose="02020603050405020304" pitchFamily="18" charset="0"/>
              </a:rPr>
              <a:t>those </a:t>
            </a:r>
            <a:r>
              <a:rPr lang="en" sz="2400" dirty="0" err="1">
                <a:latin typeface="Times New Roman" panose="02020603050405020304" pitchFamily="18" charset="0"/>
                <a:cs typeface="Times New Roman" panose="02020603050405020304" pitchFamily="18" charset="0"/>
              </a:rPr>
              <a:t>medicinal pills with milk.</a:t>
            </a:r>
            <a:r>
              <a:rPr lang="en" sz="2400" dirty="0">
                <a:latin typeface="Times New Roman" panose="02020603050405020304" pitchFamily="18" charset="0"/>
                <a:cs typeface="Times New Roman" panose="02020603050405020304" pitchFamily="18" charset="0"/>
              </a:rPr>
              <a:t> funds that​ annoying surface gastrointestinal mucosa , which do not change their activity at the pH of milk (6.4), do not bind to proteins and calcium in milk ( </a:t>
            </a:r>
            <a:r>
              <a:rPr lang="en" sz="2400" dirty="0" smtClean="0">
                <a:latin typeface="Times New Roman" panose="02020603050405020304" pitchFamily="18" charset="0"/>
                <a:cs typeface="Times New Roman" panose="02020603050405020304" pitchFamily="18" charset="0"/>
              </a:rPr>
              <a:t>butadione, indomethacin, prednisolone, reserpine, trichopol, </a:t>
            </a:r>
            <a:r>
              <a:rPr lang="en" sz="2400" dirty="0">
                <a:latin typeface="Times New Roman" panose="02020603050405020304" pitchFamily="18" charset="0"/>
                <a:cs typeface="Times New Roman" panose="02020603050405020304" pitchFamily="18" charset="0"/>
              </a:rPr>
              <a:t>potassium </a:t>
            </a:r>
            <a:r>
              <a:rPr lang="en" sz="2400" dirty="0" smtClean="0">
                <a:latin typeface="Times New Roman" panose="02020603050405020304" pitchFamily="18" charset="0"/>
                <a:cs typeface="Times New Roman" panose="02020603050405020304" pitchFamily="18" charset="0"/>
              </a:rPr>
              <a:t>salts, nitrofurans, </a:t>
            </a:r>
            <a:r>
              <a:rPr lang="en" sz="2400" dirty="0">
                <a:latin typeface="Times New Roman" panose="02020603050405020304" pitchFamily="18" charset="0"/>
                <a:cs typeface="Times New Roman" panose="02020603050405020304" pitchFamily="18" charset="0"/>
              </a:rPr>
              <a:t>vibramycin , ethoxide , mefenamic acid, the drug iodine, etc.).</a:t>
            </a:r>
            <a:endParaRPr lang="ru-RU" sz="2400" dirty="0">
              <a:latin typeface="Times New Roman" panose="02020603050405020304" pitchFamily="18" charset="0"/>
              <a:cs typeface="Times New Roman" panose="02020603050405020304" pitchFamily="18" charset="0"/>
            </a:endParaRPr>
          </a:p>
          <a:p>
            <a:pPr marL="0" indent="0" algn="just" eaLnBrk="1" fontAlgn="auto" hangingPunct="1">
              <a:spcAft>
                <a:spcPts val="0"/>
              </a:spcAft>
              <a:buClr>
                <a:schemeClr val="accent3"/>
              </a:buClr>
              <a:buFont typeface="Wingdings 2" panose="05020102010507070707" pitchFamily="18" charset="2"/>
              <a:buNone/>
              <a:defRPr/>
            </a:pPr>
            <a:endParaRPr lang="ru-RU"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75" y="260648"/>
            <a:ext cx="8786813" cy="6383040"/>
          </a:xfrm>
        </p:spPr>
        <p:txBody>
          <a:bodyPr>
            <a:normAutofit lnSpcReduction="10000"/>
          </a:bodyPr>
          <a:lstStyle/>
          <a:p>
            <a:pPr algn="ctr">
              <a:defRPr/>
            </a:pPr>
            <a:r>
              <a:rPr lang="en" b="1" dirty="0" err="1"/>
              <a:t>Influence</a:t>
            </a:r>
            <a:r>
              <a:rPr lang="en" b="1" dirty="0"/>
              <a:t> </a:t>
            </a:r>
            <a:r>
              <a:rPr lang="en" b="1" dirty="0" err="1"/>
              <a:t>food</a:t>
            </a:r>
            <a:r>
              <a:rPr lang="en" b="1" dirty="0"/>
              <a:t> </a:t>
            </a:r>
            <a:r>
              <a:rPr lang="en" b="1" dirty="0" err="1"/>
              <a:t>products </a:t>
            </a:r>
            <a:r>
              <a:rPr lang="en" b="1" dirty="0"/>
              <a:t>( </a:t>
            </a:r>
            <a:r>
              <a:rPr lang="en" b="1" dirty="0" err="1"/>
              <a:t>diet </a:t>
            </a:r>
            <a:r>
              <a:rPr lang="en" b="1" dirty="0"/>
              <a:t>)</a:t>
            </a:r>
            <a:endParaRPr lang="ru-RU" b="1" dirty="0"/>
          </a:p>
          <a:p>
            <a:pPr marL="0" indent="0" algn="just">
              <a:buFont typeface="Wingdings 2" panose="05020102010507070707" pitchFamily="18" charset="2"/>
              <a:buNone/>
              <a:defRPr/>
            </a:pPr>
            <a:r>
              <a:rPr lang="en" dirty="0"/>
              <a:t>In </a:t>
            </a:r>
            <a:r>
              <a:rPr lang="en" sz="2200" dirty="0" err="1">
                <a:latin typeface="Times New Roman" panose="02020603050405020304" pitchFamily="18" charset="0"/>
                <a:cs typeface="Times New Roman" panose="02020603050405020304" pitchFamily="18" charset="0"/>
              </a:rPr>
              <a:t>the prevailing</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majority</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cases </a:t>
            </a:r>
            <a:r>
              <a:rPr lang="en" sz="2200" dirty="0">
                <a:latin typeface="Times New Roman" panose="02020603050405020304" pitchFamily="18" charset="0"/>
                <a:cs typeface="Times New Roman" panose="02020603050405020304" pitchFamily="18" charset="0"/>
              </a:rPr>
              <a:t>when </a:t>
            </a:r>
            <a:r>
              <a:rPr lang="en" sz="2200" dirty="0" err="1">
                <a:latin typeface="Times New Roman" panose="02020603050405020304" pitchFamily="18" charset="0"/>
                <a:cs typeface="Times New Roman" panose="02020603050405020304" pitchFamily="18" charset="0"/>
              </a:rPr>
              <a:t>prescribing</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medicines</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necessary</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select </a:t>
            </a:r>
            <a:r>
              <a:rPr lang="en" sz="2200" dirty="0">
                <a:latin typeface="Times New Roman" panose="02020603050405020304" pitchFamily="18" charset="0"/>
                <a:cs typeface="Times New Roman" panose="02020603050405020304" pitchFamily="18" charset="0"/>
              </a:rPr>
              <a:t>and </a:t>
            </a:r>
            <a:r>
              <a:rPr lang="en" sz="2200" dirty="0" err="1">
                <a:latin typeface="Times New Roman" panose="02020603050405020304" pitchFamily="18" charset="0"/>
                <a:cs typeface="Times New Roman" panose="02020603050405020304" pitchFamily="18" charset="0"/>
              </a:rPr>
              <a:t>appropriate</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diet </a:t>
            </a:r>
            <a:r>
              <a:rPr lang="en" sz="2200" dirty="0">
                <a:latin typeface="Times New Roman" panose="02020603050405020304" pitchFamily="18" charset="0"/>
                <a:cs typeface="Times New Roman" panose="02020603050405020304" pitchFamily="18" charset="0"/>
              </a:rPr>
              <a:t>to</a:t>
            </a:r>
            <a:r>
              <a:rPr lang="en" sz="2200" dirty="0" err="1">
                <a:latin typeface="Times New Roman" panose="02020603050405020304" pitchFamily="18" charset="0"/>
                <a:cs typeface="Times New Roman" panose="02020603050405020304" pitchFamily="18" charset="0"/>
              </a:rPr>
              <a:t>​</a:t>
            </a:r>
            <a:r>
              <a:rPr lang="en" sz="2200" dirty="0">
                <a:latin typeface="Times New Roman" panose="02020603050405020304" pitchFamily="18" charset="0"/>
                <a:cs typeface="Times New Roman" panose="02020603050405020304" pitchFamily="18" charset="0"/>
              </a:rPr>
              <a:t> food </a:t>
            </a:r>
            <a:r>
              <a:rPr lang="en" sz="2200" dirty="0" err="1">
                <a:latin typeface="Times New Roman" panose="02020603050405020304" pitchFamily="18" charset="0"/>
                <a:cs typeface="Times New Roman" panose="02020603050405020304" pitchFamily="18" charset="0"/>
              </a:rPr>
              <a:t>components were not changed</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bioavailability</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drugs </a:t>
            </a:r>
            <a:r>
              <a:rPr lang="en" sz="2200" dirty="0">
                <a:latin typeface="Times New Roman" panose="02020603050405020304" pitchFamily="18" charset="0"/>
                <a:cs typeface="Times New Roman" panose="02020603050405020304" pitchFamily="18" charset="0"/>
              </a:rPr>
              <a:t>and did not </a:t>
            </a:r>
            <a:r>
              <a:rPr lang="en" sz="2200" dirty="0" err="1">
                <a:latin typeface="Times New Roman" panose="02020603050405020304" pitchFamily="18" charset="0"/>
                <a:cs typeface="Times New Roman" panose="02020603050405020304" pitchFamily="18" charset="0"/>
              </a:rPr>
              <a:t>cause</a:t>
            </a:r>
            <a:r>
              <a:rPr lang="en" sz="22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unwanted</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side </a:t>
            </a:r>
            <a:r>
              <a:rPr lang="en" sz="2400" dirty="0">
                <a:latin typeface="Times New Roman" panose="02020603050405020304" pitchFamily="18" charset="0"/>
                <a:cs typeface="Times New Roman" panose="02020603050405020304" pitchFamily="18" charset="0"/>
              </a:rPr>
              <a:t>effects.</a:t>
            </a:r>
            <a:endParaRPr lang="ru-RU" sz="2400" dirty="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defRPr/>
            </a:pPr>
            <a:r>
              <a:rPr lang="en" sz="2400" dirty="0" err="1">
                <a:latin typeface="Times New Roman" panose="02020603050405020304" pitchFamily="18" charset="0"/>
                <a:cs typeface="Times New Roman" panose="02020603050405020304" pitchFamily="18" charset="0"/>
              </a:rPr>
              <a:t>Irrational</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nutrition </a:t>
            </a:r>
            <a:r>
              <a:rPr lang="en" sz="2400" dirty="0">
                <a:latin typeface="Times New Roman" panose="02020603050405020304" pitchFamily="18" charset="0"/>
                <a:cs typeface="Times New Roman" panose="02020603050405020304" pitchFamily="18" charset="0"/>
              </a:rPr>
              <a:t>during </a:t>
            </a:r>
            <a:r>
              <a:rPr lang="en" sz="2400" dirty="0" err="1">
                <a:latin typeface="Times New Roman" panose="02020603050405020304" pitchFamily="18" charset="0"/>
                <a:cs typeface="Times New Roman" panose="02020603050405020304" pitchFamily="18" charset="0"/>
              </a:rPr>
              <a:t>the period</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diseases</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affects </a:t>
            </a:r>
            <a:r>
              <a:rPr lang="en" sz="2400" dirty="0">
                <a:latin typeface="Times New Roman" panose="02020603050405020304" pitchFamily="18" charset="0"/>
                <a:cs typeface="Times New Roman" panose="02020603050405020304" pitchFamily="18" charset="0"/>
              </a:rPr>
              <a:t>the entire </a:t>
            </a:r>
            <a:r>
              <a:rPr lang="en" sz="2400" dirty="0" err="1">
                <a:latin typeface="Times New Roman" panose="02020603050405020304" pitchFamily="18" charset="0"/>
                <a:cs typeface="Times New Roman" panose="02020603050405020304" pitchFamily="18" charset="0"/>
              </a:rPr>
              <a:t>move</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treatment </a:t>
            </a:r>
            <a:r>
              <a:rPr lang="en" sz="2400" dirty="0">
                <a:latin typeface="Times New Roman" panose="02020603050405020304" pitchFamily="18" charset="0"/>
                <a:cs typeface="Times New Roman" panose="02020603050405020304" pitchFamily="18" charset="0"/>
              </a:rPr>
              <a:t>can </a:t>
            </a:r>
            <a:r>
              <a:rPr lang="en" sz="2400" dirty="0" err="1">
                <a:latin typeface="Times New Roman" panose="02020603050405020304" pitchFamily="18" charset="0"/>
                <a:cs typeface="Times New Roman" panose="02020603050405020304" pitchFamily="18" charset="0"/>
              </a:rPr>
              <a:t>promote</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disease</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individual</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organs </a:t>
            </a:r>
            <a:r>
              <a:rPr lang="en" sz="2400" dirty="0">
                <a:latin typeface="Times New Roman" panose="02020603050405020304" pitchFamily="18" charset="0"/>
                <a:cs typeface="Times New Roman" panose="02020603050405020304" pitchFamily="18" charset="0"/>
              </a:rPr>
              <a:t>and </a:t>
            </a:r>
            <a:r>
              <a:rPr lang="en" sz="2400" dirty="0" err="1">
                <a:latin typeface="Times New Roman" panose="02020603050405020304" pitchFamily="18" charset="0"/>
                <a:cs typeface="Times New Roman" panose="02020603050405020304" pitchFamily="18" charset="0"/>
              </a:rPr>
              <a:t>cause</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relapses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For example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excess</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sodium</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chloride </a:t>
            </a:r>
            <a:r>
              <a:rPr lang="en" sz="2400" dirty="0">
                <a:latin typeface="Times New Roman" panose="02020603050405020304" pitchFamily="18" charset="0"/>
                <a:cs typeface="Times New Roman" panose="02020603050405020304" pitchFamily="18" charset="0"/>
              </a:rPr>
              <a:t>in </a:t>
            </a:r>
            <a:r>
              <a:rPr lang="en" sz="2400" dirty="0" err="1">
                <a:latin typeface="Times New Roman" panose="02020603050405020304" pitchFamily="18" charset="0"/>
                <a:cs typeface="Times New Roman" panose="02020603050405020304" pitchFamily="18" charset="0"/>
              </a:rPr>
              <a:t>food</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contributes</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increase</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arterial</a:t>
            </a:r>
            <a:r>
              <a:rPr lang="en" sz="2400" dirty="0">
                <a:latin typeface="Times New Roman" panose="02020603050405020304" pitchFamily="18" charset="0"/>
                <a:cs typeface="Times New Roman" panose="02020603050405020304" pitchFamily="18" charset="0"/>
              </a:rPr>
              <a:t> animal </a:t>
            </a:r>
            <a:r>
              <a:rPr lang="en" sz="2400" dirty="0" err="1">
                <a:latin typeface="Times New Roman" panose="02020603050405020304" pitchFamily="18" charset="0"/>
                <a:cs typeface="Times New Roman" panose="02020603050405020304" pitchFamily="18" charset="0"/>
              </a:rPr>
              <a:t>pressure</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fats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development</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atherosclerosis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diseases</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organs</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digestion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Irrational</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diet</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may </a:t>
            </a:r>
            <a:r>
              <a:rPr lang="en" sz="2400" dirty="0">
                <a:latin typeface="Times New Roman" panose="02020603050405020304" pitchFamily="18" charset="0"/>
                <a:cs typeface="Times New Roman" panose="02020603050405020304" pitchFamily="18" charset="0"/>
              </a:rPr>
              <a:t>lead to </a:t>
            </a:r>
            <a:r>
              <a:rPr lang="en" sz="2400" dirty="0" err="1">
                <a:latin typeface="Times New Roman" panose="02020603050405020304" pitchFamily="18" charset="0"/>
                <a:cs typeface="Times New Roman" panose="02020603050405020304" pitchFamily="18" charset="0"/>
              </a:rPr>
              <a:t>inactivation</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drugs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education</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difficult to digest</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complexes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for example </a:t>
            </a:r>
            <a:r>
              <a:rPr lang="en" sz="2400" dirty="0">
                <a:latin typeface="Times New Roman" panose="02020603050405020304" pitchFamily="18" charset="0"/>
                <a:cs typeface="Times New Roman" panose="02020603050405020304" pitchFamily="18" charset="0"/>
              </a:rPr>
              <a:t>, in </a:t>
            </a:r>
            <a:r>
              <a:rPr lang="en" sz="2400" dirty="0" err="1">
                <a:latin typeface="Times New Roman" panose="02020603050405020304" pitchFamily="18" charset="0"/>
                <a:cs typeface="Times New Roman" panose="02020603050405020304" pitchFamily="18" charset="0"/>
              </a:rPr>
              <a:t>the case of</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connection</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ions</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calcium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cheese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kefir </a:t>
            </a:r>
            <a:r>
              <a:rPr lang="en" sz="2400" dirty="0">
                <a:latin typeface="Times New Roman" panose="02020603050405020304" pitchFamily="18" charset="0"/>
                <a:cs typeface="Times New Roman" panose="02020603050405020304" pitchFamily="18" charset="0"/>
              </a:rPr>
              <a:t>, milk) with </a:t>
            </a:r>
            <a:r>
              <a:rPr lang="en" sz="2400" dirty="0" err="1">
                <a:latin typeface="Times New Roman" panose="02020603050405020304" pitchFamily="18" charset="0"/>
                <a:cs typeface="Times New Roman" panose="02020603050405020304" pitchFamily="18" charset="0"/>
              </a:rPr>
              <a:t>tetracyclines </a:t>
            </a:r>
            <a:r>
              <a:rPr lang="en" sz="2400" dirty="0">
                <a:latin typeface="Times New Roman" panose="02020603050405020304" pitchFamily="18" charset="0"/>
                <a:cs typeface="Times New Roman" panose="02020603050405020304" pitchFamily="18" charset="0"/>
              </a:rPr>
              <a:t>. At the same </a:t>
            </a:r>
            <a:r>
              <a:rPr lang="en" sz="2400" dirty="0" err="1">
                <a:latin typeface="Times New Roman" panose="02020603050405020304" pitchFamily="18" charset="0"/>
                <a:cs typeface="Times New Roman" panose="02020603050405020304" pitchFamily="18" charset="0"/>
              </a:rPr>
              <a:t>time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eating vegetables </a:t>
            </a:r>
            <a:r>
              <a:rPr lang="en" sz="2400" dirty="0">
                <a:latin typeface="Times New Roman" panose="02020603050405020304" pitchFamily="18" charset="0"/>
                <a:cs typeface="Times New Roman" panose="02020603050405020304" pitchFamily="18" charset="0"/>
              </a:rPr>
              <a:t>and </a:t>
            </a:r>
            <a:r>
              <a:rPr lang="en" sz="2400" dirty="0" err="1">
                <a:latin typeface="Times New Roman" panose="02020603050405020304" pitchFamily="18" charset="0"/>
                <a:cs typeface="Times New Roman" panose="02020603050405020304" pitchFamily="18" charset="0"/>
              </a:rPr>
              <a:t>fruits </a:t>
            </a:r>
            <a:r>
              <a:rPr lang="en" sz="2400" dirty="0">
                <a:latin typeface="Times New Roman" panose="02020603050405020304" pitchFamily="18" charset="0"/>
                <a:cs typeface="Times New Roman" panose="02020603050405020304" pitchFamily="18" charset="0"/>
              </a:rPr>
              <a:t>, you </a:t>
            </a:r>
            <a:r>
              <a:rPr lang="en" sz="2400" dirty="0" err="1">
                <a:latin typeface="Times New Roman" panose="02020603050405020304" pitchFamily="18" charset="0"/>
                <a:cs typeface="Times New Roman" panose="02020603050405020304" pitchFamily="18" charset="0"/>
              </a:rPr>
              <a:t>can</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regulate</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function</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intestines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replenish</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deficit</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macro- </a:t>
            </a:r>
            <a:r>
              <a:rPr lang="en" sz="2400" dirty="0">
                <a:latin typeface="Times New Roman" panose="02020603050405020304" pitchFamily="18" charset="0"/>
                <a:cs typeface="Times New Roman" panose="02020603050405020304" pitchFamily="18" charset="0"/>
              </a:rPr>
              <a:t>and </a:t>
            </a:r>
            <a:r>
              <a:rPr lang="en" sz="2400" dirty="0" err="1">
                <a:latin typeface="Times New Roman" panose="02020603050405020304" pitchFamily="18" charset="0"/>
                <a:cs typeface="Times New Roman" panose="02020603050405020304" pitchFamily="18" charset="0"/>
              </a:rPr>
              <a:t>microelements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phytoncides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essential </a:t>
            </a:r>
            <a:r>
              <a:rPr lang="en" sz="2400" dirty="0">
                <a:latin typeface="Times New Roman" panose="02020603050405020304" pitchFamily="18" charset="0"/>
                <a:cs typeface="Times New Roman" panose="02020603050405020304" pitchFamily="18" charset="0"/>
              </a:rPr>
              <a:t>oils and </a:t>
            </a:r>
            <a:r>
              <a:rPr lang="en" sz="2400" dirty="0" err="1">
                <a:latin typeface="Times New Roman" panose="02020603050405020304" pitchFamily="18" charset="0"/>
                <a:cs typeface="Times New Roman" panose="02020603050405020304" pitchFamily="18" charset="0"/>
              </a:rPr>
              <a:t>aromatic</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substances </a:t>
            </a:r>
            <a:r>
              <a:rPr lang="en" sz="2400" dirty="0">
                <a:latin typeface="Times New Roman" panose="02020603050405020304" pitchFamily="18" charset="0"/>
                <a:cs typeface="Times New Roman" panose="02020603050405020304" pitchFamily="18" charset="0"/>
              </a:rPr>
              <a:t>that </a:t>
            </a:r>
            <a:r>
              <a:rPr lang="en" sz="2400" dirty="0" err="1">
                <a:latin typeface="Times New Roman" panose="02020603050405020304" pitchFamily="18" charset="0"/>
                <a:cs typeface="Times New Roman" panose="02020603050405020304" pitchFamily="18" charset="0"/>
              </a:rPr>
              <a:t>affect immune </a:t>
            </a:r>
            <a:r>
              <a:rPr lang="en" sz="2400" dirty="0">
                <a:latin typeface="Times New Roman" panose="02020603050405020304" pitchFamily="18" charset="0"/>
                <a:cs typeface="Times New Roman" panose="02020603050405020304" pitchFamily="18" charset="0"/>
              </a:rPr>
              <a:t>status , </a:t>
            </a:r>
            <a:r>
              <a:rPr lang="en" sz="2400" dirty="0" err="1">
                <a:latin typeface="Times New Roman" panose="02020603050405020304" pitchFamily="18" charset="0"/>
                <a:cs typeface="Times New Roman" panose="02020603050405020304" pitchFamily="18" charset="0"/>
              </a:rPr>
              <a:t>regulate</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secretion</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digestive</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glands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lactation </a:t>
            </a:r>
            <a:r>
              <a:rPr lang="en" sz="2400" dirty="0">
                <a:latin typeface="Times New Roman" panose="02020603050405020304" pitchFamily="18" charset="0"/>
                <a:cs typeface="Times New Roman" panose="02020603050405020304" pitchFamily="18" charset="0"/>
              </a:rPr>
              <a:t>, etc.</a:t>
            </a:r>
            <a:endParaRPr lang="ru-RU" sz="2400" dirty="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defRPr/>
            </a:pPr>
            <a:r>
              <a:rPr lang="en" sz="2400" dirty="0" err="1">
                <a:latin typeface="Times New Roman" panose="02020603050405020304" pitchFamily="18" charset="0"/>
                <a:cs typeface="Times New Roman" panose="02020603050405020304" pitchFamily="18" charset="0"/>
              </a:rPr>
              <a:t>Deficiency </a:t>
            </a:r>
            <a:r>
              <a:rPr lang="en" sz="2400" dirty="0">
                <a:latin typeface="Times New Roman" panose="02020603050405020304" pitchFamily="18" charset="0"/>
                <a:cs typeface="Times New Roman" panose="02020603050405020304" pitchFamily="18" charset="0"/>
              </a:rPr>
              <a:t>in </a:t>
            </a:r>
            <a:r>
              <a:rPr lang="en" sz="2400" dirty="0" err="1">
                <a:latin typeface="Times New Roman" panose="02020603050405020304" pitchFamily="18" charset="0"/>
                <a:cs typeface="Times New Roman" panose="02020603050405020304" pitchFamily="18" charset="0"/>
              </a:rPr>
              <a:t>the body</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potassium</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can</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fill</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by eating </a:t>
            </a:r>
            <a:r>
              <a:rPr lang="en" sz="2400" dirty="0">
                <a:latin typeface="Times New Roman" panose="02020603050405020304" pitchFamily="18" charset="0"/>
                <a:cs typeface="Times New Roman" panose="02020603050405020304" pitchFamily="18" charset="0"/>
              </a:rPr>
              <a:t>dried apricots, </a:t>
            </a:r>
            <a:r>
              <a:rPr lang="en" sz="2400" dirty="0" err="1">
                <a:latin typeface="Times New Roman" panose="02020603050405020304" pitchFamily="18" charset="0"/>
                <a:cs typeface="Times New Roman" panose="02020603050405020304" pitchFamily="18" charset="0"/>
              </a:rPr>
              <a:t>raisins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beets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apples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pumpkins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dried fruits </a:t>
            </a:r>
            <a:r>
              <a:rPr lang="en" sz="2400" dirty="0">
                <a:latin typeface="Times New Roman" panose="02020603050405020304" pitchFamily="18" charset="0"/>
                <a:cs typeface="Times New Roman" panose="02020603050405020304" pitchFamily="18" charset="0"/>
              </a:rPr>
              <a:t>.</a:t>
            </a:r>
            <a:endParaRPr lang="ru-RU" sz="2400" dirty="0" smtClean="0">
              <a:latin typeface="Times New Roman" panose="02020603050405020304" pitchFamily="18" charset="0"/>
              <a:cs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75" y="714375"/>
            <a:ext cx="8786813" cy="6000750"/>
          </a:xfrm>
        </p:spPr>
        <p:txBody>
          <a:bodyPr>
            <a:normAutofit/>
          </a:bodyPr>
          <a:lstStyle/>
          <a:p>
            <a:pPr algn="just">
              <a:defRPr/>
            </a:pPr>
            <a:r>
              <a:rPr lang="en" sz="2200" dirty="0" err="1">
                <a:latin typeface="Times New Roman" panose="02020603050405020304" pitchFamily="18" charset="0"/>
                <a:cs typeface="Times New Roman" panose="02020603050405020304" pitchFamily="18" charset="0"/>
              </a:rPr>
              <a:t>Raise</a:t>
            </a:r>
            <a:r>
              <a:rPr lang="en" sz="2200" dirty="0">
                <a:latin typeface="Times New Roman" panose="02020603050405020304" pitchFamily="18" charset="0"/>
                <a:cs typeface="Times New Roman" panose="02020603050405020304" pitchFamily="18" charset="0"/>
              </a:rPr>
              <a:t> </a:t>
            </a:r>
            <a:r>
              <a:rPr lang="en" sz="2200" dirty="0" err="1">
                <a:latin typeface="Times New Roman" panose="02020603050405020304" pitchFamily="18" charset="0"/>
                <a:cs typeface="Times New Roman" panose="02020603050405020304" pitchFamily="18" charset="0"/>
              </a:rPr>
              <a:t>efficiency</a:t>
            </a:r>
            <a:r>
              <a:rPr lang="en" sz="2200" dirty="0">
                <a:latin typeface="Times New Roman" panose="02020603050405020304" pitchFamily="18" charset="0"/>
                <a:cs typeface="Times New Roman" panose="02020603050405020304" pitchFamily="18" charset="0"/>
              </a:rPr>
              <a:t> </a:t>
            </a:r>
            <a:r>
              <a:rPr lang="en" sz="2400" dirty="0" err="1" smtClean="0">
                <a:latin typeface="Times New Roman" panose="02020603050405020304" pitchFamily="18" charset="0"/>
                <a:cs typeface="Times New Roman" panose="02020603050405020304" pitchFamily="18" charset="0"/>
              </a:rPr>
              <a:t>antianemic</a:t>
            </a:r>
            <a:r>
              <a:rPr lang="en" sz="2400" dirty="0" smtClean="0">
                <a:latin typeface="Times New Roman" panose="02020603050405020304" pitchFamily="18" charset="0"/>
                <a:cs typeface="Times New Roman" panose="02020603050405020304" pitchFamily="18" charset="0"/>
              </a:rPr>
              <a:t> </a:t>
            </a:r>
            <a:r>
              <a:rPr lang="en" sz="2400" dirty="0" err="1" smtClean="0">
                <a:latin typeface="Times New Roman" panose="02020603050405020304" pitchFamily="18" charset="0"/>
                <a:cs typeface="Times New Roman" panose="02020603050405020304" pitchFamily="18" charset="0"/>
              </a:rPr>
              <a:t>medical</a:t>
            </a:r>
            <a:r>
              <a:rPr lang="en" sz="2400" dirty="0" smtClean="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funds</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can</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use</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products </a:t>
            </a:r>
            <a:r>
              <a:rPr lang="en" sz="2400" dirty="0">
                <a:latin typeface="Times New Roman" panose="02020603050405020304" pitchFamily="18" charset="0"/>
                <a:cs typeface="Times New Roman" panose="02020603050405020304" pitchFamily="18" charset="0"/>
              </a:rPr>
              <a:t>with </a:t>
            </a:r>
            <a:r>
              <a:rPr lang="en" sz="2400" dirty="0" err="1">
                <a:latin typeface="Times New Roman" panose="02020603050405020304" pitchFamily="18" charset="0"/>
                <a:cs typeface="Times New Roman" panose="02020603050405020304" pitchFamily="18" charset="0"/>
              </a:rPr>
              <a:t>high</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content</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iron </a:t>
            </a:r>
            <a:r>
              <a:rPr lang="en" sz="2400" dirty="0">
                <a:latin typeface="Times New Roman" panose="02020603050405020304" pitchFamily="18" charset="0"/>
                <a:cs typeface="Times New Roman" panose="02020603050405020304" pitchFamily="18" charset="0"/>
              </a:rPr>
              <a:t>(strawberries, </a:t>
            </a:r>
            <a:r>
              <a:rPr lang="en" sz="2400" dirty="0" err="1">
                <a:latin typeface="Times New Roman" panose="02020603050405020304" pitchFamily="18" charset="0"/>
                <a:cs typeface="Times New Roman" panose="02020603050405020304" pitchFamily="18" charset="0"/>
              </a:rPr>
              <a:t>apricots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apples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beets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pomegranates </a:t>
            </a:r>
            <a:r>
              <a:rPr lang="en" sz="2400" dirty="0">
                <a:latin typeface="Times New Roman" panose="02020603050405020304" pitchFamily="18" charset="0"/>
                <a:cs typeface="Times New Roman" panose="02020603050405020304" pitchFamily="18" charset="0"/>
              </a:rPr>
              <a:t>) in </a:t>
            </a:r>
            <a:r>
              <a:rPr lang="en" sz="2400" dirty="0" err="1">
                <a:latin typeface="Times New Roman" panose="02020603050405020304" pitchFamily="18" charset="0"/>
                <a:cs typeface="Times New Roman" panose="02020603050405020304" pitchFamily="18" charset="0"/>
              </a:rPr>
              <a:t>combination </a:t>
            </a:r>
            <a:r>
              <a:rPr lang="en" sz="2400" dirty="0">
                <a:latin typeface="Times New Roman" panose="02020603050405020304" pitchFamily="18" charset="0"/>
                <a:cs typeface="Times New Roman" panose="02020603050405020304" pitchFamily="18" charset="0"/>
              </a:rPr>
              <a:t>with </a:t>
            </a:r>
            <a:r>
              <a:rPr lang="en" sz="2400" dirty="0" err="1">
                <a:latin typeface="Times New Roman" panose="02020603050405020304" pitchFamily="18" charset="0"/>
                <a:cs typeface="Times New Roman" panose="02020603050405020304" pitchFamily="18" charset="0"/>
              </a:rPr>
              <a:t>ascorbic acid</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acid </a:t>
            </a:r>
            <a:r>
              <a:rPr lang="en" sz="2400" dirty="0">
                <a:latin typeface="Times New Roman" panose="02020603050405020304" pitchFamily="18" charset="0"/>
                <a:cs typeface="Times New Roman" panose="02020603050405020304" pitchFamily="18" charset="0"/>
              </a:rPr>
              <a:t>. In </a:t>
            </a:r>
            <a:r>
              <a:rPr lang="en" sz="2400" dirty="0" err="1">
                <a:latin typeface="Times New Roman" panose="02020603050405020304" pitchFamily="18" charset="0"/>
                <a:cs typeface="Times New Roman" panose="02020603050405020304" pitchFamily="18" charset="0"/>
              </a:rPr>
              <a:t>the treatment</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inflammatory</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diseases</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kidney </a:t>
            </a:r>
            <a:r>
              <a:rPr lang="en" sz="2400" dirty="0">
                <a:latin typeface="Times New Roman" panose="02020603050405020304" pitchFamily="18" charset="0"/>
                <a:cs typeface="Times New Roman" panose="02020603050405020304" pitchFamily="18" charset="0"/>
              </a:rPr>
              <a:t>and </a:t>
            </a:r>
            <a:r>
              <a:rPr lang="en" sz="2400" dirty="0" err="1">
                <a:latin typeface="Times New Roman" panose="02020603050405020304" pitchFamily="18" charset="0"/>
                <a:cs typeface="Times New Roman" panose="02020603050405020304" pitchFamily="18" charset="0"/>
              </a:rPr>
              <a:t>urinary </a:t>
            </a:r>
            <a:r>
              <a:rPr lang="en" sz="2400" dirty="0">
                <a:latin typeface="Times New Roman" panose="02020603050405020304" pitchFamily="18" charset="0"/>
                <a:cs typeface="Times New Roman" panose="02020603050405020304" pitchFamily="18" charset="0"/>
              </a:rPr>
              <a:t>tract </a:t>
            </a:r>
            <a:r>
              <a:rPr lang="en" sz="2400" dirty="0" err="1">
                <a:latin typeface="Times New Roman" panose="02020603050405020304" pitchFamily="18" charset="0"/>
                <a:cs typeface="Times New Roman" panose="02020603050405020304" pitchFamily="18" charset="0"/>
              </a:rPr>
              <a:t>is recommended</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use</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watermelons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Use</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low-calorie</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vegetables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cabbage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carrots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turnips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cucumbers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tomatoes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eggplants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zucchini , </a:t>
            </a:r>
            <a:r>
              <a:rPr lang="en" sz="2400" dirty="0">
                <a:latin typeface="Times New Roman" panose="02020603050405020304" pitchFamily="18" charset="0"/>
                <a:cs typeface="Times New Roman" panose="02020603050405020304" pitchFamily="18" charset="0"/>
              </a:rPr>
              <a:t>etc.) </a:t>
            </a:r>
            <a:r>
              <a:rPr lang="en" sz="2400" dirty="0" err="1">
                <a:latin typeface="Times New Roman" panose="02020603050405020304" pitchFamily="18" charset="0"/>
                <a:cs typeface="Times New Roman" panose="02020603050405020304" pitchFamily="18" charset="0"/>
              </a:rPr>
              <a:t>reduces</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calorie content</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diet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prevents</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absorption</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cholesterol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enhances</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its</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breeding</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with</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the body </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which promotes bowel </a:t>
            </a:r>
            <a:r>
              <a:rPr lang="en" sz="2400" dirty="0">
                <a:latin typeface="Times New Roman" panose="02020603050405020304" pitchFamily="18" charset="0"/>
                <a:cs typeface="Times New Roman" panose="02020603050405020304" pitchFamily="18" charset="0"/>
              </a:rPr>
              <a:t>emptying .</a:t>
            </a:r>
            <a:endParaRPr lang="ru-RU" sz="2400" dirty="0">
              <a:latin typeface="Times New Roman" panose="02020603050405020304" pitchFamily="18" charset="0"/>
              <a:cs typeface="Times New Roman" panose="02020603050405020304" pitchFamily="18" charset="0"/>
            </a:endParaRPr>
          </a:p>
          <a:p>
            <a:pPr algn="just">
              <a:defRPr/>
            </a:pPr>
            <a:r>
              <a:rPr lang="en" sz="2400" dirty="0" err="1">
                <a:latin typeface="Times New Roman" panose="02020603050405020304" pitchFamily="18" charset="0"/>
                <a:cs typeface="Times New Roman" panose="02020603050405020304" pitchFamily="18" charset="0"/>
              </a:rPr>
              <a:t>Correct</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selection</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medical</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food </a:t>
            </a:r>
            <a:r>
              <a:rPr lang="en" sz="2400" dirty="0">
                <a:latin typeface="Times New Roman" panose="02020603050405020304" pitchFamily="18" charset="0"/>
                <a:cs typeface="Times New Roman" panose="02020603050405020304" pitchFamily="18" charset="0"/>
              </a:rPr>
              <a:t>on </a:t>
            </a:r>
            <a:r>
              <a:rPr lang="en" sz="2400" dirty="0" err="1">
                <a:latin typeface="Times New Roman" panose="02020603050405020304" pitchFamily="18" charset="0"/>
                <a:cs typeface="Times New Roman" panose="02020603050405020304" pitchFamily="18" charset="0"/>
              </a:rPr>
              <a:t>request</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medicines</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allows</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significantly</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to increase</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their</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bioavailability </a:t>
            </a:r>
            <a:r>
              <a:rPr lang="en" sz="2400" dirty="0">
                <a:latin typeface="Times New Roman" panose="02020603050405020304" pitchFamily="18" charset="0"/>
                <a:cs typeface="Times New Roman" panose="02020603050405020304" pitchFamily="18" charset="0"/>
              </a:rPr>
              <a:t>, and </a:t>
            </a:r>
            <a:r>
              <a:rPr lang="en" sz="2400" dirty="0" err="1">
                <a:latin typeface="Times New Roman" panose="02020603050405020304" pitchFamily="18" charset="0"/>
                <a:cs typeface="Times New Roman" panose="02020603050405020304" pitchFamily="18" charset="0"/>
              </a:rPr>
              <a:t>therefore reduce</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their </a:t>
            </a:r>
            <a:r>
              <a:rPr lang="en" sz="2400" dirty="0">
                <a:latin typeface="Times New Roman" panose="02020603050405020304" pitchFamily="18" charset="0"/>
                <a:cs typeface="Times New Roman" panose="02020603050405020304" pitchFamily="18" charset="0"/>
              </a:rPr>
              <a:t>dosage, </a:t>
            </a:r>
            <a:r>
              <a:rPr lang="en" sz="2400" dirty="0" err="1">
                <a:latin typeface="Times New Roman" panose="02020603050405020304" pitchFamily="18" charset="0"/>
                <a:cs typeface="Times New Roman" panose="02020603050405020304" pitchFamily="18" charset="0"/>
              </a:rPr>
              <a:t>avoid</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unwanted</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side </a:t>
            </a:r>
            <a:r>
              <a:rPr lang="en" sz="2400" dirty="0">
                <a:latin typeface="Times New Roman" panose="02020603050405020304" pitchFamily="18" charset="0"/>
                <a:cs typeface="Times New Roman" panose="02020603050405020304" pitchFamily="18" charset="0"/>
              </a:rPr>
              <a:t>effects when </a:t>
            </a:r>
            <a:r>
              <a:rPr lang="en" sz="2400" dirty="0" err="1">
                <a:latin typeface="Times New Roman" panose="02020603050405020304" pitchFamily="18" charset="0"/>
                <a:cs typeface="Times New Roman" panose="02020603050405020304" pitchFamily="18" charset="0"/>
              </a:rPr>
              <a:t>stored</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dependent</a:t>
            </a:r>
            <a:r>
              <a:rPr lang="en" sz="2400" dirty="0">
                <a:latin typeface="Times New Roman" panose="02020603050405020304" pitchFamily="18" charset="0"/>
                <a:cs typeface="Times New Roman" panose="02020603050405020304" pitchFamily="18" charset="0"/>
              </a:rPr>
              <a:t> </a:t>
            </a:r>
            <a:r>
              <a:rPr lang="en" sz="2400" dirty="0" err="1">
                <a:latin typeface="Times New Roman" panose="02020603050405020304" pitchFamily="18" charset="0"/>
                <a:cs typeface="Times New Roman" panose="02020603050405020304" pitchFamily="18" charset="0"/>
              </a:rPr>
              <a:t>efficiency </a:t>
            </a:r>
            <a:r>
              <a:rPr lang="en" sz="2400"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marL="0" indent="0" algn="just" eaLnBrk="1" fontAlgn="auto" hangingPunct="1">
              <a:spcAft>
                <a:spcPts val="0"/>
              </a:spcAft>
              <a:buClr>
                <a:schemeClr val="accent3"/>
              </a:buClr>
              <a:buFont typeface="Wingdings 2" panose="05020102010507070707" pitchFamily="18" charset="2"/>
              <a:buNone/>
              <a:defRPr/>
            </a:pPr>
            <a:endParaRPr lang="ru-RU"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512" y="692696"/>
            <a:ext cx="8785225" cy="5111849"/>
          </a:xfrm>
        </p:spPr>
        <p:txBody>
          <a:bodyPr>
            <a:noAutofit/>
          </a:bodyPr>
          <a:lstStyle/>
          <a:p>
            <a:pPr marL="0" indent="0" algn="ctr">
              <a:buFont typeface="Wingdings 2" panose="05020102010507070707" pitchFamily="18" charset="2"/>
              <a:buNone/>
              <a:defRPr/>
            </a:pPr>
            <a:r>
              <a:rPr lang="en" sz="2200" b="1" dirty="0" smtClean="0">
                <a:latin typeface="Times New Roman" panose="02020603050405020304" pitchFamily="18" charset="0"/>
                <a:cs typeface="Times New Roman" panose="02020603050405020304" pitchFamily="18" charset="0"/>
              </a:rPr>
              <a:t>Technological process</a:t>
            </a:r>
          </a:p>
          <a:p>
            <a:pPr marL="0" indent="0" algn="ctr">
              <a:buFont typeface="Wingdings 2" panose="05020102010507070707" pitchFamily="18" charset="2"/>
              <a:buNone/>
              <a:defRPr/>
            </a:pPr>
            <a:endParaRPr lang="en" sz="2200" b="1" dirty="0">
              <a:latin typeface="Times New Roman" panose="02020603050405020304" pitchFamily="18" charset="0"/>
              <a:cs typeface="Times New Roman" panose="02020603050405020304" pitchFamily="18" charset="0"/>
            </a:endParaRPr>
          </a:p>
          <a:p>
            <a:pPr marL="0" indent="182563" algn="just">
              <a:buFont typeface="Wingdings 2" panose="05020102010507070707" pitchFamily="18" charset="2"/>
              <a:buNone/>
              <a:defRPr/>
            </a:pPr>
            <a:r>
              <a:rPr lang="en" sz="2200" dirty="0">
                <a:latin typeface="Times New Roman" panose="02020603050405020304" pitchFamily="18" charset="0"/>
                <a:cs typeface="Times New Roman" panose="02020603050405020304" pitchFamily="18" charset="0"/>
              </a:rPr>
              <a:t>The effectiveness of a medicinal product depends not only on the nature and dose of the medicinal substance, but also on the technological stages of its production and equipment. The human factor is of great importance. The technological process determines the choice of excipients that give the medicinal product certain properties. It is also associated with the dosage form. Therefore, they should be considered in relation to each other.</a:t>
            </a:r>
            <a:endParaRPr lang="ru-RU" sz="2200" dirty="0" smtClean="0">
              <a:latin typeface="Times New Roman" panose="02020603050405020304" pitchFamily="18" charset="0"/>
              <a:cs typeface="Times New Roman" panose="02020603050405020304" pitchFamily="18" charset="0"/>
            </a:endParaRPr>
          </a:p>
          <a:p>
            <a:pPr marL="0" indent="182563" algn="just">
              <a:buFont typeface="Wingdings 2" panose="05020102010507070707" pitchFamily="18" charset="2"/>
              <a:buNone/>
              <a:defRPr/>
            </a:pPr>
            <a:r>
              <a:rPr lang="en" sz="2200" dirty="0" smtClean="0">
                <a:latin typeface="Times New Roman" panose="02020603050405020304" pitchFamily="18" charset="0"/>
                <a:cs typeface="Times New Roman" panose="02020603050405020304" pitchFamily="18" charset="0"/>
              </a:rPr>
              <a:t>In pharmacies </a:t>
            </a:r>
            <a:r>
              <a:rPr lang="en" sz="2200" dirty="0">
                <a:latin typeface="Times New Roman" panose="02020603050405020304" pitchFamily="18" charset="0"/>
                <a:cs typeface="Times New Roman" panose="02020603050405020304" pitchFamily="18" charset="0"/>
              </a:rPr>
              <a:t>and factories, medicines </a:t>
            </a:r>
            <a:r>
              <a:rPr lang="en" sz="2200" dirty="0" smtClean="0">
                <a:latin typeface="Times New Roman" panose="02020603050405020304" pitchFamily="18" charset="0"/>
                <a:cs typeface="Times New Roman" panose="02020603050405020304" pitchFamily="18" charset="0"/>
              </a:rPr>
              <a:t>are prepared in strict </a:t>
            </a:r>
            <a:r>
              <a:rPr lang="en" sz="2200" dirty="0">
                <a:latin typeface="Times New Roman" panose="02020603050405020304" pitchFamily="18" charset="0"/>
                <a:cs typeface="Times New Roman" panose="02020603050405020304" pitchFamily="18" charset="0"/>
              </a:rPr>
              <a:t>accordance with the provisions of general technology and </a:t>
            </a:r>
            <a:r>
              <a:rPr lang="en" sz="2200" dirty="0" smtClean="0">
                <a:latin typeface="Times New Roman" panose="02020603050405020304" pitchFamily="18" charset="0"/>
                <a:cs typeface="Times New Roman" panose="02020603050405020304" pitchFamily="18" charset="0"/>
              </a:rPr>
              <a:t>are evaluated </a:t>
            </a:r>
            <a:r>
              <a:rPr lang="en" sz="2200" dirty="0">
                <a:latin typeface="Times New Roman" panose="02020603050405020304" pitchFamily="18" charset="0"/>
                <a:cs typeface="Times New Roman" panose="02020603050405020304" pitchFamily="18" charset="0"/>
              </a:rPr>
              <a:t>based on commodity principles by mass, consistency, geometric shape, content of active substances, etc.</a:t>
            </a:r>
          </a:p>
          <a:p>
            <a:pPr marL="0" indent="182563" algn="just">
              <a:buFont typeface="Wingdings 2" panose="05020102010507070707" pitchFamily="18" charset="2"/>
              <a:buNone/>
              <a:defRPr/>
            </a:pPr>
            <a:r>
              <a:rPr lang="en" sz="2200" dirty="0">
                <a:latin typeface="Times New Roman" panose="02020603050405020304" pitchFamily="18" charset="0"/>
                <a:cs typeface="Times New Roman" panose="02020603050405020304" pitchFamily="18" charset="0"/>
              </a:rPr>
              <a:t>The discovery in clinical settings of the dependence of the therapeutic efficacy of drugs on the methods of their preparation meant a fundamentally new understanding of the processes of pharmaceutical technology</a:t>
            </a:r>
            <a:r>
              <a:rPr lang="en" sz="2200" dirty="0" smtClean="0">
                <a:latin typeface="Times New Roman" panose="02020603050405020304" pitchFamily="18" charset="0"/>
                <a:cs typeface="Times New Roman" panose="02020603050405020304" pitchFamily="18" charset="0"/>
              </a:rPr>
              <a:t>.</a:t>
            </a:r>
            <a:endParaRPr lang="ru-RU" sz="2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388" y="0"/>
            <a:ext cx="8964612" cy="6858000"/>
          </a:xfrm>
        </p:spPr>
        <p:txBody>
          <a:bodyPr>
            <a:normAutofit/>
          </a:bodyPr>
          <a:lstStyle/>
          <a:p>
            <a:pPr marL="0" indent="0" algn="just">
              <a:buFont typeface="Wingdings 2" panose="05020102010507070707" pitchFamily="18" charset="2"/>
              <a:buNone/>
              <a:defRPr/>
            </a:pPr>
            <a:endParaRPr lang="ru-RU" sz="2400" dirty="0" smtClean="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defRPr/>
            </a:pPr>
            <a:endParaRPr lang="ru-RU" sz="2400" dirty="0">
              <a:latin typeface="Times New Roman" panose="02020603050405020304" pitchFamily="18" charset="0"/>
              <a:cs typeface="Times New Roman" panose="02020603050405020304" pitchFamily="18" charset="0"/>
            </a:endParaRPr>
          </a:p>
          <a:p>
            <a:pPr marL="0" indent="0" algn="just">
              <a:buFont typeface="Wingdings 2" panose="05020102010507070707" pitchFamily="18" charset="2"/>
              <a:buNone/>
              <a:defRPr/>
            </a:pPr>
            <a:r>
              <a:rPr lang="en" sz="2400" dirty="0" smtClean="0">
                <a:latin typeface="Times New Roman" panose="02020603050405020304" pitchFamily="18" charset="0"/>
                <a:cs typeface="Times New Roman" panose="02020603050405020304" pitchFamily="18" charset="0"/>
              </a:rPr>
              <a:t>For example, due to the popularity of tablets, their predominant use compared to other dosage forms, they became one of the main dosage forms in the middle of the 20th century. and turned out to be the most studied in pharmaceutical and biopharmaceutical relations. Moreover, all stages of tablet production are widely studied in order to clarify the influence of </a:t>
            </a:r>
            <a:r>
              <a:rPr lang="en" sz="2400" dirty="0" err="1" smtClean="0">
                <a:latin typeface="Times New Roman" panose="02020603050405020304" pitchFamily="18" charset="0"/>
                <a:cs typeface="Times New Roman" panose="02020603050405020304" pitchFamily="18" charset="0"/>
              </a:rPr>
              <a:t>stage-by-stage </a:t>
            </a:r>
            <a:r>
              <a:rPr lang="en" sz="2400" dirty="0" smtClean="0">
                <a:latin typeface="Times New Roman" panose="02020603050405020304" pitchFamily="18" charset="0"/>
                <a:cs typeface="Times New Roman" panose="02020603050405020304" pitchFamily="18" charset="0"/>
              </a:rPr>
              <a:t>operations on their physicomechanical properties and pharmacotherapeutic efficacy. Such operations as granulation, pressing, drying, etc. have undergone particularly thorough experimental study. ed. Theoretically and experimentally, the need for a rational selective approach to the choice of tableting stages in the preparation of tablets was substantiated already in the 60s of the last century.</a:t>
            </a:r>
          </a:p>
          <a:p>
            <a:pPr marL="274320" indent="-274320" algn="just" eaLnBrk="1" fontAlgn="auto" hangingPunct="1">
              <a:spcAft>
                <a:spcPts val="0"/>
              </a:spcAft>
              <a:buClr>
                <a:schemeClr val="accent3"/>
              </a:buClr>
              <a:buFont typeface="Wingdings 2"/>
              <a:buChar char=""/>
              <a:defRPr/>
            </a:pPr>
            <a:endParaRPr lang="ru-RU" dirty="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388" y="214313"/>
            <a:ext cx="8964612" cy="6643687"/>
          </a:xfrm>
        </p:spPr>
        <p:txBody>
          <a:bodyPr>
            <a:noAutofit/>
          </a:bodyPr>
          <a:lstStyle/>
          <a:p>
            <a:pPr marL="0" indent="0" algn="just">
              <a:buFont typeface="Wingdings 2" panose="05020102010507070707" pitchFamily="18" charset="2"/>
              <a:buNone/>
              <a:defRPr/>
            </a:pPr>
            <a:r>
              <a:rPr lang="en" sz="2200" dirty="0" smtClean="0">
                <a:latin typeface="Times New Roman" panose="02020603050405020304" pitchFamily="18" charset="0"/>
                <a:cs typeface="Times New Roman" panose="02020603050405020304" pitchFamily="18" charset="0"/>
              </a:rPr>
              <a:t>It has now been proven that the method of obtaining a medicinal product largely determines the stability of the medicinal substance, the rate of its release from the dosage form, the intensity of absorption and, ultimately, its therapeutic efficacy.</a:t>
            </a:r>
            <a:endParaRPr lang="ru-RU" sz="2200" dirty="0" smtClean="0"/>
          </a:p>
          <a:p>
            <a:pPr marL="0" indent="0" algn="just">
              <a:buFont typeface="Wingdings 2" panose="05020102010507070707" pitchFamily="18" charset="2"/>
              <a:buNone/>
              <a:defRPr/>
            </a:pPr>
            <a:r>
              <a:rPr lang="en" sz="2200" dirty="0" smtClean="0"/>
              <a:t>Technological stages have their own parameters and modes, which are specified in the technological regulations. Failure to comply with these parameters leads to a certain change in medicinal substances during processing, since all types of mechanical, radiation, thermal, sound and other influences cause destruction ( </a:t>
            </a:r>
            <a:r>
              <a:rPr lang="en" sz="2200" dirty="0" err="1" smtClean="0"/>
              <a:t>mechano </a:t>
            </a:r>
            <a:r>
              <a:rPr lang="en" sz="2200" dirty="0" smtClean="0"/>
              <a:t>-cracking) of molecules.</a:t>
            </a:r>
          </a:p>
          <a:p>
            <a:pPr marL="0" indent="0" algn="just">
              <a:buFont typeface="Wingdings 2" panose="05020102010507070707" pitchFamily="18" charset="2"/>
              <a:buNone/>
              <a:defRPr/>
            </a:pPr>
            <a:r>
              <a:rPr lang="en" sz="2200" dirty="0" smtClean="0"/>
              <a:t>The phenomena </a:t>
            </a:r>
            <a:r>
              <a:rPr lang="en" sz="2200" dirty="0" err="1" smtClean="0"/>
              <a:t>of cryolysis </a:t>
            </a:r>
            <a:r>
              <a:rPr lang="en" sz="2200" dirty="0" smtClean="0"/>
              <a:t>, pyrolysis, photolysis, radiolysis, and </a:t>
            </a:r>
            <a:r>
              <a:rPr lang="en" sz="2200" dirty="0" err="1" smtClean="0"/>
              <a:t>mechanolysis are known </a:t>
            </a:r>
            <a:r>
              <a:rPr lang="en" sz="2200" dirty="0" smtClean="0"/>
              <a:t>, which cause mechanical transformations in a substance that are responsible for </a:t>
            </a:r>
            <a:r>
              <a:rPr lang="en" sz="2200" dirty="0" err="1" smtClean="0"/>
              <a:t>the inactivation </a:t>
            </a:r>
            <a:r>
              <a:rPr lang="en" sz="2200" dirty="0" smtClean="0"/>
              <a:t>of active substances or for the toxicity of the resulting compounds.</a:t>
            </a:r>
          </a:p>
          <a:p>
            <a:pPr marL="0" indent="0" algn="just">
              <a:buFont typeface="Wingdings 2" panose="05020102010507070707" pitchFamily="18" charset="2"/>
              <a:buNone/>
              <a:defRPr/>
            </a:pPr>
            <a:r>
              <a:rPr lang="en" sz="2200" dirty="0" smtClean="0"/>
              <a:t>As a result of </a:t>
            </a:r>
            <a:r>
              <a:rPr lang="en" sz="2200" dirty="0" err="1" smtClean="0"/>
              <a:t>mechanical cracking </a:t>
            </a:r>
            <a:r>
              <a:rPr lang="en" sz="2200" dirty="0" smtClean="0"/>
              <a:t>of molecules, free radicals appear, which can enter into a chemical bond with oxygen, forming toxic </a:t>
            </a:r>
            <a:r>
              <a:rPr lang="en" sz="2200" dirty="0" err="1" smtClean="0"/>
              <a:t>peroxide </a:t>
            </a:r>
            <a:r>
              <a:rPr lang="en" sz="2200" dirty="0" smtClean="0"/>
              <a:t>compounds or can interact with each other, forming inactive polymers.</a:t>
            </a:r>
          </a:p>
          <a:p>
            <a:pPr>
              <a:defRPr/>
            </a:pPr>
            <a:endParaRPr lang="uk-UA" sz="2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Заголовок 1"/>
          <p:cNvSpPr>
            <a:spLocks noGrp="1"/>
          </p:cNvSpPr>
          <p:nvPr>
            <p:ph type="title"/>
          </p:nvPr>
        </p:nvSpPr>
        <p:spPr/>
        <p:txBody>
          <a:bodyPr/>
          <a:lstStyle/>
          <a:p>
            <a:r>
              <a:rPr lang="en" altLang="uk-UA" smtClean="0"/>
              <a:t>Literature</a:t>
            </a:r>
            <a:r>
              <a:rPr lang="ru-RU" altLang="uk-UA" smtClean="0"/>
              <a:t/>
            </a:r>
            <a:br>
              <a:rPr lang="ru-RU" altLang="uk-UA" smtClean="0"/>
            </a:br>
            <a:endParaRPr lang="ru-RU" altLang="uk-UA" smtClean="0"/>
          </a:p>
        </p:txBody>
      </p:sp>
      <p:sp>
        <p:nvSpPr>
          <p:cNvPr id="37891" name="Содержимое 2"/>
          <p:cNvSpPr>
            <a:spLocks noGrp="1"/>
          </p:cNvSpPr>
          <p:nvPr>
            <p:ph idx="1"/>
          </p:nvPr>
        </p:nvSpPr>
        <p:spPr/>
        <p:txBody>
          <a:bodyPr/>
          <a:lstStyle/>
          <a:p>
            <a:pPr algn="just"/>
            <a:r>
              <a:rPr lang="en" altLang="ru-RU" sz="2000" dirty="0" smtClean="0"/>
              <a:t>1. Biopharmacy: Textbook for students of pharmacy at universities and faculties / A.I. Tikhonov, T.G. Yarnykh, I.A. Zupanets, O.S. Dankevich, E.E. Bogutska; Ed. A.I. Tikhonov. - Kh.: Publishing House of the National University of Pharmacy; Golden Pages, 2003. - 240p.: 18 ill.</a:t>
            </a:r>
          </a:p>
          <a:p>
            <a:pPr algn="just"/>
            <a:r>
              <a:rPr lang="en" altLang="ru-RU" sz="2000" dirty="0" smtClean="0"/>
              <a:t>2. Biopharmacy Workshop: Textbook for university students/A.I. Tikhonov, E.E. Bogutska, T.G. Yarnykh and others; edited by A.I. Tikhonov.- Kharkiv: Publishing house of the National University of Pharmacy: Zoloti stanytsii, 2003.- 96p.</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Заголовок 1"/>
          <p:cNvSpPr>
            <a:spLocks noGrp="1"/>
          </p:cNvSpPr>
          <p:nvPr>
            <p:ph type="title"/>
          </p:nvPr>
        </p:nvSpPr>
        <p:spPr/>
        <p:txBody>
          <a:bodyPr/>
          <a:lstStyle/>
          <a:p>
            <a:endParaRPr lang="ru-RU" altLang="ru-RU" smtClean="0"/>
          </a:p>
        </p:txBody>
      </p:sp>
      <p:sp>
        <p:nvSpPr>
          <p:cNvPr id="38915" name="Объект 2"/>
          <p:cNvSpPr>
            <a:spLocks noGrp="1"/>
          </p:cNvSpPr>
          <p:nvPr>
            <p:ph idx="1"/>
          </p:nvPr>
        </p:nvSpPr>
        <p:spPr/>
        <p:txBody>
          <a:bodyPr/>
          <a:lstStyle/>
          <a:p>
            <a:pPr marL="0" indent="0" algn="ctr">
              <a:buFont typeface="Wingdings 2" panose="05020102010507070707" pitchFamily="18" charset="2"/>
              <a:buNone/>
            </a:pPr>
            <a:r>
              <a:rPr lang="en" altLang="ru-RU" sz="7200" smtClean="0">
                <a:solidFill>
                  <a:srgbClr val="FF0000"/>
                </a:solidFill>
              </a:rPr>
              <a:t>THANK YOU</a:t>
            </a:r>
          </a:p>
          <a:p>
            <a:pPr marL="0" indent="0" algn="ctr">
              <a:buFont typeface="Wingdings 2" panose="05020102010507070707" pitchFamily="18" charset="2"/>
              <a:buNone/>
            </a:pPr>
            <a:r>
              <a:rPr lang="en" altLang="ru-RU" sz="7200" smtClean="0">
                <a:solidFill>
                  <a:srgbClr val="FF0000"/>
                </a:solidFill>
              </a:rPr>
              <a:t>ATTENTION!</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636</TotalTime>
  <Words>3793</Words>
  <Application>Microsoft Office PowerPoint</Application>
  <PresentationFormat>Экран (4:3)</PresentationFormat>
  <Paragraphs>197</Paragraphs>
  <Slides>34</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34</vt:i4>
      </vt:variant>
    </vt:vector>
  </HeadingPairs>
  <TitlesOfParts>
    <vt:vector size="41" baseType="lpstr">
      <vt:lpstr>Arial</vt:lpstr>
      <vt:lpstr>Calibri</vt:lpstr>
      <vt:lpstr>Constantia</vt:lpstr>
      <vt:lpstr>Times New Roman</vt:lpstr>
      <vt:lpstr>Wingdings</vt:lpstr>
      <vt:lpstr>Wingdings 2</vt:lpstr>
      <vt:lpstr>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Routes of administration drugs into the body</vt:lpstr>
      <vt:lpstr>Enteral routes of administration</vt:lpstr>
      <vt:lpstr>Parenteral routes of administration</vt:lpstr>
      <vt:lpstr>Parenteral steps introduction medical substances that​ most frequently used</vt:lpstr>
      <vt:lpstr>The route of drug administration largely determines the speed of onset of the pharmacological effect, the active substance reaching the inflammation site, the manifestation of negative side effects, and the effectiveness and safety of its use.  For example, magnesium sulfate (bitter salt) has multifaceted pharmacological activity and is used in medical practice for various indications and for various purposes.  Magnesium sulfate, taken by adults orally (orally) in a dose of 20-30 g in ½ glass of water, is poorly absorbed (no more than 20%), causes fluid retention, increases osmotic pressure in the gastrointestinal tract, enhances intestinal peristalsis and has a laxative effect. And taken orally (on an empty stomach) 20-25% solution of magnesium sulfate in 1 tbsp. spoon 3 times a day irritates the nerve endings of the duodenal mucosa, increases the secretion of cholecystokinin and has a choleretic effect.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Literature </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Ильяс</dc:creator>
  <cp:lastModifiedBy>Alyona Zamkovaya</cp:lastModifiedBy>
  <cp:revision>56</cp:revision>
  <cp:lastPrinted>2020-02-19T08:31:31Z</cp:lastPrinted>
  <dcterms:modified xsi:type="dcterms:W3CDTF">2025-01-18T18:10:59Z</dcterms:modified>
</cp:coreProperties>
</file>