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CC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43"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BEAAB-42E2-43A9-BE36-8F9485126EB1}" type="datetimeFigureOut">
              <a:rPr lang="uk-UA" smtClean="0"/>
              <a:t>18.01.2025</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1B58DB-D55A-4FF4-90EA-30F0B0475DD5}" type="slidenum">
              <a:rPr lang="uk-UA" smtClean="0"/>
              <a:t>‹#›</a:t>
            </a:fld>
            <a:endParaRPr lang="uk-UA"/>
          </a:p>
        </p:txBody>
      </p:sp>
    </p:spTree>
    <p:extLst>
      <p:ext uri="{BB962C8B-B14F-4D97-AF65-F5344CB8AC3E}">
        <p14:creationId xmlns:p14="http://schemas.microsoft.com/office/powerpoint/2010/main" val="3186896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C974F1-56BB-4D61-BB17-68CC6B28BC5C}" type="slidenum">
              <a:rPr lang="ru-RU" altLang="uk-UA"/>
              <a:pPr/>
              <a:t>3</a:t>
            </a:fld>
            <a:endParaRPr lang="ru-RU" altLang="uk-UA"/>
          </a:p>
        </p:txBody>
      </p:sp>
      <p:sp>
        <p:nvSpPr>
          <p:cNvPr id="111618" name="Rectangle 1026"/>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11619" name="Rectangle 1027"/>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uk-UA" altLang="uk-UA"/>
          </a:p>
        </p:txBody>
      </p:sp>
    </p:spTree>
    <p:extLst>
      <p:ext uri="{BB962C8B-B14F-4D97-AF65-F5344CB8AC3E}">
        <p14:creationId xmlns:p14="http://schemas.microsoft.com/office/powerpoint/2010/main" val="2796617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954603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130437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58050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0591D86E-58CD-4466-83EF-3A8C301F3CCB}" type="datetimeFigureOut">
              <a:rPr lang="uk-UA" smtClean="0"/>
              <a:t>18.01.2025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19612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0591D86E-58CD-4466-83EF-3A8C301F3CCB}" type="datetimeFigureOut">
              <a:rPr lang="uk-UA" smtClean="0"/>
              <a:t>18.01.2025</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4017912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0591D86E-58CD-4466-83EF-3A8C301F3CCB}" type="datetimeFigureOut">
              <a:rPr lang="uk-UA" smtClean="0"/>
              <a:t>18.01.2025</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60659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591D86E-58CD-4466-83EF-3A8C301F3CCB}" type="datetimeFigureOut">
              <a:rPr lang="uk-UA" smtClean="0"/>
              <a:t>18.01.2025</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1296062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591D86E-58CD-4466-83EF-3A8C301F3CCB}" type="datetimeFigureOut">
              <a:rPr lang="uk-UA" smtClean="0"/>
              <a:t>18.01.2025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218180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591D86E-58CD-4466-83EF-3A8C301F3CCB}" type="datetimeFigureOut">
              <a:rPr lang="uk-UA" smtClean="0"/>
              <a:t>18.01.2025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382605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378318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CC5B1BC-C97D-4A30-9312-0EE5D7EE39BC}" type="slidenum">
              <a:rPr lang="uk-UA" smtClean="0"/>
              <a:t>‹#›</a:t>
            </a:fld>
            <a:endParaRPr lang="uk-UA"/>
          </a:p>
        </p:txBody>
      </p:sp>
    </p:spTree>
    <p:extLst>
      <p:ext uri="{BB962C8B-B14F-4D97-AF65-F5344CB8AC3E}">
        <p14:creationId xmlns:p14="http://schemas.microsoft.com/office/powerpoint/2010/main" val="3127489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91D86E-58CD-4466-83EF-3A8C301F3CCB}" type="datetimeFigureOut">
              <a:rPr lang="uk-UA" smtClean="0"/>
              <a:t>18.01.2025</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5B1BC-C97D-4A30-9312-0EE5D7EE39BC}" type="slidenum">
              <a:rPr lang="uk-UA" smtClean="0"/>
              <a:t>‹#›</a:t>
            </a:fld>
            <a:endParaRPr lang="uk-UA"/>
          </a:p>
        </p:txBody>
      </p:sp>
    </p:spTree>
    <p:extLst>
      <p:ext uri="{BB962C8B-B14F-4D97-AF65-F5344CB8AC3E}">
        <p14:creationId xmlns:p14="http://schemas.microsoft.com/office/powerpoint/2010/main" val="420158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5.jpeg"/><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15.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4.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5.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5.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8.wmf"/><Relationship Id="rId18" Type="http://schemas.openxmlformats.org/officeDocument/2006/relationships/oleObject" Target="../embeddings/oleObject23.bin"/><Relationship Id="rId3" Type="http://schemas.openxmlformats.org/officeDocument/2006/relationships/image" Target="../media/image19.png"/><Relationship Id="rId21" Type="http://schemas.openxmlformats.org/officeDocument/2006/relationships/oleObject" Target="../embeddings/oleObject26.bin"/><Relationship Id="rId7" Type="http://schemas.openxmlformats.org/officeDocument/2006/relationships/oleObject" Target="../embeddings/oleObject13.bin"/><Relationship Id="rId12" Type="http://schemas.openxmlformats.org/officeDocument/2006/relationships/oleObject" Target="../embeddings/oleObject18.bin"/><Relationship Id="rId17" Type="http://schemas.openxmlformats.org/officeDocument/2006/relationships/oleObject" Target="../embeddings/oleObject22.bin"/><Relationship Id="rId2" Type="http://schemas.openxmlformats.org/officeDocument/2006/relationships/slideLayout" Target="../slideLayouts/slideLayout2.xml"/><Relationship Id="rId16" Type="http://schemas.openxmlformats.org/officeDocument/2006/relationships/oleObject" Target="../embeddings/oleObject21.bin"/><Relationship Id="rId20" Type="http://schemas.openxmlformats.org/officeDocument/2006/relationships/oleObject" Target="../embeddings/oleObject25.bin"/><Relationship Id="rId1" Type="http://schemas.openxmlformats.org/officeDocument/2006/relationships/vmlDrawing" Target="../drawings/vmlDrawing8.vml"/><Relationship Id="rId6" Type="http://schemas.openxmlformats.org/officeDocument/2006/relationships/oleObject" Target="../embeddings/oleObject12.bin"/><Relationship Id="rId11" Type="http://schemas.openxmlformats.org/officeDocument/2006/relationships/oleObject" Target="../embeddings/oleObject17.bin"/><Relationship Id="rId5" Type="http://schemas.openxmlformats.org/officeDocument/2006/relationships/image" Target="../media/image17.wmf"/><Relationship Id="rId15" Type="http://schemas.openxmlformats.org/officeDocument/2006/relationships/oleObject" Target="../embeddings/oleObject20.bin"/><Relationship Id="rId10" Type="http://schemas.openxmlformats.org/officeDocument/2006/relationships/oleObject" Target="../embeddings/oleObject16.bin"/><Relationship Id="rId19" Type="http://schemas.openxmlformats.org/officeDocument/2006/relationships/oleObject" Target="../embeddings/oleObject24.bin"/><Relationship Id="rId4" Type="http://schemas.openxmlformats.org/officeDocument/2006/relationships/oleObject" Target="../embeddings/oleObject11.bin"/><Relationship Id="rId9" Type="http://schemas.openxmlformats.org/officeDocument/2006/relationships/oleObject" Target="../embeddings/oleObject15.bin"/><Relationship Id="rId14" Type="http://schemas.openxmlformats.org/officeDocument/2006/relationships/oleObject" Target="../embeddings/oleObject19.bin"/></Relationships>
</file>

<file path=ppt/slides/_rels/slide27.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1.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30.bin"/></Relationships>
</file>

<file path=ppt/slides/_rels/slide28.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6.wmf"/><Relationship Id="rId11" Type="http://schemas.openxmlformats.org/officeDocument/2006/relationships/oleObject" Target="../embeddings/oleObject37.bin"/><Relationship Id="rId5" Type="http://schemas.openxmlformats.org/officeDocument/2006/relationships/oleObject" Target="../embeddings/oleObject33.bin"/><Relationship Id="rId10" Type="http://schemas.openxmlformats.org/officeDocument/2006/relationships/oleObject" Target="../embeddings/oleObject36.bin"/><Relationship Id="rId4" Type="http://schemas.openxmlformats.org/officeDocument/2006/relationships/image" Target="../media/image25.wmf"/><Relationship Id="rId9" Type="http://schemas.openxmlformats.org/officeDocument/2006/relationships/oleObject" Target="../embeddings/oleObject35.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0.wmf"/><Relationship Id="rId5" Type="http://schemas.openxmlformats.org/officeDocument/2006/relationships/oleObject" Target="../embeddings/oleObject39.bin"/><Relationship Id="rId4" Type="http://schemas.openxmlformats.org/officeDocument/2006/relationships/image" Target="../media/image29.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1.emf"/></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46.bin"/><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image" Target="../media/image43.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40.wmf"/><Relationship Id="rId11" Type="http://schemas.openxmlformats.org/officeDocument/2006/relationships/oleObject" Target="../embeddings/oleObject45.bin"/><Relationship Id="rId5" Type="http://schemas.openxmlformats.org/officeDocument/2006/relationships/oleObject" Target="../embeddings/oleObject42.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44.bin"/><Relationship Id="rId14" Type="http://schemas.openxmlformats.org/officeDocument/2006/relationships/image" Target="../media/image44.wmf"/></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051"/>
          <p:cNvSpPr>
            <a:spLocks noGrp="1" noChangeArrowheads="1"/>
          </p:cNvSpPr>
          <p:nvPr>
            <p:ph type="body" idx="1"/>
          </p:nvPr>
        </p:nvSpPr>
        <p:spPr bwMode="auto">
          <a:xfrm>
            <a:off x="1899138" y="2960079"/>
            <a:ext cx="8229600" cy="1693984"/>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pPr>
            <a:r>
              <a:rPr lang="en" altLang="uk-UA" sz="4800" b="1" dirty="0"/>
              <a:t>Bioequivalence</a:t>
            </a:r>
          </a:p>
          <a:p>
            <a:pPr algn="ctr">
              <a:buFont typeface="Wingdings" panose="05000000000000000000" pitchFamily="2" charset="2"/>
              <a:buNone/>
            </a:pPr>
            <a:r>
              <a:rPr lang="en" altLang="uk-UA" sz="4800" dirty="0"/>
              <a:t>as a type of clinical trial</a:t>
            </a:r>
          </a:p>
        </p:txBody>
      </p:sp>
      <p:pic>
        <p:nvPicPr>
          <p:cNvPr id="3"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2509"/>
            <a:ext cx="1080120" cy="1412466"/>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1"/>
          <p:cNvSpPr txBox="1">
            <a:spLocks/>
          </p:cNvSpPr>
          <p:nvPr/>
        </p:nvSpPr>
        <p:spPr>
          <a:xfrm>
            <a:off x="9113732" y="5146431"/>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Arial" panose="020B0604020202020204" pitchFamily="34" charset="0"/>
                <a:cs typeface="Arial" panose="020B0604020202020204" pitchFamily="34" charset="0"/>
              </a:rPr>
              <a:t>Associate Professor Zamkovaya A.V.</a:t>
            </a:r>
            <a:endParaRPr lang="uk-UA" sz="2000" dirty="0">
              <a:latin typeface="Arial" panose="020B0604020202020204" pitchFamily="34" charset="0"/>
              <a:cs typeface="Arial" panose="020B0604020202020204" pitchFamily="34" charset="0"/>
            </a:endParaRPr>
          </a:p>
        </p:txBody>
      </p:sp>
      <p:sp>
        <p:nvSpPr>
          <p:cNvPr id="5" name="Заголовок 1"/>
          <p:cNvSpPr txBox="1">
            <a:spLocks/>
          </p:cNvSpPr>
          <p:nvPr/>
        </p:nvSpPr>
        <p:spPr>
          <a:xfrm>
            <a:off x="2907505" y="6319373"/>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Arial" panose="020B0604020202020204" pitchFamily="34" charset="0"/>
                <a:cs typeface="Arial" panose="020B0604020202020204" pitchFamily="34" charset="0"/>
              </a:rPr>
              <a:t>Odesa 2025</a:t>
            </a:r>
            <a:endParaRPr lang="uk-UA" sz="2000"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bwMode="auto">
          <a:xfrm>
            <a:off x="1500554" y="210324"/>
            <a:ext cx="10480431" cy="148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anose="05020102010507070707"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anose="05020102010507070707"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anose="05020102010507070707"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anose="05020102010507070707"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anose="05020102010507070707"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r>
              <a:rPr lang="en" sz="2000" b="1" dirty="0" smtClean="0">
                <a:latin typeface="Arial" panose="020B0604020202020204" pitchFamily="34" charset="0"/>
                <a:cs typeface="Arial" panose="020B0604020202020204" pitchFamily="34" charset="0"/>
              </a:rPr>
              <a:t>ODESSA NATIONAL MEDICAL UNIVERSITY</a:t>
            </a:r>
          </a:p>
          <a:p>
            <a:pPr algn="ctr"/>
            <a:r>
              <a:rPr lang="en" sz="2000" b="1" dirty="0" smtClean="0">
                <a:latin typeface="Arial" panose="020B0604020202020204" pitchFamily="34" charset="0"/>
                <a:cs typeface="Arial" panose="020B0604020202020204" pitchFamily="34" charset="0"/>
              </a:rPr>
              <a:t>PHARMACEUTICAL</a:t>
            </a:r>
            <a:r>
              <a:rPr lang="uk-UA" sz="2000" b="1" dirty="0" smtClean="0">
                <a:latin typeface="Arial" panose="020B0604020202020204" pitchFamily="34" charset="0"/>
                <a:cs typeface="Arial" panose="020B0604020202020204" pitchFamily="34" charset="0"/>
              </a:rPr>
              <a:t> </a:t>
            </a:r>
            <a:r>
              <a:rPr lang="en" sz="2000" b="1" dirty="0" smtClean="0">
                <a:latin typeface="Arial" panose="020B0604020202020204" pitchFamily="34" charset="0"/>
                <a:cs typeface="Arial" panose="020B0604020202020204" pitchFamily="34" charset="0"/>
              </a:rPr>
              <a:t>FACULTY </a:t>
            </a:r>
            <a:endParaRPr lang="uk-UA" sz="2000" b="1" dirty="0" smtClean="0">
              <a:latin typeface="Arial" panose="020B0604020202020204" pitchFamily="34" charset="0"/>
              <a:cs typeface="Arial" panose="020B0604020202020204" pitchFamily="34" charset="0"/>
            </a:endParaRPr>
          </a:p>
          <a:p>
            <a:pPr algn="ctr"/>
            <a:r>
              <a:rPr lang="en" sz="2000" b="1" dirty="0" smtClean="0">
                <a:latin typeface="Arial" panose="020B0604020202020204" pitchFamily="34" charset="0"/>
                <a:cs typeface="Arial" panose="020B0604020202020204" pitchFamily="34" charset="0"/>
              </a:rPr>
              <a:t> DEPARTMENT OF </a:t>
            </a:r>
            <a:r>
              <a:rPr lang="en-US" sz="2000" b="1" dirty="0" smtClean="0">
                <a:latin typeface="Arial" panose="020B0604020202020204" pitchFamily="34" charset="0"/>
                <a:cs typeface="Arial" panose="020B0604020202020204" pitchFamily="34" charset="0"/>
              </a:rPr>
              <a:t>PHARMACEUTICAL CHEMISTRY</a:t>
            </a:r>
            <a:r>
              <a:rPr lang="ru-RU" sz="2000" b="1" dirty="0" smtClean="0">
                <a:latin typeface="Arial" panose="020B0604020202020204" pitchFamily="34" charset="0"/>
                <a:cs typeface="Arial" panose="020B0604020202020204" pitchFamily="34" charset="0"/>
              </a:rPr>
              <a:t>  </a:t>
            </a:r>
            <a:endParaRPr lang="en-US" sz="2000" b="1" dirty="0" smtClean="0">
              <a:latin typeface="Arial" panose="020B0604020202020204" pitchFamily="34" charset="0"/>
              <a:cs typeface="Arial" panose="020B0604020202020204" pitchFamily="34" charset="0"/>
            </a:endParaRPr>
          </a:p>
          <a:p>
            <a:pPr algn="ctr"/>
            <a:r>
              <a:rPr lang="en-US" sz="2000" b="1" dirty="0" smtClean="0">
                <a:latin typeface="Arial" panose="020B0604020202020204" pitchFamily="34" charset="0"/>
                <a:cs typeface="Arial" panose="020B0604020202020204" pitchFamily="34" charset="0"/>
              </a:rPr>
              <a:t>AND DRUG </a:t>
            </a:r>
            <a:r>
              <a:rPr lang="en" sz="2000" b="1" dirty="0" smtClean="0">
                <a:latin typeface="Arial" panose="020B0604020202020204" pitchFamily="34" charset="0"/>
                <a:cs typeface="Arial" panose="020B0604020202020204" pitchFamily="34" charset="0"/>
              </a:rPr>
              <a:t> TECHNOLOGY</a:t>
            </a:r>
          </a:p>
          <a:p>
            <a:pPr algn="ctr" eaLnBrk="1" hangingPunct="1">
              <a:defRPr/>
            </a:pPr>
            <a:r>
              <a:rPr lang="uk-UA" sz="2000" dirty="0" smtClean="0">
                <a:latin typeface="Arial" panose="020B0604020202020204" pitchFamily="34" charset="0"/>
                <a:cs typeface="Arial" panose="020B0604020202020204" pitchFamily="34" charset="0"/>
              </a:rPr>
              <a:t/>
            </a:r>
            <a:br>
              <a:rPr lang="uk-UA" sz="2000" dirty="0" smtClean="0">
                <a:latin typeface="Arial" panose="020B0604020202020204" pitchFamily="34" charset="0"/>
                <a:cs typeface="Arial" panose="020B0604020202020204" pitchFamily="34" charset="0"/>
              </a:rPr>
            </a:br>
            <a:endParaRPr lang="uk-UA"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0709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 altLang="uk-UA" sz="3600"/>
              <a:t>LECTURE PLAN</a:t>
            </a:r>
          </a:p>
        </p:txBody>
      </p:sp>
      <p:sp>
        <p:nvSpPr>
          <p:cNvPr id="223235" name="Rectangle 3"/>
          <p:cNvSpPr>
            <a:spLocks noGrp="1" noChangeArrowheads="1"/>
          </p:cNvSpPr>
          <p:nvPr>
            <p:ph type="body" idx="1"/>
          </p:nvPr>
        </p:nvSpPr>
        <p:spPr bwMode="auto">
          <a:xfrm>
            <a:off x="1981200" y="1600201"/>
            <a:ext cx="8229600" cy="45259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a:lnSpc>
                <a:spcPct val="90000"/>
              </a:lnSpc>
            </a:pPr>
            <a:r>
              <a:rPr lang="en" altLang="uk-UA"/>
              <a:t>Stages of creating a medicinal product (original, generic)</a:t>
            </a:r>
          </a:p>
          <a:p>
            <a:pPr>
              <a:lnSpc>
                <a:spcPct val="90000"/>
              </a:lnSpc>
            </a:pPr>
            <a:r>
              <a:rPr lang="en" altLang="uk-UA"/>
              <a:t>The concept of bioequivalence, bioavailability</a:t>
            </a:r>
          </a:p>
          <a:p>
            <a:pPr>
              <a:lnSpc>
                <a:spcPct val="90000"/>
              </a:lnSpc>
            </a:pPr>
            <a:r>
              <a:rPr lang="en" altLang="uk-UA"/>
              <a:t>Requirements for generic drugs</a:t>
            </a:r>
          </a:p>
          <a:p>
            <a:pPr>
              <a:lnSpc>
                <a:spcPct val="90000"/>
              </a:lnSpc>
            </a:pPr>
            <a:r>
              <a:rPr lang="en" altLang="uk-UA"/>
              <a:t>Methods for studying bioequivalence</a:t>
            </a:r>
          </a:p>
          <a:p>
            <a:pPr>
              <a:lnSpc>
                <a:spcPct val="90000"/>
              </a:lnSpc>
            </a:pPr>
            <a:r>
              <a:rPr lang="en" altLang="uk-UA"/>
              <a:t>Requirements for the reference drug (comparator)</a:t>
            </a:r>
          </a:p>
        </p:txBody>
      </p:sp>
    </p:spTree>
    <p:extLst>
      <p:ext uri="{BB962C8B-B14F-4D97-AF65-F5344CB8AC3E}">
        <p14:creationId xmlns:p14="http://schemas.microsoft.com/office/powerpoint/2010/main" val="1003352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2133600" y="1295400"/>
            <a:ext cx="8229600" cy="685800"/>
          </a:xfrm>
        </p:spPr>
        <p:txBody>
          <a:bodyPr/>
          <a:lstStyle/>
          <a:p>
            <a:r>
              <a:rPr lang="en" altLang="uk-UA" sz="3200">
                <a:solidFill>
                  <a:srgbClr val="CCECFF"/>
                </a:solidFill>
              </a:rPr>
              <a:t>of them:</a:t>
            </a:r>
            <a:endParaRPr lang="ru-RU" altLang="uk-UA" sz="3200">
              <a:solidFill>
                <a:srgbClr val="CCECFF"/>
              </a:solidFill>
            </a:endParaRPr>
          </a:p>
        </p:txBody>
      </p:sp>
      <p:sp>
        <p:nvSpPr>
          <p:cNvPr id="110595" name="Rectangle 3"/>
          <p:cNvSpPr>
            <a:spLocks noGrp="1" noChangeArrowheads="1"/>
          </p:cNvSpPr>
          <p:nvPr>
            <p:ph type="body" idx="1"/>
          </p:nvPr>
        </p:nvSpPr>
        <p:spPr bwMode="auto">
          <a:xfrm>
            <a:off x="2438400" y="2046288"/>
            <a:ext cx="8077200" cy="2807066"/>
          </a:xfrm>
          <a:noFill/>
          <a:ln/>
          <a:effectLst>
            <a:outerShdw dist="35921" dir="2700000" algn="ctr" rotWithShape="0">
              <a:srgbClr val="0000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nSpc>
                <a:spcPct val="90000"/>
              </a:lnSpc>
              <a:spcBef>
                <a:spcPct val="0"/>
              </a:spcBef>
            </a:pPr>
            <a:r>
              <a:rPr lang="en" altLang="uk-UA" b="1" dirty="0">
                <a:solidFill>
                  <a:srgbClr val="66FF33"/>
                </a:solidFill>
                <a:latin typeface="Times New Roman" panose="02020603050405020304" pitchFamily="18" charset="0"/>
              </a:rPr>
              <a:t>2,000 (6.7%) </a:t>
            </a:r>
            <a:r>
              <a:rPr lang="en" altLang="uk-UA" b="1" dirty="0">
                <a:latin typeface="Times New Roman" panose="02020603050405020304" pitchFamily="18" charset="0"/>
              </a:rPr>
              <a:t>– are in preclinical research</a:t>
            </a:r>
          </a:p>
          <a:p>
            <a:pPr>
              <a:lnSpc>
                <a:spcPct val="90000"/>
              </a:lnSpc>
              <a:spcBef>
                <a:spcPct val="0"/>
              </a:spcBef>
            </a:pPr>
            <a:r>
              <a:rPr lang="en" altLang="uk-UA" b="1" dirty="0">
                <a:solidFill>
                  <a:srgbClr val="66FF33"/>
                </a:solidFill>
                <a:latin typeface="Times New Roman" panose="02020603050405020304" pitchFamily="18" charset="0"/>
              </a:rPr>
              <a:t>200 (0.67%) </a:t>
            </a:r>
            <a:r>
              <a:rPr lang="en" altLang="uk-UA" b="1" dirty="0">
                <a:latin typeface="Times New Roman" panose="02020603050405020304" pitchFamily="18" charset="0"/>
              </a:rPr>
              <a:t>- reach phase I clinical trials</a:t>
            </a:r>
          </a:p>
          <a:p>
            <a:pPr>
              <a:lnSpc>
                <a:spcPct val="90000"/>
              </a:lnSpc>
              <a:spcBef>
                <a:spcPct val="0"/>
              </a:spcBef>
            </a:pPr>
            <a:r>
              <a:rPr lang="en" altLang="uk-UA" b="1" dirty="0">
                <a:solidFill>
                  <a:srgbClr val="66FF33"/>
                </a:solidFill>
                <a:latin typeface="Times New Roman" panose="02020603050405020304" pitchFamily="18" charset="0"/>
              </a:rPr>
              <a:t>40 (0.13%) </a:t>
            </a:r>
            <a:r>
              <a:rPr lang="en" altLang="uk-UA" b="1" dirty="0">
                <a:latin typeface="Times New Roman" panose="02020603050405020304" pitchFamily="18" charset="0"/>
              </a:rPr>
              <a:t>– reach phase II clinical trials</a:t>
            </a:r>
          </a:p>
          <a:p>
            <a:pPr>
              <a:lnSpc>
                <a:spcPct val="90000"/>
              </a:lnSpc>
              <a:spcBef>
                <a:spcPct val="0"/>
              </a:spcBef>
            </a:pPr>
            <a:r>
              <a:rPr lang="en" altLang="uk-UA" b="1" dirty="0">
                <a:solidFill>
                  <a:srgbClr val="66FF33"/>
                </a:solidFill>
                <a:latin typeface="Times New Roman" panose="02020603050405020304" pitchFamily="18" charset="0"/>
              </a:rPr>
              <a:t>12 (0.04%) </a:t>
            </a:r>
            <a:r>
              <a:rPr lang="en" altLang="uk-UA" b="1" dirty="0">
                <a:latin typeface="Times New Roman" panose="02020603050405020304" pitchFamily="18" charset="0"/>
              </a:rPr>
              <a:t>– reach phase III clinical trials</a:t>
            </a:r>
          </a:p>
          <a:p>
            <a:pPr>
              <a:lnSpc>
                <a:spcPct val="90000"/>
              </a:lnSpc>
              <a:spcBef>
                <a:spcPct val="0"/>
              </a:spcBef>
            </a:pPr>
            <a:r>
              <a:rPr lang="en" altLang="uk-UA" b="1" dirty="0">
                <a:solidFill>
                  <a:srgbClr val="66FF33"/>
                </a:solidFill>
                <a:latin typeface="Times New Roman" panose="02020603050405020304" pitchFamily="18" charset="0"/>
              </a:rPr>
              <a:t>8 (0.027%) </a:t>
            </a:r>
            <a:r>
              <a:rPr lang="en" altLang="uk-UA" b="1" dirty="0">
                <a:latin typeface="Times New Roman" panose="02020603050405020304" pitchFamily="18" charset="0"/>
              </a:rPr>
              <a:t>– enter the pharmaceutical market</a:t>
            </a:r>
          </a:p>
          <a:p>
            <a:pPr>
              <a:lnSpc>
                <a:spcPct val="90000"/>
              </a:lnSpc>
              <a:spcBef>
                <a:spcPct val="0"/>
              </a:spcBef>
            </a:pPr>
            <a:r>
              <a:rPr lang="en" altLang="uk-UA" b="1" dirty="0">
                <a:solidFill>
                  <a:srgbClr val="66FF33"/>
                </a:solidFill>
                <a:latin typeface="Times New Roman" panose="02020603050405020304" pitchFamily="18" charset="0"/>
              </a:rPr>
              <a:t>1 (0.003%) </a:t>
            </a:r>
            <a:r>
              <a:rPr lang="en" altLang="uk-UA" b="1" dirty="0">
                <a:latin typeface="Times New Roman" panose="02020603050405020304" pitchFamily="18" charset="0"/>
              </a:rPr>
              <a:t>- remains after several years</a:t>
            </a:r>
          </a:p>
        </p:txBody>
      </p:sp>
      <p:sp>
        <p:nvSpPr>
          <p:cNvPr id="110596" name="Rectangle 4"/>
          <p:cNvSpPr>
            <a:spLocks noChangeArrowheads="1"/>
          </p:cNvSpPr>
          <p:nvPr/>
        </p:nvSpPr>
        <p:spPr bwMode="auto">
          <a:xfrm>
            <a:off x="2438400" y="76200"/>
            <a:ext cx="8153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 altLang="uk-UA" sz="3600" b="1" i="1">
                <a:solidFill>
                  <a:schemeClr val="hlink"/>
                </a:solidFill>
                <a:effectLst>
                  <a:outerShdw blurRad="38100" dist="38100" dir="2700000" algn="tl">
                    <a:srgbClr val="000000"/>
                  </a:outerShdw>
                </a:effectLst>
              </a:rPr>
              <a:t>Creating an innovative drug</a:t>
            </a:r>
          </a:p>
        </p:txBody>
      </p:sp>
    </p:spTree>
    <p:extLst>
      <p:ext uri="{BB962C8B-B14F-4D97-AF65-F5344CB8AC3E}">
        <p14:creationId xmlns:p14="http://schemas.microsoft.com/office/powerpoint/2010/main" val="113570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590800" y="304800"/>
            <a:ext cx="7848600" cy="838200"/>
          </a:xfrm>
          <a:ln/>
          <a:extLst>
            <a:ext uri="{91240B29-F687-4F45-9708-019B960494DF}">
              <a14:hiddenLine xmlns:a14="http://schemas.microsoft.com/office/drawing/2010/main" w="9525">
                <a:solidFill>
                  <a:srgbClr val="FF0000"/>
                </a:solidFill>
                <a:miter lim="800000"/>
                <a:headEnd/>
                <a:tailEnd/>
              </a14:hiddenLine>
            </a:ext>
          </a:extLst>
        </p:spPr>
        <p:txBody>
          <a:bodyPr/>
          <a:lstStyle/>
          <a:p>
            <a:r>
              <a:rPr lang="en" altLang="uk-UA" sz="3600"/>
              <a:t>The fate of an innovative drug</a:t>
            </a:r>
          </a:p>
        </p:txBody>
      </p:sp>
      <p:sp>
        <p:nvSpPr>
          <p:cNvPr id="67587" name="Text Box 3"/>
          <p:cNvSpPr txBox="1">
            <a:spLocks noChangeArrowheads="1"/>
          </p:cNvSpPr>
          <p:nvPr/>
        </p:nvSpPr>
        <p:spPr bwMode="auto">
          <a:xfrm>
            <a:off x="3352800" y="1371600"/>
            <a:ext cx="6781800" cy="523220"/>
          </a:xfrm>
          <a:prstGeom prst="rect">
            <a:avLst/>
          </a:prstGeom>
          <a:solidFill>
            <a:srgbClr val="0000FF"/>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2800">
                <a:solidFill>
                  <a:srgbClr val="96FF17"/>
                </a:solidFill>
                <a:effectLst>
                  <a:outerShdw blurRad="38100" dist="38100" dir="2700000" algn="tl">
                    <a:srgbClr val="000000"/>
                  </a:outerShdw>
                </a:effectLst>
                <a:latin typeface="Times New Roman" panose="02020603050405020304" pitchFamily="18" charset="0"/>
              </a:rPr>
              <a:t>Innovative </a:t>
            </a:r>
            <a:r>
              <a:rPr lang="en" altLang="uk-UA" sz="2400">
                <a:solidFill>
                  <a:srgbClr val="96FF17"/>
                </a:solidFill>
                <a:effectLst>
                  <a:outerShdw blurRad="38100" dist="38100" dir="2700000" algn="tl">
                    <a:srgbClr val="000000"/>
                  </a:outerShdw>
                </a:effectLst>
                <a:latin typeface="Times New Roman" panose="02020603050405020304" pitchFamily="18" charset="0"/>
              </a:rPr>
              <a:t>(original) drug</a:t>
            </a:r>
          </a:p>
        </p:txBody>
      </p:sp>
      <p:sp>
        <p:nvSpPr>
          <p:cNvPr id="67588" name="Text Box 4"/>
          <p:cNvSpPr txBox="1">
            <a:spLocks noChangeArrowheads="1"/>
          </p:cNvSpPr>
          <p:nvPr/>
        </p:nvSpPr>
        <p:spPr bwMode="auto">
          <a:xfrm>
            <a:off x="5257800" y="3479800"/>
            <a:ext cx="2057400" cy="1549400"/>
          </a:xfrm>
          <a:prstGeom prst="rect">
            <a:avLst/>
          </a:prstGeom>
          <a:solidFill>
            <a:srgbClr val="660066"/>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2400">
                <a:solidFill>
                  <a:srgbClr val="96FF17"/>
                </a:solidFill>
                <a:effectLst>
                  <a:outerShdw blurRad="38100" dist="38100" dir="2700000" algn="tl">
                    <a:srgbClr val="000000"/>
                  </a:outerShdw>
                </a:effectLst>
                <a:latin typeface="Times New Roman" panose="02020603050405020304" pitchFamily="18" charset="0"/>
              </a:rPr>
              <a:t>Brand</a:t>
            </a:r>
          </a:p>
          <a:p>
            <a:pPr algn="ctr">
              <a:spcBef>
                <a:spcPct val="50000"/>
              </a:spcBef>
            </a:pPr>
            <a:r>
              <a:rPr lang="en" altLang="uk-UA" sz="2000">
                <a:solidFill>
                  <a:srgbClr val="96FF17"/>
                </a:solidFill>
                <a:effectLst>
                  <a:outerShdw blurRad="38100" dist="38100" dir="2700000" algn="tl">
                    <a:srgbClr val="000000"/>
                  </a:outerShdw>
                </a:effectLst>
                <a:latin typeface="Times New Roman" panose="02020603050405020304" pitchFamily="18" charset="0"/>
              </a:rPr>
              <a:t>Aspirin </a:t>
            </a:r>
            <a:r>
              <a:rPr lang="en" altLang="uk-UA" sz="2000">
                <a:solidFill>
                  <a:srgbClr val="96FF17"/>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 altLang="uk-UA" sz="2000">
                <a:solidFill>
                  <a:srgbClr val="96FF17"/>
                </a:solidFill>
                <a:effectLst>
                  <a:outerShdw blurRad="38100" dist="38100" dir="2700000" algn="tl">
                    <a:srgbClr val="000000"/>
                  </a:outerShdw>
                </a:effectLst>
                <a:latin typeface="Times New Roman" panose="02020603050405020304" pitchFamily="18" charset="0"/>
              </a:rPr>
              <a:t>, Essentials </a:t>
            </a:r>
            <a:r>
              <a:rPr lang="en" altLang="uk-UA" sz="2000">
                <a:solidFill>
                  <a:srgbClr val="96FF17"/>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 altLang="uk-UA" sz="2000">
                <a:solidFill>
                  <a:srgbClr val="96FF17"/>
                </a:solidFill>
                <a:effectLst>
                  <a:outerShdw blurRad="38100" dist="38100" dir="2700000" algn="tl">
                    <a:srgbClr val="000000"/>
                  </a:outerShdw>
                </a:effectLst>
                <a:latin typeface="Times New Roman" panose="02020603050405020304" pitchFamily="18" charset="0"/>
              </a:rPr>
              <a:t>,</a:t>
            </a:r>
          </a:p>
          <a:p>
            <a:pPr algn="ctr"/>
            <a:r>
              <a:rPr lang="en" altLang="uk-UA" sz="2000">
                <a:solidFill>
                  <a:srgbClr val="96FF17"/>
                </a:solidFill>
                <a:effectLst>
                  <a:outerShdw blurRad="38100" dist="38100" dir="2700000" algn="tl">
                    <a:srgbClr val="000000"/>
                  </a:outerShdw>
                </a:effectLst>
                <a:latin typeface="Times New Roman" panose="02020603050405020304" pitchFamily="18" charset="0"/>
              </a:rPr>
              <a:t>No-shpa </a:t>
            </a:r>
            <a:r>
              <a:rPr lang="en" altLang="uk-UA" sz="2000">
                <a:solidFill>
                  <a:srgbClr val="96FF17"/>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endParaRPr lang="ru-RU" altLang="uk-UA" sz="2000">
              <a:solidFill>
                <a:srgbClr val="96FF17"/>
              </a:solidFill>
              <a:effectLst>
                <a:outerShdw blurRad="38100" dist="38100" dir="2700000" algn="tl">
                  <a:srgbClr val="000000"/>
                </a:outerShdw>
              </a:effectLst>
              <a:latin typeface="Times New Roman" panose="02020603050405020304" pitchFamily="18" charset="0"/>
            </a:endParaRPr>
          </a:p>
        </p:txBody>
      </p:sp>
      <p:sp>
        <p:nvSpPr>
          <p:cNvPr id="67589" name="Text Box 5"/>
          <p:cNvSpPr txBox="1">
            <a:spLocks noChangeArrowheads="1"/>
          </p:cNvSpPr>
          <p:nvPr/>
        </p:nvSpPr>
        <p:spPr bwMode="auto">
          <a:xfrm>
            <a:off x="7696199" y="3429000"/>
            <a:ext cx="3159369" cy="1212850"/>
          </a:xfrm>
          <a:prstGeom prst="rect">
            <a:avLst/>
          </a:prstGeom>
          <a:solidFill>
            <a:srgbClr val="000099"/>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 altLang="uk-UA" sz="2400" dirty="0">
                <a:solidFill>
                  <a:srgbClr val="96FF17"/>
                </a:solidFill>
                <a:effectLst>
                  <a:outerShdw blurRad="38100" dist="38100" dir="2700000" algn="tl">
                    <a:srgbClr val="000000"/>
                  </a:outerShdw>
                </a:effectLst>
                <a:latin typeface="Times New Roman" panose="02020603050405020304" pitchFamily="18" charset="0"/>
              </a:rPr>
              <a:t>Blockbuster - sales exceed </a:t>
            </a:r>
            <a:r>
              <a:rPr lang="en" altLang="uk-UA" sz="2400" dirty="0">
                <a:solidFill>
                  <a:srgbClr val="96FF17"/>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en" altLang="uk-UA" sz="2400" dirty="0">
                <a:solidFill>
                  <a:srgbClr val="96FF17"/>
                </a:solidFill>
                <a:effectLst>
                  <a:outerShdw blurRad="38100" dist="38100" dir="2700000" algn="tl">
                    <a:srgbClr val="000000"/>
                  </a:outerShdw>
                </a:effectLst>
                <a:latin typeface="Times New Roman" panose="02020603050405020304" pitchFamily="18" charset="0"/>
              </a:rPr>
              <a:t>1 billion.</a:t>
            </a:r>
          </a:p>
        </p:txBody>
      </p:sp>
      <p:sp>
        <p:nvSpPr>
          <p:cNvPr id="67590" name="Text Box 6"/>
          <p:cNvSpPr txBox="1">
            <a:spLocks noChangeArrowheads="1"/>
          </p:cNvSpPr>
          <p:nvPr/>
        </p:nvSpPr>
        <p:spPr bwMode="auto">
          <a:xfrm>
            <a:off x="3200400" y="5476876"/>
            <a:ext cx="4419600" cy="847725"/>
          </a:xfrm>
          <a:prstGeom prst="rect">
            <a:avLst/>
          </a:prstGeom>
          <a:solidFill>
            <a:srgbClr val="6600CC"/>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 altLang="uk-UA" sz="2400">
                <a:effectLst>
                  <a:outerShdw blurRad="38100" dist="38100" dir="2700000" algn="tl">
                    <a:srgbClr val="000000"/>
                  </a:outerShdw>
                </a:effectLst>
                <a:latin typeface="Times New Roman" panose="02020603050405020304" pitchFamily="18" charset="0"/>
              </a:rPr>
              <a:t>Reproduction of generic drugs</a:t>
            </a:r>
            <a:endParaRPr lang="ru-RU" altLang="uk-UA" sz="2000">
              <a:effectLst>
                <a:outerShdw blurRad="38100" dist="38100" dir="2700000" algn="tl">
                  <a:srgbClr val="000000"/>
                </a:outerShdw>
              </a:effectLst>
              <a:latin typeface="Times New Roman" panose="02020603050405020304" pitchFamily="18" charset="0"/>
            </a:endParaRPr>
          </a:p>
        </p:txBody>
      </p:sp>
      <p:sp>
        <p:nvSpPr>
          <p:cNvPr id="67591" name="Text Box 7"/>
          <p:cNvSpPr txBox="1">
            <a:spLocks noChangeArrowheads="1"/>
          </p:cNvSpPr>
          <p:nvPr/>
        </p:nvSpPr>
        <p:spPr bwMode="auto">
          <a:xfrm>
            <a:off x="6248400" y="2286000"/>
            <a:ext cx="4607168" cy="831850"/>
          </a:xfrm>
          <a:prstGeom prst="rect">
            <a:avLst/>
          </a:prstGeom>
          <a:solidFill>
            <a:srgbClr val="3333CC"/>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 altLang="uk-UA" sz="2400">
                <a:effectLst>
                  <a:outerShdw blurRad="38100" dist="38100" dir="2700000" algn="tl">
                    <a:srgbClr val="000000"/>
                  </a:outerShdw>
                </a:effectLst>
                <a:latin typeface="Times New Roman" panose="02020603050405020304" pitchFamily="18" charset="0"/>
              </a:rPr>
              <a:t>Marketing support, market positioning</a:t>
            </a:r>
          </a:p>
        </p:txBody>
      </p:sp>
      <p:sp>
        <p:nvSpPr>
          <p:cNvPr id="67592" name="Line 8"/>
          <p:cNvSpPr>
            <a:spLocks noChangeShapeType="1"/>
          </p:cNvSpPr>
          <p:nvPr/>
        </p:nvSpPr>
        <p:spPr bwMode="auto">
          <a:xfrm>
            <a:off x="5791200" y="1981200"/>
            <a:ext cx="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uk-UA"/>
          </a:p>
        </p:txBody>
      </p:sp>
      <p:sp>
        <p:nvSpPr>
          <p:cNvPr id="67593" name="Line 9"/>
          <p:cNvSpPr>
            <a:spLocks noChangeShapeType="1"/>
          </p:cNvSpPr>
          <p:nvPr/>
        </p:nvSpPr>
        <p:spPr bwMode="auto">
          <a:xfrm>
            <a:off x="7315200" y="4038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uk-UA"/>
          </a:p>
        </p:txBody>
      </p:sp>
      <p:sp>
        <p:nvSpPr>
          <p:cNvPr id="67594" name="Text Box 10"/>
          <p:cNvSpPr txBox="1">
            <a:spLocks noChangeArrowheads="1"/>
          </p:cNvSpPr>
          <p:nvPr/>
        </p:nvSpPr>
        <p:spPr bwMode="auto">
          <a:xfrm>
            <a:off x="8305800" y="4876800"/>
            <a:ext cx="2549768" cy="1562100"/>
          </a:xfrm>
          <a:prstGeom prst="rect">
            <a:avLst/>
          </a:prstGeom>
          <a:solidFill>
            <a:srgbClr val="990033"/>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 altLang="uk-UA" sz="2400">
                <a:effectLst>
                  <a:outerShdw blurRad="38100" dist="38100" dir="2700000" algn="tl">
                    <a:srgbClr val="000000"/>
                  </a:outerShdw>
                </a:effectLst>
                <a:latin typeface="Times New Roman" panose="02020603050405020304" pitchFamily="18" charset="0"/>
              </a:rPr>
              <a:t>Brand and blockbuster are </a:t>
            </a:r>
            <a:r>
              <a:rPr lang="en" altLang="uk-UA" sz="2400" i="1" u="sng">
                <a:effectLst>
                  <a:outerShdw blurRad="38100" dist="38100" dir="2700000" algn="tl">
                    <a:srgbClr val="000000"/>
                  </a:outerShdw>
                </a:effectLst>
                <a:latin typeface="Times New Roman" panose="02020603050405020304" pitchFamily="18" charset="0"/>
              </a:rPr>
              <a:t>economic concepts</a:t>
            </a:r>
          </a:p>
        </p:txBody>
      </p:sp>
      <p:sp>
        <p:nvSpPr>
          <p:cNvPr id="67595" name="Line 11"/>
          <p:cNvSpPr>
            <a:spLocks noChangeShapeType="1"/>
          </p:cNvSpPr>
          <p:nvPr/>
        </p:nvSpPr>
        <p:spPr bwMode="auto">
          <a:xfrm flipH="1">
            <a:off x="3962400" y="1981200"/>
            <a:ext cx="1828800" cy="3276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uk-UA"/>
          </a:p>
        </p:txBody>
      </p:sp>
      <p:sp>
        <p:nvSpPr>
          <p:cNvPr id="67596" name="Line 12"/>
          <p:cNvSpPr>
            <a:spLocks noChangeShapeType="1"/>
          </p:cNvSpPr>
          <p:nvPr/>
        </p:nvSpPr>
        <p:spPr bwMode="auto">
          <a:xfrm>
            <a:off x="5943600" y="51816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uk-UA"/>
          </a:p>
        </p:txBody>
      </p:sp>
      <p:sp>
        <p:nvSpPr>
          <p:cNvPr id="67598" name="Text Box 14"/>
          <p:cNvSpPr txBox="1">
            <a:spLocks noChangeArrowheads="1"/>
          </p:cNvSpPr>
          <p:nvPr/>
        </p:nvSpPr>
        <p:spPr bwMode="auto">
          <a:xfrm>
            <a:off x="1424355" y="2956580"/>
            <a:ext cx="147124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 altLang="uk-UA" sz="2800" dirty="0">
                <a:effectLst>
                  <a:outerShdw blurRad="38100" dist="38100" dir="2700000" algn="tl">
                    <a:srgbClr val="000000"/>
                  </a:outerShdw>
                </a:effectLst>
              </a:rPr>
              <a:t>20 years</a:t>
            </a:r>
          </a:p>
        </p:txBody>
      </p:sp>
      <p:sp>
        <p:nvSpPr>
          <p:cNvPr id="67599" name="Text Box 15"/>
          <p:cNvSpPr txBox="1">
            <a:spLocks noChangeArrowheads="1"/>
          </p:cNvSpPr>
          <p:nvPr/>
        </p:nvSpPr>
        <p:spPr bwMode="auto">
          <a:xfrm>
            <a:off x="2438400" y="1355726"/>
            <a:ext cx="1403350" cy="3140075"/>
          </a:xfrm>
          <a:prstGeom prst="rect">
            <a:avLst/>
          </a:prstGeom>
          <a:noFill/>
          <a:ln>
            <a:noFill/>
          </a:ln>
          <a:effectLst>
            <a:outerShdw dist="35921" dir="2700000" algn="ctr" rotWithShape="0">
              <a:srgbClr val="00006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 altLang="uk-UA" sz="20000" dirty="0">
                <a:latin typeface="Times New Roman" panose="02020603050405020304" pitchFamily="18" charset="0"/>
              </a:rPr>
              <a:t>{</a:t>
            </a:r>
            <a:endParaRPr lang="ru-RU" altLang="uk-UA" sz="20000" dirty="0">
              <a:latin typeface="Times New Roman" panose="02020603050405020304" pitchFamily="18" charset="0"/>
            </a:endParaRPr>
          </a:p>
        </p:txBody>
      </p:sp>
    </p:spTree>
    <p:extLst>
      <p:ext uri="{BB962C8B-B14F-4D97-AF65-F5344CB8AC3E}">
        <p14:creationId xmlns:p14="http://schemas.microsoft.com/office/powerpoint/2010/main" val="65318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6"/>
          <p:cNvSpPr>
            <a:spLocks noGrp="1" noChangeArrowheads="1"/>
          </p:cNvSpPr>
          <p:nvPr>
            <p:ph type="title"/>
          </p:nvPr>
        </p:nvSpPr>
        <p:spPr>
          <a:xfrm>
            <a:off x="2514600" y="304800"/>
            <a:ext cx="8153400" cy="533400"/>
          </a:xfrm>
        </p:spPr>
        <p:txBody>
          <a:bodyPr>
            <a:normAutofit fontScale="90000"/>
          </a:bodyPr>
          <a:lstStyle/>
          <a:p>
            <a:r>
              <a:rPr lang="en" altLang="uk-UA"/>
              <a:t>Historical aspect</a:t>
            </a:r>
          </a:p>
        </p:txBody>
      </p:sp>
      <p:sp>
        <p:nvSpPr>
          <p:cNvPr id="193539" name="Rectangle 1027"/>
          <p:cNvSpPr>
            <a:spLocks noGrp="1" noChangeArrowheads="1"/>
          </p:cNvSpPr>
          <p:nvPr>
            <p:ph type="body" idx="1"/>
          </p:nvPr>
        </p:nvSpPr>
        <p:spPr bwMode="auto">
          <a:xfrm>
            <a:off x="1793632" y="2151186"/>
            <a:ext cx="8229600" cy="3065583"/>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n" altLang="uk-UA">
                <a:solidFill>
                  <a:srgbClr val="990033"/>
                </a:solidFill>
                <a:effectLst>
                  <a:outerShdw blurRad="38100" dist="38100" dir="2700000" algn="tl">
                    <a:srgbClr val="C0C0C0"/>
                  </a:outerShdw>
                </a:effectLst>
              </a:rPr>
              <a:t>1938 – The first law regulating the production of generic drugs was passed in the USA</a:t>
            </a:r>
          </a:p>
          <a:p>
            <a:r>
              <a:rPr lang="en" altLang="uk-UA">
                <a:solidFill>
                  <a:srgbClr val="990033"/>
                </a:solidFill>
                <a:effectLst>
                  <a:outerShdw blurRad="38100" dist="38100" dir="2700000" algn="tl">
                    <a:srgbClr val="C0C0C0"/>
                  </a:outerShdw>
                </a:effectLst>
              </a:rPr>
              <a:t>1986 – the first modern definition of the term “Generic” was given</a:t>
            </a:r>
          </a:p>
        </p:txBody>
      </p:sp>
    </p:spTree>
    <p:extLst>
      <p:ext uri="{BB962C8B-B14F-4D97-AF65-F5344CB8AC3E}">
        <p14:creationId xmlns:p14="http://schemas.microsoft.com/office/powerpoint/2010/main" val="1880086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026"/>
          <p:cNvSpPr>
            <a:spLocks noGrp="1" noChangeArrowheads="1"/>
          </p:cNvSpPr>
          <p:nvPr>
            <p:ph type="title"/>
          </p:nvPr>
        </p:nvSpPr>
        <p:spPr/>
        <p:txBody>
          <a:bodyPr/>
          <a:lstStyle/>
          <a:p>
            <a:r>
              <a:rPr lang="en" altLang="uk-UA"/>
              <a:t>Generics -</a:t>
            </a:r>
          </a:p>
        </p:txBody>
      </p:sp>
      <p:sp>
        <p:nvSpPr>
          <p:cNvPr id="194563" name="Rectangle 1027"/>
          <p:cNvSpPr>
            <a:spLocks noGrp="1" noChangeArrowheads="1"/>
          </p:cNvSpPr>
          <p:nvPr>
            <p:ph type="body" idx="1"/>
          </p:nvPr>
        </p:nvSpPr>
        <p:spPr bwMode="auto">
          <a:xfrm>
            <a:off x="2566988" y="1295400"/>
            <a:ext cx="7034212" cy="1917700"/>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pPr marL="0" indent="0">
              <a:buNone/>
            </a:pPr>
            <a:r>
              <a:rPr lang="en" altLang="uk-UA" sz="2600" b="1" i="1">
                <a:solidFill>
                  <a:srgbClr val="990033"/>
                </a:solidFill>
                <a:effectLst>
                  <a:outerShdw blurRad="38100" dist="38100" dir="2700000" algn="tl">
                    <a:srgbClr val="C0C0C0"/>
                  </a:outerShdw>
                </a:effectLst>
              </a:rPr>
              <a:t>copies of original drugs, the production and sale of which is possible after the expiration of the patent protecting the innovative drug.</a:t>
            </a:r>
          </a:p>
        </p:txBody>
      </p:sp>
      <p:sp>
        <p:nvSpPr>
          <p:cNvPr id="194564" name="Rectangle 1028"/>
          <p:cNvSpPr>
            <a:spLocks noChangeArrowheads="1"/>
          </p:cNvSpPr>
          <p:nvPr/>
        </p:nvSpPr>
        <p:spPr bwMode="auto">
          <a:xfrm>
            <a:off x="2971800" y="3429000"/>
            <a:ext cx="68580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84150" indent="-184150">
              <a:defRPr>
                <a:solidFill>
                  <a:schemeClr val="tx1"/>
                </a:solidFill>
                <a:latin typeface="Arial" panose="020B0604020202020204" pitchFamily="34" charset="0"/>
              </a:defRPr>
            </a:lvl1pPr>
            <a:lvl2pPr marL="760413" indent="-285750">
              <a:defRPr>
                <a:solidFill>
                  <a:schemeClr val="tx1"/>
                </a:solidFill>
                <a:latin typeface="Arial" panose="020B0604020202020204" pitchFamily="34" charset="0"/>
              </a:defRPr>
            </a:lvl2pPr>
            <a:lvl3pPr marL="1179513"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 altLang="uk-UA" sz="2400" b="1" i="1"/>
              <a:t>drug in the same dosage form</a:t>
            </a:r>
          </a:p>
          <a:p>
            <a:pPr>
              <a:spcBef>
                <a:spcPct val="20000"/>
              </a:spcBef>
              <a:buFontTx/>
              <a:buChar char="•"/>
            </a:pPr>
            <a:r>
              <a:rPr lang="en" altLang="uk-UA" sz="2400" b="1" i="1"/>
              <a:t>with similar qualitative and quantitative composition of active ingredients</a:t>
            </a:r>
          </a:p>
          <a:p>
            <a:pPr>
              <a:spcBef>
                <a:spcPct val="20000"/>
              </a:spcBef>
              <a:buFontTx/>
              <a:buChar char="•"/>
            </a:pPr>
            <a:r>
              <a:rPr lang="en" altLang="uk-UA" sz="2400" b="1" i="1"/>
              <a:t>bioequivalent to the original drug</a:t>
            </a:r>
          </a:p>
        </p:txBody>
      </p:sp>
    </p:spTree>
    <p:extLst>
      <p:ext uri="{BB962C8B-B14F-4D97-AF65-F5344CB8AC3E}">
        <p14:creationId xmlns:p14="http://schemas.microsoft.com/office/powerpoint/2010/main" val="1930847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6" name="Rectangle 1032"/>
          <p:cNvSpPr>
            <a:spLocks noGrp="1" noChangeArrowheads="1"/>
          </p:cNvSpPr>
          <p:nvPr>
            <p:ph type="title"/>
          </p:nvPr>
        </p:nvSpPr>
        <p:spPr>
          <a:xfrm>
            <a:off x="2209800" y="0"/>
            <a:ext cx="8305800" cy="914400"/>
          </a:xfrm>
          <a:noFill/>
          <a:ln/>
        </p:spPr>
        <p:txBody>
          <a:bodyPr/>
          <a:lstStyle/>
          <a:p>
            <a:r>
              <a:rPr lang="en" altLang="uk-UA" sz="2800" dirty="0"/>
              <a:t>Current market situation </a:t>
            </a:r>
            <a:r>
              <a:rPr lang="ru-RU" altLang="uk-UA" sz="2800" dirty="0"/>
              <a:t/>
            </a:r>
            <a:br>
              <a:rPr lang="ru-RU" altLang="uk-UA" sz="2800" dirty="0"/>
            </a:br>
            <a:r>
              <a:rPr lang="en" altLang="uk-UA" sz="2800" dirty="0"/>
              <a:t>generic drugs</a:t>
            </a:r>
          </a:p>
        </p:txBody>
      </p:sp>
      <p:pic>
        <p:nvPicPr>
          <p:cNvPr id="6" name="Рисунок 5"/>
          <p:cNvPicPr>
            <a:picLocks noChangeAspect="1"/>
          </p:cNvPicPr>
          <p:nvPr/>
        </p:nvPicPr>
        <p:blipFill>
          <a:blip r:embed="rId2"/>
          <a:stretch>
            <a:fillRect/>
          </a:stretch>
        </p:blipFill>
        <p:spPr>
          <a:xfrm>
            <a:off x="8201070" y="2085188"/>
            <a:ext cx="2261777" cy="3242950"/>
          </a:xfrm>
          <a:prstGeom prst="rect">
            <a:avLst/>
          </a:prstGeom>
        </p:spPr>
      </p:pic>
      <p:pic>
        <p:nvPicPr>
          <p:cNvPr id="8" name="Рисунок 7"/>
          <p:cNvPicPr>
            <a:picLocks noChangeAspect="1"/>
          </p:cNvPicPr>
          <p:nvPr/>
        </p:nvPicPr>
        <p:blipFill>
          <a:blip r:embed="rId3"/>
          <a:stretch>
            <a:fillRect/>
          </a:stretch>
        </p:blipFill>
        <p:spPr>
          <a:xfrm>
            <a:off x="181708" y="457200"/>
            <a:ext cx="12010292" cy="5854478"/>
          </a:xfrm>
          <a:prstGeom prst="rect">
            <a:avLst/>
          </a:prstGeom>
        </p:spPr>
      </p:pic>
    </p:spTree>
    <p:extLst>
      <p:ext uri="{BB962C8B-B14F-4D97-AF65-F5344CB8AC3E}">
        <p14:creationId xmlns:p14="http://schemas.microsoft.com/office/powerpoint/2010/main" val="3558704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026"/>
          <p:cNvSpPr>
            <a:spLocks noGrp="1" noChangeArrowheads="1"/>
          </p:cNvSpPr>
          <p:nvPr>
            <p:ph type="title"/>
          </p:nvPr>
        </p:nvSpPr>
        <p:spPr>
          <a:xfrm>
            <a:off x="2209800" y="-76200"/>
            <a:ext cx="8382000" cy="765175"/>
          </a:xfrm>
        </p:spPr>
        <p:txBody>
          <a:bodyPr/>
          <a:lstStyle/>
          <a:p>
            <a:r>
              <a:rPr lang="en" altLang="uk-UA" sz="2800"/>
              <a:t>Bioavailability and bioequivalence</a:t>
            </a:r>
          </a:p>
        </p:txBody>
      </p:sp>
      <p:sp>
        <p:nvSpPr>
          <p:cNvPr id="195587" name="Text Box 1027"/>
          <p:cNvSpPr txBox="1">
            <a:spLocks noChangeArrowheads="1"/>
          </p:cNvSpPr>
          <p:nvPr/>
        </p:nvSpPr>
        <p:spPr bwMode="auto">
          <a:xfrm>
            <a:off x="2962276" y="715964"/>
            <a:ext cx="6943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spAutoFit/>
          </a:bodyPr>
          <a:lstStyle/>
          <a:p>
            <a:r>
              <a:rPr lang="en" altLang="uk-UA" sz="3200" b="1">
                <a:solidFill>
                  <a:srgbClr val="FF0000"/>
                </a:solidFill>
                <a:effectLst>
                  <a:outerShdw blurRad="38100" dist="38100" dir="2700000" algn="tl">
                    <a:srgbClr val="000000"/>
                  </a:outerShdw>
                </a:effectLst>
                <a:latin typeface="Arial" panose="020B0604020202020204" pitchFamily="34" charset="0"/>
              </a:rPr>
              <a:t>Problems of Ukrainian generics</a:t>
            </a:r>
          </a:p>
        </p:txBody>
      </p:sp>
      <p:graphicFrame>
        <p:nvGraphicFramePr>
          <p:cNvPr id="195588" name="Object 1028"/>
          <p:cNvGraphicFramePr>
            <a:graphicFrameLocks noChangeAspect="1"/>
          </p:cNvGraphicFramePr>
          <p:nvPr/>
        </p:nvGraphicFramePr>
        <p:xfrm>
          <a:off x="4572000" y="2665414"/>
          <a:ext cx="6172200" cy="4040187"/>
        </p:xfrm>
        <a:graphic>
          <a:graphicData uri="http://schemas.openxmlformats.org/presentationml/2006/ole">
            <mc:AlternateContent xmlns:mc="http://schemas.openxmlformats.org/markup-compatibility/2006">
              <mc:Choice xmlns:v="urn:schemas-microsoft-com:vml" Requires="v">
                <p:oleObj spid="_x0000_s2074" name="CorelDRAW" r:id="rId3" imgW="4599360" imgH="3009960" progId="CorelDraw.Graphic.7">
                  <p:embed/>
                </p:oleObj>
              </mc:Choice>
              <mc:Fallback>
                <p:oleObj name="CorelDRAW" r:id="rId3" imgW="4599360" imgH="3009960" progId="CorelDraw.Graphic.7">
                  <p:embed/>
                  <p:pic>
                    <p:nvPicPr>
                      <p:cNvPr id="195588" name="Object 1028"/>
                      <p:cNvPicPr>
                        <a:picLocks noChangeAspect="1" noChangeArrowheads="1"/>
                      </p:cNvPicPr>
                      <p:nvPr/>
                    </p:nvPicPr>
                    <p:blipFill>
                      <a:blip r:embed="rId4">
                        <a:lum bright="-24000" contrast="-42000"/>
                        <a:extLst>
                          <a:ext uri="{28A0092B-C50C-407E-A947-70E740481C1C}">
                            <a14:useLocalDpi xmlns:a14="http://schemas.microsoft.com/office/drawing/2010/main" val="0"/>
                          </a:ext>
                        </a:extLst>
                      </a:blip>
                      <a:srcRect/>
                      <a:stretch>
                        <a:fillRect/>
                      </a:stretch>
                    </p:blipFill>
                    <p:spPr bwMode="auto">
                      <a:xfrm>
                        <a:off x="4572000" y="2665414"/>
                        <a:ext cx="6172200" cy="4040187"/>
                      </a:xfrm>
                      <a:prstGeom prst="rect">
                        <a:avLst/>
                      </a:prstGeom>
                      <a:noFill/>
                      <a:ln>
                        <a:noFill/>
                      </a:ln>
                      <a:effectLst>
                        <a:outerShdw dist="56796" dir="1593903" algn="ctr" rotWithShape="0">
                          <a:srgbClr val="66CC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95589" name="Text Box 1029"/>
          <p:cNvSpPr txBox="1">
            <a:spLocks noChangeArrowheads="1"/>
          </p:cNvSpPr>
          <p:nvPr/>
        </p:nvSpPr>
        <p:spPr bwMode="auto">
          <a:xfrm>
            <a:off x="7467600" y="4433888"/>
            <a:ext cx="18049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800" b="1">
                <a:solidFill>
                  <a:srgbClr val="FF3300"/>
                </a:solidFill>
                <a:effectLst>
                  <a:outerShdw blurRad="38100" dist="38100" dir="2700000" algn="tl">
                    <a:srgbClr val="000000"/>
                  </a:outerShdw>
                </a:effectLst>
                <a:latin typeface="Arial" panose="020B0604020202020204" pitchFamily="34" charset="0"/>
              </a:rPr>
              <a:t>UKRAINE</a:t>
            </a:r>
            <a:endParaRPr lang="ru-RU" altLang="uk-UA" sz="2800" b="1">
              <a:solidFill>
                <a:srgbClr val="FF3300"/>
              </a:solidFill>
              <a:effectLst>
                <a:outerShdw blurRad="38100" dist="38100" dir="2700000" algn="tl">
                  <a:srgbClr val="000000"/>
                </a:outerShdw>
              </a:effectLst>
              <a:latin typeface="Arial" panose="020B0604020202020204" pitchFamily="34" charset="0"/>
            </a:endParaRPr>
          </a:p>
        </p:txBody>
      </p:sp>
      <p:sp>
        <p:nvSpPr>
          <p:cNvPr id="195590" name="Text Box 1030"/>
          <p:cNvSpPr txBox="1">
            <a:spLocks noChangeArrowheads="1"/>
          </p:cNvSpPr>
          <p:nvPr/>
        </p:nvSpPr>
        <p:spPr bwMode="auto">
          <a:xfrm>
            <a:off x="1846019" y="1372397"/>
            <a:ext cx="8405812" cy="28257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marL="476250" indent="-476250">
              <a:defRPr>
                <a:solidFill>
                  <a:schemeClr val="tx1"/>
                </a:solidFill>
                <a:latin typeface="Arial" panose="020B0604020202020204" pitchFamily="34" charset="0"/>
              </a:defRPr>
            </a:lvl1pPr>
            <a:lvl2pPr marL="6667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nSpc>
                <a:spcPct val="90000"/>
              </a:lnSpc>
              <a:spcBef>
                <a:spcPct val="50000"/>
              </a:spcBef>
              <a:buClr>
                <a:schemeClr val="hlink"/>
              </a:buClr>
              <a:buFont typeface="Wingdings" panose="05000000000000000000" pitchFamily="2" charset="2"/>
              <a:buChar char="v"/>
            </a:pPr>
            <a:r>
              <a:rPr lang="en" altLang="uk-UA" sz="2800" b="1" dirty="0"/>
              <a:t>Market capacity of domestic generics </a:t>
            </a:r>
            <a:r>
              <a:rPr lang="ru-RU" altLang="uk-UA" sz="2800" b="1" dirty="0"/>
              <a:t/>
            </a:r>
            <a:br>
              <a:rPr lang="ru-RU" altLang="uk-UA" sz="2800" b="1" dirty="0"/>
            </a:br>
            <a:r>
              <a:rPr lang="en" altLang="uk-UA" sz="2800" b="1" dirty="0"/>
              <a:t>compared to domestic </a:t>
            </a:r>
            <a:r>
              <a:rPr lang="ru-RU" altLang="uk-UA" sz="2800" b="1" dirty="0"/>
              <a:t/>
            </a:r>
            <a:br>
              <a:rPr lang="ru-RU" altLang="uk-UA" sz="2800" b="1" dirty="0"/>
            </a:br>
            <a:r>
              <a:rPr lang="en" altLang="uk-UA" sz="2800" b="1" dirty="0"/>
              <a:t>innovative drugs – 80-90%</a:t>
            </a:r>
          </a:p>
          <a:p>
            <a:pPr>
              <a:lnSpc>
                <a:spcPct val="90000"/>
              </a:lnSpc>
              <a:spcBef>
                <a:spcPct val="50000"/>
              </a:spcBef>
              <a:buClr>
                <a:schemeClr val="hlink"/>
              </a:buClr>
              <a:buFont typeface="Wingdings" panose="05000000000000000000" pitchFamily="2" charset="2"/>
              <a:buChar char="v"/>
            </a:pPr>
            <a:r>
              <a:rPr lang="en" altLang="uk-UA" sz="2800" b="1" dirty="0"/>
              <a:t>Researched on </a:t>
            </a:r>
            <a:r>
              <a:rPr lang="ru-RU" altLang="uk-UA" sz="2800" b="1" dirty="0"/>
              <a:t/>
            </a:r>
            <a:br>
              <a:rPr lang="ru-RU" altLang="uk-UA" sz="2800" b="1" dirty="0"/>
            </a:br>
            <a:r>
              <a:rPr lang="en" altLang="uk-UA" sz="2800" b="1" dirty="0"/>
              <a:t>bioequivalence – 0,….1%</a:t>
            </a:r>
          </a:p>
          <a:p>
            <a:pPr>
              <a:lnSpc>
                <a:spcPct val="90000"/>
              </a:lnSpc>
              <a:spcBef>
                <a:spcPct val="50000"/>
              </a:spcBef>
              <a:buClr>
                <a:schemeClr val="hlink"/>
              </a:buClr>
              <a:buFont typeface="Wingdings" panose="05000000000000000000" pitchFamily="2" charset="2"/>
              <a:buChar char="v"/>
            </a:pPr>
            <a:r>
              <a:rPr lang="en" altLang="uk-UA" sz="2800" b="1" dirty="0"/>
              <a:t>How did the other 99.9% get into the market?</a:t>
            </a:r>
          </a:p>
        </p:txBody>
      </p:sp>
      <p:pic>
        <p:nvPicPr>
          <p:cNvPr id="195591" name="Picture 1031" descr="graf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263" y="4616940"/>
            <a:ext cx="2962275" cy="1971675"/>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500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7634" name="Group 1026"/>
          <p:cNvGraphicFramePr>
            <a:graphicFrameLocks noGrp="1"/>
          </p:cNvGraphicFramePr>
          <p:nvPr>
            <p:extLst>
              <p:ext uri="{D42A27DB-BD31-4B8C-83A1-F6EECF244321}">
                <p14:modId xmlns:p14="http://schemas.microsoft.com/office/powerpoint/2010/main" val="3325757009"/>
              </p:ext>
            </p:extLst>
          </p:nvPr>
        </p:nvGraphicFramePr>
        <p:xfrm>
          <a:off x="3276600" y="1371600"/>
          <a:ext cx="6477000" cy="5029200"/>
        </p:xfrm>
        <a:graphic>
          <a:graphicData uri="http://schemas.openxmlformats.org/drawingml/2006/table">
            <a:tbl>
              <a:tblPr/>
              <a:tblGrid>
                <a:gridCol w="2159000">
                  <a:extLst>
                    <a:ext uri="{9D8B030D-6E8A-4147-A177-3AD203B41FA5}">
                      <a16:colId xmlns:a16="http://schemas.microsoft.com/office/drawing/2014/main" val="4019357200"/>
                    </a:ext>
                  </a:extLst>
                </a:gridCol>
                <a:gridCol w="2159000">
                  <a:extLst>
                    <a:ext uri="{9D8B030D-6E8A-4147-A177-3AD203B41FA5}">
                      <a16:colId xmlns:a16="http://schemas.microsoft.com/office/drawing/2014/main" val="1940327090"/>
                    </a:ext>
                  </a:extLst>
                </a:gridCol>
                <a:gridCol w="2159000">
                  <a:extLst>
                    <a:ext uri="{9D8B030D-6E8A-4147-A177-3AD203B41FA5}">
                      <a16:colId xmlns:a16="http://schemas.microsoft.com/office/drawing/2014/main" val="835804589"/>
                    </a:ext>
                  </a:extLst>
                </a:gridCol>
              </a:tblGrid>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Country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Brands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Generics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51949966"/>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USA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2461388"/>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Japan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56561833"/>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Germany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9080109"/>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France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19376465"/>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England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58944198"/>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dirty="0" smtClean="0">
                          <a:ln>
                            <a:noFill/>
                          </a:ln>
                          <a:solidFill>
                            <a:schemeClr val="tx1"/>
                          </a:solidFill>
                          <a:effectLst/>
                          <a:latin typeface="Tahoma" panose="020B0604030504040204" pitchFamily="34" charset="0"/>
                        </a:rPr>
                        <a:t>Italy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85072157"/>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Canada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64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17974693"/>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Russia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36043257"/>
                  </a:ext>
                </a:extLst>
              </a:tr>
              <a:tr h="40640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Ukraine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smtClean="0">
                          <a:ln>
                            <a:noFill/>
                          </a:ln>
                          <a:solidFill>
                            <a:schemeClr val="tx1"/>
                          </a:solidFill>
                          <a:effectLst/>
                          <a:latin typeface="Tahoma" panose="020B0604030504040204" pitchFamily="34"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700" b="1" i="0" u="none" strike="noStrike" cap="none" normalizeH="0" baseline="0" dirty="0" smtClean="0">
                          <a:ln>
                            <a:noFill/>
                          </a:ln>
                          <a:solidFill>
                            <a:schemeClr val="tx1"/>
                          </a:solidFill>
                          <a:effectLst/>
                          <a:latin typeface="Tahoma" panose="020B0604030504040204" pitchFamily="34" charset="0"/>
                        </a:rPr>
                        <a:t>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652597"/>
                  </a:ext>
                </a:extLst>
              </a:tr>
            </a:tbl>
          </a:graphicData>
        </a:graphic>
      </p:graphicFrame>
      <p:sp>
        <p:nvSpPr>
          <p:cNvPr id="197680" name="Rectangle 1072"/>
          <p:cNvSpPr>
            <a:spLocks noGrp="1" noChangeArrowheads="1"/>
          </p:cNvSpPr>
          <p:nvPr>
            <p:ph type="title"/>
          </p:nvPr>
        </p:nvSpPr>
        <p:spPr>
          <a:xfrm>
            <a:off x="1847850" y="152400"/>
            <a:ext cx="8743950" cy="1143000"/>
          </a:xfrm>
          <a:noFill/>
          <a:ln/>
        </p:spPr>
        <p:txBody>
          <a:bodyPr/>
          <a:lstStyle/>
          <a:p>
            <a:r>
              <a:rPr lang="en" altLang="uk-UA" sz="3200"/>
              <a:t>The ratio of brands and generics in the global pharmaceutical market</a:t>
            </a:r>
          </a:p>
        </p:txBody>
      </p:sp>
    </p:spTree>
    <p:extLst>
      <p:ext uri="{BB962C8B-B14F-4D97-AF65-F5344CB8AC3E}">
        <p14:creationId xmlns:p14="http://schemas.microsoft.com/office/powerpoint/2010/main" val="1414425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026"/>
          <p:cNvSpPr>
            <a:spLocks noGrp="1" noChangeArrowheads="1"/>
          </p:cNvSpPr>
          <p:nvPr>
            <p:ph type="title"/>
          </p:nvPr>
        </p:nvSpPr>
        <p:spPr>
          <a:xfrm>
            <a:off x="2590800" y="152400"/>
            <a:ext cx="8077200" cy="1143000"/>
          </a:xfrm>
        </p:spPr>
        <p:txBody>
          <a:bodyPr/>
          <a:lstStyle/>
          <a:p>
            <a:r>
              <a:rPr lang="en" altLang="uk-UA" sz="3200" dirty="0"/>
              <a:t>The ratio of brands and generics in the global pharmaceutical market</a:t>
            </a:r>
          </a:p>
        </p:txBody>
      </p:sp>
      <p:pic>
        <p:nvPicPr>
          <p:cNvPr id="3" name="Рисунок 2"/>
          <p:cNvPicPr>
            <a:picLocks noChangeAspect="1"/>
          </p:cNvPicPr>
          <p:nvPr/>
        </p:nvPicPr>
        <p:blipFill>
          <a:blip r:embed="rId2"/>
          <a:stretch>
            <a:fillRect/>
          </a:stretch>
        </p:blipFill>
        <p:spPr>
          <a:xfrm>
            <a:off x="3816594" y="4171950"/>
            <a:ext cx="971550" cy="342900"/>
          </a:xfrm>
          <a:prstGeom prst="rect">
            <a:avLst/>
          </a:prstGeom>
        </p:spPr>
      </p:pic>
      <p:pic>
        <p:nvPicPr>
          <p:cNvPr id="17" name="Рисунок 16"/>
          <p:cNvPicPr>
            <a:picLocks noChangeAspect="1"/>
          </p:cNvPicPr>
          <p:nvPr/>
        </p:nvPicPr>
        <p:blipFill>
          <a:blip r:embed="rId3"/>
          <a:stretch>
            <a:fillRect/>
          </a:stretch>
        </p:blipFill>
        <p:spPr>
          <a:xfrm>
            <a:off x="3537439" y="4863086"/>
            <a:ext cx="1128346" cy="443279"/>
          </a:xfrm>
          <a:prstGeom prst="rect">
            <a:avLst/>
          </a:prstGeom>
        </p:spPr>
      </p:pic>
      <p:pic>
        <p:nvPicPr>
          <p:cNvPr id="18" name="Рисунок 17"/>
          <p:cNvPicPr>
            <a:picLocks noChangeAspect="1"/>
          </p:cNvPicPr>
          <p:nvPr/>
        </p:nvPicPr>
        <p:blipFill>
          <a:blip r:embed="rId3"/>
          <a:stretch>
            <a:fillRect/>
          </a:stretch>
        </p:blipFill>
        <p:spPr>
          <a:xfrm>
            <a:off x="7995138" y="4918928"/>
            <a:ext cx="1652954" cy="387437"/>
          </a:xfrm>
          <a:prstGeom prst="rect">
            <a:avLst/>
          </a:prstGeom>
        </p:spPr>
      </p:pic>
      <p:pic>
        <p:nvPicPr>
          <p:cNvPr id="21" name="Рисунок 20"/>
          <p:cNvPicPr>
            <a:picLocks noChangeAspect="1"/>
          </p:cNvPicPr>
          <p:nvPr/>
        </p:nvPicPr>
        <p:blipFill>
          <a:blip r:embed="rId4"/>
          <a:stretch>
            <a:fillRect/>
          </a:stretch>
        </p:blipFill>
        <p:spPr>
          <a:xfrm>
            <a:off x="986205" y="1187415"/>
            <a:ext cx="10033488" cy="5670585"/>
          </a:xfrm>
          <a:prstGeom prst="rect">
            <a:avLst/>
          </a:prstGeom>
        </p:spPr>
      </p:pic>
    </p:spTree>
    <p:extLst>
      <p:ext uri="{BB962C8B-B14F-4D97-AF65-F5344CB8AC3E}">
        <p14:creationId xmlns:p14="http://schemas.microsoft.com/office/powerpoint/2010/main" val="1428969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ext Box 1026"/>
          <p:cNvSpPr txBox="1">
            <a:spLocks noChangeArrowheads="1"/>
          </p:cNvSpPr>
          <p:nvPr/>
        </p:nvSpPr>
        <p:spPr bwMode="auto">
          <a:xfrm>
            <a:off x="4610100" y="685801"/>
            <a:ext cx="144780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2400" b="1">
                <a:latin typeface="Arial" panose="020B0604020202020204" pitchFamily="34" charset="0"/>
              </a:rPr>
              <a:t>Brands</a:t>
            </a:r>
          </a:p>
        </p:txBody>
      </p:sp>
      <p:sp>
        <p:nvSpPr>
          <p:cNvPr id="199683" name="Text Box 1027"/>
          <p:cNvSpPr txBox="1">
            <a:spLocks noChangeArrowheads="1"/>
          </p:cNvSpPr>
          <p:nvPr/>
        </p:nvSpPr>
        <p:spPr bwMode="auto">
          <a:xfrm>
            <a:off x="7924800" y="685801"/>
            <a:ext cx="198120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2400" b="1">
                <a:latin typeface="Arial" panose="020B0604020202020204" pitchFamily="34" charset="0"/>
              </a:rPr>
              <a:t>Generics</a:t>
            </a:r>
          </a:p>
        </p:txBody>
      </p:sp>
      <p:sp>
        <p:nvSpPr>
          <p:cNvPr id="199684" name="Text Box 1028"/>
          <p:cNvSpPr txBox="1">
            <a:spLocks noChangeArrowheads="1"/>
          </p:cNvSpPr>
          <p:nvPr/>
        </p:nvSpPr>
        <p:spPr bwMode="auto">
          <a:xfrm>
            <a:off x="4152900" y="1220789"/>
            <a:ext cx="23622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Scientific idea and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its justification</a:t>
            </a:r>
          </a:p>
        </p:txBody>
      </p:sp>
      <p:sp>
        <p:nvSpPr>
          <p:cNvPr id="199685" name="Text Box 1029"/>
          <p:cNvSpPr txBox="1">
            <a:spLocks noChangeArrowheads="1"/>
          </p:cNvSpPr>
          <p:nvPr/>
        </p:nvSpPr>
        <p:spPr bwMode="auto">
          <a:xfrm>
            <a:off x="7962900" y="1357314"/>
            <a:ext cx="19431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Not held</a:t>
            </a:r>
          </a:p>
        </p:txBody>
      </p:sp>
      <p:sp>
        <p:nvSpPr>
          <p:cNvPr id="199686" name="Text Box 1030"/>
          <p:cNvSpPr txBox="1">
            <a:spLocks noChangeArrowheads="1"/>
          </p:cNvSpPr>
          <p:nvPr/>
        </p:nvSpPr>
        <p:spPr bwMode="auto">
          <a:xfrm>
            <a:off x="2514600" y="1357314"/>
            <a:ext cx="9906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1</a:t>
            </a:r>
          </a:p>
        </p:txBody>
      </p:sp>
      <p:sp>
        <p:nvSpPr>
          <p:cNvPr id="199687" name="Text Box 1031"/>
          <p:cNvSpPr txBox="1">
            <a:spLocks noChangeArrowheads="1"/>
          </p:cNvSpPr>
          <p:nvPr/>
        </p:nvSpPr>
        <p:spPr bwMode="auto">
          <a:xfrm>
            <a:off x="3733800" y="1931989"/>
            <a:ext cx="32004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Directed synthesis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or random screening</a:t>
            </a:r>
          </a:p>
        </p:txBody>
      </p:sp>
      <p:sp>
        <p:nvSpPr>
          <p:cNvPr id="199688" name="Text Box 1032"/>
          <p:cNvSpPr txBox="1">
            <a:spLocks noChangeArrowheads="1"/>
          </p:cNvSpPr>
          <p:nvPr/>
        </p:nvSpPr>
        <p:spPr bwMode="auto">
          <a:xfrm>
            <a:off x="7962900" y="2068514"/>
            <a:ext cx="20193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Not held</a:t>
            </a:r>
          </a:p>
        </p:txBody>
      </p:sp>
      <p:sp>
        <p:nvSpPr>
          <p:cNvPr id="199689" name="Text Box 1033"/>
          <p:cNvSpPr txBox="1">
            <a:spLocks noChangeArrowheads="1"/>
          </p:cNvSpPr>
          <p:nvPr/>
        </p:nvSpPr>
        <p:spPr bwMode="auto">
          <a:xfrm>
            <a:off x="2514600" y="2068514"/>
            <a:ext cx="9906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2</a:t>
            </a:r>
          </a:p>
        </p:txBody>
      </p:sp>
      <p:sp>
        <p:nvSpPr>
          <p:cNvPr id="199690" name="Text Box 1034"/>
          <p:cNvSpPr txBox="1">
            <a:spLocks noChangeArrowheads="1"/>
          </p:cNvSpPr>
          <p:nvPr/>
        </p:nvSpPr>
        <p:spPr bwMode="auto">
          <a:xfrm>
            <a:off x="3886200" y="2668589"/>
            <a:ext cx="28956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Development of production technology</a:t>
            </a:r>
          </a:p>
        </p:txBody>
      </p:sp>
      <p:sp>
        <p:nvSpPr>
          <p:cNvPr id="199691" name="Text Box 1035"/>
          <p:cNvSpPr txBox="1">
            <a:spLocks noChangeArrowheads="1"/>
          </p:cNvSpPr>
          <p:nvPr/>
        </p:nvSpPr>
        <p:spPr bwMode="auto">
          <a:xfrm>
            <a:off x="7315200" y="2668589"/>
            <a:ext cx="32004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Adaptation of technology for "own" production</a:t>
            </a:r>
          </a:p>
        </p:txBody>
      </p:sp>
      <p:sp>
        <p:nvSpPr>
          <p:cNvPr id="199692" name="Text Box 1036"/>
          <p:cNvSpPr txBox="1">
            <a:spLocks noChangeArrowheads="1"/>
          </p:cNvSpPr>
          <p:nvPr/>
        </p:nvSpPr>
        <p:spPr bwMode="auto">
          <a:xfrm>
            <a:off x="2514600" y="2805114"/>
            <a:ext cx="9906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3</a:t>
            </a:r>
          </a:p>
        </p:txBody>
      </p:sp>
      <p:sp>
        <p:nvSpPr>
          <p:cNvPr id="199693" name="Text Box 1037"/>
          <p:cNvSpPr txBox="1">
            <a:spLocks noChangeArrowheads="1"/>
          </p:cNvSpPr>
          <p:nvPr/>
        </p:nvSpPr>
        <p:spPr bwMode="auto">
          <a:xfrm>
            <a:off x="3771900" y="3405189"/>
            <a:ext cx="3124200" cy="6463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Development of analytical control methods</a:t>
            </a:r>
          </a:p>
        </p:txBody>
      </p:sp>
      <p:sp>
        <p:nvSpPr>
          <p:cNvPr id="199694" name="Text Box 1038"/>
          <p:cNvSpPr txBox="1">
            <a:spLocks noChangeArrowheads="1"/>
          </p:cNvSpPr>
          <p:nvPr/>
        </p:nvSpPr>
        <p:spPr bwMode="auto">
          <a:xfrm>
            <a:off x="7658100" y="3405188"/>
            <a:ext cx="2514600"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Playback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already developed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control method</a:t>
            </a:r>
          </a:p>
        </p:txBody>
      </p:sp>
      <p:sp>
        <p:nvSpPr>
          <p:cNvPr id="199695" name="Text Box 1039"/>
          <p:cNvSpPr txBox="1">
            <a:spLocks noChangeArrowheads="1"/>
          </p:cNvSpPr>
          <p:nvPr/>
        </p:nvSpPr>
        <p:spPr bwMode="auto">
          <a:xfrm>
            <a:off x="2514600" y="3678239"/>
            <a:ext cx="9906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4</a:t>
            </a:r>
          </a:p>
        </p:txBody>
      </p:sp>
      <p:sp>
        <p:nvSpPr>
          <p:cNvPr id="199696" name="Text Box 1040"/>
          <p:cNvSpPr txBox="1">
            <a:spLocks noChangeArrowheads="1"/>
          </p:cNvSpPr>
          <p:nvPr/>
        </p:nvSpPr>
        <p:spPr bwMode="auto">
          <a:xfrm>
            <a:off x="3657600" y="4405313"/>
            <a:ext cx="3352800" cy="9255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Extensive preclinical study in an experiment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on animals</a:t>
            </a:r>
          </a:p>
        </p:txBody>
      </p:sp>
      <p:sp>
        <p:nvSpPr>
          <p:cNvPr id="199697" name="Text Box 1041"/>
          <p:cNvSpPr txBox="1">
            <a:spLocks noChangeArrowheads="1"/>
          </p:cNvSpPr>
          <p:nvPr/>
        </p:nvSpPr>
        <p:spPr bwMode="auto">
          <a:xfrm>
            <a:off x="7886700" y="4679950"/>
            <a:ext cx="20574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Not held</a:t>
            </a:r>
          </a:p>
        </p:txBody>
      </p:sp>
      <p:sp>
        <p:nvSpPr>
          <p:cNvPr id="199698" name="Text Box 1042"/>
          <p:cNvSpPr txBox="1">
            <a:spLocks noChangeArrowheads="1"/>
          </p:cNvSpPr>
          <p:nvPr/>
        </p:nvSpPr>
        <p:spPr bwMode="auto">
          <a:xfrm>
            <a:off x="2514600" y="4678364"/>
            <a:ext cx="990600" cy="376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5</a:t>
            </a:r>
          </a:p>
        </p:txBody>
      </p:sp>
      <p:sp>
        <p:nvSpPr>
          <p:cNvPr id="199699" name="Text Box 1043"/>
          <p:cNvSpPr txBox="1">
            <a:spLocks noChangeArrowheads="1"/>
          </p:cNvSpPr>
          <p:nvPr/>
        </p:nvSpPr>
        <p:spPr bwMode="auto">
          <a:xfrm>
            <a:off x="3810000" y="5416551"/>
            <a:ext cx="30480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Clinical testing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Phases I, II, III, IV</a:t>
            </a:r>
          </a:p>
        </p:txBody>
      </p:sp>
      <p:sp>
        <p:nvSpPr>
          <p:cNvPr id="199700" name="Text Box 1044"/>
          <p:cNvSpPr txBox="1">
            <a:spLocks noChangeArrowheads="1"/>
          </p:cNvSpPr>
          <p:nvPr/>
        </p:nvSpPr>
        <p:spPr bwMode="auto">
          <a:xfrm>
            <a:off x="7543800" y="5416551"/>
            <a:ext cx="2743200"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Study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bioequivalence</a:t>
            </a:r>
          </a:p>
        </p:txBody>
      </p:sp>
      <p:sp>
        <p:nvSpPr>
          <p:cNvPr id="199701" name="Text Box 1045"/>
          <p:cNvSpPr txBox="1">
            <a:spLocks noChangeArrowheads="1"/>
          </p:cNvSpPr>
          <p:nvPr/>
        </p:nvSpPr>
        <p:spPr bwMode="auto">
          <a:xfrm>
            <a:off x="2514600" y="5553075"/>
            <a:ext cx="9906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b="1">
                <a:latin typeface="Arial" panose="020B0604020202020204" pitchFamily="34" charset="0"/>
              </a:rPr>
              <a:t>Stage 6</a:t>
            </a:r>
          </a:p>
        </p:txBody>
      </p:sp>
      <p:sp>
        <p:nvSpPr>
          <p:cNvPr id="199702" name="Text Box 1046"/>
          <p:cNvSpPr txBox="1">
            <a:spLocks noChangeArrowheads="1"/>
          </p:cNvSpPr>
          <p:nvPr/>
        </p:nvSpPr>
        <p:spPr bwMode="auto">
          <a:xfrm>
            <a:off x="5410200" y="6173666"/>
            <a:ext cx="350520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2400" b="1" dirty="0">
                <a:solidFill>
                  <a:srgbClr val="FF99FF"/>
                </a:solidFill>
                <a:latin typeface="Arial" panose="020B0604020202020204" pitchFamily="34" charset="0"/>
              </a:rPr>
              <a:t>Commercial success</a:t>
            </a:r>
          </a:p>
        </p:txBody>
      </p:sp>
      <p:sp>
        <p:nvSpPr>
          <p:cNvPr id="199703" name="Rectangle 1047"/>
          <p:cNvSpPr>
            <a:spLocks noGrp="1" noChangeArrowheads="1"/>
          </p:cNvSpPr>
          <p:nvPr>
            <p:ph type="title"/>
          </p:nvPr>
        </p:nvSpPr>
        <p:spPr>
          <a:xfrm>
            <a:off x="2514600" y="0"/>
            <a:ext cx="8153400" cy="609600"/>
          </a:xfrm>
          <a:noFill/>
          <a:ln/>
        </p:spPr>
        <p:txBody>
          <a:bodyPr>
            <a:normAutofit fontScale="90000"/>
          </a:bodyPr>
          <a:lstStyle/>
          <a:p>
            <a:r>
              <a:rPr lang="en" altLang="uk-UA" sz="2800"/>
              <a:t>Ways to create brands and generics</a:t>
            </a:r>
            <a:r>
              <a:rPr lang="en" altLang="uk-UA" sz="3900">
                <a:cs typeface="Times New Roman" panose="02020603050405020304" pitchFamily="18" charset="0"/>
              </a:rPr>
              <a:t> </a:t>
            </a:r>
          </a:p>
        </p:txBody>
      </p:sp>
    </p:spTree>
    <p:extLst>
      <p:ext uri="{BB962C8B-B14F-4D97-AF65-F5344CB8AC3E}">
        <p14:creationId xmlns:p14="http://schemas.microsoft.com/office/powerpoint/2010/main" val="2098554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Oval 2"/>
          <p:cNvSpPr>
            <a:spLocks noChangeArrowheads="1"/>
          </p:cNvSpPr>
          <p:nvPr/>
        </p:nvSpPr>
        <p:spPr bwMode="auto">
          <a:xfrm>
            <a:off x="5183188" y="6103025"/>
            <a:ext cx="259766" cy="519351"/>
          </a:xfrm>
          <a:prstGeom prst="ellipse">
            <a:avLst/>
          </a:prstGeom>
          <a:solidFill>
            <a:srgbClr val="FF0000"/>
          </a:solidFill>
          <a:ln>
            <a:noFill/>
          </a:ln>
          <a:effectLst/>
          <a:extLst>
            <a:ext uri="{91240B29-F687-4F45-9708-019B960494DF}">
              <a14:hiddenLine xmlns:a14="http://schemas.microsoft.com/office/drawing/2010/main" w="38100">
                <a:solidFill>
                  <a:srgbClr val="336699">
                    <a:alpha val="49001"/>
                  </a:srgbClr>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uk-UA"/>
          </a:p>
        </p:txBody>
      </p:sp>
      <p:sp>
        <p:nvSpPr>
          <p:cNvPr id="115715" name="Rectangle 3"/>
          <p:cNvSpPr>
            <a:spLocks noChangeArrowheads="1"/>
          </p:cNvSpPr>
          <p:nvPr/>
        </p:nvSpPr>
        <p:spPr bwMode="auto">
          <a:xfrm>
            <a:off x="2209800" y="4572000"/>
            <a:ext cx="8229600" cy="685800"/>
          </a:xfrm>
          <a:prstGeom prst="rect">
            <a:avLst/>
          </a:prstGeom>
          <a:solidFill>
            <a:srgbClr val="3366FF"/>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VI</a:t>
            </a:r>
          </a:p>
        </p:txBody>
      </p:sp>
      <p:sp>
        <p:nvSpPr>
          <p:cNvPr id="115716" name="Rectangle 4"/>
          <p:cNvSpPr>
            <a:spLocks noChangeArrowheads="1"/>
          </p:cNvSpPr>
          <p:nvPr/>
        </p:nvSpPr>
        <p:spPr bwMode="auto">
          <a:xfrm>
            <a:off x="2209800" y="3810000"/>
            <a:ext cx="8229600" cy="685800"/>
          </a:xfrm>
          <a:prstGeom prst="rect">
            <a:avLst/>
          </a:prstGeom>
          <a:solidFill>
            <a:srgbClr val="6600FF"/>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5</a:t>
            </a:r>
          </a:p>
        </p:txBody>
      </p:sp>
      <p:sp>
        <p:nvSpPr>
          <p:cNvPr id="115717" name="Rectangle 5"/>
          <p:cNvSpPr>
            <a:spLocks noChangeArrowheads="1"/>
          </p:cNvSpPr>
          <p:nvPr/>
        </p:nvSpPr>
        <p:spPr bwMode="auto">
          <a:xfrm>
            <a:off x="2209800" y="3200400"/>
            <a:ext cx="8229600" cy="533400"/>
          </a:xfrm>
          <a:prstGeom prst="rect">
            <a:avLst/>
          </a:prstGeom>
          <a:solidFill>
            <a:srgbClr val="3333FF"/>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IV</a:t>
            </a:r>
          </a:p>
        </p:txBody>
      </p:sp>
      <p:sp>
        <p:nvSpPr>
          <p:cNvPr id="115718" name="Rectangle 6"/>
          <p:cNvSpPr>
            <a:spLocks noChangeArrowheads="1"/>
          </p:cNvSpPr>
          <p:nvPr/>
        </p:nvSpPr>
        <p:spPr bwMode="auto">
          <a:xfrm>
            <a:off x="2209800" y="2647950"/>
            <a:ext cx="8229600" cy="457200"/>
          </a:xfrm>
          <a:prstGeom prst="rect">
            <a:avLst/>
          </a:prstGeom>
          <a:solidFill>
            <a:srgbClr val="0000FF"/>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III</a:t>
            </a:r>
          </a:p>
        </p:txBody>
      </p:sp>
      <p:sp>
        <p:nvSpPr>
          <p:cNvPr id="115719" name="Rectangle 7"/>
          <p:cNvSpPr>
            <a:spLocks noChangeArrowheads="1"/>
          </p:cNvSpPr>
          <p:nvPr/>
        </p:nvSpPr>
        <p:spPr bwMode="auto">
          <a:xfrm>
            <a:off x="2209800" y="2038350"/>
            <a:ext cx="8229600" cy="457200"/>
          </a:xfrm>
          <a:prstGeom prst="rect">
            <a:avLst/>
          </a:prstGeom>
          <a:solidFill>
            <a:srgbClr val="6600CC"/>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II</a:t>
            </a:r>
          </a:p>
        </p:txBody>
      </p:sp>
      <p:sp>
        <p:nvSpPr>
          <p:cNvPr id="115720" name="Rectangle 8"/>
          <p:cNvSpPr>
            <a:spLocks noChangeArrowheads="1"/>
          </p:cNvSpPr>
          <p:nvPr/>
        </p:nvSpPr>
        <p:spPr bwMode="auto">
          <a:xfrm>
            <a:off x="2209800" y="1447800"/>
            <a:ext cx="8229600" cy="457200"/>
          </a:xfrm>
          <a:prstGeom prst="rect">
            <a:avLst/>
          </a:prstGeom>
          <a:solidFill>
            <a:srgbClr val="800080"/>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I</a:t>
            </a:r>
          </a:p>
        </p:txBody>
      </p:sp>
      <p:sp>
        <p:nvSpPr>
          <p:cNvPr id="115721" name="Rectangle 9"/>
          <p:cNvSpPr>
            <a:spLocks noGrp="1" noChangeArrowheads="1"/>
          </p:cNvSpPr>
          <p:nvPr>
            <p:ph type="title"/>
          </p:nvPr>
        </p:nvSpPr>
        <p:spPr>
          <a:xfrm>
            <a:off x="1905000" y="-76200"/>
            <a:ext cx="8915400" cy="922338"/>
          </a:xfrm>
        </p:spPr>
        <p:txBody>
          <a:bodyPr/>
          <a:lstStyle/>
          <a:p>
            <a:pPr>
              <a:lnSpc>
                <a:spcPct val="80000"/>
              </a:lnSpc>
            </a:pPr>
            <a:r>
              <a:rPr lang="en" altLang="uk-UA" sz="2800" i="1"/>
              <a:t>Financial costs at the stages of creating original and generic drugs</a:t>
            </a:r>
          </a:p>
        </p:txBody>
      </p:sp>
      <p:sp>
        <p:nvSpPr>
          <p:cNvPr id="115722" name="Text Box 10"/>
          <p:cNvSpPr txBox="1">
            <a:spLocks noChangeArrowheads="1"/>
          </p:cNvSpPr>
          <p:nvPr/>
        </p:nvSpPr>
        <p:spPr bwMode="auto">
          <a:xfrm>
            <a:off x="3276601" y="144780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Scientific idea and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its justification</a:t>
            </a:r>
          </a:p>
        </p:txBody>
      </p:sp>
      <p:sp>
        <p:nvSpPr>
          <p:cNvPr id="115723" name="Text Box 11"/>
          <p:cNvSpPr txBox="1">
            <a:spLocks noChangeArrowheads="1"/>
          </p:cNvSpPr>
          <p:nvPr/>
        </p:nvSpPr>
        <p:spPr bwMode="auto">
          <a:xfrm>
            <a:off x="3276601" y="203835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Directed synthesis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or random screening</a:t>
            </a:r>
          </a:p>
        </p:txBody>
      </p:sp>
      <p:sp>
        <p:nvSpPr>
          <p:cNvPr id="115724" name="Text Box 12"/>
          <p:cNvSpPr txBox="1">
            <a:spLocks noChangeArrowheads="1"/>
          </p:cNvSpPr>
          <p:nvPr/>
        </p:nvSpPr>
        <p:spPr bwMode="auto">
          <a:xfrm>
            <a:off x="3276601" y="264795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Technology development</a:t>
            </a:r>
          </a:p>
          <a:p>
            <a:pPr>
              <a:lnSpc>
                <a:spcPct val="75000"/>
              </a:lnSpc>
            </a:pPr>
            <a:r>
              <a:rPr lang="en" altLang="uk-UA" sz="1600" b="1">
                <a:effectLst>
                  <a:outerShdw blurRad="38100" dist="38100" dir="2700000" algn="tl">
                    <a:srgbClr val="000000"/>
                  </a:outerShdw>
                </a:effectLst>
                <a:latin typeface="Arial" panose="020B0604020202020204" pitchFamily="34" charset="0"/>
              </a:rPr>
              <a:t>production</a:t>
            </a:r>
          </a:p>
        </p:txBody>
      </p:sp>
      <p:sp>
        <p:nvSpPr>
          <p:cNvPr id="115725" name="Text Box 13"/>
          <p:cNvSpPr txBox="1">
            <a:spLocks noChangeArrowheads="1"/>
          </p:cNvSpPr>
          <p:nvPr/>
        </p:nvSpPr>
        <p:spPr bwMode="auto">
          <a:xfrm>
            <a:off x="3276600" y="3276600"/>
            <a:ext cx="3200400" cy="433388"/>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Method development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analytical control</a:t>
            </a:r>
          </a:p>
        </p:txBody>
      </p:sp>
      <p:sp>
        <p:nvSpPr>
          <p:cNvPr id="115726" name="Text Box 14"/>
          <p:cNvSpPr txBox="1">
            <a:spLocks noChangeArrowheads="1"/>
          </p:cNvSpPr>
          <p:nvPr/>
        </p:nvSpPr>
        <p:spPr bwMode="auto">
          <a:xfrm>
            <a:off x="3276601" y="3841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Extensive preclinical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study in an experiment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on animals</a:t>
            </a:r>
          </a:p>
        </p:txBody>
      </p:sp>
      <p:sp>
        <p:nvSpPr>
          <p:cNvPr id="115727" name="Text Box 15"/>
          <p:cNvSpPr txBox="1">
            <a:spLocks noChangeArrowheads="1"/>
          </p:cNvSpPr>
          <p:nvPr/>
        </p:nvSpPr>
        <p:spPr bwMode="auto">
          <a:xfrm>
            <a:off x="3276601" y="4603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Clinical testing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Phase I, II and III clinical trials </a:t>
            </a:r>
            <a:r>
              <a:rPr lang="en-US" altLang="uk-UA" sz="1600" b="1">
                <a:effectLst>
                  <a:outerShdw blurRad="38100" dist="38100" dir="2700000" algn="tl">
                    <a:srgbClr val="000000"/>
                  </a:outerShdw>
                </a:effectLst>
                <a:latin typeface="Arial" panose="020B0604020202020204" pitchFamily="34" charset="0"/>
              </a:rPr>
              <a:t/>
            </a:r>
            <a:br>
              <a:rPr lang="en-US"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tests</a:t>
            </a:r>
            <a:endParaRPr lang="ru-RU" altLang="uk-UA" sz="1600" b="1">
              <a:effectLst>
                <a:outerShdw blurRad="38100" dist="38100" dir="2700000" algn="tl">
                  <a:srgbClr val="000000"/>
                </a:outerShdw>
              </a:effectLst>
              <a:latin typeface="Arial" panose="020B0604020202020204" pitchFamily="34" charset="0"/>
            </a:endParaRPr>
          </a:p>
        </p:txBody>
      </p:sp>
      <p:sp>
        <p:nvSpPr>
          <p:cNvPr id="115728" name="Text Box 16"/>
          <p:cNvSpPr txBox="1">
            <a:spLocks noChangeArrowheads="1"/>
          </p:cNvSpPr>
          <p:nvPr/>
        </p:nvSpPr>
        <p:spPr bwMode="auto">
          <a:xfrm>
            <a:off x="5527675" y="6186488"/>
            <a:ext cx="25987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b="1">
                <a:solidFill>
                  <a:srgbClr val="FFFF00"/>
                </a:solidFill>
                <a:effectLst>
                  <a:outerShdw blurRad="38100" dist="38100" dir="2700000" algn="tl">
                    <a:srgbClr val="000000"/>
                  </a:outerShdw>
                </a:effectLst>
                <a:latin typeface="Arial" panose="020B0604020202020204" pitchFamily="34" charset="0"/>
              </a:rPr>
              <a:t>Total costs</a:t>
            </a:r>
            <a:endParaRPr lang="ru-RU" altLang="uk-UA" b="1">
              <a:solidFill>
                <a:srgbClr val="FFFF00"/>
              </a:solidFill>
              <a:effectLst>
                <a:outerShdw blurRad="38100" dist="38100" dir="2700000" algn="tl">
                  <a:srgbClr val="000000"/>
                </a:outerShdw>
              </a:effectLst>
              <a:latin typeface="Arial" panose="020B0604020202020204" pitchFamily="34" charset="0"/>
            </a:endParaRPr>
          </a:p>
        </p:txBody>
      </p:sp>
      <p:sp>
        <p:nvSpPr>
          <p:cNvPr id="115729" name="Text Box 17"/>
          <p:cNvSpPr txBox="1">
            <a:spLocks noChangeArrowheads="1"/>
          </p:cNvSpPr>
          <p:nvPr/>
        </p:nvSpPr>
        <p:spPr bwMode="auto">
          <a:xfrm>
            <a:off x="4171951" y="914400"/>
            <a:ext cx="1287463" cy="457200"/>
          </a:xfrm>
          <a:prstGeom prst="rect">
            <a:avLst/>
          </a:prstGeom>
          <a:solidFill>
            <a:schemeClr val="bg2"/>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 altLang="uk-UA" sz="2400" b="1">
                <a:solidFill>
                  <a:srgbClr val="66FF33"/>
                </a:solidFill>
                <a:effectLst>
                  <a:outerShdw blurRad="38100" dist="38100" dir="2700000" algn="tl">
                    <a:srgbClr val="000000"/>
                  </a:outerShdw>
                </a:effectLst>
                <a:latin typeface="Garamond" panose="02020404030301010803" pitchFamily="18" charset="0"/>
              </a:rPr>
              <a:t>Brand</a:t>
            </a:r>
          </a:p>
        </p:txBody>
      </p:sp>
      <p:sp>
        <p:nvSpPr>
          <p:cNvPr id="115730" name="Text Box 18"/>
          <p:cNvSpPr txBox="1">
            <a:spLocks noChangeArrowheads="1"/>
          </p:cNvSpPr>
          <p:nvPr/>
        </p:nvSpPr>
        <p:spPr bwMode="auto">
          <a:xfrm>
            <a:off x="7489826" y="914400"/>
            <a:ext cx="1730375" cy="457200"/>
          </a:xfrm>
          <a:prstGeom prst="rect">
            <a:avLst/>
          </a:prstGeom>
          <a:solidFill>
            <a:schemeClr val="bg2"/>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 altLang="uk-UA" sz="2400" b="1">
                <a:solidFill>
                  <a:srgbClr val="66FF33"/>
                </a:solidFill>
                <a:effectLst>
                  <a:outerShdw blurRad="38100" dist="38100" dir="2700000" algn="tl">
                    <a:srgbClr val="000000"/>
                  </a:outerShdw>
                </a:effectLst>
                <a:latin typeface="Garamond" panose="02020404030301010803" pitchFamily="18" charset="0"/>
              </a:rPr>
              <a:t>GENERIC</a:t>
            </a:r>
          </a:p>
        </p:txBody>
      </p:sp>
      <p:sp>
        <p:nvSpPr>
          <p:cNvPr id="115731" name="Text Box 19"/>
          <p:cNvSpPr txBox="1">
            <a:spLocks noChangeArrowheads="1"/>
          </p:cNvSpPr>
          <p:nvPr/>
        </p:nvSpPr>
        <p:spPr bwMode="auto">
          <a:xfrm>
            <a:off x="6934201" y="144780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Not held</a:t>
            </a:r>
          </a:p>
        </p:txBody>
      </p:sp>
      <p:sp>
        <p:nvSpPr>
          <p:cNvPr id="115732" name="Text Box 20"/>
          <p:cNvSpPr txBox="1">
            <a:spLocks noChangeArrowheads="1"/>
          </p:cNvSpPr>
          <p:nvPr/>
        </p:nvSpPr>
        <p:spPr bwMode="auto">
          <a:xfrm>
            <a:off x="6934201" y="203835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Not held</a:t>
            </a:r>
          </a:p>
        </p:txBody>
      </p:sp>
      <p:sp>
        <p:nvSpPr>
          <p:cNvPr id="115733" name="Text Box 21"/>
          <p:cNvSpPr txBox="1">
            <a:spLocks noChangeArrowheads="1"/>
          </p:cNvSpPr>
          <p:nvPr/>
        </p:nvSpPr>
        <p:spPr bwMode="auto">
          <a:xfrm>
            <a:off x="6934201" y="2647950"/>
            <a:ext cx="3203575" cy="4762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Technology adaptation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for "your" production</a:t>
            </a:r>
          </a:p>
        </p:txBody>
      </p:sp>
      <p:sp>
        <p:nvSpPr>
          <p:cNvPr id="115734" name="Text Box 22"/>
          <p:cNvSpPr txBox="1">
            <a:spLocks noChangeArrowheads="1"/>
          </p:cNvSpPr>
          <p:nvPr/>
        </p:nvSpPr>
        <p:spPr bwMode="auto">
          <a:xfrm>
            <a:off x="6934200" y="3276600"/>
            <a:ext cx="3276600" cy="433388"/>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Validation of methods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analytical control</a:t>
            </a:r>
          </a:p>
        </p:txBody>
      </p:sp>
      <p:sp>
        <p:nvSpPr>
          <p:cNvPr id="115735" name="Text Box 23"/>
          <p:cNvSpPr txBox="1">
            <a:spLocks noChangeArrowheads="1"/>
          </p:cNvSpPr>
          <p:nvPr/>
        </p:nvSpPr>
        <p:spPr bwMode="auto">
          <a:xfrm>
            <a:off x="6934201" y="3841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Not held</a:t>
            </a:r>
          </a:p>
        </p:txBody>
      </p:sp>
      <p:sp>
        <p:nvSpPr>
          <p:cNvPr id="115736" name="Text Box 24"/>
          <p:cNvSpPr txBox="1">
            <a:spLocks noChangeArrowheads="1"/>
          </p:cNvSpPr>
          <p:nvPr/>
        </p:nvSpPr>
        <p:spPr bwMode="auto">
          <a:xfrm>
            <a:off x="6934201" y="4603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Study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bioequivalence</a:t>
            </a:r>
          </a:p>
        </p:txBody>
      </p:sp>
      <p:sp>
        <p:nvSpPr>
          <p:cNvPr id="115737" name="Rectangle 25"/>
          <p:cNvSpPr>
            <a:spLocks noChangeArrowheads="1"/>
          </p:cNvSpPr>
          <p:nvPr/>
        </p:nvSpPr>
        <p:spPr bwMode="auto">
          <a:xfrm>
            <a:off x="2209800" y="5334000"/>
            <a:ext cx="8229600" cy="685800"/>
          </a:xfrm>
          <a:prstGeom prst="rect">
            <a:avLst/>
          </a:prstGeom>
          <a:solidFill>
            <a:srgbClr val="9900CC"/>
          </a:solidFill>
          <a:ln>
            <a:noFill/>
          </a:ln>
          <a:effectLst/>
          <a:extLst>
            <a:ext uri="{91240B29-F687-4F45-9708-019B960494DF}">
              <a14:hiddenLine xmlns:a14="http://schemas.microsoft.com/office/drawing/2010/main" w="38100">
                <a:solidFill>
                  <a:srgbClr val="336699">
                    <a:alpha val="49001"/>
                  </a:srgb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 altLang="uk-UA" sz="2000" b="1">
                <a:solidFill>
                  <a:srgbClr val="FFFF00"/>
                </a:solidFill>
                <a:effectLst>
                  <a:outerShdw blurRad="38100" dist="38100" dir="2700000" algn="tl">
                    <a:srgbClr val="000000"/>
                  </a:outerShdw>
                </a:effectLst>
                <a:latin typeface="Times New Roman" panose="02020603050405020304" pitchFamily="18" charset="0"/>
              </a:rPr>
              <a:t>Stage VII</a:t>
            </a:r>
          </a:p>
        </p:txBody>
      </p:sp>
      <p:sp>
        <p:nvSpPr>
          <p:cNvPr id="115738" name="Text Box 26"/>
          <p:cNvSpPr txBox="1">
            <a:spLocks noChangeArrowheads="1"/>
          </p:cNvSpPr>
          <p:nvPr/>
        </p:nvSpPr>
        <p:spPr bwMode="auto">
          <a:xfrm>
            <a:off x="3276601" y="5365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Development, implementation in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production and </a:t>
            </a:r>
            <a:r>
              <a:rPr lang="en-US" altLang="uk-UA" sz="1600" b="1">
                <a:effectLst>
                  <a:outerShdw blurRad="38100" dist="38100" dir="2700000" algn="tl">
                    <a:srgbClr val="000000"/>
                  </a:outerShdw>
                </a:effectLst>
                <a:latin typeface="Arial" panose="020B0604020202020204" pitchFamily="34" charset="0"/>
              </a:rPr>
              <a:t/>
            </a:r>
            <a:br>
              <a:rPr lang="en-US"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market promotion</a:t>
            </a:r>
          </a:p>
        </p:txBody>
      </p:sp>
      <p:sp>
        <p:nvSpPr>
          <p:cNvPr id="115739" name="Text Box 27"/>
          <p:cNvSpPr txBox="1">
            <a:spLocks noChangeArrowheads="1"/>
          </p:cNvSpPr>
          <p:nvPr/>
        </p:nvSpPr>
        <p:spPr bwMode="auto">
          <a:xfrm>
            <a:off x="6934201" y="5365750"/>
            <a:ext cx="3203575" cy="654050"/>
          </a:xfrm>
          <a:prstGeom prst="rect">
            <a:avLst/>
          </a:prstGeom>
          <a:noFill/>
          <a:ln w="57150" cmpd="thickThin">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75000"/>
              </a:lnSpc>
            </a:pPr>
            <a:r>
              <a:rPr lang="en" altLang="uk-UA" sz="1600" b="1">
                <a:effectLst>
                  <a:outerShdw blurRad="38100" dist="38100" dir="2700000" algn="tl">
                    <a:srgbClr val="000000"/>
                  </a:outerShdw>
                </a:effectLst>
                <a:latin typeface="Arial" panose="020B0604020202020204" pitchFamily="34" charset="0"/>
              </a:rPr>
              <a:t>Development, implementation in </a:t>
            </a:r>
            <a:r>
              <a:rPr lang="ru-RU" altLang="uk-UA" sz="1600" b="1">
                <a:effectLst>
                  <a:outerShdw blurRad="38100" dist="38100" dir="2700000" algn="tl">
                    <a:srgbClr val="000000"/>
                  </a:outerShdw>
                </a:effectLst>
                <a:latin typeface="Arial" panose="020B0604020202020204" pitchFamily="34" charset="0"/>
              </a:rPr>
              <a:t/>
            </a:r>
            <a:br>
              <a:rPr lang="ru-RU"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production and movement </a:t>
            </a:r>
            <a:r>
              <a:rPr lang="en-US" altLang="uk-UA" sz="1600" b="1">
                <a:effectLst>
                  <a:outerShdw blurRad="38100" dist="38100" dir="2700000" algn="tl">
                    <a:srgbClr val="000000"/>
                  </a:outerShdw>
                </a:effectLst>
                <a:latin typeface="Arial" panose="020B0604020202020204" pitchFamily="34" charset="0"/>
              </a:rPr>
              <a:t/>
            </a:r>
            <a:br>
              <a:rPr lang="en-US" altLang="uk-UA" sz="1600" b="1">
                <a:effectLst>
                  <a:outerShdw blurRad="38100" dist="38100" dir="2700000" algn="tl">
                    <a:srgbClr val="000000"/>
                  </a:outerShdw>
                </a:effectLst>
                <a:latin typeface="Arial" panose="020B0604020202020204" pitchFamily="34" charset="0"/>
              </a:rPr>
            </a:br>
            <a:r>
              <a:rPr lang="en" altLang="uk-UA" sz="1600" b="1">
                <a:effectLst>
                  <a:outerShdw blurRad="38100" dist="38100" dir="2700000" algn="tl">
                    <a:srgbClr val="000000"/>
                  </a:outerShdw>
                </a:effectLst>
                <a:latin typeface="Arial" panose="020B0604020202020204" pitchFamily="34" charset="0"/>
              </a:rPr>
              <a:t>to the market</a:t>
            </a:r>
          </a:p>
        </p:txBody>
      </p:sp>
      <p:sp>
        <p:nvSpPr>
          <p:cNvPr id="115742" name="Text Box 30"/>
          <p:cNvSpPr txBox="1">
            <a:spLocks noChangeArrowheads="1"/>
          </p:cNvSpPr>
          <p:nvPr/>
        </p:nvSpPr>
        <p:spPr bwMode="auto">
          <a:xfrm>
            <a:off x="6127751" y="1752600"/>
            <a:ext cx="636713"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15%</a:t>
            </a:r>
            <a:endParaRPr lang="ru-RU" altLang="uk-UA"/>
          </a:p>
        </p:txBody>
      </p:sp>
      <p:sp>
        <p:nvSpPr>
          <p:cNvPr id="115743" name="Text Box 31"/>
          <p:cNvSpPr txBox="1">
            <a:spLocks noChangeArrowheads="1"/>
          </p:cNvSpPr>
          <p:nvPr/>
        </p:nvSpPr>
        <p:spPr bwMode="auto">
          <a:xfrm>
            <a:off x="9906000" y="1752600"/>
            <a:ext cx="466794"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0%</a:t>
            </a:r>
            <a:endParaRPr lang="ru-RU" altLang="uk-UA"/>
          </a:p>
        </p:txBody>
      </p:sp>
      <p:sp>
        <p:nvSpPr>
          <p:cNvPr id="115744" name="Text Box 32"/>
          <p:cNvSpPr txBox="1">
            <a:spLocks noChangeArrowheads="1"/>
          </p:cNvSpPr>
          <p:nvPr/>
        </p:nvSpPr>
        <p:spPr bwMode="auto">
          <a:xfrm>
            <a:off x="9840914" y="2986088"/>
            <a:ext cx="827087" cy="36671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lstStyle/>
          <a:p>
            <a:r>
              <a:rPr lang="en" altLang="uk-UA"/>
              <a:t>5-10%</a:t>
            </a:r>
            <a:endParaRPr lang="ru-RU" altLang="uk-UA"/>
          </a:p>
        </p:txBody>
      </p:sp>
      <p:sp>
        <p:nvSpPr>
          <p:cNvPr id="115745" name="Text Box 33"/>
          <p:cNvSpPr txBox="1">
            <a:spLocks noChangeArrowheads="1"/>
          </p:cNvSpPr>
          <p:nvPr/>
        </p:nvSpPr>
        <p:spPr bwMode="auto">
          <a:xfrm>
            <a:off x="6199188" y="3962400"/>
            <a:ext cx="583814"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15%</a:t>
            </a:r>
            <a:endParaRPr lang="ru-RU" altLang="uk-UA"/>
          </a:p>
        </p:txBody>
      </p:sp>
      <p:sp>
        <p:nvSpPr>
          <p:cNvPr id="115746" name="Text Box 34"/>
          <p:cNvSpPr txBox="1">
            <a:spLocks noChangeArrowheads="1"/>
          </p:cNvSpPr>
          <p:nvPr/>
        </p:nvSpPr>
        <p:spPr bwMode="auto">
          <a:xfrm>
            <a:off x="6199188" y="2971800"/>
            <a:ext cx="583814"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15%</a:t>
            </a:r>
            <a:endParaRPr lang="ru-RU" altLang="uk-UA"/>
          </a:p>
        </p:txBody>
      </p:sp>
      <p:sp>
        <p:nvSpPr>
          <p:cNvPr id="115748" name="Text Box 36"/>
          <p:cNvSpPr txBox="1">
            <a:spLocks noChangeArrowheads="1"/>
          </p:cNvSpPr>
          <p:nvPr/>
        </p:nvSpPr>
        <p:spPr bwMode="auto">
          <a:xfrm>
            <a:off x="9906000" y="3962400"/>
            <a:ext cx="466794"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0 %</a:t>
            </a:r>
            <a:endParaRPr lang="ru-RU" altLang="uk-UA"/>
          </a:p>
        </p:txBody>
      </p:sp>
      <p:sp>
        <p:nvSpPr>
          <p:cNvPr id="115749" name="Text Box 37"/>
          <p:cNvSpPr txBox="1">
            <a:spLocks noChangeArrowheads="1"/>
          </p:cNvSpPr>
          <p:nvPr/>
        </p:nvSpPr>
        <p:spPr bwMode="auto">
          <a:xfrm>
            <a:off x="9677401" y="4724400"/>
            <a:ext cx="888385" cy="36933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t>30-40%</a:t>
            </a:r>
            <a:endParaRPr lang="ru-RU" altLang="uk-UA"/>
          </a:p>
        </p:txBody>
      </p:sp>
      <p:sp>
        <p:nvSpPr>
          <p:cNvPr id="115751" name="Text Box 39"/>
          <p:cNvSpPr txBox="1">
            <a:spLocks noChangeArrowheads="1"/>
          </p:cNvSpPr>
          <p:nvPr/>
        </p:nvSpPr>
        <p:spPr bwMode="auto">
          <a:xfrm>
            <a:off x="9732964" y="5486401"/>
            <a:ext cx="935037" cy="366713"/>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r>
              <a:rPr lang="en" altLang="uk-UA"/>
              <a:t>50-6 0%</a:t>
            </a:r>
            <a:endParaRPr lang="ru-RU" altLang="uk-UA"/>
          </a:p>
        </p:txBody>
      </p:sp>
      <p:sp>
        <p:nvSpPr>
          <p:cNvPr id="115752" name="Text Box 40"/>
          <p:cNvSpPr txBox="1">
            <a:spLocks noChangeArrowheads="1"/>
          </p:cNvSpPr>
          <p:nvPr/>
        </p:nvSpPr>
        <p:spPr bwMode="auto">
          <a:xfrm>
            <a:off x="5943600" y="5500688"/>
            <a:ext cx="935038" cy="36671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r>
              <a:rPr lang="en" altLang="uk-UA"/>
              <a:t>27-30%</a:t>
            </a:r>
            <a:endParaRPr lang="ru-RU" altLang="uk-UA"/>
          </a:p>
        </p:txBody>
      </p:sp>
      <p:sp>
        <p:nvSpPr>
          <p:cNvPr id="115753" name="Text Box 41"/>
          <p:cNvSpPr txBox="1">
            <a:spLocks noChangeArrowheads="1"/>
          </p:cNvSpPr>
          <p:nvPr/>
        </p:nvSpPr>
        <p:spPr bwMode="auto">
          <a:xfrm>
            <a:off x="5943600" y="4738688"/>
            <a:ext cx="935038" cy="366712"/>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r>
              <a:rPr lang="en" altLang="uk-UA"/>
              <a:t>22-25%</a:t>
            </a:r>
            <a:endParaRPr lang="ru-RU" altLang="uk-UA"/>
          </a:p>
        </p:txBody>
      </p:sp>
      <p:sp>
        <p:nvSpPr>
          <p:cNvPr id="115754" name="Text Box 42"/>
          <p:cNvSpPr txBox="1">
            <a:spLocks noChangeArrowheads="1"/>
          </p:cNvSpPr>
          <p:nvPr/>
        </p:nvSpPr>
        <p:spPr bwMode="auto">
          <a:xfrm>
            <a:off x="5791200" y="1225550"/>
            <a:ext cx="622300" cy="1189038"/>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 altLang="uk-UA" sz="7200">
                <a:solidFill>
                  <a:srgbClr val="FFCCFF"/>
                </a:solidFill>
                <a:latin typeface="Times New Roman" panose="02020603050405020304" pitchFamily="18" charset="0"/>
              </a:rPr>
              <a:t>}</a:t>
            </a:r>
            <a:endParaRPr lang="ru-RU" altLang="uk-UA" sz="7200">
              <a:solidFill>
                <a:srgbClr val="FFCCFF"/>
              </a:solidFill>
              <a:latin typeface="Times New Roman" panose="02020603050405020304" pitchFamily="18" charset="0"/>
            </a:endParaRPr>
          </a:p>
        </p:txBody>
      </p:sp>
      <p:sp>
        <p:nvSpPr>
          <p:cNvPr id="115755" name="Text Box 43"/>
          <p:cNvSpPr txBox="1">
            <a:spLocks noChangeArrowheads="1"/>
          </p:cNvSpPr>
          <p:nvPr/>
        </p:nvSpPr>
        <p:spPr bwMode="auto">
          <a:xfrm>
            <a:off x="9512300" y="1219200"/>
            <a:ext cx="622300" cy="1189038"/>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 altLang="uk-UA" sz="7200">
                <a:solidFill>
                  <a:srgbClr val="FFCCFF"/>
                </a:solidFill>
                <a:latin typeface="Times New Roman" panose="02020603050405020304" pitchFamily="18" charset="0"/>
              </a:rPr>
              <a:t>}</a:t>
            </a:r>
            <a:endParaRPr lang="ru-RU" altLang="uk-UA" sz="7200">
              <a:solidFill>
                <a:srgbClr val="FFCCFF"/>
              </a:solidFill>
              <a:latin typeface="Times New Roman" panose="02020603050405020304" pitchFamily="18" charset="0"/>
            </a:endParaRPr>
          </a:p>
        </p:txBody>
      </p:sp>
      <p:sp>
        <p:nvSpPr>
          <p:cNvPr id="115756" name="Text Box 44"/>
          <p:cNvSpPr txBox="1">
            <a:spLocks noChangeArrowheads="1"/>
          </p:cNvSpPr>
          <p:nvPr/>
        </p:nvSpPr>
        <p:spPr bwMode="auto">
          <a:xfrm>
            <a:off x="9512300" y="2468564"/>
            <a:ext cx="622300" cy="11890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 altLang="uk-UA" sz="7200">
                <a:solidFill>
                  <a:srgbClr val="FFCCFF"/>
                </a:solidFill>
                <a:latin typeface="Times New Roman" panose="02020603050405020304" pitchFamily="18" charset="0"/>
              </a:rPr>
              <a:t>}</a:t>
            </a:r>
            <a:endParaRPr lang="ru-RU" altLang="uk-UA" sz="7200">
              <a:solidFill>
                <a:srgbClr val="FFCCFF"/>
              </a:solidFill>
              <a:latin typeface="Times New Roman" panose="02020603050405020304" pitchFamily="18" charset="0"/>
            </a:endParaRPr>
          </a:p>
        </p:txBody>
      </p:sp>
      <p:sp>
        <p:nvSpPr>
          <p:cNvPr id="115757" name="Text Box 45"/>
          <p:cNvSpPr txBox="1">
            <a:spLocks noChangeArrowheads="1"/>
          </p:cNvSpPr>
          <p:nvPr/>
        </p:nvSpPr>
        <p:spPr bwMode="auto">
          <a:xfrm>
            <a:off x="5791200" y="2468564"/>
            <a:ext cx="622300" cy="11890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 altLang="uk-UA" sz="7200">
                <a:solidFill>
                  <a:srgbClr val="FFCCFF"/>
                </a:solidFill>
                <a:latin typeface="Times New Roman" panose="02020603050405020304" pitchFamily="18" charset="0"/>
              </a:rPr>
              <a:t>}</a:t>
            </a:r>
            <a:endParaRPr lang="ru-RU" altLang="uk-UA" sz="7200">
              <a:solidFill>
                <a:srgbClr val="FFCCFF"/>
              </a:solidFill>
              <a:latin typeface="Times New Roman" panose="02020603050405020304" pitchFamily="18" charset="0"/>
            </a:endParaRPr>
          </a:p>
        </p:txBody>
      </p:sp>
      <p:sp>
        <p:nvSpPr>
          <p:cNvPr id="115759" name="Text Box 47"/>
          <p:cNvSpPr txBox="1">
            <a:spLocks noChangeArrowheads="1"/>
          </p:cNvSpPr>
          <p:nvPr/>
        </p:nvSpPr>
        <p:spPr bwMode="auto">
          <a:xfrm>
            <a:off x="4271964" y="6027739"/>
            <a:ext cx="376237" cy="57943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3200">
                <a:solidFill>
                  <a:srgbClr val="FFFF66"/>
                </a:solidFill>
                <a:effectLst>
                  <a:outerShdw blurRad="38100" dist="38100" dir="2700000" algn="tl">
                    <a:srgbClr val="000000"/>
                  </a:outerShdw>
                </a:effectLst>
              </a:rPr>
              <a:t>?</a:t>
            </a:r>
          </a:p>
        </p:txBody>
      </p:sp>
      <p:sp>
        <p:nvSpPr>
          <p:cNvPr id="115760" name="Text Box 48"/>
          <p:cNvSpPr txBox="1">
            <a:spLocks noChangeArrowheads="1"/>
          </p:cNvSpPr>
          <p:nvPr/>
        </p:nvSpPr>
        <p:spPr bwMode="auto">
          <a:xfrm>
            <a:off x="8691564" y="6019800"/>
            <a:ext cx="376237" cy="5794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3200">
                <a:solidFill>
                  <a:srgbClr val="FFFF66"/>
                </a:solidFill>
                <a:effectLst>
                  <a:outerShdw blurRad="38100" dist="38100" dir="2700000" algn="tl">
                    <a:srgbClr val="000000"/>
                  </a:outerShdw>
                </a:effectLst>
              </a:rPr>
              <a:t>?</a:t>
            </a:r>
          </a:p>
        </p:txBody>
      </p:sp>
    </p:spTree>
    <p:extLst>
      <p:ext uri="{BB962C8B-B14F-4D97-AF65-F5344CB8AC3E}">
        <p14:creationId xmlns:p14="http://schemas.microsoft.com/office/powerpoint/2010/main" val="2109972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1026"/>
          <p:cNvSpPr>
            <a:spLocks noGrp="1" noChangeArrowheads="1"/>
          </p:cNvSpPr>
          <p:nvPr>
            <p:ph type="title"/>
          </p:nvPr>
        </p:nvSpPr>
        <p:spPr>
          <a:xfrm>
            <a:off x="2514600" y="381000"/>
            <a:ext cx="8153400" cy="533400"/>
          </a:xfrm>
        </p:spPr>
        <p:txBody>
          <a:bodyPr>
            <a:normAutofit fontScale="90000"/>
          </a:bodyPr>
          <a:lstStyle/>
          <a:p>
            <a:r>
              <a:rPr lang="en" altLang="uk-UA"/>
              <a:t>Temporary economic benefits</a:t>
            </a:r>
          </a:p>
        </p:txBody>
      </p:sp>
      <p:sp>
        <p:nvSpPr>
          <p:cNvPr id="200707" name="Text Box 1027"/>
          <p:cNvSpPr txBox="1">
            <a:spLocks noChangeArrowheads="1"/>
          </p:cNvSpPr>
          <p:nvPr/>
        </p:nvSpPr>
        <p:spPr bwMode="auto">
          <a:xfrm>
            <a:off x="5410200" y="77788"/>
            <a:ext cx="304800" cy="53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en" altLang="uk-UA" sz="3600" b="1">
                <a:latin typeface="Arial" panose="020B0604020202020204" pitchFamily="34" charset="0"/>
              </a:rPr>
              <a:t>`</a:t>
            </a:r>
            <a:endParaRPr lang="ru-RU" altLang="uk-UA" sz="3600" b="1">
              <a:latin typeface="Arial" panose="020B0604020202020204" pitchFamily="34" charset="0"/>
            </a:endParaRPr>
          </a:p>
        </p:txBody>
      </p:sp>
      <p:graphicFrame>
        <p:nvGraphicFramePr>
          <p:cNvPr id="200731" name="Group 1051"/>
          <p:cNvGraphicFramePr>
            <a:graphicFrameLocks noGrp="1"/>
          </p:cNvGraphicFramePr>
          <p:nvPr/>
        </p:nvGraphicFramePr>
        <p:xfrm>
          <a:off x="2063750" y="2438401"/>
          <a:ext cx="8832850" cy="3040063"/>
        </p:xfrm>
        <a:graphic>
          <a:graphicData uri="http://schemas.openxmlformats.org/drawingml/2006/table">
            <a:tbl>
              <a:tblPr/>
              <a:tblGrid>
                <a:gridCol w="1158875">
                  <a:extLst>
                    <a:ext uri="{9D8B030D-6E8A-4147-A177-3AD203B41FA5}">
                      <a16:colId xmlns:a16="http://schemas.microsoft.com/office/drawing/2014/main" val="1954566923"/>
                    </a:ext>
                  </a:extLst>
                </a:gridCol>
                <a:gridCol w="3986213">
                  <a:extLst>
                    <a:ext uri="{9D8B030D-6E8A-4147-A177-3AD203B41FA5}">
                      <a16:colId xmlns:a16="http://schemas.microsoft.com/office/drawing/2014/main" val="1025568222"/>
                    </a:ext>
                  </a:extLst>
                </a:gridCol>
                <a:gridCol w="3687762">
                  <a:extLst>
                    <a:ext uri="{9D8B030D-6E8A-4147-A177-3AD203B41FA5}">
                      <a16:colId xmlns:a16="http://schemas.microsoft.com/office/drawing/2014/main" val="635489584"/>
                    </a:ext>
                  </a:extLst>
                </a:gridCol>
              </a:tblGrid>
              <a:tr h="102235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32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BE</a:t>
                      </a:r>
                    </a:p>
                  </a:txBody>
                  <a:tcPr anchor="ctr" horzOverflow="overflow">
                    <a:lnL cap="flat">
                      <a:noFill/>
                    </a:lnL>
                    <a:lnR>
                      <a:noFill/>
                    </a:lnR>
                    <a:lnT cap="flat">
                      <a:noFill/>
                    </a:lnT>
                    <a:lnB>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from task setting to report</a:t>
                      </a:r>
                    </a:p>
                  </a:txBody>
                  <a:tcPr horzOverflow="overflow">
                    <a:lnL>
                      <a:noFill/>
                    </a:lnL>
                    <a:lnR>
                      <a:noFill/>
                    </a:lnR>
                    <a:lnT cap="flat">
                      <a:noFill/>
                    </a:lnT>
                    <a:lnB>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1-2 months</a:t>
                      </a:r>
                    </a:p>
                  </a:txBody>
                  <a:tcPr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3066206298"/>
                  </a:ext>
                </a:extLst>
              </a:tr>
              <a:tr h="100965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32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GKI</a:t>
                      </a:r>
                    </a:p>
                  </a:txBody>
                  <a:tcPr anchor="ctr"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a:t>
                      </a:r>
                    </a:p>
                  </a:txBody>
                  <a:tcPr anchor="ctr" horzOverflow="overflow">
                    <a:lnL>
                      <a:noFill/>
                    </a:lnL>
                    <a:lnR>
                      <a:noFill/>
                    </a:lnR>
                    <a:lnT>
                      <a:noFill/>
                    </a:lnT>
                    <a:lnB>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3-6 months</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3002505724"/>
                  </a:ext>
                </a:extLst>
              </a:tr>
              <a:tr h="1008063">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32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MKI</a:t>
                      </a:r>
                    </a:p>
                  </a:txBody>
                  <a:tcPr anchor="ctr" horzOverflow="overflow">
                    <a:lnL cap="flat">
                      <a:noFill/>
                    </a:lnL>
                    <a:lnR>
                      <a:noFill/>
                    </a:lnR>
                    <a:lnT>
                      <a:noFill/>
                    </a:lnT>
                    <a:lnB cap="flat">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a:t>
                      </a:r>
                    </a:p>
                  </a:txBody>
                  <a:tcPr anchor="ctr" horzOverflow="overflow">
                    <a:lnL>
                      <a:noFill/>
                    </a:lnL>
                    <a:lnR>
                      <a:noFill/>
                    </a:lnR>
                    <a:lnT>
                      <a:noFill/>
                    </a:lnT>
                    <a:lnB cap="flat">
                      <a:noFill/>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 altLang="uk-UA" sz="28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up to several years</a:t>
                      </a:r>
                    </a:p>
                  </a:txBody>
                  <a:tcPr anchor="ct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378198658"/>
                  </a:ext>
                </a:extLst>
              </a:tr>
            </a:tbl>
          </a:graphicData>
        </a:graphic>
      </p:graphicFrame>
    </p:spTree>
    <p:extLst>
      <p:ext uri="{BB962C8B-B14F-4D97-AF65-F5344CB8AC3E}">
        <p14:creationId xmlns:p14="http://schemas.microsoft.com/office/powerpoint/2010/main" val="2855159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2" name="Object 2"/>
          <p:cNvGraphicFramePr>
            <a:graphicFrameLocks noChangeAspect="1"/>
          </p:cNvGraphicFramePr>
          <p:nvPr>
            <p:extLst>
              <p:ext uri="{D42A27DB-BD31-4B8C-83A1-F6EECF244321}">
                <p14:modId xmlns:p14="http://schemas.microsoft.com/office/powerpoint/2010/main" val="1295658440"/>
              </p:ext>
            </p:extLst>
          </p:nvPr>
        </p:nvGraphicFramePr>
        <p:xfrm>
          <a:off x="2643558" y="1957751"/>
          <a:ext cx="6477000" cy="5024438"/>
        </p:xfrm>
        <a:graphic>
          <a:graphicData uri="http://schemas.openxmlformats.org/presentationml/2006/ole">
            <mc:AlternateContent xmlns:mc="http://schemas.openxmlformats.org/markup-compatibility/2006">
              <mc:Choice xmlns:v="urn:schemas-microsoft-com:vml" Requires="v">
                <p:oleObj spid="_x0000_s4120" name="CorelDRAW" r:id="rId3" imgW="5366520" imgH="5342760" progId="CorelDraw.Graphic.7">
                  <p:embed/>
                </p:oleObj>
              </mc:Choice>
              <mc:Fallback>
                <p:oleObj name="CorelDRAW" r:id="rId3" imgW="5366520" imgH="5342760" progId="CorelDraw.Graphic.7">
                  <p:embed/>
                  <p:pic>
                    <p:nvPicPr>
                      <p:cNvPr id="112642" name="Object 2"/>
                      <p:cNvPicPr>
                        <a:picLocks noChangeAspect="1" noChangeArrowheads="1"/>
                      </p:cNvPicPr>
                      <p:nvPr/>
                    </p:nvPicPr>
                    <p:blipFill>
                      <a:blip r:embed="rId4">
                        <a:lum bright="-42000" contrast="42000"/>
                        <a:extLst>
                          <a:ext uri="{28A0092B-C50C-407E-A947-70E740481C1C}">
                            <a14:useLocalDpi xmlns:a14="http://schemas.microsoft.com/office/drawing/2010/main" val="0"/>
                          </a:ext>
                        </a:extLst>
                      </a:blip>
                      <a:srcRect/>
                      <a:stretch>
                        <a:fillRect/>
                      </a:stretch>
                    </p:blipFill>
                    <p:spPr bwMode="auto">
                      <a:xfrm>
                        <a:off x="2643558" y="1957751"/>
                        <a:ext cx="6477000" cy="50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44" name="Rectangle 4"/>
          <p:cNvSpPr>
            <a:spLocks noChangeArrowheads="1"/>
          </p:cNvSpPr>
          <p:nvPr/>
        </p:nvSpPr>
        <p:spPr bwMode="auto">
          <a:xfrm>
            <a:off x="7857393" y="1198111"/>
            <a:ext cx="4267200" cy="477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Arial" panose="020B0604020202020204" pitchFamily="34" charset="0"/>
              </a:defRPr>
            </a:lvl1pPr>
            <a:lvl2pPr marL="1335088" indent="-533400">
              <a:defRPr>
                <a:solidFill>
                  <a:schemeClr val="tx1"/>
                </a:solidFill>
                <a:latin typeface="Arial" panose="020B0604020202020204" pitchFamily="34" charset="0"/>
              </a:defRPr>
            </a:lvl2pPr>
            <a:lvl3pPr marL="1971675" indent="-457200">
              <a:defRPr>
                <a:solidFill>
                  <a:schemeClr val="tx1"/>
                </a:solidFill>
                <a:latin typeface="Arial" panose="020B0604020202020204" pitchFamily="34" charset="0"/>
              </a:defRPr>
            </a:lvl3pPr>
            <a:lvl4pPr marL="2532063" indent="-381000">
              <a:defRPr>
                <a:solidFill>
                  <a:schemeClr val="tx1"/>
                </a:solidFill>
                <a:latin typeface="Arial" panose="020B0604020202020204" pitchFamily="34" charset="0"/>
              </a:defRPr>
            </a:lvl4pPr>
            <a:lvl5pPr marL="3092450" indent="-381000">
              <a:defRPr>
                <a:solidFill>
                  <a:schemeClr val="tx1"/>
                </a:solidFill>
                <a:latin typeface="Arial" panose="020B0604020202020204" pitchFamily="34" charset="0"/>
              </a:defRPr>
            </a:lvl5pPr>
            <a:lvl6pPr marL="3549650" indent="-381000" fontAlgn="base">
              <a:spcBef>
                <a:spcPct val="0"/>
              </a:spcBef>
              <a:spcAft>
                <a:spcPct val="0"/>
              </a:spcAft>
              <a:defRPr>
                <a:solidFill>
                  <a:schemeClr val="tx1"/>
                </a:solidFill>
                <a:latin typeface="Arial" panose="020B0604020202020204" pitchFamily="34" charset="0"/>
              </a:defRPr>
            </a:lvl6pPr>
            <a:lvl7pPr marL="4006850" indent="-381000" fontAlgn="base">
              <a:spcBef>
                <a:spcPct val="0"/>
              </a:spcBef>
              <a:spcAft>
                <a:spcPct val="0"/>
              </a:spcAft>
              <a:defRPr>
                <a:solidFill>
                  <a:schemeClr val="tx1"/>
                </a:solidFill>
                <a:latin typeface="Arial" panose="020B0604020202020204" pitchFamily="34" charset="0"/>
              </a:defRPr>
            </a:lvl7pPr>
            <a:lvl8pPr marL="4464050" indent="-381000" fontAlgn="base">
              <a:spcBef>
                <a:spcPct val="0"/>
              </a:spcBef>
              <a:spcAft>
                <a:spcPct val="0"/>
              </a:spcAft>
              <a:defRPr>
                <a:solidFill>
                  <a:schemeClr val="tx1"/>
                </a:solidFill>
                <a:latin typeface="Arial" panose="020B0604020202020204" pitchFamily="34" charset="0"/>
              </a:defRPr>
            </a:lvl8pPr>
            <a:lvl9pPr marL="4921250" indent="-381000" fontAlgn="base">
              <a:spcBef>
                <a:spcPct val="0"/>
              </a:spcBef>
              <a:spcAft>
                <a:spcPct val="0"/>
              </a:spcAft>
              <a:defRPr>
                <a:solidFill>
                  <a:schemeClr val="tx1"/>
                </a:solidFill>
                <a:latin typeface="Arial" panose="020B0604020202020204" pitchFamily="34" charset="0"/>
              </a:defRPr>
            </a:lvl9pPr>
          </a:lstStyle>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Development cost -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millions of dollars</a:t>
            </a:r>
            <a:endParaRPr lang="ru-RU"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The time interval from the creation of an active substance to its appearance on the market is about 15 years.</a:t>
            </a:r>
            <a:endParaRPr lang="en-US"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Char char="Ø"/>
            </a:pPr>
            <a:endParaRPr lang="en-US"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High efficiency and safety, confirmed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clinical trials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in compliance with GCP and the principles of evidence-based medicine</a:t>
            </a: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Unavailability for widespread use socially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unprotected layers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population</a:t>
            </a:r>
          </a:p>
          <a:p>
            <a:pPr>
              <a:lnSpc>
                <a:spcPct val="80000"/>
              </a:lnSpc>
              <a:spcBef>
                <a:spcPct val="50000"/>
              </a:spcBef>
              <a:buClr>
                <a:srgbClr val="FFFF00"/>
              </a:buClr>
              <a:buFont typeface="Wingdings" panose="05000000000000000000" pitchFamily="2" charset="2"/>
              <a:buChar char="Ø"/>
            </a:pPr>
            <a:endParaRPr lang="ru-RU" altLang="uk-UA" b="1" dirty="0">
              <a:effectLst>
                <a:outerShdw blurRad="38100" dist="38100" dir="2700000" algn="tl">
                  <a:srgbClr val="000000"/>
                </a:outerShdw>
              </a:effectLst>
            </a:endParaRPr>
          </a:p>
        </p:txBody>
      </p:sp>
      <p:sp>
        <p:nvSpPr>
          <p:cNvPr id="112645" name="Text Box 5"/>
          <p:cNvSpPr txBox="1">
            <a:spLocks noChangeArrowheads="1"/>
          </p:cNvSpPr>
          <p:nvPr/>
        </p:nvSpPr>
        <p:spPr bwMode="auto">
          <a:xfrm>
            <a:off x="7215558" y="6301151"/>
            <a:ext cx="1486304" cy="523220"/>
          </a:xfrm>
          <a:prstGeom prst="rect">
            <a:avLst/>
          </a:prstGeom>
          <a:solidFill>
            <a:srgbClr val="000080"/>
          </a:solidFill>
          <a:ln w="57150" cmpd="thickThin">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800" b="1" i="1">
                <a:solidFill>
                  <a:srgbClr val="FFFF00"/>
                </a:solidFill>
                <a:latin typeface="Garamond" panose="02020404030301010803" pitchFamily="18" charset="0"/>
              </a:rPr>
              <a:t>Brand</a:t>
            </a:r>
          </a:p>
        </p:txBody>
      </p:sp>
      <p:sp>
        <p:nvSpPr>
          <p:cNvPr id="112646" name="Text Box 6"/>
          <p:cNvSpPr txBox="1">
            <a:spLocks noChangeArrowheads="1"/>
          </p:cNvSpPr>
          <p:nvPr/>
        </p:nvSpPr>
        <p:spPr bwMode="auto">
          <a:xfrm>
            <a:off x="2567359" y="6258289"/>
            <a:ext cx="2007281" cy="523220"/>
          </a:xfrm>
          <a:prstGeom prst="rect">
            <a:avLst/>
          </a:prstGeom>
          <a:solidFill>
            <a:srgbClr val="000080"/>
          </a:solidFill>
          <a:ln w="57150" cmpd="thickThin">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800" b="1" i="1" dirty="0">
                <a:solidFill>
                  <a:srgbClr val="FFFF00"/>
                </a:solidFill>
                <a:latin typeface="Garamond" panose="02020404030301010803" pitchFamily="18" charset="0"/>
              </a:rPr>
              <a:t>GENERIC</a:t>
            </a:r>
          </a:p>
        </p:txBody>
      </p:sp>
      <p:sp>
        <p:nvSpPr>
          <p:cNvPr id="112647" name="Rectangle 7"/>
          <p:cNvSpPr>
            <a:spLocks noChangeArrowheads="1"/>
          </p:cNvSpPr>
          <p:nvPr/>
        </p:nvSpPr>
        <p:spPr bwMode="auto">
          <a:xfrm>
            <a:off x="211018" y="1298898"/>
            <a:ext cx="4038600" cy="455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Arial" panose="020B0604020202020204" pitchFamily="34" charset="0"/>
              </a:defRPr>
            </a:lvl1pPr>
            <a:lvl2pPr marL="1335088" indent="-533400">
              <a:defRPr>
                <a:solidFill>
                  <a:schemeClr val="tx1"/>
                </a:solidFill>
                <a:latin typeface="Arial" panose="020B0604020202020204" pitchFamily="34" charset="0"/>
              </a:defRPr>
            </a:lvl2pPr>
            <a:lvl3pPr marL="1971675" indent="-457200">
              <a:defRPr>
                <a:solidFill>
                  <a:schemeClr val="tx1"/>
                </a:solidFill>
                <a:latin typeface="Arial" panose="020B0604020202020204" pitchFamily="34" charset="0"/>
              </a:defRPr>
            </a:lvl3pPr>
            <a:lvl4pPr marL="2532063" indent="-381000">
              <a:defRPr>
                <a:solidFill>
                  <a:schemeClr val="tx1"/>
                </a:solidFill>
                <a:latin typeface="Arial" panose="020B0604020202020204" pitchFamily="34" charset="0"/>
              </a:defRPr>
            </a:lvl4pPr>
            <a:lvl5pPr marL="3092450" indent="-381000">
              <a:defRPr>
                <a:solidFill>
                  <a:schemeClr val="tx1"/>
                </a:solidFill>
                <a:latin typeface="Arial" panose="020B0604020202020204" pitchFamily="34" charset="0"/>
              </a:defRPr>
            </a:lvl5pPr>
            <a:lvl6pPr marL="3549650" indent="-381000" fontAlgn="base">
              <a:spcBef>
                <a:spcPct val="0"/>
              </a:spcBef>
              <a:spcAft>
                <a:spcPct val="0"/>
              </a:spcAft>
              <a:defRPr>
                <a:solidFill>
                  <a:schemeClr val="tx1"/>
                </a:solidFill>
                <a:latin typeface="Arial" panose="020B0604020202020204" pitchFamily="34" charset="0"/>
              </a:defRPr>
            </a:lvl6pPr>
            <a:lvl7pPr marL="4006850" indent="-381000" fontAlgn="base">
              <a:spcBef>
                <a:spcPct val="0"/>
              </a:spcBef>
              <a:spcAft>
                <a:spcPct val="0"/>
              </a:spcAft>
              <a:defRPr>
                <a:solidFill>
                  <a:schemeClr val="tx1"/>
                </a:solidFill>
                <a:latin typeface="Arial" panose="020B0604020202020204" pitchFamily="34" charset="0"/>
              </a:defRPr>
            </a:lvl7pPr>
            <a:lvl8pPr marL="4464050" indent="-381000" fontAlgn="base">
              <a:spcBef>
                <a:spcPct val="0"/>
              </a:spcBef>
              <a:spcAft>
                <a:spcPct val="0"/>
              </a:spcAft>
              <a:defRPr>
                <a:solidFill>
                  <a:schemeClr val="tx1"/>
                </a:solidFill>
                <a:latin typeface="Arial" panose="020B0604020202020204" pitchFamily="34" charset="0"/>
              </a:defRPr>
            </a:lvl8pPr>
            <a:lvl9pPr marL="4921250" indent="-381000" fontAlgn="base">
              <a:spcBef>
                <a:spcPct val="0"/>
              </a:spcBef>
              <a:spcAft>
                <a:spcPct val="0"/>
              </a:spcAft>
              <a:defRPr>
                <a:solidFill>
                  <a:schemeClr val="tx1"/>
                </a:solidFill>
                <a:latin typeface="Arial" panose="020B0604020202020204" pitchFamily="34" charset="0"/>
              </a:defRPr>
            </a:lvl9pPr>
          </a:lstStyle>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The cost of development in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tens of times cheaper than the brand</a:t>
            </a: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Market launch through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several years after the patent for the original drug expires</a:t>
            </a: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Efficiency and safety,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that match the brand</a:t>
            </a:r>
            <a:endParaRPr lang="en-US"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Char char="Ø"/>
            </a:pPr>
            <a:endParaRPr lang="en-US"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None/>
            </a:pPr>
            <a:r>
              <a:rPr lang="en-US" altLang="uk-UA" b="1" dirty="0">
                <a:effectLst>
                  <a:outerShdw blurRad="38100" dist="38100" dir="2700000" algn="tl">
                    <a:srgbClr val="000000"/>
                  </a:outerShdw>
                </a:effectLst>
              </a:rPr>
              <a:t/>
            </a:r>
            <a:br>
              <a:rPr lang="en-US" altLang="uk-UA" b="1" dirty="0">
                <a:effectLst>
                  <a:outerShdw blurRad="38100" dist="38100" dir="2700000" algn="tl">
                    <a:srgbClr val="000000"/>
                  </a:outerShdw>
                </a:effectLst>
              </a:rPr>
            </a:br>
            <a:endParaRPr lang="en-US" altLang="uk-UA" b="1" dirty="0">
              <a:effectLst>
                <a:outerShdw blurRad="38100" dist="38100" dir="2700000" algn="tl">
                  <a:srgbClr val="000000"/>
                </a:outerShdw>
              </a:effectLst>
            </a:endParaRPr>
          </a:p>
          <a:p>
            <a:pPr>
              <a:lnSpc>
                <a:spcPct val="80000"/>
              </a:lnSpc>
              <a:spcBef>
                <a:spcPct val="50000"/>
              </a:spcBef>
              <a:buClr>
                <a:srgbClr val="FFFF00"/>
              </a:buClr>
              <a:buFont typeface="Wingdings" panose="05000000000000000000" pitchFamily="2" charset="2"/>
              <a:buChar char="Ø"/>
            </a:pPr>
            <a:r>
              <a:rPr lang="en" altLang="uk-UA" b="1" dirty="0">
                <a:effectLst>
                  <a:outerShdw blurRad="38100" dist="38100" dir="2700000" algn="tl">
                    <a:srgbClr val="000000"/>
                  </a:outerShdw>
                </a:effectLst>
              </a:rPr>
              <a:t>Availability for wide use socially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unprotected layers </a:t>
            </a:r>
            <a:r>
              <a:rPr lang="ru-RU" altLang="uk-UA" b="1" dirty="0">
                <a:effectLst>
                  <a:outerShdw blurRad="38100" dist="38100" dir="2700000" algn="tl">
                    <a:srgbClr val="000000"/>
                  </a:outerShdw>
                </a:effectLst>
              </a:rPr>
              <a:t/>
            </a:r>
            <a:br>
              <a:rPr lang="ru-RU" altLang="uk-UA" b="1" dirty="0">
                <a:effectLst>
                  <a:outerShdw blurRad="38100" dist="38100" dir="2700000" algn="tl">
                    <a:srgbClr val="000000"/>
                  </a:outerShdw>
                </a:effectLst>
              </a:rPr>
            </a:br>
            <a:r>
              <a:rPr lang="en" altLang="uk-UA" b="1" dirty="0">
                <a:effectLst>
                  <a:outerShdw blurRad="38100" dist="38100" dir="2700000" algn="tl">
                    <a:srgbClr val="000000"/>
                  </a:outerShdw>
                </a:effectLst>
              </a:rPr>
              <a:t>population</a:t>
            </a:r>
          </a:p>
        </p:txBody>
      </p:sp>
      <p:sp>
        <p:nvSpPr>
          <p:cNvPr id="112649" name="Rectangle 9"/>
          <p:cNvSpPr>
            <a:spLocks noGrp="1" noChangeArrowheads="1"/>
          </p:cNvSpPr>
          <p:nvPr>
            <p:ph type="title"/>
          </p:nvPr>
        </p:nvSpPr>
        <p:spPr>
          <a:xfrm>
            <a:off x="3818793" y="79698"/>
            <a:ext cx="4390292" cy="1219200"/>
          </a:xfrm>
          <a:noFill/>
          <a:ln/>
          <a:extLst>
            <a:ext uri="{91240B29-F687-4F45-9708-019B960494DF}">
              <a14:hiddenLine xmlns:a14="http://schemas.microsoft.com/office/drawing/2010/main" w="12700">
                <a:solidFill>
                  <a:schemeClr val="tx2"/>
                </a:solidFill>
                <a:miter lim="800000"/>
                <a:headEnd/>
                <a:tailEnd/>
              </a14:hiddenLine>
            </a:ext>
          </a:extLst>
        </p:spPr>
        <p:txBody>
          <a:bodyPr/>
          <a:lstStyle/>
          <a:p>
            <a:r>
              <a:rPr lang="en" altLang="uk-UA" sz="3600" i="1"/>
              <a:t>"For" and "against" </a:t>
            </a:r>
            <a:r>
              <a:rPr lang="ru-RU" altLang="uk-UA" sz="3600" i="1"/>
              <a:t/>
            </a:r>
            <a:br>
              <a:rPr lang="ru-RU" altLang="uk-UA" sz="3600" i="1"/>
            </a:br>
            <a:r>
              <a:rPr lang="en" altLang="uk-UA" sz="3600" i="1"/>
              <a:t>brands and generics</a:t>
            </a:r>
          </a:p>
        </p:txBody>
      </p:sp>
    </p:spTree>
    <p:extLst>
      <p:ext uri="{BB962C8B-B14F-4D97-AF65-F5344CB8AC3E}">
        <p14:creationId xmlns:p14="http://schemas.microsoft.com/office/powerpoint/2010/main" val="3744317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93" name="Object 13"/>
          <p:cNvGraphicFramePr>
            <a:graphicFrameLocks noChangeAspect="1"/>
          </p:cNvGraphicFramePr>
          <p:nvPr/>
        </p:nvGraphicFramePr>
        <p:xfrm>
          <a:off x="7086600" y="3657601"/>
          <a:ext cx="3657600" cy="2924175"/>
        </p:xfrm>
        <a:graphic>
          <a:graphicData uri="http://schemas.openxmlformats.org/presentationml/2006/ole">
            <mc:AlternateContent xmlns:mc="http://schemas.openxmlformats.org/markup-compatibility/2006">
              <mc:Choice xmlns:v="urn:schemas-microsoft-com:vml" Requires="v">
                <p:oleObj spid="_x0000_s5210" name="CorelDRAW" r:id="rId3" imgW="2770560" imgH="2214000" progId="CorelDraw.Graphic.7">
                  <p:embed/>
                </p:oleObj>
              </mc:Choice>
              <mc:Fallback>
                <p:oleObj name="CorelDRAW" r:id="rId3" imgW="2770560" imgH="2214000" progId="CorelDraw.Graphic.7">
                  <p:embed/>
                  <p:pic>
                    <p:nvPicPr>
                      <p:cNvPr id="71693"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657601"/>
                        <a:ext cx="3657600"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96" name="Object 16"/>
          <p:cNvGraphicFramePr>
            <a:graphicFrameLocks noChangeAspect="1"/>
          </p:cNvGraphicFramePr>
          <p:nvPr/>
        </p:nvGraphicFramePr>
        <p:xfrm>
          <a:off x="2743200" y="4533900"/>
          <a:ext cx="1600200" cy="1352550"/>
        </p:xfrm>
        <a:graphic>
          <a:graphicData uri="http://schemas.openxmlformats.org/presentationml/2006/ole">
            <mc:AlternateContent xmlns:mc="http://schemas.openxmlformats.org/markup-compatibility/2006">
              <mc:Choice xmlns:v="urn:schemas-microsoft-com:vml" Requires="v">
                <p:oleObj spid="_x0000_s5211" name="CorelDRAW" r:id="rId5" imgW="2774880" imgH="2343600" progId="CorelDraw.Graphic.7">
                  <p:embed/>
                </p:oleObj>
              </mc:Choice>
              <mc:Fallback>
                <p:oleObj name="CorelDRAW" r:id="rId5" imgW="2774880" imgH="2343600" progId="CorelDraw.Graphic.7">
                  <p:embed/>
                  <p:pic>
                    <p:nvPicPr>
                      <p:cNvPr id="71696"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4533900"/>
                        <a:ext cx="160020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685" name="Text Box 5"/>
          <p:cNvSpPr txBox="1">
            <a:spLocks noChangeArrowheads="1"/>
          </p:cNvSpPr>
          <p:nvPr/>
        </p:nvSpPr>
        <p:spPr bwMode="auto">
          <a:xfrm>
            <a:off x="2286000" y="3275014"/>
            <a:ext cx="3505200" cy="830997"/>
          </a:xfrm>
          <a:prstGeom prst="rect">
            <a:avLst/>
          </a:prstGeom>
          <a:solidFill>
            <a:srgbClr val="000080"/>
          </a:solidFill>
          <a:ln w="57150" cmpd="thickThin">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4800" b="1" i="1">
                <a:solidFill>
                  <a:srgbClr val="FFFF00"/>
                </a:solidFill>
                <a:latin typeface="Garamond" panose="02020404030301010803" pitchFamily="18" charset="0"/>
              </a:rPr>
              <a:t>GENERIC</a:t>
            </a:r>
          </a:p>
        </p:txBody>
      </p:sp>
      <p:sp>
        <p:nvSpPr>
          <p:cNvPr id="71686" name="Text Box 6"/>
          <p:cNvSpPr txBox="1">
            <a:spLocks noChangeArrowheads="1"/>
          </p:cNvSpPr>
          <p:nvPr/>
        </p:nvSpPr>
        <p:spPr bwMode="auto">
          <a:xfrm>
            <a:off x="4647095" y="1390650"/>
            <a:ext cx="3432799" cy="1077218"/>
          </a:xfrm>
          <a:prstGeom prst="rect">
            <a:avLst/>
          </a:prstGeom>
          <a:solidFill>
            <a:srgbClr val="0066FF"/>
          </a:solidFill>
          <a:ln w="57150" cmpd="thinThick">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3200" b="1">
                <a:solidFill>
                  <a:srgbClr val="FFFF66"/>
                </a:solidFill>
                <a:effectLst>
                  <a:outerShdw blurRad="38100" dist="38100" dir="2700000" algn="tl">
                    <a:srgbClr val="000000"/>
                  </a:outerShdw>
                </a:effectLst>
                <a:latin typeface="Arial" panose="020B0604020202020204" pitchFamily="34" charset="0"/>
              </a:rPr>
              <a:t>Security </a:t>
            </a:r>
            <a:r>
              <a:rPr lang="ru-RU" altLang="uk-UA" sz="3200" b="1">
                <a:solidFill>
                  <a:srgbClr val="FFFF66"/>
                </a:solidFill>
                <a:effectLst>
                  <a:outerShdw blurRad="38100" dist="38100" dir="2700000" algn="tl">
                    <a:srgbClr val="000000"/>
                  </a:outerShdw>
                </a:effectLst>
                <a:latin typeface="Arial" panose="020B0604020202020204" pitchFamily="34" charset="0"/>
              </a:rPr>
              <a:t/>
            </a:r>
            <a:br>
              <a:rPr lang="ru-RU" altLang="uk-UA" sz="3200" b="1">
                <a:solidFill>
                  <a:srgbClr val="FFFF66"/>
                </a:solidFill>
                <a:effectLst>
                  <a:outerShdw blurRad="38100" dist="38100" dir="2700000" algn="tl">
                    <a:srgbClr val="000000"/>
                  </a:outerShdw>
                </a:effectLst>
                <a:latin typeface="Arial" panose="020B0604020202020204" pitchFamily="34" charset="0"/>
              </a:rPr>
            </a:br>
            <a:r>
              <a:rPr lang="en" altLang="uk-UA" sz="3200" b="1">
                <a:solidFill>
                  <a:srgbClr val="FFFF66"/>
                </a:solidFill>
                <a:effectLst>
                  <a:outerShdw blurRad="38100" dist="38100" dir="2700000" algn="tl">
                    <a:srgbClr val="000000"/>
                  </a:outerShdw>
                </a:effectLst>
                <a:latin typeface="Arial" panose="020B0604020202020204" pitchFamily="34" charset="0"/>
              </a:rPr>
              <a:t>efficiency</a:t>
            </a:r>
          </a:p>
        </p:txBody>
      </p:sp>
      <p:sp>
        <p:nvSpPr>
          <p:cNvPr id="71688" name="Line 8"/>
          <p:cNvSpPr>
            <a:spLocks noChangeShapeType="1"/>
          </p:cNvSpPr>
          <p:nvPr/>
        </p:nvSpPr>
        <p:spPr bwMode="auto">
          <a:xfrm flipV="1">
            <a:off x="4191000" y="2632075"/>
            <a:ext cx="914400" cy="457200"/>
          </a:xfrm>
          <a:prstGeom prst="line">
            <a:avLst/>
          </a:prstGeom>
          <a:noFill/>
          <a:ln w="57150">
            <a:solidFill>
              <a:schemeClr val="hlink"/>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71689" name="Line 9"/>
          <p:cNvSpPr>
            <a:spLocks noChangeShapeType="1"/>
          </p:cNvSpPr>
          <p:nvPr/>
        </p:nvSpPr>
        <p:spPr bwMode="auto">
          <a:xfrm flipH="1" flipV="1">
            <a:off x="7543800" y="2632075"/>
            <a:ext cx="914400" cy="457200"/>
          </a:xfrm>
          <a:prstGeom prst="line">
            <a:avLst/>
          </a:prstGeom>
          <a:noFill/>
          <a:ln w="57150">
            <a:solidFill>
              <a:schemeClr val="hlink"/>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graphicFrame>
        <p:nvGraphicFramePr>
          <p:cNvPr id="71691" name="Object 11"/>
          <p:cNvGraphicFramePr>
            <a:graphicFrameLocks noChangeAspect="1"/>
          </p:cNvGraphicFramePr>
          <p:nvPr/>
        </p:nvGraphicFramePr>
        <p:xfrm>
          <a:off x="5867400" y="2895601"/>
          <a:ext cx="1766888" cy="1685925"/>
        </p:xfrm>
        <a:graphic>
          <a:graphicData uri="http://schemas.openxmlformats.org/presentationml/2006/ole">
            <mc:AlternateContent xmlns:mc="http://schemas.openxmlformats.org/markup-compatibility/2006">
              <mc:Choice xmlns:v="urn:schemas-microsoft-com:vml" Requires="v">
                <p:oleObj spid="_x0000_s5212" name="CorelDRAW" r:id="rId7" imgW="2770560" imgH="2642400" progId="CorelDraw.Graphic.7">
                  <p:embed/>
                </p:oleObj>
              </mc:Choice>
              <mc:Fallback>
                <p:oleObj name="CorelDRAW" r:id="rId7" imgW="2770560" imgH="2642400" progId="CorelDraw.Graphic.7">
                  <p:embed/>
                  <p:pic>
                    <p:nvPicPr>
                      <p:cNvPr id="71691"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2895601"/>
                        <a:ext cx="1766888"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92" name="Object 12"/>
          <p:cNvGraphicFramePr>
            <a:graphicFrameLocks noChangeAspect="1"/>
          </p:cNvGraphicFramePr>
          <p:nvPr/>
        </p:nvGraphicFramePr>
        <p:xfrm>
          <a:off x="2971800" y="5041900"/>
          <a:ext cx="1524000" cy="1081088"/>
        </p:xfrm>
        <a:graphic>
          <a:graphicData uri="http://schemas.openxmlformats.org/presentationml/2006/ole">
            <mc:AlternateContent xmlns:mc="http://schemas.openxmlformats.org/markup-compatibility/2006">
              <mc:Choice xmlns:v="urn:schemas-microsoft-com:vml" Requires="v">
                <p:oleObj spid="_x0000_s5213" name="CorelDRAW" r:id="rId9" imgW="2781360" imgH="1973160" progId="CorelDraw.Graphic.7">
                  <p:embed/>
                </p:oleObj>
              </mc:Choice>
              <mc:Fallback>
                <p:oleObj name="CorelDRAW" r:id="rId9" imgW="2781360" imgH="1973160" progId="CorelDraw.Graphic.7">
                  <p:embed/>
                  <p:pic>
                    <p:nvPicPr>
                      <p:cNvPr id="71692"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5041900"/>
                        <a:ext cx="1524000" cy="108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684" name="Text Box 4"/>
          <p:cNvSpPr txBox="1">
            <a:spLocks noChangeArrowheads="1"/>
          </p:cNvSpPr>
          <p:nvPr/>
        </p:nvSpPr>
        <p:spPr bwMode="auto">
          <a:xfrm>
            <a:off x="8272463" y="3394076"/>
            <a:ext cx="1667444" cy="584775"/>
          </a:xfrm>
          <a:prstGeom prst="rect">
            <a:avLst/>
          </a:prstGeom>
          <a:solidFill>
            <a:srgbClr val="000080"/>
          </a:solidFill>
          <a:ln w="57150" cmpd="thickThin">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3200" b="1" i="1">
                <a:solidFill>
                  <a:srgbClr val="FFFF00"/>
                </a:solidFill>
                <a:latin typeface="Garamond" panose="02020404030301010803" pitchFamily="18" charset="0"/>
              </a:rPr>
              <a:t>Brand</a:t>
            </a:r>
          </a:p>
        </p:txBody>
      </p:sp>
      <p:sp>
        <p:nvSpPr>
          <p:cNvPr id="71698" name="Rectangle 18"/>
          <p:cNvSpPr>
            <a:spLocks noChangeArrowheads="1"/>
          </p:cNvSpPr>
          <p:nvPr/>
        </p:nvSpPr>
        <p:spPr bwMode="auto">
          <a:xfrm>
            <a:off x="2667000" y="0"/>
            <a:ext cx="76200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 altLang="uk-UA" sz="3600" b="1" i="1">
                <a:solidFill>
                  <a:schemeClr val="hlink"/>
                </a:solidFill>
                <a:effectLst>
                  <a:outerShdw blurRad="38100" dist="38100" dir="2700000" algn="tl">
                    <a:srgbClr val="000000"/>
                  </a:outerShdw>
                </a:effectLst>
              </a:rPr>
              <a:t>"For" and "against" </a:t>
            </a:r>
            <a:r>
              <a:rPr lang="ru-RU" altLang="uk-UA" sz="3600" b="1" i="1">
                <a:solidFill>
                  <a:schemeClr val="hlink"/>
                </a:solidFill>
                <a:effectLst>
                  <a:outerShdw blurRad="38100" dist="38100" dir="2700000" algn="tl">
                    <a:srgbClr val="000000"/>
                  </a:outerShdw>
                </a:effectLst>
              </a:rPr>
              <a:t/>
            </a:r>
            <a:br>
              <a:rPr lang="ru-RU" altLang="uk-UA" sz="3600" b="1" i="1">
                <a:solidFill>
                  <a:schemeClr val="hlink"/>
                </a:solidFill>
                <a:effectLst>
                  <a:outerShdw blurRad="38100" dist="38100" dir="2700000" algn="tl">
                    <a:srgbClr val="000000"/>
                  </a:outerShdw>
                </a:effectLst>
              </a:rPr>
            </a:br>
            <a:r>
              <a:rPr lang="en" altLang="uk-UA" sz="3600" b="1" i="1">
                <a:solidFill>
                  <a:schemeClr val="hlink"/>
                </a:solidFill>
                <a:effectLst>
                  <a:outerShdw blurRad="38100" dist="38100" dir="2700000" algn="tl">
                    <a:srgbClr val="000000"/>
                  </a:outerShdw>
                </a:effectLst>
              </a:rPr>
              <a:t>brands and generics</a:t>
            </a:r>
          </a:p>
        </p:txBody>
      </p:sp>
    </p:spTree>
    <p:extLst>
      <p:ext uri="{BB962C8B-B14F-4D97-AF65-F5344CB8AC3E}">
        <p14:creationId xmlns:p14="http://schemas.microsoft.com/office/powerpoint/2010/main" val="2041281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514600" y="76200"/>
            <a:ext cx="7772400" cy="990600"/>
          </a:xfrm>
        </p:spPr>
        <p:txBody>
          <a:bodyPr/>
          <a:lstStyle/>
          <a:p>
            <a:r>
              <a:rPr lang="en" altLang="uk-UA" sz="3200" i="1"/>
              <a:t>Similarities and differences between generic and original drugs</a:t>
            </a:r>
          </a:p>
        </p:txBody>
      </p:sp>
      <p:sp>
        <p:nvSpPr>
          <p:cNvPr id="73731" name="Rectangle 3"/>
          <p:cNvSpPr>
            <a:spLocks noGrp="1" noChangeArrowheads="1"/>
          </p:cNvSpPr>
          <p:nvPr>
            <p:ph type="body" sz="half" idx="1"/>
          </p:nvPr>
        </p:nvSpPr>
        <p:spPr bwMode="auto">
          <a:xfrm>
            <a:off x="2209800" y="1371600"/>
            <a:ext cx="4038600" cy="1981200"/>
          </a:xfrm>
          <a:solidFill>
            <a:srgbClr val="0066FF"/>
          </a:solidFill>
          <a:ln w="25400">
            <a:solidFill>
              <a:schemeClr val="tx2"/>
            </a:solidFill>
            <a:miter lim="800000"/>
            <a:headEnd/>
            <a:tailEnd/>
          </a:ln>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pPr>
            <a:r>
              <a:rPr lang="en" altLang="uk-UA" sz="3600">
                <a:solidFill>
                  <a:srgbClr val="FF3300"/>
                </a:solidFill>
              </a:rPr>
              <a:t>Similarity</a:t>
            </a:r>
          </a:p>
          <a:p>
            <a:r>
              <a:rPr lang="en" altLang="uk-UA" sz="2400"/>
              <a:t>Substance</a:t>
            </a:r>
          </a:p>
          <a:p>
            <a:r>
              <a:rPr lang="en" altLang="uk-UA" sz="2400"/>
              <a:t>Dose</a:t>
            </a:r>
          </a:p>
          <a:p>
            <a:r>
              <a:rPr lang="en" altLang="uk-UA" sz="2400"/>
              <a:t>Dosage form</a:t>
            </a:r>
          </a:p>
        </p:txBody>
      </p:sp>
      <p:sp>
        <p:nvSpPr>
          <p:cNvPr id="73732" name="Rectangle 4"/>
          <p:cNvSpPr>
            <a:spLocks noGrp="1" noChangeArrowheads="1"/>
          </p:cNvSpPr>
          <p:nvPr>
            <p:ph type="body" sz="half" idx="2"/>
          </p:nvPr>
        </p:nvSpPr>
        <p:spPr bwMode="auto">
          <a:xfrm>
            <a:off x="6400800" y="1371600"/>
            <a:ext cx="4191000" cy="1981200"/>
          </a:xfrm>
          <a:solidFill>
            <a:srgbClr val="0066FF"/>
          </a:solidFill>
          <a:ln w="25400">
            <a:solidFill>
              <a:schemeClr val="tx2"/>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pPr>
            <a:r>
              <a:rPr lang="en" altLang="uk-UA" sz="3600">
                <a:solidFill>
                  <a:srgbClr val="FF3300"/>
                </a:solidFill>
              </a:rPr>
              <a:t>Differences</a:t>
            </a:r>
          </a:p>
          <a:p>
            <a:r>
              <a:rPr lang="en" altLang="uk-UA" sz="2400">
                <a:solidFill>
                  <a:srgbClr val="FFFFCC"/>
                </a:solidFill>
              </a:rPr>
              <a:t>Excipients</a:t>
            </a:r>
          </a:p>
          <a:p>
            <a:r>
              <a:rPr lang="en" altLang="uk-UA" sz="2400">
                <a:solidFill>
                  <a:srgbClr val="FFFFCC"/>
                </a:solidFill>
              </a:rPr>
              <a:t>Production technology</a:t>
            </a:r>
            <a:endParaRPr lang="ru-RU" altLang="uk-UA" sz="2400">
              <a:solidFill>
                <a:srgbClr val="CCECFF"/>
              </a:solidFill>
            </a:endParaRPr>
          </a:p>
        </p:txBody>
      </p:sp>
      <p:sp>
        <p:nvSpPr>
          <p:cNvPr id="73733" name="AutoShape 5"/>
          <p:cNvSpPr>
            <a:spLocks noChangeArrowheads="1"/>
          </p:cNvSpPr>
          <p:nvPr/>
        </p:nvSpPr>
        <p:spPr bwMode="auto">
          <a:xfrm>
            <a:off x="5867400" y="5110163"/>
            <a:ext cx="914400" cy="685800"/>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3734" name="Text Box 6"/>
          <p:cNvSpPr txBox="1">
            <a:spLocks noChangeArrowheads="1"/>
          </p:cNvSpPr>
          <p:nvPr/>
        </p:nvSpPr>
        <p:spPr bwMode="auto">
          <a:xfrm>
            <a:off x="4191000" y="5948364"/>
            <a:ext cx="4572000" cy="604837"/>
          </a:xfrm>
          <a:prstGeom prst="rect">
            <a:avLst/>
          </a:prstGeom>
          <a:solidFill>
            <a:srgbClr val="6600CC"/>
          </a:solidFill>
          <a:ln w="254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 altLang="uk-UA" sz="3200">
                <a:effectLst>
                  <a:outerShdw blurRad="38100" dist="38100" dir="2700000" algn="tl">
                    <a:srgbClr val="000000"/>
                  </a:outerShdw>
                </a:effectLst>
                <a:latin typeface="Times New Roman" panose="02020603050405020304" pitchFamily="18" charset="0"/>
              </a:rPr>
              <a:t>Bioequivalence</a:t>
            </a:r>
          </a:p>
        </p:txBody>
      </p:sp>
      <p:sp>
        <p:nvSpPr>
          <p:cNvPr id="73735" name="Rectangle 7"/>
          <p:cNvSpPr>
            <a:spLocks noChangeArrowheads="1"/>
          </p:cNvSpPr>
          <p:nvPr/>
        </p:nvSpPr>
        <p:spPr bwMode="auto">
          <a:xfrm>
            <a:off x="4495800" y="4424364"/>
            <a:ext cx="4038600" cy="498475"/>
          </a:xfrm>
          <a:prstGeom prst="rect">
            <a:avLst/>
          </a:prstGeom>
          <a:solidFill>
            <a:srgbClr val="990099"/>
          </a:solidFill>
          <a:ln w="254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90000"/>
              </a:lnSpc>
              <a:spcBef>
                <a:spcPct val="20000"/>
              </a:spcBef>
              <a:buClr>
                <a:schemeClr val="hlink"/>
              </a:buClr>
              <a:buSzPct val="65000"/>
              <a:buFont typeface="Wingdings" panose="05000000000000000000" pitchFamily="2" charset="2"/>
              <a:buNone/>
            </a:pPr>
            <a:r>
              <a:rPr lang="en" altLang="uk-UA" sz="2400">
                <a:effectLst>
                  <a:outerShdw blurRad="38100" dist="38100" dir="2700000" algn="tl">
                    <a:srgbClr val="000000"/>
                  </a:outerShdw>
                </a:effectLst>
                <a:latin typeface="Tahoma" panose="020B0604030504040204" pitchFamily="34" charset="0"/>
              </a:rPr>
              <a:t>Even bioavailability</a:t>
            </a:r>
          </a:p>
        </p:txBody>
      </p:sp>
      <p:sp>
        <p:nvSpPr>
          <p:cNvPr id="73736" name="AutoShape 8"/>
          <p:cNvSpPr>
            <a:spLocks noChangeArrowheads="1"/>
          </p:cNvSpPr>
          <p:nvPr/>
        </p:nvSpPr>
        <p:spPr bwMode="auto">
          <a:xfrm>
            <a:off x="4343400" y="3505200"/>
            <a:ext cx="838200" cy="685800"/>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3738" name="AutoShape 10"/>
          <p:cNvSpPr>
            <a:spLocks noChangeArrowheads="1"/>
          </p:cNvSpPr>
          <p:nvPr/>
        </p:nvSpPr>
        <p:spPr bwMode="auto">
          <a:xfrm>
            <a:off x="7467600" y="3505200"/>
            <a:ext cx="838200" cy="685800"/>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3739" name="Rectangle 11"/>
          <p:cNvSpPr>
            <a:spLocks noChangeArrowheads="1"/>
          </p:cNvSpPr>
          <p:nvPr/>
        </p:nvSpPr>
        <p:spPr bwMode="auto">
          <a:xfrm>
            <a:off x="3078164" y="3733800"/>
            <a:ext cx="6675437" cy="1905000"/>
          </a:xfrm>
          <a:prstGeom prst="rect">
            <a:avLst/>
          </a:prstGeom>
          <a:solidFill>
            <a:srgbClr val="FFFF66"/>
          </a:solidFill>
          <a:ln w="38100" cmpd="sng">
            <a:solidFill>
              <a:srgbClr val="FF0000"/>
            </a:solidFill>
            <a:miter lim="800000"/>
            <a:headEnd/>
            <a:tailEnd/>
          </a:ln>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85000"/>
              </a:lnSpc>
              <a:buClr>
                <a:schemeClr val="hlink"/>
              </a:buClr>
              <a:buSzPct val="65000"/>
              <a:buFont typeface="Wingdings" panose="05000000000000000000" pitchFamily="2" charset="2"/>
              <a:buNone/>
            </a:pPr>
            <a:r>
              <a:rPr lang="en" altLang="uk-UA" sz="4400">
                <a:solidFill>
                  <a:srgbClr val="FF3300"/>
                </a:solidFill>
                <a:effectLst>
                  <a:outerShdw blurRad="38100" dist="38100" dir="2700000" algn="tl">
                    <a:srgbClr val="000000"/>
                  </a:outerShdw>
                </a:effectLst>
                <a:latin typeface="Tahoma" panose="020B0604030504040204" pitchFamily="34" charset="0"/>
              </a:rPr>
              <a:t>NB!</a:t>
            </a:r>
            <a:endParaRPr lang="ru-RU" altLang="uk-UA" sz="4400">
              <a:solidFill>
                <a:srgbClr val="FF3300"/>
              </a:solidFill>
              <a:effectLst>
                <a:outerShdw blurRad="38100" dist="38100" dir="2700000" algn="tl">
                  <a:srgbClr val="000000"/>
                </a:outerShdw>
              </a:effectLst>
              <a:latin typeface="Tahoma" panose="020B0604030504040204" pitchFamily="34" charset="0"/>
            </a:endParaRPr>
          </a:p>
          <a:p>
            <a:pPr>
              <a:lnSpc>
                <a:spcPct val="85000"/>
              </a:lnSpc>
              <a:buClr>
                <a:schemeClr val="hlink"/>
              </a:buClr>
              <a:buSzPct val="65000"/>
              <a:buFont typeface="Wingdings" panose="05000000000000000000" pitchFamily="2" charset="2"/>
              <a:buNone/>
            </a:pPr>
            <a:r>
              <a:rPr lang="en" altLang="uk-UA" sz="2800">
                <a:solidFill>
                  <a:srgbClr val="FF3300"/>
                </a:solidFill>
                <a:effectLst>
                  <a:outerShdw blurRad="38100" dist="38100" dir="2700000" algn="tl">
                    <a:srgbClr val="000000"/>
                  </a:outerShdw>
                </a:effectLst>
                <a:latin typeface="Tahoma" panose="020B0604030504040204" pitchFamily="34" charset="0"/>
              </a:rPr>
              <a:t>Pharmaceutical equivalence</a:t>
            </a:r>
          </a:p>
          <a:p>
            <a:pPr>
              <a:lnSpc>
                <a:spcPct val="85000"/>
              </a:lnSpc>
              <a:buClr>
                <a:schemeClr val="hlink"/>
              </a:buClr>
              <a:buSzPct val="65000"/>
              <a:buFont typeface="Wingdings" panose="05000000000000000000" pitchFamily="2" charset="2"/>
              <a:buNone/>
            </a:pPr>
            <a:r>
              <a:rPr lang="en" altLang="uk-UA" sz="2800">
                <a:solidFill>
                  <a:srgbClr val="FF3300"/>
                </a:solidFill>
                <a:effectLst>
                  <a:outerShdw blurRad="38100" dist="38100" dir="2700000" algn="tl">
                    <a:srgbClr val="000000"/>
                  </a:outerShdw>
                </a:effectLst>
                <a:latin typeface="Tahoma" panose="020B0604030504040204" pitchFamily="34" charset="0"/>
              </a:rPr>
              <a:t>does not guarantee pharmacokinetic equivalence</a:t>
            </a:r>
            <a:endParaRPr lang="ru-RU" altLang="uk-UA" sz="1600">
              <a:solidFill>
                <a:srgbClr val="FF3300"/>
              </a:solidFill>
              <a:effectLst>
                <a:outerShdw blurRad="38100" dist="38100" dir="2700000" algn="tl">
                  <a:srgbClr val="000000"/>
                </a:outerShdw>
              </a:effectLst>
              <a:latin typeface="Tahoma" panose="020B0604030504040204" pitchFamily="34" charset="0"/>
            </a:endParaRPr>
          </a:p>
        </p:txBody>
      </p:sp>
    </p:spTree>
    <p:extLst>
      <p:ext uri="{BB962C8B-B14F-4D97-AF65-F5344CB8AC3E}">
        <p14:creationId xmlns:p14="http://schemas.microsoft.com/office/powerpoint/2010/main" val="2156216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3739"/>
                                        </p:tgtEl>
                                        <p:attrNameLst>
                                          <p:attrName>style.visibility</p:attrName>
                                        </p:attrNameLst>
                                      </p:cBhvr>
                                      <p:to>
                                        <p:strVal val="visible"/>
                                      </p:to>
                                    </p:set>
                                    <p:anim calcmode="lin" valueType="num">
                                      <p:cBhvr>
                                        <p:cTn id="7" dur="1000" fill="hold"/>
                                        <p:tgtEl>
                                          <p:spTgt spid="73739"/>
                                        </p:tgtEl>
                                        <p:attrNameLst>
                                          <p:attrName>ppt_w</p:attrName>
                                        </p:attrNameLst>
                                      </p:cBhvr>
                                      <p:tavLst>
                                        <p:tav tm="0">
                                          <p:val>
                                            <p:fltVal val="0"/>
                                          </p:val>
                                        </p:tav>
                                        <p:tav tm="100000">
                                          <p:val>
                                            <p:strVal val="#ppt_w"/>
                                          </p:val>
                                        </p:tav>
                                      </p:tavLst>
                                    </p:anim>
                                    <p:anim calcmode="lin" valueType="num">
                                      <p:cBhvr>
                                        <p:cTn id="8" dur="1000" fill="hold"/>
                                        <p:tgtEl>
                                          <p:spTgt spid="73739"/>
                                        </p:tgtEl>
                                        <p:attrNameLst>
                                          <p:attrName>ppt_h</p:attrName>
                                        </p:attrNameLst>
                                      </p:cBhvr>
                                      <p:tavLst>
                                        <p:tav tm="0">
                                          <p:val>
                                            <p:fltVal val="0"/>
                                          </p:val>
                                        </p:tav>
                                        <p:tav tm="100000">
                                          <p:val>
                                            <p:strVal val="#ppt_h"/>
                                          </p:val>
                                        </p:tav>
                                      </p:tavLst>
                                    </p:anim>
                                    <p:anim calcmode="lin" valueType="num">
                                      <p:cBhvr>
                                        <p:cTn id="9" dur="1000" fill="hold"/>
                                        <p:tgtEl>
                                          <p:spTgt spid="7373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373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2133600" y="-152400"/>
            <a:ext cx="8534400" cy="1219200"/>
          </a:xfrm>
          <a:no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lstStyle/>
          <a:p>
            <a:pPr>
              <a:lnSpc>
                <a:spcPct val="85000"/>
              </a:lnSpc>
            </a:pPr>
            <a:r>
              <a:rPr lang="en" altLang="uk-UA" sz="3200" i="1"/>
              <a:t>Bioequivalence study of diclofenac sodium tablets</a:t>
            </a:r>
          </a:p>
        </p:txBody>
      </p:sp>
      <p:sp>
        <p:nvSpPr>
          <p:cNvPr id="128016" name="Text Box 16"/>
          <p:cNvSpPr txBox="1">
            <a:spLocks noChangeArrowheads="1"/>
          </p:cNvSpPr>
          <p:nvPr/>
        </p:nvSpPr>
        <p:spPr bwMode="auto">
          <a:xfrm>
            <a:off x="8737600" y="6270626"/>
            <a:ext cx="1295400" cy="309563"/>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 altLang="uk-UA" sz="1400" b="1">
                <a:solidFill>
                  <a:srgbClr val="800000"/>
                </a:solidFill>
              </a:rPr>
              <a:t>Time, hour</a:t>
            </a:r>
          </a:p>
        </p:txBody>
      </p:sp>
      <p:grpSp>
        <p:nvGrpSpPr>
          <p:cNvPr id="128017" name="Group 17"/>
          <p:cNvGrpSpPr>
            <a:grpSpLocks/>
          </p:cNvGrpSpPr>
          <p:nvPr/>
        </p:nvGrpSpPr>
        <p:grpSpPr bwMode="auto">
          <a:xfrm>
            <a:off x="2514600" y="1295401"/>
            <a:ext cx="7518400" cy="4975225"/>
            <a:chOff x="857" y="2521"/>
            <a:chExt cx="10144" cy="9167"/>
          </a:xfrm>
        </p:grpSpPr>
        <p:graphicFrame>
          <p:nvGraphicFramePr>
            <p:cNvPr id="128018" name="Object 18"/>
            <p:cNvGraphicFramePr>
              <a:graphicFrameLocks noChangeAspect="1"/>
            </p:cNvGraphicFramePr>
            <p:nvPr/>
          </p:nvGraphicFramePr>
          <p:xfrm>
            <a:off x="857" y="2521"/>
            <a:ext cx="10144" cy="9167"/>
          </p:xfrm>
          <a:graphic>
            <a:graphicData uri="http://schemas.openxmlformats.org/presentationml/2006/ole">
              <mc:AlternateContent xmlns:mc="http://schemas.openxmlformats.org/markup-compatibility/2006">
                <mc:Choice xmlns:v="urn:schemas-microsoft-com:vml" Requires="v">
                  <p:oleObj spid="_x0000_s6168" name="Диаграмма" r:id="rId3" imgW="6439205" imgH="5820156" progId="MSGraph.Chart.8">
                    <p:embed/>
                  </p:oleObj>
                </mc:Choice>
                <mc:Fallback>
                  <p:oleObj name="Диаграмма" r:id="rId3" imgW="6439205" imgH="5820156" progId="MSGraph.Chart.8">
                    <p:embed/>
                    <p:pic>
                      <p:nvPicPr>
                        <p:cNvPr id="128018"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 y="2521"/>
                          <a:ext cx="10144" cy="9167"/>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019" name="Line 19"/>
            <p:cNvSpPr>
              <a:spLocks noChangeShapeType="1"/>
            </p:cNvSpPr>
            <p:nvPr/>
          </p:nvSpPr>
          <p:spPr bwMode="auto">
            <a:xfrm>
              <a:off x="4709"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28020" name="Line 20"/>
            <p:cNvSpPr>
              <a:spLocks noChangeShapeType="1"/>
            </p:cNvSpPr>
            <p:nvPr/>
          </p:nvSpPr>
          <p:spPr bwMode="auto">
            <a:xfrm>
              <a:off x="7810"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28021" name="Line 21"/>
            <p:cNvSpPr>
              <a:spLocks noChangeShapeType="1"/>
            </p:cNvSpPr>
            <p:nvPr/>
          </p:nvSpPr>
          <p:spPr bwMode="auto">
            <a:xfrm>
              <a:off x="10922"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28022" name="Line 22"/>
            <p:cNvSpPr>
              <a:spLocks noChangeShapeType="1"/>
            </p:cNvSpPr>
            <p:nvPr/>
          </p:nvSpPr>
          <p:spPr bwMode="auto">
            <a:xfrm>
              <a:off x="3178"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28023" name="Line 23"/>
            <p:cNvSpPr>
              <a:spLocks noChangeShapeType="1"/>
            </p:cNvSpPr>
            <p:nvPr/>
          </p:nvSpPr>
          <p:spPr bwMode="auto">
            <a:xfrm>
              <a:off x="6290"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128024" name="Line 24"/>
            <p:cNvSpPr>
              <a:spLocks noChangeShapeType="1"/>
            </p:cNvSpPr>
            <p:nvPr/>
          </p:nvSpPr>
          <p:spPr bwMode="auto">
            <a:xfrm>
              <a:off x="9387" y="11245"/>
              <a:ext cx="0" cy="22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grpSp>
      <p:sp>
        <p:nvSpPr>
          <p:cNvPr id="128015" name="Text Box 15"/>
          <p:cNvSpPr txBox="1">
            <a:spLocks noChangeArrowheads="1"/>
          </p:cNvSpPr>
          <p:nvPr/>
        </p:nvSpPr>
        <p:spPr bwMode="auto">
          <a:xfrm>
            <a:off x="2514600" y="990601"/>
            <a:ext cx="1219200" cy="32702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 altLang="uk-UA" sz="1400" b="1">
                <a:solidFill>
                  <a:srgbClr val="800000"/>
                </a:solidFill>
              </a:rPr>
              <a:t>C, μg/ml</a:t>
            </a:r>
          </a:p>
        </p:txBody>
      </p:sp>
      <p:grpSp>
        <p:nvGrpSpPr>
          <p:cNvPr id="128025" name="Group 25"/>
          <p:cNvGrpSpPr>
            <a:grpSpLocks/>
          </p:cNvGrpSpPr>
          <p:nvPr/>
        </p:nvGrpSpPr>
        <p:grpSpPr bwMode="auto">
          <a:xfrm>
            <a:off x="4876800" y="1447800"/>
            <a:ext cx="685800" cy="228600"/>
            <a:chOff x="851" y="13463"/>
            <a:chExt cx="1080" cy="360"/>
          </a:xfrm>
        </p:grpSpPr>
        <p:sp>
          <p:nvSpPr>
            <p:cNvPr id="128026" name="Line 26"/>
            <p:cNvSpPr>
              <a:spLocks noChangeShapeType="1"/>
            </p:cNvSpPr>
            <p:nvPr/>
          </p:nvSpPr>
          <p:spPr bwMode="auto">
            <a:xfrm>
              <a:off x="1571" y="13644"/>
              <a:ext cx="360" cy="0"/>
            </a:xfrm>
            <a:prstGeom prst="line">
              <a:avLst/>
            </a:prstGeom>
            <a:noFill/>
            <a:ln w="38100">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sp>
          <p:nvSpPr>
            <p:cNvPr id="128027" name="Oval 27"/>
            <p:cNvSpPr>
              <a:spLocks noChangeArrowheads="1"/>
            </p:cNvSpPr>
            <p:nvPr/>
          </p:nvSpPr>
          <p:spPr bwMode="auto">
            <a:xfrm>
              <a:off x="1146" y="13463"/>
              <a:ext cx="360" cy="360"/>
            </a:xfrm>
            <a:prstGeom prst="ellipse">
              <a:avLst/>
            </a:prstGeom>
            <a:solidFill>
              <a:srgbClr val="FFFFFF"/>
            </a:solidFill>
            <a:ln w="28575">
              <a:solidFill>
                <a:srgbClr val="000080"/>
              </a:solidFill>
              <a:round/>
              <a:headEnd/>
              <a:tailEnd/>
            </a:ln>
          </p:spPr>
          <p:txBody>
            <a:bodyPr/>
            <a:lstStyle/>
            <a:p>
              <a:endParaRPr lang="uk-UA"/>
            </a:p>
          </p:txBody>
        </p:sp>
        <p:sp>
          <p:nvSpPr>
            <p:cNvPr id="128028" name="Line 28"/>
            <p:cNvSpPr>
              <a:spLocks noChangeShapeType="1"/>
            </p:cNvSpPr>
            <p:nvPr/>
          </p:nvSpPr>
          <p:spPr bwMode="auto">
            <a:xfrm>
              <a:off x="851" y="13644"/>
              <a:ext cx="360" cy="0"/>
            </a:xfrm>
            <a:prstGeom prst="line">
              <a:avLst/>
            </a:prstGeom>
            <a:noFill/>
            <a:ln w="38100">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grpSp>
      <p:grpSp>
        <p:nvGrpSpPr>
          <p:cNvPr id="128029" name="Group 29"/>
          <p:cNvGrpSpPr>
            <a:grpSpLocks/>
          </p:cNvGrpSpPr>
          <p:nvPr/>
        </p:nvGrpSpPr>
        <p:grpSpPr bwMode="auto">
          <a:xfrm>
            <a:off x="4876800" y="3429000"/>
            <a:ext cx="685800" cy="228600"/>
            <a:chOff x="851" y="14454"/>
            <a:chExt cx="1080" cy="360"/>
          </a:xfrm>
        </p:grpSpPr>
        <p:sp>
          <p:nvSpPr>
            <p:cNvPr id="128030" name="Line 30"/>
            <p:cNvSpPr>
              <a:spLocks noChangeShapeType="1"/>
            </p:cNvSpPr>
            <p:nvPr/>
          </p:nvSpPr>
          <p:spPr bwMode="auto">
            <a:xfrm>
              <a:off x="1571" y="14634"/>
              <a:ext cx="360" cy="0"/>
            </a:xfrm>
            <a:prstGeom prst="line">
              <a:avLst/>
            </a:prstGeom>
            <a:noFill/>
            <a:ln w="38100">
              <a:solidFill>
                <a:srgbClr val="FF00FF"/>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sp>
          <p:nvSpPr>
            <p:cNvPr id="128031" name="Line 31"/>
            <p:cNvSpPr>
              <a:spLocks noChangeShapeType="1"/>
            </p:cNvSpPr>
            <p:nvPr/>
          </p:nvSpPr>
          <p:spPr bwMode="auto">
            <a:xfrm>
              <a:off x="851" y="14634"/>
              <a:ext cx="360" cy="0"/>
            </a:xfrm>
            <a:prstGeom prst="line">
              <a:avLst/>
            </a:prstGeom>
            <a:noFill/>
            <a:ln w="38100">
              <a:solidFill>
                <a:srgbClr val="FF00FF"/>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sp>
          <p:nvSpPr>
            <p:cNvPr id="128032" name="Rectangle 32"/>
            <p:cNvSpPr>
              <a:spLocks noChangeArrowheads="1"/>
            </p:cNvSpPr>
            <p:nvPr/>
          </p:nvSpPr>
          <p:spPr bwMode="auto">
            <a:xfrm>
              <a:off x="1146" y="14454"/>
              <a:ext cx="360" cy="360"/>
            </a:xfrm>
            <a:prstGeom prst="rect">
              <a:avLst/>
            </a:prstGeom>
            <a:solidFill>
              <a:srgbClr val="FFFFFF"/>
            </a:solidFill>
            <a:ln w="28575">
              <a:solidFill>
                <a:srgbClr val="FF00FF"/>
              </a:solidFill>
              <a:miter lim="800000"/>
              <a:headEnd/>
              <a:tailEnd/>
            </a:ln>
          </p:spPr>
          <p:txBody>
            <a:bodyPr/>
            <a:lstStyle/>
            <a:p>
              <a:endParaRPr lang="uk-UA"/>
            </a:p>
          </p:txBody>
        </p:sp>
      </p:grpSp>
      <p:grpSp>
        <p:nvGrpSpPr>
          <p:cNvPr id="128033" name="Group 33"/>
          <p:cNvGrpSpPr>
            <a:grpSpLocks/>
          </p:cNvGrpSpPr>
          <p:nvPr/>
        </p:nvGrpSpPr>
        <p:grpSpPr bwMode="auto">
          <a:xfrm>
            <a:off x="4876800" y="2362200"/>
            <a:ext cx="685800" cy="228600"/>
            <a:chOff x="853" y="13935"/>
            <a:chExt cx="1080" cy="360"/>
          </a:xfrm>
        </p:grpSpPr>
        <p:sp>
          <p:nvSpPr>
            <p:cNvPr id="128034" name="Line 34"/>
            <p:cNvSpPr>
              <a:spLocks noChangeShapeType="1"/>
            </p:cNvSpPr>
            <p:nvPr/>
          </p:nvSpPr>
          <p:spPr bwMode="auto">
            <a:xfrm>
              <a:off x="1573" y="14117"/>
              <a:ext cx="360" cy="0"/>
            </a:xfrm>
            <a:prstGeom prst="line">
              <a:avLst/>
            </a:prstGeom>
            <a:noFill/>
            <a:ln w="3810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sp>
          <p:nvSpPr>
            <p:cNvPr id="128035" name="Line 35"/>
            <p:cNvSpPr>
              <a:spLocks noChangeShapeType="1"/>
            </p:cNvSpPr>
            <p:nvPr/>
          </p:nvSpPr>
          <p:spPr bwMode="auto">
            <a:xfrm>
              <a:off x="853" y="14117"/>
              <a:ext cx="360" cy="0"/>
            </a:xfrm>
            <a:prstGeom prst="line">
              <a:avLst/>
            </a:prstGeom>
            <a:noFill/>
            <a:ln w="3810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uk-UA"/>
            </a:p>
          </p:txBody>
        </p:sp>
        <p:sp>
          <p:nvSpPr>
            <p:cNvPr id="128036" name="AutoShape 36"/>
            <p:cNvSpPr>
              <a:spLocks noChangeArrowheads="1"/>
            </p:cNvSpPr>
            <p:nvPr/>
          </p:nvSpPr>
          <p:spPr bwMode="auto">
            <a:xfrm>
              <a:off x="1159" y="13935"/>
              <a:ext cx="360" cy="360"/>
            </a:xfrm>
            <a:prstGeom prst="triangle">
              <a:avLst>
                <a:gd name="adj" fmla="val 50000"/>
              </a:avLst>
            </a:prstGeom>
            <a:solidFill>
              <a:srgbClr val="FFFFFF"/>
            </a:solidFill>
            <a:ln w="28575">
              <a:solidFill>
                <a:srgbClr val="008000"/>
              </a:solidFill>
              <a:miter lim="800000"/>
              <a:headEnd/>
              <a:tailEnd/>
            </a:ln>
          </p:spPr>
          <p:txBody>
            <a:bodyPr/>
            <a:lstStyle/>
            <a:p>
              <a:endParaRPr lang="uk-UA"/>
            </a:p>
          </p:txBody>
        </p:sp>
      </p:grpSp>
      <p:sp>
        <p:nvSpPr>
          <p:cNvPr id="128037" name="Text Box 37"/>
          <p:cNvSpPr txBox="1">
            <a:spLocks noChangeArrowheads="1"/>
          </p:cNvSpPr>
          <p:nvPr/>
        </p:nvSpPr>
        <p:spPr bwMode="auto">
          <a:xfrm>
            <a:off x="5486400" y="1143000"/>
            <a:ext cx="5105400" cy="757130"/>
          </a:xfrm>
          <a:prstGeom prst="rect">
            <a:avLst/>
          </a:prstGeom>
          <a:solidFill>
            <a:srgbClr val="6600FF"/>
          </a:solidFill>
          <a:ln w="57150" cmpd="thinThick">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pPr>
            <a:r>
              <a:rPr lang="en" altLang="uk-UA" b="1">
                <a:latin typeface="Times New Roman" panose="02020603050405020304" pitchFamily="18" charset="0"/>
              </a:rPr>
              <a:t>Diclofenac sodium tablets production </a:t>
            </a:r>
            <a:r>
              <a:rPr lang="ru-RU" altLang="uk-UA" b="1">
                <a:latin typeface="Times New Roman" panose="02020603050405020304" pitchFamily="18" charset="0"/>
              </a:rPr>
              <a:t/>
            </a:r>
            <a:br>
              <a:rPr lang="ru-RU" altLang="uk-UA" b="1">
                <a:latin typeface="Times New Roman" panose="02020603050405020304" pitchFamily="18" charset="0"/>
              </a:rPr>
            </a:br>
            <a:r>
              <a:rPr lang="en" altLang="uk-UA" b="1">
                <a:latin typeface="Times New Roman" panose="02020603050405020304" pitchFamily="18" charset="0"/>
              </a:rPr>
              <a:t>firm X (highest maximum </a:t>
            </a:r>
            <a:r>
              <a:rPr lang="ru-RU" altLang="uk-UA" b="1">
                <a:latin typeface="Times New Roman" panose="02020603050405020304" pitchFamily="18" charset="0"/>
              </a:rPr>
              <a:t/>
            </a:r>
            <a:br>
              <a:rPr lang="ru-RU" altLang="uk-UA" b="1">
                <a:latin typeface="Times New Roman" panose="02020603050405020304" pitchFamily="18" charset="0"/>
              </a:rPr>
            </a:br>
            <a:r>
              <a:rPr lang="en" altLang="uk-UA" b="1">
                <a:latin typeface="Times New Roman" panose="02020603050405020304" pitchFamily="18" charset="0"/>
              </a:rPr>
              <a:t>concentration C </a:t>
            </a:r>
            <a:r>
              <a:rPr lang="en" altLang="uk-UA" b="1" baseline="-25000">
                <a:latin typeface="Times New Roman" panose="02020603050405020304" pitchFamily="18" charset="0"/>
              </a:rPr>
              <a:t>max </a:t>
            </a:r>
            <a:r>
              <a:rPr lang="en" altLang="uk-UA" b="1">
                <a:latin typeface="Times New Roman" panose="02020603050405020304" pitchFamily="18" charset="0"/>
              </a:rPr>
              <a:t>)</a:t>
            </a:r>
            <a:endParaRPr lang="ru-RU" altLang="uk-UA" b="1">
              <a:latin typeface="Times New Roman" panose="02020603050405020304" pitchFamily="18" charset="0"/>
            </a:endParaRPr>
          </a:p>
        </p:txBody>
      </p:sp>
      <p:sp>
        <p:nvSpPr>
          <p:cNvPr id="128038" name="Text Box 38"/>
          <p:cNvSpPr txBox="1">
            <a:spLocks noChangeArrowheads="1"/>
          </p:cNvSpPr>
          <p:nvPr/>
        </p:nvSpPr>
        <p:spPr bwMode="auto">
          <a:xfrm>
            <a:off x="5486400" y="1981201"/>
            <a:ext cx="5105400" cy="978729"/>
          </a:xfrm>
          <a:prstGeom prst="rect">
            <a:avLst/>
          </a:prstGeom>
          <a:solidFill>
            <a:srgbClr val="6600FF"/>
          </a:solidFill>
          <a:ln w="57150" cmpd="thinThick">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pPr>
            <a:r>
              <a:rPr lang="en" altLang="uk-UA" b="1" dirty="0">
                <a:latin typeface="Times New Roman" panose="02020603050405020304" pitchFamily="18" charset="0"/>
              </a:rPr>
              <a:t>Diclofenac sodium tablets production </a:t>
            </a:r>
            <a:r>
              <a:rPr lang="ru-RU" altLang="uk-UA" b="1" dirty="0">
                <a:latin typeface="Times New Roman" panose="02020603050405020304" pitchFamily="18" charset="0"/>
              </a:rPr>
              <a:t/>
            </a:r>
            <a:br>
              <a:rPr lang="ru-RU" altLang="uk-UA" b="1" dirty="0">
                <a:latin typeface="Times New Roman" panose="02020603050405020304" pitchFamily="18" charset="0"/>
              </a:rPr>
            </a:br>
            <a:r>
              <a:rPr lang="en" altLang="uk-UA" b="1" dirty="0">
                <a:latin typeface="Times New Roman" panose="02020603050405020304" pitchFamily="18" charset="0"/>
              </a:rPr>
              <a:t>firm Y (lowest maximum </a:t>
            </a:r>
            <a:r>
              <a:rPr lang="ru-RU" altLang="uk-UA" b="1" dirty="0">
                <a:latin typeface="Times New Roman" panose="02020603050405020304" pitchFamily="18" charset="0"/>
              </a:rPr>
              <a:t/>
            </a:r>
            <a:br>
              <a:rPr lang="ru-RU" altLang="uk-UA" b="1" dirty="0">
                <a:latin typeface="Times New Roman" panose="02020603050405020304" pitchFamily="18" charset="0"/>
              </a:rPr>
            </a:br>
            <a:r>
              <a:rPr lang="en" altLang="uk-UA" b="1" dirty="0">
                <a:latin typeface="Times New Roman" panose="02020603050405020304" pitchFamily="18" charset="0"/>
              </a:rPr>
              <a:t>concentration C </a:t>
            </a:r>
            <a:r>
              <a:rPr lang="en" altLang="uk-UA" b="1" baseline="-25000" dirty="0">
                <a:latin typeface="Times New Roman" panose="02020603050405020304" pitchFamily="18" charset="0"/>
              </a:rPr>
              <a:t>max </a:t>
            </a:r>
            <a:r>
              <a:rPr lang="en" altLang="uk-UA" b="1" dirty="0">
                <a:latin typeface="Times New Roman" panose="02020603050405020304" pitchFamily="18" charset="0"/>
              </a:rPr>
              <a:t>, longer lasting </a:t>
            </a:r>
            <a:r>
              <a:rPr lang="ru-RU" altLang="uk-UA" b="1" dirty="0">
                <a:latin typeface="Times New Roman" panose="02020603050405020304" pitchFamily="18" charset="0"/>
              </a:rPr>
              <a:t/>
            </a:r>
            <a:br>
              <a:rPr lang="ru-RU" altLang="uk-UA" b="1" dirty="0">
                <a:latin typeface="Times New Roman" panose="02020603050405020304" pitchFamily="18" charset="0"/>
              </a:rPr>
            </a:br>
            <a:r>
              <a:rPr lang="en" altLang="uk-UA" b="1" dirty="0">
                <a:latin typeface="Times New Roman" panose="02020603050405020304" pitchFamily="18" charset="0"/>
              </a:rPr>
              <a:t>half-life)</a:t>
            </a:r>
          </a:p>
        </p:txBody>
      </p:sp>
      <p:sp>
        <p:nvSpPr>
          <p:cNvPr id="128039" name="Text Box 39"/>
          <p:cNvSpPr txBox="1">
            <a:spLocks noChangeArrowheads="1"/>
          </p:cNvSpPr>
          <p:nvPr/>
        </p:nvSpPr>
        <p:spPr bwMode="auto">
          <a:xfrm>
            <a:off x="5486400" y="3048001"/>
            <a:ext cx="5105400" cy="978729"/>
          </a:xfrm>
          <a:prstGeom prst="rect">
            <a:avLst/>
          </a:prstGeom>
          <a:solidFill>
            <a:srgbClr val="6600FF"/>
          </a:solidFill>
          <a:ln w="57150" cmpd="thinThick">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pPr>
            <a:r>
              <a:rPr lang="en" altLang="uk-UA" b="1">
                <a:latin typeface="Times New Roman" panose="02020603050405020304" pitchFamily="18" charset="0"/>
              </a:rPr>
              <a:t>Diclofenac sodium tablets production </a:t>
            </a:r>
            <a:r>
              <a:rPr lang="ru-RU" altLang="uk-UA" b="1">
                <a:latin typeface="Times New Roman" panose="02020603050405020304" pitchFamily="18" charset="0"/>
              </a:rPr>
              <a:t/>
            </a:r>
            <a:br>
              <a:rPr lang="ru-RU" altLang="uk-UA" b="1">
                <a:latin typeface="Times New Roman" panose="02020603050405020304" pitchFamily="18" charset="0"/>
              </a:rPr>
            </a:br>
            <a:r>
              <a:rPr lang="en" altLang="uk-UA" b="1">
                <a:latin typeface="Times New Roman" panose="02020603050405020304" pitchFamily="18" charset="0"/>
              </a:rPr>
              <a:t>firm Z (average value of maximum C </a:t>
            </a:r>
            <a:r>
              <a:rPr lang="ru-RU" altLang="uk-UA" b="1">
                <a:latin typeface="Times New Roman" panose="02020603050405020304" pitchFamily="18" charset="0"/>
              </a:rPr>
              <a:t/>
            </a:r>
            <a:br>
              <a:rPr lang="ru-RU" altLang="uk-UA" b="1">
                <a:latin typeface="Times New Roman" panose="02020603050405020304" pitchFamily="18" charset="0"/>
              </a:rPr>
            </a:br>
            <a:r>
              <a:rPr lang="en" altLang="uk-UA" b="1" baseline="-25000">
                <a:latin typeface="Times New Roman" panose="02020603050405020304" pitchFamily="18" charset="0"/>
              </a:rPr>
              <a:t>max </a:t>
            </a:r>
            <a:r>
              <a:rPr lang="en" altLang="uk-UA" b="1">
                <a:latin typeface="Times New Roman" panose="02020603050405020304" pitchFamily="18" charset="0"/>
              </a:rPr>
              <a:t>concentration has the most dramatic decrease </a:t>
            </a:r>
            <a:r>
              <a:rPr lang="ru-RU" altLang="uk-UA" b="1">
                <a:latin typeface="Times New Roman" panose="02020603050405020304" pitchFamily="18" charset="0"/>
              </a:rPr>
              <a:t/>
            </a:r>
            <a:br>
              <a:rPr lang="ru-RU" altLang="uk-UA" b="1">
                <a:latin typeface="Times New Roman" panose="02020603050405020304" pitchFamily="18" charset="0"/>
              </a:rPr>
            </a:br>
            <a:r>
              <a:rPr lang="en" altLang="uk-UA" b="1">
                <a:latin typeface="Times New Roman" panose="02020603050405020304" pitchFamily="18" charset="0"/>
              </a:rPr>
              <a:t>drug concentration in the blood)</a:t>
            </a:r>
          </a:p>
        </p:txBody>
      </p:sp>
    </p:spTree>
    <p:extLst>
      <p:ext uri="{BB962C8B-B14F-4D97-AF65-F5344CB8AC3E}">
        <p14:creationId xmlns:p14="http://schemas.microsoft.com/office/powerpoint/2010/main" val="1546097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4" descr="FDA"/>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a:stretch>
            <a:fillRect/>
          </a:stretch>
        </p:blipFill>
        <p:spPr bwMode="auto">
          <a:xfrm>
            <a:off x="9144000" y="4205410"/>
            <a:ext cx="3048000" cy="2441575"/>
          </a:xfrm>
          <a:prstGeom prst="rect">
            <a:avLst/>
          </a:prstGeom>
          <a:noFill/>
          <a:extLst>
            <a:ext uri="{909E8E84-426E-40DD-AFC4-6F175D3DCCD1}">
              <a14:hiddenFill xmlns:a14="http://schemas.microsoft.com/office/drawing/2010/main">
                <a:solidFill>
                  <a:srgbClr val="FFFFFF"/>
                </a:solidFill>
              </a14:hiddenFill>
            </a:ext>
          </a:extLst>
        </p:spPr>
      </p:pic>
      <p:sp>
        <p:nvSpPr>
          <p:cNvPr id="125954" name="Rectangle 2"/>
          <p:cNvSpPr>
            <a:spLocks noGrp="1" noChangeArrowheads="1"/>
          </p:cNvSpPr>
          <p:nvPr>
            <p:ph type="title"/>
          </p:nvPr>
        </p:nvSpPr>
        <p:spPr>
          <a:xfrm>
            <a:off x="2743200" y="228600"/>
            <a:ext cx="7620000" cy="1219200"/>
          </a:xfrm>
          <a:no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normAutofit/>
          </a:bodyPr>
          <a:lstStyle/>
          <a:p>
            <a:pPr>
              <a:lnSpc>
                <a:spcPct val="85000"/>
              </a:lnSpc>
            </a:pPr>
            <a:r>
              <a:rPr lang="en" altLang="uk-UA" sz="3600" i="1"/>
              <a:t>Ways to ensure proper safety of generic drugs</a:t>
            </a:r>
          </a:p>
        </p:txBody>
      </p:sp>
      <p:sp>
        <p:nvSpPr>
          <p:cNvPr id="125955" name="Rectangle 3"/>
          <p:cNvSpPr>
            <a:spLocks noGrp="1" noChangeArrowheads="1"/>
          </p:cNvSpPr>
          <p:nvPr>
            <p:ph type="body" idx="1"/>
          </p:nvPr>
        </p:nvSpPr>
        <p:spPr bwMode="auto">
          <a:xfrm>
            <a:off x="2133600" y="2133601"/>
            <a:ext cx="7772400" cy="4419600"/>
          </a:xfrm>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lnSpc>
                <a:spcPct val="85000"/>
              </a:lnSpc>
              <a:spcBef>
                <a:spcPct val="50000"/>
              </a:spcBef>
              <a:buFont typeface="Wingdings" panose="05000000000000000000" pitchFamily="2" charset="2"/>
              <a:buNone/>
            </a:pPr>
            <a:r>
              <a:rPr lang="en" altLang="uk-UA" b="1" dirty="0">
                <a:solidFill>
                  <a:srgbClr val="FFFF66"/>
                </a:solidFill>
              </a:rPr>
              <a:t>USA</a:t>
            </a:r>
          </a:p>
          <a:p>
            <a:pPr>
              <a:lnSpc>
                <a:spcPct val="85000"/>
              </a:lnSpc>
              <a:spcBef>
                <a:spcPct val="50000"/>
              </a:spcBef>
              <a:buFont typeface="Wingdings" panose="05000000000000000000" pitchFamily="2" charset="2"/>
              <a:buNone/>
            </a:pPr>
            <a:r>
              <a:rPr lang="en" altLang="uk-UA" sz="2400" i="1" dirty="0"/>
              <a:t>" </a:t>
            </a:r>
            <a:r>
              <a:rPr lang="en" altLang="uk-UA" sz="2400" b="1" i="1" dirty="0"/>
              <a:t>Orange Book" (Approved Drug Products with Therapeutic Equivalence Evaluation), FDA</a:t>
            </a:r>
          </a:p>
          <a:p>
            <a:pPr>
              <a:lnSpc>
                <a:spcPct val="85000"/>
              </a:lnSpc>
              <a:spcBef>
                <a:spcPct val="50000"/>
              </a:spcBef>
              <a:buFont typeface="Wingdings" panose="05000000000000000000" pitchFamily="2" charset="2"/>
              <a:buNone/>
            </a:pPr>
            <a:r>
              <a:rPr lang="en" altLang="uk-UA" sz="2400" b="1" i="1" dirty="0"/>
              <a:t>Code B – a category of drugs that, for various reasons, are not available in this </a:t>
            </a:r>
            <a:r>
              <a:rPr lang="en-US" altLang="uk-UA" sz="2400" b="1" i="1" dirty="0"/>
              <a:t/>
            </a:r>
            <a:br>
              <a:rPr lang="en-US" altLang="uk-UA" sz="2400" b="1" i="1" dirty="0"/>
            </a:br>
            <a:r>
              <a:rPr lang="en" altLang="uk-UA" sz="2400" b="1" i="1" dirty="0"/>
              <a:t>the moment cannot be considered </a:t>
            </a:r>
            <a:r>
              <a:rPr lang="en-US" altLang="uk-UA" sz="2400" b="1" i="1" dirty="0"/>
              <a:t/>
            </a:r>
            <a:br>
              <a:rPr lang="en-US" altLang="uk-UA" sz="2400" b="1" i="1" dirty="0"/>
            </a:br>
            <a:r>
              <a:rPr lang="en" altLang="uk-UA" sz="2400" b="1" i="1" dirty="0"/>
              <a:t>therapeutically equivalent to the corresponding drugs </a:t>
            </a:r>
            <a:r>
              <a:rPr lang="en-US" altLang="uk-UA" sz="2400" b="1" i="1" dirty="0"/>
              <a:t/>
            </a:r>
            <a:br>
              <a:rPr lang="en-US" altLang="uk-UA" sz="2400" b="1" i="1" dirty="0"/>
            </a:br>
            <a:r>
              <a:rPr lang="en" altLang="uk-UA" sz="2400" b="1" i="1" dirty="0"/>
              <a:t>comparison</a:t>
            </a:r>
            <a:endParaRPr lang="en-US" altLang="uk-UA" sz="2400" b="1" i="1" dirty="0"/>
          </a:p>
          <a:p>
            <a:pPr>
              <a:lnSpc>
                <a:spcPct val="85000"/>
              </a:lnSpc>
              <a:spcBef>
                <a:spcPct val="50000"/>
              </a:spcBef>
              <a:buFont typeface="Wingdings" panose="05000000000000000000" pitchFamily="2" charset="2"/>
              <a:buNone/>
            </a:pPr>
            <a:endParaRPr lang="uk-UA" altLang="uk-UA" sz="2400" b="1" i="1" dirty="0"/>
          </a:p>
          <a:p>
            <a:pPr>
              <a:lnSpc>
                <a:spcPct val="85000"/>
              </a:lnSpc>
              <a:spcBef>
                <a:spcPct val="50000"/>
              </a:spcBef>
              <a:buFont typeface="Wingdings" panose="05000000000000000000" pitchFamily="2" charset="2"/>
              <a:buNone/>
            </a:pPr>
            <a:r>
              <a:rPr lang="en" altLang="uk-UA" sz="1800" i="1" dirty="0"/>
              <a:t>Spasokukotsky A., 2000</a:t>
            </a:r>
            <a:endParaRPr lang="ru-RU" altLang="uk-UA" sz="1800" i="1" dirty="0"/>
          </a:p>
        </p:txBody>
      </p:sp>
      <p:graphicFrame>
        <p:nvGraphicFramePr>
          <p:cNvPr id="125957" name="Object 5"/>
          <p:cNvGraphicFramePr>
            <a:graphicFrameLocks noChangeAspect="1"/>
          </p:cNvGraphicFramePr>
          <p:nvPr/>
        </p:nvGraphicFramePr>
        <p:xfrm>
          <a:off x="2286000" y="1219200"/>
          <a:ext cx="2209800" cy="1365250"/>
        </p:xfrm>
        <a:graphic>
          <a:graphicData uri="http://schemas.openxmlformats.org/presentationml/2006/ole">
            <mc:AlternateContent xmlns:mc="http://schemas.openxmlformats.org/markup-compatibility/2006">
              <mc:Choice xmlns:v="urn:schemas-microsoft-com:vml" Requires="v">
                <p:oleObj spid="_x0000_s7192" name="CorelDRAW" r:id="rId4" imgW="2771280" imgH="1712160" progId="CorelDraw.Graphic.7">
                  <p:embed/>
                </p:oleObj>
              </mc:Choice>
              <mc:Fallback>
                <p:oleObj name="CorelDRAW" r:id="rId4" imgW="2771280" imgH="1712160" progId="CorelDraw.Graphic.7">
                  <p:embed/>
                  <p:pic>
                    <p:nvPicPr>
                      <p:cNvPr id="12595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219200"/>
                        <a:ext cx="2209800" cy="13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17034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980" name="Object 4"/>
          <p:cNvGraphicFramePr>
            <a:graphicFrameLocks noChangeAspect="1"/>
          </p:cNvGraphicFramePr>
          <p:nvPr>
            <p:extLst>
              <p:ext uri="{D42A27DB-BD31-4B8C-83A1-F6EECF244321}">
                <p14:modId xmlns:p14="http://schemas.microsoft.com/office/powerpoint/2010/main" val="4162271847"/>
              </p:ext>
            </p:extLst>
          </p:nvPr>
        </p:nvGraphicFramePr>
        <p:xfrm>
          <a:off x="4381501" y="2774156"/>
          <a:ext cx="6172200" cy="4040187"/>
        </p:xfrm>
        <a:graphic>
          <a:graphicData uri="http://schemas.openxmlformats.org/presentationml/2006/ole">
            <mc:AlternateContent xmlns:mc="http://schemas.openxmlformats.org/markup-compatibility/2006">
              <mc:Choice xmlns:v="urn:schemas-microsoft-com:vml" Requires="v">
                <p:oleObj spid="_x0000_s8216" name="CorelDRAW" r:id="rId3" imgW="4599360" imgH="3009960" progId="CorelDraw.Graphic.7">
                  <p:embed/>
                </p:oleObj>
              </mc:Choice>
              <mc:Fallback>
                <p:oleObj name="CorelDRAW" r:id="rId3" imgW="4599360" imgH="3009960" progId="CorelDraw.Graphic.7">
                  <p:embed/>
                  <p:pic>
                    <p:nvPicPr>
                      <p:cNvPr id="126980" name="Object 4"/>
                      <p:cNvPicPr>
                        <a:picLocks noChangeAspect="1" noChangeArrowheads="1"/>
                      </p:cNvPicPr>
                      <p:nvPr/>
                    </p:nvPicPr>
                    <p:blipFill>
                      <a:blip r:embed="rId4">
                        <a:lum bright="-24000" contrast="-42000"/>
                        <a:extLst>
                          <a:ext uri="{28A0092B-C50C-407E-A947-70E740481C1C}">
                            <a14:useLocalDpi xmlns:a14="http://schemas.microsoft.com/office/drawing/2010/main" val="0"/>
                          </a:ext>
                        </a:extLst>
                      </a:blip>
                      <a:srcRect/>
                      <a:stretch>
                        <a:fillRect/>
                      </a:stretch>
                    </p:blipFill>
                    <p:spPr bwMode="auto">
                      <a:xfrm>
                        <a:off x="4381501" y="2774156"/>
                        <a:ext cx="6172200" cy="4040187"/>
                      </a:xfrm>
                      <a:prstGeom prst="rect">
                        <a:avLst/>
                      </a:prstGeom>
                      <a:noFill/>
                      <a:ln>
                        <a:noFill/>
                      </a:ln>
                      <a:effectLst>
                        <a:outerShdw dist="56796" dir="1593903" algn="ctr" rotWithShape="0">
                          <a:srgbClr val="66CC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6981" name="Text Box 5"/>
          <p:cNvSpPr txBox="1">
            <a:spLocks noChangeArrowheads="1"/>
          </p:cNvSpPr>
          <p:nvPr/>
        </p:nvSpPr>
        <p:spPr bwMode="auto">
          <a:xfrm>
            <a:off x="5662614" y="4275138"/>
            <a:ext cx="18049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800" b="1">
                <a:solidFill>
                  <a:srgbClr val="FF3300"/>
                </a:solidFill>
                <a:effectLst>
                  <a:outerShdw blurRad="38100" dist="38100" dir="2700000" algn="tl">
                    <a:srgbClr val="000000"/>
                  </a:outerShdw>
                </a:effectLst>
                <a:latin typeface="Arial" panose="020B0604020202020204" pitchFamily="34" charset="0"/>
              </a:rPr>
              <a:t>UKRAINE</a:t>
            </a:r>
            <a:endParaRPr lang="ru-RU" altLang="uk-UA" sz="2800" b="1">
              <a:solidFill>
                <a:srgbClr val="FF3300"/>
              </a:solidFill>
              <a:effectLst>
                <a:outerShdw blurRad="38100" dist="38100" dir="2700000" algn="tl">
                  <a:srgbClr val="000000"/>
                </a:outerShdw>
              </a:effectLst>
              <a:latin typeface="Arial" panose="020B0604020202020204" pitchFamily="34" charset="0"/>
            </a:endParaRPr>
          </a:p>
        </p:txBody>
      </p:sp>
      <p:sp>
        <p:nvSpPr>
          <p:cNvPr id="126978" name="Rectangle 2"/>
          <p:cNvSpPr>
            <a:spLocks noGrp="1" noChangeArrowheads="1"/>
          </p:cNvSpPr>
          <p:nvPr>
            <p:ph type="title"/>
          </p:nvPr>
        </p:nvSpPr>
        <p:spPr>
          <a:xfrm>
            <a:off x="2743200" y="228600"/>
            <a:ext cx="7620000" cy="1219200"/>
          </a:xfrm>
          <a:no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normAutofit/>
          </a:bodyPr>
          <a:lstStyle/>
          <a:p>
            <a:pPr>
              <a:lnSpc>
                <a:spcPct val="85000"/>
              </a:lnSpc>
            </a:pPr>
            <a:r>
              <a:rPr lang="en" altLang="uk-UA" sz="3600" i="1"/>
              <a:t>Ways to ensure proper safety of generic drugs</a:t>
            </a:r>
          </a:p>
        </p:txBody>
      </p:sp>
      <p:sp>
        <p:nvSpPr>
          <p:cNvPr id="126979" name="Rectangle 3"/>
          <p:cNvSpPr>
            <a:spLocks noGrp="1" noChangeArrowheads="1"/>
          </p:cNvSpPr>
          <p:nvPr>
            <p:ph type="body" idx="1"/>
          </p:nvPr>
        </p:nvSpPr>
        <p:spPr bwMode="auto">
          <a:xfrm>
            <a:off x="2362200" y="1676400"/>
            <a:ext cx="7772400" cy="5029200"/>
          </a:xfrm>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lnSpc>
                <a:spcPct val="95000"/>
              </a:lnSpc>
              <a:spcBef>
                <a:spcPct val="70000"/>
              </a:spcBef>
              <a:buFont typeface="Wingdings" panose="05000000000000000000" pitchFamily="2" charset="2"/>
              <a:buNone/>
            </a:pPr>
            <a:r>
              <a:rPr lang="en" altLang="uk-UA" b="1" dirty="0">
                <a:solidFill>
                  <a:srgbClr val="FFFF66"/>
                </a:solidFill>
              </a:rPr>
              <a:t>Ukraine</a:t>
            </a:r>
          </a:p>
          <a:p>
            <a:pPr>
              <a:lnSpc>
                <a:spcPct val="95000"/>
              </a:lnSpc>
              <a:spcBef>
                <a:spcPct val="70000"/>
              </a:spcBef>
            </a:pPr>
            <a:r>
              <a:rPr lang="en" altLang="uk-UA" i="1" dirty="0"/>
              <a:t>Resolution of the Cabinet of Ministers (No. 1419 of October 28, 2004) “Some measures to ensure the quality of medicinal products”</a:t>
            </a:r>
          </a:p>
          <a:p>
            <a:pPr>
              <a:lnSpc>
                <a:spcPct val="95000"/>
              </a:lnSpc>
              <a:spcBef>
                <a:spcPct val="70000"/>
              </a:spcBef>
            </a:pPr>
            <a:r>
              <a:rPr lang="en" altLang="uk-UA" i="1" dirty="0"/>
              <a:t>Guideline 42-7.1: 2005 "Research and Accessibility and Equivalence"​​</a:t>
            </a:r>
          </a:p>
        </p:txBody>
      </p:sp>
    </p:spTree>
    <p:extLst>
      <p:ext uri="{BB962C8B-B14F-4D97-AF65-F5344CB8AC3E}">
        <p14:creationId xmlns:p14="http://schemas.microsoft.com/office/powerpoint/2010/main" val="275653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79877" name="Rectangle 5"/>
          <p:cNvSpPr>
            <a:spLocks noChangeArrowheads="1"/>
          </p:cNvSpPr>
          <p:nvPr/>
        </p:nvSpPr>
        <p:spPr bwMode="auto">
          <a:xfrm>
            <a:off x="2371975" y="1905001"/>
            <a:ext cx="1747338" cy="769441"/>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dirty="0">
                <a:solidFill>
                  <a:srgbClr val="FF99FF"/>
                </a:solidFill>
                <a:latin typeface="Arial" panose="020B0604020202020204" pitchFamily="34" charset="0"/>
              </a:rPr>
              <a:t>Quality</a:t>
            </a:r>
          </a:p>
          <a:p>
            <a:pPr algn="ctr"/>
            <a:r>
              <a:rPr lang="en" altLang="uk-UA" sz="2200" b="1" i="1" dirty="0">
                <a:solidFill>
                  <a:srgbClr val="FF99FF"/>
                </a:solidFill>
                <a:latin typeface="Arial" panose="020B0604020202020204" pitchFamily="34" charset="0"/>
              </a:rPr>
              <a:t>substances</a:t>
            </a:r>
          </a:p>
        </p:txBody>
      </p:sp>
      <p:sp>
        <p:nvSpPr>
          <p:cNvPr id="79878" name="Rectangle 6"/>
          <p:cNvSpPr>
            <a:spLocks noChangeArrowheads="1"/>
          </p:cNvSpPr>
          <p:nvPr/>
        </p:nvSpPr>
        <p:spPr bwMode="auto">
          <a:xfrm>
            <a:off x="4565377" y="1046163"/>
            <a:ext cx="2650084" cy="1107996"/>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dirty="0">
                <a:solidFill>
                  <a:srgbClr val="FF99FF"/>
                </a:solidFill>
                <a:latin typeface="Arial" panose="020B0604020202020204" pitchFamily="34" charset="0"/>
              </a:rPr>
              <a:t>Physico-chemical </a:t>
            </a:r>
            <a:r>
              <a:rPr lang="ru-RU" altLang="uk-UA" sz="2200" b="1" i="1" dirty="0">
                <a:solidFill>
                  <a:srgbClr val="FF99FF"/>
                </a:solidFill>
                <a:latin typeface="Arial" panose="020B0604020202020204" pitchFamily="34" charset="0"/>
              </a:rPr>
              <a:t/>
            </a:r>
            <a:br>
              <a:rPr lang="ru-RU" altLang="uk-UA" sz="2200" b="1" i="1" dirty="0">
                <a:solidFill>
                  <a:srgbClr val="FF99FF"/>
                </a:solidFill>
                <a:latin typeface="Arial" panose="020B0604020202020204" pitchFamily="34" charset="0"/>
              </a:rPr>
            </a:br>
            <a:r>
              <a:rPr lang="en" altLang="uk-UA" sz="2200" b="1" i="1" dirty="0">
                <a:solidFill>
                  <a:srgbClr val="FF99FF"/>
                </a:solidFill>
                <a:latin typeface="Arial" panose="020B0604020202020204" pitchFamily="34" charset="0"/>
              </a:rPr>
              <a:t>properties </a:t>
            </a:r>
            <a:r>
              <a:rPr lang="ru-RU" altLang="uk-UA" sz="2200" b="1" i="1" dirty="0">
                <a:solidFill>
                  <a:srgbClr val="FF99FF"/>
                </a:solidFill>
                <a:latin typeface="Arial" panose="020B0604020202020204" pitchFamily="34" charset="0"/>
              </a:rPr>
              <a:t/>
            </a:r>
            <a:br>
              <a:rPr lang="ru-RU" altLang="uk-UA" sz="2200" b="1" i="1" dirty="0">
                <a:solidFill>
                  <a:srgbClr val="FF99FF"/>
                </a:solidFill>
                <a:latin typeface="Arial" panose="020B0604020202020204" pitchFamily="34" charset="0"/>
              </a:rPr>
            </a:br>
            <a:r>
              <a:rPr lang="en" altLang="uk-UA" sz="2200" b="1" i="1" dirty="0">
                <a:solidFill>
                  <a:srgbClr val="FF99FF"/>
                </a:solidFill>
                <a:latin typeface="Arial" panose="020B0604020202020204" pitchFamily="34" charset="0"/>
              </a:rPr>
              <a:t>substances</a:t>
            </a:r>
          </a:p>
        </p:txBody>
      </p:sp>
      <p:sp>
        <p:nvSpPr>
          <p:cNvPr id="79879" name="Rectangle 7"/>
          <p:cNvSpPr>
            <a:spLocks noChangeArrowheads="1"/>
          </p:cNvSpPr>
          <p:nvPr/>
        </p:nvSpPr>
        <p:spPr bwMode="auto">
          <a:xfrm>
            <a:off x="8235363" y="1547814"/>
            <a:ext cx="1729961" cy="769441"/>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a:solidFill>
                  <a:srgbClr val="FF99FF"/>
                </a:solidFill>
                <a:latin typeface="Arial" panose="020B0604020202020204" pitchFamily="34" charset="0"/>
              </a:rPr>
              <a:t>Auxiliary </a:t>
            </a:r>
            <a:r>
              <a:rPr lang="ru-RU" altLang="uk-UA" sz="2200" b="1" i="1">
                <a:solidFill>
                  <a:srgbClr val="FF99FF"/>
                </a:solidFill>
                <a:latin typeface="Arial" panose="020B0604020202020204" pitchFamily="34" charset="0"/>
              </a:rPr>
              <a:t/>
            </a:r>
            <a:br>
              <a:rPr lang="ru-RU" altLang="uk-UA" sz="2200" b="1" i="1">
                <a:solidFill>
                  <a:srgbClr val="FF99FF"/>
                </a:solidFill>
                <a:latin typeface="Arial" panose="020B0604020202020204" pitchFamily="34" charset="0"/>
              </a:rPr>
            </a:br>
            <a:r>
              <a:rPr lang="en" altLang="uk-UA" sz="2200" b="1" i="1">
                <a:solidFill>
                  <a:srgbClr val="FF99FF"/>
                </a:solidFill>
                <a:latin typeface="Arial" panose="020B0604020202020204" pitchFamily="34" charset="0"/>
              </a:rPr>
              <a:t>substances</a:t>
            </a:r>
          </a:p>
        </p:txBody>
      </p:sp>
      <p:sp>
        <p:nvSpPr>
          <p:cNvPr id="79880" name="Rectangle 8"/>
          <p:cNvSpPr>
            <a:spLocks noChangeArrowheads="1"/>
          </p:cNvSpPr>
          <p:nvPr/>
        </p:nvSpPr>
        <p:spPr bwMode="auto">
          <a:xfrm>
            <a:off x="8162281" y="4672014"/>
            <a:ext cx="2155526" cy="769441"/>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a:solidFill>
                  <a:srgbClr val="FF99FF"/>
                </a:solidFill>
                <a:latin typeface="Arial" panose="020B0604020202020204" pitchFamily="34" charset="0"/>
              </a:rPr>
              <a:t>Technological </a:t>
            </a:r>
            <a:r>
              <a:rPr lang="ru-RU" altLang="uk-UA" sz="2200" b="1" i="1">
                <a:solidFill>
                  <a:srgbClr val="FF99FF"/>
                </a:solidFill>
                <a:latin typeface="Arial" panose="020B0604020202020204" pitchFamily="34" charset="0"/>
              </a:rPr>
              <a:t/>
            </a:r>
            <a:br>
              <a:rPr lang="ru-RU" altLang="uk-UA" sz="2200" b="1" i="1">
                <a:solidFill>
                  <a:srgbClr val="FF99FF"/>
                </a:solidFill>
                <a:latin typeface="Arial" panose="020B0604020202020204" pitchFamily="34" charset="0"/>
              </a:rPr>
            </a:br>
            <a:r>
              <a:rPr lang="en" altLang="uk-UA" sz="2200" b="1" i="1">
                <a:solidFill>
                  <a:srgbClr val="FF99FF"/>
                </a:solidFill>
                <a:latin typeface="Arial" panose="020B0604020202020204" pitchFamily="34" charset="0"/>
              </a:rPr>
              <a:t>process</a:t>
            </a:r>
          </a:p>
        </p:txBody>
      </p:sp>
      <p:sp>
        <p:nvSpPr>
          <p:cNvPr id="79881" name="Rectangle 9"/>
          <p:cNvSpPr>
            <a:spLocks noChangeArrowheads="1"/>
          </p:cNvSpPr>
          <p:nvPr/>
        </p:nvSpPr>
        <p:spPr bwMode="auto">
          <a:xfrm>
            <a:off x="4872811" y="5364164"/>
            <a:ext cx="2774990" cy="430887"/>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a:solidFill>
                  <a:srgbClr val="FF99FF"/>
                </a:solidFill>
                <a:latin typeface="Arial" panose="020B0604020202020204" pitchFamily="34" charset="0"/>
              </a:rPr>
              <a:t>Storage conditions</a:t>
            </a:r>
          </a:p>
        </p:txBody>
      </p:sp>
      <p:sp>
        <p:nvSpPr>
          <p:cNvPr id="79882" name="Rectangle 10"/>
          <p:cNvSpPr>
            <a:spLocks noChangeArrowheads="1"/>
          </p:cNvSpPr>
          <p:nvPr/>
        </p:nvSpPr>
        <p:spPr bwMode="auto">
          <a:xfrm>
            <a:off x="2295970" y="4892676"/>
            <a:ext cx="2337499" cy="1446550"/>
          </a:xfrm>
          <a:prstGeom prst="rect">
            <a:avLst/>
          </a:prstGeom>
          <a:solidFill>
            <a:srgbClr val="0066FF"/>
          </a:solidFill>
          <a:ln w="57150" cmpd="thinThick">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200" b="1" i="1">
                <a:solidFill>
                  <a:srgbClr val="FF99FF"/>
                </a:solidFill>
                <a:latin typeface="Arial" panose="020B0604020202020204" pitchFamily="34" charset="0"/>
              </a:rPr>
              <a:t>Packaging type </a:t>
            </a:r>
            <a:r>
              <a:rPr lang="ru-RU" altLang="uk-UA" sz="2200" b="1" i="1">
                <a:solidFill>
                  <a:srgbClr val="FF99FF"/>
                </a:solidFill>
                <a:latin typeface="Arial" panose="020B0604020202020204" pitchFamily="34" charset="0"/>
              </a:rPr>
              <a:t/>
            </a:r>
            <a:br>
              <a:rPr lang="ru-RU" altLang="uk-UA" sz="2200" b="1" i="1">
                <a:solidFill>
                  <a:srgbClr val="FF99FF"/>
                </a:solidFill>
                <a:latin typeface="Arial" panose="020B0604020202020204" pitchFamily="34" charset="0"/>
              </a:rPr>
            </a:br>
            <a:r>
              <a:rPr lang="en" altLang="uk-UA" sz="2200" b="1" i="1">
                <a:solidFill>
                  <a:srgbClr val="FF99FF"/>
                </a:solidFill>
                <a:latin typeface="Arial" panose="020B0604020202020204" pitchFamily="34" charset="0"/>
              </a:rPr>
              <a:t>(glass, </a:t>
            </a:r>
            <a:r>
              <a:rPr lang="ru-RU" altLang="uk-UA" sz="2200" b="1" i="1">
                <a:solidFill>
                  <a:srgbClr val="FF99FF"/>
                </a:solidFill>
                <a:latin typeface="Arial" panose="020B0604020202020204" pitchFamily="34" charset="0"/>
              </a:rPr>
              <a:t/>
            </a:r>
            <a:br>
              <a:rPr lang="ru-RU" altLang="uk-UA" sz="2200" b="1" i="1">
                <a:solidFill>
                  <a:srgbClr val="FF99FF"/>
                </a:solidFill>
                <a:latin typeface="Arial" panose="020B0604020202020204" pitchFamily="34" charset="0"/>
              </a:rPr>
            </a:br>
            <a:r>
              <a:rPr lang="en" altLang="uk-UA" sz="2200" b="1" i="1">
                <a:solidFill>
                  <a:srgbClr val="FF99FF"/>
                </a:solidFill>
                <a:latin typeface="Arial" panose="020B0604020202020204" pitchFamily="34" charset="0"/>
              </a:rPr>
              <a:t>plastic, </a:t>
            </a:r>
            <a:r>
              <a:rPr lang="ru-RU" altLang="uk-UA" sz="2200" b="1" i="1">
                <a:solidFill>
                  <a:srgbClr val="FF99FF"/>
                </a:solidFill>
                <a:latin typeface="Arial" panose="020B0604020202020204" pitchFamily="34" charset="0"/>
              </a:rPr>
              <a:t/>
            </a:r>
            <a:br>
              <a:rPr lang="ru-RU" altLang="uk-UA" sz="2200" b="1" i="1">
                <a:solidFill>
                  <a:srgbClr val="FF99FF"/>
                </a:solidFill>
                <a:latin typeface="Arial" panose="020B0604020202020204" pitchFamily="34" charset="0"/>
              </a:rPr>
            </a:br>
            <a:r>
              <a:rPr lang="en" altLang="uk-UA" sz="2200" b="1" i="1">
                <a:solidFill>
                  <a:srgbClr val="FF99FF"/>
                </a:solidFill>
                <a:latin typeface="Arial" panose="020B0604020202020204" pitchFamily="34" charset="0"/>
              </a:rPr>
              <a:t>paper)</a:t>
            </a:r>
          </a:p>
        </p:txBody>
      </p:sp>
      <p:sp>
        <p:nvSpPr>
          <p:cNvPr id="79884" name="AutoShape 12"/>
          <p:cNvSpPr>
            <a:spLocks noChangeArrowheads="1"/>
          </p:cNvSpPr>
          <p:nvPr/>
        </p:nvSpPr>
        <p:spPr bwMode="auto">
          <a:xfrm>
            <a:off x="2438400" y="2438400"/>
            <a:ext cx="7924800" cy="2286000"/>
          </a:xfrm>
          <a:prstGeom prst="irregularSeal2">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 altLang="uk-UA" sz="2800" b="1" i="1">
                <a:solidFill>
                  <a:srgbClr val="CC0099"/>
                </a:solidFill>
                <a:effectLst>
                  <a:outerShdw blurRad="38100" dist="38100" dir="2700000" algn="tl">
                    <a:srgbClr val="000000"/>
                  </a:outerShdw>
                </a:effectLst>
                <a:latin typeface="Arial" panose="020B0604020202020204" pitchFamily="34" charset="0"/>
              </a:rPr>
              <a:t>BIOEQUIVALENCE</a:t>
            </a:r>
          </a:p>
        </p:txBody>
      </p:sp>
      <p:sp>
        <p:nvSpPr>
          <p:cNvPr id="79885" name="AutoShape 13"/>
          <p:cNvSpPr>
            <a:spLocks noChangeArrowheads="1"/>
          </p:cNvSpPr>
          <p:nvPr/>
        </p:nvSpPr>
        <p:spPr bwMode="auto">
          <a:xfrm rot="5400000">
            <a:off x="5715000" y="4572000"/>
            <a:ext cx="990600" cy="533400"/>
          </a:xfrm>
          <a:prstGeom prst="rightArrow">
            <a:avLst>
              <a:gd name="adj1" fmla="val 50000"/>
              <a:gd name="adj2" fmla="val 46429"/>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9886" name="AutoShape 14"/>
          <p:cNvSpPr>
            <a:spLocks noChangeArrowheads="1"/>
          </p:cNvSpPr>
          <p:nvPr/>
        </p:nvSpPr>
        <p:spPr bwMode="auto">
          <a:xfrm rot="19048000" flipV="1">
            <a:off x="7620000" y="2590800"/>
            <a:ext cx="990600" cy="533400"/>
          </a:xfrm>
          <a:prstGeom prst="rightArrow">
            <a:avLst>
              <a:gd name="adj1" fmla="val 50000"/>
              <a:gd name="adj2" fmla="val 46429"/>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9887" name="AutoShape 15"/>
          <p:cNvSpPr>
            <a:spLocks noChangeArrowheads="1"/>
          </p:cNvSpPr>
          <p:nvPr/>
        </p:nvSpPr>
        <p:spPr bwMode="auto">
          <a:xfrm rot="19048000" flipH="1">
            <a:off x="3810000" y="4191000"/>
            <a:ext cx="990600" cy="533400"/>
          </a:xfrm>
          <a:prstGeom prst="rightArrow">
            <a:avLst>
              <a:gd name="adj1" fmla="val 50000"/>
              <a:gd name="adj2" fmla="val 46429"/>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9888" name="AutoShape 16"/>
          <p:cNvSpPr>
            <a:spLocks noChangeArrowheads="1"/>
          </p:cNvSpPr>
          <p:nvPr/>
        </p:nvSpPr>
        <p:spPr bwMode="auto">
          <a:xfrm rot="2552000">
            <a:off x="8153400" y="3962400"/>
            <a:ext cx="762000" cy="533400"/>
          </a:xfrm>
          <a:prstGeom prst="rightArrow">
            <a:avLst>
              <a:gd name="adj1" fmla="val 50000"/>
              <a:gd name="adj2" fmla="val 35714"/>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9889" name="AutoShape 17"/>
          <p:cNvSpPr>
            <a:spLocks noChangeArrowheads="1"/>
          </p:cNvSpPr>
          <p:nvPr/>
        </p:nvSpPr>
        <p:spPr bwMode="auto">
          <a:xfrm rot="2552000" flipH="1" flipV="1">
            <a:off x="4191000" y="2590800"/>
            <a:ext cx="990600" cy="533400"/>
          </a:xfrm>
          <a:prstGeom prst="rightArrow">
            <a:avLst>
              <a:gd name="adj1" fmla="val 50000"/>
              <a:gd name="adj2" fmla="val 46429"/>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9890" name="AutoShape 18"/>
          <p:cNvSpPr>
            <a:spLocks noChangeArrowheads="1"/>
          </p:cNvSpPr>
          <p:nvPr/>
        </p:nvSpPr>
        <p:spPr bwMode="auto">
          <a:xfrm rot="16200000" flipV="1">
            <a:off x="5676900" y="2400300"/>
            <a:ext cx="762000" cy="533400"/>
          </a:xfrm>
          <a:prstGeom prst="rightArrow">
            <a:avLst>
              <a:gd name="adj1" fmla="val 50000"/>
              <a:gd name="adj2" fmla="val 35714"/>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Tree>
    <p:extLst>
      <p:ext uri="{BB962C8B-B14F-4D97-AF65-F5344CB8AC3E}">
        <p14:creationId xmlns:p14="http://schemas.microsoft.com/office/powerpoint/2010/main" val="2775595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381500" y="838200"/>
            <a:ext cx="3771900" cy="533400"/>
          </a:xfrm>
          <a:solidFill>
            <a:srgbClr val="990099"/>
          </a:solid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lstStyle/>
          <a:p>
            <a:pPr marL="762000" indent="-762000"/>
            <a:r>
              <a:rPr lang="en" altLang="uk-UA" sz="2400" i="1"/>
              <a:t>Quality of substance</a:t>
            </a:r>
          </a:p>
        </p:txBody>
      </p:sp>
      <p:sp>
        <p:nvSpPr>
          <p:cNvPr id="80899" name="Rectangle 3"/>
          <p:cNvSpPr>
            <a:spLocks noGrp="1" noChangeArrowheads="1"/>
          </p:cNvSpPr>
          <p:nvPr>
            <p:ph type="body" idx="1"/>
          </p:nvPr>
        </p:nvSpPr>
        <p:spPr bwMode="auto">
          <a:xfrm>
            <a:off x="4114800" y="2089150"/>
            <a:ext cx="4229100" cy="533400"/>
          </a:xfrm>
          <a:solidFill>
            <a:srgbClr val="6600FF"/>
          </a:solidFill>
          <a:ln>
            <a:solidFill>
              <a:schemeClr val="tx2"/>
            </a:solidFill>
            <a:miter lim="800000"/>
            <a:headEnd/>
            <a:tailEnd/>
          </a:ln>
        </p:spPr>
        <p:txBody>
          <a:bodyPr vert="horz" wrap="square" lIns="91440" tIns="45720" rIns="91440" bIns="45720" numCol="1" rtlCol="0" anchor="t" anchorCtr="0" compatLnSpc="1">
            <a:prstTxWarp prst="textNoShape">
              <a:avLst/>
            </a:prstTxWarp>
            <a:normAutofit/>
          </a:bodyPr>
          <a:lstStyle/>
          <a:p>
            <a:pPr marL="0" indent="0" algn="ctr">
              <a:buNone/>
            </a:pPr>
            <a:r>
              <a:rPr lang="en" altLang="uk-UA" sz="2400" b="1">
                <a:latin typeface="Times New Roman" panose="02020603050405020304" pitchFamily="18" charset="0"/>
              </a:rPr>
              <a:t>Different synthesis methods</a:t>
            </a:r>
          </a:p>
        </p:txBody>
      </p:sp>
      <p:sp>
        <p:nvSpPr>
          <p:cNvPr id="80901" name="AutoShape 5"/>
          <p:cNvSpPr>
            <a:spLocks noChangeArrowheads="1"/>
          </p:cNvSpPr>
          <p:nvPr/>
        </p:nvSpPr>
        <p:spPr bwMode="auto">
          <a:xfrm rot="-814473">
            <a:off x="7551738" y="2771775"/>
            <a:ext cx="685800" cy="685800"/>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0902" name="Text Box 6"/>
          <p:cNvSpPr txBox="1">
            <a:spLocks noChangeArrowheads="1"/>
          </p:cNvSpPr>
          <p:nvPr/>
        </p:nvSpPr>
        <p:spPr bwMode="auto">
          <a:xfrm>
            <a:off x="2362200" y="5105401"/>
            <a:ext cx="8077200" cy="1368425"/>
          </a:xfrm>
          <a:prstGeom prst="rect">
            <a:avLst/>
          </a:prstGeom>
          <a:solidFill>
            <a:srgbClr val="0066FF"/>
          </a:solidFill>
          <a:ln w="57150" cmpd="thickThin">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en" altLang="uk-UA" sz="2000">
                <a:solidFill>
                  <a:srgbClr val="FFFFCC"/>
                </a:solidFill>
                <a:effectLst>
                  <a:outerShdw blurRad="38100" dist="38100" dir="2700000" algn="tl">
                    <a:srgbClr val="000000"/>
                  </a:outerShdw>
                </a:effectLst>
                <a:latin typeface="Times New Roman" panose="02020603050405020304" pitchFamily="18" charset="0"/>
              </a:rPr>
              <a:t>The cost of the substance is approximately half the cost of producing generics</a:t>
            </a:r>
          </a:p>
          <a:p>
            <a:pPr>
              <a:buFontTx/>
              <a:buChar char="•"/>
            </a:pPr>
            <a:r>
              <a:rPr lang="en" altLang="uk-UA" sz="2000">
                <a:solidFill>
                  <a:srgbClr val="FFFFCC"/>
                </a:solidFill>
                <a:effectLst>
                  <a:outerShdw blurRad="38100" dist="38100" dir="2700000" algn="tl">
                    <a:srgbClr val="000000"/>
                  </a:outerShdw>
                </a:effectLst>
                <a:latin typeface="Times New Roman" panose="02020603050405020304" pitchFamily="18" charset="0"/>
              </a:rPr>
              <a:t>Substances are often produced in countries inaccessible to control (China, India, Vietnam)</a:t>
            </a:r>
          </a:p>
        </p:txBody>
      </p:sp>
      <p:sp>
        <p:nvSpPr>
          <p:cNvPr id="80904" name="AutoShape 8"/>
          <p:cNvSpPr>
            <a:spLocks noChangeArrowheads="1"/>
          </p:cNvSpPr>
          <p:nvPr/>
        </p:nvSpPr>
        <p:spPr bwMode="auto">
          <a:xfrm>
            <a:off x="5867400" y="1447800"/>
            <a:ext cx="685800" cy="565150"/>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0905" name="Rectangle 9"/>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80906" name="Rectangle 10"/>
          <p:cNvSpPr>
            <a:spLocks noChangeArrowheads="1"/>
          </p:cNvSpPr>
          <p:nvPr/>
        </p:nvSpPr>
        <p:spPr bwMode="auto">
          <a:xfrm>
            <a:off x="7162800" y="3581400"/>
            <a:ext cx="3124200" cy="1219200"/>
          </a:xfrm>
          <a:prstGeom prst="rect">
            <a:avLst/>
          </a:prstGeom>
          <a:solidFill>
            <a:srgbClr val="0000FF"/>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66763" indent="-285750">
              <a:defRPr>
                <a:solidFill>
                  <a:schemeClr val="tx1"/>
                </a:solidFill>
                <a:latin typeface="Arial" panose="020B0604020202020204" pitchFamily="34" charset="0"/>
              </a:defRPr>
            </a:lvl2pPr>
            <a:lvl3pPr marL="1185863" indent="-228600">
              <a:defRPr>
                <a:solidFill>
                  <a:schemeClr val="tx1"/>
                </a:solidFill>
                <a:latin typeface="Arial" panose="020B0604020202020204" pitchFamily="34" charset="0"/>
              </a:defRPr>
            </a:lvl3pPr>
            <a:lvl4pPr marL="1604963"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hlink"/>
              </a:buClr>
              <a:buSzPct val="65000"/>
              <a:buFont typeface="Wingdings" panose="05000000000000000000" pitchFamily="2" charset="2"/>
              <a:buNone/>
            </a:pPr>
            <a:r>
              <a:rPr lang="en" altLang="uk-UA" sz="2400" b="1" i="1">
                <a:solidFill>
                  <a:srgbClr val="FFFFCC"/>
                </a:solidFill>
                <a:effectLst>
                  <a:outerShdw blurRad="38100" dist="38100" dir="2700000" algn="tl">
                    <a:srgbClr val="000000"/>
                  </a:outerShdw>
                </a:effectLst>
                <a:latin typeface="Times New Roman" panose="02020603050405020304" pitchFamily="18" charset="0"/>
              </a:rPr>
              <a:t>Degree of purification from reaction intermediates</a:t>
            </a:r>
          </a:p>
        </p:txBody>
      </p:sp>
      <p:sp>
        <p:nvSpPr>
          <p:cNvPr id="80907" name="Text Box 11"/>
          <p:cNvSpPr txBox="1">
            <a:spLocks noChangeArrowheads="1"/>
          </p:cNvSpPr>
          <p:nvPr/>
        </p:nvSpPr>
        <p:spPr bwMode="auto">
          <a:xfrm>
            <a:off x="2667001" y="3536950"/>
            <a:ext cx="2225675" cy="1263650"/>
          </a:xfrm>
          <a:prstGeom prst="rect">
            <a:avLst/>
          </a:prstGeom>
          <a:solidFill>
            <a:srgbClr val="0000FF"/>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66763" indent="-285750">
              <a:defRPr>
                <a:solidFill>
                  <a:schemeClr val="tx1"/>
                </a:solidFill>
                <a:latin typeface="Arial" panose="020B0604020202020204" pitchFamily="34" charset="0"/>
              </a:defRPr>
            </a:lvl2pPr>
            <a:lvl3pPr marL="1185863" indent="-228600">
              <a:defRPr>
                <a:solidFill>
                  <a:schemeClr val="tx1"/>
                </a:solidFill>
                <a:latin typeface="Arial" panose="020B0604020202020204" pitchFamily="34" charset="0"/>
              </a:defRPr>
            </a:lvl3pPr>
            <a:lvl4pPr marL="1604963"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hlink"/>
              </a:buClr>
              <a:buSzPct val="65000"/>
              <a:buFont typeface="Wingdings" panose="05000000000000000000" pitchFamily="2" charset="2"/>
              <a:buNone/>
            </a:pPr>
            <a:r>
              <a:rPr lang="en" altLang="uk-UA" sz="2400" b="1" i="1">
                <a:solidFill>
                  <a:srgbClr val="FFFFCC"/>
                </a:solidFill>
                <a:effectLst>
                  <a:outerShdw blurRad="38100" dist="38100" dir="2700000" algn="tl">
                    <a:srgbClr val="000000"/>
                  </a:outerShdw>
                </a:effectLst>
                <a:latin typeface="Times New Roman" panose="02020603050405020304" pitchFamily="18" charset="0"/>
              </a:rPr>
              <a:t>Simple chemical modification</a:t>
            </a:r>
          </a:p>
        </p:txBody>
      </p:sp>
      <p:sp>
        <p:nvSpPr>
          <p:cNvPr id="80908" name="AutoShape 12"/>
          <p:cNvSpPr>
            <a:spLocks noChangeArrowheads="1"/>
          </p:cNvSpPr>
          <p:nvPr/>
        </p:nvSpPr>
        <p:spPr bwMode="auto">
          <a:xfrm rot="814473" flipH="1">
            <a:off x="4189413" y="2774951"/>
            <a:ext cx="685800" cy="608013"/>
          </a:xfrm>
          <a:prstGeom prst="downArrow">
            <a:avLst>
              <a:gd name="adj1" fmla="val 50000"/>
              <a:gd name="adj2" fmla="val 25000"/>
            </a:avLst>
          </a:prstGeom>
          <a:solidFill>
            <a:schemeClr val="accent1"/>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Tree>
    <p:extLst>
      <p:ext uri="{BB962C8B-B14F-4D97-AF65-F5344CB8AC3E}">
        <p14:creationId xmlns:p14="http://schemas.microsoft.com/office/powerpoint/2010/main" val="527510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5"/>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82950" name="Rectangle 6"/>
          <p:cNvSpPr>
            <a:spLocks noGrp="1" noChangeArrowheads="1"/>
          </p:cNvSpPr>
          <p:nvPr>
            <p:ph type="title"/>
          </p:nvPr>
        </p:nvSpPr>
        <p:spPr/>
        <p:txBody>
          <a:bodyPr/>
          <a:lstStyle/>
          <a:p>
            <a:endParaRPr lang="uk-UA" altLang="uk-UA"/>
          </a:p>
        </p:txBody>
      </p:sp>
      <p:sp>
        <p:nvSpPr>
          <p:cNvPr id="82951" name="Rectangle 7"/>
          <p:cNvSpPr>
            <a:spLocks noChangeArrowheads="1"/>
          </p:cNvSpPr>
          <p:nvPr/>
        </p:nvSpPr>
        <p:spPr bwMode="auto">
          <a:xfrm>
            <a:off x="4381500" y="838200"/>
            <a:ext cx="3771900" cy="5334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pPr algn="ctr"/>
            <a:r>
              <a:rPr lang="en" altLang="uk-UA" sz="2400" b="1" i="1">
                <a:effectLst>
                  <a:outerShdw blurRad="38100" dist="38100" dir="2700000" algn="tl">
                    <a:srgbClr val="000000"/>
                  </a:outerShdw>
                </a:effectLst>
              </a:rPr>
              <a:t>Quality of substance</a:t>
            </a:r>
          </a:p>
        </p:txBody>
      </p:sp>
      <p:sp>
        <p:nvSpPr>
          <p:cNvPr id="82952" name="Rectangle 8"/>
          <p:cNvSpPr>
            <a:spLocks noChangeArrowheads="1"/>
          </p:cNvSpPr>
          <p:nvPr/>
        </p:nvSpPr>
        <p:spPr bwMode="auto">
          <a:xfrm>
            <a:off x="2133601" y="1860551"/>
            <a:ext cx="8070927" cy="1200329"/>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b="1">
                <a:effectLst>
                  <a:outerShdw blurRad="38100" dist="38100" dir="2700000" algn="tl">
                    <a:srgbClr val="000000"/>
                  </a:outerShdw>
                </a:effectLst>
              </a:rPr>
              <a:t>Simple chemical modification – </a:t>
            </a:r>
            <a:r>
              <a:rPr lang="en" altLang="uk-UA" sz="2400" i="1">
                <a:effectLst>
                  <a:outerShdw blurRad="38100" dist="38100" dir="2700000" algn="tl">
                    <a:srgbClr val="000000"/>
                  </a:outerShdw>
                </a:effectLst>
              </a:rPr>
              <a:t>changing a part </a:t>
            </a:r>
            <a:r>
              <a:rPr lang="ru-RU" altLang="uk-UA" sz="2400" i="1">
                <a:effectLst>
                  <a:outerShdw blurRad="38100" dist="38100" dir="2700000" algn="tl">
                    <a:srgbClr val="000000"/>
                  </a:outerShdw>
                </a:effectLst>
              </a:rPr>
              <a:t/>
            </a:r>
            <a:br>
              <a:rPr lang="ru-RU" altLang="uk-UA" sz="2400" i="1">
                <a:effectLst>
                  <a:outerShdw blurRad="38100" dist="38100" dir="2700000" algn="tl">
                    <a:srgbClr val="000000"/>
                  </a:outerShdw>
                </a:effectLst>
              </a:rPr>
            </a:br>
            <a:r>
              <a:rPr lang="en" altLang="uk-UA" sz="2400" i="1">
                <a:effectLst>
                  <a:outerShdw blurRad="38100" dist="38100" dir="2700000" algn="tl">
                    <a:srgbClr val="000000"/>
                  </a:outerShdw>
                </a:effectLst>
              </a:rPr>
              <a:t>molecules with the preservation of the structure responsible for </a:t>
            </a:r>
            <a:r>
              <a:rPr lang="ru-RU" altLang="uk-UA" sz="2400" i="1">
                <a:effectLst>
                  <a:outerShdw blurRad="38100" dist="38100" dir="2700000" algn="tl">
                    <a:srgbClr val="000000"/>
                  </a:outerShdw>
                </a:effectLst>
              </a:rPr>
              <a:t/>
            </a:r>
            <a:br>
              <a:rPr lang="ru-RU" altLang="uk-UA" sz="2400" i="1">
                <a:effectLst>
                  <a:outerShdw blurRad="38100" dist="38100" dir="2700000" algn="tl">
                    <a:srgbClr val="000000"/>
                  </a:outerShdw>
                </a:effectLst>
              </a:rPr>
            </a:br>
            <a:r>
              <a:rPr lang="en" altLang="uk-UA" sz="2400" i="1">
                <a:effectLst>
                  <a:outerShdw blurRad="38100" dist="38100" dir="2700000" algn="tl">
                    <a:srgbClr val="000000"/>
                  </a:outerShdw>
                </a:effectLst>
              </a:rPr>
              <a:t>pharmacological effect (salt, ester, base, etc.)</a:t>
            </a:r>
            <a:endParaRPr lang="ru-RU" altLang="uk-UA" sz="2400" b="1">
              <a:effectLst>
                <a:outerShdw blurRad="38100" dist="38100" dir="2700000" algn="tl">
                  <a:srgbClr val="000000"/>
                </a:outerShdw>
              </a:effectLst>
            </a:endParaRPr>
          </a:p>
        </p:txBody>
      </p:sp>
      <p:grpSp>
        <p:nvGrpSpPr>
          <p:cNvPr id="83077" name="Group 133"/>
          <p:cNvGrpSpPr>
            <a:grpSpLocks/>
          </p:cNvGrpSpPr>
          <p:nvPr/>
        </p:nvGrpSpPr>
        <p:grpSpPr bwMode="auto">
          <a:xfrm>
            <a:off x="2438400" y="3444876"/>
            <a:ext cx="3276600" cy="1965325"/>
            <a:chOff x="576" y="2170"/>
            <a:chExt cx="2064" cy="1238"/>
          </a:xfrm>
        </p:grpSpPr>
        <p:sp>
          <p:nvSpPr>
            <p:cNvPr id="83076" name="Rectangle 132"/>
            <p:cNvSpPr>
              <a:spLocks noChangeArrowheads="1"/>
            </p:cNvSpPr>
            <p:nvPr/>
          </p:nvSpPr>
          <p:spPr bwMode="auto">
            <a:xfrm>
              <a:off x="576" y="2170"/>
              <a:ext cx="2064" cy="123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
          <p:nvSpPr>
            <p:cNvPr id="83035" name="Rectangle 91"/>
            <p:cNvSpPr>
              <a:spLocks noChangeArrowheads="1"/>
            </p:cNvSpPr>
            <p:nvPr/>
          </p:nvSpPr>
          <p:spPr bwMode="auto">
            <a:xfrm>
              <a:off x="1509" y="2601"/>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About</a:t>
              </a:r>
              <a:endParaRPr lang="ru-RU" altLang="uk-UA"/>
            </a:p>
          </p:txBody>
        </p:sp>
        <p:sp>
          <p:nvSpPr>
            <p:cNvPr id="83036" name="Rectangle 92"/>
            <p:cNvSpPr>
              <a:spLocks noChangeArrowheads="1"/>
            </p:cNvSpPr>
            <p:nvPr/>
          </p:nvSpPr>
          <p:spPr bwMode="auto">
            <a:xfrm>
              <a:off x="1066" y="2253"/>
              <a:ext cx="9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C</a:t>
              </a:r>
              <a:endParaRPr lang="ru-RU" altLang="uk-UA"/>
            </a:p>
          </p:txBody>
        </p:sp>
        <p:sp>
          <p:nvSpPr>
            <p:cNvPr id="83037" name="Rectangle 93"/>
            <p:cNvSpPr>
              <a:spLocks noChangeArrowheads="1"/>
            </p:cNvSpPr>
            <p:nvPr/>
          </p:nvSpPr>
          <p:spPr bwMode="auto">
            <a:xfrm>
              <a:off x="1182" y="2253"/>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38" name="Rectangle 94"/>
            <p:cNvSpPr>
              <a:spLocks noChangeArrowheads="1"/>
            </p:cNvSpPr>
            <p:nvPr/>
          </p:nvSpPr>
          <p:spPr bwMode="auto">
            <a:xfrm>
              <a:off x="1322" y="2326"/>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200" b="1">
                  <a:solidFill>
                    <a:srgbClr val="000000"/>
                  </a:solidFill>
                  <a:latin typeface="Times New Roman" panose="02020603050405020304" pitchFamily="18" charset="0"/>
                </a:rPr>
                <a:t>2</a:t>
              </a:r>
              <a:endParaRPr lang="ru-RU" altLang="uk-UA"/>
            </a:p>
          </p:txBody>
        </p:sp>
        <p:sp>
          <p:nvSpPr>
            <p:cNvPr id="83039" name="Rectangle 95"/>
            <p:cNvSpPr>
              <a:spLocks noChangeArrowheads="1"/>
            </p:cNvSpPr>
            <p:nvPr/>
          </p:nvSpPr>
          <p:spPr bwMode="auto">
            <a:xfrm>
              <a:off x="1381" y="2253"/>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About</a:t>
              </a:r>
              <a:endParaRPr lang="ru-RU" altLang="uk-UA"/>
            </a:p>
          </p:txBody>
        </p:sp>
        <p:sp>
          <p:nvSpPr>
            <p:cNvPr id="83040" name="Rectangle 96"/>
            <p:cNvSpPr>
              <a:spLocks noChangeArrowheads="1"/>
            </p:cNvSpPr>
            <p:nvPr/>
          </p:nvSpPr>
          <p:spPr bwMode="auto">
            <a:xfrm>
              <a:off x="1521" y="2253"/>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1" name="Rectangle 97"/>
            <p:cNvSpPr>
              <a:spLocks noChangeArrowheads="1"/>
            </p:cNvSpPr>
            <p:nvPr/>
          </p:nvSpPr>
          <p:spPr bwMode="auto">
            <a:xfrm>
              <a:off x="2080" y="2748"/>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About</a:t>
              </a:r>
              <a:endParaRPr lang="ru-RU" altLang="uk-UA"/>
            </a:p>
          </p:txBody>
        </p:sp>
        <p:sp>
          <p:nvSpPr>
            <p:cNvPr id="83042" name="Rectangle 98"/>
            <p:cNvSpPr>
              <a:spLocks noChangeArrowheads="1"/>
            </p:cNvSpPr>
            <p:nvPr/>
          </p:nvSpPr>
          <p:spPr bwMode="auto">
            <a:xfrm>
              <a:off x="2220" y="2748"/>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3" name="Rectangle 99"/>
            <p:cNvSpPr>
              <a:spLocks noChangeArrowheads="1"/>
            </p:cNvSpPr>
            <p:nvPr/>
          </p:nvSpPr>
          <p:spPr bwMode="auto">
            <a:xfrm>
              <a:off x="716" y="3124"/>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About</a:t>
              </a:r>
              <a:endParaRPr lang="ru-RU" altLang="uk-UA"/>
            </a:p>
          </p:txBody>
        </p:sp>
        <p:sp>
          <p:nvSpPr>
            <p:cNvPr id="83044" name="Rectangle 100"/>
            <p:cNvSpPr>
              <a:spLocks noChangeArrowheads="1"/>
            </p:cNvSpPr>
            <p:nvPr/>
          </p:nvSpPr>
          <p:spPr bwMode="auto">
            <a:xfrm>
              <a:off x="856" y="3124"/>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5" name="Rectangle 101"/>
            <p:cNvSpPr>
              <a:spLocks noChangeArrowheads="1"/>
            </p:cNvSpPr>
            <p:nvPr/>
          </p:nvSpPr>
          <p:spPr bwMode="auto">
            <a:xfrm>
              <a:off x="681" y="2629"/>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6" name="Rectangle 102"/>
            <p:cNvSpPr>
              <a:spLocks noChangeArrowheads="1"/>
            </p:cNvSpPr>
            <p:nvPr/>
          </p:nvSpPr>
          <p:spPr bwMode="auto">
            <a:xfrm>
              <a:off x="961" y="2748"/>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7" name="Rectangle 103"/>
            <p:cNvSpPr>
              <a:spLocks noChangeArrowheads="1"/>
            </p:cNvSpPr>
            <p:nvPr/>
          </p:nvSpPr>
          <p:spPr bwMode="auto">
            <a:xfrm>
              <a:off x="2045" y="2244"/>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8" name="Rectangle 104"/>
            <p:cNvSpPr>
              <a:spLocks noChangeArrowheads="1"/>
            </p:cNvSpPr>
            <p:nvPr/>
          </p:nvSpPr>
          <p:spPr bwMode="auto">
            <a:xfrm>
              <a:off x="1229" y="3014"/>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49" name="Rectangle 105"/>
            <p:cNvSpPr>
              <a:spLocks noChangeArrowheads="1"/>
            </p:cNvSpPr>
            <p:nvPr/>
          </p:nvSpPr>
          <p:spPr bwMode="auto">
            <a:xfrm>
              <a:off x="1765" y="2629"/>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50" name="Rectangle 106"/>
            <p:cNvSpPr>
              <a:spLocks noChangeArrowheads="1"/>
            </p:cNvSpPr>
            <p:nvPr/>
          </p:nvSpPr>
          <p:spPr bwMode="auto">
            <a:xfrm>
              <a:off x="1835" y="3124"/>
              <a:ext cx="9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N</a:t>
              </a:r>
              <a:endParaRPr lang="ru-RU" altLang="uk-UA"/>
            </a:p>
          </p:txBody>
        </p:sp>
        <p:sp>
          <p:nvSpPr>
            <p:cNvPr id="83051" name="Rectangle 107"/>
            <p:cNvSpPr>
              <a:spLocks noChangeArrowheads="1"/>
            </p:cNvSpPr>
            <p:nvPr/>
          </p:nvSpPr>
          <p:spPr bwMode="auto">
            <a:xfrm>
              <a:off x="1964" y="3124"/>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52" name="Rectangle 108"/>
            <p:cNvSpPr>
              <a:spLocks noChangeArrowheads="1"/>
            </p:cNvSpPr>
            <p:nvPr/>
          </p:nvSpPr>
          <p:spPr bwMode="auto">
            <a:xfrm>
              <a:off x="2104" y="3197"/>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200" b="1">
                  <a:solidFill>
                    <a:srgbClr val="000000"/>
                  </a:solidFill>
                  <a:latin typeface="Times New Roman" panose="02020603050405020304" pitchFamily="18" charset="0"/>
                </a:rPr>
                <a:t>3</a:t>
              </a:r>
              <a:endParaRPr lang="ru-RU" altLang="uk-UA"/>
            </a:p>
          </p:txBody>
        </p:sp>
        <p:sp>
          <p:nvSpPr>
            <p:cNvPr id="83053" name="Rectangle 109"/>
            <p:cNvSpPr>
              <a:spLocks noChangeArrowheads="1"/>
            </p:cNvSpPr>
            <p:nvPr/>
          </p:nvSpPr>
          <p:spPr bwMode="auto">
            <a:xfrm>
              <a:off x="2162" y="3123"/>
              <a:ext cx="5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200" b="1">
                  <a:solidFill>
                    <a:srgbClr val="000000"/>
                  </a:solidFill>
                  <a:latin typeface="Times New Roman" panose="02020603050405020304" pitchFamily="18" charset="0"/>
                </a:rPr>
                <a:t>+</a:t>
              </a:r>
              <a:endParaRPr lang="ru-RU" altLang="uk-UA"/>
            </a:p>
          </p:txBody>
        </p:sp>
        <p:sp>
          <p:nvSpPr>
            <p:cNvPr id="83054" name="Rectangle 110"/>
            <p:cNvSpPr>
              <a:spLocks noChangeArrowheads="1"/>
            </p:cNvSpPr>
            <p:nvPr/>
          </p:nvSpPr>
          <p:spPr bwMode="auto">
            <a:xfrm>
              <a:off x="1241" y="2519"/>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About</a:t>
              </a:r>
              <a:endParaRPr lang="ru-RU" altLang="uk-UA"/>
            </a:p>
          </p:txBody>
        </p:sp>
        <p:sp>
          <p:nvSpPr>
            <p:cNvPr id="83055" name="Rectangle 111"/>
            <p:cNvSpPr>
              <a:spLocks noChangeArrowheads="1"/>
            </p:cNvSpPr>
            <p:nvPr/>
          </p:nvSpPr>
          <p:spPr bwMode="auto">
            <a:xfrm>
              <a:off x="1381" y="2519"/>
              <a:ext cx="10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H</a:t>
              </a:r>
              <a:endParaRPr lang="ru-RU" altLang="uk-UA"/>
            </a:p>
          </p:txBody>
        </p:sp>
        <p:sp>
          <p:nvSpPr>
            <p:cNvPr id="83056" name="Line 112"/>
            <p:cNvSpPr>
              <a:spLocks noChangeShapeType="1"/>
            </p:cNvSpPr>
            <p:nvPr/>
          </p:nvSpPr>
          <p:spPr bwMode="auto">
            <a:xfrm>
              <a:off x="1311" y="2839"/>
              <a:ext cx="536" cy="12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57" name="Line 113"/>
            <p:cNvSpPr>
              <a:spLocks noChangeShapeType="1"/>
            </p:cNvSpPr>
            <p:nvPr/>
          </p:nvSpPr>
          <p:spPr bwMode="auto">
            <a:xfrm flipV="1">
              <a:off x="763" y="2839"/>
              <a:ext cx="548" cy="12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58" name="Line 114"/>
            <p:cNvSpPr>
              <a:spLocks noChangeShapeType="1"/>
            </p:cNvSpPr>
            <p:nvPr/>
          </p:nvSpPr>
          <p:spPr bwMode="auto">
            <a:xfrm flipH="1">
              <a:off x="763" y="2573"/>
              <a:ext cx="279" cy="38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59" name="Line 115"/>
            <p:cNvSpPr>
              <a:spLocks noChangeShapeType="1"/>
            </p:cNvSpPr>
            <p:nvPr/>
          </p:nvSpPr>
          <p:spPr bwMode="auto">
            <a:xfrm flipH="1" flipV="1">
              <a:off x="1042" y="2573"/>
              <a:ext cx="432" cy="9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0" name="Line 116"/>
            <p:cNvSpPr>
              <a:spLocks noChangeShapeType="1"/>
            </p:cNvSpPr>
            <p:nvPr/>
          </p:nvSpPr>
          <p:spPr bwMode="auto">
            <a:xfrm flipH="1">
              <a:off x="1684" y="2573"/>
              <a:ext cx="443" cy="9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1" name="Line 117"/>
            <p:cNvSpPr>
              <a:spLocks noChangeShapeType="1"/>
            </p:cNvSpPr>
            <p:nvPr/>
          </p:nvSpPr>
          <p:spPr bwMode="auto">
            <a:xfrm flipV="1">
              <a:off x="1847" y="2573"/>
              <a:ext cx="280" cy="38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2" name="Line 118"/>
            <p:cNvSpPr>
              <a:spLocks noChangeShapeType="1"/>
            </p:cNvSpPr>
            <p:nvPr/>
          </p:nvSpPr>
          <p:spPr bwMode="auto">
            <a:xfrm flipV="1">
              <a:off x="1042" y="2372"/>
              <a:ext cx="1" cy="20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3" name="Line 119"/>
            <p:cNvSpPr>
              <a:spLocks noChangeShapeType="1"/>
            </p:cNvSpPr>
            <p:nvPr/>
          </p:nvSpPr>
          <p:spPr bwMode="auto">
            <a:xfrm>
              <a:off x="2127" y="2573"/>
              <a:ext cx="1" cy="20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4" name="Line 120"/>
            <p:cNvSpPr>
              <a:spLocks noChangeShapeType="1"/>
            </p:cNvSpPr>
            <p:nvPr/>
          </p:nvSpPr>
          <p:spPr bwMode="auto">
            <a:xfrm>
              <a:off x="763" y="2959"/>
              <a:ext cx="1" cy="19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5" name="Line 121"/>
            <p:cNvSpPr>
              <a:spLocks noChangeShapeType="1"/>
            </p:cNvSpPr>
            <p:nvPr/>
          </p:nvSpPr>
          <p:spPr bwMode="auto">
            <a:xfrm flipV="1">
              <a:off x="763" y="2757"/>
              <a:ext cx="1" cy="20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6" name="Line 122"/>
            <p:cNvSpPr>
              <a:spLocks noChangeShapeType="1"/>
            </p:cNvSpPr>
            <p:nvPr/>
          </p:nvSpPr>
          <p:spPr bwMode="auto">
            <a:xfrm>
              <a:off x="1042" y="2573"/>
              <a:ext cx="1" cy="20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7" name="Line 123"/>
            <p:cNvSpPr>
              <a:spLocks noChangeShapeType="1"/>
            </p:cNvSpPr>
            <p:nvPr/>
          </p:nvSpPr>
          <p:spPr bwMode="auto">
            <a:xfrm flipV="1">
              <a:off x="2127" y="2372"/>
              <a:ext cx="1" cy="20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8" name="Line 124"/>
            <p:cNvSpPr>
              <a:spLocks noChangeShapeType="1"/>
            </p:cNvSpPr>
            <p:nvPr/>
          </p:nvSpPr>
          <p:spPr bwMode="auto">
            <a:xfrm>
              <a:off x="1311" y="2839"/>
              <a:ext cx="1" cy="20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69" name="Line 125"/>
            <p:cNvSpPr>
              <a:spLocks noChangeShapeType="1"/>
            </p:cNvSpPr>
            <p:nvPr/>
          </p:nvSpPr>
          <p:spPr bwMode="auto">
            <a:xfrm flipV="1">
              <a:off x="1847" y="2757"/>
              <a:ext cx="1" cy="20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70" name="Line 126"/>
            <p:cNvSpPr>
              <a:spLocks noChangeShapeType="1"/>
            </p:cNvSpPr>
            <p:nvPr/>
          </p:nvSpPr>
          <p:spPr bwMode="auto">
            <a:xfrm>
              <a:off x="1847" y="2959"/>
              <a:ext cx="1" cy="19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71" name="Line 127"/>
            <p:cNvSpPr>
              <a:spLocks noChangeShapeType="1"/>
            </p:cNvSpPr>
            <p:nvPr/>
          </p:nvSpPr>
          <p:spPr bwMode="auto">
            <a:xfrm flipV="1">
              <a:off x="1311" y="2656"/>
              <a:ext cx="1" cy="18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72" name="Rectangle 128"/>
            <p:cNvSpPr>
              <a:spLocks noChangeArrowheads="1"/>
            </p:cNvSpPr>
            <p:nvPr/>
          </p:nvSpPr>
          <p:spPr bwMode="auto">
            <a:xfrm>
              <a:off x="2302" y="2418"/>
              <a:ext cx="75"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3700" b="1">
                  <a:solidFill>
                    <a:srgbClr val="000000"/>
                  </a:solidFill>
                  <a:latin typeface="Times New Roman" panose="02020603050405020304" pitchFamily="18" charset="0"/>
                </a:rPr>
                <a:t>.</a:t>
              </a:r>
              <a:endParaRPr lang="ru-RU" altLang="uk-UA"/>
            </a:p>
          </p:txBody>
        </p:sp>
        <p:sp>
          <p:nvSpPr>
            <p:cNvPr id="83073" name="Rectangle 129"/>
            <p:cNvSpPr>
              <a:spLocks noChangeArrowheads="1"/>
            </p:cNvSpPr>
            <p:nvPr/>
          </p:nvSpPr>
          <p:spPr bwMode="auto">
            <a:xfrm>
              <a:off x="2407" y="2556"/>
              <a:ext cx="3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 </a:t>
              </a:r>
              <a:endParaRPr lang="ru-RU" altLang="uk-UA"/>
            </a:p>
          </p:txBody>
        </p:sp>
        <p:sp>
          <p:nvSpPr>
            <p:cNvPr id="83074" name="Rectangle 130"/>
            <p:cNvSpPr>
              <a:spLocks noChangeArrowheads="1"/>
            </p:cNvSpPr>
            <p:nvPr/>
          </p:nvSpPr>
          <p:spPr bwMode="auto">
            <a:xfrm>
              <a:off x="2453" y="2556"/>
              <a:ext cx="9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C</a:t>
              </a:r>
              <a:endParaRPr lang="ru-RU" altLang="uk-UA"/>
            </a:p>
          </p:txBody>
        </p:sp>
        <p:sp>
          <p:nvSpPr>
            <p:cNvPr id="83075" name="Rectangle 131"/>
            <p:cNvSpPr>
              <a:spLocks noChangeArrowheads="1"/>
            </p:cNvSpPr>
            <p:nvPr/>
          </p:nvSpPr>
          <p:spPr bwMode="auto">
            <a:xfrm>
              <a:off x="2570" y="2556"/>
              <a:ext cx="6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600" b="1">
                  <a:solidFill>
                    <a:srgbClr val="000000"/>
                  </a:solidFill>
                  <a:latin typeface="Times New Roman" panose="02020603050405020304" pitchFamily="18" charset="0"/>
                </a:rPr>
                <a:t>l-</a:t>
              </a:r>
              <a:r>
                <a:rPr lang="en" altLang="uk-UA" sz="1600" b="1" baseline="30000">
                  <a:solidFill>
                    <a:srgbClr val="000000"/>
                  </a:solidFill>
                  <a:latin typeface="Times New Roman" panose="02020603050405020304" pitchFamily="18" charset="0"/>
                </a:rPr>
                <a:t>​</a:t>
              </a:r>
              <a:endParaRPr lang="ru-RU" altLang="uk-UA"/>
            </a:p>
          </p:txBody>
        </p:sp>
      </p:grpSp>
      <p:grpSp>
        <p:nvGrpSpPr>
          <p:cNvPr id="83032" name="Group 88"/>
          <p:cNvGrpSpPr>
            <a:grpSpLocks/>
          </p:cNvGrpSpPr>
          <p:nvPr/>
        </p:nvGrpSpPr>
        <p:grpSpPr bwMode="auto">
          <a:xfrm>
            <a:off x="6705600" y="3429000"/>
            <a:ext cx="3657600" cy="1981200"/>
            <a:chOff x="3072" y="1728"/>
            <a:chExt cx="2208" cy="1008"/>
          </a:xfrm>
        </p:grpSpPr>
        <p:sp>
          <p:nvSpPr>
            <p:cNvPr id="83031" name="Rectangle 87"/>
            <p:cNvSpPr>
              <a:spLocks noChangeArrowheads="1"/>
            </p:cNvSpPr>
            <p:nvPr/>
          </p:nvSpPr>
          <p:spPr bwMode="auto">
            <a:xfrm>
              <a:off x="3072" y="1728"/>
              <a:ext cx="2208" cy="100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
          <p:nvSpPr>
            <p:cNvPr id="82990" name="Rectangle 46"/>
            <p:cNvSpPr>
              <a:spLocks noChangeArrowheads="1"/>
            </p:cNvSpPr>
            <p:nvPr/>
          </p:nvSpPr>
          <p:spPr bwMode="auto">
            <a:xfrm>
              <a:off x="3983" y="2078"/>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About</a:t>
              </a:r>
              <a:endParaRPr lang="ru-RU" altLang="uk-UA"/>
            </a:p>
          </p:txBody>
        </p:sp>
        <p:sp>
          <p:nvSpPr>
            <p:cNvPr id="82991" name="Rectangle 47"/>
            <p:cNvSpPr>
              <a:spLocks noChangeArrowheads="1"/>
            </p:cNvSpPr>
            <p:nvPr/>
          </p:nvSpPr>
          <p:spPr bwMode="auto">
            <a:xfrm>
              <a:off x="3550" y="1795"/>
              <a:ext cx="72"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C</a:t>
              </a:r>
              <a:endParaRPr lang="ru-RU" altLang="uk-UA"/>
            </a:p>
          </p:txBody>
        </p:sp>
        <p:sp>
          <p:nvSpPr>
            <p:cNvPr id="82992" name="Rectangle 48"/>
            <p:cNvSpPr>
              <a:spLocks noChangeArrowheads="1"/>
            </p:cNvSpPr>
            <p:nvPr/>
          </p:nvSpPr>
          <p:spPr bwMode="auto">
            <a:xfrm>
              <a:off x="3664" y="1795"/>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2993" name="Rectangle 49"/>
            <p:cNvSpPr>
              <a:spLocks noChangeArrowheads="1"/>
            </p:cNvSpPr>
            <p:nvPr/>
          </p:nvSpPr>
          <p:spPr bwMode="auto">
            <a:xfrm>
              <a:off x="3801" y="1855"/>
              <a:ext cx="35" cy="7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900" b="1">
                  <a:solidFill>
                    <a:srgbClr val="000000"/>
                  </a:solidFill>
                  <a:latin typeface="Times New Roman" panose="02020603050405020304" pitchFamily="18" charset="0"/>
                </a:rPr>
                <a:t>2</a:t>
              </a:r>
              <a:endParaRPr lang="ru-RU" altLang="uk-UA"/>
            </a:p>
          </p:txBody>
        </p:sp>
        <p:sp>
          <p:nvSpPr>
            <p:cNvPr id="82994" name="Rectangle 50"/>
            <p:cNvSpPr>
              <a:spLocks noChangeArrowheads="1"/>
            </p:cNvSpPr>
            <p:nvPr/>
          </p:nvSpPr>
          <p:spPr bwMode="auto">
            <a:xfrm>
              <a:off x="3858" y="1795"/>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About</a:t>
              </a:r>
              <a:endParaRPr lang="ru-RU" altLang="uk-UA"/>
            </a:p>
          </p:txBody>
        </p:sp>
        <p:sp>
          <p:nvSpPr>
            <p:cNvPr id="82995" name="Rectangle 51"/>
            <p:cNvSpPr>
              <a:spLocks noChangeArrowheads="1"/>
            </p:cNvSpPr>
            <p:nvPr/>
          </p:nvSpPr>
          <p:spPr bwMode="auto">
            <a:xfrm>
              <a:off x="3995" y="1795"/>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2996" name="Rectangle 52"/>
            <p:cNvSpPr>
              <a:spLocks noChangeArrowheads="1"/>
            </p:cNvSpPr>
            <p:nvPr/>
          </p:nvSpPr>
          <p:spPr bwMode="auto">
            <a:xfrm>
              <a:off x="4541" y="2198"/>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About</a:t>
              </a:r>
              <a:endParaRPr lang="ru-RU" altLang="uk-UA"/>
            </a:p>
          </p:txBody>
        </p:sp>
        <p:sp>
          <p:nvSpPr>
            <p:cNvPr id="82997" name="Rectangle 53"/>
            <p:cNvSpPr>
              <a:spLocks noChangeArrowheads="1"/>
            </p:cNvSpPr>
            <p:nvPr/>
          </p:nvSpPr>
          <p:spPr bwMode="auto">
            <a:xfrm>
              <a:off x="4678" y="2198"/>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2998" name="Rectangle 54"/>
            <p:cNvSpPr>
              <a:spLocks noChangeArrowheads="1"/>
            </p:cNvSpPr>
            <p:nvPr/>
          </p:nvSpPr>
          <p:spPr bwMode="auto">
            <a:xfrm>
              <a:off x="3209" y="2504"/>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About</a:t>
              </a:r>
              <a:endParaRPr lang="ru-RU" altLang="uk-UA"/>
            </a:p>
          </p:txBody>
        </p:sp>
        <p:sp>
          <p:nvSpPr>
            <p:cNvPr id="82999" name="Rectangle 55"/>
            <p:cNvSpPr>
              <a:spLocks noChangeArrowheads="1"/>
            </p:cNvSpPr>
            <p:nvPr/>
          </p:nvSpPr>
          <p:spPr bwMode="auto">
            <a:xfrm>
              <a:off x="3345" y="2504"/>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0" name="Rectangle 56"/>
            <p:cNvSpPr>
              <a:spLocks noChangeArrowheads="1"/>
            </p:cNvSpPr>
            <p:nvPr/>
          </p:nvSpPr>
          <p:spPr bwMode="auto">
            <a:xfrm>
              <a:off x="3175" y="2101"/>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1" name="Rectangle 57"/>
            <p:cNvSpPr>
              <a:spLocks noChangeArrowheads="1"/>
            </p:cNvSpPr>
            <p:nvPr/>
          </p:nvSpPr>
          <p:spPr bwMode="auto">
            <a:xfrm>
              <a:off x="3448" y="2198"/>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2" name="Rectangle 58"/>
            <p:cNvSpPr>
              <a:spLocks noChangeArrowheads="1"/>
            </p:cNvSpPr>
            <p:nvPr/>
          </p:nvSpPr>
          <p:spPr bwMode="auto">
            <a:xfrm>
              <a:off x="4507" y="1787"/>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3" name="Rectangle 59"/>
            <p:cNvSpPr>
              <a:spLocks noChangeArrowheads="1"/>
            </p:cNvSpPr>
            <p:nvPr/>
          </p:nvSpPr>
          <p:spPr bwMode="auto">
            <a:xfrm>
              <a:off x="3710" y="2414"/>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4" name="Rectangle 60"/>
            <p:cNvSpPr>
              <a:spLocks noChangeArrowheads="1"/>
            </p:cNvSpPr>
            <p:nvPr/>
          </p:nvSpPr>
          <p:spPr bwMode="auto">
            <a:xfrm>
              <a:off x="4234" y="2101"/>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5" name="Rectangle 61"/>
            <p:cNvSpPr>
              <a:spLocks noChangeArrowheads="1"/>
            </p:cNvSpPr>
            <p:nvPr/>
          </p:nvSpPr>
          <p:spPr bwMode="auto">
            <a:xfrm>
              <a:off x="4302" y="2504"/>
              <a:ext cx="73"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N</a:t>
              </a:r>
              <a:endParaRPr lang="ru-RU" altLang="uk-UA"/>
            </a:p>
          </p:txBody>
        </p:sp>
        <p:sp>
          <p:nvSpPr>
            <p:cNvPr id="83006" name="Rectangle 62"/>
            <p:cNvSpPr>
              <a:spLocks noChangeArrowheads="1"/>
            </p:cNvSpPr>
            <p:nvPr/>
          </p:nvSpPr>
          <p:spPr bwMode="auto">
            <a:xfrm>
              <a:off x="4427" y="2504"/>
              <a:ext cx="7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07" name="Rectangle 63"/>
            <p:cNvSpPr>
              <a:spLocks noChangeArrowheads="1"/>
            </p:cNvSpPr>
            <p:nvPr/>
          </p:nvSpPr>
          <p:spPr bwMode="auto">
            <a:xfrm>
              <a:off x="4564" y="2564"/>
              <a:ext cx="35" cy="7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900" b="1">
                  <a:solidFill>
                    <a:srgbClr val="000000"/>
                  </a:solidFill>
                  <a:latin typeface="Times New Roman" panose="02020603050405020304" pitchFamily="18" charset="0"/>
                </a:rPr>
                <a:t>3</a:t>
              </a:r>
              <a:endParaRPr lang="ru-RU" altLang="uk-UA"/>
            </a:p>
          </p:txBody>
        </p:sp>
        <p:sp>
          <p:nvSpPr>
            <p:cNvPr id="83008" name="Rectangle 64"/>
            <p:cNvSpPr>
              <a:spLocks noChangeArrowheads="1"/>
            </p:cNvSpPr>
            <p:nvPr/>
          </p:nvSpPr>
          <p:spPr bwMode="auto">
            <a:xfrm>
              <a:off x="4621" y="2504"/>
              <a:ext cx="40" cy="7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900" b="1">
                  <a:solidFill>
                    <a:srgbClr val="000000"/>
                  </a:solidFill>
                  <a:latin typeface="Times New Roman" panose="02020603050405020304" pitchFamily="18" charset="0"/>
                </a:rPr>
                <a:t>+</a:t>
              </a:r>
              <a:endParaRPr lang="ru-RU" altLang="uk-UA"/>
            </a:p>
          </p:txBody>
        </p:sp>
        <p:sp>
          <p:nvSpPr>
            <p:cNvPr id="83009" name="Rectangle 65"/>
            <p:cNvSpPr>
              <a:spLocks noChangeArrowheads="1"/>
            </p:cNvSpPr>
            <p:nvPr/>
          </p:nvSpPr>
          <p:spPr bwMode="auto">
            <a:xfrm>
              <a:off x="3721" y="2011"/>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About</a:t>
              </a:r>
              <a:endParaRPr lang="ru-RU" altLang="uk-UA"/>
            </a:p>
          </p:txBody>
        </p:sp>
        <p:sp>
          <p:nvSpPr>
            <p:cNvPr id="83010" name="Rectangle 66"/>
            <p:cNvSpPr>
              <a:spLocks noChangeArrowheads="1"/>
            </p:cNvSpPr>
            <p:nvPr/>
          </p:nvSpPr>
          <p:spPr bwMode="auto">
            <a:xfrm>
              <a:off x="3858" y="2011"/>
              <a:ext cx="78" cy="102"/>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H</a:t>
              </a:r>
              <a:endParaRPr lang="ru-RU" altLang="uk-UA"/>
            </a:p>
          </p:txBody>
        </p:sp>
        <p:sp>
          <p:nvSpPr>
            <p:cNvPr id="83011" name="Line 67"/>
            <p:cNvSpPr>
              <a:spLocks noChangeShapeType="1"/>
            </p:cNvSpPr>
            <p:nvPr/>
          </p:nvSpPr>
          <p:spPr bwMode="auto">
            <a:xfrm>
              <a:off x="3790" y="2273"/>
              <a:ext cx="523" cy="9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2" name="Line 68"/>
            <p:cNvSpPr>
              <a:spLocks noChangeShapeType="1"/>
            </p:cNvSpPr>
            <p:nvPr/>
          </p:nvSpPr>
          <p:spPr bwMode="auto">
            <a:xfrm flipV="1">
              <a:off x="3254" y="2273"/>
              <a:ext cx="536" cy="9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3" name="Line 69"/>
            <p:cNvSpPr>
              <a:spLocks noChangeShapeType="1"/>
            </p:cNvSpPr>
            <p:nvPr/>
          </p:nvSpPr>
          <p:spPr bwMode="auto">
            <a:xfrm flipH="1">
              <a:off x="3254" y="2057"/>
              <a:ext cx="274" cy="3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4" name="Line 70"/>
            <p:cNvSpPr>
              <a:spLocks noChangeShapeType="1"/>
            </p:cNvSpPr>
            <p:nvPr/>
          </p:nvSpPr>
          <p:spPr bwMode="auto">
            <a:xfrm flipH="1" flipV="1">
              <a:off x="3528" y="2057"/>
              <a:ext cx="421" cy="7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5" name="Line 71"/>
            <p:cNvSpPr>
              <a:spLocks noChangeShapeType="1"/>
            </p:cNvSpPr>
            <p:nvPr/>
          </p:nvSpPr>
          <p:spPr bwMode="auto">
            <a:xfrm flipH="1">
              <a:off x="4154" y="2057"/>
              <a:ext cx="433" cy="7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6" name="Line 72"/>
            <p:cNvSpPr>
              <a:spLocks noChangeShapeType="1"/>
            </p:cNvSpPr>
            <p:nvPr/>
          </p:nvSpPr>
          <p:spPr bwMode="auto">
            <a:xfrm flipV="1">
              <a:off x="4313" y="2057"/>
              <a:ext cx="274" cy="3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7" name="Line 73"/>
            <p:cNvSpPr>
              <a:spLocks noChangeShapeType="1"/>
            </p:cNvSpPr>
            <p:nvPr/>
          </p:nvSpPr>
          <p:spPr bwMode="auto">
            <a:xfrm flipV="1">
              <a:off x="3528" y="1892"/>
              <a:ext cx="1" cy="16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8" name="Line 74"/>
            <p:cNvSpPr>
              <a:spLocks noChangeShapeType="1"/>
            </p:cNvSpPr>
            <p:nvPr/>
          </p:nvSpPr>
          <p:spPr bwMode="auto">
            <a:xfrm>
              <a:off x="4587" y="2057"/>
              <a:ext cx="1" cy="16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19" name="Line 75"/>
            <p:cNvSpPr>
              <a:spLocks noChangeShapeType="1"/>
            </p:cNvSpPr>
            <p:nvPr/>
          </p:nvSpPr>
          <p:spPr bwMode="auto">
            <a:xfrm>
              <a:off x="3254" y="2370"/>
              <a:ext cx="1" cy="15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0" name="Line 76"/>
            <p:cNvSpPr>
              <a:spLocks noChangeShapeType="1"/>
            </p:cNvSpPr>
            <p:nvPr/>
          </p:nvSpPr>
          <p:spPr bwMode="auto">
            <a:xfrm flipV="1">
              <a:off x="3254" y="2206"/>
              <a:ext cx="1" cy="16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1" name="Line 77"/>
            <p:cNvSpPr>
              <a:spLocks noChangeShapeType="1"/>
            </p:cNvSpPr>
            <p:nvPr/>
          </p:nvSpPr>
          <p:spPr bwMode="auto">
            <a:xfrm>
              <a:off x="3528" y="2057"/>
              <a:ext cx="1" cy="16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2" name="Line 78"/>
            <p:cNvSpPr>
              <a:spLocks noChangeShapeType="1"/>
            </p:cNvSpPr>
            <p:nvPr/>
          </p:nvSpPr>
          <p:spPr bwMode="auto">
            <a:xfrm flipV="1">
              <a:off x="4587" y="1892"/>
              <a:ext cx="1" cy="16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3" name="Line 79"/>
            <p:cNvSpPr>
              <a:spLocks noChangeShapeType="1"/>
            </p:cNvSpPr>
            <p:nvPr/>
          </p:nvSpPr>
          <p:spPr bwMode="auto">
            <a:xfrm>
              <a:off x="3790" y="2273"/>
              <a:ext cx="1" cy="16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4" name="Line 80"/>
            <p:cNvSpPr>
              <a:spLocks noChangeShapeType="1"/>
            </p:cNvSpPr>
            <p:nvPr/>
          </p:nvSpPr>
          <p:spPr bwMode="auto">
            <a:xfrm flipV="1">
              <a:off x="4313" y="2206"/>
              <a:ext cx="1" cy="16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5" name="Line 81"/>
            <p:cNvSpPr>
              <a:spLocks noChangeShapeType="1"/>
            </p:cNvSpPr>
            <p:nvPr/>
          </p:nvSpPr>
          <p:spPr bwMode="auto">
            <a:xfrm>
              <a:off x="4313" y="2370"/>
              <a:ext cx="1" cy="15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6" name="Line 82"/>
            <p:cNvSpPr>
              <a:spLocks noChangeShapeType="1"/>
            </p:cNvSpPr>
            <p:nvPr/>
          </p:nvSpPr>
          <p:spPr bwMode="auto">
            <a:xfrm flipV="1">
              <a:off x="3790" y="2124"/>
              <a:ext cx="1" cy="149"/>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uk-UA"/>
            </a:p>
          </p:txBody>
        </p:sp>
        <p:sp>
          <p:nvSpPr>
            <p:cNvPr id="83027" name="Rectangle 83"/>
            <p:cNvSpPr>
              <a:spLocks noChangeArrowheads="1"/>
            </p:cNvSpPr>
            <p:nvPr/>
          </p:nvSpPr>
          <p:spPr bwMode="auto">
            <a:xfrm>
              <a:off x="4758" y="1929"/>
              <a:ext cx="58" cy="23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3000" b="1">
                  <a:solidFill>
                    <a:srgbClr val="000000"/>
                  </a:solidFill>
                  <a:latin typeface="Times New Roman" panose="02020603050405020304" pitchFamily="18" charset="0"/>
                </a:rPr>
                <a:t>.</a:t>
              </a:r>
              <a:endParaRPr lang="ru-RU" altLang="uk-UA"/>
            </a:p>
          </p:txBody>
        </p:sp>
        <p:sp>
          <p:nvSpPr>
            <p:cNvPr id="83028" name="Rectangle 84"/>
            <p:cNvSpPr>
              <a:spLocks noChangeArrowheads="1"/>
            </p:cNvSpPr>
            <p:nvPr/>
          </p:nvSpPr>
          <p:spPr bwMode="auto">
            <a:xfrm>
              <a:off x="4860" y="2041"/>
              <a:ext cx="25"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 </a:t>
              </a:r>
              <a:endParaRPr lang="ru-RU" altLang="uk-UA"/>
            </a:p>
          </p:txBody>
        </p:sp>
        <p:sp>
          <p:nvSpPr>
            <p:cNvPr id="83029" name="Rectangle 85"/>
            <p:cNvSpPr>
              <a:spLocks noChangeArrowheads="1"/>
            </p:cNvSpPr>
            <p:nvPr/>
          </p:nvSpPr>
          <p:spPr bwMode="auto">
            <a:xfrm>
              <a:off x="4906" y="2041"/>
              <a:ext cx="72"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C</a:t>
              </a:r>
              <a:endParaRPr lang="ru-RU" altLang="uk-UA"/>
            </a:p>
          </p:txBody>
        </p:sp>
        <p:sp>
          <p:nvSpPr>
            <p:cNvPr id="83030" name="Rectangle 86"/>
            <p:cNvSpPr>
              <a:spLocks noChangeArrowheads="1"/>
            </p:cNvSpPr>
            <p:nvPr/>
          </p:nvSpPr>
          <p:spPr bwMode="auto">
            <a:xfrm>
              <a:off x="5020" y="2041"/>
              <a:ext cx="28" cy="1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 altLang="uk-UA" sz="1300" b="1">
                  <a:solidFill>
                    <a:srgbClr val="000000"/>
                  </a:solidFill>
                  <a:latin typeface="Times New Roman" panose="02020603050405020304" pitchFamily="18" charset="0"/>
                </a:rPr>
                <a:t>l</a:t>
              </a:r>
              <a:endParaRPr lang="ru-RU" altLang="uk-UA"/>
            </a:p>
          </p:txBody>
        </p:sp>
        <p:sp>
          <p:nvSpPr>
            <p:cNvPr id="82989" name="Text Box 45"/>
            <p:cNvSpPr txBox="1">
              <a:spLocks noChangeArrowheads="1"/>
            </p:cNvSpPr>
            <p:nvPr/>
          </p:nvSpPr>
          <p:spPr bwMode="auto">
            <a:xfrm>
              <a:off x="4800" y="1992"/>
              <a:ext cx="479" cy="18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b="1">
                  <a:solidFill>
                    <a:srgbClr val="000000"/>
                  </a:solidFill>
                  <a:latin typeface="Times New Roman" panose="02020603050405020304" pitchFamily="18" charset="0"/>
                </a:rPr>
                <a:t>HSO </a:t>
              </a:r>
              <a:r>
                <a:rPr lang="en" altLang="uk-UA" b="1" baseline="-25000">
                  <a:solidFill>
                    <a:srgbClr val="000000"/>
                  </a:solidFill>
                  <a:latin typeface="Times New Roman" panose="02020603050405020304" pitchFamily="18" charset="0"/>
                </a:rPr>
                <a:t>4 </a:t>
              </a:r>
              <a:r>
                <a:rPr lang="en" altLang="uk-UA" b="1" baseline="30000">
                  <a:solidFill>
                    <a:srgbClr val="000000"/>
                  </a:solidFill>
                  <a:latin typeface="Times New Roman" panose="02020603050405020304" pitchFamily="18" charset="0"/>
                </a:rPr>
                <a:t>-</a:t>
              </a:r>
              <a:endParaRPr lang="ru-RU" altLang="uk-UA" b="1">
                <a:solidFill>
                  <a:srgbClr val="000000"/>
                </a:solidFill>
                <a:latin typeface="Times New Roman" panose="02020603050405020304" pitchFamily="18" charset="0"/>
              </a:endParaRPr>
            </a:p>
          </p:txBody>
        </p:sp>
      </p:grpSp>
      <p:sp>
        <p:nvSpPr>
          <p:cNvPr id="83033" name="Text Box 89"/>
          <p:cNvSpPr txBox="1">
            <a:spLocks noChangeArrowheads="1"/>
          </p:cNvSpPr>
          <p:nvPr/>
        </p:nvSpPr>
        <p:spPr bwMode="auto">
          <a:xfrm>
            <a:off x="2590801" y="5562600"/>
            <a:ext cx="28288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effectLst>
                  <a:outerShdw blurRad="38100" dist="38100" dir="2700000" algn="tl">
                    <a:srgbClr val="000000"/>
                  </a:outerShdw>
                </a:effectLst>
              </a:rPr>
              <a:t>glucosamine hydrochloride</a:t>
            </a:r>
          </a:p>
        </p:txBody>
      </p:sp>
      <p:sp>
        <p:nvSpPr>
          <p:cNvPr id="83034" name="Text Box 90"/>
          <p:cNvSpPr txBox="1">
            <a:spLocks noChangeArrowheads="1"/>
          </p:cNvSpPr>
          <p:nvPr/>
        </p:nvSpPr>
        <p:spPr bwMode="auto">
          <a:xfrm>
            <a:off x="7329489" y="5562600"/>
            <a:ext cx="23057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effectLst>
                  <a:outerShdw blurRad="38100" dist="38100" dir="2700000" algn="tl">
                    <a:srgbClr val="000000"/>
                  </a:outerShdw>
                </a:effectLst>
              </a:rPr>
              <a:t>glucosamine sulfate</a:t>
            </a:r>
          </a:p>
        </p:txBody>
      </p:sp>
    </p:spTree>
    <p:extLst>
      <p:ext uri="{BB962C8B-B14F-4D97-AF65-F5344CB8AC3E}">
        <p14:creationId xmlns:p14="http://schemas.microsoft.com/office/powerpoint/2010/main" val="2750576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nvSpPr>
        <p:spPr bwMode="auto">
          <a:xfrm>
            <a:off x="2819400" y="5181601"/>
            <a:ext cx="7543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 altLang="uk-UA">
                <a:latin typeface="Times New Roman" panose="02020603050405020304" pitchFamily="18" charset="0"/>
              </a:rPr>
              <a:t>.</a:t>
            </a:r>
          </a:p>
        </p:txBody>
      </p:sp>
      <p:sp>
        <p:nvSpPr>
          <p:cNvPr id="130051" name="Rectangle 3"/>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130053" name="Rectangle 5"/>
          <p:cNvSpPr>
            <a:spLocks noChangeArrowheads="1"/>
          </p:cNvSpPr>
          <p:nvPr/>
        </p:nvSpPr>
        <p:spPr bwMode="auto">
          <a:xfrm>
            <a:off x="4381500" y="838200"/>
            <a:ext cx="3771900" cy="5334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pPr algn="ctr"/>
            <a:r>
              <a:rPr lang="en" altLang="uk-UA" sz="2400" b="1" i="1">
                <a:effectLst>
                  <a:outerShdw blurRad="38100" dist="38100" dir="2700000" algn="tl">
                    <a:srgbClr val="000000"/>
                  </a:outerShdw>
                </a:effectLst>
              </a:rPr>
              <a:t>Quality of substance</a:t>
            </a:r>
          </a:p>
        </p:txBody>
      </p:sp>
      <p:graphicFrame>
        <p:nvGraphicFramePr>
          <p:cNvPr id="130082" name="Group 34"/>
          <p:cNvGraphicFramePr>
            <a:graphicFrameLocks noGrp="1"/>
          </p:cNvGraphicFramePr>
          <p:nvPr/>
        </p:nvGraphicFramePr>
        <p:xfrm>
          <a:off x="2438400" y="3048001"/>
          <a:ext cx="7924800" cy="2089468"/>
        </p:xfrm>
        <a:graphic>
          <a:graphicData uri="http://schemas.openxmlformats.org/drawingml/2006/table">
            <a:tbl>
              <a:tblPr/>
              <a:tblGrid>
                <a:gridCol w="3200400">
                  <a:extLst>
                    <a:ext uri="{9D8B030D-6E8A-4147-A177-3AD203B41FA5}">
                      <a16:colId xmlns:a16="http://schemas.microsoft.com/office/drawing/2014/main" val="1740560109"/>
                    </a:ext>
                  </a:extLst>
                </a:gridCol>
                <a:gridCol w="2362200">
                  <a:extLst>
                    <a:ext uri="{9D8B030D-6E8A-4147-A177-3AD203B41FA5}">
                      <a16:colId xmlns:a16="http://schemas.microsoft.com/office/drawing/2014/main" val="1955734496"/>
                    </a:ext>
                  </a:extLst>
                </a:gridCol>
                <a:gridCol w="2362200">
                  <a:extLst>
                    <a:ext uri="{9D8B030D-6E8A-4147-A177-3AD203B41FA5}">
                      <a16:colId xmlns:a16="http://schemas.microsoft.com/office/drawing/2014/main" val="3134971547"/>
                    </a:ext>
                  </a:extLst>
                </a:gridCol>
              </a:tblGrid>
              <a:tr h="64928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Comparable property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Hydrochloride </a:t>
                      </a:r>
                      <a:r>
                        <a:rPr kumimoji="0" lang="ru-RU"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
                      </a:r>
                      <a:br>
                        <a:rPr kumimoji="0" lang="ru-RU"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br>
                      <a:r>
                        <a:rPr kumimoji="0" lang="en"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glucosamine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Sulfate </a:t>
                      </a:r>
                      <a:r>
                        <a:rPr kumimoji="0" lang="ru-RU"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
                      </a:r>
                      <a:br>
                        <a:rPr kumimoji="0" lang="ru-RU"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br>
                      <a:r>
                        <a:rPr kumimoji="0" lang="en" altLang="uk-UA" sz="1800" b="1" i="0" u="none" strike="noStrike" cap="none" normalizeH="0" baseline="0" smtClean="0">
                          <a:ln>
                            <a:noFill/>
                          </a:ln>
                          <a:solidFill>
                            <a:srgbClr val="FFFF66"/>
                          </a:solidFill>
                          <a:effectLst>
                            <a:outerShdw blurRad="38100" dist="38100" dir="2700000" algn="tl">
                              <a:srgbClr val="000000"/>
                            </a:outerShdw>
                          </a:effectLst>
                          <a:latin typeface="Tahoma" panose="020B0604030504040204" pitchFamily="34" charset="0"/>
                        </a:rPr>
                        <a:t>glucosamine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53998153"/>
                  </a:ext>
                </a:extLst>
              </a:tr>
              <a:tr h="180975">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Purity (of a specific salt)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99%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91297859"/>
                  </a:ext>
                </a:extLst>
              </a:tr>
              <a:tr h="296863">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Bioactive glucosamine (as free base)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83.1%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62.8%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53259020"/>
                  </a:ext>
                </a:extLst>
              </a:tr>
              <a:tr h="45085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Equivalent dose (based on activity)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1500 mg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accent2"/>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85000"/>
                        </a:lnSpc>
                        <a:spcBef>
                          <a:spcPct val="0"/>
                        </a:spcBef>
                        <a:spcAft>
                          <a:spcPct val="0"/>
                        </a:spcAft>
                        <a:buClr>
                          <a:schemeClr val="hlink"/>
                        </a:buClr>
                        <a:buSzPct val="65000"/>
                        <a:buFont typeface="Wingdings" panose="05000000000000000000" pitchFamily="2" charset="2"/>
                        <a:buNone/>
                        <a:tabLst/>
                      </a:pPr>
                      <a:r>
                        <a:rPr kumimoji="0" lang="en" altLang="uk-UA"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1995 mg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601193"/>
                  </a:ext>
                </a:extLst>
              </a:tr>
            </a:tbl>
          </a:graphicData>
        </a:graphic>
      </p:graphicFrame>
      <p:sp>
        <p:nvSpPr>
          <p:cNvPr id="130080" name="Rectangle 32"/>
          <p:cNvSpPr>
            <a:spLocks noChangeArrowheads="1"/>
          </p:cNvSpPr>
          <p:nvPr/>
        </p:nvSpPr>
        <p:spPr bwMode="auto">
          <a:xfrm>
            <a:off x="2286000" y="1600200"/>
            <a:ext cx="8229600" cy="914400"/>
          </a:xfrm>
          <a:prstGeom prst="rect">
            <a:avLst/>
          </a:prstGeom>
          <a:solidFill>
            <a:srgbClr val="0000FF"/>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66763" indent="-285750">
              <a:defRPr>
                <a:solidFill>
                  <a:schemeClr val="tx1"/>
                </a:solidFill>
                <a:latin typeface="Arial" panose="020B0604020202020204" pitchFamily="34" charset="0"/>
              </a:defRPr>
            </a:lvl2pPr>
            <a:lvl3pPr marL="1185863" indent="-228600">
              <a:defRPr>
                <a:solidFill>
                  <a:schemeClr val="tx1"/>
                </a:solidFill>
                <a:latin typeface="Arial" panose="020B0604020202020204" pitchFamily="34" charset="0"/>
              </a:defRPr>
            </a:lvl3pPr>
            <a:lvl4pPr marL="1604963"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hlink"/>
              </a:buClr>
              <a:buSzPct val="65000"/>
              <a:buFont typeface="Wingdings" panose="05000000000000000000" pitchFamily="2" charset="2"/>
              <a:buNone/>
            </a:pPr>
            <a:r>
              <a:rPr lang="en" altLang="uk-UA" sz="2400" b="1" i="1" dirty="0">
                <a:latin typeface="Times New Roman" panose="02020603050405020304" pitchFamily="18" charset="0"/>
              </a:rPr>
              <a:t>Degree of purification from reaction intermediates (toxic impurities, degradation products)</a:t>
            </a:r>
          </a:p>
        </p:txBody>
      </p:sp>
    </p:spTree>
    <p:extLst>
      <p:ext uri="{BB962C8B-B14F-4D97-AF65-F5344CB8AC3E}">
        <p14:creationId xmlns:p14="http://schemas.microsoft.com/office/powerpoint/2010/main" val="3567289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81" name="Object 9"/>
          <p:cNvGraphicFramePr>
            <a:graphicFrameLocks noChangeAspect="1"/>
          </p:cNvGraphicFramePr>
          <p:nvPr>
            <p:extLst>
              <p:ext uri="{D42A27DB-BD31-4B8C-83A1-F6EECF244321}">
                <p14:modId xmlns:p14="http://schemas.microsoft.com/office/powerpoint/2010/main" val="818835289"/>
              </p:ext>
            </p:extLst>
          </p:nvPr>
        </p:nvGraphicFramePr>
        <p:xfrm>
          <a:off x="887536" y="130175"/>
          <a:ext cx="1552575" cy="958850"/>
        </p:xfrm>
        <a:graphic>
          <a:graphicData uri="http://schemas.openxmlformats.org/presentationml/2006/ole">
            <mc:AlternateContent xmlns:mc="http://schemas.openxmlformats.org/markup-compatibility/2006">
              <mc:Choice xmlns:v="urn:schemas-microsoft-com:vml" Requires="v">
                <p:oleObj spid="_x0000_s9240" name="CorelDRAW" r:id="rId3" imgW="2771280" imgH="1712160" progId="CorelDraw.Graphic.7">
                  <p:embed/>
                </p:oleObj>
              </mc:Choice>
              <mc:Fallback>
                <p:oleObj name="CorelDRAW" r:id="rId3" imgW="2771280" imgH="1712160" progId="CorelDraw.Graphic.7">
                  <p:embed/>
                  <p:pic>
                    <p:nvPicPr>
                      <p:cNvPr id="13108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536" y="130175"/>
                        <a:ext cx="1552575" cy="95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1075" name="Rectangle 3"/>
          <p:cNvSpPr>
            <a:spLocks noGrp="1" noChangeArrowheads="1"/>
          </p:cNvSpPr>
          <p:nvPr>
            <p:ph type="body" idx="1"/>
          </p:nvPr>
        </p:nvSpPr>
        <p:spPr bwMode="auto">
          <a:xfrm>
            <a:off x="2362200" y="838200"/>
            <a:ext cx="8229600"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2"/>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buFont typeface="Wingdings" panose="05000000000000000000" pitchFamily="2" charset="2"/>
              <a:buNone/>
            </a:pPr>
            <a:r>
              <a:rPr lang="en" altLang="uk-UA" i="1" dirty="0">
                <a:solidFill>
                  <a:srgbClr val="FFC000"/>
                </a:solidFill>
              </a:rPr>
              <a:t>As a result of a comparative study in the USA (2003) of Clarithromycin (Abbott) and 40 generics from 13 countries in Asia and Latin America, it was established:</a:t>
            </a:r>
            <a:endParaRPr lang="ru-RU" altLang="uk-UA" sz="2400" i="1" dirty="0">
              <a:solidFill>
                <a:srgbClr val="FFC000"/>
              </a:solidFill>
            </a:endParaRPr>
          </a:p>
        </p:txBody>
      </p:sp>
      <p:sp>
        <p:nvSpPr>
          <p:cNvPr id="131077" name="AutoShape 5"/>
          <p:cNvSpPr>
            <a:spLocks noChangeArrowheads="1"/>
          </p:cNvSpPr>
          <p:nvPr/>
        </p:nvSpPr>
        <p:spPr bwMode="auto">
          <a:xfrm>
            <a:off x="2286000" y="3048000"/>
            <a:ext cx="3124200" cy="1981200"/>
          </a:xfrm>
          <a:prstGeom prst="wedgeRectCallout">
            <a:avLst>
              <a:gd name="adj1" fmla="val 33028"/>
              <a:gd name="adj2" fmla="val -70431"/>
            </a:avLst>
          </a:prstGeom>
          <a:solidFill>
            <a:srgbClr val="99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sz="2000" i="1" dirty="0"/>
              <a:t>In 8 drugs, the content of the active substance did not meet the standards of the developing company</a:t>
            </a:r>
          </a:p>
        </p:txBody>
      </p:sp>
      <p:sp>
        <p:nvSpPr>
          <p:cNvPr id="131078" name="AutoShape 6"/>
          <p:cNvSpPr>
            <a:spLocks noChangeArrowheads="1"/>
          </p:cNvSpPr>
          <p:nvPr/>
        </p:nvSpPr>
        <p:spPr bwMode="auto">
          <a:xfrm>
            <a:off x="7010400" y="3048000"/>
            <a:ext cx="3505200" cy="1981200"/>
          </a:xfrm>
          <a:prstGeom prst="wedgeRectCallout">
            <a:avLst>
              <a:gd name="adj1" fmla="val -21106"/>
              <a:gd name="adj2" fmla="val -75560"/>
            </a:avLst>
          </a:prstGeom>
          <a:solidFill>
            <a:srgbClr val="66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sz="2000" i="1"/>
              <a:t>In 28 generics, the amount of active ingredient released upon dissolution was significantly lower than in the original drug.</a:t>
            </a:r>
          </a:p>
        </p:txBody>
      </p:sp>
      <p:sp>
        <p:nvSpPr>
          <p:cNvPr id="131079" name="AutoShape 7"/>
          <p:cNvSpPr>
            <a:spLocks noChangeArrowheads="1"/>
          </p:cNvSpPr>
          <p:nvPr/>
        </p:nvSpPr>
        <p:spPr bwMode="auto">
          <a:xfrm>
            <a:off x="4953000" y="5181600"/>
            <a:ext cx="3581400" cy="1066800"/>
          </a:xfrm>
          <a:prstGeom prst="wedgeRectCallout">
            <a:avLst>
              <a:gd name="adj1" fmla="val -14227"/>
              <a:gd name="adj2" fmla="val -281398"/>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Clr>
                <a:schemeClr val="hlink"/>
              </a:buClr>
              <a:buSzPct val="65000"/>
              <a:buFont typeface="Wingdings" panose="05000000000000000000" pitchFamily="2" charset="2"/>
              <a:buNone/>
            </a:pPr>
            <a:r>
              <a:rPr lang="en" altLang="uk-UA" sz="2000" i="1"/>
              <a:t>24 drugs exceeded the 3% limit of permissible impurities</a:t>
            </a:r>
            <a:endParaRPr lang="ru-RU" altLang="uk-UA"/>
          </a:p>
        </p:txBody>
      </p:sp>
      <p:sp>
        <p:nvSpPr>
          <p:cNvPr id="131080" name="Text Box 8"/>
          <p:cNvSpPr txBox="1">
            <a:spLocks noChangeArrowheads="1"/>
          </p:cNvSpPr>
          <p:nvPr/>
        </p:nvSpPr>
        <p:spPr bwMode="auto">
          <a:xfrm>
            <a:off x="2422526" y="6280150"/>
            <a:ext cx="19786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a:effectLst>
                  <a:outerShdw blurRad="38100" dist="38100" dir="2700000" algn="tl">
                    <a:srgbClr val="000000"/>
                  </a:outerShdw>
                </a:effectLst>
              </a:rPr>
              <a:t>Belousov Yu., 2004</a:t>
            </a:r>
          </a:p>
        </p:txBody>
      </p:sp>
    </p:spTree>
    <p:extLst>
      <p:ext uri="{BB962C8B-B14F-4D97-AF65-F5344CB8AC3E}">
        <p14:creationId xmlns:p14="http://schemas.microsoft.com/office/powerpoint/2010/main" val="1955894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1077"/>
                                        </p:tgtEl>
                                        <p:attrNameLst>
                                          <p:attrName>style.visibility</p:attrName>
                                        </p:attrNameLst>
                                      </p:cBhvr>
                                      <p:to>
                                        <p:strVal val="visible"/>
                                      </p:to>
                                    </p:set>
                                    <p:animEffect transition="in" filter="wipe(up)">
                                      <p:cBhvr>
                                        <p:cTn id="7" dur="500"/>
                                        <p:tgtEl>
                                          <p:spTgt spid="13107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1078"/>
                                        </p:tgtEl>
                                        <p:attrNameLst>
                                          <p:attrName>style.visibility</p:attrName>
                                        </p:attrNameLst>
                                      </p:cBhvr>
                                      <p:to>
                                        <p:strVal val="visible"/>
                                      </p:to>
                                    </p:set>
                                    <p:animEffect transition="in" filter="wipe(up)">
                                      <p:cBhvr>
                                        <p:cTn id="11" dur="500"/>
                                        <p:tgtEl>
                                          <p:spTgt spid="131078"/>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1079"/>
                                        </p:tgtEl>
                                        <p:attrNameLst>
                                          <p:attrName>style.visibility</p:attrName>
                                        </p:attrNameLst>
                                      </p:cBhvr>
                                      <p:to>
                                        <p:strVal val="visible"/>
                                      </p:to>
                                    </p:set>
                                    <p:animEffect transition="in" filter="wipe(up)">
                                      <p:cBhvr>
                                        <p:cTn id="15" dur="500"/>
                                        <p:tgtEl>
                                          <p:spTgt spid="131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animBg="1" autoUpdateAnimBg="0"/>
      <p:bldP spid="131078" grpId="0" animBg="1" autoUpdateAnimBg="0"/>
      <p:bldP spid="131079"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895600" y="914400"/>
            <a:ext cx="6934200" cy="609600"/>
          </a:xfrm>
          <a:solidFill>
            <a:srgbClr val="990099"/>
          </a:solid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lstStyle/>
          <a:p>
            <a:pPr marL="762000" indent="-762000" algn="ctr"/>
            <a:r>
              <a:rPr lang="en" altLang="uk-UA" sz="2400" i="1" dirty="0"/>
              <a:t>Physico-chemical properties of the substance</a:t>
            </a:r>
          </a:p>
        </p:txBody>
      </p:sp>
      <p:sp>
        <p:nvSpPr>
          <p:cNvPr id="83974" name="Rectangle 6"/>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83984" name="Rectangle 16"/>
          <p:cNvSpPr>
            <a:spLocks noChangeArrowheads="1"/>
          </p:cNvSpPr>
          <p:nvPr/>
        </p:nvSpPr>
        <p:spPr bwMode="auto">
          <a:xfrm rot="-1101770">
            <a:off x="2347380" y="2671119"/>
            <a:ext cx="24934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sulfonamides</a:t>
            </a:r>
          </a:p>
        </p:txBody>
      </p:sp>
      <p:sp>
        <p:nvSpPr>
          <p:cNvPr id="83985" name="Rectangle 17"/>
          <p:cNvSpPr>
            <a:spLocks noChangeArrowheads="1"/>
          </p:cNvSpPr>
          <p:nvPr/>
        </p:nvSpPr>
        <p:spPr bwMode="auto">
          <a:xfrm rot="1618758">
            <a:off x="7908429" y="2234557"/>
            <a:ext cx="1547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steroids</a:t>
            </a:r>
          </a:p>
        </p:txBody>
      </p:sp>
      <p:sp>
        <p:nvSpPr>
          <p:cNvPr id="83986" name="Rectangle 18"/>
          <p:cNvSpPr>
            <a:spLocks noChangeArrowheads="1"/>
          </p:cNvSpPr>
          <p:nvPr/>
        </p:nvSpPr>
        <p:spPr bwMode="auto">
          <a:xfrm rot="2199335">
            <a:off x="8627313" y="5407969"/>
            <a:ext cx="20922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antibiotics</a:t>
            </a:r>
          </a:p>
        </p:txBody>
      </p:sp>
      <p:sp>
        <p:nvSpPr>
          <p:cNvPr id="83987" name="Rectangle 19"/>
          <p:cNvSpPr>
            <a:spLocks noChangeArrowheads="1"/>
          </p:cNvSpPr>
          <p:nvPr/>
        </p:nvSpPr>
        <p:spPr bwMode="auto">
          <a:xfrm rot="-3673083">
            <a:off x="3240953" y="5041257"/>
            <a:ext cx="6808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ASK</a:t>
            </a:r>
          </a:p>
        </p:txBody>
      </p:sp>
      <p:sp>
        <p:nvSpPr>
          <p:cNvPr id="83988" name="Rectangle 20"/>
          <p:cNvSpPr>
            <a:spLocks noChangeArrowheads="1"/>
          </p:cNvSpPr>
          <p:nvPr/>
        </p:nvSpPr>
        <p:spPr bwMode="auto">
          <a:xfrm rot="-1704510">
            <a:off x="7239001" y="3429000"/>
            <a:ext cx="3529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digitalis glycosides</a:t>
            </a:r>
          </a:p>
        </p:txBody>
      </p:sp>
      <p:sp>
        <p:nvSpPr>
          <p:cNvPr id="83989" name="Rectangle 21"/>
          <p:cNvSpPr>
            <a:spLocks noChangeArrowheads="1"/>
          </p:cNvSpPr>
          <p:nvPr/>
        </p:nvSpPr>
        <p:spPr bwMode="auto">
          <a:xfrm rot="-438831">
            <a:off x="2514601" y="6019800"/>
            <a:ext cx="3997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nitrofuran derivatives</a:t>
            </a:r>
          </a:p>
        </p:txBody>
      </p:sp>
      <p:sp>
        <p:nvSpPr>
          <p:cNvPr id="83990" name="Rectangle 22"/>
          <p:cNvSpPr>
            <a:spLocks noChangeArrowheads="1"/>
          </p:cNvSpPr>
          <p:nvPr/>
        </p:nvSpPr>
        <p:spPr bwMode="auto">
          <a:xfrm rot="1339640">
            <a:off x="3886201" y="4267200"/>
            <a:ext cx="3438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9999FF"/>
                </a:solidFill>
                <a:effectLst>
                  <a:outerShdw blurRad="38100" dist="38100" dir="2700000" algn="tl">
                    <a:srgbClr val="000000"/>
                  </a:outerShdw>
                </a:effectLst>
              </a:rPr>
              <a:t>anti-tuberculosis</a:t>
            </a:r>
          </a:p>
        </p:txBody>
      </p:sp>
      <p:sp>
        <p:nvSpPr>
          <p:cNvPr id="83992" name="Rectangle 24"/>
          <p:cNvSpPr>
            <a:spLocks noChangeArrowheads="1"/>
          </p:cNvSpPr>
          <p:nvPr/>
        </p:nvSpPr>
        <p:spPr bwMode="auto">
          <a:xfrm>
            <a:off x="4686300" y="1708151"/>
            <a:ext cx="3086100" cy="519113"/>
          </a:xfrm>
          <a:prstGeom prst="rect">
            <a:avLst/>
          </a:prstGeom>
          <a:solidFill>
            <a:srgbClr val="66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i="1">
                <a:solidFill>
                  <a:srgbClr val="FFFF66"/>
                </a:solidFill>
                <a:effectLst>
                  <a:outerShdw blurRad="38100" dist="38100" dir="2700000" algn="tl">
                    <a:srgbClr val="000000"/>
                  </a:outerShdw>
                </a:effectLst>
                <a:latin typeface="Arial" panose="020B0604020202020204" pitchFamily="34" charset="0"/>
              </a:rPr>
              <a:t>Dispersion</a:t>
            </a:r>
          </a:p>
        </p:txBody>
      </p:sp>
      <p:sp>
        <p:nvSpPr>
          <p:cNvPr id="83993" name="Rectangle 25"/>
          <p:cNvSpPr>
            <a:spLocks noChangeArrowheads="1"/>
          </p:cNvSpPr>
          <p:nvPr/>
        </p:nvSpPr>
        <p:spPr bwMode="auto">
          <a:xfrm>
            <a:off x="4616450" y="2568576"/>
            <a:ext cx="34559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i="1">
                <a:solidFill>
                  <a:srgbClr val="FFFF66"/>
                </a:solidFill>
                <a:effectLst>
                  <a:outerShdw blurRad="38100" dist="38100" dir="2700000" algn="tl">
                    <a:srgbClr val="000000"/>
                  </a:outerShdw>
                </a:effectLst>
                <a:latin typeface="Arial" panose="020B0604020202020204" pitchFamily="34" charset="0"/>
              </a:rPr>
              <a:t>solubility</a:t>
            </a:r>
          </a:p>
        </p:txBody>
      </p:sp>
      <p:sp>
        <p:nvSpPr>
          <p:cNvPr id="83994" name="Rectangle 26"/>
          <p:cNvSpPr>
            <a:spLocks noChangeArrowheads="1"/>
          </p:cNvSpPr>
          <p:nvPr/>
        </p:nvSpPr>
        <p:spPr bwMode="auto">
          <a:xfrm>
            <a:off x="4098926" y="5181600"/>
            <a:ext cx="41306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 altLang="uk-UA" sz="2800" b="1" i="1">
                <a:solidFill>
                  <a:srgbClr val="FFFF66"/>
                </a:solidFill>
                <a:effectLst>
                  <a:outerShdw blurRad="38100" dist="38100" dir="2700000" algn="tl">
                    <a:srgbClr val="000000"/>
                  </a:outerShdw>
                </a:effectLst>
                <a:latin typeface="Arial" panose="020B0604020202020204" pitchFamily="34" charset="0"/>
              </a:rPr>
              <a:t>pharmacological effect</a:t>
            </a:r>
          </a:p>
        </p:txBody>
      </p:sp>
      <p:sp>
        <p:nvSpPr>
          <p:cNvPr id="83995" name="Text Box 27"/>
          <p:cNvSpPr txBox="1">
            <a:spLocks noChangeArrowheads="1"/>
          </p:cNvSpPr>
          <p:nvPr/>
        </p:nvSpPr>
        <p:spPr bwMode="auto">
          <a:xfrm>
            <a:off x="3429000" y="3390901"/>
            <a:ext cx="6115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a:solidFill>
                  <a:srgbClr val="FFFF66"/>
                </a:solidFill>
                <a:effectLst>
                  <a:outerShdw blurRad="38100" dist="38100" dir="2700000" algn="tl">
                    <a:srgbClr val="000000"/>
                  </a:outerShdw>
                </a:effectLst>
                <a:latin typeface="Arial" panose="020B0604020202020204" pitchFamily="34" charset="0"/>
              </a:rPr>
              <a:t>speed and extent of resorption</a:t>
            </a:r>
          </a:p>
        </p:txBody>
      </p:sp>
      <p:sp>
        <p:nvSpPr>
          <p:cNvPr id="83996" name="Text Box 28"/>
          <p:cNvSpPr txBox="1">
            <a:spLocks noChangeArrowheads="1"/>
          </p:cNvSpPr>
          <p:nvPr/>
        </p:nvSpPr>
        <p:spPr bwMode="auto">
          <a:xfrm>
            <a:off x="2514600" y="4229101"/>
            <a:ext cx="7772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a:solidFill>
                  <a:srgbClr val="FFFF66"/>
                </a:solidFill>
                <a:effectLst>
                  <a:outerShdw blurRad="38100" dist="38100" dir="2700000" algn="tl">
                    <a:srgbClr val="000000"/>
                  </a:outerShdw>
                </a:effectLst>
                <a:latin typeface="Arial" panose="020B0604020202020204" pitchFamily="34" charset="0"/>
              </a:rPr>
              <a:t>concentration in biological fluids</a:t>
            </a:r>
          </a:p>
        </p:txBody>
      </p:sp>
      <p:sp>
        <p:nvSpPr>
          <p:cNvPr id="83997" name="AutoShape 29"/>
          <p:cNvSpPr>
            <a:spLocks noChangeArrowheads="1"/>
          </p:cNvSpPr>
          <p:nvPr/>
        </p:nvSpPr>
        <p:spPr bwMode="auto">
          <a:xfrm>
            <a:off x="5943600" y="3048000"/>
            <a:ext cx="304800" cy="381000"/>
          </a:xfrm>
          <a:prstGeom prst="downArrow">
            <a:avLst>
              <a:gd name="adj1" fmla="val 50000"/>
              <a:gd name="adj2" fmla="val 31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3998" name="AutoShape 30"/>
          <p:cNvSpPr>
            <a:spLocks noChangeArrowheads="1"/>
          </p:cNvSpPr>
          <p:nvPr/>
        </p:nvSpPr>
        <p:spPr bwMode="auto">
          <a:xfrm>
            <a:off x="5959475" y="2362200"/>
            <a:ext cx="304800" cy="381000"/>
          </a:xfrm>
          <a:prstGeom prst="downArrow">
            <a:avLst>
              <a:gd name="adj1" fmla="val 50000"/>
              <a:gd name="adj2" fmla="val 31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3999" name="AutoShape 31"/>
          <p:cNvSpPr>
            <a:spLocks noChangeArrowheads="1"/>
          </p:cNvSpPr>
          <p:nvPr/>
        </p:nvSpPr>
        <p:spPr bwMode="auto">
          <a:xfrm>
            <a:off x="5959475" y="3962400"/>
            <a:ext cx="304800" cy="381000"/>
          </a:xfrm>
          <a:prstGeom prst="downArrow">
            <a:avLst>
              <a:gd name="adj1" fmla="val 50000"/>
              <a:gd name="adj2" fmla="val 31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4000" name="AutoShape 32"/>
          <p:cNvSpPr>
            <a:spLocks noChangeArrowheads="1"/>
          </p:cNvSpPr>
          <p:nvPr/>
        </p:nvSpPr>
        <p:spPr bwMode="auto">
          <a:xfrm>
            <a:off x="5943600" y="4876800"/>
            <a:ext cx="304800" cy="381000"/>
          </a:xfrm>
          <a:prstGeom prst="downArrow">
            <a:avLst>
              <a:gd name="adj1" fmla="val 50000"/>
              <a:gd name="adj2" fmla="val 31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Tree>
    <p:extLst>
      <p:ext uri="{BB962C8B-B14F-4D97-AF65-F5344CB8AC3E}">
        <p14:creationId xmlns:p14="http://schemas.microsoft.com/office/powerpoint/2010/main" val="667543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27" name="AutoShape 35"/>
          <p:cNvSpPr>
            <a:spLocks noChangeArrowheads="1"/>
          </p:cNvSpPr>
          <p:nvPr/>
        </p:nvSpPr>
        <p:spPr bwMode="auto">
          <a:xfrm rot="9792946">
            <a:off x="8174038" y="4495800"/>
            <a:ext cx="2570162" cy="2209800"/>
          </a:xfrm>
          <a:prstGeom prst="irregularSeal2">
            <a:avLst/>
          </a:prstGeom>
          <a:solidFill>
            <a:srgbClr val="FF0000"/>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pic>
        <p:nvPicPr>
          <p:cNvPr id="85028" name="Picture 36" descr="440"/>
          <p:cNvPicPr>
            <a:picLocks noChangeAspect="1" noChangeArrowheads="1"/>
          </p:cNvPicPr>
          <p:nvPr/>
        </p:nvPicPr>
        <p:blipFill>
          <a:blip r:embed="rId3">
            <a:clrChange>
              <a:clrFrom>
                <a:srgbClr val="FFFFFF"/>
              </a:clrFrom>
              <a:clrTo>
                <a:srgbClr val="FFFFFF">
                  <a:alpha val="0"/>
                </a:srgbClr>
              </a:clrTo>
            </a:clrChange>
            <a:lum contrast="66000"/>
            <a:extLst>
              <a:ext uri="{28A0092B-C50C-407E-A947-70E740481C1C}">
                <a14:useLocalDpi xmlns:a14="http://schemas.microsoft.com/office/drawing/2010/main" val="0"/>
              </a:ext>
            </a:extLst>
          </a:blip>
          <a:srcRect/>
          <a:stretch>
            <a:fillRect/>
          </a:stretch>
        </p:blipFill>
        <p:spPr bwMode="auto">
          <a:xfrm>
            <a:off x="8534401" y="4419600"/>
            <a:ext cx="1882775" cy="2286000"/>
          </a:xfrm>
          <a:prstGeom prst="rect">
            <a:avLst/>
          </a:prstGeom>
          <a:noFill/>
          <a:extLst>
            <a:ext uri="{909E8E84-426E-40DD-AFC4-6F175D3DCCD1}">
              <a14:hiddenFill xmlns:a14="http://schemas.microsoft.com/office/drawing/2010/main">
                <a:solidFill>
                  <a:srgbClr val="FFFFFF"/>
                </a:solidFill>
              </a14:hiddenFill>
            </a:ext>
          </a:extLst>
        </p:spPr>
      </p:pic>
      <p:sp>
        <p:nvSpPr>
          <p:cNvPr id="84994" name="Rectangle 2"/>
          <p:cNvSpPr>
            <a:spLocks noGrp="1" noChangeArrowheads="1"/>
          </p:cNvSpPr>
          <p:nvPr>
            <p:ph type="body" idx="1"/>
          </p:nvPr>
        </p:nvSpPr>
        <p:spPr bwMode="auto">
          <a:xfrm>
            <a:off x="2971800" y="2362200"/>
            <a:ext cx="6324600" cy="457200"/>
          </a:xfrm>
          <a:solidFill>
            <a:srgbClr val="660066"/>
          </a:solid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buFont typeface="Wingdings" panose="05000000000000000000" pitchFamily="2" charset="2"/>
              <a:buNone/>
            </a:pPr>
            <a:r>
              <a:rPr lang="en" altLang="uk-UA" sz="2400" b="1" i="1">
                <a:solidFill>
                  <a:srgbClr val="FFFFCC"/>
                </a:solidFill>
              </a:rPr>
              <a:t>Amorphous zinc-insulin suspension</a:t>
            </a:r>
          </a:p>
        </p:txBody>
      </p:sp>
      <p:sp>
        <p:nvSpPr>
          <p:cNvPr id="84996"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84998" name="Rectangle 6"/>
          <p:cNvSpPr>
            <a:spLocks noChangeArrowheads="1"/>
          </p:cNvSpPr>
          <p:nvPr/>
        </p:nvSpPr>
        <p:spPr bwMode="auto">
          <a:xfrm>
            <a:off x="2895600" y="914400"/>
            <a:ext cx="6934200" cy="6096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r>
              <a:rPr lang="en" altLang="uk-UA" sz="2400" b="1" i="1" dirty="0"/>
              <a:t>Physico-chemical properties of the substance</a:t>
            </a:r>
          </a:p>
        </p:txBody>
      </p:sp>
      <p:sp>
        <p:nvSpPr>
          <p:cNvPr id="84999" name="Rectangle 7"/>
          <p:cNvSpPr>
            <a:spLocks noChangeArrowheads="1"/>
          </p:cNvSpPr>
          <p:nvPr/>
        </p:nvSpPr>
        <p:spPr bwMode="auto">
          <a:xfrm>
            <a:off x="4686300" y="1708151"/>
            <a:ext cx="3086100" cy="519113"/>
          </a:xfrm>
          <a:prstGeom prst="rect">
            <a:avLst/>
          </a:prstGeom>
          <a:solidFill>
            <a:srgbClr val="66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i="1">
                <a:solidFill>
                  <a:srgbClr val="FFFF66"/>
                </a:solidFill>
                <a:effectLst>
                  <a:outerShdw blurRad="38100" dist="38100" dir="2700000" algn="tl">
                    <a:srgbClr val="000000"/>
                  </a:outerShdw>
                </a:effectLst>
                <a:latin typeface="Arial" panose="020B0604020202020204" pitchFamily="34" charset="0"/>
              </a:rPr>
              <a:t>Dispersion</a:t>
            </a:r>
          </a:p>
        </p:txBody>
      </p:sp>
      <p:sp>
        <p:nvSpPr>
          <p:cNvPr id="85000" name="Rectangle 8"/>
          <p:cNvSpPr>
            <a:spLocks noChangeArrowheads="1"/>
          </p:cNvSpPr>
          <p:nvPr/>
        </p:nvSpPr>
        <p:spPr bwMode="auto">
          <a:xfrm>
            <a:off x="2336800" y="4572000"/>
            <a:ext cx="595797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a:solidFill>
                  <a:srgbClr val="FFFFCC"/>
                </a:solidFill>
                <a:effectLst>
                  <a:outerShdw blurRad="38100" dist="38100" dir="2700000" algn="tl">
                    <a:srgbClr val="000000"/>
                  </a:outerShdw>
                </a:effectLst>
              </a:rPr>
              <a:t>Crystalline ASA powder with size </a:t>
            </a:r>
            <a:r>
              <a:rPr lang="ru-RU" altLang="uk-UA" sz="2400" i="1">
                <a:solidFill>
                  <a:srgbClr val="FFFFCC"/>
                </a:solidFill>
                <a:effectLst>
                  <a:outerShdw blurRad="38100" dist="38100" dir="2700000" algn="tl">
                    <a:srgbClr val="000000"/>
                  </a:outerShdw>
                </a:effectLst>
              </a:rPr>
              <a:t/>
            </a:r>
            <a:br>
              <a:rPr lang="ru-RU" altLang="uk-UA" sz="2400" i="1">
                <a:solidFill>
                  <a:srgbClr val="FFFFCC"/>
                </a:solidFill>
                <a:effectLst>
                  <a:outerShdw blurRad="38100" dist="38100" dir="2700000" algn="tl">
                    <a:srgbClr val="000000"/>
                  </a:outerShdw>
                </a:effectLst>
              </a:rPr>
            </a:br>
            <a:r>
              <a:rPr lang="en" altLang="uk-UA" sz="2400" i="1">
                <a:solidFill>
                  <a:srgbClr val="FFFFCC"/>
                </a:solidFill>
                <a:effectLst>
                  <a:outerShdw blurRad="38100" dist="38100" dir="2700000" algn="tl">
                    <a:srgbClr val="000000"/>
                  </a:outerShdw>
                </a:effectLst>
              </a:rPr>
              <a:t>particles around 1680 microns cause more </a:t>
            </a:r>
            <a:r>
              <a:rPr lang="ru-RU" altLang="uk-UA" sz="2400" i="1">
                <a:solidFill>
                  <a:srgbClr val="FFFFCC"/>
                </a:solidFill>
                <a:effectLst>
                  <a:outerShdw blurRad="38100" dist="38100" dir="2700000" algn="tl">
                    <a:srgbClr val="000000"/>
                  </a:outerShdw>
                </a:effectLst>
              </a:rPr>
              <a:t/>
            </a:r>
            <a:br>
              <a:rPr lang="ru-RU" altLang="uk-UA" sz="2400" i="1">
                <a:solidFill>
                  <a:srgbClr val="FFFFCC"/>
                </a:solidFill>
                <a:effectLst>
                  <a:outerShdw blurRad="38100" dist="38100" dir="2700000" algn="tl">
                    <a:srgbClr val="000000"/>
                  </a:outerShdw>
                </a:effectLst>
              </a:rPr>
            </a:br>
            <a:r>
              <a:rPr lang="en" altLang="uk-UA" sz="2400" i="1">
                <a:solidFill>
                  <a:srgbClr val="FFFFCC"/>
                </a:solidFill>
                <a:effectLst>
                  <a:outerShdw blurRad="38100" dist="38100" dir="2700000" algn="tl">
                    <a:srgbClr val="000000"/>
                  </a:outerShdw>
                </a:effectLst>
              </a:rPr>
              <a:t>frequent and intense stomach pains </a:t>
            </a:r>
            <a:r>
              <a:rPr lang="ru-RU" altLang="uk-UA" sz="2400" i="1">
                <a:solidFill>
                  <a:srgbClr val="FFFFCC"/>
                </a:solidFill>
                <a:effectLst>
                  <a:outerShdw blurRad="38100" dist="38100" dir="2700000" algn="tl">
                    <a:srgbClr val="000000"/>
                  </a:outerShdw>
                </a:effectLst>
              </a:rPr>
              <a:t/>
            </a:r>
            <a:br>
              <a:rPr lang="ru-RU" altLang="uk-UA" sz="2400" i="1">
                <a:solidFill>
                  <a:srgbClr val="FFFFCC"/>
                </a:solidFill>
                <a:effectLst>
                  <a:outerShdw blurRad="38100" dist="38100" dir="2700000" algn="tl">
                    <a:srgbClr val="000000"/>
                  </a:outerShdw>
                </a:effectLst>
              </a:rPr>
            </a:br>
            <a:r>
              <a:rPr lang="en" altLang="uk-UA" sz="2400" i="1">
                <a:solidFill>
                  <a:srgbClr val="FFFFCC"/>
                </a:solidFill>
                <a:effectLst>
                  <a:outerShdw blurRad="38100" dist="38100" dir="2700000" algn="tl">
                    <a:srgbClr val="000000"/>
                  </a:outerShdw>
                </a:effectLst>
              </a:rPr>
              <a:t>bleeding than fine powder </a:t>
            </a:r>
            <a:r>
              <a:rPr lang="ru-RU" altLang="uk-UA" sz="2400" i="1">
                <a:solidFill>
                  <a:srgbClr val="FFFFCC"/>
                </a:solidFill>
                <a:effectLst>
                  <a:outerShdw blurRad="38100" dist="38100" dir="2700000" algn="tl">
                    <a:srgbClr val="000000"/>
                  </a:outerShdw>
                </a:effectLst>
              </a:rPr>
              <a:t/>
            </a:r>
            <a:br>
              <a:rPr lang="ru-RU" altLang="uk-UA" sz="2400" i="1">
                <a:solidFill>
                  <a:srgbClr val="FFFFCC"/>
                </a:solidFill>
                <a:effectLst>
                  <a:outerShdw blurRad="38100" dist="38100" dir="2700000" algn="tl">
                    <a:srgbClr val="000000"/>
                  </a:outerShdw>
                </a:effectLst>
              </a:rPr>
            </a:br>
            <a:r>
              <a:rPr lang="en" altLang="uk-UA" sz="2400" i="1">
                <a:solidFill>
                  <a:srgbClr val="FFFFCC"/>
                </a:solidFill>
                <a:effectLst>
                  <a:outerShdw blurRad="38100" dist="38100" dir="2700000" algn="tl">
                    <a:srgbClr val="000000"/>
                  </a:outerShdw>
                </a:effectLst>
              </a:rPr>
              <a:t>(about 125 microns)</a:t>
            </a:r>
          </a:p>
        </p:txBody>
      </p:sp>
      <p:graphicFrame>
        <p:nvGraphicFramePr>
          <p:cNvPr id="85005" name="Object 13"/>
          <p:cNvGraphicFramePr>
            <a:graphicFrameLocks noChangeAspect="1"/>
          </p:cNvGraphicFramePr>
          <p:nvPr/>
        </p:nvGraphicFramePr>
        <p:xfrm>
          <a:off x="2667000" y="3151188"/>
          <a:ext cx="533400" cy="430212"/>
        </p:xfrm>
        <a:graphic>
          <a:graphicData uri="http://schemas.openxmlformats.org/presentationml/2006/ole">
            <mc:AlternateContent xmlns:mc="http://schemas.openxmlformats.org/markup-compatibility/2006">
              <mc:Choice xmlns:v="urn:schemas-microsoft-com:vml" Requires="v">
                <p:oleObj spid="_x0000_s10594" name="CorelDRAW" r:id="rId4" imgW="1287000" imgH="1039680" progId="CorelDraw.Graphic.7">
                  <p:embed/>
                </p:oleObj>
              </mc:Choice>
              <mc:Fallback>
                <p:oleObj name="CorelDRAW" r:id="rId4" imgW="1287000" imgH="1039680" progId="CorelDraw.Graphic.7">
                  <p:embed/>
                  <p:pic>
                    <p:nvPicPr>
                      <p:cNvPr id="85005"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31511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06" name="Object 14"/>
          <p:cNvGraphicFramePr>
            <a:graphicFrameLocks noChangeAspect="1"/>
          </p:cNvGraphicFramePr>
          <p:nvPr/>
        </p:nvGraphicFramePr>
        <p:xfrm>
          <a:off x="2514600" y="3151188"/>
          <a:ext cx="533400" cy="430212"/>
        </p:xfrm>
        <a:graphic>
          <a:graphicData uri="http://schemas.openxmlformats.org/presentationml/2006/ole">
            <mc:AlternateContent xmlns:mc="http://schemas.openxmlformats.org/markup-compatibility/2006">
              <mc:Choice xmlns:v="urn:schemas-microsoft-com:vml" Requires="v">
                <p:oleObj spid="_x0000_s10595" name="CorelDRAW" r:id="rId6" imgW="1287000" imgH="1039680" progId="CorelDraw.Graphic.7">
                  <p:embed/>
                </p:oleObj>
              </mc:Choice>
              <mc:Fallback>
                <p:oleObj name="CorelDRAW" r:id="rId6" imgW="1287000" imgH="1039680" progId="CorelDraw.Graphic.7">
                  <p:embed/>
                  <p:pic>
                    <p:nvPicPr>
                      <p:cNvPr id="85006"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31511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07" name="Object 15"/>
          <p:cNvGraphicFramePr>
            <a:graphicFrameLocks noChangeAspect="1"/>
          </p:cNvGraphicFramePr>
          <p:nvPr/>
        </p:nvGraphicFramePr>
        <p:xfrm>
          <a:off x="2895600" y="3227388"/>
          <a:ext cx="533400" cy="430212"/>
        </p:xfrm>
        <a:graphic>
          <a:graphicData uri="http://schemas.openxmlformats.org/presentationml/2006/ole">
            <mc:AlternateContent xmlns:mc="http://schemas.openxmlformats.org/markup-compatibility/2006">
              <mc:Choice xmlns:v="urn:schemas-microsoft-com:vml" Requires="v">
                <p:oleObj spid="_x0000_s10596" name="CorelDRAW" r:id="rId7" imgW="1287000" imgH="1039680" progId="CorelDraw.Graphic.7">
                  <p:embed/>
                </p:oleObj>
              </mc:Choice>
              <mc:Fallback>
                <p:oleObj name="CorelDRAW" r:id="rId7" imgW="1287000" imgH="1039680" progId="CorelDraw.Graphic.7">
                  <p:embed/>
                  <p:pic>
                    <p:nvPicPr>
                      <p:cNvPr id="85007"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2273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08" name="Object 16"/>
          <p:cNvGraphicFramePr>
            <a:graphicFrameLocks noChangeAspect="1"/>
          </p:cNvGraphicFramePr>
          <p:nvPr/>
        </p:nvGraphicFramePr>
        <p:xfrm>
          <a:off x="2667000" y="3303588"/>
          <a:ext cx="533400" cy="430212"/>
        </p:xfrm>
        <a:graphic>
          <a:graphicData uri="http://schemas.openxmlformats.org/presentationml/2006/ole">
            <mc:AlternateContent xmlns:mc="http://schemas.openxmlformats.org/markup-compatibility/2006">
              <mc:Choice xmlns:v="urn:schemas-microsoft-com:vml" Requires="v">
                <p:oleObj spid="_x0000_s10597" name="CorelDRAW" r:id="rId8" imgW="1287000" imgH="1039680" progId="CorelDraw.Graphic.7">
                  <p:embed/>
                </p:oleObj>
              </mc:Choice>
              <mc:Fallback>
                <p:oleObj name="CorelDRAW" r:id="rId8" imgW="1287000" imgH="1039680" progId="CorelDraw.Graphic.7">
                  <p:embed/>
                  <p:pic>
                    <p:nvPicPr>
                      <p:cNvPr id="85008"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33035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09" name="Object 17"/>
          <p:cNvGraphicFramePr>
            <a:graphicFrameLocks noChangeAspect="1"/>
          </p:cNvGraphicFramePr>
          <p:nvPr/>
        </p:nvGraphicFramePr>
        <p:xfrm>
          <a:off x="2209800" y="3303588"/>
          <a:ext cx="533400" cy="430212"/>
        </p:xfrm>
        <a:graphic>
          <a:graphicData uri="http://schemas.openxmlformats.org/presentationml/2006/ole">
            <mc:AlternateContent xmlns:mc="http://schemas.openxmlformats.org/markup-compatibility/2006">
              <mc:Choice xmlns:v="urn:schemas-microsoft-com:vml" Requires="v">
                <p:oleObj spid="_x0000_s10598" name="CorelDRAW" r:id="rId9" imgW="1287000" imgH="1039680" progId="CorelDraw.Graphic.7">
                  <p:embed/>
                </p:oleObj>
              </mc:Choice>
              <mc:Fallback>
                <p:oleObj name="CorelDRAW" r:id="rId9" imgW="1287000" imgH="1039680" progId="CorelDraw.Graphic.7">
                  <p:embed/>
                  <p:pic>
                    <p:nvPicPr>
                      <p:cNvPr id="85009"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3035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0" name="Object 18"/>
          <p:cNvGraphicFramePr>
            <a:graphicFrameLocks noChangeAspect="1"/>
          </p:cNvGraphicFramePr>
          <p:nvPr/>
        </p:nvGraphicFramePr>
        <p:xfrm>
          <a:off x="2362200" y="3151188"/>
          <a:ext cx="533400" cy="430212"/>
        </p:xfrm>
        <a:graphic>
          <a:graphicData uri="http://schemas.openxmlformats.org/presentationml/2006/ole">
            <mc:AlternateContent xmlns:mc="http://schemas.openxmlformats.org/markup-compatibility/2006">
              <mc:Choice xmlns:v="urn:schemas-microsoft-com:vml" Requires="v">
                <p:oleObj spid="_x0000_s10599" name="CorelDRAW" r:id="rId10" imgW="1287000" imgH="1039680" progId="CorelDraw.Graphic.7">
                  <p:embed/>
                </p:oleObj>
              </mc:Choice>
              <mc:Fallback>
                <p:oleObj name="CorelDRAW" r:id="rId10" imgW="1287000" imgH="1039680" progId="CorelDraw.Graphic.7">
                  <p:embed/>
                  <p:pic>
                    <p:nvPicPr>
                      <p:cNvPr id="8501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31511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1" name="Object 19"/>
          <p:cNvGraphicFramePr>
            <a:graphicFrameLocks noChangeAspect="1"/>
          </p:cNvGraphicFramePr>
          <p:nvPr/>
        </p:nvGraphicFramePr>
        <p:xfrm>
          <a:off x="2514600" y="2998788"/>
          <a:ext cx="533400" cy="430212"/>
        </p:xfrm>
        <a:graphic>
          <a:graphicData uri="http://schemas.openxmlformats.org/presentationml/2006/ole">
            <mc:AlternateContent xmlns:mc="http://schemas.openxmlformats.org/markup-compatibility/2006">
              <mc:Choice xmlns:v="urn:schemas-microsoft-com:vml" Requires="v">
                <p:oleObj spid="_x0000_s10600" name="CorelDRAW" r:id="rId11" imgW="1287000" imgH="1039680" progId="CorelDraw.Graphic.7">
                  <p:embed/>
                </p:oleObj>
              </mc:Choice>
              <mc:Fallback>
                <p:oleObj name="CorelDRAW" r:id="rId11" imgW="1287000" imgH="1039680" progId="CorelDraw.Graphic.7">
                  <p:embed/>
                  <p:pic>
                    <p:nvPicPr>
                      <p:cNvPr id="85011"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998788"/>
                        <a:ext cx="533400" cy="430212"/>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3" name="Object 21"/>
          <p:cNvGraphicFramePr>
            <a:graphicFrameLocks noChangeAspect="1"/>
          </p:cNvGraphicFramePr>
          <p:nvPr/>
        </p:nvGraphicFramePr>
        <p:xfrm>
          <a:off x="6629400" y="3429001"/>
          <a:ext cx="457200" cy="455613"/>
        </p:xfrm>
        <a:graphic>
          <a:graphicData uri="http://schemas.openxmlformats.org/presentationml/2006/ole">
            <mc:AlternateContent xmlns:mc="http://schemas.openxmlformats.org/markup-compatibility/2006">
              <mc:Choice xmlns:v="urn:schemas-microsoft-com:vml" Requires="v">
                <p:oleObj spid="_x0000_s10601" name="CorelDRAW" r:id="rId12" imgW="871200" imgH="870480" progId="CorelDraw.Graphic.7">
                  <p:embed/>
                </p:oleObj>
              </mc:Choice>
              <mc:Fallback>
                <p:oleObj name="CorelDRAW" r:id="rId12" imgW="871200" imgH="870480" progId="CorelDraw.Graphic.7">
                  <p:embed/>
                  <p:pic>
                    <p:nvPicPr>
                      <p:cNvPr id="85013"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29400" y="34290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4" name="Object 22"/>
          <p:cNvGraphicFramePr>
            <a:graphicFrameLocks noChangeAspect="1"/>
          </p:cNvGraphicFramePr>
          <p:nvPr/>
        </p:nvGraphicFramePr>
        <p:xfrm>
          <a:off x="6248400" y="3505201"/>
          <a:ext cx="457200" cy="455613"/>
        </p:xfrm>
        <a:graphic>
          <a:graphicData uri="http://schemas.openxmlformats.org/presentationml/2006/ole">
            <mc:AlternateContent xmlns:mc="http://schemas.openxmlformats.org/markup-compatibility/2006">
              <mc:Choice xmlns:v="urn:schemas-microsoft-com:vml" Requires="v">
                <p:oleObj spid="_x0000_s10602" name="CorelDRAW" r:id="rId14" imgW="871200" imgH="870480" progId="CorelDraw.Graphic.7">
                  <p:embed/>
                </p:oleObj>
              </mc:Choice>
              <mc:Fallback>
                <p:oleObj name="CorelDRAW" r:id="rId14" imgW="871200" imgH="870480" progId="CorelDraw.Graphic.7">
                  <p:embed/>
                  <p:pic>
                    <p:nvPicPr>
                      <p:cNvPr id="85014"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48400" y="35052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5" name="Object 23"/>
          <p:cNvGraphicFramePr>
            <a:graphicFrameLocks noChangeAspect="1"/>
          </p:cNvGraphicFramePr>
          <p:nvPr/>
        </p:nvGraphicFramePr>
        <p:xfrm>
          <a:off x="6934200" y="3276601"/>
          <a:ext cx="457200" cy="455613"/>
        </p:xfrm>
        <a:graphic>
          <a:graphicData uri="http://schemas.openxmlformats.org/presentationml/2006/ole">
            <mc:AlternateContent xmlns:mc="http://schemas.openxmlformats.org/markup-compatibility/2006">
              <mc:Choice xmlns:v="urn:schemas-microsoft-com:vml" Requires="v">
                <p:oleObj spid="_x0000_s10603" name="CorelDRAW" r:id="rId15" imgW="871200" imgH="870480" progId="CorelDraw.Graphic.7">
                  <p:embed/>
                </p:oleObj>
              </mc:Choice>
              <mc:Fallback>
                <p:oleObj name="CorelDRAW" r:id="rId15" imgW="871200" imgH="870480" progId="CorelDraw.Graphic.7">
                  <p:embed/>
                  <p:pic>
                    <p:nvPicPr>
                      <p:cNvPr id="85015"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34200" y="32766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6" name="Object 24"/>
          <p:cNvGraphicFramePr>
            <a:graphicFrameLocks noChangeAspect="1"/>
          </p:cNvGraphicFramePr>
          <p:nvPr/>
        </p:nvGraphicFramePr>
        <p:xfrm>
          <a:off x="7239000" y="3048001"/>
          <a:ext cx="457200" cy="455613"/>
        </p:xfrm>
        <a:graphic>
          <a:graphicData uri="http://schemas.openxmlformats.org/presentationml/2006/ole">
            <mc:AlternateContent xmlns:mc="http://schemas.openxmlformats.org/markup-compatibility/2006">
              <mc:Choice xmlns:v="urn:schemas-microsoft-com:vml" Requires="v">
                <p:oleObj spid="_x0000_s10604" name="CorelDRAW" r:id="rId16" imgW="871200" imgH="870480" progId="CorelDraw.Graphic.7">
                  <p:embed/>
                </p:oleObj>
              </mc:Choice>
              <mc:Fallback>
                <p:oleObj name="CorelDRAW" r:id="rId16" imgW="871200" imgH="870480" progId="CorelDraw.Graphic.7">
                  <p:embed/>
                  <p:pic>
                    <p:nvPicPr>
                      <p:cNvPr id="85016" name="Object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9000" y="30480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7" name="Object 25"/>
          <p:cNvGraphicFramePr>
            <a:graphicFrameLocks noChangeAspect="1"/>
          </p:cNvGraphicFramePr>
          <p:nvPr/>
        </p:nvGraphicFramePr>
        <p:xfrm>
          <a:off x="6858000" y="2895601"/>
          <a:ext cx="457200" cy="455613"/>
        </p:xfrm>
        <a:graphic>
          <a:graphicData uri="http://schemas.openxmlformats.org/presentationml/2006/ole">
            <mc:AlternateContent xmlns:mc="http://schemas.openxmlformats.org/markup-compatibility/2006">
              <mc:Choice xmlns:v="urn:schemas-microsoft-com:vml" Requires="v">
                <p:oleObj spid="_x0000_s10605" name="CorelDRAW" r:id="rId17" imgW="871200" imgH="870480" progId="CorelDraw.Graphic.7">
                  <p:embed/>
                </p:oleObj>
              </mc:Choice>
              <mc:Fallback>
                <p:oleObj name="CorelDRAW" r:id="rId17" imgW="871200" imgH="870480" progId="CorelDraw.Graphic.7">
                  <p:embed/>
                  <p:pic>
                    <p:nvPicPr>
                      <p:cNvPr id="85017"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8000" y="28956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8" name="Object 26"/>
          <p:cNvGraphicFramePr>
            <a:graphicFrameLocks noChangeAspect="1"/>
          </p:cNvGraphicFramePr>
          <p:nvPr/>
        </p:nvGraphicFramePr>
        <p:xfrm>
          <a:off x="7391400" y="3429001"/>
          <a:ext cx="457200" cy="455613"/>
        </p:xfrm>
        <a:graphic>
          <a:graphicData uri="http://schemas.openxmlformats.org/presentationml/2006/ole">
            <mc:AlternateContent xmlns:mc="http://schemas.openxmlformats.org/markup-compatibility/2006">
              <mc:Choice xmlns:v="urn:schemas-microsoft-com:vml" Requires="v">
                <p:oleObj spid="_x0000_s10606" name="CorelDRAW" r:id="rId18" imgW="871200" imgH="870480" progId="CorelDraw.Graphic.7">
                  <p:embed/>
                </p:oleObj>
              </mc:Choice>
              <mc:Fallback>
                <p:oleObj name="CorelDRAW" r:id="rId18" imgW="871200" imgH="870480" progId="CorelDraw.Graphic.7">
                  <p:embed/>
                  <p:pic>
                    <p:nvPicPr>
                      <p:cNvPr id="85018" name="Object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91400" y="34290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19" name="Object 27"/>
          <p:cNvGraphicFramePr>
            <a:graphicFrameLocks noChangeAspect="1"/>
          </p:cNvGraphicFramePr>
          <p:nvPr/>
        </p:nvGraphicFramePr>
        <p:xfrm>
          <a:off x="7010400" y="3505201"/>
          <a:ext cx="457200" cy="455613"/>
        </p:xfrm>
        <a:graphic>
          <a:graphicData uri="http://schemas.openxmlformats.org/presentationml/2006/ole">
            <mc:AlternateContent xmlns:mc="http://schemas.openxmlformats.org/markup-compatibility/2006">
              <mc:Choice xmlns:v="urn:schemas-microsoft-com:vml" Requires="v">
                <p:oleObj spid="_x0000_s10607" name="CorelDRAW" r:id="rId19" imgW="871200" imgH="870480" progId="CorelDraw.Graphic.7">
                  <p:embed/>
                </p:oleObj>
              </mc:Choice>
              <mc:Fallback>
                <p:oleObj name="CorelDRAW" r:id="rId19" imgW="871200" imgH="870480" progId="CorelDraw.Graphic.7">
                  <p:embed/>
                  <p:pic>
                    <p:nvPicPr>
                      <p:cNvPr id="85019" name="Object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0400" y="35052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20" name="Object 28"/>
          <p:cNvGraphicFramePr>
            <a:graphicFrameLocks noChangeAspect="1"/>
          </p:cNvGraphicFramePr>
          <p:nvPr/>
        </p:nvGraphicFramePr>
        <p:xfrm>
          <a:off x="6477000" y="3124201"/>
          <a:ext cx="457200" cy="455613"/>
        </p:xfrm>
        <a:graphic>
          <a:graphicData uri="http://schemas.openxmlformats.org/presentationml/2006/ole">
            <mc:AlternateContent xmlns:mc="http://schemas.openxmlformats.org/markup-compatibility/2006">
              <mc:Choice xmlns:v="urn:schemas-microsoft-com:vml" Requires="v">
                <p:oleObj spid="_x0000_s10608" name="CorelDRAW" r:id="rId20" imgW="871200" imgH="870480" progId="CorelDraw.Graphic.7">
                  <p:embed/>
                </p:oleObj>
              </mc:Choice>
              <mc:Fallback>
                <p:oleObj name="CorelDRAW" r:id="rId20" imgW="871200" imgH="870480" progId="CorelDraw.Graphic.7">
                  <p:embed/>
                  <p:pic>
                    <p:nvPicPr>
                      <p:cNvPr id="8502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77000" y="31242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5021" name="Object 29"/>
          <p:cNvGraphicFramePr>
            <a:graphicFrameLocks noChangeAspect="1"/>
          </p:cNvGraphicFramePr>
          <p:nvPr/>
        </p:nvGraphicFramePr>
        <p:xfrm>
          <a:off x="7696200" y="3505201"/>
          <a:ext cx="457200" cy="455613"/>
        </p:xfrm>
        <a:graphic>
          <a:graphicData uri="http://schemas.openxmlformats.org/presentationml/2006/ole">
            <mc:AlternateContent xmlns:mc="http://schemas.openxmlformats.org/markup-compatibility/2006">
              <mc:Choice xmlns:v="urn:schemas-microsoft-com:vml" Requires="v">
                <p:oleObj spid="_x0000_s10609" name="CorelDRAW" r:id="rId21" imgW="871200" imgH="870480" progId="CorelDraw.Graphic.7">
                  <p:embed/>
                </p:oleObj>
              </mc:Choice>
              <mc:Fallback>
                <p:oleObj name="CorelDRAW" r:id="rId21" imgW="871200" imgH="870480" progId="CorelDraw.Graphic.7">
                  <p:embed/>
                  <p:pic>
                    <p:nvPicPr>
                      <p:cNvPr id="85021"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96200" y="3505201"/>
                        <a:ext cx="457200" cy="4556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5022" name="Text Box 30"/>
          <p:cNvSpPr txBox="1">
            <a:spLocks noChangeArrowheads="1"/>
          </p:cNvSpPr>
          <p:nvPr/>
        </p:nvSpPr>
        <p:spPr bwMode="auto">
          <a:xfrm>
            <a:off x="3201988" y="2819400"/>
            <a:ext cx="989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a:effectLst>
                  <a:outerShdw blurRad="38100" dist="38100" dir="2700000" algn="tl">
                    <a:srgbClr val="000000"/>
                  </a:outerShdw>
                </a:effectLst>
              </a:rPr>
              <a:t>2 microns</a:t>
            </a:r>
          </a:p>
        </p:txBody>
      </p:sp>
      <p:sp>
        <p:nvSpPr>
          <p:cNvPr id="85023" name="Text Box 31"/>
          <p:cNvSpPr txBox="1">
            <a:spLocks noChangeArrowheads="1"/>
          </p:cNvSpPr>
          <p:nvPr/>
        </p:nvSpPr>
        <p:spPr bwMode="auto">
          <a:xfrm>
            <a:off x="8001000" y="2819401"/>
            <a:ext cx="15295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a:effectLst>
                  <a:outerShdw blurRad="38100" dist="38100" dir="2700000" algn="tl">
                    <a:srgbClr val="000000"/>
                  </a:outerShdw>
                </a:effectLst>
              </a:rPr>
              <a:t>10-40 microns</a:t>
            </a:r>
          </a:p>
        </p:txBody>
      </p:sp>
      <p:sp>
        <p:nvSpPr>
          <p:cNvPr id="85025" name="AutoShape 33"/>
          <p:cNvSpPr>
            <a:spLocks noChangeArrowheads="1"/>
          </p:cNvSpPr>
          <p:nvPr/>
        </p:nvSpPr>
        <p:spPr bwMode="auto">
          <a:xfrm>
            <a:off x="3733800" y="3352800"/>
            <a:ext cx="2438400" cy="609600"/>
          </a:xfrm>
          <a:prstGeom prst="wedgeRectCallout">
            <a:avLst>
              <a:gd name="adj1" fmla="val -62759"/>
              <a:gd name="adj2" fmla="val -32032"/>
            </a:avLst>
          </a:prstGeom>
          <a:solidFill>
            <a:srgbClr val="66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a:effectLst>
                  <a:outerShdw blurRad="38100" dist="38100" dir="2700000" algn="tl">
                    <a:srgbClr val="000000"/>
                  </a:outerShdw>
                </a:effectLst>
              </a:rPr>
              <a:t>Short </a:t>
            </a:r>
            <a:r>
              <a:rPr lang="ru-RU" altLang="uk-UA">
                <a:effectLst>
                  <a:outerShdw blurRad="38100" dist="38100" dir="2700000" algn="tl">
                    <a:srgbClr val="000000"/>
                  </a:outerShdw>
                </a:effectLst>
              </a:rPr>
              <a:t/>
            </a:r>
            <a:br>
              <a:rPr lang="ru-RU" altLang="uk-UA">
                <a:effectLst>
                  <a:outerShdw blurRad="38100" dist="38100" dir="2700000" algn="tl">
                    <a:srgbClr val="000000"/>
                  </a:outerShdw>
                </a:effectLst>
              </a:rPr>
            </a:br>
            <a:r>
              <a:rPr lang="en" altLang="uk-UA">
                <a:effectLst>
                  <a:outerShdw blurRad="38100" dist="38100" dir="2700000" algn="tl">
                    <a:srgbClr val="000000"/>
                  </a:outerShdw>
                </a:effectLst>
              </a:rPr>
              <a:t>effect</a:t>
            </a:r>
          </a:p>
        </p:txBody>
      </p:sp>
      <p:sp>
        <p:nvSpPr>
          <p:cNvPr id="85026" name="AutoShape 34"/>
          <p:cNvSpPr>
            <a:spLocks noChangeArrowheads="1"/>
          </p:cNvSpPr>
          <p:nvPr/>
        </p:nvSpPr>
        <p:spPr bwMode="auto">
          <a:xfrm>
            <a:off x="8153400" y="3352800"/>
            <a:ext cx="2438400" cy="609600"/>
          </a:xfrm>
          <a:prstGeom prst="wedgeRectCallout">
            <a:avLst>
              <a:gd name="adj1" fmla="val -62759"/>
              <a:gd name="adj2" fmla="val -32032"/>
            </a:avLst>
          </a:prstGeom>
          <a:solidFill>
            <a:srgbClr val="9900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a:effectLst>
                  <a:outerShdw blurRad="38100" dist="38100" dir="2700000" algn="tl">
                    <a:srgbClr val="000000"/>
                  </a:outerShdw>
                </a:effectLst>
              </a:rPr>
              <a:t>Extended </a:t>
            </a:r>
            <a:r>
              <a:rPr lang="ru-RU" altLang="uk-UA">
                <a:effectLst>
                  <a:outerShdw blurRad="38100" dist="38100" dir="2700000" algn="tl">
                    <a:srgbClr val="000000"/>
                  </a:outerShdw>
                </a:effectLst>
              </a:rPr>
              <a:t/>
            </a:r>
            <a:br>
              <a:rPr lang="ru-RU" altLang="uk-UA">
                <a:effectLst>
                  <a:outerShdw blurRad="38100" dist="38100" dir="2700000" algn="tl">
                    <a:srgbClr val="000000"/>
                  </a:outerShdw>
                </a:effectLst>
              </a:rPr>
            </a:br>
            <a:r>
              <a:rPr lang="en" altLang="uk-UA">
                <a:effectLst>
                  <a:outerShdw blurRad="38100" dist="38100" dir="2700000" algn="tl">
                    <a:srgbClr val="000000"/>
                  </a:outerShdw>
                </a:effectLst>
              </a:rPr>
              <a:t>action</a:t>
            </a:r>
          </a:p>
        </p:txBody>
      </p:sp>
    </p:spTree>
    <p:extLst>
      <p:ext uri="{BB962C8B-B14F-4D97-AF65-F5344CB8AC3E}">
        <p14:creationId xmlns:p14="http://schemas.microsoft.com/office/powerpoint/2010/main" val="1437034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025"/>
                                        </p:tgtEl>
                                        <p:attrNameLst>
                                          <p:attrName>style.visibility</p:attrName>
                                        </p:attrNameLst>
                                      </p:cBhvr>
                                      <p:to>
                                        <p:strVal val="visible"/>
                                      </p:to>
                                    </p:set>
                                    <p:animEffect transition="in" filter="wipe(left)">
                                      <p:cBhvr>
                                        <p:cTn id="7" dur="500"/>
                                        <p:tgtEl>
                                          <p:spTgt spid="8502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5026"/>
                                        </p:tgtEl>
                                        <p:attrNameLst>
                                          <p:attrName>style.visibility</p:attrName>
                                        </p:attrNameLst>
                                      </p:cBhvr>
                                      <p:to>
                                        <p:strVal val="visible"/>
                                      </p:to>
                                    </p:set>
                                    <p:animEffect transition="in" filter="wipe(left)">
                                      <p:cBhvr>
                                        <p:cTn id="11" dur="500"/>
                                        <p:tgtEl>
                                          <p:spTgt spid="85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25" grpId="0" animBg="1" autoUpdateAnimBg="0"/>
      <p:bldP spid="8502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type="body" idx="1"/>
          </p:nvPr>
        </p:nvSpPr>
        <p:spPr bwMode="auto">
          <a:xfrm>
            <a:off x="3390900" y="2321049"/>
            <a:ext cx="5943600" cy="838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pPr>
            <a:r>
              <a:rPr lang="en" altLang="uk-UA" sz="2400" i="1" dirty="0"/>
              <a:t>(Ability to change crystal structure)</a:t>
            </a:r>
          </a:p>
        </p:txBody>
      </p:sp>
      <p:sp>
        <p:nvSpPr>
          <p:cNvPr id="88068"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88070" name="Rectangle 6"/>
          <p:cNvSpPr>
            <a:spLocks noChangeArrowheads="1"/>
          </p:cNvSpPr>
          <p:nvPr/>
        </p:nvSpPr>
        <p:spPr bwMode="auto">
          <a:xfrm>
            <a:off x="2895600" y="914400"/>
            <a:ext cx="6934200" cy="6096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r>
              <a:rPr lang="en" altLang="uk-UA" sz="2400" b="1" i="1"/>
              <a:t>Physico-chemical properties of the substance</a:t>
            </a:r>
          </a:p>
        </p:txBody>
      </p:sp>
      <p:sp>
        <p:nvSpPr>
          <p:cNvPr id="88071" name="Rectangle 7"/>
          <p:cNvSpPr>
            <a:spLocks noChangeArrowheads="1"/>
          </p:cNvSpPr>
          <p:nvPr/>
        </p:nvSpPr>
        <p:spPr bwMode="auto">
          <a:xfrm>
            <a:off x="4686300" y="1708151"/>
            <a:ext cx="2857500" cy="519113"/>
          </a:xfrm>
          <a:prstGeom prst="rect">
            <a:avLst/>
          </a:prstGeom>
          <a:solidFill>
            <a:srgbClr val="66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i="1">
                <a:solidFill>
                  <a:srgbClr val="FFFF66"/>
                </a:solidFill>
                <a:effectLst>
                  <a:outerShdw blurRad="38100" dist="38100" dir="2700000" algn="tl">
                    <a:srgbClr val="000000"/>
                  </a:outerShdw>
                </a:effectLst>
                <a:latin typeface="Arial" panose="020B0604020202020204" pitchFamily="34" charset="0"/>
              </a:rPr>
              <a:t>Polymorphism</a:t>
            </a:r>
          </a:p>
        </p:txBody>
      </p:sp>
      <p:graphicFrame>
        <p:nvGraphicFramePr>
          <p:cNvPr id="88074" name="Object 10"/>
          <p:cNvGraphicFramePr>
            <a:graphicFrameLocks noChangeAspect="1"/>
          </p:cNvGraphicFramePr>
          <p:nvPr/>
        </p:nvGraphicFramePr>
        <p:xfrm>
          <a:off x="5181600" y="4724400"/>
          <a:ext cx="2057400" cy="1758950"/>
        </p:xfrm>
        <a:graphic>
          <a:graphicData uri="http://schemas.openxmlformats.org/presentationml/2006/ole">
            <mc:AlternateContent xmlns:mc="http://schemas.openxmlformats.org/markup-compatibility/2006">
              <mc:Choice xmlns:v="urn:schemas-microsoft-com:vml" Requires="v">
                <p:oleObj spid="_x0000_s11376" name="CorelDRAW" r:id="rId3" imgW="7413840" imgH="6336720" progId="CorelDraw.Graphic.7">
                  <p:embed/>
                </p:oleObj>
              </mc:Choice>
              <mc:Fallback>
                <p:oleObj name="CorelDRAW" r:id="rId3" imgW="7413840" imgH="6336720" progId="CorelDraw.Graphic.7">
                  <p:embed/>
                  <p:pic>
                    <p:nvPicPr>
                      <p:cNvPr id="88074"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724400"/>
                        <a:ext cx="2057400" cy="1758950"/>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8075" name="Object 11"/>
          <p:cNvGraphicFramePr>
            <a:graphicFrameLocks noChangeAspect="1"/>
          </p:cNvGraphicFramePr>
          <p:nvPr/>
        </p:nvGraphicFramePr>
        <p:xfrm>
          <a:off x="2547939" y="1905000"/>
          <a:ext cx="1449387" cy="1981200"/>
        </p:xfrm>
        <a:graphic>
          <a:graphicData uri="http://schemas.openxmlformats.org/presentationml/2006/ole">
            <mc:AlternateContent xmlns:mc="http://schemas.openxmlformats.org/markup-compatibility/2006">
              <mc:Choice xmlns:v="urn:schemas-microsoft-com:vml" Requires="v">
                <p:oleObj spid="_x0000_s11377" name="CorelDRAW" r:id="rId5" imgW="4684320" imgH="6400800" progId="CorelDraw.Graphic.7">
                  <p:embed/>
                </p:oleObj>
              </mc:Choice>
              <mc:Fallback>
                <p:oleObj name="CorelDRAW" r:id="rId5" imgW="4684320" imgH="6400800" progId="CorelDraw.Graphic.7">
                  <p:embed/>
                  <p:pic>
                    <p:nvPicPr>
                      <p:cNvPr id="88075"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7939" y="1905000"/>
                        <a:ext cx="1449387" cy="1981200"/>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8076" name="Object 12"/>
          <p:cNvGraphicFramePr>
            <a:graphicFrameLocks noChangeAspect="1"/>
          </p:cNvGraphicFramePr>
          <p:nvPr/>
        </p:nvGraphicFramePr>
        <p:xfrm>
          <a:off x="2438400" y="4495801"/>
          <a:ext cx="2209800" cy="1535113"/>
        </p:xfrm>
        <a:graphic>
          <a:graphicData uri="http://schemas.openxmlformats.org/presentationml/2006/ole">
            <mc:AlternateContent xmlns:mc="http://schemas.openxmlformats.org/markup-compatibility/2006">
              <mc:Choice xmlns:v="urn:schemas-microsoft-com:vml" Requires="v">
                <p:oleObj spid="_x0000_s11378" name="CorelDRAW" r:id="rId7" imgW="7805880" imgH="5421240" progId="CorelDraw.Graphic.7">
                  <p:embed/>
                </p:oleObj>
              </mc:Choice>
              <mc:Fallback>
                <p:oleObj name="CorelDRAW" r:id="rId7" imgW="7805880" imgH="5421240" progId="CorelDraw.Graphic.7">
                  <p:embed/>
                  <p:pic>
                    <p:nvPicPr>
                      <p:cNvPr id="88076"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4495801"/>
                        <a:ext cx="2209800" cy="1535113"/>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8077" name="Object 13"/>
          <p:cNvGraphicFramePr>
            <a:graphicFrameLocks noChangeAspect="1"/>
          </p:cNvGraphicFramePr>
          <p:nvPr/>
        </p:nvGraphicFramePr>
        <p:xfrm>
          <a:off x="8580438" y="2074864"/>
          <a:ext cx="2011362" cy="1887537"/>
        </p:xfrm>
        <a:graphic>
          <a:graphicData uri="http://schemas.openxmlformats.org/presentationml/2006/ole">
            <mc:AlternateContent xmlns:mc="http://schemas.openxmlformats.org/markup-compatibility/2006">
              <mc:Choice xmlns:v="urn:schemas-microsoft-com:vml" Requires="v">
                <p:oleObj spid="_x0000_s11379" name="CorelDRAW" r:id="rId9" imgW="6003720" imgH="5632560" progId="CorelDraw.Graphic.7">
                  <p:embed/>
                </p:oleObj>
              </mc:Choice>
              <mc:Fallback>
                <p:oleObj name="CorelDRAW" r:id="rId9" imgW="6003720" imgH="5632560" progId="CorelDraw.Graphic.7">
                  <p:embed/>
                  <p:pic>
                    <p:nvPicPr>
                      <p:cNvPr id="88077"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80438" y="2074864"/>
                        <a:ext cx="2011362" cy="1887537"/>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8078" name="Object 14"/>
          <p:cNvGraphicFramePr>
            <a:graphicFrameLocks noChangeAspect="1"/>
          </p:cNvGraphicFramePr>
          <p:nvPr/>
        </p:nvGraphicFramePr>
        <p:xfrm>
          <a:off x="8153400" y="4572000"/>
          <a:ext cx="2209800" cy="1905000"/>
        </p:xfrm>
        <a:graphic>
          <a:graphicData uri="http://schemas.openxmlformats.org/presentationml/2006/ole">
            <mc:AlternateContent xmlns:mc="http://schemas.openxmlformats.org/markup-compatibility/2006">
              <mc:Choice xmlns:v="urn:schemas-microsoft-com:vml" Requires="v">
                <p:oleObj spid="_x0000_s11380" name="CorelDRAW" r:id="rId11" imgW="6584400" imgH="5595840" progId="CorelDraw.Graphic.7">
                  <p:embed/>
                </p:oleObj>
              </mc:Choice>
              <mc:Fallback>
                <p:oleObj name="CorelDRAW" r:id="rId11" imgW="6584400" imgH="5595840" progId="CorelDraw.Graphic.7">
                  <p:embed/>
                  <p:pic>
                    <p:nvPicPr>
                      <p:cNvPr id="88078"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53400" y="4572000"/>
                        <a:ext cx="2209800" cy="1905000"/>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8073" name="Rectangle 9"/>
          <p:cNvSpPr>
            <a:spLocks noChangeArrowheads="1"/>
          </p:cNvSpPr>
          <p:nvPr/>
        </p:nvSpPr>
        <p:spPr bwMode="auto">
          <a:xfrm>
            <a:off x="2743200" y="3527428"/>
            <a:ext cx="807720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0513" indent="-290513">
              <a:defRPr>
                <a:solidFill>
                  <a:schemeClr val="tx1"/>
                </a:solidFill>
                <a:latin typeface="Arial" panose="020B0604020202020204" pitchFamily="34" charset="0"/>
              </a:defRPr>
            </a:lvl1pPr>
            <a:lvl2pPr marL="481013">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nSpc>
                <a:spcPct val="85000"/>
              </a:lnSpc>
              <a:spcBef>
                <a:spcPct val="50000"/>
              </a:spcBef>
              <a:buClr>
                <a:schemeClr val="hlink"/>
              </a:buClr>
              <a:buSzPct val="65000"/>
              <a:buFont typeface="Wingdings" panose="05000000000000000000" pitchFamily="2" charset="2"/>
              <a:buChar char="n"/>
            </a:pPr>
            <a:r>
              <a:rPr lang="en" altLang="uk-UA" sz="2800" i="1" dirty="0">
                <a:solidFill>
                  <a:srgbClr val="FFFF66"/>
                </a:solidFill>
                <a:effectLst>
                  <a:outerShdw blurRad="38100" dist="38100" dir="2700000" algn="tl">
                    <a:srgbClr val="000000"/>
                  </a:outerShdw>
                </a:effectLst>
                <a:latin typeface="Tahoma" panose="020B0604030504040204" pitchFamily="34" charset="0"/>
              </a:rPr>
              <a:t>ASA – 6 crystalline forms (2 active)</a:t>
            </a:r>
          </a:p>
          <a:p>
            <a:pPr>
              <a:lnSpc>
                <a:spcPct val="85000"/>
              </a:lnSpc>
              <a:spcBef>
                <a:spcPct val="50000"/>
              </a:spcBef>
              <a:buClr>
                <a:schemeClr val="hlink"/>
              </a:buClr>
              <a:buSzPct val="65000"/>
              <a:buFont typeface="Wingdings" panose="05000000000000000000" pitchFamily="2" charset="2"/>
              <a:buChar char="n"/>
            </a:pPr>
            <a:r>
              <a:rPr lang="en" altLang="uk-UA" sz="2800" i="1" dirty="0">
                <a:solidFill>
                  <a:srgbClr val="FFFF66"/>
                </a:solidFill>
                <a:effectLst>
                  <a:outerShdw blurRad="38100" dist="38100" dir="2700000" algn="tl">
                    <a:srgbClr val="000000"/>
                  </a:outerShdw>
                </a:effectLst>
                <a:latin typeface="Tahoma" panose="020B0604030504040204" pitchFamily="34" charset="0"/>
              </a:rPr>
              <a:t>Levomycetin - 4 modifications (100% activity only in 1 form)</a:t>
            </a:r>
          </a:p>
        </p:txBody>
      </p:sp>
    </p:spTree>
    <p:extLst>
      <p:ext uri="{BB962C8B-B14F-4D97-AF65-F5344CB8AC3E}">
        <p14:creationId xmlns:p14="http://schemas.microsoft.com/office/powerpoint/2010/main" val="1820695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32" name="Object 20">
            <a:hlinkClick r:id="" action="ppaction://macro?name=Макрос1"/>
          </p:cNvPr>
          <p:cNvGraphicFramePr>
            <a:graphicFrameLocks noChangeAspect="1"/>
          </p:cNvGraphicFramePr>
          <p:nvPr/>
        </p:nvGraphicFramePr>
        <p:xfrm>
          <a:off x="4949826" y="2286001"/>
          <a:ext cx="3051175" cy="2447925"/>
        </p:xfrm>
        <a:graphic>
          <a:graphicData uri="http://schemas.openxmlformats.org/presentationml/2006/ole">
            <mc:AlternateContent xmlns:mc="http://schemas.openxmlformats.org/markup-compatibility/2006">
              <mc:Choice xmlns:v="urn:schemas-microsoft-com:vml" Requires="v">
                <p:oleObj spid="_x0000_s12422" name="CorelDRAW" r:id="rId3" imgW="5202000" imgH="5342760" progId="CorelDraw.Graphic.7">
                  <p:embed/>
                </p:oleObj>
              </mc:Choice>
              <mc:Fallback>
                <p:oleObj name="CorelDRAW" r:id="rId3" imgW="5202000" imgH="5342760" progId="CorelDraw.Graphic.7">
                  <p:embed/>
                  <p:pic>
                    <p:nvPicPr>
                      <p:cNvPr id="90132" name="Object 20">
                        <a:hlinkClick r:id="" action="ppaction://macro?name=Макрос1"/>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9826" y="2286001"/>
                        <a:ext cx="3051175" cy="2447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8" name="Object 16"/>
          <p:cNvGraphicFramePr>
            <a:graphicFrameLocks noChangeAspect="1"/>
          </p:cNvGraphicFramePr>
          <p:nvPr/>
        </p:nvGraphicFramePr>
        <p:xfrm>
          <a:off x="7391400" y="4789488"/>
          <a:ext cx="3327400" cy="1839912"/>
        </p:xfrm>
        <a:graphic>
          <a:graphicData uri="http://schemas.openxmlformats.org/presentationml/2006/ole">
            <mc:AlternateContent xmlns:mc="http://schemas.openxmlformats.org/markup-compatibility/2006">
              <mc:Choice xmlns:v="urn:schemas-microsoft-com:vml" Requires="v">
                <p:oleObj spid="_x0000_s12423" name="CorelDRAW" r:id="rId5" imgW="8636400" imgH="4775760" progId="CorelDraw.Graphic.7">
                  <p:embed/>
                </p:oleObj>
              </mc:Choice>
              <mc:Fallback>
                <p:oleObj name="CorelDRAW" r:id="rId5" imgW="8636400" imgH="4775760" progId="CorelDraw.Graphic.7">
                  <p:embed/>
                  <p:pic>
                    <p:nvPicPr>
                      <p:cNvPr id="90128" name="Object 16"/>
                      <p:cNvPicPr>
                        <a:picLocks noChangeAspect="1" noChangeArrowheads="1"/>
                      </p:cNvPicPr>
                      <p:nvPr/>
                    </p:nvPicPr>
                    <p:blipFill>
                      <a:blip r:embed="rId6">
                        <a:lum contrast="18000"/>
                        <a:extLst>
                          <a:ext uri="{28A0092B-C50C-407E-A947-70E740481C1C}">
                            <a14:useLocalDpi xmlns:a14="http://schemas.microsoft.com/office/drawing/2010/main" val="0"/>
                          </a:ext>
                        </a:extLst>
                      </a:blip>
                      <a:srcRect/>
                      <a:stretch>
                        <a:fillRect/>
                      </a:stretch>
                    </p:blipFill>
                    <p:spPr bwMode="auto">
                      <a:xfrm>
                        <a:off x="7391400" y="4789488"/>
                        <a:ext cx="3327400" cy="1839912"/>
                      </a:xfrm>
                      <a:prstGeom prst="rect">
                        <a:avLst/>
                      </a:prstGeom>
                      <a:noFill/>
                      <a:ln>
                        <a:noFill/>
                      </a:ln>
                      <a:effectLst>
                        <a:outerShdw dist="45791" dir="2021404"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0115" name="Rectangle 3"/>
          <p:cNvSpPr>
            <a:spLocks noGrp="1" noChangeArrowheads="1"/>
          </p:cNvSpPr>
          <p:nvPr>
            <p:ph type="body" idx="1"/>
          </p:nvPr>
        </p:nvSpPr>
        <p:spPr bwMode="auto">
          <a:xfrm>
            <a:off x="2362200" y="2286000"/>
            <a:ext cx="2743200" cy="1447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buNone/>
            </a:pPr>
            <a:r>
              <a:rPr lang="en" altLang="uk-UA" sz="2400" i="1"/>
              <a:t>L-shape </a:t>
            </a:r>
            <a:r>
              <a:rPr lang="ru-RU" altLang="uk-UA" sz="2400" i="1"/>
              <a:t/>
            </a:r>
            <a:br>
              <a:rPr lang="ru-RU" altLang="uk-UA" sz="2400" i="1"/>
            </a:br>
            <a:r>
              <a:rPr lang="en" altLang="uk-UA" sz="2400" i="1"/>
              <a:t>chloramphenicol </a:t>
            </a:r>
            <a:r>
              <a:rPr lang="ru-RU" altLang="uk-UA" sz="2400" i="1"/>
              <a:t/>
            </a:r>
            <a:br>
              <a:rPr lang="ru-RU" altLang="uk-UA" sz="2400" i="1"/>
            </a:br>
            <a:r>
              <a:rPr lang="en" altLang="uk-UA" sz="2400" i="1"/>
              <a:t>(chloramphenicol)</a:t>
            </a:r>
          </a:p>
        </p:txBody>
      </p:sp>
      <p:sp>
        <p:nvSpPr>
          <p:cNvPr id="90116"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90118" name="Rectangle 6"/>
          <p:cNvSpPr>
            <a:spLocks noChangeArrowheads="1"/>
          </p:cNvSpPr>
          <p:nvPr/>
        </p:nvSpPr>
        <p:spPr bwMode="auto">
          <a:xfrm>
            <a:off x="2895600" y="914400"/>
            <a:ext cx="6781800" cy="6096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r>
              <a:rPr lang="en" altLang="uk-UA" sz="2400" b="1" i="1" dirty="0"/>
              <a:t>Physico-chemical properties of the substance</a:t>
            </a:r>
          </a:p>
        </p:txBody>
      </p:sp>
      <p:sp>
        <p:nvSpPr>
          <p:cNvPr id="90119" name="Rectangle 7"/>
          <p:cNvSpPr>
            <a:spLocks noChangeArrowheads="1"/>
          </p:cNvSpPr>
          <p:nvPr/>
        </p:nvSpPr>
        <p:spPr bwMode="auto">
          <a:xfrm>
            <a:off x="4000500" y="1708151"/>
            <a:ext cx="4457700" cy="519113"/>
          </a:xfrm>
          <a:prstGeom prst="rect">
            <a:avLst/>
          </a:prstGeom>
          <a:solidFill>
            <a:srgbClr val="66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800" b="1" i="1">
                <a:solidFill>
                  <a:srgbClr val="FFFF66"/>
                </a:solidFill>
                <a:effectLst>
                  <a:outerShdw blurRad="38100" dist="38100" dir="2700000" algn="tl">
                    <a:srgbClr val="000000"/>
                  </a:outerShdw>
                </a:effectLst>
                <a:latin typeface="Arial" panose="020B0604020202020204" pitchFamily="34" charset="0"/>
              </a:rPr>
              <a:t>Optical properties</a:t>
            </a:r>
          </a:p>
        </p:txBody>
      </p:sp>
      <p:graphicFrame>
        <p:nvGraphicFramePr>
          <p:cNvPr id="90121" name="Object 9"/>
          <p:cNvGraphicFramePr>
            <a:graphicFrameLocks noChangeAspect="1"/>
          </p:cNvGraphicFramePr>
          <p:nvPr/>
        </p:nvGraphicFramePr>
        <p:xfrm>
          <a:off x="6781801" y="4191000"/>
          <a:ext cx="498475" cy="184150"/>
        </p:xfrm>
        <a:graphic>
          <a:graphicData uri="http://schemas.openxmlformats.org/presentationml/2006/ole">
            <mc:AlternateContent xmlns:mc="http://schemas.openxmlformats.org/markup-compatibility/2006">
              <mc:Choice xmlns:v="urn:schemas-microsoft-com:vml" Requires="v">
                <p:oleObj spid="_x0000_s12424" name="CorelDRAW" r:id="rId7" imgW="5722200" imgH="2117520" progId="CorelDraw.Graphic.7">
                  <p:embed/>
                </p:oleObj>
              </mc:Choice>
              <mc:Fallback>
                <p:oleObj name="CorelDRAW" r:id="rId7" imgW="5722200" imgH="2117520" progId="CorelDraw.Graphic.7">
                  <p:embed/>
                  <p:pic>
                    <p:nvPicPr>
                      <p:cNvPr id="90121"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1" y="4191000"/>
                        <a:ext cx="4984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2" name="Object 10"/>
          <p:cNvGraphicFramePr>
            <a:graphicFrameLocks noChangeAspect="1"/>
          </p:cNvGraphicFramePr>
          <p:nvPr/>
        </p:nvGraphicFramePr>
        <p:xfrm>
          <a:off x="7391401" y="4191000"/>
          <a:ext cx="498475" cy="184150"/>
        </p:xfrm>
        <a:graphic>
          <a:graphicData uri="http://schemas.openxmlformats.org/presentationml/2006/ole">
            <mc:AlternateContent xmlns:mc="http://schemas.openxmlformats.org/markup-compatibility/2006">
              <mc:Choice xmlns:v="urn:schemas-microsoft-com:vml" Requires="v">
                <p:oleObj spid="_x0000_s12425" name="CorelDRAW" r:id="rId9" imgW="5722200" imgH="2117520" progId="CorelDraw.Graphic.7">
                  <p:embed/>
                </p:oleObj>
              </mc:Choice>
              <mc:Fallback>
                <p:oleObj name="CorelDRAW" r:id="rId9" imgW="5722200" imgH="2117520" progId="CorelDraw.Graphic.7">
                  <p:embed/>
                  <p:pic>
                    <p:nvPicPr>
                      <p:cNvPr id="90122"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1401" y="4191000"/>
                        <a:ext cx="4984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3" name="Object 11"/>
          <p:cNvGraphicFramePr>
            <a:graphicFrameLocks noChangeAspect="1"/>
          </p:cNvGraphicFramePr>
          <p:nvPr/>
        </p:nvGraphicFramePr>
        <p:xfrm>
          <a:off x="5334001" y="3886200"/>
          <a:ext cx="498475" cy="184150"/>
        </p:xfrm>
        <a:graphic>
          <a:graphicData uri="http://schemas.openxmlformats.org/presentationml/2006/ole">
            <mc:AlternateContent xmlns:mc="http://schemas.openxmlformats.org/markup-compatibility/2006">
              <mc:Choice xmlns:v="urn:schemas-microsoft-com:vml" Requires="v">
                <p:oleObj spid="_x0000_s12426" name="CorelDRAW" r:id="rId10" imgW="5722200" imgH="2117520" progId="CorelDraw.Graphic.7">
                  <p:embed/>
                </p:oleObj>
              </mc:Choice>
              <mc:Fallback>
                <p:oleObj name="CorelDRAW" r:id="rId10" imgW="5722200" imgH="2117520" progId="CorelDraw.Graphic.7">
                  <p:embed/>
                  <p:pic>
                    <p:nvPicPr>
                      <p:cNvPr id="90123"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1" y="3886200"/>
                        <a:ext cx="4984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124" name="Rectangle 12"/>
          <p:cNvSpPr>
            <a:spLocks noChangeArrowheads="1"/>
          </p:cNvSpPr>
          <p:nvPr/>
        </p:nvSpPr>
        <p:spPr bwMode="auto">
          <a:xfrm>
            <a:off x="8091489" y="2362201"/>
            <a:ext cx="245310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400" i="1" dirty="0"/>
              <a:t>racemate </a:t>
            </a:r>
            <a:r>
              <a:rPr lang="ru-RU" altLang="uk-UA" sz="2400" i="1" dirty="0"/>
              <a:t/>
            </a:r>
            <a:br>
              <a:rPr lang="ru-RU" altLang="uk-UA" sz="2400" i="1" dirty="0"/>
            </a:br>
            <a:r>
              <a:rPr lang="en" altLang="uk-UA" sz="2400" i="1" dirty="0"/>
              <a:t>chloramphenicol </a:t>
            </a:r>
            <a:r>
              <a:rPr lang="ru-RU" altLang="uk-UA" sz="2400" i="1" dirty="0"/>
              <a:t/>
            </a:r>
            <a:br>
              <a:rPr lang="ru-RU" altLang="uk-UA" sz="2400" i="1" dirty="0"/>
            </a:br>
            <a:r>
              <a:rPr lang="en" altLang="uk-UA" sz="2400" i="1" dirty="0"/>
              <a:t>(synthomycin)</a:t>
            </a:r>
          </a:p>
        </p:txBody>
      </p:sp>
      <p:sp>
        <p:nvSpPr>
          <p:cNvPr id="90125" name="Rectangle 13"/>
          <p:cNvSpPr>
            <a:spLocks noChangeArrowheads="1"/>
          </p:cNvSpPr>
          <p:nvPr/>
        </p:nvSpPr>
        <p:spPr bwMode="auto">
          <a:xfrm>
            <a:off x="5159302" y="5273676"/>
            <a:ext cx="1873397" cy="830997"/>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 altLang="uk-UA" sz="2400" i="1">
                <a:effectLst>
                  <a:outerShdw blurRad="38100" dist="38100" dir="2700000" algn="tl">
                    <a:srgbClr val="000000"/>
                  </a:outerShdw>
                </a:effectLst>
              </a:rPr>
              <a:t>ketamine </a:t>
            </a:r>
            <a:r>
              <a:rPr lang="ru-RU" altLang="uk-UA" sz="2400" i="1">
                <a:effectLst>
                  <a:outerShdw blurRad="38100" dist="38100" dir="2700000" algn="tl">
                    <a:srgbClr val="000000"/>
                  </a:outerShdw>
                </a:effectLst>
              </a:rPr>
              <a:t/>
            </a:r>
            <a:br>
              <a:rPr lang="ru-RU" altLang="uk-UA" sz="2400" i="1">
                <a:effectLst>
                  <a:outerShdw blurRad="38100" dist="38100" dir="2700000" algn="tl">
                    <a:srgbClr val="000000"/>
                  </a:outerShdw>
                </a:effectLst>
              </a:rPr>
            </a:br>
            <a:r>
              <a:rPr lang="en" altLang="uk-UA" sz="2400" i="1">
                <a:effectLst>
                  <a:outerShdw blurRad="38100" dist="38100" dir="2700000" algn="tl">
                    <a:srgbClr val="000000"/>
                  </a:outerShdw>
                </a:effectLst>
              </a:rPr>
              <a:t>hydrochloride</a:t>
            </a:r>
          </a:p>
        </p:txBody>
      </p:sp>
      <p:graphicFrame>
        <p:nvGraphicFramePr>
          <p:cNvPr id="90129" name="Object 17"/>
          <p:cNvGraphicFramePr>
            <a:graphicFrameLocks noChangeAspect="1"/>
          </p:cNvGraphicFramePr>
          <p:nvPr/>
        </p:nvGraphicFramePr>
        <p:xfrm>
          <a:off x="2852738" y="4038601"/>
          <a:ext cx="1490662" cy="2341563"/>
        </p:xfrm>
        <a:graphic>
          <a:graphicData uri="http://schemas.openxmlformats.org/presentationml/2006/ole">
            <mc:AlternateContent xmlns:mc="http://schemas.openxmlformats.org/markup-compatibility/2006">
              <mc:Choice xmlns:v="urn:schemas-microsoft-com:vml" Requires="v">
                <p:oleObj spid="_x0000_s12427" name="CorelDRAW" r:id="rId11" imgW="4146120" imgH="6511680" progId="CorelDraw.Graphic.7">
                  <p:embed/>
                </p:oleObj>
              </mc:Choice>
              <mc:Fallback>
                <p:oleObj name="CorelDRAW" r:id="rId11" imgW="4146120" imgH="6511680" progId="CorelDraw.Graphic.7">
                  <p:embed/>
                  <p:pic>
                    <p:nvPicPr>
                      <p:cNvPr id="90129"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2738" y="4038601"/>
                        <a:ext cx="1490662" cy="2341563"/>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0130" name="Text Box 18"/>
          <p:cNvSpPr txBox="1">
            <a:spLocks noChangeArrowheads="1"/>
          </p:cNvSpPr>
          <p:nvPr/>
        </p:nvSpPr>
        <p:spPr bwMode="auto">
          <a:xfrm>
            <a:off x="8153400" y="6248400"/>
            <a:ext cx="18437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b="1">
                <a:effectLst>
                  <a:outerShdw blurRad="38100" dist="38100" dir="2700000" algn="tl">
                    <a:srgbClr val="000000"/>
                  </a:outerShdw>
                </a:effectLst>
              </a:rPr>
              <a:t>L-form (CNS </a:t>
            </a:r>
            <a:r>
              <a:rPr lang="en" altLang="uk-UA" b="1">
                <a:effectLst>
                  <a:outerShdw blurRad="38100" dist="38100" dir="2700000" algn="tl">
                    <a:srgbClr val="000000"/>
                  </a:outerShdw>
                </a:effectLst>
                <a:sym typeface="Symbol" panose="05050102010706020507" pitchFamily="18" charset="2"/>
              </a:rPr>
              <a:t>)</a:t>
            </a:r>
            <a:endParaRPr lang="ru-RU" altLang="uk-UA" b="1">
              <a:effectLst>
                <a:outerShdw blurRad="38100" dist="38100" dir="2700000" algn="tl">
                  <a:srgbClr val="000000"/>
                </a:outerShdw>
              </a:effectLst>
            </a:endParaRPr>
          </a:p>
        </p:txBody>
      </p:sp>
      <p:sp>
        <p:nvSpPr>
          <p:cNvPr id="90131" name="Text Box 19"/>
          <p:cNvSpPr txBox="1">
            <a:spLocks noChangeArrowheads="1"/>
          </p:cNvSpPr>
          <p:nvPr/>
        </p:nvSpPr>
        <p:spPr bwMode="auto">
          <a:xfrm>
            <a:off x="2514601" y="6248400"/>
            <a:ext cx="18918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b="1">
                <a:effectLst>
                  <a:outerShdw blurRad="38100" dist="38100" dir="2700000" algn="tl">
                    <a:srgbClr val="000000"/>
                  </a:outerShdw>
                </a:effectLst>
              </a:rPr>
              <a:t>D-form (CNS </a:t>
            </a:r>
            <a:r>
              <a:rPr lang="en" altLang="uk-UA" b="1">
                <a:effectLst>
                  <a:outerShdw blurRad="38100" dist="38100" dir="2700000" algn="tl">
                    <a:srgbClr val="000000"/>
                  </a:outerShdw>
                </a:effectLst>
                <a:sym typeface="Symbol" panose="05050102010706020507" pitchFamily="18" charset="2"/>
              </a:rPr>
              <a:t>)</a:t>
            </a:r>
            <a:endParaRPr lang="ru-RU" altLang="uk-UA" b="1">
              <a:effectLst>
                <a:outerShdw blurRad="38100" dist="38100" dir="2700000" algn="tl">
                  <a:srgbClr val="000000"/>
                </a:outerShdw>
              </a:effectLst>
            </a:endParaRPr>
          </a:p>
        </p:txBody>
      </p:sp>
    </p:spTree>
    <p:extLst>
      <p:ext uri="{BB962C8B-B14F-4D97-AF65-F5344CB8AC3E}">
        <p14:creationId xmlns:p14="http://schemas.microsoft.com/office/powerpoint/2010/main" val="3044576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28" name="Object 8"/>
          <p:cNvGraphicFramePr>
            <a:graphicFrameLocks noChangeAspect="1"/>
          </p:cNvGraphicFramePr>
          <p:nvPr/>
        </p:nvGraphicFramePr>
        <p:xfrm>
          <a:off x="4324350" y="1066800"/>
          <a:ext cx="3232150" cy="5538788"/>
        </p:xfrm>
        <a:graphic>
          <a:graphicData uri="http://schemas.openxmlformats.org/presentationml/2006/ole">
            <mc:AlternateContent xmlns:mc="http://schemas.openxmlformats.org/markup-compatibility/2006">
              <mc:Choice xmlns:v="urn:schemas-microsoft-com:vml" Requires="v">
                <p:oleObj spid="_x0000_s13358" name="CorelDRAW" r:id="rId3" imgW="2920680" imgH="5004720" progId="CorelDraw.Graphic.7">
                  <p:embed/>
                </p:oleObj>
              </mc:Choice>
              <mc:Fallback>
                <p:oleObj name="CorelDRAW" r:id="rId3" imgW="2920680" imgH="5004720" progId="CorelDraw.Graphic.7">
                  <p:embed/>
                  <p:pic>
                    <p:nvPicPr>
                      <p:cNvPr id="13312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350" y="1066800"/>
                        <a:ext cx="3232150" cy="553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23" name="Rectangle 3"/>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133125" name="Rectangle 5"/>
          <p:cNvSpPr>
            <a:spLocks noChangeArrowheads="1"/>
          </p:cNvSpPr>
          <p:nvPr/>
        </p:nvSpPr>
        <p:spPr bwMode="auto">
          <a:xfrm>
            <a:off x="3886200" y="914400"/>
            <a:ext cx="4876800" cy="6096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r>
              <a:rPr lang="en" altLang="uk-UA" sz="2400" b="1" i="1" dirty="0"/>
              <a:t>Excipients</a:t>
            </a:r>
          </a:p>
        </p:txBody>
      </p:sp>
      <p:sp>
        <p:nvSpPr>
          <p:cNvPr id="133129" name="AutoShape 9"/>
          <p:cNvSpPr>
            <a:spLocks noChangeArrowheads="1"/>
          </p:cNvSpPr>
          <p:nvPr/>
        </p:nvSpPr>
        <p:spPr bwMode="auto">
          <a:xfrm>
            <a:off x="4343400" y="3124200"/>
            <a:ext cx="3505200" cy="2438400"/>
          </a:xfrm>
          <a:prstGeom prst="irregularSeal1">
            <a:avLst/>
          </a:prstGeom>
          <a:solidFill>
            <a:srgbClr val="FF0000"/>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graphicFrame>
        <p:nvGraphicFramePr>
          <p:cNvPr id="133131" name="Object 11"/>
          <p:cNvGraphicFramePr>
            <a:graphicFrameLocks noChangeAspect="1"/>
          </p:cNvGraphicFramePr>
          <p:nvPr/>
        </p:nvGraphicFramePr>
        <p:xfrm>
          <a:off x="4960939" y="3886201"/>
          <a:ext cx="2270125" cy="955675"/>
        </p:xfrm>
        <a:graphic>
          <a:graphicData uri="http://schemas.openxmlformats.org/presentationml/2006/ole">
            <mc:AlternateContent xmlns:mc="http://schemas.openxmlformats.org/markup-compatibility/2006">
              <mc:Choice xmlns:v="urn:schemas-microsoft-com:vml" Requires="v">
                <p:oleObj spid="_x0000_s13359" name="CorelDRAW" r:id="rId5" imgW="2269440" imgH="956160" progId="CorelDraw.Graphic.7">
                  <p:embed/>
                </p:oleObj>
              </mc:Choice>
              <mc:Fallback>
                <p:oleObj name="CorelDRAW" r:id="rId5" imgW="2269440" imgH="956160" progId="CorelDraw.Graphic.7">
                  <p:embed/>
                  <p:pic>
                    <p:nvPicPr>
                      <p:cNvPr id="133131"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0939" y="3886201"/>
                        <a:ext cx="2270125" cy="95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32" name="AutoShape 12"/>
          <p:cNvSpPr>
            <a:spLocks noChangeArrowheads="1"/>
          </p:cNvSpPr>
          <p:nvPr/>
        </p:nvSpPr>
        <p:spPr bwMode="auto">
          <a:xfrm>
            <a:off x="2209800" y="1905001"/>
            <a:ext cx="2057400" cy="1729153"/>
          </a:xfrm>
          <a:prstGeom prst="wedgeRectCallout">
            <a:avLst>
              <a:gd name="adj1" fmla="val 75079"/>
              <a:gd name="adj2" fmla="val 83662"/>
            </a:avLst>
          </a:prstGeom>
          <a:solidFill>
            <a:srgbClr val="0066FF"/>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b="1" dirty="0">
                <a:latin typeface="Arial" panose="020B0604020202020204" pitchFamily="34" charset="0"/>
              </a:rPr>
              <a:t>Magnesium trisilicate and magnesium oxide </a:t>
            </a:r>
            <a:r>
              <a:rPr lang="en" altLang="uk-UA" b="1" dirty="0">
                <a:latin typeface="Arial" panose="020B0604020202020204" pitchFamily="34" charset="0"/>
                <a:sym typeface="Symbol" panose="05050102010706020507" pitchFamily="18" charset="2"/>
              </a:rPr>
              <a:t> destruction of steroids</a:t>
            </a:r>
            <a:endParaRPr lang="ru-RU" altLang="uk-UA" b="1" dirty="0">
              <a:latin typeface="Arial" panose="020B0604020202020204" pitchFamily="34" charset="0"/>
            </a:endParaRPr>
          </a:p>
        </p:txBody>
      </p:sp>
      <p:sp>
        <p:nvSpPr>
          <p:cNvPr id="133133" name="AutoShape 13"/>
          <p:cNvSpPr>
            <a:spLocks noChangeArrowheads="1"/>
          </p:cNvSpPr>
          <p:nvPr/>
        </p:nvSpPr>
        <p:spPr bwMode="auto">
          <a:xfrm>
            <a:off x="2209800" y="4572001"/>
            <a:ext cx="1981200" cy="1457325"/>
          </a:xfrm>
          <a:prstGeom prst="wedgeRectCallout">
            <a:avLst>
              <a:gd name="adj1" fmla="val 80611"/>
              <a:gd name="adj2" fmla="val -56755"/>
            </a:avLst>
          </a:prstGeom>
          <a:solidFill>
            <a:srgbClr val="0066FF"/>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b="1">
                <a:latin typeface="Arial" panose="020B0604020202020204" pitchFamily="34" charset="0"/>
              </a:rPr>
              <a:t>TWIN-80 enhances the adsorption of vitamins </a:t>
            </a:r>
            <a:r>
              <a:rPr lang="ru-RU" altLang="uk-UA" b="1">
                <a:latin typeface="Arial" panose="020B0604020202020204" pitchFamily="34" charset="0"/>
              </a:rPr>
              <a:t/>
            </a:r>
            <a:br>
              <a:rPr lang="ru-RU" altLang="uk-UA" b="1">
                <a:latin typeface="Arial" panose="020B0604020202020204" pitchFamily="34" charset="0"/>
              </a:rPr>
            </a:br>
            <a:r>
              <a:rPr lang="en" altLang="uk-UA" b="1">
                <a:latin typeface="Arial" panose="020B0604020202020204" pitchFamily="34" charset="0"/>
              </a:rPr>
              <a:t>A, D, E</a:t>
            </a:r>
          </a:p>
        </p:txBody>
      </p:sp>
      <p:sp>
        <p:nvSpPr>
          <p:cNvPr id="133134" name="AutoShape 14"/>
          <p:cNvSpPr>
            <a:spLocks noChangeArrowheads="1"/>
          </p:cNvSpPr>
          <p:nvPr/>
        </p:nvSpPr>
        <p:spPr bwMode="auto">
          <a:xfrm>
            <a:off x="8077200" y="1600200"/>
            <a:ext cx="2362200" cy="2133600"/>
          </a:xfrm>
          <a:prstGeom prst="wedgeRectCallout">
            <a:avLst>
              <a:gd name="adj1" fmla="val -98722"/>
              <a:gd name="adj2" fmla="val 52306"/>
            </a:avLst>
          </a:prstGeom>
          <a:solidFill>
            <a:srgbClr val="0066FF"/>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b="1">
                <a:latin typeface="Arial" panose="020B0604020202020204" pitchFamily="34" charset="0"/>
              </a:rPr>
              <a:t>Lactose reduces the effects of isoniazid, barbiturates, and enhances the effects of testosterone.</a:t>
            </a:r>
          </a:p>
        </p:txBody>
      </p:sp>
      <p:sp>
        <p:nvSpPr>
          <p:cNvPr id="133135" name="AutoShape 15"/>
          <p:cNvSpPr>
            <a:spLocks noChangeArrowheads="1"/>
          </p:cNvSpPr>
          <p:nvPr/>
        </p:nvSpPr>
        <p:spPr bwMode="auto">
          <a:xfrm>
            <a:off x="8077200" y="4495800"/>
            <a:ext cx="2362200" cy="1822450"/>
          </a:xfrm>
          <a:prstGeom prst="wedgeRectCallout">
            <a:avLst>
              <a:gd name="adj1" fmla="val -81384"/>
              <a:gd name="adj2" fmla="val -37630"/>
            </a:avLst>
          </a:prstGeom>
          <a:solidFill>
            <a:srgbClr val="0066FF"/>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b="1">
                <a:latin typeface="Arial" panose="020B0604020202020204" pitchFamily="34" charset="0"/>
              </a:rPr>
              <a:t>Kaolin delays the release of alkaloids, anesthetics, antibiotics</a:t>
            </a:r>
          </a:p>
        </p:txBody>
      </p:sp>
    </p:spTree>
    <p:extLst>
      <p:ext uri="{BB962C8B-B14F-4D97-AF65-F5344CB8AC3E}">
        <p14:creationId xmlns:p14="http://schemas.microsoft.com/office/powerpoint/2010/main" val="2454600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3132"/>
                                        </p:tgtEl>
                                        <p:attrNameLst>
                                          <p:attrName>style.visibility</p:attrName>
                                        </p:attrNameLst>
                                      </p:cBhvr>
                                      <p:to>
                                        <p:strVal val="visible"/>
                                      </p:to>
                                    </p:set>
                                    <p:animEffect transition="in" filter="wipe(right)">
                                      <p:cBhvr>
                                        <p:cTn id="7" dur="500"/>
                                        <p:tgtEl>
                                          <p:spTgt spid="133132"/>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3133"/>
                                        </p:tgtEl>
                                        <p:attrNameLst>
                                          <p:attrName>style.visibility</p:attrName>
                                        </p:attrNameLst>
                                      </p:cBhvr>
                                      <p:to>
                                        <p:strVal val="visible"/>
                                      </p:to>
                                    </p:set>
                                    <p:animEffect transition="in" filter="wipe(right)">
                                      <p:cBhvr>
                                        <p:cTn id="11" dur="500"/>
                                        <p:tgtEl>
                                          <p:spTgt spid="133133"/>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34"/>
                                        </p:tgtEl>
                                        <p:attrNameLst>
                                          <p:attrName>style.visibility</p:attrName>
                                        </p:attrNameLst>
                                      </p:cBhvr>
                                      <p:to>
                                        <p:strVal val="visible"/>
                                      </p:to>
                                    </p:set>
                                    <p:animEffect transition="in" filter="wipe(left)">
                                      <p:cBhvr>
                                        <p:cTn id="15" dur="500"/>
                                        <p:tgtEl>
                                          <p:spTgt spid="133134"/>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35"/>
                                        </p:tgtEl>
                                        <p:attrNameLst>
                                          <p:attrName>style.visibility</p:attrName>
                                        </p:attrNameLst>
                                      </p:cBhvr>
                                      <p:to>
                                        <p:strVal val="visible"/>
                                      </p:to>
                                    </p:set>
                                    <p:animEffect transition="in" filter="wipe(left)">
                                      <p:cBhvr>
                                        <p:cTn id="19" dur="500"/>
                                        <p:tgtEl>
                                          <p:spTgt spid="133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2" grpId="0" animBg="1" autoUpdateAnimBg="0"/>
      <p:bldP spid="133133" grpId="0" animBg="1" autoUpdateAnimBg="0"/>
      <p:bldP spid="133134" grpId="0" animBg="1" autoUpdateAnimBg="0"/>
      <p:bldP spid="133135"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20" name="Object 12"/>
          <p:cNvGraphicFramePr>
            <a:graphicFrameLocks noChangeAspect="1"/>
          </p:cNvGraphicFramePr>
          <p:nvPr/>
        </p:nvGraphicFramePr>
        <p:xfrm>
          <a:off x="4572000" y="3300414"/>
          <a:ext cx="3581400" cy="3252787"/>
        </p:xfrm>
        <a:graphic>
          <a:graphicData uri="http://schemas.openxmlformats.org/presentationml/2006/ole">
            <mc:AlternateContent xmlns:mc="http://schemas.openxmlformats.org/markup-compatibility/2006">
              <mc:Choice xmlns:v="urn:schemas-microsoft-com:vml" Requires="v">
                <p:oleObj spid="_x0000_s14360" name="CorelDRAW" r:id="rId3" imgW="2581275" imgH="2345055" progId="CorelDRAW.Graphic.12">
                  <p:embed/>
                </p:oleObj>
              </mc:Choice>
              <mc:Fallback>
                <p:oleObj name="CorelDRAW" r:id="rId3" imgW="2581275" imgH="2345055" progId="CorelDRAW.Graphic.12">
                  <p:embed/>
                  <p:pic>
                    <p:nvPicPr>
                      <p:cNvPr id="11982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300414"/>
                        <a:ext cx="3581400" cy="3252787"/>
                      </a:xfrm>
                      <a:prstGeom prst="rect">
                        <a:avLst/>
                      </a:prstGeom>
                      <a:noFill/>
                      <a:ln>
                        <a:noFill/>
                      </a:ln>
                      <a:effectLst>
                        <a:outerShdw dist="35921" dir="2700000" algn="ctr" rotWithShape="0">
                          <a:srgbClr val="9999FF"/>
                        </a:outerShdw>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CCFF"/>
                            </a:solidFill>
                            <a:miter lim="800000"/>
                            <a:headEnd/>
                            <a:tailEnd/>
                          </a14:hiddenLine>
                        </a:ext>
                      </a:extLst>
                    </p:spPr>
                  </p:pic>
                </p:oleObj>
              </mc:Fallback>
            </mc:AlternateContent>
          </a:graphicData>
        </a:graphic>
      </p:graphicFrame>
      <p:sp>
        <p:nvSpPr>
          <p:cNvPr id="119812"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
        <p:nvSpPr>
          <p:cNvPr id="119815" name="Rectangle 7"/>
          <p:cNvSpPr>
            <a:spLocks noChangeArrowheads="1"/>
          </p:cNvSpPr>
          <p:nvPr/>
        </p:nvSpPr>
        <p:spPr bwMode="auto">
          <a:xfrm>
            <a:off x="3886200" y="914400"/>
            <a:ext cx="4876800" cy="609600"/>
          </a:xfrm>
          <a:prstGeom prst="rect">
            <a:avLst/>
          </a:prstGeom>
          <a:solidFill>
            <a:srgbClr val="990099"/>
          </a:solidFill>
          <a:ln>
            <a:noFill/>
          </a:ln>
          <a:effectLst/>
          <a:extLs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defRPr>
                <a:solidFill>
                  <a:schemeClr val="tx1"/>
                </a:solidFill>
                <a:latin typeface="Arial" panose="020B0604020202020204" pitchFamily="34" charset="0"/>
              </a:defRPr>
            </a:lvl1pPr>
            <a:lvl2pPr marL="762000" indent="-762000">
              <a:defRPr>
                <a:solidFill>
                  <a:schemeClr val="tx1"/>
                </a:solidFill>
                <a:latin typeface="Arial" panose="020B0604020202020204" pitchFamily="34" charset="0"/>
              </a:defRPr>
            </a:lvl2pPr>
            <a:lvl3pPr marL="762000" indent="-762000">
              <a:defRPr>
                <a:solidFill>
                  <a:schemeClr val="tx1"/>
                </a:solidFill>
                <a:latin typeface="Arial" panose="020B0604020202020204" pitchFamily="34" charset="0"/>
              </a:defRPr>
            </a:lvl3pPr>
            <a:lvl4pPr marL="762000" indent="-762000">
              <a:defRPr>
                <a:solidFill>
                  <a:schemeClr val="tx1"/>
                </a:solidFill>
                <a:latin typeface="Arial" panose="020B0604020202020204" pitchFamily="34" charset="0"/>
              </a:defRPr>
            </a:lvl4pPr>
            <a:lvl5pPr marL="762000" indent="-762000">
              <a:defRPr>
                <a:solidFill>
                  <a:schemeClr val="tx1"/>
                </a:solidFill>
                <a:latin typeface="Arial" panose="020B0604020202020204" pitchFamily="34" charset="0"/>
              </a:defRPr>
            </a:lvl5pPr>
            <a:lvl6pPr marL="1219200" indent="-762000" fontAlgn="base">
              <a:spcBef>
                <a:spcPct val="0"/>
              </a:spcBef>
              <a:spcAft>
                <a:spcPct val="0"/>
              </a:spcAft>
              <a:defRPr>
                <a:solidFill>
                  <a:schemeClr val="tx1"/>
                </a:solidFill>
                <a:latin typeface="Arial" panose="020B0604020202020204" pitchFamily="34" charset="0"/>
              </a:defRPr>
            </a:lvl6pPr>
            <a:lvl7pPr marL="1676400" indent="-762000" fontAlgn="base">
              <a:spcBef>
                <a:spcPct val="0"/>
              </a:spcBef>
              <a:spcAft>
                <a:spcPct val="0"/>
              </a:spcAft>
              <a:defRPr>
                <a:solidFill>
                  <a:schemeClr val="tx1"/>
                </a:solidFill>
                <a:latin typeface="Arial" panose="020B0604020202020204" pitchFamily="34" charset="0"/>
              </a:defRPr>
            </a:lvl7pPr>
            <a:lvl8pPr marL="2133600" indent="-762000" fontAlgn="base">
              <a:spcBef>
                <a:spcPct val="0"/>
              </a:spcBef>
              <a:spcAft>
                <a:spcPct val="0"/>
              </a:spcAft>
              <a:defRPr>
                <a:solidFill>
                  <a:schemeClr val="tx1"/>
                </a:solidFill>
                <a:latin typeface="Arial" panose="020B0604020202020204" pitchFamily="34" charset="0"/>
              </a:defRPr>
            </a:lvl8pPr>
            <a:lvl9pPr marL="2590800" indent="-762000" fontAlgn="base">
              <a:spcBef>
                <a:spcPct val="0"/>
              </a:spcBef>
              <a:spcAft>
                <a:spcPct val="0"/>
              </a:spcAft>
              <a:defRPr>
                <a:solidFill>
                  <a:schemeClr val="tx1"/>
                </a:solidFill>
                <a:latin typeface="Arial" panose="020B0604020202020204" pitchFamily="34" charset="0"/>
              </a:defRPr>
            </a:lvl9pPr>
          </a:lstStyle>
          <a:p>
            <a:r>
              <a:rPr lang="en" altLang="uk-UA" sz="2400" b="1" i="1" dirty="0"/>
              <a:t>Excipients</a:t>
            </a:r>
          </a:p>
        </p:txBody>
      </p:sp>
      <p:sp>
        <p:nvSpPr>
          <p:cNvPr id="119816" name="Line 8"/>
          <p:cNvSpPr>
            <a:spLocks noChangeShapeType="1"/>
          </p:cNvSpPr>
          <p:nvPr/>
        </p:nvSpPr>
        <p:spPr bwMode="auto">
          <a:xfrm flipH="1">
            <a:off x="6477000" y="3429000"/>
            <a:ext cx="76200" cy="914400"/>
          </a:xfrm>
          <a:prstGeom prst="line">
            <a:avLst/>
          </a:prstGeom>
          <a:noFill/>
          <a:ln w="762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119818" name="Line 10"/>
          <p:cNvSpPr>
            <a:spLocks noChangeShapeType="1"/>
          </p:cNvSpPr>
          <p:nvPr/>
        </p:nvSpPr>
        <p:spPr bwMode="auto">
          <a:xfrm flipH="1">
            <a:off x="7315200" y="3276600"/>
            <a:ext cx="990600" cy="1042988"/>
          </a:xfrm>
          <a:prstGeom prst="line">
            <a:avLst/>
          </a:prstGeom>
          <a:noFill/>
          <a:ln w="762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119819" name="Line 11"/>
          <p:cNvSpPr>
            <a:spLocks noChangeShapeType="1"/>
          </p:cNvSpPr>
          <p:nvPr/>
        </p:nvSpPr>
        <p:spPr bwMode="auto">
          <a:xfrm flipH="1">
            <a:off x="7848600" y="4191000"/>
            <a:ext cx="914400" cy="304800"/>
          </a:xfrm>
          <a:prstGeom prst="line">
            <a:avLst/>
          </a:prstGeom>
          <a:noFill/>
          <a:ln w="762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119821" name="Rectangle 13"/>
          <p:cNvSpPr>
            <a:spLocks noChangeArrowheads="1"/>
          </p:cNvSpPr>
          <p:nvPr/>
        </p:nvSpPr>
        <p:spPr bwMode="auto">
          <a:xfrm>
            <a:off x="2362200" y="1644651"/>
            <a:ext cx="7696200" cy="714375"/>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pPr>
            <a:r>
              <a:rPr lang="en" altLang="uk-UA" sz="2400" i="1">
                <a:solidFill>
                  <a:srgbClr val="FFCCFF"/>
                </a:solidFill>
                <a:effectLst>
                  <a:outerShdw blurRad="38100" dist="38100" dir="2700000" algn="tl">
                    <a:srgbClr val="000000"/>
                  </a:outerShdw>
                </a:effectLst>
              </a:rPr>
              <a:t>Skin absorption activators change </a:t>
            </a:r>
            <a:r>
              <a:rPr lang="ru-RU" altLang="uk-UA" sz="2400" i="1">
                <a:solidFill>
                  <a:srgbClr val="FFCCFF"/>
                </a:solidFill>
                <a:effectLst>
                  <a:outerShdw blurRad="38100" dist="38100" dir="2700000" algn="tl">
                    <a:srgbClr val="000000"/>
                  </a:outerShdw>
                </a:effectLst>
              </a:rPr>
              <a:t/>
            </a:r>
            <a:br>
              <a:rPr lang="ru-RU" altLang="uk-UA" sz="2400" i="1">
                <a:solidFill>
                  <a:srgbClr val="FFCCFF"/>
                </a:solidFill>
                <a:effectLst>
                  <a:outerShdw blurRad="38100" dist="38100" dir="2700000" algn="tl">
                    <a:srgbClr val="000000"/>
                  </a:outerShdw>
                </a:effectLst>
              </a:rPr>
            </a:br>
            <a:r>
              <a:rPr lang="en" altLang="uk-UA" sz="2400" i="1">
                <a:solidFill>
                  <a:srgbClr val="FFCCFF"/>
                </a:solidFill>
                <a:effectLst>
                  <a:outerShdw blurRad="38100" dist="38100" dir="2700000" algn="tl">
                    <a:srgbClr val="000000"/>
                  </a:outerShdw>
                </a:effectLst>
              </a:rPr>
              <a:t>the structure of the epidermis due to the dissolution of lipids.</a:t>
            </a:r>
          </a:p>
        </p:txBody>
      </p:sp>
      <p:sp>
        <p:nvSpPr>
          <p:cNvPr id="119822" name="Rectangle 14"/>
          <p:cNvSpPr>
            <a:spLocks noChangeArrowheads="1"/>
          </p:cNvSpPr>
          <p:nvPr/>
        </p:nvSpPr>
        <p:spPr bwMode="auto">
          <a:xfrm>
            <a:off x="5638800" y="2438401"/>
            <a:ext cx="1887538" cy="1044575"/>
          </a:xfrm>
          <a:prstGeom prst="rect">
            <a:avLst/>
          </a:prstGeom>
          <a:solidFill>
            <a:srgbClr val="9999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 altLang="uk-UA" sz="2000" b="1" i="1">
                <a:solidFill>
                  <a:srgbClr val="FFFF66"/>
                </a:solidFill>
                <a:effectLst>
                  <a:outerShdw blurRad="38100" dist="38100" dir="2700000" algn="tl">
                    <a:srgbClr val="000000"/>
                  </a:outerShdw>
                </a:effectLst>
                <a:latin typeface="Arial" panose="020B0604020202020204" pitchFamily="34" charset="0"/>
              </a:rPr>
              <a:t>Alcohols </a:t>
            </a:r>
            <a:r>
              <a:rPr lang="ru-RU" altLang="uk-UA" sz="2000" b="1" i="1">
                <a:solidFill>
                  <a:srgbClr val="FFFF66"/>
                </a:solidFill>
                <a:effectLst>
                  <a:outerShdw blurRad="38100" dist="38100" dir="2700000" algn="tl">
                    <a:srgbClr val="000000"/>
                  </a:outerShdw>
                </a:effectLst>
                <a:latin typeface="Arial" panose="020B0604020202020204" pitchFamily="34" charset="0"/>
              </a:rPr>
              <a:t/>
            </a:r>
            <a:br>
              <a:rPr lang="ru-RU" altLang="uk-UA" sz="2000" b="1" i="1">
                <a:solidFill>
                  <a:srgbClr val="FFFF66"/>
                </a:solidFill>
                <a:effectLst>
                  <a:outerShdw blurRad="38100" dist="38100" dir="2700000" algn="tl">
                    <a:srgbClr val="000000"/>
                  </a:outerShdw>
                </a:effectLst>
                <a:latin typeface="Arial" panose="020B0604020202020204" pitchFamily="34" charset="0"/>
              </a:rPr>
            </a:br>
            <a:r>
              <a:rPr lang="en" altLang="uk-UA" sz="2000" b="1" i="1">
                <a:solidFill>
                  <a:srgbClr val="FFFF66"/>
                </a:solidFill>
                <a:effectLst>
                  <a:outerShdw blurRad="38100" dist="38100" dir="2700000" algn="tl">
                    <a:srgbClr val="000000"/>
                  </a:outerShdw>
                </a:effectLst>
                <a:latin typeface="Arial" panose="020B0604020202020204" pitchFamily="34" charset="0"/>
              </a:rPr>
              <a:t>(ethyl, </a:t>
            </a:r>
            <a:r>
              <a:rPr lang="ru-RU" altLang="uk-UA" sz="2000" b="1" i="1">
                <a:solidFill>
                  <a:srgbClr val="FFFF66"/>
                </a:solidFill>
                <a:effectLst>
                  <a:outerShdw blurRad="38100" dist="38100" dir="2700000" algn="tl">
                    <a:srgbClr val="000000"/>
                  </a:outerShdw>
                </a:effectLst>
                <a:latin typeface="Arial" panose="020B0604020202020204" pitchFamily="34" charset="0"/>
              </a:rPr>
              <a:t/>
            </a:r>
            <a:br>
              <a:rPr lang="ru-RU" altLang="uk-UA" sz="2000" b="1" i="1">
                <a:solidFill>
                  <a:srgbClr val="FFFF66"/>
                </a:solidFill>
                <a:effectLst>
                  <a:outerShdw blurRad="38100" dist="38100" dir="2700000" algn="tl">
                    <a:srgbClr val="000000"/>
                  </a:outerShdw>
                </a:effectLst>
                <a:latin typeface="Arial" panose="020B0604020202020204" pitchFamily="34" charset="0"/>
              </a:rPr>
            </a:br>
            <a:r>
              <a:rPr lang="en" altLang="uk-UA" sz="2000" b="1" i="1">
                <a:solidFill>
                  <a:srgbClr val="FFFF66"/>
                </a:solidFill>
                <a:effectLst>
                  <a:outerShdw blurRad="38100" dist="38100" dir="2700000" algn="tl">
                    <a:srgbClr val="000000"/>
                  </a:outerShdw>
                </a:effectLst>
                <a:latin typeface="Arial" panose="020B0604020202020204" pitchFamily="34" charset="0"/>
              </a:rPr>
              <a:t>cetyl)</a:t>
            </a:r>
          </a:p>
        </p:txBody>
      </p:sp>
      <p:sp>
        <p:nvSpPr>
          <p:cNvPr id="119823" name="Text Box 15"/>
          <p:cNvSpPr txBox="1">
            <a:spLocks noChangeArrowheads="1"/>
          </p:cNvSpPr>
          <p:nvPr/>
        </p:nvSpPr>
        <p:spPr bwMode="auto">
          <a:xfrm>
            <a:off x="7848600" y="2438401"/>
            <a:ext cx="2762250" cy="1044575"/>
          </a:xfrm>
          <a:prstGeom prst="rect">
            <a:avLst/>
          </a:prstGeom>
          <a:solidFill>
            <a:srgbClr val="9999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000" b="1" i="1">
                <a:solidFill>
                  <a:srgbClr val="FFFF66"/>
                </a:solidFill>
                <a:effectLst>
                  <a:outerShdw blurRad="38100" dist="38100" dir="2700000" algn="tl">
                    <a:srgbClr val="000000"/>
                  </a:outerShdw>
                </a:effectLst>
                <a:latin typeface="Arial" panose="020B0604020202020204" pitchFamily="34" charset="0"/>
              </a:rPr>
              <a:t>Broadcasts </a:t>
            </a:r>
            <a:r>
              <a:rPr lang="ru-RU" altLang="uk-UA" sz="2000" b="1" i="1">
                <a:solidFill>
                  <a:srgbClr val="FFFF66"/>
                </a:solidFill>
                <a:effectLst>
                  <a:outerShdw blurRad="38100" dist="38100" dir="2700000" algn="tl">
                    <a:srgbClr val="000000"/>
                  </a:outerShdw>
                </a:effectLst>
                <a:latin typeface="Arial" panose="020B0604020202020204" pitchFamily="34" charset="0"/>
              </a:rPr>
              <a:t/>
            </a:r>
            <a:br>
              <a:rPr lang="ru-RU" altLang="uk-UA" sz="2000" b="1" i="1">
                <a:solidFill>
                  <a:srgbClr val="FFFF66"/>
                </a:solidFill>
                <a:effectLst>
                  <a:outerShdw blurRad="38100" dist="38100" dir="2700000" algn="tl">
                    <a:srgbClr val="000000"/>
                  </a:outerShdw>
                </a:effectLst>
                <a:latin typeface="Arial" panose="020B0604020202020204" pitchFamily="34" charset="0"/>
              </a:rPr>
            </a:br>
            <a:r>
              <a:rPr lang="en" altLang="uk-UA" sz="2000" b="1" i="1">
                <a:solidFill>
                  <a:srgbClr val="FFFF66"/>
                </a:solidFill>
                <a:effectLst>
                  <a:outerShdw blurRad="38100" dist="38100" dir="2700000" algn="tl">
                    <a:srgbClr val="000000"/>
                  </a:outerShdw>
                </a:effectLst>
                <a:latin typeface="Arial" panose="020B0604020202020204" pitchFamily="34" charset="0"/>
              </a:rPr>
              <a:t>(cetyl palmitate, </a:t>
            </a:r>
            <a:r>
              <a:rPr lang="ru-RU" altLang="uk-UA" sz="2000" b="1" i="1">
                <a:solidFill>
                  <a:srgbClr val="FFFF66"/>
                </a:solidFill>
                <a:effectLst>
                  <a:outerShdw blurRad="38100" dist="38100" dir="2700000" algn="tl">
                    <a:srgbClr val="000000"/>
                  </a:outerShdw>
                </a:effectLst>
                <a:latin typeface="Arial" panose="020B0604020202020204" pitchFamily="34" charset="0"/>
              </a:rPr>
              <a:t/>
            </a:r>
            <a:br>
              <a:rPr lang="ru-RU" altLang="uk-UA" sz="2000" b="1" i="1">
                <a:solidFill>
                  <a:srgbClr val="FFFF66"/>
                </a:solidFill>
                <a:effectLst>
                  <a:outerShdw blurRad="38100" dist="38100" dir="2700000" algn="tl">
                    <a:srgbClr val="000000"/>
                  </a:outerShdw>
                </a:effectLst>
                <a:latin typeface="Arial" panose="020B0604020202020204" pitchFamily="34" charset="0"/>
              </a:rPr>
            </a:br>
            <a:r>
              <a:rPr lang="en" altLang="uk-UA" sz="2000" b="1" i="1">
                <a:solidFill>
                  <a:srgbClr val="FFFF66"/>
                </a:solidFill>
                <a:effectLst>
                  <a:outerShdw blurRad="38100" dist="38100" dir="2700000" algn="tl">
                    <a:srgbClr val="000000"/>
                  </a:outerShdw>
                </a:effectLst>
                <a:latin typeface="Arial" panose="020B0604020202020204" pitchFamily="34" charset="0"/>
              </a:rPr>
              <a:t>cetyl myristate)</a:t>
            </a:r>
          </a:p>
        </p:txBody>
      </p:sp>
      <p:sp>
        <p:nvSpPr>
          <p:cNvPr id="119826" name="Text Box 18"/>
          <p:cNvSpPr txBox="1">
            <a:spLocks noChangeArrowheads="1"/>
          </p:cNvSpPr>
          <p:nvPr/>
        </p:nvSpPr>
        <p:spPr bwMode="auto">
          <a:xfrm>
            <a:off x="8229600" y="3581400"/>
            <a:ext cx="2310056" cy="707886"/>
          </a:xfrm>
          <a:prstGeom prst="rect">
            <a:avLst/>
          </a:prstGeom>
          <a:solidFill>
            <a:srgbClr val="9999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000" b="1" i="1">
                <a:solidFill>
                  <a:srgbClr val="FFFF66"/>
                </a:solidFill>
                <a:effectLst>
                  <a:outerShdw blurRad="38100" dist="38100" dir="2700000" algn="tl">
                    <a:srgbClr val="000000"/>
                  </a:outerShdw>
                </a:effectLst>
                <a:latin typeface="Arial" panose="020B0604020202020204" pitchFamily="34" charset="0"/>
              </a:rPr>
              <a:t>Oil </a:t>
            </a:r>
            <a:r>
              <a:rPr lang="ru-RU" altLang="uk-UA" sz="2000" b="1" i="1">
                <a:solidFill>
                  <a:srgbClr val="FFFF66"/>
                </a:solidFill>
                <a:effectLst>
                  <a:outerShdw blurRad="38100" dist="38100" dir="2700000" algn="tl">
                    <a:srgbClr val="000000"/>
                  </a:outerShdw>
                </a:effectLst>
                <a:latin typeface="Arial" panose="020B0604020202020204" pitchFamily="34" charset="0"/>
              </a:rPr>
              <a:t/>
            </a:r>
            <a:br>
              <a:rPr lang="ru-RU" altLang="uk-UA" sz="2000" b="1" i="1">
                <a:solidFill>
                  <a:srgbClr val="FFFF66"/>
                </a:solidFill>
                <a:effectLst>
                  <a:outerShdw blurRad="38100" dist="38100" dir="2700000" algn="tl">
                    <a:srgbClr val="000000"/>
                  </a:outerShdw>
                </a:effectLst>
                <a:latin typeface="Arial" panose="020B0604020202020204" pitchFamily="34" charset="0"/>
              </a:rPr>
            </a:br>
            <a:r>
              <a:rPr lang="en" altLang="uk-UA" sz="2000" b="1" i="1">
                <a:solidFill>
                  <a:srgbClr val="FFFF66"/>
                </a:solidFill>
                <a:effectLst>
                  <a:outerShdw blurRad="38100" dist="38100" dir="2700000" algn="tl">
                    <a:srgbClr val="000000"/>
                  </a:outerShdw>
                </a:effectLst>
                <a:latin typeface="Arial" panose="020B0604020202020204" pitchFamily="34" charset="0"/>
              </a:rPr>
              <a:t>turpentine</a:t>
            </a:r>
          </a:p>
        </p:txBody>
      </p:sp>
      <p:sp>
        <p:nvSpPr>
          <p:cNvPr id="119817" name="Line 9"/>
          <p:cNvSpPr>
            <a:spLocks noChangeShapeType="1"/>
          </p:cNvSpPr>
          <p:nvPr/>
        </p:nvSpPr>
        <p:spPr bwMode="auto">
          <a:xfrm>
            <a:off x="4724400" y="2971800"/>
            <a:ext cx="609600" cy="1447800"/>
          </a:xfrm>
          <a:prstGeom prst="line">
            <a:avLst/>
          </a:prstGeom>
          <a:noFill/>
          <a:ln w="76200">
            <a:solidFill>
              <a:srgbClr val="FF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uk-UA"/>
          </a:p>
        </p:txBody>
      </p:sp>
      <p:sp>
        <p:nvSpPr>
          <p:cNvPr id="119829" name="AutoShape 21"/>
          <p:cNvSpPr>
            <a:spLocks noChangeArrowheads="1"/>
          </p:cNvSpPr>
          <p:nvPr/>
        </p:nvSpPr>
        <p:spPr bwMode="auto">
          <a:xfrm>
            <a:off x="2133600" y="3505200"/>
            <a:ext cx="2362200" cy="1905000"/>
          </a:xfrm>
          <a:prstGeom prst="wedgeRectCallout">
            <a:avLst>
              <a:gd name="adj1" fmla="val -3361"/>
              <a:gd name="adj2" fmla="val -72083"/>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 altLang="uk-UA" sz="2000" i="1"/>
              <a:t>sulfonamides, </a:t>
            </a:r>
            <a:r>
              <a:rPr lang="ru-RU" altLang="uk-UA" sz="2000" i="1"/>
              <a:t/>
            </a:r>
            <a:br>
              <a:rPr lang="ru-RU" altLang="uk-UA" sz="2000" i="1"/>
            </a:br>
            <a:r>
              <a:rPr lang="en" altLang="uk-UA" sz="2000" i="1"/>
              <a:t>steroids, </a:t>
            </a:r>
            <a:r>
              <a:rPr lang="ru-RU" altLang="uk-UA" sz="2000" i="1"/>
              <a:t/>
            </a:r>
            <a:br>
              <a:rPr lang="ru-RU" altLang="uk-UA" sz="2000" i="1"/>
            </a:br>
            <a:r>
              <a:rPr lang="en" altLang="uk-UA" sz="2000" i="1"/>
              <a:t>antihistamines, </a:t>
            </a:r>
            <a:r>
              <a:rPr lang="ru-RU" altLang="uk-UA" sz="2000" i="1"/>
              <a:t/>
            </a:r>
            <a:br>
              <a:rPr lang="ru-RU" altLang="uk-UA" sz="2000" i="1"/>
            </a:br>
            <a:r>
              <a:rPr lang="en" altLang="uk-UA" sz="2000" i="1"/>
              <a:t>anticoagulants, </a:t>
            </a:r>
            <a:r>
              <a:rPr lang="ru-RU" altLang="uk-UA" sz="2000" i="1"/>
              <a:t/>
            </a:r>
            <a:br>
              <a:rPr lang="ru-RU" altLang="uk-UA" sz="2000" i="1"/>
            </a:br>
            <a:r>
              <a:rPr lang="en" altLang="uk-UA" sz="2000" i="1"/>
              <a:t>salicylic </a:t>
            </a:r>
            <a:r>
              <a:rPr lang="ru-RU" altLang="uk-UA" sz="2000" i="1"/>
              <a:t/>
            </a:r>
            <a:br>
              <a:rPr lang="ru-RU" altLang="uk-UA" sz="2000" i="1"/>
            </a:br>
            <a:r>
              <a:rPr lang="en" altLang="uk-UA" sz="2000" i="1"/>
              <a:t>acid</a:t>
            </a:r>
          </a:p>
        </p:txBody>
      </p:sp>
      <p:sp>
        <p:nvSpPr>
          <p:cNvPr id="119824" name="Text Box 16"/>
          <p:cNvSpPr txBox="1">
            <a:spLocks noChangeArrowheads="1"/>
          </p:cNvSpPr>
          <p:nvPr/>
        </p:nvSpPr>
        <p:spPr bwMode="auto">
          <a:xfrm>
            <a:off x="2209800" y="2646363"/>
            <a:ext cx="3017838" cy="400110"/>
          </a:xfrm>
          <a:prstGeom prst="rect">
            <a:avLst/>
          </a:prstGeom>
          <a:solidFill>
            <a:srgbClr val="9999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 altLang="uk-UA" sz="2000" b="1" i="1">
                <a:solidFill>
                  <a:srgbClr val="FFFF66"/>
                </a:solidFill>
                <a:effectLst>
                  <a:outerShdw blurRad="38100" dist="38100" dir="2700000" algn="tl">
                    <a:srgbClr val="000000"/>
                  </a:outerShdw>
                </a:effectLst>
                <a:latin typeface="Arial" panose="020B0604020202020204" pitchFamily="34" charset="0"/>
              </a:rPr>
              <a:t>Dimethyl sulfoxide</a:t>
            </a:r>
          </a:p>
        </p:txBody>
      </p:sp>
    </p:spTree>
    <p:extLst>
      <p:ext uri="{BB962C8B-B14F-4D97-AF65-F5344CB8AC3E}">
        <p14:creationId xmlns:p14="http://schemas.microsoft.com/office/powerpoint/2010/main" val="2435800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9829"/>
                                        </p:tgtEl>
                                        <p:attrNameLst>
                                          <p:attrName>style.visibility</p:attrName>
                                        </p:attrNameLst>
                                      </p:cBhvr>
                                      <p:to>
                                        <p:strVal val="visible"/>
                                      </p:to>
                                    </p:set>
                                    <p:animEffect transition="in" filter="wipe(up)">
                                      <p:cBhvr>
                                        <p:cTn id="7" dur="500"/>
                                        <p:tgtEl>
                                          <p:spTgt spid="119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29"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10" name="Picture 6" descr="29064"/>
          <p:cNvPicPr>
            <a:picLocks noChangeAspect="1" noChangeArrowheads="1"/>
          </p:cNvPicPr>
          <p:nvPr/>
        </p:nvPicPr>
        <p:blipFill>
          <a:blip r:embed="rId2" cstate="print">
            <a:extLst>
              <a:ext uri="{28A0092B-C50C-407E-A947-70E740481C1C}">
                <a14:useLocalDpi xmlns:a14="http://schemas.microsoft.com/office/drawing/2010/main" val="0"/>
              </a:ext>
            </a:extLst>
          </a:blip>
          <a:srcRect l="14742"/>
          <a:stretch>
            <a:fillRect/>
          </a:stretch>
        </p:blipFill>
        <p:spPr bwMode="auto">
          <a:xfrm>
            <a:off x="2189164" y="3733800"/>
            <a:ext cx="3525837" cy="28067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3909" name="Picture 5" descr="29052"/>
          <p:cNvPicPr>
            <a:picLocks noChangeAspect="1" noChangeArrowheads="1"/>
          </p:cNvPicPr>
          <p:nvPr/>
        </p:nvPicPr>
        <p:blipFill>
          <a:blip r:embed="rId3" cstate="print">
            <a:extLst>
              <a:ext uri="{28A0092B-C50C-407E-A947-70E740481C1C}">
                <a14:useLocalDpi xmlns:a14="http://schemas.microsoft.com/office/drawing/2010/main" val="0"/>
              </a:ext>
            </a:extLst>
          </a:blip>
          <a:srcRect l="30380" r="7173"/>
          <a:stretch>
            <a:fillRect/>
          </a:stretch>
        </p:blipFill>
        <p:spPr bwMode="auto">
          <a:xfrm>
            <a:off x="7848601" y="3733801"/>
            <a:ext cx="2747963" cy="282892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3911" name="Picture 7" descr="29142"/>
          <p:cNvPicPr>
            <a:picLocks noChangeAspect="1" noChangeArrowheads="1"/>
          </p:cNvPicPr>
          <p:nvPr/>
        </p:nvPicPr>
        <p:blipFill>
          <a:blip r:embed="rId4" cstate="print">
            <a:extLst>
              <a:ext uri="{28A0092B-C50C-407E-A947-70E740481C1C}">
                <a14:useLocalDpi xmlns:a14="http://schemas.microsoft.com/office/drawing/2010/main" val="0"/>
              </a:ext>
            </a:extLst>
          </a:blip>
          <a:srcRect l="4399" t="13637" r="20905"/>
          <a:stretch>
            <a:fillRect/>
          </a:stretch>
        </p:blipFill>
        <p:spPr bwMode="auto">
          <a:xfrm>
            <a:off x="4495800" y="3733800"/>
            <a:ext cx="3810000" cy="28194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3906" name="Rectangle 2"/>
          <p:cNvSpPr>
            <a:spLocks noGrp="1" noChangeArrowheads="1"/>
          </p:cNvSpPr>
          <p:nvPr>
            <p:ph type="title"/>
          </p:nvPr>
        </p:nvSpPr>
        <p:spPr>
          <a:xfrm>
            <a:off x="4114800" y="838200"/>
            <a:ext cx="4343400" cy="685800"/>
          </a:xfrm>
          <a:solidFill>
            <a:srgbClr val="990099"/>
          </a:solidFill>
          <a:ln/>
          <a:extLst>
            <a:ext uri="{91240B29-F687-4F45-9708-019B960494DF}">
              <a14:hiddenLine xmlns:a14="http://schemas.microsoft.com/office/drawing/2010/main" w="12700" cap="flat" cmpd="sng">
                <a:solidFill>
                  <a:schemeClr val="tx2"/>
                </a:solidFill>
                <a:prstDash val="solid"/>
                <a:miter lim="800000"/>
                <a:headEnd/>
                <a:tailEnd/>
              </a14:hiddenLine>
            </a:ext>
          </a:extLst>
        </p:spPr>
        <p:txBody>
          <a:bodyPr/>
          <a:lstStyle/>
          <a:p>
            <a:pPr marL="762000" indent="-762000"/>
            <a:r>
              <a:rPr lang="en" altLang="uk-UA" sz="2400" b="1" i="1" dirty="0"/>
              <a:t>Technological process</a:t>
            </a:r>
          </a:p>
        </p:txBody>
      </p:sp>
      <p:sp>
        <p:nvSpPr>
          <p:cNvPr id="123907" name="Rectangle 3"/>
          <p:cNvSpPr>
            <a:spLocks noGrp="1" noChangeArrowheads="1"/>
          </p:cNvSpPr>
          <p:nvPr>
            <p:ph type="body" idx="1"/>
          </p:nvPr>
        </p:nvSpPr>
        <p:spPr bwMode="auto">
          <a:xfrm>
            <a:off x="2667000" y="1600200"/>
            <a:ext cx="7772400" cy="2133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 altLang="uk-UA" sz="2400" b="1">
                <a:latin typeface="Arial" panose="020B0604020202020204" pitchFamily="34" charset="0"/>
              </a:rPr>
              <a:t>Lack of standardization in the manufacturing process</a:t>
            </a:r>
          </a:p>
          <a:p>
            <a:r>
              <a:rPr lang="en" altLang="uk-UA" sz="2400" b="1">
                <a:latin typeface="Arial" panose="020B0604020202020204" pitchFamily="34" charset="0"/>
              </a:rPr>
              <a:t>Problems reproducing some production operations</a:t>
            </a:r>
          </a:p>
          <a:p>
            <a:r>
              <a:rPr lang="en" altLang="uk-UA" sz="2400" b="1">
                <a:latin typeface="Arial" panose="020B0604020202020204" pitchFamily="34" charset="0"/>
              </a:rPr>
              <a:t>Industrial equipment</a:t>
            </a:r>
            <a:endParaRPr lang="ru-RU" altLang="uk-UA" sz="2400" b="1">
              <a:solidFill>
                <a:srgbClr val="FFCCFF"/>
              </a:solidFill>
              <a:latin typeface="Arial" panose="020B0604020202020204" pitchFamily="34" charset="0"/>
            </a:endParaRPr>
          </a:p>
        </p:txBody>
      </p:sp>
      <p:sp>
        <p:nvSpPr>
          <p:cNvPr id="123908" name="Rectangle 4"/>
          <p:cNvSpPr>
            <a:spLocks noChangeArrowheads="1"/>
          </p:cNvSpPr>
          <p:nvPr/>
        </p:nvSpPr>
        <p:spPr bwMode="auto">
          <a:xfrm>
            <a:off x="2743200" y="0"/>
            <a:ext cx="7391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 altLang="uk-UA" sz="2800" b="1">
                <a:solidFill>
                  <a:schemeClr val="hlink"/>
                </a:solidFill>
                <a:effectLst>
                  <a:outerShdw blurRad="38100" dist="38100" dir="2700000" algn="tl">
                    <a:srgbClr val="000000"/>
                  </a:outerShdw>
                </a:effectLst>
                <a:latin typeface="Arial" panose="020B0604020202020204" pitchFamily="34" charset="0"/>
              </a:rPr>
              <a:t>Pharmaceutical factors that influence </a:t>
            </a:r>
            <a:r>
              <a:rPr lang="ru-RU" altLang="uk-UA" sz="2800" b="1">
                <a:solidFill>
                  <a:schemeClr val="hlink"/>
                </a:solidFill>
                <a:effectLst>
                  <a:outerShdw blurRad="38100" dist="38100" dir="2700000" algn="tl">
                    <a:srgbClr val="000000"/>
                  </a:outerShdw>
                </a:effectLst>
                <a:latin typeface="Arial" panose="020B0604020202020204" pitchFamily="34" charset="0"/>
              </a:rPr>
              <a:t/>
            </a:r>
            <a:br>
              <a:rPr lang="ru-RU" altLang="uk-UA" sz="2800" b="1">
                <a:solidFill>
                  <a:schemeClr val="hlink"/>
                </a:solidFill>
                <a:effectLst>
                  <a:outerShdw blurRad="38100" dist="38100" dir="2700000" algn="tl">
                    <a:srgbClr val="000000"/>
                  </a:outerShdw>
                </a:effectLst>
                <a:latin typeface="Arial" panose="020B0604020202020204" pitchFamily="34" charset="0"/>
              </a:rPr>
            </a:br>
            <a:r>
              <a:rPr lang="en" altLang="uk-UA" sz="2800" b="1">
                <a:solidFill>
                  <a:schemeClr val="hlink"/>
                </a:solidFill>
                <a:effectLst>
                  <a:outerShdw blurRad="38100" dist="38100" dir="2700000" algn="tl">
                    <a:srgbClr val="000000"/>
                  </a:outerShdw>
                </a:effectLst>
                <a:latin typeface="Arial" panose="020B0604020202020204" pitchFamily="34" charset="0"/>
              </a:rPr>
              <a:t>on the bioequivalence of drugs</a:t>
            </a:r>
          </a:p>
        </p:txBody>
      </p:sp>
    </p:spTree>
    <p:extLst>
      <p:ext uri="{BB962C8B-B14F-4D97-AF65-F5344CB8AC3E}">
        <p14:creationId xmlns:p14="http://schemas.microsoft.com/office/powerpoint/2010/main" val="4094766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img3[1]"/>
          <p:cNvPicPr>
            <a:picLocks noChangeAspect="1" noChangeArrowheads="1"/>
          </p:cNvPicPr>
          <p:nvPr/>
        </p:nvPicPr>
        <p:blipFill>
          <a:blip r:embed="rId2">
            <a:extLst>
              <a:ext uri="{28A0092B-C50C-407E-A947-70E740481C1C}">
                <a14:useLocalDpi xmlns:a14="http://schemas.microsoft.com/office/drawing/2010/main" val="0"/>
              </a:ext>
            </a:extLst>
          </a:blip>
          <a:srcRect b="16756"/>
          <a:stretch>
            <a:fillRect/>
          </a:stretch>
        </p:blipFill>
        <p:spPr bwMode="auto">
          <a:xfrm>
            <a:off x="7239000" y="3762376"/>
            <a:ext cx="3352800" cy="2790825"/>
          </a:xfrm>
          <a:prstGeom prst="rect">
            <a:avLst/>
          </a:prstGeom>
          <a:noFill/>
          <a:ln w="38100">
            <a:solidFill>
              <a:srgbClr val="3366FF"/>
            </a:solidFill>
            <a:miter lim="800000"/>
            <a:headEnd/>
            <a:tailEnd/>
          </a:ln>
          <a:extLst>
            <a:ext uri="{909E8E84-426E-40DD-AFC4-6F175D3DCCD1}">
              <a14:hiddenFill xmlns:a14="http://schemas.microsoft.com/office/drawing/2010/main">
                <a:solidFill>
                  <a:srgbClr val="FFFFFF"/>
                </a:solidFill>
              </a14:hiddenFill>
            </a:ext>
          </a:extLst>
        </p:spPr>
      </p:pic>
      <p:sp>
        <p:nvSpPr>
          <p:cNvPr id="139267" name="Rectangle 3"/>
          <p:cNvSpPr>
            <a:spLocks noChangeArrowheads="1"/>
          </p:cNvSpPr>
          <p:nvPr/>
        </p:nvSpPr>
        <p:spPr bwMode="auto">
          <a:xfrm>
            <a:off x="2209800" y="797170"/>
            <a:ext cx="8382000" cy="457099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spAutoFit/>
          </a:bodyPr>
          <a:lstStyle>
            <a:lvl1pPr marL="374650" indent="-373063">
              <a:defRPr>
                <a:solidFill>
                  <a:schemeClr val="tx1"/>
                </a:solidFill>
                <a:latin typeface="Arial" panose="020B0604020202020204" pitchFamily="34" charset="0"/>
              </a:defRPr>
            </a:lvl1pPr>
            <a:lvl2pPr marL="1339850" indent="-571500">
              <a:defRPr>
                <a:solidFill>
                  <a:schemeClr val="tx1"/>
                </a:solidFill>
                <a:latin typeface="Arial" panose="020B0604020202020204" pitchFamily="34" charset="0"/>
              </a:defRPr>
            </a:lvl2pPr>
            <a:lvl3pPr marL="1530350">
              <a:defRPr>
                <a:solidFill>
                  <a:schemeClr val="tx1"/>
                </a:solidFill>
                <a:latin typeface="Arial" panose="020B0604020202020204" pitchFamily="34" charset="0"/>
              </a:defRPr>
            </a:lvl3pPr>
            <a:lvl4pPr marL="1720850">
              <a:defRPr>
                <a:solidFill>
                  <a:schemeClr val="tx1"/>
                </a:solidFill>
                <a:latin typeface="Arial" panose="020B0604020202020204" pitchFamily="34" charset="0"/>
              </a:defRPr>
            </a:lvl4pPr>
            <a:lvl5pPr marL="1911350">
              <a:defRPr>
                <a:solidFill>
                  <a:schemeClr val="tx1"/>
                </a:solidFill>
                <a:latin typeface="Arial" panose="020B0604020202020204" pitchFamily="34" charset="0"/>
              </a:defRPr>
            </a:lvl5pPr>
            <a:lvl6pPr marL="2368550" fontAlgn="base">
              <a:spcBef>
                <a:spcPct val="0"/>
              </a:spcBef>
              <a:spcAft>
                <a:spcPct val="0"/>
              </a:spcAft>
              <a:defRPr>
                <a:solidFill>
                  <a:schemeClr val="tx1"/>
                </a:solidFill>
                <a:latin typeface="Arial" panose="020B0604020202020204" pitchFamily="34" charset="0"/>
              </a:defRPr>
            </a:lvl6pPr>
            <a:lvl7pPr marL="2825750" fontAlgn="base">
              <a:spcBef>
                <a:spcPct val="0"/>
              </a:spcBef>
              <a:spcAft>
                <a:spcPct val="0"/>
              </a:spcAft>
              <a:defRPr>
                <a:solidFill>
                  <a:schemeClr val="tx1"/>
                </a:solidFill>
                <a:latin typeface="Arial" panose="020B0604020202020204" pitchFamily="34" charset="0"/>
              </a:defRPr>
            </a:lvl7pPr>
            <a:lvl8pPr marL="3282950" fontAlgn="base">
              <a:spcBef>
                <a:spcPct val="0"/>
              </a:spcBef>
              <a:spcAft>
                <a:spcPct val="0"/>
              </a:spcAft>
              <a:defRPr>
                <a:solidFill>
                  <a:schemeClr val="tx1"/>
                </a:solidFill>
                <a:latin typeface="Arial" panose="020B0604020202020204" pitchFamily="34" charset="0"/>
              </a:defRPr>
            </a:lvl8pPr>
            <a:lvl9pPr marL="3740150" fontAlgn="base">
              <a:spcBef>
                <a:spcPct val="0"/>
              </a:spcBef>
              <a:spcAft>
                <a:spcPct val="0"/>
              </a:spcAft>
              <a:defRPr>
                <a:solidFill>
                  <a:schemeClr val="tx1"/>
                </a:solidFill>
                <a:latin typeface="Arial" panose="020B0604020202020204" pitchFamily="34" charset="0"/>
              </a:defRPr>
            </a:lvl9pPr>
          </a:lstStyle>
          <a:p>
            <a:pPr eaLnBrk="0" hangingPunct="0">
              <a:spcBef>
                <a:spcPct val="60000"/>
              </a:spcBef>
              <a:buClr>
                <a:srgbClr val="FF0000"/>
              </a:buClr>
              <a:buFont typeface="Wingdings" panose="05000000000000000000" pitchFamily="2" charset="2"/>
              <a:buChar char="Ø"/>
            </a:pPr>
            <a:r>
              <a:rPr lang="en" altLang="uk-UA" sz="2600" b="1" dirty="0">
                <a:solidFill>
                  <a:schemeClr val="hlink"/>
                </a:solidFill>
                <a:cs typeface="Arial" panose="020B0604020202020204" pitchFamily="34" charset="0"/>
              </a:rPr>
              <a:t>Pharmaceutical </a:t>
            </a:r>
            <a:r>
              <a:rPr lang="en" altLang="uk-UA" sz="2600" b="1" dirty="0">
                <a:cs typeface="Arial" panose="020B0604020202020204" pitchFamily="34" charset="0"/>
              </a:rPr>
              <a:t>- a generic drug completely reproduces the composition and dosage form of the original drug</a:t>
            </a:r>
            <a:endParaRPr lang="ru-RU" altLang="uk-UA" sz="2600" b="1" dirty="0"/>
          </a:p>
          <a:p>
            <a:pPr eaLnBrk="0" hangingPunct="0">
              <a:spcBef>
                <a:spcPct val="60000"/>
              </a:spcBef>
              <a:buClr>
                <a:srgbClr val="FF0000"/>
              </a:buClr>
              <a:buFont typeface="Wingdings" panose="05000000000000000000" pitchFamily="2" charset="2"/>
              <a:buChar char="Ø"/>
            </a:pPr>
            <a:r>
              <a:rPr lang="en" altLang="uk-UA" sz="2600" b="1" dirty="0">
                <a:solidFill>
                  <a:schemeClr val="hlink"/>
                </a:solidFill>
                <a:cs typeface="Arial" panose="020B0604020202020204" pitchFamily="34" charset="0"/>
              </a:rPr>
              <a:t>Pharmacokinetic (bioequivalence) </a:t>
            </a:r>
            <a:r>
              <a:rPr lang="en" altLang="uk-UA" sz="2600" b="1" dirty="0">
                <a:cs typeface="Arial" panose="020B0604020202020204" pitchFamily="34" charset="0"/>
              </a:rPr>
              <a:t>- similarity of pharmacokinetic parameters</a:t>
            </a:r>
            <a:endParaRPr lang="ru-RU" altLang="uk-UA" sz="2600" b="1" dirty="0"/>
          </a:p>
          <a:p>
            <a:pPr eaLnBrk="0" hangingPunct="0">
              <a:spcBef>
                <a:spcPct val="60000"/>
              </a:spcBef>
              <a:buClr>
                <a:srgbClr val="FF0000"/>
              </a:buClr>
              <a:buFont typeface="Wingdings" panose="05000000000000000000" pitchFamily="2" charset="2"/>
              <a:buChar char="Ø"/>
            </a:pPr>
            <a:r>
              <a:rPr lang="en" altLang="uk-UA" sz="2600" b="1" dirty="0">
                <a:solidFill>
                  <a:schemeClr val="hlink"/>
                </a:solidFill>
                <a:cs typeface="Arial" panose="020B0604020202020204" pitchFamily="34" charset="0"/>
              </a:rPr>
              <a:t>Therapeutic </a:t>
            </a:r>
            <a:r>
              <a:rPr lang="en" altLang="uk-UA" sz="2600" b="1" dirty="0">
                <a:cs typeface="Arial" panose="020B0604020202020204" pitchFamily="34" charset="0"/>
              </a:rPr>
              <a:t>– similar to the original drug</a:t>
            </a:r>
            <a:r>
              <a:rPr lang="en" altLang="uk-UA" sz="2600" b="1" dirty="0"/>
              <a:t> </a:t>
            </a:r>
            <a:r>
              <a:rPr lang="ru-RU" altLang="uk-UA" sz="2600" b="1" dirty="0"/>
              <a:t/>
            </a:r>
            <a:br>
              <a:rPr lang="ru-RU" altLang="uk-UA" sz="2600" b="1" dirty="0"/>
            </a:br>
            <a:r>
              <a:rPr lang="en" altLang="uk-UA" sz="2600" b="1" dirty="0">
                <a:cs typeface="Arial" panose="020B0604020202020204" pitchFamily="34" charset="0"/>
              </a:rPr>
              <a:t>efficiency and safety</a:t>
            </a:r>
            <a:r>
              <a:rPr lang="en" altLang="uk-UA" sz="2600" b="1" dirty="0"/>
              <a:t> </a:t>
            </a:r>
            <a:r>
              <a:rPr lang="ru-RU" altLang="uk-UA" sz="2600" b="1" dirty="0"/>
              <a:t/>
            </a:r>
            <a:br>
              <a:rPr lang="ru-RU" altLang="uk-UA" sz="2600" b="1" dirty="0"/>
            </a:br>
            <a:r>
              <a:rPr lang="en" altLang="uk-UA" sz="2600" b="1" dirty="0">
                <a:cs typeface="Arial" panose="020B0604020202020204" pitchFamily="34" charset="0"/>
              </a:rPr>
              <a:t>the drug </a:t>
            </a:r>
            <a:r>
              <a:rPr lang="en" altLang="uk-UA" sz="2600" b="1" dirty="0"/>
              <a:t>is </a:t>
            </a:r>
            <a:r>
              <a:rPr lang="en" altLang="uk-UA" sz="2600" b="1" dirty="0">
                <a:cs typeface="Arial" panose="020B0604020202020204" pitchFamily="34" charset="0"/>
              </a:rPr>
              <a:t>generic</a:t>
            </a:r>
            <a:r>
              <a:rPr lang="en" altLang="uk-UA" sz="2600" b="1" dirty="0"/>
              <a:t> </a:t>
            </a:r>
            <a:r>
              <a:rPr lang="ru-RU" altLang="uk-UA" sz="2600" b="1" dirty="0"/>
              <a:t/>
            </a:r>
            <a:br>
              <a:rPr lang="ru-RU" altLang="uk-UA" sz="2600" b="1" dirty="0"/>
            </a:br>
            <a:r>
              <a:rPr lang="en" altLang="uk-UA" sz="2600" b="1" dirty="0">
                <a:cs typeface="Arial" panose="020B0604020202020204" pitchFamily="34" charset="0"/>
              </a:rPr>
              <a:t>with pharmacotherapy</a:t>
            </a:r>
            <a:endParaRPr lang="ru-RU" altLang="uk-UA" sz="3000" b="1" dirty="0">
              <a:solidFill>
                <a:srgbClr val="036D7F"/>
              </a:solidFill>
              <a:cs typeface="Arial" panose="020B0604020202020204" pitchFamily="34" charset="0"/>
            </a:endParaRPr>
          </a:p>
        </p:txBody>
      </p:sp>
      <p:sp>
        <p:nvSpPr>
          <p:cNvPr id="139268" name="Rectangle 4"/>
          <p:cNvSpPr>
            <a:spLocks noChangeArrowheads="1"/>
          </p:cNvSpPr>
          <p:nvPr/>
        </p:nvSpPr>
        <p:spPr bwMode="auto">
          <a:xfrm>
            <a:off x="3505200" y="0"/>
            <a:ext cx="5638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 altLang="uk-UA" sz="3600" b="1">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Equivalence </a:t>
            </a:r>
            <a:endParaRPr lang="en-US" altLang="uk-UA" sz="4400" b="1">
              <a:solidFill>
                <a:schemeClr val="hlink"/>
              </a:solidFill>
              <a:effectLst>
                <a:outerShdw blurRad="38100" dist="38100" dir="2700000" algn="tl">
                  <a:srgbClr val="000000"/>
                </a:outerShdw>
              </a:effectLst>
              <a:latin typeface="Comic Sans MS" panose="030F0702030302020204" pitchFamily="66" charset="0"/>
            </a:endParaRPr>
          </a:p>
        </p:txBody>
      </p:sp>
    </p:spTree>
    <p:extLst>
      <p:ext uri="{BB962C8B-B14F-4D97-AF65-F5344CB8AC3E}">
        <p14:creationId xmlns:p14="http://schemas.microsoft.com/office/powerpoint/2010/main" val="3459179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18146"/>
          <p:cNvPicPr>
            <a:picLocks noChangeAspect="1" noChangeArrowheads="1"/>
          </p:cNvPicPr>
          <p:nvPr/>
        </p:nvPicPr>
        <p:blipFill>
          <a:blip r:embed="rId2">
            <a:extLst>
              <a:ext uri="{28A0092B-C50C-407E-A947-70E740481C1C}">
                <a14:useLocalDpi xmlns:a14="http://schemas.microsoft.com/office/drawing/2010/main" val="0"/>
              </a:ext>
            </a:extLst>
          </a:blip>
          <a:srcRect l="21663" t="60139" r="6760" b="10803"/>
          <a:stretch>
            <a:fillRect/>
          </a:stretch>
        </p:blipFill>
        <p:spPr bwMode="auto">
          <a:xfrm>
            <a:off x="3505201" y="4130798"/>
            <a:ext cx="3813175" cy="2439987"/>
          </a:xfrm>
          <a:prstGeom prst="rect">
            <a:avLst/>
          </a:prstGeom>
          <a:noFill/>
          <a:ln w="444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41315" name="Picture 3" descr="18145"/>
          <p:cNvPicPr>
            <a:picLocks noChangeAspect="1" noChangeArrowheads="1"/>
          </p:cNvPicPr>
          <p:nvPr/>
        </p:nvPicPr>
        <p:blipFill>
          <a:blip r:embed="rId3">
            <a:extLst>
              <a:ext uri="{28A0092B-C50C-407E-A947-70E740481C1C}">
                <a14:useLocalDpi xmlns:a14="http://schemas.microsoft.com/office/drawing/2010/main" val="0"/>
              </a:ext>
            </a:extLst>
          </a:blip>
          <a:srcRect l="18365" t="20818" r="17439" b="18129"/>
          <a:stretch>
            <a:fillRect/>
          </a:stretch>
        </p:blipFill>
        <p:spPr bwMode="auto">
          <a:xfrm>
            <a:off x="7086600" y="4130798"/>
            <a:ext cx="3505200" cy="2439987"/>
          </a:xfrm>
          <a:prstGeom prst="rect">
            <a:avLst/>
          </a:prstGeom>
          <a:noFill/>
          <a:ln w="444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41316" name="Rectangle 4"/>
          <p:cNvSpPr>
            <a:spLocks noGrp="1" noChangeArrowheads="1"/>
          </p:cNvSpPr>
          <p:nvPr>
            <p:ph type="title"/>
          </p:nvPr>
        </p:nvSpPr>
        <p:spPr>
          <a:xfrm>
            <a:off x="3305908" y="194469"/>
            <a:ext cx="8388350" cy="533400"/>
          </a:xfrm>
        </p:spPr>
        <p:txBody>
          <a:bodyPr>
            <a:normAutofit fontScale="90000"/>
          </a:bodyPr>
          <a:lstStyle/>
          <a:p>
            <a:r>
              <a:rPr lang="en" altLang="uk-UA" dirty="0"/>
              <a:t>Bioequivalence (WHO definition)</a:t>
            </a:r>
          </a:p>
        </p:txBody>
      </p:sp>
      <p:sp>
        <p:nvSpPr>
          <p:cNvPr id="141317" name="Rectangle 5"/>
          <p:cNvSpPr>
            <a:spLocks noGrp="1" noChangeArrowheads="1"/>
          </p:cNvSpPr>
          <p:nvPr>
            <p:ph type="body" idx="1"/>
          </p:nvPr>
        </p:nvSpPr>
        <p:spPr bwMode="auto">
          <a:xfrm>
            <a:off x="2801815" y="1069456"/>
            <a:ext cx="8388350" cy="2719754"/>
          </a:xfrm>
          <a:solidFill>
            <a:srgbClr val="FFFFFF"/>
          </a:solidFill>
          <a:ln>
            <a:solidFill>
              <a:srgbClr val="000000"/>
            </a:solidFill>
            <a:miter lim="800000"/>
            <a:headEnd/>
            <a:tailEnd/>
          </a:ln>
          <a:effectLst>
            <a:outerShdw dist="35921" dir="2700000" algn="ctr" rotWithShape="0">
              <a:srgbClr val="000000"/>
            </a:outerShdw>
          </a:effectLst>
        </p:spPr>
        <p:txBody>
          <a:bodyPr vert="horz" wrap="square" lIns="91440" tIns="45720" rIns="91440" bIns="45720" numCol="1" rtlCol="0" anchor="t" anchorCtr="0" compatLnSpc="1">
            <a:prstTxWarp prst="textNoShape">
              <a:avLst/>
            </a:prstTxWarp>
            <a:normAutofit/>
          </a:bodyPr>
          <a:lstStyle/>
          <a:p>
            <a:pPr marL="0" indent="0">
              <a:buNone/>
            </a:pPr>
            <a:r>
              <a:rPr lang="en" altLang="uk-UA" b="1" i="1" dirty="0">
                <a:solidFill>
                  <a:srgbClr val="990033"/>
                </a:solidFill>
                <a:effectLst>
                  <a:outerShdw blurRad="38100" dist="38100" dir="2700000" algn="tl">
                    <a:srgbClr val="C0C0C0"/>
                  </a:outerShdw>
                </a:effectLst>
              </a:rPr>
              <a:t>Two drugs are considered bioequivalent if they are pharmaceutically equivalent, have the same bioavailability, and provide adequate efficacy when administered in the same dose. </a:t>
            </a:r>
            <a:r>
              <a:rPr lang="ru-RU" altLang="uk-UA" b="1" i="1" dirty="0">
                <a:solidFill>
                  <a:srgbClr val="990033"/>
                </a:solidFill>
                <a:effectLst>
                  <a:outerShdw blurRad="38100" dist="38100" dir="2700000" algn="tl">
                    <a:srgbClr val="C0C0C0"/>
                  </a:outerShdw>
                </a:effectLst>
              </a:rPr>
              <a:t/>
            </a:r>
            <a:br>
              <a:rPr lang="ru-RU" altLang="uk-UA" b="1" i="1" dirty="0">
                <a:solidFill>
                  <a:srgbClr val="990033"/>
                </a:solidFill>
                <a:effectLst>
                  <a:outerShdw blurRad="38100" dist="38100" dir="2700000" algn="tl">
                    <a:srgbClr val="C0C0C0"/>
                  </a:outerShdw>
                </a:effectLst>
              </a:rPr>
            </a:br>
            <a:r>
              <a:rPr lang="en" altLang="uk-UA" b="1" i="1" dirty="0">
                <a:solidFill>
                  <a:srgbClr val="990033"/>
                </a:solidFill>
                <a:effectLst>
                  <a:outerShdw blurRad="38100" dist="38100" dir="2700000" algn="tl">
                    <a:srgbClr val="C0C0C0"/>
                  </a:outerShdw>
                </a:effectLst>
              </a:rPr>
              <a:t>and safety.</a:t>
            </a:r>
          </a:p>
        </p:txBody>
      </p:sp>
      <p:pic>
        <p:nvPicPr>
          <p:cNvPr id="2" name="Рисунок 1"/>
          <p:cNvPicPr>
            <a:picLocks noChangeAspect="1"/>
          </p:cNvPicPr>
          <p:nvPr/>
        </p:nvPicPr>
        <p:blipFill>
          <a:blip r:embed="rId4"/>
          <a:stretch>
            <a:fillRect/>
          </a:stretch>
        </p:blipFill>
        <p:spPr>
          <a:xfrm>
            <a:off x="91214" y="194469"/>
            <a:ext cx="2710601" cy="910431"/>
          </a:xfrm>
          <a:prstGeom prst="rect">
            <a:avLst/>
          </a:prstGeom>
        </p:spPr>
      </p:pic>
    </p:spTree>
    <p:extLst>
      <p:ext uri="{BB962C8B-B14F-4D97-AF65-F5344CB8AC3E}">
        <p14:creationId xmlns:p14="http://schemas.microsoft.com/office/powerpoint/2010/main" val="1528942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2"/>
          <p:cNvGraphicFramePr>
            <a:graphicFrameLocks noChangeAspect="1"/>
          </p:cNvGraphicFramePr>
          <p:nvPr/>
        </p:nvGraphicFramePr>
        <p:xfrm>
          <a:off x="7010400" y="914400"/>
          <a:ext cx="4495800" cy="5638800"/>
        </p:xfrm>
        <a:graphic>
          <a:graphicData uri="http://schemas.openxmlformats.org/presentationml/2006/ole">
            <mc:AlternateContent xmlns:mc="http://schemas.openxmlformats.org/markup-compatibility/2006">
              <mc:Choice xmlns:v="urn:schemas-microsoft-com:vml" Requires="v">
                <p:oleObj spid="_x0000_s15494" name="CorelDRAW" r:id="rId3" imgW="6734880" imgH="10404000" progId="CorelDraw.Graphic.7">
                  <p:embed/>
                </p:oleObj>
              </mc:Choice>
              <mc:Fallback>
                <p:oleObj name="CorelDRAW" r:id="rId3" imgW="6734880" imgH="10404000" progId="CorelDraw.Graphic.7">
                  <p:embed/>
                  <p:pic>
                    <p:nvPicPr>
                      <p:cNvPr id="140290" name="Object 2"/>
                      <p:cNvPicPr>
                        <a:picLocks noChangeAspect="1" noChangeArrowheads="1"/>
                      </p:cNvPicPr>
                      <p:nvPr/>
                    </p:nvPicPr>
                    <p:blipFill>
                      <a:blip r:embed="rId4">
                        <a:lum contrast="12000"/>
                        <a:extLst>
                          <a:ext uri="{28A0092B-C50C-407E-A947-70E740481C1C}">
                            <a14:useLocalDpi xmlns:a14="http://schemas.microsoft.com/office/drawing/2010/main" val="0"/>
                          </a:ext>
                        </a:extLst>
                      </a:blip>
                      <a:srcRect b="19101"/>
                      <a:stretch>
                        <a:fillRect/>
                      </a:stretch>
                    </p:blipFill>
                    <p:spPr bwMode="auto">
                      <a:xfrm>
                        <a:off x="7010400" y="914400"/>
                        <a:ext cx="4495800" cy="5638800"/>
                      </a:xfrm>
                      <a:prstGeom prst="rect">
                        <a:avLst/>
                      </a:prstGeom>
                      <a:noFill/>
                      <a:ln>
                        <a:noFill/>
                      </a:ln>
                      <a:effectLst>
                        <a:outerShdw dist="45791" dir="2021404"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40291" name="Rectangle 3"/>
          <p:cNvSpPr>
            <a:spLocks noRot="1" noChangeArrowheads="1"/>
          </p:cNvSpPr>
          <p:nvPr/>
        </p:nvSpPr>
        <p:spPr bwMode="auto">
          <a:xfrm>
            <a:off x="2081214" y="1"/>
            <a:ext cx="8510587"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 altLang="uk-UA" sz="3600" b="1">
                <a:solidFill>
                  <a:schemeClr val="hlink"/>
                </a:solidFill>
                <a:effectLst>
                  <a:outerShdw blurRad="38100" dist="38100" dir="2700000" algn="tl">
                    <a:srgbClr val="000000"/>
                  </a:outerShdw>
                </a:effectLst>
              </a:rPr>
              <a:t>Bioavailability</a:t>
            </a:r>
          </a:p>
        </p:txBody>
      </p:sp>
      <p:graphicFrame>
        <p:nvGraphicFramePr>
          <p:cNvPr id="140292" name="Object 4"/>
          <p:cNvGraphicFramePr>
            <a:graphicFrameLocks noChangeAspect="1"/>
          </p:cNvGraphicFramePr>
          <p:nvPr/>
        </p:nvGraphicFramePr>
        <p:xfrm>
          <a:off x="5595938" y="3962401"/>
          <a:ext cx="1490662" cy="1673225"/>
        </p:xfrm>
        <a:graphic>
          <a:graphicData uri="http://schemas.openxmlformats.org/presentationml/2006/ole">
            <mc:AlternateContent xmlns:mc="http://schemas.openxmlformats.org/markup-compatibility/2006">
              <mc:Choice xmlns:v="urn:schemas-microsoft-com:vml" Requires="v">
                <p:oleObj spid="_x0000_s15495" name="CorelDRAW" r:id="rId5" imgW="1490400" imgH="1673640" progId="CorelDraw.Graphic.7">
                  <p:embed/>
                </p:oleObj>
              </mc:Choice>
              <mc:Fallback>
                <p:oleObj name="CorelDRAW" r:id="rId5" imgW="1490400" imgH="1673640" progId="CorelDraw.Graphic.7">
                  <p:embed/>
                  <p:pic>
                    <p:nvPicPr>
                      <p:cNvPr id="140292" name="Object 4"/>
                      <p:cNvPicPr>
                        <a:picLocks noChangeAspect="1" noChangeArrowheads="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5595938" y="3962401"/>
                        <a:ext cx="1490662" cy="16732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40293" name="Object 5"/>
          <p:cNvGraphicFramePr>
            <a:graphicFrameLocks noChangeAspect="1"/>
          </p:cNvGraphicFramePr>
          <p:nvPr/>
        </p:nvGraphicFramePr>
        <p:xfrm>
          <a:off x="2209801" y="5105401"/>
          <a:ext cx="1482725" cy="1482725"/>
        </p:xfrm>
        <a:graphic>
          <a:graphicData uri="http://schemas.openxmlformats.org/presentationml/2006/ole">
            <mc:AlternateContent xmlns:mc="http://schemas.openxmlformats.org/markup-compatibility/2006">
              <mc:Choice xmlns:v="urn:schemas-microsoft-com:vml" Requires="v">
                <p:oleObj spid="_x0000_s15496" name="CorelDRAW" r:id="rId7" imgW="1482480" imgH="1482480" progId="CorelDraw.Graphic.7">
                  <p:embed/>
                </p:oleObj>
              </mc:Choice>
              <mc:Fallback>
                <p:oleObj name="CorelDRAW" r:id="rId7" imgW="1482480" imgH="1482480" progId="CorelDraw.Graphic.7">
                  <p:embed/>
                  <p:pic>
                    <p:nvPicPr>
                      <p:cNvPr id="140293" name="Object 5"/>
                      <p:cNvPicPr>
                        <a:picLocks noChangeAspect="1" noChangeArrowheads="1"/>
                      </p:cNvPicPr>
                      <p:nvPr/>
                    </p:nvPicPr>
                    <p:blipFill>
                      <a:blip r:embed="rId8">
                        <a:lum contrast="6000"/>
                        <a:extLst>
                          <a:ext uri="{28A0092B-C50C-407E-A947-70E740481C1C}">
                            <a14:useLocalDpi xmlns:a14="http://schemas.microsoft.com/office/drawing/2010/main" val="0"/>
                          </a:ext>
                        </a:extLst>
                      </a:blip>
                      <a:srcRect/>
                      <a:stretch>
                        <a:fillRect/>
                      </a:stretch>
                    </p:blipFill>
                    <p:spPr bwMode="auto">
                      <a:xfrm>
                        <a:off x="2209801" y="5105401"/>
                        <a:ext cx="1482725" cy="1482725"/>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40294" name="Object 6"/>
          <p:cNvGraphicFramePr>
            <a:graphicFrameLocks noChangeAspect="1"/>
          </p:cNvGraphicFramePr>
          <p:nvPr/>
        </p:nvGraphicFramePr>
        <p:xfrm>
          <a:off x="3886200" y="4953000"/>
          <a:ext cx="1447800" cy="1219200"/>
        </p:xfrm>
        <a:graphic>
          <a:graphicData uri="http://schemas.openxmlformats.org/presentationml/2006/ole">
            <mc:AlternateContent xmlns:mc="http://schemas.openxmlformats.org/markup-compatibility/2006">
              <mc:Choice xmlns:v="urn:schemas-microsoft-com:vml" Requires="v">
                <p:oleObj spid="_x0000_s15497" name="CorelDRAW" r:id="rId9" imgW="1056960" imgH="890280" progId="CorelDraw.Graphic.7">
                  <p:embed/>
                </p:oleObj>
              </mc:Choice>
              <mc:Fallback>
                <p:oleObj name="CorelDRAW" r:id="rId9" imgW="1056960" imgH="890280" progId="CorelDraw.Graphic.7">
                  <p:embed/>
                  <p:pic>
                    <p:nvPicPr>
                      <p:cNvPr id="140294"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4953000"/>
                        <a:ext cx="1447800" cy="12192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40295" name="Rectangle 7"/>
          <p:cNvSpPr>
            <a:spLocks noChangeArrowheads="1"/>
          </p:cNvSpPr>
          <p:nvPr/>
        </p:nvSpPr>
        <p:spPr bwMode="auto">
          <a:xfrm>
            <a:off x="334108" y="488601"/>
            <a:ext cx="8229600" cy="4029308"/>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buClr>
                <a:srgbClr val="FF0000"/>
              </a:buClr>
              <a:buFont typeface="Wingdings" panose="05000000000000000000" pitchFamily="2" charset="2"/>
              <a:buNone/>
            </a:pPr>
            <a:endParaRPr lang="ru-RU" altLang="uk-UA" sz="3200" b="1" dirty="0">
              <a:latin typeface="Comic Sans MS" panose="030F0702030302020204" pitchFamily="66" charset="0"/>
            </a:endParaRPr>
          </a:p>
          <a:p>
            <a:pPr eaLnBrk="0" hangingPunct="0">
              <a:buClr>
                <a:srgbClr val="FF0000"/>
              </a:buClr>
              <a:buFont typeface="Wingdings" panose="05000000000000000000" pitchFamily="2" charset="2"/>
              <a:buNone/>
            </a:pPr>
            <a:r>
              <a:rPr lang="en" altLang="uk-UA" sz="3200" b="1" dirty="0">
                <a:solidFill>
                  <a:srgbClr val="00FF00"/>
                </a:solidFill>
                <a:latin typeface="Comic Sans MS" panose="030F0702030302020204" pitchFamily="66" charset="0"/>
              </a:rPr>
              <a:t>Bioavailability </a:t>
            </a:r>
            <a:r>
              <a:rPr lang="en" altLang="uk-UA" sz="3200" b="1" dirty="0">
                <a:latin typeface="Comic Sans MS" panose="030F0702030302020204" pitchFamily="66" charset="0"/>
              </a:rPr>
              <a:t>is the rate and extent to which an active substance is absorbed. </a:t>
            </a:r>
            <a:r>
              <a:rPr lang="ru-RU" altLang="uk-UA" sz="3200" b="1" dirty="0">
                <a:latin typeface="Comic Sans MS" panose="030F0702030302020204" pitchFamily="66" charset="0"/>
              </a:rPr>
              <a:t/>
            </a:r>
            <a:br>
              <a:rPr lang="ru-RU" altLang="uk-UA" sz="3200" b="1" dirty="0">
                <a:latin typeface="Comic Sans MS" panose="030F0702030302020204" pitchFamily="66" charset="0"/>
              </a:rPr>
            </a:br>
            <a:r>
              <a:rPr lang="en" altLang="uk-UA" sz="3200" b="1" dirty="0">
                <a:latin typeface="Comic Sans MS" panose="030F0702030302020204" pitchFamily="66" charset="0"/>
              </a:rPr>
              <a:t>from a ready-made medicine </a:t>
            </a:r>
            <a:r>
              <a:rPr lang="ru-RU" altLang="uk-UA" sz="3200" b="1" dirty="0">
                <a:latin typeface="Comic Sans MS" panose="030F0702030302020204" pitchFamily="66" charset="0"/>
              </a:rPr>
              <a:t/>
            </a:r>
            <a:br>
              <a:rPr lang="ru-RU" altLang="uk-UA" sz="3200" b="1" dirty="0">
                <a:latin typeface="Comic Sans MS" panose="030F0702030302020204" pitchFamily="66" charset="0"/>
              </a:rPr>
            </a:br>
            <a:r>
              <a:rPr lang="en" altLang="uk-UA" sz="3200" b="1" dirty="0">
                <a:latin typeface="Comic Sans MS" panose="030F0702030302020204" pitchFamily="66" charset="0"/>
              </a:rPr>
              <a:t>forms and accumulates </a:t>
            </a:r>
            <a:r>
              <a:rPr lang="ru-RU" altLang="uk-UA" sz="3200" b="1" dirty="0">
                <a:latin typeface="Comic Sans MS" panose="030F0702030302020204" pitchFamily="66" charset="0"/>
              </a:rPr>
              <a:t/>
            </a:r>
            <a:br>
              <a:rPr lang="ru-RU" altLang="uk-UA" sz="3200" b="1" dirty="0">
                <a:latin typeface="Comic Sans MS" panose="030F0702030302020204" pitchFamily="66" charset="0"/>
              </a:rPr>
            </a:br>
            <a:r>
              <a:rPr lang="en" altLang="uk-UA" sz="3200" b="1" dirty="0">
                <a:latin typeface="Comic Sans MS" panose="030F0702030302020204" pitchFamily="66" charset="0"/>
              </a:rPr>
              <a:t>in the place of its intended </a:t>
            </a:r>
            <a:r>
              <a:rPr lang="ru-RU" altLang="uk-UA" sz="3200" b="1" dirty="0">
                <a:latin typeface="Comic Sans MS" panose="030F0702030302020204" pitchFamily="66" charset="0"/>
              </a:rPr>
              <a:t/>
            </a:r>
            <a:br>
              <a:rPr lang="ru-RU" altLang="uk-UA" sz="3200" b="1" dirty="0">
                <a:latin typeface="Comic Sans MS" panose="030F0702030302020204" pitchFamily="66" charset="0"/>
              </a:rPr>
            </a:br>
            <a:r>
              <a:rPr lang="en" altLang="uk-UA" sz="3200" b="1" dirty="0">
                <a:latin typeface="Comic Sans MS" panose="030F0702030302020204" pitchFamily="66" charset="0"/>
              </a:rPr>
              <a:t>actions.</a:t>
            </a:r>
          </a:p>
        </p:txBody>
      </p:sp>
      <p:sp>
        <p:nvSpPr>
          <p:cNvPr id="140296" name="Line 8"/>
          <p:cNvSpPr>
            <a:spLocks noChangeShapeType="1"/>
          </p:cNvSpPr>
          <p:nvPr/>
        </p:nvSpPr>
        <p:spPr bwMode="auto">
          <a:xfrm flipH="1">
            <a:off x="5257800" y="4953000"/>
            <a:ext cx="685800" cy="152400"/>
          </a:xfrm>
          <a:prstGeom prst="line">
            <a:avLst/>
          </a:prstGeom>
          <a:noFill/>
          <a:ln w="76200">
            <a:solidFill>
              <a:srgbClr val="CC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spAutoFit/>
          </a:bodyPr>
          <a:lstStyle/>
          <a:p>
            <a:endParaRPr lang="uk-UA"/>
          </a:p>
        </p:txBody>
      </p:sp>
      <p:sp>
        <p:nvSpPr>
          <p:cNvPr id="140297" name="Line 9"/>
          <p:cNvSpPr>
            <a:spLocks noChangeShapeType="1"/>
          </p:cNvSpPr>
          <p:nvPr/>
        </p:nvSpPr>
        <p:spPr bwMode="auto">
          <a:xfrm flipH="1">
            <a:off x="3276600" y="5867400"/>
            <a:ext cx="762000" cy="0"/>
          </a:xfrm>
          <a:prstGeom prst="line">
            <a:avLst/>
          </a:prstGeom>
          <a:noFill/>
          <a:ln w="76200">
            <a:solidFill>
              <a:srgbClr val="CC0000"/>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spAutoFit/>
          </a:bodyPr>
          <a:lstStyle/>
          <a:p>
            <a:endParaRPr lang="uk-UA"/>
          </a:p>
        </p:txBody>
      </p:sp>
      <p:graphicFrame>
        <p:nvGraphicFramePr>
          <p:cNvPr id="140298" name="Object 10"/>
          <p:cNvGraphicFramePr>
            <a:graphicFrameLocks noChangeAspect="1"/>
          </p:cNvGraphicFramePr>
          <p:nvPr/>
        </p:nvGraphicFramePr>
        <p:xfrm>
          <a:off x="8839200" y="1600200"/>
          <a:ext cx="838200" cy="325438"/>
        </p:xfrm>
        <a:graphic>
          <a:graphicData uri="http://schemas.openxmlformats.org/presentationml/2006/ole">
            <mc:AlternateContent xmlns:mc="http://schemas.openxmlformats.org/markup-compatibility/2006">
              <mc:Choice xmlns:v="urn:schemas-microsoft-com:vml" Requires="v">
                <p:oleObj spid="_x0000_s15498" name="CorelDRAW" r:id="rId11" imgW="6199560" imgH="2363400" progId="CorelDraw.Graphic.7">
                  <p:embed/>
                </p:oleObj>
              </mc:Choice>
              <mc:Fallback>
                <p:oleObj name="CorelDRAW" r:id="rId11" imgW="6199560" imgH="2363400" progId="CorelDraw.Graphic.7">
                  <p:embed/>
                  <p:pic>
                    <p:nvPicPr>
                      <p:cNvPr id="140298"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39200" y="1600200"/>
                        <a:ext cx="8382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9" name="Object 11"/>
          <p:cNvGraphicFramePr>
            <a:graphicFrameLocks noChangeAspect="1"/>
          </p:cNvGraphicFramePr>
          <p:nvPr/>
        </p:nvGraphicFramePr>
        <p:xfrm>
          <a:off x="8785226" y="4591050"/>
          <a:ext cx="968375" cy="514350"/>
        </p:xfrm>
        <a:graphic>
          <a:graphicData uri="http://schemas.openxmlformats.org/presentationml/2006/ole">
            <mc:AlternateContent xmlns:mc="http://schemas.openxmlformats.org/markup-compatibility/2006">
              <mc:Choice xmlns:v="urn:schemas-microsoft-com:vml" Requires="v">
                <p:oleObj spid="_x0000_s15499" name="CorelDRAW" r:id="rId13" imgW="6051240" imgH="3215160" progId="CorelDraw.Graphic.7">
                  <p:embed/>
                </p:oleObj>
              </mc:Choice>
              <mc:Fallback>
                <p:oleObj name="CorelDRAW" r:id="rId13" imgW="6051240" imgH="3215160" progId="CorelDraw.Graphic.7">
                  <p:embed/>
                  <p:pic>
                    <p:nvPicPr>
                      <p:cNvPr id="140299"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785226" y="4591050"/>
                        <a:ext cx="9683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53951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p:cNvSpPr>
            <a:spLocks noGrp="1" noChangeArrowheads="1"/>
          </p:cNvSpPr>
          <p:nvPr>
            <p:ph type="title"/>
          </p:nvPr>
        </p:nvSpPr>
        <p:spPr>
          <a:xfrm>
            <a:off x="2590800" y="457200"/>
            <a:ext cx="7467600" cy="533400"/>
          </a:xfrm>
        </p:spPr>
        <p:txBody>
          <a:bodyPr>
            <a:normAutofit fontScale="90000"/>
          </a:bodyPr>
          <a:lstStyle/>
          <a:p>
            <a:r>
              <a:rPr lang="en" altLang="uk-UA"/>
              <a:t>Requirements for medicines, </a:t>
            </a:r>
            <a:r>
              <a:rPr lang="ru-RU" altLang="uk-UA"/>
              <a:t/>
            </a:r>
            <a:br>
              <a:rPr lang="ru-RU" altLang="uk-UA"/>
            </a:br>
            <a:r>
              <a:rPr lang="en" altLang="uk-UA"/>
              <a:t>included in the form</a:t>
            </a:r>
          </a:p>
        </p:txBody>
      </p:sp>
      <p:sp>
        <p:nvSpPr>
          <p:cNvPr id="142340" name="Rectangle 4"/>
          <p:cNvSpPr>
            <a:spLocks noGrp="1" noChangeArrowheads="1"/>
          </p:cNvSpPr>
          <p:nvPr>
            <p:ph type="body" idx="1"/>
          </p:nvPr>
        </p:nvSpPr>
        <p:spPr bwMode="auto">
          <a:xfrm>
            <a:off x="1645872" y="1657961"/>
            <a:ext cx="7967051" cy="4144962"/>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pPr>
              <a:lnSpc>
                <a:spcPct val="85000"/>
              </a:lnSpc>
              <a:spcBef>
                <a:spcPct val="50000"/>
              </a:spcBef>
            </a:pPr>
            <a:r>
              <a:rPr lang="en" altLang="uk-UA" sz="2400" b="1" dirty="0">
                <a:solidFill>
                  <a:srgbClr val="990033"/>
                </a:solidFill>
                <a:effectLst>
                  <a:outerShdw blurRad="38100" dist="38100" dir="2700000" algn="tl">
                    <a:srgbClr val="C0C0C0"/>
                  </a:outerShdw>
                </a:effectLst>
              </a:rPr>
              <a:t>proven pharmacotherapeutic properties based on numerous clinical (including multicenter) trials</a:t>
            </a:r>
          </a:p>
          <a:p>
            <a:pPr>
              <a:lnSpc>
                <a:spcPct val="85000"/>
              </a:lnSpc>
              <a:spcBef>
                <a:spcPct val="50000"/>
              </a:spcBef>
            </a:pPr>
            <a:r>
              <a:rPr lang="en" altLang="uk-UA" sz="2400" b="1" dirty="0">
                <a:solidFill>
                  <a:srgbClr val="990033"/>
                </a:solidFill>
                <a:effectLst>
                  <a:outerShdw blurRad="38100" dist="38100" dir="2700000" algn="tl">
                    <a:srgbClr val="C0C0C0"/>
                  </a:outerShdw>
                </a:effectLst>
              </a:rPr>
              <a:t>A drug should be a leader in its pharmacotherapeutic group </a:t>
            </a:r>
            <a:r>
              <a:rPr lang="ru-RU" altLang="uk-UA" sz="2400" b="1" dirty="0">
                <a:solidFill>
                  <a:srgbClr val="990033"/>
                </a:solidFill>
                <a:effectLst>
                  <a:outerShdw blurRad="38100" dist="38100" dir="2700000" algn="tl">
                    <a:srgbClr val="C0C0C0"/>
                  </a:outerShdw>
                </a:effectLst>
              </a:rPr>
              <a:t/>
            </a:r>
            <a:br>
              <a:rPr lang="ru-RU" altLang="uk-UA" sz="2400" b="1" dirty="0">
                <a:solidFill>
                  <a:srgbClr val="990033"/>
                </a:solidFill>
                <a:effectLst>
                  <a:outerShdw blurRad="38100" dist="38100" dir="2700000" algn="tl">
                    <a:srgbClr val="C0C0C0"/>
                  </a:outerShdw>
                </a:effectLst>
              </a:rPr>
            </a:br>
            <a:r>
              <a:rPr lang="en" altLang="uk-UA" sz="2400" b="1" dirty="0">
                <a:solidFill>
                  <a:srgbClr val="990033"/>
                </a:solidFill>
                <a:effectLst>
                  <a:outerShdw blurRad="38100" dist="38100" dir="2700000" algn="tl">
                    <a:srgbClr val="C0C0C0"/>
                  </a:outerShdw>
                </a:effectLst>
              </a:rPr>
              <a:t>(in the nitrate group, the leaders are nitroglycerin and isosorbide 5-mononitrate)</a:t>
            </a:r>
          </a:p>
          <a:p>
            <a:pPr>
              <a:lnSpc>
                <a:spcPct val="85000"/>
              </a:lnSpc>
              <a:spcBef>
                <a:spcPct val="50000"/>
              </a:spcBef>
            </a:pPr>
            <a:r>
              <a:rPr lang="en" altLang="uk-UA" sz="2400" b="1" dirty="0">
                <a:solidFill>
                  <a:srgbClr val="990033"/>
                </a:solidFill>
                <a:effectLst>
                  <a:outerShdw blurRad="38100" dist="38100" dir="2700000" algn="tl">
                    <a:srgbClr val="C0C0C0"/>
                  </a:outerShdw>
                </a:effectLst>
              </a:rPr>
              <a:t>pharmacoeconomic </a:t>
            </a:r>
            <a:r>
              <a:rPr lang="ru-RU" altLang="uk-UA" sz="2400" b="1" dirty="0">
                <a:solidFill>
                  <a:srgbClr val="990033"/>
                </a:solidFill>
                <a:effectLst>
                  <a:outerShdw blurRad="38100" dist="38100" dir="2700000" algn="tl">
                    <a:srgbClr val="C0C0C0"/>
                  </a:outerShdw>
                </a:effectLst>
              </a:rPr>
              <a:t/>
            </a:r>
            <a:br>
              <a:rPr lang="ru-RU" altLang="uk-UA" sz="2400" b="1" dirty="0">
                <a:solidFill>
                  <a:srgbClr val="990033"/>
                </a:solidFill>
                <a:effectLst>
                  <a:outerShdw blurRad="38100" dist="38100" dir="2700000" algn="tl">
                    <a:srgbClr val="C0C0C0"/>
                  </a:outerShdw>
                </a:effectLst>
              </a:rPr>
            </a:br>
            <a:r>
              <a:rPr lang="en" altLang="uk-UA" sz="2400" b="1" dirty="0">
                <a:solidFill>
                  <a:srgbClr val="990033"/>
                </a:solidFill>
                <a:effectLst>
                  <a:outerShdw blurRad="38100" dist="38100" dir="2700000" algn="tl">
                    <a:srgbClr val="C0C0C0"/>
                  </a:outerShdw>
                </a:effectLst>
              </a:rPr>
              <a:t>advantages</a:t>
            </a:r>
          </a:p>
          <a:p>
            <a:pPr>
              <a:lnSpc>
                <a:spcPct val="85000"/>
              </a:lnSpc>
              <a:spcBef>
                <a:spcPct val="50000"/>
              </a:spcBef>
            </a:pPr>
            <a:r>
              <a:rPr lang="en" altLang="uk-UA" sz="2400" b="1" dirty="0">
                <a:solidFill>
                  <a:srgbClr val="990033"/>
                </a:solidFill>
                <a:effectLst>
                  <a:outerShdw blurRad="38100" dist="38100" dir="2700000" algn="tl">
                    <a:srgbClr val="C0C0C0"/>
                  </a:outerShdw>
                </a:effectLst>
              </a:rPr>
              <a:t>proven </a:t>
            </a:r>
            <a:r>
              <a:rPr lang="ru-RU" altLang="uk-UA" sz="2400" b="1" dirty="0">
                <a:solidFill>
                  <a:srgbClr val="990033"/>
                </a:solidFill>
                <a:effectLst>
                  <a:outerShdw blurRad="38100" dist="38100" dir="2700000" algn="tl">
                    <a:srgbClr val="C0C0C0"/>
                  </a:outerShdw>
                </a:effectLst>
              </a:rPr>
              <a:t/>
            </a:r>
            <a:br>
              <a:rPr lang="ru-RU" altLang="uk-UA" sz="2400" b="1" dirty="0">
                <a:solidFill>
                  <a:srgbClr val="990033"/>
                </a:solidFill>
                <a:effectLst>
                  <a:outerShdw blurRad="38100" dist="38100" dir="2700000" algn="tl">
                    <a:srgbClr val="C0C0C0"/>
                  </a:outerShdw>
                </a:effectLst>
              </a:rPr>
            </a:br>
            <a:r>
              <a:rPr lang="en" altLang="uk-UA" sz="2400" b="1" dirty="0">
                <a:solidFill>
                  <a:srgbClr val="990033"/>
                </a:solidFill>
                <a:effectLst>
                  <a:outerShdw blurRad="38100" dist="38100" dir="2700000" algn="tl">
                    <a:srgbClr val="C0C0C0"/>
                  </a:outerShdw>
                </a:effectLst>
              </a:rPr>
              <a:t>bioequivalence </a:t>
            </a:r>
            <a:r>
              <a:rPr lang="ru-RU" altLang="uk-UA" sz="2400" b="1" dirty="0">
                <a:solidFill>
                  <a:srgbClr val="990033"/>
                </a:solidFill>
                <a:effectLst>
                  <a:outerShdw blurRad="38100" dist="38100" dir="2700000" algn="tl">
                    <a:srgbClr val="C0C0C0"/>
                  </a:outerShdw>
                </a:effectLst>
              </a:rPr>
              <a:t/>
            </a:r>
            <a:br>
              <a:rPr lang="ru-RU" altLang="uk-UA" sz="2400" b="1" dirty="0">
                <a:solidFill>
                  <a:srgbClr val="990033"/>
                </a:solidFill>
                <a:effectLst>
                  <a:outerShdw blurRad="38100" dist="38100" dir="2700000" algn="tl">
                    <a:srgbClr val="C0C0C0"/>
                  </a:outerShdw>
                </a:effectLst>
              </a:rPr>
            </a:br>
            <a:r>
              <a:rPr lang="en" altLang="uk-UA" sz="2400" b="1" dirty="0">
                <a:solidFill>
                  <a:srgbClr val="990033"/>
                </a:solidFill>
                <a:effectLst>
                  <a:outerShdw blurRad="38100" dist="38100" dir="2700000" algn="tl">
                    <a:srgbClr val="C0C0C0"/>
                  </a:outerShdw>
                </a:effectLst>
              </a:rPr>
              <a:t>generics</a:t>
            </a:r>
          </a:p>
        </p:txBody>
      </p:sp>
      <p:pic>
        <p:nvPicPr>
          <p:cNvPr id="142338" name="Picture 2" descr="value_bottom[1]"/>
          <p:cNvPicPr>
            <a:picLocks noChangeAspect="1" noChangeArrowheads="1"/>
          </p:cNvPicPr>
          <p:nvPr/>
        </p:nvPicPr>
        <p:blipFill>
          <a:blip r:embed="rId2">
            <a:lum bright="-18000" contrast="24000"/>
            <a:extLst>
              <a:ext uri="{28A0092B-C50C-407E-A947-70E740481C1C}">
                <a14:useLocalDpi xmlns:a14="http://schemas.microsoft.com/office/drawing/2010/main" val="0"/>
              </a:ext>
            </a:extLst>
          </a:blip>
          <a:srcRect/>
          <a:stretch>
            <a:fillRect/>
          </a:stretch>
        </p:blipFill>
        <p:spPr bwMode="auto">
          <a:xfrm>
            <a:off x="7356475" y="4495801"/>
            <a:ext cx="3276600" cy="2047875"/>
          </a:xfrm>
          <a:prstGeom prst="rect">
            <a:avLst/>
          </a:prstGeom>
          <a:noFill/>
          <a:ln w="38100">
            <a:solidFill>
              <a:srgbClr val="3366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831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2514600" y="1219200"/>
            <a:ext cx="7772400" cy="5026504"/>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spcBef>
                <a:spcPct val="60000"/>
              </a:spcBef>
              <a:buClr>
                <a:srgbClr val="FF0000"/>
              </a:buClr>
              <a:buSzPct val="130000"/>
              <a:buFont typeface="Wingdings" panose="05000000000000000000" pitchFamily="2" charset="2"/>
              <a:buChar char="ü"/>
            </a:pPr>
            <a:r>
              <a:rPr lang="en" altLang="uk-UA" sz="2200" b="1" dirty="0">
                <a:latin typeface="Comic Sans MS" panose="030F0702030302020204" pitchFamily="66" charset="0"/>
              </a:rPr>
              <a:t>drugs for the treatment of conditions where a guaranteed therapeutic effect is required</a:t>
            </a:r>
          </a:p>
          <a:p>
            <a:pPr algn="just" eaLnBrk="0" hangingPunct="0">
              <a:spcBef>
                <a:spcPct val="60000"/>
              </a:spcBef>
              <a:buClr>
                <a:srgbClr val="FF0000"/>
              </a:buClr>
              <a:buSzPct val="130000"/>
              <a:buFont typeface="Wingdings" panose="05000000000000000000" pitchFamily="2" charset="2"/>
              <a:buChar char="ü"/>
            </a:pPr>
            <a:r>
              <a:rPr lang="en" altLang="uk-UA" sz="2200" b="1" dirty="0">
                <a:latin typeface="Comic Sans MS" panose="030F0702030302020204" pitchFamily="66" charset="0"/>
              </a:rPr>
              <a:t>drugs with a narrow therapeutic safety margin</a:t>
            </a:r>
          </a:p>
          <a:p>
            <a:pPr algn="just" eaLnBrk="0" hangingPunct="0">
              <a:spcBef>
                <a:spcPct val="60000"/>
              </a:spcBef>
              <a:buClr>
                <a:srgbClr val="FF0000"/>
              </a:buClr>
              <a:buSzPct val="130000"/>
              <a:buFont typeface="Wingdings" panose="05000000000000000000" pitchFamily="2" charset="2"/>
              <a:buChar char="ü"/>
            </a:pPr>
            <a:r>
              <a:rPr lang="en" altLang="uk-UA" sz="2200" b="1" dirty="0">
                <a:latin typeface="Comic Sans MS" panose="030F0702030302020204" pitchFamily="66" charset="0"/>
              </a:rPr>
              <a:t>drugs whose pharmacokinetics are complicated by a decrease in absorption of less than 70% or with high elimination (over 70%)</a:t>
            </a:r>
          </a:p>
          <a:p>
            <a:pPr algn="just" eaLnBrk="0" hangingPunct="0">
              <a:spcBef>
                <a:spcPct val="60000"/>
              </a:spcBef>
              <a:buClr>
                <a:srgbClr val="FF0000"/>
              </a:buClr>
              <a:buSzPct val="130000"/>
              <a:buFont typeface="Wingdings" panose="05000000000000000000" pitchFamily="2" charset="2"/>
              <a:buChar char="ü"/>
            </a:pPr>
            <a:r>
              <a:rPr lang="en" altLang="uk-UA" sz="2200" b="1" dirty="0">
                <a:latin typeface="Comic Sans MS" panose="030F0702030302020204" pitchFamily="66" charset="0"/>
              </a:rPr>
              <a:t>drugs with unsatisfactory physicochemical properties (low solubility, instability, polymorphism)</a:t>
            </a:r>
          </a:p>
          <a:p>
            <a:pPr algn="just" eaLnBrk="0" hangingPunct="0">
              <a:spcBef>
                <a:spcPct val="60000"/>
              </a:spcBef>
              <a:buClr>
                <a:srgbClr val="FF0000"/>
              </a:buClr>
              <a:buSzPct val="130000"/>
              <a:buFont typeface="Wingdings" panose="05000000000000000000" pitchFamily="2" charset="2"/>
              <a:buChar char="ü"/>
            </a:pPr>
            <a:r>
              <a:rPr lang="en" altLang="uk-UA" sz="2200" b="1" dirty="0">
                <a:latin typeface="Comic Sans MS" panose="030F0702030302020204" pitchFamily="66" charset="0"/>
              </a:rPr>
              <a:t>drugs with documented bioavailability problems</a:t>
            </a:r>
            <a:r>
              <a:rPr lang="en" altLang="uk-UA" sz="2600" b="1" dirty="0">
                <a:latin typeface="Comic Sans MS" panose="030F0702030302020204" pitchFamily="66" charset="0"/>
              </a:rPr>
              <a:t> </a:t>
            </a:r>
            <a:endParaRPr lang="en-US" altLang="uk-UA" sz="2600" b="1" dirty="0">
              <a:latin typeface="Comic Sans MS" panose="030F0702030302020204" pitchFamily="66" charset="0"/>
            </a:endParaRPr>
          </a:p>
        </p:txBody>
      </p:sp>
      <p:sp>
        <p:nvSpPr>
          <p:cNvPr id="143363" name="Rectangle 3"/>
          <p:cNvSpPr>
            <a:spLocks noChangeArrowheads="1"/>
          </p:cNvSpPr>
          <p:nvPr/>
        </p:nvSpPr>
        <p:spPr bwMode="auto">
          <a:xfrm>
            <a:off x="2971800" y="-152400"/>
            <a:ext cx="74676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chemeClr val="hlink"/>
                </a:solidFill>
                <a:effectLst>
                  <a:outerShdw blurRad="38100" dist="38100" dir="2700000" algn="tl">
                    <a:srgbClr val="000000"/>
                  </a:outerShdw>
                </a:effectLst>
                <a:latin typeface="Arial" panose="020B0604020202020204" pitchFamily="34" charset="0"/>
              </a:rPr>
              <a:t>Definitely appreciate</a:t>
            </a:r>
          </a:p>
        </p:txBody>
      </p:sp>
    </p:spTree>
    <p:extLst>
      <p:ext uri="{BB962C8B-B14F-4D97-AF65-F5344CB8AC3E}">
        <p14:creationId xmlns:p14="http://schemas.microsoft.com/office/powerpoint/2010/main" val="1815157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ChangeArrowheads="1"/>
          </p:cNvSpPr>
          <p:nvPr>
            <p:ph type="title"/>
          </p:nvPr>
        </p:nvSpPr>
        <p:spPr>
          <a:xfrm>
            <a:off x="3715362" y="258762"/>
            <a:ext cx="7958137" cy="477838"/>
          </a:xfrm>
        </p:spPr>
        <p:txBody>
          <a:bodyPr>
            <a:normAutofit fontScale="90000"/>
          </a:bodyPr>
          <a:lstStyle/>
          <a:p>
            <a:r>
              <a:rPr lang="en" altLang="uk-UA" dirty="0"/>
              <a:t>Comparison drug – comparator</a:t>
            </a:r>
          </a:p>
        </p:txBody>
      </p:sp>
      <p:sp>
        <p:nvSpPr>
          <p:cNvPr id="144388" name="Rectangle 4"/>
          <p:cNvSpPr>
            <a:spLocks noGrp="1" noChangeArrowheads="1"/>
          </p:cNvSpPr>
          <p:nvPr>
            <p:ph type="body" idx="1"/>
          </p:nvPr>
        </p:nvSpPr>
        <p:spPr bwMode="auto">
          <a:xfrm>
            <a:off x="2838451" y="1503364"/>
            <a:ext cx="7419975" cy="2471736"/>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lnSpcReduction="10000"/>
          </a:bodyPr>
          <a:lstStyle/>
          <a:p>
            <a:pPr>
              <a:lnSpc>
                <a:spcPct val="80000"/>
              </a:lnSpc>
            </a:pPr>
            <a:r>
              <a:rPr lang="en" altLang="uk-UA" sz="2400" b="1" i="1" dirty="0">
                <a:solidFill>
                  <a:srgbClr val="990033"/>
                </a:solidFill>
                <a:effectLst>
                  <a:outerShdw blurRad="38100" dist="38100" dir="2700000" algn="tl">
                    <a:srgbClr val="C0C0C0"/>
                  </a:outerShdw>
                </a:effectLst>
              </a:rPr>
              <a:t>it is difficult to establish a brand</a:t>
            </a:r>
          </a:p>
          <a:p>
            <a:pPr>
              <a:lnSpc>
                <a:spcPct val="80000"/>
              </a:lnSpc>
            </a:pPr>
            <a:r>
              <a:rPr lang="en" altLang="uk-UA" sz="2400" b="1" i="1" dirty="0">
                <a:solidFill>
                  <a:srgbClr val="990033"/>
                </a:solidFill>
                <a:effectLst>
                  <a:outerShdw blurRad="38100" dist="38100" dir="2700000" algn="tl">
                    <a:srgbClr val="C0C0C0"/>
                  </a:outerShdw>
                </a:effectLst>
              </a:rPr>
              <a:t>the brand was discontinued</a:t>
            </a:r>
          </a:p>
          <a:p>
            <a:pPr>
              <a:lnSpc>
                <a:spcPct val="80000"/>
              </a:lnSpc>
            </a:pPr>
            <a:r>
              <a:rPr lang="en" altLang="uk-UA" sz="2400" b="1" i="1" dirty="0">
                <a:solidFill>
                  <a:srgbClr val="990033"/>
                </a:solidFill>
                <a:effectLst>
                  <a:outerShdw blurRad="38100" dist="38100" dir="2700000" algn="tl">
                    <a:srgbClr val="C0C0C0"/>
                  </a:outerShdw>
                </a:effectLst>
              </a:rPr>
              <a:t>sold the patent</a:t>
            </a:r>
          </a:p>
          <a:p>
            <a:pPr>
              <a:lnSpc>
                <a:spcPct val="80000"/>
              </a:lnSpc>
            </a:pPr>
            <a:r>
              <a:rPr lang="en" altLang="uk-UA" sz="2400" b="1" i="1" dirty="0">
                <a:solidFill>
                  <a:srgbClr val="990033"/>
                </a:solidFill>
                <a:effectLst>
                  <a:outerShdw blurRad="38100" dist="38100" dir="2700000" algn="tl">
                    <a:srgbClr val="C0C0C0"/>
                  </a:outerShdw>
                </a:effectLst>
              </a:rPr>
              <a:t>merger of pharmaceutical companies</a:t>
            </a:r>
          </a:p>
          <a:p>
            <a:pPr>
              <a:lnSpc>
                <a:spcPct val="80000"/>
              </a:lnSpc>
            </a:pPr>
            <a:r>
              <a:rPr lang="en" altLang="uk-UA" sz="2400" b="1" i="1" dirty="0">
                <a:solidFill>
                  <a:srgbClr val="990033"/>
                </a:solidFill>
                <a:effectLst>
                  <a:outerShdw blurRad="38100" dist="38100" dir="2700000" algn="tl">
                    <a:srgbClr val="C0C0C0"/>
                  </a:outerShdw>
                </a:effectLst>
              </a:rPr>
              <a:t>choosing a market "leader"</a:t>
            </a:r>
          </a:p>
          <a:p>
            <a:pPr>
              <a:lnSpc>
                <a:spcPct val="80000"/>
              </a:lnSpc>
            </a:pPr>
            <a:r>
              <a:rPr lang="en" altLang="uk-UA" sz="2400" b="1" i="1" dirty="0">
                <a:solidFill>
                  <a:srgbClr val="990033"/>
                </a:solidFill>
                <a:effectLst>
                  <a:outerShdw blurRad="38100" dist="38100" dir="2700000" algn="tl">
                    <a:srgbClr val="C0C0C0"/>
                  </a:outerShdw>
                </a:effectLst>
              </a:rPr>
              <a:t>"Photocopies of copies"</a:t>
            </a:r>
          </a:p>
        </p:txBody>
      </p:sp>
      <p:sp>
        <p:nvSpPr>
          <p:cNvPr id="144389" name="Text Box 5"/>
          <p:cNvSpPr txBox="1">
            <a:spLocks noChangeArrowheads="1"/>
          </p:cNvSpPr>
          <p:nvPr/>
        </p:nvSpPr>
        <p:spPr bwMode="auto">
          <a:xfrm>
            <a:off x="5348288" y="830263"/>
            <a:ext cx="2489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3200" b="1" dirty="0">
                <a:effectLst>
                  <a:outerShdw blurRad="38100" dist="38100" dir="2700000" algn="tl">
                    <a:srgbClr val="000000"/>
                  </a:outerShdw>
                </a:effectLst>
                <a:latin typeface="Arial" panose="020B0604020202020204" pitchFamily="34" charset="0"/>
              </a:rPr>
              <a:t>Problems:</a:t>
            </a:r>
          </a:p>
        </p:txBody>
      </p:sp>
      <p:sp>
        <p:nvSpPr>
          <p:cNvPr id="144390" name="Text Box 6"/>
          <p:cNvSpPr txBox="1">
            <a:spLocks noChangeArrowheads="1"/>
          </p:cNvSpPr>
          <p:nvPr/>
        </p:nvSpPr>
        <p:spPr bwMode="auto">
          <a:xfrm>
            <a:off x="3403600" y="4068763"/>
            <a:ext cx="7416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 altLang="uk-UA" sz="2800" b="1" dirty="0">
                <a:solidFill>
                  <a:srgbClr val="FFFFFF"/>
                </a:solidFill>
                <a:effectLst>
                  <a:outerShdw blurRad="38100" dist="38100" dir="2700000" algn="tl">
                    <a:srgbClr val="000000"/>
                  </a:outerShdw>
                </a:effectLst>
                <a:latin typeface="Arial" panose="020B0604020202020204" pitchFamily="34" charset="0"/>
              </a:rPr>
              <a:t>WHO – development of the “gold standard” </a:t>
            </a:r>
            <a:r>
              <a:rPr lang="ru-RU" altLang="uk-UA" sz="2800" b="1" dirty="0">
                <a:solidFill>
                  <a:srgbClr val="FFFFFF"/>
                </a:solidFill>
                <a:effectLst>
                  <a:outerShdw blurRad="38100" dist="38100" dir="2700000" algn="tl">
                    <a:srgbClr val="000000"/>
                  </a:outerShdw>
                </a:effectLst>
                <a:latin typeface="Arial" panose="020B0604020202020204" pitchFamily="34" charset="0"/>
              </a:rPr>
              <a:t/>
            </a:r>
            <a:br>
              <a:rPr lang="ru-RU" altLang="uk-UA" sz="2800" b="1" dirty="0">
                <a:solidFill>
                  <a:srgbClr val="FFFFFF"/>
                </a:solidFill>
                <a:effectLst>
                  <a:outerShdw blurRad="38100" dist="38100" dir="2700000" algn="tl">
                    <a:srgbClr val="000000"/>
                  </a:outerShdw>
                </a:effectLst>
                <a:latin typeface="Arial" panose="020B0604020202020204" pitchFamily="34" charset="0"/>
              </a:rPr>
            </a:br>
            <a:r>
              <a:rPr lang="en" altLang="uk-UA" sz="2800" b="1" dirty="0">
                <a:solidFill>
                  <a:srgbClr val="FFFFFF"/>
                </a:solidFill>
                <a:effectLst>
                  <a:outerShdw blurRad="38100" dist="38100" dir="2700000" algn="tl">
                    <a:srgbClr val="000000"/>
                  </a:outerShdw>
                </a:effectLst>
                <a:latin typeface="Arial" panose="020B0604020202020204" pitchFamily="34" charset="0"/>
              </a:rPr>
              <a:t>regarding bioequivalence</a:t>
            </a:r>
          </a:p>
        </p:txBody>
      </p:sp>
      <p:sp>
        <p:nvSpPr>
          <p:cNvPr id="144391" name="Rectangle 7"/>
          <p:cNvSpPr>
            <a:spLocks noChangeArrowheads="1"/>
          </p:cNvSpPr>
          <p:nvPr/>
        </p:nvSpPr>
        <p:spPr bwMode="auto">
          <a:xfrm>
            <a:off x="3354388" y="5195888"/>
            <a:ext cx="6477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80000"/>
              </a:lnSpc>
              <a:spcBef>
                <a:spcPct val="20000"/>
              </a:spcBef>
            </a:pPr>
            <a:r>
              <a:rPr lang="en" altLang="uk-UA" sz="2800" b="1" i="1">
                <a:solidFill>
                  <a:srgbClr val="FFFFFF"/>
                </a:solidFill>
                <a:effectLst>
                  <a:outerShdw blurRad="38100" dist="38100" dir="2700000" algn="tl">
                    <a:srgbClr val="000000"/>
                  </a:outerShdw>
                </a:effectLst>
              </a:rPr>
              <a:t>1999 - 1st </a:t>
            </a:r>
            <a:r>
              <a:rPr lang="en" altLang="uk-UA" sz="2800" b="1" i="1" baseline="30000">
                <a:solidFill>
                  <a:srgbClr val="FFFFFF"/>
                </a:solidFill>
                <a:effectLst>
                  <a:outerShdw blurRad="38100" dist="38100" dir="2700000" algn="tl">
                    <a:srgbClr val="000000"/>
                  </a:outerShdw>
                </a:effectLst>
              </a:rPr>
              <a:t>version </a:t>
            </a:r>
            <a:r>
              <a:rPr lang="en" altLang="uk-UA" sz="2800" b="1" i="1">
                <a:solidFill>
                  <a:srgbClr val="FFFFFF"/>
                </a:solidFill>
                <a:effectLst>
                  <a:outerShdw blurRad="38100" dist="38100" dir="2700000" algn="tl">
                    <a:srgbClr val="000000"/>
                  </a:outerShdw>
                </a:effectLst>
              </a:rPr>
              <a:t>of comparators</a:t>
            </a:r>
          </a:p>
        </p:txBody>
      </p:sp>
      <p:sp>
        <p:nvSpPr>
          <p:cNvPr id="144392" name="Text Box 8"/>
          <p:cNvSpPr txBox="1">
            <a:spLocks noChangeArrowheads="1"/>
          </p:cNvSpPr>
          <p:nvPr/>
        </p:nvSpPr>
        <p:spPr bwMode="auto">
          <a:xfrm>
            <a:off x="3016250" y="6034088"/>
            <a:ext cx="2133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 altLang="uk-UA" sz="2800" b="1">
                <a:solidFill>
                  <a:srgbClr val="FFFFFF"/>
                </a:solidFill>
                <a:effectLst>
                  <a:outerShdw blurRad="38100" dist="38100" dir="2700000" algn="tl">
                    <a:srgbClr val="000000"/>
                  </a:outerShdw>
                </a:effectLst>
                <a:latin typeface="Arial" panose="020B0604020202020204" pitchFamily="34" charset="0"/>
              </a:rPr>
              <a:t>LIST A</a:t>
            </a:r>
          </a:p>
        </p:txBody>
      </p:sp>
      <p:sp>
        <p:nvSpPr>
          <p:cNvPr id="144393" name="Text Box 9"/>
          <p:cNvSpPr txBox="1">
            <a:spLocks noChangeArrowheads="1"/>
          </p:cNvSpPr>
          <p:nvPr/>
        </p:nvSpPr>
        <p:spPr bwMode="auto">
          <a:xfrm>
            <a:off x="7969250" y="6034088"/>
            <a:ext cx="2057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 altLang="uk-UA" sz="2800" b="1">
                <a:solidFill>
                  <a:srgbClr val="FFFFFF"/>
                </a:solidFill>
                <a:effectLst>
                  <a:outerShdw blurRad="38100" dist="38100" dir="2700000" algn="tl">
                    <a:srgbClr val="000000"/>
                  </a:outerShdw>
                </a:effectLst>
                <a:latin typeface="Arial" panose="020B0604020202020204" pitchFamily="34" charset="0"/>
              </a:rPr>
              <a:t>LIST B</a:t>
            </a:r>
          </a:p>
        </p:txBody>
      </p:sp>
      <p:sp>
        <p:nvSpPr>
          <p:cNvPr id="144394" name="Line 10"/>
          <p:cNvSpPr>
            <a:spLocks noChangeShapeType="1"/>
          </p:cNvSpPr>
          <p:nvPr/>
        </p:nvSpPr>
        <p:spPr bwMode="auto">
          <a:xfrm flipH="1">
            <a:off x="4616450" y="5653088"/>
            <a:ext cx="9906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144395" name="Line 11"/>
          <p:cNvSpPr>
            <a:spLocks noChangeShapeType="1"/>
          </p:cNvSpPr>
          <p:nvPr/>
        </p:nvSpPr>
        <p:spPr bwMode="auto">
          <a:xfrm>
            <a:off x="7588250" y="5653088"/>
            <a:ext cx="9906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pic>
        <p:nvPicPr>
          <p:cNvPr id="12" name="Рисунок 11"/>
          <p:cNvPicPr>
            <a:picLocks noChangeAspect="1"/>
          </p:cNvPicPr>
          <p:nvPr/>
        </p:nvPicPr>
        <p:blipFill>
          <a:blip r:embed="rId2"/>
          <a:stretch>
            <a:fillRect/>
          </a:stretch>
        </p:blipFill>
        <p:spPr>
          <a:xfrm>
            <a:off x="91214" y="194469"/>
            <a:ext cx="2710601" cy="910431"/>
          </a:xfrm>
          <a:prstGeom prst="rect">
            <a:avLst/>
          </a:prstGeom>
        </p:spPr>
      </p:pic>
    </p:spTree>
    <p:extLst>
      <p:ext uri="{BB962C8B-B14F-4D97-AF65-F5344CB8AC3E}">
        <p14:creationId xmlns:p14="http://schemas.microsoft.com/office/powerpoint/2010/main" val="250407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scientists[1]"/>
          <p:cNvPicPr>
            <a:picLocks noChangeAspect="1" noChangeArrowheads="1"/>
          </p:cNvPicPr>
          <p:nvPr/>
        </p:nvPicPr>
        <p:blipFill>
          <a:blip r:embed="rId2">
            <a:lum contrast="6000"/>
            <a:extLst>
              <a:ext uri="{28A0092B-C50C-407E-A947-70E740481C1C}">
                <a14:useLocalDpi xmlns:a14="http://schemas.microsoft.com/office/drawing/2010/main" val="0"/>
              </a:ext>
            </a:extLst>
          </a:blip>
          <a:srcRect b="6793"/>
          <a:stretch>
            <a:fillRect/>
          </a:stretch>
        </p:blipFill>
        <p:spPr bwMode="auto">
          <a:xfrm>
            <a:off x="8901475" y="977900"/>
            <a:ext cx="2581275" cy="3136900"/>
          </a:xfrm>
          <a:prstGeom prst="rect">
            <a:avLst/>
          </a:prstGeom>
          <a:noFill/>
          <a:ln w="38100">
            <a:solidFill>
              <a:srgbClr val="3366FF"/>
            </a:solidFill>
            <a:miter lim="800000"/>
            <a:headEnd/>
            <a:tailEnd/>
          </a:ln>
          <a:extLst>
            <a:ext uri="{909E8E84-426E-40DD-AFC4-6F175D3DCCD1}">
              <a14:hiddenFill xmlns:a14="http://schemas.microsoft.com/office/drawing/2010/main">
                <a:solidFill>
                  <a:srgbClr val="FFFFFF"/>
                </a:solidFill>
              </a14:hiddenFill>
            </a:ext>
          </a:extLst>
        </p:spPr>
      </p:pic>
      <p:pic>
        <p:nvPicPr>
          <p:cNvPr id="145411" name="Picture 3" descr="j0202076[1]"/>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7825149" y="4114800"/>
            <a:ext cx="3657600" cy="2432050"/>
          </a:xfrm>
          <a:prstGeom prst="rect">
            <a:avLst/>
          </a:prstGeom>
          <a:noFill/>
          <a:ln w="38100">
            <a:solidFill>
              <a:srgbClr val="3366FF"/>
            </a:solidFill>
            <a:miter lim="800000"/>
            <a:headEnd/>
            <a:tailEnd/>
          </a:ln>
          <a:extLst>
            <a:ext uri="{909E8E84-426E-40DD-AFC4-6F175D3DCCD1}">
              <a14:hiddenFill xmlns:a14="http://schemas.microsoft.com/office/drawing/2010/main">
                <a:solidFill>
                  <a:srgbClr val="FFFFFF"/>
                </a:solidFill>
              </a14:hiddenFill>
            </a:ext>
          </a:extLst>
        </p:spPr>
      </p:pic>
      <p:sp>
        <p:nvSpPr>
          <p:cNvPr id="145412" name="Rectangle 4"/>
          <p:cNvSpPr>
            <a:spLocks noGrp="1" noChangeArrowheads="1"/>
          </p:cNvSpPr>
          <p:nvPr>
            <p:ph type="title"/>
          </p:nvPr>
        </p:nvSpPr>
        <p:spPr>
          <a:xfrm>
            <a:off x="2286000" y="76200"/>
            <a:ext cx="8229600" cy="457200"/>
          </a:xfrm>
        </p:spPr>
        <p:txBody>
          <a:bodyPr>
            <a:normAutofit fontScale="90000"/>
          </a:bodyPr>
          <a:lstStyle/>
          <a:p>
            <a:r>
              <a:rPr lang="en" altLang="uk-UA"/>
              <a:t>Research methods</a:t>
            </a:r>
          </a:p>
        </p:txBody>
      </p:sp>
      <p:sp>
        <p:nvSpPr>
          <p:cNvPr id="145413" name="Rectangle 5"/>
          <p:cNvSpPr>
            <a:spLocks noGrp="1" noChangeArrowheads="1"/>
          </p:cNvSpPr>
          <p:nvPr>
            <p:ph type="body" idx="1"/>
          </p:nvPr>
        </p:nvSpPr>
        <p:spPr bwMode="auto">
          <a:xfrm>
            <a:off x="521677" y="860669"/>
            <a:ext cx="8153400" cy="4267200"/>
          </a:xfrm>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533400" indent="-533400">
              <a:lnSpc>
                <a:spcPct val="100000"/>
              </a:lnSpc>
              <a:spcBef>
                <a:spcPct val="35000"/>
              </a:spcBef>
              <a:buClr>
                <a:schemeClr val="tx1"/>
              </a:buClr>
              <a:buNone/>
            </a:pPr>
            <a:r>
              <a:rPr lang="en" altLang="uk-UA" sz="2000" b="1" dirty="0"/>
              <a:t>Physico-chemical</a:t>
            </a:r>
          </a:p>
          <a:p>
            <a:pPr marL="1031875" lvl="1" indent="-457200">
              <a:lnSpc>
                <a:spcPct val="100000"/>
              </a:lnSpc>
              <a:spcBef>
                <a:spcPct val="35000"/>
              </a:spcBef>
            </a:pPr>
            <a:r>
              <a:rPr lang="en" altLang="uk-UA" sz="2000" b="1" dirty="0">
                <a:solidFill>
                  <a:srgbClr val="FFCC66"/>
                </a:solidFill>
              </a:rPr>
              <a:t>HPLC method – 80-90% of all used means</a:t>
            </a:r>
          </a:p>
          <a:p>
            <a:pPr marL="1031875" lvl="1" indent="-457200">
              <a:lnSpc>
                <a:spcPct val="100000"/>
              </a:lnSpc>
              <a:spcBef>
                <a:spcPct val="35000"/>
              </a:spcBef>
            </a:pPr>
            <a:r>
              <a:rPr lang="en" altLang="uk-UA" sz="2000" b="1" dirty="0">
                <a:solidFill>
                  <a:srgbClr val="FFCC66"/>
                </a:solidFill>
              </a:rPr>
              <a:t>Chromatography-mass spectrometry method: combines GC and LC and MS – sensitivity up to 10 </a:t>
            </a:r>
            <a:r>
              <a:rPr lang="en" altLang="uk-UA" sz="2000" b="1" baseline="30000" dirty="0">
                <a:solidFill>
                  <a:srgbClr val="FFCC66"/>
                </a:solidFill>
              </a:rPr>
              <a:t>-12 </a:t>
            </a:r>
            <a:r>
              <a:rPr lang="en" altLang="uk-UA" sz="2000" b="1" dirty="0">
                <a:solidFill>
                  <a:srgbClr val="FFCC66"/>
                </a:solidFill>
              </a:rPr>
              <a:t>g of substance in the sample</a:t>
            </a:r>
          </a:p>
          <a:p>
            <a:pPr marL="533400" indent="-533400">
              <a:lnSpc>
                <a:spcPct val="100000"/>
              </a:lnSpc>
              <a:spcBef>
                <a:spcPct val="35000"/>
              </a:spcBef>
              <a:buClr>
                <a:schemeClr val="tx1"/>
              </a:buClr>
              <a:buNone/>
            </a:pPr>
            <a:r>
              <a:rPr lang="en" altLang="uk-UA" sz="2000" b="1" dirty="0"/>
              <a:t>Microbiological methods</a:t>
            </a:r>
          </a:p>
          <a:p>
            <a:pPr marL="1031875" lvl="1" indent="-457200">
              <a:lnSpc>
                <a:spcPct val="100000"/>
              </a:lnSpc>
              <a:spcBef>
                <a:spcPct val="50000"/>
              </a:spcBef>
            </a:pPr>
            <a:r>
              <a:rPr lang="en" altLang="uk-UA" sz="2000" b="1" dirty="0">
                <a:solidFill>
                  <a:srgbClr val="FFCC66"/>
                </a:solidFill>
              </a:rPr>
              <a:t>agar diffusion method</a:t>
            </a:r>
          </a:p>
          <a:p>
            <a:pPr marL="1031875" lvl="1" indent="-457200">
              <a:lnSpc>
                <a:spcPct val="100000"/>
              </a:lnSpc>
              <a:spcBef>
                <a:spcPct val="0"/>
              </a:spcBef>
            </a:pPr>
            <a:r>
              <a:rPr lang="en" altLang="uk-UA" sz="2000" b="1" dirty="0">
                <a:solidFill>
                  <a:srgbClr val="FFCC66"/>
                </a:solidFill>
              </a:rPr>
              <a:t>serial dilution method</a:t>
            </a:r>
          </a:p>
          <a:p>
            <a:pPr marL="1031875" lvl="1" indent="-457200">
              <a:lnSpc>
                <a:spcPct val="100000"/>
              </a:lnSpc>
              <a:spcBef>
                <a:spcPct val="0"/>
              </a:spcBef>
            </a:pPr>
            <a:r>
              <a:rPr lang="en" altLang="uk-UA" sz="2000" b="1" dirty="0">
                <a:solidFill>
                  <a:srgbClr val="FFCC66"/>
                </a:solidFill>
              </a:rPr>
              <a:t>turbidimetric method</a:t>
            </a:r>
          </a:p>
          <a:p>
            <a:pPr marL="533400" indent="-533400">
              <a:lnSpc>
                <a:spcPct val="100000"/>
              </a:lnSpc>
              <a:spcBef>
                <a:spcPct val="35000"/>
              </a:spcBef>
              <a:buClr>
                <a:schemeClr val="tx1"/>
              </a:buClr>
              <a:buNone/>
            </a:pPr>
            <a:r>
              <a:rPr lang="en" altLang="uk-UA" sz="2000" b="1" dirty="0"/>
              <a:t>Immunological methods</a:t>
            </a:r>
          </a:p>
          <a:p>
            <a:pPr marL="1031875" lvl="1" indent="-457200">
              <a:lnSpc>
                <a:spcPct val="100000"/>
              </a:lnSpc>
              <a:spcBef>
                <a:spcPct val="50000"/>
              </a:spcBef>
            </a:pPr>
            <a:r>
              <a:rPr lang="en" altLang="uk-UA" sz="2000" b="1" dirty="0">
                <a:solidFill>
                  <a:srgbClr val="FFCC66"/>
                </a:solidFill>
              </a:rPr>
              <a:t>radioactive label</a:t>
            </a:r>
          </a:p>
          <a:p>
            <a:pPr marL="1031875" lvl="1" indent="-457200">
              <a:lnSpc>
                <a:spcPct val="100000"/>
              </a:lnSpc>
              <a:spcBef>
                <a:spcPct val="0"/>
              </a:spcBef>
            </a:pPr>
            <a:r>
              <a:rPr lang="en" altLang="uk-UA" sz="2000" b="1" dirty="0">
                <a:solidFill>
                  <a:srgbClr val="FFCC66"/>
                </a:solidFill>
              </a:rPr>
              <a:t>free radical label</a:t>
            </a:r>
          </a:p>
          <a:p>
            <a:pPr marL="1031875" lvl="1" indent="-457200">
              <a:lnSpc>
                <a:spcPct val="100000"/>
              </a:lnSpc>
              <a:spcBef>
                <a:spcPct val="0"/>
              </a:spcBef>
            </a:pPr>
            <a:r>
              <a:rPr lang="en" altLang="uk-UA" sz="2000" b="1" dirty="0">
                <a:solidFill>
                  <a:srgbClr val="FFCC66"/>
                </a:solidFill>
              </a:rPr>
              <a:t>fluorescent label</a:t>
            </a:r>
          </a:p>
          <a:p>
            <a:pPr marL="1031875" lvl="1" indent="-457200">
              <a:lnSpc>
                <a:spcPct val="100000"/>
              </a:lnSpc>
              <a:spcBef>
                <a:spcPct val="0"/>
              </a:spcBef>
            </a:pPr>
            <a:r>
              <a:rPr lang="en" altLang="uk-UA" sz="2000" b="1" dirty="0">
                <a:solidFill>
                  <a:srgbClr val="FFCC66"/>
                </a:solidFill>
              </a:rPr>
              <a:t>enzyme label</a:t>
            </a:r>
          </a:p>
          <a:p>
            <a:pPr marL="533400" indent="-533400">
              <a:lnSpc>
                <a:spcPct val="100000"/>
              </a:lnSpc>
              <a:spcBef>
                <a:spcPct val="35000"/>
              </a:spcBef>
              <a:buClr>
                <a:schemeClr val="tx1"/>
              </a:buClr>
              <a:buNone/>
            </a:pPr>
            <a:r>
              <a:rPr lang="en" altLang="uk-UA" sz="2000" b="1" dirty="0"/>
              <a:t>In vitro dissolution</a:t>
            </a:r>
            <a:endParaRPr lang="ru-RU" altLang="uk-UA" sz="2000" b="1" dirty="0"/>
          </a:p>
        </p:txBody>
      </p:sp>
    </p:spTree>
    <p:extLst>
      <p:ext uri="{BB962C8B-B14F-4D97-AF65-F5344CB8AC3E}">
        <p14:creationId xmlns:p14="http://schemas.microsoft.com/office/powerpoint/2010/main" val="4277149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2286000" y="152400"/>
            <a:ext cx="8534400" cy="1143000"/>
          </a:xfrm>
        </p:spPr>
        <p:txBody>
          <a:bodyPr/>
          <a:lstStyle/>
          <a:p>
            <a:r>
              <a:rPr lang="en" altLang="uk-UA" sz="3600"/>
              <a:t>Drug parameters determined for bioequivalence</a:t>
            </a:r>
          </a:p>
        </p:txBody>
      </p:sp>
      <p:pic>
        <p:nvPicPr>
          <p:cNvPr id="146435" name="Picture 3" descr="ris6"/>
          <p:cNvPicPr>
            <a:picLocks noChangeAspect="1" noChangeArrowheads="1"/>
          </p:cNvPicPr>
          <p:nvPr/>
        </p:nvPicPr>
        <p:blipFill>
          <a:blip r:embed="rId2">
            <a:extLst>
              <a:ext uri="{28A0092B-C50C-407E-A947-70E740481C1C}">
                <a14:useLocalDpi xmlns:a14="http://schemas.microsoft.com/office/drawing/2010/main" val="0"/>
              </a:ext>
            </a:extLst>
          </a:blip>
          <a:srcRect b="19084"/>
          <a:stretch>
            <a:fillRect/>
          </a:stretch>
        </p:blipFill>
        <p:spPr bwMode="auto">
          <a:xfrm>
            <a:off x="2514600" y="1844676"/>
            <a:ext cx="7924800" cy="4608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062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2209800" y="0"/>
            <a:ext cx="8534400" cy="1143000"/>
          </a:xfrm>
        </p:spPr>
        <p:txBody>
          <a:bodyPr/>
          <a:lstStyle/>
          <a:p>
            <a:r>
              <a:rPr lang="en" altLang="uk-UA" sz="3600"/>
              <a:t>Drug parameters determined for bioequivalence</a:t>
            </a:r>
          </a:p>
        </p:txBody>
      </p:sp>
      <p:pic>
        <p:nvPicPr>
          <p:cNvPr id="147459" name="Picture 3" descr="Ris8"/>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b="35715"/>
          <a:stretch>
            <a:fillRect/>
          </a:stretch>
        </p:blipFill>
        <p:spPr bwMode="auto">
          <a:xfrm>
            <a:off x="2514600" y="1978025"/>
            <a:ext cx="7772400" cy="4114800"/>
          </a:xfrm>
          <a:prstGeom prst="rect">
            <a:avLst/>
          </a:prstGeom>
          <a:solidFill>
            <a:srgbClr val="FFFFFF"/>
          </a:solidFill>
        </p:spPr>
      </p:pic>
      <p:sp>
        <p:nvSpPr>
          <p:cNvPr id="147460" name="Text Box 4"/>
          <p:cNvSpPr txBox="1">
            <a:spLocks noChangeArrowheads="1"/>
          </p:cNvSpPr>
          <p:nvPr/>
        </p:nvSpPr>
        <p:spPr bwMode="auto">
          <a:xfrm>
            <a:off x="2590801" y="4038601"/>
            <a:ext cx="339725" cy="5191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 altLang="uk-UA" sz="2800" b="1">
                <a:solidFill>
                  <a:schemeClr val="bg2"/>
                </a:solidFill>
                <a:latin typeface="Arial" panose="020B0604020202020204" pitchFamily="34" charset="0"/>
              </a:rPr>
              <a:t>4</a:t>
            </a:r>
          </a:p>
        </p:txBody>
      </p:sp>
    </p:spTree>
    <p:extLst>
      <p:ext uri="{BB962C8B-B14F-4D97-AF65-F5344CB8AC3E}">
        <p14:creationId xmlns:p14="http://schemas.microsoft.com/office/powerpoint/2010/main" val="3774594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ChangeArrowheads="1"/>
          </p:cNvSpPr>
          <p:nvPr/>
        </p:nvSpPr>
        <p:spPr bwMode="auto">
          <a:xfrm>
            <a:off x="2895600" y="1905000"/>
            <a:ext cx="7086600" cy="389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lnSpc>
                <a:spcPct val="120000"/>
              </a:lnSpc>
              <a:buClr>
                <a:srgbClr val="FF0000"/>
              </a:buClr>
              <a:buFont typeface="Wingdings" panose="05000000000000000000" pitchFamily="2" charset="2"/>
              <a:buNone/>
            </a:pPr>
            <a:endParaRPr lang="ru-RU" altLang="uk-UA" sz="2600" b="1">
              <a:latin typeface="Comic Sans MS" panose="030F0702030302020204" pitchFamily="66" charset="0"/>
            </a:endParaRPr>
          </a:p>
          <a:p>
            <a:pPr algn="just" eaLnBrk="0" hangingPunct="0">
              <a:lnSpc>
                <a:spcPct val="120000"/>
              </a:lnSpc>
              <a:buClr>
                <a:srgbClr val="FF0000"/>
              </a:buClr>
              <a:buFont typeface="Wingdings" panose="05000000000000000000" pitchFamily="2" charset="2"/>
              <a:buNone/>
            </a:pPr>
            <a:r>
              <a:rPr lang="en" altLang="uk-UA" sz="2600" b="1">
                <a:latin typeface="Comic Sans MS" panose="030F0702030302020204" pitchFamily="66" charset="0"/>
              </a:rPr>
              <a:t>these are pharmaceutically equivalent or pharmaceutically alternative drugs that have comparable bioavailability when tested under similar experimental conditions</a:t>
            </a:r>
          </a:p>
          <a:p>
            <a:pPr eaLnBrk="0" hangingPunct="0">
              <a:lnSpc>
                <a:spcPct val="120000"/>
              </a:lnSpc>
              <a:buClr>
                <a:srgbClr val="FF0000"/>
              </a:buClr>
              <a:buFont typeface="Wingdings" panose="05000000000000000000" pitchFamily="2" charset="2"/>
              <a:buNone/>
            </a:pPr>
            <a:endParaRPr lang="ru-RU" altLang="uk-UA" sz="2600" b="1">
              <a:latin typeface="Comic Sans MS" panose="030F0702030302020204" pitchFamily="66" charset="0"/>
            </a:endParaRPr>
          </a:p>
          <a:p>
            <a:pPr algn="just" eaLnBrk="0" hangingPunct="0">
              <a:lnSpc>
                <a:spcPct val="120000"/>
              </a:lnSpc>
              <a:buClr>
                <a:srgbClr val="FF0000"/>
              </a:buClr>
              <a:buFont typeface="Wingdings" panose="05000000000000000000" pitchFamily="2" charset="2"/>
              <a:buNone/>
            </a:pPr>
            <a:r>
              <a:rPr lang="en" altLang="uk-UA" sz="2600" b="1">
                <a:latin typeface="Comic Sans MS" panose="030F0702030302020204" pitchFamily="66" charset="0"/>
              </a:rPr>
              <a:t> </a:t>
            </a:r>
            <a:endParaRPr lang="en-US" altLang="uk-UA" sz="2600" b="1">
              <a:latin typeface="Comic Sans MS" panose="030F0702030302020204" pitchFamily="66" charset="0"/>
            </a:endParaRPr>
          </a:p>
        </p:txBody>
      </p:sp>
      <p:sp>
        <p:nvSpPr>
          <p:cNvPr id="157699" name="Rectangle 3"/>
          <p:cNvSpPr>
            <a:spLocks noChangeArrowheads="1"/>
          </p:cNvSpPr>
          <p:nvPr/>
        </p:nvSpPr>
        <p:spPr bwMode="auto">
          <a:xfrm>
            <a:off x="2819400" y="304800"/>
            <a:ext cx="74676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chemeClr val="tx2"/>
                </a:solidFill>
                <a:effectLst>
                  <a:outerShdw blurRad="38100" dist="38100" dir="2700000" algn="tl">
                    <a:srgbClr val="000000"/>
                  </a:outerShdw>
                </a:effectLst>
                <a:latin typeface="Comic Sans MS" panose="030F0702030302020204" pitchFamily="66" charset="0"/>
              </a:rPr>
              <a:t>Bioequivalent</a:t>
            </a:r>
          </a:p>
          <a:p>
            <a:pPr eaLnBrk="0" hangingPunct="0">
              <a:lnSpc>
                <a:spcPct val="150000"/>
              </a:lnSpc>
            </a:pPr>
            <a:r>
              <a:rPr lang="en" altLang="uk-UA" sz="3200" b="1">
                <a:solidFill>
                  <a:schemeClr val="tx2"/>
                </a:solidFill>
                <a:effectLst>
                  <a:outerShdw blurRad="38100" dist="38100" dir="2700000" algn="tl">
                    <a:srgbClr val="000000"/>
                  </a:outerShdw>
                </a:effectLst>
                <a:latin typeface="Comic Sans MS" panose="030F0702030302020204" pitchFamily="66" charset="0"/>
              </a:rPr>
              <a:t>medications</a:t>
            </a:r>
            <a:r>
              <a:rPr lang="en" altLang="uk-UA" sz="2800" b="1">
                <a:solidFill>
                  <a:schemeClr val="tx2"/>
                </a:solidFill>
                <a:effectLst>
                  <a:outerShdw blurRad="38100" dist="38100" dir="2700000" algn="tl">
                    <a:srgbClr val="000000"/>
                  </a:outerShdw>
                </a:effectLst>
                <a:latin typeface="Comic Sans MS" panose="030F0702030302020204" pitchFamily="66" charset="0"/>
              </a:rPr>
              <a:t> </a:t>
            </a:r>
          </a:p>
        </p:txBody>
      </p:sp>
    </p:spTree>
    <p:extLst>
      <p:ext uri="{BB962C8B-B14F-4D97-AF65-F5344CB8AC3E}">
        <p14:creationId xmlns:p14="http://schemas.microsoft.com/office/powerpoint/2010/main" val="2485003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2819400" y="1752600"/>
            <a:ext cx="7391400" cy="407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lnSpc>
                <a:spcPct val="120000"/>
              </a:lnSpc>
              <a:buClr>
                <a:srgbClr val="FF0000"/>
              </a:buClr>
              <a:buFont typeface="Wingdings" panose="05000000000000000000" pitchFamily="2" charset="2"/>
              <a:buNone/>
            </a:pPr>
            <a:endParaRPr lang="ru-RU" altLang="uk-UA" sz="2400" b="1"/>
          </a:p>
          <a:p>
            <a:pPr algn="just" eaLnBrk="0" hangingPunct="0">
              <a:lnSpc>
                <a:spcPct val="120000"/>
              </a:lnSpc>
              <a:buClr>
                <a:srgbClr val="FF0000"/>
              </a:buClr>
              <a:buFont typeface="Wingdings" panose="05000000000000000000" pitchFamily="2" charset="2"/>
              <a:buNone/>
            </a:pPr>
            <a:r>
              <a:rPr lang="en" altLang="uk-UA" sz="2400" b="1">
                <a:cs typeface="Arial" panose="020B0604020202020204" pitchFamily="34" charset="0"/>
              </a:rPr>
              <a:t>· There is a risk of lack of bioequivalence and/or</a:t>
            </a:r>
            <a:endParaRPr lang="ru-RU" altLang="uk-UA" sz="2400" b="1"/>
          </a:p>
          <a:p>
            <a:pPr algn="just" eaLnBrk="0" hangingPunct="0">
              <a:lnSpc>
                <a:spcPct val="120000"/>
              </a:lnSpc>
              <a:buClr>
                <a:srgbClr val="FF0000"/>
              </a:buClr>
              <a:buFont typeface="Wingdings" panose="05000000000000000000" pitchFamily="2" charset="2"/>
              <a:buNone/>
            </a:pPr>
            <a:endParaRPr lang="ru-RU" altLang="uk-UA" sz="2400" b="1"/>
          </a:p>
          <a:p>
            <a:pPr algn="just" eaLnBrk="0" hangingPunct="0">
              <a:lnSpc>
                <a:spcPct val="120000"/>
              </a:lnSpc>
              <a:buClr>
                <a:srgbClr val="FF0000"/>
              </a:buClr>
              <a:buFont typeface="Wingdings" panose="05000000000000000000" pitchFamily="2" charset="2"/>
              <a:buNone/>
            </a:pPr>
            <a:r>
              <a:rPr lang="en" altLang="uk-UA" sz="2400" b="1">
                <a:cs typeface="Arial" panose="020B0604020202020204" pitchFamily="34" charset="0"/>
              </a:rPr>
              <a:t>· There is a risk of reducing the pharmacotherapeutic effect and clinical safety of the drug.</a:t>
            </a:r>
          </a:p>
          <a:p>
            <a:pPr algn="just" eaLnBrk="0" hangingPunct="0">
              <a:lnSpc>
                <a:spcPct val="120000"/>
              </a:lnSpc>
              <a:buClr>
                <a:srgbClr val="FF0000"/>
              </a:buClr>
              <a:buFont typeface="Wingdings" panose="05000000000000000000" pitchFamily="2" charset="2"/>
              <a:buNone/>
            </a:pPr>
            <a:r>
              <a:rPr lang="ru-RU" altLang="uk-UA" sz="2400" b="1">
                <a:cs typeface="Arial" panose="020B0604020202020204" pitchFamily="34" charset="0"/>
              </a:rPr>
              <a:t/>
            </a:r>
            <a:br>
              <a:rPr lang="ru-RU" altLang="uk-UA" sz="2400" b="1">
                <a:cs typeface="Arial" panose="020B0604020202020204" pitchFamily="34" charset="0"/>
              </a:rPr>
            </a:br>
            <a:endParaRPr lang="ru-RU" altLang="uk-UA" sz="2400" b="1">
              <a:cs typeface="Arial" panose="020B0604020202020204" pitchFamily="34" charset="0"/>
            </a:endParaRPr>
          </a:p>
        </p:txBody>
      </p:sp>
      <p:sp>
        <p:nvSpPr>
          <p:cNvPr id="158723" name="Rectangle 3"/>
          <p:cNvSpPr>
            <a:spLocks noChangeArrowheads="1"/>
          </p:cNvSpPr>
          <p:nvPr/>
        </p:nvSpPr>
        <p:spPr bwMode="auto">
          <a:xfrm>
            <a:off x="2438400" y="1"/>
            <a:ext cx="82296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Bioequivalence studies</a:t>
            </a:r>
          </a:p>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carried out if:</a:t>
            </a:r>
          </a:p>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            </a:t>
            </a:r>
            <a:endParaRPr lang="ru-RU" altLang="uk-UA" sz="2600" b="1">
              <a:solidFill>
                <a:srgbClr val="FFFF00"/>
              </a:solidFill>
              <a:effectLst>
                <a:outerShdw blurRad="38100" dist="38100" dir="2700000" algn="tl">
                  <a:srgbClr val="000000"/>
                </a:outerShdw>
              </a:effectLst>
              <a:latin typeface="Arial Black" panose="020B0A04020102020204" pitchFamily="34" charset="0"/>
            </a:endParaRPr>
          </a:p>
          <a:p>
            <a:pPr eaLnBrk="0" hangingPunct="0">
              <a:lnSpc>
                <a:spcPct val="150000"/>
              </a:lnSpc>
            </a:pPr>
            <a:endParaRPr lang="en-US" altLang="uk-UA" sz="3200" b="1">
              <a:solidFill>
                <a:schemeClr val="tx2"/>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152232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ChangeArrowheads="1"/>
          </p:cNvSpPr>
          <p:nvPr/>
        </p:nvSpPr>
        <p:spPr bwMode="auto">
          <a:xfrm>
            <a:off x="2667000" y="1371601"/>
            <a:ext cx="7620000" cy="5408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lnSpc>
                <a:spcPct val="120000"/>
              </a:lnSpc>
              <a:buClr>
                <a:srgbClr val="FF0000"/>
              </a:buClr>
              <a:buFont typeface="Wingdings" panose="05000000000000000000" pitchFamily="2" charset="2"/>
              <a:buNone/>
            </a:pPr>
            <a:endParaRPr lang="ru-RU" altLang="uk-UA" sz="2400" b="1"/>
          </a:p>
          <a:p>
            <a:pPr algn="just" eaLnBrk="0" hangingPunct="0">
              <a:lnSpc>
                <a:spcPct val="120000"/>
              </a:lnSpc>
              <a:buClr>
                <a:srgbClr val="FF0000"/>
              </a:buClr>
              <a:buFont typeface="Wingdings" panose="05000000000000000000" pitchFamily="2" charset="2"/>
              <a:buNone/>
            </a:pPr>
            <a:r>
              <a:rPr lang="en" altLang="uk-UA" sz="2400" b="1"/>
              <a:t>       </a:t>
            </a:r>
            <a:r>
              <a:rPr lang="en" altLang="uk-UA" sz="2400" b="1">
                <a:cs typeface="Arial" panose="020B0604020202020204" pitchFamily="34" charset="0"/>
              </a:rPr>
              <a:t>The cost of raw materials for generic drugs is about 50% of the cost of production, which may encourage unscrupulous manufacturers to search for cheaper (and lower quality) raw materials.</a:t>
            </a:r>
            <a:r>
              <a:rPr lang="en" altLang="uk-UA" sz="2400" b="1">
                <a:solidFill>
                  <a:srgbClr val="036D7F"/>
                </a:solidFill>
                <a:cs typeface="Arial" panose="020B0604020202020204" pitchFamily="34" charset="0"/>
              </a:rPr>
              <a:t> </a:t>
            </a:r>
            <a:r>
              <a:rPr lang="ru-RU" altLang="uk-UA" sz="2400" b="1">
                <a:solidFill>
                  <a:srgbClr val="036D7F"/>
                </a:solidFill>
                <a:cs typeface="Arial" panose="020B0604020202020204" pitchFamily="34" charset="0"/>
              </a:rPr>
              <a:t/>
            </a:r>
            <a:br>
              <a:rPr lang="ru-RU" altLang="uk-UA" sz="2400" b="1">
                <a:solidFill>
                  <a:srgbClr val="036D7F"/>
                </a:solidFill>
                <a:cs typeface="Arial" panose="020B0604020202020204" pitchFamily="34" charset="0"/>
              </a:rPr>
            </a:br>
            <a:endParaRPr lang="ru-RU" altLang="uk-UA" sz="2400" b="1">
              <a:solidFill>
                <a:srgbClr val="036D7F"/>
              </a:solidFill>
              <a:cs typeface="Arial" panose="020B0604020202020204" pitchFamily="34" charset="0"/>
            </a:endParaRPr>
          </a:p>
        </p:txBody>
      </p:sp>
      <p:sp>
        <p:nvSpPr>
          <p:cNvPr id="159747" name="Rectangle 3"/>
          <p:cNvSpPr>
            <a:spLocks noChangeArrowheads="1"/>
          </p:cNvSpPr>
          <p:nvPr/>
        </p:nvSpPr>
        <p:spPr bwMode="auto">
          <a:xfrm>
            <a:off x="2438400" y="0"/>
            <a:ext cx="82296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             </a:t>
            </a:r>
            <a:r>
              <a:rPr lang="en" altLang="uk-UA" sz="32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The importance of definition</a:t>
            </a:r>
            <a:r>
              <a:rPr lang="en" altLang="uk-UA" sz="3200" b="1">
                <a:solidFill>
                  <a:schemeClr val="tx2"/>
                </a:solidFill>
                <a:effectLst>
                  <a:outerShdw blurRad="38100" dist="38100" dir="2700000" algn="tl">
                    <a:srgbClr val="000000"/>
                  </a:outerShdw>
                </a:effectLst>
                <a:latin typeface="Arial" panose="020B0604020202020204" pitchFamily="34" charset="0"/>
              </a:rPr>
              <a:t>             </a:t>
            </a:r>
          </a:p>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                </a:t>
            </a:r>
            <a:r>
              <a:rPr lang="en" altLang="uk-UA" sz="32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bioequivalence</a:t>
            </a:r>
            <a:endParaRPr lang="en-US" altLang="uk-UA" sz="3200" b="1">
              <a:solidFill>
                <a:schemeClr val="tx2"/>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2244677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ChangeArrowheads="1"/>
          </p:cNvSpPr>
          <p:nvPr/>
        </p:nvSpPr>
        <p:spPr bwMode="auto">
          <a:xfrm>
            <a:off x="2667000" y="1371601"/>
            <a:ext cx="7620000" cy="4964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lnSpc>
                <a:spcPct val="120000"/>
              </a:lnSpc>
              <a:buClr>
                <a:srgbClr val="FF0000"/>
              </a:buClr>
              <a:buFont typeface="Wingdings" panose="05000000000000000000" pitchFamily="2" charset="2"/>
              <a:buNone/>
            </a:pPr>
            <a:endParaRPr lang="ru-RU" altLang="uk-UA" sz="2400" b="1"/>
          </a:p>
          <a:p>
            <a:pPr algn="just" eaLnBrk="0" hangingPunct="0">
              <a:lnSpc>
                <a:spcPct val="120000"/>
              </a:lnSpc>
              <a:buClr>
                <a:srgbClr val="FF0000"/>
              </a:buClr>
              <a:buFont typeface="Wingdings" panose="05000000000000000000" pitchFamily="2" charset="2"/>
              <a:buNone/>
            </a:pPr>
            <a:r>
              <a:rPr lang="en" altLang="uk-UA" sz="2400" b="1"/>
              <a:t>       </a:t>
            </a:r>
            <a:r>
              <a:rPr lang="en" altLang="uk-UA" sz="2400" b="1">
                <a:cs typeface="Arial" panose="020B0604020202020204" pitchFamily="34" charset="0"/>
              </a:rPr>
              <a:t>Excipients play an important role in the safety of medicinal products. When creating generic drugs, it is necessary to require the preservation of the original composition of excipients, which is not always known. The use of excipients in generic drugs is regulated based on WHO recommendations.</a:t>
            </a:r>
          </a:p>
        </p:txBody>
      </p:sp>
      <p:sp>
        <p:nvSpPr>
          <p:cNvPr id="160771" name="Rectangle 3"/>
          <p:cNvSpPr>
            <a:spLocks noChangeArrowheads="1"/>
          </p:cNvSpPr>
          <p:nvPr/>
        </p:nvSpPr>
        <p:spPr bwMode="auto">
          <a:xfrm>
            <a:off x="2438400" y="0"/>
            <a:ext cx="82296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             </a:t>
            </a:r>
            <a:r>
              <a:rPr lang="en" altLang="uk-UA" sz="32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The importance of definition</a:t>
            </a:r>
            <a:r>
              <a:rPr lang="en" altLang="uk-UA" sz="3200" b="1">
                <a:solidFill>
                  <a:schemeClr val="tx2"/>
                </a:solidFill>
                <a:effectLst>
                  <a:outerShdw blurRad="38100" dist="38100" dir="2700000" algn="tl">
                    <a:srgbClr val="000000"/>
                  </a:outerShdw>
                </a:effectLst>
                <a:latin typeface="Arial" panose="020B0604020202020204" pitchFamily="34" charset="0"/>
              </a:rPr>
              <a:t>             </a:t>
            </a:r>
          </a:p>
          <a:p>
            <a:pPr eaLnBrk="0" hangingPunct="0">
              <a:lnSpc>
                <a:spcPct val="150000"/>
              </a:lnSpc>
            </a:pPr>
            <a:r>
              <a:rPr lang="en" altLang="uk-UA" sz="3200" b="1">
                <a:solidFill>
                  <a:schemeClr val="tx2"/>
                </a:solidFill>
                <a:effectLst>
                  <a:outerShdw blurRad="38100" dist="38100" dir="2700000" algn="tl">
                    <a:srgbClr val="000000"/>
                  </a:outerShdw>
                </a:effectLst>
                <a:latin typeface="Arial" panose="020B0604020202020204" pitchFamily="34" charset="0"/>
              </a:rPr>
              <a:t>                </a:t>
            </a:r>
            <a:r>
              <a:rPr lang="en" altLang="uk-UA" sz="3200" b="1">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bioequivalence</a:t>
            </a:r>
            <a:endParaRPr lang="en-US" altLang="uk-UA" sz="3200" b="1">
              <a:solidFill>
                <a:schemeClr val="tx2"/>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2625080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2514600" y="304800"/>
            <a:ext cx="8153400" cy="533400"/>
          </a:xfrm>
        </p:spPr>
        <p:txBody>
          <a:bodyPr>
            <a:normAutofit fontScale="90000"/>
          </a:bodyPr>
          <a:lstStyle/>
          <a:p>
            <a:r>
              <a:rPr lang="en" altLang="uk-UA"/>
              <a:t>Formulary system – </a:t>
            </a:r>
            <a:r>
              <a:rPr lang="ru-RU" altLang="uk-UA"/>
              <a:t/>
            </a:r>
            <a:br>
              <a:rPr lang="ru-RU" altLang="uk-UA"/>
            </a:br>
            <a:r>
              <a:rPr lang="en" altLang="uk-UA"/>
              <a:t>health care doctrine</a:t>
            </a:r>
          </a:p>
        </p:txBody>
      </p:sp>
      <p:sp>
        <p:nvSpPr>
          <p:cNvPr id="162819" name="Rectangle 3"/>
          <p:cNvSpPr>
            <a:spLocks noGrp="1" noChangeArrowheads="1"/>
          </p:cNvSpPr>
          <p:nvPr>
            <p:ph type="body" idx="1"/>
          </p:nvPr>
        </p:nvSpPr>
        <p:spPr bwMode="auto">
          <a:xfrm>
            <a:off x="2667000" y="1341438"/>
            <a:ext cx="7581900" cy="4824412"/>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pPr marL="0" indent="0">
              <a:spcBef>
                <a:spcPct val="50000"/>
              </a:spcBef>
              <a:buNone/>
            </a:pPr>
            <a:r>
              <a:rPr lang="en" altLang="uk-UA" sz="2600" b="1" i="1">
                <a:solidFill>
                  <a:srgbClr val="990033"/>
                </a:solidFill>
                <a:effectLst>
                  <a:outerShdw blurRad="38100" dist="38100" dir="2700000" algn="tl">
                    <a:srgbClr val="C0C0C0"/>
                  </a:outerShdw>
                </a:effectLst>
              </a:rPr>
              <a:t>The doctor prescribes only those medications and uses those standards of treatment that are optimal in terms of effectiveness, safety, and affordable.</a:t>
            </a:r>
          </a:p>
          <a:p>
            <a:pPr marL="0" indent="0">
              <a:spcBef>
                <a:spcPct val="50000"/>
              </a:spcBef>
              <a:buNone/>
            </a:pPr>
            <a:r>
              <a:rPr lang="en" altLang="uk-UA" sz="2600" b="1" i="1">
                <a:solidFill>
                  <a:srgbClr val="990033"/>
                </a:solidFill>
                <a:effectLst>
                  <a:outerShdw blurRad="38100" dist="38100" dir="2700000" algn="tl">
                    <a:srgbClr val="C0C0C0"/>
                  </a:outerShdw>
                </a:effectLst>
              </a:rPr>
              <a:t>In today's conditions, a doctor is not free to use all his scientific knowledge and guide the patient, since he is recommended </a:t>
            </a:r>
            <a:r>
              <a:rPr lang="ru-RU" altLang="uk-UA" sz="2600" b="1" i="1">
                <a:solidFill>
                  <a:srgbClr val="990033"/>
                </a:solidFill>
                <a:effectLst>
                  <a:outerShdw blurRad="38100" dist="38100" dir="2700000" algn="tl">
                    <a:srgbClr val="C0C0C0"/>
                  </a:outerShdw>
                </a:effectLst>
              </a:rPr>
              <a:t/>
            </a:r>
            <a:br>
              <a:rPr lang="ru-RU" altLang="uk-UA" sz="2600" b="1" i="1">
                <a:solidFill>
                  <a:srgbClr val="990033"/>
                </a:solidFill>
                <a:effectLst>
                  <a:outerShdw blurRad="38100" dist="38100" dir="2700000" algn="tl">
                    <a:srgbClr val="C0C0C0"/>
                  </a:outerShdw>
                </a:effectLst>
              </a:rPr>
            </a:br>
            <a:r>
              <a:rPr lang="en" altLang="uk-UA" sz="2600" b="1" i="1">
                <a:solidFill>
                  <a:srgbClr val="990033"/>
                </a:solidFill>
                <a:effectLst>
                  <a:outerShdw blurRad="38100" dist="38100" dir="2700000" algn="tl">
                    <a:srgbClr val="C0C0C0"/>
                  </a:outerShdw>
                </a:effectLst>
              </a:rPr>
              <a:t>this or that scientist, this or that school.</a:t>
            </a:r>
          </a:p>
          <a:p>
            <a:pPr marL="0" indent="0">
              <a:spcBef>
                <a:spcPct val="50000"/>
              </a:spcBef>
              <a:buNone/>
            </a:pPr>
            <a:r>
              <a:rPr lang="en" altLang="uk-UA" sz="2600" b="1" i="1">
                <a:solidFill>
                  <a:srgbClr val="990033"/>
                </a:solidFill>
                <a:effectLst>
                  <a:outerShdw blurRad="38100" dist="38100" dir="2700000" algn="tl">
                    <a:srgbClr val="C0C0C0"/>
                  </a:outerShdw>
                </a:effectLst>
              </a:rPr>
              <a:t>We cannot allow this today, </a:t>
            </a:r>
            <a:r>
              <a:rPr lang="ru-RU" altLang="uk-UA" sz="2600" b="1" i="1">
                <a:solidFill>
                  <a:srgbClr val="990033"/>
                </a:solidFill>
                <a:effectLst>
                  <a:outerShdw blurRad="38100" dist="38100" dir="2700000" algn="tl">
                    <a:srgbClr val="C0C0C0"/>
                  </a:outerShdw>
                </a:effectLst>
              </a:rPr>
              <a:t/>
            </a:r>
            <a:br>
              <a:rPr lang="ru-RU" altLang="uk-UA" sz="2600" b="1" i="1">
                <a:solidFill>
                  <a:srgbClr val="990033"/>
                </a:solidFill>
                <a:effectLst>
                  <a:outerShdw blurRad="38100" dist="38100" dir="2700000" algn="tl">
                    <a:srgbClr val="C0C0C0"/>
                  </a:outerShdw>
                </a:effectLst>
              </a:rPr>
            </a:br>
            <a:r>
              <a:rPr lang="en" altLang="uk-UA" sz="2600" b="1" i="1">
                <a:solidFill>
                  <a:srgbClr val="990033"/>
                </a:solidFill>
                <a:effectLst>
                  <a:outerShdw blurRad="38100" dist="38100" dir="2700000" algn="tl">
                    <a:srgbClr val="C0C0C0"/>
                  </a:outerShdw>
                </a:effectLst>
              </a:rPr>
              <a:t>although in some cases this approach is legitimate.</a:t>
            </a:r>
          </a:p>
        </p:txBody>
      </p:sp>
    </p:spTree>
    <p:extLst>
      <p:ext uri="{BB962C8B-B14F-4D97-AF65-F5344CB8AC3E}">
        <p14:creationId xmlns:p14="http://schemas.microsoft.com/office/powerpoint/2010/main" val="2233590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2590800" y="228600"/>
            <a:ext cx="7467600" cy="533400"/>
          </a:xfrm>
        </p:spPr>
        <p:txBody>
          <a:bodyPr>
            <a:normAutofit fontScale="90000"/>
          </a:bodyPr>
          <a:lstStyle/>
          <a:p>
            <a:r>
              <a:rPr lang="en" altLang="uk-UA"/>
              <a:t>Requirements for medicines, </a:t>
            </a:r>
            <a:r>
              <a:rPr lang="ru-RU" altLang="uk-UA"/>
              <a:t/>
            </a:r>
            <a:br>
              <a:rPr lang="ru-RU" altLang="uk-UA"/>
            </a:br>
            <a:r>
              <a:rPr lang="en" altLang="uk-UA"/>
              <a:t>included in the form</a:t>
            </a:r>
          </a:p>
        </p:txBody>
      </p:sp>
      <p:sp>
        <p:nvSpPr>
          <p:cNvPr id="163843" name="Rectangle 3"/>
          <p:cNvSpPr>
            <a:spLocks noGrp="1" noChangeArrowheads="1"/>
          </p:cNvSpPr>
          <p:nvPr>
            <p:ph type="body" idx="1"/>
          </p:nvPr>
        </p:nvSpPr>
        <p:spPr bwMode="auto">
          <a:xfrm>
            <a:off x="2351088" y="1828800"/>
            <a:ext cx="8316912" cy="4624388"/>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pPr>
              <a:lnSpc>
                <a:spcPct val="90000"/>
              </a:lnSpc>
              <a:spcBef>
                <a:spcPct val="50000"/>
              </a:spcBef>
            </a:pPr>
            <a:r>
              <a:rPr lang="en" altLang="uk-UA" sz="2600" b="1">
                <a:solidFill>
                  <a:srgbClr val="990033"/>
                </a:solidFill>
                <a:effectLst>
                  <a:outerShdw blurRad="38100" dist="38100" dir="2700000" algn="tl">
                    <a:srgbClr val="C0C0C0"/>
                  </a:outerShdw>
                </a:effectLst>
              </a:rPr>
              <a:t>proven pharmacological properties based on numerous clinical studies </a:t>
            </a:r>
            <a:r>
              <a:rPr lang="ru-RU" altLang="uk-UA" sz="2600" b="1">
                <a:solidFill>
                  <a:srgbClr val="990033"/>
                </a:solidFill>
                <a:effectLst>
                  <a:outerShdw blurRad="38100" dist="38100" dir="2700000" algn="tl">
                    <a:srgbClr val="C0C0C0"/>
                  </a:outerShdw>
                </a:effectLst>
              </a:rPr>
              <a:t/>
            </a:r>
            <a:br>
              <a:rPr lang="ru-RU" altLang="uk-UA" sz="2600" b="1">
                <a:solidFill>
                  <a:srgbClr val="990033"/>
                </a:solidFill>
                <a:effectLst>
                  <a:outerShdw blurRad="38100" dist="38100" dir="2700000" algn="tl">
                    <a:srgbClr val="C0C0C0"/>
                  </a:outerShdw>
                </a:effectLst>
              </a:rPr>
            </a:br>
            <a:r>
              <a:rPr lang="en" altLang="uk-UA" sz="2600" b="1">
                <a:solidFill>
                  <a:srgbClr val="990033"/>
                </a:solidFill>
                <a:effectLst>
                  <a:outerShdw blurRad="38100" dist="38100" dir="2700000" algn="tl">
                    <a:srgbClr val="C0C0C0"/>
                  </a:outerShdw>
                </a:effectLst>
              </a:rPr>
              <a:t>(including multicenter) trials</a:t>
            </a:r>
          </a:p>
          <a:p>
            <a:pPr>
              <a:lnSpc>
                <a:spcPct val="90000"/>
              </a:lnSpc>
              <a:spcBef>
                <a:spcPct val="50000"/>
              </a:spcBef>
            </a:pPr>
            <a:r>
              <a:rPr lang="en" altLang="uk-UA" sz="2600" b="1">
                <a:solidFill>
                  <a:srgbClr val="990033"/>
                </a:solidFill>
                <a:effectLst>
                  <a:outerShdw blurRad="38100" dist="38100" dir="2700000" algn="tl">
                    <a:srgbClr val="C0C0C0"/>
                  </a:outerShdw>
                </a:effectLst>
              </a:rPr>
              <a:t>A drug should be a leader in its pharmacotherapeutic group </a:t>
            </a:r>
            <a:r>
              <a:rPr lang="ru-RU" altLang="uk-UA" sz="2600" b="1">
                <a:solidFill>
                  <a:srgbClr val="990033"/>
                </a:solidFill>
                <a:effectLst>
                  <a:outerShdw blurRad="38100" dist="38100" dir="2700000" algn="tl">
                    <a:srgbClr val="C0C0C0"/>
                  </a:outerShdw>
                </a:effectLst>
              </a:rPr>
              <a:t/>
            </a:r>
            <a:br>
              <a:rPr lang="ru-RU" altLang="uk-UA" sz="2600" b="1">
                <a:solidFill>
                  <a:srgbClr val="990033"/>
                </a:solidFill>
                <a:effectLst>
                  <a:outerShdw blurRad="38100" dist="38100" dir="2700000" algn="tl">
                    <a:srgbClr val="C0C0C0"/>
                  </a:outerShdw>
                </a:effectLst>
              </a:rPr>
            </a:br>
            <a:r>
              <a:rPr lang="en" altLang="uk-UA" sz="2600" b="1">
                <a:solidFill>
                  <a:srgbClr val="990033"/>
                </a:solidFill>
                <a:effectLst>
                  <a:outerShdw blurRad="38100" dist="38100" dir="2700000" algn="tl">
                    <a:srgbClr val="C0C0C0"/>
                  </a:outerShdw>
                </a:effectLst>
              </a:rPr>
              <a:t>(in the nitrate group, the leaders are nitroglycerin and isosorbide 5-mononitrate)</a:t>
            </a:r>
          </a:p>
          <a:p>
            <a:pPr>
              <a:lnSpc>
                <a:spcPct val="90000"/>
              </a:lnSpc>
              <a:spcBef>
                <a:spcPct val="50000"/>
              </a:spcBef>
            </a:pPr>
            <a:r>
              <a:rPr lang="en" altLang="uk-UA" sz="2600" b="1">
                <a:solidFill>
                  <a:srgbClr val="990033"/>
                </a:solidFill>
                <a:effectLst>
                  <a:outerShdw blurRad="38100" dist="38100" dir="2700000" algn="tl">
                    <a:srgbClr val="C0C0C0"/>
                  </a:outerShdw>
                </a:effectLst>
              </a:rPr>
              <a:t>pharmacoeconomic advantages</a:t>
            </a:r>
          </a:p>
          <a:p>
            <a:pPr>
              <a:lnSpc>
                <a:spcPct val="90000"/>
              </a:lnSpc>
              <a:spcBef>
                <a:spcPct val="50000"/>
              </a:spcBef>
            </a:pPr>
            <a:r>
              <a:rPr lang="en" altLang="uk-UA" sz="2600" b="1">
                <a:solidFill>
                  <a:srgbClr val="990033"/>
                </a:solidFill>
                <a:effectLst>
                  <a:outerShdw blurRad="38100" dist="38100" dir="2700000" algn="tl">
                    <a:srgbClr val="C0C0C0"/>
                  </a:outerShdw>
                </a:effectLst>
              </a:rPr>
              <a:t>proven bioequivalence of generics</a:t>
            </a:r>
          </a:p>
        </p:txBody>
      </p:sp>
    </p:spTree>
    <p:extLst>
      <p:ext uri="{BB962C8B-B14F-4D97-AF65-F5344CB8AC3E}">
        <p14:creationId xmlns:p14="http://schemas.microsoft.com/office/powerpoint/2010/main" val="954961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1774826" y="762000"/>
            <a:ext cx="8664575" cy="555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indent="1588">
              <a:defRPr>
                <a:solidFill>
                  <a:schemeClr val="tx1"/>
                </a:solidFill>
                <a:latin typeface="Arial" panose="020B0604020202020204" pitchFamily="34" charset="0"/>
              </a:defRPr>
            </a:lvl1pPr>
            <a:lvl2pPr marL="1049338" indent="-571500">
              <a:defRPr>
                <a:solidFill>
                  <a:schemeClr val="tx1"/>
                </a:solidFill>
                <a:latin typeface="Arial" panose="020B0604020202020204" pitchFamily="34" charset="0"/>
              </a:defRPr>
            </a:lvl2pPr>
            <a:lvl3pPr marL="1239838">
              <a:defRPr>
                <a:solidFill>
                  <a:schemeClr val="tx1"/>
                </a:solidFill>
                <a:latin typeface="Arial" panose="020B0604020202020204" pitchFamily="34" charset="0"/>
              </a:defRPr>
            </a:lvl3pPr>
            <a:lvl4pPr marL="1430338">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just" eaLnBrk="0" hangingPunct="0">
              <a:lnSpc>
                <a:spcPct val="120000"/>
              </a:lnSpc>
              <a:buClr>
                <a:srgbClr val="FF0000"/>
              </a:buClr>
              <a:buFont typeface="Wingdings" panose="05000000000000000000" pitchFamily="2" charset="2"/>
              <a:buNone/>
            </a:pPr>
            <a:r>
              <a:rPr lang="en" altLang="uk-UA" sz="2300" b="1">
                <a:latin typeface="Times New Roman" panose="02020603050405020304" pitchFamily="18" charset="0"/>
                <a:cs typeface="Times New Roman" panose="02020603050405020304" pitchFamily="18" charset="0"/>
              </a:rPr>
              <a:t>The objects of bioequivalence studies are reconstituted medicinal products intended for extravascular (but not parenteral) administration, provided that their effect is recognized by the appearance of the medicinal product in the systemic bloodstream.</a:t>
            </a:r>
          </a:p>
          <a:p>
            <a:pPr algn="just" eaLnBrk="0" hangingPunct="0">
              <a:lnSpc>
                <a:spcPct val="120000"/>
              </a:lnSpc>
              <a:buClr>
                <a:srgbClr val="FF0000"/>
              </a:buClr>
              <a:buFont typeface="Wingdings" panose="05000000000000000000" pitchFamily="2" charset="2"/>
              <a:buNone/>
            </a:pPr>
            <a:r>
              <a:rPr lang="en" altLang="uk-UA" sz="2300" b="1">
                <a:latin typeface="Times New Roman" panose="02020603050405020304" pitchFamily="18" charset="0"/>
                <a:cs typeface="Times New Roman" panose="02020603050405020304" pitchFamily="18" charset="0"/>
              </a:rPr>
              <a:t>The corresponding original drug should be used as a comparator drug, if it is officially registered in </a:t>
            </a:r>
            <a:r>
              <a:rPr lang="en" altLang="uk-UA" sz="2300" b="1">
                <a:latin typeface="Times New Roman" panose="02020603050405020304" pitchFamily="18" charset="0"/>
              </a:rPr>
              <a:t>Ukraine </a:t>
            </a:r>
            <a:r>
              <a:rPr lang="en" altLang="uk-UA" sz="2300" b="1">
                <a:latin typeface="Times New Roman" panose="02020603050405020304" pitchFamily="18" charset="0"/>
                <a:cs typeface="Times New Roman" panose="02020603050405020304" pitchFamily="18" charset="0"/>
              </a:rPr>
              <a:t>, or its analogue, which has found the widest medical use in </a:t>
            </a:r>
            <a:r>
              <a:rPr lang="en" altLang="uk-UA" sz="2300" b="1">
                <a:latin typeface="Times New Roman" panose="02020603050405020304" pitchFamily="18" charset="0"/>
              </a:rPr>
              <a:t>Ukraine .</a:t>
            </a:r>
          </a:p>
          <a:p>
            <a:pPr algn="just" eaLnBrk="0" hangingPunct="0">
              <a:lnSpc>
                <a:spcPct val="120000"/>
              </a:lnSpc>
              <a:buClr>
                <a:srgbClr val="FF0000"/>
              </a:buClr>
              <a:buFont typeface="Wingdings" panose="05000000000000000000" pitchFamily="2" charset="2"/>
              <a:buNone/>
            </a:pPr>
            <a:r>
              <a:rPr lang="en" altLang="uk-UA" sz="2300" b="1">
                <a:latin typeface="Times New Roman" panose="02020603050405020304" pitchFamily="18" charset="0"/>
                <a:cs typeface="Times New Roman" panose="02020603050405020304" pitchFamily="18" charset="0"/>
              </a:rPr>
              <a:t>The drug content in the study drug and the comparator drug should not differ by more than 5%.</a:t>
            </a:r>
            <a:r>
              <a:rPr lang="en" altLang="uk-UA" sz="2300" b="1">
                <a:cs typeface="Times New Roman" panose="02020603050405020304" pitchFamily="18" charset="0"/>
              </a:rPr>
              <a:t> </a:t>
            </a:r>
          </a:p>
          <a:p>
            <a:pPr algn="just" eaLnBrk="0" hangingPunct="0">
              <a:lnSpc>
                <a:spcPct val="120000"/>
              </a:lnSpc>
              <a:buClr>
                <a:srgbClr val="FF0000"/>
              </a:buClr>
              <a:buFont typeface="Wingdings" panose="05000000000000000000" pitchFamily="2" charset="2"/>
              <a:buNone/>
            </a:pPr>
            <a:endParaRPr lang="ru-RU" altLang="uk-UA" sz="2300" b="1"/>
          </a:p>
        </p:txBody>
      </p:sp>
      <p:sp>
        <p:nvSpPr>
          <p:cNvPr id="164867" name="Rectangle 3"/>
          <p:cNvSpPr>
            <a:spLocks noChangeArrowheads="1"/>
          </p:cNvSpPr>
          <p:nvPr/>
        </p:nvSpPr>
        <p:spPr bwMode="auto">
          <a:xfrm>
            <a:off x="3810000" y="-228600"/>
            <a:ext cx="5715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50000"/>
              </a:lnSpc>
            </a:pPr>
            <a:r>
              <a:rPr lang="en" altLang="uk-UA" sz="3200" b="1">
                <a:solidFill>
                  <a:srgbClr val="CCCCFF"/>
                </a:solidFill>
                <a:effectLst>
                  <a:outerShdw blurRad="38100" dist="38100" dir="2700000" algn="tl">
                    <a:srgbClr val="000000"/>
                  </a:outerShdw>
                </a:effectLst>
                <a:latin typeface="Comic Sans MS" panose="030F0702030302020204" pitchFamily="66" charset="0"/>
              </a:rPr>
              <a:t>    </a:t>
            </a:r>
            <a:r>
              <a:rPr lang="en" altLang="uk-UA" sz="3200" b="1">
                <a:solidFill>
                  <a:srgbClr val="CCCCFF"/>
                </a:solidFill>
                <a:effectLst>
                  <a:outerShdw blurRad="38100" dist="38100" dir="2700000" algn="tl">
                    <a:srgbClr val="000000"/>
                  </a:outerShdw>
                </a:effectLst>
                <a:latin typeface="Comic Sans MS" panose="030F0702030302020204" pitchFamily="66" charset="0"/>
                <a:cs typeface="Times New Roman" panose="02020603050405020304" pitchFamily="18" charset="0"/>
              </a:rPr>
              <a:t>Research objects</a:t>
            </a:r>
            <a:r>
              <a:rPr lang="en" altLang="uk-UA" sz="4400" b="1">
                <a:solidFill>
                  <a:srgbClr val="CCCCFF"/>
                </a:solidFill>
                <a:effectLst>
                  <a:outerShdw blurRad="38100" dist="38100" dir="2700000" algn="tl">
                    <a:srgbClr val="000000"/>
                  </a:outerShdw>
                </a:effectLst>
                <a:latin typeface="Comic Sans MS" panose="030F0702030302020204" pitchFamily="66" charset="0"/>
              </a:rPr>
              <a:t> </a:t>
            </a:r>
            <a:endParaRPr lang="en-US" altLang="uk-UA" sz="4400" b="1">
              <a:solidFill>
                <a:srgbClr val="CCCCFF"/>
              </a:solidFill>
              <a:effectLst>
                <a:outerShdw blurRad="38100" dist="38100" dir="2700000" algn="tl">
                  <a:srgbClr val="000000"/>
                </a:outerShdw>
              </a:effectLst>
              <a:latin typeface="Comic Sans MS" panose="030F0702030302020204" pitchFamily="66" charset="0"/>
            </a:endParaRPr>
          </a:p>
        </p:txBody>
      </p:sp>
    </p:spTree>
    <p:extLst>
      <p:ext uri="{BB962C8B-B14F-4D97-AF65-F5344CB8AC3E}">
        <p14:creationId xmlns:p14="http://schemas.microsoft.com/office/powerpoint/2010/main" val="262837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674077" y="0"/>
            <a:ext cx="10515600" cy="1325563"/>
          </a:xfrm>
        </p:spPr>
        <p:txBody>
          <a:bodyPr/>
          <a:lstStyle/>
          <a:p>
            <a:r>
              <a:rPr lang="en" altLang="uk-UA" sz="3600" dirty="0"/>
              <a:t>LITERATURE</a:t>
            </a:r>
          </a:p>
        </p:txBody>
      </p:sp>
      <p:sp>
        <p:nvSpPr>
          <p:cNvPr id="224259" name="Rectangle 3"/>
          <p:cNvSpPr>
            <a:spLocks noGrp="1" noChangeArrowheads="1"/>
          </p:cNvSpPr>
          <p:nvPr>
            <p:ph type="body" idx="1"/>
          </p:nvPr>
        </p:nvSpPr>
        <p:spPr bwMode="auto">
          <a:xfrm>
            <a:off x="2332893" y="961782"/>
            <a:ext cx="8229600" cy="45259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pPr algn="just">
              <a:lnSpc>
                <a:spcPct val="170000"/>
              </a:lnSpc>
            </a:pPr>
            <a:r>
              <a:rPr lang="en" altLang="uk-UA" sz="1200" dirty="0">
                <a:latin typeface="Arial" panose="020B0604020202020204" pitchFamily="34" charset="0"/>
              </a:rPr>
              <a:t>Additional guidance for organizations performing in vivo bioequivalence studies / WHO TRS N 937 (2006). - Annex 9.</a:t>
            </a:r>
          </a:p>
          <a:p>
            <a:pPr algn="just">
              <a:lnSpc>
                <a:spcPct val="170000"/>
              </a:lnSpc>
            </a:pPr>
            <a:r>
              <a:rPr lang="en" altLang="uk-UA" sz="1200" dirty="0">
                <a:latin typeface="Arial" panose="020B0604020202020204" pitchFamily="34" charset="0"/>
              </a:rPr>
              <a:t>CPMP/EWP/QWP/1401/98/Rev.1/Corr Guideline on investigation of bioequivalence. EMEA, 2010.</a:t>
            </a:r>
            <a:endParaRPr lang="ru-RU" altLang="uk-UA" sz="1200" dirty="0">
              <a:latin typeface="Arial" panose="020B0604020202020204" pitchFamily="34" charset="0"/>
            </a:endParaRPr>
          </a:p>
          <a:p>
            <a:pPr algn="just">
              <a:lnSpc>
                <a:spcPct val="170000"/>
              </a:lnSpc>
            </a:pPr>
            <a:r>
              <a:rPr lang="en" altLang="uk-UA" sz="1200" dirty="0">
                <a:latin typeface="Arial" panose="020B0604020202020204" pitchFamily="34" charset="0"/>
              </a:rPr>
              <a:t>Clinical trials of drugs / Edited by V.I. Maltseva, T.K. Efimtseva, Yu.B. Bilousova, V.M. Kovalenko. - 2nd ed., Revised and supplemented. - K.: Morion, 2006. - 456 p.</a:t>
            </a:r>
          </a:p>
          <a:p>
            <a:pPr algn="just">
              <a:lnSpc>
                <a:spcPct val="170000"/>
              </a:lnSpc>
            </a:pPr>
            <a:r>
              <a:rPr lang="en" altLang="uk-UA" sz="1200" dirty="0">
                <a:latin typeface="Arial" panose="020B0604020202020204" pitchFamily="34" charset="0"/>
              </a:rPr>
              <a:t>Guideline ST-N MOZU 42-7.0:2008 “Medicines. Good clinical practice”. - K., 2009. - 48 p.</a:t>
            </a:r>
          </a:p>
          <a:p>
            <a:pPr algn="just">
              <a:lnSpc>
                <a:spcPct val="170000"/>
              </a:lnSpc>
            </a:pPr>
            <a:r>
              <a:rPr lang="en" altLang="uk-UA" sz="1200" dirty="0">
                <a:latin typeface="Arial" panose="020B0604020202020204" pitchFamily="34" charset="0"/>
              </a:rPr>
              <a:t>Procedure for conducting clinical trials of medicinal products and examination of clinical trial materials and Model Regulations on the Ethics Commission (approved by Order of the Ministry of Health of Ukraine dated September 23, 2009 No. 690 as amended by Order of the Ministry of Health of Ukraine dated July 12, 2012 No. 523).</a:t>
            </a:r>
          </a:p>
          <a:p>
            <a:pPr algn="just">
              <a:lnSpc>
                <a:spcPct val="170000"/>
              </a:lnSpc>
            </a:pPr>
            <a:r>
              <a:rPr lang="en" altLang="uk-UA" sz="1200" dirty="0">
                <a:latin typeface="Arial" panose="020B0604020202020204" pitchFamily="34" charset="0"/>
              </a:rPr>
              <a:t>Clinical Research Manual. “Medicines.</a:t>
            </a:r>
          </a:p>
          <a:p>
            <a:pPr algn="just">
              <a:lnSpc>
                <a:spcPct val="170000"/>
              </a:lnSpc>
            </a:pPr>
            <a:r>
              <a:rPr lang="en" altLang="uk-UA" sz="1200" dirty="0">
                <a:latin typeface="Arial" panose="020B0604020202020204" pitchFamily="34" charset="0"/>
              </a:rPr>
              <a:t>Principles of application of mathematical statistics methods for determining bioequivalence: Methodological recommendations / Chubenko A.V., Babich P.N., Lapach S.N., Efymtseva T.K., Maltsev V.I., Rudyk Y.S.: "Avicenna", 2004. - 66 p.</a:t>
            </a:r>
          </a:p>
          <a:p>
            <a:pPr algn="just">
              <a:lnSpc>
                <a:spcPct val="170000"/>
              </a:lnSpc>
            </a:pPr>
            <a:r>
              <a:rPr lang="en" altLang="uk-UA" sz="1200" dirty="0">
                <a:latin typeface="Arial" panose="020B0604020202020204" pitchFamily="34" charset="0"/>
              </a:rPr>
              <a:t>World Medical Association Declaration of Helsinki: Ethical Principles for Medical Research Involving Human Subjects (2004).</a:t>
            </a:r>
          </a:p>
        </p:txBody>
      </p:sp>
    </p:spTree>
    <p:extLst>
      <p:ext uri="{BB962C8B-B14F-4D97-AF65-F5344CB8AC3E}">
        <p14:creationId xmlns:p14="http://schemas.microsoft.com/office/powerpoint/2010/main" val="1007414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1" name="Picture 3" descr="51405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707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2212" name="WordArt 4"/>
          <p:cNvSpPr>
            <a:spLocks noChangeArrowheads="1" noChangeShapeType="1" noTextEdit="1"/>
          </p:cNvSpPr>
          <p:nvPr/>
        </p:nvSpPr>
        <p:spPr bwMode="auto">
          <a:xfrm>
            <a:off x="1847850" y="2057400"/>
            <a:ext cx="8610600" cy="2667000"/>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14611"/>
              </a:avLst>
            </a:prstTxWarp>
          </a:bodyPr>
          <a:lstStyle/>
          <a:p>
            <a:pPr algn="ctr"/>
            <a:r>
              <a:rPr lang="en" sz="4000" b="1" kern="10" spc="-200">
                <a:ln w="44450">
                  <a:solidFill>
                    <a:srgbClr val="940000"/>
                  </a:solidFill>
                  <a:round/>
                  <a:headEnd/>
                  <a:tailEnd/>
                </a:ln>
                <a:solidFill>
                  <a:srgbClr val="FFFF00"/>
                </a:solidFill>
                <a:latin typeface="Arial" panose="020B0604020202020204" pitchFamily="34" charset="0"/>
                <a:cs typeface="Arial" panose="020B0604020202020204" pitchFamily="34" charset="0"/>
              </a:rPr>
              <a:t>Thank you for your attention!</a:t>
            </a:r>
          </a:p>
        </p:txBody>
      </p:sp>
    </p:spTree>
    <p:extLst>
      <p:ext uri="{BB962C8B-B14F-4D97-AF65-F5344CB8AC3E}">
        <p14:creationId xmlns:p14="http://schemas.microsoft.com/office/powerpoint/2010/main" val="428803582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22212"/>
                                        </p:tgtEl>
                                        <p:attrNameLst>
                                          <p:attrName>style.visibility</p:attrName>
                                        </p:attrNameLst>
                                      </p:cBhvr>
                                      <p:to>
                                        <p:strVal val="visible"/>
                                      </p:to>
                                    </p:set>
                                    <p:anim calcmode="lin" valueType="num">
                                      <p:cBhvr>
                                        <p:cTn id="7" dur="500" fill="hold"/>
                                        <p:tgtEl>
                                          <p:spTgt spid="222212"/>
                                        </p:tgtEl>
                                        <p:attrNameLst>
                                          <p:attrName>ppt_w</p:attrName>
                                        </p:attrNameLst>
                                      </p:cBhvr>
                                      <p:tavLst>
                                        <p:tav tm="0">
                                          <p:val>
                                            <p:fltVal val="0"/>
                                          </p:val>
                                        </p:tav>
                                        <p:tav tm="100000">
                                          <p:val>
                                            <p:strVal val="#ppt_w"/>
                                          </p:val>
                                        </p:tav>
                                      </p:tavLst>
                                    </p:anim>
                                    <p:anim calcmode="lin" valueType="num">
                                      <p:cBhvr>
                                        <p:cTn id="8" dur="500" fill="hold"/>
                                        <p:tgtEl>
                                          <p:spTgt spid="2222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1976</Words>
  <Application>Microsoft Office PowerPoint</Application>
  <PresentationFormat>Широкоэкранный</PresentationFormat>
  <Paragraphs>448</Paragraphs>
  <Slides>49</Slides>
  <Notes>1</Notes>
  <HiddenSlides>0</HiddenSlides>
  <MMClips>0</MMClips>
  <ScaleCrop>false</ScaleCrop>
  <HeadingPairs>
    <vt:vector size="8" baseType="variant">
      <vt:variant>
        <vt:lpstr>Использованные шрифты</vt:lpstr>
      </vt:variant>
      <vt:variant>
        <vt:i4>11</vt:i4>
      </vt:variant>
      <vt:variant>
        <vt:lpstr>Тема</vt:lpstr>
      </vt:variant>
      <vt:variant>
        <vt:i4>1</vt:i4>
      </vt:variant>
      <vt:variant>
        <vt:lpstr>Внедренные серверы OLE</vt:lpstr>
      </vt:variant>
      <vt:variant>
        <vt:i4>2</vt:i4>
      </vt:variant>
      <vt:variant>
        <vt:lpstr>Заголовки слайдов</vt:lpstr>
      </vt:variant>
      <vt:variant>
        <vt:i4>49</vt:i4>
      </vt:variant>
    </vt:vector>
  </HeadingPairs>
  <TitlesOfParts>
    <vt:vector size="63" baseType="lpstr">
      <vt:lpstr>Arial</vt:lpstr>
      <vt:lpstr>Arial Black</vt:lpstr>
      <vt:lpstr>Calibri</vt:lpstr>
      <vt:lpstr>Calibri Light</vt:lpstr>
      <vt:lpstr>Comic Sans MS</vt:lpstr>
      <vt:lpstr>Garamond</vt:lpstr>
      <vt:lpstr>Symbol</vt:lpstr>
      <vt:lpstr>Tahoma</vt:lpstr>
      <vt:lpstr>Times New Roman</vt:lpstr>
      <vt:lpstr>Wingdings</vt:lpstr>
      <vt:lpstr>Wingdings 2</vt:lpstr>
      <vt:lpstr>Тема Office</vt:lpstr>
      <vt:lpstr>CorelDRAW</vt:lpstr>
      <vt:lpstr>Диаграмма</vt:lpstr>
      <vt:lpstr>Презентация PowerPoint</vt:lpstr>
      <vt:lpstr>LECTURE PLAN</vt:lpstr>
      <vt:lpstr>of them:</vt:lpstr>
      <vt:lpstr>The fate of an innovative drug</vt:lpstr>
      <vt:lpstr>Historical aspect</vt:lpstr>
      <vt:lpstr>Generics -</vt:lpstr>
      <vt:lpstr>Current market situation  generic drugs</vt:lpstr>
      <vt:lpstr>Bioavailability and bioequivalence</vt:lpstr>
      <vt:lpstr>The ratio of brands and generics in the global pharmaceutical market</vt:lpstr>
      <vt:lpstr>The ratio of brands and generics in the global pharmaceutical market</vt:lpstr>
      <vt:lpstr>Ways to create brands and generics </vt:lpstr>
      <vt:lpstr>Financial costs at the stages of creating original and generic drugs</vt:lpstr>
      <vt:lpstr>Temporary economic benefits</vt:lpstr>
      <vt:lpstr>"For" and "against"  brands and generics</vt:lpstr>
      <vt:lpstr>Презентация PowerPoint</vt:lpstr>
      <vt:lpstr>Similarities and differences between generic and original drugs</vt:lpstr>
      <vt:lpstr>Bioequivalence study of diclofenac sodium tablets</vt:lpstr>
      <vt:lpstr>Ways to ensure proper safety of generic drugs</vt:lpstr>
      <vt:lpstr>Ways to ensure proper safety of generic drugs</vt:lpstr>
      <vt:lpstr>Презентация PowerPoint</vt:lpstr>
      <vt:lpstr>Quality of substance</vt:lpstr>
      <vt:lpstr>Презентация PowerPoint</vt:lpstr>
      <vt:lpstr>Презентация PowerPoint</vt:lpstr>
      <vt:lpstr>Презентация PowerPoint</vt:lpstr>
      <vt:lpstr>Physico-chemical properties of the substance</vt:lpstr>
      <vt:lpstr>Презентация PowerPoint</vt:lpstr>
      <vt:lpstr>Презентация PowerPoint</vt:lpstr>
      <vt:lpstr>Презентация PowerPoint</vt:lpstr>
      <vt:lpstr>Презентация PowerPoint</vt:lpstr>
      <vt:lpstr>Презентация PowerPoint</vt:lpstr>
      <vt:lpstr>Technological process</vt:lpstr>
      <vt:lpstr>Презентация PowerPoint</vt:lpstr>
      <vt:lpstr>Bioequivalence (WHO definition)</vt:lpstr>
      <vt:lpstr>Презентация PowerPoint</vt:lpstr>
      <vt:lpstr>Requirements for medicines,  included in the form</vt:lpstr>
      <vt:lpstr>Презентация PowerPoint</vt:lpstr>
      <vt:lpstr>Comparison drug – comparator</vt:lpstr>
      <vt:lpstr>Research methods</vt:lpstr>
      <vt:lpstr>Drug parameters determined for bioequivalence</vt:lpstr>
      <vt:lpstr>Drug parameters determined for bioequivalence</vt:lpstr>
      <vt:lpstr>Презентация PowerPoint</vt:lpstr>
      <vt:lpstr>Презентация PowerPoint</vt:lpstr>
      <vt:lpstr>Презентация PowerPoint</vt:lpstr>
      <vt:lpstr>Презентация PowerPoint</vt:lpstr>
      <vt:lpstr>Formulary system –  health care doctrine</vt:lpstr>
      <vt:lpstr>Requirements for medicines,  included in the form</vt:lpstr>
      <vt:lpstr>Презентация PowerPoint</vt:lpstr>
      <vt:lpstr>LITERATURE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Alyona Zamkovaya</dc:creator>
  <cp:lastModifiedBy>Alyona Zamkovaya</cp:lastModifiedBy>
  <cp:revision>23</cp:revision>
  <dcterms:created xsi:type="dcterms:W3CDTF">2025-01-18T14:18:04Z</dcterms:created>
  <dcterms:modified xsi:type="dcterms:W3CDTF">2025-01-18T18:04:39Z</dcterms:modified>
</cp:coreProperties>
</file>