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defaultTextStyle>
    <a:defPPr>
      <a:defRPr lang="en"/>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180"/>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211"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 name="Равнобедренный треугольник 3"/>
          <p:cNvSpPr/>
          <p:nvPr/>
        </p:nvSpPr>
        <p:spPr>
          <a:xfrm rot="16200000">
            <a:off x="7553325" y="5254626"/>
            <a:ext cx="1893887"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Заголовок 7"/>
          <p:cNvSpPr>
            <a:spLocks noGrp="1"/>
          </p:cNvSpPr>
          <p:nvPr>
            <p:ph type="ctrTitle"/>
          </p:nvPr>
        </p:nvSpPr>
        <p:spPr>
          <a:xfrm>
            <a:off x="540544" y="776288"/>
            <a:ext cx="8062912" cy="1470025"/>
          </a:xfrm>
        </p:spPr>
        <p:txBody>
          <a:bodyPr anchor="b"/>
          <a:lstStyle>
            <a:lvl1pPr algn="r">
              <a:defRPr sz="4400"/>
            </a:lvl1pPr>
          </a:lstStyle>
          <a:p>
            <a:r>
              <a:rPr lang="ru-RU" smtClean="0"/>
              <a:t>Образец заголовка</a:t>
            </a:r>
            <a:endParaRPr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5" name="Дата 27"/>
          <p:cNvSpPr>
            <a:spLocks noGrp="1"/>
          </p:cNvSpPr>
          <p:nvPr>
            <p:ph type="dt" sz="half" idx="10"/>
          </p:nvPr>
        </p:nvSpPr>
        <p:spPr>
          <a:xfrm>
            <a:off x="1371600" y="6011863"/>
            <a:ext cx="5791200" cy="365125"/>
          </a:xfrm>
        </p:spPr>
        <p:txBody>
          <a:bodyPr tIns="0" bIns="0" anchor="t"/>
          <a:lstStyle>
            <a:lvl1pPr algn="r">
              <a:defRPr sz="1000"/>
            </a:lvl1pPr>
          </a:lstStyle>
          <a:p>
            <a:pPr>
              <a:defRPr/>
            </a:pPr>
            <a:fld id="{40FD2DB6-9AF4-49E5-AEA5-D4C79ABDDED4}" type="datetimeFigureOut">
              <a:rPr lang="ru-RU"/>
              <a:pPr>
                <a:defRPr/>
              </a:pPr>
              <a:t>18.01.2025</a:t>
            </a:fld>
            <a:endParaRPr lang="ru-RU"/>
          </a:p>
        </p:txBody>
      </p:sp>
      <p:sp>
        <p:nvSpPr>
          <p:cNvPr id="6" name="Нижний колонтитул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ru-RU"/>
          </a:p>
        </p:txBody>
      </p:sp>
      <p:sp>
        <p:nvSpPr>
          <p:cNvPr id="7" name="Номер слайда 28"/>
          <p:cNvSpPr>
            <a:spLocks noGrp="1"/>
          </p:cNvSpPr>
          <p:nvPr>
            <p:ph type="sldNum" sz="quarter" idx="12"/>
          </p:nvPr>
        </p:nvSpPr>
        <p:spPr>
          <a:xfrm>
            <a:off x="8391525" y="5753100"/>
            <a:ext cx="503238" cy="365125"/>
          </a:xfrm>
        </p:spPr>
        <p:txBody>
          <a:bodyPr anchor="ctr"/>
          <a:lstStyle>
            <a:lvl1pPr>
              <a:defRPr sz="1300">
                <a:solidFill>
                  <a:srgbClr val="FFFFFF"/>
                </a:solidFill>
              </a:defRPr>
            </a:lvl1pPr>
          </a:lstStyle>
          <a:p>
            <a:fld id="{5536082D-4E6E-471F-BAE3-E489134F3B58}" type="slidenum">
              <a:rPr lang="ru-RU" altLang="uk-UA"/>
              <a:pPr/>
              <a:t>‹#›</a:t>
            </a:fld>
            <a:endParaRPr lang="ru-RU" altLang="uk-UA"/>
          </a:p>
        </p:txBody>
      </p:sp>
    </p:spTree>
    <p:extLst>
      <p:ext uri="{BB962C8B-B14F-4D97-AF65-F5344CB8AC3E}">
        <p14:creationId xmlns:p14="http://schemas.microsoft.com/office/powerpoint/2010/main" val="2067666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lang="ru-RU" smtClean="0"/>
              <a:t>Образец заголовка</a:t>
            </a:r>
            <a:endParaRPr lang="en-US"/>
          </a:p>
        </p:txBody>
      </p:sp>
      <p:sp>
        <p:nvSpPr>
          <p:cNvPr id="3" name="Содержимое 2"/>
          <p:cNvSpPr>
            <a:spLocks noGrp="1"/>
          </p:cNvSpPr>
          <p:nvPr>
            <p:ph idx="1"/>
          </p:nvPr>
        </p:nvSpPr>
        <p:spPr>
          <a:xfrm>
            <a:off x="457200" y="1882808"/>
            <a:ext cx="822960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a:xfrm>
            <a:off x="4791075" y="6480175"/>
            <a:ext cx="2133600" cy="301625"/>
          </a:xfrm>
        </p:spPr>
        <p:txBody>
          <a:bodyPr/>
          <a:lstStyle>
            <a:lvl1pPr>
              <a:defRPr/>
            </a:lvl1pPr>
          </a:lstStyle>
          <a:p>
            <a:pPr>
              <a:defRPr/>
            </a:pPr>
            <a:fld id="{AD25032B-26CC-4453-9A97-6DFCAF0AD8E2}" type="datetimeFigureOut">
              <a:rPr lang="ru-RU"/>
              <a:pPr>
                <a:defRPr/>
              </a:pPr>
              <a:t>18.01.2025</a:t>
            </a:fld>
            <a:endParaRPr lang="ru-RU"/>
          </a:p>
        </p:txBody>
      </p:sp>
      <p:sp>
        <p:nvSpPr>
          <p:cNvPr id="5" name="Нижний колонтитул 4"/>
          <p:cNvSpPr>
            <a:spLocks noGrp="1"/>
          </p:cNvSpPr>
          <p:nvPr>
            <p:ph type="ftr" sz="quarter" idx="11"/>
          </p:nvPr>
        </p:nvSpPr>
        <p:spPr>
          <a:xfrm>
            <a:off x="457200" y="6481763"/>
            <a:ext cx="4259263" cy="300037"/>
          </a:xfrm>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1E12EAD5-EAE3-4EC5-A2D1-36B0DB00A739}" type="slidenum">
              <a:rPr lang="ru-RU" altLang="uk-UA"/>
              <a:pPr/>
              <a:t>‹#›</a:t>
            </a:fld>
            <a:endParaRPr lang="ru-RU" altLang="uk-UA"/>
          </a:p>
        </p:txBody>
      </p:sp>
    </p:spTree>
    <p:extLst>
      <p:ext uri="{BB962C8B-B14F-4D97-AF65-F5344CB8AC3E}">
        <p14:creationId xmlns:p14="http://schemas.microsoft.com/office/powerpoint/2010/main" val="1175751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gradFill rotWithShape="1">
          <a:gsLst>
            <a:gs pos="0">
              <a:srgbClr val="000000"/>
            </a:gs>
            <a:gs pos="60001">
              <a:srgbClr val="000000"/>
            </a:gs>
            <a:gs pos="100000">
              <a:srgbClr val="6C6C6C"/>
            </a:gs>
          </a:gsLst>
          <a:lin ang="5400000"/>
        </a:gradFill>
        <a:effectLst/>
      </p:bgPr>
    </p:bg>
    <p:spTree>
      <p:nvGrpSpPr>
        <p:cNvPr id="1" name=""/>
        <p:cNvGrpSpPr/>
        <p:nvPr/>
      </p:nvGrpSpPr>
      <p:grpSpPr>
        <a:xfrm>
          <a:off x="0" y="0"/>
          <a:ext cx="0" cy="0"/>
          <a:chOff x="0" y="0"/>
          <a:chExt cx="0" cy="0"/>
        </a:xfrm>
      </p:grpSpPr>
      <p:sp>
        <p:nvSpPr>
          <p:cNvPr id="4" name="Прямоугольный треугольник 3"/>
          <p:cNvSpPr/>
          <p:nvPr/>
        </p:nvSpPr>
        <p:spPr>
          <a:xfrm flipV="1">
            <a:off x="6350" y="6350"/>
            <a:ext cx="9131300" cy="6837363"/>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Равнобедренный треугольник 4"/>
          <p:cNvSpPr/>
          <p:nvPr/>
        </p:nvSpPr>
        <p:spPr>
          <a:xfrm rot="5400000" flipV="1">
            <a:off x="7553325" y="309563"/>
            <a:ext cx="1893888"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Прямая соединительная линия 5"/>
          <p:cNvCxnSpPr/>
          <p:nvPr/>
        </p:nvCxnSpPr>
        <p:spPr>
          <a:xfrm rot="10800000">
            <a:off x="6469063" y="9525"/>
            <a:ext cx="2673350" cy="1900238"/>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 name="Прямая соединительная линия 6"/>
          <p:cNvCxnSpPr/>
          <p:nvPr/>
        </p:nvCxnSpPr>
        <p:spPr>
          <a:xfrm flipV="1">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lstStyle>
            <a:lvl1pPr marL="0" algn="l">
              <a:buNone/>
              <a:defRPr sz="3600" b="1" cap="none" baseline="0"/>
            </a:lvl1pPr>
          </a:lstStyle>
          <a:p>
            <a:r>
              <a:rPr lang="ru-RU" smtClean="0"/>
              <a:t>Образец заголовка</a:t>
            </a:r>
            <a:endParaRPr lang="en-US"/>
          </a:p>
        </p:txBody>
      </p:sp>
      <p:sp>
        <p:nvSpPr>
          <p:cNvPr id="3" name="Текст 2"/>
          <p:cNvSpPr>
            <a:spLocks noGrp="1"/>
          </p:cNvSpPr>
          <p:nvPr>
            <p:ph type="body" idx="1"/>
          </p:nvPr>
        </p:nvSpPr>
        <p:spPr>
          <a:xfrm>
            <a:off x="381000" y="1633536"/>
            <a:ext cx="3886200" cy="2286000"/>
          </a:xfrm>
        </p:spPr>
        <p:txBody>
          <a:bodyPr/>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8" name="Дата 3"/>
          <p:cNvSpPr>
            <a:spLocks noGrp="1"/>
          </p:cNvSpPr>
          <p:nvPr>
            <p:ph type="dt" sz="half" idx="10"/>
          </p:nvPr>
        </p:nvSpPr>
        <p:spPr>
          <a:xfrm>
            <a:off x="6956425" y="6477000"/>
            <a:ext cx="2133600" cy="304800"/>
          </a:xfrm>
        </p:spPr>
        <p:txBody>
          <a:bodyPr/>
          <a:lstStyle>
            <a:lvl1pPr>
              <a:defRPr/>
            </a:lvl1pPr>
          </a:lstStyle>
          <a:p>
            <a:pPr>
              <a:defRPr/>
            </a:pPr>
            <a:fld id="{70155BFD-3CC3-4FD4-8F7E-6F986B26D192}" type="datetimeFigureOut">
              <a:rPr lang="ru-RU"/>
              <a:pPr>
                <a:defRPr/>
              </a:pPr>
              <a:t>18.01.2025</a:t>
            </a:fld>
            <a:endParaRPr lang="ru-RU"/>
          </a:p>
        </p:txBody>
      </p:sp>
      <p:sp>
        <p:nvSpPr>
          <p:cNvPr id="9" name="Нижний колонтитул 4"/>
          <p:cNvSpPr>
            <a:spLocks noGrp="1"/>
          </p:cNvSpPr>
          <p:nvPr>
            <p:ph type="ftr" sz="quarter" idx="11"/>
          </p:nvPr>
        </p:nvSpPr>
        <p:spPr>
          <a:xfrm>
            <a:off x="2619375" y="6481763"/>
            <a:ext cx="4260850" cy="300037"/>
          </a:xfrm>
        </p:spPr>
        <p:txBody>
          <a:bodyPr/>
          <a:lstStyle>
            <a:lvl1pPr>
              <a:defRPr/>
            </a:lvl1pPr>
          </a:lstStyle>
          <a:p>
            <a:pPr>
              <a:defRPr/>
            </a:pPr>
            <a:endParaRPr lang="ru-RU"/>
          </a:p>
        </p:txBody>
      </p:sp>
      <p:sp>
        <p:nvSpPr>
          <p:cNvPr id="10" name="Номер слайда 5"/>
          <p:cNvSpPr>
            <a:spLocks noGrp="1"/>
          </p:cNvSpPr>
          <p:nvPr>
            <p:ph type="sldNum" sz="quarter" idx="12"/>
          </p:nvPr>
        </p:nvSpPr>
        <p:spPr>
          <a:xfrm>
            <a:off x="8450263" y="809625"/>
            <a:ext cx="503237" cy="300038"/>
          </a:xfrm>
        </p:spPr>
        <p:txBody>
          <a:bodyPr/>
          <a:lstStyle>
            <a:lvl1pPr>
              <a:defRPr/>
            </a:lvl1pPr>
          </a:lstStyle>
          <a:p>
            <a:fld id="{164CD12D-AF96-4846-8ADC-4720E0595631}" type="slidenum">
              <a:rPr lang="ru-RU" altLang="uk-UA"/>
              <a:pPr/>
              <a:t>‹#›</a:t>
            </a:fld>
            <a:endParaRPr lang="ru-RU" altLang="uk-UA"/>
          </a:p>
        </p:txBody>
      </p:sp>
    </p:spTree>
    <p:extLst>
      <p:ext uri="{BB962C8B-B14F-4D97-AF65-F5344CB8AC3E}">
        <p14:creationId xmlns:p14="http://schemas.microsoft.com/office/powerpoint/2010/main" val="142665126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lang="ru-RU" smtClean="0"/>
              <a:t>Образец заголовка</a:t>
            </a:r>
            <a:endParaRPr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13"/>
          <p:cNvSpPr>
            <a:spLocks noGrp="1"/>
          </p:cNvSpPr>
          <p:nvPr>
            <p:ph type="dt" sz="half" idx="10"/>
          </p:nvPr>
        </p:nvSpPr>
        <p:spPr/>
        <p:txBody>
          <a:bodyPr/>
          <a:lstStyle>
            <a:lvl1pPr>
              <a:defRPr/>
            </a:lvl1pPr>
          </a:lstStyle>
          <a:p>
            <a:pPr>
              <a:defRPr/>
            </a:pPr>
            <a:fld id="{4C62657A-21CF-4E56-8774-7109BF1622D0}" type="datetimeFigureOut">
              <a:rPr lang="ru-RU"/>
              <a:pPr>
                <a:defRPr/>
              </a:pPr>
              <a:t>18.01.2025</a:t>
            </a:fld>
            <a:endParaRPr lang="ru-RU"/>
          </a:p>
        </p:txBody>
      </p:sp>
      <p:sp>
        <p:nvSpPr>
          <p:cNvPr id="6" name="Нижний колонтитул 2"/>
          <p:cNvSpPr>
            <a:spLocks noGrp="1"/>
          </p:cNvSpPr>
          <p:nvPr>
            <p:ph type="ftr" sz="quarter" idx="11"/>
          </p:nvPr>
        </p:nvSpPr>
        <p:spPr/>
        <p:txBody>
          <a:bodyPr/>
          <a:lstStyle>
            <a:lvl1pPr>
              <a:defRPr/>
            </a:lvl1pPr>
          </a:lstStyle>
          <a:p>
            <a:pPr>
              <a:defRPr/>
            </a:pPr>
            <a:endParaRPr lang="ru-RU"/>
          </a:p>
        </p:txBody>
      </p:sp>
      <p:sp>
        <p:nvSpPr>
          <p:cNvPr id="7" name="Номер слайда 22"/>
          <p:cNvSpPr>
            <a:spLocks noGrp="1"/>
          </p:cNvSpPr>
          <p:nvPr>
            <p:ph type="sldNum" sz="quarter" idx="12"/>
          </p:nvPr>
        </p:nvSpPr>
        <p:spPr/>
        <p:txBody>
          <a:bodyPr/>
          <a:lstStyle>
            <a:lvl1pPr>
              <a:defRPr/>
            </a:lvl1pPr>
          </a:lstStyle>
          <a:p>
            <a:fld id="{0A4F785B-5A90-476B-92AB-EB48A540F34C}" type="slidenum">
              <a:rPr lang="ru-RU" altLang="uk-UA"/>
              <a:pPr/>
              <a:t>‹#›</a:t>
            </a:fld>
            <a:endParaRPr lang="ru-RU" altLang="uk-UA"/>
          </a:p>
        </p:txBody>
      </p:sp>
    </p:spTree>
    <p:extLst>
      <p:ext uri="{BB962C8B-B14F-4D97-AF65-F5344CB8AC3E}">
        <p14:creationId xmlns:p14="http://schemas.microsoft.com/office/powerpoint/2010/main" val="2318396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ru-RU" smtClean="0"/>
              <a:t>Образец заголовка</a:t>
            </a:r>
            <a:endParaRPr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a:xfrm>
            <a:off x="4791075" y="6481763"/>
            <a:ext cx="2130425" cy="301625"/>
          </a:xfrm>
        </p:spPr>
        <p:txBody>
          <a:bodyPr/>
          <a:lstStyle>
            <a:lvl1pPr>
              <a:defRPr/>
            </a:lvl1pPr>
          </a:lstStyle>
          <a:p>
            <a:pPr>
              <a:defRPr/>
            </a:pPr>
            <a:fld id="{E616C708-9871-4A71-91E0-33F000EEF55A}" type="datetimeFigureOut">
              <a:rPr lang="ru-RU"/>
              <a:pPr>
                <a:defRPr/>
              </a:pPr>
              <a:t>18.01.2025</a:t>
            </a:fld>
            <a:endParaRPr lang="ru-RU"/>
          </a:p>
        </p:txBody>
      </p:sp>
      <p:sp>
        <p:nvSpPr>
          <p:cNvPr id="8" name="Нижний колонтитул 7"/>
          <p:cNvSpPr>
            <a:spLocks noGrp="1"/>
          </p:cNvSpPr>
          <p:nvPr>
            <p:ph type="ftr" sz="quarter" idx="11"/>
          </p:nvPr>
        </p:nvSpPr>
        <p:spPr>
          <a:xfrm>
            <a:off x="457200" y="6481763"/>
            <a:ext cx="4260850" cy="301625"/>
          </a:xfrm>
        </p:spPr>
        <p:txBody>
          <a:bodyPr/>
          <a:lstStyle>
            <a:lvl1pPr>
              <a:defRPr/>
            </a:lvl1pPr>
          </a:lstStyle>
          <a:p>
            <a:pPr>
              <a:defRPr/>
            </a:pPr>
            <a:endParaRPr lang="ru-RU"/>
          </a:p>
        </p:txBody>
      </p:sp>
      <p:sp>
        <p:nvSpPr>
          <p:cNvPr id="9" name="Номер слайда 8"/>
          <p:cNvSpPr>
            <a:spLocks noGrp="1"/>
          </p:cNvSpPr>
          <p:nvPr>
            <p:ph type="sldNum" sz="quarter" idx="12"/>
          </p:nvPr>
        </p:nvSpPr>
        <p:spPr>
          <a:xfrm>
            <a:off x="7589838" y="6483350"/>
            <a:ext cx="503237" cy="301625"/>
          </a:xfrm>
        </p:spPr>
        <p:txBody>
          <a:bodyPr/>
          <a:lstStyle>
            <a:lvl1pPr>
              <a:defRPr/>
            </a:lvl1pPr>
          </a:lstStyle>
          <a:p>
            <a:fld id="{076789A1-7823-48FA-B3BA-083126D8DA8F}" type="slidenum">
              <a:rPr lang="ru-RU" altLang="uk-UA"/>
              <a:pPr/>
              <a:t>‹#›</a:t>
            </a:fld>
            <a:endParaRPr lang="ru-RU" altLang="uk-UA"/>
          </a:p>
        </p:txBody>
      </p:sp>
    </p:spTree>
    <p:extLst>
      <p:ext uri="{BB962C8B-B14F-4D97-AF65-F5344CB8AC3E}">
        <p14:creationId xmlns:p14="http://schemas.microsoft.com/office/powerpoint/2010/main" val="652993109"/>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lang="ru-RU" smtClean="0"/>
              <a:t>Образец заголовка</a:t>
            </a:r>
            <a:endParaRPr lang="en-US"/>
          </a:p>
        </p:txBody>
      </p:sp>
      <p:sp>
        <p:nvSpPr>
          <p:cNvPr id="3" name="Дата 13"/>
          <p:cNvSpPr>
            <a:spLocks noGrp="1"/>
          </p:cNvSpPr>
          <p:nvPr>
            <p:ph type="dt" sz="half" idx="10"/>
          </p:nvPr>
        </p:nvSpPr>
        <p:spPr/>
        <p:txBody>
          <a:bodyPr/>
          <a:lstStyle>
            <a:lvl1pPr>
              <a:defRPr/>
            </a:lvl1pPr>
          </a:lstStyle>
          <a:p>
            <a:pPr>
              <a:defRPr/>
            </a:pPr>
            <a:fld id="{C27190AA-02DC-4F2B-B37B-D48260E8B1EC}" type="datetimeFigureOut">
              <a:rPr lang="ru-RU"/>
              <a:pPr>
                <a:defRPr/>
              </a:pPr>
              <a:t>18.01.2025</a:t>
            </a:fld>
            <a:endParaRPr lang="ru-RU"/>
          </a:p>
        </p:txBody>
      </p:sp>
      <p:sp>
        <p:nvSpPr>
          <p:cNvPr id="4" name="Нижний колонтитул 2"/>
          <p:cNvSpPr>
            <a:spLocks noGrp="1"/>
          </p:cNvSpPr>
          <p:nvPr>
            <p:ph type="ftr" sz="quarter" idx="11"/>
          </p:nvPr>
        </p:nvSpPr>
        <p:spPr/>
        <p:txBody>
          <a:bodyPr/>
          <a:lstStyle>
            <a:lvl1pPr>
              <a:defRPr/>
            </a:lvl1pPr>
          </a:lstStyle>
          <a:p>
            <a:pPr>
              <a:defRPr/>
            </a:pPr>
            <a:endParaRPr lang="ru-RU"/>
          </a:p>
        </p:txBody>
      </p:sp>
      <p:sp>
        <p:nvSpPr>
          <p:cNvPr id="5" name="Номер слайда 22"/>
          <p:cNvSpPr>
            <a:spLocks noGrp="1"/>
          </p:cNvSpPr>
          <p:nvPr>
            <p:ph type="sldNum" sz="quarter" idx="12"/>
          </p:nvPr>
        </p:nvSpPr>
        <p:spPr/>
        <p:txBody>
          <a:bodyPr/>
          <a:lstStyle>
            <a:lvl1pPr>
              <a:defRPr/>
            </a:lvl1pPr>
          </a:lstStyle>
          <a:p>
            <a:fld id="{498D0A16-5374-4B84-8CC7-2C768B1DD585}" type="slidenum">
              <a:rPr lang="ru-RU" altLang="uk-UA"/>
              <a:pPr/>
              <a:t>‹#›</a:t>
            </a:fld>
            <a:endParaRPr lang="ru-RU" altLang="uk-UA"/>
          </a:p>
        </p:txBody>
      </p:sp>
    </p:spTree>
    <p:extLst>
      <p:ext uri="{BB962C8B-B14F-4D97-AF65-F5344CB8AC3E}">
        <p14:creationId xmlns:p14="http://schemas.microsoft.com/office/powerpoint/2010/main" val="4103683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3"/>
          <p:cNvSpPr>
            <a:spLocks noGrp="1"/>
          </p:cNvSpPr>
          <p:nvPr>
            <p:ph type="dt" sz="half" idx="10"/>
          </p:nvPr>
        </p:nvSpPr>
        <p:spPr/>
        <p:txBody>
          <a:bodyPr/>
          <a:lstStyle>
            <a:lvl1pPr>
              <a:defRPr/>
            </a:lvl1pPr>
          </a:lstStyle>
          <a:p>
            <a:pPr>
              <a:defRPr/>
            </a:pPr>
            <a:fld id="{5F69CA3D-84DC-48BB-A399-647FC3CAA444}" type="datetimeFigureOut">
              <a:rPr lang="ru-RU"/>
              <a:pPr>
                <a:defRPr/>
              </a:pPr>
              <a:t>18.01.2025</a:t>
            </a:fld>
            <a:endParaRPr lang="ru-RU"/>
          </a:p>
        </p:txBody>
      </p:sp>
      <p:sp>
        <p:nvSpPr>
          <p:cNvPr id="3" name="Нижний колонтитул 2"/>
          <p:cNvSpPr>
            <a:spLocks noGrp="1"/>
          </p:cNvSpPr>
          <p:nvPr>
            <p:ph type="ftr" sz="quarter" idx="11"/>
          </p:nvPr>
        </p:nvSpPr>
        <p:spPr/>
        <p:txBody>
          <a:bodyPr/>
          <a:lstStyle>
            <a:lvl1pPr>
              <a:defRPr/>
            </a:lvl1pPr>
          </a:lstStyle>
          <a:p>
            <a:pPr>
              <a:defRPr/>
            </a:pPr>
            <a:endParaRPr lang="ru-RU"/>
          </a:p>
        </p:txBody>
      </p:sp>
      <p:sp>
        <p:nvSpPr>
          <p:cNvPr id="4" name="Номер слайда 22"/>
          <p:cNvSpPr>
            <a:spLocks noGrp="1"/>
          </p:cNvSpPr>
          <p:nvPr>
            <p:ph type="sldNum" sz="quarter" idx="12"/>
          </p:nvPr>
        </p:nvSpPr>
        <p:spPr/>
        <p:txBody>
          <a:bodyPr/>
          <a:lstStyle>
            <a:lvl1pPr>
              <a:defRPr/>
            </a:lvl1pPr>
          </a:lstStyle>
          <a:p>
            <a:fld id="{204DE3D7-20FC-479D-A3C8-D41D6562A80C}" type="slidenum">
              <a:rPr lang="ru-RU" altLang="uk-UA"/>
              <a:pPr/>
              <a:t>‹#›</a:t>
            </a:fld>
            <a:endParaRPr lang="ru-RU" altLang="uk-UA"/>
          </a:p>
        </p:txBody>
      </p:sp>
    </p:spTree>
    <p:extLst>
      <p:ext uri="{BB962C8B-B14F-4D97-AF65-F5344CB8AC3E}">
        <p14:creationId xmlns:p14="http://schemas.microsoft.com/office/powerpoint/2010/main" val="695498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ru-RU" smtClean="0"/>
              <a:t>Образец заголовка</a:t>
            </a:r>
            <a:endParaRPr lang="en-US"/>
          </a:p>
        </p:txBody>
      </p:sp>
      <p:sp>
        <p:nvSpPr>
          <p:cNvPr id="3" name="Текст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a:xfrm>
            <a:off x="6278563" y="6556375"/>
            <a:ext cx="2133600" cy="301625"/>
          </a:xfrm>
        </p:spPr>
        <p:txBody>
          <a:bodyPr/>
          <a:lstStyle>
            <a:lvl1pPr>
              <a:defRPr sz="900"/>
            </a:lvl1pPr>
          </a:lstStyle>
          <a:p>
            <a:pPr>
              <a:defRPr/>
            </a:pPr>
            <a:fld id="{E6742831-6E29-40A8-AAAB-0C73781B1E47}" type="datetimeFigureOut">
              <a:rPr lang="ru-RU"/>
              <a:pPr>
                <a:defRPr/>
              </a:pPr>
              <a:t>18.01.2025</a:t>
            </a:fld>
            <a:endParaRPr lang="ru-RU"/>
          </a:p>
        </p:txBody>
      </p:sp>
      <p:sp>
        <p:nvSpPr>
          <p:cNvPr id="6" name="Нижний колонтитул 5"/>
          <p:cNvSpPr>
            <a:spLocks noGrp="1"/>
          </p:cNvSpPr>
          <p:nvPr>
            <p:ph type="ftr" sz="quarter" idx="11"/>
          </p:nvPr>
        </p:nvSpPr>
        <p:spPr>
          <a:xfrm>
            <a:off x="1135063" y="6556375"/>
            <a:ext cx="5143500" cy="301625"/>
          </a:xfrm>
        </p:spPr>
        <p:txBody>
          <a:bodyPr/>
          <a:lstStyle>
            <a:lvl1pPr>
              <a:defRPr sz="900"/>
            </a:lvl1pPr>
          </a:lstStyle>
          <a:p>
            <a:pPr>
              <a:defRPr/>
            </a:pPr>
            <a:endParaRPr lang="ru-RU"/>
          </a:p>
        </p:txBody>
      </p:sp>
      <p:sp>
        <p:nvSpPr>
          <p:cNvPr id="7" name="Номер слайда 6"/>
          <p:cNvSpPr>
            <a:spLocks noGrp="1"/>
          </p:cNvSpPr>
          <p:nvPr>
            <p:ph type="sldNum" sz="quarter" idx="12"/>
          </p:nvPr>
        </p:nvSpPr>
        <p:spPr>
          <a:xfrm>
            <a:off x="8410575" y="6556375"/>
            <a:ext cx="503238" cy="301625"/>
          </a:xfrm>
        </p:spPr>
        <p:txBody>
          <a:bodyPr/>
          <a:lstStyle>
            <a:lvl1pPr>
              <a:defRPr sz="900"/>
            </a:lvl1pPr>
          </a:lstStyle>
          <a:p>
            <a:fld id="{67B34D16-D7E6-4C66-92F8-477CC48789BF}" type="slidenum">
              <a:rPr lang="ru-RU" altLang="uk-UA"/>
              <a:pPr/>
              <a:t>‹#›</a:t>
            </a:fld>
            <a:endParaRPr lang="ru-RU" altLang="uk-UA"/>
          </a:p>
        </p:txBody>
      </p:sp>
    </p:spTree>
    <p:extLst>
      <p:ext uri="{BB962C8B-B14F-4D97-AF65-F5344CB8AC3E}">
        <p14:creationId xmlns:p14="http://schemas.microsoft.com/office/powerpoint/2010/main" val="2721723952"/>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Pr>
        <a:gradFill rotWithShape="1">
          <a:gsLst>
            <a:gs pos="0">
              <a:srgbClr val="000000"/>
            </a:gs>
            <a:gs pos="60001">
              <a:srgbClr val="000000"/>
            </a:gs>
            <a:gs pos="100000">
              <a:srgbClr val="6C6C6C"/>
            </a:gs>
          </a:gsLst>
          <a:lin ang="540000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lang="ru-RU" smtClean="0"/>
              <a:t>Образец заголовка</a:t>
            </a:r>
            <a:endParaRPr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normAutofit/>
          </a:bodyPr>
          <a:lstStyle>
            <a:lvl1pPr marL="0" indent="0">
              <a:buNone/>
              <a:defRPr sz="3200"/>
            </a:lvl1pPr>
          </a:lstStyle>
          <a:p>
            <a:pPr lvl="0"/>
            <a:r>
              <a:rPr lang="ru-RU" noProof="0" smtClean="0"/>
              <a:t>Вставка рисунка</a:t>
            </a:r>
            <a:endParaRPr lang="en-US" noProof="0"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a:r>
              <a:rPr lang="ru-RU" smtClean="0"/>
              <a:t>Образец текста</a:t>
            </a:r>
          </a:p>
        </p:txBody>
      </p:sp>
      <p:sp>
        <p:nvSpPr>
          <p:cNvPr id="5" name="Дата 4"/>
          <p:cNvSpPr>
            <a:spLocks noGrp="1"/>
          </p:cNvSpPr>
          <p:nvPr>
            <p:ph type="dt" sz="half" idx="10"/>
          </p:nvPr>
        </p:nvSpPr>
        <p:spPr>
          <a:xfrm>
            <a:off x="6108700" y="6556375"/>
            <a:ext cx="2101850" cy="301625"/>
          </a:xfrm>
        </p:spPr>
        <p:txBody>
          <a:bodyPr/>
          <a:lstStyle>
            <a:lvl1pPr>
              <a:defRPr sz="900"/>
            </a:lvl1pPr>
          </a:lstStyle>
          <a:p>
            <a:pPr>
              <a:defRPr/>
            </a:pPr>
            <a:fld id="{330BED7B-F5FB-43A6-9A1A-F43187460A76}" type="datetimeFigureOut">
              <a:rPr lang="ru-RU"/>
              <a:pPr>
                <a:defRPr/>
              </a:pPr>
              <a:t>18.01.2025</a:t>
            </a:fld>
            <a:endParaRPr lang="ru-RU"/>
          </a:p>
        </p:txBody>
      </p:sp>
      <p:sp>
        <p:nvSpPr>
          <p:cNvPr id="6" name="Нижний колонтитул 5"/>
          <p:cNvSpPr>
            <a:spLocks noGrp="1"/>
          </p:cNvSpPr>
          <p:nvPr>
            <p:ph type="ftr" sz="quarter" idx="11"/>
          </p:nvPr>
        </p:nvSpPr>
        <p:spPr>
          <a:xfrm>
            <a:off x="1169988" y="6557963"/>
            <a:ext cx="4948237" cy="301625"/>
          </a:xfrm>
        </p:spPr>
        <p:txBody>
          <a:bodyPr/>
          <a:lstStyle>
            <a:lvl1pPr>
              <a:defRPr sz="900"/>
            </a:lvl1pPr>
          </a:lstStyle>
          <a:p>
            <a:pPr>
              <a:defRPr/>
            </a:pPr>
            <a:endParaRPr lang="ru-RU"/>
          </a:p>
        </p:txBody>
      </p:sp>
      <p:sp>
        <p:nvSpPr>
          <p:cNvPr id="7" name="Номер слайда 6"/>
          <p:cNvSpPr>
            <a:spLocks noGrp="1"/>
          </p:cNvSpPr>
          <p:nvPr>
            <p:ph type="sldNum" sz="quarter" idx="12"/>
          </p:nvPr>
        </p:nvSpPr>
        <p:spPr>
          <a:xfrm>
            <a:off x="8216900" y="6556375"/>
            <a:ext cx="366713" cy="301625"/>
          </a:xfrm>
        </p:spPr>
        <p:txBody>
          <a:bodyPr/>
          <a:lstStyle>
            <a:lvl1pPr>
              <a:defRPr sz="900"/>
            </a:lvl1pPr>
          </a:lstStyle>
          <a:p>
            <a:fld id="{55D83B6E-3B0D-4A8E-ABC3-CD3568DF9E39}" type="slidenum">
              <a:rPr lang="ru-RU" altLang="uk-UA"/>
              <a:pPr/>
              <a:t>‹#›</a:t>
            </a:fld>
            <a:endParaRPr lang="ru-RU" altLang="uk-UA"/>
          </a:p>
        </p:txBody>
      </p:sp>
    </p:spTree>
    <p:extLst>
      <p:ext uri="{BB962C8B-B14F-4D97-AF65-F5344CB8AC3E}">
        <p14:creationId xmlns:p14="http://schemas.microsoft.com/office/powerpoint/2010/main" val="515545644"/>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fld id="{D84DFBDA-ADB0-49B0-90FD-8D8488FFB12C}" type="datetimeFigureOut">
              <a:rPr lang="ru-RU"/>
              <a:pPr>
                <a:defRPr/>
              </a:pPr>
              <a:t>18.01.2025</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fld id="{2762A28B-ADE3-4401-8F4A-8642C86814F4}" type="slidenum">
              <a:rPr lang="ru-RU" altLang="uk-UA"/>
              <a:pPr/>
              <a:t>‹#›</a:t>
            </a:fld>
            <a:endParaRPr lang="ru-RU" altLang="uk-UA"/>
          </a:p>
        </p:txBody>
      </p:sp>
    </p:spTree>
    <p:extLst>
      <p:ext uri="{BB962C8B-B14F-4D97-AF65-F5344CB8AC3E}">
        <p14:creationId xmlns:p14="http://schemas.microsoft.com/office/powerpoint/2010/main" val="411578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fld id="{1570DCCB-575E-40F5-ACE2-DB192316FEE2}" type="datetimeFigureOut">
              <a:rPr lang="ru-RU"/>
              <a:pPr>
                <a:defRPr/>
              </a:pPr>
              <a:t>18.01.2025</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fld id="{DD831CBF-4E80-49A3-9B54-373B41385724}" type="slidenum">
              <a:rPr lang="ru-RU" altLang="uk-UA"/>
              <a:pPr/>
              <a:t>‹#›</a:t>
            </a:fld>
            <a:endParaRPr lang="ru-RU" altLang="uk-UA"/>
          </a:p>
        </p:txBody>
      </p:sp>
    </p:spTree>
    <p:extLst>
      <p:ext uri="{BB962C8B-B14F-4D97-AF65-F5344CB8AC3E}">
        <p14:creationId xmlns:p14="http://schemas.microsoft.com/office/powerpoint/2010/main" val="2063241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474747"/>
            </a:gs>
            <a:gs pos="60001">
              <a:srgbClr val="626262"/>
            </a:gs>
            <a:gs pos="100000">
              <a:srgbClr val="8C8C8C"/>
            </a:gs>
          </a:gsLst>
          <a:lin ang="5400000"/>
        </a:gradFill>
        <a:effectLst/>
      </p:bgPr>
    </p:bg>
    <p:spTree>
      <p:nvGrpSpPr>
        <p:cNvPr id="1" name=""/>
        <p:cNvGrpSpPr/>
        <p:nvPr/>
      </p:nvGrpSpPr>
      <p:grpSpPr>
        <a:xfrm>
          <a:off x="0" y="0"/>
          <a:ext cx="0" cy="0"/>
          <a:chOff x="0" y="0"/>
          <a:chExt cx="0" cy="0"/>
        </a:xfrm>
      </p:grpSpPr>
      <p:sp>
        <p:nvSpPr>
          <p:cNvPr id="11" name="Прямоугольный треугольник 10"/>
          <p:cNvSpPr/>
          <p:nvPr/>
        </p:nvSpPr>
        <p:spPr>
          <a:xfrm>
            <a:off x="6350" y="14288"/>
            <a:ext cx="9131300" cy="6837362"/>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8" name="Прямая соединительная линия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8288"/>
            <a:ext cx="8229600" cy="1398587"/>
          </a:xfrm>
          <a:prstGeom prst="rect">
            <a:avLst/>
          </a:prstGeom>
        </p:spPr>
        <p:txBody>
          <a:bodyPr vert="horz" anchor="ctr">
            <a:normAutofit/>
          </a:bodyPr>
          <a:lstStyle/>
          <a:p>
            <a:r>
              <a:rPr lang="ru-RU" smtClean="0"/>
              <a:t>Образец заголовка</a:t>
            </a:r>
            <a:endParaRPr lang="en-US"/>
          </a:p>
        </p:txBody>
      </p:sp>
      <p:sp>
        <p:nvSpPr>
          <p:cNvPr id="1030" name="Текст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uk-UA" smtClean="0"/>
              <a:t>Образец текста</a:t>
            </a:r>
          </a:p>
          <a:p>
            <a:pPr lvl="1"/>
            <a:r>
              <a:rPr lang="ru-RU" altLang="uk-UA" smtClean="0"/>
              <a:t>Второй уровень</a:t>
            </a:r>
          </a:p>
          <a:p>
            <a:pPr lvl="2"/>
            <a:r>
              <a:rPr lang="ru-RU" altLang="uk-UA" smtClean="0"/>
              <a:t>Третий уровень</a:t>
            </a:r>
          </a:p>
          <a:p>
            <a:pPr lvl="3"/>
            <a:r>
              <a:rPr lang="ru-RU" altLang="uk-UA" smtClean="0"/>
              <a:t>Четвертый уровень</a:t>
            </a:r>
          </a:p>
          <a:p>
            <a:pPr lvl="4"/>
            <a:r>
              <a:rPr lang="ru-RU" altLang="uk-UA" smtClean="0"/>
              <a:t>Пятый уровень</a:t>
            </a:r>
            <a:endParaRPr lang="en-US" altLang="uk-UA" smtClean="0"/>
          </a:p>
        </p:txBody>
      </p:sp>
      <p:sp>
        <p:nvSpPr>
          <p:cNvPr id="14" name="Дата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a:solidFill>
                  <a:schemeClr val="tx1"/>
                </a:solidFill>
                <a:latin typeface="+mn-lt"/>
                <a:cs typeface="+mn-cs"/>
              </a:defRPr>
            </a:lvl1pPr>
          </a:lstStyle>
          <a:p>
            <a:pPr>
              <a:defRPr/>
            </a:pPr>
            <a:fld id="{5437DBB8-F400-4999-BD0C-C5B5790B7FF0}" type="datetimeFigureOut">
              <a:rPr lang="ru-RU"/>
              <a:pPr>
                <a:defRPr/>
              </a:pPr>
              <a:t>18.01.2025</a:t>
            </a:fld>
            <a:endParaRPr lang="ru-RU"/>
          </a:p>
        </p:txBody>
      </p:sp>
      <p:sp>
        <p:nvSpPr>
          <p:cNvPr id="3" name="Нижний колонтитул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lstStyle>
          <a:p>
            <a:pPr>
              <a:defRPr/>
            </a:pPr>
            <a:endParaRPr lang="ru-RU"/>
          </a:p>
        </p:txBody>
      </p:sp>
      <p:sp>
        <p:nvSpPr>
          <p:cNvPr id="23" name="Номер слайда 22"/>
          <p:cNvSpPr>
            <a:spLocks noGrp="1"/>
          </p:cNvSpPr>
          <p:nvPr>
            <p:ph type="sldNum" sz="quarter" idx="4"/>
          </p:nvPr>
        </p:nvSpPr>
        <p:spPr>
          <a:xfrm>
            <a:off x="7589838" y="6481763"/>
            <a:ext cx="503237" cy="301625"/>
          </a:xfrm>
          <a:prstGeom prst="rect">
            <a:avLst/>
          </a:prstGeom>
        </p:spPr>
        <p:txBody>
          <a:bodyPr vert="horz" wrap="square" lIns="91440" tIns="45720" rIns="91440" bIns="45720" numCol="1" anchor="b" anchorCtr="0" compatLnSpc="1">
            <a:prstTxWarp prst="textNoShape">
              <a:avLst/>
            </a:prstTxWarp>
          </a:bodyPr>
          <a:lstStyle>
            <a:lvl1pPr algn="ctr">
              <a:defRPr sz="1200">
                <a:latin typeface="Century Gothic" panose="020B0502020202020204" pitchFamily="34" charset="0"/>
              </a:defRPr>
            </a:lvl1pPr>
          </a:lstStyle>
          <a:p>
            <a:fld id="{1F606539-C8F6-4247-8ECB-FF69D8B5F04A}" type="slidenum">
              <a:rPr lang="ru-RU" altLang="uk-UA"/>
              <a:pPr/>
              <a:t>‹#›</a:t>
            </a:fld>
            <a:endParaRPr lang="ru-RU" altLang="uk-UA"/>
          </a:p>
        </p:txBody>
      </p:sp>
    </p:spTree>
  </p:cSld>
  <p:clrMap bg1="dk1" tx1="lt1" bg2="dk2" tx2="lt2" accent1="accent1" accent2="accent2" accent3="accent3" accent4="accent4" accent5="accent5" accent6="accent6" hlink="hlink" folHlink="folHlink"/>
  <p:sldLayoutIdLst>
    <p:sldLayoutId id="2147483905" r:id="rId1"/>
    <p:sldLayoutId id="2147483906" r:id="rId2"/>
    <p:sldLayoutId id="2147483907" r:id="rId3"/>
    <p:sldLayoutId id="2147483900" r:id="rId4"/>
    <p:sldLayoutId id="2147483908" r:id="rId5"/>
    <p:sldLayoutId id="2147483901" r:id="rId6"/>
    <p:sldLayoutId id="2147483902" r:id="rId7"/>
    <p:sldLayoutId id="2147483909" r:id="rId8"/>
    <p:sldLayoutId id="2147483910" r:id="rId9"/>
    <p:sldLayoutId id="2147483903" r:id="rId10"/>
    <p:sldLayoutId id="2147483904" r:id="rId11"/>
  </p:sldLayoutIdLst>
  <p:txStyles>
    <p:titleStyle>
      <a:lvl1pPr marL="484188" indent="-484188" algn="l" rtl="0" eaLnBrk="0" fontAlgn="base" hangingPunct="0">
        <a:spcBef>
          <a:spcPct val="0"/>
        </a:spcBef>
        <a:spcAft>
          <a:spcPct val="0"/>
        </a:spcAft>
        <a:defRPr sz="4200" kern="1200">
          <a:ln w="6350">
            <a:solidFill>
              <a:schemeClr val="accent1">
                <a:shade val="43000"/>
              </a:schemeClr>
            </a:solidFill>
          </a:ln>
          <a:solidFill>
            <a:srgbClr val="FF5C9C"/>
          </a:solidFill>
          <a:effectLst>
            <a:outerShdw blurRad="26000" dist="26000" dir="14500000" algn="tl" rotWithShape="0">
              <a:srgbClr val="000000">
                <a:alpha val="40000"/>
              </a:srgbClr>
            </a:outerShdw>
          </a:effectLst>
          <a:latin typeface="+mj-lt"/>
          <a:ea typeface="+mj-ea"/>
          <a:cs typeface="+mj-cs"/>
        </a:defRPr>
      </a:lvl1pPr>
      <a:lvl2pPr marL="484188" indent="-484188" algn="l" rtl="0" eaLnBrk="0" fontAlgn="base" hangingPunct="0">
        <a:spcBef>
          <a:spcPct val="0"/>
        </a:spcBef>
        <a:spcAft>
          <a:spcPct val="0"/>
        </a:spcAft>
        <a:defRPr sz="4200">
          <a:solidFill>
            <a:srgbClr val="FF5C9C"/>
          </a:solidFill>
          <a:latin typeface="Century Gothic" pitchFamily="34" charset="0"/>
        </a:defRPr>
      </a:lvl2pPr>
      <a:lvl3pPr marL="484188" indent="-484188" algn="l" rtl="0" eaLnBrk="0" fontAlgn="base" hangingPunct="0">
        <a:spcBef>
          <a:spcPct val="0"/>
        </a:spcBef>
        <a:spcAft>
          <a:spcPct val="0"/>
        </a:spcAft>
        <a:defRPr sz="4200">
          <a:solidFill>
            <a:srgbClr val="FF5C9C"/>
          </a:solidFill>
          <a:latin typeface="Century Gothic" pitchFamily="34" charset="0"/>
        </a:defRPr>
      </a:lvl3pPr>
      <a:lvl4pPr marL="484188" indent="-484188" algn="l" rtl="0" eaLnBrk="0" fontAlgn="base" hangingPunct="0">
        <a:spcBef>
          <a:spcPct val="0"/>
        </a:spcBef>
        <a:spcAft>
          <a:spcPct val="0"/>
        </a:spcAft>
        <a:defRPr sz="4200">
          <a:solidFill>
            <a:srgbClr val="FF5C9C"/>
          </a:solidFill>
          <a:latin typeface="Century Gothic" pitchFamily="34" charset="0"/>
        </a:defRPr>
      </a:lvl4pPr>
      <a:lvl5pPr marL="484188" indent="-484188" algn="l" rtl="0" eaLnBrk="0" fontAlgn="base" hangingPunct="0">
        <a:spcBef>
          <a:spcPct val="0"/>
        </a:spcBef>
        <a:spcAft>
          <a:spcPct val="0"/>
        </a:spcAft>
        <a:defRPr sz="4200">
          <a:solidFill>
            <a:srgbClr val="FF5C9C"/>
          </a:solidFill>
          <a:latin typeface="Century Gothic" pitchFamily="34" charset="0"/>
        </a:defRPr>
      </a:lvl5pPr>
      <a:lvl6pPr marL="941388" indent="-484188" algn="l" rtl="0" fontAlgn="base">
        <a:spcBef>
          <a:spcPct val="0"/>
        </a:spcBef>
        <a:spcAft>
          <a:spcPct val="0"/>
        </a:spcAft>
        <a:defRPr sz="4200">
          <a:solidFill>
            <a:srgbClr val="FF5C9C"/>
          </a:solidFill>
          <a:latin typeface="Century Gothic" pitchFamily="34" charset="0"/>
        </a:defRPr>
      </a:lvl6pPr>
      <a:lvl7pPr marL="1398588" indent="-484188" algn="l" rtl="0" fontAlgn="base">
        <a:spcBef>
          <a:spcPct val="0"/>
        </a:spcBef>
        <a:spcAft>
          <a:spcPct val="0"/>
        </a:spcAft>
        <a:defRPr sz="4200">
          <a:solidFill>
            <a:srgbClr val="FF5C9C"/>
          </a:solidFill>
          <a:latin typeface="Century Gothic" pitchFamily="34" charset="0"/>
        </a:defRPr>
      </a:lvl7pPr>
      <a:lvl8pPr marL="1855788" indent="-484188" algn="l" rtl="0" fontAlgn="base">
        <a:spcBef>
          <a:spcPct val="0"/>
        </a:spcBef>
        <a:spcAft>
          <a:spcPct val="0"/>
        </a:spcAft>
        <a:defRPr sz="4200">
          <a:solidFill>
            <a:srgbClr val="FF5C9C"/>
          </a:solidFill>
          <a:latin typeface="Century Gothic" pitchFamily="34" charset="0"/>
        </a:defRPr>
      </a:lvl8pPr>
      <a:lvl9pPr marL="2312988" indent="-484188" algn="l" rtl="0" fontAlgn="base">
        <a:spcBef>
          <a:spcPct val="0"/>
        </a:spcBef>
        <a:spcAft>
          <a:spcPct val="0"/>
        </a:spcAft>
        <a:defRPr sz="4200">
          <a:solidFill>
            <a:srgbClr val="FF5C9C"/>
          </a:solidFill>
          <a:latin typeface="Century Gothic" pitchFamily="34" charset="0"/>
        </a:defRPr>
      </a:lvl9pPr>
    </p:titleStyle>
    <p:bodyStyle>
      <a:lvl1pPr marL="447675" indent="-382588" algn="l" rtl="0" eaLnBrk="0" fontAlgn="base" hangingPunct="0">
        <a:spcBef>
          <a:spcPct val="20000"/>
        </a:spcBef>
        <a:spcAft>
          <a:spcPct val="0"/>
        </a:spcAft>
        <a:buClr>
          <a:schemeClr val="accent1"/>
        </a:buClr>
        <a:buSzPct val="80000"/>
        <a:buFont typeface="Wingdings 2" panose="05020102010507070707" pitchFamily="18" charset="2"/>
        <a:buChar char=""/>
        <a:defRPr sz="3000" kern="1200">
          <a:solidFill>
            <a:schemeClr val="tx1"/>
          </a:solidFill>
          <a:latin typeface="+mn-lt"/>
          <a:ea typeface="+mn-ea"/>
          <a:cs typeface="+mn-cs"/>
        </a:defRPr>
      </a:lvl1pPr>
      <a:lvl2pPr marL="822325" indent="-285750" algn="l" rtl="0" eaLnBrk="0" fontAlgn="base" hangingPunct="0">
        <a:spcBef>
          <a:spcPct val="20000"/>
        </a:spcBef>
        <a:spcAft>
          <a:spcPct val="0"/>
        </a:spcAft>
        <a:buClr>
          <a:schemeClr val="accent1"/>
        </a:buClr>
        <a:buSzPct val="95000"/>
        <a:buFont typeface="Verdana" panose="020B0604030504040204" pitchFamily="34" charset="0"/>
        <a:buChar char="›"/>
        <a:defRPr sz="2600" kern="1200">
          <a:solidFill>
            <a:schemeClr val="tx1"/>
          </a:solidFill>
          <a:latin typeface="+mn-lt"/>
          <a:ea typeface="+mn-ea"/>
          <a:cs typeface="+mn-cs"/>
        </a:defRPr>
      </a:lvl2pPr>
      <a:lvl3pPr marL="1104900" indent="-228600" algn="l" rtl="0" eaLnBrk="0" fontAlgn="base" hangingPunct="0">
        <a:spcBef>
          <a:spcPct val="20000"/>
        </a:spcBef>
        <a:spcAft>
          <a:spcPct val="0"/>
        </a:spcAft>
        <a:buClr>
          <a:schemeClr val="accent1"/>
        </a:buClr>
        <a:buFont typeface="Wingdings 2" panose="05020102010507070707" pitchFamily="18" charset="2"/>
        <a:buChar char=""/>
        <a:defRPr sz="2400" kern="1200">
          <a:solidFill>
            <a:schemeClr val="tx1"/>
          </a:solidFill>
          <a:latin typeface="+mn-lt"/>
          <a:ea typeface="+mn-ea"/>
          <a:cs typeface="+mn-cs"/>
        </a:defRPr>
      </a:lvl3pPr>
      <a:lvl4pPr marL="1371600" indent="-209550" algn="l" rtl="0" eaLnBrk="0" fontAlgn="base" hangingPunct="0">
        <a:spcBef>
          <a:spcPct val="20000"/>
        </a:spcBef>
        <a:spcAft>
          <a:spcPct val="0"/>
        </a:spcAft>
        <a:buClr>
          <a:schemeClr val="accent1"/>
        </a:buClr>
        <a:buFont typeface="Wingdings 2" panose="05020102010507070707" pitchFamily="18" charset="2"/>
        <a:buChar char=""/>
        <a:defRPr sz="2000" kern="1200">
          <a:solidFill>
            <a:schemeClr val="tx1"/>
          </a:solidFill>
          <a:latin typeface="+mn-lt"/>
          <a:ea typeface="+mn-ea"/>
          <a:cs typeface="+mn-cs"/>
        </a:defRPr>
      </a:lvl4pPr>
      <a:lvl5pPr marL="1600200" indent="-209550" algn="l" rtl="0" eaLnBrk="0" fontAlgn="base" hangingPunct="0">
        <a:spcBef>
          <a:spcPct val="20000"/>
        </a:spcBef>
        <a:spcAft>
          <a:spcPct val="0"/>
        </a:spcAft>
        <a:buClr>
          <a:srgbClr val="FF90B2"/>
        </a:buClr>
        <a:buFont typeface="Wingdings 2" panose="05020102010507070707" pitchFamily="18" charset="2"/>
        <a:buChar char=""/>
        <a:defRPr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video" Target="file:///D:\&#1050;&#1110;&#1085;&#1086;\&#1053;&#1072;&#1088;&#1082;&#1086;&#1090;&#1080;&#1082;&#1080;%20&#1090;&#1072;%20&#1082;&#1091;&#1088;&#1110;&#1085;&#1085;&#1103;\smoking-2.mpg"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video" Target="file:///D:\&#1050;&#1110;&#1085;&#1086;\&#1053;&#1072;&#1088;&#1082;&#1086;&#1090;&#1080;&#1082;&#1080;%20&#1090;&#1072;%20&#1082;&#1091;&#1088;&#1110;&#1085;&#1085;&#1103;\pravdapro.wmv"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ideo" Target="file:///D:\&#1050;&#1110;&#1085;&#1086;\&#1053;&#1072;&#1088;&#1082;&#1086;&#1090;&#1080;&#1082;&#1080;%20&#1090;&#1072;%20&#1082;&#1091;&#1088;&#1110;&#1085;&#1085;&#1103;\400.asf"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11560" y="2192405"/>
            <a:ext cx="8062912" cy="2520280"/>
          </a:xfrm>
          <a:ln>
            <a:miter lim="800000"/>
            <a:headEnd/>
            <a:tailEnd/>
          </a:ln>
        </p:spPr>
        <p:txBody>
          <a:bodyPr>
            <a:normAutofit/>
          </a:bodyPr>
          <a:lstStyle/>
          <a:p>
            <a:pPr algn="ctr" eaLnBrk="1" fontAlgn="auto" hangingPunct="1">
              <a:spcAft>
                <a:spcPts val="0"/>
              </a:spcAft>
              <a:buFont typeface="Wingdings 2"/>
              <a:buNone/>
              <a:defRPr/>
            </a:pPr>
            <a:r>
              <a:rPr lang="en" b="1" dirty="0" smtClean="0">
                <a:solidFill>
                  <a:srgbClr val="FF0180"/>
                </a:solidFill>
              </a:rPr>
              <a:t>Therapeutic non-equivalence of drugs. Causes of its occurrence. Influence of variable factors on the stability of drugs.</a:t>
            </a:r>
            <a:endParaRPr lang="ru-RU" dirty="0">
              <a:solidFill>
                <a:srgbClr val="FF0180"/>
              </a:solidFill>
            </a:endParaRPr>
          </a:p>
        </p:txBody>
      </p:sp>
      <p:pic>
        <p:nvPicPr>
          <p:cNvPr id="4" name="Picture 2" descr="https://onmedu.edu.ua/wp-content/themes/medun/img/logos/logo-defaul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112508"/>
            <a:ext cx="1393139" cy="1821799"/>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1"/>
          <p:cNvSpPr txBox="1">
            <a:spLocks/>
          </p:cNvSpPr>
          <p:nvPr/>
        </p:nvSpPr>
        <p:spPr>
          <a:xfrm>
            <a:off x="1187624" y="6227987"/>
            <a:ext cx="5492261" cy="410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sz="2000" dirty="0" smtClean="0">
                <a:latin typeface="Times New Roman" panose="02020603050405020304" pitchFamily="18" charset="0"/>
                <a:cs typeface="Times New Roman" panose="02020603050405020304" pitchFamily="18" charset="0"/>
              </a:rPr>
              <a:t>Odessa 2025</a:t>
            </a:r>
            <a:endParaRPr lang="uk-UA" sz="2000" dirty="0">
              <a:latin typeface="Times New Roman" panose="02020603050405020304" pitchFamily="18" charset="0"/>
              <a:cs typeface="Times New Roman" panose="02020603050405020304" pitchFamily="18" charset="0"/>
            </a:endParaRPr>
          </a:p>
        </p:txBody>
      </p:sp>
      <p:sp>
        <p:nvSpPr>
          <p:cNvPr id="6" name="Заголовок 1"/>
          <p:cNvSpPr txBox="1">
            <a:spLocks/>
          </p:cNvSpPr>
          <p:nvPr/>
        </p:nvSpPr>
        <p:spPr>
          <a:xfrm>
            <a:off x="6075893" y="4852758"/>
            <a:ext cx="2731476" cy="959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sz="2000" dirty="0" smtClean="0">
                <a:latin typeface="Times New Roman" panose="02020603050405020304" pitchFamily="18" charset="0"/>
                <a:cs typeface="Times New Roman" panose="02020603050405020304" pitchFamily="18" charset="0"/>
              </a:rPr>
              <a:t>Associate Professor </a:t>
            </a:r>
            <a:r>
              <a:rPr lang="en" sz="2000" dirty="0" smtClean="0">
                <a:latin typeface="Times New Roman" panose="02020603050405020304" pitchFamily="18" charset="0"/>
                <a:cs typeface="Times New Roman" panose="02020603050405020304" pitchFamily="18" charset="0"/>
              </a:rPr>
              <a:t>Zamkovaya </a:t>
            </a:r>
            <a:r>
              <a:rPr lang="en" sz="2000" dirty="0" smtClean="0">
                <a:latin typeface="Times New Roman" panose="02020603050405020304" pitchFamily="18" charset="0"/>
                <a:cs typeface="Times New Roman" panose="02020603050405020304" pitchFamily="18" charset="0"/>
              </a:rPr>
              <a:t>A.V.</a:t>
            </a:r>
            <a:endParaRPr lang="uk-UA" sz="2000" dirty="0">
              <a:latin typeface="Times New Roman" panose="02020603050405020304" pitchFamily="18" charset="0"/>
              <a:cs typeface="Times New Roman" panose="02020603050405020304" pitchFamily="18" charset="0"/>
            </a:endParaRPr>
          </a:p>
        </p:txBody>
      </p:sp>
      <p:sp>
        <p:nvSpPr>
          <p:cNvPr id="7" name="Заголовок 1"/>
          <p:cNvSpPr txBox="1">
            <a:spLocks/>
          </p:cNvSpPr>
          <p:nvPr/>
        </p:nvSpPr>
        <p:spPr>
          <a:xfrm>
            <a:off x="2411760" y="269635"/>
            <a:ext cx="5752365" cy="959583"/>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sz="2000" dirty="0" smtClean="0">
                <a:latin typeface="Times New Roman" panose="02020603050405020304" pitchFamily="18" charset="0"/>
                <a:cs typeface="Times New Roman" panose="02020603050405020304" pitchFamily="18" charset="0"/>
              </a:rPr>
              <a:t>Odessa National Medical University</a:t>
            </a:r>
          </a:p>
          <a:p>
            <a:pPr algn="ctr"/>
            <a:r>
              <a:rPr lang="en" sz="2000" dirty="0" smtClean="0">
                <a:latin typeface="Times New Roman" panose="02020603050405020304" pitchFamily="18" charset="0"/>
                <a:cs typeface="Times New Roman" panose="02020603050405020304" pitchFamily="18" charset="0"/>
              </a:rPr>
              <a:t>Faculty of Pharmacy</a:t>
            </a:r>
          </a:p>
          <a:p>
            <a:pPr algn="ctr"/>
            <a:r>
              <a:rPr lang="en" sz="2000" dirty="0" smtClean="0">
                <a:latin typeface="Times New Roman" panose="02020603050405020304" pitchFamily="18" charset="0"/>
                <a:cs typeface="Times New Roman" panose="02020603050405020304" pitchFamily="18" charset="0"/>
              </a:rPr>
              <a:t>Department of Pharmaceutical </a:t>
            </a:r>
            <a:r>
              <a:rPr lang="en" sz="2000" dirty="0" smtClean="0">
                <a:latin typeface="Times New Roman" panose="02020603050405020304" pitchFamily="18" charset="0"/>
                <a:cs typeface="Times New Roman" panose="02020603050405020304" pitchFamily="18" charset="0"/>
              </a:rPr>
              <a:t>Chemistry</a:t>
            </a:r>
          </a:p>
          <a:p>
            <a:pPr algn="ctr"/>
            <a:r>
              <a:rPr lang="en" sz="2000" dirty="0" smtClean="0">
                <a:latin typeface="Times New Roman" panose="02020603050405020304" pitchFamily="18" charset="0"/>
                <a:cs typeface="Times New Roman" panose="02020603050405020304" pitchFamily="18" charset="0"/>
              </a:rPr>
              <a:t> </a:t>
            </a:r>
            <a:r>
              <a:rPr lang="en" sz="2000" dirty="0" smtClean="0">
                <a:latin typeface="Times New Roman" panose="02020603050405020304" pitchFamily="18" charset="0"/>
                <a:cs typeface="Times New Roman" panose="02020603050405020304" pitchFamily="18" charset="0"/>
              </a:rPr>
              <a:t>and </a:t>
            </a:r>
            <a:r>
              <a:rPr lang="en" sz="2000" dirty="0" smtClean="0">
                <a:latin typeface="Times New Roman" panose="02020603050405020304" pitchFamily="18" charset="0"/>
                <a:cs typeface="Times New Roman" panose="02020603050405020304" pitchFamily="18" charset="0"/>
              </a:rPr>
              <a:t>Drug </a:t>
            </a:r>
            <a:r>
              <a:rPr lang="en" sz="2000" dirty="0" smtClean="0">
                <a:latin typeface="Times New Roman" panose="02020603050405020304" pitchFamily="18" charset="0"/>
                <a:cs typeface="Times New Roman" panose="02020603050405020304" pitchFamily="18" charset="0"/>
              </a:rPr>
              <a:t>Technology</a:t>
            </a:r>
            <a:endParaRPr lang="uk-UA" sz="2000" dirty="0">
              <a:latin typeface="Times New Roman" panose="02020603050405020304" pitchFamily="18" charset="0"/>
              <a:cs typeface="Times New Roman" panose="02020603050405020304" pitchFamily="18" charset="0"/>
            </a:endParaRPr>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50"/>
            <a:ext cx="8229600" cy="6169025"/>
          </a:xfrm>
        </p:spPr>
        <p:txBody>
          <a:bodyPr>
            <a:normAutofit lnSpcReduction="10000"/>
          </a:bodyPr>
          <a:lstStyle/>
          <a:p>
            <a:pPr marL="448056" indent="-384048" algn="ctr" eaLnBrk="1" fontAlgn="auto" hangingPunct="1">
              <a:spcAft>
                <a:spcPts val="0"/>
              </a:spcAft>
              <a:buFont typeface="Wingdings 2"/>
              <a:buNone/>
              <a:defRPr/>
            </a:pPr>
            <a:r>
              <a:rPr lang="en" sz="4800" dirty="0" smtClean="0">
                <a:solidFill>
                  <a:srgbClr val="FF0180"/>
                </a:solidFill>
              </a:rPr>
              <a:t>Plan</a:t>
            </a:r>
          </a:p>
          <a:p>
            <a:pPr marL="448056" indent="-384048" eaLnBrk="1" fontAlgn="auto" hangingPunct="1">
              <a:spcAft>
                <a:spcPts val="0"/>
              </a:spcAft>
              <a:buFont typeface="Wingdings 2"/>
              <a:buChar char=""/>
              <a:defRPr/>
            </a:pPr>
            <a:r>
              <a:rPr lang="en" dirty="0" smtClean="0"/>
              <a:t>1. Therapeutic non-equivalence of medical forms. The essence and reason for its occurrence.</a:t>
            </a:r>
          </a:p>
          <a:p>
            <a:pPr marL="448056" indent="-384048" eaLnBrk="1" fontAlgn="auto" hangingPunct="1">
              <a:spcAft>
                <a:spcPts val="0"/>
              </a:spcAft>
              <a:buFont typeface="Wingdings 2"/>
              <a:buChar char=""/>
              <a:defRPr/>
            </a:pPr>
            <a:r>
              <a:rPr lang="en" dirty="0" smtClean="0"/>
              <a:t>2. The influence of pharmaceutical (thermal) factors on the stability of drugs. Interrelation.</a:t>
            </a:r>
          </a:p>
          <a:p>
            <a:pPr marL="448056" indent="-384048" eaLnBrk="1" fontAlgn="auto" hangingPunct="1">
              <a:spcAft>
                <a:spcPts val="0"/>
              </a:spcAft>
              <a:buFont typeface="Wingdings 2"/>
              <a:buChar char=""/>
              <a:defRPr/>
            </a:pPr>
            <a:r>
              <a:rPr lang="en" dirty="0" smtClean="0"/>
              <a:t>3. The influence of food composition and temperature on the therapeutic equivalence of drugs.</a:t>
            </a:r>
          </a:p>
          <a:p>
            <a:pPr marL="448056" indent="-384048" eaLnBrk="1" fontAlgn="auto" hangingPunct="1">
              <a:spcAft>
                <a:spcPts val="0"/>
              </a:spcAft>
              <a:buFont typeface="Wingdings 2"/>
              <a:buChar char=""/>
              <a:defRPr/>
            </a:pPr>
            <a:r>
              <a:rPr lang="en" dirty="0" smtClean="0"/>
              <a:t>4. The influence of alcohol and smoking on the therapeutic equivalence of drugs.</a:t>
            </a:r>
            <a:endParaRPr lang="ru-RU" dirty="0"/>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25"/>
            <a:ext cx="8229600" cy="6026150"/>
          </a:xfrm>
        </p:spPr>
        <p:txBody>
          <a:bodyPr>
            <a:normAutofit/>
          </a:bodyPr>
          <a:lstStyle/>
          <a:p>
            <a:pPr marL="448056" indent="-384048" eaLnBrk="1" fontAlgn="auto" hangingPunct="1">
              <a:spcAft>
                <a:spcPts val="0"/>
              </a:spcAft>
              <a:buFont typeface="Wingdings 2"/>
              <a:buNone/>
              <a:defRPr/>
            </a:pPr>
            <a:r>
              <a:rPr lang="en" sz="3200" dirty="0" smtClean="0"/>
              <a:t>  </a:t>
            </a:r>
            <a:r>
              <a:rPr lang="en" sz="5400" b="1" dirty="0" smtClean="0">
                <a:solidFill>
                  <a:srgbClr val="FF0180"/>
                </a:solidFill>
              </a:rPr>
              <a:t>Therapeutic non-equivalence</a:t>
            </a:r>
            <a:r>
              <a:rPr lang="en" sz="3200" b="1" dirty="0" smtClean="0">
                <a:solidFill>
                  <a:srgbClr val="FF0180"/>
                </a:solidFill>
              </a:rPr>
              <a:t> </a:t>
            </a:r>
            <a:r>
              <a:rPr lang="en" sz="3200" b="1" dirty="0" smtClean="0"/>
              <a:t>- inequality of therapeutic action of the same drugs in the same doses, prepared by different manufacturers or the same plant, but in different batches.</a:t>
            </a:r>
            <a:endParaRPr lang="ru-RU" sz="3200" dirty="0" smtClean="0"/>
          </a:p>
          <a:p>
            <a:pPr marL="448056" indent="-384048" eaLnBrk="1" fontAlgn="auto" hangingPunct="1">
              <a:spcAft>
                <a:spcPts val="0"/>
              </a:spcAft>
              <a:buFont typeface="Wingdings 2"/>
              <a:buNone/>
              <a:defRPr/>
            </a:pPr>
            <a:endParaRPr lang="ru-RU" sz="3200" dirty="0"/>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50"/>
            <a:ext cx="8229600" cy="6169025"/>
          </a:xfrm>
        </p:spPr>
        <p:txBody>
          <a:bodyPr>
            <a:normAutofit fontScale="70000" lnSpcReduction="20000"/>
          </a:bodyPr>
          <a:lstStyle/>
          <a:p>
            <a:pPr marL="448056" indent="-384048" eaLnBrk="1" fontAlgn="auto" hangingPunct="1">
              <a:spcAft>
                <a:spcPts val="0"/>
              </a:spcAft>
              <a:buFont typeface="Wingdings 2"/>
              <a:buChar char=""/>
              <a:defRPr/>
            </a:pPr>
            <a:endParaRPr lang="en-US" b="1" dirty="0" smtClean="0"/>
          </a:p>
          <a:p>
            <a:pPr marL="448056" indent="-384048" eaLnBrk="1" fontAlgn="auto" hangingPunct="1">
              <a:spcAft>
                <a:spcPts val="0"/>
              </a:spcAft>
              <a:buFont typeface="Wingdings 2"/>
              <a:buChar char=""/>
              <a:defRPr/>
            </a:pPr>
            <a:endParaRPr lang="en-US" b="1" dirty="0" smtClean="0"/>
          </a:p>
          <a:p>
            <a:pPr marL="448056" indent="-384048" eaLnBrk="1" fontAlgn="auto" hangingPunct="1">
              <a:spcAft>
                <a:spcPts val="0"/>
              </a:spcAft>
              <a:buFont typeface="Wingdings 2"/>
              <a:buChar char=""/>
              <a:defRPr/>
            </a:pPr>
            <a:r>
              <a:rPr lang="en" b="1" dirty="0" smtClean="0"/>
              <a:t>                                         </a:t>
            </a:r>
            <a:r>
              <a:rPr lang="en" sz="3600" b="1" dirty="0" smtClean="0">
                <a:solidFill>
                  <a:srgbClr val="FF0180"/>
                </a:solidFill>
              </a:rPr>
              <a:t>Influence of composition and</a:t>
            </a:r>
            <a:endParaRPr lang="en-US" sz="3600" b="1" dirty="0" smtClean="0">
              <a:solidFill>
                <a:srgbClr val="FF0180"/>
              </a:solidFill>
            </a:endParaRPr>
          </a:p>
          <a:p>
            <a:pPr marL="448056" indent="-384048" eaLnBrk="1" fontAlgn="auto" hangingPunct="1">
              <a:spcAft>
                <a:spcPts val="0"/>
              </a:spcAft>
              <a:buFont typeface="Wingdings 2"/>
              <a:buChar char=""/>
              <a:defRPr/>
            </a:pPr>
            <a:r>
              <a:rPr lang="en" sz="3600" b="1" dirty="0" smtClean="0">
                <a:solidFill>
                  <a:srgbClr val="FF0180"/>
                </a:solidFill>
              </a:rPr>
              <a:t>                                          food temperature</a:t>
            </a:r>
            <a:endParaRPr lang="en-US" sz="3600" b="1" dirty="0" smtClean="0">
              <a:solidFill>
                <a:srgbClr val="FF0180"/>
              </a:solidFill>
            </a:endParaRPr>
          </a:p>
          <a:p>
            <a:pPr marL="448056" indent="-384048" eaLnBrk="1" fontAlgn="auto" hangingPunct="1">
              <a:spcAft>
                <a:spcPts val="0"/>
              </a:spcAft>
              <a:buFont typeface="Wingdings 2"/>
              <a:buChar char=""/>
              <a:defRPr/>
            </a:pPr>
            <a:endParaRPr lang="en-US" b="1" dirty="0" smtClean="0"/>
          </a:p>
          <a:p>
            <a:pPr marL="448056" indent="-384048" eaLnBrk="1" fontAlgn="auto" hangingPunct="1">
              <a:spcAft>
                <a:spcPts val="0"/>
              </a:spcAft>
              <a:buFont typeface="Wingdings 2"/>
              <a:buChar char=""/>
              <a:defRPr/>
            </a:pPr>
            <a:endParaRPr lang="ru-RU" dirty="0" smtClean="0"/>
          </a:p>
          <a:p>
            <a:pPr marL="448056" indent="-384048" algn="just" eaLnBrk="1" fontAlgn="auto" hangingPunct="1">
              <a:spcAft>
                <a:spcPts val="0"/>
              </a:spcAft>
              <a:buFont typeface="Wingdings 2"/>
              <a:buChar char=""/>
              <a:defRPr/>
            </a:pPr>
            <a:r>
              <a:rPr lang="en" sz="3100" dirty="0" smtClean="0"/>
              <a:t>The effectiveness of medicinal substances is greatly influenced by the composition and temperature of food. Regular mixed food contains substances of plant, animal and mineral origin: proteins, fats, carbohydrates, amino acids, fatty acids, glycerin, tannins (in tea, persimmon), caffeine (in tea, coffee), </a:t>
            </a:r>
            <a:r>
              <a:rPr lang="en" sz="3100" dirty="0" err="1" smtClean="0"/>
              <a:t>serotonin </a:t>
            </a:r>
            <a:r>
              <a:rPr lang="en" sz="3100" dirty="0" smtClean="0"/>
              <a:t>(in nettles, peanuts, bananas, pineapples), </a:t>
            </a:r>
            <a:r>
              <a:rPr lang="en" sz="3100" dirty="0" err="1" smtClean="0"/>
              <a:t>tyramine </a:t>
            </a:r>
            <a:r>
              <a:rPr lang="en" sz="3100" dirty="0" smtClean="0"/>
              <a:t>(in raw bananas, beans, herring, coffee, beer, wine, chicken liver), oxalates (in rhubarb, celery, sorrel, spinach), sterol, </a:t>
            </a:r>
            <a:r>
              <a:rPr lang="en" sz="3100" dirty="0" err="1" smtClean="0"/>
              <a:t>phytosterol </a:t>
            </a:r>
            <a:r>
              <a:rPr lang="en" sz="3100" dirty="0" smtClean="0"/>
              <a:t>, heavy metal ions and other chemically and pharmacologically active substances.</a:t>
            </a:r>
            <a:endParaRPr lang="ru-RU" sz="3100" dirty="0"/>
          </a:p>
        </p:txBody>
      </p:sp>
      <p:pic>
        <p:nvPicPr>
          <p:cNvPr id="11267" name="Picture 4" descr="1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813" y="285750"/>
            <a:ext cx="30480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75" y="357188"/>
            <a:ext cx="8786813" cy="6097587"/>
          </a:xfrm>
        </p:spPr>
        <p:txBody>
          <a:bodyPr>
            <a:normAutofit fontScale="77500" lnSpcReduction="20000"/>
          </a:bodyPr>
          <a:lstStyle/>
          <a:p>
            <a:pPr marL="448056" indent="-384048" algn="just" eaLnBrk="1" fontAlgn="auto" hangingPunct="1">
              <a:spcAft>
                <a:spcPts val="0"/>
              </a:spcAft>
              <a:buFont typeface="Wingdings 2"/>
              <a:buChar char=""/>
              <a:defRPr/>
            </a:pPr>
            <a:r>
              <a:rPr lang="en" dirty="0" smtClean="0">
                <a:solidFill>
                  <a:srgbClr val="FFFF00"/>
                </a:solidFill>
              </a:rPr>
              <a:t>    Depending on the composition, food affects peristalsis and secretory function of the digestive tract, which affects the degree and rate of absorption of drugs.</a:t>
            </a:r>
          </a:p>
          <a:p>
            <a:pPr marL="448056" indent="-384048" algn="just" eaLnBrk="1" fontAlgn="auto" hangingPunct="1">
              <a:spcAft>
                <a:spcPts val="0"/>
              </a:spcAft>
              <a:buFont typeface="Wingdings 2"/>
              <a:buChar char=""/>
              <a:defRPr/>
            </a:pPr>
            <a:r>
              <a:rPr lang="en" dirty="0" smtClean="0">
                <a:solidFill>
                  <a:srgbClr val="FFFF00"/>
                </a:solidFill>
              </a:rPr>
              <a:t>Protein foods (eggs, cheese, milk, peas, beans) reduce the pharmacological effect </a:t>
            </a:r>
            <a:r>
              <a:rPr lang="en" dirty="0" err="1" smtClean="0">
                <a:solidFill>
                  <a:srgbClr val="FFFF00"/>
                </a:solidFill>
              </a:rPr>
              <a:t>of digitoxin </a:t>
            </a:r>
            <a:r>
              <a:rPr lang="en" dirty="0" smtClean="0">
                <a:solidFill>
                  <a:srgbClr val="FFFF00"/>
                </a:solidFill>
              </a:rPr>
              <a:t>, </a:t>
            </a:r>
            <a:r>
              <a:rPr lang="en" dirty="0" err="1" smtClean="0">
                <a:solidFill>
                  <a:srgbClr val="FFFF00"/>
                </a:solidFill>
              </a:rPr>
              <a:t>quinidine </a:t>
            </a:r>
            <a:r>
              <a:rPr lang="en" dirty="0" smtClean="0">
                <a:solidFill>
                  <a:srgbClr val="FFFF00"/>
                </a:solidFill>
              </a:rPr>
              <a:t>, </a:t>
            </a:r>
            <a:r>
              <a:rPr lang="en" dirty="0" err="1" smtClean="0">
                <a:solidFill>
                  <a:srgbClr val="FFFF00"/>
                </a:solidFill>
              </a:rPr>
              <a:t>cimetidine </a:t>
            </a:r>
            <a:r>
              <a:rPr lang="en" dirty="0" smtClean="0">
                <a:solidFill>
                  <a:srgbClr val="FFFF00"/>
                </a:solidFill>
              </a:rPr>
              <a:t>, caffeine, theophylline </a:t>
            </a:r>
            <a:r>
              <a:rPr lang="en" dirty="0" err="1" smtClean="0">
                <a:solidFill>
                  <a:srgbClr val="FFFF00"/>
                </a:solidFill>
              </a:rPr>
              <a:t>, </a:t>
            </a:r>
            <a:r>
              <a:rPr lang="en" dirty="0" smtClean="0">
                <a:solidFill>
                  <a:srgbClr val="FFFF00"/>
                </a:solidFill>
              </a:rPr>
              <a:t>tetracycline and penicillin preparations , anticoagulants, cardiac glycosides and sulfanilamide.</a:t>
            </a:r>
          </a:p>
          <a:p>
            <a:pPr marL="448056" indent="-384048" algn="just" eaLnBrk="1" fontAlgn="auto" hangingPunct="1">
              <a:spcAft>
                <a:spcPts val="0"/>
              </a:spcAft>
              <a:buFont typeface="Wingdings 2"/>
              <a:buChar char=""/>
              <a:defRPr/>
            </a:pPr>
            <a:r>
              <a:rPr lang="en" dirty="0" smtClean="0">
                <a:solidFill>
                  <a:srgbClr val="FFFF00"/>
                </a:solidFill>
              </a:rPr>
              <a:t>Fats (especially those that retain higher fatty acids) reduce gastric juice secretions, slow down gastric peristalsis, which leads to a delay in digestive processes and the transportation of food mass. Under the influence of food rich in fats, the absorption of many medicinal substances increases significantly, especially fat-soluble substances, such as anthelmintics, anticoagulants, sulfanilamide, griseofulvin, </a:t>
            </a:r>
            <a:r>
              <a:rPr lang="en" dirty="0" err="1" smtClean="0">
                <a:solidFill>
                  <a:srgbClr val="FFFF00"/>
                </a:solidFill>
              </a:rPr>
              <a:t>anaprilin </a:t>
            </a:r>
            <a:r>
              <a:rPr lang="en" dirty="0" smtClean="0">
                <a:solidFill>
                  <a:srgbClr val="FFFF00"/>
                </a:solidFill>
              </a:rPr>
              <a:t>, </a:t>
            </a:r>
            <a:r>
              <a:rPr lang="en" dirty="0" err="1" smtClean="0">
                <a:solidFill>
                  <a:srgbClr val="FFFF00"/>
                </a:solidFill>
              </a:rPr>
              <a:t>diphenin </a:t>
            </a:r>
            <a:r>
              <a:rPr lang="en" dirty="0" smtClean="0">
                <a:solidFill>
                  <a:srgbClr val="FFFF00"/>
                </a:solidFill>
              </a:rPr>
              <a:t>, </a:t>
            </a:r>
            <a:r>
              <a:rPr lang="en" dirty="0" err="1" smtClean="0">
                <a:solidFill>
                  <a:srgbClr val="FFFF00"/>
                </a:solidFill>
              </a:rPr>
              <a:t>fat </a:t>
            </a:r>
            <a:r>
              <a:rPr lang="en" dirty="0" smtClean="0">
                <a:solidFill>
                  <a:srgbClr val="FFFF00"/>
                </a:solidFill>
              </a:rPr>
              <a:t>-soluble vitamins A, D, E, F, K, </a:t>
            </a:r>
            <a:r>
              <a:rPr lang="en" dirty="0" err="1" smtClean="0">
                <a:solidFill>
                  <a:srgbClr val="FFFF00"/>
                </a:solidFill>
              </a:rPr>
              <a:t>carbamazepine </a:t>
            </a:r>
            <a:r>
              <a:rPr lang="en" dirty="0" smtClean="0">
                <a:solidFill>
                  <a:srgbClr val="FFFF00"/>
                </a:solidFill>
              </a:rPr>
              <a:t>, lithium preparations, </a:t>
            </a:r>
            <a:r>
              <a:rPr lang="en" dirty="0" err="1" smtClean="0">
                <a:solidFill>
                  <a:srgbClr val="FFFF00"/>
                </a:solidFill>
              </a:rPr>
              <a:t>seduxen </a:t>
            </a:r>
            <a:r>
              <a:rPr lang="en" dirty="0" smtClean="0">
                <a:solidFill>
                  <a:srgbClr val="FFFF00"/>
                </a:solidFill>
              </a:rPr>
              <a:t>, </a:t>
            </a:r>
            <a:r>
              <a:rPr lang="en" dirty="0" err="1" smtClean="0">
                <a:solidFill>
                  <a:srgbClr val="FFFF00"/>
                </a:solidFill>
              </a:rPr>
              <a:t>metronidazole </a:t>
            </a:r>
            <a:r>
              <a:rPr lang="en" dirty="0" smtClean="0">
                <a:solidFill>
                  <a:srgbClr val="FFFF00"/>
                </a:solidFill>
              </a:rPr>
              <a:t>, etc. A deficiency of fats in food slows down the metabolism </a:t>
            </a:r>
            <a:r>
              <a:rPr lang="en" dirty="0" err="1" smtClean="0">
                <a:solidFill>
                  <a:srgbClr val="FFFF00"/>
                </a:solidFill>
              </a:rPr>
              <a:t>of ethylmorphine </a:t>
            </a:r>
            <a:r>
              <a:rPr lang="en" dirty="0" smtClean="0">
                <a:solidFill>
                  <a:srgbClr val="FFFF00"/>
                </a:solidFill>
              </a:rPr>
              <a:t>hydrochloride.</a:t>
            </a:r>
            <a:endParaRPr lang="ru-RU" dirty="0">
              <a:solidFill>
                <a:srgbClr val="FFFF00"/>
              </a:solidFill>
            </a:endParaRPr>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313" y="285750"/>
            <a:ext cx="8643937" cy="6169025"/>
          </a:xfrm>
        </p:spPr>
        <p:txBody>
          <a:bodyPr>
            <a:normAutofit lnSpcReduction="10000"/>
          </a:bodyPr>
          <a:lstStyle/>
          <a:p>
            <a:pPr marL="448056" indent="-384048" algn="just" eaLnBrk="1" fontAlgn="auto" hangingPunct="1">
              <a:spcAft>
                <a:spcPts val="0"/>
              </a:spcAft>
              <a:buFont typeface="Wingdings 2"/>
              <a:buNone/>
              <a:defRPr/>
            </a:pPr>
            <a:r>
              <a:rPr lang="en" dirty="0" smtClean="0"/>
              <a:t>  The temperature of food also has a certain effect. Very cold (below 7°C) and excessively hot (above 70°C) food and drinks cause digestive disorders. Cold food increases the excretory function and acidity of the stomach contents with a subsequent decrease and weakening of the ability of the gastric juice to digest food. Excessive consumption of hot food leads to atrophy of the gastric mucosa, which is accompanied by a sharp decrease in the secretion of GCS enzymes. These changes in GCS secretion in turn affect </a:t>
            </a:r>
            <a:r>
              <a:rPr lang="en" dirty="0" err="1" smtClean="0"/>
              <a:t>the bioavailability </a:t>
            </a:r>
            <a:r>
              <a:rPr lang="en" dirty="0" smtClean="0"/>
              <a:t>of drugs.</a:t>
            </a:r>
            <a:endParaRPr lang="ru-RU" dirty="0"/>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50" y="285750"/>
            <a:ext cx="8401050" cy="6169025"/>
          </a:xfrm>
        </p:spPr>
        <p:txBody>
          <a:bodyPr>
            <a:normAutofit fontScale="77500" lnSpcReduction="20000"/>
          </a:bodyPr>
          <a:lstStyle/>
          <a:p>
            <a:pPr marL="448056" indent="-384048" algn="ctr" eaLnBrk="1" fontAlgn="auto" hangingPunct="1">
              <a:spcAft>
                <a:spcPts val="0"/>
              </a:spcAft>
              <a:buFont typeface="Wingdings 2"/>
              <a:buNone/>
              <a:defRPr/>
            </a:pPr>
            <a:r>
              <a:rPr lang="en" sz="4600" b="1" dirty="0" smtClean="0">
                <a:solidFill>
                  <a:srgbClr val="FF0180"/>
                </a:solidFill>
              </a:rPr>
              <a:t>The influence of the nature of the liquid used to </a:t>
            </a:r>
            <a:r>
              <a:rPr lang="en" sz="4600" b="1" dirty="0" err="1" smtClean="0">
                <a:solidFill>
                  <a:srgbClr val="FF0180"/>
                </a:solidFill>
              </a:rPr>
              <a:t>wash down </a:t>
            </a:r>
            <a:r>
              <a:rPr lang="en" sz="4600" b="1" dirty="0" smtClean="0">
                <a:solidFill>
                  <a:srgbClr val="FF0180"/>
                </a:solidFill>
              </a:rPr>
              <a:t>medications</a:t>
            </a:r>
            <a:endParaRPr lang="ru-RU" sz="4600" dirty="0" smtClean="0">
              <a:solidFill>
                <a:srgbClr val="FF0180"/>
              </a:solidFill>
            </a:endParaRPr>
          </a:p>
          <a:p>
            <a:pPr marL="448056" indent="-384048" eaLnBrk="1" fontAlgn="auto" hangingPunct="1">
              <a:spcAft>
                <a:spcPts val="0"/>
              </a:spcAft>
              <a:buFont typeface="Wingdings 2"/>
              <a:buNone/>
              <a:defRPr/>
            </a:pPr>
            <a:r>
              <a:rPr lang="en" dirty="0" smtClean="0"/>
              <a:t>    </a:t>
            </a:r>
            <a:endParaRPr lang="en-US" dirty="0" smtClean="0"/>
          </a:p>
          <a:p>
            <a:pPr marL="448056" indent="-384048" algn="just" eaLnBrk="1" fontAlgn="auto" hangingPunct="1">
              <a:spcAft>
                <a:spcPts val="0"/>
              </a:spcAft>
              <a:buFont typeface="Wingdings 2"/>
              <a:buNone/>
              <a:defRPr/>
            </a:pPr>
            <a:r>
              <a:rPr lang="en" dirty="0" smtClean="0"/>
              <a:t>  A certain role in </a:t>
            </a:r>
            <a:r>
              <a:rPr lang="en" dirty="0" err="1" smtClean="0"/>
              <a:t>the bioavailability </a:t>
            </a:r>
            <a:r>
              <a:rPr lang="en" dirty="0" smtClean="0"/>
              <a:t>of drugs is played by the nature of the liquid with which the drugs are washed down. Often, to mask the unpleasant taste and smell of drugs, various fruit, berry or vegetable juices are used. Most fruit, berry and vegetable juices are acidic and can destroy an acidic unstable compound, for example, </a:t>
            </a:r>
            <a:r>
              <a:rPr lang="en" dirty="0" err="1" smtClean="0"/>
              <a:t>ampicillin </a:t>
            </a:r>
            <a:r>
              <a:rPr lang="en" dirty="0" smtClean="0"/>
              <a:t>sodium salt, </a:t>
            </a:r>
            <a:r>
              <a:rPr lang="en" dirty="0" err="1" smtClean="0"/>
              <a:t>cycloserine </a:t>
            </a:r>
            <a:r>
              <a:rPr lang="en" dirty="0" smtClean="0"/>
              <a:t>, </a:t>
            </a:r>
            <a:r>
              <a:rPr lang="en" dirty="0" err="1" smtClean="0"/>
              <a:t>erythromycin </a:t>
            </a:r>
            <a:r>
              <a:rPr lang="en" dirty="0" smtClean="0"/>
              <a:t>, potassium salt </a:t>
            </a:r>
            <a:r>
              <a:rPr lang="en" dirty="0" err="1" smtClean="0"/>
              <a:t>of benzylpenicillin </a:t>
            </a:r>
            <a:r>
              <a:rPr lang="en" dirty="0" smtClean="0"/>
              <a:t>. Juices can slow down the absorption of ibuprofen, </a:t>
            </a:r>
            <a:r>
              <a:rPr lang="en" dirty="0" err="1" smtClean="0"/>
              <a:t>furosemide </a:t>
            </a:r>
            <a:r>
              <a:rPr lang="en" dirty="0" smtClean="0"/>
              <a:t>, enhance the pharmacological effect of barbiturates, </a:t>
            </a:r>
            <a:r>
              <a:rPr lang="en" dirty="0" err="1" smtClean="0"/>
              <a:t>diacarb </a:t>
            </a:r>
            <a:r>
              <a:rPr lang="en" dirty="0" smtClean="0"/>
              <a:t>, </a:t>
            </a:r>
            <a:r>
              <a:rPr lang="en" dirty="0" err="1" smtClean="0"/>
              <a:t>nevigramon </a:t>
            </a:r>
            <a:r>
              <a:rPr lang="en" dirty="0" smtClean="0"/>
              <a:t>, </a:t>
            </a:r>
            <a:r>
              <a:rPr lang="en" dirty="0" err="1" smtClean="0"/>
              <a:t>nitrofurans </a:t>
            </a:r>
            <a:r>
              <a:rPr lang="en" dirty="0" smtClean="0"/>
              <a:t>, </a:t>
            </a:r>
            <a:r>
              <a:rPr lang="en" dirty="0" err="1" smtClean="0"/>
              <a:t>salicylates </a:t>
            </a:r>
            <a:r>
              <a:rPr lang="en" dirty="0" smtClean="0"/>
              <a:t>. Fruit juices and drinks contain tannins that precipitate </a:t>
            </a:r>
            <a:r>
              <a:rPr lang="en" dirty="0" err="1" smtClean="0"/>
              <a:t>digitoxin </a:t>
            </a:r>
            <a:r>
              <a:rPr lang="en" dirty="0" smtClean="0"/>
              <a:t>, caffeine- sodium </a:t>
            </a:r>
            <a:r>
              <a:rPr lang="en" dirty="0" err="1" smtClean="0"/>
              <a:t>benzoate .</a:t>
            </a:r>
          </a:p>
          <a:p>
            <a:pPr marL="448056" indent="-384048" eaLnBrk="1" fontAlgn="auto" hangingPunct="1">
              <a:spcAft>
                <a:spcPts val="0"/>
              </a:spcAft>
              <a:buFont typeface="Wingdings 2"/>
              <a:buNone/>
              <a:defRPr/>
            </a:pPr>
            <a:endParaRPr lang="ru-RU" dirty="0"/>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Содержимое 2"/>
          <p:cNvSpPr>
            <a:spLocks noGrp="1"/>
          </p:cNvSpPr>
          <p:nvPr>
            <p:ph idx="1"/>
          </p:nvPr>
        </p:nvSpPr>
        <p:spPr>
          <a:xfrm>
            <a:off x="457200" y="357188"/>
            <a:ext cx="8229600" cy="6097587"/>
          </a:xfrm>
        </p:spPr>
        <p:txBody>
          <a:bodyPr/>
          <a:lstStyle/>
          <a:p>
            <a:pPr algn="ctr" eaLnBrk="1" hangingPunct="1">
              <a:buFont typeface="Wingdings 2" panose="05020102010507070707" pitchFamily="18" charset="2"/>
              <a:buNone/>
            </a:pPr>
            <a:r>
              <a:rPr lang="en" altLang="uk-UA" sz="3200" smtClean="0">
                <a:solidFill>
                  <a:srgbClr val="FFFF00"/>
                </a:solidFill>
              </a:rPr>
              <a:t>The tonic drinks Fanta, Pepsi-Cola, Coca-Cola contain iron ions, which in the SHKT form insoluble complexes with lincomycin hydrochloride, oleandometacin phosphate, tetracycline hydrochloride, sodium</a:t>
            </a:r>
            <a:endParaRPr lang="en-US" altLang="uk-UA" sz="3200" smtClean="0">
              <a:solidFill>
                <a:srgbClr val="FFFF00"/>
              </a:solidFill>
            </a:endParaRPr>
          </a:p>
          <a:p>
            <a:pPr algn="ctr" eaLnBrk="1" hangingPunct="1">
              <a:buFont typeface="Wingdings 2" panose="05020102010507070707" pitchFamily="18" charset="2"/>
              <a:buNone/>
            </a:pPr>
            <a:r>
              <a:rPr lang="en" altLang="uk-UA" sz="3200" smtClean="0">
                <a:solidFill>
                  <a:srgbClr val="FFFF00"/>
                </a:solidFill>
              </a:rPr>
              <a:t>thiosulfate,</a:t>
            </a:r>
            <a:endParaRPr lang="en-US" altLang="uk-UA" sz="3200" smtClean="0">
              <a:solidFill>
                <a:srgbClr val="FFFF00"/>
              </a:solidFill>
            </a:endParaRPr>
          </a:p>
          <a:p>
            <a:pPr algn="ctr" eaLnBrk="1" hangingPunct="1">
              <a:buFont typeface="Wingdings 2" panose="05020102010507070707" pitchFamily="18" charset="2"/>
              <a:buNone/>
            </a:pPr>
            <a:r>
              <a:rPr lang="en" altLang="uk-UA" sz="3200" smtClean="0">
                <a:solidFill>
                  <a:srgbClr val="FFFF00"/>
                </a:solidFill>
              </a:rPr>
              <a:t>unithiol,</a:t>
            </a:r>
            <a:endParaRPr lang="en-US" altLang="uk-UA" sz="3200" smtClean="0">
              <a:solidFill>
                <a:srgbClr val="FFFF00"/>
              </a:solidFill>
            </a:endParaRPr>
          </a:p>
          <a:p>
            <a:pPr algn="ctr" eaLnBrk="1" hangingPunct="1">
              <a:buFont typeface="Wingdings 2" panose="05020102010507070707" pitchFamily="18" charset="2"/>
              <a:buNone/>
            </a:pPr>
            <a:r>
              <a:rPr lang="en" altLang="uk-UA" sz="3200" smtClean="0">
                <a:solidFill>
                  <a:srgbClr val="FFFF00"/>
                </a:solidFill>
              </a:rPr>
              <a:t>slowing down absorption</a:t>
            </a:r>
            <a:endParaRPr lang="en-US" altLang="uk-UA" sz="3200" smtClean="0">
              <a:solidFill>
                <a:srgbClr val="FFFF00"/>
              </a:solidFill>
            </a:endParaRPr>
          </a:p>
          <a:p>
            <a:pPr algn="ctr" eaLnBrk="1" hangingPunct="1">
              <a:buFont typeface="Wingdings 2" panose="05020102010507070707" pitchFamily="18" charset="2"/>
              <a:buNone/>
            </a:pPr>
            <a:r>
              <a:rPr lang="en" altLang="uk-UA" sz="3200" smtClean="0">
                <a:solidFill>
                  <a:srgbClr val="FFFF00"/>
                </a:solidFill>
              </a:rPr>
              <a:t>the last ones.</a:t>
            </a:r>
          </a:p>
        </p:txBody>
      </p:sp>
      <p:pic>
        <p:nvPicPr>
          <p:cNvPr id="15363" name="Picture 3" descr="C:\Users\Ігор\Desktop\Новая папка (2)\фанта.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1928813"/>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4" descr="C:\Users\Ігор\Desktop\Новая папка (2)\кока-кола.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9438" y="4286250"/>
            <a:ext cx="2214562"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5" descr="C:\Users\Ігор\Desktop\Новая папка (2)\linkomici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000500"/>
            <a:ext cx="2071688"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714625"/>
            <a:ext cx="8229600" cy="3740150"/>
          </a:xfrm>
        </p:spPr>
        <p:txBody>
          <a:bodyPr>
            <a:normAutofit fontScale="77500" lnSpcReduction="20000"/>
          </a:bodyPr>
          <a:lstStyle/>
          <a:p>
            <a:pPr marL="448056" indent="-384048" algn="just" eaLnBrk="1" fontAlgn="auto" hangingPunct="1">
              <a:spcAft>
                <a:spcPts val="0"/>
              </a:spcAft>
              <a:buFont typeface="Wingdings 2"/>
              <a:buNone/>
              <a:defRPr/>
            </a:pPr>
            <a:r>
              <a:rPr lang="en" dirty="0" smtClean="0"/>
              <a:t>  </a:t>
            </a:r>
            <a:r>
              <a:rPr lang="en" dirty="0" smtClean="0">
                <a:solidFill>
                  <a:schemeClr val="accent1">
                    <a:lumMod val="20000"/>
                    <a:lumOff val="80000"/>
                  </a:schemeClr>
                </a:solidFill>
              </a:rPr>
              <a:t>Widely used tea and coffee contain, in addition to caffeine and </a:t>
            </a:r>
            <a:r>
              <a:rPr lang="en" dirty="0" err="1" smtClean="0">
                <a:solidFill>
                  <a:schemeClr val="accent1">
                    <a:lumMod val="20000"/>
                    <a:lumOff val="80000"/>
                  </a:schemeClr>
                </a:solidFill>
              </a:rPr>
              <a:t>theophylline </a:t>
            </a:r>
            <a:r>
              <a:rPr lang="en" dirty="0" smtClean="0">
                <a:solidFill>
                  <a:schemeClr val="accent1">
                    <a:lumMod val="20000"/>
                    <a:lumOff val="80000"/>
                  </a:schemeClr>
                </a:solidFill>
              </a:rPr>
              <a:t>, tannin and various tannins and can potentiate the pharmacological effect of paracetamol, acetylsalicylic acid, form </a:t>
            </a:r>
            <a:r>
              <a:rPr lang="en" dirty="0" err="1" smtClean="0">
                <a:solidFill>
                  <a:schemeClr val="accent1">
                    <a:lumMod val="20000"/>
                    <a:lumOff val="80000"/>
                  </a:schemeClr>
                </a:solidFill>
              </a:rPr>
              <a:t>poorly soluble </a:t>
            </a:r>
            <a:r>
              <a:rPr lang="en" dirty="0" smtClean="0">
                <a:solidFill>
                  <a:schemeClr val="accent1">
                    <a:lumMod val="20000"/>
                    <a:lumOff val="80000"/>
                  </a:schemeClr>
                </a:solidFill>
              </a:rPr>
              <a:t>compounds with </a:t>
            </a:r>
            <a:r>
              <a:rPr lang="en" dirty="0" err="1" smtClean="0">
                <a:solidFill>
                  <a:schemeClr val="accent1">
                    <a:lumMod val="20000"/>
                    <a:lumOff val="80000"/>
                  </a:schemeClr>
                </a:solidFill>
              </a:rPr>
              <a:t>aminazine </a:t>
            </a:r>
            <a:r>
              <a:rPr lang="en" dirty="0" smtClean="0">
                <a:solidFill>
                  <a:schemeClr val="accent1">
                    <a:lumMod val="20000"/>
                    <a:lumOff val="80000"/>
                  </a:schemeClr>
                </a:solidFill>
              </a:rPr>
              <a:t>, atropine sulfate, </a:t>
            </a:r>
            <a:r>
              <a:rPr lang="en" dirty="0" err="1" smtClean="0">
                <a:solidFill>
                  <a:schemeClr val="accent1">
                    <a:lumMod val="20000"/>
                    <a:lumOff val="80000"/>
                  </a:schemeClr>
                </a:solidFill>
              </a:rPr>
              <a:t>haloperidol </a:t>
            </a:r>
            <a:r>
              <a:rPr lang="en" dirty="0" smtClean="0">
                <a:solidFill>
                  <a:schemeClr val="accent1">
                    <a:lumMod val="20000"/>
                    <a:lumOff val="80000"/>
                  </a:schemeClr>
                </a:solidFill>
              </a:rPr>
              <a:t>, codeine, morphine hydrochloride and papaverine hydrochloride. Therefore, it is not recommended to wash down medications with them, with the exception of sleeping pills barbiturates, which are washed down with 1/2 glass of warm, weak and unsweetened tea.</a:t>
            </a:r>
            <a:endParaRPr lang="ru-RU" dirty="0">
              <a:solidFill>
                <a:schemeClr val="accent1">
                  <a:lumMod val="20000"/>
                  <a:lumOff val="80000"/>
                </a:schemeClr>
              </a:solidFill>
            </a:endParaRPr>
          </a:p>
        </p:txBody>
      </p:sp>
      <p:pic>
        <p:nvPicPr>
          <p:cNvPr id="16387" name="Picture 6" descr="1176497413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7150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5" descr="backmoon_in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0"/>
            <a:ext cx="34290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71563"/>
            <a:ext cx="8229600" cy="5786437"/>
          </a:xfrm>
        </p:spPr>
        <p:txBody>
          <a:bodyPr>
            <a:normAutofit fontScale="92500" lnSpcReduction="10000"/>
          </a:bodyPr>
          <a:lstStyle/>
          <a:p>
            <a:pPr marL="448056" indent="-384048" algn="just" eaLnBrk="1" fontAlgn="auto" hangingPunct="1">
              <a:spcAft>
                <a:spcPts val="0"/>
              </a:spcAft>
              <a:buFont typeface="Wingdings 2" panose="05020102010507070707" pitchFamily="18" charset="2"/>
              <a:buNone/>
              <a:defRPr/>
            </a:pPr>
            <a:r>
              <a:rPr lang="en" dirty="0" smtClean="0">
                <a:solidFill>
                  <a:srgbClr val="92D050"/>
                </a:solidFill>
              </a:rPr>
              <a:t>Children's reception of the account</a:t>
            </a:r>
            <a:endParaRPr lang="en-US" dirty="0" smtClean="0">
              <a:solidFill>
                <a:srgbClr val="92D050"/>
              </a:solidFill>
            </a:endParaRPr>
          </a:p>
          <a:p>
            <a:pPr marL="448056" indent="-384048" algn="just" eaLnBrk="1" fontAlgn="auto" hangingPunct="1">
              <a:spcAft>
                <a:spcPts val="0"/>
              </a:spcAft>
              <a:buFont typeface="Wingdings 2" panose="05020102010507070707" pitchFamily="18" charset="2"/>
              <a:buNone/>
              <a:defRPr/>
            </a:pPr>
            <a:r>
              <a:rPr lang="en" dirty="0" smtClean="0">
                <a:solidFill>
                  <a:srgbClr val="92D050"/>
                </a:solidFill>
              </a:rPr>
              <a:t>mixed with milk</a:t>
            </a:r>
            <a:endParaRPr lang="en-US" dirty="0" smtClean="0">
              <a:solidFill>
                <a:srgbClr val="92D050"/>
              </a:solidFill>
            </a:endParaRPr>
          </a:p>
          <a:p>
            <a:pPr marL="448056" indent="-384048" algn="just" eaLnBrk="1" fontAlgn="auto" hangingPunct="1">
              <a:spcAft>
                <a:spcPts val="0"/>
              </a:spcAft>
              <a:buFont typeface="Wingdings 2" panose="05020102010507070707" pitchFamily="18" charset="2"/>
              <a:buNone/>
              <a:defRPr/>
            </a:pPr>
            <a:r>
              <a:rPr lang="en" dirty="0" smtClean="0">
                <a:solidFill>
                  <a:srgbClr val="92D050"/>
                </a:solidFill>
              </a:rPr>
              <a:t>may lead to</a:t>
            </a:r>
            <a:endParaRPr lang="en-US" dirty="0" smtClean="0">
              <a:solidFill>
                <a:srgbClr val="92D050"/>
              </a:solidFill>
            </a:endParaRPr>
          </a:p>
          <a:p>
            <a:pPr marL="448056" indent="-384048" algn="just" eaLnBrk="1" fontAlgn="auto" hangingPunct="1">
              <a:spcAft>
                <a:spcPts val="0"/>
              </a:spcAft>
              <a:buFont typeface="Wingdings 2" panose="05020102010507070707" pitchFamily="18" charset="2"/>
              <a:buNone/>
              <a:defRPr/>
            </a:pPr>
            <a:r>
              <a:rPr lang="en" dirty="0" smtClean="0">
                <a:solidFill>
                  <a:srgbClr val="92D050"/>
                </a:solidFill>
              </a:rPr>
              <a:t>violation of the accuracy of their dosing. Those drugs that irritate the surface of the mucous membrane of the gastrointestinal tract, do not change their activity at </a:t>
            </a:r>
            <a:r>
              <a:rPr lang="en" dirty="0" err="1" smtClean="0">
                <a:solidFill>
                  <a:srgbClr val="92D050"/>
                </a:solidFill>
              </a:rPr>
              <a:t>the pH </a:t>
            </a:r>
            <a:r>
              <a:rPr lang="en" dirty="0" smtClean="0">
                <a:solidFill>
                  <a:srgbClr val="92D050"/>
                </a:solidFill>
              </a:rPr>
              <a:t>of milk (6, 4), do not bind to proteins and calcium of milk ( </a:t>
            </a:r>
            <a:r>
              <a:rPr lang="en" dirty="0" err="1" smtClean="0">
                <a:solidFill>
                  <a:srgbClr val="92D050"/>
                </a:solidFill>
              </a:rPr>
              <a:t>butadion </a:t>
            </a:r>
            <a:r>
              <a:rPr lang="en" dirty="0" smtClean="0">
                <a:solidFill>
                  <a:srgbClr val="92D050"/>
                </a:solidFill>
              </a:rPr>
              <a:t>, </a:t>
            </a:r>
            <a:r>
              <a:rPr lang="en" dirty="0" err="1" smtClean="0">
                <a:solidFill>
                  <a:srgbClr val="92D050"/>
                </a:solidFill>
              </a:rPr>
              <a:t>indomethacin </a:t>
            </a:r>
            <a:r>
              <a:rPr lang="en" dirty="0" smtClean="0">
                <a:solidFill>
                  <a:srgbClr val="92D050"/>
                </a:solidFill>
              </a:rPr>
              <a:t>, </a:t>
            </a:r>
            <a:r>
              <a:rPr lang="en" dirty="0" err="1" smtClean="0">
                <a:solidFill>
                  <a:srgbClr val="92D050"/>
                </a:solidFill>
              </a:rPr>
              <a:t>prednisolone </a:t>
            </a:r>
            <a:r>
              <a:rPr lang="en" dirty="0" smtClean="0">
                <a:solidFill>
                  <a:srgbClr val="92D050"/>
                </a:solidFill>
              </a:rPr>
              <a:t>, reserpine, </a:t>
            </a:r>
            <a:r>
              <a:rPr lang="en" dirty="0" err="1" smtClean="0">
                <a:solidFill>
                  <a:srgbClr val="92D050"/>
                </a:solidFill>
              </a:rPr>
              <a:t>trichopolum </a:t>
            </a:r>
            <a:r>
              <a:rPr lang="en" dirty="0" smtClean="0">
                <a:solidFill>
                  <a:srgbClr val="92D050"/>
                </a:solidFill>
              </a:rPr>
              <a:t>, potassium salts, </a:t>
            </a:r>
            <a:r>
              <a:rPr lang="en" dirty="0" err="1" smtClean="0">
                <a:solidFill>
                  <a:srgbClr val="92D050"/>
                </a:solidFill>
              </a:rPr>
              <a:t>nitrofurans </a:t>
            </a:r>
            <a:r>
              <a:rPr lang="en" dirty="0" smtClean="0">
                <a:solidFill>
                  <a:srgbClr val="92D050"/>
                </a:solidFill>
              </a:rPr>
              <a:t>, </a:t>
            </a:r>
            <a:r>
              <a:rPr lang="en" dirty="0" err="1" smtClean="0">
                <a:solidFill>
                  <a:srgbClr val="92D050"/>
                </a:solidFill>
              </a:rPr>
              <a:t>vibramycin </a:t>
            </a:r>
            <a:r>
              <a:rPr lang="en" dirty="0" smtClean="0">
                <a:solidFill>
                  <a:srgbClr val="92D050"/>
                </a:solidFill>
              </a:rPr>
              <a:t>, </a:t>
            </a:r>
            <a:r>
              <a:rPr lang="en" dirty="0" err="1" smtClean="0">
                <a:solidFill>
                  <a:srgbClr val="92D050"/>
                </a:solidFill>
              </a:rPr>
              <a:t>ethoxide </a:t>
            </a:r>
            <a:r>
              <a:rPr lang="en" dirty="0" smtClean="0">
                <a:solidFill>
                  <a:srgbClr val="92D050"/>
                </a:solidFill>
              </a:rPr>
              <a:t>, </a:t>
            </a:r>
            <a:r>
              <a:rPr lang="en" dirty="0" err="1" smtClean="0">
                <a:solidFill>
                  <a:srgbClr val="92D050"/>
                </a:solidFill>
              </a:rPr>
              <a:t>mefenamic </a:t>
            </a:r>
            <a:r>
              <a:rPr lang="en" dirty="0" smtClean="0">
                <a:solidFill>
                  <a:srgbClr val="92D050"/>
                </a:solidFill>
              </a:rPr>
              <a:t>acid, iodine preparations, etc.) are washed down with milk.</a:t>
            </a:r>
            <a:endParaRPr lang="ru-RU" dirty="0">
              <a:solidFill>
                <a:srgbClr val="92D050"/>
              </a:solidFill>
            </a:endParaRPr>
          </a:p>
        </p:txBody>
      </p:sp>
      <p:pic>
        <p:nvPicPr>
          <p:cNvPr id="17411" name="Picture 3" descr="C:\Users\Ігор\Desktop\Новая папка (2)\дити.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9188" y="142875"/>
            <a:ext cx="3500437"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Содержимое 2"/>
          <p:cNvSpPr>
            <a:spLocks noGrp="1"/>
          </p:cNvSpPr>
          <p:nvPr>
            <p:ph idx="1"/>
          </p:nvPr>
        </p:nvSpPr>
        <p:spPr>
          <a:xfrm>
            <a:off x="142875" y="1071563"/>
            <a:ext cx="8858250" cy="5643562"/>
          </a:xfrm>
        </p:spPr>
        <p:txBody>
          <a:bodyPr/>
          <a:lstStyle/>
          <a:p>
            <a:pPr algn="ctr" eaLnBrk="1" hangingPunct="1">
              <a:buFont typeface="Wingdings 2" panose="05020102010507070707" pitchFamily="18" charset="2"/>
              <a:buNone/>
            </a:pPr>
            <a:r>
              <a:rPr lang="en" altLang="uk-UA" smtClean="0">
                <a:solidFill>
                  <a:srgbClr val="66FFCC"/>
                </a:solidFill>
              </a:rPr>
              <a:t>Some patients, when taking medications, do not wash them down at all, which is not recommended, since capsules, tablets, and pills, sticking to certain parts of the inner surface of the esophagus and gastrointestinal tract, are destroyed without reaching the absorption site. In addition, they cause irritation at the site of adhesion, and the lack of sufficient liquid delays their absorption.</a:t>
            </a:r>
          </a:p>
          <a:p>
            <a:pPr eaLnBrk="1" hangingPunct="1"/>
            <a:endParaRPr lang="ru-RU" altLang="uk-UA" smtClean="0"/>
          </a:p>
        </p:txBody>
      </p:sp>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42938"/>
            <a:ext cx="8229600" cy="5811837"/>
          </a:xfrm>
        </p:spPr>
        <p:txBody>
          <a:bodyPr>
            <a:normAutofit/>
          </a:bodyPr>
          <a:lstStyle/>
          <a:p>
            <a:pPr marL="448056" indent="-384048" algn="r" eaLnBrk="1" fontAlgn="auto" hangingPunct="1">
              <a:spcAft>
                <a:spcPts val="0"/>
              </a:spcAft>
              <a:buFont typeface="Wingdings 2"/>
              <a:buNone/>
              <a:defRPr/>
            </a:pPr>
            <a:r>
              <a:rPr lang="en" sz="3600" b="1" dirty="0" smtClean="0">
                <a:solidFill>
                  <a:schemeClr val="accent1">
                    <a:lumMod val="75000"/>
                  </a:schemeClr>
                </a:solidFill>
              </a:rPr>
              <a:t>           </a:t>
            </a:r>
            <a:r>
              <a:rPr lang="en" sz="3600" b="1" dirty="0" smtClean="0">
                <a:solidFill>
                  <a:srgbClr val="FF0180"/>
                </a:solidFill>
              </a:rPr>
              <a:t>The influence of food       products (diet)</a:t>
            </a:r>
            <a:endParaRPr lang="ru-RU" sz="3600" dirty="0" smtClean="0">
              <a:solidFill>
                <a:srgbClr val="FF0180"/>
              </a:solidFill>
            </a:endParaRPr>
          </a:p>
          <a:p>
            <a:pPr marL="448056" indent="-384048" algn="ctr" eaLnBrk="1" fontAlgn="auto" hangingPunct="1">
              <a:spcAft>
                <a:spcPts val="0"/>
              </a:spcAft>
              <a:buFont typeface="Wingdings 2"/>
              <a:buNone/>
              <a:defRPr/>
            </a:pPr>
            <a:endParaRPr lang="en-US" dirty="0" smtClean="0"/>
          </a:p>
          <a:p>
            <a:pPr marL="448056" indent="-384048" algn="ctr" eaLnBrk="1" fontAlgn="auto" hangingPunct="1">
              <a:spcAft>
                <a:spcPts val="0"/>
              </a:spcAft>
              <a:buFont typeface="Wingdings 2"/>
              <a:buNone/>
              <a:defRPr/>
            </a:pPr>
            <a:r>
              <a:rPr lang="en" dirty="0" smtClean="0">
                <a:solidFill>
                  <a:schemeClr val="accent4">
                    <a:lumMod val="20000"/>
                    <a:lumOff val="80000"/>
                  </a:schemeClr>
                </a:solidFill>
              </a:rPr>
              <a:t>In the vast majority of cases, when prescribing a bill, it is necessary to select an appropriate diet so that food components do not change </a:t>
            </a:r>
            <a:r>
              <a:rPr lang="en" dirty="0" err="1" smtClean="0">
                <a:solidFill>
                  <a:schemeClr val="accent4">
                    <a:lumMod val="20000"/>
                    <a:lumOff val="80000"/>
                  </a:schemeClr>
                </a:solidFill>
              </a:rPr>
              <a:t>the bioavailability </a:t>
            </a:r>
            <a:r>
              <a:rPr lang="en" dirty="0" smtClean="0">
                <a:solidFill>
                  <a:schemeClr val="accent4">
                    <a:lumMod val="20000"/>
                    <a:lumOff val="80000"/>
                  </a:schemeClr>
                </a:solidFill>
              </a:rPr>
              <a:t>of drugs and do not cause unwanted side effects.</a:t>
            </a:r>
          </a:p>
          <a:p>
            <a:pPr marL="448056" indent="-384048" eaLnBrk="1" fontAlgn="auto" hangingPunct="1">
              <a:spcAft>
                <a:spcPts val="0"/>
              </a:spcAft>
              <a:buFont typeface="Wingdings 2"/>
              <a:buNone/>
              <a:defRPr/>
            </a:pPr>
            <a:endParaRPr lang="ru-RU" dirty="0"/>
          </a:p>
        </p:txBody>
      </p:sp>
      <p:pic>
        <p:nvPicPr>
          <p:cNvPr id="19459" name="Picture 3" descr="C:\Users\Ігор\Desktop\Новая папка (2)\article_image-image-artic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000500"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85813"/>
            <a:ext cx="8229600" cy="5668962"/>
          </a:xfrm>
        </p:spPr>
        <p:txBody>
          <a:bodyPr>
            <a:normAutofit fontScale="70000" lnSpcReduction="20000"/>
          </a:bodyPr>
          <a:lstStyle/>
          <a:p>
            <a:pPr marL="448056" indent="-384048" algn="r" eaLnBrk="1" fontAlgn="auto" hangingPunct="1">
              <a:spcAft>
                <a:spcPts val="0"/>
              </a:spcAft>
              <a:buFont typeface="Wingdings 2"/>
              <a:buChar char=""/>
              <a:defRPr/>
            </a:pPr>
            <a:r>
              <a:rPr lang="en" dirty="0" smtClean="0">
                <a:solidFill>
                  <a:srgbClr val="FFC000"/>
                </a:solidFill>
              </a:rPr>
              <a:t>Unhealthy diet during illness</a:t>
            </a:r>
            <a:endParaRPr lang="en-US" dirty="0" smtClean="0">
              <a:solidFill>
                <a:srgbClr val="FFC000"/>
              </a:solidFill>
            </a:endParaRPr>
          </a:p>
          <a:p>
            <a:pPr marL="448056" indent="-384048" algn="r" eaLnBrk="1" fontAlgn="auto" hangingPunct="1">
              <a:spcAft>
                <a:spcPts val="0"/>
              </a:spcAft>
              <a:buFont typeface="Wingdings 2" panose="05020102010507070707" pitchFamily="18" charset="2"/>
              <a:buNone/>
              <a:defRPr/>
            </a:pPr>
            <a:r>
              <a:rPr lang="en" dirty="0" smtClean="0">
                <a:solidFill>
                  <a:srgbClr val="FFC000"/>
                </a:solidFill>
              </a:rPr>
              <a:t>affects the entire course of treatment,</a:t>
            </a:r>
            <a:endParaRPr lang="en-US" dirty="0" smtClean="0">
              <a:solidFill>
                <a:srgbClr val="FFC000"/>
              </a:solidFill>
            </a:endParaRPr>
          </a:p>
          <a:p>
            <a:pPr marL="448056" indent="-384048" algn="r" eaLnBrk="1" fontAlgn="auto" hangingPunct="1">
              <a:spcAft>
                <a:spcPts val="0"/>
              </a:spcAft>
              <a:buFont typeface="Wingdings 2" panose="05020102010507070707" pitchFamily="18" charset="2"/>
              <a:buNone/>
              <a:defRPr/>
            </a:pPr>
            <a:r>
              <a:rPr lang="en" dirty="0" smtClean="0">
                <a:solidFill>
                  <a:srgbClr val="FFC000"/>
                </a:solidFill>
              </a:rPr>
              <a:t>may contribute to the disease</a:t>
            </a:r>
            <a:endParaRPr lang="en-US" dirty="0" smtClean="0">
              <a:solidFill>
                <a:srgbClr val="FFC000"/>
              </a:solidFill>
            </a:endParaRPr>
          </a:p>
          <a:p>
            <a:pPr marL="448056" indent="-384048" algn="r" eaLnBrk="1" fontAlgn="auto" hangingPunct="1">
              <a:spcAft>
                <a:spcPts val="0"/>
              </a:spcAft>
              <a:buFont typeface="Wingdings 2" panose="05020102010507070707" pitchFamily="18" charset="2"/>
              <a:buNone/>
              <a:defRPr/>
            </a:pPr>
            <a:r>
              <a:rPr lang="en" dirty="0" smtClean="0">
                <a:solidFill>
                  <a:srgbClr val="FFC000"/>
                </a:solidFill>
              </a:rPr>
              <a:t>individual organs and cause relapses.</a:t>
            </a:r>
            <a:endParaRPr lang="en-US" dirty="0" smtClean="0">
              <a:solidFill>
                <a:srgbClr val="FFC000"/>
              </a:solidFill>
            </a:endParaRPr>
          </a:p>
          <a:p>
            <a:pPr marL="448056" indent="-384048" algn="r" eaLnBrk="1" fontAlgn="auto" hangingPunct="1">
              <a:spcAft>
                <a:spcPts val="0"/>
              </a:spcAft>
              <a:buFont typeface="Wingdings 2" panose="05020102010507070707" pitchFamily="18" charset="2"/>
              <a:buNone/>
              <a:defRPr/>
            </a:pPr>
            <a:r>
              <a:rPr lang="en" dirty="0" smtClean="0">
                <a:solidFill>
                  <a:srgbClr val="FFC000"/>
                </a:solidFill>
              </a:rPr>
              <a:t>For example, excess sodium chloride in food</a:t>
            </a:r>
            <a:endParaRPr lang="en-US" dirty="0" smtClean="0">
              <a:solidFill>
                <a:srgbClr val="FFC000"/>
              </a:solidFill>
            </a:endParaRPr>
          </a:p>
          <a:p>
            <a:pPr marL="448056" indent="-384048" algn="r" eaLnBrk="1" fontAlgn="auto" hangingPunct="1">
              <a:spcAft>
                <a:spcPts val="0"/>
              </a:spcAft>
              <a:buFont typeface="Wingdings 2" panose="05020102010507070707" pitchFamily="18" charset="2"/>
              <a:buNone/>
              <a:defRPr/>
            </a:pPr>
            <a:r>
              <a:rPr lang="en" dirty="0" smtClean="0">
                <a:solidFill>
                  <a:srgbClr val="FFC000"/>
                </a:solidFill>
              </a:rPr>
              <a:t>contributes to the increase</a:t>
            </a:r>
            <a:endParaRPr lang="en-US" dirty="0" smtClean="0">
              <a:solidFill>
                <a:srgbClr val="FFC000"/>
              </a:solidFill>
            </a:endParaRPr>
          </a:p>
          <a:p>
            <a:pPr marL="448056" indent="-384048" algn="r" eaLnBrk="1" fontAlgn="auto" hangingPunct="1">
              <a:spcAft>
                <a:spcPts val="0"/>
              </a:spcAft>
              <a:buFont typeface="Wingdings 2" panose="05020102010507070707" pitchFamily="18" charset="2"/>
              <a:buNone/>
              <a:defRPr/>
            </a:pPr>
            <a:r>
              <a:rPr lang="en" dirty="0" smtClean="0">
                <a:solidFill>
                  <a:srgbClr val="FFC000"/>
                </a:solidFill>
              </a:rPr>
              <a:t>blood pressure,</a:t>
            </a:r>
            <a:endParaRPr lang="en-US" dirty="0" smtClean="0">
              <a:solidFill>
                <a:srgbClr val="FFC000"/>
              </a:solidFill>
            </a:endParaRPr>
          </a:p>
          <a:p>
            <a:pPr marL="448056" indent="-384048" algn="just" eaLnBrk="1" fontAlgn="auto" hangingPunct="1">
              <a:spcAft>
                <a:spcPts val="0"/>
              </a:spcAft>
              <a:buFont typeface="Wingdings 2" panose="05020102010507070707" pitchFamily="18" charset="2"/>
              <a:buNone/>
              <a:defRPr/>
            </a:pPr>
            <a:r>
              <a:rPr lang="en" dirty="0" smtClean="0">
                <a:solidFill>
                  <a:srgbClr val="FFC000"/>
                </a:solidFill>
              </a:rPr>
              <a:t>animal fats - development of atherosclerosis, diseases of the digestive system. An irrational diet can lead to </a:t>
            </a:r>
            <a:r>
              <a:rPr lang="en" dirty="0" err="1" smtClean="0">
                <a:solidFill>
                  <a:srgbClr val="FFC000"/>
                </a:solidFill>
              </a:rPr>
              <a:t>inactivation </a:t>
            </a:r>
            <a:r>
              <a:rPr lang="en" dirty="0" smtClean="0">
                <a:solidFill>
                  <a:srgbClr val="FFC000"/>
                </a:solidFill>
              </a:rPr>
              <a:t>of drugs, formation of </a:t>
            </a:r>
            <a:r>
              <a:rPr lang="en" dirty="0" err="1" smtClean="0">
                <a:solidFill>
                  <a:srgbClr val="FFC000"/>
                </a:solidFill>
              </a:rPr>
              <a:t>poorly soluble </a:t>
            </a:r>
            <a:r>
              <a:rPr lang="en" dirty="0" smtClean="0">
                <a:solidFill>
                  <a:srgbClr val="FFC000"/>
                </a:solidFill>
              </a:rPr>
              <a:t>complexes, for example, in the case of calcium ions (cheese, kefir, milk) with tetracyclines.</a:t>
            </a:r>
            <a:endParaRPr lang="en-US" dirty="0" smtClean="0">
              <a:solidFill>
                <a:srgbClr val="FFC000"/>
              </a:solidFill>
            </a:endParaRPr>
          </a:p>
          <a:p>
            <a:pPr marL="448056" indent="-384048" algn="just" eaLnBrk="1" fontAlgn="auto" hangingPunct="1">
              <a:spcAft>
                <a:spcPts val="0"/>
              </a:spcAft>
              <a:buFont typeface="Wingdings 2"/>
              <a:buChar char=""/>
              <a:defRPr/>
            </a:pPr>
            <a:r>
              <a:rPr lang="en" dirty="0" smtClean="0">
                <a:solidFill>
                  <a:srgbClr val="FFC000"/>
                </a:solidFill>
              </a:rPr>
              <a:t>At the same time, by eating vegetables and fruits, you can regulate bowel function, replenish the deficiency of macro- and microelements, phytoncides, essential oils and aromatic substances that affect the immune status, regulate the secretion of digestive glands, lactation, and so on.</a:t>
            </a:r>
            <a:endParaRPr lang="ru-RU" dirty="0">
              <a:solidFill>
                <a:srgbClr val="FFC000"/>
              </a:solidFill>
            </a:endParaRPr>
          </a:p>
        </p:txBody>
      </p:sp>
      <p:pic>
        <p:nvPicPr>
          <p:cNvPr id="20483" name="Picture 3" descr="C:\Users\Ігор\Desktop\Новая папка (2)\itani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00313" cy="292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Содержимое 2"/>
          <p:cNvSpPr>
            <a:spLocks noGrp="1"/>
          </p:cNvSpPr>
          <p:nvPr>
            <p:ph idx="1"/>
          </p:nvPr>
        </p:nvSpPr>
        <p:spPr>
          <a:xfrm>
            <a:off x="214313" y="214313"/>
            <a:ext cx="8715375" cy="6500812"/>
          </a:xfrm>
        </p:spPr>
        <p:txBody>
          <a:bodyPr/>
          <a:lstStyle/>
          <a:p>
            <a:pPr algn="ctr" eaLnBrk="1" hangingPunct="1">
              <a:buFont typeface="Wingdings 2" panose="05020102010507070707" pitchFamily="18" charset="2"/>
              <a:buNone/>
            </a:pPr>
            <a:r>
              <a:rPr lang="en" altLang="uk-UA" sz="4800" b="1" dirty="0" smtClean="0">
                <a:solidFill>
                  <a:srgbClr val="FF0180"/>
                </a:solidFill>
              </a:rPr>
              <a:t>The influence of body temperature and the environment</a:t>
            </a:r>
            <a:endParaRPr lang="en-US" altLang="uk-UA" sz="4800" b="1" dirty="0" smtClean="0">
              <a:solidFill>
                <a:srgbClr val="FF0180"/>
              </a:solidFill>
            </a:endParaRPr>
          </a:p>
          <a:p>
            <a:pPr algn="ctr" eaLnBrk="1" hangingPunct="1">
              <a:buFont typeface="Wingdings 2" panose="05020102010507070707" pitchFamily="18" charset="2"/>
              <a:buNone/>
            </a:pPr>
            <a:endParaRPr lang="en-US" altLang="uk-UA" sz="4000" dirty="0" smtClean="0"/>
          </a:p>
          <a:p>
            <a:pPr algn="ctr" eaLnBrk="1" hangingPunct="1">
              <a:buFont typeface="Wingdings 2" panose="05020102010507070707" pitchFamily="18" charset="2"/>
              <a:buNone/>
            </a:pPr>
            <a:endParaRPr lang="en-US" altLang="uk-UA" sz="4000" dirty="0" smtClean="0"/>
          </a:p>
          <a:p>
            <a:pPr algn="ctr" eaLnBrk="1" hangingPunct="1">
              <a:buFont typeface="Wingdings 2" panose="05020102010507070707" pitchFamily="18" charset="2"/>
              <a:buNone/>
            </a:pPr>
            <a:endParaRPr lang="ru-RU" altLang="uk-UA" sz="4000" dirty="0" smtClean="0"/>
          </a:p>
          <a:p>
            <a:pPr algn="just" eaLnBrk="1" hangingPunct="1">
              <a:buFont typeface="Wingdings 2" panose="05020102010507070707" pitchFamily="18" charset="2"/>
              <a:buNone/>
            </a:pPr>
            <a:r>
              <a:rPr lang="en" altLang="uk-UA" dirty="0" smtClean="0"/>
              <a:t>       Body and environmental temperature significantly influence the course of physiological and biochemical processes in the body.</a:t>
            </a:r>
          </a:p>
        </p:txBody>
      </p:sp>
      <p:pic>
        <p:nvPicPr>
          <p:cNvPr id="21507" name="Picture 3" descr="C:\Users\Ігор\Desktop\Новая папка (2)\termolin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4500"/>
            <a:ext cx="2857500"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4" descr="C:\Users\Ігор\Desktop\Новая папка (2)\282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0" y="1785938"/>
            <a:ext cx="2857500" cy="278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50" y="285750"/>
            <a:ext cx="8643938" cy="6357938"/>
          </a:xfrm>
        </p:spPr>
        <p:txBody>
          <a:bodyPr>
            <a:normAutofit fontScale="92500" lnSpcReduction="20000"/>
          </a:bodyPr>
          <a:lstStyle/>
          <a:p>
            <a:pPr marL="448056" indent="-384048" algn="just" eaLnBrk="1" fontAlgn="auto" hangingPunct="1">
              <a:spcAft>
                <a:spcPts val="0"/>
              </a:spcAft>
              <a:buFont typeface="Wingdings 2"/>
              <a:buChar char=""/>
              <a:defRPr/>
            </a:pPr>
            <a:r>
              <a:rPr lang="en" dirty="0" smtClean="0"/>
              <a:t>In conditions of increased temperature and humidity, heat transfer from the body to the environment is difficult and can only be achieved with increased physical thermoregulation mechanisms (dilation of peripheral vessels, increased </a:t>
            </a:r>
            <a:r>
              <a:rPr lang="en" dirty="0" err="1" smtClean="0"/>
              <a:t>sweating </a:t>
            </a:r>
            <a:r>
              <a:rPr lang="en" dirty="0" smtClean="0"/>
              <a:t>). Difficulty in heat transfer leads to overheating of the body. Increased body temperature is accompanied by sharp disturbances of the central nervous system, breathing and blood circulation, increased metabolism. Excessive </a:t>
            </a:r>
            <a:r>
              <a:rPr lang="en" dirty="0" err="1" smtClean="0"/>
              <a:t>sweating </a:t>
            </a:r>
            <a:r>
              <a:rPr lang="en" dirty="0" smtClean="0"/>
              <a:t>leads to dehydration of the body, thickening of the blood, a decrease in the volume of circulating fluid, and electrolyte imbalance. All this, in turn, affects the processes of absorption, distribution and metabolism of drugs, their </a:t>
            </a:r>
            <a:r>
              <a:rPr lang="en" dirty="0" err="1" smtClean="0"/>
              <a:t>bioavailability </a:t>
            </a:r>
            <a:r>
              <a:rPr lang="en" dirty="0" smtClean="0"/>
              <a:t>.</a:t>
            </a:r>
            <a:endParaRPr lang="ru-RU" dirty="0"/>
          </a:p>
        </p:txBody>
      </p:sp>
    </p:spTree>
  </p:cSld>
  <p:clrMapOvr>
    <a:masterClrMapping/>
  </p:clrMapOvr>
  <p:transition>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313" y="500063"/>
            <a:ext cx="8643937" cy="6215062"/>
          </a:xfrm>
        </p:spPr>
        <p:txBody>
          <a:bodyPr>
            <a:normAutofit/>
          </a:bodyPr>
          <a:lstStyle/>
          <a:p>
            <a:pPr marL="448056" indent="-384048" algn="just" eaLnBrk="1" fontAlgn="auto" hangingPunct="1">
              <a:spcAft>
                <a:spcPts val="0"/>
              </a:spcAft>
              <a:buFont typeface="Wingdings 2"/>
              <a:buNone/>
              <a:defRPr/>
            </a:pPr>
            <a:r>
              <a:rPr lang="en" dirty="0" smtClean="0"/>
              <a:t>       When the absorption temperature increases, the metabolism and transport of drugs proceed faster, and when it decreases, they slow down. Local cooling of body tissues leads to vascular spasm. This sharply slows down absorption, which must be taken into account when administering a drug locally. The influence of the temperature factor on </a:t>
            </a:r>
            <a:r>
              <a:rPr lang="en" dirty="0" err="1" smtClean="0"/>
              <a:t>the pharmacokinetics </a:t>
            </a:r>
            <a:r>
              <a:rPr lang="en" dirty="0" smtClean="0"/>
              <a:t>of drugs must be taken into account in clinical practice in cases where drugs are prescribed to patients with severely impaired thermoregulation.</a:t>
            </a:r>
            <a:endParaRPr lang="ru-RU" dirty="0"/>
          </a:p>
        </p:txBody>
      </p:sp>
    </p:spTree>
  </p:cSld>
  <p:clrMapOvr>
    <a:masterClrMapping/>
  </p:clrMapOvr>
  <p:transition>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Содержимое 2"/>
          <p:cNvSpPr>
            <a:spLocks noGrp="1"/>
          </p:cNvSpPr>
          <p:nvPr>
            <p:ph idx="1"/>
          </p:nvPr>
        </p:nvSpPr>
        <p:spPr>
          <a:xfrm>
            <a:off x="457200" y="0"/>
            <a:ext cx="8229600" cy="6454775"/>
          </a:xfrm>
        </p:spPr>
        <p:txBody>
          <a:bodyPr/>
          <a:lstStyle/>
          <a:p>
            <a:pPr algn="ctr" eaLnBrk="1" hangingPunct="1">
              <a:buFont typeface="Wingdings 2" panose="05020102010507070707" pitchFamily="18" charset="2"/>
              <a:buNone/>
            </a:pPr>
            <a:r>
              <a:rPr lang="en" altLang="uk-UA" sz="4000" b="1" dirty="0" smtClean="0">
                <a:solidFill>
                  <a:srgbClr val="FF0180"/>
                </a:solidFill>
              </a:rPr>
              <a:t>The influence of age and gender of a person</a:t>
            </a:r>
            <a:endParaRPr lang="en-US" altLang="uk-UA" sz="4000" b="1" dirty="0" smtClean="0">
              <a:solidFill>
                <a:srgbClr val="FF0180"/>
              </a:solidFill>
            </a:endParaRPr>
          </a:p>
          <a:p>
            <a:pPr algn="ctr" eaLnBrk="1" hangingPunct="1">
              <a:buFont typeface="Wingdings 2" panose="05020102010507070707" pitchFamily="18" charset="2"/>
              <a:buNone/>
            </a:pPr>
            <a:endParaRPr lang="en-US" altLang="uk-UA" sz="4000" dirty="0" smtClean="0">
              <a:solidFill>
                <a:srgbClr val="FFFF00"/>
              </a:solidFill>
            </a:endParaRPr>
          </a:p>
          <a:p>
            <a:pPr algn="ctr" eaLnBrk="1" hangingPunct="1">
              <a:buFont typeface="Wingdings 2" panose="05020102010507070707" pitchFamily="18" charset="2"/>
              <a:buNone/>
            </a:pPr>
            <a:endParaRPr lang="ru-RU" altLang="uk-UA" sz="4000" dirty="0" smtClean="0">
              <a:solidFill>
                <a:srgbClr val="FFFF00"/>
              </a:solidFill>
            </a:endParaRPr>
          </a:p>
          <a:p>
            <a:pPr algn="ctr" eaLnBrk="1" hangingPunct="1">
              <a:buFont typeface="Wingdings 2" panose="05020102010507070707" pitchFamily="18" charset="2"/>
              <a:buNone/>
            </a:pPr>
            <a:r>
              <a:rPr lang="en" altLang="uk-UA" dirty="0" smtClean="0"/>
              <a:t>     </a:t>
            </a:r>
            <a:r>
              <a:rPr lang="en" altLang="uk-UA" sz="2800" dirty="0" smtClean="0"/>
              <a:t>Age of a person also affects </a:t>
            </a:r>
            <a:r>
              <a:rPr lang="en" altLang="uk-UA" sz="2800" dirty="0" err="1" smtClean="0"/>
              <a:t>bioavailability </a:t>
            </a:r>
            <a:r>
              <a:rPr lang="en" altLang="uk-UA" sz="2800" dirty="0" smtClean="0"/>
              <a:t>of the drug. Young patients are characterized by higher rates of absorption, excretion, and the shortest time to reach the maximum concentration of the drug; old patients have higher values of half-life periods of drugs.</a:t>
            </a:r>
          </a:p>
        </p:txBody>
      </p:sp>
      <p:pic>
        <p:nvPicPr>
          <p:cNvPr id="24579" name="Picture 3" descr="C:\Users\Ігор\Desktop\Новая папка (2)\2000px-Blue_Mars_symbol.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642938"/>
            <a:ext cx="2098675" cy="192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4" descr="C:\Users\Ігор\Desktop\Новая папка (2)\ap011-ven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2313" y="714375"/>
            <a:ext cx="1816100" cy="207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313" y="500063"/>
            <a:ext cx="8715375" cy="6215062"/>
          </a:xfrm>
        </p:spPr>
        <p:txBody>
          <a:bodyPr>
            <a:normAutofit fontScale="85000" lnSpcReduction="20000"/>
          </a:bodyPr>
          <a:lstStyle/>
          <a:p>
            <a:pPr marL="448056" indent="-384048" algn="just" eaLnBrk="1" fontAlgn="auto" hangingPunct="1">
              <a:spcAft>
                <a:spcPts val="0"/>
              </a:spcAft>
              <a:buFont typeface="Wingdings 2"/>
              <a:buNone/>
              <a:defRPr/>
            </a:pPr>
            <a:r>
              <a:rPr lang="en" dirty="0" smtClean="0"/>
              <a:t>        When prescribing the bill to children, it is necessary to remember that in children under one and a half years of age, </a:t>
            </a:r>
            <a:r>
              <a:rPr lang="en" dirty="0" err="1" smtClean="0"/>
              <a:t>the bioavailability </a:t>
            </a:r>
            <a:r>
              <a:rPr lang="en" dirty="0" smtClean="0"/>
              <a:t>of the bill taken orally differs only slightly from that of adults. However, their absorption (both active and passive) occurs very slowly. As a result, small concentrations are created in the blood plasma, often insufficient to achieve a therapeutic effect. Children have a delicate, easily irritated </a:t>
            </a:r>
            <a:r>
              <a:rPr lang="en" dirty="0" err="1" smtClean="0"/>
              <a:t>mucous </a:t>
            </a:r>
            <a:r>
              <a:rPr lang="en" dirty="0" smtClean="0"/>
              <a:t>rectum, reflexes lead to rapid bowel movements and a decrease </a:t>
            </a:r>
            <a:r>
              <a:rPr lang="en" dirty="0" err="1" smtClean="0"/>
              <a:t>in the bioavailability </a:t>
            </a:r>
            <a:r>
              <a:rPr lang="en" dirty="0" smtClean="0"/>
              <a:t>of drugs that are administered rectally. With inhalation, the mucous of the respiratory tract is also easily irritated and reacts to it by secretion and swelling, which significantly complicates the absorption of drugs. At the same time, when applying drugs to the skin of children, it is worth keeping in mind that through it, absorption of any substances occurs much easier than in adults.</a:t>
            </a:r>
            <a:endParaRPr lang="ru-RU" dirty="0"/>
          </a:p>
        </p:txBody>
      </p:sp>
    </p:spTree>
  </p:cSld>
  <p:clrMapOvr>
    <a:masterClrMapping/>
  </p:clrMapOvr>
  <p:transition>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42938"/>
            <a:ext cx="8229600" cy="5811837"/>
          </a:xfrm>
        </p:spPr>
        <p:txBody>
          <a:bodyPr>
            <a:normAutofit/>
          </a:bodyPr>
          <a:lstStyle/>
          <a:p>
            <a:pPr marL="448056" indent="-384048" algn="just" eaLnBrk="1" fontAlgn="auto" hangingPunct="1">
              <a:spcAft>
                <a:spcPts val="0"/>
              </a:spcAft>
              <a:buFont typeface="Wingdings 2"/>
              <a:buNone/>
              <a:defRPr/>
            </a:pPr>
            <a:r>
              <a:rPr lang="en" dirty="0" smtClean="0"/>
              <a:t>Since ancient times, differences in the action of drugs have been noted, due to the article. The time of stay of drugs in the body of women is much longer than in men, and accordingly, the level of concentration of drugs in the blood of women is higher. It is believed that this is due to the relatively large reserve of "inert" fatty tissue in women, which plays the role of a depot.</a:t>
            </a:r>
            <a:endParaRPr lang="ru-RU" dirty="0"/>
          </a:p>
        </p:txBody>
      </p:sp>
    </p:spTree>
  </p:cSld>
  <p:clrMapOvr>
    <a:masterClrMapping/>
  </p:clrMapOvr>
  <p:transition>
    <p:wedg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50"/>
            <a:ext cx="8229600" cy="6169025"/>
          </a:xfrm>
        </p:spPr>
        <p:txBody>
          <a:bodyPr>
            <a:normAutofit fontScale="70000" lnSpcReduction="20000"/>
          </a:bodyPr>
          <a:lstStyle/>
          <a:p>
            <a:pPr marL="448056" indent="-384048" algn="ctr" eaLnBrk="1" fontAlgn="auto" hangingPunct="1">
              <a:spcAft>
                <a:spcPts val="0"/>
              </a:spcAft>
              <a:buFont typeface="Wingdings 2"/>
              <a:buNone/>
              <a:defRPr/>
            </a:pPr>
            <a:r>
              <a:rPr lang="en" sz="4600" b="1" dirty="0" smtClean="0"/>
              <a:t>The influence of pathological processes and individual characteristics of the organism</a:t>
            </a:r>
            <a:endParaRPr lang="ru-RU" sz="4600" dirty="0" smtClean="0"/>
          </a:p>
          <a:p>
            <a:pPr marL="448056" indent="-384048" algn="just" eaLnBrk="1" fontAlgn="auto" hangingPunct="1">
              <a:spcAft>
                <a:spcPts val="0"/>
              </a:spcAft>
              <a:buFont typeface="Wingdings 2"/>
              <a:buChar char=""/>
              <a:defRPr/>
            </a:pPr>
            <a:r>
              <a:rPr lang="en" dirty="0" smtClean="0"/>
              <a:t>Many pathological processes lead to disruption of the barrier function of biological membranes, changes in the permeability of biological barriers. First of all, these are pathological processes that promote </a:t>
            </a:r>
            <a:r>
              <a:rPr lang="en" dirty="0" err="1" smtClean="0"/>
              <a:t>free-radical </a:t>
            </a:r>
            <a:r>
              <a:rPr lang="en" dirty="0" smtClean="0"/>
              <a:t>(peroxide) oxidation of lipids, inflammatory processes that lead to activation </a:t>
            </a:r>
            <a:r>
              <a:rPr lang="en" dirty="0" err="1" smtClean="0"/>
              <a:t>of phospholipases </a:t>
            </a:r>
            <a:r>
              <a:rPr lang="en" dirty="0" smtClean="0"/>
              <a:t>and hydrolysis of membrane </a:t>
            </a:r>
            <a:r>
              <a:rPr lang="en" dirty="0" err="1" smtClean="0"/>
              <a:t>phospholipids by them </a:t>
            </a:r>
            <a:r>
              <a:rPr lang="en" dirty="0" smtClean="0"/>
              <a:t>.</a:t>
            </a:r>
          </a:p>
          <a:p>
            <a:pPr marL="448056" indent="-384048" algn="just" eaLnBrk="1" fontAlgn="auto" hangingPunct="1">
              <a:spcAft>
                <a:spcPts val="0"/>
              </a:spcAft>
              <a:buFont typeface="Wingdings 2"/>
              <a:buChar char=""/>
              <a:defRPr/>
            </a:pPr>
            <a:r>
              <a:rPr lang="en" dirty="0" smtClean="0"/>
              <a:t>Of great importance are also the processes that are accompanied by a change in the electrolyte homeostasis of tissues, which leads to mechanical (osmotic) stretching of membranes. The general stress reaction of the body also leads to a mandatory change in the properties of all biological barriers, which cannot but affect </a:t>
            </a:r>
            <a:r>
              <a:rPr lang="en" dirty="0" err="1" smtClean="0"/>
              <a:t>the bioavailability </a:t>
            </a:r>
            <a:r>
              <a:rPr lang="en" dirty="0" smtClean="0"/>
              <a:t>of drugs and the effectiveness of medical therapy in this category of patients.</a:t>
            </a:r>
            <a:endParaRPr lang="ru-RU" dirty="0"/>
          </a:p>
        </p:txBody>
      </p:sp>
    </p:spTree>
  </p:cSld>
  <p:clrMapOvr>
    <a:masterClrMapping/>
  </p:clrMapOvr>
  <p:transition>
    <p:wedg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Содержимое 2"/>
          <p:cNvSpPr>
            <a:spLocks noGrp="1"/>
          </p:cNvSpPr>
          <p:nvPr>
            <p:ph idx="1"/>
          </p:nvPr>
        </p:nvSpPr>
        <p:spPr>
          <a:xfrm>
            <a:off x="214313" y="714375"/>
            <a:ext cx="8715375" cy="6000750"/>
          </a:xfrm>
        </p:spPr>
        <p:txBody>
          <a:bodyPr/>
          <a:lstStyle/>
          <a:p>
            <a:pPr algn="ctr" eaLnBrk="1" hangingPunct="1">
              <a:buFont typeface="Wingdings 2" panose="05020102010507070707" pitchFamily="18" charset="2"/>
              <a:buNone/>
            </a:pPr>
            <a:r>
              <a:rPr lang="en" altLang="uk-UA" sz="4000" b="1" smtClean="0"/>
              <a:t>The influence of alcohol</a:t>
            </a:r>
            <a:endParaRPr lang="ru-RU" altLang="uk-UA" sz="4000" smtClean="0"/>
          </a:p>
          <a:p>
            <a:pPr algn="ctr" eaLnBrk="1" hangingPunct="1">
              <a:buFont typeface="Wingdings 2" panose="05020102010507070707" pitchFamily="18" charset="2"/>
              <a:buNone/>
            </a:pPr>
            <a:r>
              <a:rPr lang="en" altLang="uk-UA" smtClean="0"/>
              <a:t>Alcohol negatively affects the therapeutic effect of many medications and is the cause of dangerous complications.</a:t>
            </a:r>
          </a:p>
          <a:p>
            <a:pPr eaLnBrk="1" hangingPunct="1">
              <a:buFont typeface="Wingdings 2" panose="05020102010507070707" pitchFamily="18" charset="2"/>
              <a:buNone/>
            </a:pPr>
            <a:endParaRPr lang="ru-RU" altLang="uk-UA" smtClean="0"/>
          </a:p>
        </p:txBody>
      </p:sp>
      <p:pic>
        <p:nvPicPr>
          <p:cNvPr id="28675" name="Picture 4"/>
          <p:cNvPicPr>
            <a:picLocks noChangeAspect="1" noChangeArrowheads="1"/>
          </p:cNvPicPr>
          <p:nvPr/>
        </p:nvPicPr>
        <p:blipFill>
          <a:blip r:embed="rId2">
            <a:extLst>
              <a:ext uri="{28A0092B-C50C-407E-A947-70E740481C1C}">
                <a14:useLocalDpi xmlns:a14="http://schemas.microsoft.com/office/drawing/2010/main" val="0"/>
              </a:ext>
            </a:extLst>
          </a:blip>
          <a:srcRect l="22762" t="51505" r="49332" b="9677"/>
          <a:stretch>
            <a:fillRect/>
          </a:stretch>
        </p:blipFill>
        <p:spPr bwMode="auto">
          <a:xfrm>
            <a:off x="2286000" y="3733800"/>
            <a:ext cx="45720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313" y="285750"/>
            <a:ext cx="8786812" cy="6429375"/>
          </a:xfrm>
        </p:spPr>
        <p:txBody>
          <a:bodyPr>
            <a:normAutofit fontScale="85000" lnSpcReduction="20000"/>
          </a:bodyPr>
          <a:lstStyle/>
          <a:p>
            <a:pPr marL="448056" indent="-384048" eaLnBrk="1" fontAlgn="auto" hangingPunct="1">
              <a:spcAft>
                <a:spcPts val="0"/>
              </a:spcAft>
              <a:buFont typeface="Wingdings 2"/>
              <a:buChar char=""/>
              <a:defRPr/>
            </a:pPr>
            <a:r>
              <a:rPr lang="en" dirty="0" smtClean="0"/>
              <a:t>The effect of ethanol on </a:t>
            </a:r>
            <a:r>
              <a:rPr lang="en" dirty="0" err="1" smtClean="0"/>
              <a:t>the pharmacodynamics </a:t>
            </a:r>
            <a:r>
              <a:rPr lang="en" dirty="0" smtClean="0"/>
              <a:t>and </a:t>
            </a:r>
            <a:r>
              <a:rPr lang="en" dirty="0" err="1" smtClean="0"/>
              <a:t>pharmacokinetics </a:t>
            </a:r>
            <a:r>
              <a:rPr lang="en" dirty="0" smtClean="0"/>
              <a:t>of drugs is carried out in various ways. The following factors directly affect </a:t>
            </a:r>
            <a:r>
              <a:rPr lang="en" dirty="0" err="1" smtClean="0"/>
              <a:t>bioavailability </a:t>
            </a:r>
            <a:r>
              <a:rPr lang="en" dirty="0" smtClean="0"/>
              <a:t>:</a:t>
            </a:r>
          </a:p>
          <a:p>
            <a:pPr marL="448056" indent="-384048" eaLnBrk="1" fontAlgn="auto" hangingPunct="1">
              <a:spcAft>
                <a:spcPts val="0"/>
              </a:spcAft>
              <a:buFont typeface="Wingdings 2"/>
              <a:buChar char=""/>
              <a:defRPr/>
            </a:pPr>
            <a:r>
              <a:rPr lang="en" dirty="0" smtClean="0"/>
              <a:t>Changes in the permeability of </a:t>
            </a:r>
            <a:r>
              <a:rPr lang="en" dirty="0" err="1" smtClean="0"/>
              <a:t>histohematic </a:t>
            </a:r>
            <a:r>
              <a:rPr lang="en" dirty="0" smtClean="0"/>
              <a:t>barriers as a result of disruption of the fluidity of lipid membranes during their interaction with ethanol.</a:t>
            </a:r>
          </a:p>
          <a:p>
            <a:pPr marL="448056" indent="-384048" eaLnBrk="1" fontAlgn="auto" hangingPunct="1">
              <a:spcAft>
                <a:spcPts val="0"/>
              </a:spcAft>
              <a:buFont typeface="Wingdings 2"/>
              <a:buChar char=""/>
              <a:defRPr/>
            </a:pPr>
            <a:r>
              <a:rPr lang="en" dirty="0" smtClean="0"/>
              <a:t>Changes in the structure and function of cell membranes, disruption of the penetration of drugs through </a:t>
            </a:r>
            <a:r>
              <a:rPr lang="en" dirty="0" err="1" smtClean="0"/>
              <a:t>biomembranes </a:t>
            </a:r>
            <a:r>
              <a:rPr lang="en" dirty="0" smtClean="0"/>
              <a:t>.</a:t>
            </a:r>
          </a:p>
          <a:p>
            <a:pPr marL="448056" indent="-384048" eaLnBrk="1" fontAlgn="auto" hangingPunct="1">
              <a:spcAft>
                <a:spcPts val="0"/>
              </a:spcAft>
              <a:buFont typeface="Wingdings 2"/>
              <a:buChar char=""/>
              <a:defRPr/>
            </a:pPr>
            <a:r>
              <a:rPr lang="en" dirty="0" smtClean="0"/>
              <a:t>Changes in the structure and function of enzymes (5-nucleotidase, </a:t>
            </a:r>
            <a:r>
              <a:rPr lang="en" dirty="0" err="1" smtClean="0"/>
              <a:t>acetylcholinesterase </a:t>
            </a:r>
            <a:r>
              <a:rPr lang="en" dirty="0" smtClean="0"/>
              <a:t>, </a:t>
            </a:r>
            <a:r>
              <a:rPr lang="en" dirty="0" err="1" smtClean="0"/>
              <a:t>adenylate cyclase </a:t>
            </a:r>
            <a:r>
              <a:rPr lang="en" dirty="0" smtClean="0"/>
              <a:t>, </a:t>
            </a:r>
            <a:r>
              <a:rPr lang="en" dirty="0" err="1" smtClean="0"/>
              <a:t>mitochondrial enzymes</a:t>
            </a:r>
            <a:r>
              <a:rPr lang="en" dirty="0" smtClean="0"/>
              <a:t> </a:t>
            </a:r>
            <a:r>
              <a:rPr lang="en" dirty="0" err="1" smtClean="0"/>
              <a:t>electron transport </a:t>
            </a:r>
            <a:r>
              <a:rPr lang="en" dirty="0" smtClean="0"/>
              <a:t>chain).</a:t>
            </a:r>
          </a:p>
          <a:p>
            <a:pPr marL="448056" indent="-384048" eaLnBrk="1" fontAlgn="auto" hangingPunct="1">
              <a:spcAft>
                <a:spcPts val="0"/>
              </a:spcAft>
              <a:buFont typeface="Wingdings 2"/>
              <a:buChar char=""/>
              <a:defRPr/>
            </a:pPr>
            <a:r>
              <a:rPr lang="en" dirty="0" smtClean="0"/>
              <a:t>Increased secretion of gastric mucus and decreased absorption of drugs in the stomach.</a:t>
            </a:r>
          </a:p>
        </p:txBody>
      </p:sp>
    </p:spTree>
  </p:cSld>
  <p:clrMapOvr>
    <a:masterClrMapping/>
  </p:clrMapOvr>
  <p:transition>
    <p:wedg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71563"/>
            <a:ext cx="8229600" cy="5383212"/>
          </a:xfrm>
        </p:spPr>
        <p:txBody>
          <a:bodyPr>
            <a:normAutofit fontScale="92500" lnSpcReduction="10000"/>
          </a:bodyPr>
          <a:lstStyle/>
          <a:p>
            <a:pPr marL="448056" indent="-384048" algn="just" eaLnBrk="1" fontAlgn="auto" hangingPunct="1">
              <a:spcAft>
                <a:spcPts val="0"/>
              </a:spcAft>
              <a:buFont typeface="Wingdings 2"/>
              <a:buChar char=""/>
              <a:defRPr/>
            </a:pPr>
            <a:r>
              <a:rPr lang="en" dirty="0" smtClean="0"/>
              <a:t>- Switching of </a:t>
            </a:r>
            <a:r>
              <a:rPr lang="en" dirty="0" err="1" smtClean="0"/>
              <a:t>the microsomal </a:t>
            </a:r>
            <a:r>
              <a:rPr lang="en" dirty="0" smtClean="0"/>
              <a:t>non-specific enzymatic </a:t>
            </a:r>
            <a:r>
              <a:rPr lang="en" dirty="0" err="1" smtClean="0"/>
              <a:t>oxidase </a:t>
            </a:r>
            <a:r>
              <a:rPr lang="en" dirty="0" smtClean="0"/>
              <a:t>system of the liver, which oxidizes ethanol, resulting in a decrease in the oxidation level of other endogenous and exogenous </a:t>
            </a:r>
            <a:r>
              <a:rPr lang="en" dirty="0" err="1" smtClean="0"/>
              <a:t>ligands </a:t>
            </a:r>
            <a:r>
              <a:rPr lang="en" dirty="0" smtClean="0"/>
              <a:t>.</a:t>
            </a:r>
          </a:p>
          <a:p>
            <a:pPr marL="448056" indent="-384048" algn="just" eaLnBrk="1" fontAlgn="auto" hangingPunct="1">
              <a:spcAft>
                <a:spcPts val="0"/>
              </a:spcAft>
              <a:buFont typeface="Wingdings 2"/>
              <a:buChar char=""/>
              <a:defRPr/>
            </a:pPr>
            <a:r>
              <a:rPr lang="en" dirty="0" smtClean="0"/>
              <a:t>- Induction of liver </a:t>
            </a:r>
            <a:r>
              <a:rPr lang="en" dirty="0" err="1" smtClean="0"/>
              <a:t>microsomal </a:t>
            </a:r>
            <a:r>
              <a:rPr lang="en" dirty="0" smtClean="0"/>
              <a:t>enzymes and, as a consequence, changes in the rate and level of </a:t>
            </a:r>
            <a:r>
              <a:rPr lang="en" dirty="0" err="1" smtClean="0"/>
              <a:t>biotransformation </a:t>
            </a:r>
            <a:r>
              <a:rPr lang="en" dirty="0" smtClean="0"/>
              <a:t>of drugs.</a:t>
            </a:r>
          </a:p>
          <a:p>
            <a:pPr marL="448056" indent="-384048" algn="just" eaLnBrk="1" fontAlgn="auto" hangingPunct="1">
              <a:spcAft>
                <a:spcPts val="0"/>
              </a:spcAft>
              <a:buFont typeface="Wingdings 2"/>
              <a:buChar char=""/>
              <a:defRPr/>
            </a:pPr>
            <a:r>
              <a:rPr lang="en" dirty="0" smtClean="0"/>
              <a:t>- When drugs and ethyl alcohol are prescribed simultaneously, their interaction can occur through several mechanisms at once, which has important clinical significance.</a:t>
            </a:r>
          </a:p>
          <a:p>
            <a:pPr marL="448056" indent="-384048" eaLnBrk="1" fontAlgn="auto" hangingPunct="1">
              <a:spcAft>
                <a:spcPts val="0"/>
              </a:spcAft>
              <a:buFont typeface="Wingdings 2"/>
              <a:buNone/>
              <a:defRPr/>
            </a:pPr>
            <a:endParaRPr lang="ru-RU" dirty="0"/>
          </a:p>
        </p:txBody>
      </p:sp>
    </p:spTree>
  </p:cSld>
  <p:clrMapOvr>
    <a:masterClrMapping/>
  </p:clrMapOvr>
  <p:transition>
    <p:wedg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428625"/>
            <a:ext cx="8686800" cy="6026150"/>
          </a:xfrm>
        </p:spPr>
        <p:txBody>
          <a:bodyPr>
            <a:normAutofit fontScale="92500" lnSpcReduction="20000"/>
          </a:bodyPr>
          <a:lstStyle/>
          <a:p>
            <a:pPr marL="448056" indent="-384048" eaLnBrk="1" fontAlgn="auto" hangingPunct="1">
              <a:spcAft>
                <a:spcPts val="0"/>
              </a:spcAft>
              <a:buFont typeface="Wingdings 2"/>
              <a:buNone/>
              <a:defRPr/>
            </a:pPr>
            <a:r>
              <a:rPr lang="en" sz="3500" b="1" dirty="0" smtClean="0">
                <a:solidFill>
                  <a:srgbClr val="FF0180"/>
                </a:solidFill>
              </a:rPr>
              <a:t>The impact of smoking</a:t>
            </a:r>
            <a:endParaRPr lang="ru-RU" sz="3500" dirty="0" smtClean="0">
              <a:solidFill>
                <a:srgbClr val="FF0180"/>
              </a:solidFill>
            </a:endParaRPr>
          </a:p>
          <a:p>
            <a:pPr marL="448056" indent="-384048" algn="just" eaLnBrk="1" fontAlgn="auto" hangingPunct="1">
              <a:spcAft>
                <a:spcPts val="0"/>
              </a:spcAft>
              <a:buFont typeface="Wingdings 2"/>
              <a:buChar char=""/>
              <a:defRPr/>
            </a:pPr>
            <a:r>
              <a:rPr lang="en" dirty="0" smtClean="0"/>
              <a:t>On the action</a:t>
            </a:r>
            <a:endParaRPr lang="en-US" dirty="0" smtClean="0"/>
          </a:p>
          <a:p>
            <a:pPr marL="448056" indent="-384048" algn="just" eaLnBrk="1" fontAlgn="auto" hangingPunct="1">
              <a:spcAft>
                <a:spcPts val="0"/>
              </a:spcAft>
              <a:buFont typeface="Wingdings 2" panose="05020102010507070707" pitchFamily="18" charset="2"/>
              <a:buNone/>
              <a:defRPr/>
            </a:pPr>
            <a:r>
              <a:rPr lang="en" dirty="0" smtClean="0"/>
              <a:t>medicinal preparations</a:t>
            </a:r>
            <a:endParaRPr lang="en-US" dirty="0" smtClean="0"/>
          </a:p>
          <a:p>
            <a:pPr marL="448056" indent="-384048" algn="just" eaLnBrk="1" fontAlgn="auto" hangingPunct="1">
              <a:spcAft>
                <a:spcPts val="0"/>
              </a:spcAft>
              <a:buFont typeface="Wingdings 2" panose="05020102010507070707" pitchFamily="18" charset="2"/>
              <a:buNone/>
              <a:defRPr/>
            </a:pPr>
            <a:r>
              <a:rPr lang="en" dirty="0" smtClean="0"/>
              <a:t>may be influenced by substances that</a:t>
            </a:r>
            <a:endParaRPr lang="en-US" dirty="0" smtClean="0"/>
          </a:p>
          <a:p>
            <a:pPr marL="448056" indent="-384048" algn="just" eaLnBrk="1" fontAlgn="auto" hangingPunct="1">
              <a:spcAft>
                <a:spcPts val="0"/>
              </a:spcAft>
              <a:buFont typeface="Wingdings 2" panose="05020102010507070707" pitchFamily="18" charset="2"/>
              <a:buNone/>
              <a:defRPr/>
            </a:pPr>
            <a:r>
              <a:rPr lang="en" dirty="0" smtClean="0"/>
              <a:t>enter the body when smoking. Nicotine, as </a:t>
            </a:r>
            <a:r>
              <a:rPr lang="en" dirty="0" err="1" smtClean="0"/>
              <a:t>an N-cholinomimetic, </a:t>
            </a:r>
            <a:r>
              <a:rPr lang="en" dirty="0" smtClean="0"/>
              <a:t>leads to activation of sympathetic and parasympathetic ganglia, adrenal medulla, and disruption of the central nervous system. Stimulation of the adrenal medulla leads to narrowing of peripheral vessels, which disrupts the blood supply to many organs and tissues. Activation of parasympathetic ganglia increases the secretion of acidic gastric juice, which plays a role in the absorption of drugs.</a:t>
            </a:r>
            <a:endParaRPr lang="ru-RU" dirty="0"/>
          </a:p>
        </p:txBody>
      </p:sp>
      <p:pic>
        <p:nvPicPr>
          <p:cNvPr id="31747" name="Picture 3" descr="C:\Users\Ігор\Desktop\Новая папка (2)\1228659697_neky.r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3563" y="0"/>
            <a:ext cx="3500437"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313" y="928688"/>
            <a:ext cx="8715375" cy="5715000"/>
          </a:xfrm>
        </p:spPr>
        <p:txBody>
          <a:bodyPr>
            <a:normAutofit fontScale="85000" lnSpcReduction="20000"/>
          </a:bodyPr>
          <a:lstStyle/>
          <a:p>
            <a:pPr marL="448056" indent="-384048" algn="just" eaLnBrk="1" fontAlgn="auto" hangingPunct="1">
              <a:spcAft>
                <a:spcPts val="0"/>
              </a:spcAft>
              <a:buFont typeface="Wingdings 2"/>
              <a:buChar char=""/>
              <a:defRPr/>
            </a:pPr>
            <a:r>
              <a:rPr lang="en" dirty="0" smtClean="0"/>
              <a:t>Nicotine, </a:t>
            </a:r>
            <a:r>
              <a:rPr lang="en" dirty="0" err="1" smtClean="0"/>
              <a:t>benzopyrene </a:t>
            </a:r>
            <a:r>
              <a:rPr lang="en" dirty="0" smtClean="0"/>
              <a:t>and their</a:t>
            </a:r>
            <a:endParaRPr lang="en-US" dirty="0" smtClean="0"/>
          </a:p>
          <a:p>
            <a:pPr marL="448056" indent="-384048" algn="just" eaLnBrk="1" fontAlgn="auto" hangingPunct="1">
              <a:spcAft>
                <a:spcPts val="0"/>
              </a:spcAft>
              <a:buFont typeface="Wingdings 2"/>
              <a:buChar char=""/>
              <a:defRPr/>
            </a:pPr>
            <a:r>
              <a:rPr lang="en" dirty="0" smtClean="0"/>
              <a:t>derivatives change</a:t>
            </a:r>
            <a:endParaRPr lang="en-US" dirty="0" smtClean="0"/>
          </a:p>
          <a:p>
            <a:pPr marL="448056" indent="-384048" algn="just" eaLnBrk="1" fontAlgn="auto" hangingPunct="1">
              <a:spcAft>
                <a:spcPts val="0"/>
              </a:spcAft>
              <a:buFont typeface="Wingdings 2"/>
              <a:buChar char=""/>
              <a:defRPr/>
            </a:pPr>
            <a:r>
              <a:rPr lang="en" dirty="0" smtClean="0"/>
              <a:t>enzyme activity</a:t>
            </a:r>
            <a:endParaRPr lang="en-US" dirty="0" smtClean="0"/>
          </a:p>
          <a:p>
            <a:pPr marL="448056" indent="-384048" algn="just" eaLnBrk="1" fontAlgn="auto" hangingPunct="1">
              <a:spcAft>
                <a:spcPts val="0"/>
              </a:spcAft>
              <a:buFont typeface="Wingdings 2"/>
              <a:buChar char=""/>
              <a:defRPr/>
            </a:pPr>
            <a:r>
              <a:rPr lang="en" dirty="0" smtClean="0"/>
              <a:t>metabolism. Smoking</a:t>
            </a:r>
            <a:endParaRPr lang="en-US" dirty="0" smtClean="0"/>
          </a:p>
          <a:p>
            <a:pPr marL="448056" indent="-384048" algn="just" eaLnBrk="1" fontAlgn="auto" hangingPunct="1">
              <a:spcAft>
                <a:spcPts val="0"/>
              </a:spcAft>
              <a:buFont typeface="Wingdings 2"/>
              <a:buChar char=""/>
              <a:defRPr/>
            </a:pPr>
            <a:r>
              <a:rPr lang="en" dirty="0" smtClean="0"/>
              <a:t>stimulates the oxidative metabolism of phenacetin, </a:t>
            </a:r>
            <a:r>
              <a:rPr lang="en" dirty="0" err="1" smtClean="0"/>
              <a:t>propranolol </a:t>
            </a:r>
            <a:r>
              <a:rPr lang="en" dirty="0" smtClean="0"/>
              <a:t>, </a:t>
            </a:r>
            <a:r>
              <a:rPr lang="en" dirty="0" err="1" smtClean="0"/>
              <a:t>theophylline </a:t>
            </a:r>
            <a:r>
              <a:rPr lang="en" dirty="0" smtClean="0"/>
              <a:t>, </a:t>
            </a:r>
            <a:r>
              <a:rPr lang="en" dirty="0" err="1" smtClean="0"/>
              <a:t>noxiron </a:t>
            </a:r>
            <a:r>
              <a:rPr lang="en" dirty="0" smtClean="0"/>
              <a:t>, </a:t>
            </a:r>
            <a:r>
              <a:rPr lang="en" dirty="0" err="1" smtClean="0"/>
              <a:t>aminazine </a:t>
            </a:r>
            <a:r>
              <a:rPr lang="en" dirty="0" smtClean="0"/>
              <a:t>, </a:t>
            </a:r>
            <a:r>
              <a:rPr lang="en" dirty="0" err="1" smtClean="0"/>
              <a:t>diazepam , </a:t>
            </a:r>
            <a:r>
              <a:rPr lang="en" dirty="0" smtClean="0"/>
              <a:t>as a result of which their effectiveness decreases. Smoking reduces the therapeutic effect </a:t>
            </a:r>
            <a:r>
              <a:rPr lang="en" dirty="0" err="1" smtClean="0"/>
              <a:t>of dexamethasone </a:t>
            </a:r>
            <a:r>
              <a:rPr lang="en" dirty="0" smtClean="0"/>
              <a:t>, </a:t>
            </a:r>
            <a:r>
              <a:rPr lang="en" dirty="0" err="1" smtClean="0"/>
              <a:t>furosemide </a:t>
            </a:r>
            <a:r>
              <a:rPr lang="en" dirty="0" smtClean="0"/>
              <a:t>( </a:t>
            </a:r>
            <a:r>
              <a:rPr lang="en" dirty="0" err="1" smtClean="0"/>
              <a:t>lasix </a:t>
            </a:r>
            <a:r>
              <a:rPr lang="en" dirty="0" smtClean="0"/>
              <a:t>), </a:t>
            </a:r>
            <a:r>
              <a:rPr lang="en" dirty="0" err="1" smtClean="0"/>
              <a:t>propoxyphene </a:t>
            </a:r>
            <a:r>
              <a:rPr lang="en" dirty="0" smtClean="0"/>
              <a:t>and </a:t>
            </a:r>
            <a:r>
              <a:rPr lang="en" dirty="0" err="1" smtClean="0"/>
              <a:t>oral</a:t>
            </a:r>
            <a:r>
              <a:rPr lang="en" dirty="0" smtClean="0"/>
              <a:t> </a:t>
            </a:r>
            <a:r>
              <a:rPr lang="en" dirty="0" err="1" smtClean="0"/>
              <a:t>contraceptives </a:t>
            </a:r>
            <a:r>
              <a:rPr lang="en" dirty="0" smtClean="0"/>
              <a:t>. Flavored cigarettes contain </a:t>
            </a:r>
            <a:r>
              <a:rPr lang="en" dirty="0" err="1" smtClean="0"/>
              <a:t>coumarins </a:t>
            </a:r>
            <a:r>
              <a:rPr lang="en" dirty="0" smtClean="0"/>
              <a:t>, which can enhance the effect of anticoagulants - coumarin derivatives.</a:t>
            </a:r>
          </a:p>
          <a:p>
            <a:pPr marL="448056" indent="-384048" algn="just" eaLnBrk="1" fontAlgn="auto" hangingPunct="1">
              <a:spcAft>
                <a:spcPts val="0"/>
              </a:spcAft>
              <a:buFont typeface="Wingdings 2"/>
              <a:buChar char=""/>
              <a:defRPr/>
            </a:pPr>
            <a:r>
              <a:rPr lang="en" dirty="0" smtClean="0"/>
              <a:t>In a number of cases, the effect of smoking on </a:t>
            </a:r>
            <a:r>
              <a:rPr lang="en" dirty="0" err="1" smtClean="0"/>
              <a:t>the bioavailability </a:t>
            </a:r>
            <a:r>
              <a:rPr lang="en" dirty="0" smtClean="0"/>
              <a:t>and therapeutic efficacy of drugs requires further study.</a:t>
            </a:r>
            <a:endParaRPr lang="ru-RU" dirty="0"/>
          </a:p>
        </p:txBody>
      </p:sp>
      <p:pic>
        <p:nvPicPr>
          <p:cNvPr id="32771" name="Picture 3" descr="C:\Users\Ігор\Desktop\Новая папка (2)\not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0"/>
            <a:ext cx="4643437"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moking-2.mpg">
            <a:hlinkClick r:id="" action="ppaction://media"/>
          </p:cNvPr>
          <p:cNvPicPr>
            <a:picLocks noGrp="1" noRot="1" noChangeAspect="1"/>
          </p:cNvPicPr>
          <p:nvPr>
            <p:ph idx="1"/>
            <a:videoFile r:link="rId1"/>
          </p:nvPr>
        </p:nvPicPr>
        <p:blipFill>
          <a:blip r:embed="rId3">
            <a:extLst>
              <a:ext uri="{28A0092B-C50C-407E-A947-70E740481C1C}">
                <a14:useLocalDpi xmlns:a14="http://schemas.microsoft.com/office/drawing/2010/main" val="0"/>
              </a:ext>
            </a:extLst>
          </a:blip>
          <a:srcRect/>
          <a:stretch>
            <a:fillRect/>
          </a:stretch>
        </p:blipFill>
        <p:spPr>
          <a:xfrm>
            <a:off x="1000125" y="500063"/>
            <a:ext cx="7286625" cy="5715000"/>
          </a:xfr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01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ravdapro.wmv">
            <a:hlinkClick r:id="" action="ppaction://media"/>
          </p:cNvPr>
          <p:cNvPicPr>
            <a:picLocks noGrp="1" noRot="1" noChangeAspect="1"/>
          </p:cNvPicPr>
          <p:nvPr>
            <p:ph idx="1"/>
            <a:videoFile r:link="rId1"/>
          </p:nvPr>
        </p:nvPicPr>
        <p:blipFill>
          <a:blip r:embed="rId3">
            <a:extLst>
              <a:ext uri="{28A0092B-C50C-407E-A947-70E740481C1C}">
                <a14:useLocalDpi xmlns:a14="http://schemas.microsoft.com/office/drawing/2010/main" val="0"/>
              </a:ext>
            </a:extLst>
          </a:blip>
          <a:srcRect/>
          <a:stretch>
            <a:fillRect/>
          </a:stretch>
        </p:blipFill>
        <p:spPr>
          <a:xfrm>
            <a:off x="642938" y="571500"/>
            <a:ext cx="7715250" cy="5929313"/>
          </a:xfr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6464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400.asf">
            <a:hlinkClick r:id="" action="ppaction://media"/>
          </p:cNvPr>
          <p:cNvPicPr>
            <a:picLocks noGrp="1" noRot="1" noChangeAspect="1"/>
          </p:cNvPicPr>
          <p:nvPr>
            <p:ph idx="1"/>
            <a:videoFile r:link="rId1"/>
          </p:nvPr>
        </p:nvPicPr>
        <p:blipFill>
          <a:blip r:embed="rId3">
            <a:extLst>
              <a:ext uri="{28A0092B-C50C-407E-A947-70E740481C1C}">
                <a14:useLocalDpi xmlns:a14="http://schemas.microsoft.com/office/drawing/2010/main" val="0"/>
              </a:ext>
            </a:extLst>
          </a:blip>
          <a:srcRect/>
          <a:stretch>
            <a:fillRect/>
          </a:stretch>
        </p:blipFill>
        <p:spPr>
          <a:xfrm>
            <a:off x="1285875" y="1071563"/>
            <a:ext cx="6000750" cy="485775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492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Содержимое 2"/>
          <p:cNvSpPr>
            <a:spLocks noGrp="1"/>
          </p:cNvSpPr>
          <p:nvPr>
            <p:ph idx="1"/>
          </p:nvPr>
        </p:nvSpPr>
        <p:spPr>
          <a:xfrm>
            <a:off x="395536" y="2492896"/>
            <a:ext cx="8229600" cy="826145"/>
          </a:xfrm>
        </p:spPr>
        <p:txBody>
          <a:bodyPr/>
          <a:lstStyle/>
          <a:p>
            <a:pPr eaLnBrk="1" hangingPunct="1">
              <a:buFont typeface="Wingdings 2" panose="05020102010507070707" pitchFamily="18" charset="2"/>
              <a:buNone/>
            </a:pPr>
            <a:r>
              <a:rPr lang="en" altLang="uk-UA" sz="4000" dirty="0" smtClean="0">
                <a:solidFill>
                  <a:srgbClr val="FFC000"/>
                </a:solidFill>
              </a:rPr>
              <a:t>        </a:t>
            </a:r>
            <a:r>
              <a:rPr lang="en" altLang="uk-UA" sz="4000" dirty="0" smtClean="0">
                <a:solidFill>
                  <a:srgbClr val="FF0180"/>
                </a:solidFill>
              </a:rPr>
              <a:t>Thank you for your attention!</a:t>
            </a:r>
            <a:endParaRPr lang="ru-RU" altLang="uk-UA" sz="4000" dirty="0" smtClean="0">
              <a:solidFill>
                <a:srgbClr val="FF018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104</TotalTime>
  <Words>2224</Words>
  <Application>Microsoft Office PowerPoint</Application>
  <PresentationFormat>Экран (4:3)</PresentationFormat>
  <Paragraphs>88</Paragraphs>
  <Slides>29</Slides>
  <Notes>0</Notes>
  <HiddenSlides>0</HiddenSlides>
  <MMClips>3</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29</vt:i4>
      </vt:variant>
    </vt:vector>
  </HeadingPairs>
  <TitlesOfParts>
    <vt:vector size="35" baseType="lpstr">
      <vt:lpstr>Arial</vt:lpstr>
      <vt:lpstr>Century Gothic</vt:lpstr>
      <vt:lpstr>Times New Roman</vt:lpstr>
      <vt:lpstr>Verdana</vt:lpstr>
      <vt:lpstr>Wingdings 2</vt:lpstr>
      <vt:lpstr>Яркая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Igor</dc:creator>
  <cp:lastModifiedBy>Alyona Zamkovaya</cp:lastModifiedBy>
  <cp:revision>16</cp:revision>
  <dcterms:modified xsi:type="dcterms:W3CDTF">2025-01-18T18:34:27Z</dcterms:modified>
</cp:coreProperties>
</file>