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32" r:id="rId1"/>
  </p:sldMasterIdLst>
  <p:notesMasterIdLst>
    <p:notesMasterId r:id="rId32"/>
  </p:notesMasterIdLst>
  <p:sldIdLst>
    <p:sldId id="256" r:id="rId2"/>
    <p:sldId id="259" r:id="rId3"/>
    <p:sldId id="257" r:id="rId4"/>
    <p:sldId id="270" r:id="rId5"/>
    <p:sldId id="258" r:id="rId6"/>
    <p:sldId id="260" r:id="rId7"/>
    <p:sldId id="261" r:id="rId8"/>
    <p:sldId id="262" r:id="rId9"/>
    <p:sldId id="263" r:id="rId10"/>
    <p:sldId id="264" r:id="rId11"/>
    <p:sldId id="265" r:id="rId12"/>
    <p:sldId id="266" r:id="rId13"/>
    <p:sldId id="267" r:id="rId14"/>
    <p:sldId id="268" r:id="rId15"/>
    <p:sldId id="271" r:id="rId16"/>
    <p:sldId id="273" r:id="rId17"/>
    <p:sldId id="272" r:id="rId18"/>
    <p:sldId id="275" r:id="rId19"/>
    <p:sldId id="274" r:id="rId20"/>
    <p:sldId id="276" r:id="rId21"/>
    <p:sldId id="277" r:id="rId22"/>
    <p:sldId id="278" r:id="rId23"/>
    <p:sldId id="279" r:id="rId24"/>
    <p:sldId id="280" r:id="rId25"/>
    <p:sldId id="281" r:id="rId26"/>
    <p:sldId id="282" r:id="rId27"/>
    <p:sldId id="283" r:id="rId28"/>
    <p:sldId id="284" r:id="rId29"/>
    <p:sldId id="285" r:id="rId30"/>
    <p:sldId id="269" r:id="rId31"/>
  </p:sldIdLst>
  <p:sldSz cx="10080625" cy="7559675"/>
  <p:notesSz cx="7559675" cy="10691813"/>
  <p:defaultTextStyle>
    <a:defPPr>
      <a:defRPr lang="en"/>
    </a:defPPr>
    <a:lvl1pPr algn="l" defTabSz="449263"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1pPr>
    <a:lvl2pPr marL="742950" indent="-285750" algn="l" defTabSz="449263"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2pPr>
    <a:lvl3pPr marL="1143000" indent="-228600" algn="l" defTabSz="449263"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3pPr>
    <a:lvl4pPr marL="1600200" indent="-228600" algn="l" defTabSz="449263"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4pPr>
    <a:lvl5pPr marL="2057400" indent="-228600" algn="l" defTabSz="449263"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5pPr>
    <a:lvl6pPr marL="2286000" algn="l" defTabSz="914400" rtl="0" eaLnBrk="1" latinLnBrk="0" hangingPunct="1">
      <a:defRPr sz="2400" kern="1200">
        <a:solidFill>
          <a:schemeClr val="bg1"/>
        </a:solidFill>
        <a:latin typeface="Times New Roman" panose="02020603050405020304" pitchFamily="18" charset="0"/>
        <a:ea typeface="+mn-ea"/>
        <a:cs typeface="+mn-cs"/>
      </a:defRPr>
    </a:lvl6pPr>
    <a:lvl7pPr marL="2743200" algn="l" defTabSz="914400" rtl="0" eaLnBrk="1" latinLnBrk="0" hangingPunct="1">
      <a:defRPr sz="2400" kern="1200">
        <a:solidFill>
          <a:schemeClr val="bg1"/>
        </a:solidFill>
        <a:latin typeface="Times New Roman" panose="02020603050405020304" pitchFamily="18" charset="0"/>
        <a:ea typeface="+mn-ea"/>
        <a:cs typeface="+mn-cs"/>
      </a:defRPr>
    </a:lvl7pPr>
    <a:lvl8pPr marL="3200400" algn="l" defTabSz="914400" rtl="0" eaLnBrk="1" latinLnBrk="0" hangingPunct="1">
      <a:defRPr sz="2400" kern="1200">
        <a:solidFill>
          <a:schemeClr val="bg1"/>
        </a:solidFill>
        <a:latin typeface="Times New Roman" panose="02020603050405020304" pitchFamily="18" charset="0"/>
        <a:ea typeface="+mn-ea"/>
        <a:cs typeface="+mn-cs"/>
      </a:defRPr>
    </a:lvl8pPr>
    <a:lvl9pPr marL="3657600" algn="l" defTabSz="914400" rtl="0" eaLnBrk="1" latinLnBrk="0" hangingPunct="1">
      <a:defRPr sz="2400" kern="1200">
        <a:solidFill>
          <a:schemeClr val="bg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57" autoAdjust="0"/>
    <p:restoredTop sz="95147" autoAdjust="0"/>
  </p:normalViewPr>
  <p:slideViewPr>
    <p:cSldViewPr>
      <p:cViewPr varScale="1">
        <p:scale>
          <a:sx n="78" d="100"/>
          <a:sy n="78" d="100"/>
        </p:scale>
        <p:origin x="77" y="58"/>
      </p:cViewPr>
      <p:guideLst>
        <p:guide orient="horz" pos="2160"/>
        <p:guide pos="2880"/>
      </p:guideLst>
    </p:cSldViewPr>
  </p:slideViewPr>
  <p:outlineViewPr>
    <p:cViewPr varScale="1">
      <p:scale>
        <a:sx n="170" d="200"/>
        <a:sy n="170" d="200"/>
      </p:scale>
      <p:origin x="0" y="101892"/>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AutoShape 1"/>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360" cap="sq">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5000"/>
              </a:lnSpc>
              <a:buClr>
                <a:srgbClr val="000000"/>
              </a:buClr>
              <a:buSzPct val="100000"/>
              <a:buFont typeface="Times New Roman" panose="02020603050405020304" pitchFamily="18" charset="0"/>
              <a:buNone/>
            </a:pPr>
            <a:endParaRPr lang="ru-RU" altLang="ru-RU"/>
          </a:p>
        </p:txBody>
      </p:sp>
      <p:sp>
        <p:nvSpPr>
          <p:cNvPr id="10243" name="Rectangle 2"/>
          <p:cNvSpPr>
            <a:spLocks noGrp="1" noRot="1" noChangeAspect="1" noChangeArrowheads="1"/>
          </p:cNvSpPr>
          <p:nvPr>
            <p:ph type="sldImg"/>
          </p:nvPr>
        </p:nvSpPr>
        <p:spPr bwMode="auto">
          <a:xfrm>
            <a:off x="1312863" y="1027113"/>
            <a:ext cx="4930775" cy="3697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4099" name="Rectangle 3"/>
          <p:cNvSpPr>
            <a:spLocks noGrp="1" noChangeArrowheads="1"/>
          </p:cNvSpPr>
          <p:nvPr>
            <p:ph type="body"/>
          </p:nvPr>
        </p:nvSpPr>
        <p:spPr bwMode="auto">
          <a:xfrm>
            <a:off x="1169988" y="5086350"/>
            <a:ext cx="5222875" cy="4103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ru-RU" altLang="ru-RU" noProof="0" smtClean="0"/>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1" name="Rectangle 2"/>
          <p:cNvSpPr>
            <a:spLocks noGrp="1" noChangeArrowheads="1"/>
          </p:cNvSpPr>
          <p:nvPr>
            <p:ph type="body" idx="1"/>
          </p:nvPr>
        </p:nvSpPr>
        <p:spPr>
          <a:xfrm>
            <a:off x="777875" y="4776788"/>
            <a:ext cx="6218238" cy="443547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39"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7"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5"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3"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1"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79"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7" name="Rectangle 2"/>
          <p:cNvSpPr>
            <a:spLocks noGrp="1" noChangeArrowheads="1"/>
          </p:cNvSpPr>
          <p:nvPr>
            <p:ph type="body" idx="1"/>
          </p:nvPr>
        </p:nvSpPr>
        <p:spPr>
          <a:xfrm>
            <a:off x="1169988" y="5086350"/>
            <a:ext cx="5226050" cy="481171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5"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3"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1"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19"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7"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5"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3"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1"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59"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7"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5"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3"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1"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299"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7"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5"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3"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1"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9"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7587"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9635"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683"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gradFill rotWithShape="1">
          <a:gsLst>
            <a:gs pos="0">
              <a:srgbClr val="242424"/>
            </a:gs>
            <a:gs pos="30000">
              <a:srgbClr val="2D2D2D"/>
            </a:gs>
            <a:gs pos="100000">
              <a:srgbClr val="7D7D7D"/>
            </a:gs>
          </a:gsLst>
          <a:lin ang="12960000"/>
        </a:gradFill>
        <a:effectLst/>
      </p:bgPr>
    </p:bg>
    <p:spTree>
      <p:nvGrpSpPr>
        <p:cNvPr id="1" name=""/>
        <p:cNvGrpSpPr/>
        <p:nvPr/>
      </p:nvGrpSpPr>
      <p:grpSpPr>
        <a:xfrm>
          <a:off x="0" y="0"/>
          <a:ext cx="0" cy="0"/>
          <a:chOff x="0" y="0"/>
          <a:chExt cx="0" cy="0"/>
        </a:xfrm>
      </p:grpSpPr>
      <p:sp>
        <p:nvSpPr>
          <p:cNvPr id="4" name="Полилиния 3"/>
          <p:cNvSpPr>
            <a:spLocks/>
          </p:cNvSpPr>
          <p:nvPr/>
        </p:nvSpPr>
        <p:spPr bwMode="auto">
          <a:xfrm>
            <a:off x="0" y="5238750"/>
            <a:ext cx="10080625" cy="2328863"/>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lIns="100794" tIns="50397" rIns="100794" bIns="50397"/>
          <a:lstStyle/>
          <a:p>
            <a:pPr eaLnBrk="1">
              <a:lnSpc>
                <a:spcPct val="95000"/>
              </a:lnSpc>
              <a:buClr>
                <a:srgbClr val="000000"/>
              </a:buClr>
              <a:buSzPct val="100000"/>
              <a:buFont typeface="Times New Roman" pitchFamily="16" charset="0"/>
              <a:buNone/>
              <a:defRPr/>
            </a:pPr>
            <a:endParaRPr lang="en-US">
              <a:latin typeface="Times New Roman" pitchFamily="16" charset="0"/>
            </a:endParaRPr>
          </a:p>
        </p:txBody>
      </p:sp>
      <p:sp>
        <p:nvSpPr>
          <p:cNvPr id="5" name="Полилиния 4"/>
          <p:cNvSpPr>
            <a:spLocks/>
          </p:cNvSpPr>
          <p:nvPr/>
        </p:nvSpPr>
        <p:spPr bwMode="auto">
          <a:xfrm>
            <a:off x="6731000" y="0"/>
            <a:ext cx="3349625" cy="7559675"/>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lIns="100794" tIns="50397" rIns="100794" bIns="50397"/>
          <a:lstStyle/>
          <a:p>
            <a:pPr eaLnBrk="1">
              <a:lnSpc>
                <a:spcPct val="95000"/>
              </a:lnSpc>
              <a:buClr>
                <a:srgbClr val="000000"/>
              </a:buClr>
              <a:buSzPct val="100000"/>
              <a:buFont typeface="Times New Roman" pitchFamily="16" charset="0"/>
              <a:buNone/>
              <a:defRPr/>
            </a:pPr>
            <a:endParaRPr lang="en-US">
              <a:latin typeface="Times New Roman" pitchFamily="16" charset="0"/>
            </a:endParaRPr>
          </a:p>
        </p:txBody>
      </p:sp>
      <p:sp>
        <p:nvSpPr>
          <p:cNvPr id="9" name="Заголовок 8"/>
          <p:cNvSpPr>
            <a:spLocks noGrp="1"/>
          </p:cNvSpPr>
          <p:nvPr>
            <p:ph type="ctrTitle"/>
          </p:nvPr>
        </p:nvSpPr>
        <p:spPr>
          <a:xfrm>
            <a:off x="473013" y="3679042"/>
            <a:ext cx="7143803" cy="2536691"/>
          </a:xfrm>
        </p:spPr>
        <p:txBody>
          <a:bodyPr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ru-RU" smtClean="0"/>
              <a:t>Образец заголовка</a:t>
            </a:r>
            <a:endParaRPr lang="en-US"/>
          </a:p>
        </p:txBody>
      </p:sp>
      <p:sp>
        <p:nvSpPr>
          <p:cNvPr id="17" name="Подзаголовок 16"/>
          <p:cNvSpPr>
            <a:spLocks noGrp="1"/>
          </p:cNvSpPr>
          <p:nvPr>
            <p:ph type="subTitle" idx="1"/>
          </p:nvPr>
        </p:nvSpPr>
        <p:spPr>
          <a:xfrm>
            <a:off x="477408" y="1702869"/>
            <a:ext cx="7143803" cy="1931917"/>
          </a:xfrm>
        </p:spPr>
        <p:txBody>
          <a:bodyPr tIns="0" rIns="50397" bIns="0" anchor="b">
            <a:normAutofit/>
          </a:bodyPr>
          <a:lstStyle>
            <a:lvl1pPr marL="0" indent="0" algn="r">
              <a:buNone/>
              <a:defRPr sz="2200">
                <a:solidFill>
                  <a:schemeClr val="tx1"/>
                </a:solidFill>
                <a:effectLst/>
              </a:defRPr>
            </a:lvl1pPr>
            <a:lvl2pPr marL="503972" indent="0" algn="ctr">
              <a:buNone/>
            </a:lvl2pPr>
            <a:lvl3pPr marL="1007943" indent="0" algn="ctr">
              <a:buNone/>
            </a:lvl3pPr>
            <a:lvl4pPr marL="1511915" indent="0" algn="ctr">
              <a:buNone/>
            </a:lvl4pPr>
            <a:lvl5pPr marL="2015886" indent="0" algn="ctr">
              <a:buNone/>
            </a:lvl5pPr>
            <a:lvl6pPr marL="2519858" indent="0" algn="ctr">
              <a:buNone/>
            </a:lvl6pPr>
            <a:lvl7pPr marL="3023829" indent="0" algn="ctr">
              <a:buNone/>
            </a:lvl7pPr>
            <a:lvl8pPr marL="3527801" indent="0" algn="ctr">
              <a:buNone/>
            </a:lvl8pPr>
            <a:lvl9pPr marL="4031772" indent="0" algn="ctr">
              <a:buNone/>
            </a:lvl9pPr>
          </a:lstStyle>
          <a:p>
            <a:r>
              <a:rPr lang="ru-RU" smtClean="0"/>
              <a:t>Образец подзаголовка</a:t>
            </a:r>
            <a:endParaRPr lang="en-US"/>
          </a:p>
        </p:txBody>
      </p:sp>
      <p:sp>
        <p:nvSpPr>
          <p:cNvPr id="6" name="Дата 29"/>
          <p:cNvSpPr>
            <a:spLocks noGrp="1"/>
          </p:cNvSpPr>
          <p:nvPr>
            <p:ph type="dt" sz="half" idx="10"/>
          </p:nvPr>
        </p:nvSpPr>
        <p:spPr/>
        <p:txBody>
          <a:bodyPr/>
          <a:lstStyle>
            <a:lvl1pPr>
              <a:defRPr/>
            </a:lvl1pPr>
          </a:lstStyle>
          <a:p>
            <a:pPr>
              <a:defRPr/>
            </a:pPr>
            <a:fld id="{2D21145A-D3AC-46AF-A430-24106E913184}" type="datetimeFigureOut">
              <a:rPr lang="en-US"/>
              <a:pPr>
                <a:defRPr/>
              </a:pPr>
              <a:t>1/18/2025</a:t>
            </a:fld>
            <a:endParaRPr lang="en-US" dirty="0">
              <a:solidFill>
                <a:srgbClr val="FFFFFF"/>
              </a:solidFill>
            </a:endParaRPr>
          </a:p>
        </p:txBody>
      </p:sp>
      <p:sp>
        <p:nvSpPr>
          <p:cNvPr id="7" name="Нижний колонтитул 18"/>
          <p:cNvSpPr>
            <a:spLocks noGrp="1"/>
          </p:cNvSpPr>
          <p:nvPr>
            <p:ph type="ftr" sz="quarter" idx="11"/>
          </p:nvPr>
        </p:nvSpPr>
        <p:spPr/>
        <p:txBody>
          <a:bodyPr/>
          <a:lstStyle>
            <a:lvl1pPr>
              <a:defRPr>
                <a:solidFill>
                  <a:schemeClr val="accent1">
                    <a:tint val="20000"/>
                  </a:schemeClr>
                </a:solidFill>
              </a:defRPr>
            </a:lvl1pPr>
          </a:lstStyle>
          <a:p>
            <a:pPr>
              <a:defRPr/>
            </a:pPr>
            <a:endParaRPr lang="en-US"/>
          </a:p>
        </p:txBody>
      </p:sp>
      <p:sp>
        <p:nvSpPr>
          <p:cNvPr id="8" name="Номер слайда 26"/>
          <p:cNvSpPr>
            <a:spLocks noGrp="1"/>
          </p:cNvSpPr>
          <p:nvPr>
            <p:ph type="sldNum" sz="quarter" idx="12"/>
          </p:nvPr>
        </p:nvSpPr>
        <p:spPr/>
        <p:txBody>
          <a:bodyPr/>
          <a:lstStyle>
            <a:lvl1pPr>
              <a:defRPr/>
            </a:lvl1pPr>
          </a:lstStyle>
          <a:p>
            <a:pPr>
              <a:defRPr/>
            </a:pPr>
            <a:fld id="{86577DAB-C0CA-43A7-AB68-F9712006BD80}" type="slidenum">
              <a:rPr lang="en-US" altLang="ru-RU"/>
              <a:pPr>
                <a:defRPr/>
              </a:pPr>
              <a:t>‹#›</a:t>
            </a:fld>
            <a:endParaRPr lang="en-US" altLang="ru-RU">
              <a:solidFill>
                <a:srgbClr val="FFFFFF"/>
              </a:solidFill>
            </a:endParaRPr>
          </a:p>
        </p:txBody>
      </p:sp>
    </p:spTree>
    <p:extLst>
      <p:ext uri="{BB962C8B-B14F-4D97-AF65-F5344CB8AC3E}">
        <p14:creationId xmlns:p14="http://schemas.microsoft.com/office/powerpoint/2010/main" val="215146103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lgn="l">
              <a:defRPr/>
            </a:lvl1pPr>
          </a:lstStyle>
          <a:p>
            <a:r>
              <a:rPr lang="ru-RU" smtClean="0"/>
              <a:t>Образец заголовка</a:t>
            </a:r>
            <a:endParaRPr lang="en-US"/>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A4D743B5-3CF1-4D74-AF6A-A9909140A454}" type="datetimeFigureOut">
              <a:rPr lang="en-US"/>
              <a:pPr>
                <a:defRPr/>
              </a:pPr>
              <a:t>1/18/2025</a:t>
            </a:fld>
            <a:endParaRPr lang="en-US"/>
          </a:p>
        </p:txBody>
      </p:sp>
      <p:sp>
        <p:nvSpPr>
          <p:cNvPr id="5" name="Нижний колонтитул 21"/>
          <p:cNvSpPr>
            <a:spLocks noGrp="1"/>
          </p:cNvSpPr>
          <p:nvPr>
            <p:ph type="ftr" sz="quarter" idx="11"/>
          </p:nvPr>
        </p:nvSpPr>
        <p:spPr/>
        <p:txBody>
          <a:bodyPr/>
          <a:lstStyle>
            <a:lvl1pPr>
              <a:defRPr/>
            </a:lvl1pPr>
          </a:lstStyle>
          <a:p>
            <a:pPr>
              <a:defRPr/>
            </a:pPr>
            <a:endParaRPr lang="en-US"/>
          </a:p>
        </p:txBody>
      </p:sp>
      <p:sp>
        <p:nvSpPr>
          <p:cNvPr id="6" name="Номер слайда 17"/>
          <p:cNvSpPr>
            <a:spLocks noGrp="1"/>
          </p:cNvSpPr>
          <p:nvPr>
            <p:ph type="sldNum" sz="quarter" idx="12"/>
          </p:nvPr>
        </p:nvSpPr>
        <p:spPr/>
        <p:txBody>
          <a:bodyPr/>
          <a:lstStyle>
            <a:lvl1pPr>
              <a:defRPr/>
            </a:lvl1pPr>
          </a:lstStyle>
          <a:p>
            <a:pPr>
              <a:defRPr/>
            </a:pPr>
            <a:fld id="{2B6A705E-1DDF-4143-A532-1894449371B3}" type="slidenum">
              <a:rPr lang="en-US" altLang="ru-RU"/>
              <a:pPr>
                <a:defRPr/>
              </a:pPr>
              <a:t>‹#›</a:t>
            </a:fld>
            <a:endParaRPr lang="en-US" altLang="ru-RU"/>
          </a:p>
        </p:txBody>
      </p:sp>
    </p:spTree>
    <p:extLst>
      <p:ext uri="{BB962C8B-B14F-4D97-AF65-F5344CB8AC3E}">
        <p14:creationId xmlns:p14="http://schemas.microsoft.com/office/powerpoint/2010/main" val="2085588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gradFill rotWithShape="1">
          <a:gsLst>
            <a:gs pos="0">
              <a:srgbClr val="242424"/>
            </a:gs>
            <a:gs pos="30000">
              <a:srgbClr val="2D2D2D"/>
            </a:gs>
            <a:gs pos="100000">
              <a:srgbClr val="7D7D7D"/>
            </a:gs>
          </a:gsLst>
          <a:lin ang="12960000"/>
        </a:gradFill>
        <a:effectLst/>
      </p:bgPr>
    </p:bg>
    <p:spTree>
      <p:nvGrpSpPr>
        <p:cNvPr id="1" name=""/>
        <p:cNvGrpSpPr/>
        <p:nvPr/>
      </p:nvGrpSpPr>
      <p:grpSpPr>
        <a:xfrm>
          <a:off x="0" y="0"/>
          <a:ext cx="0" cy="0"/>
          <a:chOff x="0" y="0"/>
          <a:chExt cx="0" cy="0"/>
        </a:xfrm>
      </p:grpSpPr>
      <p:sp>
        <p:nvSpPr>
          <p:cNvPr id="4" name="Полилиния 3"/>
          <p:cNvSpPr>
            <a:spLocks/>
          </p:cNvSpPr>
          <p:nvPr/>
        </p:nvSpPr>
        <p:spPr bwMode="auto">
          <a:xfrm>
            <a:off x="0" y="5238750"/>
            <a:ext cx="10080625" cy="2328863"/>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lIns="100794" tIns="50397" rIns="100794" bIns="50397"/>
          <a:lstStyle/>
          <a:p>
            <a:pPr eaLnBrk="1">
              <a:lnSpc>
                <a:spcPct val="95000"/>
              </a:lnSpc>
              <a:buClr>
                <a:srgbClr val="000000"/>
              </a:buClr>
              <a:buSzPct val="100000"/>
              <a:buFont typeface="Times New Roman" pitchFamily="16" charset="0"/>
              <a:buNone/>
              <a:defRPr/>
            </a:pPr>
            <a:endParaRPr lang="en-US">
              <a:latin typeface="Times New Roman" pitchFamily="16" charset="0"/>
            </a:endParaRPr>
          </a:p>
        </p:txBody>
      </p:sp>
      <p:sp>
        <p:nvSpPr>
          <p:cNvPr id="5" name="Полилиния 4"/>
          <p:cNvSpPr>
            <a:spLocks/>
          </p:cNvSpPr>
          <p:nvPr/>
        </p:nvSpPr>
        <p:spPr bwMode="auto">
          <a:xfrm>
            <a:off x="6731000" y="0"/>
            <a:ext cx="3349625" cy="7559675"/>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lIns="100794" tIns="50397" rIns="100794" bIns="50397"/>
          <a:lstStyle/>
          <a:p>
            <a:pPr eaLnBrk="1">
              <a:lnSpc>
                <a:spcPct val="95000"/>
              </a:lnSpc>
              <a:buClr>
                <a:srgbClr val="000000"/>
              </a:buClr>
              <a:buSzPct val="100000"/>
              <a:buFont typeface="Times New Roman" pitchFamily="16" charset="0"/>
              <a:buNone/>
              <a:defRPr/>
            </a:pPr>
            <a:endParaRPr lang="en-US">
              <a:latin typeface="Times New Roman" pitchFamily="16" charset="0"/>
            </a:endParaRPr>
          </a:p>
        </p:txBody>
      </p:sp>
      <p:sp>
        <p:nvSpPr>
          <p:cNvPr id="2" name="Заголовок 1"/>
          <p:cNvSpPr>
            <a:spLocks noGrp="1"/>
          </p:cNvSpPr>
          <p:nvPr>
            <p:ph type="title"/>
          </p:nvPr>
        </p:nvSpPr>
        <p:spPr>
          <a:xfrm>
            <a:off x="756047" y="3950517"/>
            <a:ext cx="7308453" cy="2013227"/>
          </a:xfrm>
        </p:spPr>
        <p:txBody>
          <a:bodyPr tIns="0" bIns="0" anchor="t"/>
          <a:lstStyle>
            <a:lvl1pPr algn="l">
              <a:buNone/>
              <a:defRPr sz="46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ru-RU" smtClean="0"/>
              <a:t>Образец заголовка</a:t>
            </a:r>
            <a:endParaRPr lang="en-US"/>
          </a:p>
        </p:txBody>
      </p:sp>
      <p:sp>
        <p:nvSpPr>
          <p:cNvPr id="3" name="Текст 2"/>
          <p:cNvSpPr>
            <a:spLocks noGrp="1"/>
          </p:cNvSpPr>
          <p:nvPr>
            <p:ph type="body" idx="1"/>
          </p:nvPr>
        </p:nvSpPr>
        <p:spPr>
          <a:xfrm>
            <a:off x="756047" y="2740134"/>
            <a:ext cx="7308453" cy="1175826"/>
          </a:xfrm>
        </p:spPr>
        <p:txBody>
          <a:bodyPr lIns="50397" tIns="0" rIns="50397" bIns="0" anchor="b"/>
          <a:lstStyle>
            <a:lvl1pPr marL="0" indent="0" algn="l">
              <a:buNone/>
              <a:defRPr sz="2200">
                <a:solidFill>
                  <a:schemeClr val="tx1"/>
                </a:solidFill>
                <a:effectLst/>
              </a:defRPr>
            </a:lvl1pPr>
            <a:lvl2pPr>
              <a:buNone/>
              <a:defRPr sz="2000">
                <a:solidFill>
                  <a:schemeClr val="tx1">
                    <a:tint val="75000"/>
                  </a:schemeClr>
                </a:solidFill>
              </a:defRPr>
            </a:lvl2pPr>
            <a:lvl3pPr>
              <a:buNone/>
              <a:defRPr sz="1800">
                <a:solidFill>
                  <a:schemeClr val="tx1">
                    <a:tint val="75000"/>
                  </a:schemeClr>
                </a:solidFill>
              </a:defRPr>
            </a:lvl3pPr>
            <a:lvl4pPr>
              <a:buNone/>
              <a:defRPr sz="1500">
                <a:solidFill>
                  <a:schemeClr val="tx1">
                    <a:tint val="75000"/>
                  </a:schemeClr>
                </a:solidFill>
              </a:defRPr>
            </a:lvl4pPr>
            <a:lvl5pPr>
              <a:buNone/>
              <a:defRPr sz="1500">
                <a:solidFill>
                  <a:schemeClr val="tx1">
                    <a:tint val="75000"/>
                  </a:schemeClr>
                </a:solidFill>
              </a:defRPr>
            </a:lvl5pPr>
          </a:lstStyle>
          <a:p>
            <a:pPr lvl="0"/>
            <a:r>
              <a:rPr lang="ru-RU" smtClean="0"/>
              <a:t>Образец текста</a:t>
            </a:r>
          </a:p>
        </p:txBody>
      </p:sp>
      <p:sp>
        <p:nvSpPr>
          <p:cNvPr id="6" name="Дата 3"/>
          <p:cNvSpPr>
            <a:spLocks noGrp="1"/>
          </p:cNvSpPr>
          <p:nvPr>
            <p:ph type="dt" sz="half" idx="10"/>
          </p:nvPr>
        </p:nvSpPr>
        <p:spPr/>
        <p:txBody>
          <a:bodyPr/>
          <a:lstStyle>
            <a:lvl1pPr>
              <a:defRPr/>
            </a:lvl1pPr>
          </a:lstStyle>
          <a:p>
            <a:pPr>
              <a:defRPr/>
            </a:pPr>
            <a:fld id="{560A2F44-C75B-4576-AECF-BF08149A2084}" type="datetimeFigureOut">
              <a:rPr lang="en-US"/>
              <a:pPr>
                <a:defRPr/>
              </a:pPr>
              <a:t>1/18/2025</a:t>
            </a:fld>
            <a:endParaRPr lang="en-US"/>
          </a:p>
        </p:txBody>
      </p:sp>
      <p:sp>
        <p:nvSpPr>
          <p:cNvPr id="7" name="Нижний колонтитул 4"/>
          <p:cNvSpPr>
            <a:spLocks noGrp="1"/>
          </p:cNvSpPr>
          <p:nvPr>
            <p:ph type="ftr" sz="quarter" idx="11"/>
          </p:nvPr>
        </p:nvSpPr>
        <p:spPr/>
        <p:txBody>
          <a:bodyPr/>
          <a:lstStyle>
            <a:lvl1pPr>
              <a:defRPr/>
            </a:lvl1pPr>
          </a:lstStyle>
          <a:p>
            <a:pPr>
              <a:defRPr/>
            </a:pPr>
            <a:endParaRPr lang="en-US"/>
          </a:p>
        </p:txBody>
      </p:sp>
      <p:sp>
        <p:nvSpPr>
          <p:cNvPr id="8" name="Номер слайда 5"/>
          <p:cNvSpPr>
            <a:spLocks noGrp="1"/>
          </p:cNvSpPr>
          <p:nvPr>
            <p:ph type="sldNum" sz="quarter" idx="12"/>
          </p:nvPr>
        </p:nvSpPr>
        <p:spPr/>
        <p:txBody>
          <a:bodyPr/>
          <a:lstStyle>
            <a:lvl1pPr>
              <a:defRPr/>
            </a:lvl1pPr>
          </a:lstStyle>
          <a:p>
            <a:pPr>
              <a:defRPr/>
            </a:pPr>
            <a:fld id="{930CC898-51BB-4AA2-BB22-B896A421FA60}" type="slidenum">
              <a:rPr lang="en-US" altLang="ru-RU"/>
              <a:pPr>
                <a:defRPr/>
              </a:pPr>
              <a:t>‹#›</a:t>
            </a:fld>
            <a:endParaRPr lang="en-US" altLang="ru-RU"/>
          </a:p>
        </p:txBody>
      </p:sp>
    </p:spTree>
    <p:extLst>
      <p:ext uri="{BB962C8B-B14F-4D97-AF65-F5344CB8AC3E}">
        <p14:creationId xmlns:p14="http://schemas.microsoft.com/office/powerpoint/2010/main" val="144798745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031" y="302737"/>
            <a:ext cx="8232510" cy="1259946"/>
          </a:xfrm>
        </p:spPr>
        <p:txBody>
          <a:bodyPr/>
          <a:lstStyle/>
          <a:p>
            <a:r>
              <a:rPr lang="ru-RU" smtClean="0"/>
              <a:t>Образец заголовка</a:t>
            </a:r>
            <a:endParaRPr lang="en-US"/>
          </a:p>
        </p:txBody>
      </p:sp>
      <p:sp>
        <p:nvSpPr>
          <p:cNvPr id="3" name="Объект 2"/>
          <p:cNvSpPr>
            <a:spLocks noGrp="1"/>
          </p:cNvSpPr>
          <p:nvPr>
            <p:ph sz="half" idx="1"/>
          </p:nvPr>
        </p:nvSpPr>
        <p:spPr>
          <a:xfrm>
            <a:off x="504031" y="1763925"/>
            <a:ext cx="4032250" cy="4989036"/>
          </a:xfrm>
        </p:spPr>
        <p:txBody>
          <a:bodyPr/>
          <a:lstStyle>
            <a:lvl1pPr>
              <a:defRPr sz="2900"/>
            </a:lvl1pPr>
            <a:lvl2pPr>
              <a:defRPr sz="2400"/>
            </a:lvl2pPr>
            <a:lvl3pPr>
              <a:defRPr sz="2200"/>
            </a:lvl3pPr>
            <a:lvl4pPr>
              <a:defRPr sz="2000"/>
            </a:lvl4pPr>
            <a:lvl5pPr>
              <a:defRPr sz="20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4704292" y="1763925"/>
            <a:ext cx="4032250" cy="4989036"/>
          </a:xfrm>
        </p:spPr>
        <p:txBody>
          <a:bodyPr/>
          <a:lstStyle>
            <a:lvl1pPr>
              <a:defRPr sz="2900"/>
            </a:lvl1pPr>
            <a:lvl2pPr>
              <a:defRPr sz="2400"/>
            </a:lvl2pPr>
            <a:lvl3pPr>
              <a:defRPr sz="2200"/>
            </a:lvl3pPr>
            <a:lvl4pPr>
              <a:defRPr sz="2000"/>
            </a:lvl4pPr>
            <a:lvl5pPr>
              <a:defRPr sz="20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0F9E13DD-E20D-439D-8A05-CFC1F8C1962D}" type="datetimeFigureOut">
              <a:rPr lang="en-US"/>
              <a:pPr>
                <a:defRPr/>
              </a:pPr>
              <a:t>1/18/2025</a:t>
            </a:fld>
            <a:endParaRPr lang="en-US"/>
          </a:p>
        </p:txBody>
      </p:sp>
      <p:sp>
        <p:nvSpPr>
          <p:cNvPr id="6" name="Нижний колонтитул 21"/>
          <p:cNvSpPr>
            <a:spLocks noGrp="1"/>
          </p:cNvSpPr>
          <p:nvPr>
            <p:ph type="ftr" sz="quarter" idx="11"/>
          </p:nvPr>
        </p:nvSpPr>
        <p:spPr/>
        <p:txBody>
          <a:bodyPr/>
          <a:lstStyle>
            <a:lvl1pPr>
              <a:defRPr/>
            </a:lvl1pPr>
          </a:lstStyle>
          <a:p>
            <a:pPr>
              <a:defRPr/>
            </a:pPr>
            <a:endParaRPr lang="en-US"/>
          </a:p>
        </p:txBody>
      </p:sp>
      <p:sp>
        <p:nvSpPr>
          <p:cNvPr id="7" name="Номер слайда 17"/>
          <p:cNvSpPr>
            <a:spLocks noGrp="1"/>
          </p:cNvSpPr>
          <p:nvPr>
            <p:ph type="sldNum" sz="quarter" idx="12"/>
          </p:nvPr>
        </p:nvSpPr>
        <p:spPr/>
        <p:txBody>
          <a:bodyPr/>
          <a:lstStyle>
            <a:lvl1pPr>
              <a:defRPr/>
            </a:lvl1pPr>
          </a:lstStyle>
          <a:p>
            <a:pPr>
              <a:defRPr/>
            </a:pPr>
            <a:fld id="{FC0846F9-086F-419E-8D95-0215C3A5658E}" type="slidenum">
              <a:rPr lang="en-US" altLang="ru-RU"/>
              <a:pPr>
                <a:defRPr/>
              </a:pPr>
              <a:t>‹#›</a:t>
            </a:fld>
            <a:endParaRPr lang="en-US" altLang="ru-RU"/>
          </a:p>
        </p:txBody>
      </p:sp>
    </p:spTree>
    <p:extLst>
      <p:ext uri="{BB962C8B-B14F-4D97-AF65-F5344CB8AC3E}">
        <p14:creationId xmlns:p14="http://schemas.microsoft.com/office/powerpoint/2010/main" val="465388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031" y="300987"/>
            <a:ext cx="9072563" cy="1259946"/>
          </a:xfrm>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504031" y="6047740"/>
            <a:ext cx="4454027" cy="923960"/>
          </a:xfrm>
        </p:spPr>
        <p:txBody>
          <a:bodyPr/>
          <a:lstStyle>
            <a:lvl1pPr marL="0" indent="0">
              <a:buNone/>
              <a:defRPr sz="2600" b="1">
                <a:solidFill>
                  <a:schemeClr val="accent1"/>
                </a:solidFill>
              </a:defRPr>
            </a:lvl1pPr>
            <a:lvl2pPr>
              <a:buNone/>
              <a:defRPr sz="2200" b="1"/>
            </a:lvl2pPr>
            <a:lvl3pPr>
              <a:buNone/>
              <a:defRPr sz="2000" b="1"/>
            </a:lvl3pPr>
            <a:lvl4pPr>
              <a:buNone/>
              <a:defRPr sz="1800" b="1"/>
            </a:lvl4pPr>
            <a:lvl5pPr>
              <a:buNone/>
              <a:defRPr sz="1800" b="1"/>
            </a:lvl5pPr>
          </a:lstStyle>
          <a:p>
            <a:pPr lvl="0"/>
            <a:r>
              <a:rPr lang="ru-RU" smtClean="0"/>
              <a:t>Образец текста</a:t>
            </a:r>
          </a:p>
        </p:txBody>
      </p:sp>
      <p:sp>
        <p:nvSpPr>
          <p:cNvPr id="4" name="Текст 3"/>
          <p:cNvSpPr>
            <a:spLocks noGrp="1"/>
          </p:cNvSpPr>
          <p:nvPr>
            <p:ph type="body" sz="half" idx="3"/>
          </p:nvPr>
        </p:nvSpPr>
        <p:spPr>
          <a:xfrm>
            <a:off x="5120818" y="6047740"/>
            <a:ext cx="4455776" cy="923960"/>
          </a:xfrm>
        </p:spPr>
        <p:txBody>
          <a:bodyPr/>
          <a:lstStyle>
            <a:lvl1pPr marL="0" indent="0">
              <a:buNone/>
              <a:defRPr sz="2600" b="1">
                <a:solidFill>
                  <a:schemeClr val="accent1"/>
                </a:solidFill>
              </a:defRPr>
            </a:lvl1pPr>
            <a:lvl2pPr>
              <a:buNone/>
              <a:defRPr sz="2200" b="1"/>
            </a:lvl2pPr>
            <a:lvl3pPr>
              <a:buNone/>
              <a:defRPr sz="2000" b="1"/>
            </a:lvl3pPr>
            <a:lvl4pPr>
              <a:buNone/>
              <a:defRPr sz="1800" b="1"/>
            </a:lvl4pPr>
            <a:lvl5pPr>
              <a:buNone/>
              <a:defRPr sz="1800" b="1"/>
            </a:lvl5pPr>
          </a:lstStyle>
          <a:p>
            <a:pPr lvl="0"/>
            <a:r>
              <a:rPr lang="ru-RU" smtClean="0"/>
              <a:t>Образец текста</a:t>
            </a:r>
          </a:p>
        </p:txBody>
      </p:sp>
      <p:sp>
        <p:nvSpPr>
          <p:cNvPr id="5" name="Объект 4"/>
          <p:cNvSpPr>
            <a:spLocks noGrp="1"/>
          </p:cNvSpPr>
          <p:nvPr>
            <p:ph sz="quarter" idx="2"/>
          </p:nvPr>
        </p:nvSpPr>
        <p:spPr>
          <a:xfrm>
            <a:off x="504031" y="1672115"/>
            <a:ext cx="4454027" cy="4345064"/>
          </a:xfrm>
        </p:spPr>
        <p:txBody>
          <a:bodyPr/>
          <a:lstStyle>
            <a:lvl1pPr>
              <a:defRPr sz="2600"/>
            </a:lvl1pPr>
            <a:lvl2pPr>
              <a:defRPr sz="22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Объект 5"/>
          <p:cNvSpPr>
            <a:spLocks noGrp="1"/>
          </p:cNvSpPr>
          <p:nvPr>
            <p:ph sz="quarter" idx="4"/>
          </p:nvPr>
        </p:nvSpPr>
        <p:spPr>
          <a:xfrm>
            <a:off x="5120818" y="1672115"/>
            <a:ext cx="4455776" cy="4345064"/>
          </a:xfrm>
        </p:spPr>
        <p:txBody>
          <a:bodyPr/>
          <a:lstStyle>
            <a:lvl1pPr>
              <a:defRPr sz="2600"/>
            </a:lvl1pPr>
            <a:lvl2pPr>
              <a:defRPr sz="22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lvl1pPr>
              <a:defRPr/>
            </a:lvl1pPr>
          </a:lstStyle>
          <a:p>
            <a:pPr>
              <a:defRPr/>
            </a:pPr>
            <a:fld id="{21FADCBE-19A9-4C98-8AF2-FA0FE47FF534}" type="datetimeFigureOut">
              <a:rPr lang="en-US"/>
              <a:pPr>
                <a:defRPr/>
              </a:pPr>
              <a:t>1/18/2025</a:t>
            </a:fld>
            <a:endParaRPr lang="en-US"/>
          </a:p>
        </p:txBody>
      </p:sp>
      <p:sp>
        <p:nvSpPr>
          <p:cNvPr id="8" name="Нижний колонтитул 7"/>
          <p:cNvSpPr>
            <a:spLocks noGrp="1"/>
          </p:cNvSpPr>
          <p:nvPr>
            <p:ph type="ftr" sz="quarter" idx="11"/>
          </p:nvPr>
        </p:nvSpPr>
        <p:spPr/>
        <p:txBody>
          <a:bodyPr/>
          <a:lstStyle>
            <a:lvl1pPr>
              <a:defRPr/>
            </a:lvl1pPr>
          </a:lstStyle>
          <a:p>
            <a:pPr>
              <a:defRPr/>
            </a:pPr>
            <a:endParaRPr lang="en-US"/>
          </a:p>
        </p:txBody>
      </p:sp>
      <p:sp>
        <p:nvSpPr>
          <p:cNvPr id="9" name="Номер слайда 8"/>
          <p:cNvSpPr>
            <a:spLocks noGrp="1"/>
          </p:cNvSpPr>
          <p:nvPr>
            <p:ph type="sldNum" sz="quarter" idx="12"/>
          </p:nvPr>
        </p:nvSpPr>
        <p:spPr/>
        <p:txBody>
          <a:bodyPr/>
          <a:lstStyle>
            <a:lvl1pPr>
              <a:defRPr/>
            </a:lvl1pPr>
          </a:lstStyle>
          <a:p>
            <a:pPr>
              <a:defRPr/>
            </a:pPr>
            <a:fld id="{8E2D5624-32CD-4E91-A8D9-63308DC9664C}" type="slidenum">
              <a:rPr lang="en-US" altLang="ru-RU"/>
              <a:pPr>
                <a:defRPr/>
              </a:pPr>
              <a:t>‹#›</a:t>
            </a:fld>
            <a:endParaRPr lang="en-US" altLang="ru-RU"/>
          </a:p>
        </p:txBody>
      </p:sp>
    </p:spTree>
    <p:extLst>
      <p:ext uri="{BB962C8B-B14F-4D97-AF65-F5344CB8AC3E}">
        <p14:creationId xmlns:p14="http://schemas.microsoft.com/office/powerpoint/2010/main" val="4243671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031" y="302387"/>
            <a:ext cx="8235871" cy="1259946"/>
          </a:xfrm>
        </p:spPr>
        <p:txBody>
          <a:bodyPr/>
          <a:lstStyle>
            <a:lvl1pPr algn="l">
              <a:defRPr sz="5100"/>
            </a:lvl1pPr>
          </a:lstStyle>
          <a:p>
            <a:r>
              <a:rPr lang="ru-RU" smtClean="0"/>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fld id="{59D5242E-F221-4A3F-AD27-C9FBF3166B7F}" type="datetimeFigureOut">
              <a:rPr lang="en-US"/>
              <a:pPr>
                <a:defRPr/>
              </a:pPr>
              <a:t>1/18/2025</a:t>
            </a:fld>
            <a:endParaRPr lang="en-US"/>
          </a:p>
        </p:txBody>
      </p:sp>
      <p:sp>
        <p:nvSpPr>
          <p:cNvPr id="4" name="Нижний колонтитул 21"/>
          <p:cNvSpPr>
            <a:spLocks noGrp="1"/>
          </p:cNvSpPr>
          <p:nvPr>
            <p:ph type="ftr" sz="quarter" idx="11"/>
          </p:nvPr>
        </p:nvSpPr>
        <p:spPr/>
        <p:txBody>
          <a:bodyPr/>
          <a:lstStyle>
            <a:lvl1pPr>
              <a:defRPr/>
            </a:lvl1pPr>
          </a:lstStyle>
          <a:p>
            <a:pPr>
              <a:defRPr/>
            </a:pPr>
            <a:endParaRPr lang="en-US"/>
          </a:p>
        </p:txBody>
      </p:sp>
      <p:sp>
        <p:nvSpPr>
          <p:cNvPr id="5" name="Номер слайда 17"/>
          <p:cNvSpPr>
            <a:spLocks noGrp="1"/>
          </p:cNvSpPr>
          <p:nvPr>
            <p:ph type="sldNum" sz="quarter" idx="12"/>
          </p:nvPr>
        </p:nvSpPr>
        <p:spPr/>
        <p:txBody>
          <a:bodyPr/>
          <a:lstStyle>
            <a:lvl1pPr>
              <a:defRPr/>
            </a:lvl1pPr>
          </a:lstStyle>
          <a:p>
            <a:pPr>
              <a:defRPr/>
            </a:pPr>
            <a:fld id="{9978E39E-89C1-4475-A078-E27A01D66A64}" type="slidenum">
              <a:rPr lang="en-US" altLang="ru-RU"/>
              <a:pPr>
                <a:defRPr/>
              </a:pPr>
              <a:t>‹#›</a:t>
            </a:fld>
            <a:endParaRPr lang="en-US" altLang="ru-RU"/>
          </a:p>
        </p:txBody>
      </p:sp>
    </p:spTree>
    <p:extLst>
      <p:ext uri="{BB962C8B-B14F-4D97-AF65-F5344CB8AC3E}">
        <p14:creationId xmlns:p14="http://schemas.microsoft.com/office/powerpoint/2010/main" val="1435634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20A61678-A332-43EC-A2DD-61A594197C7B}" type="datetimeFigureOut">
              <a:rPr lang="en-US"/>
              <a:pPr>
                <a:defRPr/>
              </a:pPr>
              <a:t>1/18/2025</a:t>
            </a:fld>
            <a:endParaRPr lang="en-US"/>
          </a:p>
        </p:txBody>
      </p:sp>
      <p:sp>
        <p:nvSpPr>
          <p:cNvPr id="3" name="Нижний колонтитул 21"/>
          <p:cNvSpPr>
            <a:spLocks noGrp="1"/>
          </p:cNvSpPr>
          <p:nvPr>
            <p:ph type="ftr" sz="quarter" idx="11"/>
          </p:nvPr>
        </p:nvSpPr>
        <p:spPr/>
        <p:txBody>
          <a:bodyPr/>
          <a:lstStyle>
            <a:lvl1pPr>
              <a:defRPr/>
            </a:lvl1pPr>
          </a:lstStyle>
          <a:p>
            <a:pPr>
              <a:defRPr/>
            </a:pPr>
            <a:endParaRPr lang="en-US"/>
          </a:p>
        </p:txBody>
      </p:sp>
      <p:sp>
        <p:nvSpPr>
          <p:cNvPr id="4" name="Номер слайда 17"/>
          <p:cNvSpPr>
            <a:spLocks noGrp="1"/>
          </p:cNvSpPr>
          <p:nvPr>
            <p:ph type="sldNum" sz="quarter" idx="12"/>
          </p:nvPr>
        </p:nvSpPr>
        <p:spPr/>
        <p:txBody>
          <a:bodyPr/>
          <a:lstStyle>
            <a:lvl1pPr>
              <a:defRPr/>
            </a:lvl1pPr>
          </a:lstStyle>
          <a:p>
            <a:pPr>
              <a:defRPr/>
            </a:pPr>
            <a:fld id="{668E96DF-AE56-4DB0-BF9E-FEC18F17ADDF}" type="slidenum">
              <a:rPr lang="en-US" altLang="ru-RU"/>
              <a:pPr>
                <a:defRPr/>
              </a:pPr>
              <a:t>‹#›</a:t>
            </a:fld>
            <a:endParaRPr lang="en-US" altLang="ru-RU"/>
          </a:p>
        </p:txBody>
      </p:sp>
    </p:spTree>
    <p:extLst>
      <p:ext uri="{BB962C8B-B14F-4D97-AF65-F5344CB8AC3E}">
        <p14:creationId xmlns:p14="http://schemas.microsoft.com/office/powerpoint/2010/main" val="1801662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031" y="1306825"/>
            <a:ext cx="3528219" cy="804965"/>
          </a:xfrm>
        </p:spPr>
        <p:txBody>
          <a:bodyPr tIns="0" bIns="0" anchor="t"/>
          <a:lstStyle>
            <a:lvl1pPr algn="l">
              <a:buNone/>
              <a:defRPr sz="2000" b="1">
                <a:solidFill>
                  <a:schemeClr val="accent1"/>
                </a:solidFill>
              </a:defRPr>
            </a:lvl1pPr>
          </a:lstStyle>
          <a:p>
            <a:r>
              <a:rPr lang="ru-RU" smtClean="0"/>
              <a:t>Образец заголовка</a:t>
            </a:r>
            <a:endParaRPr lang="en-US"/>
          </a:p>
        </p:txBody>
      </p:sp>
      <p:sp>
        <p:nvSpPr>
          <p:cNvPr id="3" name="Текст 2"/>
          <p:cNvSpPr>
            <a:spLocks noGrp="1"/>
          </p:cNvSpPr>
          <p:nvPr>
            <p:ph type="body" idx="2"/>
          </p:nvPr>
        </p:nvSpPr>
        <p:spPr>
          <a:xfrm>
            <a:off x="504031" y="236363"/>
            <a:ext cx="3024188" cy="1007957"/>
          </a:xfrm>
        </p:spPr>
        <p:txBody>
          <a:bodyPr lIns="50397" tIns="0" rIns="50397" bIns="0" anchor="b"/>
          <a:lstStyle>
            <a:lvl1pPr marL="0" indent="0" algn="l">
              <a:buNone/>
              <a:defRPr sz="1500"/>
            </a:lvl1pPr>
            <a:lvl2pPr>
              <a:buNone/>
              <a:defRPr sz="1300"/>
            </a:lvl2pPr>
            <a:lvl3pPr>
              <a:buNone/>
              <a:defRPr sz="1100"/>
            </a:lvl3pPr>
            <a:lvl4pPr>
              <a:buNone/>
              <a:defRPr sz="1000"/>
            </a:lvl4pPr>
            <a:lvl5pPr>
              <a:buNone/>
              <a:defRPr sz="1000"/>
            </a:lvl5pPr>
          </a:lstStyle>
          <a:p>
            <a:pPr lvl="0"/>
            <a:r>
              <a:rPr lang="ru-RU" smtClean="0"/>
              <a:t>Образец текста</a:t>
            </a:r>
          </a:p>
        </p:txBody>
      </p:sp>
      <p:sp>
        <p:nvSpPr>
          <p:cNvPr id="4" name="Объект 3"/>
          <p:cNvSpPr>
            <a:spLocks noGrp="1"/>
          </p:cNvSpPr>
          <p:nvPr>
            <p:ph sz="half" idx="1"/>
          </p:nvPr>
        </p:nvSpPr>
        <p:spPr>
          <a:xfrm>
            <a:off x="504031" y="2183906"/>
            <a:ext cx="7812484" cy="4199819"/>
          </a:xfrm>
        </p:spPr>
        <p:txBody>
          <a:bodyPr/>
          <a:lstStyle>
            <a:lvl1pPr>
              <a:defRPr sz="3100"/>
            </a:lvl1pPr>
            <a:lvl2pPr>
              <a:defRPr sz="2600"/>
            </a:lvl2pPr>
            <a:lvl3pPr>
              <a:defRPr sz="2400"/>
            </a:lvl3pPr>
            <a:lvl4pPr>
              <a:defRPr sz="2200"/>
            </a:lvl4pPr>
            <a:lvl5pPr>
              <a:defRPr sz="22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lvl1pPr>
              <a:defRPr/>
            </a:lvl1pPr>
          </a:lstStyle>
          <a:p>
            <a:pPr>
              <a:defRPr/>
            </a:pPr>
            <a:fld id="{3C6D80AA-8B51-489D-A294-6A54986823DC}" type="datetimeFigureOut">
              <a:rPr lang="en-US"/>
              <a:pPr>
                <a:defRPr/>
              </a:pPr>
              <a:t>1/18/2025</a:t>
            </a:fld>
            <a:endParaRPr lang="en-US"/>
          </a:p>
        </p:txBody>
      </p:sp>
      <p:sp>
        <p:nvSpPr>
          <p:cNvPr id="6" name="Нижний колонтитул 5"/>
          <p:cNvSpPr>
            <a:spLocks noGrp="1"/>
          </p:cNvSpPr>
          <p:nvPr>
            <p:ph type="ftr" sz="quarter" idx="11"/>
          </p:nvPr>
        </p:nvSpPr>
        <p:spPr/>
        <p:txBody>
          <a:bodyPr/>
          <a:lstStyle>
            <a:lvl1pPr>
              <a:defRPr/>
            </a:lvl1pPr>
          </a:lstStyle>
          <a:p>
            <a:pPr>
              <a:defRPr/>
            </a:pPr>
            <a:endParaRPr lang="en-US"/>
          </a:p>
        </p:txBody>
      </p:sp>
      <p:sp>
        <p:nvSpPr>
          <p:cNvPr id="7" name="Номер слайда 6"/>
          <p:cNvSpPr>
            <a:spLocks noGrp="1"/>
          </p:cNvSpPr>
          <p:nvPr>
            <p:ph type="sldNum" sz="quarter" idx="12"/>
          </p:nvPr>
        </p:nvSpPr>
        <p:spPr>
          <a:xfrm>
            <a:off x="8991600" y="7078663"/>
            <a:ext cx="839788" cy="403225"/>
          </a:xfrm>
        </p:spPr>
        <p:txBody>
          <a:bodyPr/>
          <a:lstStyle>
            <a:lvl1pPr>
              <a:defRPr/>
            </a:lvl1pPr>
          </a:lstStyle>
          <a:p>
            <a:pPr>
              <a:defRPr/>
            </a:pPr>
            <a:fld id="{EA296009-B301-4421-AACF-84237BFF54D2}" type="slidenum">
              <a:rPr lang="en-US" altLang="ru-RU"/>
              <a:pPr>
                <a:defRPr/>
              </a:pPr>
              <a:t>‹#›</a:t>
            </a:fld>
            <a:endParaRPr lang="en-US" altLang="ru-RU"/>
          </a:p>
        </p:txBody>
      </p:sp>
    </p:spTree>
    <p:extLst>
      <p:ext uri="{BB962C8B-B14F-4D97-AF65-F5344CB8AC3E}">
        <p14:creationId xmlns:p14="http://schemas.microsoft.com/office/powerpoint/2010/main" val="1414028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25911" y="1880228"/>
            <a:ext cx="3366677" cy="1382091"/>
          </a:xfrm>
        </p:spPr>
        <p:txBody>
          <a:bodyPr anchor="b"/>
          <a:lstStyle>
            <a:lvl1pPr algn="l">
              <a:buNone/>
              <a:defRPr sz="2400" b="1">
                <a:solidFill>
                  <a:schemeClr val="accent1"/>
                </a:solidFill>
              </a:defRPr>
            </a:lvl1pPr>
          </a:lstStyle>
          <a:p>
            <a:r>
              <a:rPr lang="ru-RU" smtClean="0"/>
              <a:t>Образец заголовка</a:t>
            </a:r>
            <a:endParaRPr lang="en-US"/>
          </a:p>
        </p:txBody>
      </p:sp>
      <p:sp>
        <p:nvSpPr>
          <p:cNvPr id="3" name="Рисунок 2"/>
          <p:cNvSpPr>
            <a:spLocks noGrp="1"/>
          </p:cNvSpPr>
          <p:nvPr>
            <p:ph type="pic" idx="1"/>
          </p:nvPr>
        </p:nvSpPr>
        <p:spPr>
          <a:xfrm>
            <a:off x="1174781" y="1124259"/>
            <a:ext cx="4536281" cy="4535805"/>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normAutofit/>
          </a:bodyPr>
          <a:lstStyle>
            <a:lvl1pPr marL="0" indent="0">
              <a:buNone/>
              <a:defRPr sz="3500"/>
            </a:lvl1pPr>
          </a:lstStyle>
          <a:p>
            <a:pPr lvl="0"/>
            <a:r>
              <a:rPr lang="ru-RU" noProof="0" smtClean="0"/>
              <a:t>Вставка рисунка</a:t>
            </a:r>
            <a:endParaRPr lang="en-US" noProof="0" dirty="0"/>
          </a:p>
        </p:txBody>
      </p:sp>
      <p:sp>
        <p:nvSpPr>
          <p:cNvPr id="4" name="Текст 3"/>
          <p:cNvSpPr>
            <a:spLocks noGrp="1"/>
          </p:cNvSpPr>
          <p:nvPr>
            <p:ph type="body" sz="half" idx="2"/>
          </p:nvPr>
        </p:nvSpPr>
        <p:spPr>
          <a:xfrm>
            <a:off x="6125913" y="3305583"/>
            <a:ext cx="3366675" cy="2935996"/>
          </a:xfrm>
        </p:spPr>
        <p:txBody>
          <a:bodyPr lIns="50397" rIns="50397"/>
          <a:lstStyle>
            <a:lvl1pPr marL="0" indent="0">
              <a:buFontTx/>
              <a:buNone/>
              <a:defRPr sz="1300"/>
            </a:lvl1pPr>
            <a:lvl2pPr>
              <a:buFontTx/>
              <a:buNone/>
              <a:defRPr sz="1300"/>
            </a:lvl2pPr>
            <a:lvl3pPr>
              <a:buFontTx/>
              <a:buNone/>
              <a:defRPr sz="1100"/>
            </a:lvl3pPr>
            <a:lvl4pPr>
              <a:buFontTx/>
              <a:buNone/>
              <a:defRPr sz="1000"/>
            </a:lvl4pPr>
            <a:lvl5pPr>
              <a:buFontTx/>
              <a:buNone/>
              <a:defRPr sz="1000"/>
            </a:lvl5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pPr>
              <a:defRPr/>
            </a:pPr>
            <a:fld id="{0AE4714E-B209-4D90-9165-85825A1719A6}" type="datetimeFigureOut">
              <a:rPr lang="en-US"/>
              <a:pPr>
                <a:defRPr/>
              </a:pPr>
              <a:t>1/18/2025</a:t>
            </a:fld>
            <a:endParaRPr lang="en-US">
              <a:solidFill>
                <a:schemeClr val="tx1"/>
              </a:solidFill>
            </a:endParaRPr>
          </a:p>
        </p:txBody>
      </p:sp>
      <p:sp>
        <p:nvSpPr>
          <p:cNvPr id="6" name="Нижний колонтитул 5"/>
          <p:cNvSpPr>
            <a:spLocks noGrp="1"/>
          </p:cNvSpPr>
          <p:nvPr>
            <p:ph type="ftr" sz="quarter" idx="11"/>
          </p:nvPr>
        </p:nvSpPr>
        <p:spPr/>
        <p:txBody>
          <a:bodyPr/>
          <a:lstStyle>
            <a:lvl1pPr>
              <a:defRPr>
                <a:solidFill>
                  <a:schemeClr val="tx1"/>
                </a:solidFill>
              </a:defRPr>
            </a:lvl1pPr>
          </a:lstStyle>
          <a:p>
            <a:pPr>
              <a:defRPr/>
            </a:pPr>
            <a:endParaRPr lang="en-US"/>
          </a:p>
        </p:txBody>
      </p:sp>
      <p:sp>
        <p:nvSpPr>
          <p:cNvPr id="7" name="Номер слайда 6"/>
          <p:cNvSpPr>
            <a:spLocks noGrp="1"/>
          </p:cNvSpPr>
          <p:nvPr>
            <p:ph type="sldNum" sz="quarter" idx="12"/>
          </p:nvPr>
        </p:nvSpPr>
        <p:spPr/>
        <p:txBody>
          <a:bodyPr/>
          <a:lstStyle>
            <a:lvl1pPr>
              <a:defRPr/>
            </a:lvl1pPr>
          </a:lstStyle>
          <a:p>
            <a:pPr>
              <a:defRPr/>
            </a:pPr>
            <a:fld id="{56C96B3E-9120-4817-B131-E1DCC94C8C89}" type="slidenum">
              <a:rPr lang="en-US" altLang="ru-RU"/>
              <a:pPr>
                <a:defRPr/>
              </a:pPr>
              <a:t>‹#›</a:t>
            </a:fld>
            <a:endParaRPr lang="en-US" altLang="ru-RU">
              <a:solidFill>
                <a:schemeClr val="tx1"/>
              </a:solidFill>
            </a:endParaRPr>
          </a:p>
        </p:txBody>
      </p:sp>
    </p:spTree>
    <p:extLst>
      <p:ext uri="{BB962C8B-B14F-4D97-AF65-F5344CB8AC3E}">
        <p14:creationId xmlns:p14="http://schemas.microsoft.com/office/powerpoint/2010/main" val="282907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51FAAE56-58EC-4156-B4A9-75BCBC5899B9}" type="datetimeFigureOut">
              <a:rPr lang="en-US"/>
              <a:pPr>
                <a:defRPr/>
              </a:pPr>
              <a:t>1/18/2025</a:t>
            </a:fld>
            <a:endParaRPr lang="en-US"/>
          </a:p>
        </p:txBody>
      </p:sp>
      <p:sp>
        <p:nvSpPr>
          <p:cNvPr id="5" name="Нижний колонтитул 21"/>
          <p:cNvSpPr>
            <a:spLocks noGrp="1"/>
          </p:cNvSpPr>
          <p:nvPr>
            <p:ph type="ftr" sz="quarter" idx="11"/>
          </p:nvPr>
        </p:nvSpPr>
        <p:spPr/>
        <p:txBody>
          <a:bodyPr/>
          <a:lstStyle>
            <a:lvl1pPr>
              <a:defRPr/>
            </a:lvl1pPr>
          </a:lstStyle>
          <a:p>
            <a:pPr>
              <a:defRPr/>
            </a:pPr>
            <a:endParaRPr lang="en-US"/>
          </a:p>
        </p:txBody>
      </p:sp>
      <p:sp>
        <p:nvSpPr>
          <p:cNvPr id="6" name="Номер слайда 17"/>
          <p:cNvSpPr>
            <a:spLocks noGrp="1"/>
          </p:cNvSpPr>
          <p:nvPr>
            <p:ph type="sldNum" sz="quarter" idx="12"/>
          </p:nvPr>
        </p:nvSpPr>
        <p:spPr/>
        <p:txBody>
          <a:bodyPr/>
          <a:lstStyle>
            <a:lvl1pPr>
              <a:defRPr/>
            </a:lvl1pPr>
          </a:lstStyle>
          <a:p>
            <a:pPr>
              <a:defRPr/>
            </a:pPr>
            <a:fld id="{6CB205EA-E26D-4E16-B956-8E2583B56A12}" type="slidenum">
              <a:rPr lang="en-US" altLang="ru-RU"/>
              <a:pPr>
                <a:defRPr/>
              </a:pPr>
              <a:t>‹#›</a:t>
            </a:fld>
            <a:endParaRPr lang="en-US" altLang="ru-RU"/>
          </a:p>
        </p:txBody>
      </p:sp>
    </p:spTree>
    <p:extLst>
      <p:ext uri="{BB962C8B-B14F-4D97-AF65-F5344CB8AC3E}">
        <p14:creationId xmlns:p14="http://schemas.microsoft.com/office/powerpoint/2010/main" val="643923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308453" y="302738"/>
            <a:ext cx="2268141" cy="6450223"/>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504031" y="302738"/>
            <a:ext cx="6636411" cy="645022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1AE5A9F9-4CB8-4F80-AA8D-21AFC4821102}" type="datetimeFigureOut">
              <a:rPr lang="en-US"/>
              <a:pPr>
                <a:defRPr/>
              </a:pPr>
              <a:t>1/18/2025</a:t>
            </a:fld>
            <a:endParaRPr lang="en-US"/>
          </a:p>
        </p:txBody>
      </p:sp>
      <p:sp>
        <p:nvSpPr>
          <p:cNvPr id="5" name="Нижний колонтитул 21"/>
          <p:cNvSpPr>
            <a:spLocks noGrp="1"/>
          </p:cNvSpPr>
          <p:nvPr>
            <p:ph type="ftr" sz="quarter" idx="11"/>
          </p:nvPr>
        </p:nvSpPr>
        <p:spPr/>
        <p:txBody>
          <a:bodyPr/>
          <a:lstStyle>
            <a:lvl1pPr>
              <a:defRPr/>
            </a:lvl1pPr>
          </a:lstStyle>
          <a:p>
            <a:pPr>
              <a:defRPr/>
            </a:pPr>
            <a:endParaRPr lang="en-US"/>
          </a:p>
        </p:txBody>
      </p:sp>
      <p:sp>
        <p:nvSpPr>
          <p:cNvPr id="6" name="Номер слайда 17"/>
          <p:cNvSpPr>
            <a:spLocks noGrp="1"/>
          </p:cNvSpPr>
          <p:nvPr>
            <p:ph type="sldNum" sz="quarter" idx="12"/>
          </p:nvPr>
        </p:nvSpPr>
        <p:spPr/>
        <p:txBody>
          <a:bodyPr/>
          <a:lstStyle>
            <a:lvl1pPr>
              <a:defRPr/>
            </a:lvl1pPr>
          </a:lstStyle>
          <a:p>
            <a:pPr>
              <a:defRPr/>
            </a:pPr>
            <a:fld id="{54DCB983-DA54-4C24-ACBD-D96EBD17C505}" type="slidenum">
              <a:rPr lang="en-US" altLang="ru-RU"/>
              <a:pPr>
                <a:defRPr/>
              </a:pPr>
              <a:t>‹#›</a:t>
            </a:fld>
            <a:endParaRPr lang="en-US" altLang="ru-RU"/>
          </a:p>
        </p:txBody>
      </p:sp>
    </p:spTree>
    <p:extLst>
      <p:ext uri="{BB962C8B-B14F-4D97-AF65-F5344CB8AC3E}">
        <p14:creationId xmlns:p14="http://schemas.microsoft.com/office/powerpoint/2010/main" val="16559724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41363" y="282575"/>
            <a:ext cx="8605837" cy="1258888"/>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741363" y="1963738"/>
            <a:ext cx="4308475" cy="493395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5202238" y="1963738"/>
            <a:ext cx="4308475" cy="23907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5202238" y="4506913"/>
            <a:ext cx="4308475" cy="23907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831835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AndTx">
  <p:cSld name="Заголовок, два объекта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41363" y="282575"/>
            <a:ext cx="8605837" cy="1258888"/>
          </a:xfrm>
        </p:spPr>
        <p:txBody>
          <a:bodyPr/>
          <a:lstStyle/>
          <a:p>
            <a:r>
              <a:rPr lang="ru-RU" smtClean="0"/>
              <a:t>Образец заголовка</a:t>
            </a:r>
            <a:endParaRPr lang="ru-RU"/>
          </a:p>
        </p:txBody>
      </p:sp>
      <p:sp>
        <p:nvSpPr>
          <p:cNvPr id="3" name="Объект 2"/>
          <p:cNvSpPr>
            <a:spLocks noGrp="1"/>
          </p:cNvSpPr>
          <p:nvPr>
            <p:ph sz="quarter" idx="1"/>
          </p:nvPr>
        </p:nvSpPr>
        <p:spPr>
          <a:xfrm>
            <a:off x="741363" y="1963738"/>
            <a:ext cx="4308475" cy="23907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741363" y="4506913"/>
            <a:ext cx="4308475" cy="23907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half" idx="3"/>
          </p:nvPr>
        </p:nvSpPr>
        <p:spPr>
          <a:xfrm>
            <a:off x="5202238" y="1963738"/>
            <a:ext cx="4308475" cy="493395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7765368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verTx">
  <p:cSld name="Заголовок и объект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41363" y="282575"/>
            <a:ext cx="8605837" cy="1258888"/>
          </a:xfrm>
        </p:spPr>
        <p:txBody>
          <a:bodyPr/>
          <a:lstStyle/>
          <a:p>
            <a:r>
              <a:rPr lang="ru-RU" smtClean="0"/>
              <a:t>Образец заголовка</a:t>
            </a:r>
            <a:endParaRPr lang="ru-RU"/>
          </a:p>
        </p:txBody>
      </p:sp>
      <p:sp>
        <p:nvSpPr>
          <p:cNvPr id="3" name="Объект 2"/>
          <p:cNvSpPr>
            <a:spLocks noGrp="1"/>
          </p:cNvSpPr>
          <p:nvPr>
            <p:ph sz="half" idx="1"/>
          </p:nvPr>
        </p:nvSpPr>
        <p:spPr>
          <a:xfrm>
            <a:off x="741363" y="1963738"/>
            <a:ext cx="8769350" cy="23907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741363" y="4506913"/>
            <a:ext cx="8769350" cy="23907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921694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Полилиния 11"/>
          <p:cNvSpPr>
            <a:spLocks/>
          </p:cNvSpPr>
          <p:nvPr/>
        </p:nvSpPr>
        <p:spPr bwMode="auto">
          <a:xfrm>
            <a:off x="0" y="5238750"/>
            <a:ext cx="10080625" cy="2328863"/>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lIns="100794" tIns="50397" rIns="100794" bIns="50397"/>
          <a:lstStyle/>
          <a:p>
            <a:pPr eaLnBrk="1">
              <a:lnSpc>
                <a:spcPct val="95000"/>
              </a:lnSpc>
              <a:buClr>
                <a:srgbClr val="000000"/>
              </a:buClr>
              <a:buSzPct val="100000"/>
              <a:buFont typeface="Times New Roman" pitchFamily="16" charset="0"/>
              <a:buNone/>
              <a:defRPr/>
            </a:pPr>
            <a:endParaRPr lang="en-US">
              <a:latin typeface="Times New Roman" pitchFamily="16" charset="0"/>
            </a:endParaRPr>
          </a:p>
        </p:txBody>
      </p:sp>
      <p:sp>
        <p:nvSpPr>
          <p:cNvPr id="16" name="Полилиния 15"/>
          <p:cNvSpPr>
            <a:spLocks/>
          </p:cNvSpPr>
          <p:nvPr/>
        </p:nvSpPr>
        <p:spPr bwMode="auto">
          <a:xfrm>
            <a:off x="8064500" y="0"/>
            <a:ext cx="2016125" cy="7559675"/>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lIns="100794" tIns="50397" rIns="100794" bIns="50397"/>
          <a:lstStyle/>
          <a:p>
            <a:pPr eaLnBrk="1">
              <a:lnSpc>
                <a:spcPct val="95000"/>
              </a:lnSpc>
              <a:buClr>
                <a:srgbClr val="000000"/>
              </a:buClr>
              <a:buSzPct val="100000"/>
              <a:buFont typeface="Times New Roman" pitchFamily="16" charset="0"/>
              <a:buNone/>
              <a:defRPr/>
            </a:pPr>
            <a:endParaRPr lang="en-US">
              <a:latin typeface="Times New Roman" pitchFamily="16" charset="0"/>
            </a:endParaRPr>
          </a:p>
        </p:txBody>
      </p:sp>
      <p:sp>
        <p:nvSpPr>
          <p:cNvPr id="1028" name="Заголовок 8"/>
          <p:cNvSpPr>
            <a:spLocks noGrp="1"/>
          </p:cNvSpPr>
          <p:nvPr>
            <p:ph type="title"/>
          </p:nvPr>
        </p:nvSpPr>
        <p:spPr bwMode="auto">
          <a:xfrm>
            <a:off x="503238" y="303213"/>
            <a:ext cx="823277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0397" tIns="50397" rIns="50397" bIns="50397" numCol="1" anchor="ctr" anchorCtr="0" compatLnSpc="1">
            <a:prstTxWarp prst="textNoShape">
              <a:avLst/>
            </a:prstTxWarp>
          </a:bodyPr>
          <a:lstStyle/>
          <a:p>
            <a:pPr lvl="0"/>
            <a:r>
              <a:rPr lang="ru-RU" altLang="ru-RU" smtClean="0"/>
              <a:t>Образец заголовка</a:t>
            </a:r>
            <a:endParaRPr lang="en-US" altLang="ru-RU" smtClean="0"/>
          </a:p>
        </p:txBody>
      </p:sp>
      <p:sp>
        <p:nvSpPr>
          <p:cNvPr id="1029" name="Текст 29"/>
          <p:cNvSpPr>
            <a:spLocks noGrp="1"/>
          </p:cNvSpPr>
          <p:nvPr>
            <p:ph type="body" idx="1"/>
          </p:nvPr>
        </p:nvSpPr>
        <p:spPr bwMode="auto">
          <a:xfrm>
            <a:off x="503238" y="1763713"/>
            <a:ext cx="8232775" cy="498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0794" tIns="50397" rIns="100794" bIns="50397"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
        <p:nvSpPr>
          <p:cNvPr id="10" name="Дата 9"/>
          <p:cNvSpPr>
            <a:spLocks noGrp="1"/>
          </p:cNvSpPr>
          <p:nvPr>
            <p:ph type="dt" sz="half" idx="2"/>
          </p:nvPr>
        </p:nvSpPr>
        <p:spPr>
          <a:xfrm>
            <a:off x="503238" y="7078663"/>
            <a:ext cx="2352675" cy="403225"/>
          </a:xfrm>
          <a:prstGeom prst="rect">
            <a:avLst/>
          </a:prstGeom>
        </p:spPr>
        <p:txBody>
          <a:bodyPr vert="horz" lIns="100794" tIns="50397" rIns="100794" bIns="0" anchor="b"/>
          <a:lstStyle>
            <a:lvl1pPr algn="l" eaLnBrk="1" latinLnBrk="0" hangingPunct="1">
              <a:lnSpc>
                <a:spcPct val="95000"/>
              </a:lnSpc>
              <a:buClr>
                <a:srgbClr val="000000"/>
              </a:buClr>
              <a:buSzPct val="100000"/>
              <a:buFont typeface="Times New Roman" pitchFamily="16" charset="0"/>
              <a:buNone/>
              <a:defRPr kumimoji="0" sz="1100">
                <a:solidFill>
                  <a:schemeClr val="tx2">
                    <a:shade val="50000"/>
                  </a:schemeClr>
                </a:solidFill>
                <a:latin typeface="Times New Roman" pitchFamily="16" charset="0"/>
              </a:defRPr>
            </a:lvl1pPr>
          </a:lstStyle>
          <a:p>
            <a:pPr>
              <a:defRPr/>
            </a:pPr>
            <a:fld id="{4ED68C17-1EF0-420A-9DFB-EAFDD26C8140}" type="datetimeFigureOut">
              <a:rPr lang="en-US"/>
              <a:pPr>
                <a:defRPr/>
              </a:pPr>
              <a:t>1/18/2025</a:t>
            </a:fld>
            <a:endParaRPr lang="en-US"/>
          </a:p>
        </p:txBody>
      </p:sp>
      <p:sp>
        <p:nvSpPr>
          <p:cNvPr id="22" name="Нижний колонтитул 21"/>
          <p:cNvSpPr>
            <a:spLocks noGrp="1"/>
          </p:cNvSpPr>
          <p:nvPr>
            <p:ph type="ftr" sz="quarter" idx="3"/>
          </p:nvPr>
        </p:nvSpPr>
        <p:spPr>
          <a:xfrm>
            <a:off x="3444875" y="7078663"/>
            <a:ext cx="3190875" cy="403225"/>
          </a:xfrm>
          <a:prstGeom prst="rect">
            <a:avLst/>
          </a:prstGeom>
        </p:spPr>
        <p:txBody>
          <a:bodyPr vert="horz" lIns="0" tIns="50397" rIns="0" bIns="0" anchor="b"/>
          <a:lstStyle>
            <a:lvl1pPr algn="ctr" eaLnBrk="1" latinLnBrk="0" hangingPunct="1">
              <a:lnSpc>
                <a:spcPct val="95000"/>
              </a:lnSpc>
              <a:buClr>
                <a:srgbClr val="000000"/>
              </a:buClr>
              <a:buSzPct val="100000"/>
              <a:buFont typeface="Times New Roman" pitchFamily="16" charset="0"/>
              <a:buNone/>
              <a:defRPr kumimoji="0" sz="1100">
                <a:solidFill>
                  <a:schemeClr val="tx2">
                    <a:shade val="50000"/>
                  </a:schemeClr>
                </a:solidFill>
                <a:latin typeface="Times New Roman" pitchFamily="16" charset="0"/>
              </a:defRPr>
            </a:lvl1pPr>
          </a:lstStyle>
          <a:p>
            <a:pPr>
              <a:defRPr/>
            </a:pPr>
            <a:endParaRPr lang="en-US"/>
          </a:p>
        </p:txBody>
      </p:sp>
      <p:sp>
        <p:nvSpPr>
          <p:cNvPr id="18" name="Номер слайда 17"/>
          <p:cNvSpPr>
            <a:spLocks noGrp="1"/>
          </p:cNvSpPr>
          <p:nvPr>
            <p:ph type="sldNum" sz="quarter" idx="4"/>
          </p:nvPr>
        </p:nvSpPr>
        <p:spPr>
          <a:xfrm>
            <a:off x="8988425" y="7078663"/>
            <a:ext cx="839788" cy="403225"/>
          </a:xfrm>
          <a:prstGeom prst="rect">
            <a:avLst/>
          </a:prstGeom>
        </p:spPr>
        <p:txBody>
          <a:bodyPr vert="horz" wrap="square" lIns="0" tIns="0" rIns="0" bIns="0" numCol="1" anchor="b" anchorCtr="0" compatLnSpc="1">
            <a:prstTxWarp prst="textNoShape">
              <a:avLst/>
            </a:prstTxWarp>
          </a:bodyPr>
          <a:lstStyle>
            <a:lvl1pPr algn="r" eaLnBrk="1" hangingPunct="1">
              <a:lnSpc>
                <a:spcPct val="95000"/>
              </a:lnSpc>
              <a:buClr>
                <a:srgbClr val="000000"/>
              </a:buClr>
              <a:buSzPct val="100000"/>
              <a:buFont typeface="Times New Roman" panose="02020603050405020304" pitchFamily="18" charset="0"/>
              <a:buNone/>
              <a:defRPr sz="1100">
                <a:solidFill>
                  <a:srgbClr val="9B9A98"/>
                </a:solidFill>
              </a:defRPr>
            </a:lvl1pPr>
          </a:lstStyle>
          <a:p>
            <a:pPr>
              <a:defRPr/>
            </a:pPr>
            <a:fld id="{C5DB4880-746C-4F6C-93E4-3B3DEB7C0331}" type="slidenum">
              <a:rPr lang="en-US" altLang="ru-RU"/>
              <a:pPr>
                <a:defRPr/>
              </a:pPr>
              <a:t>‹#›</a:t>
            </a:fld>
            <a:endParaRPr lang="en-US" altLang="ru-RU"/>
          </a:p>
        </p:txBody>
      </p:sp>
    </p:spTree>
  </p:cSld>
  <p:clrMap bg1="dk1" tx1="lt1" bg2="dk2" tx2="lt2" accent1="accent1" accent2="accent2" accent3="accent3" accent4="accent4" accent5="accent5" accent6="accent6" hlink="hlink" folHlink="folHlink"/>
  <p:sldLayoutIdLst>
    <p:sldLayoutId id="2147483827" r:id="rId1"/>
    <p:sldLayoutId id="2147483821" r:id="rId2"/>
    <p:sldLayoutId id="2147483828" r:id="rId3"/>
    <p:sldLayoutId id="2147483822" r:id="rId4"/>
    <p:sldLayoutId id="2147483829" r:id="rId5"/>
    <p:sldLayoutId id="2147483823" r:id="rId6"/>
    <p:sldLayoutId id="2147483824" r:id="rId7"/>
    <p:sldLayoutId id="2147483830" r:id="rId8"/>
    <p:sldLayoutId id="2147483831" r:id="rId9"/>
    <p:sldLayoutId id="2147483825" r:id="rId10"/>
    <p:sldLayoutId id="2147483826" r:id="rId11"/>
    <p:sldLayoutId id="2147483832" r:id="rId12"/>
    <p:sldLayoutId id="2147483833" r:id="rId13"/>
    <p:sldLayoutId id="2147483834" r:id="rId14"/>
  </p:sldLayoutIdLst>
  <p:txStyles>
    <p:titleStyle>
      <a:lvl1pPr algn="l" rtl="0" eaLnBrk="0" fontAlgn="base" hangingPunct="0">
        <a:spcBef>
          <a:spcPct val="0"/>
        </a:spcBef>
        <a:spcAft>
          <a:spcPct val="0"/>
        </a:spcAft>
        <a:defRPr sz="5100" kern="1200">
          <a:solidFill>
            <a:schemeClr val="tx1"/>
          </a:solidFill>
          <a:latin typeface="+mj-lt"/>
          <a:ea typeface="+mj-ea"/>
          <a:cs typeface="+mj-cs"/>
        </a:defRPr>
      </a:lvl1pPr>
      <a:lvl2pPr algn="l" rtl="0" eaLnBrk="0" fontAlgn="base" hangingPunct="0">
        <a:spcBef>
          <a:spcPct val="0"/>
        </a:spcBef>
        <a:spcAft>
          <a:spcPct val="0"/>
        </a:spcAft>
        <a:defRPr sz="5100">
          <a:solidFill>
            <a:schemeClr val="tx1"/>
          </a:solidFill>
          <a:latin typeface="Franklin Gothic Book" pitchFamily="34" charset="0"/>
        </a:defRPr>
      </a:lvl2pPr>
      <a:lvl3pPr algn="l" rtl="0" eaLnBrk="0" fontAlgn="base" hangingPunct="0">
        <a:spcBef>
          <a:spcPct val="0"/>
        </a:spcBef>
        <a:spcAft>
          <a:spcPct val="0"/>
        </a:spcAft>
        <a:defRPr sz="5100">
          <a:solidFill>
            <a:schemeClr val="tx1"/>
          </a:solidFill>
          <a:latin typeface="Franklin Gothic Book" pitchFamily="34" charset="0"/>
        </a:defRPr>
      </a:lvl3pPr>
      <a:lvl4pPr algn="l" rtl="0" eaLnBrk="0" fontAlgn="base" hangingPunct="0">
        <a:spcBef>
          <a:spcPct val="0"/>
        </a:spcBef>
        <a:spcAft>
          <a:spcPct val="0"/>
        </a:spcAft>
        <a:defRPr sz="5100">
          <a:solidFill>
            <a:schemeClr val="tx1"/>
          </a:solidFill>
          <a:latin typeface="Franklin Gothic Book" pitchFamily="34" charset="0"/>
        </a:defRPr>
      </a:lvl4pPr>
      <a:lvl5pPr algn="l" rtl="0" eaLnBrk="0" fontAlgn="base" hangingPunct="0">
        <a:spcBef>
          <a:spcPct val="0"/>
        </a:spcBef>
        <a:spcAft>
          <a:spcPct val="0"/>
        </a:spcAft>
        <a:defRPr sz="5100">
          <a:solidFill>
            <a:schemeClr val="tx1"/>
          </a:solidFill>
          <a:latin typeface="Franklin Gothic Book" pitchFamily="34" charset="0"/>
        </a:defRPr>
      </a:lvl5pPr>
      <a:lvl6pPr marL="457200" algn="l" rtl="0" fontAlgn="base">
        <a:spcBef>
          <a:spcPct val="0"/>
        </a:spcBef>
        <a:spcAft>
          <a:spcPct val="0"/>
        </a:spcAft>
        <a:defRPr sz="5100">
          <a:solidFill>
            <a:schemeClr val="tx1"/>
          </a:solidFill>
          <a:latin typeface="Franklin Gothic Book" pitchFamily="34" charset="0"/>
        </a:defRPr>
      </a:lvl6pPr>
      <a:lvl7pPr marL="914400" algn="l" rtl="0" fontAlgn="base">
        <a:spcBef>
          <a:spcPct val="0"/>
        </a:spcBef>
        <a:spcAft>
          <a:spcPct val="0"/>
        </a:spcAft>
        <a:defRPr sz="5100">
          <a:solidFill>
            <a:schemeClr val="tx1"/>
          </a:solidFill>
          <a:latin typeface="Franklin Gothic Book" pitchFamily="34" charset="0"/>
        </a:defRPr>
      </a:lvl7pPr>
      <a:lvl8pPr marL="1371600" algn="l" rtl="0" fontAlgn="base">
        <a:spcBef>
          <a:spcPct val="0"/>
        </a:spcBef>
        <a:spcAft>
          <a:spcPct val="0"/>
        </a:spcAft>
        <a:defRPr sz="5100">
          <a:solidFill>
            <a:schemeClr val="tx1"/>
          </a:solidFill>
          <a:latin typeface="Franklin Gothic Book" pitchFamily="34" charset="0"/>
        </a:defRPr>
      </a:lvl8pPr>
      <a:lvl9pPr marL="1828800" algn="l" rtl="0" fontAlgn="base">
        <a:spcBef>
          <a:spcPct val="0"/>
        </a:spcBef>
        <a:spcAft>
          <a:spcPct val="0"/>
        </a:spcAft>
        <a:defRPr sz="5100">
          <a:solidFill>
            <a:schemeClr val="tx1"/>
          </a:solidFill>
          <a:latin typeface="Franklin Gothic Book" pitchFamily="34" charset="0"/>
        </a:defRPr>
      </a:lvl9pPr>
    </p:titleStyle>
    <p:bodyStyle>
      <a:lvl1pPr marL="463550" indent="-422275" algn="l" rtl="0" eaLnBrk="0" fontAlgn="base" hangingPunct="0">
        <a:spcBef>
          <a:spcPct val="20000"/>
        </a:spcBef>
        <a:spcAft>
          <a:spcPct val="0"/>
        </a:spcAft>
        <a:buClr>
          <a:schemeClr val="accent1"/>
        </a:buClr>
        <a:buSzPct val="80000"/>
        <a:buFont typeface="Wingdings 2" panose="05020102010507070707" pitchFamily="18" charset="2"/>
        <a:buChar char=""/>
        <a:defRPr sz="3300" kern="1200">
          <a:solidFill>
            <a:schemeClr val="tx1"/>
          </a:solidFill>
          <a:latin typeface="+mn-lt"/>
          <a:ea typeface="+mn-ea"/>
          <a:cs typeface="+mn-cs"/>
        </a:defRPr>
      </a:lvl1pPr>
      <a:lvl2pPr marL="795338" indent="-301625" algn="l" rtl="0" eaLnBrk="0" fontAlgn="base" hangingPunct="0">
        <a:spcBef>
          <a:spcPct val="20000"/>
        </a:spcBef>
        <a:spcAft>
          <a:spcPct val="0"/>
        </a:spcAft>
        <a:buClr>
          <a:schemeClr val="accent1"/>
        </a:buClr>
        <a:buSzPct val="90000"/>
        <a:buFont typeface="Wingdings 2" panose="05020102010507070707" pitchFamily="18" charset="2"/>
        <a:buChar char=""/>
        <a:defRPr sz="2900" kern="1200">
          <a:solidFill>
            <a:schemeClr val="tx1"/>
          </a:solidFill>
          <a:latin typeface="+mn-lt"/>
          <a:ea typeface="+mn-ea"/>
          <a:cs typeface="+mn-cs"/>
        </a:defRPr>
      </a:lvl2pPr>
      <a:lvl3pPr marL="1108075" indent="-280988" algn="l" rtl="0" eaLnBrk="0" fontAlgn="base" hangingPunct="0">
        <a:spcBef>
          <a:spcPct val="20000"/>
        </a:spcBef>
        <a:spcAft>
          <a:spcPct val="0"/>
        </a:spcAft>
        <a:buClr>
          <a:schemeClr val="accent2"/>
        </a:buClr>
        <a:buSzPct val="85000"/>
        <a:buFont typeface="Arial" panose="020B0604020202020204" pitchFamily="34" charset="0"/>
        <a:buChar char="○"/>
        <a:defRPr sz="2600" kern="1200">
          <a:solidFill>
            <a:schemeClr val="tx1"/>
          </a:solidFill>
          <a:latin typeface="+mn-lt"/>
          <a:ea typeface="+mn-ea"/>
          <a:cs typeface="+mn-cs"/>
        </a:defRPr>
      </a:lvl3pPr>
      <a:lvl4pPr marL="1409700" indent="-261938" algn="l" rtl="0" eaLnBrk="0" fontAlgn="base" hangingPunct="0">
        <a:spcBef>
          <a:spcPct val="20000"/>
        </a:spcBef>
        <a:spcAft>
          <a:spcPct val="0"/>
        </a:spcAft>
        <a:buClr>
          <a:srgbClr val="8D89A4"/>
        </a:buClr>
        <a:buSzPct val="90000"/>
        <a:buFont typeface="Wingdings 2" panose="05020102010507070707" pitchFamily="18" charset="2"/>
        <a:buChar char=""/>
        <a:defRPr sz="2200" kern="1200">
          <a:solidFill>
            <a:schemeClr val="tx1"/>
          </a:solidFill>
          <a:latin typeface="+mn-lt"/>
          <a:ea typeface="+mn-ea"/>
          <a:cs typeface="+mn-cs"/>
        </a:defRPr>
      </a:lvl4pPr>
      <a:lvl5pPr marL="1641475" indent="-200025" algn="l" rtl="0" eaLnBrk="0" fontAlgn="base" hangingPunct="0">
        <a:spcBef>
          <a:spcPct val="20000"/>
        </a:spcBef>
        <a:spcAft>
          <a:spcPct val="0"/>
        </a:spcAft>
        <a:buClr>
          <a:srgbClr val="748560"/>
        </a:buClr>
        <a:buSzPct val="100000"/>
        <a:buFont typeface="Arial" panose="020B0604020202020204" pitchFamily="34" charset="0"/>
        <a:buChar char="-"/>
        <a:defRPr sz="2200" kern="1200">
          <a:solidFill>
            <a:schemeClr val="tx1"/>
          </a:solidFill>
          <a:latin typeface="+mn-lt"/>
          <a:ea typeface="+mn-ea"/>
          <a:cs typeface="+mn-cs"/>
        </a:defRPr>
      </a:lvl5pPr>
      <a:lvl6pPr marL="1874774" indent="-201589" algn="l" rtl="0" eaLnBrk="1" latinLnBrk="0" hangingPunct="1">
        <a:spcBef>
          <a:spcPct val="20000"/>
        </a:spcBef>
        <a:buClr>
          <a:schemeClr val="accent5"/>
        </a:buClr>
        <a:buFont typeface="Arial"/>
        <a:buChar char="-"/>
        <a:defRPr kumimoji="0" sz="2200" kern="1200" baseline="0">
          <a:solidFill>
            <a:schemeClr val="tx1"/>
          </a:solidFill>
          <a:latin typeface="+mn-lt"/>
          <a:ea typeface="+mn-ea"/>
          <a:cs typeface="+mn-cs"/>
        </a:defRPr>
      </a:lvl6pPr>
      <a:lvl7pPr marL="2116681" indent="-201589" algn="l" rtl="0" eaLnBrk="1" latinLnBrk="0" hangingPunct="1">
        <a:spcBef>
          <a:spcPct val="20000"/>
        </a:spcBef>
        <a:buClr>
          <a:schemeClr val="accent6"/>
        </a:buClr>
        <a:buSzPct val="100000"/>
        <a:buFont typeface="Arial"/>
        <a:buChar char="•"/>
        <a:defRPr kumimoji="0" sz="2000" kern="1200" baseline="0">
          <a:solidFill>
            <a:schemeClr val="tx1"/>
          </a:solidFill>
          <a:latin typeface="+mn-lt"/>
          <a:ea typeface="+mn-ea"/>
          <a:cs typeface="+mn-cs"/>
        </a:defRPr>
      </a:lvl7pPr>
      <a:lvl8pPr marL="2358587" indent="-201589" algn="l" rtl="0" eaLnBrk="1" latinLnBrk="0" hangingPunct="1">
        <a:spcBef>
          <a:spcPct val="20000"/>
        </a:spcBef>
        <a:buClr>
          <a:schemeClr val="accent6"/>
        </a:buClr>
        <a:buFont typeface="Arial"/>
        <a:buChar char="▪"/>
        <a:defRPr kumimoji="0" sz="1800" kern="1200">
          <a:solidFill>
            <a:schemeClr val="tx1"/>
          </a:solidFill>
          <a:latin typeface="+mn-lt"/>
          <a:ea typeface="+mn-ea"/>
          <a:cs typeface="+mn-cs"/>
        </a:defRPr>
      </a:lvl8pPr>
      <a:lvl9pPr marL="2570255" indent="-201589" algn="l" rtl="0" eaLnBrk="1" latinLnBrk="0" hangingPunct="1">
        <a:spcBef>
          <a:spcPct val="20000"/>
        </a:spcBef>
        <a:buClr>
          <a:schemeClr val="accent6"/>
        </a:buClr>
        <a:buFont typeface="Arial"/>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503972" algn="l" rtl="0" eaLnBrk="1" latinLnBrk="0" hangingPunct="1">
        <a:defRPr kumimoji="0" kern="1200">
          <a:solidFill>
            <a:schemeClr val="tx1"/>
          </a:solidFill>
          <a:latin typeface="+mn-lt"/>
          <a:ea typeface="+mn-ea"/>
          <a:cs typeface="+mn-cs"/>
        </a:defRPr>
      </a:lvl2pPr>
      <a:lvl3pPr marL="1007943" algn="l" rtl="0" eaLnBrk="1" latinLnBrk="0" hangingPunct="1">
        <a:defRPr kumimoji="0" kern="1200">
          <a:solidFill>
            <a:schemeClr val="tx1"/>
          </a:solidFill>
          <a:latin typeface="+mn-lt"/>
          <a:ea typeface="+mn-ea"/>
          <a:cs typeface="+mn-cs"/>
        </a:defRPr>
      </a:lvl3pPr>
      <a:lvl4pPr marL="1511915" algn="l" rtl="0" eaLnBrk="1" latinLnBrk="0" hangingPunct="1">
        <a:defRPr kumimoji="0" kern="1200">
          <a:solidFill>
            <a:schemeClr val="tx1"/>
          </a:solidFill>
          <a:latin typeface="+mn-lt"/>
          <a:ea typeface="+mn-ea"/>
          <a:cs typeface="+mn-cs"/>
        </a:defRPr>
      </a:lvl4pPr>
      <a:lvl5pPr marL="2015886" algn="l" rtl="0" eaLnBrk="1" latinLnBrk="0" hangingPunct="1">
        <a:defRPr kumimoji="0" kern="1200">
          <a:solidFill>
            <a:schemeClr val="tx1"/>
          </a:solidFill>
          <a:latin typeface="+mn-lt"/>
          <a:ea typeface="+mn-ea"/>
          <a:cs typeface="+mn-cs"/>
        </a:defRPr>
      </a:lvl5pPr>
      <a:lvl6pPr marL="2519858" algn="l" rtl="0" eaLnBrk="1" latinLnBrk="0" hangingPunct="1">
        <a:defRPr kumimoji="0" kern="1200">
          <a:solidFill>
            <a:schemeClr val="tx1"/>
          </a:solidFill>
          <a:latin typeface="+mn-lt"/>
          <a:ea typeface="+mn-ea"/>
          <a:cs typeface="+mn-cs"/>
        </a:defRPr>
      </a:lvl6pPr>
      <a:lvl7pPr marL="3023829" algn="l" rtl="0" eaLnBrk="1" latinLnBrk="0" hangingPunct="1">
        <a:defRPr kumimoji="0" kern="1200">
          <a:solidFill>
            <a:schemeClr val="tx1"/>
          </a:solidFill>
          <a:latin typeface="+mn-lt"/>
          <a:ea typeface="+mn-ea"/>
          <a:cs typeface="+mn-cs"/>
        </a:defRPr>
      </a:lvl7pPr>
      <a:lvl8pPr marL="3527801" algn="l" rtl="0" eaLnBrk="1" latinLnBrk="0" hangingPunct="1">
        <a:defRPr kumimoji="0" kern="1200">
          <a:solidFill>
            <a:schemeClr val="tx1"/>
          </a:solidFill>
          <a:latin typeface="+mn-lt"/>
          <a:ea typeface="+mn-ea"/>
          <a:cs typeface="+mn-cs"/>
        </a:defRPr>
      </a:lvl8pPr>
      <a:lvl9pPr marL="4031772"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a:xfrm>
            <a:off x="647824" y="1243732"/>
            <a:ext cx="8609012" cy="1728192"/>
          </a:xfrm>
        </p:spPr>
        <p:txBody>
          <a:bodyPr tIns="21240"/>
          <a:lstStyle/>
          <a:p>
            <a:pPr algn="ct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 altLang="ru-RU" sz="4000" b="1" dirty="0" smtClean="0">
                <a:solidFill>
                  <a:srgbClr val="FFC000"/>
                </a:solidFill>
                <a:latin typeface="Times New Roman" panose="02020603050405020304" pitchFamily="18" charset="0"/>
                <a:cs typeface="Times New Roman" panose="02020603050405020304" pitchFamily="18" charset="0"/>
              </a:rPr>
              <a:t>Topic: </a:t>
            </a:r>
            <a:r>
              <a:rPr lang="ru-RU" altLang="ru-RU" sz="4000" b="1" dirty="0" smtClean="0">
                <a:solidFill>
                  <a:srgbClr val="FFC000"/>
                </a:solidFill>
                <a:latin typeface="Times New Roman" panose="02020603050405020304" pitchFamily="18" charset="0"/>
                <a:cs typeface="Times New Roman" panose="02020603050405020304" pitchFamily="18" charset="0"/>
              </a:rPr>
              <a:t/>
            </a:r>
            <a:br>
              <a:rPr lang="ru-RU" altLang="ru-RU" sz="4000" b="1" dirty="0" smtClean="0">
                <a:solidFill>
                  <a:srgbClr val="FFC000"/>
                </a:solidFill>
                <a:latin typeface="Times New Roman" panose="02020603050405020304" pitchFamily="18" charset="0"/>
                <a:cs typeface="Times New Roman" panose="02020603050405020304" pitchFamily="18" charset="0"/>
              </a:rPr>
            </a:br>
            <a:r>
              <a:rPr lang="en" altLang="ru-RU" sz="4000" b="1" dirty="0" smtClean="0">
                <a:solidFill>
                  <a:srgbClr val="FFC000"/>
                </a:solidFill>
                <a:latin typeface="Times New Roman" panose="02020603050405020304" pitchFamily="18" charset="0"/>
                <a:cs typeface="Times New Roman" panose="02020603050405020304" pitchFamily="18" charset="0"/>
              </a:rPr>
              <a:t>"Bioavailability of medicinal substances"</a:t>
            </a:r>
          </a:p>
        </p:txBody>
      </p:sp>
      <p:pic>
        <p:nvPicPr>
          <p:cNvPr id="112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768" y="3128196"/>
            <a:ext cx="5611836" cy="366372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Заголовок 1"/>
          <p:cNvSpPr txBox="1">
            <a:spLocks/>
          </p:cNvSpPr>
          <p:nvPr/>
        </p:nvSpPr>
        <p:spPr>
          <a:xfrm>
            <a:off x="1862677" y="180480"/>
            <a:ext cx="6201971" cy="959583"/>
          </a:xfrm>
          <a:prstGeom prst="rect">
            <a:avLst/>
          </a:prstGeom>
        </p:spPr>
        <p:txBody>
          <a:bodyPr vert="horz" lIns="91440" tIns="45720" rIns="91440" bIns="45720" rtlCol="0" anchor="ctr">
            <a:normAutofit fontScale="85000" lnSpcReduction="10000"/>
          </a:bodyPr>
          <a:lstStyle>
            <a:lvl1pPr algn="ctr" rtl="0" eaLnBrk="1" fontAlgn="base" hangingPunct="1">
              <a:spcBef>
                <a:spcPct val="0"/>
              </a:spcBef>
              <a:spcAft>
                <a:spcPct val="0"/>
              </a:spcAft>
              <a:defRPr sz="4800" b="1" kern="1200">
                <a:solidFill>
                  <a:srgbClr val="C00000"/>
                </a:solidFill>
                <a:effectLst>
                  <a:outerShdw blurRad="38100" dist="38100" dir="2700000" algn="tl">
                    <a:srgbClr val="000000">
                      <a:alpha val="43137"/>
                    </a:srgbClr>
                  </a:outerShdw>
                </a:effectLst>
                <a:latin typeface="+mj-lt"/>
                <a:ea typeface="+mj-ea"/>
                <a:cs typeface="+mj-cs"/>
              </a:defRPr>
            </a:lvl1pPr>
            <a:lvl2pPr algn="ctr" rtl="0" eaLnBrk="1" fontAlgn="base" hangingPunct="1">
              <a:spcBef>
                <a:spcPct val="0"/>
              </a:spcBef>
              <a:spcAft>
                <a:spcPct val="0"/>
              </a:spcAft>
              <a:defRPr sz="4800" b="1">
                <a:solidFill>
                  <a:schemeClr val="bg1"/>
                </a:solidFill>
                <a:latin typeface="Calibri" pitchFamily="34" charset="0"/>
              </a:defRPr>
            </a:lvl2pPr>
            <a:lvl3pPr algn="ctr" rtl="0" eaLnBrk="1" fontAlgn="base" hangingPunct="1">
              <a:spcBef>
                <a:spcPct val="0"/>
              </a:spcBef>
              <a:spcAft>
                <a:spcPct val="0"/>
              </a:spcAft>
              <a:defRPr sz="4800" b="1">
                <a:solidFill>
                  <a:schemeClr val="bg1"/>
                </a:solidFill>
                <a:latin typeface="Calibri" pitchFamily="34" charset="0"/>
              </a:defRPr>
            </a:lvl3pPr>
            <a:lvl4pPr algn="ctr" rtl="0" eaLnBrk="1" fontAlgn="base" hangingPunct="1">
              <a:spcBef>
                <a:spcPct val="0"/>
              </a:spcBef>
              <a:spcAft>
                <a:spcPct val="0"/>
              </a:spcAft>
              <a:defRPr sz="4800" b="1">
                <a:solidFill>
                  <a:schemeClr val="bg1"/>
                </a:solidFill>
                <a:latin typeface="Calibri" pitchFamily="34" charset="0"/>
              </a:defRPr>
            </a:lvl4pPr>
            <a:lvl5pPr algn="ctr" rtl="0" eaLnBrk="1" fontAlgn="base" hangingPunct="1">
              <a:spcBef>
                <a:spcPct val="0"/>
              </a:spcBef>
              <a:spcAft>
                <a:spcPct val="0"/>
              </a:spcAft>
              <a:defRPr sz="4800" b="1">
                <a:solidFill>
                  <a:schemeClr val="bg1"/>
                </a:solidFill>
                <a:latin typeface="Calibri" pitchFamily="34" charset="0"/>
              </a:defRPr>
            </a:lvl5pPr>
            <a:lvl6pPr marL="457200" algn="ctr" rtl="0" eaLnBrk="1" fontAlgn="base" hangingPunct="1">
              <a:spcBef>
                <a:spcPct val="0"/>
              </a:spcBef>
              <a:spcAft>
                <a:spcPct val="0"/>
              </a:spcAft>
              <a:defRPr sz="4800" b="1">
                <a:solidFill>
                  <a:schemeClr val="bg1"/>
                </a:solidFill>
                <a:latin typeface="Calibri" pitchFamily="34" charset="0"/>
              </a:defRPr>
            </a:lvl6pPr>
            <a:lvl7pPr marL="914400" algn="ctr" rtl="0" eaLnBrk="1" fontAlgn="base" hangingPunct="1">
              <a:spcBef>
                <a:spcPct val="0"/>
              </a:spcBef>
              <a:spcAft>
                <a:spcPct val="0"/>
              </a:spcAft>
              <a:defRPr sz="4800" b="1">
                <a:solidFill>
                  <a:schemeClr val="bg1"/>
                </a:solidFill>
                <a:latin typeface="Calibri" pitchFamily="34" charset="0"/>
              </a:defRPr>
            </a:lvl7pPr>
            <a:lvl8pPr marL="1371600" algn="ctr" rtl="0" eaLnBrk="1" fontAlgn="base" hangingPunct="1">
              <a:spcBef>
                <a:spcPct val="0"/>
              </a:spcBef>
              <a:spcAft>
                <a:spcPct val="0"/>
              </a:spcAft>
              <a:defRPr sz="4800" b="1">
                <a:solidFill>
                  <a:schemeClr val="bg1"/>
                </a:solidFill>
                <a:latin typeface="Calibri" pitchFamily="34" charset="0"/>
              </a:defRPr>
            </a:lvl8pPr>
            <a:lvl9pPr marL="1828800" algn="ctr" rtl="0" eaLnBrk="1" fontAlgn="base" hangingPunct="1">
              <a:spcBef>
                <a:spcPct val="0"/>
              </a:spcBef>
              <a:spcAft>
                <a:spcPct val="0"/>
              </a:spcAft>
              <a:defRPr sz="4800" b="1">
                <a:solidFill>
                  <a:schemeClr val="bg1"/>
                </a:solidFill>
                <a:latin typeface="Calibri" pitchFamily="34" charset="0"/>
              </a:defRPr>
            </a:lvl9pPr>
          </a:lstStyle>
          <a:p>
            <a:r>
              <a:rPr lang="en" sz="2000" dirty="0" smtClean="0">
                <a:solidFill>
                  <a:schemeClr val="accent2">
                    <a:lumMod val="60000"/>
                    <a:lumOff val="40000"/>
                  </a:schemeClr>
                </a:solidFill>
                <a:effectLst/>
                <a:latin typeface="Times New Roman" panose="02020603050405020304" pitchFamily="18" charset="0"/>
                <a:cs typeface="Times New Roman" panose="02020603050405020304" pitchFamily="18" charset="0"/>
              </a:rPr>
              <a:t>Odessa National Medical University </a:t>
            </a:r>
            <a:r>
              <a:rPr lang="uk-UA" sz="2000" dirty="0" smtClean="0">
                <a:solidFill>
                  <a:schemeClr val="accent2">
                    <a:lumMod val="60000"/>
                    <a:lumOff val="40000"/>
                  </a:schemeClr>
                </a:solidFill>
                <a:effectLst/>
                <a:latin typeface="Times New Roman" panose="02020603050405020304" pitchFamily="18" charset="0"/>
                <a:cs typeface="Times New Roman" panose="02020603050405020304" pitchFamily="18" charset="0"/>
              </a:rPr>
              <a:t/>
            </a:r>
            <a:br>
              <a:rPr lang="uk-UA" sz="2000" dirty="0" smtClean="0">
                <a:solidFill>
                  <a:schemeClr val="accent2">
                    <a:lumMod val="60000"/>
                    <a:lumOff val="40000"/>
                  </a:schemeClr>
                </a:solidFill>
                <a:effectLst/>
                <a:latin typeface="Times New Roman" panose="02020603050405020304" pitchFamily="18" charset="0"/>
                <a:cs typeface="Times New Roman" panose="02020603050405020304" pitchFamily="18" charset="0"/>
              </a:rPr>
            </a:br>
            <a:r>
              <a:rPr lang="en" sz="2000" dirty="0" smtClean="0">
                <a:solidFill>
                  <a:schemeClr val="accent2">
                    <a:lumMod val="60000"/>
                    <a:lumOff val="40000"/>
                  </a:schemeClr>
                </a:solidFill>
                <a:effectLst/>
                <a:latin typeface="Times New Roman" panose="02020603050405020304" pitchFamily="18" charset="0"/>
                <a:cs typeface="Times New Roman" panose="02020603050405020304" pitchFamily="18" charset="0"/>
              </a:rPr>
              <a:t>Faculty of Pharmacy </a:t>
            </a:r>
            <a:r>
              <a:rPr lang="uk-UA" sz="2000" dirty="0" smtClean="0">
                <a:solidFill>
                  <a:schemeClr val="accent2">
                    <a:lumMod val="60000"/>
                    <a:lumOff val="40000"/>
                  </a:schemeClr>
                </a:solidFill>
                <a:effectLst/>
                <a:latin typeface="Times New Roman" panose="02020603050405020304" pitchFamily="18" charset="0"/>
                <a:cs typeface="Times New Roman" panose="02020603050405020304" pitchFamily="18" charset="0"/>
              </a:rPr>
              <a:t/>
            </a:r>
            <a:br>
              <a:rPr lang="uk-UA" sz="2000" dirty="0" smtClean="0">
                <a:solidFill>
                  <a:schemeClr val="accent2">
                    <a:lumMod val="60000"/>
                    <a:lumOff val="40000"/>
                  </a:schemeClr>
                </a:solidFill>
                <a:effectLst/>
                <a:latin typeface="Times New Roman" panose="02020603050405020304" pitchFamily="18" charset="0"/>
                <a:cs typeface="Times New Roman" panose="02020603050405020304" pitchFamily="18" charset="0"/>
              </a:rPr>
            </a:br>
            <a:r>
              <a:rPr lang="en" sz="2000" dirty="0" smtClean="0">
                <a:solidFill>
                  <a:schemeClr val="accent2">
                    <a:lumMod val="60000"/>
                    <a:lumOff val="40000"/>
                  </a:schemeClr>
                </a:solidFill>
                <a:effectLst/>
                <a:latin typeface="Times New Roman" panose="02020603050405020304" pitchFamily="18" charset="0"/>
                <a:cs typeface="Times New Roman" panose="02020603050405020304" pitchFamily="18" charset="0"/>
              </a:rPr>
              <a:t>Department of Pharmaceutical Chemistry and Drug Technology</a:t>
            </a:r>
            <a:endParaRPr lang="uk-UA" sz="2000" dirty="0">
              <a:solidFill>
                <a:schemeClr val="accent2">
                  <a:lumMod val="60000"/>
                  <a:lumOff val="40000"/>
                </a:schemeClr>
              </a:solidFill>
              <a:effectLst/>
              <a:latin typeface="Times New Roman" panose="02020603050405020304" pitchFamily="18" charset="0"/>
              <a:cs typeface="Times New Roman" panose="02020603050405020304" pitchFamily="18" charset="0"/>
            </a:endParaRPr>
          </a:p>
        </p:txBody>
      </p:sp>
      <p:sp>
        <p:nvSpPr>
          <p:cNvPr id="5" name="Заголовок 1"/>
          <p:cNvSpPr txBox="1">
            <a:spLocks/>
          </p:cNvSpPr>
          <p:nvPr/>
        </p:nvSpPr>
        <p:spPr>
          <a:xfrm>
            <a:off x="6840512" y="4355901"/>
            <a:ext cx="2731476" cy="959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sz="2000" dirty="0" smtClean="0">
                <a:solidFill>
                  <a:schemeClr val="accent2">
                    <a:lumMod val="60000"/>
                    <a:lumOff val="40000"/>
                  </a:schemeClr>
                </a:solidFill>
                <a:latin typeface="Times New Roman" panose="02020603050405020304" pitchFamily="18" charset="0"/>
                <a:cs typeface="Times New Roman" panose="02020603050405020304" pitchFamily="18" charset="0"/>
              </a:rPr>
              <a:t>Associate Professor Zamkova</a:t>
            </a:r>
            <a:r>
              <a:rPr lang="ru-RU" sz="2000" dirty="0" smtClean="0">
                <a:solidFill>
                  <a:schemeClr val="accent2">
                    <a:lumMod val="60000"/>
                    <a:lumOff val="40000"/>
                  </a:schemeClr>
                </a:solidFill>
                <a:latin typeface="Times New Roman" panose="02020603050405020304" pitchFamily="18" charset="0"/>
                <a:cs typeface="Times New Roman" panose="02020603050405020304" pitchFamily="18" charset="0"/>
              </a:rPr>
              <a:t>у</a:t>
            </a:r>
            <a:r>
              <a:rPr lang="en-US" sz="2000" dirty="0" smtClean="0">
                <a:solidFill>
                  <a:schemeClr val="accent2">
                    <a:lumMod val="60000"/>
                    <a:lumOff val="40000"/>
                  </a:schemeClr>
                </a:solidFill>
                <a:latin typeface="Times New Roman" panose="02020603050405020304" pitchFamily="18" charset="0"/>
                <a:cs typeface="Times New Roman" panose="02020603050405020304" pitchFamily="18" charset="0"/>
              </a:rPr>
              <a:t>a</a:t>
            </a:r>
            <a:r>
              <a:rPr lang="en" sz="2000" dirty="0" smtClean="0">
                <a:solidFill>
                  <a:schemeClr val="accent2">
                    <a:lumMod val="60000"/>
                    <a:lumOff val="40000"/>
                  </a:schemeClr>
                </a:solidFill>
                <a:latin typeface="Times New Roman" panose="02020603050405020304" pitchFamily="18" charset="0"/>
                <a:cs typeface="Times New Roman" panose="02020603050405020304" pitchFamily="18" charset="0"/>
              </a:rPr>
              <a:t> A.V.</a:t>
            </a:r>
            <a:endParaRPr lang="uk-UA" sz="2000" dirty="0">
              <a:solidFill>
                <a:schemeClr val="accent2">
                  <a:lumMod val="60000"/>
                  <a:lumOff val="40000"/>
                </a:schemeClr>
              </a:solidFill>
              <a:latin typeface="Times New Roman" panose="02020603050405020304" pitchFamily="18" charset="0"/>
              <a:cs typeface="Times New Roman" panose="02020603050405020304" pitchFamily="18" charset="0"/>
            </a:endParaRPr>
          </a:p>
        </p:txBody>
      </p:sp>
      <p:sp>
        <p:nvSpPr>
          <p:cNvPr id="6" name="Заголовок 1"/>
          <p:cNvSpPr txBox="1">
            <a:spLocks/>
          </p:cNvSpPr>
          <p:nvPr/>
        </p:nvSpPr>
        <p:spPr>
          <a:xfrm>
            <a:off x="4608808" y="6948189"/>
            <a:ext cx="1755904" cy="410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sz="2000" dirty="0" smtClean="0">
                <a:solidFill>
                  <a:schemeClr val="accent2">
                    <a:lumMod val="60000"/>
                    <a:lumOff val="40000"/>
                  </a:schemeClr>
                </a:solidFill>
                <a:latin typeface="Times New Roman" panose="02020603050405020304" pitchFamily="18" charset="0"/>
                <a:cs typeface="Times New Roman" panose="02020603050405020304" pitchFamily="18" charset="0"/>
              </a:rPr>
              <a:t>Odesa 2025</a:t>
            </a:r>
            <a:endParaRPr lang="uk-UA" sz="2000" dirty="0">
              <a:solidFill>
                <a:schemeClr val="accent2">
                  <a:lumMod val="60000"/>
                  <a:lumOff val="40000"/>
                </a:schemeClr>
              </a:solidFill>
              <a:latin typeface="Times New Roman" panose="02020603050405020304" pitchFamily="18" charset="0"/>
              <a:cs typeface="Times New Roman" panose="02020603050405020304" pitchFamily="18"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8193" name="Rectangle 1"/>
          <p:cNvSpPr>
            <a:spLocks noGrp="1" noChangeArrowheads="1"/>
          </p:cNvSpPr>
          <p:nvPr>
            <p:ph idx="1"/>
          </p:nvPr>
        </p:nvSpPr>
        <p:spPr>
          <a:xfrm>
            <a:off x="360363" y="360363"/>
            <a:ext cx="9432925" cy="6540500"/>
          </a:xfrm>
        </p:spPr>
        <p:txBody>
          <a:bodyPr tIns="20160">
            <a:noAutofit/>
          </a:bodyPr>
          <a:lstStyle/>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en" altLang="ru-RU" sz="3400" dirty="0" smtClean="0">
                <a:latin typeface="Times New Roman" panose="02020603050405020304" pitchFamily="18" charset="0"/>
                <a:cs typeface="Times New Roman" panose="02020603050405020304" pitchFamily="18" charset="0"/>
              </a:rPr>
              <a:t>The biological effect of medicinal substances is largely determined by the features of their entry into the systemic bloodstream, as well as those organs and tissues in which their specific action occurs. </a:t>
            </a:r>
            <a:r>
              <a:rPr lang="en" sz="3400" dirty="0">
                <a:latin typeface="Times New Roman" panose="02020603050405020304" pitchFamily="18" charset="0"/>
                <a:cs typeface="Times New Roman" panose="02020603050405020304" pitchFamily="18" charset="0"/>
              </a:rPr>
              <a:t>In modern biopharmaceutical research, the criterion for assessing the degree of influence of pharmaceutical factors on the therapeutic activity of a medicinal product is bioavailability.</a:t>
            </a:r>
            <a:endParaRPr lang="ru-RU" altLang="ru-RU" sz="3400" b="1" dirty="0">
              <a:solidFill>
                <a:srgbClr val="FF9900"/>
              </a:solidFill>
              <a:latin typeface="Times New Roman" panose="02020603050405020304" pitchFamily="18" charset="0"/>
              <a:cs typeface="Times New Roman" panose="02020603050405020304" pitchFamily="18" charset="0"/>
            </a:endParaRPr>
          </a:p>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en" altLang="ru-RU" sz="3400" dirty="0" smtClean="0">
                <a:latin typeface="Times New Roman" panose="02020603050405020304" pitchFamily="18" charset="0"/>
                <a:cs typeface="Times New Roman" panose="02020603050405020304" pitchFamily="18" charset="0"/>
              </a:rPr>
              <a:t>It is precisely with differences in bioavailability that differences in the therapeutic efficacy of drugs containing the same active substances are most often associated.</a:t>
            </a:r>
          </a:p>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endParaRPr lang="en-US" altLang="ru-RU" sz="3400" dirty="0"/>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6145" name="Rectangle 1"/>
          <p:cNvSpPr>
            <a:spLocks noGrp="1" noChangeArrowheads="1"/>
          </p:cNvSpPr>
          <p:nvPr>
            <p:ph idx="1"/>
          </p:nvPr>
        </p:nvSpPr>
        <p:spPr>
          <a:xfrm>
            <a:off x="431800" y="179388"/>
            <a:ext cx="9432925" cy="6661150"/>
          </a:xfrm>
        </p:spPr>
        <p:txBody>
          <a:bodyPr tIns="20160">
            <a:normAutofit/>
          </a:bodyPr>
          <a:lstStyle/>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en" altLang="ru-RU" sz="3000" b="1" u="sng" dirty="0" err="1" smtClean="0">
                <a:solidFill>
                  <a:srgbClr val="FFC000"/>
                </a:solidFill>
                <a:latin typeface="Times New Roman" panose="02020603050405020304" pitchFamily="18" charset="0"/>
                <a:cs typeface="Times New Roman" panose="02020603050405020304" pitchFamily="18" charset="0"/>
              </a:rPr>
              <a:t>Biological</a:t>
            </a:r>
            <a:r>
              <a:rPr lang="en" altLang="ru-RU" sz="3000" b="1" u="sng" dirty="0" smtClean="0">
                <a:solidFill>
                  <a:srgbClr val="FFC000"/>
                </a:solidFill>
                <a:latin typeface="Times New Roman" panose="02020603050405020304" pitchFamily="18" charset="0"/>
                <a:cs typeface="Times New Roman" panose="02020603050405020304" pitchFamily="18" charset="0"/>
              </a:rPr>
              <a:t> </a:t>
            </a:r>
            <a:r>
              <a:rPr lang="en" altLang="ru-RU" sz="3000" b="1" u="sng" dirty="0" err="1">
                <a:solidFill>
                  <a:srgbClr val="FFC000"/>
                </a:solidFill>
                <a:latin typeface="Times New Roman" panose="02020603050405020304" pitchFamily="18" charset="0"/>
                <a:cs typeface="Times New Roman" panose="02020603050405020304" pitchFamily="18" charset="0"/>
              </a:rPr>
              <a:t>availability </a:t>
            </a:r>
            <a:r>
              <a:rPr lang="en" altLang="ru-RU" sz="3000" b="1" u="sng" dirty="0">
                <a:solidFill>
                  <a:srgbClr val="FFC000"/>
                </a:solidFill>
                <a:latin typeface="Times New Roman" panose="02020603050405020304" pitchFamily="18" charset="0"/>
                <a:cs typeface="Times New Roman" panose="02020603050405020304" pitchFamily="18" charset="0"/>
              </a:rPr>
              <a:t>(DB)</a:t>
            </a:r>
            <a:r>
              <a:rPr lang="en" altLang="ru-RU" sz="3000" u="sng" dirty="0">
                <a:solidFill>
                  <a:srgbClr val="FFC000"/>
                </a:solidFill>
                <a:latin typeface="Times New Roman" panose="02020603050405020304" pitchFamily="18" charset="0"/>
                <a:cs typeface="Times New Roman" panose="02020603050405020304" pitchFamily="18" charset="0"/>
              </a:rPr>
              <a:t> </a:t>
            </a:r>
            <a:r>
              <a:rPr lang="en" altLang="ru-RU" sz="3000" u="sng" dirty="0" smtClean="0">
                <a:solidFill>
                  <a:srgbClr val="FFC000"/>
                </a:solidFill>
                <a:latin typeface="Times New Roman" panose="02020603050405020304" pitchFamily="18" charset="0"/>
                <a:cs typeface="Times New Roman" panose="02020603050405020304" pitchFamily="18" charset="0"/>
              </a:rPr>
              <a:t>– </a:t>
            </a:r>
            <a:r>
              <a:rPr lang="en" altLang="ru-RU" sz="3000" u="sng" dirty="0" smtClean="0">
                <a:latin typeface="Times New Roman" panose="02020603050405020304" pitchFamily="18" charset="0"/>
                <a:cs typeface="Times New Roman" panose="02020603050405020304" pitchFamily="18" charset="0"/>
              </a:rPr>
              <a:t>part of the administered drug substance that enters the systemic bloodstream during </a:t>
            </a:r>
            <a:r>
              <a:rPr lang="en" altLang="ru-RU" sz="3000" u="sng" dirty="0" err="1" smtClean="0">
                <a:latin typeface="Times New Roman" panose="02020603050405020304" pitchFamily="18" charset="0"/>
                <a:cs typeface="Times New Roman" panose="02020603050405020304" pitchFamily="18" charset="0"/>
              </a:rPr>
              <a:t>oral </a:t>
            </a:r>
            <a:r>
              <a:rPr lang="en" altLang="ru-RU" sz="3000" u="sng" dirty="0" smtClean="0">
                <a:latin typeface="Times New Roman" panose="02020603050405020304" pitchFamily="18" charset="0"/>
                <a:cs typeface="Times New Roman" panose="02020603050405020304" pitchFamily="18" charset="0"/>
              </a:rPr>
              <a:t>, intramuscular, inhalation, and other routes of administration.</a:t>
            </a:r>
          </a:p>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en" altLang="ru-RU" sz="3000" b="1" u="sng" dirty="0" err="1" smtClean="0">
                <a:solidFill>
                  <a:srgbClr val="FFC000"/>
                </a:solidFill>
                <a:latin typeface="Times New Roman" panose="02020603050405020304" pitchFamily="18" charset="0"/>
                <a:cs typeface="Times New Roman" panose="02020603050405020304" pitchFamily="18" charset="0"/>
              </a:rPr>
              <a:t>Biological</a:t>
            </a:r>
            <a:r>
              <a:rPr lang="en" altLang="ru-RU" sz="3000" b="1" u="sng" dirty="0" smtClean="0">
                <a:solidFill>
                  <a:srgbClr val="FFC000"/>
                </a:solidFill>
                <a:latin typeface="Times New Roman" panose="02020603050405020304" pitchFamily="18" charset="0"/>
                <a:cs typeface="Times New Roman" panose="02020603050405020304" pitchFamily="18" charset="0"/>
              </a:rPr>
              <a:t> </a:t>
            </a:r>
            <a:r>
              <a:rPr lang="en" altLang="ru-RU" sz="3000" b="1" u="sng" dirty="0" err="1">
                <a:solidFill>
                  <a:srgbClr val="FFC000"/>
                </a:solidFill>
                <a:latin typeface="Times New Roman" panose="02020603050405020304" pitchFamily="18" charset="0"/>
                <a:cs typeface="Times New Roman" panose="02020603050405020304" pitchFamily="18" charset="0"/>
              </a:rPr>
              <a:t>availability </a:t>
            </a:r>
            <a:r>
              <a:rPr lang="en" altLang="ru-RU" sz="3000" b="1" u="sng" dirty="0">
                <a:solidFill>
                  <a:srgbClr val="FFC000"/>
                </a:solidFill>
                <a:latin typeface="Times New Roman" panose="02020603050405020304" pitchFamily="18" charset="0"/>
                <a:cs typeface="Times New Roman" panose="02020603050405020304" pitchFamily="18" charset="0"/>
              </a:rPr>
              <a:t>(DB)</a:t>
            </a:r>
            <a:r>
              <a:rPr lang="en" altLang="ru-RU" sz="3000" u="sng" dirty="0">
                <a:solidFill>
                  <a:srgbClr val="FFC000"/>
                </a:solidFill>
                <a:latin typeface="Times New Roman" panose="02020603050405020304" pitchFamily="18" charset="0"/>
                <a:cs typeface="Times New Roman" panose="02020603050405020304" pitchFamily="18" charset="0"/>
              </a:rPr>
              <a:t> </a:t>
            </a:r>
            <a:r>
              <a:rPr lang="en" altLang="ru-RU" sz="3000" dirty="0" err="1">
                <a:latin typeface="Times New Roman" panose="02020603050405020304" pitchFamily="18" charset="0"/>
                <a:cs typeface="Times New Roman" panose="02020603050405020304" pitchFamily="18" charset="0"/>
              </a:rPr>
              <a:t>is determined</a:t>
            </a:r>
            <a:r>
              <a:rPr lang="en" altLang="ru-RU" sz="3000" dirty="0">
                <a:latin typeface="Times New Roman" panose="02020603050405020304" pitchFamily="18" charset="0"/>
                <a:cs typeface="Times New Roman" panose="02020603050405020304" pitchFamily="18" charset="0"/>
              </a:rPr>
              <a:t> </a:t>
            </a:r>
            <a:r>
              <a:rPr lang="en" altLang="ru-RU" sz="3000" dirty="0" err="1">
                <a:latin typeface="Times New Roman" panose="02020603050405020304" pitchFamily="18" charset="0"/>
                <a:cs typeface="Times New Roman" panose="02020603050405020304" pitchFamily="18" charset="0"/>
              </a:rPr>
              <a:t>relative</a:t>
            </a:r>
            <a:r>
              <a:rPr lang="en" altLang="ru-RU" sz="3000" dirty="0">
                <a:latin typeface="Times New Roman" panose="02020603050405020304" pitchFamily="18" charset="0"/>
                <a:cs typeface="Times New Roman" panose="02020603050405020304" pitchFamily="18" charset="0"/>
              </a:rPr>
              <a:t> </a:t>
            </a:r>
            <a:r>
              <a:rPr lang="en" altLang="ru-RU" sz="3000" dirty="0" err="1">
                <a:latin typeface="Times New Roman" panose="02020603050405020304" pitchFamily="18" charset="0"/>
                <a:cs typeface="Times New Roman" panose="02020603050405020304" pitchFamily="18" charset="0"/>
              </a:rPr>
              <a:t>quantity</a:t>
            </a:r>
            <a:r>
              <a:rPr lang="en" altLang="ru-RU" sz="3000" dirty="0">
                <a:latin typeface="Times New Roman" panose="02020603050405020304" pitchFamily="18" charset="0"/>
                <a:cs typeface="Times New Roman" panose="02020603050405020304" pitchFamily="18" charset="0"/>
              </a:rPr>
              <a:t> </a:t>
            </a:r>
            <a:r>
              <a:rPr lang="en" altLang="ru-RU" sz="3000" dirty="0" err="1">
                <a:latin typeface="Times New Roman" panose="02020603050405020304" pitchFamily="18" charset="0"/>
                <a:cs typeface="Times New Roman" panose="02020603050405020304" pitchFamily="18" charset="0"/>
              </a:rPr>
              <a:t>medical</a:t>
            </a:r>
            <a:r>
              <a:rPr lang="en" altLang="ru-RU" sz="3000" dirty="0">
                <a:latin typeface="Times New Roman" panose="02020603050405020304" pitchFamily="18" charset="0"/>
                <a:cs typeface="Times New Roman" panose="02020603050405020304" pitchFamily="18" charset="0"/>
              </a:rPr>
              <a:t> </a:t>
            </a:r>
            <a:r>
              <a:rPr lang="en" altLang="ru-RU" sz="3000" dirty="0" err="1">
                <a:latin typeface="Times New Roman" panose="02020603050405020304" pitchFamily="18" charset="0"/>
                <a:cs typeface="Times New Roman" panose="02020603050405020304" pitchFamily="18" charset="0"/>
              </a:rPr>
              <a:t>substances </a:t>
            </a:r>
            <a:r>
              <a:rPr lang="en" altLang="ru-RU" sz="3000" dirty="0">
                <a:latin typeface="Times New Roman" panose="02020603050405020304" pitchFamily="18" charset="0"/>
                <a:cs typeface="Times New Roman" panose="02020603050405020304" pitchFamily="18" charset="0"/>
              </a:rPr>
              <a:t>that </a:t>
            </a:r>
            <a:r>
              <a:rPr lang="en" altLang="ru-RU" sz="3000" dirty="0" err="1">
                <a:latin typeface="Times New Roman" panose="02020603050405020304" pitchFamily="18" charset="0"/>
                <a:cs typeface="Times New Roman" panose="02020603050405020304" pitchFamily="18" charset="0"/>
              </a:rPr>
              <a:t>have reached</a:t>
            </a:r>
            <a:r>
              <a:rPr lang="en" altLang="ru-RU" sz="3000" dirty="0">
                <a:latin typeface="Times New Roman" panose="02020603050405020304" pitchFamily="18" charset="0"/>
                <a:cs typeface="Times New Roman" panose="02020603050405020304" pitchFamily="18" charset="0"/>
              </a:rPr>
              <a:t> </a:t>
            </a:r>
            <a:r>
              <a:rPr lang="en" altLang="ru-RU" sz="3000" dirty="0" err="1">
                <a:latin typeface="Times New Roman" panose="02020603050405020304" pitchFamily="18" charset="0"/>
                <a:cs typeface="Times New Roman" panose="02020603050405020304" pitchFamily="18" charset="0"/>
              </a:rPr>
              <a:t>systemic</a:t>
            </a:r>
            <a:r>
              <a:rPr lang="en" altLang="ru-RU" sz="3000" dirty="0">
                <a:latin typeface="Times New Roman" panose="02020603050405020304" pitchFamily="18" charset="0"/>
                <a:cs typeface="Times New Roman" panose="02020603050405020304" pitchFamily="18" charset="0"/>
              </a:rPr>
              <a:t> </a:t>
            </a:r>
            <a:r>
              <a:rPr lang="en" altLang="ru-RU" sz="3000" dirty="0" err="1">
                <a:latin typeface="Times New Roman" panose="02020603050405020304" pitchFamily="18" charset="0"/>
                <a:cs typeface="Times New Roman" panose="02020603050405020304" pitchFamily="18" charset="0"/>
              </a:rPr>
              <a:t>blood flow </a:t>
            </a:r>
            <a:r>
              <a:rPr lang="en" altLang="ru-RU" sz="3000" dirty="0">
                <a:latin typeface="Times New Roman" panose="02020603050405020304" pitchFamily="18" charset="0"/>
                <a:cs typeface="Times New Roman" panose="02020603050405020304" pitchFamily="18" charset="0"/>
              </a:rPr>
              <a:t>( </a:t>
            </a:r>
            <a:r>
              <a:rPr lang="en" altLang="ru-RU" sz="3000" dirty="0" err="1">
                <a:latin typeface="Times New Roman" panose="02020603050405020304" pitchFamily="18" charset="0"/>
                <a:cs typeface="Times New Roman" panose="02020603050405020304" pitchFamily="18" charset="0"/>
              </a:rPr>
              <a:t>degree of </a:t>
            </a:r>
            <a:r>
              <a:rPr lang="en" altLang="ru-RU" sz="3000" dirty="0">
                <a:latin typeface="Times New Roman" panose="02020603050405020304" pitchFamily="18" charset="0"/>
                <a:cs typeface="Times New Roman" panose="02020603050405020304" pitchFamily="18" charset="0"/>
              </a:rPr>
              <a:t>DB) and </a:t>
            </a:r>
            <a:r>
              <a:rPr lang="en" altLang="ru-RU" sz="3000" dirty="0" err="1">
                <a:latin typeface="Times New Roman" panose="02020603050405020304" pitchFamily="18" charset="0"/>
                <a:cs typeface="Times New Roman" panose="02020603050405020304" pitchFamily="18" charset="0"/>
              </a:rPr>
              <a:t>the speed </a:t>
            </a:r>
            <a:r>
              <a:rPr lang="en" altLang="ru-RU" sz="3000" dirty="0">
                <a:latin typeface="Times New Roman" panose="02020603050405020304" pitchFamily="18" charset="0"/>
                <a:cs typeface="Times New Roman" panose="02020603050405020304" pitchFamily="18" charset="0"/>
              </a:rPr>
              <a:t>at </a:t>
            </a:r>
            <a:r>
              <a:rPr lang="en" altLang="ru-RU" sz="3000" dirty="0" err="1">
                <a:latin typeface="Times New Roman" panose="02020603050405020304" pitchFamily="18" charset="0"/>
                <a:cs typeface="Times New Roman" panose="02020603050405020304" pitchFamily="18" charset="0"/>
              </a:rPr>
              <a:t>which</a:t>
            </a:r>
            <a:r>
              <a:rPr lang="en" altLang="ru-RU" sz="3000" dirty="0">
                <a:latin typeface="Times New Roman" panose="02020603050405020304" pitchFamily="18" charset="0"/>
                <a:cs typeface="Times New Roman" panose="02020603050405020304" pitchFamily="18" charset="0"/>
              </a:rPr>
              <a:t> </a:t>
            </a:r>
            <a:r>
              <a:rPr lang="en" altLang="ru-RU" sz="3000" dirty="0" err="1">
                <a:latin typeface="Times New Roman" panose="02020603050405020304" pitchFamily="18" charset="0"/>
                <a:cs typeface="Times New Roman" panose="02020603050405020304" pitchFamily="18" charset="0"/>
              </a:rPr>
              <a:t>this</a:t>
            </a:r>
            <a:r>
              <a:rPr lang="en" altLang="ru-RU" sz="3000" dirty="0">
                <a:latin typeface="Times New Roman" panose="02020603050405020304" pitchFamily="18" charset="0"/>
                <a:cs typeface="Times New Roman" panose="02020603050405020304" pitchFamily="18" charset="0"/>
              </a:rPr>
              <a:t> </a:t>
            </a:r>
            <a:r>
              <a:rPr lang="en" altLang="ru-RU" sz="3000" dirty="0" err="1">
                <a:latin typeface="Times New Roman" panose="02020603050405020304" pitchFamily="18" charset="0"/>
                <a:cs typeface="Times New Roman" panose="02020603050405020304" pitchFamily="18" charset="0"/>
              </a:rPr>
              <a:t>process</a:t>
            </a:r>
            <a:r>
              <a:rPr lang="en" altLang="ru-RU" sz="3000" dirty="0">
                <a:latin typeface="Times New Roman" panose="02020603050405020304" pitchFamily="18" charset="0"/>
                <a:cs typeface="Times New Roman" panose="02020603050405020304" pitchFamily="18" charset="0"/>
              </a:rPr>
              <a:t> </a:t>
            </a:r>
            <a:r>
              <a:rPr lang="en" altLang="ru-RU" sz="3000" dirty="0" err="1">
                <a:latin typeface="Times New Roman" panose="02020603050405020304" pitchFamily="18" charset="0"/>
                <a:cs typeface="Times New Roman" panose="02020603050405020304" pitchFamily="18" charset="0"/>
              </a:rPr>
              <a:t>occurs </a:t>
            </a:r>
            <a:r>
              <a:rPr lang="en" altLang="ru-RU" sz="3000" dirty="0">
                <a:latin typeface="Times New Roman" panose="02020603050405020304" pitchFamily="18" charset="0"/>
                <a:cs typeface="Times New Roman" panose="02020603050405020304" pitchFamily="18" charset="0"/>
              </a:rPr>
              <a:t>( </a:t>
            </a:r>
            <a:r>
              <a:rPr lang="en" altLang="ru-RU" sz="3000" dirty="0" err="1">
                <a:latin typeface="Times New Roman" panose="02020603050405020304" pitchFamily="18" charset="0"/>
                <a:cs typeface="Times New Roman" panose="02020603050405020304" pitchFamily="18" charset="0"/>
              </a:rPr>
              <a:t>speed</a:t>
            </a:r>
            <a:r>
              <a:rPr lang="en" altLang="ru-RU" sz="3000" dirty="0">
                <a:latin typeface="Times New Roman" panose="02020603050405020304" pitchFamily="18" charset="0"/>
                <a:cs typeface="Times New Roman" panose="02020603050405020304" pitchFamily="18" charset="0"/>
              </a:rPr>
              <a:t> </a:t>
            </a:r>
            <a:r>
              <a:rPr lang="en" altLang="ru-RU" sz="3000" dirty="0" err="1">
                <a:latin typeface="Times New Roman" panose="02020603050405020304" pitchFamily="18" charset="0"/>
                <a:cs typeface="Times New Roman" panose="02020603050405020304" pitchFamily="18" charset="0"/>
              </a:rPr>
              <a:t>suction </a:t>
            </a:r>
            <a:r>
              <a:rPr lang="en" altLang="ru-RU" sz="3000" dirty="0">
                <a:latin typeface="Times New Roman" panose="02020603050405020304" pitchFamily="18" charset="0"/>
                <a:cs typeface="Times New Roman" panose="02020603050405020304" pitchFamily="18" charset="0"/>
              </a:rPr>
              <a:t>), </a:t>
            </a:r>
            <a:r>
              <a:rPr lang="en" altLang="ru-RU" sz="3000" dirty="0" err="1">
                <a:latin typeface="Times New Roman" panose="02020603050405020304" pitchFamily="18" charset="0"/>
                <a:cs typeface="Times New Roman" panose="02020603050405020304" pitchFamily="18" charset="0"/>
              </a:rPr>
              <a:t>as well as</a:t>
            </a:r>
            <a:r>
              <a:rPr lang="en" altLang="ru-RU" sz="3000" dirty="0">
                <a:latin typeface="Times New Roman" panose="02020603050405020304" pitchFamily="18" charset="0"/>
                <a:cs typeface="Times New Roman" panose="02020603050405020304" pitchFamily="18" charset="0"/>
              </a:rPr>
              <a:t> </a:t>
            </a:r>
            <a:r>
              <a:rPr lang="en" altLang="ru-RU" sz="3000" dirty="0" err="1">
                <a:latin typeface="Times New Roman" panose="02020603050405020304" pitchFamily="18" charset="0"/>
                <a:cs typeface="Times New Roman" panose="02020603050405020304" pitchFamily="18" charset="0"/>
              </a:rPr>
              <a:t>duration</a:t>
            </a:r>
            <a:r>
              <a:rPr lang="en" altLang="ru-RU" sz="3000" dirty="0">
                <a:latin typeface="Times New Roman" panose="02020603050405020304" pitchFamily="18" charset="0"/>
                <a:cs typeface="Times New Roman" panose="02020603050405020304" pitchFamily="18" charset="0"/>
              </a:rPr>
              <a:t> </a:t>
            </a:r>
            <a:r>
              <a:rPr lang="en" altLang="ru-RU" sz="3000" dirty="0" err="1">
                <a:latin typeface="Times New Roman" panose="02020603050405020304" pitchFamily="18" charset="0"/>
                <a:cs typeface="Times New Roman" panose="02020603050405020304" pitchFamily="18" charset="0"/>
              </a:rPr>
              <a:t>finding</a:t>
            </a:r>
            <a:r>
              <a:rPr lang="en" altLang="ru-RU" sz="3000" dirty="0">
                <a:latin typeface="Times New Roman" panose="02020603050405020304" pitchFamily="18" charset="0"/>
                <a:cs typeface="Times New Roman" panose="02020603050405020304" pitchFamily="18" charset="0"/>
              </a:rPr>
              <a:t> </a:t>
            </a:r>
            <a:r>
              <a:rPr lang="en" altLang="ru-RU" sz="3000" dirty="0" err="1">
                <a:latin typeface="Times New Roman" panose="02020603050405020304" pitchFamily="18" charset="0"/>
                <a:cs typeface="Times New Roman" panose="02020603050405020304" pitchFamily="18" charset="0"/>
              </a:rPr>
              <a:t>him </a:t>
            </a:r>
            <a:r>
              <a:rPr lang="en" altLang="ru-RU" sz="3000" dirty="0">
                <a:latin typeface="Times New Roman" panose="02020603050405020304" pitchFamily="18" charset="0"/>
                <a:cs typeface="Times New Roman" panose="02020603050405020304" pitchFamily="18" charset="0"/>
              </a:rPr>
              <a:t>in </a:t>
            </a:r>
            <a:r>
              <a:rPr lang="en" altLang="ru-RU" sz="3000" dirty="0" err="1">
                <a:latin typeface="Times New Roman" panose="02020603050405020304" pitchFamily="18" charset="0"/>
                <a:cs typeface="Times New Roman" panose="02020603050405020304" pitchFamily="18" charset="0"/>
              </a:rPr>
              <a:t>a certain</a:t>
            </a:r>
            <a:r>
              <a:rPr lang="en" altLang="ru-RU" sz="3000" dirty="0">
                <a:latin typeface="Times New Roman" panose="02020603050405020304" pitchFamily="18" charset="0"/>
                <a:cs typeface="Times New Roman" panose="02020603050405020304" pitchFamily="18" charset="0"/>
              </a:rPr>
              <a:t> </a:t>
            </a:r>
            <a:r>
              <a:rPr lang="en" altLang="ru-RU" sz="3000" dirty="0" err="1">
                <a:latin typeface="Times New Roman" panose="02020603050405020304" pitchFamily="18" charset="0"/>
                <a:cs typeface="Times New Roman" panose="02020603050405020304" pitchFamily="18" charset="0"/>
              </a:rPr>
              <a:t>concentrations </a:t>
            </a:r>
            <a:r>
              <a:rPr lang="en" altLang="ru-RU" sz="3000" dirty="0">
                <a:latin typeface="Times New Roman" panose="02020603050405020304" pitchFamily="18" charset="0"/>
                <a:cs typeface="Times New Roman" panose="02020603050405020304" pitchFamily="18" charset="0"/>
              </a:rPr>
              <a:t>in </a:t>
            </a:r>
            <a:r>
              <a:rPr lang="en" altLang="ru-RU" sz="3000" dirty="0" err="1">
                <a:latin typeface="Times New Roman" panose="02020603050405020304" pitchFamily="18" charset="0"/>
                <a:cs typeface="Times New Roman" panose="02020603050405020304" pitchFamily="18" charset="0"/>
              </a:rPr>
              <a:t>the body </a:t>
            </a:r>
            <a:r>
              <a:rPr lang="en" altLang="ru-RU" sz="3000" dirty="0" smtClean="0">
                <a:latin typeface="Times New Roman" panose="02020603050405020304" pitchFamily="18" charset="0"/>
                <a:cs typeface="Times New Roman" panose="02020603050405020304" pitchFamily="18" charset="0"/>
              </a:rPr>
              <a:t>.</a:t>
            </a:r>
            <a:endParaRPr lang="ru-RU" altLang="ru-RU" sz="3000" dirty="0" smtClean="0">
              <a:latin typeface="Times New Roman" panose="02020603050405020304" pitchFamily="18" charset="0"/>
              <a:cs typeface="Times New Roman" panose="02020603050405020304" pitchFamily="18" charset="0"/>
            </a:endParaRPr>
          </a:p>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en" altLang="ru-RU" sz="3000" dirty="0" smtClean="0">
                <a:latin typeface="Times New Roman" panose="02020603050405020304" pitchFamily="18" charset="0"/>
                <a:cs typeface="Times New Roman" panose="02020603050405020304" pitchFamily="18" charset="0"/>
              </a:rPr>
              <a:t>It is obvious that with intravascular administration, the DB of the substance will be 100%, while with other routes of administration (oral, rectal, intramuscular, etc.) it is much lower and almost never reaches 100%.</a:t>
            </a:r>
            <a:endParaRPr lang="en-US" altLang="ru-RU" sz="3000" dirty="0">
              <a:latin typeface="Times New Roman" panose="02020603050405020304" pitchFamily="18" charset="0"/>
              <a:cs typeface="Times New Roman" panose="02020603050405020304" pitchFamily="18"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6145" name="Rectangle 1"/>
          <p:cNvSpPr>
            <a:spLocks noGrp="1" noChangeArrowheads="1"/>
          </p:cNvSpPr>
          <p:nvPr>
            <p:ph idx="1"/>
          </p:nvPr>
        </p:nvSpPr>
        <p:spPr>
          <a:xfrm>
            <a:off x="431800" y="360363"/>
            <a:ext cx="9432925" cy="6480175"/>
          </a:xfrm>
        </p:spPr>
        <p:txBody>
          <a:bodyPr tIns="20160">
            <a:normAutofit/>
          </a:bodyPr>
          <a:lstStyle/>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en" sz="3200" u="sng" dirty="0"/>
              <a:t>The main task</a:t>
            </a:r>
            <a:r>
              <a:rPr lang="en" sz="3200" b="1" u="sng" dirty="0"/>
              <a:t> </a:t>
            </a:r>
            <a:r>
              <a:rPr lang="en" sz="3200" dirty="0"/>
              <a:t>Determining the bioavailability of drugs is to ensure their maximum effectiveness and prevent therapeutic inequivalence </a:t>
            </a:r>
            <a:r>
              <a:rPr lang="en" sz="3200" dirty="0" smtClean="0"/>
              <a:t>at </a:t>
            </a:r>
            <a:r>
              <a:rPr lang="en" sz="3200" dirty="0"/>
              <a:t>a certain concentration in the body.</a:t>
            </a:r>
            <a:endParaRPr lang="ru-RU" sz="3200" dirty="0" smtClean="0"/>
          </a:p>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en" sz="3200" dirty="0" smtClean="0"/>
              <a:t>Bioavailability research answers the question:</a:t>
            </a:r>
          </a:p>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en" sz="3200" dirty="0" smtClean="0"/>
              <a:t>• what part of the dose of the medicinal substance was absorbed;</a:t>
            </a:r>
          </a:p>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en" sz="3200" dirty="0" smtClean="0"/>
              <a:t>• how quickly the absorption occurred;</a:t>
            </a:r>
          </a:p>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en" sz="3200" dirty="0" smtClean="0"/>
              <a:t>• how long the drug was in the body;</a:t>
            </a:r>
          </a:p>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en" sz="3200" dirty="0" smtClean="0"/>
              <a:t>• at what concentration the medicinal substance was distributed in the internal environment of the body.</a:t>
            </a:r>
            <a:endParaRPr lang="en-US" altLang="ru-RU" sz="3200" dirty="0">
              <a:latin typeface="Times New Roman" panose="02020603050405020304" pitchFamily="18" charset="0"/>
              <a:cs typeface="Times New Roman" panose="02020603050405020304" pitchFamily="18"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7169" name="Rectangle 1"/>
          <p:cNvSpPr>
            <a:spLocks noGrp="1" noChangeArrowheads="1"/>
          </p:cNvSpPr>
          <p:nvPr>
            <p:ph type="body" sz="half" idx="1"/>
          </p:nvPr>
        </p:nvSpPr>
        <p:spPr>
          <a:xfrm>
            <a:off x="431800" y="539750"/>
            <a:ext cx="4591050" cy="6361113"/>
          </a:xfrm>
        </p:spPr>
        <p:txBody>
          <a:bodyPr>
            <a:normAutofit fontScale="92500" lnSpcReduction="20000"/>
          </a:bodyPr>
          <a:lstStyle/>
          <a:p>
            <a:pPr marL="0" indent="0"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 altLang="ru-RU" b="1" dirty="0" err="1">
                <a:solidFill>
                  <a:srgbClr val="FF9900"/>
                </a:solidFill>
              </a:rPr>
              <a:t>on</a:t>
            </a:r>
            <a:r>
              <a:rPr lang="en" altLang="ru-RU" b="1" dirty="0">
                <a:solidFill>
                  <a:srgbClr val="FF9900"/>
                </a:solidFill>
              </a:rPr>
              <a:t> </a:t>
            </a:r>
            <a:r>
              <a:rPr lang="en" altLang="ru-RU" b="1" dirty="0" err="1">
                <a:solidFill>
                  <a:srgbClr val="FF9900"/>
                </a:solidFill>
              </a:rPr>
              <a:t>bioavailability </a:t>
            </a:r>
            <a:r>
              <a:rPr lang="en" altLang="ru-RU" b="1" dirty="0">
                <a:solidFill>
                  <a:srgbClr val="FF9900"/>
                </a:solidFill>
              </a:rPr>
              <a:t>of drugs </a:t>
            </a:r>
            <a:r>
              <a:rPr lang="en" altLang="ru-RU" b="1" dirty="0" err="1">
                <a:solidFill>
                  <a:srgbClr val="FF9900"/>
                </a:solidFill>
              </a:rPr>
              <a:t>is affected</a:t>
            </a:r>
            <a:r>
              <a:rPr lang="en" altLang="ru-RU" b="1" dirty="0">
                <a:solidFill>
                  <a:srgbClr val="FF9900"/>
                </a:solidFill>
              </a:rPr>
              <a:t> </a:t>
            </a:r>
            <a:r>
              <a:rPr lang="en" altLang="ru-RU" b="1" dirty="0" err="1">
                <a:solidFill>
                  <a:srgbClr val="FF9900"/>
                </a:solidFill>
              </a:rPr>
              <a:t>next</a:t>
            </a:r>
            <a:r>
              <a:rPr lang="en" altLang="ru-RU" b="1" dirty="0">
                <a:solidFill>
                  <a:srgbClr val="FF9900"/>
                </a:solidFill>
              </a:rPr>
              <a:t> </a:t>
            </a:r>
            <a:r>
              <a:rPr lang="en" altLang="ru-RU" b="1" dirty="0" err="1">
                <a:solidFill>
                  <a:srgbClr val="FF9900"/>
                </a:solidFill>
              </a:rPr>
              <a:t>factors </a:t>
            </a:r>
            <a:r>
              <a:rPr lang="en" altLang="ru-RU" b="1" dirty="0">
                <a:solidFill>
                  <a:srgbClr val="FF9900"/>
                </a:solidFill>
              </a:rPr>
              <a:t>:</a:t>
            </a:r>
          </a:p>
          <a:p>
            <a:pPr marL="0" indent="0"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 altLang="ru-RU" dirty="0"/>
              <a:t>- </a:t>
            </a:r>
            <a:r>
              <a:rPr lang="en" altLang="ru-RU" dirty="0" err="1"/>
              <a:t>way</a:t>
            </a:r>
            <a:r>
              <a:rPr lang="en" altLang="ru-RU" dirty="0"/>
              <a:t> </a:t>
            </a:r>
            <a:r>
              <a:rPr lang="en" altLang="ru-RU" dirty="0" err="1"/>
              <a:t>entry</a:t>
            </a:r>
            <a:r>
              <a:rPr lang="en" altLang="ru-RU" dirty="0"/>
              <a:t> </a:t>
            </a:r>
            <a:r>
              <a:rPr lang="en" altLang="ru-RU" dirty="0" err="1"/>
              <a:t>drug </a:t>
            </a:r>
            <a:r>
              <a:rPr lang="en" altLang="ru-RU" dirty="0"/>
              <a:t>( </a:t>
            </a:r>
            <a:r>
              <a:rPr lang="en" altLang="ru-RU" dirty="0" err="1"/>
              <a:t>enteral </a:t>
            </a:r>
            <a:r>
              <a:rPr lang="en" altLang="ru-RU" dirty="0"/>
              <a:t>, </a:t>
            </a:r>
            <a:r>
              <a:rPr lang="en" altLang="ru-RU" dirty="0" err="1"/>
              <a:t>parenteral </a:t>
            </a:r>
            <a:r>
              <a:rPr lang="en" altLang="ru-RU" dirty="0"/>
              <a:t>);</a:t>
            </a:r>
          </a:p>
          <a:p>
            <a:pPr marL="0" indent="0"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US" altLang="ru-RU" dirty="0"/>
          </a:p>
          <a:p>
            <a:pPr marL="0" indent="0"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 altLang="ru-RU" dirty="0"/>
              <a:t>- </a:t>
            </a:r>
            <a:r>
              <a:rPr lang="en" altLang="ru-RU" dirty="0" err="1"/>
              <a:t>features</a:t>
            </a:r>
            <a:r>
              <a:rPr lang="en" altLang="ru-RU" dirty="0"/>
              <a:t> </a:t>
            </a:r>
            <a:r>
              <a:rPr lang="en" altLang="ru-RU" dirty="0" err="1"/>
              <a:t>organism</a:t>
            </a:r>
            <a:r>
              <a:rPr lang="en" altLang="ru-RU" dirty="0"/>
              <a:t> </a:t>
            </a:r>
            <a:r>
              <a:rPr lang="en" altLang="ru-RU" dirty="0" err="1"/>
              <a:t>sick person </a:t>
            </a:r>
            <a:r>
              <a:rPr lang="en" altLang="ru-RU" dirty="0"/>
              <a:t>;</a:t>
            </a:r>
          </a:p>
          <a:p>
            <a:pPr marL="0" indent="0"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US" altLang="ru-RU" dirty="0"/>
          </a:p>
          <a:p>
            <a:pPr marL="0" indent="0"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 altLang="ru-RU" dirty="0"/>
              <a:t>- </a:t>
            </a:r>
            <a:r>
              <a:rPr lang="en" altLang="ru-RU" dirty="0" err="1"/>
              <a:t>biopharmaceutical</a:t>
            </a:r>
            <a:r>
              <a:rPr lang="en" altLang="ru-RU" dirty="0"/>
              <a:t> </a:t>
            </a:r>
            <a:r>
              <a:rPr lang="en" altLang="ru-RU" dirty="0" err="1"/>
              <a:t>factors </a:t>
            </a:r>
            <a:r>
              <a:rPr lang="en" altLang="ru-RU" dirty="0"/>
              <a:t>( </a:t>
            </a:r>
            <a:r>
              <a:rPr lang="en" altLang="ru-RU" dirty="0" err="1"/>
              <a:t>structure of </a:t>
            </a:r>
            <a:r>
              <a:rPr lang="en" altLang="ru-RU" dirty="0"/>
              <a:t>LV, </a:t>
            </a:r>
            <a:r>
              <a:rPr lang="en" altLang="ru-RU" dirty="0" err="1"/>
              <a:t>composition</a:t>
            </a:r>
            <a:r>
              <a:rPr lang="en" altLang="ru-RU" dirty="0"/>
              <a:t> </a:t>
            </a:r>
            <a:r>
              <a:rPr lang="en" altLang="ru-RU" dirty="0" err="1"/>
              <a:t>medical</a:t>
            </a:r>
            <a:r>
              <a:rPr lang="en" altLang="ru-RU" dirty="0"/>
              <a:t> </a:t>
            </a:r>
            <a:r>
              <a:rPr lang="en" altLang="ru-RU" dirty="0" err="1"/>
              <a:t>forms </a:t>
            </a:r>
            <a:r>
              <a:rPr lang="en" altLang="ru-RU" dirty="0"/>
              <a:t>, </a:t>
            </a:r>
            <a:r>
              <a:rPr lang="en" altLang="ru-RU" dirty="0" err="1"/>
              <a:t>features</a:t>
            </a:r>
            <a:r>
              <a:rPr lang="en" altLang="ru-RU" dirty="0"/>
              <a:t> </a:t>
            </a:r>
            <a:r>
              <a:rPr lang="en" altLang="ru-RU" dirty="0" err="1"/>
              <a:t>technology</a:t>
            </a:r>
            <a:r>
              <a:rPr lang="en" altLang="ru-RU" dirty="0"/>
              <a:t> </a:t>
            </a:r>
            <a:r>
              <a:rPr lang="en" altLang="ru-RU" dirty="0" err="1"/>
              <a:t>production </a:t>
            </a:r>
            <a:r>
              <a:rPr lang="en" altLang="ru-RU" dirty="0"/>
              <a:t>) </a:t>
            </a:r>
            <a:r>
              <a:rPr lang="en" altLang="ru-RU" sz="1200" dirty="0"/>
              <a:t>.</a:t>
            </a:r>
          </a:p>
        </p:txBody>
      </p:sp>
      <p:sp>
        <p:nvSpPr>
          <p:cNvPr id="19459" name="Text Box 2"/>
          <p:cNvSpPr txBox="1">
            <a:spLocks noChangeArrowheads="1"/>
          </p:cNvSpPr>
          <p:nvPr/>
        </p:nvSpPr>
        <p:spPr bwMode="auto">
          <a:xfrm>
            <a:off x="5235575" y="1152525"/>
            <a:ext cx="4281488" cy="1244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404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just" eaLnBrk="1">
              <a:lnSpc>
                <a:spcPct val="95000"/>
              </a:lnSpc>
              <a:buSzPct val="100000"/>
            </a:pPr>
            <a:r>
              <a:rPr lang="en" altLang="ru-RU" sz="2200">
                <a:solidFill>
                  <a:srgbClr val="E6E6E6"/>
                </a:solidFill>
                <a:cs typeface="msmincho" charset="0"/>
              </a:rPr>
              <a:t>The dynamics of changes in the concentration of any LH is characterized by approximately the same dependence;</a:t>
            </a:r>
          </a:p>
        </p:txBody>
      </p:sp>
      <p:pic>
        <p:nvPicPr>
          <p:cNvPr id="1946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5575" y="2735263"/>
            <a:ext cx="4484688" cy="33845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9217" name="Rectangle 1"/>
          <p:cNvSpPr>
            <a:spLocks noGrp="1" noChangeArrowheads="1"/>
          </p:cNvSpPr>
          <p:nvPr>
            <p:ph type="body" sz="half" idx="1"/>
          </p:nvPr>
        </p:nvSpPr>
        <p:spPr>
          <a:xfrm>
            <a:off x="741363" y="360363"/>
            <a:ext cx="8907462" cy="1655762"/>
          </a:xfrm>
        </p:spPr>
        <p:txBody>
          <a:bodyPr tIns="17640">
            <a:normAutofit/>
          </a:bodyPr>
          <a:lstStyle/>
          <a:p>
            <a:pPr marL="106363" indent="0"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en" altLang="ru-RU" sz="2800" dirty="0" err="1">
                <a:solidFill>
                  <a:srgbClr val="FF9900"/>
                </a:solidFill>
              </a:rPr>
              <a:t>Two</a:t>
            </a:r>
            <a:r>
              <a:rPr lang="en" altLang="ru-RU" sz="2800" dirty="0">
                <a:solidFill>
                  <a:srgbClr val="FF9900"/>
                </a:solidFill>
              </a:rPr>
              <a:t> </a:t>
            </a:r>
            <a:r>
              <a:rPr lang="en" altLang="ru-RU" sz="2800" dirty="0" err="1">
                <a:solidFill>
                  <a:srgbClr val="FF9900"/>
                </a:solidFill>
              </a:rPr>
              <a:t>method</a:t>
            </a:r>
            <a:r>
              <a:rPr lang="en" altLang="ru-RU" sz="2800" dirty="0">
                <a:solidFill>
                  <a:srgbClr val="FF9900"/>
                </a:solidFill>
              </a:rPr>
              <a:t> </a:t>
            </a:r>
            <a:r>
              <a:rPr lang="en" altLang="ru-RU" sz="2800" dirty="0" err="1">
                <a:solidFill>
                  <a:srgbClr val="FF9900"/>
                </a:solidFill>
              </a:rPr>
              <a:t>definition</a:t>
            </a:r>
            <a:r>
              <a:rPr lang="en" altLang="ru-RU" sz="2800" dirty="0">
                <a:solidFill>
                  <a:srgbClr val="FF9900"/>
                </a:solidFill>
              </a:rPr>
              <a:t> </a:t>
            </a:r>
            <a:r>
              <a:rPr lang="en" altLang="ru-RU" sz="2800" dirty="0" err="1">
                <a:solidFill>
                  <a:srgbClr val="FF9900"/>
                </a:solidFill>
              </a:rPr>
              <a:t>bioavailability </a:t>
            </a:r>
            <a:r>
              <a:rPr lang="en" altLang="ru-RU" sz="2800" dirty="0">
                <a:solidFill>
                  <a:srgbClr val="FF9900"/>
                </a:solidFill>
              </a:rPr>
              <a:t>:</a:t>
            </a:r>
          </a:p>
          <a:p>
            <a:pPr marL="430213" indent="-323850" eaLnBrk="1" fontAlgn="auto" hangingPunct="1">
              <a:spcAft>
                <a:spcPts val="0"/>
              </a:spcAft>
              <a:buClr>
                <a:srgbClr val="E6E6E6"/>
              </a:buClr>
              <a:buSzPct val="45000"/>
              <a:buFont typeface="Wingdings" charset="2"/>
              <a:buChar char=""/>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en" altLang="ru-RU" sz="2800" dirty="0" err="1"/>
              <a:t>Pharmacokinetic</a:t>
            </a:r>
            <a:r>
              <a:rPr lang="en" altLang="ru-RU" sz="2800" dirty="0"/>
              <a:t> </a:t>
            </a:r>
            <a:r>
              <a:rPr lang="en" altLang="ru-RU" sz="2800" dirty="0" err="1"/>
              <a:t>method </a:t>
            </a:r>
            <a:r>
              <a:rPr lang="en" altLang="ru-RU" sz="2800" dirty="0"/>
              <a:t>;</a:t>
            </a:r>
          </a:p>
          <a:p>
            <a:pPr marL="430213" indent="-323850" eaLnBrk="1" fontAlgn="auto" hangingPunct="1">
              <a:spcAft>
                <a:spcPts val="0"/>
              </a:spcAft>
              <a:buClr>
                <a:srgbClr val="E6E6E6"/>
              </a:buClr>
              <a:buSzPct val="45000"/>
              <a:buFont typeface="Wingdings" charset="2"/>
              <a:buChar char=""/>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en" altLang="ru-RU" sz="2800" dirty="0" err="1"/>
              <a:t>Pharmacodynamic</a:t>
            </a:r>
            <a:r>
              <a:rPr lang="en" altLang="ru-RU" sz="2800" dirty="0"/>
              <a:t> </a:t>
            </a:r>
            <a:r>
              <a:rPr lang="en" altLang="ru-RU" sz="2800" dirty="0" err="1"/>
              <a:t>method </a:t>
            </a:r>
            <a:r>
              <a:rPr lang="en" altLang="ru-RU" dirty="0"/>
              <a:t>;</a:t>
            </a:r>
          </a:p>
        </p:txBody>
      </p:sp>
      <p:sp>
        <p:nvSpPr>
          <p:cNvPr id="21507" name="Text Box 2"/>
          <p:cNvSpPr txBox="1">
            <a:spLocks noChangeArrowheads="1"/>
          </p:cNvSpPr>
          <p:nvPr/>
        </p:nvSpPr>
        <p:spPr bwMode="auto">
          <a:xfrm>
            <a:off x="792163" y="2232025"/>
            <a:ext cx="8724900" cy="2085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lstStyle>
            <a:lvl1pPr marL="430213" indent="-323850">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1pPr>
            <a:lvl2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2pPr>
            <a:lvl3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3pPr>
            <a:lvl4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4pPr>
            <a:lvl5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9pPr>
          </a:lstStyle>
          <a:p>
            <a:pPr algn="just" eaLnBrk="1">
              <a:lnSpc>
                <a:spcPct val="95000"/>
              </a:lnSpc>
              <a:buClr>
                <a:srgbClr val="E6E6E6"/>
              </a:buClr>
              <a:buSzPct val="45000"/>
              <a:buFont typeface="Wingdings" panose="05000000000000000000" pitchFamily="2" charset="2"/>
              <a:buChar char=""/>
            </a:pPr>
            <a:r>
              <a:rPr lang="en" altLang="ru-RU" dirty="0">
                <a:solidFill>
                  <a:srgbClr val="FF9900"/>
                </a:solidFill>
                <a:cs typeface="msmincho" charset="0"/>
              </a:rPr>
              <a:t>The pharmacokinetic method </a:t>
            </a:r>
            <a:r>
              <a:rPr lang="en" altLang="ru-RU" dirty="0">
                <a:solidFill>
                  <a:srgbClr val="E6E6E6"/>
                </a:solidFill>
                <a:cs typeface="msmincho" charset="0"/>
              </a:rPr>
              <a:t>is based on measuring the change in the concentration of a drug substance in the blood plasma over time or by determining the total amount of the drug substance or its metabolites excreted in the urine after administration of a single or repeated doses.</a:t>
            </a:r>
          </a:p>
        </p:txBody>
      </p:sp>
      <p:sp>
        <p:nvSpPr>
          <p:cNvPr id="21508" name="Text Box 3"/>
          <p:cNvSpPr txBox="1">
            <a:spLocks noChangeArrowheads="1"/>
          </p:cNvSpPr>
          <p:nvPr/>
        </p:nvSpPr>
        <p:spPr bwMode="auto">
          <a:xfrm>
            <a:off x="863600" y="4541838"/>
            <a:ext cx="8651875" cy="2354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lstStyle>
            <a:lvl1pPr marL="430213" indent="-323850">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1pPr>
            <a:lvl2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2pPr>
            <a:lvl3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3pPr>
            <a:lvl4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4pPr>
            <a:lvl5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9pPr>
          </a:lstStyle>
          <a:p>
            <a:pPr algn="just" eaLnBrk="1">
              <a:lnSpc>
                <a:spcPct val="95000"/>
              </a:lnSpc>
              <a:buClr>
                <a:srgbClr val="E6E6E6"/>
              </a:buClr>
              <a:buSzPct val="45000"/>
              <a:buFont typeface="Wingdings" panose="05000000000000000000" pitchFamily="2" charset="2"/>
              <a:buChar char=""/>
            </a:pPr>
            <a:r>
              <a:rPr lang="en" altLang="ru-RU">
                <a:solidFill>
                  <a:srgbClr val="FF9900"/>
                </a:solidFill>
                <a:cs typeface="msmincho" charset="0"/>
              </a:rPr>
              <a:t>The pharmacodynamic method </a:t>
            </a:r>
            <a:r>
              <a:rPr lang="en" altLang="ru-RU">
                <a:solidFill>
                  <a:srgbClr val="E6E6E6"/>
                </a:solidFill>
                <a:cs typeface="msmincho" charset="0"/>
              </a:rPr>
              <a:t>is based on the measurement of pharmacodynamic or biochemical responses to a drug substance or its active metabolites. The second method is more complex, so the determination of the DB is more often carried out using the pharmacokinetic method.</a:t>
            </a: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1" name="Rectangle 1"/>
          <p:cNvSpPr>
            <a:spLocks noGrp="1" noChangeArrowheads="1"/>
          </p:cNvSpPr>
          <p:nvPr>
            <p:ph type="body" sz="half" idx="1"/>
          </p:nvPr>
        </p:nvSpPr>
        <p:spPr>
          <a:xfrm>
            <a:off x="615950" y="155575"/>
            <a:ext cx="4713288" cy="6611938"/>
          </a:xfrm>
        </p:spPr>
        <p:txBody>
          <a:bodyPr tIns="14040">
            <a:normAutofit/>
          </a:bodyPr>
          <a:lstStyle/>
          <a:p>
            <a:pPr marL="430213" indent="-323850" eaLnBrk="1" fontAlgn="auto" hangingPunct="1">
              <a:spcAft>
                <a:spcPts val="0"/>
              </a:spcAft>
              <a:buClr>
                <a:srgbClr val="E6E6E6"/>
              </a:buClr>
              <a:buSzPct val="45000"/>
              <a:buFont typeface="Wingdings" charset="2"/>
              <a:buChar char=""/>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en" altLang="ru-RU" sz="2200">
                <a:solidFill>
                  <a:srgbClr val="FF9900"/>
                </a:solidFill>
              </a:rPr>
              <a:t>The degree of BD </a:t>
            </a:r>
            <a:r>
              <a:rPr lang="en" altLang="ru-RU" sz="2200"/>
              <a:t>is the ratio of the amount of unchanged drug substance absorbed and detected in the blood after its administration in the form of an investigational dosage form to its amount in the blood after administration in a standard dosage form, expressed as a percentage.</a:t>
            </a:r>
          </a:p>
          <a:p>
            <a:pPr marL="430213" indent="-323850" eaLnBrk="1" fontAlgn="auto" hangingPunct="1">
              <a:spcAft>
                <a:spcPts val="0"/>
              </a:spcAft>
              <a:buClr>
                <a:srgbClr val="E6E6E6"/>
              </a:buClr>
              <a:buSzPct val="45000"/>
              <a:buFont typeface="Wingdings" charset="2"/>
              <a:buChar char=""/>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en" altLang="ru-RU" sz="2200"/>
              <a:t>The degree of BD is determined in comparison with a standard dosage form that is well absorbed. This uses the same doses of the standard and the study drug.</a:t>
            </a:r>
          </a:p>
        </p:txBody>
      </p:sp>
      <p:sp>
        <p:nvSpPr>
          <p:cNvPr id="23555" name="Text Box 2"/>
          <p:cNvSpPr txBox="1">
            <a:spLocks noChangeArrowheads="1"/>
          </p:cNvSpPr>
          <p:nvPr/>
        </p:nvSpPr>
        <p:spPr bwMode="auto">
          <a:xfrm>
            <a:off x="5235575" y="287338"/>
            <a:ext cx="4281488" cy="1511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lvl1pPr marL="430213" indent="-323850">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1pPr>
            <a:lvl2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2pPr>
            <a:lvl3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3pPr>
            <a:lvl4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4pPr>
            <a:lvl5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9pPr>
          </a:lstStyle>
          <a:p>
            <a:pPr eaLnBrk="1">
              <a:lnSpc>
                <a:spcPct val="95000"/>
              </a:lnSpc>
              <a:buClr>
                <a:srgbClr val="E6E6E6"/>
              </a:buClr>
              <a:buSzPct val="45000"/>
              <a:buFont typeface="Wingdings" panose="05000000000000000000" pitchFamily="2" charset="2"/>
              <a:buChar char=""/>
            </a:pPr>
            <a:r>
              <a:rPr lang="en" altLang="ru-RU" sz="2800">
                <a:solidFill>
                  <a:srgbClr val="FF9900"/>
                </a:solidFill>
                <a:cs typeface="msmincho" charset="0"/>
              </a:rPr>
              <a:t>DB degree = A / B * 100%</a:t>
            </a:r>
          </a:p>
        </p:txBody>
      </p:sp>
      <p:sp>
        <p:nvSpPr>
          <p:cNvPr id="23556" name="Text Box 3"/>
          <p:cNvSpPr txBox="1">
            <a:spLocks noChangeArrowheads="1"/>
          </p:cNvSpPr>
          <p:nvPr/>
        </p:nvSpPr>
        <p:spPr bwMode="auto">
          <a:xfrm>
            <a:off x="5235575" y="1223963"/>
            <a:ext cx="4281488" cy="5672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lstStyle>
            <a:lvl1pPr marL="430213" indent="-323850">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1pPr>
            <a:lvl2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2pPr>
            <a:lvl3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3pPr>
            <a:lvl4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4pPr>
            <a:lvl5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9pPr>
          </a:lstStyle>
          <a:p>
            <a:pPr eaLnBrk="1">
              <a:lnSpc>
                <a:spcPct val="95000"/>
              </a:lnSpc>
              <a:buClr>
                <a:srgbClr val="E6E6E6"/>
              </a:buClr>
              <a:buSzPct val="45000"/>
              <a:buFont typeface="Wingdings" panose="05000000000000000000" pitchFamily="2" charset="2"/>
              <a:buChar char=""/>
            </a:pPr>
            <a:r>
              <a:rPr lang="en" altLang="ru-RU">
                <a:solidFill>
                  <a:srgbClr val="FF9900"/>
                </a:solidFill>
                <a:cs typeface="msmincho" charset="0"/>
              </a:rPr>
              <a:t>B </a:t>
            </a:r>
            <a:r>
              <a:rPr lang="en" altLang="ru-RU">
                <a:solidFill>
                  <a:srgbClr val="E6E6E6"/>
                </a:solidFill>
                <a:cs typeface="msmincho" charset="0"/>
              </a:rPr>
              <a:t>– the amount of drug substance absorbed after its administration in the studied dosage form (mg);</a:t>
            </a:r>
          </a:p>
          <a:p>
            <a:pPr eaLnBrk="1">
              <a:lnSpc>
                <a:spcPct val="95000"/>
              </a:lnSpc>
              <a:buClr>
                <a:srgbClr val="E6E6E6"/>
              </a:buClr>
              <a:buSzPct val="45000"/>
              <a:buFont typeface="Wingdings" panose="05000000000000000000" pitchFamily="2" charset="2"/>
              <a:buChar char=""/>
            </a:pPr>
            <a:r>
              <a:rPr lang="en" altLang="ru-RU">
                <a:solidFill>
                  <a:srgbClr val="E6E6E6"/>
                </a:solidFill>
                <a:cs typeface="msmincho" charset="0"/>
              </a:rPr>
              <a:t> </a:t>
            </a:r>
            <a:r>
              <a:rPr lang="en" altLang="ru-RU">
                <a:solidFill>
                  <a:srgbClr val="FF9900"/>
                </a:solidFill>
                <a:cs typeface="msmincho" charset="0"/>
              </a:rPr>
              <a:t>A </a:t>
            </a:r>
            <a:r>
              <a:rPr lang="en" altLang="ru-RU">
                <a:solidFill>
                  <a:srgbClr val="E6E6E6"/>
                </a:solidFill>
                <a:cs typeface="msmincho" charset="0"/>
              </a:rPr>
              <a:t>is the amount of drug substance absorbed after administration in a standard dosage form (mg).</a:t>
            </a: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5602" name="Text Box 1"/>
          <p:cNvSpPr txBox="1">
            <a:spLocks noChangeArrowheads="1"/>
          </p:cNvSpPr>
          <p:nvPr/>
        </p:nvSpPr>
        <p:spPr bwMode="auto">
          <a:xfrm>
            <a:off x="741363" y="282575"/>
            <a:ext cx="8609012" cy="6618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656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just" eaLnBrk="1">
              <a:lnSpc>
                <a:spcPct val="95000"/>
              </a:lnSpc>
              <a:buSzPct val="100000"/>
            </a:pPr>
            <a:r>
              <a:rPr lang="en" altLang="ru-RU" sz="2600">
                <a:solidFill>
                  <a:srgbClr val="CCCCCC"/>
                </a:solidFill>
                <a:cs typeface="msmincho" charset="0"/>
              </a:rPr>
              <a:t>There are </a:t>
            </a:r>
            <a:r>
              <a:rPr lang="en" altLang="ru-RU" sz="2600">
                <a:solidFill>
                  <a:srgbClr val="FF9900"/>
                </a:solidFill>
                <a:cs typeface="msmincho" charset="0"/>
              </a:rPr>
              <a:t>absolute </a:t>
            </a:r>
            <a:r>
              <a:rPr lang="en" altLang="ru-RU" sz="2600">
                <a:solidFill>
                  <a:srgbClr val="EEEEEE"/>
                </a:solidFill>
                <a:cs typeface="msmincho" charset="0"/>
              </a:rPr>
              <a:t>and </a:t>
            </a:r>
            <a:r>
              <a:rPr lang="en" altLang="ru-RU" sz="2600">
                <a:solidFill>
                  <a:srgbClr val="FF9900"/>
                </a:solidFill>
                <a:cs typeface="msmincho" charset="0"/>
              </a:rPr>
              <a:t>relative </a:t>
            </a:r>
            <a:r>
              <a:rPr lang="en" altLang="ru-RU" sz="2600">
                <a:solidFill>
                  <a:srgbClr val="CCCCCC"/>
                </a:solidFill>
                <a:cs typeface="msmincho" charset="0"/>
              </a:rPr>
              <a:t>bioavailability.</a:t>
            </a:r>
          </a:p>
          <a:p>
            <a:pPr algn="just" eaLnBrk="1">
              <a:lnSpc>
                <a:spcPct val="95000"/>
              </a:lnSpc>
              <a:buSzPct val="100000"/>
            </a:pPr>
            <a:r>
              <a:rPr lang="en" altLang="ru-RU" sz="2600">
                <a:solidFill>
                  <a:srgbClr val="CCCCCC"/>
                </a:solidFill>
                <a:cs typeface="msmincho" charset="0"/>
              </a:rPr>
              <a:t>As a standard dosage form for determining absolute bioavailability, </a:t>
            </a:r>
            <a:r>
              <a:rPr lang="en" altLang="ru-RU" sz="2600">
                <a:solidFill>
                  <a:srgbClr val="FF9900"/>
                </a:solidFill>
                <a:cs typeface="msmincho" charset="0"/>
              </a:rPr>
              <a:t>a solution for intravenous administration is used </a:t>
            </a:r>
            <a:r>
              <a:rPr lang="en" altLang="ru-RU" sz="2600">
                <a:solidFill>
                  <a:srgbClr val="CCCCCC"/>
                </a:solidFill>
                <a:cs typeface="msmincho" charset="0"/>
              </a:rPr>
              <a:t>, which ensures immediate and complete entry of the drug substance into the large circle of blood circulation. </a:t>
            </a:r>
            <a:r>
              <a:rPr lang="en" altLang="ru-RU" sz="2600">
                <a:solidFill>
                  <a:srgbClr val="FF9900"/>
                </a:solidFill>
                <a:cs typeface="msmincho" charset="0"/>
              </a:rPr>
              <a:t>In the annotations to medicinal products, the absolute BD is indicated </a:t>
            </a:r>
            <a:r>
              <a:rPr lang="en" altLang="ru-RU" sz="2600">
                <a:solidFill>
                  <a:srgbClr val="CCCCCC"/>
                </a:solidFill>
                <a:cs typeface="msmincho" charset="0"/>
              </a:rPr>
              <a:t>, which is most often denoted as F%.</a:t>
            </a:r>
          </a:p>
          <a:p>
            <a:pPr algn="just" eaLnBrk="1">
              <a:lnSpc>
                <a:spcPct val="95000"/>
              </a:lnSpc>
              <a:buSzPct val="100000"/>
            </a:pPr>
            <a:r>
              <a:rPr lang="en" altLang="ru-RU" sz="2600">
                <a:solidFill>
                  <a:srgbClr val="CCCCCC"/>
                </a:solidFill>
                <a:cs typeface="msmincho" charset="0"/>
              </a:rPr>
              <a:t> </a:t>
            </a:r>
            <a:r>
              <a:rPr lang="en" altLang="ru-RU" sz="2600">
                <a:solidFill>
                  <a:srgbClr val="FF9900"/>
                </a:solidFill>
                <a:cs typeface="msmincho" charset="0"/>
              </a:rPr>
              <a:t>The absolute bioavailability of </a:t>
            </a:r>
            <a:r>
              <a:rPr lang="en" altLang="ru-RU" sz="2600">
                <a:solidFill>
                  <a:srgbClr val="CCCCCC"/>
                </a:solidFill>
                <a:cs typeface="msmincho" charset="0"/>
              </a:rPr>
              <a:t>orally administered drugs is </a:t>
            </a:r>
            <a:r>
              <a:rPr lang="en" altLang="ru-RU" sz="2600">
                <a:solidFill>
                  <a:srgbClr val="FF9900"/>
                </a:solidFill>
                <a:cs typeface="msmincho" charset="0"/>
              </a:rPr>
              <a:t>optimal </a:t>
            </a:r>
            <a:r>
              <a:rPr lang="en" altLang="ru-RU" sz="2600">
                <a:solidFill>
                  <a:srgbClr val="CCCCCC"/>
                </a:solidFill>
                <a:cs typeface="msmincho" charset="0"/>
              </a:rPr>
              <a:t>when the BD is within 40 - 60%; </a:t>
            </a:r>
            <a:r>
              <a:rPr lang="en" altLang="ru-RU" sz="2600">
                <a:solidFill>
                  <a:srgbClr val="FF9900"/>
                </a:solidFill>
                <a:cs typeface="msmincho" charset="0"/>
              </a:rPr>
              <a:t>high </a:t>
            </a:r>
            <a:r>
              <a:rPr lang="en" altLang="ru-RU" sz="2600">
                <a:solidFill>
                  <a:srgbClr val="CCCCCC"/>
                </a:solidFill>
                <a:cs typeface="msmincho" charset="0"/>
              </a:rPr>
              <a:t>when the BD is over 60%; </a:t>
            </a:r>
            <a:r>
              <a:rPr lang="en" altLang="ru-RU" sz="2600">
                <a:solidFill>
                  <a:srgbClr val="FF9900"/>
                </a:solidFill>
                <a:cs typeface="msmincho" charset="0"/>
              </a:rPr>
              <a:t>low </a:t>
            </a:r>
            <a:r>
              <a:rPr lang="en" altLang="ru-RU" sz="2600">
                <a:solidFill>
                  <a:srgbClr val="CCCCCC"/>
                </a:solidFill>
                <a:cs typeface="msmincho" charset="0"/>
              </a:rPr>
              <a:t>when the BD is less than 40%.</a:t>
            </a:r>
          </a:p>
          <a:p>
            <a:pPr algn="just" eaLnBrk="1">
              <a:lnSpc>
                <a:spcPct val="95000"/>
              </a:lnSpc>
              <a:buSzPct val="100000"/>
            </a:pPr>
            <a:r>
              <a:rPr lang="en" altLang="ru-RU" sz="3200">
                <a:solidFill>
                  <a:srgbClr val="CCCCCC"/>
                </a:solidFill>
                <a:cs typeface="msmincho" charset="0"/>
              </a:rPr>
              <a:t>For example, the F% of Cavinton tablets containing 0.005 vinpocetine is 70%, and of 0.005 vinpocetine tablets is 54%.</a:t>
            </a: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2289" name="Rectangle 1"/>
          <p:cNvSpPr>
            <a:spLocks noGrp="1" noChangeArrowheads="1"/>
          </p:cNvSpPr>
          <p:nvPr>
            <p:ph type="body" sz="half" idx="3"/>
          </p:nvPr>
        </p:nvSpPr>
        <p:spPr>
          <a:xfrm>
            <a:off x="741363" y="431800"/>
            <a:ext cx="8475662" cy="1377950"/>
          </a:xfrm>
        </p:spPr>
        <p:txBody>
          <a:bodyPr>
            <a:normAutofit fontScale="77500" lnSpcReduction="20000"/>
          </a:bodyPr>
          <a:lstStyle/>
          <a:p>
            <a:pPr marL="0" indent="0" algn="just"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 altLang="ru-RU" b="1" dirty="0">
                <a:solidFill>
                  <a:srgbClr val="FF9900"/>
                </a:solidFill>
                <a:latin typeface="Times New Roman" panose="02020603050405020304" pitchFamily="18" charset="0"/>
                <a:cs typeface="Times New Roman" panose="02020603050405020304" pitchFamily="18" charset="0"/>
              </a:rPr>
              <a:t>Absolute bioavailability (F)</a:t>
            </a:r>
            <a:r>
              <a:rPr lang="en" altLang="ru-RU" b="1" dirty="0">
                <a:latin typeface="Times New Roman" panose="02020603050405020304" pitchFamily="18" charset="0"/>
                <a:cs typeface="Times New Roman" panose="02020603050405020304" pitchFamily="18" charset="0"/>
              </a:rPr>
              <a:t> </a:t>
            </a:r>
            <a:r>
              <a:rPr lang="en" altLang="ru-RU" dirty="0">
                <a:latin typeface="Times New Roman" panose="02020603050405020304" pitchFamily="18" charset="0"/>
                <a:cs typeface="Times New Roman" panose="02020603050405020304" pitchFamily="18" charset="0"/>
              </a:rPr>
              <a:t>used to estimate the total amount of LH that has entered the patient's blood from a given drug, compared to a solution of the same substance administered intravenously</a:t>
            </a:r>
          </a:p>
        </p:txBody>
      </p:sp>
      <p:pic>
        <p:nvPicPr>
          <p:cNvPr id="2765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163" y="2627709"/>
            <a:ext cx="8724900" cy="2006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Rectangle 1"/>
          <p:cNvSpPr txBox="1">
            <a:spLocks noChangeArrowheads="1"/>
          </p:cNvSpPr>
          <p:nvPr/>
        </p:nvSpPr>
        <p:spPr bwMode="auto">
          <a:xfrm>
            <a:off x="792163" y="5486911"/>
            <a:ext cx="8475662"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0794" tIns="50397" rIns="100794" bIns="50397" numCol="1" anchor="t" anchorCtr="0" compatLnSpc="1">
            <a:prstTxWarp prst="textNoShape">
              <a:avLst/>
            </a:prstTxWarp>
            <a:normAutofit fontScale="70000" lnSpcReduction="20000"/>
          </a:bodyPr>
          <a:lstStyle>
            <a:lvl1pPr marL="463550" indent="-422275" algn="l" rtl="0" eaLnBrk="0" fontAlgn="base" hangingPunct="0">
              <a:spcBef>
                <a:spcPct val="20000"/>
              </a:spcBef>
              <a:spcAft>
                <a:spcPct val="0"/>
              </a:spcAft>
              <a:buClr>
                <a:schemeClr val="accent1"/>
              </a:buClr>
              <a:buSzPct val="80000"/>
              <a:buFont typeface="Wingdings 2" panose="05020102010507070707" pitchFamily="18" charset="2"/>
              <a:buChar char=""/>
              <a:defRPr sz="3300" kern="1200">
                <a:solidFill>
                  <a:schemeClr val="tx1"/>
                </a:solidFill>
                <a:latin typeface="+mn-lt"/>
                <a:ea typeface="+mn-ea"/>
                <a:cs typeface="+mn-cs"/>
              </a:defRPr>
            </a:lvl1pPr>
            <a:lvl2pPr marL="795338" indent="-301625" algn="l" rtl="0" eaLnBrk="0" fontAlgn="base" hangingPunct="0">
              <a:spcBef>
                <a:spcPct val="20000"/>
              </a:spcBef>
              <a:spcAft>
                <a:spcPct val="0"/>
              </a:spcAft>
              <a:buClr>
                <a:schemeClr val="accent1"/>
              </a:buClr>
              <a:buSzPct val="90000"/>
              <a:buFont typeface="Wingdings 2" panose="05020102010507070707" pitchFamily="18" charset="2"/>
              <a:buChar char=""/>
              <a:defRPr sz="2900" kern="1200">
                <a:solidFill>
                  <a:schemeClr val="tx1"/>
                </a:solidFill>
                <a:latin typeface="+mn-lt"/>
                <a:ea typeface="+mn-ea"/>
                <a:cs typeface="+mn-cs"/>
              </a:defRPr>
            </a:lvl2pPr>
            <a:lvl3pPr marL="1108075" indent="-280988" algn="l" rtl="0" eaLnBrk="0" fontAlgn="base" hangingPunct="0">
              <a:spcBef>
                <a:spcPct val="20000"/>
              </a:spcBef>
              <a:spcAft>
                <a:spcPct val="0"/>
              </a:spcAft>
              <a:buClr>
                <a:schemeClr val="accent2"/>
              </a:buClr>
              <a:buSzPct val="85000"/>
              <a:buFont typeface="Arial" panose="020B0604020202020204" pitchFamily="34" charset="0"/>
              <a:buChar char="○"/>
              <a:defRPr sz="2600" kern="1200">
                <a:solidFill>
                  <a:schemeClr val="tx1"/>
                </a:solidFill>
                <a:latin typeface="+mn-lt"/>
                <a:ea typeface="+mn-ea"/>
                <a:cs typeface="+mn-cs"/>
              </a:defRPr>
            </a:lvl3pPr>
            <a:lvl4pPr marL="1409700" indent="-261938" algn="l" rtl="0" eaLnBrk="0" fontAlgn="base" hangingPunct="0">
              <a:spcBef>
                <a:spcPct val="20000"/>
              </a:spcBef>
              <a:spcAft>
                <a:spcPct val="0"/>
              </a:spcAft>
              <a:buClr>
                <a:srgbClr val="8D89A4"/>
              </a:buClr>
              <a:buSzPct val="90000"/>
              <a:buFont typeface="Wingdings 2" panose="05020102010507070707" pitchFamily="18" charset="2"/>
              <a:buChar char=""/>
              <a:defRPr sz="2200" kern="1200">
                <a:solidFill>
                  <a:schemeClr val="tx1"/>
                </a:solidFill>
                <a:latin typeface="+mn-lt"/>
                <a:ea typeface="+mn-ea"/>
                <a:cs typeface="+mn-cs"/>
              </a:defRPr>
            </a:lvl4pPr>
            <a:lvl5pPr marL="1641475" indent="-200025" algn="l" rtl="0" eaLnBrk="0" fontAlgn="base" hangingPunct="0">
              <a:spcBef>
                <a:spcPct val="20000"/>
              </a:spcBef>
              <a:spcAft>
                <a:spcPct val="0"/>
              </a:spcAft>
              <a:buClr>
                <a:srgbClr val="748560"/>
              </a:buClr>
              <a:buSzPct val="100000"/>
              <a:buFont typeface="Arial" panose="020B0604020202020204" pitchFamily="34" charset="0"/>
              <a:buChar char="-"/>
              <a:defRPr sz="2200" kern="1200">
                <a:solidFill>
                  <a:schemeClr val="tx1"/>
                </a:solidFill>
                <a:latin typeface="+mn-lt"/>
                <a:ea typeface="+mn-ea"/>
                <a:cs typeface="+mn-cs"/>
              </a:defRPr>
            </a:lvl5pPr>
            <a:lvl6pPr marL="1874774" indent="-201589" algn="l" rtl="0" eaLnBrk="1" latinLnBrk="0" hangingPunct="1">
              <a:spcBef>
                <a:spcPct val="20000"/>
              </a:spcBef>
              <a:buClr>
                <a:schemeClr val="accent5"/>
              </a:buClr>
              <a:buFont typeface="Arial"/>
              <a:buChar char="-"/>
              <a:defRPr kumimoji="0" sz="2200" kern="1200" baseline="0">
                <a:solidFill>
                  <a:schemeClr val="tx1"/>
                </a:solidFill>
                <a:latin typeface="+mn-lt"/>
                <a:ea typeface="+mn-ea"/>
                <a:cs typeface="+mn-cs"/>
              </a:defRPr>
            </a:lvl6pPr>
            <a:lvl7pPr marL="2116681" indent="-201589" algn="l" rtl="0" eaLnBrk="1" latinLnBrk="0" hangingPunct="1">
              <a:spcBef>
                <a:spcPct val="20000"/>
              </a:spcBef>
              <a:buClr>
                <a:schemeClr val="accent6"/>
              </a:buClr>
              <a:buSzPct val="100000"/>
              <a:buFont typeface="Arial"/>
              <a:buChar char="•"/>
              <a:defRPr kumimoji="0" sz="2000" kern="1200" baseline="0">
                <a:solidFill>
                  <a:schemeClr val="tx1"/>
                </a:solidFill>
                <a:latin typeface="+mn-lt"/>
                <a:ea typeface="+mn-ea"/>
                <a:cs typeface="+mn-cs"/>
              </a:defRPr>
            </a:lvl7pPr>
            <a:lvl8pPr marL="2358587" indent="-201589" algn="l" rtl="0" eaLnBrk="1" latinLnBrk="0" hangingPunct="1">
              <a:spcBef>
                <a:spcPct val="20000"/>
              </a:spcBef>
              <a:buClr>
                <a:schemeClr val="accent6"/>
              </a:buClr>
              <a:buFont typeface="Arial"/>
              <a:buChar char="▪"/>
              <a:defRPr kumimoji="0" sz="1800" kern="1200">
                <a:solidFill>
                  <a:schemeClr val="tx1"/>
                </a:solidFill>
                <a:latin typeface="+mn-lt"/>
                <a:ea typeface="+mn-ea"/>
                <a:cs typeface="+mn-cs"/>
              </a:defRPr>
            </a:lvl8pPr>
            <a:lvl9pPr marL="2570255" indent="-201589" algn="l" rtl="0" eaLnBrk="1" latinLnBrk="0" hangingPunct="1">
              <a:spcBef>
                <a:spcPct val="20000"/>
              </a:spcBef>
              <a:buClr>
                <a:schemeClr val="accent6"/>
              </a:buClr>
              <a:buFont typeface="Arial"/>
              <a:buChar char="•"/>
              <a:defRPr kumimoji="0" sz="1800" kern="1200">
                <a:solidFill>
                  <a:schemeClr val="tx1"/>
                </a:solidFill>
                <a:latin typeface="+mn-lt"/>
                <a:ea typeface="+mn-ea"/>
                <a:cs typeface="+mn-cs"/>
              </a:defRPr>
            </a:lvl9pPr>
          </a:lstStyle>
          <a:p>
            <a:pPr marL="0" indent="0" algn="just" defTabSz="914400"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 altLang="ru-RU" b="1" dirty="0" smtClean="0">
                <a:solidFill>
                  <a:srgbClr val="FF9900"/>
                </a:solidFill>
                <a:latin typeface="Times New Roman" panose="02020603050405020304" pitchFamily="18" charset="0"/>
                <a:cs typeface="Times New Roman" panose="02020603050405020304" pitchFamily="18" charset="0"/>
              </a:rPr>
              <a:t>d e [ AUC ] </a:t>
            </a:r>
            <a:r>
              <a:rPr lang="en" altLang="ru-RU" b="1" dirty="0" err="1" smtClean="0">
                <a:solidFill>
                  <a:srgbClr val="FF9900"/>
                </a:solidFill>
                <a:latin typeface="Times New Roman" panose="02020603050405020304" pitchFamily="18" charset="0"/>
                <a:cs typeface="Times New Roman" panose="02020603050405020304" pitchFamily="18" charset="0"/>
              </a:rPr>
              <a:t>po </a:t>
            </a:r>
            <a:r>
              <a:rPr lang="en" altLang="ru-RU" b="1" dirty="0" smtClean="0">
                <a:solidFill>
                  <a:srgbClr val="FF9900"/>
                </a:solidFill>
                <a:latin typeface="Times New Roman" panose="02020603050405020304" pitchFamily="18" charset="0"/>
                <a:cs typeface="Times New Roman" panose="02020603050405020304" pitchFamily="18" charset="0"/>
              </a:rPr>
              <a:t>, [AUC]iv – areas under the curve of </a:t>
            </a:r>
            <a:r>
              <a:rPr lang="en" altLang="ru-RU" b="1" dirty="0">
                <a:solidFill>
                  <a:srgbClr val="FF9900"/>
                </a:solidFill>
                <a:latin typeface="Times New Roman" panose="02020603050405020304" pitchFamily="18" charset="0"/>
                <a:cs typeface="Times New Roman" panose="02020603050405020304" pitchFamily="18" charset="0"/>
              </a:rPr>
              <a:t>concentration dynamics </a:t>
            </a:r>
            <a:r>
              <a:rPr lang="en" altLang="ru-RU" b="1" dirty="0" smtClean="0">
                <a:solidFill>
                  <a:srgbClr val="FF9900"/>
                </a:solidFill>
                <a:latin typeface="Times New Roman" panose="02020603050405020304" pitchFamily="18" charset="0"/>
                <a:cs typeface="Times New Roman" panose="02020603050405020304" pitchFamily="18" charset="0"/>
              </a:rPr>
              <a:t>;</a:t>
            </a:r>
          </a:p>
          <a:p>
            <a:pPr marL="0" indent="0" algn="just" defTabSz="914400"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 altLang="ru-RU" b="1" dirty="0" smtClean="0">
                <a:latin typeface="Times New Roman" panose="02020603050405020304" pitchFamily="18" charset="0"/>
                <a:cs typeface="Times New Roman" panose="02020603050405020304" pitchFamily="18" charset="0"/>
              </a:rPr>
              <a:t> </a:t>
            </a:r>
            <a:r>
              <a:rPr lang="en" altLang="ru-RU" b="1" dirty="0" err="1" smtClean="0">
                <a:solidFill>
                  <a:srgbClr val="FF9900"/>
                </a:solidFill>
                <a:latin typeface="Times New Roman" panose="02020603050405020304" pitchFamily="18" charset="0"/>
                <a:cs typeface="Times New Roman" panose="02020603050405020304" pitchFamily="18" charset="0"/>
              </a:rPr>
              <a:t>dose </a:t>
            </a:r>
            <a:r>
              <a:rPr lang="en" altLang="ru-RU" b="1" baseline="-25000" dirty="0" err="1" smtClean="0">
                <a:solidFill>
                  <a:srgbClr val="FF9900"/>
                </a:solidFill>
                <a:latin typeface="Times New Roman" panose="02020603050405020304" pitchFamily="18" charset="0"/>
                <a:cs typeface="Times New Roman" panose="02020603050405020304" pitchFamily="18" charset="0"/>
              </a:rPr>
              <a:t>po </a:t>
            </a:r>
            <a:r>
              <a:rPr lang="en" altLang="ru-RU" b="1" dirty="0" smtClean="0">
                <a:solidFill>
                  <a:srgbClr val="FF9900"/>
                </a:solidFill>
                <a:latin typeface="Times New Roman" panose="02020603050405020304" pitchFamily="18" charset="0"/>
                <a:cs typeface="Times New Roman" panose="02020603050405020304" pitchFamily="18" charset="0"/>
              </a:rPr>
              <a:t>, </a:t>
            </a:r>
            <a:r>
              <a:rPr lang="en" altLang="ru-RU" b="1" dirty="0" err="1" smtClean="0">
                <a:solidFill>
                  <a:srgbClr val="FF9900"/>
                </a:solidFill>
                <a:latin typeface="Times New Roman" panose="02020603050405020304" pitchFamily="18" charset="0"/>
                <a:cs typeface="Times New Roman" panose="02020603050405020304" pitchFamily="18" charset="0"/>
              </a:rPr>
              <a:t>dose </a:t>
            </a:r>
            <a:r>
              <a:rPr lang="en" altLang="ru-RU" b="1" baseline="-25000" dirty="0" err="1" smtClean="0">
                <a:solidFill>
                  <a:srgbClr val="FF9900"/>
                </a:solidFill>
                <a:latin typeface="Times New Roman" panose="02020603050405020304" pitchFamily="18" charset="0"/>
                <a:cs typeface="Times New Roman" panose="02020603050405020304" pitchFamily="18" charset="0"/>
              </a:rPr>
              <a:t>iv </a:t>
            </a:r>
            <a:r>
              <a:rPr lang="en" altLang="ru-RU" b="1" dirty="0" smtClean="0">
                <a:solidFill>
                  <a:srgbClr val="FF9900"/>
                </a:solidFill>
                <a:latin typeface="Times New Roman" panose="02020603050405020304" pitchFamily="18" charset="0"/>
                <a:cs typeface="Times New Roman" panose="02020603050405020304" pitchFamily="18" charset="0"/>
              </a:rPr>
              <a:t>– dosage of a medicinal substance by oral ( </a:t>
            </a:r>
            <a:r>
              <a:rPr lang="en" altLang="ru-RU" b="1" dirty="0" err="1" smtClean="0">
                <a:solidFill>
                  <a:srgbClr val="FF9900"/>
                </a:solidFill>
                <a:latin typeface="Times New Roman" panose="02020603050405020304" pitchFamily="18" charset="0"/>
                <a:cs typeface="Times New Roman" panose="02020603050405020304" pitchFamily="18" charset="0"/>
              </a:rPr>
              <a:t>po </a:t>
            </a:r>
            <a:r>
              <a:rPr lang="en" altLang="ru-RU" b="1" dirty="0" smtClean="0">
                <a:solidFill>
                  <a:srgbClr val="FF9900"/>
                </a:solidFill>
                <a:latin typeface="Times New Roman" panose="02020603050405020304" pitchFamily="18" charset="0"/>
                <a:cs typeface="Times New Roman" panose="02020603050405020304" pitchFamily="18" charset="0"/>
              </a:rPr>
              <a:t>) and </a:t>
            </a:r>
            <a:r>
              <a:rPr lang="en" altLang="ru-RU" b="1" dirty="0" err="1" smtClean="0">
                <a:solidFill>
                  <a:srgbClr val="FF9900"/>
                </a:solidFill>
                <a:latin typeface="Times New Roman" panose="02020603050405020304" pitchFamily="18" charset="0"/>
                <a:cs typeface="Times New Roman" panose="02020603050405020304" pitchFamily="18" charset="0"/>
              </a:rPr>
              <a:t>intravenous </a:t>
            </a:r>
            <a:r>
              <a:rPr lang="en" altLang="ru-RU" b="1" smtClean="0">
                <a:solidFill>
                  <a:srgbClr val="FF9900"/>
                </a:solidFill>
                <a:latin typeface="Times New Roman" panose="02020603050405020304" pitchFamily="18" charset="0"/>
                <a:cs typeface="Times New Roman" panose="02020603050405020304" pitchFamily="18" charset="0"/>
              </a:rPr>
              <a:t>( iv ) methods.</a:t>
            </a:r>
            <a:endParaRPr lang="uk" altLang="ru-RU" dirty="0">
              <a:latin typeface="Times New Roman" panose="02020603050405020304" pitchFamily="18" charset="0"/>
              <a:cs typeface="Times New Roman" panose="02020603050405020304" pitchFamily="18"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9698" name="Text Box 1"/>
          <p:cNvSpPr txBox="1">
            <a:spLocks noChangeArrowheads="1"/>
          </p:cNvSpPr>
          <p:nvPr/>
        </p:nvSpPr>
        <p:spPr bwMode="auto">
          <a:xfrm>
            <a:off x="741363" y="282575"/>
            <a:ext cx="8609012" cy="6618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404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just" eaLnBrk="1">
              <a:lnSpc>
                <a:spcPct val="95000"/>
              </a:lnSpc>
              <a:buSzPct val="100000"/>
            </a:pPr>
            <a:r>
              <a:rPr lang="en" altLang="ru-RU" sz="2200">
                <a:solidFill>
                  <a:srgbClr val="CCCCCC"/>
                </a:solidFill>
                <a:cs typeface="msmincho" charset="0"/>
              </a:rPr>
              <a:t>In fact, it is more common to determine </a:t>
            </a:r>
            <a:r>
              <a:rPr lang="en" altLang="ru-RU" sz="2200">
                <a:solidFill>
                  <a:srgbClr val="FF9900"/>
                </a:solidFill>
                <a:cs typeface="msmincho" charset="0"/>
              </a:rPr>
              <a:t>the relative BD </a:t>
            </a:r>
            <a:r>
              <a:rPr lang="en" altLang="ru-RU" sz="2200">
                <a:solidFill>
                  <a:srgbClr val="CCCCCC"/>
                </a:solidFill>
                <a:cs typeface="msmincho" charset="0"/>
              </a:rPr>
              <a:t>, in which case the standard is a solution or other dosage form for oral administration that is well studied and well absorbed.</a:t>
            </a:r>
          </a:p>
          <a:p>
            <a:pPr algn="just" eaLnBrk="1">
              <a:lnSpc>
                <a:spcPct val="95000"/>
              </a:lnSpc>
              <a:buSzPct val="100000"/>
            </a:pPr>
            <a:r>
              <a:rPr lang="en" altLang="ru-RU" sz="2200">
                <a:solidFill>
                  <a:srgbClr val="CCCCCC"/>
                </a:solidFill>
                <a:cs typeface="msmincho" charset="0"/>
              </a:rPr>
              <a:t>When studying rectal dosage forms, the standard dosage form for relative DB is </a:t>
            </a:r>
            <a:r>
              <a:rPr lang="en" altLang="ru-RU" sz="2200">
                <a:solidFill>
                  <a:srgbClr val="FF9900"/>
                </a:solidFill>
                <a:cs typeface="msmincho" charset="0"/>
              </a:rPr>
              <a:t>a solution - an enema </a:t>
            </a:r>
            <a:r>
              <a:rPr lang="en" altLang="ru-RU" sz="2200">
                <a:solidFill>
                  <a:srgbClr val="CCCCCC"/>
                </a:solidFill>
                <a:cs typeface="msmincho" charset="0"/>
              </a:rPr>
              <a:t>, and for low solubility of the drug substance - </a:t>
            </a:r>
            <a:r>
              <a:rPr lang="en" altLang="ru-RU" sz="2200">
                <a:solidFill>
                  <a:srgbClr val="FF9900"/>
                </a:solidFill>
                <a:cs typeface="msmincho" charset="0"/>
              </a:rPr>
              <a:t>a suspension of micronized powder </a:t>
            </a:r>
            <a:r>
              <a:rPr lang="en" altLang="ru-RU" sz="2200">
                <a:solidFill>
                  <a:srgbClr val="CCCCCC"/>
                </a:solidFill>
                <a:cs typeface="msmincho" charset="0"/>
              </a:rPr>
              <a:t>.</a:t>
            </a:r>
          </a:p>
          <a:p>
            <a:pPr algn="just" eaLnBrk="1">
              <a:lnSpc>
                <a:spcPct val="95000"/>
              </a:lnSpc>
              <a:buSzPct val="100000"/>
            </a:pPr>
            <a:r>
              <a:rPr lang="en" altLang="ru-RU" sz="2200">
                <a:solidFill>
                  <a:srgbClr val="CCCCCC"/>
                </a:solidFill>
                <a:cs typeface="msmincho" charset="0"/>
              </a:rPr>
              <a:t> </a:t>
            </a:r>
            <a:r>
              <a:rPr lang="en" altLang="ru-RU" sz="2200">
                <a:solidFill>
                  <a:srgbClr val="FF9900"/>
                </a:solidFill>
                <a:cs typeface="msmincho" charset="0"/>
              </a:rPr>
              <a:t>The relative DB is determined by comparative assessment of the interchangeability of the original and reproduced medicinal products, as well as when developing other dosage forms of the medicinal substance.</a:t>
            </a:r>
          </a:p>
          <a:p>
            <a:pPr algn="just" eaLnBrk="1">
              <a:lnSpc>
                <a:spcPct val="95000"/>
              </a:lnSpc>
              <a:buSzPct val="100000"/>
            </a:pPr>
            <a:r>
              <a:rPr lang="en" altLang="ru-RU" sz="2200">
                <a:solidFill>
                  <a:srgbClr val="CCCCCC"/>
                </a:solidFill>
                <a:cs typeface="msmincho" charset="0"/>
              </a:rPr>
              <a:t>In the study of bioequivalence of reconstituted drugs, the original drug or its analogue is used as a comparison if it is the most effective in this therapeutic group. The studied and standard drugs </a:t>
            </a:r>
            <a:r>
              <a:rPr lang="en" altLang="ru-RU" sz="2200">
                <a:solidFill>
                  <a:schemeClr val="tx1"/>
                </a:solidFill>
                <a:cs typeface="msmincho" charset="0"/>
              </a:rPr>
              <a:t>are bioequivalent (interchangeable) if the value of the relative BD is in the range from 75 to 125%.</a:t>
            </a:r>
          </a:p>
          <a:p>
            <a:pPr algn="just" eaLnBrk="1">
              <a:lnSpc>
                <a:spcPct val="95000"/>
              </a:lnSpc>
              <a:buSzPct val="100000"/>
            </a:pPr>
            <a:r>
              <a:rPr lang="en" altLang="ru-RU" sz="2000">
                <a:solidFill>
                  <a:schemeClr val="tx1"/>
                </a:solidFill>
                <a:cs typeface="msmincho" charset="0"/>
              </a:rPr>
              <a:t>Thus, the choice of a standard dosage form is a crucial stage of biopharmaceutical research that cannot be conducted arbitrarily and unreasonably.</a:t>
            </a:r>
            <a:endParaRPr lang="en-US" altLang="ru-RU" sz="2200">
              <a:solidFill>
                <a:schemeClr val="tx1"/>
              </a:solidFill>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4337" name="Rectangle 1"/>
          <p:cNvSpPr>
            <a:spLocks noGrp="1" noChangeArrowheads="1"/>
          </p:cNvSpPr>
          <p:nvPr>
            <p:ph type="body" sz="half" idx="2"/>
          </p:nvPr>
        </p:nvSpPr>
        <p:spPr>
          <a:xfrm>
            <a:off x="643731" y="539477"/>
            <a:ext cx="8772525" cy="2447925"/>
          </a:xfrm>
        </p:spPr>
        <p:txBody>
          <a:bodyPr>
            <a:normAutofit fontScale="77500" lnSpcReduction="20000"/>
          </a:bodyPr>
          <a:lstStyle/>
          <a:p>
            <a:pPr marL="0" indent="0" algn="just"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 pos="8686800" algn="l"/>
              </a:tabLst>
              <a:defRPr/>
            </a:pPr>
            <a:r>
              <a:rPr lang="en" altLang="ru-RU" b="1" dirty="0">
                <a:solidFill>
                  <a:srgbClr val="FF9900"/>
                </a:solidFill>
              </a:rPr>
              <a:t>Relative bioavailability</a:t>
            </a:r>
            <a:r>
              <a:rPr lang="en" altLang="ru-RU" b="1" dirty="0"/>
              <a:t> </a:t>
            </a:r>
            <a:r>
              <a:rPr lang="en" altLang="ru-RU" dirty="0"/>
              <a:t>measured in comparison with a reference drug using the same route of administration. Relative bioavailability is used to compare different drug series, for drugs with changed production technology, for drugs manufactured by different manufacturers, and for different dosage forms.</a:t>
            </a:r>
          </a:p>
        </p:txBody>
      </p:sp>
      <p:pic>
        <p:nvPicPr>
          <p:cNvPr id="2" name="Рисунок 1"/>
          <p:cNvPicPr>
            <a:picLocks noChangeAspect="1"/>
          </p:cNvPicPr>
          <p:nvPr/>
        </p:nvPicPr>
        <p:blipFill>
          <a:blip r:embed="rId3"/>
          <a:stretch>
            <a:fillRect/>
          </a:stretch>
        </p:blipFill>
        <p:spPr>
          <a:xfrm>
            <a:off x="3384128" y="3347789"/>
            <a:ext cx="2847975" cy="1104900"/>
          </a:xfrm>
          <a:prstGeom prst="rect">
            <a:avLst/>
          </a:prstGeom>
        </p:spPr>
      </p:pic>
      <p:sp>
        <p:nvSpPr>
          <p:cNvPr id="5" name="Rectangle 1"/>
          <p:cNvSpPr txBox="1">
            <a:spLocks noChangeArrowheads="1"/>
          </p:cNvSpPr>
          <p:nvPr/>
        </p:nvSpPr>
        <p:spPr bwMode="auto">
          <a:xfrm>
            <a:off x="792162" y="5075981"/>
            <a:ext cx="8475662"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0794" tIns="50397" rIns="100794" bIns="50397" numCol="1" anchor="t" anchorCtr="0" compatLnSpc="1">
            <a:prstTxWarp prst="textNoShape">
              <a:avLst/>
            </a:prstTxWarp>
            <a:normAutofit fontScale="85000" lnSpcReduction="10000"/>
          </a:bodyPr>
          <a:lstStyle>
            <a:lvl1pPr marL="463550" indent="-422275" algn="l" rtl="0" eaLnBrk="0" fontAlgn="base" hangingPunct="0">
              <a:spcBef>
                <a:spcPct val="20000"/>
              </a:spcBef>
              <a:spcAft>
                <a:spcPct val="0"/>
              </a:spcAft>
              <a:buClr>
                <a:schemeClr val="accent1"/>
              </a:buClr>
              <a:buSzPct val="80000"/>
              <a:buFont typeface="Wingdings 2" panose="05020102010507070707" pitchFamily="18" charset="2"/>
              <a:buChar char=""/>
              <a:defRPr sz="3300" kern="1200">
                <a:solidFill>
                  <a:schemeClr val="tx1"/>
                </a:solidFill>
                <a:latin typeface="+mn-lt"/>
                <a:ea typeface="+mn-ea"/>
                <a:cs typeface="+mn-cs"/>
              </a:defRPr>
            </a:lvl1pPr>
            <a:lvl2pPr marL="795338" indent="-301625" algn="l" rtl="0" eaLnBrk="0" fontAlgn="base" hangingPunct="0">
              <a:spcBef>
                <a:spcPct val="20000"/>
              </a:spcBef>
              <a:spcAft>
                <a:spcPct val="0"/>
              </a:spcAft>
              <a:buClr>
                <a:schemeClr val="accent1"/>
              </a:buClr>
              <a:buSzPct val="90000"/>
              <a:buFont typeface="Wingdings 2" panose="05020102010507070707" pitchFamily="18" charset="2"/>
              <a:buChar char=""/>
              <a:defRPr sz="2900" kern="1200">
                <a:solidFill>
                  <a:schemeClr val="tx1"/>
                </a:solidFill>
                <a:latin typeface="+mn-lt"/>
                <a:ea typeface="+mn-ea"/>
                <a:cs typeface="+mn-cs"/>
              </a:defRPr>
            </a:lvl2pPr>
            <a:lvl3pPr marL="1108075" indent="-280988" algn="l" rtl="0" eaLnBrk="0" fontAlgn="base" hangingPunct="0">
              <a:spcBef>
                <a:spcPct val="20000"/>
              </a:spcBef>
              <a:spcAft>
                <a:spcPct val="0"/>
              </a:spcAft>
              <a:buClr>
                <a:schemeClr val="accent2"/>
              </a:buClr>
              <a:buSzPct val="85000"/>
              <a:buFont typeface="Arial" panose="020B0604020202020204" pitchFamily="34" charset="0"/>
              <a:buChar char="○"/>
              <a:defRPr sz="2600" kern="1200">
                <a:solidFill>
                  <a:schemeClr val="tx1"/>
                </a:solidFill>
                <a:latin typeface="+mn-lt"/>
                <a:ea typeface="+mn-ea"/>
                <a:cs typeface="+mn-cs"/>
              </a:defRPr>
            </a:lvl3pPr>
            <a:lvl4pPr marL="1409700" indent="-261938" algn="l" rtl="0" eaLnBrk="0" fontAlgn="base" hangingPunct="0">
              <a:spcBef>
                <a:spcPct val="20000"/>
              </a:spcBef>
              <a:spcAft>
                <a:spcPct val="0"/>
              </a:spcAft>
              <a:buClr>
                <a:srgbClr val="8D89A4"/>
              </a:buClr>
              <a:buSzPct val="90000"/>
              <a:buFont typeface="Wingdings 2" panose="05020102010507070707" pitchFamily="18" charset="2"/>
              <a:buChar char=""/>
              <a:defRPr sz="2200" kern="1200">
                <a:solidFill>
                  <a:schemeClr val="tx1"/>
                </a:solidFill>
                <a:latin typeface="+mn-lt"/>
                <a:ea typeface="+mn-ea"/>
                <a:cs typeface="+mn-cs"/>
              </a:defRPr>
            </a:lvl4pPr>
            <a:lvl5pPr marL="1641475" indent="-200025" algn="l" rtl="0" eaLnBrk="0" fontAlgn="base" hangingPunct="0">
              <a:spcBef>
                <a:spcPct val="20000"/>
              </a:spcBef>
              <a:spcAft>
                <a:spcPct val="0"/>
              </a:spcAft>
              <a:buClr>
                <a:srgbClr val="748560"/>
              </a:buClr>
              <a:buSzPct val="100000"/>
              <a:buFont typeface="Arial" panose="020B0604020202020204" pitchFamily="34" charset="0"/>
              <a:buChar char="-"/>
              <a:defRPr sz="2200" kern="1200">
                <a:solidFill>
                  <a:schemeClr val="tx1"/>
                </a:solidFill>
                <a:latin typeface="+mn-lt"/>
                <a:ea typeface="+mn-ea"/>
                <a:cs typeface="+mn-cs"/>
              </a:defRPr>
            </a:lvl5pPr>
            <a:lvl6pPr marL="1874774" indent="-201589" algn="l" rtl="0" eaLnBrk="1" latinLnBrk="0" hangingPunct="1">
              <a:spcBef>
                <a:spcPct val="20000"/>
              </a:spcBef>
              <a:buClr>
                <a:schemeClr val="accent5"/>
              </a:buClr>
              <a:buFont typeface="Arial"/>
              <a:buChar char="-"/>
              <a:defRPr kumimoji="0" sz="2200" kern="1200" baseline="0">
                <a:solidFill>
                  <a:schemeClr val="tx1"/>
                </a:solidFill>
                <a:latin typeface="+mn-lt"/>
                <a:ea typeface="+mn-ea"/>
                <a:cs typeface="+mn-cs"/>
              </a:defRPr>
            </a:lvl6pPr>
            <a:lvl7pPr marL="2116681" indent="-201589" algn="l" rtl="0" eaLnBrk="1" latinLnBrk="0" hangingPunct="1">
              <a:spcBef>
                <a:spcPct val="20000"/>
              </a:spcBef>
              <a:buClr>
                <a:schemeClr val="accent6"/>
              </a:buClr>
              <a:buSzPct val="100000"/>
              <a:buFont typeface="Arial"/>
              <a:buChar char="•"/>
              <a:defRPr kumimoji="0" sz="2000" kern="1200" baseline="0">
                <a:solidFill>
                  <a:schemeClr val="tx1"/>
                </a:solidFill>
                <a:latin typeface="+mn-lt"/>
                <a:ea typeface="+mn-ea"/>
                <a:cs typeface="+mn-cs"/>
              </a:defRPr>
            </a:lvl7pPr>
            <a:lvl8pPr marL="2358587" indent="-201589" algn="l" rtl="0" eaLnBrk="1" latinLnBrk="0" hangingPunct="1">
              <a:spcBef>
                <a:spcPct val="20000"/>
              </a:spcBef>
              <a:buClr>
                <a:schemeClr val="accent6"/>
              </a:buClr>
              <a:buFont typeface="Arial"/>
              <a:buChar char="▪"/>
              <a:defRPr kumimoji="0" sz="1800" kern="1200">
                <a:solidFill>
                  <a:schemeClr val="tx1"/>
                </a:solidFill>
                <a:latin typeface="+mn-lt"/>
                <a:ea typeface="+mn-ea"/>
                <a:cs typeface="+mn-cs"/>
              </a:defRPr>
            </a:lvl8pPr>
            <a:lvl9pPr marL="2570255" indent="-201589" algn="l" rtl="0" eaLnBrk="1" latinLnBrk="0" hangingPunct="1">
              <a:spcBef>
                <a:spcPct val="20000"/>
              </a:spcBef>
              <a:buClr>
                <a:schemeClr val="accent6"/>
              </a:buClr>
              <a:buFont typeface="Arial"/>
              <a:buChar char="•"/>
              <a:defRPr kumimoji="0" sz="1800" kern="1200">
                <a:solidFill>
                  <a:schemeClr val="tx1"/>
                </a:solidFill>
                <a:latin typeface="+mn-lt"/>
                <a:ea typeface="+mn-ea"/>
                <a:cs typeface="+mn-cs"/>
              </a:defRPr>
            </a:lvl9pPr>
          </a:lstStyle>
          <a:p>
            <a:pPr marL="0" indent="0" algn="just" defTabSz="914400"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 altLang="ru-RU" b="1" dirty="0" smtClean="0">
                <a:solidFill>
                  <a:srgbClr val="FF9900"/>
                </a:solidFill>
                <a:latin typeface="Times New Roman" panose="02020603050405020304" pitchFamily="18" charset="0"/>
                <a:cs typeface="Times New Roman" panose="02020603050405020304" pitchFamily="18" charset="0"/>
              </a:rPr>
              <a:t>d e [ AUC ] </a:t>
            </a:r>
            <a:r>
              <a:rPr lang="en" altLang="ru-RU" b="1" dirty="0" err="1" smtClean="0">
                <a:solidFill>
                  <a:srgbClr val="FF9900"/>
                </a:solidFill>
                <a:latin typeface="Times New Roman" panose="02020603050405020304" pitchFamily="18" charset="0"/>
                <a:cs typeface="Times New Roman" panose="02020603050405020304" pitchFamily="18" charset="0"/>
              </a:rPr>
              <a:t>po </a:t>
            </a:r>
            <a:r>
              <a:rPr lang="en" altLang="ru-RU" b="1" dirty="0" smtClean="0">
                <a:solidFill>
                  <a:srgbClr val="FF9900"/>
                </a:solidFill>
                <a:latin typeface="Times New Roman" panose="02020603050405020304" pitchFamily="18" charset="0"/>
                <a:cs typeface="Times New Roman" panose="02020603050405020304" pitchFamily="18" charset="0"/>
              </a:rPr>
              <a:t>, [AUC]iv – areas under the curve of the dynamics </a:t>
            </a:r>
            <a:r>
              <a:rPr lang="en" altLang="ru-RU" b="1" dirty="0">
                <a:solidFill>
                  <a:srgbClr val="FF9900"/>
                </a:solidFill>
                <a:latin typeface="Times New Roman" panose="02020603050405020304" pitchFamily="18" charset="0"/>
                <a:cs typeface="Times New Roman" panose="02020603050405020304" pitchFamily="18" charset="0"/>
              </a:rPr>
              <a:t>of dosage </a:t>
            </a:r>
            <a:r>
              <a:rPr lang="en" altLang="ru-RU" b="1" dirty="0" smtClean="0">
                <a:solidFill>
                  <a:srgbClr val="FF9900"/>
                </a:solidFill>
                <a:latin typeface="Times New Roman" panose="02020603050405020304" pitchFamily="18" charset="0"/>
                <a:cs typeface="Times New Roman" panose="02020603050405020304" pitchFamily="18" charset="0"/>
              </a:rPr>
              <a:t>forms </a:t>
            </a:r>
            <a:r>
              <a:rPr lang="en" altLang="ru-RU" b="1" dirty="0">
                <a:solidFill>
                  <a:srgbClr val="FF9900"/>
                </a:solidFill>
                <a:latin typeface="Times New Roman" panose="02020603050405020304" pitchFamily="18" charset="0"/>
                <a:cs typeface="Times New Roman" panose="02020603050405020304" pitchFamily="18" charset="0"/>
              </a:rPr>
              <a:t>A and </a:t>
            </a:r>
            <a:r>
              <a:rPr lang="en" altLang="ru-RU" b="1">
                <a:solidFill>
                  <a:srgbClr val="FF9900"/>
                </a:solidFill>
                <a:latin typeface="Times New Roman" panose="02020603050405020304" pitchFamily="18" charset="0"/>
                <a:cs typeface="Times New Roman" panose="02020603050405020304" pitchFamily="18" charset="0"/>
              </a:rPr>
              <a:t>B . </a:t>
            </a:r>
            <a:r>
              <a:rPr lang="en" altLang="ru-RU" b="1" smtClean="0">
                <a:solidFill>
                  <a:srgbClr val="FF9900"/>
                </a:solidFill>
                <a:latin typeface="Times New Roman" panose="02020603050405020304" pitchFamily="18" charset="0"/>
                <a:cs typeface="Times New Roman" panose="02020603050405020304" pitchFamily="18" charset="0"/>
              </a:rPr>
              <a:t>;</a:t>
            </a:r>
            <a:endParaRPr lang="uk-UA" altLang="ru-RU" b="1" dirty="0" smtClean="0">
              <a:solidFill>
                <a:srgbClr val="FF9900"/>
              </a:solidFill>
              <a:latin typeface="Times New Roman" panose="02020603050405020304" pitchFamily="18" charset="0"/>
              <a:cs typeface="Times New Roman" panose="02020603050405020304" pitchFamily="18" charset="0"/>
            </a:endParaRPr>
          </a:p>
          <a:p>
            <a:pPr marL="0" indent="0" algn="just" defTabSz="914400"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 altLang="ru-RU" b="1" dirty="0" smtClean="0">
                <a:latin typeface="Times New Roman" panose="02020603050405020304" pitchFamily="18" charset="0"/>
                <a:cs typeface="Times New Roman" panose="02020603050405020304" pitchFamily="18" charset="0"/>
              </a:rPr>
              <a:t> </a:t>
            </a:r>
            <a:r>
              <a:rPr lang="en" altLang="ru-RU" b="1" dirty="0" smtClean="0">
                <a:solidFill>
                  <a:srgbClr val="FF9900"/>
                </a:solidFill>
                <a:latin typeface="Times New Roman" panose="02020603050405020304" pitchFamily="18" charset="0"/>
                <a:cs typeface="Times New Roman" panose="02020603050405020304" pitchFamily="18" charset="0"/>
              </a:rPr>
              <a:t>dose </a:t>
            </a:r>
            <a:r>
              <a:rPr lang="en" altLang="ru-RU" b="1" baseline="-25000" dirty="0" smtClean="0">
                <a:solidFill>
                  <a:srgbClr val="FF9900"/>
                </a:solidFill>
                <a:latin typeface="Times New Roman" panose="02020603050405020304" pitchFamily="18" charset="0"/>
                <a:cs typeface="Times New Roman" panose="02020603050405020304" pitchFamily="18" charset="0"/>
              </a:rPr>
              <a:t>A </a:t>
            </a:r>
            <a:r>
              <a:rPr lang="en" altLang="ru-RU" b="1" smtClean="0">
                <a:solidFill>
                  <a:srgbClr val="FF9900"/>
                </a:solidFill>
                <a:latin typeface="Times New Roman" panose="02020603050405020304" pitchFamily="18" charset="0"/>
                <a:cs typeface="Times New Roman" panose="02020603050405020304" pitchFamily="18" charset="0"/>
              </a:rPr>
              <a:t>, dose </a:t>
            </a:r>
            <a:r>
              <a:rPr lang="en" altLang="ru-RU" b="1" baseline="-25000">
                <a:solidFill>
                  <a:srgbClr val="FF9900"/>
                </a:solidFill>
                <a:latin typeface="Times New Roman" panose="02020603050405020304" pitchFamily="18" charset="0"/>
                <a:cs typeface="Times New Roman" panose="02020603050405020304" pitchFamily="18" charset="0"/>
              </a:rPr>
              <a:t>B</a:t>
            </a:r>
            <a:r>
              <a:rPr lang="en" altLang="ru-RU" b="1" smtClean="0">
                <a:solidFill>
                  <a:srgbClr val="FF9900"/>
                </a:solidFill>
                <a:latin typeface="Times New Roman" panose="02020603050405020304" pitchFamily="18" charset="0"/>
                <a:cs typeface="Times New Roman" panose="02020603050405020304" pitchFamily="18" charset="0"/>
              </a:rPr>
              <a:t> </a:t>
            </a:r>
            <a:r>
              <a:rPr lang="en" altLang="ru-RU" b="1" dirty="0" smtClean="0">
                <a:solidFill>
                  <a:srgbClr val="FF9900"/>
                </a:solidFill>
                <a:latin typeface="Times New Roman" panose="02020603050405020304" pitchFamily="18" charset="0"/>
                <a:cs typeface="Times New Roman" panose="02020603050405020304" pitchFamily="18" charset="0"/>
              </a:rPr>
              <a:t>– dosage of the medicinal substance </a:t>
            </a:r>
            <a:r>
              <a:rPr lang="en" altLang="ru-RU" b="1" smtClean="0">
                <a:solidFill>
                  <a:srgbClr val="FF9900"/>
                </a:solidFill>
                <a:latin typeface="Times New Roman" panose="02020603050405020304" pitchFamily="18" charset="0"/>
                <a:cs typeface="Times New Roman" panose="02020603050405020304" pitchFamily="18" charset="0"/>
              </a:rPr>
              <a:t>in </a:t>
            </a:r>
            <a:endParaRPr lang="uk" altLang="ru-RU" dirty="0">
              <a:latin typeface="Times New Roman" panose="02020603050405020304" pitchFamily="18" charset="0"/>
              <a:cs typeface="Times New Roman" panose="02020603050405020304" pitchFamily="18"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33794" name="Text Box 1"/>
          <p:cNvSpPr txBox="1">
            <a:spLocks noChangeArrowheads="1"/>
          </p:cNvSpPr>
          <p:nvPr/>
        </p:nvSpPr>
        <p:spPr bwMode="auto">
          <a:xfrm>
            <a:off x="863600" y="250825"/>
            <a:ext cx="8609013" cy="6618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just" eaLnBrk="1">
              <a:lnSpc>
                <a:spcPct val="95000"/>
              </a:lnSpc>
              <a:buSzPct val="100000"/>
            </a:pPr>
            <a:r>
              <a:rPr lang="en" altLang="ru-RU">
                <a:solidFill>
                  <a:srgbClr val="CCCCCC"/>
                </a:solidFill>
                <a:cs typeface="msmincho" charset="0"/>
              </a:rPr>
              <a:t>The bioavailability of the same drugs made by different companies (example: cocarboxylase of Polish origin and made in Dnipropetrovsk) is determined by comparing chemical, biological and therapeutic equivalence.</a:t>
            </a:r>
          </a:p>
          <a:p>
            <a:pPr algn="just" eaLnBrk="1">
              <a:lnSpc>
                <a:spcPct val="95000"/>
              </a:lnSpc>
              <a:buSzPct val="100000"/>
            </a:pPr>
            <a:r>
              <a:rPr lang="en" altLang="ru-RU" b="1">
                <a:solidFill>
                  <a:srgbClr val="FF9900"/>
                </a:solidFill>
                <a:cs typeface="msmincho" charset="0"/>
              </a:rPr>
              <a:t>CHEMICAL EQUIVALENCE </a:t>
            </a:r>
            <a:r>
              <a:rPr lang="en" altLang="ru-RU">
                <a:solidFill>
                  <a:srgbClr val="CCCCCC"/>
                </a:solidFill>
                <a:cs typeface="msmincho" charset="0"/>
              </a:rPr>
              <a:t>is the coincidence of not only the chemical formula of the drugs, but also the coincidence of isomerism, the spatial configuration of atoms in the molecule of the medicinal substance.</a:t>
            </a:r>
          </a:p>
          <a:p>
            <a:pPr algn="just" eaLnBrk="1">
              <a:lnSpc>
                <a:spcPct val="95000"/>
              </a:lnSpc>
              <a:buSzPct val="100000"/>
            </a:pPr>
            <a:r>
              <a:rPr lang="en" altLang="ru-RU" b="1">
                <a:solidFill>
                  <a:srgbClr val="FF9900"/>
                </a:solidFill>
                <a:cs typeface="msmincho" charset="0"/>
              </a:rPr>
              <a:t>BIOLOGICAL EQUIVALENCE </a:t>
            </a:r>
            <a:r>
              <a:rPr lang="en" altLang="ru-RU">
                <a:solidFill>
                  <a:srgbClr val="CCCCCC"/>
                </a:solidFill>
                <a:cs typeface="msmincho" charset="0"/>
              </a:rPr>
              <a:t>means the same, equal concentration of the active substance in the blood when taking a drug from different companies.</a:t>
            </a:r>
          </a:p>
          <a:p>
            <a:pPr algn="just" eaLnBrk="1">
              <a:lnSpc>
                <a:spcPct val="95000"/>
              </a:lnSpc>
              <a:buSzPct val="100000"/>
            </a:pPr>
            <a:r>
              <a:rPr lang="en" altLang="ru-RU" b="1">
                <a:solidFill>
                  <a:srgbClr val="FF9900"/>
                </a:solidFill>
                <a:cs typeface="msmincho" charset="0"/>
              </a:rPr>
              <a:t>THERAPEUTIC EQUIVALENCE </a:t>
            </a:r>
            <a:r>
              <a:rPr lang="en" altLang="ru-RU">
                <a:solidFill>
                  <a:srgbClr val="CCCCCC"/>
                </a:solidFill>
                <a:cs typeface="msmincho" charset="0"/>
              </a:rPr>
              <a:t>implies the same, equivalent therapeutic effect.</a:t>
            </a: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35842" name="Text Box 1"/>
          <p:cNvSpPr txBox="1">
            <a:spLocks noChangeArrowheads="1"/>
          </p:cNvSpPr>
          <p:nvPr/>
        </p:nvSpPr>
        <p:spPr bwMode="auto">
          <a:xfrm>
            <a:off x="741363" y="282575"/>
            <a:ext cx="8609012" cy="6618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404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just" eaLnBrk="1">
              <a:lnSpc>
                <a:spcPct val="95000"/>
              </a:lnSpc>
              <a:buSzPct val="100000"/>
            </a:pPr>
            <a:r>
              <a:rPr lang="en" altLang="ru-RU" sz="2200">
                <a:solidFill>
                  <a:srgbClr val="CCCCCC"/>
                </a:solidFill>
                <a:cs typeface="msmincho" charset="0"/>
              </a:rPr>
              <a:t>When administered intravenously, the bioavailability of various drugs is maximal, i.e. equal to 100%. With any other route of administration, it never reaches its maximum, since the completeness and rate of absorption depend on many biological and pharmaceutical factors.</a:t>
            </a:r>
          </a:p>
          <a:p>
            <a:pPr algn="just" eaLnBrk="1">
              <a:lnSpc>
                <a:spcPct val="95000"/>
              </a:lnSpc>
              <a:buSzPct val="100000"/>
            </a:pPr>
            <a:r>
              <a:rPr lang="en" altLang="ru-RU" sz="2200">
                <a:solidFill>
                  <a:srgbClr val="CCCCCC"/>
                </a:solidFill>
                <a:cs typeface="msmincho" charset="0"/>
              </a:rPr>
              <a:t>Biological factors include the individual </a:t>
            </a:r>
            <a:r>
              <a:rPr lang="en" altLang="ru-RU" sz="2200">
                <a:solidFill>
                  <a:srgbClr val="FF9900"/>
                </a:solidFill>
                <a:cs typeface="msmincho" charset="0"/>
              </a:rPr>
              <a:t>characteristics of the patient's body </a:t>
            </a:r>
            <a:r>
              <a:rPr lang="en" altLang="ru-RU" sz="2200">
                <a:solidFill>
                  <a:srgbClr val="CCCCCC"/>
                </a:solidFill>
                <a:cs typeface="msmincho" charset="0"/>
              </a:rPr>
              <a:t>(gender, age, body weight), </a:t>
            </a:r>
            <a:r>
              <a:rPr lang="en" altLang="ru-RU" sz="2200">
                <a:solidFill>
                  <a:srgbClr val="FF9900"/>
                </a:solidFill>
                <a:cs typeface="msmincho" charset="0"/>
              </a:rPr>
              <a:t>the state of the absorption systems </a:t>
            </a:r>
            <a:r>
              <a:rPr lang="en" altLang="ru-RU" sz="2200">
                <a:solidFill>
                  <a:srgbClr val="CCCCCC"/>
                </a:solidFill>
                <a:cs typeface="msmincho" charset="0"/>
              </a:rPr>
              <a:t>(depending on the site of administration), and </a:t>
            </a:r>
            <a:r>
              <a:rPr lang="en" altLang="ru-RU" sz="2200">
                <a:solidFill>
                  <a:srgbClr val="FF9900"/>
                </a:solidFill>
                <a:cs typeface="msmincho" charset="0"/>
              </a:rPr>
              <a:t>the characteristics of the distribution, biotransformation, and excretion of LH.</a:t>
            </a:r>
          </a:p>
          <a:p>
            <a:pPr algn="just" eaLnBrk="1">
              <a:lnSpc>
                <a:spcPct val="95000"/>
              </a:lnSpc>
              <a:buSzPct val="100000"/>
            </a:pPr>
            <a:r>
              <a:rPr lang="en" altLang="ru-RU" sz="2200">
                <a:solidFill>
                  <a:srgbClr val="CCCCCC"/>
                </a:solidFill>
                <a:cs typeface="msmincho" charset="0"/>
              </a:rPr>
              <a:t>Of the pharmaceutical factors, the main importance is given to </a:t>
            </a:r>
            <a:r>
              <a:rPr lang="en" altLang="ru-RU" sz="2200">
                <a:solidFill>
                  <a:srgbClr val="FF9900"/>
                </a:solidFill>
                <a:cs typeface="msmincho" charset="0"/>
              </a:rPr>
              <a:t>the chemical and physicochemical properties of the drug, the dosage form </a:t>
            </a:r>
            <a:r>
              <a:rPr lang="en" altLang="ru-RU" sz="2200">
                <a:solidFill>
                  <a:srgbClr val="CCCCCC"/>
                </a:solidFill>
                <a:cs typeface="msmincho" charset="0"/>
              </a:rPr>
              <a:t>in which it is prescribed, </a:t>
            </a:r>
            <a:r>
              <a:rPr lang="en" altLang="ru-RU" sz="2200">
                <a:solidFill>
                  <a:srgbClr val="FF9900"/>
                </a:solidFill>
                <a:cs typeface="msmincho" charset="0"/>
              </a:rPr>
              <a:t>the nature of the excipients </a:t>
            </a:r>
            <a:r>
              <a:rPr lang="en" altLang="ru-RU" sz="2200">
                <a:solidFill>
                  <a:srgbClr val="CCCCCC"/>
                </a:solidFill>
                <a:cs typeface="msmincho" charset="0"/>
              </a:rPr>
              <a:t>used to manufacture the dosage form, </a:t>
            </a:r>
            <a:r>
              <a:rPr lang="en" altLang="ru-RU" sz="2200">
                <a:solidFill>
                  <a:srgbClr val="FF9900"/>
                </a:solidFill>
                <a:cs typeface="msmincho" charset="0"/>
              </a:rPr>
              <a:t>the features of the production technology of the dosage form </a:t>
            </a:r>
            <a:r>
              <a:rPr lang="en" altLang="ru-RU" sz="2200">
                <a:solidFill>
                  <a:srgbClr val="CCCCCC"/>
                </a:solidFill>
                <a:cs typeface="msmincho" charset="0"/>
              </a:rPr>
              <a:t>, etc.</a:t>
            </a:r>
          </a:p>
          <a:p>
            <a:pPr algn="just" eaLnBrk="1">
              <a:lnSpc>
                <a:spcPct val="95000"/>
              </a:lnSpc>
              <a:buSzPct val="100000"/>
            </a:pPr>
            <a:r>
              <a:rPr lang="en" altLang="ru-RU" sz="2200">
                <a:solidFill>
                  <a:srgbClr val="CCCCCC"/>
                </a:solidFill>
                <a:cs typeface="msmincho" charset="0"/>
              </a:rPr>
              <a:t>The entry of a drug into the systemic bloodstream occurs through its release from the dosage form and subsequent absorption through biological membranes. The release of a drug is determined by the rate of disintegration of the dosage form and the time of dissolution of the substance in biological fluids.</a:t>
            </a: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37890" name="Text Box 1"/>
          <p:cNvSpPr txBox="1">
            <a:spLocks noChangeArrowheads="1"/>
          </p:cNvSpPr>
          <p:nvPr/>
        </p:nvSpPr>
        <p:spPr bwMode="auto">
          <a:xfrm>
            <a:off x="741363" y="282575"/>
            <a:ext cx="8609012" cy="6618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just" eaLnBrk="1">
              <a:lnSpc>
                <a:spcPct val="95000"/>
              </a:lnSpc>
              <a:buSzPct val="100000"/>
            </a:pPr>
            <a:r>
              <a:rPr lang="en" altLang="ru-RU">
                <a:solidFill>
                  <a:srgbClr val="FF9900"/>
                </a:solidFill>
                <a:cs typeface="msmincho" charset="0"/>
              </a:rPr>
              <a:t>a linear relationship </a:t>
            </a:r>
            <a:r>
              <a:rPr lang="en" altLang="ru-RU">
                <a:solidFill>
                  <a:srgbClr val="CCCCCC"/>
                </a:solidFill>
                <a:cs typeface="msmincho" charset="0"/>
              </a:rPr>
              <a:t>between the rate of dissolution of LH in biological fluids and its bioavailability . The most objective data is provided by the method of direct measurement of drug concentrations in plasma and/or urine.</a:t>
            </a:r>
          </a:p>
          <a:p>
            <a:pPr algn="just" eaLnBrk="1">
              <a:lnSpc>
                <a:spcPct val="95000"/>
              </a:lnSpc>
              <a:buSzPct val="100000"/>
            </a:pPr>
            <a:r>
              <a:rPr lang="en" altLang="ru-RU">
                <a:solidFill>
                  <a:srgbClr val="CCCCCC"/>
                </a:solidFill>
                <a:cs typeface="msmincho" charset="0"/>
              </a:rPr>
              <a:t>For example, absolute bioavailability can be determined by comparing the plasma concentrations of any LH after intravenous administration of its solution and after administration by another route.</a:t>
            </a:r>
          </a:p>
          <a:p>
            <a:pPr algn="just" eaLnBrk="1">
              <a:lnSpc>
                <a:spcPct val="95000"/>
              </a:lnSpc>
              <a:buSzPct val="100000"/>
            </a:pPr>
            <a:r>
              <a:rPr lang="en" altLang="ru-RU">
                <a:solidFill>
                  <a:srgbClr val="CCCCCC"/>
                </a:solidFill>
                <a:cs typeface="msmincho" charset="0"/>
              </a:rPr>
              <a:t>Bioavailability can also be determined by comparing concentrations of LH administered by the same route in different dosage forms, one of which is the reference.</a:t>
            </a:r>
          </a:p>
          <a:p>
            <a:pPr algn="just" eaLnBrk="1">
              <a:lnSpc>
                <a:spcPct val="95000"/>
              </a:lnSpc>
              <a:buSzPct val="100000"/>
            </a:pPr>
            <a:r>
              <a:rPr lang="en" altLang="ru-RU">
                <a:solidFill>
                  <a:srgbClr val="CCCCCC"/>
                </a:solidFill>
                <a:cs typeface="msmincho" charset="0"/>
              </a:rPr>
              <a:t>Bioavailability assessment is one of the important stages in the development process and in the introduction of new drugs and preparations.</a:t>
            </a: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39938" name="Text Box 1"/>
          <p:cNvSpPr txBox="1">
            <a:spLocks noChangeArrowheads="1"/>
          </p:cNvSpPr>
          <p:nvPr/>
        </p:nvSpPr>
        <p:spPr bwMode="auto">
          <a:xfrm>
            <a:off x="360363" y="84138"/>
            <a:ext cx="9360469" cy="6618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a:lnSpc>
                <a:spcPct val="95000"/>
              </a:lnSpc>
              <a:buSzPct val="100000"/>
            </a:pPr>
            <a:r>
              <a:rPr lang="en" altLang="ru-RU" sz="3000" dirty="0">
                <a:solidFill>
                  <a:srgbClr val="FFFF00"/>
                </a:solidFill>
                <a:cs typeface="msmincho" charset="0"/>
              </a:rPr>
              <a:t>General scheme for determining the bioavailability of drugs</a:t>
            </a:r>
          </a:p>
          <a:p>
            <a:pPr algn="just" eaLnBrk="1">
              <a:lnSpc>
                <a:spcPct val="95000"/>
              </a:lnSpc>
              <a:buSzPct val="100000"/>
            </a:pPr>
            <a:r>
              <a:rPr lang="en" altLang="ru-RU" sz="2800" dirty="0">
                <a:solidFill>
                  <a:schemeClr val="tx1"/>
                </a:solidFill>
                <a:cs typeface="msmincho" charset="0"/>
              </a:rPr>
              <a:t>Bioavailability can be determined by determining the content of the substance in the blood or excretion of the drug substance or its metabolite with urine after a single or multiple administration of the drug. These methods determine the BD for parenteral, oral, rectal routes of administration. The bioavailability of ointments, liniments, patches is determined when applied to the skin. The bioavailability of rectal dosage forms of local action is assessed after applying the drug to the mucous membrane of the rectum, vaginal dosage forms - to the mucous membrane of the vagina.</a:t>
            </a:r>
            <a:endParaRPr lang="en-US" altLang="ru-RU" sz="2800" dirty="0">
              <a:solidFill>
                <a:schemeClr val="tx1"/>
              </a:solidFill>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41986" name="Text Box 1"/>
          <p:cNvSpPr txBox="1">
            <a:spLocks noChangeArrowheads="1"/>
          </p:cNvSpPr>
          <p:nvPr/>
        </p:nvSpPr>
        <p:spPr bwMode="auto">
          <a:xfrm>
            <a:off x="215901" y="282575"/>
            <a:ext cx="9648948" cy="6618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a:lnSpc>
                <a:spcPct val="95000"/>
              </a:lnSpc>
              <a:buSzPct val="100000"/>
            </a:pPr>
            <a:r>
              <a:rPr lang="en" altLang="ru-RU" sz="3000" dirty="0">
                <a:solidFill>
                  <a:schemeClr val="accent2"/>
                </a:solidFill>
                <a:cs typeface="msmincho" charset="0"/>
              </a:rPr>
              <a:t>General scheme for determining the bioavailability of drugs</a:t>
            </a:r>
          </a:p>
          <a:p>
            <a:pPr algn="just" eaLnBrk="1">
              <a:lnSpc>
                <a:spcPct val="95000"/>
              </a:lnSpc>
              <a:buSzPct val="100000"/>
            </a:pPr>
            <a:r>
              <a:rPr lang="en" altLang="ru-RU" sz="2600" dirty="0">
                <a:solidFill>
                  <a:schemeClr val="tx1"/>
                </a:solidFill>
                <a:cs typeface="msmincho" charset="0"/>
              </a:rPr>
              <a:t>The degree of absorption of drugs depends on both pharmaceutical and physiological and biochemical factors. Physiological factors include age, sex, physical condition of the patient, time of drug administration, route of administration, nature of food gruel and degree of filling of the digestive tube. In order to take into account the influence of physiological factors, bioavailability is determined by a double-blind cross-over method (A/B and B/A) in humans who follow the appropriate instructions on the regimen and diet depending on the type of drug under study. In this case, the subjects are prescribed the drug in the form of a standard dosage form and the concentration of the drug substance is determined for the required time, then after the complete elimination of the drug substance from the body, after a set time interval, the drug is prescribed in the form of the studied dosage form, and the concentration of the drug in the blood or other biofluid is similarly determined.</a:t>
            </a:r>
            <a:endParaRPr lang="en-US" altLang="ru-RU" sz="2600" dirty="0">
              <a:solidFill>
                <a:schemeClr val="tx1"/>
              </a:solidFill>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44034" name="Text Box 1"/>
          <p:cNvSpPr txBox="1">
            <a:spLocks noChangeArrowheads="1"/>
          </p:cNvSpPr>
          <p:nvPr/>
        </p:nvSpPr>
        <p:spPr bwMode="auto">
          <a:xfrm>
            <a:off x="215900" y="282575"/>
            <a:ext cx="9504363" cy="7026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a:lnSpc>
                <a:spcPct val="95000"/>
              </a:lnSpc>
              <a:buSzPct val="100000"/>
            </a:pPr>
            <a:r>
              <a:rPr lang="en" altLang="ru-RU" sz="2600">
                <a:solidFill>
                  <a:schemeClr val="accent2"/>
                </a:solidFill>
                <a:cs typeface="msmincho" charset="0"/>
              </a:rPr>
              <a:t>General scheme for determining the bioavailability of drugs</a:t>
            </a:r>
          </a:p>
          <a:p>
            <a:pPr algn="just" eaLnBrk="1">
              <a:lnSpc>
                <a:spcPct val="95000"/>
              </a:lnSpc>
              <a:buSzPct val="100000"/>
            </a:pPr>
            <a:r>
              <a:rPr lang="en" altLang="ru-RU" sz="2600" u="sng">
                <a:solidFill>
                  <a:srgbClr val="FF0000"/>
                </a:solidFill>
                <a:cs typeface="msmincho" charset="0"/>
              </a:rPr>
              <a:t>The first stage </a:t>
            </a:r>
            <a:r>
              <a:rPr lang="en" altLang="ru-RU" sz="2600">
                <a:solidFill>
                  <a:schemeClr val="tx1"/>
                </a:solidFill>
                <a:cs typeface="msmincho" charset="0"/>
              </a:rPr>
              <a:t>in studies on DB is the introduction of the drug substance in a dosage form, the manufacture of which used various pharmaceutical factors. At this stage, a mandatory requirement is the equivalence of the conditions of drug administration to the entire group of subjects (same weight, sex of the animal, diet and content).</a:t>
            </a:r>
          </a:p>
          <a:p>
            <a:pPr algn="just" eaLnBrk="1">
              <a:lnSpc>
                <a:spcPct val="95000"/>
              </a:lnSpc>
              <a:buSzPct val="100000"/>
            </a:pPr>
            <a:r>
              <a:rPr lang="en" altLang="ru-RU" sz="2600" u="sng">
                <a:solidFill>
                  <a:srgbClr val="FF0000"/>
                </a:solidFill>
                <a:cs typeface="msmincho" charset="0"/>
              </a:rPr>
              <a:t>The second stage </a:t>
            </a:r>
            <a:r>
              <a:rPr lang="en" altLang="ru-RU" sz="2600">
                <a:solidFill>
                  <a:schemeClr val="tx1"/>
                </a:solidFill>
                <a:cs typeface="msmincho" charset="0"/>
              </a:rPr>
              <a:t>of research involves the sequential collection of samples of biological fluids of the body over a strictly defined period of time. At this stage of research, the time and frequency of sampling are of great importance. The half-life of a drug in the body is the time during which the concentration of the drug substance in the plasma decreases by 50%.</a:t>
            </a:r>
            <a:endParaRPr lang="en-US" altLang="ru-RU" sz="2600">
              <a:solidFill>
                <a:schemeClr val="tx1"/>
              </a:solidFill>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46082" name="Text Box 1"/>
          <p:cNvSpPr txBox="1">
            <a:spLocks noChangeArrowheads="1"/>
          </p:cNvSpPr>
          <p:nvPr/>
        </p:nvSpPr>
        <p:spPr bwMode="auto">
          <a:xfrm>
            <a:off x="144463" y="282575"/>
            <a:ext cx="9648825" cy="7026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just" eaLnBrk="1">
              <a:lnSpc>
                <a:spcPct val="95000"/>
              </a:lnSpc>
              <a:buSzPct val="100000"/>
            </a:pPr>
            <a:r>
              <a:rPr lang="en" altLang="ru-RU">
                <a:solidFill>
                  <a:schemeClr val="tx1"/>
                </a:solidFill>
                <a:cs typeface="msmincho" charset="0"/>
              </a:rPr>
              <a:t>The start of sampling and the frequency depend on the type of dosage form and the route of administration. With intravenous administration, blood sampling begins 5 minutes after injection and continues at 10-15 minute intervals. In this case, the DB of the drug is the most complete, almost 100%.</a:t>
            </a:r>
          </a:p>
          <a:p>
            <a:pPr algn="just" eaLnBrk="1">
              <a:lnSpc>
                <a:spcPct val="95000"/>
              </a:lnSpc>
              <a:buSzPct val="100000"/>
            </a:pPr>
            <a:r>
              <a:rPr lang="en" altLang="ru-RU">
                <a:solidFill>
                  <a:schemeClr val="tx1"/>
                </a:solidFill>
                <a:cs typeface="msmincho" charset="0"/>
              </a:rPr>
              <a:t>With other methods of drug administration, it is necessary to determine the time of reaching the peak concentration of the pharmacokinetic curve after the beginning of the decrease in the concentration of the drug in the blood. As a rule, with a single administration of the drug, 12-16 blood tests are sufficient during the experiment.</a:t>
            </a:r>
            <a:r>
              <a:rPr lang="en" altLang="ru-RU">
                <a:solidFill>
                  <a:srgbClr val="000000"/>
                </a:solidFill>
                <a:cs typeface="msmincho" charset="0"/>
              </a:rPr>
              <a:t> </a:t>
            </a:r>
            <a:r>
              <a:rPr lang="en" altLang="ru-RU">
                <a:solidFill>
                  <a:srgbClr val="F2F2F2"/>
                </a:solidFill>
                <a:cs typeface="msmincho" charset="0"/>
              </a:rPr>
              <a:t>• strictly justified sampling frequency to accurately record the drug excretion lag time and peak concentration.</a:t>
            </a:r>
            <a:endParaRPr lang="en-US" altLang="ru-RU">
              <a:solidFill>
                <a:srgbClr val="F2F2F2"/>
              </a:solidFill>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48130" name="Text Box 1"/>
          <p:cNvSpPr txBox="1">
            <a:spLocks noChangeArrowheads="1"/>
          </p:cNvSpPr>
          <p:nvPr/>
        </p:nvSpPr>
        <p:spPr bwMode="auto">
          <a:xfrm>
            <a:off x="215900" y="282575"/>
            <a:ext cx="9504363" cy="688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just" eaLnBrk="1">
              <a:lnSpc>
                <a:spcPct val="95000"/>
              </a:lnSpc>
              <a:buSzPct val="100000"/>
            </a:pPr>
            <a:r>
              <a:rPr lang="en" altLang="ru-RU" sz="2500">
                <a:solidFill>
                  <a:schemeClr val="tx1"/>
                </a:solidFill>
                <a:cs typeface="msmincho" charset="0"/>
              </a:rPr>
              <a:t>With a single administration of a drug, the urine collection time is equal to 7-10 periods of the biological half-life of the drug in the body, since it is during this period that 99.9% of the administered drug substance has time to be eliminated from the body. The disadvantages of the method of determining the DB based on data on the excretion of the drug with urine are the possible loss of a urine sample and the need for the subjects to take a large amount of fluid: 400 ml of water 1-2 hours before the start of the experiment and 200 ml of water every hour during all studies. In some cases, the method of multiple administration of the drug is used to determine the DB. In this case, the following conditions must be observed: 1. The DB is determined only after achieving a stable concentration of the drug in the blood, which is observed after taking 5-10 doses. 2. Reasonable intervals for administering the drug, taking into account the period of its biological half-life, in order to avoid cumulation. 3. The frequency of sampling for analysis should provide a clear limit of peak concentrations. 4. Accurate determination of the minimum and maximum concentration of the drug over time.</a:t>
            </a:r>
            <a:endParaRPr lang="en-US" altLang="ru-RU" sz="2500">
              <a:solidFill>
                <a:schemeClr val="tx1"/>
              </a:solidFill>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50178" name="Text Box 1"/>
          <p:cNvSpPr txBox="1">
            <a:spLocks noChangeArrowheads="1"/>
          </p:cNvSpPr>
          <p:nvPr/>
        </p:nvSpPr>
        <p:spPr bwMode="auto">
          <a:xfrm>
            <a:off x="215900" y="282575"/>
            <a:ext cx="9504363" cy="688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just" eaLnBrk="1">
              <a:lnSpc>
                <a:spcPct val="95000"/>
              </a:lnSpc>
              <a:buSzPct val="100000"/>
            </a:pPr>
            <a:r>
              <a:rPr lang="en" altLang="ru-RU" sz="2600">
                <a:solidFill>
                  <a:schemeClr val="tx1"/>
                </a:solidFill>
                <a:cs typeface="msmincho" charset="0"/>
              </a:rPr>
              <a:t>The positive aspects of the method of multiple administration of the drug are:</a:t>
            </a:r>
          </a:p>
          <a:p>
            <a:pPr algn="just" eaLnBrk="1">
              <a:lnSpc>
                <a:spcPct val="95000"/>
              </a:lnSpc>
              <a:buSzPct val="100000"/>
            </a:pPr>
            <a:r>
              <a:rPr lang="en" altLang="ru-RU" sz="2600">
                <a:solidFill>
                  <a:schemeClr val="tx1"/>
                </a:solidFill>
                <a:cs typeface="msmincho" charset="0"/>
              </a:rPr>
              <a:t>• relatively high content of the drug in the blood, which facilitates analytical operations and increases the accuracy of determination;</a:t>
            </a:r>
          </a:p>
          <a:p>
            <a:pPr algn="just" eaLnBrk="1">
              <a:lnSpc>
                <a:spcPct val="95000"/>
              </a:lnSpc>
              <a:buSzPct val="100000"/>
            </a:pPr>
            <a:r>
              <a:rPr lang="en" altLang="ru-RU" sz="2600">
                <a:solidFill>
                  <a:schemeClr val="tx1"/>
                </a:solidFill>
                <a:cs typeface="msmincho" charset="0"/>
              </a:rPr>
              <a:t>• limited number of blood samples. However, for the correct determination of bioavailability, the physiological state of the patient is important. In some cases, the DB of the drug should be determined in individuals with various pathological conditions: - with renal failure, if medicinal substances are excreted through the kidneys; - with hepatic failure, if medicinal substances are metabolized and metabolites are pharmacologically active; - with lesions and dysfunctions of the gastrointestinal tract, etc.</a:t>
            </a:r>
            <a:endParaRPr lang="en-US" altLang="ru-RU" sz="2600">
              <a:solidFill>
                <a:schemeClr val="tx1"/>
              </a:solidFill>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52226" name="Text Box 1"/>
          <p:cNvSpPr txBox="1">
            <a:spLocks noChangeArrowheads="1"/>
          </p:cNvSpPr>
          <p:nvPr/>
        </p:nvSpPr>
        <p:spPr bwMode="auto">
          <a:xfrm>
            <a:off x="215900" y="282575"/>
            <a:ext cx="9504363" cy="688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just" eaLnBrk="1">
              <a:lnSpc>
                <a:spcPct val="95000"/>
              </a:lnSpc>
              <a:buSzPct val="100000"/>
            </a:pPr>
            <a:r>
              <a:rPr lang="en" altLang="ru-RU" sz="2800" u="sng">
                <a:solidFill>
                  <a:srgbClr val="FF0000"/>
                </a:solidFill>
                <a:cs typeface="msmincho" charset="0"/>
              </a:rPr>
              <a:t>The third stage </a:t>
            </a:r>
            <a:r>
              <a:rPr lang="en" altLang="ru-RU" sz="2800">
                <a:solidFill>
                  <a:schemeClr val="tx1"/>
                </a:solidFill>
                <a:cs typeface="msmincho" charset="0"/>
              </a:rPr>
              <a:t>of determining the DB is the determination and calculation of the drug concentration in the biofluid. The determination of the concentration of the drug substance in a biofluid sample is carried out by various chemical or physicochemical methods. Correction factors are used in the calculations, since in biofluids the drug substance is bound in complexes with other endogenous substances of the body, which are being removed during the analysis.</a:t>
            </a:r>
          </a:p>
          <a:p>
            <a:pPr algn="just" eaLnBrk="1">
              <a:lnSpc>
                <a:spcPct val="95000"/>
              </a:lnSpc>
              <a:buSzPct val="100000"/>
            </a:pPr>
            <a:r>
              <a:rPr lang="en" altLang="ru-RU" sz="2800">
                <a:solidFill>
                  <a:schemeClr val="tx1"/>
                </a:solidFill>
                <a:cs typeface="msmincho" charset="0"/>
              </a:rPr>
              <a:t>At </a:t>
            </a:r>
            <a:r>
              <a:rPr lang="en" altLang="ru-RU" sz="2800" u="sng">
                <a:solidFill>
                  <a:srgbClr val="C00000"/>
                </a:solidFill>
                <a:cs typeface="msmincho" charset="0"/>
              </a:rPr>
              <a:t>the fourth stage, </a:t>
            </a:r>
            <a:r>
              <a:rPr lang="en" altLang="ru-RU" sz="2800">
                <a:solidFill>
                  <a:schemeClr val="tx1"/>
                </a:solidFill>
                <a:cs typeface="msmincho" charset="0"/>
              </a:rPr>
              <a:t>the obtained experimental results are subjected to statistical processing. Tables of the obtained data are compiled and graphs are constructed that reflect the kinetics of a particular drug in the body (Fig. 1). </a:t>
            </a:r>
            <a:r>
              <a:rPr lang="en" altLang="ru-RU" sz="2800" u="sng">
                <a:solidFill>
                  <a:srgbClr val="C00000"/>
                </a:solidFill>
                <a:cs typeface="msmincho" charset="0"/>
              </a:rPr>
              <a:t>The fifth stage </a:t>
            </a:r>
            <a:r>
              <a:rPr lang="en" altLang="ru-RU" sz="2800">
                <a:solidFill>
                  <a:schemeClr val="tx1"/>
                </a:solidFill>
                <a:cs typeface="msmincho" charset="0"/>
              </a:rPr>
              <a:t>of research includes analysis of the obtained indicators and substantiation of the experimental conclusions.</a:t>
            </a:r>
            <a:endParaRPr lang="en-US" altLang="ru-RU" sz="2800">
              <a:solidFill>
                <a:schemeClr val="tx1"/>
              </a:solidFill>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215776" y="-324618"/>
            <a:ext cx="9577065" cy="77048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numCol="2"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6" charset="0"/>
                <a:ea typeface="msmincho" charset="0"/>
                <a:cs typeface="msmincho"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6" charset="0"/>
                <a:ea typeface="msmincho" charset="0"/>
                <a:cs typeface="msmincho"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6" charset="0"/>
                <a:ea typeface="msmincho" charset="0"/>
                <a:cs typeface="msmincho"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6" charset="0"/>
                <a:ea typeface="msmincho" charset="0"/>
                <a:cs typeface="msmincho"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6" charset="0"/>
                <a:ea typeface="msmincho" charset="0"/>
                <a:cs typeface="msmincho" charset="0"/>
              </a:defRPr>
            </a:lvl5pPr>
            <a:lvl6pPr marL="2514600" indent="-228600" defTabSz="449263" fontAlgn="base" hangingPunct="0">
              <a:lnSpc>
                <a:spcPct val="95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6" charset="0"/>
                <a:ea typeface="msmincho" charset="0"/>
                <a:cs typeface="msmincho" charset="0"/>
              </a:defRPr>
            </a:lvl6pPr>
            <a:lvl7pPr marL="2971800" indent="-228600" defTabSz="449263" fontAlgn="base" hangingPunct="0">
              <a:lnSpc>
                <a:spcPct val="95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6" charset="0"/>
                <a:ea typeface="msmincho" charset="0"/>
                <a:cs typeface="msmincho" charset="0"/>
              </a:defRPr>
            </a:lvl7pPr>
            <a:lvl8pPr marL="3429000" indent="-228600" defTabSz="449263" fontAlgn="base" hangingPunct="0">
              <a:lnSpc>
                <a:spcPct val="95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6" charset="0"/>
                <a:ea typeface="msmincho" charset="0"/>
                <a:cs typeface="msmincho" charset="0"/>
              </a:defRPr>
            </a:lvl8pPr>
            <a:lvl9pPr marL="3886200" indent="-228600" defTabSz="449263" fontAlgn="base" hangingPunct="0">
              <a:lnSpc>
                <a:spcPct val="95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6" charset="0"/>
                <a:ea typeface="msmincho" charset="0"/>
                <a:cs typeface="msmincho" charset="0"/>
              </a:defRPr>
            </a:lvl9pPr>
          </a:lstStyle>
          <a:p>
            <a:pPr algn="just" eaLnBrk="1">
              <a:lnSpc>
                <a:spcPct val="95000"/>
              </a:lnSpc>
              <a:buSzPct val="100000"/>
              <a:defRPr/>
            </a:pPr>
            <a:endParaRPr lang="ru-RU" dirty="0" smtClean="0">
              <a:solidFill>
                <a:schemeClr val="tx1"/>
              </a:solidFill>
            </a:endParaRPr>
          </a:p>
          <a:p>
            <a:pPr algn="just" eaLnBrk="1">
              <a:lnSpc>
                <a:spcPct val="95000"/>
              </a:lnSpc>
              <a:buSzPct val="100000"/>
              <a:defRPr/>
            </a:pPr>
            <a:endParaRPr lang="ru-RU" dirty="0" smtClean="0">
              <a:solidFill>
                <a:schemeClr val="tx1"/>
              </a:solidFill>
            </a:endParaRPr>
          </a:p>
          <a:p>
            <a:pPr algn="just" eaLnBrk="1">
              <a:lnSpc>
                <a:spcPct val="95000"/>
              </a:lnSpc>
              <a:buSzPct val="100000"/>
              <a:defRPr/>
            </a:pPr>
            <a:endParaRPr lang="ru-RU" dirty="0" smtClean="0">
              <a:solidFill>
                <a:schemeClr val="tx1"/>
              </a:solidFill>
            </a:endParaRPr>
          </a:p>
          <a:p>
            <a:pPr algn="just" eaLnBrk="1">
              <a:lnSpc>
                <a:spcPct val="95000"/>
              </a:lnSpc>
              <a:buSzPct val="100000"/>
              <a:defRPr/>
            </a:pPr>
            <a:endParaRPr lang="ru-RU" sz="2000" dirty="0" smtClean="0">
              <a:solidFill>
                <a:schemeClr val="tx1"/>
              </a:solidFill>
            </a:endParaRPr>
          </a:p>
          <a:p>
            <a:pPr algn="just" eaLnBrk="1">
              <a:lnSpc>
                <a:spcPct val="95000"/>
              </a:lnSpc>
              <a:buSzPct val="100000"/>
              <a:defRPr/>
            </a:pPr>
            <a:endParaRPr lang="ru-RU" sz="2000" dirty="0" smtClean="0">
              <a:solidFill>
                <a:schemeClr val="tx1"/>
              </a:solidFill>
            </a:endParaRPr>
          </a:p>
          <a:p>
            <a:pPr algn="just" eaLnBrk="1">
              <a:lnSpc>
                <a:spcPct val="95000"/>
              </a:lnSpc>
              <a:buSzPct val="100000"/>
              <a:defRPr/>
            </a:pPr>
            <a:endParaRPr lang="ru-RU" sz="2000" dirty="0" smtClean="0">
              <a:solidFill>
                <a:schemeClr val="tx1"/>
              </a:solidFill>
            </a:endParaRPr>
          </a:p>
          <a:p>
            <a:pPr algn="just"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392613" algn="l"/>
                <a:tab pos="4940300" algn="l"/>
                <a:tab pos="5389563" algn="l"/>
                <a:tab pos="5838825" algn="l"/>
                <a:tab pos="6288088" algn="l"/>
                <a:tab pos="6737350" algn="l"/>
                <a:tab pos="7186613" algn="l"/>
                <a:tab pos="7635875" algn="l"/>
                <a:tab pos="8085138" algn="l"/>
                <a:tab pos="8534400" algn="l"/>
                <a:tab pos="8983663" algn="l"/>
              </a:tabLst>
              <a:defRPr/>
            </a:pPr>
            <a:r>
              <a:rPr lang="en" sz="2000" dirty="0" smtClean="0">
                <a:solidFill>
                  <a:schemeClr val="tx1"/>
                </a:solidFill>
              </a:rPr>
              <a:t>The degree of absorption of the drug and the time of its appearance in biofluids are characterized by the sum of the following indicators: 1. The area under the curve on the graph that records the transport of the drug substance in the body (AUC). 2. The maximum peak concentration of the drug substance in the biofluid </a:t>
            </a:r>
            <a:r>
              <a:rPr lang="en" sz="2000" dirty="0" err="1" smtClean="0">
                <a:solidFill>
                  <a:schemeClr val="tx1"/>
                </a:solidFill>
              </a:rPr>
              <a:t>Сt </a:t>
            </a:r>
            <a:r>
              <a:rPr lang="en" sz="2000" dirty="0" smtClean="0">
                <a:solidFill>
                  <a:schemeClr val="tx1"/>
                </a:solidFill>
              </a:rPr>
              <a:t>. 3. The time of reaching the maximum peak concentration (t). One of the main indicators is the area under the curve on the graph that reflects the kinetics of diffusion. The area under the pharmacokinetic curve AUC indicates the total content of the drug substance in the biofluid </a:t>
            </a:r>
            <a:r>
              <a:rPr lang="en" sz="2000" dirty="0" err="1" smtClean="0">
                <a:solidFill>
                  <a:schemeClr val="tx1"/>
                </a:solidFill>
              </a:rPr>
              <a:t>of the macroorganism </a:t>
            </a:r>
            <a:r>
              <a:rPr lang="en" sz="2000" dirty="0" smtClean="0">
                <a:solidFill>
                  <a:schemeClr val="tx1"/>
                </a:solidFill>
              </a:rPr>
              <a:t>for the entire time of the study, but does not reflect the rate of its sequential entry, is not an expression of biological or therapeutic equivalence.</a:t>
            </a:r>
          </a:p>
          <a:p>
            <a:pPr algn="just" eaLnBrk="1">
              <a:lnSpc>
                <a:spcPct val="95000"/>
              </a:lnSpc>
              <a:buSzPct val="100000"/>
              <a:defRPr/>
            </a:pPr>
            <a:r>
              <a:rPr lang="en" sz="1300" b="1" dirty="0" smtClean="0">
                <a:solidFill>
                  <a:srgbClr val="FFFF00"/>
                </a:solidFill>
              </a:rPr>
              <a:t>Fig. 1. Hypothetical curves reflecting the content of a medicinal substance in the blood after its administration in equal doses in the form of three identical oral dosage forms, differing in the method of manufacture [A.I. </a:t>
            </a:r>
            <a:r>
              <a:rPr lang="en" sz="1300" b="1" dirty="0" err="1" smtClean="0">
                <a:solidFill>
                  <a:srgbClr val="FFFF00"/>
                </a:solidFill>
              </a:rPr>
              <a:t>Tentsova </a:t>
            </a:r>
            <a:r>
              <a:rPr lang="en" sz="1300" b="1" dirty="0" smtClean="0">
                <a:solidFill>
                  <a:srgbClr val="FFFF00"/>
                </a:solidFill>
              </a:rPr>
              <a:t>, 1974],</a:t>
            </a:r>
          </a:p>
          <a:p>
            <a:pPr algn="just" eaLnBrk="1">
              <a:lnSpc>
                <a:spcPct val="95000"/>
              </a:lnSpc>
              <a:buSzPct val="100000"/>
              <a:defRPr/>
            </a:pPr>
            <a:endParaRPr lang="ru-RU" sz="2200" dirty="0" smtClean="0">
              <a:solidFill>
                <a:schemeClr val="tx1"/>
              </a:solidFill>
            </a:endParaRPr>
          </a:p>
          <a:p>
            <a:pPr algn="just" eaLnBrk="1">
              <a:lnSpc>
                <a:spcPct val="95000"/>
              </a:lnSpc>
              <a:buSzPct val="100000"/>
              <a:defRPr/>
            </a:pPr>
            <a:endParaRPr lang="ru-RU" sz="2200" dirty="0" smtClean="0">
              <a:solidFill>
                <a:schemeClr val="tx1"/>
              </a:solidFill>
            </a:endParaRPr>
          </a:p>
          <a:p>
            <a:pPr algn="just" eaLnBrk="1">
              <a:lnSpc>
                <a:spcPct val="95000"/>
              </a:lnSpc>
              <a:buSzPct val="100000"/>
              <a:defRPr/>
            </a:pPr>
            <a:endParaRPr lang="ru-RU" sz="2200" dirty="0" smtClean="0">
              <a:solidFill>
                <a:schemeClr val="tx1"/>
              </a:solidFill>
            </a:endParaRPr>
          </a:p>
          <a:p>
            <a:pPr algn="just" eaLnBrk="1">
              <a:lnSpc>
                <a:spcPct val="95000"/>
              </a:lnSpc>
              <a:buSzPct val="100000"/>
              <a:defRPr/>
            </a:pPr>
            <a:endParaRPr lang="ru-RU" sz="2200" dirty="0" smtClean="0">
              <a:solidFill>
                <a:schemeClr val="tx1"/>
              </a:solidFill>
            </a:endParaRPr>
          </a:p>
          <a:p>
            <a:pPr algn="just" eaLnBrk="1">
              <a:lnSpc>
                <a:spcPct val="95000"/>
              </a:lnSpc>
              <a:buSzPct val="100000"/>
              <a:defRPr/>
            </a:pPr>
            <a:endParaRPr lang="ru-RU" sz="2200" dirty="0" smtClean="0">
              <a:solidFill>
                <a:schemeClr val="tx1"/>
              </a:solidFill>
            </a:endParaRPr>
          </a:p>
          <a:p>
            <a:pPr algn="just" eaLnBrk="1">
              <a:lnSpc>
                <a:spcPct val="95000"/>
              </a:lnSpc>
              <a:buSzPct val="100000"/>
              <a:defRPr/>
            </a:pPr>
            <a:endParaRPr lang="ru-RU" sz="2200" dirty="0" smtClean="0">
              <a:solidFill>
                <a:schemeClr val="tx1"/>
              </a:solidFill>
            </a:endParaRPr>
          </a:p>
          <a:p>
            <a:pPr algn="just" eaLnBrk="1">
              <a:lnSpc>
                <a:spcPct val="95000"/>
              </a:lnSpc>
              <a:buSzPct val="100000"/>
              <a:defRPr/>
            </a:pPr>
            <a:endParaRPr lang="ru-RU" sz="2200" dirty="0" smtClean="0">
              <a:solidFill>
                <a:schemeClr val="tx1"/>
              </a:solidFill>
            </a:endParaRPr>
          </a:p>
          <a:p>
            <a:pPr algn="just" eaLnBrk="1">
              <a:lnSpc>
                <a:spcPct val="95000"/>
              </a:lnSpc>
              <a:buSzPct val="100000"/>
              <a:buFont typeface="Times New Roman" pitchFamily="16" charset="0"/>
              <a:buNone/>
              <a:defRPr/>
            </a:pPr>
            <a:endParaRPr lang="ru-RU" sz="1200" dirty="0" smtClean="0">
              <a:solidFill>
                <a:schemeClr val="tx1"/>
              </a:solidFill>
            </a:endParaRPr>
          </a:p>
          <a:p>
            <a:pPr algn="just" eaLnBrk="1">
              <a:lnSpc>
                <a:spcPct val="95000"/>
              </a:lnSpc>
              <a:buSzPct val="100000"/>
              <a:buFont typeface="Times New Roman" pitchFamily="16" charset="0"/>
              <a:buNone/>
              <a:defRPr/>
            </a:pPr>
            <a:endParaRPr lang="ru-RU" sz="1200" dirty="0" smtClean="0">
              <a:solidFill>
                <a:schemeClr val="tx1"/>
              </a:solidFill>
            </a:endParaRPr>
          </a:p>
          <a:p>
            <a:pPr algn="just" eaLnBrk="1">
              <a:lnSpc>
                <a:spcPct val="95000"/>
              </a:lnSpc>
              <a:buSzPct val="100000"/>
              <a:buFont typeface="Times New Roman" pitchFamily="16" charset="0"/>
              <a:buNone/>
              <a:defRPr/>
            </a:pPr>
            <a:endParaRPr lang="ru-RU" sz="1200" dirty="0" smtClean="0">
              <a:solidFill>
                <a:schemeClr val="tx1"/>
              </a:solidFill>
            </a:endParaRPr>
          </a:p>
          <a:p>
            <a:pPr algn="just" eaLnBrk="1">
              <a:lnSpc>
                <a:spcPct val="95000"/>
              </a:lnSpc>
              <a:buSzPct val="100000"/>
              <a:buFont typeface="Times New Roman" pitchFamily="16" charset="0"/>
              <a:buNone/>
              <a:defRPr/>
            </a:pPr>
            <a:endParaRPr lang="ru-RU" sz="1200" dirty="0" smtClean="0">
              <a:solidFill>
                <a:schemeClr val="tx1"/>
              </a:solidFill>
            </a:endParaRPr>
          </a:p>
          <a:p>
            <a:pPr algn="just" eaLnBrk="1">
              <a:lnSpc>
                <a:spcPct val="95000"/>
              </a:lnSpc>
              <a:buSzPct val="100000"/>
              <a:buFont typeface="Times New Roman" pitchFamily="16" charset="0"/>
              <a:buNone/>
              <a:defRPr/>
            </a:pPr>
            <a:endParaRPr lang="ru-RU" sz="1200" dirty="0" smtClean="0">
              <a:solidFill>
                <a:schemeClr val="tx1"/>
              </a:solidFill>
            </a:endParaRPr>
          </a:p>
          <a:p>
            <a:pPr algn="just" eaLnBrk="1">
              <a:lnSpc>
                <a:spcPct val="95000"/>
              </a:lnSpc>
              <a:buSzPct val="100000"/>
              <a:buFont typeface="Times New Roman" pitchFamily="16" charset="0"/>
              <a:buNone/>
              <a:defRPr/>
            </a:pPr>
            <a:endParaRPr lang="ru-RU" sz="1200" dirty="0" smtClean="0">
              <a:solidFill>
                <a:schemeClr val="tx1"/>
              </a:solidFill>
            </a:endParaRPr>
          </a:p>
          <a:p>
            <a:pPr algn="just" eaLnBrk="1">
              <a:lnSpc>
                <a:spcPct val="95000"/>
              </a:lnSpc>
              <a:buSzPct val="100000"/>
              <a:buFont typeface="Times New Roman" pitchFamily="16" charset="0"/>
              <a:buNone/>
              <a:defRPr/>
            </a:pPr>
            <a:endParaRPr lang="ru-RU" sz="1200" dirty="0" smtClean="0">
              <a:solidFill>
                <a:schemeClr val="tx1"/>
              </a:solidFill>
            </a:endParaRPr>
          </a:p>
          <a:p>
            <a:pPr algn="just" eaLnBrk="1">
              <a:lnSpc>
                <a:spcPct val="95000"/>
              </a:lnSpc>
              <a:buSzPct val="100000"/>
              <a:buFont typeface="Times New Roman" pitchFamily="16" charset="0"/>
              <a:buNone/>
              <a:defRPr/>
            </a:pPr>
            <a:endParaRPr lang="ru-RU" sz="1200" dirty="0" smtClean="0">
              <a:solidFill>
                <a:schemeClr val="tx1"/>
              </a:solidFill>
            </a:endParaRPr>
          </a:p>
          <a:p>
            <a:pPr algn="just" eaLnBrk="1">
              <a:lnSpc>
                <a:spcPct val="95000"/>
              </a:lnSpc>
              <a:buSzPct val="100000"/>
              <a:buFont typeface="Times New Roman" pitchFamily="16" charset="0"/>
              <a:buNone/>
              <a:defRPr/>
            </a:pPr>
            <a:endParaRPr lang="ru-RU" sz="1200" dirty="0" smtClean="0">
              <a:solidFill>
                <a:schemeClr val="tx1"/>
              </a:solidFill>
            </a:endParaRPr>
          </a:p>
          <a:p>
            <a:pPr algn="just" eaLnBrk="1">
              <a:lnSpc>
                <a:spcPct val="95000"/>
              </a:lnSpc>
              <a:buSzPct val="100000"/>
              <a:buFont typeface="Times New Roman" pitchFamily="16" charset="0"/>
              <a:buNone/>
              <a:defRPr/>
            </a:pPr>
            <a:endParaRPr lang="ru-RU" sz="1200" dirty="0" smtClean="0">
              <a:solidFill>
                <a:schemeClr val="tx1"/>
              </a:solidFill>
            </a:endParaRPr>
          </a:p>
          <a:p>
            <a:pPr algn="just" eaLnBrk="1">
              <a:lnSpc>
                <a:spcPct val="95000"/>
              </a:lnSpc>
              <a:buSzPct val="100000"/>
              <a:buFont typeface="Times New Roman" pitchFamily="16" charset="0"/>
              <a:buNone/>
              <a:defRPr/>
            </a:pPr>
            <a:r>
              <a:rPr lang="en" sz="1200" dirty="0" smtClean="0">
                <a:solidFill>
                  <a:srgbClr val="FFFF00"/>
                </a:solidFill>
              </a:rPr>
              <a:t>where MEK – minimum effective concentration of substances in the blood, MTK – minimum toxic concentration of substances in the blood; </a:t>
            </a:r>
            <a:r>
              <a:rPr lang="en" sz="1200" dirty="0" err="1" smtClean="0">
                <a:solidFill>
                  <a:srgbClr val="FFFF00"/>
                </a:solidFill>
              </a:rPr>
              <a:t>CtI </a:t>
            </a:r>
            <a:r>
              <a:rPr lang="en" sz="1200" dirty="0" smtClean="0">
                <a:solidFill>
                  <a:srgbClr val="FFFF00"/>
                </a:solidFill>
              </a:rPr>
              <a:t>– “peak” concentration of substances after administration in dosage form I, Сt II – “peak” concentration of substance after administration in dosage form II, СtIII – “peak” concentration of substance after administration in dosage form III, tI – time of reaching the “peak” concentration after administration in dosage form I, t II – time of reaching the “peak” concentration after administration in dosage form II, t III – time of reaching the “peak” concentration after administration in dosage form III; I, II, III – curves of concentration of substance prescribed in dosage forms I, II, III, respectively.</a:t>
            </a:r>
            <a:endParaRPr lang="ru-RU" sz="1200" dirty="0" smtClean="0">
              <a:solidFill>
                <a:srgbClr val="FFFF00"/>
              </a:solidFill>
            </a:endParaRPr>
          </a:p>
          <a:p>
            <a:pPr algn="just" eaLnBrk="1">
              <a:lnSpc>
                <a:spcPct val="95000"/>
              </a:lnSpc>
              <a:buSzPct val="100000"/>
              <a:defRPr/>
            </a:pPr>
            <a:endParaRPr lang="ru-RU" sz="2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defRPr/>
            </a:pPr>
            <a:endParaRPr lang="ru-RU" altLang="ru-RU" dirty="0" smtClean="0">
              <a:solidFill>
                <a:schemeClr val="tx1"/>
              </a:solidFill>
            </a:endParaRPr>
          </a:p>
          <a:p>
            <a:pPr algn="just" eaLnBrk="1">
              <a:lnSpc>
                <a:spcPct val="95000"/>
              </a:lnSpc>
              <a:buSzPct val="100000"/>
              <a:defRPr/>
            </a:pPr>
            <a:endParaRPr lang="ru-RU" altLang="ru-RU" dirty="0" smtClean="0">
              <a:solidFill>
                <a:schemeClr val="tx1"/>
              </a:solidFill>
            </a:endParaRPr>
          </a:p>
          <a:p>
            <a:pPr algn="just" eaLnBrk="1">
              <a:lnSpc>
                <a:spcPct val="95000"/>
              </a:lnSpc>
              <a:buSzPct val="100000"/>
              <a:defRPr/>
            </a:pPr>
            <a:endParaRPr lang="ru-RU" altLang="ru-RU" dirty="0" smtClean="0">
              <a:solidFill>
                <a:schemeClr val="tx1"/>
              </a:solidFill>
            </a:endParaRPr>
          </a:p>
          <a:p>
            <a:pPr algn="just" eaLnBrk="1">
              <a:lnSpc>
                <a:spcPct val="95000"/>
              </a:lnSpc>
              <a:buSzPct val="100000"/>
              <a:defRPr/>
            </a:pPr>
            <a:endParaRPr lang="ru-RU" altLang="ru-RU" dirty="0" smtClean="0">
              <a:solidFill>
                <a:schemeClr val="tx1"/>
              </a:solidFill>
            </a:endParaRPr>
          </a:p>
          <a:p>
            <a:pPr algn="just" eaLnBrk="1">
              <a:lnSpc>
                <a:spcPct val="95000"/>
              </a:lnSpc>
              <a:buSzPct val="100000"/>
              <a:defRPr/>
            </a:pPr>
            <a:endParaRPr lang="ru-RU" altLang="ru-RU" dirty="0" smtClean="0">
              <a:solidFill>
                <a:schemeClr val="tx1"/>
              </a:solidFill>
            </a:endParaRPr>
          </a:p>
          <a:p>
            <a:pPr algn="just" eaLnBrk="1">
              <a:lnSpc>
                <a:spcPct val="95000"/>
              </a:lnSpc>
              <a:buSzPct val="100000"/>
              <a:defRPr/>
            </a:pPr>
            <a:endParaRPr lang="en-US" altLang="ru-RU" dirty="0">
              <a:solidFill>
                <a:schemeClr val="tx1"/>
              </a:solidFill>
            </a:endParaRPr>
          </a:p>
        </p:txBody>
      </p:sp>
      <p:pic>
        <p:nvPicPr>
          <p:cNvPr id="54275" name="Рисунок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01350" y="3786188"/>
            <a:ext cx="3814763"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Рисунок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27650" y="2484438"/>
            <a:ext cx="4465638" cy="370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56322" name="Text Box 1"/>
          <p:cNvSpPr txBox="1">
            <a:spLocks noChangeArrowheads="1"/>
          </p:cNvSpPr>
          <p:nvPr/>
        </p:nvSpPr>
        <p:spPr bwMode="auto">
          <a:xfrm>
            <a:off x="215900" y="282575"/>
            <a:ext cx="9504363" cy="688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just" eaLnBrk="1">
              <a:lnSpc>
                <a:spcPct val="95000"/>
              </a:lnSpc>
              <a:buSzPct val="100000"/>
            </a:pPr>
            <a:r>
              <a:rPr lang="en" altLang="ru-RU" sz="2600">
                <a:solidFill>
                  <a:schemeClr val="tx1"/>
                </a:solidFill>
                <a:cs typeface="msmincho" charset="0"/>
              </a:rPr>
              <a:t>Fig. 1 shows that the areas under the curve of the same drug substance administered in different oral dosage forms (AUC I, AUC II, AUC III) are equal, however, when analyzing the pharmacokinetic curves, the non-equivalence of the dosage forms is clearly visible. Drug II does not provide the minimum effective concentration necessary for therapeutic action. When prescribing a drug in form I, the minimum toxic concentration and the level of therapeutic concentrations are exceeded. The time to achieve the maximum peak concentration also varies significantly. The most difficult and responsible decision regarding bioavailability is to make a decision on the bioequivalence of drugs. It is generally accepted that drugs are bioequivalent if the difference in DB does not exceed 25%.</a:t>
            </a:r>
            <a:endParaRPr lang="en-US" altLang="ru-RU" sz="2600">
              <a:solidFill>
                <a:schemeClr val="tx1"/>
              </a:solidFill>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360363" y="228600"/>
            <a:ext cx="9504362" cy="688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r>
              <a:rPr lang="en" altLang="ru-RU" sz="2600" smtClean="0">
                <a:solidFill>
                  <a:srgbClr val="FFFF00"/>
                </a:solidFill>
                <a:effectLst>
                  <a:outerShdw blurRad="38100" dist="38100" dir="2700000" algn="tl">
                    <a:srgbClr val="000000"/>
                  </a:outerShdw>
                </a:effectLst>
                <a:cs typeface="msmincho" charset="0"/>
              </a:rPr>
              <a:t>Factors affecting the DB</a:t>
            </a:r>
          </a:p>
          <a:p>
            <a:pPr algn="just" eaLnBrk="1">
              <a:lnSpc>
                <a:spcPct val="95000"/>
              </a:lnSpc>
              <a:buClr>
                <a:srgbClr val="000000"/>
              </a:buClr>
              <a:buSzPct val="100000"/>
              <a:buFont typeface="Times New Roman" panose="02020603050405020304" pitchFamily="18" charset="0"/>
              <a:buNone/>
              <a:defRPr/>
            </a:pPr>
            <a:r>
              <a:rPr lang="en" altLang="ru-RU" sz="2800" smtClean="0">
                <a:solidFill>
                  <a:srgbClr val="F2F2F2"/>
                </a:solidFill>
                <a:cs typeface="msmincho" charset="0"/>
              </a:rPr>
              <a:t>The influence of drug administration routes on bioavailability: oral route of drug administration.</a:t>
            </a:r>
          </a:p>
          <a:p>
            <a:pPr algn="just" eaLnBrk="1">
              <a:lnSpc>
                <a:spcPct val="95000"/>
              </a:lnSpc>
              <a:buClr>
                <a:srgbClr val="000000"/>
              </a:buClr>
              <a:buSzPct val="100000"/>
              <a:buFont typeface="Times New Roman" panose="02020603050405020304" pitchFamily="18" charset="0"/>
              <a:buNone/>
              <a:defRPr/>
            </a:pPr>
            <a:r>
              <a:rPr lang="en" altLang="ru-RU" sz="2800" smtClean="0">
                <a:solidFill>
                  <a:srgbClr val="F2F2F2"/>
                </a:solidFill>
                <a:cs typeface="msmincho" charset="0"/>
              </a:rPr>
              <a:t>Most medicinal substances are administered orally, that is, through the mouth.</a:t>
            </a:r>
          </a:p>
          <a:p>
            <a:pPr algn="just" eaLnBrk="1">
              <a:lnSpc>
                <a:spcPct val="95000"/>
              </a:lnSpc>
              <a:buClr>
                <a:srgbClr val="000000"/>
              </a:buClr>
              <a:buSzPct val="100000"/>
              <a:buFont typeface="Times New Roman" panose="02020603050405020304" pitchFamily="18" charset="0"/>
              <a:buNone/>
              <a:defRPr/>
            </a:pPr>
            <a:r>
              <a:rPr lang="en" altLang="ru-RU" sz="2800" smtClean="0">
                <a:solidFill>
                  <a:srgbClr val="F2F2F2"/>
                </a:solidFill>
                <a:cs typeface="msmincho" charset="0"/>
              </a:rPr>
              <a:t>Bioavailability can be affected by:</a:t>
            </a:r>
          </a:p>
          <a:p>
            <a:pPr algn="just" eaLnBrk="1">
              <a:lnSpc>
                <a:spcPct val="95000"/>
              </a:lnSpc>
              <a:buClr>
                <a:srgbClr val="000000"/>
              </a:buClr>
              <a:buSzPct val="100000"/>
              <a:buFont typeface="Times New Roman" panose="02020603050405020304" pitchFamily="18" charset="0"/>
              <a:buNone/>
              <a:defRPr/>
            </a:pPr>
            <a:r>
              <a:rPr lang="en" altLang="ru-RU" sz="2800" smtClean="0">
                <a:solidFill>
                  <a:srgbClr val="F2F2F2"/>
                </a:solidFill>
                <a:cs typeface="msmincho" charset="0"/>
              </a:rPr>
              <a:t>- gastrointestinal enzymes;</a:t>
            </a:r>
          </a:p>
          <a:p>
            <a:pPr algn="just" eaLnBrk="1">
              <a:lnSpc>
                <a:spcPct val="95000"/>
              </a:lnSpc>
              <a:buClr>
                <a:srgbClr val="000000"/>
              </a:buClr>
              <a:buSzPct val="100000"/>
              <a:buFont typeface="Times New Roman" panose="02020603050405020304" pitchFamily="18" charset="0"/>
              <a:buNone/>
              <a:defRPr/>
            </a:pPr>
            <a:r>
              <a:rPr lang="en" altLang="ru-RU" sz="2800" smtClean="0">
                <a:solidFill>
                  <a:srgbClr val="F2F2F2"/>
                </a:solidFill>
                <a:cs typeface="msmincho" charset="0"/>
              </a:rPr>
              <a:t>- composition and temperature of food;</a:t>
            </a:r>
          </a:p>
          <a:p>
            <a:pPr algn="just" eaLnBrk="1">
              <a:lnSpc>
                <a:spcPct val="95000"/>
              </a:lnSpc>
              <a:buClr>
                <a:srgbClr val="000000"/>
              </a:buClr>
              <a:buSzPct val="100000"/>
              <a:buFont typeface="Times New Roman" panose="02020603050405020304" pitchFamily="18" charset="0"/>
              <a:buNone/>
              <a:defRPr/>
            </a:pPr>
            <a:r>
              <a:rPr lang="en" altLang="ru-RU" sz="2800" smtClean="0">
                <a:solidFill>
                  <a:srgbClr val="F2F2F2"/>
                </a:solidFill>
                <a:cs typeface="msmincho" charset="0"/>
              </a:rPr>
              <a:t>- the nature of the liquid used to wash down the medication;</a:t>
            </a:r>
          </a:p>
          <a:p>
            <a:pPr algn="just" eaLnBrk="1">
              <a:lnSpc>
                <a:spcPct val="95000"/>
              </a:lnSpc>
              <a:buClr>
                <a:srgbClr val="000000"/>
              </a:buClr>
              <a:buSzPct val="100000"/>
              <a:buFontTx/>
              <a:buChar char="-"/>
              <a:defRPr/>
            </a:pPr>
            <a:r>
              <a:rPr lang="en" altLang="ru-RU" sz="2800" smtClean="0">
                <a:solidFill>
                  <a:srgbClr val="F2F2F2"/>
                </a:solidFill>
                <a:cs typeface="msmincho" charset="0"/>
              </a:rPr>
              <a:t>diets.</a:t>
            </a:r>
          </a:p>
          <a:p>
            <a:pPr algn="just" eaLnBrk="1">
              <a:lnSpc>
                <a:spcPct val="95000"/>
              </a:lnSpc>
              <a:buClr>
                <a:srgbClr val="000000"/>
              </a:buClr>
              <a:buSzPct val="100000"/>
              <a:buFontTx/>
              <a:buChar char="-"/>
              <a:defRPr/>
            </a:pPr>
            <a:endParaRPr lang="ru-RU" altLang="ru-RU" sz="2800" smtClean="0">
              <a:solidFill>
                <a:srgbClr val="F2F2F2"/>
              </a:solidFill>
              <a:cs typeface="msmincho" charset="0"/>
            </a:endParaRPr>
          </a:p>
          <a:p>
            <a:pPr algn="just" eaLnBrk="1">
              <a:lnSpc>
                <a:spcPct val="95000"/>
              </a:lnSpc>
              <a:buSzPct val="100000"/>
              <a:defRPr/>
            </a:pPr>
            <a:endParaRPr lang="ru-RU" altLang="ru-RU" sz="2600" smtClean="0">
              <a:solidFill>
                <a:srgbClr val="F2F2F2"/>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en-US" altLang="ru-RU" sz="2600" smtClean="0">
              <a:solidFill>
                <a:srgbClr val="FFFF00"/>
              </a:solidFill>
              <a:effectLst>
                <a:outerShdw blurRad="38100" dist="38100" dir="2700000" algn="tl">
                  <a:srgbClr val="000000"/>
                </a:outerShdw>
              </a:effectLst>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360363" y="228600"/>
            <a:ext cx="9504362" cy="688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just" eaLnBrk="1">
              <a:lnSpc>
                <a:spcPct val="95000"/>
              </a:lnSpc>
              <a:buSzPct val="100000"/>
              <a:defRPr/>
            </a:pPr>
            <a:endParaRPr lang="ru-RU" altLang="ru-RU" dirty="0" smtClean="0">
              <a:solidFill>
                <a:schemeClr val="tx1"/>
              </a:solidFill>
              <a:effectLst>
                <a:outerShdw blurRad="38100" dist="38100" dir="2700000" algn="tl">
                  <a:srgbClr val="000000"/>
                </a:outerShdw>
              </a:effectLst>
              <a:cs typeface="msmincho" charset="0"/>
            </a:endParaRPr>
          </a:p>
          <a:p>
            <a:pPr algn="just" eaLnBrk="1">
              <a:lnSpc>
                <a:spcPct val="95000"/>
              </a:lnSpc>
              <a:buClr>
                <a:srgbClr val="000000"/>
              </a:buClr>
              <a:buSzPct val="100000"/>
              <a:buFont typeface="Times New Roman" panose="02020603050405020304" pitchFamily="18" charset="0"/>
              <a:buNone/>
              <a:defRPr/>
            </a:pPr>
            <a:endParaRPr lang="ru-RU" altLang="ru-RU" dirty="0" smtClean="0">
              <a:solidFill>
                <a:schemeClr val="tx1"/>
              </a:solidFill>
              <a:cs typeface="msmincho" charset="0"/>
            </a:endParaRPr>
          </a:p>
          <a:p>
            <a:pPr algn="just" eaLnBrk="1">
              <a:lnSpc>
                <a:spcPct val="95000"/>
              </a:lnSpc>
              <a:buClr>
                <a:srgbClr val="000000"/>
              </a:buClr>
              <a:buSzPct val="100000"/>
              <a:buFont typeface="Times New Roman" panose="02020603050405020304" pitchFamily="18" charset="0"/>
              <a:buNone/>
              <a:defRPr/>
            </a:pPr>
            <a:endParaRPr lang="ru-RU" altLang="ru-RU" dirty="0" smtClean="0">
              <a:solidFill>
                <a:schemeClr val="tx1"/>
              </a:solidFill>
              <a:cs typeface="msmincho" charset="0"/>
            </a:endParaRPr>
          </a:p>
          <a:p>
            <a:pPr algn="just" eaLnBrk="1">
              <a:lnSpc>
                <a:spcPct val="95000"/>
              </a:lnSpc>
              <a:buClr>
                <a:srgbClr val="000000"/>
              </a:buClr>
              <a:buSzPct val="100000"/>
              <a:buFont typeface="Times New Roman" panose="02020603050405020304" pitchFamily="18" charset="0"/>
              <a:buNone/>
              <a:defRPr/>
            </a:pPr>
            <a:r>
              <a:rPr lang="en" altLang="ru-RU" u="sng" dirty="0" smtClean="0">
                <a:solidFill>
                  <a:srgbClr val="FF0000"/>
                </a:solidFill>
                <a:cs typeface="msmincho" charset="0"/>
              </a:rPr>
              <a:t>The rectal route </a:t>
            </a:r>
            <a:r>
              <a:rPr lang="en" altLang="ru-RU" dirty="0" smtClean="0">
                <a:solidFill>
                  <a:schemeClr val="tx1"/>
                </a:solidFill>
                <a:cs typeface="msmincho" charset="0"/>
              </a:rPr>
              <a:t>of administration of drugs ensures their rapid absorption (after 7-10 minutes). It is used for the purpose of both local and general action. With rectal administration of drugs, a minimum therapeutic concentration is created in the blood after 5-15 minutes. This is explained by the presence of a dense network of blood and lymphatic vessels in the rectum, good absorption of drugs soluble in both water and fats through the mucous membrane of the rectum. Substances absorbed in the lower part of the rectum enter the systemic bloodstream through the lower </a:t>
            </a:r>
            <a:r>
              <a:rPr lang="en" altLang="ru-RU" dirty="0" err="1" smtClean="0">
                <a:solidFill>
                  <a:schemeClr val="tx1"/>
                </a:solidFill>
                <a:cs typeface="msmincho" charset="0"/>
              </a:rPr>
              <a:t>hemorrhoidal </a:t>
            </a:r>
            <a:r>
              <a:rPr lang="en" altLang="ru-RU" dirty="0" smtClean="0">
                <a:solidFill>
                  <a:schemeClr val="tx1"/>
                </a:solidFill>
                <a:cs typeface="msmincho" charset="0"/>
              </a:rPr>
              <a:t>veins, bypassing the hepatic barrier. The fact that with rectal administration of drugs is not destroyed by the enzyme system of the liver as a result of the "first-pass effect" significantly increases their </a:t>
            </a:r>
            <a:r>
              <a:rPr lang="en" altLang="ru-RU" dirty="0" err="1" smtClean="0">
                <a:solidFill>
                  <a:schemeClr val="tx1"/>
                </a:solidFill>
                <a:cs typeface="msmincho" charset="0"/>
              </a:rPr>
              <a:t>bioavailability </a:t>
            </a:r>
            <a:r>
              <a:rPr lang="en" altLang="ru-RU" dirty="0" smtClean="0">
                <a:solidFill>
                  <a:schemeClr val="tx1"/>
                </a:solidFill>
                <a:cs typeface="msmincho" charset="0"/>
              </a:rPr>
              <a:t>compared to oral administration.</a:t>
            </a:r>
          </a:p>
          <a:p>
            <a:pPr algn="just" eaLnBrk="1">
              <a:lnSpc>
                <a:spcPct val="95000"/>
              </a:lnSpc>
              <a:buClr>
                <a:srgbClr val="000000"/>
              </a:buClr>
              <a:buSzPct val="100000"/>
              <a:buFont typeface="Times New Roman" panose="02020603050405020304" pitchFamily="18" charset="0"/>
              <a:buNone/>
              <a:defRPr/>
            </a:pPr>
            <a:r>
              <a:rPr lang="en" altLang="ru-RU" dirty="0" smtClean="0">
                <a:solidFill>
                  <a:schemeClr val="tx1"/>
                </a:solidFill>
                <a:cs typeface="msmincho" charset="0"/>
              </a:rPr>
              <a:t>With rectal administration, </a:t>
            </a:r>
            <a:r>
              <a:rPr lang="en" altLang="ru-RU" dirty="0" err="1" smtClean="0">
                <a:solidFill>
                  <a:schemeClr val="tx1"/>
                </a:solidFill>
                <a:cs typeface="msmincho" charset="0"/>
              </a:rPr>
              <a:t>bioavailability </a:t>
            </a:r>
            <a:r>
              <a:rPr lang="en" altLang="ru-RU" dirty="0" smtClean="0">
                <a:solidFill>
                  <a:schemeClr val="tx1"/>
                </a:solidFill>
                <a:cs typeface="msmincho" charset="0"/>
              </a:rPr>
              <a:t>may be affected by individual characteristics of the blood supply to the rectum and the condition of its mucous membrane </a:t>
            </a:r>
            <a:r>
              <a:rPr lang="en" altLang="ru-RU" sz="2800" dirty="0" smtClean="0">
                <a:solidFill>
                  <a:srgbClr val="000000"/>
                </a:solidFill>
                <a:cs typeface="msmincho" charset="0"/>
              </a:rPr>
              <a:t>.</a:t>
            </a:r>
          </a:p>
          <a:p>
            <a:pPr algn="just" eaLnBrk="1">
              <a:lnSpc>
                <a:spcPct val="95000"/>
              </a:lnSpc>
              <a:buClr>
                <a:srgbClr val="000000"/>
              </a:buClr>
              <a:buSzPct val="100000"/>
              <a:buFontTx/>
              <a:buChar char="-"/>
              <a:defRPr/>
            </a:pPr>
            <a:endParaRPr lang="ru-RU" altLang="ru-RU" sz="2800" dirty="0" smtClean="0">
              <a:solidFill>
                <a:srgbClr val="F2F2F2"/>
              </a:solidFill>
              <a:cs typeface="msmincho" charset="0"/>
            </a:endParaRPr>
          </a:p>
          <a:p>
            <a:pPr algn="just" eaLnBrk="1">
              <a:lnSpc>
                <a:spcPct val="95000"/>
              </a:lnSpc>
              <a:buSzPct val="100000"/>
              <a:defRPr/>
            </a:pPr>
            <a:endParaRPr lang="ru-RU" altLang="ru-RU" sz="2600" dirty="0" smtClean="0">
              <a:solidFill>
                <a:srgbClr val="F2F2F2"/>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en-US" altLang="ru-RU" sz="2600" dirty="0" smtClean="0">
              <a:solidFill>
                <a:srgbClr val="FFFF00"/>
              </a:solidFill>
              <a:effectLst>
                <a:outerShdw blurRad="38100" dist="38100" dir="2700000" algn="tl">
                  <a:srgbClr val="000000"/>
                </a:outerShdw>
              </a:effectLst>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215900" y="107950"/>
            <a:ext cx="9648825" cy="7002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just" eaLnBrk="1">
              <a:lnSpc>
                <a:spcPct val="95000"/>
              </a:lnSpc>
              <a:buSzPct val="100000"/>
              <a:defRPr/>
            </a:pPr>
            <a:endParaRPr lang="ru-RU" altLang="ru-RU" dirty="0" smtClean="0">
              <a:solidFill>
                <a:schemeClr val="tx1"/>
              </a:solidFill>
              <a:effectLst>
                <a:outerShdw blurRad="38100" dist="38100" dir="2700000" algn="tl">
                  <a:srgbClr val="000000"/>
                </a:outerShdw>
              </a:effectLst>
              <a:cs typeface="msmincho" charset="0"/>
            </a:endParaRPr>
          </a:p>
          <a:p>
            <a:pPr algn="just" eaLnBrk="1">
              <a:lnSpc>
                <a:spcPct val="95000"/>
              </a:lnSpc>
              <a:buClr>
                <a:srgbClr val="000000"/>
              </a:buClr>
              <a:buSzPct val="100000"/>
              <a:buFont typeface="Times New Roman" panose="02020603050405020304" pitchFamily="18" charset="0"/>
              <a:buNone/>
              <a:defRPr/>
            </a:pPr>
            <a:endParaRPr lang="ru-RU" altLang="ru-RU" dirty="0" smtClean="0">
              <a:solidFill>
                <a:schemeClr val="tx1"/>
              </a:solidFill>
              <a:cs typeface="msmincho" charset="0"/>
            </a:endParaRPr>
          </a:p>
          <a:p>
            <a:pPr algn="just" eaLnBrk="1">
              <a:lnSpc>
                <a:spcPct val="95000"/>
              </a:lnSpc>
              <a:buClr>
                <a:srgbClr val="000000"/>
              </a:buClr>
              <a:buSzPct val="100000"/>
              <a:buFont typeface="Times New Roman" panose="02020603050405020304" pitchFamily="18" charset="0"/>
              <a:buNone/>
              <a:defRPr/>
            </a:pPr>
            <a:endParaRPr lang="ru-RU" altLang="ru-RU" dirty="0" smtClean="0">
              <a:solidFill>
                <a:schemeClr val="tx1"/>
              </a:solidFill>
              <a:cs typeface="msmincho" charset="0"/>
            </a:endParaRPr>
          </a:p>
          <a:p>
            <a:pPr algn="just" eaLnBrk="1">
              <a:lnSpc>
                <a:spcPct val="95000"/>
              </a:lnSpc>
              <a:buClr>
                <a:srgbClr val="000000"/>
              </a:buClr>
              <a:buSzPct val="100000"/>
              <a:buFont typeface="Times New Roman" panose="02020603050405020304" pitchFamily="18" charset="0"/>
              <a:buNone/>
              <a:defRPr/>
            </a:pPr>
            <a:endParaRPr lang="ru-RU" altLang="ru-RU" dirty="0" smtClean="0">
              <a:solidFill>
                <a:srgbClr val="000000"/>
              </a:solidFill>
              <a:cs typeface="msmincho" charset="0"/>
            </a:endParaRPr>
          </a:p>
          <a:p>
            <a:pPr algn="just" eaLnBrk="1">
              <a:lnSpc>
                <a:spcPct val="95000"/>
              </a:lnSpc>
              <a:buClr>
                <a:srgbClr val="000000"/>
              </a:buClr>
              <a:buSzPct val="100000"/>
              <a:buFont typeface="Times New Roman" panose="02020603050405020304" pitchFamily="18" charset="0"/>
              <a:buNone/>
              <a:defRPr/>
            </a:pPr>
            <a:endParaRPr lang="ru-RU" altLang="ru-RU" dirty="0" smtClean="0">
              <a:solidFill>
                <a:srgbClr val="000000"/>
              </a:solidFill>
              <a:cs typeface="msmincho" charset="0"/>
            </a:endParaRPr>
          </a:p>
          <a:p>
            <a:pPr algn="just" eaLnBrk="1">
              <a:lnSpc>
                <a:spcPct val="95000"/>
              </a:lnSpc>
              <a:buClr>
                <a:srgbClr val="000000"/>
              </a:buClr>
              <a:buSzPct val="100000"/>
              <a:buFont typeface="Times New Roman" panose="02020603050405020304" pitchFamily="18" charset="0"/>
              <a:buNone/>
              <a:defRPr/>
            </a:pPr>
            <a:r>
              <a:rPr lang="en" altLang="ru-RU" dirty="0" smtClean="0">
                <a:solidFill>
                  <a:schemeClr val="tx1"/>
                </a:solidFill>
                <a:cs typeface="msmincho" charset="0"/>
              </a:rPr>
              <a:t>When </a:t>
            </a:r>
            <a:r>
              <a:rPr lang="en" altLang="ru-RU" u="sng" dirty="0" smtClean="0">
                <a:solidFill>
                  <a:srgbClr val="FF0000"/>
                </a:solidFill>
                <a:cs typeface="msmincho" charset="0"/>
              </a:rPr>
              <a:t>administered by inhalation, </a:t>
            </a:r>
            <a:r>
              <a:rPr lang="en" altLang="ru-RU" dirty="0" smtClean="0">
                <a:solidFill>
                  <a:schemeClr val="tx1"/>
                </a:solidFill>
                <a:cs typeface="msmincho" charset="0"/>
              </a:rPr>
              <a:t>the drug substance is rapidly absorbed through </a:t>
            </a:r>
            <a:r>
              <a:rPr lang="en" altLang="ru-RU" sz="2200" dirty="0" smtClean="0">
                <a:solidFill>
                  <a:schemeClr val="tx1"/>
                </a:solidFill>
                <a:cs typeface="msmincho" charset="0"/>
              </a:rPr>
              <a:t>the bronchial mucosa into the systemic bloodstream, without being exposed to primary metabolism in the liver. With this route of administration, </a:t>
            </a:r>
            <a:r>
              <a:rPr lang="en" altLang="ru-RU" sz="2200" dirty="0" err="1" smtClean="0">
                <a:solidFill>
                  <a:schemeClr val="tx1"/>
                </a:solidFill>
                <a:cs typeface="msmincho" charset="0"/>
              </a:rPr>
              <a:t>the bioavailability </a:t>
            </a:r>
            <a:r>
              <a:rPr lang="en" altLang="ru-RU" sz="2200" dirty="0" smtClean="0">
                <a:solidFill>
                  <a:schemeClr val="tx1"/>
                </a:solidFill>
                <a:cs typeface="msmincho" charset="0"/>
              </a:rPr>
              <a:t>of drugs can be affected by concomitant diseases of the bronchopulmonary system, smoking, and the state of blood circulation in the bronchopulmonary system.</a:t>
            </a:r>
          </a:p>
          <a:p>
            <a:pPr algn="just" eaLnBrk="1">
              <a:lnSpc>
                <a:spcPct val="95000"/>
              </a:lnSpc>
              <a:buClr>
                <a:srgbClr val="000000"/>
              </a:buClr>
              <a:buSzPct val="100000"/>
              <a:buFont typeface="Times New Roman" panose="02020603050405020304" pitchFamily="18" charset="0"/>
              <a:buNone/>
              <a:defRPr/>
            </a:pPr>
            <a:r>
              <a:rPr lang="en" altLang="ru-RU" sz="2200" u="sng" dirty="0" smtClean="0">
                <a:solidFill>
                  <a:srgbClr val="FF0000"/>
                </a:solidFill>
                <a:cs typeface="msmincho" charset="0"/>
              </a:rPr>
              <a:t>Body and environmental temperature </a:t>
            </a:r>
            <a:r>
              <a:rPr lang="en" altLang="ru-RU" sz="2200" dirty="0" smtClean="0">
                <a:solidFill>
                  <a:schemeClr val="tx1"/>
                </a:solidFill>
                <a:cs typeface="msmincho" charset="0"/>
              </a:rPr>
              <a:t>significantly affect the course of physiological and biochemical processes in the body.</a:t>
            </a:r>
          </a:p>
          <a:p>
            <a:pPr algn="just" eaLnBrk="1">
              <a:lnSpc>
                <a:spcPct val="95000"/>
              </a:lnSpc>
              <a:buClr>
                <a:srgbClr val="000000"/>
              </a:buClr>
              <a:buSzPct val="100000"/>
              <a:buFont typeface="Times New Roman" panose="02020603050405020304" pitchFamily="18" charset="0"/>
              <a:buNone/>
              <a:defRPr/>
            </a:pPr>
            <a:r>
              <a:rPr lang="en" altLang="ru-RU" sz="2200" dirty="0" smtClean="0">
                <a:solidFill>
                  <a:schemeClr val="tx1"/>
                </a:solidFill>
                <a:cs typeface="msmincho" charset="0"/>
              </a:rPr>
              <a:t>In conditions of increased temperature and humidity, the transfer of heat from the body to the environment becomes difficult and can only be carried out when the mechanisms of physical thermoregulation are stressed. Difficulty in heat transfer leads to overheating of the body. An increase in body temperature is accompanied by a sharp excitation of the CNS, respiration and blood circulation, and increased metabolism. Profuse sweating leads to dehydration of the body, thickening of the blood, a decrease in the volume of circulating fluid, and electrolyte imbalance. All this, in turn, affects the processes of absorption, distribution and metabolism of drugs, their </a:t>
            </a:r>
            <a:r>
              <a:rPr lang="en" altLang="ru-RU" sz="2200" dirty="0" err="1" smtClean="0">
                <a:solidFill>
                  <a:schemeClr val="tx1"/>
                </a:solidFill>
                <a:cs typeface="msmincho" charset="0"/>
              </a:rPr>
              <a:t>bioavailability </a:t>
            </a:r>
            <a:r>
              <a:rPr lang="en" altLang="ru-RU" sz="2200" dirty="0" smtClean="0">
                <a:solidFill>
                  <a:schemeClr val="tx1"/>
                </a:solidFill>
                <a:cs typeface="msmincho" charset="0"/>
              </a:rPr>
              <a:t>.</a:t>
            </a:r>
          </a:p>
          <a:p>
            <a:pPr algn="just" eaLnBrk="1">
              <a:lnSpc>
                <a:spcPct val="95000"/>
              </a:lnSpc>
              <a:buClr>
                <a:srgbClr val="000000"/>
              </a:buClr>
              <a:buSzPct val="100000"/>
              <a:buFont typeface="Times New Roman" panose="02020603050405020304" pitchFamily="18" charset="0"/>
              <a:buNone/>
              <a:defRPr/>
            </a:pPr>
            <a:r>
              <a:rPr lang="en" altLang="ru-RU" sz="2200" dirty="0" smtClean="0">
                <a:solidFill>
                  <a:schemeClr val="tx1"/>
                </a:solidFill>
                <a:cs typeface="msmincho" charset="0"/>
              </a:rPr>
              <a:t>The influence of temperature on </a:t>
            </a:r>
            <a:r>
              <a:rPr lang="en" altLang="ru-RU" sz="2200" dirty="0" err="1" smtClean="0">
                <a:solidFill>
                  <a:schemeClr val="tx1"/>
                </a:solidFill>
                <a:cs typeface="msmincho" charset="0"/>
              </a:rPr>
              <a:t>the pharmacokinetics </a:t>
            </a:r>
            <a:r>
              <a:rPr lang="en" altLang="ru-RU" sz="2200" dirty="0" smtClean="0">
                <a:solidFill>
                  <a:schemeClr val="tx1"/>
                </a:solidFill>
                <a:cs typeface="msmincho" charset="0"/>
              </a:rPr>
              <a:t>of drugs must be taken into account in clinical practice in cases where drugs are prescribed to patients with severely impaired thermoregulation.</a:t>
            </a:r>
          </a:p>
          <a:p>
            <a:pPr algn="just" eaLnBrk="1">
              <a:lnSpc>
                <a:spcPct val="95000"/>
              </a:lnSpc>
              <a:buClr>
                <a:srgbClr val="000000"/>
              </a:buClr>
              <a:buSzPct val="100000"/>
              <a:buFont typeface="Times New Roman" panose="02020603050405020304" pitchFamily="18" charset="0"/>
              <a:buNone/>
              <a:defRPr/>
            </a:pPr>
            <a:endParaRPr lang="ru-RU" altLang="ru-RU" sz="2800" dirty="0" smtClean="0">
              <a:solidFill>
                <a:srgbClr val="F2F2F2"/>
              </a:solidFill>
              <a:cs typeface="msmincho" charset="0"/>
            </a:endParaRPr>
          </a:p>
          <a:p>
            <a:pPr algn="just" eaLnBrk="1">
              <a:lnSpc>
                <a:spcPct val="95000"/>
              </a:lnSpc>
              <a:buSzPct val="100000"/>
              <a:defRPr/>
            </a:pPr>
            <a:endParaRPr lang="ru-RU" altLang="ru-RU" sz="2600" dirty="0" smtClean="0">
              <a:solidFill>
                <a:srgbClr val="F2F2F2"/>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en-US" altLang="ru-RU" sz="2600" dirty="0" smtClean="0">
              <a:solidFill>
                <a:srgbClr val="FFFF00"/>
              </a:solidFill>
              <a:effectLst>
                <a:outerShdw blurRad="38100" dist="38100" dir="2700000" algn="tl">
                  <a:srgbClr val="000000"/>
                </a:outerShdw>
              </a:effectLst>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215900" y="107950"/>
            <a:ext cx="9648825" cy="7002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just" eaLnBrk="1">
              <a:lnSpc>
                <a:spcPct val="95000"/>
              </a:lnSpc>
              <a:buSzPct val="100000"/>
              <a:defRPr/>
            </a:pPr>
            <a:endParaRPr lang="ru-RU" altLang="ru-RU" dirty="0" smtClean="0">
              <a:solidFill>
                <a:schemeClr val="tx1"/>
              </a:solidFill>
              <a:effectLst>
                <a:outerShdw blurRad="38100" dist="38100" dir="2700000" algn="tl">
                  <a:srgbClr val="000000"/>
                </a:outerShdw>
              </a:effectLst>
              <a:cs typeface="msmincho" charset="0"/>
            </a:endParaRPr>
          </a:p>
          <a:p>
            <a:pPr algn="just" eaLnBrk="1">
              <a:lnSpc>
                <a:spcPct val="95000"/>
              </a:lnSpc>
              <a:buClr>
                <a:srgbClr val="000000"/>
              </a:buClr>
              <a:buSzPct val="100000"/>
              <a:buFont typeface="Times New Roman" panose="02020603050405020304" pitchFamily="18" charset="0"/>
              <a:buNone/>
              <a:defRPr/>
            </a:pPr>
            <a:endParaRPr lang="ru-RU" altLang="ru-RU" dirty="0" smtClean="0">
              <a:solidFill>
                <a:schemeClr val="tx1"/>
              </a:solidFill>
              <a:cs typeface="msmincho" charset="0"/>
            </a:endParaRPr>
          </a:p>
          <a:p>
            <a:pPr algn="just" eaLnBrk="1">
              <a:lnSpc>
                <a:spcPct val="95000"/>
              </a:lnSpc>
              <a:buClr>
                <a:srgbClr val="000000"/>
              </a:buClr>
              <a:buSzPct val="100000"/>
              <a:buFont typeface="Times New Roman" panose="02020603050405020304" pitchFamily="18" charset="0"/>
              <a:buNone/>
              <a:defRPr/>
            </a:pPr>
            <a:endParaRPr lang="ru-RU" altLang="ru-RU" dirty="0" smtClean="0">
              <a:solidFill>
                <a:schemeClr val="tx1"/>
              </a:solidFill>
              <a:cs typeface="msmincho" charset="0"/>
            </a:endParaRPr>
          </a:p>
          <a:p>
            <a:pPr algn="just" eaLnBrk="1">
              <a:lnSpc>
                <a:spcPct val="95000"/>
              </a:lnSpc>
              <a:buClr>
                <a:srgbClr val="000000"/>
              </a:buClr>
              <a:buSzPct val="100000"/>
              <a:buFont typeface="Times New Roman" panose="02020603050405020304" pitchFamily="18" charset="0"/>
              <a:buNone/>
              <a:defRPr/>
            </a:pPr>
            <a:endParaRPr lang="ru-RU" altLang="ru-RU" dirty="0" smtClean="0">
              <a:solidFill>
                <a:srgbClr val="000000"/>
              </a:solidFill>
              <a:cs typeface="msmincho" charset="0"/>
            </a:endParaRPr>
          </a:p>
          <a:p>
            <a:pPr algn="just" eaLnBrk="1">
              <a:lnSpc>
                <a:spcPct val="95000"/>
              </a:lnSpc>
              <a:buClr>
                <a:srgbClr val="000000"/>
              </a:buClr>
              <a:buSzPct val="100000"/>
              <a:buFont typeface="Times New Roman" panose="02020603050405020304" pitchFamily="18" charset="0"/>
              <a:buNone/>
              <a:defRPr/>
            </a:pPr>
            <a:endParaRPr lang="ru-RU" altLang="ru-RU" sz="2200" u="sng" dirty="0" smtClean="0">
              <a:solidFill>
                <a:srgbClr val="FF0000"/>
              </a:solidFill>
              <a:cs typeface="msmincho" charset="0"/>
            </a:endParaRPr>
          </a:p>
          <a:p>
            <a:pPr algn="just" eaLnBrk="1">
              <a:lnSpc>
                <a:spcPct val="95000"/>
              </a:lnSpc>
              <a:buClr>
                <a:srgbClr val="000000"/>
              </a:buClr>
              <a:buSzPct val="100000"/>
              <a:buFont typeface="Times New Roman" panose="02020603050405020304" pitchFamily="18" charset="0"/>
              <a:buNone/>
              <a:defRPr/>
            </a:pPr>
            <a:r>
              <a:rPr lang="en" altLang="ru-RU" sz="2200" u="sng" dirty="0" smtClean="0">
                <a:solidFill>
                  <a:srgbClr val="FF0000"/>
                </a:solidFill>
                <a:cs typeface="msmincho" charset="0"/>
              </a:rPr>
              <a:t>Age </a:t>
            </a:r>
            <a:r>
              <a:rPr lang="en" altLang="ru-RU" sz="2200" dirty="0" smtClean="0">
                <a:solidFill>
                  <a:schemeClr val="tx1"/>
                </a:solidFill>
                <a:cs typeface="msmincho" charset="0"/>
              </a:rPr>
              <a:t>also affects </a:t>
            </a:r>
            <a:r>
              <a:rPr lang="en" altLang="ru-RU" sz="2200" dirty="0" err="1" smtClean="0">
                <a:solidFill>
                  <a:schemeClr val="tx1"/>
                </a:solidFill>
                <a:cs typeface="msmincho" charset="0"/>
              </a:rPr>
              <a:t>the bioavailability </a:t>
            </a:r>
            <a:r>
              <a:rPr lang="en" altLang="ru-RU" sz="2200" dirty="0" smtClean="0">
                <a:solidFill>
                  <a:schemeClr val="tx1"/>
                </a:solidFill>
                <a:cs typeface="msmincho" charset="0"/>
              </a:rPr>
              <a:t>of drugs. Young patients are characterized by higher rates of absorption, excretion, and the shortest time to reach maximum drug concentration; older patients have higher drug half-lives.</a:t>
            </a:r>
          </a:p>
          <a:p>
            <a:pPr algn="just" eaLnBrk="1">
              <a:lnSpc>
                <a:spcPct val="95000"/>
              </a:lnSpc>
              <a:buClr>
                <a:srgbClr val="000000"/>
              </a:buClr>
              <a:buSzPct val="100000"/>
              <a:buFont typeface="Times New Roman" panose="02020603050405020304" pitchFamily="18" charset="0"/>
              <a:buNone/>
              <a:defRPr/>
            </a:pPr>
            <a:r>
              <a:rPr lang="en" altLang="ru-RU" sz="2200" dirty="0" smtClean="0">
                <a:solidFill>
                  <a:schemeClr val="tx1"/>
                </a:solidFill>
                <a:cs typeface="msmincho" charset="0"/>
              </a:rPr>
              <a:t>When prescribing medications to children, it is important to remember that in children under one and a half years of age, </a:t>
            </a:r>
            <a:r>
              <a:rPr lang="en" altLang="ru-RU" sz="2200" dirty="0" err="1" smtClean="0">
                <a:solidFill>
                  <a:schemeClr val="tx1"/>
                </a:solidFill>
                <a:cs typeface="msmincho" charset="0"/>
              </a:rPr>
              <a:t>the bioavailability </a:t>
            </a:r>
            <a:r>
              <a:rPr lang="en" altLang="ru-RU" sz="2200" dirty="0" smtClean="0">
                <a:solidFill>
                  <a:schemeClr val="tx1"/>
                </a:solidFill>
                <a:cs typeface="msmincho" charset="0"/>
              </a:rPr>
              <a:t>of drugs taken orally differs only slightly from that in adults. However, their absorption is very slow. As a result, small concentrations are created in the blood plasma, often insufficient to achieve a therapeutic effect.</a:t>
            </a:r>
          </a:p>
          <a:p>
            <a:pPr algn="just" eaLnBrk="1">
              <a:lnSpc>
                <a:spcPct val="95000"/>
              </a:lnSpc>
              <a:buClr>
                <a:srgbClr val="000000"/>
              </a:buClr>
              <a:buSzPct val="100000"/>
              <a:buFont typeface="Times New Roman" panose="02020603050405020304" pitchFamily="18" charset="0"/>
              <a:buNone/>
              <a:defRPr/>
            </a:pPr>
            <a:r>
              <a:rPr lang="en" altLang="ru-RU" sz="2200" dirty="0" smtClean="0">
                <a:solidFill>
                  <a:schemeClr val="tx1"/>
                </a:solidFill>
                <a:cs typeface="msmincho" charset="0"/>
              </a:rPr>
              <a:t>One of the most powerful factors affecting a person and the effectiveness of drug therapy is </a:t>
            </a:r>
            <a:r>
              <a:rPr lang="en" altLang="ru-RU" sz="2200" u="sng" dirty="0" smtClean="0">
                <a:solidFill>
                  <a:srgbClr val="FF0000"/>
                </a:solidFill>
                <a:cs typeface="msmincho" charset="0"/>
              </a:rPr>
              <a:t>the action of biorhythms </a:t>
            </a:r>
            <a:r>
              <a:rPr lang="en" altLang="ru-RU" sz="2200" dirty="0" smtClean="0">
                <a:solidFill>
                  <a:schemeClr val="tx1"/>
                </a:solidFill>
                <a:cs typeface="msmincho" charset="0"/>
              </a:rPr>
              <a:t>. Every cell in our body feels the alternation of day and night. For a person, an increase in daytime hours and a decrease in nighttime physiological functions are characteristic.</a:t>
            </a:r>
          </a:p>
          <a:p>
            <a:pPr algn="just" eaLnBrk="1">
              <a:lnSpc>
                <a:spcPct val="95000"/>
              </a:lnSpc>
              <a:buClr>
                <a:srgbClr val="000000"/>
              </a:buClr>
              <a:buSzPct val="100000"/>
              <a:buFont typeface="Times New Roman" panose="02020603050405020304" pitchFamily="18" charset="0"/>
              <a:buNone/>
              <a:defRPr/>
            </a:pPr>
            <a:r>
              <a:rPr lang="en" altLang="ru-RU" sz="2200" dirty="0" smtClean="0">
                <a:solidFill>
                  <a:schemeClr val="tx1"/>
                </a:solidFill>
                <a:cs typeface="msmincho" charset="0"/>
              </a:rPr>
              <a:t>The question of the effect of medicinal substances on the body depending on the time of day and seasons is studied by </a:t>
            </a:r>
            <a:r>
              <a:rPr lang="en" altLang="ru-RU" sz="2200" dirty="0" err="1" smtClean="0">
                <a:solidFill>
                  <a:schemeClr val="tx1"/>
                </a:solidFill>
                <a:cs typeface="msmincho" charset="0"/>
              </a:rPr>
              <a:t>chronopharmacology </a:t>
            </a:r>
            <a:r>
              <a:rPr lang="en" altLang="ru-RU" sz="2200" dirty="0" smtClean="0">
                <a:solidFill>
                  <a:schemeClr val="tx1"/>
                </a:solidFill>
                <a:cs typeface="msmincho" charset="0"/>
              </a:rPr>
              <a:t>, which establishes the principles and rules of rational drug administration, and seeks schemes for their use for the treatment </a:t>
            </a:r>
            <a:r>
              <a:rPr lang="en" altLang="ru-RU" sz="2200" dirty="0" err="1" smtClean="0">
                <a:solidFill>
                  <a:schemeClr val="tx1"/>
                </a:solidFill>
                <a:cs typeface="msmincho" charset="0"/>
              </a:rPr>
              <a:t>of desynchronosis </a:t>
            </a:r>
            <a:r>
              <a:rPr lang="en" altLang="ru-RU" sz="2200" dirty="0" smtClean="0">
                <a:solidFill>
                  <a:schemeClr val="tx1"/>
                </a:solidFill>
                <a:cs typeface="msmincho" charset="0"/>
              </a:rPr>
              <a:t>. When the body's biorhythms do not match the time sensors , </a:t>
            </a:r>
            <a:r>
              <a:rPr lang="en" altLang="ru-RU" sz="2200" dirty="0" err="1" smtClean="0">
                <a:solidFill>
                  <a:schemeClr val="tx1"/>
                </a:solidFill>
                <a:cs typeface="msmincho" charset="0"/>
              </a:rPr>
              <a:t>desynchronosis develops </a:t>
            </a:r>
            <a:r>
              <a:rPr lang="en" altLang="ru-RU" sz="2200" dirty="0" smtClean="0">
                <a:solidFill>
                  <a:schemeClr val="tx1"/>
                </a:solidFill>
                <a:cs typeface="msmincho" charset="0"/>
              </a:rPr>
              <a:t>, which is a sign of physiological discomfort. The intensity of absorption, transport, and breakdown of various medicinal substances fluctuates significantly throughout the day </a:t>
            </a:r>
            <a:r>
              <a:rPr lang="en" altLang="ru-RU" dirty="0" smtClean="0">
                <a:solidFill>
                  <a:srgbClr val="000000"/>
                </a:solidFill>
                <a:cs typeface="msmincho" charset="0"/>
              </a:rPr>
              <a:t>.</a:t>
            </a:r>
          </a:p>
          <a:p>
            <a:pPr algn="just" eaLnBrk="1">
              <a:lnSpc>
                <a:spcPct val="95000"/>
              </a:lnSpc>
              <a:buClr>
                <a:srgbClr val="000000"/>
              </a:buClr>
              <a:buSzPct val="100000"/>
              <a:buFont typeface="Times New Roman" panose="02020603050405020304" pitchFamily="18" charset="0"/>
              <a:buNone/>
              <a:defRPr/>
            </a:pPr>
            <a:endParaRPr lang="ru-RU" altLang="ru-RU" sz="2800" dirty="0" smtClean="0">
              <a:solidFill>
                <a:srgbClr val="F2F2F2"/>
              </a:solidFill>
              <a:cs typeface="msmincho" charset="0"/>
            </a:endParaRPr>
          </a:p>
          <a:p>
            <a:pPr algn="just" eaLnBrk="1">
              <a:lnSpc>
                <a:spcPct val="95000"/>
              </a:lnSpc>
              <a:buSzPct val="100000"/>
              <a:defRPr/>
            </a:pPr>
            <a:endParaRPr lang="ru-RU" altLang="ru-RU" sz="2600" dirty="0" smtClean="0">
              <a:solidFill>
                <a:srgbClr val="F2F2F2"/>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en-US" altLang="ru-RU" sz="2600" dirty="0" smtClean="0">
              <a:solidFill>
                <a:srgbClr val="FFFF00"/>
              </a:solidFill>
              <a:effectLst>
                <a:outerShdw blurRad="38100" dist="38100" dir="2700000" algn="tl">
                  <a:srgbClr val="000000"/>
                </a:outerShdw>
              </a:effectLst>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215900" y="107950"/>
            <a:ext cx="9648825" cy="7002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just" eaLnBrk="1">
              <a:lnSpc>
                <a:spcPct val="95000"/>
              </a:lnSpc>
              <a:buClr>
                <a:srgbClr val="000000"/>
              </a:buClr>
              <a:buSzPct val="100000"/>
              <a:buFont typeface="Times New Roman" panose="02020603050405020304" pitchFamily="18" charset="0"/>
              <a:buNone/>
              <a:defRPr/>
            </a:pPr>
            <a:endParaRPr lang="ru-RU" altLang="ru-RU" sz="2800" smtClean="0">
              <a:solidFill>
                <a:srgbClr val="F2F2F2"/>
              </a:solidFill>
              <a:cs typeface="msmincho" charset="0"/>
            </a:endParaRPr>
          </a:p>
          <a:p>
            <a:pPr algn="ctr" eaLnBrk="1">
              <a:lnSpc>
                <a:spcPct val="95000"/>
              </a:lnSpc>
              <a:buClr>
                <a:srgbClr val="000000"/>
              </a:buClr>
              <a:buSzPct val="100000"/>
              <a:buFont typeface="Times New Roman" panose="02020603050405020304" pitchFamily="18" charset="0"/>
              <a:buNone/>
              <a:defRPr/>
            </a:pPr>
            <a:endParaRPr lang="ru-RU" altLang="ru-RU" sz="2800" b="1" smtClean="0">
              <a:solidFill>
                <a:srgbClr val="000000"/>
              </a:solidFill>
              <a:cs typeface="msmincho" charset="0"/>
            </a:endParaRPr>
          </a:p>
          <a:p>
            <a:pPr algn="ctr" eaLnBrk="1">
              <a:lnSpc>
                <a:spcPct val="95000"/>
              </a:lnSpc>
              <a:buClr>
                <a:srgbClr val="000000"/>
              </a:buClr>
              <a:buSzPct val="100000"/>
              <a:buFont typeface="Times New Roman" panose="02020603050405020304" pitchFamily="18" charset="0"/>
              <a:buNone/>
              <a:defRPr/>
            </a:pPr>
            <a:r>
              <a:rPr lang="en" altLang="ru-RU" sz="2800" b="1" smtClean="0">
                <a:solidFill>
                  <a:srgbClr val="000000"/>
                </a:solidFill>
                <a:cs typeface="msmincho" charset="0"/>
              </a:rPr>
              <a:t>The influence of pathological processes and individual characteristics of the organism</a:t>
            </a:r>
          </a:p>
          <a:p>
            <a:pPr algn="just" eaLnBrk="1">
              <a:lnSpc>
                <a:spcPct val="95000"/>
              </a:lnSpc>
              <a:buClr>
                <a:srgbClr val="000000"/>
              </a:buClr>
              <a:buSzPct val="100000"/>
              <a:buFont typeface="Times New Roman" panose="02020603050405020304" pitchFamily="18" charset="0"/>
              <a:buNone/>
              <a:defRPr/>
            </a:pPr>
            <a:r>
              <a:rPr lang="en" altLang="ru-RU" sz="2200" smtClean="0">
                <a:solidFill>
                  <a:srgbClr val="F2F2F2"/>
                </a:solidFill>
                <a:cs typeface="msmincho" charset="0"/>
              </a:rPr>
              <a:t>The body's response to drugs is of great importance in its initial state. Many pathological processes lead to disruption of the barrier function of biological membranes, changes in the permeability of biological barriers. Also important are processes accompanied by changes in the electrolyte homeostasis of tissues, which causes mechanical stretching of membranes. The presence of pathological processes also causes altered reactivity of cells and tissues to medicinal substances.</a:t>
            </a:r>
          </a:p>
          <a:p>
            <a:pPr algn="ctr" eaLnBrk="1">
              <a:lnSpc>
                <a:spcPct val="95000"/>
              </a:lnSpc>
              <a:buClr>
                <a:srgbClr val="000000"/>
              </a:buClr>
              <a:buSzPct val="100000"/>
              <a:buFont typeface="Times New Roman" panose="02020603050405020304" pitchFamily="18" charset="0"/>
              <a:buNone/>
              <a:defRPr/>
            </a:pPr>
            <a:r>
              <a:rPr lang="en" altLang="ru-RU" sz="2800" b="1" smtClean="0">
                <a:solidFill>
                  <a:srgbClr val="000000"/>
                </a:solidFill>
                <a:cs typeface="msmincho" charset="0"/>
              </a:rPr>
              <a:t>The influence of alcohol.</a:t>
            </a:r>
          </a:p>
          <a:p>
            <a:pPr algn="just" eaLnBrk="1">
              <a:lnSpc>
                <a:spcPct val="95000"/>
              </a:lnSpc>
              <a:buClr>
                <a:srgbClr val="000000"/>
              </a:buClr>
              <a:buSzPct val="100000"/>
              <a:buFont typeface="Times New Roman" panose="02020603050405020304" pitchFamily="18" charset="0"/>
              <a:buNone/>
              <a:defRPr/>
            </a:pPr>
            <a:endParaRPr lang="ru-RU" altLang="ru-RU" sz="2200" smtClean="0">
              <a:solidFill>
                <a:srgbClr val="F2F2F2"/>
              </a:solidFill>
              <a:cs typeface="msmincho" charset="0"/>
            </a:endParaRPr>
          </a:p>
          <a:p>
            <a:pPr algn="just" eaLnBrk="1">
              <a:lnSpc>
                <a:spcPct val="95000"/>
              </a:lnSpc>
              <a:buClr>
                <a:srgbClr val="000000"/>
              </a:buClr>
              <a:buSzPct val="100000"/>
              <a:buFont typeface="Times New Roman" panose="02020603050405020304" pitchFamily="18" charset="0"/>
              <a:buNone/>
              <a:defRPr/>
            </a:pPr>
            <a:r>
              <a:rPr lang="en" altLang="ru-RU" sz="2200" smtClean="0">
                <a:solidFill>
                  <a:srgbClr val="F2F2F2"/>
                </a:solidFill>
                <a:cs typeface="msmincho" charset="0"/>
              </a:rPr>
              <a:t>Alcohol negatively affects the therapeutic effect of many drugs and is the cause of dangerous complications. Ethanol affects the pharmacodynamics and pharmacokinetics of drugs in various ways.</a:t>
            </a:r>
          </a:p>
          <a:p>
            <a:pPr algn="just" eaLnBrk="1">
              <a:lnSpc>
                <a:spcPct val="95000"/>
              </a:lnSpc>
              <a:buClr>
                <a:srgbClr val="000000"/>
              </a:buClr>
              <a:buSzPct val="100000"/>
              <a:buFont typeface="Times New Roman" panose="02020603050405020304" pitchFamily="18" charset="0"/>
              <a:buNone/>
              <a:defRPr/>
            </a:pPr>
            <a:endParaRPr lang="ru-RU" altLang="ru-RU" sz="2800" smtClean="0">
              <a:solidFill>
                <a:srgbClr val="F2F2F2"/>
              </a:solidFill>
              <a:cs typeface="msmincho" charset="0"/>
            </a:endParaRPr>
          </a:p>
          <a:p>
            <a:pPr algn="just" eaLnBrk="1">
              <a:lnSpc>
                <a:spcPct val="95000"/>
              </a:lnSpc>
              <a:buSzPct val="100000"/>
              <a:defRPr/>
            </a:pPr>
            <a:endParaRPr lang="ru-RU" altLang="ru-RU" sz="2600" smtClean="0">
              <a:solidFill>
                <a:srgbClr val="F2F2F2"/>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en-US" altLang="ru-RU" sz="2600" smtClean="0">
              <a:solidFill>
                <a:srgbClr val="FFFF00"/>
              </a:solidFill>
              <a:effectLst>
                <a:outerShdw blurRad="38100" dist="38100" dir="2700000" algn="tl">
                  <a:srgbClr val="000000"/>
                </a:outerShdw>
              </a:effectLst>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215900" y="107950"/>
            <a:ext cx="9648825" cy="7002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Clr>
                <a:srgbClr val="000000"/>
              </a:buClr>
              <a:buSzPct val="100000"/>
              <a:buFont typeface="Times New Roman" panose="02020603050405020304" pitchFamily="18" charset="0"/>
              <a:buNone/>
              <a:defRPr/>
            </a:pPr>
            <a:endParaRPr lang="ru-RU" altLang="ru-RU" sz="2800" b="1" smtClean="0">
              <a:solidFill>
                <a:srgbClr val="000000"/>
              </a:solidFill>
              <a:cs typeface="msmincho" charset="0"/>
            </a:endParaRPr>
          </a:p>
          <a:p>
            <a:pPr algn="ctr" eaLnBrk="1">
              <a:lnSpc>
                <a:spcPct val="95000"/>
              </a:lnSpc>
              <a:buClr>
                <a:srgbClr val="000000"/>
              </a:buClr>
              <a:buSzPct val="100000"/>
              <a:buFont typeface="Times New Roman" panose="02020603050405020304" pitchFamily="18" charset="0"/>
              <a:buNone/>
              <a:defRPr/>
            </a:pPr>
            <a:endParaRPr lang="ru-RU" altLang="ru-RU" sz="2800" b="1" smtClean="0">
              <a:solidFill>
                <a:srgbClr val="000000"/>
              </a:solidFill>
              <a:cs typeface="msmincho" charset="0"/>
            </a:endParaRPr>
          </a:p>
          <a:p>
            <a:pPr algn="ctr" eaLnBrk="1">
              <a:lnSpc>
                <a:spcPct val="95000"/>
              </a:lnSpc>
              <a:buClr>
                <a:srgbClr val="000000"/>
              </a:buClr>
              <a:buSzPct val="100000"/>
              <a:buFont typeface="Times New Roman" panose="02020603050405020304" pitchFamily="18" charset="0"/>
              <a:buNone/>
              <a:defRPr/>
            </a:pPr>
            <a:endParaRPr lang="ru-RU" altLang="ru-RU" sz="2800" b="1" smtClean="0">
              <a:solidFill>
                <a:srgbClr val="000000"/>
              </a:solidFill>
              <a:cs typeface="msmincho" charset="0"/>
            </a:endParaRPr>
          </a:p>
          <a:p>
            <a:pPr algn="ctr" eaLnBrk="1">
              <a:lnSpc>
                <a:spcPct val="95000"/>
              </a:lnSpc>
              <a:buClr>
                <a:srgbClr val="000000"/>
              </a:buClr>
              <a:buSzPct val="100000"/>
              <a:buFont typeface="Times New Roman" panose="02020603050405020304" pitchFamily="18" charset="0"/>
              <a:buNone/>
              <a:defRPr/>
            </a:pPr>
            <a:endParaRPr lang="ru-RU" altLang="ru-RU" sz="2800" b="1" smtClean="0">
              <a:solidFill>
                <a:srgbClr val="000000"/>
              </a:solidFill>
              <a:cs typeface="msmincho" charset="0"/>
            </a:endParaRPr>
          </a:p>
          <a:p>
            <a:pPr algn="ctr" eaLnBrk="1">
              <a:lnSpc>
                <a:spcPct val="95000"/>
              </a:lnSpc>
              <a:buClr>
                <a:srgbClr val="000000"/>
              </a:buClr>
              <a:buSzPct val="100000"/>
              <a:buFont typeface="Times New Roman" panose="02020603050405020304" pitchFamily="18" charset="0"/>
              <a:buNone/>
              <a:defRPr/>
            </a:pPr>
            <a:r>
              <a:rPr lang="en" altLang="ru-RU" sz="2800" b="1" smtClean="0">
                <a:solidFill>
                  <a:srgbClr val="000000"/>
                </a:solidFill>
                <a:cs typeface="msmincho" charset="0"/>
              </a:rPr>
              <a:t>The impact of smoking.</a:t>
            </a:r>
          </a:p>
          <a:p>
            <a:pPr algn="just" eaLnBrk="1">
              <a:lnSpc>
                <a:spcPct val="95000"/>
              </a:lnSpc>
              <a:buClr>
                <a:srgbClr val="000000"/>
              </a:buClr>
              <a:buSzPct val="100000"/>
              <a:buFont typeface="Times New Roman" panose="02020603050405020304" pitchFamily="18" charset="0"/>
              <a:buNone/>
              <a:defRPr/>
            </a:pPr>
            <a:r>
              <a:rPr lang="en" altLang="ru-RU" smtClean="0">
                <a:solidFill>
                  <a:srgbClr val="F2F2F2"/>
                </a:solidFill>
                <a:cs typeface="msmincho" charset="0"/>
              </a:rPr>
              <a:t>The action of drugs can be influenced by substances that enter the body during smoking. Nicotine activates H-cholinergic receptors, which leads to activation of sympathetic and parasympathetic ganglia, adrenal medulla, and CNS dysfunction. Stimulation of the adrenal medulla leads to peripheral vasoconstriction, which disrupts the blood supply to many organs and tissues. Activation of parasympathetic ganglia increases the secretion of acidic gastric juice, which plays a role in the absorption of drugs. In some cases, the effect of smoking on the bioavailability and therapeutic efficacy of drugs requires further study.</a:t>
            </a:r>
          </a:p>
          <a:p>
            <a:pPr algn="just" eaLnBrk="1">
              <a:lnSpc>
                <a:spcPct val="95000"/>
              </a:lnSpc>
              <a:buClr>
                <a:srgbClr val="000000"/>
              </a:buClr>
              <a:buSzPct val="100000"/>
              <a:buFont typeface="Times New Roman" panose="02020603050405020304" pitchFamily="18" charset="0"/>
              <a:buNone/>
              <a:defRPr/>
            </a:pPr>
            <a:r>
              <a:rPr lang="en" altLang="ru-RU" smtClean="0">
                <a:solidFill>
                  <a:srgbClr val="F2F2F2"/>
                </a:solidFill>
                <a:cs typeface="msmincho" charset="0"/>
              </a:rPr>
              <a:t>Thus, when prescribing drugs and assessing their therapeutic efficacy and toxicity, it is imperative to take into account the effects of numerous factors of the external and internal environment.</a:t>
            </a:r>
          </a:p>
          <a:p>
            <a:pPr algn="just" eaLnBrk="1">
              <a:lnSpc>
                <a:spcPct val="95000"/>
              </a:lnSpc>
              <a:buClr>
                <a:srgbClr val="000000"/>
              </a:buClr>
              <a:buSzPct val="100000"/>
              <a:buFont typeface="Times New Roman" panose="02020603050405020304" pitchFamily="18" charset="0"/>
              <a:buNone/>
              <a:defRPr/>
            </a:pPr>
            <a:endParaRPr lang="ru-RU" altLang="ru-RU" sz="2800" smtClean="0">
              <a:solidFill>
                <a:srgbClr val="F2F2F2"/>
              </a:solidFill>
              <a:cs typeface="msmincho" charset="0"/>
            </a:endParaRPr>
          </a:p>
          <a:p>
            <a:pPr algn="just" eaLnBrk="1">
              <a:lnSpc>
                <a:spcPct val="95000"/>
              </a:lnSpc>
              <a:buSzPct val="100000"/>
              <a:defRPr/>
            </a:pPr>
            <a:endParaRPr lang="ru-RU" altLang="ru-RU" sz="2600" smtClean="0">
              <a:solidFill>
                <a:srgbClr val="F2F2F2"/>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en-US" altLang="ru-RU" sz="2600" smtClean="0">
              <a:solidFill>
                <a:srgbClr val="FFFF00"/>
              </a:solidFill>
              <a:effectLst>
                <a:outerShdw blurRad="38100" dist="38100" dir="2700000" algn="tl">
                  <a:srgbClr val="000000"/>
                </a:outerShdw>
              </a:effectLst>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70658" name="Rectangle 1"/>
          <p:cNvSpPr>
            <a:spLocks noGrp="1" noChangeArrowheads="1"/>
          </p:cNvSpPr>
          <p:nvPr>
            <p:ph type="title"/>
          </p:nvPr>
        </p:nvSpPr>
        <p:spPr>
          <a:xfrm>
            <a:off x="741363" y="282575"/>
            <a:ext cx="8609012" cy="1262063"/>
          </a:xfrm>
        </p:spPr>
        <p:txBody>
          <a:bodyPr tIns="38880"/>
          <a:lstStyle/>
          <a:p>
            <a:pPr algn="ct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 altLang="ru-RU" sz="4400" smtClean="0"/>
              <a:t>Thank you for your attention!</a:t>
            </a:r>
          </a:p>
        </p:txBody>
      </p:sp>
      <p:pic>
        <p:nvPicPr>
          <p:cNvPr id="706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8063" y="1800225"/>
            <a:ext cx="8064500" cy="51006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хническая">
  <a:themeElements>
    <a:clrScheme name="Техническая">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Техническая">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хническая">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786</TotalTime>
  <Words>3974</Words>
  <Application>Microsoft Office PowerPoint</Application>
  <PresentationFormat>Произвольный</PresentationFormat>
  <Paragraphs>300</Paragraphs>
  <Slides>30</Slides>
  <Notes>30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30</vt:i4>
      </vt:variant>
    </vt:vector>
  </HeadingPairs>
  <TitlesOfParts>
    <vt:vector size="37" baseType="lpstr">
      <vt:lpstr>Arial</vt:lpstr>
      <vt:lpstr>Franklin Gothic Book</vt:lpstr>
      <vt:lpstr>msmincho</vt:lpstr>
      <vt:lpstr>Times New Roman</vt:lpstr>
      <vt:lpstr>Wingdings</vt:lpstr>
      <vt:lpstr>Wingdings 2</vt:lpstr>
      <vt:lpstr>Техническая</vt:lpstr>
      <vt:lpstr>Topic:  "Bioavailability of medicinal substances"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Тонкие акценты</dc:title>
  <dc:creator>Lenovo</dc:creator>
  <dc:description>Сиреневая область заголовка с тремя сине-зелеными элементами на левой границе; серый фон</dc:description>
  <cp:lastModifiedBy>Alyona Zamkovaya</cp:lastModifiedBy>
  <cp:revision>36</cp:revision>
  <cp:lastPrinted>1601-01-01T00:00:00Z</cp:lastPrinted>
  <dcterms:created xsi:type="dcterms:W3CDTF">2017-04-02T13:46:06Z</dcterms:created>
  <dcterms:modified xsi:type="dcterms:W3CDTF">2025-01-18T18:08:04Z</dcterms:modified>
</cp:coreProperties>
</file>