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B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11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19200" y="1233627"/>
            <a:ext cx="7705598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65704" y="2324100"/>
            <a:ext cx="5255514" cy="12291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130040" y="2994659"/>
            <a:ext cx="2789682" cy="12291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9721" y="3759"/>
            <a:ext cx="7604556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26870" y="1300099"/>
            <a:ext cx="7079615" cy="4465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harmel.kharkiv.edu/" TargetMode="External"/><Relationship Id="rId2" Type="http://schemas.openxmlformats.org/officeDocument/2006/relationships/hyperlink" Target="http://www.tl.nuph.edu.u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hyperlink" Target="http://dspace.nuphedu.ua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56944" y="1437132"/>
            <a:ext cx="7435215" cy="4201160"/>
            <a:chOff x="1456944" y="1437132"/>
            <a:chExt cx="7435215" cy="4201160"/>
          </a:xfrm>
        </p:grpSpPr>
        <p:sp>
          <p:nvSpPr>
            <p:cNvPr id="4" name="object 4"/>
            <p:cNvSpPr/>
            <p:nvPr/>
          </p:nvSpPr>
          <p:spPr>
            <a:xfrm>
              <a:off x="2132076" y="1437132"/>
              <a:ext cx="5485637" cy="78714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43456" y="2342442"/>
              <a:ext cx="6182106" cy="631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30096" y="1863852"/>
              <a:ext cx="6689598" cy="78714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93976" y="2769162"/>
              <a:ext cx="5482589" cy="631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80616" y="2290572"/>
              <a:ext cx="5990082" cy="78714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70304" y="3195882"/>
              <a:ext cx="6328410" cy="631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56944" y="2717292"/>
              <a:ext cx="6835902" cy="78714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32431" y="3622602"/>
              <a:ext cx="5805678" cy="6319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19072" y="3144011"/>
              <a:ext cx="6314694" cy="78714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18716" y="4049322"/>
              <a:ext cx="5833109" cy="6319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05356" y="3570732"/>
              <a:ext cx="6342126" cy="78714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87951" y="3997452"/>
              <a:ext cx="1294638" cy="78714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01311" y="4476042"/>
              <a:ext cx="867917" cy="6319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33728" y="4594860"/>
              <a:ext cx="7258050" cy="67741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16608" y="4998720"/>
              <a:ext cx="6892290" cy="5257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92552" y="4960620"/>
              <a:ext cx="4740402" cy="67741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75432" y="5364479"/>
              <a:ext cx="4374642" cy="5257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1822704" y="454206"/>
            <a:ext cx="5240274" cy="6319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87918" y="2072318"/>
            <a:ext cx="7625333" cy="3565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713105" indent="-2540" algn="ctr">
              <a:lnSpc>
                <a:spcPct val="100000"/>
              </a:lnSpc>
              <a:spcBef>
                <a:spcPts val="2270"/>
              </a:spcBef>
            </a:pPr>
            <a:r>
              <a:rPr sz="2800" b="1" i="1" u="heavy" spc="-5" dirty="0" smtClean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Bioavailability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and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methods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of its </a:t>
            </a:r>
            <a:r>
              <a:rPr sz="2800" b="1" i="1" spc="-5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determination. The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influence of biological </a:t>
            </a:r>
            <a:r>
              <a:rPr sz="2800" b="1" i="1" spc="-5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factors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and </a:t>
            </a:r>
            <a:r>
              <a:rPr sz="2800" b="1" i="1" u="heavy" spc="-1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environmental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factors on </a:t>
            </a:r>
            <a:r>
              <a:rPr sz="2800" b="1" i="1" spc="-10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bioavailability. The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influence of the type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of </a:t>
            </a:r>
            <a:r>
              <a:rPr sz="2800" b="1" i="1" spc="-10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dosage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form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in the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process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of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releasing </a:t>
            </a:r>
            <a:r>
              <a:rPr sz="2800" b="1" i="1" spc="-10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active </a:t>
            </a:r>
            <a:r>
              <a:rPr sz="2800" b="1" i="1" u="heavy" spc="-10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pharmaceutical ingredients from </a:t>
            </a:r>
            <a:r>
              <a:rPr sz="2800" b="1" i="1" spc="-10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800" b="1" i="1" u="heavy" spc="-5" dirty="0">
                <a:solidFill>
                  <a:srgbClr val="990000"/>
                </a:solidFill>
                <a:uFill>
                  <a:solidFill>
                    <a:srgbClr val="990000"/>
                  </a:solidFill>
                </a:uFill>
                <a:latin typeface="Carlito"/>
                <a:cs typeface="Carlito"/>
              </a:rPr>
              <a:t>drugs</a:t>
            </a:r>
            <a:endParaRPr sz="2800" dirty="0">
              <a:latin typeface="Carlito"/>
              <a:cs typeface="Carlito"/>
            </a:endParaRPr>
          </a:p>
          <a:p>
            <a:pPr marL="1416685" marR="5080" indent="-1259205">
              <a:lnSpc>
                <a:spcPct val="100000"/>
              </a:lnSpc>
              <a:spcBef>
                <a:spcPts val="1290"/>
              </a:spcBef>
            </a:pPr>
            <a:endParaRPr sz="2400" dirty="0">
              <a:latin typeface="Georgia"/>
              <a:cs typeface="Georgia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6308617" y="5270869"/>
            <a:ext cx="2731476" cy="959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2000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 Professor Zamkovaya A.V.</a:t>
            </a:r>
            <a:endParaRPr lang="uk-UA" sz="2000" dirty="0">
              <a:solidFill>
                <a:srgbClr val="E2B6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2051720" y="6237312"/>
            <a:ext cx="5492261" cy="410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2000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Odesa 2025</a:t>
            </a:r>
            <a:endParaRPr lang="uk-UA" sz="2000" dirty="0">
              <a:solidFill>
                <a:srgbClr val="E2B6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457200" y="128263"/>
            <a:ext cx="8452519" cy="130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18288" bIns="45720" numCol="1" anchor="t" anchorCtr="0" compatLnSpc="1">
            <a:prstTxWarp prst="textNoShape">
              <a:avLst/>
            </a:prstTxWarp>
          </a:bodyPr>
          <a:lstStyle>
            <a:lvl1pPr marL="0" marR="4572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" sz="2000" b="1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ODESSA NATIONAL MEDICAL UNIVERSITY</a:t>
            </a:r>
          </a:p>
          <a:p>
            <a:pPr algn="ctr"/>
            <a:r>
              <a:rPr lang="en" sz="2000" b="1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PHARMACEUTICAL</a:t>
            </a:r>
            <a:r>
              <a:rPr lang="uk-UA" sz="2000" b="1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2000" b="1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 </a:t>
            </a:r>
            <a:endParaRPr lang="uk-UA" sz="2000" b="1" dirty="0" smtClean="0">
              <a:solidFill>
                <a:srgbClr val="E2B6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" sz="2000" b="1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</a:t>
            </a:r>
            <a:r>
              <a:rPr lang="en-US" sz="2000" b="1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PHARMACEUTICAL CHEMISTRY </a:t>
            </a:r>
          </a:p>
          <a:p>
            <a:pPr algn="ctr"/>
            <a:r>
              <a:rPr lang="en-US" sz="2000" b="1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DRUG </a:t>
            </a:r>
            <a:r>
              <a:rPr lang="en" sz="2000" b="1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TECHNOLOGY</a:t>
            </a:r>
          </a:p>
          <a:p>
            <a:pPr algn="ctr" eaLnBrk="1" hangingPunct="1">
              <a:defRPr/>
            </a:pPr>
            <a:r>
              <a:rPr lang="uk-UA" sz="2000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 smtClean="0">
                <a:solidFill>
                  <a:srgbClr val="E2B6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 smtClean="0">
              <a:solidFill>
                <a:srgbClr val="E2B6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952457" cy="124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2409" y="236346"/>
            <a:ext cx="42691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spc="-5" dirty="0">
                <a:solidFill>
                  <a:srgbClr val="1F487C"/>
                </a:solidFill>
                <a:latin typeface="Carlito"/>
                <a:cs typeface="Carlito"/>
              </a:rPr>
              <a:t>Plan of </a:t>
            </a:r>
            <a:r>
              <a:rPr sz="4400" i="1" dirty="0">
                <a:solidFill>
                  <a:srgbClr val="1F487C"/>
                </a:solidFill>
                <a:latin typeface="Carlito"/>
                <a:cs typeface="Carlito"/>
              </a:rPr>
              <a:t>the</a:t>
            </a:r>
            <a:r>
              <a:rPr sz="4400" i="1" spc="-6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400" i="1" dirty="0">
                <a:solidFill>
                  <a:srgbClr val="1F487C"/>
                </a:solidFill>
                <a:latin typeface="Carlito"/>
                <a:cs typeface="Carlito"/>
              </a:rPr>
              <a:t>lecture</a:t>
            </a:r>
            <a:endParaRPr sz="44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4" name="object 4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2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4917" y="905662"/>
            <a:ext cx="4306570" cy="25863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Definition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45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bioavailability.</a:t>
            </a:r>
            <a:endParaRPr sz="2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Measure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spc="2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bioavailability.</a:t>
            </a:r>
            <a:endParaRPr sz="2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Absolute</a:t>
            </a:r>
            <a:r>
              <a:rPr sz="2800" spc="1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bioavailability.</a:t>
            </a:r>
            <a:endParaRPr sz="2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356235" algn="l"/>
              </a:tabLst>
            </a:pPr>
            <a:r>
              <a:rPr sz="2800" spc="-15" dirty="0">
                <a:latin typeface="Carlito"/>
                <a:cs typeface="Carlito"/>
              </a:rPr>
              <a:t>Relative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bioavailability.</a:t>
            </a:r>
            <a:endParaRPr sz="2800">
              <a:latin typeface="Carlito"/>
              <a:cs typeface="Carlito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356235" algn="l"/>
              </a:tabLst>
            </a:pPr>
            <a:r>
              <a:rPr sz="2800" spc="-60" dirty="0">
                <a:latin typeface="Carlito"/>
                <a:cs typeface="Carlito"/>
              </a:rPr>
              <a:t>Total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bioavailability.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94917" y="3479143"/>
            <a:ext cx="7321550" cy="322770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622300" indent="-610235">
              <a:lnSpc>
                <a:spcPct val="100000"/>
              </a:lnSpc>
              <a:spcBef>
                <a:spcPts val="1785"/>
              </a:spcBef>
              <a:buAutoNum type="arabicPeriod" startAt="6"/>
              <a:tabLst>
                <a:tab pos="622300" algn="l"/>
                <a:tab pos="622935" algn="l"/>
              </a:tabLst>
            </a:pPr>
            <a:r>
              <a:rPr sz="2800" spc="-5" dirty="0">
                <a:latin typeface="Arial"/>
                <a:cs typeface="Arial"/>
              </a:rPr>
              <a:t>Main </a:t>
            </a:r>
            <a:r>
              <a:rPr sz="2800" dirty="0">
                <a:latin typeface="Arial"/>
                <a:cs typeface="Arial"/>
              </a:rPr>
              <a:t>parameters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bioavailability</a:t>
            </a:r>
            <a:endParaRPr sz="2800">
              <a:latin typeface="Arial"/>
              <a:cs typeface="Arial"/>
            </a:endParaRPr>
          </a:p>
          <a:p>
            <a:pPr marL="622300" indent="-610235">
              <a:lnSpc>
                <a:spcPct val="100000"/>
              </a:lnSpc>
              <a:spcBef>
                <a:spcPts val="1685"/>
              </a:spcBef>
              <a:buAutoNum type="arabicPeriod" startAt="6"/>
              <a:tabLst>
                <a:tab pos="622300" algn="l"/>
                <a:tab pos="622935" algn="l"/>
              </a:tabLst>
            </a:pPr>
            <a:r>
              <a:rPr sz="2800" spc="-5" dirty="0">
                <a:latin typeface="Arial"/>
                <a:cs typeface="Arial"/>
              </a:rPr>
              <a:t>Main parameters of</a:t>
            </a:r>
            <a:r>
              <a:rPr sz="2800" spc="4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pharmacokinetics</a:t>
            </a:r>
            <a:endParaRPr sz="2800">
              <a:latin typeface="Arial"/>
              <a:cs typeface="Arial"/>
            </a:endParaRPr>
          </a:p>
          <a:p>
            <a:pPr marL="622300" marR="5080" indent="-610235">
              <a:lnSpc>
                <a:spcPct val="100000"/>
              </a:lnSpc>
              <a:spcBef>
                <a:spcPts val="1680"/>
              </a:spcBef>
              <a:buAutoNum type="arabicPeriod" startAt="6"/>
              <a:tabLst>
                <a:tab pos="622300" algn="l"/>
                <a:tab pos="622935" algn="l"/>
              </a:tabLst>
            </a:pPr>
            <a:r>
              <a:rPr sz="2800" spc="-5" dirty="0">
                <a:latin typeface="Arial"/>
                <a:cs typeface="Arial"/>
              </a:rPr>
              <a:t>Dynamics of </a:t>
            </a:r>
            <a:r>
              <a:rPr sz="2800" dirty="0">
                <a:latin typeface="Arial"/>
                <a:cs typeface="Arial"/>
              </a:rPr>
              <a:t>medicinal substance  concentration (C) after its </a:t>
            </a:r>
            <a:r>
              <a:rPr sz="2800" spc="-5" dirty="0">
                <a:latin typeface="Arial"/>
                <a:cs typeface="Arial"/>
              </a:rPr>
              <a:t>administration </a:t>
            </a:r>
            <a:r>
              <a:rPr sz="2800" dirty="0">
                <a:latin typeface="Arial"/>
                <a:cs typeface="Arial"/>
              </a:rPr>
              <a:t>in  </a:t>
            </a:r>
            <a:r>
              <a:rPr sz="2800" spc="-5" dirty="0">
                <a:latin typeface="Arial"/>
                <a:cs typeface="Arial"/>
              </a:rPr>
              <a:t>2 </a:t>
            </a:r>
            <a:r>
              <a:rPr sz="2800" dirty="0">
                <a:latin typeface="Arial"/>
                <a:cs typeface="Arial"/>
              </a:rPr>
              <a:t>medicinal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forms</a:t>
            </a:r>
            <a:endParaRPr sz="280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(A </a:t>
            </a:r>
            <a:r>
              <a:rPr sz="2800" dirty="0">
                <a:latin typeface="Arial"/>
                <a:cs typeface="Arial"/>
              </a:rPr>
              <a:t>and </a:t>
            </a:r>
            <a:r>
              <a:rPr sz="2800" spc="-5" dirty="0">
                <a:latin typeface="Arial"/>
                <a:cs typeface="Arial"/>
              </a:rPr>
              <a:t>B) with </a:t>
            </a:r>
            <a:r>
              <a:rPr sz="2800" dirty="0">
                <a:latin typeface="Arial"/>
                <a:cs typeface="Arial"/>
              </a:rPr>
              <a:t>soporific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activity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36266" y="1711832"/>
            <a:ext cx="36766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0000"/>
                </a:solidFill>
                <a:latin typeface="Carlito"/>
                <a:cs typeface="Carlito"/>
              </a:rPr>
              <a:t>Recommended</a:t>
            </a:r>
            <a:r>
              <a:rPr sz="3200" b="1" spc="-7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Carlito"/>
                <a:cs typeface="Carlito"/>
              </a:rPr>
              <a:t>Books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7991" y="2639948"/>
            <a:ext cx="7402830" cy="33420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15" indent="-343535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235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Biopharmaceutics. </a:t>
            </a:r>
            <a:r>
              <a:rPr sz="1600" b="1" dirty="0">
                <a:latin typeface="Times New Roman"/>
                <a:cs typeface="Times New Roman"/>
              </a:rPr>
              <a:t>Practical </a:t>
            </a:r>
            <a:r>
              <a:rPr sz="1600" b="1" spc="-5" dirty="0">
                <a:latin typeface="Times New Roman"/>
                <a:cs typeface="Times New Roman"/>
              </a:rPr>
              <a:t>handbook for </a:t>
            </a:r>
            <a:r>
              <a:rPr sz="1600" b="1" dirty="0">
                <a:latin typeface="Times New Roman"/>
                <a:cs typeface="Times New Roman"/>
              </a:rPr>
              <a:t>English </a:t>
            </a:r>
            <a:r>
              <a:rPr sz="1600" b="1" spc="-5" dirty="0">
                <a:latin typeface="Times New Roman"/>
                <a:cs typeface="Times New Roman"/>
              </a:rPr>
              <a:t>students </a:t>
            </a:r>
            <a:r>
              <a:rPr sz="1600" b="1" spc="5" dirty="0">
                <a:latin typeface="Times New Roman"/>
                <a:cs typeface="Times New Roman"/>
              </a:rPr>
              <a:t>of </a:t>
            </a:r>
            <a:r>
              <a:rPr sz="1600" b="1" spc="-5" dirty="0">
                <a:latin typeface="Times New Roman"/>
                <a:cs typeface="Times New Roman"/>
              </a:rPr>
              <a:t>the </a:t>
            </a:r>
            <a:r>
              <a:rPr sz="1600" b="1" dirty="0">
                <a:latin typeface="Times New Roman"/>
                <a:cs typeface="Times New Roman"/>
              </a:rPr>
              <a:t>5th </a:t>
            </a:r>
            <a:r>
              <a:rPr sz="1600" b="1" spc="-30" dirty="0">
                <a:latin typeface="Times New Roman"/>
                <a:cs typeface="Times New Roman"/>
              </a:rPr>
              <a:t>year,  </a:t>
            </a:r>
            <a:r>
              <a:rPr sz="1600" b="1" dirty="0">
                <a:latin typeface="Times New Roman"/>
                <a:cs typeface="Times New Roman"/>
              </a:rPr>
              <a:t>speciality “Pharmacy”: </a:t>
            </a:r>
            <a:r>
              <a:rPr sz="1600" b="1" spc="-5" dirty="0">
                <a:latin typeface="Times New Roman"/>
                <a:cs typeface="Times New Roman"/>
              </a:rPr>
              <a:t>a handbook for the </a:t>
            </a:r>
            <a:r>
              <a:rPr sz="1600" b="1" dirty="0">
                <a:latin typeface="Times New Roman"/>
                <a:cs typeface="Times New Roman"/>
              </a:rPr>
              <a:t>work of </a:t>
            </a:r>
            <a:r>
              <a:rPr sz="1600" b="1" spc="-5" dirty="0">
                <a:latin typeface="Times New Roman"/>
                <a:cs typeface="Times New Roman"/>
              </a:rPr>
              <a:t>students / </a:t>
            </a:r>
            <a:r>
              <a:rPr sz="1600" b="1" dirty="0">
                <a:latin typeface="Times New Roman"/>
                <a:cs typeface="Times New Roman"/>
              </a:rPr>
              <a:t>Edited </a:t>
            </a:r>
            <a:r>
              <a:rPr sz="1600" b="1" spc="-5" dirty="0">
                <a:latin typeface="Times New Roman"/>
                <a:cs typeface="Times New Roman"/>
              </a:rPr>
              <a:t>by</a:t>
            </a:r>
            <a:r>
              <a:rPr sz="1600" b="1" spc="3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acad.</a:t>
            </a:r>
            <a:endParaRPr sz="16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A.I. </a:t>
            </a:r>
            <a:r>
              <a:rPr sz="1600" b="1" spc="-15" dirty="0">
                <a:latin typeface="Times New Roman"/>
                <a:cs typeface="Times New Roman"/>
              </a:rPr>
              <a:t>Tikhonov. </a:t>
            </a:r>
            <a:r>
              <a:rPr sz="1600" b="1" spc="-5" dirty="0">
                <a:latin typeface="Times New Roman"/>
                <a:cs typeface="Times New Roman"/>
              </a:rPr>
              <a:t>- </a:t>
            </a:r>
            <a:r>
              <a:rPr sz="1600" b="1" spc="-10" dirty="0">
                <a:latin typeface="Times New Roman"/>
                <a:cs typeface="Times New Roman"/>
              </a:rPr>
              <a:t>Kh.: PH </a:t>
            </a:r>
            <a:r>
              <a:rPr sz="1600" b="1" dirty="0">
                <a:latin typeface="Times New Roman"/>
                <a:cs typeface="Times New Roman"/>
              </a:rPr>
              <a:t>of </a:t>
            </a:r>
            <a:r>
              <a:rPr sz="1600" b="1" spc="-5" dirty="0">
                <a:latin typeface="Times New Roman"/>
                <a:cs typeface="Times New Roman"/>
              </a:rPr>
              <a:t>NUPh, </a:t>
            </a:r>
            <a:r>
              <a:rPr sz="1600" b="1" spc="-20" dirty="0">
                <a:latin typeface="Times New Roman"/>
                <a:cs typeface="Times New Roman"/>
              </a:rPr>
              <a:t>2011.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dirty="0">
                <a:latin typeface="Times New Roman"/>
                <a:cs typeface="Times New Roman"/>
              </a:rPr>
              <a:t>68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p.</a:t>
            </a:r>
            <a:endParaRPr sz="160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British </a:t>
            </a:r>
            <a:r>
              <a:rPr sz="1600" b="1" dirty="0">
                <a:latin typeface="Times New Roman"/>
                <a:cs typeface="Times New Roman"/>
              </a:rPr>
              <a:t>Pharmacopoeia. </a:t>
            </a:r>
            <a:r>
              <a:rPr sz="1600" b="1" spc="-5" dirty="0">
                <a:latin typeface="Times New Roman"/>
                <a:cs typeface="Times New Roman"/>
              </a:rPr>
              <a:t>– London: The </a:t>
            </a:r>
            <a:r>
              <a:rPr sz="1600" b="1" dirty="0">
                <a:latin typeface="Times New Roman"/>
                <a:cs typeface="Times New Roman"/>
              </a:rPr>
              <a:t>Stationery </a:t>
            </a:r>
            <a:r>
              <a:rPr sz="1600" b="1" spc="-5" dirty="0">
                <a:latin typeface="Times New Roman"/>
                <a:cs typeface="Times New Roman"/>
              </a:rPr>
              <a:t>Office, </a:t>
            </a:r>
            <a:r>
              <a:rPr sz="1600" b="1" spc="-40" dirty="0">
                <a:latin typeface="Times New Roman"/>
                <a:cs typeface="Times New Roman"/>
              </a:rPr>
              <a:t>Vol. </a:t>
            </a:r>
            <a:r>
              <a:rPr sz="1600" b="1" dirty="0">
                <a:latin typeface="Times New Roman"/>
                <a:cs typeface="Times New Roman"/>
              </a:rPr>
              <a:t>III, 2009.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spc="-70" dirty="0">
                <a:latin typeface="Times New Roman"/>
                <a:cs typeface="Times New Roman"/>
              </a:rPr>
              <a:t>P.  </a:t>
            </a:r>
            <a:r>
              <a:rPr sz="1600" b="1" spc="-5" dirty="0">
                <a:latin typeface="Times New Roman"/>
                <a:cs typeface="Times New Roman"/>
              </a:rPr>
              <a:t>7533-7614. </a:t>
            </a:r>
            <a:r>
              <a:rPr sz="1600" b="1" spc="-10" dirty="0">
                <a:latin typeface="Times New Roman"/>
                <a:cs typeface="Times New Roman"/>
              </a:rPr>
              <a:t>European </a:t>
            </a:r>
            <a:r>
              <a:rPr sz="1600" b="1" spc="-5" dirty="0">
                <a:latin typeface="Times New Roman"/>
                <a:cs typeface="Times New Roman"/>
              </a:rPr>
              <a:t>Pharmacopoeia. </a:t>
            </a:r>
            <a:r>
              <a:rPr sz="1600" b="1" dirty="0">
                <a:latin typeface="Times New Roman"/>
                <a:cs typeface="Times New Roman"/>
              </a:rPr>
              <a:t>Sixth edition.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dirty="0">
                <a:latin typeface="Times New Roman"/>
                <a:cs typeface="Times New Roman"/>
              </a:rPr>
              <a:t>Strasbourg: </a:t>
            </a:r>
            <a:r>
              <a:rPr sz="1600" b="1" spc="-5" dirty="0">
                <a:latin typeface="Times New Roman"/>
                <a:cs typeface="Times New Roman"/>
              </a:rPr>
              <a:t>Council of  </a:t>
            </a:r>
            <a:r>
              <a:rPr sz="1600" b="1" spc="-10" dirty="0">
                <a:latin typeface="Times New Roman"/>
                <a:cs typeface="Times New Roman"/>
              </a:rPr>
              <a:t>Europe, </a:t>
            </a:r>
            <a:r>
              <a:rPr sz="1600" b="1" spc="-25" dirty="0">
                <a:latin typeface="Times New Roman"/>
                <a:cs typeface="Times New Roman"/>
              </a:rPr>
              <a:t>Vol.1., </a:t>
            </a:r>
            <a:r>
              <a:rPr sz="1600" b="1" dirty="0">
                <a:latin typeface="Times New Roman"/>
                <a:cs typeface="Times New Roman"/>
              </a:rPr>
              <a:t>2008.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spc="-80" dirty="0">
                <a:latin typeface="Times New Roman"/>
                <a:cs typeface="Times New Roman"/>
              </a:rPr>
              <a:t>P.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1063-1084.</a:t>
            </a:r>
            <a:endParaRPr sz="1600">
              <a:latin typeface="Times New Roman"/>
              <a:cs typeface="Times New Roman"/>
            </a:endParaRPr>
          </a:p>
          <a:p>
            <a:pPr marL="355600" indent="-343535" algn="just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235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Shargel, L. </a:t>
            </a:r>
            <a:r>
              <a:rPr sz="1600" b="1" dirty="0">
                <a:latin typeface="Times New Roman"/>
                <a:cs typeface="Times New Roman"/>
              </a:rPr>
              <a:t>Applied </a:t>
            </a:r>
            <a:r>
              <a:rPr sz="1600" b="1" spc="-5" dirty="0">
                <a:latin typeface="Times New Roman"/>
                <a:cs typeface="Times New Roman"/>
              </a:rPr>
              <a:t>Biopharmaceutics &amp; Pharmacokinetics / L. </a:t>
            </a:r>
            <a:r>
              <a:rPr sz="1600" b="1" dirty="0">
                <a:latin typeface="Times New Roman"/>
                <a:cs typeface="Times New Roman"/>
              </a:rPr>
              <a:t>Shargel, </a:t>
            </a:r>
            <a:r>
              <a:rPr sz="1600" b="1" spc="-5" dirty="0">
                <a:latin typeface="Times New Roman"/>
                <a:cs typeface="Times New Roman"/>
              </a:rPr>
              <a:t>A.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55" dirty="0">
                <a:latin typeface="Times New Roman"/>
                <a:cs typeface="Times New Roman"/>
              </a:rPr>
              <a:t>Yu,</a:t>
            </a:r>
            <a:endParaRPr sz="1600">
              <a:latin typeface="Times New Roman"/>
              <a:cs typeface="Times New Roman"/>
            </a:endParaRPr>
          </a:p>
          <a:p>
            <a:pPr marL="927100" marR="5715" indent="-571500" algn="just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S. Wu-Pong. – 6 ed. – </a:t>
            </a:r>
            <a:r>
              <a:rPr sz="1600" b="1" spc="-25" dirty="0">
                <a:latin typeface="Times New Roman"/>
                <a:cs typeface="Times New Roman"/>
              </a:rPr>
              <a:t>New-York: </a:t>
            </a:r>
            <a:r>
              <a:rPr sz="1600" b="1" dirty="0">
                <a:latin typeface="Times New Roman"/>
                <a:cs typeface="Times New Roman"/>
              </a:rPr>
              <a:t>McGraw-Hill Medical, 2012.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spc="-30" dirty="0">
                <a:latin typeface="Times New Roman"/>
                <a:cs typeface="Times New Roman"/>
              </a:rPr>
              <a:t>811 </a:t>
            </a:r>
            <a:r>
              <a:rPr sz="1600" b="1" spc="-5" dirty="0">
                <a:latin typeface="Times New Roman"/>
                <a:cs typeface="Times New Roman"/>
              </a:rPr>
              <a:t>p.  Mark </a:t>
            </a:r>
            <a:r>
              <a:rPr sz="1600" b="1" spc="-80" dirty="0">
                <a:latin typeface="Times New Roman"/>
                <a:cs typeface="Times New Roman"/>
              </a:rPr>
              <a:t>P. </a:t>
            </a:r>
            <a:r>
              <a:rPr sz="1600" b="1" dirty="0">
                <a:latin typeface="Times New Roman"/>
                <a:cs typeface="Times New Roman"/>
              </a:rPr>
              <a:t>Mathieu. </a:t>
            </a:r>
            <a:r>
              <a:rPr sz="1600" b="1" spc="-25" dirty="0">
                <a:latin typeface="Times New Roman"/>
                <a:cs typeface="Times New Roman"/>
              </a:rPr>
              <a:t>PAREXEL </a:t>
            </a:r>
            <a:r>
              <a:rPr sz="1600" b="1" spc="-5" dirty="0">
                <a:latin typeface="Times New Roman"/>
                <a:cs typeface="Times New Roman"/>
              </a:rPr>
              <a:t>Biopharmaceutical R&amp;D </a:t>
            </a:r>
            <a:r>
              <a:rPr sz="1600" b="1" dirty="0">
                <a:latin typeface="Times New Roman"/>
                <a:cs typeface="Times New Roman"/>
              </a:rPr>
              <a:t>Statistical</a:t>
            </a:r>
            <a:r>
              <a:rPr sz="1600" b="1" spc="4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Source-</a:t>
            </a:r>
            <a:endParaRPr sz="160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book </a:t>
            </a:r>
            <a:r>
              <a:rPr sz="1600" b="1" dirty="0">
                <a:latin typeface="Times New Roman"/>
                <a:cs typeface="Times New Roman"/>
              </a:rPr>
              <a:t>2014-2015 </a:t>
            </a:r>
            <a:r>
              <a:rPr sz="1600" b="1" spc="-5" dirty="0">
                <a:latin typeface="Times New Roman"/>
                <a:cs typeface="Times New Roman"/>
              </a:rPr>
              <a:t>/ Mark </a:t>
            </a:r>
            <a:r>
              <a:rPr sz="1600" b="1" spc="-80" dirty="0">
                <a:latin typeface="Times New Roman"/>
                <a:cs typeface="Times New Roman"/>
              </a:rPr>
              <a:t>P. </a:t>
            </a:r>
            <a:r>
              <a:rPr sz="1600" b="1" spc="-5" dirty="0">
                <a:latin typeface="Times New Roman"/>
                <a:cs typeface="Times New Roman"/>
              </a:rPr>
              <a:t>Mathieu. – </a:t>
            </a:r>
            <a:r>
              <a:rPr sz="1600" b="1" spc="-10" dirty="0">
                <a:latin typeface="Times New Roman"/>
                <a:cs typeface="Times New Roman"/>
              </a:rPr>
              <a:t>Parexel </a:t>
            </a:r>
            <a:r>
              <a:rPr sz="1600" b="1" spc="-5" dirty="0">
                <a:latin typeface="Times New Roman"/>
                <a:cs typeface="Times New Roman"/>
              </a:rPr>
              <a:t>Intl Corp., </a:t>
            </a:r>
            <a:r>
              <a:rPr sz="1600" b="1" dirty="0">
                <a:latin typeface="Times New Roman"/>
                <a:cs typeface="Times New Roman"/>
              </a:rPr>
              <a:t>2014. </a:t>
            </a:r>
            <a:r>
              <a:rPr sz="1600" b="1" spc="-5" dirty="0">
                <a:latin typeface="Times New Roman"/>
                <a:cs typeface="Times New Roman"/>
              </a:rPr>
              <a:t>– </a:t>
            </a:r>
            <a:r>
              <a:rPr sz="1600" b="1" dirty="0">
                <a:latin typeface="Times New Roman"/>
                <a:cs typeface="Times New Roman"/>
              </a:rPr>
              <a:t>421</a:t>
            </a:r>
            <a:r>
              <a:rPr sz="1600" b="1" spc="15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р.</a:t>
            </a:r>
            <a:endParaRPr sz="16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6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www.tl.nuph.edu.ua</a:t>
            </a:r>
            <a:r>
              <a:rPr sz="1600" b="1" spc="-10" dirty="0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– site of Drugs </a:t>
            </a:r>
            <a:r>
              <a:rPr sz="1600" b="1" spc="-20" dirty="0">
                <a:latin typeface="Times New Roman"/>
                <a:cs typeface="Times New Roman"/>
              </a:rPr>
              <a:t>Technology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Department.</a:t>
            </a:r>
            <a:endParaRPr sz="16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Training </a:t>
            </a:r>
            <a:r>
              <a:rPr sz="1600" b="1" spc="-5" dirty="0">
                <a:latin typeface="Times New Roman"/>
                <a:cs typeface="Times New Roman"/>
              </a:rPr>
              <a:t>portal</a:t>
            </a:r>
            <a:r>
              <a:rPr sz="16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6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http://pharmel.kharkiv.edu</a:t>
            </a:r>
            <a:r>
              <a:rPr sz="1600" b="1" spc="-10" dirty="0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– distance learning center of</a:t>
            </a:r>
            <a:r>
              <a:rPr sz="1600" b="1" spc="26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NUPh.</a:t>
            </a:r>
            <a:endParaRPr sz="16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http://dspace.nuphedu.ua</a:t>
            </a:r>
            <a:r>
              <a:rPr sz="1600" b="1" spc="-5" dirty="0">
                <a:solidFill>
                  <a:srgbClr val="0000FF"/>
                </a:solidFill>
                <a:latin typeface="Times New Roman"/>
                <a:cs typeface="Times New Roman"/>
                <a:hlinkClick r:id="rId4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– electronic </a:t>
            </a:r>
            <a:r>
              <a:rPr sz="1600" b="1" spc="-10" dirty="0">
                <a:latin typeface="Times New Roman"/>
                <a:cs typeface="Times New Roman"/>
              </a:rPr>
              <a:t>archive </a:t>
            </a:r>
            <a:r>
              <a:rPr sz="1600" b="1" spc="-5" dirty="0">
                <a:latin typeface="Times New Roman"/>
                <a:cs typeface="Times New Roman"/>
              </a:rPr>
              <a:t>of</a:t>
            </a:r>
            <a:r>
              <a:rPr sz="1600" b="1" spc="1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NUPh.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2019" y="634110"/>
            <a:ext cx="4900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0000"/>
                </a:solidFill>
                <a:latin typeface="Arial Black"/>
                <a:cs typeface="Arial Black"/>
              </a:rPr>
              <a:t>Questions </a:t>
            </a:r>
            <a:r>
              <a:rPr sz="2400" spc="-15" dirty="0">
                <a:solidFill>
                  <a:srgbClr val="FF0000"/>
                </a:solidFill>
                <a:latin typeface="Arial Black"/>
                <a:cs typeface="Arial Black"/>
              </a:rPr>
              <a:t>for </a:t>
            </a:r>
            <a:r>
              <a:rPr sz="2400" spc="-5" dirty="0">
                <a:solidFill>
                  <a:srgbClr val="FF0000"/>
                </a:solidFill>
                <a:latin typeface="Arial Black"/>
                <a:cs typeface="Arial Black"/>
              </a:rPr>
              <a:t>individual</a:t>
            </a:r>
            <a:r>
              <a:rPr sz="2400" spc="-1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400" spc="10" dirty="0">
                <a:solidFill>
                  <a:srgbClr val="FF0000"/>
                </a:solidFill>
                <a:latin typeface="Arial Black"/>
                <a:cs typeface="Arial Black"/>
              </a:rPr>
              <a:t>work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22019" y="999566"/>
            <a:ext cx="67430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15" dirty="0">
                <a:latin typeface="Arial Black"/>
                <a:cs typeface="Arial Black"/>
              </a:rPr>
              <a:t>Modern </a:t>
            </a:r>
            <a:r>
              <a:rPr sz="2400" b="0" spc="-5" dirty="0">
                <a:latin typeface="Arial Black"/>
                <a:cs typeface="Arial Black"/>
              </a:rPr>
              <a:t>types </a:t>
            </a:r>
            <a:r>
              <a:rPr sz="2400" b="0" dirty="0">
                <a:latin typeface="Arial Black"/>
                <a:cs typeface="Arial Black"/>
              </a:rPr>
              <a:t>of modified dosage</a:t>
            </a:r>
            <a:r>
              <a:rPr sz="2400" b="0" spc="75" dirty="0">
                <a:latin typeface="Arial Black"/>
                <a:cs typeface="Arial Black"/>
              </a:rPr>
              <a:t> </a:t>
            </a:r>
            <a:r>
              <a:rPr sz="2400" b="0" spc="10" dirty="0">
                <a:latin typeface="Arial Black"/>
                <a:cs typeface="Arial Black"/>
              </a:rPr>
              <a:t>forms.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1242" y="0"/>
            <a:ext cx="62826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-5" dirty="0">
                <a:solidFill>
                  <a:srgbClr val="1F487C"/>
                </a:solidFill>
                <a:latin typeface="Carlito"/>
                <a:cs typeface="Carlito"/>
              </a:rPr>
              <a:t>1. </a:t>
            </a:r>
            <a:r>
              <a:rPr sz="4000" i="1" spc="-10" dirty="0">
                <a:solidFill>
                  <a:srgbClr val="1F487C"/>
                </a:solidFill>
                <a:latin typeface="Carlito"/>
                <a:cs typeface="Carlito"/>
              </a:rPr>
              <a:t>Definition </a:t>
            </a:r>
            <a:r>
              <a:rPr sz="4000" i="1" spc="-5" dirty="0">
                <a:solidFill>
                  <a:srgbClr val="1F487C"/>
                </a:solidFill>
                <a:latin typeface="Carlito"/>
                <a:cs typeface="Carlito"/>
              </a:rPr>
              <a:t>of</a:t>
            </a:r>
            <a:r>
              <a:rPr sz="4000" i="1" spc="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000" i="1" spc="-5" dirty="0">
                <a:solidFill>
                  <a:srgbClr val="1F487C"/>
                </a:solidFill>
                <a:latin typeface="Carlito"/>
                <a:cs typeface="Carlito"/>
              </a:rPr>
              <a:t>bioavailability</a:t>
            </a:r>
            <a:endParaRPr sz="40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4895" y="1014983"/>
            <a:ext cx="7059295" cy="25514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9685" rIns="0" bIns="0" rtlCol="0">
            <a:spAutoFit/>
          </a:bodyPr>
          <a:lstStyle/>
          <a:p>
            <a:pPr marL="92075" marR="536575" indent="354965">
              <a:lnSpc>
                <a:spcPct val="100000"/>
              </a:lnSpc>
              <a:spcBef>
                <a:spcPts val="155"/>
              </a:spcBef>
            </a:pPr>
            <a:r>
              <a:rPr sz="3200" b="1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Bioavailability </a:t>
            </a:r>
            <a:r>
              <a:rPr sz="32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(BA)</a:t>
            </a:r>
            <a:r>
              <a:rPr sz="3200" b="1" i="1" spc="-10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is a </a:t>
            </a:r>
            <a:r>
              <a:rPr sz="3200" spc="-5" dirty="0">
                <a:latin typeface="Carlito"/>
                <a:cs typeface="Carlito"/>
              </a:rPr>
              <a:t>part of  </a:t>
            </a:r>
            <a:r>
              <a:rPr sz="3200" spc="-10" dirty="0">
                <a:latin typeface="Carlito"/>
                <a:cs typeface="Carlito"/>
              </a:rPr>
              <a:t>introduced </a:t>
            </a:r>
            <a:r>
              <a:rPr sz="3200" spc="-5" dirty="0">
                <a:latin typeface="Carlito"/>
                <a:cs typeface="Carlito"/>
              </a:rPr>
              <a:t>medicinal </a:t>
            </a:r>
            <a:r>
              <a:rPr sz="3200" spc="-15" dirty="0">
                <a:latin typeface="Carlito"/>
                <a:cs typeface="Carlito"/>
              </a:rPr>
              <a:t>substance, </a:t>
            </a:r>
            <a:r>
              <a:rPr sz="3200" dirty="0">
                <a:latin typeface="Carlito"/>
                <a:cs typeface="Carlito"/>
              </a:rPr>
              <a:t>which  </a:t>
            </a:r>
            <a:r>
              <a:rPr sz="3200" spc="-10" dirty="0">
                <a:latin typeface="Carlito"/>
                <a:cs typeface="Carlito"/>
              </a:rPr>
              <a:t>gets </a:t>
            </a:r>
            <a:r>
              <a:rPr sz="3200" spc="-20" dirty="0">
                <a:latin typeface="Carlito"/>
                <a:cs typeface="Carlito"/>
              </a:rPr>
              <a:t>into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0" dirty="0">
                <a:latin typeface="Carlito"/>
                <a:cs typeface="Carlito"/>
              </a:rPr>
              <a:t>bloodstream by </a:t>
            </a:r>
            <a:r>
              <a:rPr sz="3200" spc="-15" dirty="0">
                <a:latin typeface="Carlito"/>
                <a:cs typeface="Carlito"/>
              </a:rPr>
              <a:t>oral,  </a:t>
            </a:r>
            <a:r>
              <a:rPr sz="3200" spc="-30" dirty="0">
                <a:latin typeface="Carlito"/>
                <a:cs typeface="Carlito"/>
              </a:rPr>
              <a:t>intramuscular, </a:t>
            </a:r>
            <a:r>
              <a:rPr sz="3200" spc="-5" dirty="0">
                <a:latin typeface="Carlito"/>
                <a:cs typeface="Carlito"/>
              </a:rPr>
              <a:t>inhalation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5" dirty="0">
                <a:latin typeface="Carlito"/>
                <a:cs typeface="Carlito"/>
              </a:rPr>
              <a:t>other  </a:t>
            </a:r>
            <a:r>
              <a:rPr sz="3200" spc="-20" dirty="0">
                <a:latin typeface="Carlito"/>
                <a:cs typeface="Carlito"/>
              </a:rPr>
              <a:t>routes </a:t>
            </a:r>
            <a:r>
              <a:rPr sz="3200" dirty="0">
                <a:latin typeface="Carlito"/>
                <a:cs typeface="Carlito"/>
              </a:rPr>
              <a:t>of </a:t>
            </a:r>
            <a:r>
              <a:rPr sz="3200" spc="-10" dirty="0">
                <a:latin typeface="Carlito"/>
                <a:cs typeface="Carlito"/>
              </a:rPr>
              <a:t>introduction.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55748" y="4076700"/>
            <a:ext cx="5977128" cy="2375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55748" y="4076700"/>
            <a:ext cx="5977255" cy="2376170"/>
          </a:xfrm>
          <a:prstGeom prst="rect">
            <a:avLst/>
          </a:prstGeom>
          <a:ln w="57911">
            <a:solidFill>
              <a:srgbClr val="FF9933"/>
            </a:solidFill>
          </a:ln>
        </p:spPr>
        <p:txBody>
          <a:bodyPr vert="horz" wrap="square" lIns="0" tIns="267335" rIns="0" bIns="0" rtlCol="0">
            <a:spAutoFit/>
          </a:bodyPr>
          <a:lstStyle/>
          <a:p>
            <a:pPr marL="92075" marR="250825" indent="354965">
              <a:lnSpc>
                <a:spcPct val="100000"/>
              </a:lnSpc>
              <a:spcBef>
                <a:spcPts val="2105"/>
              </a:spcBef>
            </a:pPr>
            <a:r>
              <a:rPr sz="2400" spc="-5" dirty="0">
                <a:latin typeface="Arial"/>
                <a:cs typeface="Arial"/>
              </a:rPr>
              <a:t>Intravascular </a:t>
            </a:r>
            <a:r>
              <a:rPr sz="2400" dirty="0">
                <a:latin typeface="Arial"/>
                <a:cs typeface="Arial"/>
              </a:rPr>
              <a:t>route of </a:t>
            </a:r>
            <a:r>
              <a:rPr sz="2400" spc="-5" dirty="0">
                <a:latin typeface="Arial"/>
                <a:cs typeface="Arial"/>
              </a:rPr>
              <a:t>introduction  assures 100 % bioavailability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medicinal  substances.</a:t>
            </a:r>
            <a:endParaRPr sz="2400">
              <a:latin typeface="Arial"/>
              <a:cs typeface="Arial"/>
            </a:endParaRPr>
          </a:p>
          <a:p>
            <a:pPr marL="92075" marR="353695" indent="354965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The other routes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introduction do </a:t>
            </a:r>
            <a:r>
              <a:rPr sz="2400" dirty="0">
                <a:latin typeface="Arial"/>
                <a:cs typeface="Arial"/>
              </a:rPr>
              <a:t>not  </a:t>
            </a:r>
            <a:r>
              <a:rPr sz="2400" spc="-5" dirty="0">
                <a:latin typeface="Arial"/>
                <a:cs typeface="Arial"/>
              </a:rPr>
              <a:t>provide </a:t>
            </a:r>
            <a:r>
              <a:rPr sz="2400" dirty="0">
                <a:latin typeface="Arial"/>
                <a:cs typeface="Arial"/>
              </a:rPr>
              <a:t>such </a:t>
            </a:r>
            <a:r>
              <a:rPr sz="2400" spc="-5" dirty="0">
                <a:latin typeface="Arial"/>
                <a:cs typeface="Arial"/>
              </a:rPr>
              <a:t>high level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bioavailability.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4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3545" y="187197"/>
            <a:ext cx="66700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dirty="0">
                <a:solidFill>
                  <a:srgbClr val="1F487C"/>
                </a:solidFill>
                <a:latin typeface="Carlito"/>
                <a:cs typeface="Carlito"/>
              </a:rPr>
              <a:t>2. </a:t>
            </a:r>
            <a:r>
              <a:rPr sz="4400" i="1" spc="-5" dirty="0">
                <a:solidFill>
                  <a:srgbClr val="1F487C"/>
                </a:solidFill>
                <a:latin typeface="Carlito"/>
                <a:cs typeface="Carlito"/>
              </a:rPr>
              <a:t>Measure of</a:t>
            </a:r>
            <a:r>
              <a:rPr sz="4400" i="1" spc="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400" i="1" spc="-5" dirty="0">
                <a:solidFill>
                  <a:srgbClr val="1F487C"/>
                </a:solidFill>
                <a:latin typeface="Carlito"/>
                <a:cs typeface="Carlito"/>
              </a:rPr>
              <a:t>bioavailability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51304" y="981455"/>
            <a:ext cx="7092950" cy="3240405"/>
          </a:xfrm>
          <a:custGeom>
            <a:avLst/>
            <a:gdLst/>
            <a:ahLst/>
            <a:cxnLst/>
            <a:rect l="l" t="t" r="r" b="b"/>
            <a:pathLst>
              <a:path w="7092950" h="3240404">
                <a:moveTo>
                  <a:pt x="7092696" y="0"/>
                </a:moveTo>
                <a:lnTo>
                  <a:pt x="0" y="0"/>
                </a:lnTo>
                <a:lnTo>
                  <a:pt x="0" y="3240024"/>
                </a:lnTo>
                <a:lnTo>
                  <a:pt x="7092696" y="3240024"/>
                </a:lnTo>
                <a:lnTo>
                  <a:pt x="70926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56892" y="948943"/>
            <a:ext cx="7040880" cy="31407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354965">
              <a:lnSpc>
                <a:spcPct val="90000"/>
              </a:lnSpc>
              <a:spcBef>
                <a:spcPts val="430"/>
              </a:spcBef>
            </a:pPr>
            <a:r>
              <a:rPr sz="2800" spc="-15" dirty="0">
                <a:latin typeface="Carlito"/>
                <a:cs typeface="Carlito"/>
              </a:rPr>
              <a:t>According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30" dirty="0">
                <a:latin typeface="Carlito"/>
                <a:cs typeface="Carlito"/>
              </a:rPr>
              <a:t>World </a:t>
            </a:r>
            <a:r>
              <a:rPr sz="2800" spc="-10" dirty="0">
                <a:latin typeface="Carlito"/>
                <a:cs typeface="Carlito"/>
              </a:rPr>
              <a:t>Health </a:t>
            </a:r>
            <a:r>
              <a:rPr sz="2800" spc="-20" dirty="0">
                <a:latin typeface="Carlito"/>
                <a:cs typeface="Carlito"/>
              </a:rPr>
              <a:t>Organization </a:t>
            </a:r>
            <a:r>
              <a:rPr sz="2800" spc="-10" dirty="0">
                <a:latin typeface="Carlito"/>
                <a:cs typeface="Carlito"/>
              </a:rPr>
              <a:t>of  </a:t>
            </a:r>
            <a:r>
              <a:rPr sz="2800" spc="-20" dirty="0">
                <a:latin typeface="Carlito"/>
                <a:cs typeface="Carlito"/>
              </a:rPr>
              <a:t>U.N.O.,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the </a:t>
            </a:r>
            <a:r>
              <a:rPr sz="2800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measure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of </a:t>
            </a:r>
            <a:r>
              <a:rPr sz="2800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bioavailability</a:t>
            </a:r>
            <a:r>
              <a:rPr sz="2800" i="1" spc="-1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is the </a:t>
            </a:r>
            <a:r>
              <a:rPr sz="2800" spc="-20" dirty="0">
                <a:latin typeface="Carlito"/>
                <a:cs typeface="Carlito"/>
              </a:rPr>
              <a:t>ratio  </a:t>
            </a:r>
            <a:r>
              <a:rPr sz="2800" spc="-5" dirty="0">
                <a:latin typeface="Carlito"/>
                <a:cs typeface="Carlito"/>
              </a:rPr>
              <a:t>(%) of the </a:t>
            </a:r>
            <a:r>
              <a:rPr sz="2800" spc="-10" dirty="0">
                <a:latin typeface="Carlito"/>
                <a:cs typeface="Carlito"/>
              </a:rPr>
              <a:t>quantity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absorbed </a:t>
            </a:r>
            <a:r>
              <a:rPr sz="2800" spc="-5" dirty="0">
                <a:latin typeface="Carlito"/>
                <a:cs typeface="Carlito"/>
              </a:rPr>
              <a:t>medicinal  </a:t>
            </a:r>
            <a:r>
              <a:rPr sz="2800" spc="-15" dirty="0">
                <a:latin typeface="Carlito"/>
                <a:cs typeface="Carlito"/>
              </a:rPr>
              <a:t>substance, </a:t>
            </a:r>
            <a:r>
              <a:rPr sz="2800" spc="-5" dirty="0">
                <a:latin typeface="Carlito"/>
                <a:cs typeface="Carlito"/>
              </a:rPr>
              <a:t>which </a:t>
            </a:r>
            <a:r>
              <a:rPr sz="2800" spc="-15" dirty="0">
                <a:latin typeface="Carlito"/>
                <a:cs typeface="Carlito"/>
              </a:rPr>
              <a:t>was </a:t>
            </a:r>
            <a:r>
              <a:rPr sz="2800" spc="-10" dirty="0">
                <a:latin typeface="Carlito"/>
                <a:cs typeface="Carlito"/>
              </a:rPr>
              <a:t>prescribed </a:t>
            </a:r>
            <a:r>
              <a:rPr sz="2800" spc="-5" dirty="0">
                <a:latin typeface="Carlito"/>
                <a:cs typeface="Carlito"/>
              </a:rPr>
              <a:t>in a </a:t>
            </a:r>
            <a:r>
              <a:rPr sz="2800" spc="-10" dirty="0">
                <a:latin typeface="Carlito"/>
                <a:cs typeface="Carlito"/>
              </a:rPr>
              <a:t>certain  </a:t>
            </a:r>
            <a:r>
              <a:rPr sz="2800" spc="-5" dirty="0">
                <a:latin typeface="Carlito"/>
                <a:cs typeface="Carlito"/>
              </a:rPr>
              <a:t>medicinal </a:t>
            </a:r>
            <a:r>
              <a:rPr sz="2800" spc="-25" dirty="0">
                <a:latin typeface="Carlito"/>
                <a:cs typeface="Carlito"/>
              </a:rPr>
              <a:t>form </a:t>
            </a:r>
            <a:r>
              <a:rPr sz="2800" spc="-10" dirty="0">
                <a:latin typeface="Carlito"/>
                <a:cs typeface="Carlito"/>
              </a:rPr>
              <a:t>under </a:t>
            </a:r>
            <a:r>
              <a:rPr sz="2800" spc="-15" dirty="0">
                <a:latin typeface="Carlito"/>
                <a:cs typeface="Carlito"/>
              </a:rPr>
              <a:t>study </a:t>
            </a:r>
            <a:r>
              <a:rPr sz="2800" spc="-5" dirty="0">
                <a:latin typeface="Carlito"/>
                <a:cs typeface="Carlito"/>
              </a:rPr>
              <a:t>(A), </a:t>
            </a:r>
            <a:r>
              <a:rPr sz="2800" spc="-15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quantity  </a:t>
            </a:r>
            <a:r>
              <a:rPr sz="2800" spc="-5" dirty="0">
                <a:latin typeface="Carlito"/>
                <a:cs typeface="Carlito"/>
              </a:rPr>
              <a:t>of the </a:t>
            </a:r>
            <a:r>
              <a:rPr sz="2800" spc="-10" dirty="0">
                <a:latin typeface="Carlito"/>
                <a:cs typeface="Carlito"/>
              </a:rPr>
              <a:t>same absorbed </a:t>
            </a:r>
            <a:r>
              <a:rPr sz="2800" spc="-5" dirty="0">
                <a:latin typeface="Carlito"/>
                <a:cs typeface="Carlito"/>
              </a:rPr>
              <a:t>medicinal </a:t>
            </a:r>
            <a:r>
              <a:rPr sz="2800" spc="-15" dirty="0">
                <a:latin typeface="Carlito"/>
                <a:cs typeface="Carlito"/>
              </a:rPr>
              <a:t>substance, </a:t>
            </a:r>
            <a:r>
              <a:rPr sz="2800" spc="-10" dirty="0">
                <a:latin typeface="Carlito"/>
                <a:cs typeface="Carlito"/>
              </a:rPr>
              <a:t>that  </a:t>
            </a:r>
            <a:r>
              <a:rPr sz="2800" spc="-15" dirty="0">
                <a:latin typeface="Carlito"/>
                <a:cs typeface="Carlito"/>
              </a:rPr>
              <a:t>was </a:t>
            </a:r>
            <a:r>
              <a:rPr sz="2800" spc="-10" dirty="0">
                <a:latin typeface="Carlito"/>
                <a:cs typeface="Carlito"/>
              </a:rPr>
              <a:t>prescribed </a:t>
            </a:r>
            <a:r>
              <a:rPr sz="2800" spc="-5" dirty="0">
                <a:latin typeface="Carlito"/>
                <a:cs typeface="Carlito"/>
              </a:rPr>
              <a:t>in the </a:t>
            </a:r>
            <a:r>
              <a:rPr sz="2800" spc="-10" dirty="0">
                <a:latin typeface="Carlito"/>
                <a:cs typeface="Carlito"/>
              </a:rPr>
              <a:t>same dose but </a:t>
            </a:r>
            <a:r>
              <a:rPr sz="2800" spc="-5" dirty="0">
                <a:latin typeface="Carlito"/>
                <a:cs typeface="Carlito"/>
              </a:rPr>
              <a:t>in the  </a:t>
            </a:r>
            <a:r>
              <a:rPr sz="2800" spc="-20" dirty="0">
                <a:latin typeface="Carlito"/>
                <a:cs typeface="Carlito"/>
              </a:rPr>
              <a:t>standard </a:t>
            </a:r>
            <a:r>
              <a:rPr sz="2800" spc="-5" dirty="0">
                <a:latin typeface="Carlito"/>
                <a:cs typeface="Carlito"/>
              </a:rPr>
              <a:t>medicinal </a:t>
            </a:r>
            <a:r>
              <a:rPr sz="2800" spc="-20" dirty="0">
                <a:latin typeface="Carlito"/>
                <a:cs typeface="Carlito"/>
              </a:rPr>
              <a:t>form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(B).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65832" y="4203191"/>
            <a:ext cx="2859405" cy="1583690"/>
            <a:chOff x="2465832" y="4203191"/>
            <a:chExt cx="2859405" cy="1583690"/>
          </a:xfrm>
        </p:grpSpPr>
        <p:sp>
          <p:nvSpPr>
            <p:cNvPr id="6" name="object 6"/>
            <p:cNvSpPr/>
            <p:nvPr/>
          </p:nvSpPr>
          <p:spPr>
            <a:xfrm>
              <a:off x="2484882" y="4222241"/>
              <a:ext cx="1584960" cy="1545590"/>
            </a:xfrm>
            <a:custGeom>
              <a:avLst/>
              <a:gdLst/>
              <a:ahLst/>
              <a:cxnLst/>
              <a:rect l="l" t="t" r="r" b="b"/>
              <a:pathLst>
                <a:path w="1584960" h="1545589">
                  <a:moveTo>
                    <a:pt x="1189101" y="0"/>
                  </a:moveTo>
                  <a:lnTo>
                    <a:pt x="1189101" y="386333"/>
                  </a:lnTo>
                  <a:lnTo>
                    <a:pt x="0" y="386333"/>
                  </a:lnTo>
                  <a:lnTo>
                    <a:pt x="0" y="1159001"/>
                  </a:lnTo>
                  <a:lnTo>
                    <a:pt x="1189101" y="1159001"/>
                  </a:lnTo>
                  <a:lnTo>
                    <a:pt x="1189101" y="1545335"/>
                  </a:lnTo>
                  <a:lnTo>
                    <a:pt x="1584959" y="772667"/>
                  </a:lnTo>
                  <a:lnTo>
                    <a:pt x="1189101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84882" y="4222241"/>
              <a:ext cx="1584960" cy="1545590"/>
            </a:xfrm>
            <a:custGeom>
              <a:avLst/>
              <a:gdLst/>
              <a:ahLst/>
              <a:cxnLst/>
              <a:rect l="l" t="t" r="r" b="b"/>
              <a:pathLst>
                <a:path w="1584960" h="1545589">
                  <a:moveTo>
                    <a:pt x="1189101" y="1545335"/>
                  </a:moveTo>
                  <a:lnTo>
                    <a:pt x="1189101" y="1159001"/>
                  </a:lnTo>
                  <a:lnTo>
                    <a:pt x="0" y="1159001"/>
                  </a:lnTo>
                  <a:lnTo>
                    <a:pt x="0" y="386333"/>
                  </a:lnTo>
                  <a:lnTo>
                    <a:pt x="1189101" y="386333"/>
                  </a:lnTo>
                  <a:lnTo>
                    <a:pt x="1189101" y="0"/>
                  </a:lnTo>
                  <a:lnTo>
                    <a:pt x="1584959" y="772667"/>
                  </a:lnTo>
                  <a:lnTo>
                    <a:pt x="1189101" y="1545335"/>
                  </a:lnTo>
                  <a:close/>
                </a:path>
              </a:pathLst>
            </a:custGeom>
            <a:ln w="38100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70809" y="5071457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385" y="0"/>
                  </a:lnTo>
                </a:path>
              </a:pathLst>
            </a:custGeom>
            <a:ln w="136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090403" y="5068137"/>
            <a:ext cx="22923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i="1" spc="40" dirty="0">
                <a:latin typeface="Times New Roman"/>
                <a:cs typeface="Times New Roman"/>
              </a:rPr>
              <a:t>B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05831" y="4812320"/>
            <a:ext cx="2112645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550" i="1" dirty="0">
                <a:latin typeface="Times New Roman"/>
                <a:cs typeface="Times New Roman"/>
              </a:rPr>
              <a:t>BA </a:t>
            </a:r>
            <a:r>
              <a:rPr sz="2550" spc="35" dirty="0">
                <a:latin typeface="Symbol"/>
                <a:cs typeface="Symbol"/>
              </a:rPr>
              <a:t></a:t>
            </a:r>
            <a:r>
              <a:rPr sz="2550" spc="35" dirty="0">
                <a:latin typeface="Times New Roman"/>
                <a:cs typeface="Times New Roman"/>
              </a:rPr>
              <a:t> </a:t>
            </a:r>
            <a:r>
              <a:rPr sz="3825" i="1" spc="60" baseline="35947" dirty="0">
                <a:latin typeface="Times New Roman"/>
                <a:cs typeface="Times New Roman"/>
              </a:rPr>
              <a:t>A</a:t>
            </a:r>
            <a:r>
              <a:rPr sz="3825" i="1" baseline="35947" dirty="0">
                <a:latin typeface="Times New Roman"/>
                <a:cs typeface="Times New Roman"/>
              </a:rPr>
              <a:t> </a:t>
            </a:r>
            <a:r>
              <a:rPr sz="2550" spc="10" dirty="0">
                <a:latin typeface="Symbol"/>
                <a:cs typeface="Symbol"/>
              </a:rPr>
              <a:t></a:t>
            </a:r>
            <a:r>
              <a:rPr sz="2550" spc="10" dirty="0">
                <a:latin typeface="Times New Roman"/>
                <a:cs typeface="Times New Roman"/>
              </a:rPr>
              <a:t>100,%</a:t>
            </a:r>
            <a:endParaRPr sz="255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12" name="object 12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5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5297" y="33908"/>
            <a:ext cx="60725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dirty="0">
                <a:solidFill>
                  <a:srgbClr val="1F487C"/>
                </a:solidFill>
                <a:latin typeface="Carlito"/>
                <a:cs typeface="Carlito"/>
              </a:rPr>
              <a:t>3. </a:t>
            </a:r>
            <a:r>
              <a:rPr sz="4400" i="1" spc="-5" dirty="0">
                <a:solidFill>
                  <a:srgbClr val="1F487C"/>
                </a:solidFill>
                <a:latin typeface="Carlito"/>
                <a:cs typeface="Carlito"/>
              </a:rPr>
              <a:t>Absolute</a:t>
            </a:r>
            <a:r>
              <a:rPr sz="4400" i="1" spc="-9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400" i="1" dirty="0">
                <a:solidFill>
                  <a:srgbClr val="1F487C"/>
                </a:solidFill>
                <a:latin typeface="Carlito"/>
                <a:cs typeface="Carlito"/>
              </a:rPr>
              <a:t>bioavailability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20011" y="691895"/>
            <a:ext cx="7344409" cy="3602354"/>
          </a:xfrm>
          <a:custGeom>
            <a:avLst/>
            <a:gdLst/>
            <a:ahLst/>
            <a:cxnLst/>
            <a:rect l="l" t="t" r="r" b="b"/>
            <a:pathLst>
              <a:path w="7344409" h="3602354">
                <a:moveTo>
                  <a:pt x="0" y="3601974"/>
                </a:moveTo>
                <a:lnTo>
                  <a:pt x="7344156" y="3601974"/>
                </a:lnTo>
                <a:lnTo>
                  <a:pt x="7344156" y="0"/>
                </a:lnTo>
                <a:lnTo>
                  <a:pt x="0" y="0"/>
                </a:lnTo>
                <a:lnTo>
                  <a:pt x="0" y="36019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8498" y="699643"/>
            <a:ext cx="7157720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Absolute </a:t>
            </a:r>
            <a:r>
              <a:rPr sz="3200" b="1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bioavailability </a:t>
            </a:r>
            <a:r>
              <a:rPr sz="32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(ABA)</a:t>
            </a:r>
            <a:r>
              <a:rPr sz="3200" b="1" i="1" spc="-10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10" dirty="0">
                <a:latin typeface="Carlito"/>
                <a:cs typeface="Carlito"/>
              </a:rPr>
              <a:t>defined  by </a:t>
            </a:r>
            <a:r>
              <a:rPr sz="3200" dirty="0">
                <a:latin typeface="Carlito"/>
                <a:cs typeface="Carlito"/>
              </a:rPr>
              <a:t>measuring the </a:t>
            </a:r>
            <a:r>
              <a:rPr sz="3200" spc="-10" dirty="0">
                <a:latin typeface="Carlito"/>
                <a:cs typeface="Carlito"/>
              </a:rPr>
              <a:t>area </a:t>
            </a:r>
            <a:r>
              <a:rPr sz="3200" spc="-5" dirty="0">
                <a:latin typeface="Carlito"/>
                <a:cs typeface="Carlito"/>
              </a:rPr>
              <a:t>under curve </a:t>
            </a:r>
            <a:r>
              <a:rPr sz="3200" dirty="0">
                <a:latin typeface="Carlito"/>
                <a:cs typeface="Carlito"/>
              </a:rPr>
              <a:t>which  </a:t>
            </a:r>
            <a:r>
              <a:rPr sz="3200" spc="-10" dirty="0">
                <a:latin typeface="Carlito"/>
                <a:cs typeface="Carlito"/>
              </a:rPr>
              <a:t>shows </a:t>
            </a:r>
            <a:r>
              <a:rPr sz="3200" spc="-5" dirty="0">
                <a:latin typeface="Carlito"/>
                <a:cs typeface="Carlito"/>
              </a:rPr>
              <a:t>changes of </a:t>
            </a:r>
            <a:r>
              <a:rPr sz="3200" dirty="0">
                <a:latin typeface="Carlito"/>
                <a:cs typeface="Carlito"/>
              </a:rPr>
              <a:t>medicinal </a:t>
            </a:r>
            <a:r>
              <a:rPr sz="3200" spc="-15" dirty="0">
                <a:latin typeface="Carlito"/>
                <a:cs typeface="Carlito"/>
              </a:rPr>
              <a:t>substance  concentration </a:t>
            </a:r>
            <a:r>
              <a:rPr sz="3200" dirty="0">
                <a:latin typeface="Carlito"/>
                <a:cs typeface="Carlito"/>
              </a:rPr>
              <a:t>in </a:t>
            </a:r>
            <a:r>
              <a:rPr sz="3200" spc="-5" dirty="0">
                <a:latin typeface="Carlito"/>
                <a:cs typeface="Carlito"/>
              </a:rPr>
              <a:t>plasma or blood serum  during time. </a:t>
            </a:r>
            <a:r>
              <a:rPr sz="3200" dirty="0">
                <a:latin typeface="Carlito"/>
                <a:cs typeface="Carlito"/>
              </a:rPr>
              <a:t>In </a:t>
            </a:r>
            <a:r>
              <a:rPr sz="3200" spc="-5" dirty="0">
                <a:latin typeface="Carlito"/>
                <a:cs typeface="Carlito"/>
              </a:rPr>
              <a:t>this case, solution </a:t>
            </a:r>
            <a:r>
              <a:rPr sz="3200" spc="-30" dirty="0">
                <a:latin typeface="Carlito"/>
                <a:cs typeface="Carlito"/>
              </a:rPr>
              <a:t>for  </a:t>
            </a:r>
            <a:r>
              <a:rPr sz="3200" spc="-15" dirty="0">
                <a:latin typeface="Carlito"/>
                <a:cs typeface="Carlito"/>
              </a:rPr>
              <a:t>intravascular </a:t>
            </a:r>
            <a:r>
              <a:rPr sz="3200" spc="-10" dirty="0">
                <a:latin typeface="Carlito"/>
                <a:cs typeface="Carlito"/>
              </a:rPr>
              <a:t>introduction </a:t>
            </a:r>
            <a:r>
              <a:rPr sz="3200" spc="-15" dirty="0">
                <a:latin typeface="Carlito"/>
                <a:cs typeface="Carlito"/>
              </a:rPr>
              <a:t>must </a:t>
            </a:r>
            <a:r>
              <a:rPr sz="3200" spc="-5" dirty="0">
                <a:latin typeface="Carlito"/>
                <a:cs typeface="Carlito"/>
              </a:rPr>
              <a:t>be </a:t>
            </a:r>
            <a:r>
              <a:rPr sz="3200" spc="-30" dirty="0">
                <a:latin typeface="Carlito"/>
                <a:cs typeface="Carlito"/>
              </a:rPr>
              <a:t>taken </a:t>
            </a:r>
            <a:r>
              <a:rPr sz="3200" dirty="0">
                <a:latin typeface="Carlito"/>
                <a:cs typeface="Carlito"/>
              </a:rPr>
              <a:t>as  the </a:t>
            </a:r>
            <a:r>
              <a:rPr sz="3200" spc="-20" dirty="0">
                <a:latin typeface="Carlito"/>
                <a:cs typeface="Carlito"/>
              </a:rPr>
              <a:t>standard </a:t>
            </a:r>
            <a:r>
              <a:rPr sz="3200" dirty="0">
                <a:latin typeface="Carlito"/>
                <a:cs typeface="Carlito"/>
              </a:rPr>
              <a:t>medicinal</a:t>
            </a:r>
            <a:r>
              <a:rPr sz="3200" spc="55" dirty="0">
                <a:latin typeface="Carlito"/>
                <a:cs typeface="Carlito"/>
              </a:rPr>
              <a:t> </a:t>
            </a:r>
            <a:r>
              <a:rPr sz="3200" spc="-20" dirty="0">
                <a:latin typeface="Carlito"/>
                <a:cs typeface="Carlito"/>
              </a:rPr>
              <a:t>form.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222" y="4293870"/>
            <a:ext cx="8714740" cy="2018030"/>
          </a:xfrm>
          <a:prstGeom prst="rect">
            <a:avLst/>
          </a:prstGeom>
          <a:solidFill>
            <a:srgbClr val="FFCC99"/>
          </a:solidFill>
          <a:ln w="38100">
            <a:solidFill>
              <a:srgbClr val="8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0485">
              <a:lnSpc>
                <a:spcPts val="2790"/>
              </a:lnSpc>
            </a:pPr>
            <a:r>
              <a:rPr sz="2400" dirty="0">
                <a:latin typeface="Times New Roman"/>
                <a:cs typeface="Times New Roman"/>
              </a:rPr>
              <a:t>Area under curve </a:t>
            </a:r>
            <a:r>
              <a:rPr sz="2400" spc="-5" dirty="0">
                <a:latin typeface="Times New Roman"/>
                <a:cs typeface="Times New Roman"/>
              </a:rPr>
              <a:t>(AUC) </a:t>
            </a:r>
            <a:r>
              <a:rPr sz="2400" dirty="0">
                <a:latin typeface="Times New Roman"/>
                <a:cs typeface="Times New Roman"/>
              </a:rPr>
              <a:t>is the area of the </a:t>
            </a:r>
            <a:r>
              <a:rPr sz="2400" spc="-5" dirty="0">
                <a:latin typeface="Times New Roman"/>
                <a:cs typeface="Times New Roman"/>
              </a:rPr>
              <a:t>figure, which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limited</a:t>
            </a:r>
            <a:endParaRPr sz="24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with pharmacokinetic </a:t>
            </a:r>
            <a:r>
              <a:rPr sz="2400" dirty="0">
                <a:latin typeface="Times New Roman"/>
                <a:cs typeface="Times New Roman"/>
              </a:rPr>
              <a:t>curve </a:t>
            </a:r>
            <a:r>
              <a:rPr sz="2400" spc="-5" dirty="0">
                <a:latin typeface="Times New Roman"/>
                <a:cs typeface="Times New Roman"/>
              </a:rPr>
              <a:t>and axes of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coordinates</a:t>
            </a:r>
            <a:endParaRPr sz="2400">
              <a:latin typeface="Times New Roman"/>
              <a:cs typeface="Times New Roman"/>
            </a:endParaRPr>
          </a:p>
          <a:p>
            <a:pPr marL="74295" algn="ctr">
              <a:lnSpc>
                <a:spcPct val="100000"/>
              </a:lnSpc>
            </a:pPr>
            <a:r>
              <a:rPr sz="2400" b="1" spc="-5" dirty="0">
                <a:latin typeface="Times New Roman"/>
                <a:cs typeface="Times New Roman"/>
              </a:rPr>
              <a:t>AUC </a:t>
            </a:r>
            <a:r>
              <a:rPr sz="2400" b="1" dirty="0">
                <a:latin typeface="Times New Roman"/>
                <a:cs typeface="Times New Roman"/>
              </a:rPr>
              <a:t>=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С</a:t>
            </a:r>
            <a:r>
              <a:rPr sz="2400" b="1" spc="-7" baseline="-20833" dirty="0">
                <a:latin typeface="Times New Roman"/>
                <a:cs typeface="Times New Roman"/>
              </a:rPr>
              <a:t>0</a:t>
            </a:r>
            <a:r>
              <a:rPr sz="2400" b="1" spc="-5" dirty="0">
                <a:latin typeface="Times New Roman"/>
                <a:cs typeface="Times New Roman"/>
              </a:rPr>
              <a:t>/K</a:t>
            </a:r>
            <a:r>
              <a:rPr sz="2400" b="1" spc="-7" baseline="-20833" dirty="0">
                <a:latin typeface="Times New Roman"/>
                <a:cs typeface="Times New Roman"/>
              </a:rPr>
              <a:t>el</a:t>
            </a:r>
            <a:r>
              <a:rPr sz="2400" b="1" spc="-5" dirty="0"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  <a:p>
            <a:pPr marL="70485" marR="76835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where С</a:t>
            </a:r>
            <a:r>
              <a:rPr sz="2400" spc="-7" baseline="-20833" dirty="0">
                <a:latin typeface="Times New Roman"/>
                <a:cs typeface="Times New Roman"/>
              </a:rPr>
              <a:t>0 </a:t>
            </a:r>
            <a:r>
              <a:rPr sz="2400" dirty="0">
                <a:latin typeface="Times New Roman"/>
                <a:cs typeface="Times New Roman"/>
              </a:rPr>
              <a:t>is initial concentration of </a:t>
            </a:r>
            <a:r>
              <a:rPr sz="2400" spc="-5" dirty="0">
                <a:latin typeface="Times New Roman"/>
                <a:cs typeface="Times New Roman"/>
              </a:rPr>
              <a:t>medicinal </a:t>
            </a:r>
            <a:r>
              <a:rPr sz="2400" dirty="0">
                <a:latin typeface="Times New Roman"/>
                <a:cs typeface="Times New Roman"/>
              </a:rPr>
              <a:t>substance in blood  </a:t>
            </a:r>
            <a:r>
              <a:rPr sz="2400" spc="-5" dirty="0">
                <a:latin typeface="Times New Roman"/>
                <a:cs typeface="Times New Roman"/>
              </a:rPr>
              <a:t>serum; </a:t>
            </a:r>
            <a:r>
              <a:rPr sz="2400" spc="-10" dirty="0">
                <a:latin typeface="Times New Roman"/>
                <a:cs typeface="Times New Roman"/>
              </a:rPr>
              <a:t>K</a:t>
            </a:r>
            <a:r>
              <a:rPr sz="2400" spc="-15" baseline="-20833" dirty="0">
                <a:latin typeface="Times New Roman"/>
                <a:cs typeface="Times New Roman"/>
              </a:rPr>
              <a:t>el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5" dirty="0">
                <a:latin typeface="Times New Roman"/>
                <a:cs typeface="Times New Roman"/>
              </a:rPr>
              <a:t>elimination</a:t>
            </a:r>
            <a:r>
              <a:rPr sz="2400" spc="-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constant.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6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6069" y="4013"/>
            <a:ext cx="59093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dirty="0">
                <a:solidFill>
                  <a:srgbClr val="1F487C"/>
                </a:solidFill>
                <a:latin typeface="Carlito"/>
                <a:cs typeface="Carlito"/>
              </a:rPr>
              <a:t>4. </a:t>
            </a:r>
            <a:r>
              <a:rPr sz="4400" i="1" spc="-10" dirty="0">
                <a:solidFill>
                  <a:srgbClr val="1F487C"/>
                </a:solidFill>
                <a:latin typeface="Carlito"/>
                <a:cs typeface="Carlito"/>
              </a:rPr>
              <a:t>Relative</a:t>
            </a:r>
            <a:r>
              <a:rPr sz="4400" i="1" spc="-4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400" i="1" spc="-5" dirty="0">
                <a:solidFill>
                  <a:srgbClr val="1F487C"/>
                </a:solidFill>
                <a:latin typeface="Carlito"/>
                <a:cs typeface="Carlito"/>
              </a:rPr>
              <a:t>bioavailability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20011" y="691895"/>
            <a:ext cx="7344409" cy="3096895"/>
          </a:xfrm>
          <a:custGeom>
            <a:avLst/>
            <a:gdLst/>
            <a:ahLst/>
            <a:cxnLst/>
            <a:rect l="l" t="t" r="r" b="b"/>
            <a:pathLst>
              <a:path w="7344409" h="3096895">
                <a:moveTo>
                  <a:pt x="7344156" y="0"/>
                </a:moveTo>
                <a:lnTo>
                  <a:pt x="0" y="0"/>
                </a:lnTo>
                <a:lnTo>
                  <a:pt x="0" y="3096767"/>
                </a:lnTo>
                <a:lnTo>
                  <a:pt x="7344156" y="3096767"/>
                </a:lnTo>
                <a:lnTo>
                  <a:pt x="73441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1698498" y="650875"/>
            <a:ext cx="6942455" cy="277678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indent="354965">
              <a:lnSpc>
                <a:spcPct val="90000"/>
              </a:lnSpc>
              <a:spcBef>
                <a:spcPts val="484"/>
              </a:spcBef>
            </a:pPr>
            <a:r>
              <a:rPr sz="28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Relative </a:t>
            </a:r>
            <a:r>
              <a:rPr sz="2800" b="1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bioavailability </a:t>
            </a:r>
            <a:r>
              <a:rPr sz="28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(RBA)</a:t>
            </a:r>
            <a:r>
              <a:rPr sz="2800" b="1" i="1" spc="-1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describes  </a:t>
            </a:r>
            <a:r>
              <a:rPr sz="2800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relative </a:t>
            </a:r>
            <a:r>
              <a:rPr sz="2800" spc="-10" dirty="0">
                <a:latin typeface="Carlito"/>
                <a:cs typeface="Carlito"/>
              </a:rPr>
              <a:t>degree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dirty="0">
                <a:latin typeface="Carlito"/>
                <a:cs typeface="Carlito"/>
              </a:rPr>
              <a:t>medicinal </a:t>
            </a:r>
            <a:r>
              <a:rPr sz="2800" spc="-15" dirty="0">
                <a:latin typeface="Carlito"/>
                <a:cs typeface="Carlito"/>
              </a:rPr>
              <a:t>substance  </a:t>
            </a:r>
            <a:r>
              <a:rPr sz="2800" spc="-5" dirty="0">
                <a:latin typeface="Carlito"/>
                <a:cs typeface="Carlito"/>
              </a:rPr>
              <a:t>absorption out of </a:t>
            </a:r>
            <a:r>
              <a:rPr sz="2800" dirty="0">
                <a:latin typeface="Carlito"/>
                <a:cs typeface="Carlito"/>
              </a:rPr>
              <a:t>the medicine </a:t>
            </a:r>
            <a:r>
              <a:rPr sz="2800" spc="-5" dirty="0">
                <a:latin typeface="Carlito"/>
                <a:cs typeface="Carlito"/>
              </a:rPr>
              <a:t>under  </a:t>
            </a:r>
            <a:r>
              <a:rPr sz="2800" spc="-10" dirty="0">
                <a:latin typeface="Carlito"/>
                <a:cs typeface="Carlito"/>
              </a:rPr>
              <a:t>study </a:t>
            </a:r>
            <a:r>
              <a:rPr sz="2800" dirty="0">
                <a:latin typeface="Carlito"/>
                <a:cs typeface="Carlito"/>
              </a:rPr>
              <a:t>and the </a:t>
            </a:r>
            <a:r>
              <a:rPr sz="2800" spc="-20" dirty="0">
                <a:latin typeface="Carlito"/>
                <a:cs typeface="Carlito"/>
              </a:rPr>
              <a:t>reference </a:t>
            </a:r>
            <a:r>
              <a:rPr sz="2800" spc="-5" dirty="0">
                <a:latin typeface="Carlito"/>
                <a:cs typeface="Carlito"/>
              </a:rPr>
              <a:t>medicine. </a:t>
            </a:r>
            <a:r>
              <a:rPr sz="2800" dirty="0">
                <a:latin typeface="Carlito"/>
                <a:cs typeface="Carlito"/>
              </a:rPr>
              <a:t>In </a:t>
            </a:r>
            <a:r>
              <a:rPr sz="2800" spc="-5" dirty="0">
                <a:latin typeface="Carlito"/>
                <a:cs typeface="Carlito"/>
              </a:rPr>
              <a:t>this  case, </a:t>
            </a:r>
            <a:r>
              <a:rPr sz="2800" spc="-20" dirty="0">
                <a:latin typeface="Carlito"/>
                <a:cs typeface="Carlito"/>
              </a:rPr>
              <a:t>any </a:t>
            </a:r>
            <a:r>
              <a:rPr sz="2800" dirty="0">
                <a:latin typeface="Carlito"/>
                <a:cs typeface="Carlito"/>
              </a:rPr>
              <a:t>medicinal </a:t>
            </a:r>
            <a:r>
              <a:rPr sz="2800" spc="-25" dirty="0">
                <a:latin typeface="Carlito"/>
                <a:cs typeface="Carlito"/>
              </a:rPr>
              <a:t>form </a:t>
            </a:r>
            <a:r>
              <a:rPr sz="2800" spc="-5" dirty="0">
                <a:latin typeface="Carlito"/>
                <a:cs typeface="Carlito"/>
              </a:rPr>
              <a:t>with </a:t>
            </a:r>
            <a:r>
              <a:rPr sz="2800" dirty="0">
                <a:latin typeface="Carlito"/>
                <a:cs typeface="Carlito"/>
              </a:rPr>
              <a:t>the </a:t>
            </a:r>
            <a:r>
              <a:rPr sz="2800" spc="-5" dirty="0">
                <a:latin typeface="Carlito"/>
                <a:cs typeface="Carlito"/>
              </a:rPr>
              <a:t>same  </a:t>
            </a:r>
            <a:r>
              <a:rPr sz="2800" dirty="0">
                <a:latin typeface="Carlito"/>
                <a:cs typeface="Carlito"/>
              </a:rPr>
              <a:t>medicinal </a:t>
            </a:r>
            <a:r>
              <a:rPr sz="2800" spc="-15" dirty="0">
                <a:latin typeface="Carlito"/>
                <a:cs typeface="Carlito"/>
              </a:rPr>
              <a:t>substance </a:t>
            </a:r>
            <a:r>
              <a:rPr sz="2800" dirty="0">
                <a:latin typeface="Carlito"/>
                <a:cs typeface="Carlito"/>
              </a:rPr>
              <a:t>in the </a:t>
            </a:r>
            <a:r>
              <a:rPr sz="2800" spc="-5" dirty="0">
                <a:latin typeface="Carlito"/>
                <a:cs typeface="Carlito"/>
              </a:rPr>
              <a:t>same </a:t>
            </a:r>
            <a:r>
              <a:rPr sz="2800" spc="-10" dirty="0">
                <a:latin typeface="Carlito"/>
                <a:cs typeface="Carlito"/>
              </a:rPr>
              <a:t>quantity  </a:t>
            </a:r>
            <a:r>
              <a:rPr sz="2800" dirty="0">
                <a:latin typeface="Carlito"/>
                <a:cs typeface="Carlito"/>
              </a:rPr>
              <a:t>be </a:t>
            </a:r>
            <a:r>
              <a:rPr sz="2800" spc="-35" dirty="0">
                <a:latin typeface="Carlito"/>
                <a:cs typeface="Carlito"/>
              </a:rPr>
              <a:t>taken </a:t>
            </a:r>
            <a:r>
              <a:rPr sz="2800" dirty="0">
                <a:latin typeface="Carlito"/>
                <a:cs typeface="Carlito"/>
              </a:rPr>
              <a:t>as the </a:t>
            </a:r>
            <a:r>
              <a:rPr sz="2800" spc="-20" dirty="0">
                <a:latin typeface="Carlito"/>
                <a:cs typeface="Carlito"/>
              </a:rPr>
              <a:t>standard</a:t>
            </a:r>
            <a:r>
              <a:rPr sz="2800" spc="4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one.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20774" y="3861053"/>
            <a:ext cx="7272655" cy="2372444"/>
          </a:xfrm>
          <a:prstGeom prst="rect">
            <a:avLst/>
          </a:prstGeom>
          <a:solidFill>
            <a:srgbClr val="CCFFFF"/>
          </a:solidFill>
          <a:ln w="38100">
            <a:solidFill>
              <a:srgbClr val="00CC9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10540">
              <a:lnSpc>
                <a:spcPts val="2585"/>
              </a:lnSpc>
            </a:pPr>
            <a:r>
              <a:rPr sz="2000" spc="-15" dirty="0">
                <a:latin typeface="Carlito"/>
                <a:cs typeface="Carlito"/>
              </a:rPr>
              <a:t>Relative </a:t>
            </a:r>
            <a:r>
              <a:rPr sz="2000" spc="-10" dirty="0">
                <a:latin typeface="Carlito"/>
                <a:cs typeface="Carlito"/>
              </a:rPr>
              <a:t>bioavailability </a:t>
            </a:r>
            <a:r>
              <a:rPr sz="2000" dirty="0">
                <a:latin typeface="Carlito"/>
                <a:cs typeface="Carlito"/>
              </a:rPr>
              <a:t>is </a:t>
            </a:r>
            <a:r>
              <a:rPr sz="2000" spc="-10" dirty="0">
                <a:latin typeface="Carlito"/>
                <a:cs typeface="Carlito"/>
              </a:rPr>
              <a:t>defined </a:t>
            </a:r>
            <a:r>
              <a:rPr sz="2000" spc="-20" dirty="0">
                <a:latin typeface="Carlito"/>
                <a:cs typeface="Carlito"/>
              </a:rPr>
              <a:t>for different</a:t>
            </a:r>
            <a:r>
              <a:rPr sz="2000" spc="6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series</a:t>
            </a:r>
            <a:endParaRPr sz="2000" dirty="0">
              <a:latin typeface="Carlito"/>
              <a:cs typeface="Carlito"/>
            </a:endParaRPr>
          </a:p>
          <a:p>
            <a:pPr marL="90170" marR="97155">
              <a:lnSpc>
                <a:spcPts val="2880"/>
              </a:lnSpc>
              <a:spcBef>
                <a:spcPts val="80"/>
              </a:spcBef>
            </a:pP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dirty="0">
                <a:latin typeface="Carlito"/>
                <a:cs typeface="Carlito"/>
              </a:rPr>
              <a:t>medicines when </a:t>
            </a:r>
            <a:r>
              <a:rPr sz="2000" spc="-5" dirty="0">
                <a:latin typeface="Carlito"/>
                <a:cs typeface="Carlito"/>
              </a:rPr>
              <a:t>changing </a:t>
            </a:r>
            <a:r>
              <a:rPr sz="2000" spc="-10" dirty="0">
                <a:latin typeface="Carlito"/>
                <a:cs typeface="Carlito"/>
              </a:rPr>
              <a:t>technology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spc="-10" dirty="0">
                <a:latin typeface="Carlito"/>
                <a:cs typeface="Carlito"/>
              </a:rPr>
              <a:t>preparation  </a:t>
            </a:r>
            <a:r>
              <a:rPr sz="2000" dirty="0">
                <a:latin typeface="Carlito"/>
                <a:cs typeface="Carlito"/>
              </a:rPr>
              <a:t>and </a:t>
            </a:r>
            <a:r>
              <a:rPr sz="2000" spc="-20" dirty="0">
                <a:latin typeface="Carlito"/>
                <a:cs typeface="Carlito"/>
              </a:rPr>
              <a:t>for </a:t>
            </a:r>
            <a:r>
              <a:rPr sz="2000" dirty="0">
                <a:latin typeface="Carlito"/>
                <a:cs typeface="Carlito"/>
              </a:rPr>
              <a:t>medicines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similar </a:t>
            </a:r>
            <a:r>
              <a:rPr sz="2000" spc="-10" dirty="0">
                <a:latin typeface="Carlito"/>
                <a:cs typeface="Carlito"/>
              </a:rPr>
              <a:t>composition prepared</a:t>
            </a:r>
            <a:r>
              <a:rPr sz="2000" spc="-5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by</a:t>
            </a:r>
            <a:endParaRPr sz="2000" dirty="0">
              <a:latin typeface="Carlito"/>
              <a:cs typeface="Carlito"/>
            </a:endParaRPr>
          </a:p>
          <a:p>
            <a:pPr marL="90170">
              <a:lnSpc>
                <a:spcPts val="2785"/>
              </a:lnSpc>
            </a:pPr>
            <a:r>
              <a:rPr sz="2000" spc="-20" dirty="0">
                <a:latin typeface="Carlito"/>
                <a:cs typeface="Carlito"/>
              </a:rPr>
              <a:t>different</a:t>
            </a:r>
            <a:r>
              <a:rPr sz="200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companies.</a:t>
            </a:r>
            <a:endParaRPr sz="2000" dirty="0">
              <a:latin typeface="Carlito"/>
              <a:cs typeface="Carlito"/>
            </a:endParaRPr>
          </a:p>
          <a:p>
            <a:pPr marL="90170" marR="437515" indent="420370">
              <a:lnSpc>
                <a:spcPct val="99600"/>
              </a:lnSpc>
              <a:spcBef>
                <a:spcPts val="40"/>
              </a:spcBef>
            </a:pPr>
            <a:r>
              <a:rPr sz="2000" spc="-5" dirty="0">
                <a:latin typeface="Carlito"/>
                <a:cs typeface="Carlito"/>
              </a:rPr>
              <a:t>Usually </a:t>
            </a:r>
            <a:r>
              <a:rPr sz="2000" spc="-10" dirty="0">
                <a:latin typeface="Carlito"/>
                <a:cs typeface="Carlito"/>
              </a:rPr>
              <a:t>RBA </a:t>
            </a:r>
            <a:r>
              <a:rPr sz="2000" dirty="0">
                <a:latin typeface="Carlito"/>
                <a:cs typeface="Carlito"/>
              </a:rPr>
              <a:t>is </a:t>
            </a:r>
            <a:r>
              <a:rPr sz="2000" spc="-10" dirty="0">
                <a:latin typeface="Carlito"/>
                <a:cs typeface="Carlito"/>
              </a:rPr>
              <a:t>defined </a:t>
            </a:r>
            <a:r>
              <a:rPr sz="2000" spc="-20" dirty="0">
                <a:latin typeface="Carlito"/>
                <a:cs typeface="Carlito"/>
              </a:rPr>
              <a:t>for </a:t>
            </a:r>
            <a:r>
              <a:rPr sz="2000" dirty="0">
                <a:latin typeface="Carlito"/>
                <a:cs typeface="Carlito"/>
              </a:rPr>
              <a:t>medicines with the </a:t>
            </a:r>
            <a:r>
              <a:rPr sz="2000" spc="-5" dirty="0">
                <a:latin typeface="Carlito"/>
                <a:cs typeface="Carlito"/>
              </a:rPr>
              <a:t>same  </a:t>
            </a:r>
            <a:r>
              <a:rPr sz="2000" spc="-15" dirty="0">
                <a:latin typeface="Carlito"/>
                <a:cs typeface="Carlito"/>
              </a:rPr>
              <a:t>route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spc="-10" dirty="0">
                <a:latin typeface="Carlito"/>
                <a:cs typeface="Carlito"/>
              </a:rPr>
              <a:t>introduction </a:t>
            </a:r>
            <a:r>
              <a:rPr sz="2000" spc="-5" dirty="0">
                <a:latin typeface="Carlito"/>
                <a:cs typeface="Carlito"/>
              </a:rPr>
              <a:t>but </a:t>
            </a:r>
            <a:r>
              <a:rPr sz="2000" dirty="0">
                <a:latin typeface="Carlito"/>
                <a:cs typeface="Carlito"/>
              </a:rPr>
              <a:t>it is </a:t>
            </a:r>
            <a:r>
              <a:rPr sz="2000" spc="-10" dirty="0">
                <a:latin typeface="Carlito"/>
                <a:cs typeface="Carlito"/>
              </a:rPr>
              <a:t>possible </a:t>
            </a:r>
            <a:r>
              <a:rPr sz="2000" spc="-15" dirty="0">
                <a:latin typeface="Carlito"/>
                <a:cs typeface="Carlito"/>
              </a:rPr>
              <a:t>to </a:t>
            </a:r>
            <a:r>
              <a:rPr sz="2000" spc="-10" dirty="0">
                <a:latin typeface="Carlito"/>
                <a:cs typeface="Carlito"/>
              </a:rPr>
              <a:t>define </a:t>
            </a:r>
            <a:r>
              <a:rPr sz="2000" dirty="0">
                <a:latin typeface="Carlito"/>
                <a:cs typeface="Carlito"/>
              </a:rPr>
              <a:t>it </a:t>
            </a:r>
            <a:r>
              <a:rPr sz="2000" spc="-20" dirty="0">
                <a:latin typeface="Carlito"/>
                <a:cs typeface="Carlito"/>
              </a:rPr>
              <a:t>for  </a:t>
            </a:r>
            <a:r>
              <a:rPr sz="2000" dirty="0">
                <a:latin typeface="Carlito"/>
                <a:cs typeface="Carlito"/>
              </a:rPr>
              <a:t>medicines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spc="-20" dirty="0">
                <a:latin typeface="Carlito"/>
                <a:cs typeface="Carlito"/>
              </a:rPr>
              <a:t>different </a:t>
            </a:r>
            <a:r>
              <a:rPr sz="2000" dirty="0">
                <a:latin typeface="Carlito"/>
                <a:cs typeface="Carlito"/>
              </a:rPr>
              <a:t>medicinal </a:t>
            </a:r>
            <a:r>
              <a:rPr sz="2000" spc="-15" dirty="0">
                <a:latin typeface="Carlito"/>
                <a:cs typeface="Carlito"/>
              </a:rPr>
              <a:t>forms </a:t>
            </a:r>
            <a:r>
              <a:rPr sz="2000" dirty="0">
                <a:latin typeface="Carlito"/>
                <a:cs typeface="Carlito"/>
              </a:rPr>
              <a:t>as</a:t>
            </a:r>
            <a:r>
              <a:rPr sz="2000" spc="-3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well.</a:t>
            </a:r>
            <a:endParaRPr sz="2000" dirty="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2404" y="19557"/>
            <a:ext cx="58166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dirty="0">
                <a:solidFill>
                  <a:srgbClr val="1F487C"/>
                </a:solidFill>
                <a:latin typeface="Arial"/>
                <a:cs typeface="Arial"/>
              </a:rPr>
              <a:t>5. </a:t>
            </a:r>
            <a:r>
              <a:rPr sz="4400" i="1" spc="-35" dirty="0">
                <a:solidFill>
                  <a:srgbClr val="1F487C"/>
                </a:solidFill>
                <a:latin typeface="Arial"/>
                <a:cs typeface="Arial"/>
              </a:rPr>
              <a:t>Total</a:t>
            </a:r>
            <a:r>
              <a:rPr sz="4400" i="1" spc="-5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4400" i="1" dirty="0">
                <a:solidFill>
                  <a:srgbClr val="1F487C"/>
                </a:solidFill>
                <a:latin typeface="Arial"/>
                <a:cs typeface="Arial"/>
              </a:rPr>
              <a:t>bioavailability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63267" y="1053083"/>
            <a:ext cx="7381240" cy="3528060"/>
          </a:xfrm>
          <a:custGeom>
            <a:avLst/>
            <a:gdLst/>
            <a:ahLst/>
            <a:cxnLst/>
            <a:rect l="l" t="t" r="r" b="b"/>
            <a:pathLst>
              <a:path w="7381240" h="3528060">
                <a:moveTo>
                  <a:pt x="7380732" y="0"/>
                </a:moveTo>
                <a:lnTo>
                  <a:pt x="0" y="0"/>
                </a:lnTo>
                <a:lnTo>
                  <a:pt x="0" y="3528060"/>
                </a:lnTo>
                <a:lnTo>
                  <a:pt x="7380732" y="3528060"/>
                </a:lnTo>
                <a:lnTo>
                  <a:pt x="73807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42897" y="1059941"/>
            <a:ext cx="6700520" cy="30296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802640" indent="354965">
              <a:lnSpc>
                <a:spcPct val="100000"/>
              </a:lnSpc>
              <a:spcBef>
                <a:spcPts val="105"/>
              </a:spcBef>
            </a:pPr>
            <a:r>
              <a:rPr sz="2800" b="1" i="1" u="heavy" spc="-5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Total </a:t>
            </a:r>
            <a:r>
              <a:rPr sz="2800" b="1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bioavailability</a:t>
            </a:r>
            <a:r>
              <a:rPr sz="2800" b="1" i="1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is a </a:t>
            </a:r>
            <a:r>
              <a:rPr sz="2800" spc="-5" dirty="0">
                <a:latin typeface="Carlito"/>
                <a:cs typeface="Carlito"/>
              </a:rPr>
              <a:t>part of  </a:t>
            </a:r>
            <a:r>
              <a:rPr sz="2800" spc="-25" dirty="0">
                <a:latin typeface="Carlito"/>
                <a:cs typeface="Carlito"/>
              </a:rPr>
              <a:t>medicine’s </a:t>
            </a:r>
            <a:r>
              <a:rPr sz="2800" spc="-5" dirty="0">
                <a:latin typeface="Carlito"/>
                <a:cs typeface="Carlito"/>
              </a:rPr>
              <a:t>dose </a:t>
            </a:r>
            <a:r>
              <a:rPr sz="2800" spc="-35" dirty="0">
                <a:latin typeface="Carlito"/>
                <a:cs typeface="Carlito"/>
              </a:rPr>
              <a:t>taken </a:t>
            </a:r>
            <a:r>
              <a:rPr sz="2800" dirty="0">
                <a:latin typeface="Carlito"/>
                <a:cs typeface="Carlito"/>
              </a:rPr>
              <a:t>in, which</a:t>
            </a:r>
            <a:r>
              <a:rPr sz="2800" spc="7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has</a:t>
            </a:r>
            <a:endParaRPr sz="2800" dirty="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2800" spc="-5" dirty="0">
                <a:latin typeface="Carlito"/>
                <a:cs typeface="Carlito"/>
              </a:rPr>
              <a:t>reached </a:t>
            </a:r>
            <a:r>
              <a:rPr sz="2800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bloodstream </a:t>
            </a:r>
            <a:r>
              <a:rPr sz="2800" dirty="0">
                <a:latin typeface="Carlito"/>
                <a:cs typeface="Carlito"/>
              </a:rPr>
              <a:t>in </a:t>
            </a:r>
            <a:r>
              <a:rPr sz="2800" spc="-15" dirty="0">
                <a:latin typeface="Carlito"/>
                <a:cs typeface="Carlito"/>
              </a:rPr>
              <a:t>intact </a:t>
            </a:r>
            <a:r>
              <a:rPr sz="2800" spc="-25" dirty="0">
                <a:latin typeface="Carlito"/>
                <a:cs typeface="Carlito"/>
              </a:rPr>
              <a:t>form  </a:t>
            </a:r>
            <a:r>
              <a:rPr sz="2800" dirty="0">
                <a:latin typeface="Carlito"/>
                <a:cs typeface="Carlito"/>
              </a:rPr>
              <a:t>and in </a:t>
            </a:r>
            <a:r>
              <a:rPr sz="2800" spc="-25" dirty="0">
                <a:latin typeface="Carlito"/>
                <a:cs typeface="Carlito"/>
              </a:rPr>
              <a:t>form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metabolites, </a:t>
            </a:r>
            <a:r>
              <a:rPr sz="2800" spc="-5" dirty="0">
                <a:latin typeface="Carlito"/>
                <a:cs typeface="Carlito"/>
              </a:rPr>
              <a:t>that </a:t>
            </a:r>
            <a:r>
              <a:rPr sz="2800" spc="-15" dirty="0">
                <a:latin typeface="Carlito"/>
                <a:cs typeface="Carlito"/>
              </a:rPr>
              <a:t>are  formed </a:t>
            </a:r>
            <a:r>
              <a:rPr sz="2800" spc="-5" dirty="0">
                <a:latin typeface="Carlito"/>
                <a:cs typeface="Carlito"/>
              </a:rPr>
              <a:t>during </a:t>
            </a:r>
            <a:r>
              <a:rPr sz="2800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process </a:t>
            </a:r>
            <a:r>
              <a:rPr sz="2800" dirty="0">
                <a:latin typeface="Carlito"/>
                <a:cs typeface="Carlito"/>
              </a:rPr>
              <a:t>of </a:t>
            </a:r>
            <a:r>
              <a:rPr sz="2800" spc="-10" dirty="0">
                <a:latin typeface="Carlito"/>
                <a:cs typeface="Carlito"/>
              </a:rPr>
              <a:t>absorption  </a:t>
            </a:r>
            <a:r>
              <a:rPr sz="2800" dirty="0">
                <a:latin typeface="Carlito"/>
                <a:cs typeface="Carlito"/>
              </a:rPr>
              <a:t>and as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result 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presystemic</a:t>
            </a:r>
            <a:endParaRPr sz="2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800" spc="-10" dirty="0">
                <a:latin typeface="Carlito"/>
                <a:cs typeface="Carlito"/>
              </a:rPr>
              <a:t>metabolism </a:t>
            </a:r>
            <a:r>
              <a:rPr sz="2800" spc="-15" dirty="0">
                <a:latin typeface="Carlito"/>
                <a:cs typeface="Carlito"/>
              </a:rPr>
              <a:t>(“first-pass </a:t>
            </a:r>
            <a:r>
              <a:rPr sz="2800" spc="-30" dirty="0">
                <a:latin typeface="Carlito"/>
                <a:cs typeface="Carlito"/>
              </a:rPr>
              <a:t>effect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”).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20774" y="4869941"/>
            <a:ext cx="7344409" cy="1179830"/>
          </a:xfrm>
          <a:prstGeom prst="rect">
            <a:avLst/>
          </a:prstGeom>
          <a:solidFill>
            <a:srgbClr val="FFCCFF"/>
          </a:solidFill>
          <a:ln w="38100">
            <a:solidFill>
              <a:srgbClr val="80008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80"/>
              </a:lnSpc>
            </a:pPr>
            <a:r>
              <a:rPr sz="2800" spc="-60" dirty="0">
                <a:latin typeface="Carlito"/>
                <a:cs typeface="Carlito"/>
              </a:rPr>
              <a:t>Total </a:t>
            </a:r>
            <a:r>
              <a:rPr sz="2800" spc="-15" dirty="0">
                <a:latin typeface="Carlito"/>
                <a:cs typeface="Carlito"/>
              </a:rPr>
              <a:t>bioavailability </a:t>
            </a:r>
            <a:r>
              <a:rPr sz="2800" spc="-5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defined </a:t>
            </a:r>
            <a:r>
              <a:rPr sz="2800" spc="-25" dirty="0">
                <a:latin typeface="Carlito"/>
                <a:cs typeface="Carlito"/>
              </a:rPr>
              <a:t>for</a:t>
            </a:r>
            <a:r>
              <a:rPr sz="2800" spc="10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medicines</a:t>
            </a:r>
            <a:endParaRPr sz="2800" dirty="0">
              <a:latin typeface="Carlito"/>
              <a:cs typeface="Carlito"/>
            </a:endParaRPr>
          </a:p>
          <a:p>
            <a:pPr marL="172720" marR="167640" algn="ctr">
              <a:lnSpc>
                <a:spcPts val="3020"/>
              </a:lnSpc>
              <a:spcBef>
                <a:spcPts val="215"/>
              </a:spcBef>
            </a:pPr>
            <a:r>
              <a:rPr sz="2800" spc="-5" dirty="0">
                <a:latin typeface="Carlito"/>
                <a:cs typeface="Carlito"/>
              </a:rPr>
              <a:t>which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subjected </a:t>
            </a:r>
            <a:r>
              <a:rPr sz="2800" spc="-20" dirty="0">
                <a:latin typeface="Carlito"/>
                <a:cs typeface="Carlito"/>
              </a:rPr>
              <a:t>to </a:t>
            </a:r>
            <a:r>
              <a:rPr sz="2800" spc="-10" dirty="0">
                <a:latin typeface="Carlito"/>
                <a:cs typeface="Carlito"/>
              </a:rPr>
              <a:t>metabolism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15" dirty="0">
                <a:latin typeface="Carlito"/>
                <a:cs typeface="Carlito"/>
              </a:rPr>
              <a:t>liver </a:t>
            </a:r>
            <a:r>
              <a:rPr sz="2800" spc="-5" dirty="0">
                <a:latin typeface="Carlito"/>
                <a:cs typeface="Carlito"/>
              </a:rPr>
              <a:t>when  </a:t>
            </a:r>
            <a:r>
              <a:rPr sz="2800" spc="-30" dirty="0">
                <a:latin typeface="Carlito"/>
                <a:cs typeface="Carlito"/>
              </a:rPr>
              <a:t>taken </a:t>
            </a:r>
            <a:r>
              <a:rPr sz="2800" spc="-5" dirty="0">
                <a:latin typeface="Carlito"/>
                <a:cs typeface="Carlito"/>
              </a:rPr>
              <a:t>in </a:t>
            </a:r>
            <a:r>
              <a:rPr sz="2800" spc="-25" dirty="0">
                <a:latin typeface="Carlito"/>
                <a:cs typeface="Carlito"/>
              </a:rPr>
              <a:t>peroral</a:t>
            </a:r>
            <a:r>
              <a:rPr sz="2800" spc="4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route.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22817" y="647832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8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86485" marR="5080">
              <a:lnSpc>
                <a:spcPct val="100000"/>
              </a:lnSpc>
              <a:spcBef>
                <a:spcPts val="105"/>
              </a:spcBef>
            </a:pPr>
            <a:r>
              <a:rPr b="1" spc="-55" dirty="0">
                <a:latin typeface="Times New Roman"/>
                <a:cs typeface="Times New Roman"/>
              </a:rPr>
              <a:t>BIOAVAILABILITY </a:t>
            </a:r>
            <a:r>
              <a:rPr dirty="0"/>
              <a:t>is a measurement  of the rate and extent to which a drug  reaches the systemic</a:t>
            </a:r>
            <a:r>
              <a:rPr spc="-55" dirty="0"/>
              <a:t> </a:t>
            </a:r>
            <a:r>
              <a:rPr dirty="0"/>
              <a:t>circulation.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93494" y="3186811"/>
            <a:ext cx="64985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It is denoted by the letter </a:t>
            </a:r>
            <a:r>
              <a:rPr sz="2800" i="1" spc="-5" dirty="0">
                <a:latin typeface="Times New Roman"/>
                <a:cs typeface="Times New Roman"/>
              </a:rPr>
              <a:t>f </a:t>
            </a:r>
            <a:r>
              <a:rPr sz="2800" spc="-30" dirty="0">
                <a:latin typeface="Times New Roman"/>
                <a:cs typeface="Times New Roman"/>
              </a:rPr>
              <a:t>(or, </a:t>
            </a:r>
            <a:r>
              <a:rPr sz="2800" spc="-5" dirty="0">
                <a:latin typeface="Times New Roman"/>
                <a:cs typeface="Times New Roman"/>
              </a:rPr>
              <a:t>if expressed in  percent, by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i="1" spc="-5" dirty="0">
                <a:latin typeface="Times New Roman"/>
                <a:cs typeface="Times New Roman"/>
              </a:rPr>
              <a:t>F</a:t>
            </a:r>
            <a:r>
              <a:rPr sz="2800" spc="-5" dirty="0">
                <a:latin typeface="Times New Roman"/>
                <a:cs typeface="Times New Roman"/>
              </a:rPr>
              <a:t>).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744" y="396027"/>
            <a:ext cx="8229600" cy="5785485"/>
          </a:xfrm>
          <a:custGeom>
            <a:avLst/>
            <a:gdLst/>
            <a:ahLst/>
            <a:cxnLst/>
            <a:rect l="l" t="t" r="r" b="b"/>
            <a:pathLst>
              <a:path w="8229600" h="5785484">
                <a:moveTo>
                  <a:pt x="8229600" y="0"/>
                </a:moveTo>
                <a:lnTo>
                  <a:pt x="0" y="0"/>
                </a:lnTo>
                <a:lnTo>
                  <a:pt x="0" y="5785104"/>
                </a:lnTo>
                <a:lnTo>
                  <a:pt x="8229600" y="5785104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 sz="1400" dirty="0"/>
          </a:p>
        </p:txBody>
      </p:sp>
      <p:sp>
        <p:nvSpPr>
          <p:cNvPr id="3" name="object 3"/>
          <p:cNvSpPr txBox="1"/>
          <p:nvPr/>
        </p:nvSpPr>
        <p:spPr>
          <a:xfrm>
            <a:off x="428244" y="228600"/>
            <a:ext cx="8010525" cy="59529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1230" marR="1525270" indent="-473075">
              <a:lnSpc>
                <a:spcPct val="100000"/>
              </a:lnSpc>
              <a:spcBef>
                <a:spcPts val="100"/>
              </a:spcBef>
              <a:tabLst>
                <a:tab pos="3139440" algn="l"/>
              </a:tabLst>
            </a:pPr>
            <a:r>
              <a:rPr sz="3200" b="1" spc="-20" dirty="0">
                <a:latin typeface="Carlito"/>
                <a:cs typeface="Carlito"/>
              </a:rPr>
              <a:t>Factors	</a:t>
            </a:r>
            <a:r>
              <a:rPr sz="3200" b="1" dirty="0">
                <a:latin typeface="Carlito"/>
                <a:cs typeface="Carlito"/>
              </a:rPr>
              <a:t>which has</a:t>
            </a:r>
            <a:r>
              <a:rPr sz="3200" b="1" spc="-95" dirty="0">
                <a:latin typeface="Carlito"/>
                <a:cs typeface="Carlito"/>
              </a:rPr>
              <a:t> </a:t>
            </a:r>
            <a:r>
              <a:rPr sz="3200" b="1" spc="-5" dirty="0">
                <a:latin typeface="Carlito"/>
                <a:cs typeface="Carlito"/>
              </a:rPr>
              <a:t>influence  </a:t>
            </a:r>
            <a:r>
              <a:rPr sz="3200" b="1" dirty="0">
                <a:latin typeface="Carlito"/>
                <a:cs typeface="Carlito"/>
              </a:rPr>
              <a:t>on </a:t>
            </a:r>
            <a:r>
              <a:rPr sz="3200" b="1" spc="-5" dirty="0">
                <a:latin typeface="Carlito"/>
                <a:cs typeface="Carlito"/>
              </a:rPr>
              <a:t>the </a:t>
            </a:r>
            <a:r>
              <a:rPr sz="3200" b="1" spc="-10" dirty="0">
                <a:latin typeface="Carlito"/>
                <a:cs typeface="Carlito"/>
              </a:rPr>
              <a:t>release </a:t>
            </a:r>
            <a:r>
              <a:rPr sz="3200" b="1" dirty="0">
                <a:latin typeface="Carlito"/>
                <a:cs typeface="Carlito"/>
              </a:rPr>
              <a:t>of</a:t>
            </a:r>
            <a:r>
              <a:rPr sz="3200" b="1" spc="-40" dirty="0">
                <a:latin typeface="Carlito"/>
                <a:cs typeface="Carlito"/>
              </a:rPr>
              <a:t> </a:t>
            </a:r>
            <a:r>
              <a:rPr sz="3200" b="1" dirty="0">
                <a:latin typeface="Carlito"/>
                <a:cs typeface="Carlito"/>
              </a:rPr>
              <a:t>drugs</a:t>
            </a:r>
            <a:endParaRPr sz="32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12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When MS has moved to a soluble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form</a:t>
            </a:r>
          </a:p>
          <a:p>
            <a:pPr marL="355600" marR="5080">
              <a:lnSpc>
                <a:spcPct val="150000"/>
              </a:lnSpc>
            </a:pPr>
            <a:r>
              <a:rPr sz="2800" dirty="0">
                <a:latin typeface="Times New Roman"/>
                <a:cs typeface="Times New Roman"/>
              </a:rPr>
              <a:t>suitable for absorption at the injection site, it  still has </a:t>
            </a:r>
            <a:r>
              <a:rPr sz="2800" spc="-5" dirty="0">
                <a:latin typeface="Times New Roman"/>
                <a:cs typeface="Times New Roman"/>
              </a:rPr>
              <a:t>to </a:t>
            </a:r>
            <a:r>
              <a:rPr sz="2800" dirty="0">
                <a:latin typeface="Times New Roman"/>
                <a:cs typeface="Times New Roman"/>
              </a:rPr>
              <a:t>overcome a series of membranes  before penetrate the capillary bed and enter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  systemic blood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flow.</a:t>
            </a:r>
            <a:endParaRPr sz="2800" dirty="0">
              <a:latin typeface="Times New Roman"/>
              <a:cs typeface="Times New Roman"/>
            </a:endParaRPr>
          </a:p>
          <a:p>
            <a:pPr marL="355600" marR="457834" algn="just">
              <a:lnSpc>
                <a:spcPct val="150000"/>
              </a:lnSpc>
              <a:spcBef>
                <a:spcPts val="5"/>
              </a:spcBef>
            </a:pPr>
            <a:r>
              <a:rPr sz="2800" spc="-35" dirty="0">
                <a:latin typeface="Times New Roman"/>
                <a:cs typeface="Times New Roman"/>
              </a:rPr>
              <a:t>With </a:t>
            </a: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introduction of drugs into the body  through </a:t>
            </a:r>
            <a:r>
              <a:rPr sz="2800" spc="-10" dirty="0">
                <a:latin typeface="Times New Roman"/>
                <a:cs typeface="Times New Roman"/>
              </a:rPr>
              <a:t>non-vascular, </a:t>
            </a:r>
            <a:r>
              <a:rPr sz="2800" dirty="0">
                <a:latin typeface="Times New Roman"/>
                <a:cs typeface="Times New Roman"/>
              </a:rPr>
              <a:t>a number of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variables  may </a:t>
            </a:r>
            <a:r>
              <a:rPr sz="2800" spc="-10" dirty="0">
                <a:latin typeface="Times New Roman"/>
                <a:cs typeface="Times New Roman"/>
              </a:rPr>
              <a:t>affect </a:t>
            </a:r>
            <a:r>
              <a:rPr sz="2800" dirty="0">
                <a:latin typeface="Times New Roman"/>
                <a:cs typeface="Times New Roman"/>
              </a:rPr>
              <a:t>their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bioavailability.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1429511"/>
            <a:ext cx="8229600" cy="4525010"/>
          </a:xfrm>
          <a:custGeom>
            <a:avLst/>
            <a:gdLst/>
            <a:ahLst/>
            <a:cxnLst/>
            <a:rect l="l" t="t" r="r" b="b"/>
            <a:pathLst>
              <a:path w="8229600" h="4525010">
                <a:moveTo>
                  <a:pt x="8229600" y="0"/>
                </a:moveTo>
                <a:lnTo>
                  <a:pt x="0" y="0"/>
                </a:lnTo>
                <a:lnTo>
                  <a:pt x="0" y="4524756"/>
                </a:lnTo>
                <a:lnTo>
                  <a:pt x="8229600" y="4524756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3444" y="0"/>
            <a:ext cx="7639050" cy="596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5455" marR="1639570" indent="-473075">
              <a:lnSpc>
                <a:spcPct val="100000"/>
              </a:lnSpc>
              <a:spcBef>
                <a:spcPts val="100"/>
              </a:spcBef>
              <a:tabLst>
                <a:tab pos="2653665" algn="l"/>
              </a:tabLst>
            </a:pPr>
            <a:r>
              <a:rPr sz="3200" b="1" spc="-20" dirty="0">
                <a:latin typeface="Carlito"/>
                <a:cs typeface="Carlito"/>
              </a:rPr>
              <a:t>Factors	</a:t>
            </a:r>
            <a:r>
              <a:rPr sz="3200" b="1" dirty="0">
                <a:latin typeface="Carlito"/>
                <a:cs typeface="Carlito"/>
              </a:rPr>
              <a:t>which has</a:t>
            </a:r>
            <a:r>
              <a:rPr sz="3200" b="1" spc="-95" dirty="0">
                <a:latin typeface="Carlito"/>
                <a:cs typeface="Carlito"/>
              </a:rPr>
              <a:t> </a:t>
            </a:r>
            <a:r>
              <a:rPr sz="3200" b="1" spc="-5" dirty="0">
                <a:latin typeface="Carlito"/>
                <a:cs typeface="Carlito"/>
              </a:rPr>
              <a:t>influence  </a:t>
            </a:r>
            <a:r>
              <a:rPr sz="3200" b="1" dirty="0">
                <a:latin typeface="Carlito"/>
                <a:cs typeface="Carlito"/>
              </a:rPr>
              <a:t>on </a:t>
            </a:r>
            <a:r>
              <a:rPr sz="3200" b="1" spc="-5" dirty="0">
                <a:latin typeface="Carlito"/>
                <a:cs typeface="Carlito"/>
              </a:rPr>
              <a:t>the </a:t>
            </a:r>
            <a:r>
              <a:rPr sz="3200" b="1" spc="-10" dirty="0">
                <a:latin typeface="Carlito"/>
                <a:cs typeface="Carlito"/>
              </a:rPr>
              <a:t>release </a:t>
            </a:r>
            <a:r>
              <a:rPr sz="3200" b="1" dirty="0">
                <a:latin typeface="Carlito"/>
                <a:cs typeface="Carlito"/>
              </a:rPr>
              <a:t>of</a:t>
            </a:r>
            <a:r>
              <a:rPr sz="3200" b="1" spc="-40" dirty="0">
                <a:latin typeface="Carlito"/>
                <a:cs typeface="Carlito"/>
              </a:rPr>
              <a:t> </a:t>
            </a:r>
            <a:r>
              <a:rPr sz="3200" b="1" dirty="0">
                <a:latin typeface="Carlito"/>
                <a:cs typeface="Carlito"/>
              </a:rPr>
              <a:t>drugs</a:t>
            </a:r>
            <a:endParaRPr sz="3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00" dirty="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3200" dirty="0">
                <a:latin typeface="Times New Roman"/>
                <a:cs typeface="Times New Roman"/>
              </a:rPr>
              <a:t>The extent of absorption of drugs </a:t>
            </a:r>
            <a:r>
              <a:rPr sz="3200" spc="-5" dirty="0">
                <a:latin typeface="Times New Roman"/>
                <a:cs typeface="Times New Roman"/>
              </a:rPr>
              <a:t>affecting  </a:t>
            </a:r>
            <a:r>
              <a:rPr sz="3200" dirty="0">
                <a:latin typeface="Times New Roman"/>
                <a:cs typeface="Times New Roman"/>
              </a:rPr>
              <a:t>various factors, especially factors of  physiological and pharmaceutical agenda that  ultimately determine the bioavailability of the  drug. In each case, the factors </a:t>
            </a:r>
            <a:r>
              <a:rPr sz="3200" spc="-5" dirty="0">
                <a:latin typeface="Times New Roman"/>
                <a:cs typeface="Times New Roman"/>
              </a:rPr>
              <a:t>affecting </a:t>
            </a:r>
            <a:r>
              <a:rPr sz="3200" dirty="0">
                <a:latin typeface="Times New Roman"/>
                <a:cs typeface="Times New Roman"/>
              </a:rPr>
              <a:t>the  processes of absorption, biotransformation,  elimination, can alter the biological  equivalence of drugs and thus their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therapeutic  equivalence.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0996" y="1408175"/>
            <a:ext cx="6850380" cy="1089660"/>
            <a:chOff x="1110996" y="1408175"/>
            <a:chExt cx="6850380" cy="1089660"/>
          </a:xfrm>
        </p:grpSpPr>
        <p:sp>
          <p:nvSpPr>
            <p:cNvPr id="3" name="object 3"/>
            <p:cNvSpPr/>
            <p:nvPr/>
          </p:nvSpPr>
          <p:spPr>
            <a:xfrm>
              <a:off x="1115568" y="1412747"/>
              <a:ext cx="6841490" cy="1080770"/>
            </a:xfrm>
            <a:custGeom>
              <a:avLst/>
              <a:gdLst/>
              <a:ahLst/>
              <a:cxnLst/>
              <a:rect l="l" t="t" r="r" b="b"/>
              <a:pathLst>
                <a:path w="6841490" h="1080770">
                  <a:moveTo>
                    <a:pt x="6841235" y="0"/>
                  </a:moveTo>
                  <a:lnTo>
                    <a:pt x="0" y="0"/>
                  </a:lnTo>
                  <a:lnTo>
                    <a:pt x="0" y="1080515"/>
                  </a:lnTo>
                  <a:lnTo>
                    <a:pt x="6841235" y="1080515"/>
                  </a:lnTo>
                  <a:lnTo>
                    <a:pt x="6841235" y="0"/>
                  </a:lnTo>
                  <a:close/>
                </a:path>
              </a:pathLst>
            </a:custGeom>
            <a:solidFill>
              <a:srgbClr val="FF7B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15568" y="1412747"/>
              <a:ext cx="6841490" cy="1080770"/>
            </a:xfrm>
            <a:custGeom>
              <a:avLst/>
              <a:gdLst/>
              <a:ahLst/>
              <a:cxnLst/>
              <a:rect l="l" t="t" r="r" b="b"/>
              <a:pathLst>
                <a:path w="6841490" h="1080770">
                  <a:moveTo>
                    <a:pt x="0" y="1080515"/>
                  </a:moveTo>
                  <a:lnTo>
                    <a:pt x="6841235" y="1080515"/>
                  </a:lnTo>
                  <a:lnTo>
                    <a:pt x="6841235" y="0"/>
                  </a:lnTo>
                  <a:lnTo>
                    <a:pt x="0" y="0"/>
                  </a:lnTo>
                  <a:lnTo>
                    <a:pt x="0" y="108051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94917" y="1420495"/>
            <a:ext cx="5797550" cy="11201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260"/>
              </a:spcBef>
            </a:pPr>
            <a:r>
              <a:rPr sz="3600" b="1" spc="-65" dirty="0">
                <a:latin typeface="Times New Roman"/>
                <a:cs typeface="Times New Roman"/>
              </a:rPr>
              <a:t>BIOAVAILABILITY </a:t>
            </a:r>
            <a:r>
              <a:rPr sz="3600" b="1" dirty="0">
                <a:latin typeface="Times New Roman"/>
                <a:cs typeface="Times New Roman"/>
              </a:rPr>
              <a:t>of</a:t>
            </a:r>
            <a:r>
              <a:rPr sz="3600" b="1" spc="-13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Carlito"/>
                <a:cs typeface="Carlito"/>
              </a:rPr>
              <a:t>drugs  depends</a:t>
            </a:r>
            <a:r>
              <a:rPr sz="3600" b="1" spc="5" dirty="0">
                <a:latin typeface="Carlito"/>
                <a:cs typeface="Carlito"/>
              </a:rPr>
              <a:t> </a:t>
            </a:r>
            <a:r>
              <a:rPr sz="3600" b="1" dirty="0">
                <a:latin typeface="Carlito"/>
                <a:cs typeface="Carlito"/>
              </a:rPr>
              <a:t>on:</a:t>
            </a:r>
            <a:endParaRPr sz="360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51176" y="2703576"/>
            <a:ext cx="4041775" cy="802005"/>
            <a:chOff x="2551176" y="2703576"/>
            <a:chExt cx="4041775" cy="802005"/>
          </a:xfrm>
        </p:grpSpPr>
        <p:sp>
          <p:nvSpPr>
            <p:cNvPr id="7" name="object 7"/>
            <p:cNvSpPr/>
            <p:nvPr/>
          </p:nvSpPr>
          <p:spPr>
            <a:xfrm>
              <a:off x="2555748" y="2708148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4032504" y="0"/>
                  </a:moveTo>
                  <a:lnTo>
                    <a:pt x="0" y="0"/>
                  </a:lnTo>
                  <a:lnTo>
                    <a:pt x="0" y="792479"/>
                  </a:lnTo>
                  <a:lnTo>
                    <a:pt x="4032504" y="792479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55748" y="2708148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0" y="792479"/>
                  </a:moveTo>
                  <a:lnTo>
                    <a:pt x="4032504" y="792479"/>
                  </a:lnTo>
                  <a:lnTo>
                    <a:pt x="4032504" y="0"/>
                  </a:lnTo>
                  <a:lnTo>
                    <a:pt x="0" y="0"/>
                  </a:lnTo>
                  <a:lnTo>
                    <a:pt x="0" y="79247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555748" y="2708148"/>
            <a:ext cx="4032885" cy="79248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35"/>
              </a:spcBef>
            </a:pPr>
            <a:r>
              <a:rPr sz="3600" spc="-15" dirty="0">
                <a:latin typeface="Carlito"/>
                <a:cs typeface="Carlito"/>
              </a:rPr>
              <a:t>Disintegration</a:t>
            </a:r>
            <a:endParaRPr sz="3600">
              <a:latin typeface="Carlito"/>
              <a:cs typeface="Carli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551176" y="3784091"/>
            <a:ext cx="4041775" cy="802005"/>
            <a:chOff x="2551176" y="3784091"/>
            <a:chExt cx="4041775" cy="802005"/>
          </a:xfrm>
        </p:grpSpPr>
        <p:sp>
          <p:nvSpPr>
            <p:cNvPr id="11" name="object 11"/>
            <p:cNvSpPr/>
            <p:nvPr/>
          </p:nvSpPr>
          <p:spPr>
            <a:xfrm>
              <a:off x="2555748" y="3788663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4032504" y="0"/>
                  </a:moveTo>
                  <a:lnTo>
                    <a:pt x="0" y="0"/>
                  </a:lnTo>
                  <a:lnTo>
                    <a:pt x="0" y="792480"/>
                  </a:lnTo>
                  <a:lnTo>
                    <a:pt x="4032504" y="792480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55748" y="3788663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0" y="792480"/>
                  </a:moveTo>
                  <a:lnTo>
                    <a:pt x="4032504" y="792480"/>
                  </a:lnTo>
                  <a:lnTo>
                    <a:pt x="4032504" y="0"/>
                  </a:lnTo>
                  <a:lnTo>
                    <a:pt x="0" y="0"/>
                  </a:lnTo>
                  <a:lnTo>
                    <a:pt x="0" y="7924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55748" y="3788664"/>
            <a:ext cx="4032885" cy="79248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40"/>
              </a:spcBef>
            </a:pPr>
            <a:r>
              <a:rPr sz="3600" spc="-5" dirty="0">
                <a:latin typeface="Carlito"/>
                <a:cs typeface="Carlito"/>
              </a:rPr>
              <a:t>Dissolution</a:t>
            </a:r>
            <a:endParaRPr sz="3600">
              <a:latin typeface="Carlito"/>
              <a:cs typeface="Carli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551176" y="4864608"/>
            <a:ext cx="4041775" cy="802005"/>
            <a:chOff x="2551176" y="4864608"/>
            <a:chExt cx="4041775" cy="802005"/>
          </a:xfrm>
        </p:grpSpPr>
        <p:sp>
          <p:nvSpPr>
            <p:cNvPr id="15" name="object 15"/>
            <p:cNvSpPr/>
            <p:nvPr/>
          </p:nvSpPr>
          <p:spPr>
            <a:xfrm>
              <a:off x="2555748" y="4869180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4032504" y="0"/>
                  </a:moveTo>
                  <a:lnTo>
                    <a:pt x="0" y="0"/>
                  </a:lnTo>
                  <a:lnTo>
                    <a:pt x="0" y="792480"/>
                  </a:lnTo>
                  <a:lnTo>
                    <a:pt x="4032504" y="792480"/>
                  </a:lnTo>
                  <a:lnTo>
                    <a:pt x="4032504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55748" y="4869180"/>
              <a:ext cx="4032885" cy="792480"/>
            </a:xfrm>
            <a:custGeom>
              <a:avLst/>
              <a:gdLst/>
              <a:ahLst/>
              <a:cxnLst/>
              <a:rect l="l" t="t" r="r" b="b"/>
              <a:pathLst>
                <a:path w="4032884" h="792479">
                  <a:moveTo>
                    <a:pt x="0" y="792480"/>
                  </a:moveTo>
                  <a:lnTo>
                    <a:pt x="4032504" y="792480"/>
                  </a:lnTo>
                  <a:lnTo>
                    <a:pt x="4032504" y="0"/>
                  </a:lnTo>
                  <a:lnTo>
                    <a:pt x="0" y="0"/>
                  </a:lnTo>
                  <a:lnTo>
                    <a:pt x="0" y="7924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555748" y="4869179"/>
            <a:ext cx="4032885" cy="79248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35"/>
              </a:spcBef>
            </a:pPr>
            <a:r>
              <a:rPr sz="3600" spc="-10" dirty="0">
                <a:latin typeface="Carlito"/>
                <a:cs typeface="Carlito"/>
              </a:rPr>
              <a:t>Release</a:t>
            </a:r>
            <a:endParaRPr sz="3600">
              <a:latin typeface="Carlito"/>
              <a:cs typeface="Carlito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243708" y="0"/>
            <a:ext cx="475361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5140" marR="5080" indent="-473075">
              <a:lnSpc>
                <a:spcPct val="100000"/>
              </a:lnSpc>
              <a:spcBef>
                <a:spcPts val="100"/>
              </a:spcBef>
              <a:tabLst>
                <a:tab pos="1403350" algn="l"/>
              </a:tabLst>
            </a:pPr>
            <a:r>
              <a:rPr sz="3200" spc="-20" dirty="0"/>
              <a:t>Factors	</a:t>
            </a:r>
            <a:r>
              <a:rPr sz="3200" dirty="0"/>
              <a:t>which has</a:t>
            </a:r>
            <a:r>
              <a:rPr sz="3200" spc="-95" dirty="0"/>
              <a:t> </a:t>
            </a:r>
            <a:r>
              <a:rPr sz="3200" spc="-5" dirty="0"/>
              <a:t>influence  </a:t>
            </a:r>
            <a:r>
              <a:rPr sz="3200" dirty="0"/>
              <a:t>on </a:t>
            </a:r>
            <a:r>
              <a:rPr sz="3200" spc="-5" dirty="0"/>
              <a:t>the </a:t>
            </a:r>
            <a:r>
              <a:rPr sz="3200" spc="-10" dirty="0"/>
              <a:t>release </a:t>
            </a:r>
            <a:r>
              <a:rPr sz="3200" dirty="0"/>
              <a:t>of</a:t>
            </a:r>
            <a:r>
              <a:rPr sz="3200" spc="-40" dirty="0"/>
              <a:t> </a:t>
            </a:r>
            <a:r>
              <a:rPr sz="3200" dirty="0"/>
              <a:t>drugs</a:t>
            </a:r>
            <a:endParaRPr sz="320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0212" y="1239215"/>
            <a:ext cx="8425180" cy="5232400"/>
          </a:xfrm>
          <a:custGeom>
            <a:avLst/>
            <a:gdLst/>
            <a:ahLst/>
            <a:cxnLst/>
            <a:rect l="l" t="t" r="r" b="b"/>
            <a:pathLst>
              <a:path w="8425180" h="5232400">
                <a:moveTo>
                  <a:pt x="8424672" y="0"/>
                </a:moveTo>
                <a:lnTo>
                  <a:pt x="0" y="0"/>
                </a:lnTo>
                <a:lnTo>
                  <a:pt x="0" y="5231892"/>
                </a:lnTo>
                <a:lnTo>
                  <a:pt x="8424672" y="5231892"/>
                </a:lnTo>
                <a:lnTo>
                  <a:pt x="8424672" y="0"/>
                </a:lnTo>
                <a:close/>
              </a:path>
            </a:pathLst>
          </a:custGeom>
          <a:solidFill>
            <a:srgbClr val="FF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5642" y="1290650"/>
            <a:ext cx="7758430" cy="456265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203835">
              <a:lnSpc>
                <a:spcPct val="90000"/>
              </a:lnSpc>
              <a:spcBef>
                <a:spcPts val="535"/>
              </a:spcBef>
            </a:pPr>
            <a:r>
              <a:rPr sz="3200" spc="-10" dirty="0">
                <a:latin typeface="Carlito"/>
                <a:cs typeface="Carlito"/>
              </a:rPr>
              <a:t>Determination </a:t>
            </a:r>
            <a:r>
              <a:rPr sz="3200" spc="-5" dirty="0">
                <a:latin typeface="Carlito"/>
                <a:cs typeface="Carlito"/>
              </a:rPr>
              <a:t>of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25" dirty="0">
                <a:latin typeface="Carlito"/>
                <a:cs typeface="Carlito"/>
              </a:rPr>
              <a:t>parameters </a:t>
            </a:r>
            <a:r>
              <a:rPr sz="3200" spc="-10" dirty="0">
                <a:latin typeface="Carlito"/>
                <a:cs typeface="Carlito"/>
              </a:rPr>
              <a:t>above  </a:t>
            </a:r>
            <a:r>
              <a:rPr sz="3200" spc="-25" dirty="0">
                <a:latin typeface="Carlito"/>
                <a:cs typeface="Carlito"/>
              </a:rPr>
              <a:t>for </a:t>
            </a:r>
            <a:r>
              <a:rPr sz="3200" dirty="0">
                <a:latin typeface="Carlito"/>
                <a:cs typeface="Carlito"/>
              </a:rPr>
              <a:t>MS is </a:t>
            </a:r>
            <a:r>
              <a:rPr sz="3200" spc="-10" dirty="0">
                <a:latin typeface="Carlito"/>
                <a:cs typeface="Carlito"/>
              </a:rPr>
              <a:t>mandatory </a:t>
            </a:r>
            <a:r>
              <a:rPr sz="3200" spc="-5" dirty="0">
                <a:latin typeface="Carlito"/>
                <a:cs typeface="Carlito"/>
              </a:rPr>
              <a:t>of </a:t>
            </a:r>
            <a:r>
              <a:rPr sz="3200" dirty="0">
                <a:latin typeface="Carlito"/>
                <a:cs typeface="Carlito"/>
              </a:rPr>
              <a:t>the</a:t>
            </a:r>
            <a:r>
              <a:rPr sz="3200" spc="-90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development  </a:t>
            </a:r>
            <a:r>
              <a:rPr sz="3200" spc="-5" dirty="0">
                <a:latin typeface="Carlito"/>
                <a:cs typeface="Carlito"/>
              </a:rPr>
              <a:t>of new drugs, </a:t>
            </a:r>
            <a:r>
              <a:rPr sz="3200" dirty="0">
                <a:latin typeface="Carlito"/>
                <a:cs typeface="Carlito"/>
              </a:rPr>
              <a:t>as </a:t>
            </a:r>
            <a:r>
              <a:rPr sz="3200" spc="-10" dirty="0">
                <a:latin typeface="Carlito"/>
                <a:cs typeface="Carlito"/>
              </a:rPr>
              <a:t>well </a:t>
            </a:r>
            <a:r>
              <a:rPr sz="3200" dirty="0">
                <a:latin typeface="Carlito"/>
                <a:cs typeface="Carlito"/>
              </a:rPr>
              <a:t>as their quality  </a:t>
            </a:r>
            <a:r>
              <a:rPr sz="3200" spc="-20" dirty="0">
                <a:latin typeface="Carlito"/>
                <a:cs typeface="Carlito"/>
              </a:rPr>
              <a:t>control </a:t>
            </a:r>
            <a:r>
              <a:rPr sz="3200" dirty="0">
                <a:latin typeface="Carlito"/>
                <a:cs typeface="Carlito"/>
              </a:rPr>
              <a:t>in</a:t>
            </a:r>
            <a:r>
              <a:rPr sz="3200" spc="-25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manufacturing.</a:t>
            </a:r>
            <a:endParaRPr sz="3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00" dirty="0">
              <a:latin typeface="Carlito"/>
              <a:cs typeface="Carlito"/>
            </a:endParaRPr>
          </a:p>
          <a:p>
            <a:pPr marL="12700" marR="5080">
              <a:lnSpc>
                <a:spcPct val="90000"/>
              </a:lnSpc>
              <a:spcBef>
                <a:spcPts val="5"/>
              </a:spcBef>
            </a:pPr>
            <a:r>
              <a:rPr sz="3200" spc="-35" dirty="0">
                <a:latin typeface="Carlito"/>
                <a:cs typeface="Carlito"/>
              </a:rPr>
              <a:t>Ideally,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process </a:t>
            </a:r>
            <a:r>
              <a:rPr sz="3200" spc="-5" dirty="0">
                <a:latin typeface="Carlito"/>
                <a:cs typeface="Carlito"/>
              </a:rPr>
              <a:t>of </a:t>
            </a:r>
            <a:r>
              <a:rPr sz="3200" spc="-15" dirty="0">
                <a:latin typeface="Carlito"/>
                <a:cs typeface="Carlito"/>
              </a:rPr>
              <a:t>disintegration,  </a:t>
            </a:r>
            <a:r>
              <a:rPr sz="3200" spc="-5" dirty="0">
                <a:latin typeface="Carlito"/>
                <a:cs typeface="Carlito"/>
              </a:rPr>
              <a:t>dissolution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-10" dirty="0">
                <a:latin typeface="Carlito"/>
                <a:cs typeface="Carlito"/>
              </a:rPr>
              <a:t>release </a:t>
            </a:r>
            <a:r>
              <a:rPr sz="3200" spc="-5" dirty="0">
                <a:latin typeface="Carlito"/>
                <a:cs typeface="Carlito"/>
              </a:rPr>
              <a:t>should be  </a:t>
            </a:r>
            <a:r>
              <a:rPr sz="3200" spc="-25" dirty="0">
                <a:latin typeface="Carlito"/>
                <a:cs typeface="Carlito"/>
              </a:rPr>
              <a:t>investigated </a:t>
            </a:r>
            <a:r>
              <a:rPr sz="3200" spc="-5" dirty="0">
                <a:latin typeface="Carlito"/>
                <a:cs typeface="Carlito"/>
              </a:rPr>
              <a:t>by such methods </a:t>
            </a:r>
            <a:r>
              <a:rPr sz="3200" spc="-10" dirty="0">
                <a:latin typeface="Carlito"/>
                <a:cs typeface="Carlito"/>
              </a:rPr>
              <a:t>that </a:t>
            </a:r>
            <a:r>
              <a:rPr sz="3200" spc="-15" dirty="0">
                <a:latin typeface="Carlito"/>
                <a:cs typeface="Carlito"/>
              </a:rPr>
              <a:t>would  provide </a:t>
            </a:r>
            <a:r>
              <a:rPr sz="3200" spc="-10" dirty="0">
                <a:latin typeface="Carlito"/>
                <a:cs typeface="Carlito"/>
              </a:rPr>
              <a:t>results </a:t>
            </a:r>
            <a:r>
              <a:rPr sz="3200" spc="-15" dirty="0">
                <a:latin typeface="Carlito"/>
                <a:cs typeface="Carlito"/>
              </a:rPr>
              <a:t>comparable </a:t>
            </a:r>
            <a:r>
              <a:rPr sz="3200" spc="-25" dirty="0">
                <a:latin typeface="Carlito"/>
                <a:cs typeface="Carlito"/>
              </a:rPr>
              <a:t>to </a:t>
            </a:r>
            <a:r>
              <a:rPr sz="3200" spc="-5" dirty="0">
                <a:latin typeface="Carlito"/>
                <a:cs typeface="Carlito"/>
              </a:rPr>
              <a:t>methods </a:t>
            </a:r>
            <a:r>
              <a:rPr sz="3200" dirty="0">
                <a:latin typeface="Carlito"/>
                <a:cs typeface="Carlito"/>
              </a:rPr>
              <a:t>in  </a:t>
            </a:r>
            <a:r>
              <a:rPr sz="3200" spc="-10" dirty="0">
                <a:latin typeface="Carlito"/>
                <a:cs typeface="Carlito"/>
              </a:rPr>
              <a:t>vivo.</a:t>
            </a:r>
            <a:endParaRPr sz="3200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-10212"/>
            <a:ext cx="7205092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5140" marR="5080" indent="-473075">
              <a:lnSpc>
                <a:spcPct val="100000"/>
              </a:lnSpc>
              <a:spcBef>
                <a:spcPts val="100"/>
              </a:spcBef>
              <a:tabLst>
                <a:tab pos="1403350" algn="l"/>
              </a:tabLst>
            </a:pPr>
            <a:r>
              <a:rPr sz="3200" spc="-20" dirty="0"/>
              <a:t>Factors	</a:t>
            </a:r>
            <a:r>
              <a:rPr sz="3200" dirty="0"/>
              <a:t>which has</a:t>
            </a:r>
            <a:r>
              <a:rPr sz="3200" spc="-95" dirty="0"/>
              <a:t> </a:t>
            </a:r>
            <a:r>
              <a:rPr sz="3200" spc="-5" dirty="0" smtClean="0"/>
              <a:t>influence  </a:t>
            </a:r>
            <a:r>
              <a:rPr sz="3200" dirty="0"/>
              <a:t>on </a:t>
            </a:r>
            <a:r>
              <a:rPr sz="3200" spc="-5" dirty="0"/>
              <a:t>the </a:t>
            </a:r>
            <a:r>
              <a:rPr lang="uk-UA" sz="3200" spc="-5" dirty="0" smtClean="0"/>
              <a:t> </a:t>
            </a:r>
            <a:r>
              <a:rPr sz="3200" spc="-10" dirty="0" smtClean="0"/>
              <a:t>release </a:t>
            </a:r>
            <a:r>
              <a:rPr sz="3200" dirty="0"/>
              <a:t>of</a:t>
            </a:r>
            <a:r>
              <a:rPr sz="3200" spc="-40" dirty="0"/>
              <a:t> </a:t>
            </a:r>
            <a:r>
              <a:rPr sz="3200" dirty="0" smtClean="0"/>
              <a:t>drugs</a:t>
            </a:r>
            <a:r>
              <a:rPr lang="uk-UA" sz="3200" dirty="0" smtClean="0"/>
              <a:t>-</a:t>
            </a:r>
            <a:r>
              <a:rPr lang="en-US" sz="3200" dirty="0" smtClean="0"/>
              <a:t>medicines</a:t>
            </a:r>
            <a:endParaRPr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2169" y="222249"/>
            <a:ext cx="735075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spc="-10" dirty="0">
                <a:solidFill>
                  <a:srgbClr val="1F487C"/>
                </a:solidFill>
                <a:latin typeface="Carlito"/>
                <a:cs typeface="Carlito"/>
              </a:rPr>
              <a:t>Main parameters </a:t>
            </a:r>
            <a:r>
              <a:rPr sz="4000" i="1" dirty="0">
                <a:solidFill>
                  <a:srgbClr val="1F487C"/>
                </a:solidFill>
                <a:latin typeface="Carlito"/>
                <a:cs typeface="Carlito"/>
              </a:rPr>
              <a:t>of</a:t>
            </a:r>
            <a:r>
              <a:rPr sz="4000" i="1" spc="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4000" i="1" spc="-5" dirty="0">
                <a:solidFill>
                  <a:srgbClr val="1F487C"/>
                </a:solidFill>
                <a:latin typeface="Carlito"/>
                <a:cs typeface="Carlito"/>
              </a:rPr>
              <a:t>bioavailability</a:t>
            </a:r>
            <a:endParaRPr sz="40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90495" y="1002029"/>
            <a:ext cx="6541134" cy="474472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5400" marR="58419">
              <a:lnSpc>
                <a:spcPts val="3890"/>
              </a:lnSpc>
              <a:spcBef>
                <a:spcPts val="585"/>
              </a:spcBef>
              <a:buFont typeface="Carlito"/>
              <a:buChar char="•"/>
              <a:tabLst>
                <a:tab pos="469900" algn="l"/>
                <a:tab pos="470534" algn="l"/>
              </a:tabLst>
            </a:pPr>
            <a:r>
              <a:rPr sz="3600" b="1" i="1" dirty="0">
                <a:latin typeface="Carlito"/>
                <a:cs typeface="Carlito"/>
              </a:rPr>
              <a:t>C</a:t>
            </a:r>
            <a:r>
              <a:rPr sz="3600" b="1" i="1" baseline="-20833" dirty="0">
                <a:latin typeface="Carlito"/>
                <a:cs typeface="Carlito"/>
              </a:rPr>
              <a:t>max </a:t>
            </a:r>
            <a:r>
              <a:rPr sz="3600" dirty="0">
                <a:latin typeface="Carlito"/>
                <a:cs typeface="Carlito"/>
              </a:rPr>
              <a:t>- </a:t>
            </a:r>
            <a:r>
              <a:rPr sz="3600" spc="-10" dirty="0">
                <a:latin typeface="Carlito"/>
                <a:cs typeface="Carlito"/>
              </a:rPr>
              <a:t>Maximum </a:t>
            </a:r>
            <a:r>
              <a:rPr sz="3600" spc="-5" dirty="0">
                <a:latin typeface="Carlito"/>
                <a:cs typeface="Carlito"/>
              </a:rPr>
              <a:t>(peak) of  </a:t>
            </a:r>
            <a:r>
              <a:rPr sz="3600" dirty="0">
                <a:latin typeface="Carlito"/>
                <a:cs typeface="Carlito"/>
              </a:rPr>
              <a:t>medicinal </a:t>
            </a:r>
            <a:r>
              <a:rPr sz="3600" spc="-15" dirty="0">
                <a:latin typeface="Carlito"/>
                <a:cs typeface="Carlito"/>
              </a:rPr>
              <a:t>substance</a:t>
            </a:r>
            <a:r>
              <a:rPr sz="3600" spc="-110" dirty="0">
                <a:latin typeface="Carlito"/>
                <a:cs typeface="Carlito"/>
              </a:rPr>
              <a:t> </a:t>
            </a:r>
            <a:r>
              <a:rPr sz="3600" spc="-15" dirty="0">
                <a:latin typeface="Carlito"/>
                <a:cs typeface="Carlito"/>
              </a:rPr>
              <a:t>concentration  </a:t>
            </a:r>
            <a:r>
              <a:rPr sz="3600" dirty="0">
                <a:latin typeface="Carlito"/>
                <a:cs typeface="Carlito"/>
              </a:rPr>
              <a:t>in</a:t>
            </a:r>
            <a:r>
              <a:rPr sz="3600" spc="-5" dirty="0">
                <a:latin typeface="Carlito"/>
                <a:cs typeface="Carlito"/>
              </a:rPr>
              <a:t> blood;</a:t>
            </a:r>
            <a:endParaRPr sz="3600">
              <a:latin typeface="Carlito"/>
              <a:cs typeface="Carlito"/>
            </a:endParaRPr>
          </a:p>
          <a:p>
            <a:pPr marL="25400" marR="31750">
              <a:lnSpc>
                <a:spcPts val="3890"/>
              </a:lnSpc>
              <a:spcBef>
                <a:spcPts val="860"/>
              </a:spcBef>
              <a:buFont typeface="Carlito"/>
              <a:buChar char="•"/>
              <a:tabLst>
                <a:tab pos="469900" algn="l"/>
                <a:tab pos="470534" algn="l"/>
              </a:tabLst>
            </a:pPr>
            <a:r>
              <a:rPr sz="3600" b="1" i="1" dirty="0">
                <a:latin typeface="Carlito"/>
                <a:cs typeface="Carlito"/>
              </a:rPr>
              <a:t>t</a:t>
            </a:r>
            <a:r>
              <a:rPr sz="3600" b="1" i="1" baseline="-20833" dirty="0">
                <a:latin typeface="Carlito"/>
                <a:cs typeface="Carlito"/>
              </a:rPr>
              <a:t>max </a:t>
            </a:r>
            <a:r>
              <a:rPr sz="3600" dirty="0">
                <a:latin typeface="Carlito"/>
                <a:cs typeface="Carlito"/>
              </a:rPr>
              <a:t>- </a:t>
            </a:r>
            <a:r>
              <a:rPr sz="3600" spc="-5" dirty="0">
                <a:latin typeface="Carlito"/>
                <a:cs typeface="Carlito"/>
              </a:rPr>
              <a:t>Time of </a:t>
            </a:r>
            <a:r>
              <a:rPr sz="3600" spc="-10" dirty="0">
                <a:latin typeface="Carlito"/>
                <a:cs typeface="Carlito"/>
              </a:rPr>
              <a:t>reach </a:t>
            </a:r>
            <a:r>
              <a:rPr sz="3600" spc="-5" dirty="0">
                <a:latin typeface="Carlito"/>
                <a:cs typeface="Carlito"/>
              </a:rPr>
              <a:t>of maximum  </a:t>
            </a:r>
            <a:r>
              <a:rPr sz="3600" spc="-15" dirty="0">
                <a:latin typeface="Carlito"/>
                <a:cs typeface="Carlito"/>
              </a:rPr>
              <a:t>concentration;</a:t>
            </a:r>
            <a:endParaRPr sz="3600">
              <a:latin typeface="Carlito"/>
              <a:cs typeface="Carlito"/>
            </a:endParaRPr>
          </a:p>
          <a:p>
            <a:pPr marL="25400" marR="17780">
              <a:lnSpc>
                <a:spcPct val="90000"/>
              </a:lnSpc>
              <a:spcBef>
                <a:spcPts val="810"/>
              </a:spcBef>
              <a:buFont typeface="Carlito"/>
              <a:buChar char="•"/>
              <a:tabLst>
                <a:tab pos="469900" algn="l"/>
                <a:tab pos="470534" algn="l"/>
              </a:tabLst>
            </a:pPr>
            <a:r>
              <a:rPr sz="3600" b="1" i="1" spc="-30" dirty="0">
                <a:latin typeface="Carlito"/>
                <a:cs typeface="Carlito"/>
              </a:rPr>
              <a:t>AUC </a:t>
            </a:r>
            <a:r>
              <a:rPr sz="3600" dirty="0">
                <a:latin typeface="Carlito"/>
                <a:cs typeface="Carlito"/>
              </a:rPr>
              <a:t>- </a:t>
            </a:r>
            <a:r>
              <a:rPr sz="3600" spc="-10" dirty="0">
                <a:latin typeface="Carlito"/>
                <a:cs typeface="Carlito"/>
              </a:rPr>
              <a:t>Area </a:t>
            </a:r>
            <a:r>
              <a:rPr sz="3600" spc="-5" dirty="0">
                <a:latin typeface="Carlito"/>
                <a:cs typeface="Carlito"/>
              </a:rPr>
              <a:t>under </a:t>
            </a:r>
            <a:r>
              <a:rPr sz="3600" dirty="0">
                <a:latin typeface="Carlito"/>
                <a:cs typeface="Carlito"/>
              </a:rPr>
              <a:t>curve </a:t>
            </a:r>
            <a:r>
              <a:rPr sz="3600" spc="-5" dirty="0">
                <a:latin typeface="Carlito"/>
                <a:cs typeface="Carlito"/>
              </a:rPr>
              <a:t>of  </a:t>
            </a:r>
            <a:r>
              <a:rPr sz="3600" dirty="0">
                <a:latin typeface="Carlito"/>
                <a:cs typeface="Carlito"/>
              </a:rPr>
              <a:t>medicinal </a:t>
            </a:r>
            <a:r>
              <a:rPr sz="3600" spc="-15" dirty="0">
                <a:latin typeface="Carlito"/>
                <a:cs typeface="Carlito"/>
              </a:rPr>
              <a:t>substance concentration  </a:t>
            </a:r>
            <a:r>
              <a:rPr sz="3600" spc="-5" dirty="0">
                <a:latin typeface="Carlito"/>
                <a:cs typeface="Carlito"/>
              </a:rPr>
              <a:t>changing </a:t>
            </a:r>
            <a:r>
              <a:rPr sz="3600" dirty="0">
                <a:latin typeface="Carlito"/>
                <a:cs typeface="Carlito"/>
              </a:rPr>
              <a:t>in </a:t>
            </a:r>
            <a:r>
              <a:rPr sz="3600" spc="-5" dirty="0">
                <a:latin typeface="Carlito"/>
                <a:cs typeface="Carlito"/>
              </a:rPr>
              <a:t>plasma </a:t>
            </a:r>
            <a:r>
              <a:rPr sz="3600" spc="-10" dirty="0">
                <a:latin typeface="Carlito"/>
                <a:cs typeface="Carlito"/>
              </a:rPr>
              <a:t>or </a:t>
            </a:r>
            <a:r>
              <a:rPr sz="3600" spc="-5" dirty="0">
                <a:latin typeface="Carlito"/>
                <a:cs typeface="Carlito"/>
              </a:rPr>
              <a:t>blood serum  </a:t>
            </a:r>
            <a:r>
              <a:rPr sz="3600" dirty="0">
                <a:latin typeface="Carlito"/>
                <a:cs typeface="Carlito"/>
              </a:rPr>
              <a:t>in</a:t>
            </a:r>
            <a:r>
              <a:rPr sz="3600" spc="-5" dirty="0">
                <a:latin typeface="Carlito"/>
                <a:cs typeface="Carlito"/>
              </a:rPr>
              <a:t> </a:t>
            </a:r>
            <a:r>
              <a:rPr sz="3600" dirty="0">
                <a:latin typeface="Carlito"/>
                <a:cs typeface="Carlito"/>
              </a:rPr>
              <a:t>time.</a:t>
            </a:r>
            <a:endParaRPr sz="36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5" name="object 5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764905" y="6478320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14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2461" y="457"/>
            <a:ext cx="72536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-5" dirty="0">
                <a:solidFill>
                  <a:srgbClr val="1F487C"/>
                </a:solidFill>
                <a:latin typeface="Carlito"/>
                <a:cs typeface="Carlito"/>
              </a:rPr>
              <a:t>Main </a:t>
            </a:r>
            <a:r>
              <a:rPr i="1" spc="-15" dirty="0">
                <a:solidFill>
                  <a:srgbClr val="1F487C"/>
                </a:solidFill>
                <a:latin typeface="Carlito"/>
                <a:cs typeface="Carlito"/>
              </a:rPr>
              <a:t>parameters </a:t>
            </a:r>
            <a:r>
              <a:rPr i="1" spc="-5" dirty="0">
                <a:solidFill>
                  <a:srgbClr val="1F487C"/>
                </a:solidFill>
                <a:latin typeface="Carlito"/>
                <a:cs typeface="Carlito"/>
              </a:rPr>
              <a:t>of</a:t>
            </a:r>
            <a:r>
              <a:rPr i="1" spc="-2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i="1" spc="-10" dirty="0">
                <a:solidFill>
                  <a:srgbClr val="1F487C"/>
                </a:solidFill>
                <a:latin typeface="Carlito"/>
                <a:cs typeface="Carlito"/>
              </a:rPr>
              <a:t>pharmacokinetics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3000" y="1210748"/>
            <a:ext cx="8333103" cy="5567292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5400" marR="17780" indent="354965">
              <a:lnSpc>
                <a:spcPct val="90000"/>
              </a:lnSpc>
              <a:spcBef>
                <a:spcPts val="484"/>
              </a:spcBef>
            </a:pPr>
            <a:r>
              <a:rPr sz="3200" dirty="0">
                <a:latin typeface="Carlito"/>
                <a:cs typeface="Carlito"/>
              </a:rPr>
              <a:t>When </a:t>
            </a:r>
            <a:r>
              <a:rPr sz="3200" spc="-5" dirty="0">
                <a:latin typeface="Carlito"/>
                <a:cs typeface="Carlito"/>
              </a:rPr>
              <a:t>describing pharmacokinetics  </a:t>
            </a:r>
            <a:r>
              <a:rPr sz="3200" spc="-10" dirty="0">
                <a:latin typeface="Carlito"/>
                <a:cs typeface="Carlito"/>
              </a:rPr>
              <a:t>processes </a:t>
            </a:r>
            <a:r>
              <a:rPr sz="3200" spc="-5" dirty="0">
                <a:latin typeface="Carlito"/>
                <a:cs typeface="Carlito"/>
              </a:rPr>
              <a:t>mainly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following </a:t>
            </a:r>
            <a:r>
              <a:rPr sz="3200" spc="-20" dirty="0">
                <a:latin typeface="Carlito"/>
                <a:cs typeface="Carlito"/>
              </a:rPr>
              <a:t>parameters  </a:t>
            </a:r>
            <a:r>
              <a:rPr sz="3200" spc="-15" dirty="0">
                <a:latin typeface="Carlito"/>
                <a:cs typeface="Carlito"/>
              </a:rPr>
              <a:t>are</a:t>
            </a:r>
            <a:r>
              <a:rPr sz="3200" spc="-2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used:</a:t>
            </a:r>
            <a:endParaRPr sz="3200" dirty="0">
              <a:latin typeface="Carlito"/>
              <a:cs typeface="Carlito"/>
            </a:endParaRPr>
          </a:p>
          <a:p>
            <a:pPr marL="380365" indent="-355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3200" b="1" spc="10" dirty="0">
                <a:latin typeface="Carlito"/>
                <a:cs typeface="Carlito"/>
              </a:rPr>
              <a:t>Т</a:t>
            </a:r>
            <a:r>
              <a:rPr sz="3150" b="1" spc="15" baseline="-21164" dirty="0">
                <a:latin typeface="Carlito"/>
                <a:cs typeface="Carlito"/>
              </a:rPr>
              <a:t>0,5 </a:t>
            </a:r>
            <a:r>
              <a:rPr sz="3200" b="1" dirty="0">
                <a:latin typeface="Carlito"/>
                <a:cs typeface="Carlito"/>
              </a:rPr>
              <a:t>– half-period of the</a:t>
            </a:r>
            <a:r>
              <a:rPr sz="3200" b="1" spc="-280" dirty="0">
                <a:latin typeface="Carlito"/>
                <a:cs typeface="Carlito"/>
              </a:rPr>
              <a:t> </a:t>
            </a:r>
            <a:r>
              <a:rPr sz="3200" b="1" spc="-5" dirty="0">
                <a:latin typeface="Carlito"/>
                <a:cs typeface="Carlito"/>
              </a:rPr>
              <a:t>medicines;</a:t>
            </a:r>
            <a:endParaRPr sz="3200" dirty="0">
              <a:latin typeface="Carlito"/>
              <a:cs typeface="Carlito"/>
            </a:endParaRPr>
          </a:p>
          <a:p>
            <a:pPr marL="380365" indent="-355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3200" b="1" spc="5" dirty="0">
                <a:latin typeface="Carlito"/>
                <a:cs typeface="Carlito"/>
              </a:rPr>
              <a:t>К</a:t>
            </a:r>
            <a:r>
              <a:rPr sz="3150" b="1" spc="7" baseline="-21164" dirty="0">
                <a:latin typeface="Carlito"/>
                <a:cs typeface="Carlito"/>
              </a:rPr>
              <a:t>el </a:t>
            </a:r>
            <a:r>
              <a:rPr sz="3200" b="1" dirty="0">
                <a:latin typeface="Carlito"/>
                <a:cs typeface="Carlito"/>
              </a:rPr>
              <a:t>– </a:t>
            </a:r>
            <a:r>
              <a:rPr sz="3200" b="1" spc="-15" dirty="0">
                <a:latin typeface="Carlito"/>
                <a:cs typeface="Carlito"/>
              </a:rPr>
              <a:t>constant </a:t>
            </a:r>
            <a:r>
              <a:rPr sz="3200" b="1" dirty="0">
                <a:latin typeface="Carlito"/>
                <a:cs typeface="Carlito"/>
              </a:rPr>
              <a:t>of</a:t>
            </a:r>
            <a:r>
              <a:rPr sz="3200" b="1" spc="-275" dirty="0">
                <a:latin typeface="Carlito"/>
                <a:cs typeface="Carlito"/>
              </a:rPr>
              <a:t> </a:t>
            </a:r>
            <a:r>
              <a:rPr sz="3200" b="1" spc="-5" dirty="0">
                <a:latin typeface="Carlito"/>
                <a:cs typeface="Carlito"/>
              </a:rPr>
              <a:t>elimination;</a:t>
            </a:r>
            <a:endParaRPr sz="3200" dirty="0">
              <a:latin typeface="Carlito"/>
              <a:cs typeface="Carlito"/>
            </a:endParaRPr>
          </a:p>
          <a:p>
            <a:pPr marL="380365" indent="-355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3200" b="1" dirty="0">
                <a:latin typeface="Carlito"/>
                <a:cs typeface="Carlito"/>
              </a:rPr>
              <a:t>Cl</a:t>
            </a:r>
            <a:r>
              <a:rPr sz="3150" b="1" baseline="-21164" dirty="0">
                <a:latin typeface="Carlito"/>
                <a:cs typeface="Carlito"/>
              </a:rPr>
              <a:t>t </a:t>
            </a:r>
            <a:r>
              <a:rPr sz="3200" b="1" dirty="0">
                <a:latin typeface="Carlito"/>
                <a:cs typeface="Carlito"/>
              </a:rPr>
              <a:t>– </a:t>
            </a:r>
            <a:r>
              <a:rPr sz="3200" b="1" spc="-20" dirty="0">
                <a:latin typeface="Carlito"/>
                <a:cs typeface="Carlito"/>
              </a:rPr>
              <a:t>systemic</a:t>
            </a:r>
            <a:r>
              <a:rPr sz="3200" b="1" spc="-254" dirty="0">
                <a:latin typeface="Carlito"/>
                <a:cs typeface="Carlito"/>
              </a:rPr>
              <a:t> </a:t>
            </a:r>
            <a:r>
              <a:rPr sz="3200" b="1" spc="-10" dirty="0">
                <a:latin typeface="Carlito"/>
                <a:cs typeface="Carlito"/>
              </a:rPr>
              <a:t>clearance;</a:t>
            </a:r>
            <a:endParaRPr sz="3200" dirty="0">
              <a:latin typeface="Carlito"/>
              <a:cs typeface="Carlito"/>
            </a:endParaRPr>
          </a:p>
          <a:p>
            <a:pPr marL="380365" indent="-355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3200" b="1" spc="-65" dirty="0">
                <a:latin typeface="Carlito"/>
                <a:cs typeface="Carlito"/>
              </a:rPr>
              <a:t>V</a:t>
            </a:r>
            <a:r>
              <a:rPr sz="3150" b="1" spc="-97" baseline="-21164" dirty="0">
                <a:latin typeface="Carlito"/>
                <a:cs typeface="Carlito"/>
              </a:rPr>
              <a:t>d </a:t>
            </a:r>
            <a:r>
              <a:rPr sz="3200" b="1" dirty="0">
                <a:latin typeface="Carlito"/>
                <a:cs typeface="Carlito"/>
              </a:rPr>
              <a:t>– </a:t>
            </a:r>
            <a:r>
              <a:rPr sz="3200" b="1" spc="-5" dirty="0">
                <a:latin typeface="Carlito"/>
                <a:cs typeface="Carlito"/>
              </a:rPr>
              <a:t>volume </a:t>
            </a:r>
            <a:r>
              <a:rPr sz="3200" b="1" dirty="0">
                <a:latin typeface="Carlito"/>
                <a:cs typeface="Carlito"/>
              </a:rPr>
              <a:t>of</a:t>
            </a:r>
            <a:r>
              <a:rPr sz="3200" b="1" spc="-120" dirty="0">
                <a:latin typeface="Carlito"/>
                <a:cs typeface="Carlito"/>
              </a:rPr>
              <a:t> </a:t>
            </a:r>
            <a:r>
              <a:rPr sz="3200" b="1" spc="-5" dirty="0">
                <a:latin typeface="Carlito"/>
                <a:cs typeface="Carlito"/>
              </a:rPr>
              <a:t>distribution;</a:t>
            </a:r>
            <a:endParaRPr sz="3200" dirty="0">
              <a:latin typeface="Carlito"/>
              <a:cs typeface="Carlito"/>
            </a:endParaRPr>
          </a:p>
          <a:p>
            <a:pPr marL="25400" marR="706755">
              <a:lnSpc>
                <a:spcPts val="3460"/>
              </a:lnSpc>
              <a:spcBef>
                <a:spcPts val="82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3200" b="1" spc="-10" dirty="0">
                <a:latin typeface="Carlito"/>
                <a:cs typeface="Carlito"/>
              </a:rPr>
              <a:t>МКТ </a:t>
            </a:r>
            <a:r>
              <a:rPr sz="3200" b="1" dirty="0">
                <a:latin typeface="Carlito"/>
                <a:cs typeface="Carlito"/>
              </a:rPr>
              <a:t>– </a:t>
            </a:r>
            <a:r>
              <a:rPr sz="3200" b="1" spc="-30" dirty="0">
                <a:latin typeface="Carlito"/>
                <a:cs typeface="Carlito"/>
              </a:rPr>
              <a:t>average </a:t>
            </a:r>
            <a:r>
              <a:rPr sz="3200" b="1" dirty="0">
                <a:latin typeface="Carlito"/>
                <a:cs typeface="Carlito"/>
              </a:rPr>
              <a:t>period of </a:t>
            </a:r>
            <a:r>
              <a:rPr sz="3200" b="1" spc="-25" dirty="0">
                <a:latin typeface="Carlito"/>
                <a:cs typeface="Carlito"/>
              </a:rPr>
              <a:t>medicine’s  </a:t>
            </a:r>
            <a:r>
              <a:rPr sz="3200" b="1" spc="-20" dirty="0">
                <a:latin typeface="Carlito"/>
                <a:cs typeface="Carlito"/>
              </a:rPr>
              <a:t>content </a:t>
            </a:r>
            <a:r>
              <a:rPr sz="3200" b="1" dirty="0">
                <a:latin typeface="Carlito"/>
                <a:cs typeface="Carlito"/>
              </a:rPr>
              <a:t>in the</a:t>
            </a:r>
            <a:r>
              <a:rPr sz="3200" b="1" spc="-35" dirty="0">
                <a:latin typeface="Carlito"/>
                <a:cs typeface="Carlito"/>
              </a:rPr>
              <a:t> </a:t>
            </a:r>
            <a:r>
              <a:rPr sz="3200" b="1" dirty="0">
                <a:latin typeface="Carlito"/>
                <a:cs typeface="Carlito"/>
              </a:rPr>
              <a:t>blood;</a:t>
            </a:r>
            <a:endParaRPr sz="3200" dirty="0">
              <a:latin typeface="Carlito"/>
              <a:cs typeface="Carlito"/>
            </a:endParaRPr>
          </a:p>
          <a:p>
            <a:pPr marL="25400" marR="394970">
              <a:lnSpc>
                <a:spcPts val="3460"/>
              </a:lnSpc>
              <a:spcBef>
                <a:spcPts val="760"/>
              </a:spcBef>
              <a:buFont typeface="Arial"/>
              <a:buChar char="•"/>
              <a:tabLst>
                <a:tab pos="380365" algn="l"/>
                <a:tab pos="381000" algn="l"/>
                <a:tab pos="2181860" algn="l"/>
              </a:tabLst>
            </a:pPr>
            <a:r>
              <a:rPr sz="3200" b="1" dirty="0">
                <a:latin typeface="Carlito"/>
                <a:cs typeface="Carlito"/>
              </a:rPr>
              <a:t>ABA,</a:t>
            </a:r>
            <a:r>
              <a:rPr sz="3200" b="1" spc="10" dirty="0">
                <a:latin typeface="Carlito"/>
                <a:cs typeface="Carlito"/>
              </a:rPr>
              <a:t> </a:t>
            </a:r>
            <a:r>
              <a:rPr sz="3200" b="1" spc="-15" dirty="0">
                <a:latin typeface="Carlito"/>
                <a:cs typeface="Carlito"/>
              </a:rPr>
              <a:t>RBA	</a:t>
            </a:r>
            <a:r>
              <a:rPr sz="3200" b="1" dirty="0">
                <a:latin typeface="Carlito"/>
                <a:cs typeface="Carlito"/>
              </a:rPr>
              <a:t>(or </a:t>
            </a:r>
            <a:r>
              <a:rPr sz="3200" b="1" spc="20" dirty="0">
                <a:latin typeface="Carlito"/>
                <a:cs typeface="Carlito"/>
              </a:rPr>
              <a:t>f) </a:t>
            </a:r>
            <a:r>
              <a:rPr sz="3200" b="1" dirty="0">
                <a:latin typeface="Carlito"/>
                <a:cs typeface="Carlito"/>
              </a:rPr>
              <a:t>– </a:t>
            </a:r>
            <a:r>
              <a:rPr sz="3200" b="1" spc="-5" dirty="0">
                <a:latin typeface="Carlito"/>
                <a:cs typeface="Carlito"/>
              </a:rPr>
              <a:t>absolute </a:t>
            </a:r>
            <a:r>
              <a:rPr sz="3200" b="1" dirty="0">
                <a:latin typeface="Carlito"/>
                <a:cs typeface="Carlito"/>
              </a:rPr>
              <a:t>or</a:t>
            </a:r>
            <a:r>
              <a:rPr sz="3200" b="1" spc="-120" dirty="0">
                <a:latin typeface="Carlito"/>
                <a:cs typeface="Carlito"/>
              </a:rPr>
              <a:t> </a:t>
            </a:r>
            <a:r>
              <a:rPr sz="3200" b="1" spc="-10" dirty="0">
                <a:latin typeface="Carlito"/>
                <a:cs typeface="Carlito"/>
              </a:rPr>
              <a:t>relative  bioavailability </a:t>
            </a:r>
            <a:r>
              <a:rPr sz="3200" b="1" dirty="0">
                <a:latin typeface="Carlito"/>
                <a:cs typeface="Carlito"/>
              </a:rPr>
              <a:t>of the</a:t>
            </a:r>
            <a:r>
              <a:rPr sz="3200" b="1" spc="-35" dirty="0">
                <a:latin typeface="Carlito"/>
                <a:cs typeface="Carlito"/>
              </a:rPr>
              <a:t> </a:t>
            </a:r>
            <a:r>
              <a:rPr sz="3200" b="1" spc="-5" dirty="0">
                <a:latin typeface="Carlito"/>
                <a:cs typeface="Carlito"/>
              </a:rPr>
              <a:t>medicine.</a:t>
            </a:r>
            <a:endParaRPr sz="32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5" name="object 5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764905" y="6478320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15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2461" y="0"/>
            <a:ext cx="72536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-5" dirty="0">
                <a:solidFill>
                  <a:srgbClr val="1F487C"/>
                </a:solidFill>
                <a:latin typeface="Carlito"/>
                <a:cs typeface="Carlito"/>
              </a:rPr>
              <a:t>Main </a:t>
            </a:r>
            <a:r>
              <a:rPr i="1" spc="-15" dirty="0">
                <a:solidFill>
                  <a:srgbClr val="1F487C"/>
                </a:solidFill>
                <a:latin typeface="Carlito"/>
                <a:cs typeface="Carlito"/>
              </a:rPr>
              <a:t>parameters </a:t>
            </a:r>
            <a:r>
              <a:rPr i="1" spc="-5" dirty="0">
                <a:solidFill>
                  <a:srgbClr val="1F487C"/>
                </a:solidFill>
                <a:latin typeface="Carlito"/>
                <a:cs typeface="Carlito"/>
              </a:rPr>
              <a:t>of</a:t>
            </a:r>
            <a:r>
              <a:rPr i="1" spc="-2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i="1" spc="-10" dirty="0">
                <a:solidFill>
                  <a:srgbClr val="1F487C"/>
                </a:solidFill>
                <a:latin typeface="Carlito"/>
                <a:cs typeface="Carlito"/>
              </a:rPr>
              <a:t>pharmacokinetics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3396" y="1383429"/>
            <a:ext cx="7531734" cy="183460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354965">
              <a:lnSpc>
                <a:spcPct val="90000"/>
              </a:lnSpc>
              <a:spcBef>
                <a:spcPts val="430"/>
              </a:spcBef>
            </a:pPr>
            <a:r>
              <a:rPr sz="2400" spc="-1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main </a:t>
            </a:r>
            <a:r>
              <a:rPr sz="2400" spc="-20" dirty="0">
                <a:latin typeface="Carlito"/>
                <a:cs typeface="Carlito"/>
              </a:rPr>
              <a:t>parameters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pharmacokinetics </a:t>
            </a:r>
            <a:r>
              <a:rPr sz="2400" spc="-5" dirty="0">
                <a:latin typeface="Carlito"/>
                <a:cs typeface="Carlito"/>
              </a:rPr>
              <a:t>which 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10" dirty="0">
                <a:latin typeface="Carlito"/>
                <a:cs typeface="Carlito"/>
              </a:rPr>
              <a:t>used </a:t>
            </a:r>
            <a:r>
              <a:rPr sz="2400" spc="-5" dirty="0">
                <a:latin typeface="Carlito"/>
                <a:cs typeface="Carlito"/>
              </a:rPr>
              <a:t>when </a:t>
            </a:r>
            <a:r>
              <a:rPr sz="2400" spc="-15" dirty="0">
                <a:latin typeface="Carlito"/>
                <a:cs typeface="Carlito"/>
              </a:rPr>
              <a:t>studying bioavailability </a:t>
            </a:r>
            <a:r>
              <a:rPr sz="2400" spc="-5" dirty="0">
                <a:latin typeface="Carlito"/>
                <a:cs typeface="Carlito"/>
              </a:rPr>
              <a:t>of medicines:  1 – </a:t>
            </a:r>
            <a:r>
              <a:rPr sz="2400" spc="-10" dirty="0">
                <a:latin typeface="Carlito"/>
                <a:cs typeface="Carlito"/>
              </a:rPr>
              <a:t>maximum </a:t>
            </a:r>
            <a:r>
              <a:rPr sz="2400" spc="-15" dirty="0">
                <a:latin typeface="Carlito"/>
                <a:cs typeface="Carlito"/>
              </a:rPr>
              <a:t>concentration </a:t>
            </a:r>
            <a:r>
              <a:rPr sz="2400" spc="-5" dirty="0">
                <a:latin typeface="Carlito"/>
                <a:cs typeface="Carlito"/>
              </a:rPr>
              <a:t>(C); N – </a:t>
            </a:r>
            <a:r>
              <a:rPr sz="2400" spc="-10" dirty="0">
                <a:latin typeface="Carlito"/>
                <a:cs typeface="Carlito"/>
              </a:rPr>
              <a:t>peak; </a:t>
            </a:r>
            <a:r>
              <a:rPr sz="2400" spc="-5" dirty="0">
                <a:latin typeface="Carlito"/>
                <a:cs typeface="Carlito"/>
              </a:rPr>
              <a:t>2 –</a:t>
            </a:r>
            <a:r>
              <a:rPr sz="2400" spc="16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time</a:t>
            </a:r>
            <a:endParaRPr sz="2400" dirty="0">
              <a:latin typeface="Carlito"/>
              <a:cs typeface="Carlito"/>
            </a:endParaRPr>
          </a:p>
          <a:p>
            <a:pPr marL="12700" marR="29845">
              <a:lnSpc>
                <a:spcPts val="3020"/>
              </a:lnSpc>
              <a:spcBef>
                <a:spcPts val="50"/>
              </a:spcBef>
            </a:pPr>
            <a:r>
              <a:rPr sz="2400" spc="-5" dirty="0">
                <a:latin typeface="Carlito"/>
                <a:cs typeface="Carlito"/>
              </a:rPr>
              <a:t>(t) of </a:t>
            </a:r>
            <a:r>
              <a:rPr sz="2400" spc="-15" dirty="0">
                <a:latin typeface="Carlito"/>
                <a:cs typeface="Carlito"/>
              </a:rPr>
              <a:t>maximum concentration </a:t>
            </a:r>
            <a:r>
              <a:rPr sz="2400" spc="-10" dirty="0">
                <a:latin typeface="Carlito"/>
                <a:cs typeface="Carlito"/>
              </a:rPr>
              <a:t>reach; </a:t>
            </a:r>
            <a:r>
              <a:rPr sz="2400" spc="-5" dirty="0">
                <a:latin typeface="Carlito"/>
                <a:cs typeface="Carlito"/>
              </a:rPr>
              <a:t>3 – </a:t>
            </a:r>
            <a:r>
              <a:rPr sz="2400" spc="-15" dirty="0">
                <a:latin typeface="Carlito"/>
                <a:cs typeface="Carlito"/>
              </a:rPr>
              <a:t>area </a:t>
            </a:r>
            <a:r>
              <a:rPr sz="2400" spc="-10" dirty="0">
                <a:latin typeface="Carlito"/>
                <a:cs typeface="Carlito"/>
              </a:rPr>
              <a:t>under  </a:t>
            </a:r>
            <a:r>
              <a:rPr sz="2400" spc="-5" dirty="0">
                <a:latin typeface="Carlito"/>
                <a:cs typeface="Carlito"/>
              </a:rPr>
              <a:t>curve </a:t>
            </a:r>
            <a:r>
              <a:rPr sz="2400" spc="-25" dirty="0">
                <a:latin typeface="Carlito"/>
                <a:cs typeface="Carlito"/>
              </a:rPr>
              <a:t>“concentration </a:t>
            </a:r>
            <a:r>
              <a:rPr sz="2400" spc="-5" dirty="0">
                <a:latin typeface="Carlito"/>
                <a:cs typeface="Carlito"/>
              </a:rPr>
              <a:t>–</a:t>
            </a:r>
            <a:r>
              <a:rPr sz="2400" spc="80" dirty="0">
                <a:latin typeface="Carlito"/>
                <a:cs typeface="Carlito"/>
              </a:rPr>
              <a:t> </a:t>
            </a:r>
            <a:r>
              <a:rPr sz="2400" spc="-50" dirty="0">
                <a:latin typeface="Carlito"/>
                <a:cs typeface="Carlito"/>
              </a:rPr>
              <a:t>time”.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5" name="object 5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764905" y="6478320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16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17142" y="3472180"/>
            <a:ext cx="6776084" cy="2810510"/>
            <a:chOff x="1908048" y="2924555"/>
            <a:chExt cx="6776084" cy="2810510"/>
          </a:xfrm>
        </p:grpSpPr>
        <p:sp>
          <p:nvSpPr>
            <p:cNvPr id="9" name="object 9"/>
            <p:cNvSpPr/>
            <p:nvPr/>
          </p:nvSpPr>
          <p:spPr>
            <a:xfrm>
              <a:off x="1908048" y="2924555"/>
              <a:ext cx="6775704" cy="28102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56510" y="2998469"/>
              <a:ext cx="3456940" cy="1490980"/>
            </a:xfrm>
            <a:custGeom>
              <a:avLst/>
              <a:gdLst/>
              <a:ahLst/>
              <a:cxnLst/>
              <a:rect l="l" t="t" r="r" b="b"/>
              <a:pathLst>
                <a:path w="3456940" h="1490979">
                  <a:moveTo>
                    <a:pt x="0" y="240791"/>
                  </a:moveTo>
                  <a:lnTo>
                    <a:pt x="5106" y="192268"/>
                  </a:lnTo>
                  <a:lnTo>
                    <a:pt x="19752" y="147071"/>
                  </a:lnTo>
                  <a:lnTo>
                    <a:pt x="42929" y="106170"/>
                  </a:lnTo>
                  <a:lnTo>
                    <a:pt x="73628" y="70532"/>
                  </a:lnTo>
                  <a:lnTo>
                    <a:pt x="110839" y="41127"/>
                  </a:lnTo>
                  <a:lnTo>
                    <a:pt x="153554" y="18924"/>
                  </a:lnTo>
                  <a:lnTo>
                    <a:pt x="200764" y="4892"/>
                  </a:lnTo>
                  <a:lnTo>
                    <a:pt x="251459" y="0"/>
                  </a:lnTo>
                  <a:lnTo>
                    <a:pt x="302155" y="4892"/>
                  </a:lnTo>
                  <a:lnTo>
                    <a:pt x="349365" y="18924"/>
                  </a:lnTo>
                  <a:lnTo>
                    <a:pt x="392080" y="41127"/>
                  </a:lnTo>
                  <a:lnTo>
                    <a:pt x="429291" y="70532"/>
                  </a:lnTo>
                  <a:lnTo>
                    <a:pt x="459990" y="106170"/>
                  </a:lnTo>
                  <a:lnTo>
                    <a:pt x="483167" y="147071"/>
                  </a:lnTo>
                  <a:lnTo>
                    <a:pt x="497813" y="192268"/>
                  </a:lnTo>
                  <a:lnTo>
                    <a:pt x="502919" y="240791"/>
                  </a:lnTo>
                  <a:lnTo>
                    <a:pt x="497813" y="289315"/>
                  </a:lnTo>
                  <a:lnTo>
                    <a:pt x="483167" y="334512"/>
                  </a:lnTo>
                  <a:lnTo>
                    <a:pt x="459990" y="375413"/>
                  </a:lnTo>
                  <a:lnTo>
                    <a:pt x="429291" y="411051"/>
                  </a:lnTo>
                  <a:lnTo>
                    <a:pt x="392080" y="440456"/>
                  </a:lnTo>
                  <a:lnTo>
                    <a:pt x="349365" y="462659"/>
                  </a:lnTo>
                  <a:lnTo>
                    <a:pt x="302155" y="476691"/>
                  </a:lnTo>
                  <a:lnTo>
                    <a:pt x="251459" y="481583"/>
                  </a:lnTo>
                  <a:lnTo>
                    <a:pt x="200764" y="476691"/>
                  </a:lnTo>
                  <a:lnTo>
                    <a:pt x="153554" y="462659"/>
                  </a:lnTo>
                  <a:lnTo>
                    <a:pt x="110839" y="440456"/>
                  </a:lnTo>
                  <a:lnTo>
                    <a:pt x="73628" y="411051"/>
                  </a:lnTo>
                  <a:lnTo>
                    <a:pt x="42929" y="375413"/>
                  </a:lnTo>
                  <a:lnTo>
                    <a:pt x="19752" y="334512"/>
                  </a:lnTo>
                  <a:lnTo>
                    <a:pt x="5106" y="289315"/>
                  </a:lnTo>
                  <a:lnTo>
                    <a:pt x="0" y="240791"/>
                  </a:lnTo>
                  <a:close/>
                </a:path>
                <a:path w="3456940" h="1490979">
                  <a:moveTo>
                    <a:pt x="1152143" y="744473"/>
                  </a:moveTo>
                  <a:lnTo>
                    <a:pt x="1157267" y="695808"/>
                  </a:lnTo>
                  <a:lnTo>
                    <a:pt x="1171961" y="650474"/>
                  </a:lnTo>
                  <a:lnTo>
                    <a:pt x="1195214" y="609443"/>
                  </a:lnTo>
                  <a:lnTo>
                    <a:pt x="1226010" y="573690"/>
                  </a:lnTo>
                  <a:lnTo>
                    <a:pt x="1263337" y="544188"/>
                  </a:lnTo>
                  <a:lnTo>
                    <a:pt x="1306181" y="521910"/>
                  </a:lnTo>
                  <a:lnTo>
                    <a:pt x="1353528" y="507829"/>
                  </a:lnTo>
                  <a:lnTo>
                    <a:pt x="1404365" y="502919"/>
                  </a:lnTo>
                  <a:lnTo>
                    <a:pt x="1455203" y="507829"/>
                  </a:lnTo>
                  <a:lnTo>
                    <a:pt x="1502550" y="521910"/>
                  </a:lnTo>
                  <a:lnTo>
                    <a:pt x="1545394" y="544188"/>
                  </a:lnTo>
                  <a:lnTo>
                    <a:pt x="1582721" y="573690"/>
                  </a:lnTo>
                  <a:lnTo>
                    <a:pt x="1613517" y="609443"/>
                  </a:lnTo>
                  <a:lnTo>
                    <a:pt x="1636770" y="650474"/>
                  </a:lnTo>
                  <a:lnTo>
                    <a:pt x="1651464" y="695808"/>
                  </a:lnTo>
                  <a:lnTo>
                    <a:pt x="1656588" y="744473"/>
                  </a:lnTo>
                  <a:lnTo>
                    <a:pt x="1651464" y="793139"/>
                  </a:lnTo>
                  <a:lnTo>
                    <a:pt x="1636770" y="838473"/>
                  </a:lnTo>
                  <a:lnTo>
                    <a:pt x="1613517" y="879504"/>
                  </a:lnTo>
                  <a:lnTo>
                    <a:pt x="1582721" y="915257"/>
                  </a:lnTo>
                  <a:lnTo>
                    <a:pt x="1545394" y="944759"/>
                  </a:lnTo>
                  <a:lnTo>
                    <a:pt x="1502550" y="967037"/>
                  </a:lnTo>
                  <a:lnTo>
                    <a:pt x="1455203" y="981118"/>
                  </a:lnTo>
                  <a:lnTo>
                    <a:pt x="1404365" y="986027"/>
                  </a:lnTo>
                  <a:lnTo>
                    <a:pt x="1353528" y="981118"/>
                  </a:lnTo>
                  <a:lnTo>
                    <a:pt x="1306181" y="967037"/>
                  </a:lnTo>
                  <a:lnTo>
                    <a:pt x="1263337" y="944759"/>
                  </a:lnTo>
                  <a:lnTo>
                    <a:pt x="1226010" y="915257"/>
                  </a:lnTo>
                  <a:lnTo>
                    <a:pt x="1195214" y="879504"/>
                  </a:lnTo>
                  <a:lnTo>
                    <a:pt x="1171961" y="838473"/>
                  </a:lnTo>
                  <a:lnTo>
                    <a:pt x="1157267" y="793139"/>
                  </a:lnTo>
                  <a:lnTo>
                    <a:pt x="1152143" y="744473"/>
                  </a:lnTo>
                  <a:close/>
                </a:path>
                <a:path w="3456940" h="1490979">
                  <a:moveTo>
                    <a:pt x="2953512" y="1248917"/>
                  </a:moveTo>
                  <a:lnTo>
                    <a:pt x="2958618" y="1200252"/>
                  </a:lnTo>
                  <a:lnTo>
                    <a:pt x="2973264" y="1154918"/>
                  </a:lnTo>
                  <a:lnTo>
                    <a:pt x="2996441" y="1113887"/>
                  </a:lnTo>
                  <a:lnTo>
                    <a:pt x="3027140" y="1078134"/>
                  </a:lnTo>
                  <a:lnTo>
                    <a:pt x="3064351" y="1048632"/>
                  </a:lnTo>
                  <a:lnTo>
                    <a:pt x="3107066" y="1026354"/>
                  </a:lnTo>
                  <a:lnTo>
                    <a:pt x="3154276" y="1012273"/>
                  </a:lnTo>
                  <a:lnTo>
                    <a:pt x="3204972" y="1007363"/>
                  </a:lnTo>
                  <a:lnTo>
                    <a:pt x="3255667" y="1012273"/>
                  </a:lnTo>
                  <a:lnTo>
                    <a:pt x="3302877" y="1026354"/>
                  </a:lnTo>
                  <a:lnTo>
                    <a:pt x="3345592" y="1048632"/>
                  </a:lnTo>
                  <a:lnTo>
                    <a:pt x="3382803" y="1078134"/>
                  </a:lnTo>
                  <a:lnTo>
                    <a:pt x="3413502" y="1113887"/>
                  </a:lnTo>
                  <a:lnTo>
                    <a:pt x="3436679" y="1154918"/>
                  </a:lnTo>
                  <a:lnTo>
                    <a:pt x="3451325" y="1200252"/>
                  </a:lnTo>
                  <a:lnTo>
                    <a:pt x="3456431" y="1248917"/>
                  </a:lnTo>
                  <a:lnTo>
                    <a:pt x="3451325" y="1297583"/>
                  </a:lnTo>
                  <a:lnTo>
                    <a:pt x="3436679" y="1342917"/>
                  </a:lnTo>
                  <a:lnTo>
                    <a:pt x="3413502" y="1383948"/>
                  </a:lnTo>
                  <a:lnTo>
                    <a:pt x="3382803" y="1419701"/>
                  </a:lnTo>
                  <a:lnTo>
                    <a:pt x="3345592" y="1449203"/>
                  </a:lnTo>
                  <a:lnTo>
                    <a:pt x="3302877" y="1471481"/>
                  </a:lnTo>
                  <a:lnTo>
                    <a:pt x="3255667" y="1485562"/>
                  </a:lnTo>
                  <a:lnTo>
                    <a:pt x="3204972" y="1490471"/>
                  </a:lnTo>
                  <a:lnTo>
                    <a:pt x="3154276" y="1485562"/>
                  </a:lnTo>
                  <a:lnTo>
                    <a:pt x="3107066" y="1471481"/>
                  </a:lnTo>
                  <a:lnTo>
                    <a:pt x="3064351" y="1449203"/>
                  </a:lnTo>
                  <a:lnTo>
                    <a:pt x="3027140" y="1419701"/>
                  </a:lnTo>
                  <a:lnTo>
                    <a:pt x="2996441" y="1383948"/>
                  </a:lnTo>
                  <a:lnTo>
                    <a:pt x="2973264" y="1342917"/>
                  </a:lnTo>
                  <a:lnTo>
                    <a:pt x="2958618" y="1297583"/>
                  </a:lnTo>
                  <a:lnTo>
                    <a:pt x="2953512" y="1248917"/>
                  </a:lnTo>
                  <a:close/>
                </a:path>
                <a:path w="3456940" h="1490979">
                  <a:moveTo>
                    <a:pt x="864107" y="384809"/>
                  </a:moveTo>
                  <a:lnTo>
                    <a:pt x="869214" y="336144"/>
                  </a:lnTo>
                  <a:lnTo>
                    <a:pt x="883860" y="290810"/>
                  </a:lnTo>
                  <a:lnTo>
                    <a:pt x="907037" y="249779"/>
                  </a:lnTo>
                  <a:lnTo>
                    <a:pt x="937736" y="214026"/>
                  </a:lnTo>
                  <a:lnTo>
                    <a:pt x="974947" y="184524"/>
                  </a:lnTo>
                  <a:lnTo>
                    <a:pt x="1017662" y="162246"/>
                  </a:lnTo>
                  <a:lnTo>
                    <a:pt x="1064872" y="148165"/>
                  </a:lnTo>
                  <a:lnTo>
                    <a:pt x="1115567" y="143255"/>
                  </a:lnTo>
                  <a:lnTo>
                    <a:pt x="1166263" y="148165"/>
                  </a:lnTo>
                  <a:lnTo>
                    <a:pt x="1213473" y="162246"/>
                  </a:lnTo>
                  <a:lnTo>
                    <a:pt x="1256188" y="184524"/>
                  </a:lnTo>
                  <a:lnTo>
                    <a:pt x="1293399" y="214026"/>
                  </a:lnTo>
                  <a:lnTo>
                    <a:pt x="1324098" y="249779"/>
                  </a:lnTo>
                  <a:lnTo>
                    <a:pt x="1347275" y="290810"/>
                  </a:lnTo>
                  <a:lnTo>
                    <a:pt x="1361921" y="336144"/>
                  </a:lnTo>
                  <a:lnTo>
                    <a:pt x="1367027" y="384809"/>
                  </a:lnTo>
                  <a:lnTo>
                    <a:pt x="1361921" y="433475"/>
                  </a:lnTo>
                  <a:lnTo>
                    <a:pt x="1347275" y="478809"/>
                  </a:lnTo>
                  <a:lnTo>
                    <a:pt x="1324098" y="519840"/>
                  </a:lnTo>
                  <a:lnTo>
                    <a:pt x="1293399" y="555593"/>
                  </a:lnTo>
                  <a:lnTo>
                    <a:pt x="1256188" y="585095"/>
                  </a:lnTo>
                  <a:lnTo>
                    <a:pt x="1213473" y="607373"/>
                  </a:lnTo>
                  <a:lnTo>
                    <a:pt x="1166263" y="621454"/>
                  </a:lnTo>
                  <a:lnTo>
                    <a:pt x="1115567" y="626363"/>
                  </a:lnTo>
                  <a:lnTo>
                    <a:pt x="1064872" y="621454"/>
                  </a:lnTo>
                  <a:lnTo>
                    <a:pt x="1017662" y="607373"/>
                  </a:lnTo>
                  <a:lnTo>
                    <a:pt x="974947" y="585095"/>
                  </a:lnTo>
                  <a:lnTo>
                    <a:pt x="937736" y="555593"/>
                  </a:lnTo>
                  <a:lnTo>
                    <a:pt x="907037" y="519840"/>
                  </a:lnTo>
                  <a:lnTo>
                    <a:pt x="883860" y="478809"/>
                  </a:lnTo>
                  <a:lnTo>
                    <a:pt x="869214" y="433475"/>
                  </a:lnTo>
                  <a:lnTo>
                    <a:pt x="864107" y="384809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02864" y="6424930"/>
            <a:ext cx="2592705" cy="433070"/>
          </a:xfrm>
          <a:prstGeom prst="rect">
            <a:avLst/>
          </a:prstGeom>
          <a:solidFill>
            <a:srgbClr val="FFFFFF"/>
          </a:solidFill>
          <a:ln w="38100">
            <a:solidFill>
              <a:srgbClr val="FFCC00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spc="-5" dirty="0">
                <a:latin typeface="Carlito"/>
                <a:cs typeface="Carlito"/>
              </a:rPr>
              <a:t>Fig.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1</a:t>
            </a:r>
            <a:endParaRPr sz="2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3400" y="1225677"/>
            <a:ext cx="8229600" cy="5090160"/>
            <a:chOff x="457200" y="1267967"/>
            <a:chExt cx="8229600" cy="5090160"/>
          </a:xfrm>
        </p:grpSpPr>
        <p:sp>
          <p:nvSpPr>
            <p:cNvPr id="3" name="object 3"/>
            <p:cNvSpPr/>
            <p:nvPr/>
          </p:nvSpPr>
          <p:spPr>
            <a:xfrm>
              <a:off x="457200" y="1267967"/>
              <a:ext cx="8229600" cy="5090160"/>
            </a:xfrm>
            <a:custGeom>
              <a:avLst/>
              <a:gdLst/>
              <a:ahLst/>
              <a:cxnLst/>
              <a:rect l="l" t="t" r="r" b="b"/>
              <a:pathLst>
                <a:path w="8229600" h="5090160">
                  <a:moveTo>
                    <a:pt x="8229600" y="0"/>
                  </a:moveTo>
                  <a:lnTo>
                    <a:pt x="0" y="0"/>
                  </a:lnTo>
                  <a:lnTo>
                    <a:pt x="0" y="5090160"/>
                  </a:lnTo>
                  <a:lnTo>
                    <a:pt x="8229600" y="509016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48639" y="1513839"/>
              <a:ext cx="202692" cy="2133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14400" y="1828800"/>
            <a:ext cx="7703184" cy="364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Pharmacokinetic curves </a:t>
            </a:r>
            <a:r>
              <a:rPr sz="2000" spc="-20" dirty="0">
                <a:latin typeface="Carlito"/>
                <a:cs typeface="Carlito"/>
              </a:rPr>
              <a:t>have different </a:t>
            </a:r>
            <a:r>
              <a:rPr sz="2000" spc="-5" dirty="0">
                <a:latin typeface="Carlito"/>
                <a:cs typeface="Carlito"/>
              </a:rPr>
              <a:t>shapes </a:t>
            </a:r>
            <a:r>
              <a:rPr sz="2000" dirty="0">
                <a:latin typeface="Carlito"/>
                <a:cs typeface="Carlito"/>
              </a:rPr>
              <a:t>, </a:t>
            </a:r>
            <a:r>
              <a:rPr sz="2000" spc="-20" dirty="0">
                <a:latin typeface="Carlito"/>
                <a:cs typeface="Carlito"/>
              </a:rPr>
              <a:t>different </a:t>
            </a:r>
            <a:r>
              <a:rPr sz="2000" dirty="0">
                <a:latin typeface="Carlito"/>
                <a:cs typeface="Carlito"/>
              </a:rPr>
              <a:t>time  </a:t>
            </a:r>
            <a:r>
              <a:rPr sz="2000" spc="-15" dirty="0">
                <a:latin typeface="Carlito"/>
                <a:cs typeface="Carlito"/>
              </a:rPr>
              <a:t>to </a:t>
            </a:r>
            <a:r>
              <a:rPr sz="2000" spc="-10" dirty="0">
                <a:latin typeface="Carlito"/>
                <a:cs typeface="Carlito"/>
              </a:rPr>
              <a:t>reach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0" dirty="0">
                <a:latin typeface="Carlito"/>
                <a:cs typeface="Carlito"/>
              </a:rPr>
              <a:t>IEC </a:t>
            </a:r>
            <a:r>
              <a:rPr sz="2000" dirty="0">
                <a:latin typeface="Carlito"/>
                <a:cs typeface="Carlito"/>
              </a:rPr>
              <a:t>. </a:t>
            </a:r>
            <a:r>
              <a:rPr sz="2000" spc="-35" dirty="0">
                <a:latin typeface="Carlito"/>
                <a:cs typeface="Carlito"/>
              </a:rPr>
              <a:t>At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same </a:t>
            </a:r>
            <a:r>
              <a:rPr sz="2000" dirty="0">
                <a:latin typeface="Carlito"/>
                <a:cs typeface="Carlito"/>
              </a:rPr>
              <a:t>time, the </a:t>
            </a:r>
            <a:r>
              <a:rPr sz="2000" spc="-10" dirty="0">
                <a:latin typeface="Carlito"/>
                <a:cs typeface="Carlito"/>
              </a:rPr>
              <a:t>area </a:t>
            </a:r>
            <a:r>
              <a:rPr sz="2000" spc="-5" dirty="0">
                <a:latin typeface="Carlito"/>
                <a:cs typeface="Carlito"/>
              </a:rPr>
              <a:t>under </a:t>
            </a:r>
            <a:r>
              <a:rPr sz="2000" dirty="0">
                <a:latin typeface="Carlito"/>
                <a:cs typeface="Carlito"/>
              </a:rPr>
              <a:t>these  curves </a:t>
            </a:r>
            <a:r>
              <a:rPr sz="2000" spc="-15" dirty="0">
                <a:latin typeface="Carlito"/>
                <a:cs typeface="Carlito"/>
              </a:rPr>
              <a:t>are </a:t>
            </a:r>
            <a:r>
              <a:rPr sz="2000" spc="-5" dirty="0">
                <a:latin typeface="Carlito"/>
                <a:cs typeface="Carlito"/>
              </a:rPr>
              <a:t>identical </a:t>
            </a:r>
            <a:r>
              <a:rPr sz="2000" spc="-10" dirty="0">
                <a:latin typeface="Carlito"/>
                <a:cs typeface="Carlito"/>
              </a:rPr>
              <a:t>(AUC dosage </a:t>
            </a:r>
            <a:r>
              <a:rPr sz="2000" spc="-15" dirty="0">
                <a:latin typeface="Carlito"/>
                <a:cs typeface="Carlito"/>
              </a:rPr>
              <a:t>form </a:t>
            </a:r>
            <a:r>
              <a:rPr sz="2000" spc="-20" dirty="0">
                <a:latin typeface="Carlito"/>
                <a:cs typeface="Carlito"/>
              </a:rPr>
              <a:t>for </a:t>
            </a:r>
            <a:r>
              <a:rPr sz="2000" dirty="0">
                <a:latin typeface="Carlito"/>
                <a:cs typeface="Carlito"/>
              </a:rPr>
              <a:t>A is equal </a:t>
            </a:r>
            <a:r>
              <a:rPr sz="2000" spc="-15" dirty="0">
                <a:latin typeface="Carlito"/>
                <a:cs typeface="Carlito"/>
              </a:rPr>
              <a:t>to </a:t>
            </a:r>
            <a:r>
              <a:rPr sz="2000" spc="-10" dirty="0">
                <a:latin typeface="Carlito"/>
                <a:cs typeface="Carlito"/>
              </a:rPr>
              <a:t>34.4  micrograms </a:t>
            </a:r>
            <a:r>
              <a:rPr sz="2000" dirty="0">
                <a:latin typeface="Carlito"/>
                <a:cs typeface="Carlito"/>
              </a:rPr>
              <a:t>/ ml * </a:t>
            </a:r>
            <a:r>
              <a:rPr sz="2000" spc="-5" dirty="0">
                <a:latin typeface="Carlito"/>
                <a:cs typeface="Carlito"/>
              </a:rPr>
              <a:t>hr </a:t>
            </a:r>
            <a:r>
              <a:rPr sz="2000" spc="-20" dirty="0">
                <a:latin typeface="Carlito"/>
                <a:cs typeface="Carlito"/>
              </a:rPr>
              <a:t>for </a:t>
            </a:r>
            <a:r>
              <a:rPr sz="2000" dirty="0">
                <a:latin typeface="Carlito"/>
                <a:cs typeface="Carlito"/>
              </a:rPr>
              <a:t>B - </a:t>
            </a:r>
            <a:r>
              <a:rPr sz="2000" spc="-5" dirty="0">
                <a:latin typeface="Carlito"/>
                <a:cs typeface="Carlito"/>
              </a:rPr>
              <a:t>34.2 </a:t>
            </a:r>
            <a:r>
              <a:rPr sz="2000" dirty="0">
                <a:latin typeface="Carlito"/>
                <a:cs typeface="Carlito"/>
              </a:rPr>
              <a:t>mg / mL * h </a:t>
            </a:r>
            <a:r>
              <a:rPr sz="2000" spc="-5" dirty="0">
                <a:latin typeface="Carlito"/>
                <a:cs typeface="Carlito"/>
              </a:rPr>
              <a:t>), hence both  </a:t>
            </a:r>
            <a:r>
              <a:rPr sz="2000" spc="-10" dirty="0">
                <a:latin typeface="Carlito"/>
                <a:cs typeface="Carlito"/>
              </a:rPr>
              <a:t>formulations provide </a:t>
            </a:r>
            <a:r>
              <a:rPr sz="2000" dirty="0">
                <a:latin typeface="Carlito"/>
                <a:cs typeface="Carlito"/>
              </a:rPr>
              <a:t>admission </a:t>
            </a:r>
            <a:r>
              <a:rPr sz="2000" spc="-20" dirty="0">
                <a:latin typeface="Carlito"/>
                <a:cs typeface="Carlito"/>
              </a:rPr>
              <a:t>to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same number of </a:t>
            </a:r>
            <a:r>
              <a:rPr sz="2000" spc="-10" dirty="0">
                <a:latin typeface="Carlito"/>
                <a:cs typeface="Carlito"/>
              </a:rPr>
              <a:t>blood  </a:t>
            </a:r>
            <a:r>
              <a:rPr sz="2000" spc="-5" dirty="0">
                <a:latin typeface="Carlito"/>
                <a:cs typeface="Carlito"/>
              </a:rPr>
              <a:t>drug </a:t>
            </a:r>
            <a:r>
              <a:rPr sz="2000" spc="-10" dirty="0">
                <a:latin typeface="Carlito"/>
                <a:cs typeface="Carlito"/>
              </a:rPr>
              <a:t>substance. </a:t>
            </a:r>
            <a:r>
              <a:rPr sz="2000" spc="-40" dirty="0">
                <a:latin typeface="Carlito"/>
                <a:cs typeface="Carlito"/>
              </a:rPr>
              <a:t>However, </a:t>
            </a:r>
            <a:r>
              <a:rPr sz="2000" spc="-5" dirty="0">
                <a:latin typeface="Carlito"/>
                <a:cs typeface="Carlito"/>
              </a:rPr>
              <a:t>they </a:t>
            </a:r>
            <a:r>
              <a:rPr sz="2000" spc="-20" dirty="0">
                <a:latin typeface="Carlito"/>
                <a:cs typeface="Carlito"/>
              </a:rPr>
              <a:t>differ </a:t>
            </a:r>
            <a:r>
              <a:rPr sz="2000" dirty="0">
                <a:latin typeface="Carlito"/>
                <a:cs typeface="Carlito"/>
              </a:rPr>
              <a:t>in the </a:t>
            </a:r>
            <a:r>
              <a:rPr sz="2000" spc="-10" dirty="0">
                <a:latin typeface="Carlito"/>
                <a:cs typeface="Carlito"/>
              </a:rPr>
              <a:t>degree of  </a:t>
            </a:r>
            <a:r>
              <a:rPr sz="2000" spc="-5" dirty="0">
                <a:latin typeface="Carlito"/>
                <a:cs typeface="Carlito"/>
              </a:rPr>
              <a:t>absorption </a:t>
            </a:r>
            <a:r>
              <a:rPr sz="2000" dirty="0">
                <a:latin typeface="Carlito"/>
                <a:cs typeface="Carlito"/>
              </a:rPr>
              <a:t>and </a:t>
            </a:r>
            <a:r>
              <a:rPr sz="2000" spc="-25" dirty="0">
                <a:latin typeface="Carlito"/>
                <a:cs typeface="Carlito"/>
              </a:rPr>
              <a:t>rate </a:t>
            </a:r>
            <a:r>
              <a:rPr sz="2000" spc="-5" dirty="0">
                <a:latin typeface="Carlito"/>
                <a:cs typeface="Carlito"/>
              </a:rPr>
              <a:t>of achievement of </a:t>
            </a:r>
            <a:r>
              <a:rPr sz="2000" dirty="0">
                <a:latin typeface="Carlito"/>
                <a:cs typeface="Carlito"/>
              </a:rPr>
              <a:t>MEK , which </a:t>
            </a:r>
            <a:r>
              <a:rPr sz="2000" spc="-10" dirty="0">
                <a:latin typeface="Carlito"/>
                <a:cs typeface="Carlito"/>
              </a:rPr>
              <a:t>greatly  </a:t>
            </a:r>
            <a:r>
              <a:rPr sz="2000" spc="-5" dirty="0">
                <a:latin typeface="Carlito"/>
                <a:cs typeface="Carlito"/>
              </a:rPr>
              <a:t>influences both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0" dirty="0">
                <a:latin typeface="Carlito"/>
                <a:cs typeface="Carlito"/>
              </a:rPr>
              <a:t>quantitative </a:t>
            </a:r>
            <a:r>
              <a:rPr sz="2000" dirty="0">
                <a:latin typeface="Carlito"/>
                <a:cs typeface="Carlito"/>
              </a:rPr>
              <a:t>and </a:t>
            </a:r>
            <a:r>
              <a:rPr sz="2000" spc="-10" dirty="0">
                <a:latin typeface="Carlito"/>
                <a:cs typeface="Carlito"/>
              </a:rPr>
              <a:t>qualitative </a:t>
            </a:r>
            <a:r>
              <a:rPr sz="2000" spc="-15" dirty="0">
                <a:latin typeface="Carlito"/>
                <a:cs typeface="Carlito"/>
              </a:rPr>
              <a:t>parameters </a:t>
            </a:r>
            <a:r>
              <a:rPr sz="2000" spc="-5" dirty="0">
                <a:latin typeface="Carlito"/>
                <a:cs typeface="Carlito"/>
              </a:rPr>
              <a:t>of  </a:t>
            </a:r>
            <a:r>
              <a:rPr sz="2000" dirty="0">
                <a:latin typeface="Carlito"/>
                <a:cs typeface="Carlito"/>
              </a:rPr>
              <a:t>their </a:t>
            </a:r>
            <a:r>
              <a:rPr sz="2000" spc="-5" dirty="0">
                <a:latin typeface="Carlito"/>
                <a:cs typeface="Carlito"/>
              </a:rPr>
              <a:t>therapeutic </a:t>
            </a:r>
            <a:r>
              <a:rPr sz="2000" dirty="0">
                <a:latin typeface="Carlito"/>
                <a:cs typeface="Carlito"/>
              </a:rPr>
              <a:t>action , </a:t>
            </a:r>
            <a:r>
              <a:rPr sz="2000" spc="-5" dirty="0">
                <a:latin typeface="Carlito"/>
                <a:cs typeface="Carlito"/>
              </a:rPr>
              <a:t>so they not</a:t>
            </a:r>
            <a:r>
              <a:rPr sz="2000" spc="-5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bioequivalent.</a:t>
            </a:r>
            <a:endParaRPr sz="2000" dirty="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4572" y="0"/>
            <a:ext cx="9153525" cy="652780"/>
            <a:chOff x="-4572" y="0"/>
            <a:chExt cx="9153525" cy="65278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9144000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9144000" y="6431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0" y="643127"/>
                  </a:moveTo>
                  <a:lnTo>
                    <a:pt x="9144000" y="6431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Key </a:t>
            </a:r>
            <a:r>
              <a:rPr spc="-15" dirty="0"/>
              <a:t>indicators </a:t>
            </a:r>
            <a:r>
              <a:rPr dirty="0"/>
              <a:t>of </a:t>
            </a:r>
            <a:r>
              <a:rPr spc="-10" dirty="0"/>
              <a:t>bioavailability </a:t>
            </a:r>
            <a:r>
              <a:rPr dirty="0"/>
              <a:t>of</a:t>
            </a:r>
            <a:r>
              <a:rPr spc="25" dirty="0"/>
              <a:t> </a:t>
            </a:r>
            <a:r>
              <a:rPr dirty="0"/>
              <a:t>drugs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755" y="1104899"/>
            <a:ext cx="8229600" cy="5161915"/>
          </a:xfrm>
          <a:custGeom>
            <a:avLst/>
            <a:gdLst/>
            <a:ahLst/>
            <a:cxnLst/>
            <a:rect l="l" t="t" r="r" b="b"/>
            <a:pathLst>
              <a:path w="8229600" h="5161915">
                <a:moveTo>
                  <a:pt x="8229600" y="0"/>
                </a:moveTo>
                <a:lnTo>
                  <a:pt x="0" y="0"/>
                </a:lnTo>
                <a:lnTo>
                  <a:pt x="0" y="5161787"/>
                </a:lnTo>
                <a:lnTo>
                  <a:pt x="8229600" y="5161787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9933" y="1752600"/>
            <a:ext cx="7675245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spc="-5" dirty="0">
                <a:latin typeface="Carlito"/>
                <a:cs typeface="Carlito"/>
              </a:rPr>
              <a:t>Thus </a:t>
            </a:r>
            <a:r>
              <a:rPr sz="2400" dirty="0">
                <a:latin typeface="Carlito"/>
                <a:cs typeface="Carlito"/>
              </a:rPr>
              <a:t>, the </a:t>
            </a:r>
            <a:r>
              <a:rPr sz="2400" spc="-10" dirty="0">
                <a:latin typeface="Carlito"/>
                <a:cs typeface="Carlito"/>
              </a:rPr>
              <a:t>indicator </a:t>
            </a:r>
            <a:r>
              <a:rPr sz="2400" dirty="0">
                <a:latin typeface="Carlito"/>
                <a:cs typeface="Carlito"/>
              </a:rPr>
              <a:t>" </a:t>
            </a:r>
            <a:r>
              <a:rPr sz="2400" spc="-10" dirty="0">
                <a:latin typeface="Carlito"/>
                <a:cs typeface="Carlito"/>
              </a:rPr>
              <a:t>area </a:t>
            </a:r>
            <a:r>
              <a:rPr sz="2400" spc="-5" dirty="0">
                <a:latin typeface="Carlito"/>
                <a:cs typeface="Carlito"/>
              </a:rPr>
              <a:t>under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curve </a:t>
            </a:r>
            <a:r>
              <a:rPr sz="2400" dirty="0">
                <a:latin typeface="Carlito"/>
                <a:cs typeface="Carlito"/>
              </a:rPr>
              <a:t>" </a:t>
            </a:r>
            <a:r>
              <a:rPr sz="2400" spc="-5" dirty="0">
                <a:latin typeface="Carlito"/>
                <a:cs typeface="Carlito"/>
              </a:rPr>
              <a:t>should be  </a:t>
            </a:r>
            <a:r>
              <a:rPr sz="2400" spc="-10" dirty="0">
                <a:latin typeface="Carlito"/>
                <a:cs typeface="Carlito"/>
              </a:rPr>
              <a:t>considered </a:t>
            </a:r>
            <a:r>
              <a:rPr sz="2400" dirty="0">
                <a:latin typeface="Carlito"/>
                <a:cs typeface="Carlito"/>
              </a:rPr>
              <a:t>when </a:t>
            </a:r>
            <a:r>
              <a:rPr sz="2400" spc="-5" dirty="0">
                <a:latin typeface="Carlito"/>
                <a:cs typeface="Carlito"/>
              </a:rPr>
              <a:t>prescribing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use </a:t>
            </a:r>
            <a:r>
              <a:rPr sz="2400" spc="-10" dirty="0">
                <a:latin typeface="Carlito"/>
                <a:cs typeface="Carlito"/>
              </a:rPr>
              <a:t>of </a:t>
            </a:r>
            <a:r>
              <a:rPr sz="2400" spc="-5" dirty="0">
                <a:latin typeface="Carlito"/>
                <a:cs typeface="Carlito"/>
              </a:rPr>
              <a:t>LP generics </a:t>
            </a:r>
            <a:r>
              <a:rPr sz="2400" dirty="0">
                <a:latin typeface="Carlito"/>
                <a:cs typeface="Carlito"/>
              </a:rPr>
              <a:t>( </a:t>
            </a:r>
            <a:r>
              <a:rPr sz="2400" spc="-5" dirty="0">
                <a:latin typeface="Carlito"/>
                <a:cs typeface="Carlito"/>
              </a:rPr>
              <a:t>similar  </a:t>
            </a:r>
            <a:r>
              <a:rPr sz="2400" spc="-10" dirty="0">
                <a:latin typeface="Carlito"/>
                <a:cs typeface="Carlito"/>
              </a:rPr>
              <a:t>compounds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action, but </a:t>
            </a:r>
            <a:r>
              <a:rPr sz="2400" dirty="0">
                <a:latin typeface="Carlito"/>
                <a:cs typeface="Carlito"/>
              </a:rPr>
              <a:t>made </a:t>
            </a:r>
            <a:r>
              <a:rPr sz="2400" spc="-10" dirty="0">
                <a:latin typeface="Carlito"/>
                <a:cs typeface="Carlito"/>
              </a:rPr>
              <a:t>by </a:t>
            </a:r>
            <a:r>
              <a:rPr sz="2400" spc="-20" dirty="0">
                <a:latin typeface="Carlito"/>
                <a:cs typeface="Carlito"/>
              </a:rPr>
              <a:t>different </a:t>
            </a:r>
            <a:r>
              <a:rPr sz="2400" spc="-5" dirty="0">
                <a:latin typeface="Carlito"/>
                <a:cs typeface="Carlito"/>
              </a:rPr>
              <a:t>pharmaceutical  </a:t>
            </a:r>
            <a:r>
              <a:rPr sz="2400" spc="-10" dirty="0">
                <a:latin typeface="Carlito"/>
                <a:cs typeface="Carlito"/>
              </a:rPr>
              <a:t>companies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).</a:t>
            </a:r>
            <a:endParaRPr sz="2400" dirty="0">
              <a:latin typeface="Carlito"/>
              <a:cs typeface="Carlito"/>
            </a:endParaRPr>
          </a:p>
          <a:p>
            <a:pPr marL="12700" marR="83820">
              <a:lnSpc>
                <a:spcPct val="150000"/>
              </a:lnSpc>
            </a:pPr>
            <a:r>
              <a:rPr sz="2400" spc="-5" dirty="0">
                <a:latin typeface="Carlito"/>
                <a:cs typeface="Carlito"/>
              </a:rPr>
              <a:t>Thus, </a:t>
            </a:r>
            <a:r>
              <a:rPr sz="2400" spc="-15" dirty="0">
                <a:latin typeface="Carlito"/>
                <a:cs typeface="Carlito"/>
              </a:rPr>
              <a:t>to compare </a:t>
            </a:r>
            <a:r>
              <a:rPr sz="2400" spc="-20" dirty="0">
                <a:latin typeface="Carlito"/>
                <a:cs typeface="Carlito"/>
              </a:rPr>
              <a:t>different </a:t>
            </a:r>
            <a:r>
              <a:rPr sz="2400" spc="-5" dirty="0">
                <a:latin typeface="Carlito"/>
                <a:cs typeface="Carlito"/>
              </a:rPr>
              <a:t>LP </a:t>
            </a:r>
            <a:r>
              <a:rPr sz="2400" dirty="0">
                <a:latin typeface="Carlito"/>
                <a:cs typeface="Carlito"/>
              </a:rPr>
              <a:t>in </a:t>
            </a:r>
            <a:r>
              <a:rPr sz="2400" spc="-5" dirty="0">
                <a:latin typeface="Carlito"/>
                <a:cs typeface="Carlito"/>
              </a:rPr>
              <a:t>solving </a:t>
            </a:r>
            <a:r>
              <a:rPr sz="2400" dirty="0">
                <a:latin typeface="Carlito"/>
                <a:cs typeface="Carlito"/>
              </a:rPr>
              <a:t>the issue </a:t>
            </a:r>
            <a:r>
              <a:rPr sz="2400" spc="-5" dirty="0">
                <a:latin typeface="Carlito"/>
                <a:cs typeface="Carlito"/>
              </a:rPr>
              <a:t>of replacing 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drug </a:t>
            </a:r>
            <a:r>
              <a:rPr sz="2400" spc="-10" dirty="0">
                <a:latin typeface="Carlito"/>
                <a:cs typeface="Carlito"/>
              </a:rPr>
              <a:t>must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spc="-10" dirty="0">
                <a:latin typeface="Carlito"/>
                <a:cs typeface="Carlito"/>
              </a:rPr>
              <a:t>considered </a:t>
            </a:r>
            <a:r>
              <a:rPr sz="2400" dirty="0">
                <a:latin typeface="Carlito"/>
                <a:cs typeface="Carlito"/>
              </a:rPr>
              <a:t>in </a:t>
            </a:r>
            <a:r>
              <a:rPr sz="2400" spc="-5" dirty="0">
                <a:latin typeface="Carlito"/>
                <a:cs typeface="Carlito"/>
              </a:rPr>
              <a:t>analog basic  pharmacokinetics.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572" y="0"/>
            <a:ext cx="9153525" cy="652780"/>
            <a:chOff x="-4572" y="0"/>
            <a:chExt cx="9153525" cy="65278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9144000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9144000" y="6431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0" y="643127"/>
                  </a:moveTo>
                  <a:lnTo>
                    <a:pt x="9144000" y="6431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Key </a:t>
            </a:r>
            <a:r>
              <a:rPr spc="-15" dirty="0"/>
              <a:t>indicators </a:t>
            </a:r>
            <a:r>
              <a:rPr dirty="0"/>
              <a:t>of </a:t>
            </a:r>
            <a:r>
              <a:rPr spc="-10" dirty="0"/>
              <a:t>bioavailability </a:t>
            </a:r>
            <a:r>
              <a:rPr dirty="0"/>
              <a:t>of</a:t>
            </a:r>
            <a:r>
              <a:rPr spc="25" dirty="0"/>
              <a:t> </a:t>
            </a:r>
            <a:r>
              <a:rPr dirty="0"/>
              <a:t>drugs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78838" y="0"/>
            <a:ext cx="70027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rgbClr val="1F487C"/>
                </a:solidFill>
                <a:latin typeface="Carlito"/>
                <a:cs typeface="Carlito"/>
              </a:rPr>
              <a:t>Dynamics </a:t>
            </a:r>
            <a:r>
              <a:rPr sz="2800" b="1" i="1" spc="-5" dirty="0">
                <a:solidFill>
                  <a:srgbClr val="1F487C"/>
                </a:solidFill>
                <a:latin typeface="Carlito"/>
                <a:cs typeface="Carlito"/>
              </a:rPr>
              <a:t>of medicinal </a:t>
            </a:r>
            <a:r>
              <a:rPr sz="2800" b="1" i="1" spc="-20" dirty="0">
                <a:solidFill>
                  <a:srgbClr val="1F487C"/>
                </a:solidFill>
                <a:latin typeface="Carlito"/>
                <a:cs typeface="Carlito"/>
              </a:rPr>
              <a:t>substance</a:t>
            </a:r>
            <a:r>
              <a:rPr sz="2800" b="1" i="1" spc="3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800" b="1" i="1" spc="-10" dirty="0">
                <a:solidFill>
                  <a:srgbClr val="1F487C"/>
                </a:solidFill>
                <a:latin typeface="Carlito"/>
                <a:cs typeface="Carlito"/>
              </a:rPr>
              <a:t>concentration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7095" y="818763"/>
            <a:ext cx="698563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83005" marR="5080" indent="-1170940">
              <a:lnSpc>
                <a:spcPct val="100000"/>
              </a:lnSpc>
              <a:spcBef>
                <a:spcPts val="95"/>
              </a:spcBef>
            </a:pPr>
            <a:r>
              <a:rPr sz="2800" i="1" spc="-5" dirty="0">
                <a:solidFill>
                  <a:srgbClr val="1F487C"/>
                </a:solidFill>
                <a:latin typeface="Carlito"/>
                <a:cs typeface="Carlito"/>
              </a:rPr>
              <a:t>(C) </a:t>
            </a:r>
            <a:r>
              <a:rPr sz="2800" i="1" spc="-10" dirty="0">
                <a:solidFill>
                  <a:srgbClr val="1F487C"/>
                </a:solidFill>
                <a:latin typeface="Carlito"/>
                <a:cs typeface="Carlito"/>
              </a:rPr>
              <a:t>after </a:t>
            </a:r>
            <a:r>
              <a:rPr sz="2800" i="1" spc="-5" dirty="0">
                <a:solidFill>
                  <a:srgbClr val="1F487C"/>
                </a:solidFill>
                <a:latin typeface="Carlito"/>
                <a:cs typeface="Carlito"/>
              </a:rPr>
              <a:t>its administration in 2 medicinal </a:t>
            </a:r>
            <a:r>
              <a:rPr sz="2800" i="1" spc="-15" dirty="0">
                <a:solidFill>
                  <a:srgbClr val="1F487C"/>
                </a:solidFill>
                <a:latin typeface="Carlito"/>
                <a:cs typeface="Carlito"/>
              </a:rPr>
              <a:t>forms  </a:t>
            </a:r>
            <a:r>
              <a:rPr sz="2800" i="1" spc="-5" dirty="0">
                <a:solidFill>
                  <a:srgbClr val="1F487C"/>
                </a:solidFill>
                <a:latin typeface="Carlito"/>
                <a:cs typeface="Carlito"/>
              </a:rPr>
              <a:t>(A and B) </a:t>
            </a:r>
            <a:r>
              <a:rPr sz="2800" i="1" dirty="0">
                <a:solidFill>
                  <a:srgbClr val="1F487C"/>
                </a:solidFill>
                <a:latin typeface="Carlito"/>
                <a:cs typeface="Carlito"/>
              </a:rPr>
              <a:t>with </a:t>
            </a:r>
            <a:r>
              <a:rPr sz="2800" i="1" spc="-5" dirty="0">
                <a:solidFill>
                  <a:srgbClr val="1F487C"/>
                </a:solidFill>
                <a:latin typeface="Carlito"/>
                <a:cs typeface="Carlito"/>
              </a:rPr>
              <a:t>soporific</a:t>
            </a:r>
            <a:r>
              <a:rPr sz="2800" i="1" spc="6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800" i="1" spc="-5" dirty="0">
                <a:solidFill>
                  <a:srgbClr val="1F487C"/>
                </a:solidFill>
                <a:latin typeface="Carlito"/>
                <a:cs typeface="Carlito"/>
              </a:rPr>
              <a:t>activity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1144" y="2105943"/>
            <a:ext cx="7926705" cy="3240405"/>
            <a:chOff x="1217675" y="1484375"/>
            <a:chExt cx="7926705" cy="3240405"/>
          </a:xfrm>
        </p:grpSpPr>
        <p:sp>
          <p:nvSpPr>
            <p:cNvPr id="5" name="object 5"/>
            <p:cNvSpPr/>
            <p:nvPr/>
          </p:nvSpPr>
          <p:spPr>
            <a:xfrm>
              <a:off x="1217675" y="1484375"/>
              <a:ext cx="7926324" cy="32400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52360" y="2491739"/>
              <a:ext cx="1007744" cy="361315"/>
            </a:xfrm>
            <a:custGeom>
              <a:avLst/>
              <a:gdLst/>
              <a:ahLst/>
              <a:cxnLst/>
              <a:rect l="l" t="t" r="r" b="b"/>
              <a:pathLst>
                <a:path w="1007745" h="361314">
                  <a:moveTo>
                    <a:pt x="0" y="361188"/>
                  </a:moveTo>
                  <a:lnTo>
                    <a:pt x="1007363" y="361188"/>
                  </a:lnTo>
                  <a:lnTo>
                    <a:pt x="1007363" y="0"/>
                  </a:lnTo>
                  <a:lnTo>
                    <a:pt x="0" y="0"/>
                  </a:lnTo>
                  <a:lnTo>
                    <a:pt x="0" y="3611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732268" y="2507996"/>
            <a:ext cx="449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M</a:t>
            </a:r>
            <a:r>
              <a:rPr sz="1800" spc="-40" dirty="0">
                <a:latin typeface="Carlito"/>
                <a:cs typeface="Carlito"/>
              </a:rPr>
              <a:t>T</a:t>
            </a:r>
            <a:r>
              <a:rPr sz="1800" dirty="0">
                <a:latin typeface="Carlito"/>
                <a:cs typeface="Carlito"/>
              </a:rPr>
              <a:t>C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520749" y="3352609"/>
            <a:ext cx="1017269" cy="370840"/>
            <a:chOff x="7520749" y="3352609"/>
            <a:chExt cx="1017269" cy="370840"/>
          </a:xfrm>
        </p:grpSpPr>
        <p:sp>
          <p:nvSpPr>
            <p:cNvPr id="9" name="object 9"/>
            <p:cNvSpPr/>
            <p:nvPr/>
          </p:nvSpPr>
          <p:spPr>
            <a:xfrm>
              <a:off x="7525511" y="3357371"/>
              <a:ext cx="1007744" cy="361315"/>
            </a:xfrm>
            <a:custGeom>
              <a:avLst/>
              <a:gdLst/>
              <a:ahLst/>
              <a:cxnLst/>
              <a:rect l="l" t="t" r="r" b="b"/>
              <a:pathLst>
                <a:path w="1007745" h="361314">
                  <a:moveTo>
                    <a:pt x="1007363" y="0"/>
                  </a:moveTo>
                  <a:lnTo>
                    <a:pt x="0" y="0"/>
                  </a:lnTo>
                  <a:lnTo>
                    <a:pt x="0" y="361188"/>
                  </a:lnTo>
                  <a:lnTo>
                    <a:pt x="1007363" y="361188"/>
                  </a:lnTo>
                  <a:lnTo>
                    <a:pt x="10073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25511" y="3357371"/>
              <a:ext cx="1007744" cy="361315"/>
            </a:xfrm>
            <a:custGeom>
              <a:avLst/>
              <a:gdLst/>
              <a:ahLst/>
              <a:cxnLst/>
              <a:rect l="l" t="t" r="r" b="b"/>
              <a:pathLst>
                <a:path w="1007745" h="361314">
                  <a:moveTo>
                    <a:pt x="0" y="361188"/>
                  </a:moveTo>
                  <a:lnTo>
                    <a:pt x="1007363" y="361188"/>
                  </a:lnTo>
                  <a:lnTo>
                    <a:pt x="1007363" y="0"/>
                  </a:lnTo>
                  <a:lnTo>
                    <a:pt x="0" y="0"/>
                  </a:lnTo>
                  <a:lnTo>
                    <a:pt x="0" y="3611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525511" y="3357371"/>
            <a:ext cx="1007744" cy="36131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92100">
              <a:lnSpc>
                <a:spcPct val="100000"/>
              </a:lnSpc>
              <a:spcBef>
                <a:spcPts val="225"/>
              </a:spcBef>
            </a:pPr>
            <a:r>
              <a:rPr sz="1800" spc="-10" dirty="0">
                <a:latin typeface="Carlito"/>
                <a:cs typeface="Carlito"/>
              </a:rPr>
              <a:t>MEC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12173" y="2128837"/>
            <a:ext cx="657225" cy="369570"/>
            <a:chOff x="2912173" y="2128837"/>
            <a:chExt cx="657225" cy="369570"/>
          </a:xfrm>
        </p:grpSpPr>
        <p:sp>
          <p:nvSpPr>
            <p:cNvPr id="13" name="object 13"/>
            <p:cNvSpPr/>
            <p:nvPr/>
          </p:nvSpPr>
          <p:spPr>
            <a:xfrm>
              <a:off x="2916935" y="2133600"/>
              <a:ext cx="647700" cy="360045"/>
            </a:xfrm>
            <a:custGeom>
              <a:avLst/>
              <a:gdLst/>
              <a:ahLst/>
              <a:cxnLst/>
              <a:rect l="l" t="t" r="r" b="b"/>
              <a:pathLst>
                <a:path w="647700" h="360044">
                  <a:moveTo>
                    <a:pt x="647700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647700" y="359663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16935" y="2133600"/>
              <a:ext cx="647700" cy="360045"/>
            </a:xfrm>
            <a:custGeom>
              <a:avLst/>
              <a:gdLst/>
              <a:ahLst/>
              <a:cxnLst/>
              <a:rect l="l" t="t" r="r" b="b"/>
              <a:pathLst>
                <a:path w="647700" h="360044">
                  <a:moveTo>
                    <a:pt x="0" y="359663"/>
                  </a:moveTo>
                  <a:lnTo>
                    <a:pt x="647700" y="359663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3596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916935" y="2133600"/>
            <a:ext cx="647700" cy="36004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sz="1800" dirty="0">
                <a:latin typeface="Carlito"/>
                <a:cs typeface="Carlito"/>
              </a:rPr>
              <a:t>A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927091" y="2993135"/>
            <a:ext cx="657225" cy="368935"/>
            <a:chOff x="4927091" y="2993135"/>
            <a:chExt cx="657225" cy="368935"/>
          </a:xfrm>
        </p:grpSpPr>
        <p:sp>
          <p:nvSpPr>
            <p:cNvPr id="17" name="object 17"/>
            <p:cNvSpPr/>
            <p:nvPr/>
          </p:nvSpPr>
          <p:spPr>
            <a:xfrm>
              <a:off x="4931663" y="2997707"/>
              <a:ext cx="647700" cy="360045"/>
            </a:xfrm>
            <a:custGeom>
              <a:avLst/>
              <a:gdLst/>
              <a:ahLst/>
              <a:cxnLst/>
              <a:rect l="l" t="t" r="r" b="b"/>
              <a:pathLst>
                <a:path w="647700" h="360045">
                  <a:moveTo>
                    <a:pt x="647700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647700" y="359663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31663" y="2997707"/>
              <a:ext cx="647700" cy="360045"/>
            </a:xfrm>
            <a:custGeom>
              <a:avLst/>
              <a:gdLst/>
              <a:ahLst/>
              <a:cxnLst/>
              <a:rect l="l" t="t" r="r" b="b"/>
              <a:pathLst>
                <a:path w="647700" h="360045">
                  <a:moveTo>
                    <a:pt x="0" y="359663"/>
                  </a:moveTo>
                  <a:lnTo>
                    <a:pt x="647700" y="359663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3596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931664" y="2997707"/>
            <a:ext cx="647700" cy="36004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20"/>
              </a:spcBef>
            </a:pPr>
            <a:r>
              <a:rPr sz="1800" dirty="0">
                <a:latin typeface="Carlito"/>
                <a:cs typeface="Carlito"/>
              </a:rPr>
              <a:t>B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21" name="object 21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110295" y="5788605"/>
            <a:ext cx="6782434" cy="85151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mtClean="0">
                <a:latin typeface="Carlito"/>
                <a:cs typeface="Carlito"/>
              </a:rPr>
              <a:t>Minimal </a:t>
            </a:r>
            <a:r>
              <a:rPr sz="2400" spc="-25" smtClean="0">
                <a:latin typeface="Carlito"/>
                <a:cs typeface="Carlito"/>
              </a:rPr>
              <a:t>effective </a:t>
            </a:r>
            <a:r>
              <a:rPr sz="2400" spc="-15" smtClean="0">
                <a:latin typeface="Carlito"/>
                <a:cs typeface="Carlito"/>
              </a:rPr>
              <a:t>concentration</a:t>
            </a:r>
            <a:r>
              <a:rPr sz="2400" spc="15" smtClean="0">
                <a:latin typeface="Carlito"/>
                <a:cs typeface="Carlito"/>
              </a:rPr>
              <a:t> </a:t>
            </a:r>
            <a:r>
              <a:rPr sz="2400" spc="-15" smtClean="0">
                <a:latin typeface="Carlito"/>
                <a:cs typeface="Carlito"/>
              </a:rPr>
              <a:t>(MEC)</a:t>
            </a:r>
            <a:endParaRPr sz="2400" smtClean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mtClean="0">
                <a:latin typeface="Carlito"/>
                <a:cs typeface="Carlito"/>
              </a:rPr>
              <a:t>Minimal </a:t>
            </a:r>
            <a:r>
              <a:rPr sz="2400" spc="-25" smtClean="0">
                <a:latin typeface="Carlito"/>
                <a:cs typeface="Carlito"/>
              </a:rPr>
              <a:t>toxic </a:t>
            </a:r>
            <a:r>
              <a:rPr sz="2400" spc="-15" smtClean="0">
                <a:latin typeface="Carlito"/>
                <a:cs typeface="Carlito"/>
              </a:rPr>
              <a:t>concentration</a:t>
            </a:r>
            <a:r>
              <a:rPr sz="2400" spc="10" smtClean="0">
                <a:latin typeface="Carlito"/>
                <a:cs typeface="Carlito"/>
              </a:rPr>
              <a:t> </a:t>
            </a:r>
            <a:r>
              <a:rPr sz="2400" spc="-15" smtClean="0">
                <a:latin typeface="Carlito"/>
                <a:cs typeface="Carlito"/>
              </a:rPr>
              <a:t>(MTC)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05159" y="5373625"/>
            <a:ext cx="2592705" cy="4318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CC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sz="2000" spc="-5" dirty="0">
                <a:latin typeface="Carlito"/>
                <a:cs typeface="Carlito"/>
              </a:rPr>
              <a:t>Fig.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2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349503" y="3244334"/>
            <a:ext cx="444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50"/>
              </a:spcBef>
            </a:pPr>
            <a:r>
              <a:rPr lang="uk-UA" spc="-5" dirty="0">
                <a:latin typeface="Carlito"/>
                <a:cs typeface="Carlito"/>
              </a:rPr>
              <a:t>19</a:t>
            </a:r>
            <a:endParaRPr lang="uk-UA" dirty="0">
              <a:latin typeface="Carlito"/>
              <a:cs typeface="Carlito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640317" y="6427470"/>
            <a:ext cx="444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50"/>
              </a:spcBef>
            </a:pPr>
            <a:r>
              <a:rPr lang="uk-UA" spc="-5" dirty="0">
                <a:latin typeface="Carlito"/>
                <a:cs typeface="Carlito"/>
              </a:rPr>
              <a:t>19</a:t>
            </a:r>
            <a:endParaRPr lang="uk-UA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8383" y="1341119"/>
            <a:ext cx="7416165" cy="4714240"/>
          </a:xfrm>
          <a:custGeom>
            <a:avLst/>
            <a:gdLst/>
            <a:ahLst/>
            <a:cxnLst/>
            <a:rect l="l" t="t" r="r" b="b"/>
            <a:pathLst>
              <a:path w="7416165" h="4714240">
                <a:moveTo>
                  <a:pt x="7415783" y="0"/>
                </a:moveTo>
                <a:lnTo>
                  <a:pt x="0" y="0"/>
                </a:lnTo>
                <a:lnTo>
                  <a:pt x="0" y="4713732"/>
                </a:lnTo>
                <a:lnTo>
                  <a:pt x="7415783" y="4713732"/>
                </a:lnTo>
                <a:lnTo>
                  <a:pt x="74157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851154" y="2651470"/>
            <a:ext cx="7079615" cy="305378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84"/>
              </a:spcBef>
            </a:pPr>
            <a:r>
              <a:rPr sz="2400" dirty="0"/>
              <a:t>As </a:t>
            </a:r>
            <a:r>
              <a:rPr sz="2400" spc="-5" dirty="0"/>
              <a:t>seen </a:t>
            </a:r>
            <a:r>
              <a:rPr sz="2400" spc="-20" dirty="0"/>
              <a:t>from </a:t>
            </a:r>
            <a:r>
              <a:rPr sz="2400" spc="-5" dirty="0"/>
              <a:t>fig. </a:t>
            </a:r>
            <a:r>
              <a:rPr sz="2400" dirty="0"/>
              <a:t>2, </a:t>
            </a:r>
            <a:r>
              <a:rPr sz="2400" spc="-5" dirty="0"/>
              <a:t>medicinal </a:t>
            </a:r>
            <a:r>
              <a:rPr sz="2400" spc="-15" dirty="0"/>
              <a:t>substance </a:t>
            </a:r>
            <a:r>
              <a:rPr sz="2400" dirty="0"/>
              <a:t>in  </a:t>
            </a:r>
            <a:r>
              <a:rPr sz="2400" spc="-5" dirty="0"/>
              <a:t>both medicinal </a:t>
            </a:r>
            <a:r>
              <a:rPr sz="2400" spc="-20" dirty="0"/>
              <a:t>forms </a:t>
            </a:r>
            <a:r>
              <a:rPr sz="2400" dirty="0"/>
              <a:t>A and B </a:t>
            </a:r>
            <a:r>
              <a:rPr sz="2400" spc="-15" dirty="0"/>
              <a:t>shows </a:t>
            </a:r>
            <a:r>
              <a:rPr sz="2400" spc="-10" dirty="0"/>
              <a:t>good  therapeutic </a:t>
            </a:r>
            <a:r>
              <a:rPr sz="2400" spc="-25" dirty="0"/>
              <a:t>effect </a:t>
            </a:r>
            <a:r>
              <a:rPr sz="2400" dirty="0"/>
              <a:t>as </a:t>
            </a:r>
            <a:r>
              <a:rPr sz="2400" spc="-5" dirty="0"/>
              <a:t>they </a:t>
            </a:r>
            <a:r>
              <a:rPr sz="2400" dirty="0"/>
              <a:t>both </a:t>
            </a:r>
            <a:r>
              <a:rPr sz="2400" spc="-10" dirty="0"/>
              <a:t>reach </a:t>
            </a:r>
            <a:r>
              <a:rPr sz="2400" spc="-15" dirty="0"/>
              <a:t>MEC.  </a:t>
            </a:r>
            <a:r>
              <a:rPr sz="2400" spc="-45" dirty="0"/>
              <a:t>However, </a:t>
            </a:r>
            <a:r>
              <a:rPr sz="2400" spc="-15" dirty="0"/>
              <a:t>concentration </a:t>
            </a:r>
            <a:r>
              <a:rPr sz="2400" spc="-5" dirty="0"/>
              <a:t>of medicine </a:t>
            </a:r>
            <a:r>
              <a:rPr sz="2400" dirty="0"/>
              <a:t>A  </a:t>
            </a:r>
            <a:r>
              <a:rPr sz="2400" spc="-15" dirty="0"/>
              <a:t>exceeds </a:t>
            </a:r>
            <a:r>
              <a:rPr sz="2400" spc="-20" dirty="0"/>
              <a:t>MTC, </a:t>
            </a:r>
            <a:r>
              <a:rPr sz="2400" dirty="0"/>
              <a:t>so </a:t>
            </a:r>
            <a:r>
              <a:rPr sz="2400" spc="-10" dirty="0"/>
              <a:t>it </a:t>
            </a:r>
            <a:r>
              <a:rPr sz="2400" spc="-5" dirty="0"/>
              <a:t>will cause </a:t>
            </a:r>
            <a:r>
              <a:rPr sz="2400" dirty="0"/>
              <a:t>side </a:t>
            </a:r>
            <a:r>
              <a:rPr sz="2400" spc="-20" dirty="0"/>
              <a:t>effects  </a:t>
            </a:r>
            <a:r>
              <a:rPr sz="2400" dirty="0"/>
              <a:t>and </a:t>
            </a:r>
            <a:r>
              <a:rPr sz="2400" spc="-25" dirty="0"/>
              <a:t>toxic </a:t>
            </a:r>
            <a:r>
              <a:rPr sz="2400" spc="-5" dirty="0"/>
              <a:t>reactions </a:t>
            </a:r>
            <a:r>
              <a:rPr sz="2400" dirty="0"/>
              <a:t>in the </a:t>
            </a:r>
            <a:r>
              <a:rPr sz="2400" spc="-15" dirty="0"/>
              <a:t>organism </a:t>
            </a:r>
            <a:r>
              <a:rPr sz="2400" spc="-5" dirty="0"/>
              <a:t>of the  </a:t>
            </a:r>
            <a:r>
              <a:rPr sz="2400" spc="-10" dirty="0"/>
              <a:t>patient. </a:t>
            </a:r>
            <a:r>
              <a:rPr sz="2400" spc="-25" dirty="0"/>
              <a:t>Unlike </a:t>
            </a:r>
            <a:r>
              <a:rPr sz="2400" dirty="0"/>
              <a:t>medicine </a:t>
            </a:r>
            <a:r>
              <a:rPr sz="2400" spc="5" dirty="0"/>
              <a:t>A, </a:t>
            </a:r>
            <a:r>
              <a:rPr sz="2400" spc="-20" dirty="0"/>
              <a:t>medicine’s </a:t>
            </a:r>
            <a:r>
              <a:rPr sz="2400" dirty="0"/>
              <a:t>B  </a:t>
            </a:r>
            <a:r>
              <a:rPr sz="2400" spc="-15" dirty="0"/>
              <a:t>concentration </a:t>
            </a:r>
            <a:r>
              <a:rPr sz="2400" spc="-5" dirty="0"/>
              <a:t>reaches </a:t>
            </a:r>
            <a:r>
              <a:rPr sz="2400" spc="-15" dirty="0"/>
              <a:t>MEC </a:t>
            </a:r>
            <a:r>
              <a:rPr sz="2400" spc="-5" dirty="0"/>
              <a:t>but not </a:t>
            </a:r>
            <a:r>
              <a:rPr sz="2400" spc="-20" dirty="0"/>
              <a:t>MTC,  </a:t>
            </a:r>
            <a:r>
              <a:rPr sz="2400" dirty="0"/>
              <a:t>so </a:t>
            </a:r>
            <a:r>
              <a:rPr sz="2400" spc="-10" dirty="0"/>
              <a:t>it </a:t>
            </a:r>
            <a:r>
              <a:rPr sz="2400" spc="-5" dirty="0"/>
              <a:t>will </a:t>
            </a:r>
            <a:r>
              <a:rPr sz="2400" spc="-20" dirty="0"/>
              <a:t>have </a:t>
            </a:r>
            <a:r>
              <a:rPr sz="2400" spc="-5" dirty="0"/>
              <a:t>high </a:t>
            </a:r>
            <a:r>
              <a:rPr sz="2400" spc="-10" dirty="0"/>
              <a:t>therapeutic </a:t>
            </a:r>
            <a:r>
              <a:rPr sz="2400" spc="-25" dirty="0"/>
              <a:t>effect </a:t>
            </a:r>
            <a:r>
              <a:rPr sz="2400" spc="-5" dirty="0"/>
              <a:t>with  minimum side</a:t>
            </a:r>
            <a:r>
              <a:rPr sz="2400" spc="30" dirty="0"/>
              <a:t> </a:t>
            </a:r>
            <a:r>
              <a:rPr sz="2400" spc="-20" dirty="0"/>
              <a:t>effects.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78838" y="0"/>
            <a:ext cx="70027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rgbClr val="1F487C"/>
                </a:solidFill>
                <a:latin typeface="Carlito"/>
                <a:cs typeface="Carlito"/>
              </a:rPr>
              <a:t>Dynamics </a:t>
            </a:r>
            <a:r>
              <a:rPr sz="2800" b="1" i="1" spc="-5" dirty="0">
                <a:solidFill>
                  <a:srgbClr val="1F487C"/>
                </a:solidFill>
                <a:latin typeface="Carlito"/>
                <a:cs typeface="Carlito"/>
              </a:rPr>
              <a:t>of medicinal </a:t>
            </a:r>
            <a:r>
              <a:rPr sz="2800" b="1" i="1" spc="-20" dirty="0">
                <a:solidFill>
                  <a:srgbClr val="1F487C"/>
                </a:solidFill>
                <a:latin typeface="Carlito"/>
                <a:cs typeface="Carlito"/>
              </a:rPr>
              <a:t>substance</a:t>
            </a:r>
            <a:r>
              <a:rPr sz="2800" b="1" i="1" spc="3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800" b="1" i="1" spc="-10" dirty="0">
                <a:solidFill>
                  <a:srgbClr val="1F487C"/>
                </a:solidFill>
                <a:latin typeface="Carlito"/>
                <a:cs typeface="Carlito"/>
              </a:rPr>
              <a:t>concentration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60104" y="901699"/>
            <a:ext cx="698563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11145" marR="5080" indent="-2798445">
              <a:lnSpc>
                <a:spcPct val="100000"/>
              </a:lnSpc>
              <a:spcBef>
                <a:spcPts val="95"/>
              </a:spcBef>
            </a:pPr>
            <a:r>
              <a:rPr sz="2800" i="1" spc="-5" dirty="0">
                <a:solidFill>
                  <a:srgbClr val="1F487C"/>
                </a:solidFill>
                <a:latin typeface="Carlito"/>
                <a:cs typeface="Carlito"/>
              </a:rPr>
              <a:t>(C) </a:t>
            </a:r>
            <a:r>
              <a:rPr sz="2800" i="1" spc="-10" dirty="0">
                <a:solidFill>
                  <a:srgbClr val="1F487C"/>
                </a:solidFill>
                <a:latin typeface="Carlito"/>
                <a:cs typeface="Carlito"/>
              </a:rPr>
              <a:t>after </a:t>
            </a:r>
            <a:r>
              <a:rPr sz="2800" i="1" spc="-5" dirty="0">
                <a:solidFill>
                  <a:srgbClr val="1F487C"/>
                </a:solidFill>
                <a:latin typeface="Carlito"/>
                <a:cs typeface="Carlito"/>
              </a:rPr>
              <a:t>its administration in 2 medicinal </a:t>
            </a:r>
            <a:r>
              <a:rPr sz="2800" i="1" spc="-15" dirty="0">
                <a:solidFill>
                  <a:srgbClr val="1F487C"/>
                </a:solidFill>
                <a:latin typeface="Carlito"/>
                <a:cs typeface="Carlito"/>
              </a:rPr>
              <a:t>forms  </a:t>
            </a:r>
            <a:r>
              <a:rPr sz="2800" i="1" spc="-5" dirty="0">
                <a:solidFill>
                  <a:srgbClr val="1F487C"/>
                </a:solidFill>
                <a:latin typeface="Carlito"/>
                <a:cs typeface="Carlito"/>
              </a:rPr>
              <a:t>(A and</a:t>
            </a:r>
            <a:r>
              <a:rPr sz="2800" i="1" spc="2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800" i="1" spc="-5" dirty="0">
                <a:solidFill>
                  <a:srgbClr val="1F487C"/>
                </a:solidFill>
                <a:latin typeface="Carlito"/>
                <a:cs typeface="Carlito"/>
              </a:rPr>
              <a:t>B)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30411" y="6417564"/>
            <a:ext cx="524510" cy="451484"/>
            <a:chOff x="8630411" y="6417564"/>
            <a:chExt cx="524510" cy="451484"/>
          </a:xfrm>
        </p:grpSpPr>
        <p:sp>
          <p:nvSpPr>
            <p:cNvPr id="7" name="object 7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7" y="6427470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701847" y="6498458"/>
            <a:ext cx="38176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20</a:t>
            </a:r>
            <a:endParaRPr sz="1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064" y="0"/>
            <a:ext cx="749173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400" i="1" spc="-10" dirty="0">
                <a:solidFill>
                  <a:srgbClr val="1F487C"/>
                </a:solidFill>
                <a:latin typeface="Carlito"/>
                <a:cs typeface="Carlito"/>
              </a:rPr>
              <a:t>Dynamics </a:t>
            </a:r>
            <a:r>
              <a:rPr sz="2400" i="1" spc="-5" dirty="0">
                <a:solidFill>
                  <a:srgbClr val="1F487C"/>
                </a:solidFill>
                <a:latin typeface="Carlito"/>
                <a:cs typeface="Carlito"/>
              </a:rPr>
              <a:t>of medicinal </a:t>
            </a:r>
            <a:r>
              <a:rPr sz="2400" i="1" spc="-20" dirty="0">
                <a:solidFill>
                  <a:srgbClr val="1F487C"/>
                </a:solidFill>
                <a:latin typeface="Carlito"/>
                <a:cs typeface="Carlito"/>
              </a:rPr>
              <a:t>substance </a:t>
            </a:r>
            <a:r>
              <a:rPr sz="2400" i="1" spc="-10" dirty="0">
                <a:solidFill>
                  <a:srgbClr val="1F487C"/>
                </a:solidFill>
                <a:latin typeface="Carlito"/>
                <a:cs typeface="Carlito"/>
              </a:rPr>
              <a:t>concentration </a:t>
            </a:r>
            <a:r>
              <a:rPr sz="2400" i="1" spc="-5" dirty="0">
                <a:solidFill>
                  <a:srgbClr val="1F487C"/>
                </a:solidFill>
                <a:latin typeface="Carlito"/>
                <a:cs typeface="Carlito"/>
              </a:rPr>
              <a:t>(C)  </a:t>
            </a:r>
            <a:r>
              <a:rPr sz="2400" i="1" spc="-10" dirty="0">
                <a:solidFill>
                  <a:srgbClr val="1F487C"/>
                </a:solidFill>
                <a:latin typeface="Carlito"/>
                <a:cs typeface="Carlito"/>
              </a:rPr>
              <a:t>after </a:t>
            </a:r>
            <a:r>
              <a:rPr sz="2400" i="1" spc="-5" dirty="0">
                <a:solidFill>
                  <a:srgbClr val="1F487C"/>
                </a:solidFill>
                <a:latin typeface="Carlito"/>
                <a:cs typeface="Carlito"/>
              </a:rPr>
              <a:t>its administration in 2 medicinal</a:t>
            </a:r>
            <a:r>
              <a:rPr sz="2400" i="1" spc="5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400" i="1" spc="-10" dirty="0">
                <a:solidFill>
                  <a:srgbClr val="1F487C"/>
                </a:solidFill>
                <a:latin typeface="Carlito"/>
                <a:cs typeface="Carlito"/>
              </a:rPr>
              <a:t>forms</a:t>
            </a:r>
            <a:endParaRPr sz="2400">
              <a:latin typeface="Carlito"/>
              <a:cs typeface="Carlito"/>
            </a:endParaRPr>
          </a:p>
          <a:p>
            <a:pPr marL="1905" algn="ctr">
              <a:lnSpc>
                <a:spcPct val="100000"/>
              </a:lnSpc>
            </a:pPr>
            <a:r>
              <a:rPr sz="2400" i="1" spc="-5" dirty="0">
                <a:solidFill>
                  <a:srgbClr val="1F487C"/>
                </a:solidFill>
                <a:latin typeface="Carlito"/>
                <a:cs typeface="Carlito"/>
              </a:rPr>
              <a:t>(A and</a:t>
            </a:r>
            <a:r>
              <a:rPr sz="2400" i="1" spc="1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400" i="1" dirty="0">
                <a:solidFill>
                  <a:srgbClr val="1F487C"/>
                </a:solidFill>
                <a:latin typeface="Carlito"/>
                <a:cs typeface="Carlito"/>
              </a:rPr>
              <a:t>B)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81553" y="1524000"/>
            <a:ext cx="7525132" cy="4715892"/>
            <a:chOff x="1620011" y="1412747"/>
            <a:chExt cx="7525132" cy="5446522"/>
          </a:xfrm>
        </p:grpSpPr>
        <p:sp>
          <p:nvSpPr>
            <p:cNvPr id="4" name="object 4"/>
            <p:cNvSpPr/>
            <p:nvPr/>
          </p:nvSpPr>
          <p:spPr>
            <a:xfrm>
              <a:off x="1620011" y="1412747"/>
              <a:ext cx="7524115" cy="5256530"/>
            </a:xfrm>
            <a:custGeom>
              <a:avLst/>
              <a:gdLst/>
              <a:ahLst/>
              <a:cxnLst/>
              <a:rect l="l" t="t" r="r" b="b"/>
              <a:pathLst>
                <a:path w="7524115" h="5256530">
                  <a:moveTo>
                    <a:pt x="7523988" y="0"/>
                  </a:moveTo>
                  <a:lnTo>
                    <a:pt x="0" y="0"/>
                  </a:lnTo>
                  <a:lnTo>
                    <a:pt x="0" y="5256276"/>
                  </a:lnTo>
                  <a:lnTo>
                    <a:pt x="7523988" y="5256276"/>
                  </a:lnTo>
                  <a:lnTo>
                    <a:pt x="7523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10689" y="1470786"/>
              <a:ext cx="216407" cy="2225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10689" y="4290187"/>
              <a:ext cx="216407" cy="2225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17089" y="6457282"/>
              <a:ext cx="351281" cy="348994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252222" y="0"/>
                  </a:moveTo>
                  <a:lnTo>
                    <a:pt x="201384" y="4381"/>
                  </a:lnTo>
                  <a:lnTo>
                    <a:pt x="154037" y="16946"/>
                  </a:lnTo>
                  <a:lnTo>
                    <a:pt x="111193" y="36828"/>
                  </a:lnTo>
                  <a:lnTo>
                    <a:pt x="73866" y="63160"/>
                  </a:lnTo>
                  <a:lnTo>
                    <a:pt x="43070" y="95075"/>
                  </a:lnTo>
                  <a:lnTo>
                    <a:pt x="19817" y="131705"/>
                  </a:lnTo>
                  <a:lnTo>
                    <a:pt x="5123" y="172185"/>
                  </a:lnTo>
                  <a:lnTo>
                    <a:pt x="0" y="215645"/>
                  </a:lnTo>
                  <a:lnTo>
                    <a:pt x="5123" y="259106"/>
                  </a:lnTo>
                  <a:lnTo>
                    <a:pt x="19817" y="299585"/>
                  </a:lnTo>
                  <a:lnTo>
                    <a:pt x="43070" y="336215"/>
                  </a:lnTo>
                  <a:lnTo>
                    <a:pt x="73866" y="368130"/>
                  </a:lnTo>
                  <a:lnTo>
                    <a:pt x="111193" y="394463"/>
                  </a:lnTo>
                  <a:lnTo>
                    <a:pt x="154037" y="414345"/>
                  </a:lnTo>
                  <a:lnTo>
                    <a:pt x="201384" y="426910"/>
                  </a:lnTo>
                  <a:lnTo>
                    <a:pt x="252222" y="431291"/>
                  </a:lnTo>
                  <a:lnTo>
                    <a:pt x="303059" y="426910"/>
                  </a:lnTo>
                  <a:lnTo>
                    <a:pt x="350406" y="414345"/>
                  </a:lnTo>
                  <a:lnTo>
                    <a:pt x="393250" y="394463"/>
                  </a:lnTo>
                  <a:lnTo>
                    <a:pt x="430577" y="368130"/>
                  </a:lnTo>
                  <a:lnTo>
                    <a:pt x="461373" y="336215"/>
                  </a:lnTo>
                  <a:lnTo>
                    <a:pt x="484626" y="299585"/>
                  </a:lnTo>
                  <a:lnTo>
                    <a:pt x="499320" y="259106"/>
                  </a:lnTo>
                  <a:lnTo>
                    <a:pt x="504443" y="215645"/>
                  </a:lnTo>
                  <a:lnTo>
                    <a:pt x="499320" y="172185"/>
                  </a:lnTo>
                  <a:lnTo>
                    <a:pt x="484626" y="131705"/>
                  </a:lnTo>
                  <a:lnTo>
                    <a:pt x="461373" y="95075"/>
                  </a:lnTo>
                  <a:lnTo>
                    <a:pt x="430577" y="63160"/>
                  </a:lnTo>
                  <a:lnTo>
                    <a:pt x="393250" y="36828"/>
                  </a:lnTo>
                  <a:lnTo>
                    <a:pt x="350406" y="16946"/>
                  </a:lnTo>
                  <a:lnTo>
                    <a:pt x="303059" y="438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>
              <a:r>
                <a:rPr lang="uk-UA" smtClean="0"/>
                <a:t>21</a:t>
              </a:r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40318" y="6427469"/>
              <a:ext cx="504825" cy="431800"/>
            </a:xfrm>
            <a:custGeom>
              <a:avLst/>
              <a:gdLst/>
              <a:ahLst/>
              <a:cxnLst/>
              <a:rect l="l" t="t" r="r" b="b"/>
              <a:pathLst>
                <a:path w="504825" h="431800">
                  <a:moveTo>
                    <a:pt x="0" y="215645"/>
                  </a:moveTo>
                  <a:lnTo>
                    <a:pt x="5123" y="172185"/>
                  </a:lnTo>
                  <a:lnTo>
                    <a:pt x="19817" y="131705"/>
                  </a:lnTo>
                  <a:lnTo>
                    <a:pt x="43070" y="95075"/>
                  </a:lnTo>
                  <a:lnTo>
                    <a:pt x="73866" y="63160"/>
                  </a:lnTo>
                  <a:lnTo>
                    <a:pt x="111193" y="36828"/>
                  </a:lnTo>
                  <a:lnTo>
                    <a:pt x="154037" y="16946"/>
                  </a:lnTo>
                  <a:lnTo>
                    <a:pt x="201384" y="4381"/>
                  </a:lnTo>
                  <a:lnTo>
                    <a:pt x="252222" y="0"/>
                  </a:lnTo>
                  <a:lnTo>
                    <a:pt x="303059" y="4381"/>
                  </a:lnTo>
                  <a:lnTo>
                    <a:pt x="350406" y="16946"/>
                  </a:lnTo>
                  <a:lnTo>
                    <a:pt x="393250" y="36828"/>
                  </a:lnTo>
                  <a:lnTo>
                    <a:pt x="430577" y="63160"/>
                  </a:lnTo>
                  <a:lnTo>
                    <a:pt x="461373" y="95075"/>
                  </a:lnTo>
                  <a:lnTo>
                    <a:pt x="484626" y="131705"/>
                  </a:lnTo>
                  <a:lnTo>
                    <a:pt x="499320" y="172185"/>
                  </a:lnTo>
                  <a:lnTo>
                    <a:pt x="504443" y="215645"/>
                  </a:lnTo>
                  <a:lnTo>
                    <a:pt x="499320" y="259106"/>
                  </a:lnTo>
                  <a:lnTo>
                    <a:pt x="484626" y="299585"/>
                  </a:lnTo>
                  <a:lnTo>
                    <a:pt x="461373" y="336215"/>
                  </a:lnTo>
                  <a:lnTo>
                    <a:pt x="430577" y="368130"/>
                  </a:lnTo>
                  <a:lnTo>
                    <a:pt x="393250" y="394463"/>
                  </a:lnTo>
                  <a:lnTo>
                    <a:pt x="350406" y="414345"/>
                  </a:lnTo>
                  <a:lnTo>
                    <a:pt x="303059" y="426910"/>
                  </a:lnTo>
                  <a:lnTo>
                    <a:pt x="252222" y="431291"/>
                  </a:lnTo>
                  <a:lnTo>
                    <a:pt x="201384" y="426910"/>
                  </a:lnTo>
                  <a:lnTo>
                    <a:pt x="154037" y="414345"/>
                  </a:lnTo>
                  <a:lnTo>
                    <a:pt x="111193" y="394463"/>
                  </a:lnTo>
                  <a:lnTo>
                    <a:pt x="73866" y="368130"/>
                  </a:lnTo>
                  <a:lnTo>
                    <a:pt x="43070" y="336215"/>
                  </a:lnTo>
                  <a:lnTo>
                    <a:pt x="19817" y="299585"/>
                  </a:lnTo>
                  <a:lnTo>
                    <a:pt x="5123" y="259106"/>
                  </a:lnTo>
                  <a:lnTo>
                    <a:pt x="0" y="215645"/>
                  </a:lnTo>
                  <a:close/>
                </a:path>
              </a:pathLst>
            </a:custGeom>
            <a:ln w="19812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069910" y="1527142"/>
            <a:ext cx="7046595" cy="37952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8100" marR="30480">
              <a:lnSpc>
                <a:spcPts val="2400"/>
              </a:lnSpc>
              <a:spcBef>
                <a:spcPts val="675"/>
              </a:spcBef>
            </a:pPr>
            <a:r>
              <a:rPr sz="2000" spc="-5" dirty="0">
                <a:latin typeface="Arial"/>
                <a:cs typeface="Arial"/>
              </a:rPr>
              <a:t>It is also seen that time of </a:t>
            </a:r>
            <a:r>
              <a:rPr sz="2000" spc="-10" dirty="0">
                <a:latin typeface="Arial"/>
                <a:cs typeface="Arial"/>
              </a:rPr>
              <a:t>maximum  </a:t>
            </a:r>
            <a:r>
              <a:rPr sz="2000" spc="-5" dirty="0">
                <a:latin typeface="Arial"/>
                <a:cs typeface="Arial"/>
              </a:rPr>
              <a:t>concentration </a:t>
            </a:r>
            <a:r>
              <a:rPr sz="2000" spc="5" dirty="0">
                <a:latin typeface="Arial"/>
                <a:cs typeface="Arial"/>
              </a:rPr>
              <a:t>(C</a:t>
            </a:r>
            <a:r>
              <a:rPr sz="2000" spc="7" baseline="-20202" dirty="0">
                <a:latin typeface="Arial"/>
                <a:cs typeface="Arial"/>
              </a:rPr>
              <a:t>max</a:t>
            </a:r>
            <a:r>
              <a:rPr sz="2000" spc="5" dirty="0">
                <a:latin typeface="Arial"/>
                <a:cs typeface="Arial"/>
              </a:rPr>
              <a:t>) </a:t>
            </a:r>
            <a:r>
              <a:rPr sz="2000" spc="-5" dirty="0">
                <a:latin typeface="Arial"/>
                <a:cs typeface="Arial"/>
              </a:rPr>
              <a:t>of medicine A is reached in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1  h., when for medicine B it is reached in 4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h.</a:t>
            </a:r>
            <a:endParaRPr sz="2000" dirty="0">
              <a:latin typeface="Arial"/>
              <a:cs typeface="Arial"/>
            </a:endParaRPr>
          </a:p>
          <a:p>
            <a:pPr marL="38100" marR="175895">
              <a:lnSpc>
                <a:spcPct val="80000"/>
              </a:lnSpc>
              <a:spcBef>
                <a:spcPts val="20"/>
              </a:spcBef>
            </a:pPr>
            <a:r>
              <a:rPr sz="2000" spc="-5" dirty="0">
                <a:latin typeface="Arial"/>
                <a:cs typeface="Arial"/>
              </a:rPr>
              <a:t>Medicinal substance in these forms has soporific  </a:t>
            </a:r>
            <a:r>
              <a:rPr sz="2000" spc="-25" dirty="0">
                <a:latin typeface="Arial"/>
                <a:cs typeface="Arial"/>
              </a:rPr>
              <a:t>activity. </a:t>
            </a:r>
            <a:r>
              <a:rPr sz="2000" dirty="0">
                <a:latin typeface="Arial"/>
                <a:cs typeface="Arial"/>
              </a:rPr>
              <a:t>It </a:t>
            </a:r>
            <a:r>
              <a:rPr sz="2000" spc="-5" dirty="0">
                <a:latin typeface="Arial"/>
                <a:cs typeface="Arial"/>
              </a:rPr>
              <a:t>reaches MEC and shows its  pharmacological activity in the forms A – in 30  min. and </a:t>
            </a:r>
            <a:r>
              <a:rPr sz="2000" spc="-10" dirty="0">
                <a:latin typeface="Arial"/>
                <a:cs typeface="Arial"/>
              </a:rPr>
              <a:t>in </a:t>
            </a:r>
            <a:r>
              <a:rPr sz="2000" spc="-5" dirty="0">
                <a:latin typeface="Arial"/>
                <a:cs typeface="Arial"/>
              </a:rPr>
              <a:t>the form B – in 2 h. Duration </a:t>
            </a:r>
            <a:r>
              <a:rPr sz="2000" dirty="0">
                <a:latin typeface="Arial"/>
                <a:cs typeface="Arial"/>
              </a:rPr>
              <a:t>of  </a:t>
            </a:r>
            <a:r>
              <a:rPr sz="2000" spc="-5" dirty="0">
                <a:latin typeface="Arial"/>
                <a:cs typeface="Arial"/>
              </a:rPr>
              <a:t>soporific </a:t>
            </a:r>
            <a:r>
              <a:rPr sz="2000" spc="-10" dirty="0">
                <a:latin typeface="Arial"/>
                <a:cs typeface="Arial"/>
              </a:rPr>
              <a:t>effect </a:t>
            </a:r>
            <a:r>
              <a:rPr sz="2000" spc="-5" dirty="0">
                <a:latin typeface="Arial"/>
                <a:cs typeface="Arial"/>
              </a:rPr>
              <a:t>is 5,5 h. (for medicine A) or 8 h.  (for medicine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B).</a:t>
            </a:r>
            <a:endParaRPr sz="2000" dirty="0">
              <a:latin typeface="Arial"/>
              <a:cs typeface="Arial"/>
            </a:endParaRPr>
          </a:p>
          <a:p>
            <a:pPr marL="38100" marR="241300">
              <a:lnSpc>
                <a:spcPct val="80000"/>
              </a:lnSpc>
              <a:spcBef>
                <a:spcPts val="600"/>
              </a:spcBef>
            </a:pPr>
            <a:r>
              <a:rPr sz="2000" spc="-5" dirty="0">
                <a:latin typeface="Arial"/>
                <a:cs typeface="Arial"/>
              </a:rPr>
              <a:t>Thus, when taking into account the peculiarities  of pharmacokinetics </a:t>
            </a:r>
            <a:r>
              <a:rPr sz="2000" dirty="0">
                <a:latin typeface="Arial"/>
                <a:cs typeface="Arial"/>
              </a:rPr>
              <a:t>of </a:t>
            </a:r>
            <a:r>
              <a:rPr sz="2000" spc="-5" dirty="0">
                <a:latin typeface="Arial"/>
                <a:cs typeface="Arial"/>
              </a:rPr>
              <a:t>the same medicinal  substance with soporific activity in </a:t>
            </a:r>
            <a:r>
              <a:rPr sz="2000" spc="-10" dirty="0">
                <a:latin typeface="Arial"/>
                <a:cs typeface="Arial"/>
              </a:rPr>
              <a:t>different  </a:t>
            </a:r>
            <a:r>
              <a:rPr sz="2000" spc="-5" dirty="0">
                <a:latin typeface="Arial"/>
                <a:cs typeface="Arial"/>
              </a:rPr>
              <a:t>medicinal forms, it is reasonable to choose  medicine A </a:t>
            </a:r>
            <a:r>
              <a:rPr sz="2000" dirty="0">
                <a:latin typeface="Arial"/>
                <a:cs typeface="Arial"/>
              </a:rPr>
              <a:t>for </a:t>
            </a:r>
            <a:r>
              <a:rPr sz="2000" spc="-5" dirty="0">
                <a:latin typeface="Arial"/>
                <a:cs typeface="Arial"/>
              </a:rPr>
              <a:t>treatment of malfunction of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falling  asleep and medicine B – for treatment of  malfunction of sleep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 smtClean="0">
                <a:latin typeface="Arial"/>
                <a:cs typeface="Arial"/>
              </a:rPr>
              <a:t>duration.</a:t>
            </a:r>
            <a:endParaRPr sz="2000" dirty="0">
              <a:latin typeface="Carlito"/>
              <a:cs typeface="Carlito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53525" cy="6867525"/>
            <a:chOff x="-4572" y="0"/>
            <a:chExt cx="9153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9144000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9144000" y="6431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0" y="643127"/>
                  </a:moveTo>
                  <a:lnTo>
                    <a:pt x="9144000" y="6431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43127"/>
              <a:ext cx="9144000" cy="6215380"/>
            </a:xfrm>
            <a:custGeom>
              <a:avLst/>
              <a:gdLst/>
              <a:ahLst/>
              <a:cxnLst/>
              <a:rect l="l" t="t" r="r" b="b"/>
              <a:pathLst>
                <a:path w="9144000" h="6215380">
                  <a:moveTo>
                    <a:pt x="9144000" y="0"/>
                  </a:moveTo>
                  <a:lnTo>
                    <a:pt x="0" y="0"/>
                  </a:lnTo>
                  <a:lnTo>
                    <a:pt x="0" y="6214872"/>
                  </a:lnTo>
                  <a:lnTo>
                    <a:pt x="9144000" y="621487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43127"/>
              <a:ext cx="9144000" cy="6215380"/>
            </a:xfrm>
            <a:custGeom>
              <a:avLst/>
              <a:gdLst/>
              <a:ahLst/>
              <a:cxnLst/>
              <a:rect l="l" t="t" r="r" b="b"/>
              <a:pathLst>
                <a:path w="9144000" h="6215380">
                  <a:moveTo>
                    <a:pt x="0" y="6214872"/>
                  </a:moveTo>
                  <a:lnTo>
                    <a:pt x="9144000" y="621487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2148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2880" y="1350010"/>
              <a:ext cx="316992" cy="3200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5730" y="762000"/>
            <a:ext cx="8892540" cy="4937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6585">
              <a:lnSpc>
                <a:spcPct val="100000"/>
              </a:lnSpc>
              <a:spcBef>
                <a:spcPts val="100"/>
              </a:spcBef>
            </a:pPr>
            <a:r>
              <a:rPr sz="3200" b="1" spc="-35" dirty="0">
                <a:latin typeface="Carlito"/>
                <a:cs typeface="Carlito"/>
              </a:rPr>
              <a:t>Key </a:t>
            </a:r>
            <a:r>
              <a:rPr sz="3200" b="1" spc="-15" dirty="0">
                <a:latin typeface="Carlito"/>
                <a:cs typeface="Carlito"/>
              </a:rPr>
              <a:t>indicators </a:t>
            </a:r>
            <a:r>
              <a:rPr sz="3200" b="1" dirty="0">
                <a:latin typeface="Carlito"/>
                <a:cs typeface="Carlito"/>
              </a:rPr>
              <a:t>of </a:t>
            </a:r>
            <a:r>
              <a:rPr sz="3200" b="1" spc="-10" dirty="0">
                <a:latin typeface="Carlito"/>
                <a:cs typeface="Carlito"/>
              </a:rPr>
              <a:t>bioavailability </a:t>
            </a:r>
            <a:r>
              <a:rPr sz="3200" b="1" dirty="0">
                <a:latin typeface="Carlito"/>
                <a:cs typeface="Carlito"/>
              </a:rPr>
              <a:t>of</a:t>
            </a:r>
            <a:r>
              <a:rPr sz="3200" b="1" spc="40" dirty="0">
                <a:latin typeface="Carlito"/>
                <a:cs typeface="Carlito"/>
              </a:rPr>
              <a:t> </a:t>
            </a:r>
            <a:r>
              <a:rPr sz="3200" b="1" dirty="0">
                <a:latin typeface="Carlito"/>
                <a:cs typeface="Carlito"/>
              </a:rPr>
              <a:t>drugs</a:t>
            </a:r>
            <a:endParaRPr sz="3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3200" dirty="0">
              <a:latin typeface="Carlito"/>
              <a:cs typeface="Carlito"/>
            </a:endParaRPr>
          </a:p>
          <a:p>
            <a:pPr marL="12700" marR="5080" indent="320040">
              <a:lnSpc>
                <a:spcPct val="100000"/>
              </a:lnSpc>
            </a:pPr>
            <a:r>
              <a:rPr sz="3200" spc="-5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practical </a:t>
            </a:r>
            <a:r>
              <a:rPr sz="3200" spc="-10" dirty="0">
                <a:latin typeface="Carlito"/>
                <a:cs typeface="Carlito"/>
              </a:rPr>
              <a:t>value </a:t>
            </a:r>
            <a:r>
              <a:rPr sz="3200" spc="-5" dirty="0">
                <a:latin typeface="Carlito"/>
                <a:cs typeface="Carlito"/>
              </a:rPr>
              <a:t>of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index </a:t>
            </a:r>
            <a:r>
              <a:rPr sz="3200" spc="-5" dirty="0">
                <a:latin typeface="Carlito"/>
                <a:cs typeface="Carlito"/>
              </a:rPr>
              <a:t>of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peak  </a:t>
            </a:r>
            <a:r>
              <a:rPr sz="3200" spc="-15" dirty="0">
                <a:latin typeface="Carlito"/>
                <a:cs typeface="Carlito"/>
              </a:rPr>
              <a:t>concentration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15" dirty="0">
                <a:latin typeface="Carlito"/>
                <a:cs typeface="Carlito"/>
              </a:rPr>
              <a:t>well </a:t>
            </a:r>
            <a:r>
              <a:rPr sz="3200" spc="-20" dirty="0">
                <a:latin typeface="Carlito"/>
                <a:cs typeface="Carlito"/>
              </a:rPr>
              <a:t>illustrated </a:t>
            </a:r>
            <a:r>
              <a:rPr sz="3200" spc="-10" dirty="0">
                <a:latin typeface="Carlito"/>
                <a:cs typeface="Carlito"/>
              </a:rPr>
              <a:t>picture </a:t>
            </a:r>
            <a:r>
              <a:rPr sz="3200" dirty="0">
                <a:latin typeface="Carlito"/>
                <a:cs typeface="Carlito"/>
              </a:rPr>
              <a:t>in which  the </a:t>
            </a:r>
            <a:r>
              <a:rPr sz="3200" spc="-20" dirty="0">
                <a:latin typeface="Carlito"/>
                <a:cs typeface="Carlito"/>
              </a:rPr>
              <a:t>two </a:t>
            </a:r>
            <a:r>
              <a:rPr sz="3200" dirty="0">
                <a:latin typeface="Carlito"/>
                <a:cs typeface="Carlito"/>
              </a:rPr>
              <a:t>curves </a:t>
            </a:r>
            <a:r>
              <a:rPr sz="3200" spc="-20" dirty="0">
                <a:latin typeface="Carlito"/>
                <a:cs typeface="Carlito"/>
              </a:rPr>
              <a:t>represent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kinetics of </a:t>
            </a:r>
            <a:r>
              <a:rPr sz="3200" spc="-10" dirty="0">
                <a:latin typeface="Carlito"/>
                <a:cs typeface="Carlito"/>
              </a:rPr>
              <a:t>the  </a:t>
            </a:r>
            <a:r>
              <a:rPr sz="3200" spc="-15" dirty="0">
                <a:latin typeface="Carlito"/>
                <a:cs typeface="Carlito"/>
              </a:rPr>
              <a:t>concentration </a:t>
            </a:r>
            <a:r>
              <a:rPr sz="3200" spc="-10" dirty="0">
                <a:latin typeface="Carlito"/>
                <a:cs typeface="Carlito"/>
              </a:rPr>
              <a:t>levels </a:t>
            </a:r>
            <a:r>
              <a:rPr sz="3200" spc="-5" dirty="0">
                <a:latin typeface="Carlito"/>
                <a:cs typeface="Carlito"/>
              </a:rPr>
              <a:t>of </a:t>
            </a:r>
            <a:r>
              <a:rPr sz="3200" spc="-1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same LB </a:t>
            </a:r>
            <a:r>
              <a:rPr sz="3200" spc="-15" dirty="0">
                <a:latin typeface="Carlito"/>
                <a:cs typeface="Carlito"/>
              </a:rPr>
              <a:t>containing  </a:t>
            </a:r>
            <a:r>
              <a:rPr sz="3200" dirty="0">
                <a:latin typeface="Carlito"/>
                <a:cs typeface="Carlito"/>
              </a:rPr>
              <a:t>in </a:t>
            </a:r>
            <a:r>
              <a:rPr sz="3200" spc="-25" dirty="0">
                <a:latin typeface="Carlito"/>
                <a:cs typeface="Carlito"/>
              </a:rPr>
              <a:t>different </a:t>
            </a:r>
            <a:r>
              <a:rPr sz="3200" spc="-10" dirty="0">
                <a:latin typeface="Carlito"/>
                <a:cs typeface="Carlito"/>
              </a:rPr>
              <a:t>dosage </a:t>
            </a:r>
            <a:r>
              <a:rPr sz="3200" spc="-20" dirty="0">
                <a:latin typeface="Carlito"/>
                <a:cs typeface="Carlito"/>
              </a:rPr>
              <a:t>forms </a:t>
            </a:r>
            <a:r>
              <a:rPr sz="3200" spc="-5" dirty="0">
                <a:latin typeface="Carlito"/>
                <a:cs typeface="Carlito"/>
              </a:rPr>
              <a:t>(A </a:t>
            </a:r>
            <a:r>
              <a:rPr sz="3200" dirty="0">
                <a:latin typeface="Carlito"/>
                <a:cs typeface="Carlito"/>
              </a:rPr>
              <a:t>and</a:t>
            </a:r>
            <a:r>
              <a:rPr sz="3200" spc="-30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B).</a:t>
            </a:r>
          </a:p>
          <a:p>
            <a:pPr marL="12700" marR="276860">
              <a:lnSpc>
                <a:spcPct val="100000"/>
              </a:lnSpc>
              <a:spcBef>
                <a:spcPts val="5"/>
              </a:spcBef>
            </a:pPr>
            <a:r>
              <a:rPr sz="3200" spc="-5" dirty="0">
                <a:latin typeface="Carlito"/>
                <a:cs typeface="Carlito"/>
              </a:rPr>
              <a:t>The </a:t>
            </a:r>
            <a:r>
              <a:rPr sz="3200" spc="-20" dirty="0">
                <a:latin typeface="Carlito"/>
                <a:cs typeface="Carlito"/>
              </a:rPr>
              <a:t>horizontal </a:t>
            </a:r>
            <a:r>
              <a:rPr sz="3200" dirty="0">
                <a:latin typeface="Carlito"/>
                <a:cs typeface="Carlito"/>
              </a:rPr>
              <a:t>line </a:t>
            </a:r>
            <a:r>
              <a:rPr sz="3200" spc="-20" dirty="0">
                <a:latin typeface="Carlito"/>
                <a:cs typeface="Carlito"/>
              </a:rPr>
              <a:t>marked </a:t>
            </a:r>
            <a:r>
              <a:rPr sz="3200" spc="-5" dirty="0">
                <a:latin typeface="Carlito"/>
                <a:cs typeface="Carlito"/>
              </a:rPr>
              <a:t>by </a:t>
            </a:r>
            <a:r>
              <a:rPr sz="3200" dirty="0">
                <a:latin typeface="Carlito"/>
                <a:cs typeface="Carlito"/>
              </a:rPr>
              <a:t>the minimum  </a:t>
            </a:r>
            <a:r>
              <a:rPr sz="3200" spc="-25" dirty="0">
                <a:latin typeface="Carlito"/>
                <a:cs typeface="Carlito"/>
              </a:rPr>
              <a:t>effective </a:t>
            </a:r>
            <a:r>
              <a:rPr sz="3200" spc="-15" dirty="0">
                <a:latin typeface="Carlito"/>
                <a:cs typeface="Carlito"/>
              </a:rPr>
              <a:t>concentration </a:t>
            </a:r>
            <a:r>
              <a:rPr sz="3200" spc="-10" dirty="0">
                <a:latin typeface="Carlito"/>
                <a:cs typeface="Carlito"/>
              </a:rPr>
              <a:t>(IEC), </a:t>
            </a:r>
            <a:r>
              <a:rPr sz="3200" dirty="0">
                <a:latin typeface="Carlito"/>
                <a:cs typeface="Carlito"/>
              </a:rPr>
              <a:t>in </a:t>
            </a:r>
            <a:r>
              <a:rPr sz="3200" spc="-10" dirty="0">
                <a:latin typeface="Carlito"/>
                <a:cs typeface="Carlito"/>
              </a:rPr>
              <a:t>which </a:t>
            </a:r>
            <a:r>
              <a:rPr sz="3200" dirty="0">
                <a:latin typeface="Carlito"/>
                <a:cs typeface="Carlito"/>
              </a:rPr>
              <a:t>the  </a:t>
            </a:r>
            <a:r>
              <a:rPr sz="3200" spc="-15" dirty="0">
                <a:latin typeface="Carlito"/>
                <a:cs typeface="Carlito"/>
              </a:rPr>
              <a:t>substance </a:t>
            </a:r>
            <a:r>
              <a:rPr sz="3200" spc="-5" dirty="0">
                <a:latin typeface="Carlito"/>
                <a:cs typeface="Carlito"/>
              </a:rPr>
              <a:t>has </a:t>
            </a:r>
            <a:r>
              <a:rPr sz="3200" dirty="0">
                <a:latin typeface="Carlito"/>
                <a:cs typeface="Carlito"/>
              </a:rPr>
              <a:t>a </a:t>
            </a:r>
            <a:r>
              <a:rPr sz="3200" spc="-10" dirty="0">
                <a:latin typeface="Carlito"/>
                <a:cs typeface="Carlito"/>
              </a:rPr>
              <a:t>therapeutic </a:t>
            </a:r>
            <a:r>
              <a:rPr sz="3200" spc="-25" dirty="0">
                <a:latin typeface="Carlito"/>
                <a:cs typeface="Carlito"/>
              </a:rPr>
              <a:t>effect </a:t>
            </a:r>
            <a:r>
              <a:rPr sz="3200" spc="-5" dirty="0">
                <a:latin typeface="Carlito"/>
                <a:cs typeface="Carlito"/>
              </a:rPr>
              <a:t>(2 </a:t>
            </a:r>
            <a:r>
              <a:rPr sz="3200" dirty="0">
                <a:latin typeface="Carlito"/>
                <a:cs typeface="Carlito"/>
              </a:rPr>
              <a:t>mg /</a:t>
            </a:r>
            <a:r>
              <a:rPr sz="3200" spc="-95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ml).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84375"/>
            <a:ext cx="8229600" cy="4383405"/>
          </a:xfrm>
          <a:custGeom>
            <a:avLst/>
            <a:gdLst/>
            <a:ahLst/>
            <a:cxnLst/>
            <a:rect l="l" t="t" r="r" b="b"/>
            <a:pathLst>
              <a:path w="8229600" h="4383405">
                <a:moveTo>
                  <a:pt x="8229600" y="0"/>
                </a:moveTo>
                <a:lnTo>
                  <a:pt x="0" y="0"/>
                </a:lnTo>
                <a:lnTo>
                  <a:pt x="0" y="4383024"/>
                </a:lnTo>
                <a:lnTo>
                  <a:pt x="8229600" y="4383024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494790"/>
            <a:ext cx="773430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rlito"/>
                <a:cs typeface="Carlito"/>
              </a:rPr>
              <a:t>Thus </a:t>
            </a:r>
            <a:r>
              <a:rPr sz="2800" spc="-5" dirty="0">
                <a:latin typeface="Carlito"/>
                <a:cs typeface="Carlito"/>
              </a:rPr>
              <a:t>it is clear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5" dirty="0">
                <a:latin typeface="Carlito"/>
                <a:cs typeface="Carlito"/>
              </a:rPr>
              <a:t>MS in the </a:t>
            </a:r>
            <a:r>
              <a:rPr sz="2800" spc="-10" dirty="0">
                <a:latin typeface="Carlito"/>
                <a:cs typeface="Carlito"/>
              </a:rPr>
              <a:t>dosage </a:t>
            </a:r>
            <a:r>
              <a:rPr sz="2800" spc="-20" dirty="0">
                <a:latin typeface="Carlito"/>
                <a:cs typeface="Carlito"/>
              </a:rPr>
              <a:t>form </a:t>
            </a:r>
            <a:r>
              <a:rPr sz="2800" spc="-5" dirty="0">
                <a:latin typeface="Carlito"/>
                <a:cs typeface="Carlito"/>
              </a:rPr>
              <a:t>A and B  </a:t>
            </a:r>
            <a:r>
              <a:rPr sz="2800" spc="-25" dirty="0">
                <a:latin typeface="Carlito"/>
                <a:cs typeface="Carlito"/>
              </a:rPr>
              <a:t>have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therapeutic </a:t>
            </a:r>
            <a:r>
              <a:rPr sz="2800" spc="-25" dirty="0">
                <a:latin typeface="Carlito"/>
                <a:cs typeface="Carlito"/>
              </a:rPr>
              <a:t>effect </a:t>
            </a:r>
            <a:r>
              <a:rPr sz="2800" spc="-10" dirty="0">
                <a:latin typeface="Carlito"/>
                <a:cs typeface="Carlito"/>
              </a:rPr>
              <a:t>because </a:t>
            </a:r>
            <a:r>
              <a:rPr sz="2800" spc="-5" dirty="0">
                <a:latin typeface="Carlito"/>
                <a:cs typeface="Carlito"/>
              </a:rPr>
              <a:t>its </a:t>
            </a:r>
            <a:r>
              <a:rPr sz="2800" spc="-15" dirty="0">
                <a:latin typeface="Carlito"/>
                <a:cs typeface="Carlito"/>
              </a:rPr>
              <a:t>concentration  </a:t>
            </a:r>
            <a:r>
              <a:rPr sz="2800" spc="-10" dirty="0">
                <a:latin typeface="Carlito"/>
                <a:cs typeface="Carlito"/>
              </a:rPr>
              <a:t>reaches </a:t>
            </a:r>
            <a:r>
              <a:rPr sz="2800" spc="-5" dirty="0">
                <a:latin typeface="Carlito"/>
                <a:cs typeface="Carlito"/>
              </a:rPr>
              <a:t>MEK. When </a:t>
            </a:r>
            <a:r>
              <a:rPr sz="2800" spc="-10" dirty="0">
                <a:latin typeface="Carlito"/>
                <a:cs typeface="Carlito"/>
              </a:rPr>
              <a:t>using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dosage </a:t>
            </a:r>
            <a:r>
              <a:rPr sz="2800" spc="-20" dirty="0">
                <a:latin typeface="Carlito"/>
                <a:cs typeface="Carlito"/>
              </a:rPr>
              <a:t>form </a:t>
            </a:r>
            <a:r>
              <a:rPr sz="2800" spc="-5" dirty="0">
                <a:latin typeface="Carlito"/>
                <a:cs typeface="Carlito"/>
              </a:rPr>
              <a:t>and  </a:t>
            </a:r>
            <a:r>
              <a:rPr sz="2800" spc="-15" dirty="0">
                <a:latin typeface="Carlito"/>
                <a:cs typeface="Carlito"/>
              </a:rPr>
              <a:t>concentration </a:t>
            </a:r>
            <a:r>
              <a:rPr sz="2800" spc="-5" dirty="0">
                <a:latin typeface="Carlito"/>
                <a:cs typeface="Carlito"/>
              </a:rPr>
              <a:t>than LR </a:t>
            </a:r>
            <a:r>
              <a:rPr sz="2800" spc="-20" dirty="0">
                <a:latin typeface="Carlito"/>
                <a:cs typeface="Carlito"/>
              </a:rPr>
              <a:t>ITC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25" dirty="0">
                <a:latin typeface="Carlito"/>
                <a:cs typeface="Carlito"/>
              </a:rPr>
              <a:t>therefore </a:t>
            </a:r>
            <a:r>
              <a:rPr sz="2800" spc="-10" dirty="0">
                <a:latin typeface="Carlito"/>
                <a:cs typeface="Carlito"/>
              </a:rPr>
              <a:t>has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25" dirty="0">
                <a:latin typeface="Carlito"/>
                <a:cs typeface="Carlito"/>
              </a:rPr>
              <a:t>toxic  effect. </a:t>
            </a:r>
            <a:r>
              <a:rPr sz="2800" spc="-5" dirty="0">
                <a:latin typeface="Carlito"/>
                <a:cs typeface="Carlito"/>
              </a:rPr>
              <a:t>In the </a:t>
            </a:r>
            <a:r>
              <a:rPr sz="2800" spc="-10" dirty="0">
                <a:latin typeface="Carlito"/>
                <a:cs typeface="Carlito"/>
              </a:rPr>
              <a:t>application </a:t>
            </a:r>
            <a:r>
              <a:rPr sz="2800" spc="-5" dirty="0">
                <a:latin typeface="Carlito"/>
                <a:cs typeface="Carlito"/>
              </a:rPr>
              <a:t>of LR in the </a:t>
            </a:r>
            <a:r>
              <a:rPr sz="2800" spc="-25" dirty="0">
                <a:latin typeface="Carlito"/>
                <a:cs typeface="Carlito"/>
              </a:rPr>
              <a:t>form </a:t>
            </a:r>
            <a:r>
              <a:rPr sz="2800" spc="-5" dirty="0">
                <a:latin typeface="Carlito"/>
                <a:cs typeface="Carlito"/>
              </a:rPr>
              <a:t>of B  </a:t>
            </a:r>
            <a:r>
              <a:rPr sz="2800" spc="-15" dirty="0">
                <a:latin typeface="Carlito"/>
                <a:cs typeface="Carlito"/>
              </a:rPr>
              <a:t>substance contained </a:t>
            </a:r>
            <a:r>
              <a:rPr sz="2800" spc="-5" dirty="0">
                <a:latin typeface="Carlito"/>
                <a:cs typeface="Carlito"/>
              </a:rPr>
              <a:t>in the blood </a:t>
            </a:r>
            <a:r>
              <a:rPr sz="2800" spc="-10" dirty="0">
                <a:latin typeface="Carlito"/>
                <a:cs typeface="Carlito"/>
              </a:rPr>
              <a:t>therapeutic  </a:t>
            </a:r>
            <a:r>
              <a:rPr sz="2800" spc="-15" dirty="0">
                <a:latin typeface="Carlito"/>
                <a:cs typeface="Carlito"/>
              </a:rPr>
              <a:t>concentrations, </a:t>
            </a:r>
            <a:r>
              <a:rPr sz="2800" spc="-10" dirty="0">
                <a:latin typeface="Carlito"/>
                <a:cs typeface="Carlito"/>
              </a:rPr>
              <a:t>but </a:t>
            </a:r>
            <a:r>
              <a:rPr sz="2800" spc="-5" dirty="0">
                <a:latin typeface="Carlito"/>
                <a:cs typeface="Carlito"/>
              </a:rPr>
              <a:t>without </a:t>
            </a:r>
            <a:r>
              <a:rPr sz="2800" spc="-10" dirty="0">
                <a:latin typeface="Carlito"/>
                <a:cs typeface="Carlito"/>
              </a:rPr>
              <a:t>reaching </a:t>
            </a:r>
            <a:r>
              <a:rPr sz="2800" spc="-25" dirty="0">
                <a:latin typeface="Carlito"/>
                <a:cs typeface="Carlito"/>
              </a:rPr>
              <a:t>toxic  </a:t>
            </a:r>
            <a:r>
              <a:rPr sz="2800" spc="-15" dirty="0">
                <a:latin typeface="Carlito"/>
                <a:cs typeface="Carlito"/>
              </a:rPr>
              <a:t>concentration (MTC), </a:t>
            </a:r>
            <a:r>
              <a:rPr sz="2800" spc="-10" dirty="0">
                <a:latin typeface="Carlito"/>
                <a:cs typeface="Carlito"/>
              </a:rPr>
              <a:t>has </a:t>
            </a:r>
            <a:r>
              <a:rPr sz="2800" spc="-5" dirty="0">
                <a:latin typeface="Carlito"/>
                <a:cs typeface="Carlito"/>
              </a:rPr>
              <a:t>actions </a:t>
            </a:r>
            <a:r>
              <a:rPr sz="2800" spc="-10" dirty="0">
                <a:latin typeface="Carlito"/>
                <a:cs typeface="Carlito"/>
              </a:rPr>
              <a:t>that damage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45" dirty="0">
                <a:latin typeface="Carlito"/>
                <a:cs typeface="Carlito"/>
              </a:rPr>
              <a:t>body.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572" y="0"/>
            <a:ext cx="9153525" cy="652780"/>
            <a:chOff x="-4572" y="0"/>
            <a:chExt cx="9153525" cy="65278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9144000" y="0"/>
                  </a:moveTo>
                  <a:lnTo>
                    <a:pt x="0" y="0"/>
                  </a:lnTo>
                  <a:lnTo>
                    <a:pt x="0" y="643127"/>
                  </a:lnTo>
                  <a:lnTo>
                    <a:pt x="9144000" y="6431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44000" cy="643255"/>
            </a:xfrm>
            <a:custGeom>
              <a:avLst/>
              <a:gdLst/>
              <a:ahLst/>
              <a:cxnLst/>
              <a:rect l="l" t="t" r="r" b="b"/>
              <a:pathLst>
                <a:path w="9144000" h="643255">
                  <a:moveTo>
                    <a:pt x="0" y="643127"/>
                  </a:moveTo>
                  <a:lnTo>
                    <a:pt x="9144000" y="6431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431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Key </a:t>
            </a:r>
            <a:r>
              <a:rPr spc="-15" dirty="0"/>
              <a:t>indicators </a:t>
            </a:r>
            <a:r>
              <a:rPr dirty="0"/>
              <a:t>of </a:t>
            </a:r>
            <a:r>
              <a:rPr spc="-10" dirty="0"/>
              <a:t>bioavailability </a:t>
            </a:r>
            <a:r>
              <a:rPr dirty="0"/>
              <a:t>of</a:t>
            </a:r>
            <a:r>
              <a:rPr spc="25" dirty="0"/>
              <a:t> </a:t>
            </a:r>
            <a:r>
              <a:rPr dirty="0"/>
              <a:t>drugs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7110" y="147289"/>
            <a:ext cx="680656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5630" marR="5080" indent="-1853564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4.Методи </a:t>
            </a:r>
            <a:r>
              <a:rPr sz="2800" spc="-10" dirty="0"/>
              <a:t>визначення лікарських </a:t>
            </a:r>
            <a:r>
              <a:rPr sz="2800" spc="-5" dirty="0"/>
              <a:t>речовин в  </a:t>
            </a:r>
            <a:r>
              <a:rPr sz="2800" spc="-10" dirty="0"/>
              <a:t>біологічних</a:t>
            </a:r>
            <a:r>
              <a:rPr sz="2800" dirty="0"/>
              <a:t> </a:t>
            </a:r>
            <a:r>
              <a:rPr sz="2800" spc="-5" dirty="0"/>
              <a:t>рідинах</a:t>
            </a:r>
            <a:endParaRPr sz="2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615439" y="1552955"/>
            <a:ext cx="6129655" cy="585470"/>
            <a:chOff x="1615439" y="1552955"/>
            <a:chExt cx="6129655" cy="585470"/>
          </a:xfrm>
        </p:grpSpPr>
        <p:sp>
          <p:nvSpPr>
            <p:cNvPr id="4" name="object 4"/>
            <p:cNvSpPr/>
            <p:nvPr/>
          </p:nvSpPr>
          <p:spPr>
            <a:xfrm>
              <a:off x="1620011" y="1557527"/>
              <a:ext cx="6120765" cy="576580"/>
            </a:xfrm>
            <a:custGeom>
              <a:avLst/>
              <a:gdLst/>
              <a:ahLst/>
              <a:cxnLst/>
              <a:rect l="l" t="t" r="r" b="b"/>
              <a:pathLst>
                <a:path w="6120765" h="576580">
                  <a:moveTo>
                    <a:pt x="6120384" y="0"/>
                  </a:moveTo>
                  <a:lnTo>
                    <a:pt x="0" y="0"/>
                  </a:lnTo>
                  <a:lnTo>
                    <a:pt x="0" y="576072"/>
                  </a:lnTo>
                  <a:lnTo>
                    <a:pt x="6120384" y="576072"/>
                  </a:lnTo>
                  <a:lnTo>
                    <a:pt x="6120384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20011" y="1557527"/>
              <a:ext cx="6120765" cy="576580"/>
            </a:xfrm>
            <a:custGeom>
              <a:avLst/>
              <a:gdLst/>
              <a:ahLst/>
              <a:cxnLst/>
              <a:rect l="l" t="t" r="r" b="b"/>
              <a:pathLst>
                <a:path w="6120765" h="576580">
                  <a:moveTo>
                    <a:pt x="0" y="576072"/>
                  </a:moveTo>
                  <a:lnTo>
                    <a:pt x="6120384" y="576072"/>
                  </a:lnTo>
                  <a:lnTo>
                    <a:pt x="6120384" y="0"/>
                  </a:lnTo>
                  <a:lnTo>
                    <a:pt x="0" y="0"/>
                  </a:lnTo>
                  <a:lnTo>
                    <a:pt x="0" y="5760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20011" y="1557527"/>
            <a:ext cx="6120765" cy="57658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405"/>
              </a:spcBef>
            </a:pPr>
            <a:r>
              <a:rPr sz="2800" spc="-5" dirty="0">
                <a:latin typeface="Carlito"/>
                <a:cs typeface="Carlito"/>
              </a:rPr>
              <a:t>Methods </a:t>
            </a:r>
            <a:r>
              <a:rPr sz="2800" spc="-25" dirty="0">
                <a:latin typeface="Carlito"/>
                <a:cs typeface="Carlito"/>
              </a:rPr>
              <a:t>for </a:t>
            </a:r>
            <a:r>
              <a:rPr sz="2800" spc="-5" dirty="0">
                <a:latin typeface="Carlito"/>
                <a:cs typeface="Carlito"/>
              </a:rPr>
              <a:t>assessing MS in</a:t>
            </a:r>
            <a:r>
              <a:rPr sz="2800" spc="7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medicines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0143" y="2487167"/>
            <a:ext cx="2458720" cy="730250"/>
            <a:chOff x="390143" y="2487167"/>
            <a:chExt cx="2458720" cy="730250"/>
          </a:xfrm>
        </p:grpSpPr>
        <p:sp>
          <p:nvSpPr>
            <p:cNvPr id="8" name="object 8"/>
            <p:cNvSpPr/>
            <p:nvPr/>
          </p:nvSpPr>
          <p:spPr>
            <a:xfrm>
              <a:off x="394715" y="2491739"/>
              <a:ext cx="2449195" cy="721360"/>
            </a:xfrm>
            <a:custGeom>
              <a:avLst/>
              <a:gdLst/>
              <a:ahLst/>
              <a:cxnLst/>
              <a:rect l="l" t="t" r="r" b="b"/>
              <a:pathLst>
                <a:path w="2449195" h="721360">
                  <a:moveTo>
                    <a:pt x="2449068" y="0"/>
                  </a:moveTo>
                  <a:lnTo>
                    <a:pt x="0" y="0"/>
                  </a:lnTo>
                  <a:lnTo>
                    <a:pt x="0" y="720851"/>
                  </a:lnTo>
                  <a:lnTo>
                    <a:pt x="2449068" y="720851"/>
                  </a:lnTo>
                  <a:lnTo>
                    <a:pt x="2449068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4715" y="2491739"/>
              <a:ext cx="2449195" cy="721360"/>
            </a:xfrm>
            <a:custGeom>
              <a:avLst/>
              <a:gdLst/>
              <a:ahLst/>
              <a:cxnLst/>
              <a:rect l="l" t="t" r="r" b="b"/>
              <a:pathLst>
                <a:path w="2449195" h="721360">
                  <a:moveTo>
                    <a:pt x="0" y="720851"/>
                  </a:moveTo>
                  <a:lnTo>
                    <a:pt x="2449068" y="720851"/>
                  </a:lnTo>
                  <a:lnTo>
                    <a:pt x="2449068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4715" y="2491739"/>
            <a:ext cx="2449195" cy="72136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568325">
              <a:lnSpc>
                <a:spcPct val="100000"/>
              </a:lnSpc>
              <a:spcBef>
                <a:spcPts val="980"/>
              </a:spcBef>
            </a:pPr>
            <a:r>
              <a:rPr sz="2800" spc="-5" dirty="0">
                <a:solidFill>
                  <a:srgbClr val="FFFFFF"/>
                </a:solidFill>
                <a:latin typeface="Carlito"/>
                <a:cs typeface="Carlito"/>
              </a:rPr>
              <a:t>“in</a:t>
            </a:r>
            <a:r>
              <a:rPr sz="2800" spc="-15" dirty="0">
                <a:solidFill>
                  <a:srgbClr val="FFFFFF"/>
                </a:solidFill>
                <a:latin typeface="Carlito"/>
                <a:cs typeface="Carlito"/>
              </a:rPr>
              <a:t> vitro”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719571" y="2417064"/>
            <a:ext cx="2745105" cy="871855"/>
            <a:chOff x="5719571" y="2417064"/>
            <a:chExt cx="2745105" cy="871855"/>
          </a:xfrm>
        </p:grpSpPr>
        <p:sp>
          <p:nvSpPr>
            <p:cNvPr id="12" name="object 12"/>
            <p:cNvSpPr/>
            <p:nvPr/>
          </p:nvSpPr>
          <p:spPr>
            <a:xfrm>
              <a:off x="5724143" y="2421636"/>
              <a:ext cx="2735580" cy="862965"/>
            </a:xfrm>
            <a:custGeom>
              <a:avLst/>
              <a:gdLst/>
              <a:ahLst/>
              <a:cxnLst/>
              <a:rect l="l" t="t" r="r" b="b"/>
              <a:pathLst>
                <a:path w="2735579" h="862964">
                  <a:moveTo>
                    <a:pt x="2735579" y="0"/>
                  </a:moveTo>
                  <a:lnTo>
                    <a:pt x="0" y="0"/>
                  </a:lnTo>
                  <a:lnTo>
                    <a:pt x="0" y="862584"/>
                  </a:lnTo>
                  <a:lnTo>
                    <a:pt x="2735579" y="862584"/>
                  </a:lnTo>
                  <a:lnTo>
                    <a:pt x="2735579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24143" y="2421636"/>
              <a:ext cx="2735580" cy="862965"/>
            </a:xfrm>
            <a:custGeom>
              <a:avLst/>
              <a:gdLst/>
              <a:ahLst/>
              <a:cxnLst/>
              <a:rect l="l" t="t" r="r" b="b"/>
              <a:pathLst>
                <a:path w="2735579" h="862964">
                  <a:moveTo>
                    <a:pt x="0" y="862584"/>
                  </a:moveTo>
                  <a:lnTo>
                    <a:pt x="2735579" y="862584"/>
                  </a:lnTo>
                  <a:lnTo>
                    <a:pt x="2735579" y="0"/>
                  </a:lnTo>
                  <a:lnTo>
                    <a:pt x="0" y="0"/>
                  </a:lnTo>
                  <a:lnTo>
                    <a:pt x="0" y="86258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724144" y="2421635"/>
            <a:ext cx="2735580" cy="862965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751840">
              <a:lnSpc>
                <a:spcPct val="100000"/>
              </a:lnSpc>
              <a:spcBef>
                <a:spcPts val="1530"/>
              </a:spcBef>
            </a:pPr>
            <a:r>
              <a:rPr sz="2800" spc="-5" dirty="0">
                <a:solidFill>
                  <a:srgbClr val="FFFFFF"/>
                </a:solidFill>
                <a:latin typeface="Carlito"/>
                <a:cs typeface="Carlito"/>
              </a:rPr>
              <a:t>“in</a:t>
            </a:r>
            <a:r>
              <a:rPr sz="2800" spc="-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rlito"/>
                <a:cs typeface="Carlito"/>
              </a:rPr>
              <a:t>vivo”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127248" y="2345435"/>
            <a:ext cx="2313940" cy="871855"/>
            <a:chOff x="3127248" y="2345435"/>
            <a:chExt cx="2313940" cy="871855"/>
          </a:xfrm>
        </p:grpSpPr>
        <p:sp>
          <p:nvSpPr>
            <p:cNvPr id="16" name="object 16"/>
            <p:cNvSpPr/>
            <p:nvPr/>
          </p:nvSpPr>
          <p:spPr>
            <a:xfrm>
              <a:off x="3131820" y="2350007"/>
              <a:ext cx="2304415" cy="862965"/>
            </a:xfrm>
            <a:custGeom>
              <a:avLst/>
              <a:gdLst/>
              <a:ahLst/>
              <a:cxnLst/>
              <a:rect l="l" t="t" r="r" b="b"/>
              <a:pathLst>
                <a:path w="2304415" h="862964">
                  <a:moveTo>
                    <a:pt x="1844167" y="0"/>
                  </a:moveTo>
                  <a:lnTo>
                    <a:pt x="1844167" y="215645"/>
                  </a:lnTo>
                  <a:lnTo>
                    <a:pt x="460120" y="215645"/>
                  </a:lnTo>
                  <a:lnTo>
                    <a:pt x="460120" y="0"/>
                  </a:lnTo>
                  <a:lnTo>
                    <a:pt x="0" y="431291"/>
                  </a:lnTo>
                  <a:lnTo>
                    <a:pt x="460120" y="862583"/>
                  </a:lnTo>
                  <a:lnTo>
                    <a:pt x="460120" y="646938"/>
                  </a:lnTo>
                  <a:lnTo>
                    <a:pt x="1844167" y="646938"/>
                  </a:lnTo>
                  <a:lnTo>
                    <a:pt x="1844167" y="862583"/>
                  </a:lnTo>
                  <a:lnTo>
                    <a:pt x="2304288" y="431291"/>
                  </a:lnTo>
                  <a:lnTo>
                    <a:pt x="1844167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31820" y="2350007"/>
              <a:ext cx="2304415" cy="862965"/>
            </a:xfrm>
            <a:custGeom>
              <a:avLst/>
              <a:gdLst/>
              <a:ahLst/>
              <a:cxnLst/>
              <a:rect l="l" t="t" r="r" b="b"/>
              <a:pathLst>
                <a:path w="2304415" h="862964">
                  <a:moveTo>
                    <a:pt x="0" y="431291"/>
                  </a:moveTo>
                  <a:lnTo>
                    <a:pt x="460120" y="0"/>
                  </a:lnTo>
                  <a:lnTo>
                    <a:pt x="460120" y="215645"/>
                  </a:lnTo>
                  <a:lnTo>
                    <a:pt x="1844167" y="215645"/>
                  </a:lnTo>
                  <a:lnTo>
                    <a:pt x="1844167" y="0"/>
                  </a:lnTo>
                  <a:lnTo>
                    <a:pt x="2304288" y="431291"/>
                  </a:lnTo>
                  <a:lnTo>
                    <a:pt x="1844167" y="862583"/>
                  </a:lnTo>
                  <a:lnTo>
                    <a:pt x="1844167" y="646938"/>
                  </a:lnTo>
                  <a:lnTo>
                    <a:pt x="460120" y="646938"/>
                  </a:lnTo>
                  <a:lnTo>
                    <a:pt x="460120" y="862583"/>
                  </a:lnTo>
                  <a:lnTo>
                    <a:pt x="0" y="4312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604005" y="2616834"/>
            <a:ext cx="1360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rlito"/>
                <a:cs typeface="Carlito"/>
              </a:rPr>
              <a:t>CORRELATION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46888" y="3640835"/>
            <a:ext cx="2745105" cy="2074165"/>
            <a:chOff x="246888" y="3640835"/>
            <a:chExt cx="2745105" cy="2887980"/>
          </a:xfrm>
        </p:grpSpPr>
        <p:sp>
          <p:nvSpPr>
            <p:cNvPr id="20" name="object 20"/>
            <p:cNvSpPr/>
            <p:nvPr/>
          </p:nvSpPr>
          <p:spPr>
            <a:xfrm>
              <a:off x="251460" y="3645407"/>
              <a:ext cx="2735580" cy="2879090"/>
            </a:xfrm>
            <a:custGeom>
              <a:avLst/>
              <a:gdLst/>
              <a:ahLst/>
              <a:cxnLst/>
              <a:rect l="l" t="t" r="r" b="b"/>
              <a:pathLst>
                <a:path w="2735580" h="2879090">
                  <a:moveTo>
                    <a:pt x="2735580" y="0"/>
                  </a:moveTo>
                  <a:lnTo>
                    <a:pt x="0" y="0"/>
                  </a:lnTo>
                  <a:lnTo>
                    <a:pt x="0" y="2878836"/>
                  </a:lnTo>
                  <a:lnTo>
                    <a:pt x="2735580" y="2878836"/>
                  </a:lnTo>
                  <a:lnTo>
                    <a:pt x="2735580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1460" y="3645407"/>
              <a:ext cx="2735580" cy="2879090"/>
            </a:xfrm>
            <a:custGeom>
              <a:avLst/>
              <a:gdLst/>
              <a:ahLst/>
              <a:cxnLst/>
              <a:rect l="l" t="t" r="r" b="b"/>
              <a:pathLst>
                <a:path w="2735580" h="2879090">
                  <a:moveTo>
                    <a:pt x="0" y="2878836"/>
                  </a:moveTo>
                  <a:lnTo>
                    <a:pt x="2735580" y="2878836"/>
                  </a:lnTo>
                  <a:lnTo>
                    <a:pt x="2735580" y="0"/>
                  </a:lnTo>
                  <a:lnTo>
                    <a:pt x="0" y="0"/>
                  </a:lnTo>
                  <a:lnTo>
                    <a:pt x="0" y="28788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51459" y="3645408"/>
            <a:ext cx="2735580" cy="1253548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90805" marR="433705">
              <a:lnSpc>
                <a:spcPct val="100000"/>
              </a:lnSpc>
              <a:spcBef>
                <a:spcPts val="175"/>
              </a:spcBef>
            </a:pPr>
            <a:r>
              <a:rPr sz="2000" spc="-10" dirty="0">
                <a:latin typeface="Carlito"/>
                <a:cs typeface="Carlito"/>
              </a:rPr>
              <a:t>Determination  </a:t>
            </a:r>
            <a:r>
              <a:rPr sz="2000" spc="-5" dirty="0">
                <a:latin typeface="Carlito"/>
                <a:cs typeface="Carlito"/>
              </a:rPr>
              <a:t>MS in an  </a:t>
            </a:r>
            <a:r>
              <a:rPr sz="2000" spc="-20" dirty="0">
                <a:latin typeface="Carlito"/>
                <a:cs typeface="Carlito"/>
              </a:rPr>
              <a:t>environment </a:t>
            </a:r>
            <a:r>
              <a:rPr sz="2000" spc="-5" dirty="0">
                <a:latin typeface="Carlito"/>
                <a:cs typeface="Carlito"/>
              </a:rPr>
              <a:t>in  which a  </a:t>
            </a:r>
            <a:r>
              <a:rPr sz="2000" spc="-15" dirty="0">
                <a:latin typeface="Carlito"/>
                <a:cs typeface="Carlito"/>
              </a:rPr>
              <a:t>substance  </a:t>
            </a:r>
            <a:r>
              <a:rPr sz="2000" spc="-10" dirty="0">
                <a:latin typeface="Carlito"/>
                <a:cs typeface="Carlito"/>
              </a:rPr>
              <a:t>diffuses</a:t>
            </a:r>
            <a:endParaRPr sz="2000" dirty="0">
              <a:latin typeface="Carlito"/>
              <a:cs typeface="Carlito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687313" y="3429001"/>
            <a:ext cx="2809240" cy="2133600"/>
          </a:xfrm>
          <a:custGeom>
            <a:avLst/>
            <a:gdLst/>
            <a:ahLst/>
            <a:cxnLst/>
            <a:rect l="l" t="t" r="r" b="b"/>
            <a:pathLst>
              <a:path w="2809240" h="2950845">
                <a:moveTo>
                  <a:pt x="0" y="2950464"/>
                </a:moveTo>
                <a:lnTo>
                  <a:pt x="2808731" y="2950464"/>
                </a:lnTo>
                <a:lnTo>
                  <a:pt x="2808731" y="0"/>
                </a:lnTo>
                <a:lnTo>
                  <a:pt x="0" y="0"/>
                </a:lnTo>
                <a:lnTo>
                  <a:pt x="0" y="295046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875782" y="3591509"/>
            <a:ext cx="255016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rlito"/>
                <a:cs typeface="Carlito"/>
              </a:rPr>
              <a:t>Determination </a:t>
            </a:r>
            <a:r>
              <a:rPr sz="1800" spc="-5" dirty="0">
                <a:latin typeface="Carlito"/>
                <a:cs typeface="Carlito"/>
              </a:rPr>
              <a:t>of Liquids</a:t>
            </a:r>
            <a:r>
              <a:rPr sz="1800" spc="20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in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rlito"/>
                <a:cs typeface="Carlito"/>
              </a:rPr>
              <a:t>medicines</a:t>
            </a:r>
            <a:endParaRPr sz="1800">
              <a:latin typeface="Carlito"/>
              <a:cs typeface="Carlito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400"/>
            <a:ext cx="9144000" cy="586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400" b="1" spc="-10">
                <a:latin typeface="Carlito"/>
                <a:cs typeface="Carlito"/>
              </a:rPr>
              <a:t>Methods </a:t>
            </a:r>
            <a:r>
              <a:rPr lang="en-US" sz="2400" b="1" spc="-20">
                <a:latin typeface="Carlito"/>
                <a:cs typeface="Carlito"/>
              </a:rPr>
              <a:t>for </a:t>
            </a:r>
            <a:r>
              <a:rPr lang="en-US" sz="2400" b="1" spc="-15">
                <a:latin typeface="Carlito"/>
                <a:cs typeface="Carlito"/>
              </a:rPr>
              <a:t>determination </a:t>
            </a:r>
            <a:r>
              <a:rPr lang="en-US" sz="2400" b="1" spc="-5">
                <a:latin typeface="Carlito"/>
                <a:cs typeface="Carlito"/>
              </a:rPr>
              <a:t>of drugs in </a:t>
            </a:r>
            <a:r>
              <a:rPr lang="en-US" sz="2400" b="1" spc="-10">
                <a:latin typeface="Carlito"/>
                <a:cs typeface="Carlito"/>
              </a:rPr>
              <a:t>biological</a:t>
            </a:r>
            <a:r>
              <a:rPr lang="en-US" sz="2400" b="1" spc="225">
                <a:latin typeface="Carlito"/>
                <a:cs typeface="Carlito"/>
              </a:rPr>
              <a:t> </a:t>
            </a:r>
            <a:r>
              <a:rPr lang="en-US" sz="2400" b="1" spc="-10">
                <a:latin typeface="Carlito"/>
                <a:cs typeface="Carlito"/>
              </a:rPr>
              <a:t>fluids</a:t>
            </a:r>
            <a:endParaRPr lang="en-US" sz="24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1126236"/>
            <a:ext cx="8229600" cy="5326380"/>
          </a:xfrm>
          <a:custGeom>
            <a:avLst/>
            <a:gdLst/>
            <a:ahLst/>
            <a:cxnLst/>
            <a:rect l="l" t="t" r="r" b="b"/>
            <a:pathLst>
              <a:path w="8229600" h="5326380">
                <a:moveTo>
                  <a:pt x="8229600" y="0"/>
                </a:moveTo>
                <a:lnTo>
                  <a:pt x="0" y="0"/>
                </a:lnTo>
                <a:lnTo>
                  <a:pt x="0" y="5326380"/>
                </a:lnTo>
                <a:lnTo>
                  <a:pt x="8229600" y="5326380"/>
                </a:lnTo>
                <a:lnTo>
                  <a:pt x="8229600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7535" y="1447800"/>
            <a:ext cx="8089265" cy="42225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00" dirty="0">
              <a:latin typeface="Carlito"/>
              <a:cs typeface="Carlito"/>
            </a:endParaRPr>
          </a:p>
          <a:p>
            <a:pPr marL="363855" marR="293370" indent="-343535">
              <a:lnSpc>
                <a:spcPct val="80000"/>
              </a:lnSpc>
              <a:buFont typeface="Arial"/>
              <a:buChar char="•"/>
              <a:tabLst>
                <a:tab pos="363855" algn="l"/>
                <a:tab pos="364490" algn="l"/>
              </a:tabLst>
            </a:pPr>
            <a:r>
              <a:rPr sz="2400" spc="-10" dirty="0">
                <a:latin typeface="Carlito"/>
                <a:cs typeface="Carlito"/>
              </a:rPr>
              <a:t>Experiments "in </a:t>
            </a:r>
            <a:r>
              <a:rPr sz="2400" spc="-15" dirty="0">
                <a:latin typeface="Carlito"/>
                <a:cs typeface="Carlito"/>
              </a:rPr>
              <a:t>vivo" </a:t>
            </a:r>
            <a:r>
              <a:rPr sz="2400" spc="-10" dirty="0">
                <a:latin typeface="Carlito"/>
                <a:cs typeface="Carlito"/>
              </a:rPr>
              <a:t>determination </a:t>
            </a:r>
            <a:r>
              <a:rPr sz="2400" spc="-5" dirty="0">
                <a:latin typeface="Carlito"/>
                <a:cs typeface="Carlito"/>
              </a:rPr>
              <a:t>is made in </a:t>
            </a:r>
            <a:r>
              <a:rPr sz="2400" spc="-10" dirty="0">
                <a:latin typeface="Carlito"/>
                <a:cs typeface="Carlito"/>
              </a:rPr>
              <a:t>LR  bioliquids </a:t>
            </a:r>
            <a:r>
              <a:rPr sz="2400" spc="-5" dirty="0">
                <a:latin typeface="Carlito"/>
                <a:cs typeface="Carlito"/>
              </a:rPr>
              <a:t>(blood, </a:t>
            </a:r>
            <a:r>
              <a:rPr sz="2400" spc="-10" dirty="0">
                <a:latin typeface="Carlito"/>
                <a:cs typeface="Carlito"/>
              </a:rPr>
              <a:t>urine </a:t>
            </a:r>
            <a:r>
              <a:rPr sz="2400" spc="-5" dirty="0">
                <a:latin typeface="Carlito"/>
                <a:cs typeface="Carlito"/>
              </a:rPr>
              <a:t>, </a:t>
            </a:r>
            <a:r>
              <a:rPr sz="2400" spc="-10" dirty="0">
                <a:latin typeface="Carlito"/>
                <a:cs typeface="Carlito"/>
              </a:rPr>
              <a:t>saliva </a:t>
            </a:r>
            <a:r>
              <a:rPr sz="2400" spc="-5" dirty="0">
                <a:latin typeface="Carlito"/>
                <a:cs typeface="Carlito"/>
              </a:rPr>
              <a:t>, milk, </a:t>
            </a:r>
            <a:r>
              <a:rPr sz="2400" spc="-20" dirty="0">
                <a:latin typeface="Carlito"/>
                <a:cs typeface="Carlito"/>
              </a:rPr>
              <a:t>fecal </a:t>
            </a:r>
            <a:r>
              <a:rPr sz="2400" spc="-5" dirty="0">
                <a:latin typeface="Carlito"/>
                <a:cs typeface="Carlito"/>
              </a:rPr>
              <a:t>masses )  and </a:t>
            </a:r>
            <a:r>
              <a:rPr sz="2400" spc="-10" dirty="0">
                <a:latin typeface="Carlito"/>
                <a:cs typeface="Carlito"/>
              </a:rPr>
              <a:t>other tissues </a:t>
            </a:r>
            <a:r>
              <a:rPr sz="2400" spc="-5" dirty="0">
                <a:latin typeface="Carlito"/>
                <a:cs typeface="Carlito"/>
              </a:rPr>
              <a:t>and </a:t>
            </a:r>
            <a:r>
              <a:rPr sz="2400" spc="-15" dirty="0">
                <a:latin typeface="Carlito"/>
                <a:cs typeface="Carlito"/>
              </a:rPr>
              <a:t>organs. Quite </a:t>
            </a:r>
            <a:r>
              <a:rPr sz="2400" spc="-5" dirty="0">
                <a:latin typeface="Carlito"/>
                <a:cs typeface="Carlito"/>
              </a:rPr>
              <a:t>clear </a:t>
            </a:r>
            <a:r>
              <a:rPr sz="2400" spc="-10" dirty="0">
                <a:latin typeface="Carlito"/>
                <a:cs typeface="Carlito"/>
              </a:rPr>
              <a:t>that </a:t>
            </a:r>
            <a:r>
              <a:rPr sz="2400" spc="-5" dirty="0">
                <a:latin typeface="Carlito"/>
                <a:cs typeface="Carlito"/>
              </a:rPr>
              <a:t>the  </a:t>
            </a:r>
            <a:r>
              <a:rPr sz="2400" spc="-15" dirty="0">
                <a:latin typeface="Carlito"/>
                <a:cs typeface="Carlito"/>
              </a:rPr>
              <a:t>study </a:t>
            </a:r>
            <a:r>
              <a:rPr sz="2400" spc="-10" dirty="0">
                <a:latin typeface="Carlito"/>
                <a:cs typeface="Carlito"/>
              </a:rPr>
              <a:t>"in </a:t>
            </a:r>
            <a:r>
              <a:rPr sz="2400" spc="-15" dirty="0">
                <a:latin typeface="Carlito"/>
                <a:cs typeface="Carlito"/>
              </a:rPr>
              <a:t>vivo"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not be </a:t>
            </a:r>
            <a:r>
              <a:rPr sz="2400" spc="-10" dirty="0">
                <a:latin typeface="Carlito"/>
                <a:cs typeface="Carlito"/>
              </a:rPr>
              <a:t>used </a:t>
            </a:r>
            <a:r>
              <a:rPr sz="2400" spc="-25" dirty="0">
                <a:latin typeface="Carlito"/>
                <a:cs typeface="Carlito"/>
              </a:rPr>
              <a:t>for </a:t>
            </a:r>
            <a:r>
              <a:rPr sz="2400" spc="-5" dirty="0">
                <a:latin typeface="Carlito"/>
                <a:cs typeface="Carlito"/>
              </a:rPr>
              <a:t>mass </a:t>
            </a:r>
            <a:r>
              <a:rPr sz="2400" spc="-10" dirty="0">
                <a:latin typeface="Carlito"/>
                <a:cs typeface="Carlito"/>
              </a:rPr>
              <a:t>appraisal  quality dosage </a:t>
            </a:r>
            <a:r>
              <a:rPr sz="2400" spc="-20" dirty="0">
                <a:latin typeface="Carlito"/>
                <a:cs typeface="Carlito"/>
              </a:rPr>
              <a:t>forms. For </a:t>
            </a:r>
            <a:r>
              <a:rPr sz="2400" spc="-5" dirty="0">
                <a:latin typeface="Carlito"/>
                <a:cs typeface="Carlito"/>
              </a:rPr>
              <a:t>these </a:t>
            </a:r>
            <a:r>
              <a:rPr sz="2400" spc="-10" dirty="0">
                <a:latin typeface="Carlito"/>
                <a:cs typeface="Carlito"/>
              </a:rPr>
              <a:t>purposes need  simple, </a:t>
            </a:r>
            <a:r>
              <a:rPr sz="2400" spc="-25" dirty="0">
                <a:latin typeface="Carlito"/>
                <a:cs typeface="Carlito"/>
              </a:rPr>
              <a:t>fast, </a:t>
            </a:r>
            <a:r>
              <a:rPr sz="2400" spc="-20" dirty="0">
                <a:latin typeface="Carlito"/>
                <a:cs typeface="Carlito"/>
              </a:rPr>
              <a:t>accurate </a:t>
            </a:r>
            <a:r>
              <a:rPr sz="2400" spc="-10" dirty="0">
                <a:latin typeface="Carlito"/>
                <a:cs typeface="Carlito"/>
              </a:rPr>
              <a:t>methods "in </a:t>
            </a:r>
            <a:r>
              <a:rPr sz="2400" spc="-15" dirty="0">
                <a:latin typeface="Carlito"/>
                <a:cs typeface="Carlito"/>
              </a:rPr>
              <a:t>vitro", </a:t>
            </a:r>
            <a:r>
              <a:rPr sz="2400" spc="-5" dirty="0">
                <a:latin typeface="Carlito"/>
                <a:cs typeface="Carlito"/>
              </a:rPr>
              <a:t>which  </a:t>
            </a:r>
            <a:r>
              <a:rPr sz="2400" spc="-10" dirty="0">
                <a:latin typeface="Carlito"/>
                <a:cs typeface="Carlito"/>
              </a:rPr>
              <a:t>allows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conduct multiple studies </a:t>
            </a:r>
            <a:r>
              <a:rPr sz="2400" spc="-5" dirty="0">
                <a:latin typeface="Carlito"/>
                <a:cs typeface="Carlito"/>
              </a:rPr>
              <a:t>. Methods </a:t>
            </a:r>
            <a:r>
              <a:rPr sz="2400" spc="-10" dirty="0">
                <a:latin typeface="Carlito"/>
                <a:cs typeface="Carlito"/>
              </a:rPr>
              <a:t>"in  </a:t>
            </a:r>
            <a:r>
              <a:rPr sz="2400" spc="-15" dirty="0">
                <a:latin typeface="Carlito"/>
                <a:cs typeface="Carlito"/>
              </a:rPr>
              <a:t>vitro" </a:t>
            </a:r>
            <a:r>
              <a:rPr sz="2400" spc="-5" dirty="0">
                <a:latin typeface="Carlito"/>
                <a:cs typeface="Carlito"/>
              </a:rPr>
              <a:t>enables </a:t>
            </a:r>
            <a:r>
              <a:rPr sz="2400" spc="-15" dirty="0">
                <a:latin typeface="Carlito"/>
                <a:cs typeface="Carlito"/>
              </a:rPr>
              <a:t>more </a:t>
            </a:r>
            <a:r>
              <a:rPr sz="2400" spc="-10" dirty="0">
                <a:latin typeface="Carlito"/>
                <a:cs typeface="Carlito"/>
              </a:rPr>
              <a:t>deeply </a:t>
            </a:r>
            <a:r>
              <a:rPr sz="2400" spc="-25" dirty="0">
                <a:latin typeface="Carlito"/>
                <a:cs typeface="Carlito"/>
              </a:rPr>
              <a:t>investigate </a:t>
            </a:r>
            <a:r>
              <a:rPr sz="2400" spc="-5" dirty="0">
                <a:latin typeface="Carlito"/>
                <a:cs typeface="Carlito"/>
              </a:rPr>
              <a:t>the  mechanism of</a:t>
            </a:r>
            <a:r>
              <a:rPr sz="2400" spc="2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absorption.</a:t>
            </a:r>
            <a:endParaRPr sz="2400" dirty="0">
              <a:latin typeface="Carlito"/>
              <a:cs typeface="Carlito"/>
            </a:endParaRPr>
          </a:p>
          <a:p>
            <a:pPr marL="363855" marR="96520">
              <a:lnSpc>
                <a:spcPct val="80000"/>
              </a:lnSpc>
            </a:pPr>
            <a:r>
              <a:rPr sz="2400" spc="-5" dirty="0">
                <a:latin typeface="Carlito"/>
                <a:cs typeface="Carlito"/>
              </a:rPr>
              <a:t>DB </a:t>
            </a:r>
            <a:r>
              <a:rPr sz="2400" spc="-10" dirty="0">
                <a:latin typeface="Carlito"/>
                <a:cs typeface="Carlito"/>
              </a:rPr>
              <a:t>drugs determined </a:t>
            </a:r>
            <a:r>
              <a:rPr sz="2400" spc="-5" dirty="0">
                <a:latin typeface="Carlito"/>
                <a:cs typeface="Carlito"/>
              </a:rPr>
              <a:t>in </a:t>
            </a:r>
            <a:r>
              <a:rPr sz="2400" spc="-10" dirty="0">
                <a:latin typeface="Carlito"/>
                <a:cs typeface="Carlito"/>
              </a:rPr>
              <a:t>human studies </a:t>
            </a:r>
            <a:r>
              <a:rPr sz="2400" spc="-5" dirty="0">
                <a:latin typeface="Carlito"/>
                <a:cs typeface="Carlito"/>
              </a:rPr>
              <a:t>, which </a:t>
            </a:r>
            <a:r>
              <a:rPr sz="2400" spc="-20" dirty="0">
                <a:latin typeface="Carlito"/>
                <a:cs typeface="Carlito"/>
              </a:rPr>
              <a:t>are  </a:t>
            </a:r>
            <a:r>
              <a:rPr sz="2400" spc="-10" dirty="0">
                <a:latin typeface="Carlito"/>
                <a:cs typeface="Carlito"/>
              </a:rPr>
              <a:t>carried out instructions </a:t>
            </a:r>
            <a:r>
              <a:rPr sz="2400" spc="-5" dirty="0">
                <a:latin typeface="Carlito"/>
                <a:cs typeface="Carlito"/>
              </a:rPr>
              <a:t>with </a:t>
            </a:r>
            <a:r>
              <a:rPr sz="2400" spc="-10" dirty="0">
                <a:latin typeface="Carlito"/>
                <a:cs typeface="Carlito"/>
              </a:rPr>
              <a:t>respect </a:t>
            </a:r>
            <a:r>
              <a:rPr sz="2400" spc="-20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diet </a:t>
            </a:r>
            <a:r>
              <a:rPr sz="2400" spc="-5" dirty="0">
                <a:latin typeface="Carlito"/>
                <a:cs typeface="Carlito"/>
              </a:rPr>
              <a:t>,  </a:t>
            </a:r>
            <a:r>
              <a:rPr sz="2400" spc="-10" dirty="0">
                <a:latin typeface="Carlito"/>
                <a:cs typeface="Carlito"/>
              </a:rPr>
              <a:t>depending </a:t>
            </a:r>
            <a:r>
              <a:rPr sz="2400" spc="-5" dirty="0">
                <a:latin typeface="Carlito"/>
                <a:cs typeface="Carlito"/>
              </a:rPr>
              <a:t>on the </a:t>
            </a:r>
            <a:r>
              <a:rPr sz="2400" spc="-10" dirty="0">
                <a:latin typeface="Carlito"/>
                <a:cs typeface="Carlito"/>
              </a:rPr>
              <a:t>type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5" dirty="0">
                <a:latin typeface="Carlito"/>
                <a:cs typeface="Carlito"/>
              </a:rPr>
              <a:t>study </a:t>
            </a:r>
            <a:r>
              <a:rPr sz="2400" spc="-10" dirty="0">
                <a:latin typeface="Carlito"/>
                <a:cs typeface="Carlito"/>
              </a:rPr>
              <a:t>drugs </a:t>
            </a:r>
            <a:r>
              <a:rPr sz="2400" spc="-5" dirty="0">
                <a:latin typeface="Carlito"/>
                <a:cs typeface="Carlito"/>
              </a:rPr>
              <a:t>. </a:t>
            </a:r>
            <a:r>
              <a:rPr sz="2400" spc="-10" dirty="0">
                <a:latin typeface="Carlito"/>
                <a:cs typeface="Carlito"/>
              </a:rPr>
              <a:t>Conducted  </a:t>
            </a:r>
            <a:r>
              <a:rPr sz="2400" spc="-5" dirty="0">
                <a:latin typeface="Carlito"/>
                <a:cs typeface="Carlito"/>
              </a:rPr>
              <a:t>trial </a:t>
            </a:r>
            <a:r>
              <a:rPr sz="2400" spc="-10" dirty="0">
                <a:latin typeface="Carlito"/>
                <a:cs typeface="Carlito"/>
              </a:rPr>
              <a:t>sequential sampling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biological fluids </a:t>
            </a:r>
            <a:r>
              <a:rPr sz="2400" spc="-30" dirty="0">
                <a:latin typeface="Carlito"/>
                <a:cs typeface="Carlito"/>
              </a:rPr>
              <a:t>for  </a:t>
            </a:r>
            <a:r>
              <a:rPr sz="2400" spc="-10" dirty="0">
                <a:latin typeface="Carlito"/>
                <a:cs typeface="Carlito"/>
              </a:rPr>
              <a:t>strictly specified period </a:t>
            </a:r>
            <a:r>
              <a:rPr sz="2400" spc="-5" dirty="0">
                <a:latin typeface="Carlito"/>
                <a:cs typeface="Carlito"/>
              </a:rPr>
              <a:t>and </a:t>
            </a:r>
            <a:r>
              <a:rPr sz="2400" spc="-10" dirty="0">
                <a:latin typeface="Carlito"/>
                <a:cs typeface="Carlito"/>
              </a:rPr>
              <a:t>calculated </a:t>
            </a:r>
            <a:r>
              <a:rPr sz="2400" spc="-15" dirty="0">
                <a:latin typeface="Carlito"/>
                <a:cs typeface="Carlito"/>
              </a:rPr>
              <a:t>concentration 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drug samples</a:t>
            </a:r>
            <a:r>
              <a:rPr sz="2400" spc="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.</a:t>
            </a:r>
            <a:endParaRPr sz="2400" dirty="0">
              <a:latin typeface="Carlito"/>
              <a:cs typeface="Carli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67393" y="2200465"/>
            <a:ext cx="3105150" cy="1304925"/>
            <a:chOff x="2767393" y="2200465"/>
            <a:chExt cx="3105150" cy="1304925"/>
          </a:xfrm>
        </p:grpSpPr>
        <p:sp>
          <p:nvSpPr>
            <p:cNvPr id="3" name="object 3"/>
            <p:cNvSpPr/>
            <p:nvPr/>
          </p:nvSpPr>
          <p:spPr>
            <a:xfrm>
              <a:off x="2772155" y="2205227"/>
              <a:ext cx="3095625" cy="1295400"/>
            </a:xfrm>
            <a:custGeom>
              <a:avLst/>
              <a:gdLst/>
              <a:ahLst/>
              <a:cxnLst/>
              <a:rect l="l" t="t" r="r" b="b"/>
              <a:pathLst>
                <a:path w="3095625" h="1295400">
                  <a:moveTo>
                    <a:pt x="3095244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3095244" y="1295400"/>
                  </a:lnTo>
                  <a:lnTo>
                    <a:pt x="3095244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72155" y="2205227"/>
              <a:ext cx="3095625" cy="1295400"/>
            </a:xfrm>
            <a:custGeom>
              <a:avLst/>
              <a:gdLst/>
              <a:ahLst/>
              <a:cxnLst/>
              <a:rect l="l" t="t" r="r" b="b"/>
              <a:pathLst>
                <a:path w="3095625" h="1295400">
                  <a:moveTo>
                    <a:pt x="0" y="1295400"/>
                  </a:moveTo>
                  <a:lnTo>
                    <a:pt x="3095244" y="1295400"/>
                  </a:lnTo>
                  <a:lnTo>
                    <a:pt x="3095244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772155" y="2205227"/>
            <a:ext cx="3095625" cy="129540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800">
              <a:latin typeface="Times New Roman"/>
              <a:cs typeface="Times New Roman"/>
            </a:endParaRPr>
          </a:p>
          <a:p>
            <a:pPr marL="309880">
              <a:lnSpc>
                <a:spcPct val="100000"/>
              </a:lnSpc>
            </a:pPr>
            <a:r>
              <a:rPr sz="2800" b="1" spc="-10" dirty="0">
                <a:latin typeface="Carlito"/>
                <a:cs typeface="Carlito"/>
              </a:rPr>
              <a:t>Clinical</a:t>
            </a:r>
            <a:r>
              <a:rPr sz="2800" b="1" spc="-5" dirty="0">
                <a:latin typeface="Carlito"/>
                <a:cs typeface="Carlito"/>
              </a:rPr>
              <a:t> </a:t>
            </a:r>
            <a:r>
              <a:rPr sz="2800" b="1" spc="-15" dirty="0">
                <a:latin typeface="Carlito"/>
                <a:cs typeface="Carlito"/>
              </a:rPr>
              <a:t>research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6361" y="4503229"/>
            <a:ext cx="3322954" cy="1378585"/>
            <a:chOff x="606361" y="4503229"/>
            <a:chExt cx="3322954" cy="1378585"/>
          </a:xfrm>
        </p:grpSpPr>
        <p:sp>
          <p:nvSpPr>
            <p:cNvPr id="7" name="object 7"/>
            <p:cNvSpPr/>
            <p:nvPr/>
          </p:nvSpPr>
          <p:spPr>
            <a:xfrm>
              <a:off x="611123" y="4507991"/>
              <a:ext cx="3313429" cy="1369060"/>
            </a:xfrm>
            <a:custGeom>
              <a:avLst/>
              <a:gdLst/>
              <a:ahLst/>
              <a:cxnLst/>
              <a:rect l="l" t="t" r="r" b="b"/>
              <a:pathLst>
                <a:path w="3313429" h="1369060">
                  <a:moveTo>
                    <a:pt x="3313176" y="0"/>
                  </a:moveTo>
                  <a:lnTo>
                    <a:pt x="0" y="0"/>
                  </a:lnTo>
                  <a:lnTo>
                    <a:pt x="0" y="1368552"/>
                  </a:lnTo>
                  <a:lnTo>
                    <a:pt x="3313176" y="1368552"/>
                  </a:lnTo>
                  <a:lnTo>
                    <a:pt x="3313176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1123" y="4507991"/>
              <a:ext cx="3313429" cy="1369060"/>
            </a:xfrm>
            <a:custGeom>
              <a:avLst/>
              <a:gdLst/>
              <a:ahLst/>
              <a:cxnLst/>
              <a:rect l="l" t="t" r="r" b="b"/>
              <a:pathLst>
                <a:path w="3313429" h="1369060">
                  <a:moveTo>
                    <a:pt x="0" y="1368552"/>
                  </a:moveTo>
                  <a:lnTo>
                    <a:pt x="3313176" y="1368552"/>
                  </a:lnTo>
                  <a:lnTo>
                    <a:pt x="3313176" y="0"/>
                  </a:lnTo>
                  <a:lnTo>
                    <a:pt x="0" y="0"/>
                  </a:lnTo>
                  <a:lnTo>
                    <a:pt x="0" y="13685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11123" y="4507991"/>
            <a:ext cx="3313429" cy="136906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050">
              <a:latin typeface="Times New Roman"/>
              <a:cs typeface="Times New Roman"/>
            </a:endParaRPr>
          </a:p>
          <a:p>
            <a:pPr marL="288925">
              <a:lnSpc>
                <a:spcPct val="100000"/>
              </a:lnSpc>
            </a:pPr>
            <a:r>
              <a:rPr sz="2800" b="1" spc="-10" dirty="0">
                <a:latin typeface="Carlito"/>
                <a:cs typeface="Carlito"/>
              </a:rPr>
              <a:t>Pharmacodynamic</a:t>
            </a:r>
            <a:endParaRPr sz="2800">
              <a:latin typeface="Carlito"/>
              <a:cs typeface="Carli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288089" y="4503229"/>
            <a:ext cx="3321685" cy="1378585"/>
            <a:chOff x="5288089" y="4503229"/>
            <a:chExt cx="3321685" cy="1378585"/>
          </a:xfrm>
        </p:grpSpPr>
        <p:sp>
          <p:nvSpPr>
            <p:cNvPr id="11" name="object 11"/>
            <p:cNvSpPr/>
            <p:nvPr/>
          </p:nvSpPr>
          <p:spPr>
            <a:xfrm>
              <a:off x="5292852" y="4507991"/>
              <a:ext cx="3312160" cy="1369060"/>
            </a:xfrm>
            <a:custGeom>
              <a:avLst/>
              <a:gdLst/>
              <a:ahLst/>
              <a:cxnLst/>
              <a:rect l="l" t="t" r="r" b="b"/>
              <a:pathLst>
                <a:path w="3312159" h="1369060">
                  <a:moveTo>
                    <a:pt x="3311652" y="0"/>
                  </a:moveTo>
                  <a:lnTo>
                    <a:pt x="0" y="0"/>
                  </a:lnTo>
                  <a:lnTo>
                    <a:pt x="0" y="1368552"/>
                  </a:lnTo>
                  <a:lnTo>
                    <a:pt x="3311652" y="1368552"/>
                  </a:lnTo>
                  <a:lnTo>
                    <a:pt x="3311652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92852" y="4507991"/>
              <a:ext cx="3312160" cy="1369060"/>
            </a:xfrm>
            <a:custGeom>
              <a:avLst/>
              <a:gdLst/>
              <a:ahLst/>
              <a:cxnLst/>
              <a:rect l="l" t="t" r="r" b="b"/>
              <a:pathLst>
                <a:path w="3312159" h="1369060">
                  <a:moveTo>
                    <a:pt x="0" y="1368552"/>
                  </a:moveTo>
                  <a:lnTo>
                    <a:pt x="3311652" y="1368552"/>
                  </a:lnTo>
                  <a:lnTo>
                    <a:pt x="3311652" y="0"/>
                  </a:lnTo>
                  <a:lnTo>
                    <a:pt x="0" y="0"/>
                  </a:lnTo>
                  <a:lnTo>
                    <a:pt x="0" y="13685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92852" y="4507991"/>
            <a:ext cx="3312160" cy="136906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050">
              <a:latin typeface="Times New Roman"/>
              <a:cs typeface="Times New Roman"/>
            </a:endParaRPr>
          </a:p>
          <a:p>
            <a:pPr marL="419100">
              <a:lnSpc>
                <a:spcPct val="100000"/>
              </a:lnSpc>
            </a:pPr>
            <a:r>
              <a:rPr sz="2800" b="1" spc="-10" dirty="0">
                <a:latin typeface="Carlito"/>
                <a:cs typeface="Carlito"/>
              </a:rPr>
              <a:t>Clinical</a:t>
            </a:r>
            <a:r>
              <a:rPr sz="2800" b="1" spc="15" dirty="0">
                <a:latin typeface="Carlito"/>
                <a:cs typeface="Carlito"/>
              </a:rPr>
              <a:t> </a:t>
            </a:r>
            <a:r>
              <a:rPr sz="2800" b="1" spc="-20" dirty="0">
                <a:latin typeface="Carlito"/>
                <a:cs typeface="Carlito"/>
              </a:rPr>
              <a:t>research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25218" y="3484244"/>
            <a:ext cx="4392295" cy="1026794"/>
          </a:xfrm>
          <a:custGeom>
            <a:avLst/>
            <a:gdLst/>
            <a:ahLst/>
            <a:cxnLst/>
            <a:rect l="l" t="t" r="r" b="b"/>
            <a:pathLst>
              <a:path w="4392295" h="1026795">
                <a:moveTo>
                  <a:pt x="2024761" y="34163"/>
                </a:moveTo>
                <a:lnTo>
                  <a:pt x="2007743" y="127"/>
                </a:lnTo>
                <a:lnTo>
                  <a:pt x="93751" y="956437"/>
                </a:lnTo>
                <a:lnTo>
                  <a:pt x="76708" y="922274"/>
                </a:lnTo>
                <a:lnTo>
                  <a:pt x="0" y="1024509"/>
                </a:lnTo>
                <a:lnTo>
                  <a:pt x="127762" y="1024509"/>
                </a:lnTo>
                <a:lnTo>
                  <a:pt x="115011" y="998982"/>
                </a:lnTo>
                <a:lnTo>
                  <a:pt x="110756" y="990473"/>
                </a:lnTo>
                <a:lnTo>
                  <a:pt x="2024761" y="34163"/>
                </a:lnTo>
                <a:close/>
              </a:path>
              <a:path w="4392295" h="1026795">
                <a:moveTo>
                  <a:pt x="4392155" y="1024509"/>
                </a:moveTo>
                <a:lnTo>
                  <a:pt x="4373423" y="1000252"/>
                </a:lnTo>
                <a:lnTo>
                  <a:pt x="4314063" y="923417"/>
                </a:lnTo>
                <a:lnTo>
                  <a:pt x="4297515" y="957694"/>
                </a:lnTo>
                <a:lnTo>
                  <a:pt x="2311019" y="0"/>
                </a:lnTo>
                <a:lnTo>
                  <a:pt x="2294509" y="34290"/>
                </a:lnTo>
                <a:lnTo>
                  <a:pt x="4280954" y="992009"/>
                </a:lnTo>
                <a:lnTo>
                  <a:pt x="4264406" y="1026287"/>
                </a:lnTo>
                <a:lnTo>
                  <a:pt x="4392155" y="10245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9144000" cy="739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27710" y="121157"/>
            <a:ext cx="8089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Methods </a:t>
            </a:r>
            <a:r>
              <a:rPr sz="2800" spc="-20" dirty="0"/>
              <a:t>for </a:t>
            </a:r>
            <a:r>
              <a:rPr sz="2800" spc="-15" dirty="0"/>
              <a:t>determination </a:t>
            </a:r>
            <a:r>
              <a:rPr sz="2800" spc="-5" dirty="0"/>
              <a:t>of drugs in </a:t>
            </a:r>
            <a:r>
              <a:rPr sz="2800" spc="-10" dirty="0"/>
              <a:t>biological</a:t>
            </a:r>
            <a:r>
              <a:rPr sz="2800" spc="225" dirty="0"/>
              <a:t> </a:t>
            </a:r>
            <a:r>
              <a:rPr sz="2800" spc="-10" dirty="0"/>
              <a:t>fluids</a:t>
            </a:r>
            <a:endParaRPr sz="280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228600"/>
            <a:ext cx="39977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Carlito"/>
                <a:cs typeface="Carlito"/>
              </a:rPr>
              <a:t>Co</a:t>
            </a:r>
            <a:r>
              <a:rPr sz="4400" b="0" spc="10" dirty="0">
                <a:latin typeface="Carlito"/>
                <a:cs typeface="Carlito"/>
              </a:rPr>
              <a:t>n</a:t>
            </a:r>
            <a:r>
              <a:rPr sz="4400" b="0" dirty="0">
                <a:latin typeface="Carlito"/>
                <a:cs typeface="Carlito"/>
              </a:rPr>
              <a:t>clusion</a:t>
            </a:r>
            <a:endParaRPr sz="44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1066800"/>
            <a:ext cx="8073390" cy="55662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5" dirty="0">
                <a:latin typeface="Carlito"/>
                <a:cs typeface="Carlito"/>
              </a:rPr>
              <a:t>Biological</a:t>
            </a:r>
            <a:r>
              <a:rPr sz="2000" spc="16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availability</a:t>
            </a:r>
            <a:r>
              <a:rPr sz="2000" spc="18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is</a:t>
            </a:r>
            <a:r>
              <a:rPr sz="2000" spc="16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a</a:t>
            </a:r>
            <a:r>
              <a:rPr sz="2000" spc="15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condition</a:t>
            </a:r>
            <a:r>
              <a:rPr sz="2000" spc="16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that</a:t>
            </a:r>
            <a:r>
              <a:rPr sz="2000" spc="17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allows</a:t>
            </a:r>
            <a:r>
              <a:rPr sz="2000" spc="16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the</a:t>
            </a:r>
            <a:r>
              <a:rPr sz="2000" spc="16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drug</a:t>
            </a:r>
            <a:r>
              <a:rPr sz="2000" spc="15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substance</a:t>
            </a:r>
            <a:r>
              <a:rPr sz="2000" spc="17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that</a:t>
            </a:r>
            <a:r>
              <a:rPr sz="2000" spc="155" dirty="0">
                <a:latin typeface="Carlito"/>
                <a:cs typeface="Carlito"/>
              </a:rPr>
              <a:t> </a:t>
            </a:r>
            <a:r>
              <a:rPr sz="2000" spc="5" dirty="0">
                <a:latin typeface="Carlito"/>
                <a:cs typeface="Carlito"/>
              </a:rPr>
              <a:t>is</a:t>
            </a:r>
            <a:endParaRPr sz="2000" dirty="0">
              <a:latin typeface="Carlito"/>
              <a:cs typeface="Carlito"/>
            </a:endParaRPr>
          </a:p>
          <a:p>
            <a:pPr marL="355600" algn="just">
              <a:lnSpc>
                <a:spcPct val="100000"/>
              </a:lnSpc>
            </a:pPr>
            <a:r>
              <a:rPr sz="2000" spc="-10" dirty="0">
                <a:latin typeface="Carlito"/>
                <a:cs typeface="Carlito"/>
              </a:rPr>
              <a:t>introduced </a:t>
            </a:r>
            <a:r>
              <a:rPr sz="2000" spc="-15" dirty="0">
                <a:latin typeface="Carlito"/>
                <a:cs typeface="Carlito"/>
              </a:rPr>
              <a:t>into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body </a:t>
            </a:r>
            <a:r>
              <a:rPr sz="2000" spc="-10" dirty="0">
                <a:latin typeface="Carlito"/>
                <a:cs typeface="Carlito"/>
              </a:rPr>
              <a:t>to </a:t>
            </a:r>
            <a:r>
              <a:rPr sz="2000" spc="-5" dirty="0">
                <a:latin typeface="Carlito"/>
                <a:cs typeface="Carlito"/>
              </a:rPr>
              <a:t>reach </a:t>
            </a:r>
            <a:r>
              <a:rPr sz="2000" dirty="0">
                <a:latin typeface="Carlito"/>
                <a:cs typeface="Carlito"/>
              </a:rPr>
              <a:t>its </a:t>
            </a:r>
            <a:r>
              <a:rPr sz="2000" spc="-5" dirty="0">
                <a:latin typeface="Carlito"/>
                <a:cs typeface="Carlito"/>
              </a:rPr>
              <a:t>place </a:t>
            </a:r>
            <a:r>
              <a:rPr sz="2000" dirty="0">
                <a:latin typeface="Carlito"/>
                <a:cs typeface="Carlito"/>
              </a:rPr>
              <a:t>of action</a:t>
            </a:r>
            <a:r>
              <a:rPr sz="2000" dirty="0" smtClean="0">
                <a:latin typeface="Carlito"/>
                <a:cs typeface="Carlito"/>
              </a:rPr>
              <a:t>.</a:t>
            </a:r>
            <a:endParaRPr sz="2000" dirty="0">
              <a:latin typeface="Carlito"/>
              <a:cs typeface="Carlito"/>
            </a:endParaRPr>
          </a:p>
          <a:p>
            <a:pPr marL="355600" marR="5715" indent="-343535" algn="just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10" dirty="0">
                <a:latin typeface="Carlito"/>
                <a:cs typeface="Carlito"/>
              </a:rPr>
              <a:t>Relative </a:t>
            </a:r>
            <a:r>
              <a:rPr sz="2000" spc="-5" dirty="0">
                <a:latin typeface="Carlito"/>
                <a:cs typeface="Carlito"/>
              </a:rPr>
              <a:t>bioavailability </a:t>
            </a:r>
            <a:r>
              <a:rPr sz="2000" dirty="0">
                <a:latin typeface="Carlito"/>
                <a:cs typeface="Carlito"/>
              </a:rPr>
              <a:t>- </a:t>
            </a:r>
            <a:r>
              <a:rPr sz="2000" spc="-10" dirty="0">
                <a:latin typeface="Carlito"/>
                <a:cs typeface="Carlito"/>
              </a:rPr>
              <a:t>expressed </a:t>
            </a:r>
            <a:r>
              <a:rPr sz="2000" dirty="0">
                <a:latin typeface="Carlito"/>
                <a:cs typeface="Carlito"/>
              </a:rPr>
              <a:t>as a </a:t>
            </a:r>
            <a:r>
              <a:rPr sz="2000" spc="-10" dirty="0">
                <a:latin typeface="Carlito"/>
                <a:cs typeface="Carlito"/>
              </a:rPr>
              <a:t>percentage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amount of </a:t>
            </a:r>
            <a:r>
              <a:rPr sz="2000" spc="-10" dirty="0">
                <a:latin typeface="Carlito"/>
                <a:cs typeface="Carlito"/>
              </a:rPr>
              <a:t>drug  substance </a:t>
            </a:r>
            <a:r>
              <a:rPr sz="2000" spc="-5" dirty="0">
                <a:latin typeface="Carlito"/>
                <a:cs typeface="Carlito"/>
              </a:rPr>
              <a:t>released </a:t>
            </a:r>
            <a:r>
              <a:rPr sz="2000" spc="-15" dirty="0">
                <a:latin typeface="Carlito"/>
                <a:cs typeface="Carlito"/>
              </a:rPr>
              <a:t>from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dosage </a:t>
            </a:r>
            <a:r>
              <a:rPr sz="2000" spc="-15" dirty="0">
                <a:latin typeface="Carlito"/>
                <a:cs typeface="Carlito"/>
              </a:rPr>
              <a:t>form, </a:t>
            </a:r>
            <a:r>
              <a:rPr sz="2000" dirty="0">
                <a:latin typeface="Carlito"/>
                <a:cs typeface="Carlito"/>
              </a:rPr>
              <a:t>which, </a:t>
            </a:r>
            <a:r>
              <a:rPr sz="2000" spc="-10" dirty="0">
                <a:latin typeface="Carlito"/>
                <a:cs typeface="Carlito"/>
              </a:rPr>
              <a:t>after </a:t>
            </a:r>
            <a:r>
              <a:rPr sz="2000" dirty="0">
                <a:latin typeface="Carlito"/>
                <a:cs typeface="Carlito"/>
              </a:rPr>
              <a:t>its </a:t>
            </a:r>
            <a:r>
              <a:rPr sz="2000" spc="-5" dirty="0">
                <a:latin typeface="Carlito"/>
                <a:cs typeface="Carlito"/>
              </a:rPr>
              <a:t>administration,  reaches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0" dirty="0">
                <a:latin typeface="Carlito"/>
                <a:cs typeface="Carlito"/>
              </a:rPr>
              <a:t>receptor </a:t>
            </a:r>
            <a:r>
              <a:rPr sz="2000" spc="-5" dirty="0">
                <a:latin typeface="Carlito"/>
                <a:cs typeface="Carlito"/>
              </a:rPr>
              <a:t>in </a:t>
            </a:r>
            <a:r>
              <a:rPr sz="2000" dirty="0">
                <a:latin typeface="Carlito"/>
                <a:cs typeface="Carlito"/>
              </a:rPr>
              <a:t>an </a:t>
            </a:r>
            <a:r>
              <a:rPr sz="2000" spc="-5" dirty="0">
                <a:latin typeface="Carlito"/>
                <a:cs typeface="Carlito"/>
              </a:rPr>
              <a:t>amount </a:t>
            </a:r>
            <a:r>
              <a:rPr sz="2000" spc="-10" dirty="0">
                <a:latin typeface="Carlito"/>
                <a:cs typeface="Carlito"/>
              </a:rPr>
              <a:t>sufficient </a:t>
            </a:r>
            <a:r>
              <a:rPr sz="2000" spc="-15" dirty="0">
                <a:latin typeface="Carlito"/>
                <a:cs typeface="Carlito"/>
              </a:rPr>
              <a:t>to </a:t>
            </a:r>
            <a:r>
              <a:rPr sz="2000" spc="-10" dirty="0">
                <a:latin typeface="Carlito"/>
                <a:cs typeface="Carlito"/>
              </a:rPr>
              <a:t>exhibit </a:t>
            </a:r>
            <a:r>
              <a:rPr sz="2000" dirty="0">
                <a:latin typeface="Carlito"/>
                <a:cs typeface="Carlito"/>
              </a:rPr>
              <a:t>a </a:t>
            </a:r>
            <a:r>
              <a:rPr sz="2000" spc="-5" dirty="0">
                <a:latin typeface="Carlito"/>
                <a:cs typeface="Carlito"/>
              </a:rPr>
              <a:t>biological</a:t>
            </a:r>
            <a:r>
              <a:rPr sz="2000" spc="130" dirty="0">
                <a:latin typeface="Carlito"/>
                <a:cs typeface="Carlito"/>
              </a:rPr>
              <a:t> </a:t>
            </a:r>
            <a:r>
              <a:rPr sz="2000" spc="-15" dirty="0">
                <a:latin typeface="Carlito"/>
                <a:cs typeface="Carlito"/>
              </a:rPr>
              <a:t>effect</a:t>
            </a:r>
            <a:r>
              <a:rPr sz="2000" spc="-15" dirty="0" smtClean="0">
                <a:latin typeface="Carlito"/>
                <a:cs typeface="Carlito"/>
              </a:rPr>
              <a:t>.</a:t>
            </a:r>
            <a:endParaRPr lang="uk-UA" sz="2000" spc="-15" dirty="0" smtClean="0">
              <a:latin typeface="Carlito"/>
              <a:cs typeface="Carlito"/>
            </a:endParaRPr>
          </a:p>
          <a:p>
            <a:pPr marL="12065" marR="5715" algn="just">
              <a:lnSpc>
                <a:spcPct val="100000"/>
              </a:lnSpc>
              <a:spcBef>
                <a:spcPts val="480"/>
              </a:spcBef>
              <a:tabLst>
                <a:tab pos="356235" algn="l"/>
              </a:tabLst>
            </a:pPr>
            <a:endParaRPr sz="2000" dirty="0">
              <a:latin typeface="Carlito"/>
              <a:cs typeface="Carlito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10" dirty="0">
                <a:latin typeface="Carlito"/>
                <a:cs typeface="Carlito"/>
              </a:rPr>
              <a:t>Absolute </a:t>
            </a:r>
            <a:r>
              <a:rPr sz="2000" spc="-5" dirty="0">
                <a:latin typeface="Carlito"/>
                <a:cs typeface="Carlito"/>
              </a:rPr>
              <a:t>biological </a:t>
            </a:r>
            <a:r>
              <a:rPr sz="2000" spc="-10" dirty="0">
                <a:latin typeface="Carlito"/>
                <a:cs typeface="Carlito"/>
              </a:rPr>
              <a:t>availability </a:t>
            </a:r>
            <a:r>
              <a:rPr sz="2000" spc="-5" dirty="0">
                <a:latin typeface="Carlito"/>
                <a:cs typeface="Carlito"/>
              </a:rPr>
              <a:t>is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amount </a:t>
            </a:r>
            <a:r>
              <a:rPr sz="2000" dirty="0">
                <a:latin typeface="Carlito"/>
                <a:cs typeface="Carlito"/>
              </a:rPr>
              <a:t>of </a:t>
            </a:r>
            <a:r>
              <a:rPr sz="2000" spc="-5" dirty="0">
                <a:latin typeface="Carlito"/>
                <a:cs typeface="Carlito"/>
              </a:rPr>
              <a:t>medicinal product  </a:t>
            </a:r>
            <a:r>
              <a:rPr sz="2000" spc="-10" dirty="0">
                <a:latin typeface="Carlito"/>
                <a:cs typeface="Carlito"/>
              </a:rPr>
              <a:t>administered intravenously </a:t>
            </a:r>
            <a:r>
              <a:rPr sz="2000" spc="-5" dirty="0">
                <a:latin typeface="Carlito"/>
                <a:cs typeface="Carlito"/>
              </a:rPr>
              <a:t>or </a:t>
            </a:r>
            <a:r>
              <a:rPr sz="2000" spc="-10" dirty="0">
                <a:latin typeface="Carlito"/>
                <a:cs typeface="Carlito"/>
              </a:rPr>
              <a:t>intravenously </a:t>
            </a:r>
            <a:r>
              <a:rPr sz="2000" spc="-5" dirty="0">
                <a:latin typeface="Carlito"/>
                <a:cs typeface="Carlito"/>
              </a:rPr>
              <a:t>in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dosage </a:t>
            </a:r>
            <a:r>
              <a:rPr sz="2000" spc="-15" dirty="0">
                <a:latin typeface="Carlito"/>
                <a:cs typeface="Carlito"/>
              </a:rPr>
              <a:t>form </a:t>
            </a:r>
            <a:r>
              <a:rPr sz="2000" spc="-5" dirty="0">
                <a:latin typeface="Carlito"/>
                <a:cs typeface="Carlito"/>
              </a:rPr>
              <a:t>that  </a:t>
            </a:r>
            <a:r>
              <a:rPr sz="2000" spc="-15" dirty="0">
                <a:latin typeface="Carlito"/>
                <a:cs typeface="Carlito"/>
              </a:rPr>
              <a:t>enters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bloodstream </a:t>
            </a:r>
            <a:r>
              <a:rPr sz="2000" dirty="0">
                <a:latin typeface="Carlito"/>
                <a:cs typeface="Carlito"/>
              </a:rPr>
              <a:t>without </a:t>
            </a:r>
            <a:r>
              <a:rPr sz="2000" spc="-10" dirty="0">
                <a:latin typeface="Carlito"/>
                <a:cs typeface="Carlito"/>
              </a:rPr>
              <a:t>affecting </a:t>
            </a:r>
            <a:r>
              <a:rPr sz="2000" spc="-5" dirty="0">
                <a:latin typeface="Carlito"/>
                <a:cs typeface="Carlito"/>
              </a:rPr>
              <a:t>the </a:t>
            </a:r>
            <a:r>
              <a:rPr sz="2000" spc="-15" dirty="0">
                <a:latin typeface="Carlito"/>
                <a:cs typeface="Carlito"/>
              </a:rPr>
              <a:t>effect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5" dirty="0">
                <a:latin typeface="Carlito"/>
                <a:cs typeface="Carlito"/>
              </a:rPr>
              <a:t>first </a:t>
            </a:r>
            <a:r>
              <a:rPr sz="2000" spc="-5" dirty="0">
                <a:latin typeface="Carlito"/>
                <a:cs typeface="Carlito"/>
              </a:rPr>
              <a:t>passage  </a:t>
            </a:r>
            <a:r>
              <a:rPr sz="2000" spc="-10" dirty="0">
                <a:latin typeface="Carlito"/>
                <a:cs typeface="Carlito"/>
              </a:rPr>
              <a:t>through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0" dirty="0">
                <a:latin typeface="Carlito"/>
                <a:cs typeface="Carlito"/>
              </a:rPr>
              <a:t>liver </a:t>
            </a:r>
            <a:r>
              <a:rPr sz="2000" dirty="0">
                <a:latin typeface="Carlito"/>
                <a:cs typeface="Carlito"/>
              </a:rPr>
              <a:t>(the </a:t>
            </a:r>
            <a:r>
              <a:rPr sz="2000" spc="-15" dirty="0">
                <a:latin typeface="Carlito"/>
                <a:cs typeface="Carlito"/>
              </a:rPr>
              <a:t>effect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5" dirty="0">
                <a:latin typeface="Carlito"/>
                <a:cs typeface="Carlito"/>
              </a:rPr>
              <a:t>"first </a:t>
            </a:r>
            <a:r>
              <a:rPr sz="2000" spc="-5" dirty="0">
                <a:latin typeface="Carlito"/>
                <a:cs typeface="Carlito"/>
              </a:rPr>
              <a:t>pass") or </a:t>
            </a:r>
            <a:r>
              <a:rPr sz="2000" spc="-10" dirty="0">
                <a:latin typeface="Carlito"/>
                <a:cs typeface="Carlito"/>
              </a:rPr>
              <a:t>after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0" dirty="0">
                <a:latin typeface="Carlito"/>
                <a:cs typeface="Carlito"/>
              </a:rPr>
              <a:t>correlation </a:t>
            </a:r>
            <a:r>
              <a:rPr sz="2000" spc="-15" dirty="0">
                <a:latin typeface="Carlito"/>
                <a:cs typeface="Carlito"/>
              </a:rPr>
              <a:t>of  </a:t>
            </a:r>
            <a:r>
              <a:rPr sz="2000" dirty="0">
                <a:latin typeface="Carlito"/>
                <a:cs typeface="Carlito"/>
              </a:rPr>
              <a:t>this </a:t>
            </a:r>
            <a:r>
              <a:rPr sz="2000" spc="-15" dirty="0">
                <a:latin typeface="Carlito"/>
                <a:cs typeface="Carlito"/>
              </a:rPr>
              <a:t>effect, </a:t>
            </a:r>
            <a:r>
              <a:rPr sz="2000" dirty="0">
                <a:latin typeface="Carlito"/>
                <a:cs typeface="Carlito"/>
              </a:rPr>
              <a:t>as </a:t>
            </a:r>
            <a:r>
              <a:rPr sz="2000" spc="-5" dirty="0">
                <a:latin typeface="Carlito"/>
                <a:cs typeface="Carlito"/>
              </a:rPr>
              <a:t>well </a:t>
            </a:r>
            <a:r>
              <a:rPr sz="2000" dirty="0">
                <a:latin typeface="Carlito"/>
                <a:cs typeface="Carlito"/>
              </a:rPr>
              <a:t>as the </a:t>
            </a:r>
            <a:r>
              <a:rPr sz="2000" spc="-10" dirty="0">
                <a:latin typeface="Carlito"/>
                <a:cs typeface="Carlito"/>
              </a:rPr>
              <a:t>velocity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dirty="0">
                <a:latin typeface="Carlito"/>
                <a:cs typeface="Carlito"/>
              </a:rPr>
              <a:t>the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process</a:t>
            </a:r>
            <a:r>
              <a:rPr sz="2000" spc="-10" dirty="0" smtClean="0">
                <a:latin typeface="Carlito"/>
                <a:cs typeface="Carlito"/>
              </a:rPr>
              <a:t>.</a:t>
            </a:r>
            <a:endParaRPr lang="uk-UA" sz="2000" spc="-10" dirty="0" smtClean="0">
              <a:latin typeface="Carlito"/>
              <a:cs typeface="Carlito"/>
            </a:endParaRPr>
          </a:p>
          <a:p>
            <a:pPr marL="12065" marR="5080" algn="just">
              <a:lnSpc>
                <a:spcPct val="100000"/>
              </a:lnSpc>
              <a:spcBef>
                <a:spcPts val="480"/>
              </a:spcBef>
              <a:tabLst>
                <a:tab pos="356235" algn="l"/>
              </a:tabLst>
            </a:pPr>
            <a:endParaRPr sz="2000" dirty="0">
              <a:latin typeface="Carlito"/>
              <a:cs typeface="Carlito"/>
            </a:endParaRPr>
          </a:p>
          <a:p>
            <a:pPr marL="355600" indent="-343535" algn="just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10" dirty="0">
                <a:latin typeface="Carlito"/>
                <a:cs typeface="Carlito"/>
              </a:rPr>
              <a:t>Physiological</a:t>
            </a:r>
            <a:r>
              <a:rPr sz="2000" spc="22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accessibility</a:t>
            </a:r>
            <a:r>
              <a:rPr sz="2000" spc="23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is</a:t>
            </a:r>
            <a:r>
              <a:rPr sz="2000" spc="22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synonymous</a:t>
            </a:r>
            <a:r>
              <a:rPr sz="2000" spc="210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with</a:t>
            </a:r>
            <a:r>
              <a:rPr sz="2000" spc="229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"biological</a:t>
            </a:r>
            <a:r>
              <a:rPr sz="2000" spc="21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accessibility"</a:t>
            </a:r>
            <a:r>
              <a:rPr sz="2000" spc="235" dirty="0">
                <a:latin typeface="Carlito"/>
                <a:cs typeface="Carlito"/>
              </a:rPr>
              <a:t> </a:t>
            </a:r>
            <a:r>
              <a:rPr sz="2000" spc="-15" dirty="0">
                <a:latin typeface="Carlito"/>
                <a:cs typeface="Carlito"/>
              </a:rPr>
              <a:t>or</a:t>
            </a:r>
            <a:endParaRPr sz="2000" dirty="0">
              <a:latin typeface="Carlito"/>
              <a:cs typeface="Carlito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rlito"/>
                <a:cs typeface="Carlito"/>
              </a:rPr>
              <a:t>"bioavailability".</a:t>
            </a:r>
            <a:endParaRPr sz="2000" dirty="0">
              <a:latin typeface="Carlito"/>
              <a:cs typeface="Carlito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2461006"/>
            <a:ext cx="5965316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76655" marR="5080" indent="-1164590">
              <a:lnSpc>
                <a:spcPct val="100000"/>
              </a:lnSpc>
              <a:spcBef>
                <a:spcPts val="105"/>
              </a:spcBef>
            </a:pPr>
            <a:r>
              <a:rPr sz="4400" i="1" spc="-675" dirty="0">
                <a:solidFill>
                  <a:srgbClr val="800080"/>
                </a:solidFill>
                <a:latin typeface="Georgia"/>
                <a:cs typeface="Georgia"/>
              </a:rPr>
              <a:t>Thank</a:t>
            </a:r>
            <a:r>
              <a:rPr lang="en-US" sz="4400" i="1" spc="-675" dirty="0">
                <a:solidFill>
                  <a:srgbClr val="800080"/>
                </a:solidFill>
                <a:latin typeface="Georgia"/>
                <a:cs typeface="Georgia"/>
              </a:rPr>
              <a:t>    </a:t>
            </a:r>
            <a:r>
              <a:rPr sz="4400" i="1" spc="-750" dirty="0">
                <a:solidFill>
                  <a:srgbClr val="800080"/>
                </a:solidFill>
                <a:latin typeface="Georgia"/>
                <a:cs typeface="Georgia"/>
              </a:rPr>
              <a:t>you </a:t>
            </a:r>
            <a:r>
              <a:rPr lang="en-US" sz="4400" i="1" spc="-750" dirty="0">
                <a:solidFill>
                  <a:srgbClr val="800080"/>
                </a:solidFill>
                <a:latin typeface="Georgia"/>
                <a:cs typeface="Georgia"/>
              </a:rPr>
              <a:t>   </a:t>
            </a:r>
            <a:r>
              <a:rPr sz="4400" i="1" spc="-515" dirty="0">
                <a:solidFill>
                  <a:srgbClr val="800080"/>
                </a:solidFill>
                <a:latin typeface="Georgia"/>
                <a:cs typeface="Georgia"/>
              </a:rPr>
              <a:t>for </a:t>
            </a:r>
            <a:r>
              <a:rPr lang="en-US" sz="4400" i="1" spc="-515" dirty="0">
                <a:solidFill>
                  <a:srgbClr val="800080"/>
                </a:solidFill>
                <a:latin typeface="Georgia"/>
                <a:cs typeface="Georgia"/>
              </a:rPr>
              <a:t>   </a:t>
            </a:r>
            <a:r>
              <a:rPr sz="4400" i="1" spc="-745" dirty="0">
                <a:solidFill>
                  <a:srgbClr val="800080"/>
                </a:solidFill>
                <a:latin typeface="Georgia"/>
                <a:cs typeface="Georgia"/>
              </a:rPr>
              <a:t>your  </a:t>
            </a:r>
            <a:r>
              <a:rPr lang="en-US" sz="4400" i="1" spc="-745" dirty="0">
                <a:solidFill>
                  <a:srgbClr val="800080"/>
                </a:solidFill>
                <a:latin typeface="Georgia"/>
                <a:cs typeface="Georgia"/>
              </a:rPr>
              <a:t/>
            </a:r>
            <a:br>
              <a:rPr lang="en-US" sz="4400" i="1" spc="-745" dirty="0">
                <a:solidFill>
                  <a:srgbClr val="800080"/>
                </a:solidFill>
                <a:latin typeface="Georgia"/>
                <a:cs typeface="Georgia"/>
              </a:rPr>
            </a:br>
            <a:r>
              <a:rPr sz="4400" i="1" spc="-675" dirty="0">
                <a:solidFill>
                  <a:srgbClr val="800080"/>
                </a:solidFill>
                <a:latin typeface="Georgia"/>
                <a:cs typeface="Georgia"/>
              </a:rPr>
              <a:t>attention!</a:t>
            </a:r>
            <a:endParaRPr sz="4400" dirty="0">
              <a:latin typeface="Georgia"/>
              <a:cs typeface="Georgi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6245581"/>
            <a:ext cx="1228725" cy="6000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1905</Words>
  <Application>Microsoft Office PowerPoint</Application>
  <PresentationFormat>Экран (4:3)</PresentationFormat>
  <Paragraphs>160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Arial</vt:lpstr>
      <vt:lpstr>Arial Black</vt:lpstr>
      <vt:lpstr>Calibri</vt:lpstr>
      <vt:lpstr>Carlito</vt:lpstr>
      <vt:lpstr>Georgia</vt:lpstr>
      <vt:lpstr>Symbol</vt:lpstr>
      <vt:lpstr>Times New Roman</vt:lpstr>
      <vt:lpstr>Wingdings 2</vt:lpstr>
      <vt:lpstr>Office Theme</vt:lpstr>
      <vt:lpstr>Презентация PowerPoint</vt:lpstr>
      <vt:lpstr>Plan of the lecture</vt:lpstr>
      <vt:lpstr>Modern types of modified dosage forms.</vt:lpstr>
      <vt:lpstr>1. Definition of bioavailability</vt:lpstr>
      <vt:lpstr>2. Measure of bioavailability</vt:lpstr>
      <vt:lpstr>3. Absolute bioavailability</vt:lpstr>
      <vt:lpstr>4. Relative bioavailability</vt:lpstr>
      <vt:lpstr>5. Total bioavailability</vt:lpstr>
      <vt:lpstr>BIOAVAILABILITY is a measurement  of the rate and extent to which a drug  reaches the systemic circulation.</vt:lpstr>
      <vt:lpstr>Презентация PowerPoint</vt:lpstr>
      <vt:lpstr>Презентация PowerPoint</vt:lpstr>
      <vt:lpstr>Factors which has influence  on the release of drugs</vt:lpstr>
      <vt:lpstr>Factors which has influence  on the  release of drugs-medicines</vt:lpstr>
      <vt:lpstr>Main parameters of bioavailability</vt:lpstr>
      <vt:lpstr>Main parameters of pharmacokinetics</vt:lpstr>
      <vt:lpstr>Main parameters of pharmacokinetics</vt:lpstr>
      <vt:lpstr>Key indicators of bioavailability of drugs</vt:lpstr>
      <vt:lpstr>Key indicators of bioavailability of drugs</vt:lpstr>
      <vt:lpstr>(C) after its administration in 2 medicinal forms  (A and B) with soporific activity</vt:lpstr>
      <vt:lpstr>(C) after its administration in 2 medicinal forms  (A and B)</vt:lpstr>
      <vt:lpstr>Dynamics of medicinal substance concentration (C)  after its administration in 2 medicinal forms (A and B)</vt:lpstr>
      <vt:lpstr>Презентация PowerPoint</vt:lpstr>
      <vt:lpstr>Key indicators of bioavailability of drugs</vt:lpstr>
      <vt:lpstr>4.Методи визначення лікарських речовин в  біологічних рідинах</vt:lpstr>
      <vt:lpstr>Презентация PowerPoint</vt:lpstr>
      <vt:lpstr>Methods for determination of drugs in biological fluids</vt:lpstr>
      <vt:lpstr>Conclusion</vt:lpstr>
      <vt:lpstr>Thank    you    for    your  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Катенок</dc:creator>
  <cp:lastModifiedBy>Alyona Zamkovaya</cp:lastModifiedBy>
  <cp:revision>9</cp:revision>
  <dcterms:created xsi:type="dcterms:W3CDTF">2021-10-08T08:57:02Z</dcterms:created>
  <dcterms:modified xsi:type="dcterms:W3CDTF">2025-01-18T18:10:51Z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2021-10-08T00:00:00Z</vt:filetime>
  </property>
</Properties>
</file>