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80" r:id="rId3"/>
    <p:sldId id="281" r:id="rId4"/>
    <p:sldId id="282" r:id="rId5"/>
    <p:sldId id="283" r:id="rId6"/>
    <p:sldId id="284"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57" r:id="rId21"/>
    <p:sldId id="258" r:id="rId22"/>
    <p:sldId id="260" r:id="rId23"/>
    <p:sldId id="261" r:id="rId24"/>
    <p:sldId id="262" r:id="rId25"/>
    <p:sldId id="263" r:id="rId26"/>
    <p:sldId id="264" r:id="rId27"/>
    <p:sldId id="265" r:id="rId28"/>
  </p:sldIdLst>
  <p:sldSz cx="9144000" cy="6858000" type="screen4x3"/>
  <p:notesSz cx="6858000" cy="9144000"/>
  <p:defaultTextStyle>
    <a:defPPr>
      <a:defRPr lang="en"/>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01" autoAdjust="0"/>
  </p:normalViewPr>
  <p:slideViewPr>
    <p:cSldViewPr>
      <p:cViewPr varScale="1">
        <p:scale>
          <a:sx n="80" d="100"/>
          <a:sy n="80" d="100"/>
        </p:scale>
        <p:origin x="235"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458200" cy="5943600"/>
            <a:chOff x="0" y="0"/>
            <a:chExt cx="5328" cy="3744"/>
          </a:xfrm>
        </p:grpSpPr>
        <p:sp>
          <p:nvSpPr>
            <p:cNvPr id="5" name="Freeform 3"/>
            <p:cNvSpPr>
              <a:spLocks/>
            </p:cNvSpPr>
            <p:nvPr/>
          </p:nvSpPr>
          <p:spPr bwMode="hidden">
            <a:xfrm>
              <a:off x="0" y="1440"/>
              <a:ext cx="5155" cy="2304"/>
            </a:xfrm>
            <a:custGeom>
              <a:avLst/>
              <a:gdLst/>
              <a:ahLst/>
              <a:cxnLst>
                <a:cxn ang="0">
                  <a:pos x="5154" y="1769"/>
                </a:cxn>
                <a:cxn ang="0">
                  <a:pos x="0" y="2304"/>
                </a:cxn>
                <a:cxn ang="0">
                  <a:pos x="0" y="1252"/>
                </a:cxn>
                <a:cxn ang="0">
                  <a:pos x="5155" y="0"/>
                </a:cxn>
                <a:cxn ang="0">
                  <a:pos x="5155" y="1416"/>
                </a:cxn>
                <a:cxn ang="0">
                  <a:pos x="5154" y="1769"/>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w="9525">
              <a:noFill/>
              <a:round/>
              <a:headEnd/>
              <a:tailEnd/>
            </a:ln>
          </p:spPr>
          <p:txBody>
            <a:bodyPr/>
            <a:lstStyle/>
            <a:p>
              <a:pPr eaLnBrk="1" hangingPunct="1">
                <a:defRPr/>
              </a:pPr>
              <a:endParaRPr lang="uk-UA"/>
            </a:p>
          </p:txBody>
        </p:sp>
        <p:sp>
          <p:nvSpPr>
            <p:cNvPr id="6" name="Freeform 4"/>
            <p:cNvSpPr>
              <a:spLocks/>
            </p:cNvSpPr>
            <p:nvPr/>
          </p:nvSpPr>
          <p:spPr bwMode="hidden">
            <a:xfrm>
              <a:off x="0" y="0"/>
              <a:ext cx="5328" cy="3689"/>
            </a:xfrm>
            <a:custGeom>
              <a:avLst/>
              <a:gdLst>
                <a:gd name="T0" fmla="*/ 5311 w 5328"/>
                <a:gd name="T1" fmla="*/ 3209 h 3689"/>
                <a:gd name="T2" fmla="*/ 0 w 5328"/>
                <a:gd name="T3" fmla="*/ 3689 h 3689"/>
                <a:gd name="T4" fmla="*/ 0 w 5328"/>
                <a:gd name="T5" fmla="*/ 9 h 3689"/>
                <a:gd name="T6" fmla="*/ 5328 w 5328"/>
                <a:gd name="T7" fmla="*/ 0 h 3689"/>
                <a:gd name="T8" fmla="*/ 5311 w 5328"/>
                <a:gd name="T9" fmla="*/ 3209 h 36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21509"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uk-UA"/>
              <a:t>Образец подзаголовка</a:t>
            </a:r>
          </a:p>
        </p:txBody>
      </p:sp>
      <p:sp>
        <p:nvSpPr>
          <p:cNvPr id="21513" name="Rectangle 9"/>
          <p:cNvSpPr>
            <a:spLocks noGrp="1" noChangeArrowheads="1"/>
          </p:cNvSpPr>
          <p:nvPr>
            <p:ph type="ctrTitle" sz="quarter"/>
          </p:nvPr>
        </p:nvSpPr>
        <p:spPr>
          <a:xfrm>
            <a:off x="685800" y="1768475"/>
            <a:ext cx="7772400" cy="1736725"/>
          </a:xfrm>
        </p:spPr>
        <p:txBody>
          <a:bodyPr anchor="b" anchorCtr="1"/>
          <a:lstStyle>
            <a:lvl1pPr>
              <a:defRPr sz="5400"/>
            </a:lvl1pPr>
          </a:lstStyle>
          <a:p>
            <a:r>
              <a:rPr lang="uk-UA"/>
              <a:t>Образец заголовка</a:t>
            </a:r>
          </a:p>
        </p:txBody>
      </p:sp>
      <p:sp>
        <p:nvSpPr>
          <p:cNvPr id="7" name="Rectangle 6"/>
          <p:cNvSpPr>
            <a:spLocks noGrp="1" noChangeArrowheads="1"/>
          </p:cNvSpPr>
          <p:nvPr>
            <p:ph type="dt" sz="quarter" idx="10"/>
          </p:nvPr>
        </p:nvSpPr>
        <p:spPr/>
        <p:txBody>
          <a:bodyPr/>
          <a:lstStyle>
            <a:lvl1pPr>
              <a:defRPr/>
            </a:lvl1pPr>
          </a:lstStyle>
          <a:p>
            <a:pPr>
              <a:defRPr/>
            </a:pPr>
            <a:endParaRPr lang="uk-UA"/>
          </a:p>
        </p:txBody>
      </p:sp>
      <p:sp>
        <p:nvSpPr>
          <p:cNvPr id="8" name="Rectangle 7"/>
          <p:cNvSpPr>
            <a:spLocks noGrp="1" noChangeArrowheads="1"/>
          </p:cNvSpPr>
          <p:nvPr>
            <p:ph type="ftr" sz="quarter" idx="11"/>
          </p:nvPr>
        </p:nvSpPr>
        <p:spPr/>
        <p:txBody>
          <a:bodyPr/>
          <a:lstStyle>
            <a:lvl1pPr>
              <a:defRPr/>
            </a:lvl1pPr>
          </a:lstStyle>
          <a:p>
            <a:pPr>
              <a:defRPr/>
            </a:pPr>
            <a:endParaRPr lang="uk-UA"/>
          </a:p>
        </p:txBody>
      </p:sp>
      <p:sp>
        <p:nvSpPr>
          <p:cNvPr id="9" name="Rectangle 8"/>
          <p:cNvSpPr>
            <a:spLocks noGrp="1" noChangeArrowheads="1"/>
          </p:cNvSpPr>
          <p:nvPr>
            <p:ph type="sldNum" sz="quarter" idx="12"/>
          </p:nvPr>
        </p:nvSpPr>
        <p:spPr/>
        <p:txBody>
          <a:bodyPr/>
          <a:lstStyle>
            <a:lvl1pPr>
              <a:defRPr smtClean="0"/>
            </a:lvl1pPr>
          </a:lstStyle>
          <a:p>
            <a:pPr>
              <a:defRPr/>
            </a:pPr>
            <a:fld id="{5A4F9875-8FC1-4EC0-925F-DE35BF605F58}" type="slidenum">
              <a:rPr lang="uk-UA" altLang="uk-UA"/>
              <a:pPr>
                <a:defRPr/>
              </a:pPr>
              <a:t>‹#›</a:t>
            </a:fld>
            <a:endParaRPr lang="uk-UA" altLang="uk-UA"/>
          </a:p>
        </p:txBody>
      </p:sp>
    </p:spTree>
    <p:extLst>
      <p:ext uri="{BB962C8B-B14F-4D97-AF65-F5344CB8AC3E}">
        <p14:creationId xmlns:p14="http://schemas.microsoft.com/office/powerpoint/2010/main" val="2433885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7"/>
          <p:cNvSpPr>
            <a:spLocks noGrp="1" noChangeArrowheads="1"/>
          </p:cNvSpPr>
          <p:nvPr>
            <p:ph type="dt" sz="half" idx="10"/>
          </p:nvPr>
        </p:nvSpPr>
        <p:spPr>
          <a:ln/>
        </p:spPr>
        <p:txBody>
          <a:bodyPr/>
          <a:lstStyle>
            <a:lvl1pPr>
              <a:defRPr/>
            </a:lvl1pPr>
          </a:lstStyle>
          <a:p>
            <a:pPr>
              <a:defRPr/>
            </a:pPr>
            <a:endParaRPr lang="uk-UA"/>
          </a:p>
        </p:txBody>
      </p:sp>
      <p:sp>
        <p:nvSpPr>
          <p:cNvPr id="5" name="Rectangle 8"/>
          <p:cNvSpPr>
            <a:spLocks noGrp="1" noChangeArrowheads="1"/>
          </p:cNvSpPr>
          <p:nvPr>
            <p:ph type="ftr" sz="quarter" idx="11"/>
          </p:nvPr>
        </p:nvSpPr>
        <p:spPr>
          <a:ln/>
        </p:spPr>
        <p:txBody>
          <a:bodyPr/>
          <a:lstStyle>
            <a:lvl1pPr>
              <a:defRPr/>
            </a:lvl1pPr>
          </a:lstStyle>
          <a:p>
            <a:pPr>
              <a:defRPr/>
            </a:pPr>
            <a:endParaRPr lang="uk-UA"/>
          </a:p>
        </p:txBody>
      </p:sp>
      <p:sp>
        <p:nvSpPr>
          <p:cNvPr id="6" name="Rectangle 9"/>
          <p:cNvSpPr>
            <a:spLocks noGrp="1" noChangeArrowheads="1"/>
          </p:cNvSpPr>
          <p:nvPr>
            <p:ph type="sldNum" sz="quarter" idx="12"/>
          </p:nvPr>
        </p:nvSpPr>
        <p:spPr>
          <a:ln/>
        </p:spPr>
        <p:txBody>
          <a:bodyPr/>
          <a:lstStyle>
            <a:lvl1pPr>
              <a:defRPr/>
            </a:lvl1pPr>
          </a:lstStyle>
          <a:p>
            <a:pPr>
              <a:defRPr/>
            </a:pPr>
            <a:fld id="{32982CE4-0AE1-41DF-B35B-0F25342F8E74}" type="slidenum">
              <a:rPr lang="uk-UA" altLang="uk-UA"/>
              <a:pPr>
                <a:defRPr/>
              </a:pPr>
              <a:t>‹#›</a:t>
            </a:fld>
            <a:endParaRPr lang="uk-UA" altLang="uk-UA"/>
          </a:p>
        </p:txBody>
      </p:sp>
    </p:spTree>
    <p:extLst>
      <p:ext uri="{BB962C8B-B14F-4D97-AF65-F5344CB8AC3E}">
        <p14:creationId xmlns:p14="http://schemas.microsoft.com/office/powerpoint/2010/main" val="1788452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7"/>
          <p:cNvSpPr>
            <a:spLocks noGrp="1" noChangeArrowheads="1"/>
          </p:cNvSpPr>
          <p:nvPr>
            <p:ph type="dt" sz="half" idx="10"/>
          </p:nvPr>
        </p:nvSpPr>
        <p:spPr>
          <a:ln/>
        </p:spPr>
        <p:txBody>
          <a:bodyPr/>
          <a:lstStyle>
            <a:lvl1pPr>
              <a:defRPr/>
            </a:lvl1pPr>
          </a:lstStyle>
          <a:p>
            <a:pPr>
              <a:defRPr/>
            </a:pPr>
            <a:endParaRPr lang="uk-UA"/>
          </a:p>
        </p:txBody>
      </p:sp>
      <p:sp>
        <p:nvSpPr>
          <p:cNvPr id="5" name="Rectangle 8"/>
          <p:cNvSpPr>
            <a:spLocks noGrp="1" noChangeArrowheads="1"/>
          </p:cNvSpPr>
          <p:nvPr>
            <p:ph type="ftr" sz="quarter" idx="11"/>
          </p:nvPr>
        </p:nvSpPr>
        <p:spPr>
          <a:ln/>
        </p:spPr>
        <p:txBody>
          <a:bodyPr/>
          <a:lstStyle>
            <a:lvl1pPr>
              <a:defRPr/>
            </a:lvl1pPr>
          </a:lstStyle>
          <a:p>
            <a:pPr>
              <a:defRPr/>
            </a:pPr>
            <a:endParaRPr lang="uk-UA"/>
          </a:p>
        </p:txBody>
      </p:sp>
      <p:sp>
        <p:nvSpPr>
          <p:cNvPr id="6" name="Rectangle 9"/>
          <p:cNvSpPr>
            <a:spLocks noGrp="1" noChangeArrowheads="1"/>
          </p:cNvSpPr>
          <p:nvPr>
            <p:ph type="sldNum" sz="quarter" idx="12"/>
          </p:nvPr>
        </p:nvSpPr>
        <p:spPr>
          <a:ln/>
        </p:spPr>
        <p:txBody>
          <a:bodyPr/>
          <a:lstStyle>
            <a:lvl1pPr>
              <a:defRPr/>
            </a:lvl1pPr>
          </a:lstStyle>
          <a:p>
            <a:pPr>
              <a:defRPr/>
            </a:pPr>
            <a:fld id="{D7302948-4D5D-4BCF-B2A9-03BFDE14A416}" type="slidenum">
              <a:rPr lang="uk-UA" altLang="uk-UA"/>
              <a:pPr>
                <a:defRPr/>
              </a:pPr>
              <a:t>‹#›</a:t>
            </a:fld>
            <a:endParaRPr lang="uk-UA" altLang="uk-UA"/>
          </a:p>
        </p:txBody>
      </p:sp>
    </p:spTree>
    <p:extLst>
      <p:ext uri="{BB962C8B-B14F-4D97-AF65-F5344CB8AC3E}">
        <p14:creationId xmlns:p14="http://schemas.microsoft.com/office/powerpoint/2010/main" val="1562925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Rectangle 7"/>
          <p:cNvSpPr>
            <a:spLocks noGrp="1" noChangeArrowheads="1"/>
          </p:cNvSpPr>
          <p:nvPr>
            <p:ph type="dt" sz="half" idx="10"/>
          </p:nvPr>
        </p:nvSpPr>
        <p:spPr>
          <a:ln/>
        </p:spPr>
        <p:txBody>
          <a:bodyPr/>
          <a:lstStyle>
            <a:lvl1pPr>
              <a:defRPr/>
            </a:lvl1pPr>
          </a:lstStyle>
          <a:p>
            <a:pPr>
              <a:defRPr/>
            </a:pPr>
            <a:endParaRPr lang="uk-UA"/>
          </a:p>
        </p:txBody>
      </p:sp>
      <p:sp>
        <p:nvSpPr>
          <p:cNvPr id="6" name="Rectangle 8"/>
          <p:cNvSpPr>
            <a:spLocks noGrp="1" noChangeArrowheads="1"/>
          </p:cNvSpPr>
          <p:nvPr>
            <p:ph type="ftr" sz="quarter" idx="11"/>
          </p:nvPr>
        </p:nvSpPr>
        <p:spPr>
          <a:ln/>
        </p:spPr>
        <p:txBody>
          <a:bodyPr/>
          <a:lstStyle>
            <a:lvl1pPr>
              <a:defRPr/>
            </a:lvl1pPr>
          </a:lstStyle>
          <a:p>
            <a:pPr>
              <a:defRPr/>
            </a:pPr>
            <a:endParaRPr lang="uk-UA"/>
          </a:p>
        </p:txBody>
      </p:sp>
      <p:sp>
        <p:nvSpPr>
          <p:cNvPr id="7" name="Rectangle 9"/>
          <p:cNvSpPr>
            <a:spLocks noGrp="1" noChangeArrowheads="1"/>
          </p:cNvSpPr>
          <p:nvPr>
            <p:ph type="sldNum" sz="quarter" idx="12"/>
          </p:nvPr>
        </p:nvSpPr>
        <p:spPr>
          <a:ln/>
        </p:spPr>
        <p:txBody>
          <a:bodyPr/>
          <a:lstStyle>
            <a:lvl1pPr>
              <a:defRPr/>
            </a:lvl1pPr>
          </a:lstStyle>
          <a:p>
            <a:pPr>
              <a:defRPr/>
            </a:pPr>
            <a:fld id="{CB04107C-5114-424D-9CA3-39BF0FD2B10A}" type="slidenum">
              <a:rPr lang="uk-UA" altLang="uk-UA"/>
              <a:pPr>
                <a:defRPr/>
              </a:pPr>
              <a:t>‹#›</a:t>
            </a:fld>
            <a:endParaRPr lang="uk-UA" altLang="uk-UA"/>
          </a:p>
        </p:txBody>
      </p:sp>
    </p:spTree>
    <p:extLst>
      <p:ext uri="{BB962C8B-B14F-4D97-AF65-F5344CB8AC3E}">
        <p14:creationId xmlns:p14="http://schemas.microsoft.com/office/powerpoint/2010/main" val="2352302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Rectangle 7"/>
          <p:cNvSpPr>
            <a:spLocks noGrp="1" noChangeArrowheads="1"/>
          </p:cNvSpPr>
          <p:nvPr>
            <p:ph type="dt" sz="half" idx="10"/>
          </p:nvPr>
        </p:nvSpPr>
        <p:spPr>
          <a:ln/>
        </p:spPr>
        <p:txBody>
          <a:bodyPr/>
          <a:lstStyle>
            <a:lvl1pPr>
              <a:defRPr/>
            </a:lvl1pPr>
          </a:lstStyle>
          <a:p>
            <a:pPr>
              <a:defRPr/>
            </a:pPr>
            <a:endParaRPr lang="uk-UA"/>
          </a:p>
        </p:txBody>
      </p:sp>
      <p:sp>
        <p:nvSpPr>
          <p:cNvPr id="8" name="Rectangle 8"/>
          <p:cNvSpPr>
            <a:spLocks noGrp="1" noChangeArrowheads="1"/>
          </p:cNvSpPr>
          <p:nvPr>
            <p:ph type="ftr" sz="quarter" idx="11"/>
          </p:nvPr>
        </p:nvSpPr>
        <p:spPr>
          <a:ln/>
        </p:spPr>
        <p:txBody>
          <a:bodyPr/>
          <a:lstStyle>
            <a:lvl1pPr>
              <a:defRPr/>
            </a:lvl1pPr>
          </a:lstStyle>
          <a:p>
            <a:pPr>
              <a:defRPr/>
            </a:pPr>
            <a:endParaRPr lang="uk-UA"/>
          </a:p>
        </p:txBody>
      </p:sp>
      <p:sp>
        <p:nvSpPr>
          <p:cNvPr id="9" name="Rectangle 9"/>
          <p:cNvSpPr>
            <a:spLocks noGrp="1" noChangeArrowheads="1"/>
          </p:cNvSpPr>
          <p:nvPr>
            <p:ph type="sldNum" sz="quarter" idx="12"/>
          </p:nvPr>
        </p:nvSpPr>
        <p:spPr>
          <a:ln/>
        </p:spPr>
        <p:txBody>
          <a:bodyPr/>
          <a:lstStyle>
            <a:lvl1pPr>
              <a:defRPr/>
            </a:lvl1pPr>
          </a:lstStyle>
          <a:p>
            <a:pPr>
              <a:defRPr/>
            </a:pPr>
            <a:fld id="{972ECD81-7441-44F5-AD76-1B319DF955E3}" type="slidenum">
              <a:rPr lang="uk-UA" altLang="uk-UA"/>
              <a:pPr>
                <a:defRPr/>
              </a:pPr>
              <a:t>‹#›</a:t>
            </a:fld>
            <a:endParaRPr lang="uk-UA" altLang="uk-UA"/>
          </a:p>
        </p:txBody>
      </p:sp>
    </p:spTree>
    <p:extLst>
      <p:ext uri="{BB962C8B-B14F-4D97-AF65-F5344CB8AC3E}">
        <p14:creationId xmlns:p14="http://schemas.microsoft.com/office/powerpoint/2010/main" val="968917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Rectangle 7"/>
          <p:cNvSpPr>
            <a:spLocks noGrp="1" noChangeArrowheads="1"/>
          </p:cNvSpPr>
          <p:nvPr>
            <p:ph type="dt" sz="half" idx="10"/>
          </p:nvPr>
        </p:nvSpPr>
        <p:spPr>
          <a:ln/>
        </p:spPr>
        <p:txBody>
          <a:bodyPr/>
          <a:lstStyle>
            <a:lvl1pPr>
              <a:defRPr/>
            </a:lvl1pPr>
          </a:lstStyle>
          <a:p>
            <a:pPr>
              <a:defRPr/>
            </a:pPr>
            <a:endParaRPr lang="uk-UA"/>
          </a:p>
        </p:txBody>
      </p:sp>
      <p:sp>
        <p:nvSpPr>
          <p:cNvPr id="4" name="Rectangle 8"/>
          <p:cNvSpPr>
            <a:spLocks noGrp="1" noChangeArrowheads="1"/>
          </p:cNvSpPr>
          <p:nvPr>
            <p:ph type="ftr" sz="quarter" idx="11"/>
          </p:nvPr>
        </p:nvSpPr>
        <p:spPr>
          <a:ln/>
        </p:spPr>
        <p:txBody>
          <a:bodyPr/>
          <a:lstStyle>
            <a:lvl1pPr>
              <a:defRPr/>
            </a:lvl1pPr>
          </a:lstStyle>
          <a:p>
            <a:pPr>
              <a:defRPr/>
            </a:pPr>
            <a:endParaRPr lang="uk-UA"/>
          </a:p>
        </p:txBody>
      </p:sp>
      <p:sp>
        <p:nvSpPr>
          <p:cNvPr id="5" name="Rectangle 9"/>
          <p:cNvSpPr>
            <a:spLocks noGrp="1" noChangeArrowheads="1"/>
          </p:cNvSpPr>
          <p:nvPr>
            <p:ph type="sldNum" sz="quarter" idx="12"/>
          </p:nvPr>
        </p:nvSpPr>
        <p:spPr>
          <a:ln/>
        </p:spPr>
        <p:txBody>
          <a:bodyPr/>
          <a:lstStyle>
            <a:lvl1pPr>
              <a:defRPr/>
            </a:lvl1pPr>
          </a:lstStyle>
          <a:p>
            <a:pPr>
              <a:defRPr/>
            </a:pPr>
            <a:fld id="{AC460620-614F-4EBD-8F6B-2D49B3A2BFD5}" type="slidenum">
              <a:rPr lang="uk-UA" altLang="uk-UA"/>
              <a:pPr>
                <a:defRPr/>
              </a:pPr>
              <a:t>‹#›</a:t>
            </a:fld>
            <a:endParaRPr lang="uk-UA" altLang="uk-UA"/>
          </a:p>
        </p:txBody>
      </p:sp>
    </p:spTree>
    <p:extLst>
      <p:ext uri="{BB962C8B-B14F-4D97-AF65-F5344CB8AC3E}">
        <p14:creationId xmlns:p14="http://schemas.microsoft.com/office/powerpoint/2010/main" val="4253096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uk-UA"/>
          </a:p>
        </p:txBody>
      </p:sp>
      <p:sp>
        <p:nvSpPr>
          <p:cNvPr id="3" name="Rectangle 8"/>
          <p:cNvSpPr>
            <a:spLocks noGrp="1" noChangeArrowheads="1"/>
          </p:cNvSpPr>
          <p:nvPr>
            <p:ph type="ftr" sz="quarter" idx="11"/>
          </p:nvPr>
        </p:nvSpPr>
        <p:spPr>
          <a:ln/>
        </p:spPr>
        <p:txBody>
          <a:bodyPr/>
          <a:lstStyle>
            <a:lvl1pPr>
              <a:defRPr/>
            </a:lvl1pPr>
          </a:lstStyle>
          <a:p>
            <a:pPr>
              <a:defRPr/>
            </a:pPr>
            <a:endParaRPr lang="uk-UA"/>
          </a:p>
        </p:txBody>
      </p:sp>
      <p:sp>
        <p:nvSpPr>
          <p:cNvPr id="4" name="Rectangle 9"/>
          <p:cNvSpPr>
            <a:spLocks noGrp="1" noChangeArrowheads="1"/>
          </p:cNvSpPr>
          <p:nvPr>
            <p:ph type="sldNum" sz="quarter" idx="12"/>
          </p:nvPr>
        </p:nvSpPr>
        <p:spPr>
          <a:ln/>
        </p:spPr>
        <p:txBody>
          <a:bodyPr/>
          <a:lstStyle>
            <a:lvl1pPr>
              <a:defRPr/>
            </a:lvl1pPr>
          </a:lstStyle>
          <a:p>
            <a:pPr>
              <a:defRPr/>
            </a:pPr>
            <a:fld id="{C9B090E1-E1B2-4B83-AB87-5F0887A6A743}" type="slidenum">
              <a:rPr lang="uk-UA" altLang="uk-UA"/>
              <a:pPr>
                <a:defRPr/>
              </a:pPr>
              <a:t>‹#›</a:t>
            </a:fld>
            <a:endParaRPr lang="uk-UA" altLang="uk-UA"/>
          </a:p>
        </p:txBody>
      </p:sp>
    </p:spTree>
    <p:extLst>
      <p:ext uri="{BB962C8B-B14F-4D97-AF65-F5344CB8AC3E}">
        <p14:creationId xmlns:p14="http://schemas.microsoft.com/office/powerpoint/2010/main" val="168168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7"/>
          <p:cNvSpPr>
            <a:spLocks noGrp="1" noChangeArrowheads="1"/>
          </p:cNvSpPr>
          <p:nvPr>
            <p:ph type="dt" sz="half" idx="10"/>
          </p:nvPr>
        </p:nvSpPr>
        <p:spPr>
          <a:ln/>
        </p:spPr>
        <p:txBody>
          <a:bodyPr/>
          <a:lstStyle>
            <a:lvl1pPr>
              <a:defRPr/>
            </a:lvl1pPr>
          </a:lstStyle>
          <a:p>
            <a:pPr>
              <a:defRPr/>
            </a:pPr>
            <a:endParaRPr lang="uk-UA"/>
          </a:p>
        </p:txBody>
      </p:sp>
      <p:sp>
        <p:nvSpPr>
          <p:cNvPr id="6" name="Rectangle 8"/>
          <p:cNvSpPr>
            <a:spLocks noGrp="1" noChangeArrowheads="1"/>
          </p:cNvSpPr>
          <p:nvPr>
            <p:ph type="ftr" sz="quarter" idx="11"/>
          </p:nvPr>
        </p:nvSpPr>
        <p:spPr>
          <a:ln/>
        </p:spPr>
        <p:txBody>
          <a:bodyPr/>
          <a:lstStyle>
            <a:lvl1pPr>
              <a:defRPr/>
            </a:lvl1pPr>
          </a:lstStyle>
          <a:p>
            <a:pPr>
              <a:defRPr/>
            </a:pPr>
            <a:endParaRPr lang="uk-UA"/>
          </a:p>
        </p:txBody>
      </p:sp>
      <p:sp>
        <p:nvSpPr>
          <p:cNvPr id="7" name="Rectangle 9"/>
          <p:cNvSpPr>
            <a:spLocks noGrp="1" noChangeArrowheads="1"/>
          </p:cNvSpPr>
          <p:nvPr>
            <p:ph type="sldNum" sz="quarter" idx="12"/>
          </p:nvPr>
        </p:nvSpPr>
        <p:spPr>
          <a:ln/>
        </p:spPr>
        <p:txBody>
          <a:bodyPr/>
          <a:lstStyle>
            <a:lvl1pPr>
              <a:defRPr/>
            </a:lvl1pPr>
          </a:lstStyle>
          <a:p>
            <a:pPr>
              <a:defRPr/>
            </a:pPr>
            <a:fld id="{A63F0B27-725A-42D5-8FE3-12D39A287A79}" type="slidenum">
              <a:rPr lang="uk-UA" altLang="uk-UA"/>
              <a:pPr>
                <a:defRPr/>
              </a:pPr>
              <a:t>‹#›</a:t>
            </a:fld>
            <a:endParaRPr lang="uk-UA" altLang="uk-UA"/>
          </a:p>
        </p:txBody>
      </p:sp>
    </p:spTree>
    <p:extLst>
      <p:ext uri="{BB962C8B-B14F-4D97-AF65-F5344CB8AC3E}">
        <p14:creationId xmlns:p14="http://schemas.microsoft.com/office/powerpoint/2010/main" val="3942198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uk-UA"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7"/>
          <p:cNvSpPr>
            <a:spLocks noGrp="1" noChangeArrowheads="1"/>
          </p:cNvSpPr>
          <p:nvPr>
            <p:ph type="dt" sz="half" idx="10"/>
          </p:nvPr>
        </p:nvSpPr>
        <p:spPr>
          <a:ln/>
        </p:spPr>
        <p:txBody>
          <a:bodyPr/>
          <a:lstStyle>
            <a:lvl1pPr>
              <a:defRPr/>
            </a:lvl1pPr>
          </a:lstStyle>
          <a:p>
            <a:pPr>
              <a:defRPr/>
            </a:pPr>
            <a:endParaRPr lang="uk-UA"/>
          </a:p>
        </p:txBody>
      </p:sp>
      <p:sp>
        <p:nvSpPr>
          <p:cNvPr id="6" name="Rectangle 8"/>
          <p:cNvSpPr>
            <a:spLocks noGrp="1" noChangeArrowheads="1"/>
          </p:cNvSpPr>
          <p:nvPr>
            <p:ph type="ftr" sz="quarter" idx="11"/>
          </p:nvPr>
        </p:nvSpPr>
        <p:spPr>
          <a:ln/>
        </p:spPr>
        <p:txBody>
          <a:bodyPr/>
          <a:lstStyle>
            <a:lvl1pPr>
              <a:defRPr/>
            </a:lvl1pPr>
          </a:lstStyle>
          <a:p>
            <a:pPr>
              <a:defRPr/>
            </a:pPr>
            <a:endParaRPr lang="uk-UA"/>
          </a:p>
        </p:txBody>
      </p:sp>
      <p:sp>
        <p:nvSpPr>
          <p:cNvPr id="7" name="Rectangle 9"/>
          <p:cNvSpPr>
            <a:spLocks noGrp="1" noChangeArrowheads="1"/>
          </p:cNvSpPr>
          <p:nvPr>
            <p:ph type="sldNum" sz="quarter" idx="12"/>
          </p:nvPr>
        </p:nvSpPr>
        <p:spPr>
          <a:ln/>
        </p:spPr>
        <p:txBody>
          <a:bodyPr/>
          <a:lstStyle>
            <a:lvl1pPr>
              <a:defRPr/>
            </a:lvl1pPr>
          </a:lstStyle>
          <a:p>
            <a:pPr>
              <a:defRPr/>
            </a:pPr>
            <a:fld id="{F9F44E08-04F9-4642-9A72-DBB68A6F7444}" type="slidenum">
              <a:rPr lang="uk-UA" altLang="uk-UA"/>
              <a:pPr>
                <a:defRPr/>
              </a:pPr>
              <a:t>‹#›</a:t>
            </a:fld>
            <a:endParaRPr lang="uk-UA" altLang="uk-UA"/>
          </a:p>
        </p:txBody>
      </p:sp>
    </p:spTree>
    <p:extLst>
      <p:ext uri="{BB962C8B-B14F-4D97-AF65-F5344CB8AC3E}">
        <p14:creationId xmlns:p14="http://schemas.microsoft.com/office/powerpoint/2010/main" val="2321986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7"/>
          <p:cNvSpPr>
            <a:spLocks noGrp="1" noChangeArrowheads="1"/>
          </p:cNvSpPr>
          <p:nvPr>
            <p:ph type="dt" sz="half" idx="10"/>
          </p:nvPr>
        </p:nvSpPr>
        <p:spPr>
          <a:ln/>
        </p:spPr>
        <p:txBody>
          <a:bodyPr/>
          <a:lstStyle>
            <a:lvl1pPr>
              <a:defRPr/>
            </a:lvl1pPr>
          </a:lstStyle>
          <a:p>
            <a:pPr>
              <a:defRPr/>
            </a:pPr>
            <a:endParaRPr lang="uk-UA"/>
          </a:p>
        </p:txBody>
      </p:sp>
      <p:sp>
        <p:nvSpPr>
          <p:cNvPr id="5" name="Rectangle 8"/>
          <p:cNvSpPr>
            <a:spLocks noGrp="1" noChangeArrowheads="1"/>
          </p:cNvSpPr>
          <p:nvPr>
            <p:ph type="ftr" sz="quarter" idx="11"/>
          </p:nvPr>
        </p:nvSpPr>
        <p:spPr>
          <a:ln/>
        </p:spPr>
        <p:txBody>
          <a:bodyPr/>
          <a:lstStyle>
            <a:lvl1pPr>
              <a:defRPr/>
            </a:lvl1pPr>
          </a:lstStyle>
          <a:p>
            <a:pPr>
              <a:defRPr/>
            </a:pPr>
            <a:endParaRPr lang="uk-UA"/>
          </a:p>
        </p:txBody>
      </p:sp>
      <p:sp>
        <p:nvSpPr>
          <p:cNvPr id="6" name="Rectangle 9"/>
          <p:cNvSpPr>
            <a:spLocks noGrp="1" noChangeArrowheads="1"/>
          </p:cNvSpPr>
          <p:nvPr>
            <p:ph type="sldNum" sz="quarter" idx="12"/>
          </p:nvPr>
        </p:nvSpPr>
        <p:spPr>
          <a:ln/>
        </p:spPr>
        <p:txBody>
          <a:bodyPr/>
          <a:lstStyle>
            <a:lvl1pPr>
              <a:defRPr/>
            </a:lvl1pPr>
          </a:lstStyle>
          <a:p>
            <a:pPr>
              <a:defRPr/>
            </a:pPr>
            <a:fld id="{5B80AD3B-604A-4BF6-BAB6-C5E5320C1B39}" type="slidenum">
              <a:rPr lang="uk-UA" altLang="uk-UA"/>
              <a:pPr>
                <a:defRPr/>
              </a:pPr>
              <a:t>‹#›</a:t>
            </a:fld>
            <a:endParaRPr lang="uk-UA" altLang="uk-UA"/>
          </a:p>
        </p:txBody>
      </p:sp>
    </p:spTree>
    <p:extLst>
      <p:ext uri="{BB962C8B-B14F-4D97-AF65-F5344CB8AC3E}">
        <p14:creationId xmlns:p14="http://schemas.microsoft.com/office/powerpoint/2010/main" val="1152789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21362"/>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21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7"/>
          <p:cNvSpPr>
            <a:spLocks noGrp="1" noChangeArrowheads="1"/>
          </p:cNvSpPr>
          <p:nvPr>
            <p:ph type="dt" sz="half" idx="10"/>
          </p:nvPr>
        </p:nvSpPr>
        <p:spPr>
          <a:ln/>
        </p:spPr>
        <p:txBody>
          <a:bodyPr/>
          <a:lstStyle>
            <a:lvl1pPr>
              <a:defRPr/>
            </a:lvl1pPr>
          </a:lstStyle>
          <a:p>
            <a:pPr>
              <a:defRPr/>
            </a:pPr>
            <a:endParaRPr lang="uk-UA"/>
          </a:p>
        </p:txBody>
      </p:sp>
      <p:sp>
        <p:nvSpPr>
          <p:cNvPr id="5" name="Rectangle 8"/>
          <p:cNvSpPr>
            <a:spLocks noGrp="1" noChangeArrowheads="1"/>
          </p:cNvSpPr>
          <p:nvPr>
            <p:ph type="ftr" sz="quarter" idx="11"/>
          </p:nvPr>
        </p:nvSpPr>
        <p:spPr>
          <a:ln/>
        </p:spPr>
        <p:txBody>
          <a:bodyPr/>
          <a:lstStyle>
            <a:lvl1pPr>
              <a:defRPr/>
            </a:lvl1pPr>
          </a:lstStyle>
          <a:p>
            <a:pPr>
              <a:defRPr/>
            </a:pPr>
            <a:endParaRPr lang="uk-UA"/>
          </a:p>
        </p:txBody>
      </p:sp>
      <p:sp>
        <p:nvSpPr>
          <p:cNvPr id="6" name="Rectangle 9"/>
          <p:cNvSpPr>
            <a:spLocks noGrp="1" noChangeArrowheads="1"/>
          </p:cNvSpPr>
          <p:nvPr>
            <p:ph type="sldNum" sz="quarter" idx="12"/>
          </p:nvPr>
        </p:nvSpPr>
        <p:spPr>
          <a:ln/>
        </p:spPr>
        <p:txBody>
          <a:bodyPr/>
          <a:lstStyle>
            <a:lvl1pPr>
              <a:defRPr/>
            </a:lvl1pPr>
          </a:lstStyle>
          <a:p>
            <a:pPr>
              <a:defRPr/>
            </a:pPr>
            <a:fld id="{14219FFD-FBA9-4F41-81E9-19400DECA6E9}" type="slidenum">
              <a:rPr lang="uk-UA" altLang="uk-UA"/>
              <a:pPr>
                <a:defRPr/>
              </a:pPr>
              <a:t>‹#›</a:t>
            </a:fld>
            <a:endParaRPr lang="uk-UA" altLang="uk-UA"/>
          </a:p>
        </p:txBody>
      </p:sp>
    </p:spTree>
    <p:extLst>
      <p:ext uri="{BB962C8B-B14F-4D97-AF65-F5344CB8AC3E}">
        <p14:creationId xmlns:p14="http://schemas.microsoft.com/office/powerpoint/2010/main" val="2052016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242175" cy="1981200"/>
            <a:chOff x="0" y="0"/>
            <a:chExt cx="4562" cy="1248"/>
          </a:xfrm>
        </p:grpSpPr>
        <p:sp>
          <p:nvSpPr>
            <p:cNvPr id="20483" name="Freeform 3"/>
            <p:cNvSpPr>
              <a:spLocks/>
            </p:cNvSpPr>
            <p:nvPr/>
          </p:nvSpPr>
          <p:spPr bwMode="hidden">
            <a:xfrm>
              <a:off x="0" y="583"/>
              <a:ext cx="4487" cy="665"/>
            </a:xfrm>
            <a:custGeom>
              <a:avLst/>
              <a:gdLst/>
              <a:ahLst/>
              <a:cxnLst>
                <a:cxn ang="0">
                  <a:pos x="4800" y="299"/>
                </a:cxn>
                <a:cxn ang="0">
                  <a:pos x="0" y="665"/>
                </a:cxn>
                <a:cxn ang="0">
                  <a:pos x="0" y="0"/>
                </a:cxn>
                <a:cxn ang="0">
                  <a:pos x="4806" y="1"/>
                </a:cxn>
                <a:cxn ang="0">
                  <a:pos x="4800" y="153"/>
                </a:cxn>
                <a:cxn ang="0">
                  <a:pos x="4800" y="299"/>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w="9525">
              <a:noFill/>
              <a:round/>
              <a:headEnd/>
              <a:tailEnd/>
            </a:ln>
          </p:spPr>
          <p:txBody>
            <a:bodyPr/>
            <a:lstStyle/>
            <a:p>
              <a:pPr eaLnBrk="1" hangingPunct="1">
                <a:defRPr/>
              </a:pPr>
              <a:endParaRPr lang="uk-UA"/>
            </a:p>
          </p:txBody>
        </p:sp>
        <p:sp>
          <p:nvSpPr>
            <p:cNvPr id="1033" name="Freeform 4"/>
            <p:cNvSpPr>
              <a:spLocks/>
            </p:cNvSpPr>
            <p:nvPr/>
          </p:nvSpPr>
          <p:spPr bwMode="hidden">
            <a:xfrm>
              <a:off x="0" y="0"/>
              <a:ext cx="4562" cy="1199"/>
            </a:xfrm>
            <a:custGeom>
              <a:avLst/>
              <a:gdLst>
                <a:gd name="T0" fmla="*/ 4560 w 4562"/>
                <a:gd name="T1" fmla="*/ 932 h 1199"/>
                <a:gd name="T2" fmla="*/ 0 w 4562"/>
                <a:gd name="T3" fmla="*/ 1199 h 1199"/>
                <a:gd name="T4" fmla="*/ 0 w 4562"/>
                <a:gd name="T5" fmla="*/ 0 h 1199"/>
                <a:gd name="T6" fmla="*/ 4562 w 4562"/>
                <a:gd name="T7" fmla="*/ 0 h 1199"/>
                <a:gd name="T8" fmla="*/ 4560 w 4562"/>
                <a:gd name="T9" fmla="*/ 932 h 1199"/>
                <a:gd name="T10" fmla="*/ 4560 w 4562"/>
                <a:gd name="T11" fmla="*/ 932 h 1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62" h="1199">
                  <a:moveTo>
                    <a:pt x="4560" y="932"/>
                  </a:moveTo>
                  <a:lnTo>
                    <a:pt x="0" y="1199"/>
                  </a:lnTo>
                  <a:lnTo>
                    <a:pt x="0" y="0"/>
                  </a:lnTo>
                  <a:lnTo>
                    <a:pt x="4562" y="0"/>
                  </a:lnTo>
                  <a:lnTo>
                    <a:pt x="4560" y="932"/>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uk-UA"/>
            </a:p>
          </p:txBody>
        </p:sp>
      </p:grpSp>
      <p:sp>
        <p:nvSpPr>
          <p:cNvPr id="20485" name="Rectangle 5"/>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uk-UA" smtClean="0"/>
              <a:t>Образец заголовка</a:t>
            </a:r>
          </a:p>
        </p:txBody>
      </p:sp>
      <p:sp>
        <p:nvSpPr>
          <p:cNvPr id="20486" name="Rectangle 6"/>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uk-UA" smtClean="0"/>
              <a:t>Образец текста</a:t>
            </a:r>
          </a:p>
          <a:p>
            <a:pPr lvl="1"/>
            <a:r>
              <a:rPr lang="uk-UA" smtClean="0"/>
              <a:t>Второй уровень</a:t>
            </a:r>
          </a:p>
          <a:p>
            <a:pPr lvl="2"/>
            <a:r>
              <a:rPr lang="uk-UA" smtClean="0"/>
              <a:t>Третий уровень</a:t>
            </a:r>
          </a:p>
          <a:p>
            <a:pPr lvl="3"/>
            <a:r>
              <a:rPr lang="uk-UA" smtClean="0"/>
              <a:t>Четвертый уровень</a:t>
            </a:r>
          </a:p>
          <a:p>
            <a:pPr lvl="4"/>
            <a:r>
              <a:rPr lang="uk-UA" smtClean="0"/>
              <a:t>Пятый уровень</a:t>
            </a:r>
          </a:p>
        </p:txBody>
      </p:sp>
      <p:sp>
        <p:nvSpPr>
          <p:cNvPr id="20487" name="Rectangle 7"/>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endParaRPr lang="uk-UA"/>
          </a:p>
        </p:txBody>
      </p:sp>
      <p:sp>
        <p:nvSpPr>
          <p:cNvPr id="20488"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endParaRPr lang="uk-UA"/>
          </a:p>
        </p:txBody>
      </p:sp>
      <p:sp>
        <p:nvSpPr>
          <p:cNvPr id="20489" name="Rectangle 9"/>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effectLst>
                  <a:outerShdw blurRad="38100" dist="38100" dir="2700000" algn="tl">
                    <a:srgbClr val="000000"/>
                  </a:outerShdw>
                </a:effectLst>
              </a:defRPr>
            </a:lvl1pPr>
          </a:lstStyle>
          <a:p>
            <a:pPr>
              <a:defRPr/>
            </a:pPr>
            <a:fld id="{B74397F2-C535-4C75-8987-AF1D733C12A3}" type="slidenum">
              <a:rPr lang="uk-UA" altLang="uk-UA"/>
              <a:pPr>
                <a:defRPr/>
              </a:pPr>
              <a:t>‹#›</a:t>
            </a:fld>
            <a:endParaRPr lang="uk-UA" altLang="uk-UA"/>
          </a:p>
        </p:txBody>
      </p:sp>
    </p:spTree>
  </p:cSld>
  <p:clrMap bg1="dk2" tx1="lt1" bg2="dk1" tx2="lt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subTitle" idx="1"/>
          </p:nvPr>
        </p:nvSpPr>
        <p:spPr>
          <a:xfrm>
            <a:off x="1295400" y="2514600"/>
            <a:ext cx="7543800" cy="2514600"/>
          </a:xfrm>
        </p:spPr>
        <p:txBody>
          <a:bodyPr/>
          <a:lstStyle/>
          <a:p>
            <a:pPr eaLnBrk="1" hangingPunct="1">
              <a:defRPr/>
            </a:pPr>
            <a:r>
              <a:rPr lang="en" dirty="0" smtClean="0">
                <a:latin typeface="Times New Roman" panose="02020603050405020304" pitchFamily="18" charset="0"/>
                <a:cs typeface="Times New Roman" panose="02020603050405020304" pitchFamily="18" charset="0"/>
              </a:rPr>
              <a:t>Molecular </a:t>
            </a:r>
            <a:r>
              <a:rPr lang="en" dirty="0">
                <a:latin typeface="Times New Roman" panose="02020603050405020304" pitchFamily="18" charset="0"/>
                <a:cs typeface="Times New Roman" panose="02020603050405020304" pitchFamily="18" charset="0"/>
              </a:rPr>
              <a:t>weight, solubility, acidity, alkalinity, state of aggregation and polymorphism as physicochemical factors affecting bioavailability Leaky</a:t>
            </a:r>
            <a:endParaRPr lang="uk-UA" dirty="0" smtClean="0">
              <a:latin typeface="Times New Roman" panose="02020603050405020304" pitchFamily="18" charset="0"/>
              <a:cs typeface="Times New Roman" panose="02020603050405020304" pitchFamily="18" charset="0"/>
            </a:endParaRPr>
          </a:p>
        </p:txBody>
      </p:sp>
      <p:pic>
        <p:nvPicPr>
          <p:cNvPr id="5" name="Picture 2" descr="https://onmedu.edu.ua/wp-content/themes/medun/img/logos/logo-defaul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6632"/>
            <a:ext cx="952457" cy="124552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txBox="1">
            <a:spLocks noChangeArrowheads="1"/>
          </p:cNvSpPr>
          <p:nvPr/>
        </p:nvSpPr>
        <p:spPr bwMode="auto">
          <a:xfrm>
            <a:off x="1331640" y="128263"/>
            <a:ext cx="7578079" cy="14847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hlink"/>
              </a:buClr>
              <a:buSzPct val="80000"/>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r>
              <a:rPr lang="en" sz="2000" b="1" kern="0" dirty="0" smtClean="0">
                <a:effectLst/>
                <a:latin typeface="Times New Roman" panose="02020603050405020304" pitchFamily="18" charset="0"/>
                <a:cs typeface="Times New Roman" panose="02020603050405020304" pitchFamily="18" charset="0"/>
              </a:rPr>
              <a:t>ODESSA NATIONAL MEDICAL UNIVERSITY</a:t>
            </a:r>
          </a:p>
          <a:p>
            <a:r>
              <a:rPr lang="en" sz="2000" b="1" kern="0" dirty="0" smtClean="0">
                <a:effectLst/>
                <a:latin typeface="Times New Roman" panose="02020603050405020304" pitchFamily="18" charset="0"/>
                <a:cs typeface="Times New Roman" panose="02020603050405020304" pitchFamily="18" charset="0"/>
              </a:rPr>
              <a:t>PHARMACEUTICAL</a:t>
            </a:r>
            <a:r>
              <a:rPr lang="uk-UA" sz="2000" b="1" kern="0" dirty="0" smtClean="0">
                <a:effectLst/>
                <a:latin typeface="Times New Roman" panose="02020603050405020304" pitchFamily="18" charset="0"/>
                <a:cs typeface="Times New Roman" panose="02020603050405020304" pitchFamily="18" charset="0"/>
              </a:rPr>
              <a:t> </a:t>
            </a:r>
            <a:r>
              <a:rPr lang="en" sz="2000" b="1" kern="0" dirty="0" smtClean="0">
                <a:effectLst/>
                <a:latin typeface="Times New Roman" panose="02020603050405020304" pitchFamily="18" charset="0"/>
                <a:cs typeface="Times New Roman" panose="02020603050405020304" pitchFamily="18" charset="0"/>
              </a:rPr>
              <a:t>FACULTY </a:t>
            </a:r>
            <a:endParaRPr lang="uk-UA" sz="2000" b="1" kern="0" dirty="0" smtClean="0">
              <a:effectLst/>
              <a:latin typeface="Times New Roman" panose="02020603050405020304" pitchFamily="18" charset="0"/>
              <a:cs typeface="Times New Roman" panose="02020603050405020304" pitchFamily="18" charset="0"/>
            </a:endParaRPr>
          </a:p>
          <a:p>
            <a:r>
              <a:rPr lang="en" sz="2000" b="1" kern="0" dirty="0" smtClean="0">
                <a:effectLst/>
                <a:latin typeface="Times New Roman" panose="02020603050405020304" pitchFamily="18" charset="0"/>
                <a:cs typeface="Times New Roman" panose="02020603050405020304" pitchFamily="18" charset="0"/>
              </a:rPr>
              <a:t> DEPARTMENT OF </a:t>
            </a:r>
            <a:r>
              <a:rPr lang="en-US" sz="2000" b="1" kern="0" dirty="0" smtClean="0">
                <a:effectLst/>
                <a:latin typeface="Times New Roman" panose="02020603050405020304" pitchFamily="18" charset="0"/>
                <a:cs typeface="Times New Roman" panose="02020603050405020304" pitchFamily="18" charset="0"/>
              </a:rPr>
              <a:t>PHARMACEUTICAL CHEMISTRY </a:t>
            </a:r>
          </a:p>
          <a:p>
            <a:r>
              <a:rPr lang="en-US" sz="2000" b="1" kern="0" dirty="0" smtClean="0">
                <a:effectLst/>
                <a:latin typeface="Times New Roman" panose="02020603050405020304" pitchFamily="18" charset="0"/>
                <a:cs typeface="Times New Roman" panose="02020603050405020304" pitchFamily="18" charset="0"/>
              </a:rPr>
              <a:t>AND DRUG </a:t>
            </a:r>
            <a:r>
              <a:rPr lang="en" sz="2000" b="1" kern="0" dirty="0" smtClean="0">
                <a:effectLst/>
                <a:latin typeface="Times New Roman" panose="02020603050405020304" pitchFamily="18" charset="0"/>
                <a:cs typeface="Times New Roman" panose="02020603050405020304" pitchFamily="18" charset="0"/>
              </a:rPr>
              <a:t> TECHNOLOGY</a:t>
            </a:r>
          </a:p>
          <a:p>
            <a:pPr eaLnBrk="1" hangingPunct="1">
              <a:defRPr/>
            </a:pPr>
            <a:r>
              <a:rPr lang="uk-UA" sz="2000" kern="0" dirty="0" smtClean="0">
                <a:effectLst/>
                <a:latin typeface="Times New Roman" panose="02020603050405020304" pitchFamily="18" charset="0"/>
                <a:cs typeface="Times New Roman" panose="02020603050405020304" pitchFamily="18" charset="0"/>
              </a:rPr>
              <a:t/>
            </a:r>
            <a:br>
              <a:rPr lang="uk-UA" sz="2000" kern="0" dirty="0" smtClean="0">
                <a:effectLst/>
                <a:latin typeface="Times New Roman" panose="02020603050405020304" pitchFamily="18" charset="0"/>
                <a:cs typeface="Times New Roman" panose="02020603050405020304" pitchFamily="18" charset="0"/>
              </a:rPr>
            </a:br>
            <a:endParaRPr lang="uk-UA" sz="2000" kern="0" dirty="0" smtClean="0">
              <a:effectLst/>
              <a:latin typeface="Times New Roman" panose="02020603050405020304" pitchFamily="18" charset="0"/>
              <a:cs typeface="Times New Roman" panose="02020603050405020304" pitchFamily="18" charset="0"/>
            </a:endParaRPr>
          </a:p>
        </p:txBody>
      </p:sp>
      <p:sp>
        <p:nvSpPr>
          <p:cNvPr id="7" name="Заголовок 1"/>
          <p:cNvSpPr txBox="1">
            <a:spLocks/>
          </p:cNvSpPr>
          <p:nvPr/>
        </p:nvSpPr>
        <p:spPr>
          <a:xfrm>
            <a:off x="6178243" y="4992176"/>
            <a:ext cx="273147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latin typeface="Times New Roman" panose="02020603050405020304" pitchFamily="18" charset="0"/>
                <a:cs typeface="Times New Roman" panose="02020603050405020304" pitchFamily="18" charset="0"/>
              </a:rPr>
              <a:t>Associate Professor Zamkovaya A.V.</a:t>
            </a:r>
            <a:endParaRPr lang="uk-UA" sz="2000" dirty="0">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051720" y="6237312"/>
            <a:ext cx="5492261"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latin typeface="Times New Roman" panose="02020603050405020304" pitchFamily="18" charset="0"/>
                <a:cs typeface="Times New Roman" panose="02020603050405020304" pitchFamily="18" charset="0"/>
              </a:rPr>
              <a:t>Odesa 2025</a:t>
            </a:r>
            <a:endParaRPr lang="uk-UA"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0" y="0"/>
            <a:ext cx="9144000" cy="637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just" eaLnBrk="1" hangingPunct="1">
              <a:spcBef>
                <a:spcPct val="0"/>
              </a:spcBef>
              <a:buClrTx/>
              <a:buSzTx/>
              <a:buFontTx/>
              <a:buNone/>
            </a:pPr>
            <a:r>
              <a:rPr lang="en" altLang="uk-UA" sz="2400" i="1">
                <a:latin typeface="Times New Roman" panose="02020603050405020304" pitchFamily="18" charset="0"/>
                <a:cs typeface="Times New Roman" panose="02020603050405020304" pitchFamily="18" charset="0"/>
              </a:rPr>
              <a:t>In recent decades, several generations have changed among dosage forms.</a:t>
            </a:r>
            <a:endParaRPr lang="uk-UA" altLang="uk-UA" sz="2400"/>
          </a:p>
          <a:p>
            <a:pPr algn="just">
              <a:spcBef>
                <a:spcPct val="0"/>
              </a:spcBef>
              <a:buClrTx/>
              <a:buSzTx/>
              <a:buFontTx/>
              <a:buNone/>
            </a:pPr>
            <a:r>
              <a:rPr lang="en" altLang="uk-UA" sz="2400">
                <a:latin typeface="Times New Roman" panose="02020603050405020304" pitchFamily="18" charset="0"/>
                <a:cs typeface="Times New Roman" panose="02020603050405020304" pitchFamily="18" charset="0"/>
              </a:rPr>
              <a:t>1. </a:t>
            </a:r>
            <a:r>
              <a:rPr lang="en" altLang="uk-UA" sz="2400" i="1">
                <a:latin typeface="Times New Roman" panose="02020603050405020304" pitchFamily="18" charset="0"/>
                <a:cs typeface="Times New Roman" panose="02020603050405020304" pitchFamily="18" charset="0"/>
              </a:rPr>
              <a:t>Traditional dosage forms </a:t>
            </a:r>
            <a:r>
              <a:rPr lang="en" altLang="uk-UA" sz="2400">
                <a:latin typeface="Times New Roman" panose="02020603050405020304" pitchFamily="18" charset="0"/>
                <a:cs typeface="Times New Roman" panose="02020603050405020304" pitchFamily="18" charset="0"/>
              </a:rPr>
              <a:t>are tablets, ointments, suppositories, injection solutions and other drugs with a short biopharmaceutical phase, their bioavailability is unsatisfactory; in addition, they are characterized by single use.</a:t>
            </a:r>
            <a:endParaRPr lang="uk-UA" altLang="uk-UA" sz="2400"/>
          </a:p>
          <a:p>
            <a:pPr algn="just">
              <a:spcBef>
                <a:spcPct val="0"/>
              </a:spcBef>
              <a:buClrTx/>
              <a:buSzTx/>
              <a:buFontTx/>
              <a:buNone/>
            </a:pPr>
            <a:r>
              <a:rPr lang="en" altLang="uk-UA" sz="2400">
                <a:latin typeface="Times New Roman" panose="02020603050405020304" pitchFamily="18" charset="0"/>
                <a:cs typeface="Times New Roman" panose="02020603050405020304" pitchFamily="18" charset="0"/>
              </a:rPr>
              <a:t>2. </a:t>
            </a:r>
            <a:r>
              <a:rPr lang="en" altLang="uk-UA" sz="2400" i="1">
                <a:latin typeface="Times New Roman" panose="02020603050405020304" pitchFamily="18" charset="0"/>
                <a:cs typeface="Times New Roman" panose="02020603050405020304" pitchFamily="18" charset="0"/>
              </a:rPr>
              <a:t>Prolonged dosage forms </a:t>
            </a:r>
            <a:r>
              <a:rPr lang="en" altLang="uk-UA" sz="2400">
                <a:latin typeface="Times New Roman" panose="02020603050405020304" pitchFamily="18" charset="0"/>
                <a:cs typeface="Times New Roman" panose="02020603050405020304" pitchFamily="18" charset="0"/>
              </a:rPr>
              <a:t>are slowly dissolving tablets, injection solutions with a complexing agent, oil solutions, etc. They slowly release active ingredients and, therefore, provide a therapeutic effect for a longer period of time, creating a depot of the drug in the body.</a:t>
            </a:r>
            <a:endParaRPr lang="uk-UA" altLang="uk-UA" sz="2400"/>
          </a:p>
          <a:p>
            <a:pPr algn="just">
              <a:spcBef>
                <a:spcPct val="0"/>
              </a:spcBef>
              <a:buClrTx/>
              <a:buSzTx/>
              <a:buFontTx/>
              <a:buNone/>
            </a:pPr>
            <a:r>
              <a:rPr lang="en" altLang="uk-UA" sz="2400">
                <a:latin typeface="Times New Roman" panose="02020603050405020304" pitchFamily="18" charset="0"/>
                <a:cs typeface="Times New Roman" panose="02020603050405020304" pitchFamily="18" charset="0"/>
              </a:rPr>
              <a:t>3. </a:t>
            </a:r>
            <a:r>
              <a:rPr lang="en" altLang="uk-UA" sz="2400" i="1">
                <a:latin typeface="Times New Roman" panose="02020603050405020304" pitchFamily="18" charset="0"/>
                <a:cs typeface="Times New Roman" panose="02020603050405020304" pitchFamily="18" charset="0"/>
              </a:rPr>
              <a:t>Controlled-release dosage forms. </a:t>
            </a:r>
            <a:r>
              <a:rPr lang="en" altLang="uk-UA" sz="2400">
                <a:latin typeface="Times New Roman" panose="02020603050405020304" pitchFamily="18" charset="0"/>
                <a:cs typeface="Times New Roman" panose="02020603050405020304" pitchFamily="18" charset="0"/>
              </a:rPr>
              <a:t>Such forms are necessary for drugs that are taken for a long time (weeks, months, years), which is especially important for the treatment of chronic diseases.</a:t>
            </a:r>
            <a:endParaRPr lang="uk-UA" altLang="uk-UA" sz="2400">
              <a:latin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ChangeArrowheads="1"/>
          </p:cNvSpPr>
          <p:nvPr/>
        </p:nvSpPr>
        <p:spPr bwMode="auto">
          <a:xfrm>
            <a:off x="0" y="685800"/>
            <a:ext cx="9144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just" eaLnBrk="1" hangingPunct="1">
              <a:spcBef>
                <a:spcPct val="0"/>
              </a:spcBef>
              <a:buClrTx/>
              <a:buSzTx/>
              <a:buFontTx/>
              <a:buNone/>
            </a:pPr>
            <a:r>
              <a:rPr lang="en" altLang="uk-UA" sz="2800">
                <a:latin typeface="Times New Roman" panose="02020603050405020304" pitchFamily="18" charset="0"/>
                <a:cs typeface="Times New Roman" panose="02020603050405020304" pitchFamily="18" charset="0"/>
              </a:rPr>
              <a:t>The third generation dosage forms are characterized by:</a:t>
            </a:r>
            <a:endParaRPr lang="uk-UA" altLang="uk-UA" sz="2800"/>
          </a:p>
          <a:p>
            <a:pPr algn="just">
              <a:spcBef>
                <a:spcPct val="0"/>
              </a:spcBef>
              <a:buClrTx/>
              <a:buSzTx/>
              <a:buFontTx/>
              <a:buNone/>
            </a:pPr>
            <a:r>
              <a:rPr lang="en" altLang="uk-UA" sz="2800">
                <a:latin typeface="Times New Roman" panose="02020603050405020304" pitchFamily="18" charset="0"/>
                <a:cs typeface="Times New Roman" panose="02020603050405020304" pitchFamily="18" charset="0"/>
              </a:rPr>
              <a:t>- continuous, long-term LH supply (from several weeks to several months);</a:t>
            </a:r>
            <a:endParaRPr lang="uk-UA" altLang="uk-UA" sz="2800"/>
          </a:p>
          <a:p>
            <a:pPr algn="just">
              <a:spcBef>
                <a:spcPct val="0"/>
              </a:spcBef>
              <a:buClrTx/>
              <a:buSzTx/>
              <a:buFontTx/>
              <a:buNone/>
            </a:pPr>
            <a:r>
              <a:rPr lang="en" altLang="uk-UA" sz="2800">
                <a:latin typeface="Times New Roman" panose="02020603050405020304" pitchFamily="18" charset="0"/>
                <a:cs typeface="Times New Roman" panose="02020603050405020304" pitchFamily="18" charset="0"/>
              </a:rPr>
              <a:t>- Ability to choose the drug release rate;</a:t>
            </a:r>
            <a:endParaRPr lang="uk-UA" altLang="uk-UA" sz="2800"/>
          </a:p>
          <a:p>
            <a:pPr algn="just">
              <a:spcBef>
                <a:spcPct val="0"/>
              </a:spcBef>
              <a:buClrTx/>
              <a:buSzTx/>
              <a:buFontTx/>
              <a:buNone/>
            </a:pPr>
            <a:r>
              <a:rPr lang="en" altLang="uk-UA" sz="2800">
                <a:latin typeface="Times New Roman" panose="02020603050405020304" pitchFamily="18" charset="0"/>
                <a:cs typeface="Times New Roman" panose="02020603050405020304" pitchFamily="18" charset="0"/>
              </a:rPr>
              <a:t>the possibility of delivering minimal amounts of active ingredients into the body, which reduces their consumption;</a:t>
            </a:r>
            <a:endParaRPr lang="uk-UA" altLang="uk-UA" sz="2800"/>
          </a:p>
          <a:p>
            <a:pPr algn="just">
              <a:spcBef>
                <a:spcPct val="0"/>
              </a:spcBef>
              <a:buClrTx/>
              <a:buSzTx/>
              <a:buFontTx/>
              <a:buNone/>
            </a:pPr>
            <a:r>
              <a:rPr lang="en" altLang="uk-UA" sz="2800">
                <a:latin typeface="Times New Roman" panose="02020603050405020304" pitchFamily="18" charset="0"/>
                <a:cs typeface="Times New Roman" panose="02020603050405020304" pitchFamily="18" charset="0"/>
              </a:rPr>
              <a:t>- Medicinal substances are isolated from the internal environment of the body, which significantly reduces their side effects.</a:t>
            </a:r>
            <a:endParaRPr lang="uk-UA" altLang="uk-UA" sz="2800">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ChangeArrowheads="1"/>
          </p:cNvSpPr>
          <p:nvPr/>
        </p:nvSpPr>
        <p:spPr bwMode="auto">
          <a:xfrm>
            <a:off x="0" y="609600"/>
            <a:ext cx="91440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49263">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just" eaLnBrk="1" hangingPunct="1">
              <a:spcBef>
                <a:spcPct val="0"/>
              </a:spcBef>
              <a:buClrTx/>
              <a:buSzTx/>
              <a:buFontTx/>
              <a:buNone/>
            </a:pPr>
            <a:r>
              <a:rPr lang="en" altLang="uk-UA" sz="2800">
                <a:latin typeface="Times New Roman" panose="02020603050405020304" pitchFamily="18" charset="0"/>
                <a:cs typeface="Times New Roman" panose="02020603050405020304" pitchFamily="18" charset="0"/>
              </a:rPr>
              <a:t>Third-generation dosage forms are divided into two groups:</a:t>
            </a:r>
            <a:endParaRPr lang="uk-UA" altLang="uk-UA" sz="2800"/>
          </a:p>
          <a:p>
            <a:pPr algn="just">
              <a:spcBef>
                <a:spcPct val="0"/>
              </a:spcBef>
              <a:buClrTx/>
              <a:buSzTx/>
              <a:buFontTx/>
              <a:buNone/>
            </a:pPr>
            <a:r>
              <a:rPr lang="en" altLang="uk-UA" sz="2800">
                <a:latin typeface="Times New Roman" panose="02020603050405020304" pitchFamily="18" charset="0"/>
                <a:cs typeface="Times New Roman" panose="02020603050405020304" pitchFamily="18" charset="0"/>
              </a:rPr>
              <a:t>1 - reservoir systems with programmed release of medicinal substances (C-1);</a:t>
            </a:r>
            <a:endParaRPr lang="uk-UA" altLang="uk-UA" sz="2800"/>
          </a:p>
          <a:p>
            <a:pPr algn="just">
              <a:spcBef>
                <a:spcPct val="0"/>
              </a:spcBef>
              <a:buClrTx/>
              <a:buSzTx/>
              <a:buFontTx/>
              <a:buNone/>
            </a:pPr>
            <a:r>
              <a:rPr lang="en" altLang="uk-UA" sz="2800">
                <a:latin typeface="Times New Roman" panose="02020603050405020304" pitchFamily="18" charset="0"/>
                <a:cs typeface="Times New Roman" panose="02020603050405020304" pitchFamily="18" charset="0"/>
              </a:rPr>
              <a:t>2 - systems for targeted delivery of medicinal substances (C-2).</a:t>
            </a:r>
            <a:endParaRPr lang="uk-UA" altLang="uk-UA" sz="2800">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ChangeArrowheads="1"/>
          </p:cNvSpPr>
          <p:nvPr/>
        </p:nvSpPr>
        <p:spPr bwMode="auto">
          <a:xfrm>
            <a:off x="0" y="609600"/>
            <a:ext cx="91440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eaLnBrk="1" hangingPunct="1">
              <a:spcBef>
                <a:spcPct val="0"/>
              </a:spcBef>
              <a:buClrTx/>
              <a:buSzTx/>
              <a:buFontTx/>
              <a:buNone/>
            </a:pPr>
            <a:r>
              <a:rPr lang="en" altLang="uk-UA" sz="2800">
                <a:latin typeface="Times New Roman" panose="02020603050405020304" pitchFamily="18" charset="0"/>
                <a:cs typeface="Times New Roman" panose="02020603050405020304" pitchFamily="18" charset="0"/>
              </a:rPr>
              <a:t>C-1 systems provide a stable supply of medicinal substances to the body, reduce their side effects, contain a certain amount of medicinal substances that are released from C-1 over a given period of time. These are the so-called reservoir systems, consisting of 4 main components:</a:t>
            </a:r>
            <a:endParaRPr lang="uk-UA" altLang="uk-UA" sz="2800"/>
          </a:p>
          <a:p>
            <a:pPr>
              <a:spcBef>
                <a:spcPct val="0"/>
              </a:spcBef>
              <a:buClrTx/>
              <a:buSzTx/>
              <a:buFontTx/>
              <a:buNone/>
            </a:pPr>
            <a:r>
              <a:rPr lang="en" altLang="uk-UA" sz="2800">
                <a:latin typeface="Times New Roman" panose="02020603050405020304" pitchFamily="18" charset="0"/>
                <a:cs typeface="Times New Roman" panose="02020603050405020304" pitchFamily="18" charset="0"/>
              </a:rPr>
              <a:t>- Reservoir for medicinal substances;</a:t>
            </a:r>
            <a:endParaRPr lang="uk-UA" altLang="uk-UA" sz="2800"/>
          </a:p>
          <a:p>
            <a:pPr>
              <a:spcBef>
                <a:spcPct val="0"/>
              </a:spcBef>
              <a:buClrTx/>
              <a:buSzTx/>
              <a:buFontTx/>
              <a:buNone/>
            </a:pPr>
            <a:r>
              <a:rPr lang="en" altLang="uk-UA" sz="2800">
                <a:latin typeface="Times New Roman" panose="02020603050405020304" pitchFamily="18" charset="0"/>
                <a:cs typeface="Times New Roman" panose="02020603050405020304" pitchFamily="18" charset="0"/>
              </a:rPr>
              <a:t>- Device for monitoring the receipt of drugs;</a:t>
            </a:r>
            <a:endParaRPr lang="uk-UA" altLang="uk-UA" sz="2800"/>
          </a:p>
          <a:p>
            <a:pPr>
              <a:spcBef>
                <a:spcPct val="0"/>
              </a:spcBef>
              <a:buClrTx/>
              <a:buSzTx/>
              <a:buFontTx/>
              <a:buNone/>
            </a:pPr>
            <a:r>
              <a:rPr lang="en" altLang="uk-UA" sz="2800">
                <a:latin typeface="Times New Roman" panose="02020603050405020304" pitchFamily="18" charset="0"/>
                <a:cs typeface="Times New Roman" panose="02020603050405020304" pitchFamily="18" charset="0"/>
              </a:rPr>
              <a:t>- Energy source;</a:t>
            </a:r>
            <a:endParaRPr lang="uk-UA" altLang="uk-UA" sz="2800">
              <a:cs typeface="Times New Roman" panose="02020603050405020304" pitchFamily="18" charset="0"/>
            </a:endParaRPr>
          </a:p>
          <a:p>
            <a:pPr>
              <a:spcBef>
                <a:spcPct val="0"/>
              </a:spcBef>
              <a:buClrTx/>
              <a:buSzTx/>
              <a:buFontTx/>
              <a:buNone/>
            </a:pPr>
            <a:r>
              <a:rPr lang="en" altLang="uk-UA" sz="2800">
                <a:latin typeface="Arial" panose="020B0604020202020204" pitchFamily="34" charset="0"/>
                <a:cs typeface="Times New Roman" panose="02020603050405020304" pitchFamily="18" charset="0"/>
              </a:rPr>
              <a:t>- Element of communication with the biological system</a:t>
            </a:r>
            <a:endParaRPr lang="uk-UA" altLang="uk-UA" sz="2800">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ChangeArrowheads="1"/>
          </p:cNvSpPr>
          <p:nvPr/>
        </p:nvSpPr>
        <p:spPr bwMode="auto">
          <a:xfrm>
            <a:off x="0" y="187325"/>
            <a:ext cx="9144000"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just" eaLnBrk="1" hangingPunct="1">
              <a:spcBef>
                <a:spcPct val="0"/>
              </a:spcBef>
              <a:buClrTx/>
              <a:buSzTx/>
              <a:buFontTx/>
              <a:buNone/>
            </a:pPr>
            <a:r>
              <a:rPr lang="en" altLang="uk-UA" sz="2400">
                <a:latin typeface="Times New Roman" panose="02020603050405020304" pitchFamily="18" charset="0"/>
                <a:cs typeface="Times New Roman" panose="02020603050405020304" pitchFamily="18" charset="0"/>
              </a:rPr>
              <a:t>C-2 - targeted drug delivery systems - create good prospects in the field of drug therapy associated with the targeted delivery of medicinal substances to a given target organ (tissue). These systems allow significantly reducing the toxicity of drugs and their economical use (since 90% of the drugs used do not reach the target), reduce side effects and reduce the dose of drugs administered.</a:t>
            </a:r>
            <a:endParaRPr lang="uk-UA" altLang="uk-UA" sz="2400"/>
          </a:p>
          <a:p>
            <a:pPr algn="just">
              <a:spcBef>
                <a:spcPct val="0"/>
              </a:spcBef>
              <a:buClrTx/>
              <a:buSzTx/>
              <a:buFontTx/>
              <a:buNone/>
            </a:pPr>
            <a:r>
              <a:rPr lang="en" altLang="uk-UA" sz="2400">
                <a:latin typeface="Times New Roman" panose="02020603050405020304" pitchFamily="18" charset="0"/>
                <a:cs typeface="Times New Roman" panose="02020603050405020304" pitchFamily="18" charset="0"/>
              </a:rPr>
              <a:t>C-2 is liposomes, nanoparticles, and navocapsules. With the help of special drug delivery systems, the following can be delivered:</a:t>
            </a:r>
            <a:endParaRPr lang="uk-UA" altLang="uk-UA" sz="2400"/>
          </a:p>
          <a:p>
            <a:pPr algn="just">
              <a:spcBef>
                <a:spcPct val="0"/>
              </a:spcBef>
              <a:buClrTx/>
              <a:buSzTx/>
              <a:buFontTx/>
              <a:buNone/>
            </a:pPr>
            <a:r>
              <a:rPr lang="en" altLang="uk-UA" sz="2400">
                <a:latin typeface="Times New Roman" panose="02020603050405020304" pitchFamily="18" charset="0"/>
                <a:cs typeface="Times New Roman" panose="02020603050405020304" pitchFamily="18" charset="0"/>
              </a:rPr>
              <a:t>- In a given organ (lungs, liver);</a:t>
            </a:r>
            <a:endParaRPr lang="uk-UA" altLang="uk-UA" sz="2400"/>
          </a:p>
          <a:p>
            <a:pPr algn="just">
              <a:spcBef>
                <a:spcPct val="0"/>
              </a:spcBef>
              <a:buClrTx/>
              <a:buSzTx/>
              <a:buFontTx/>
              <a:buNone/>
            </a:pPr>
            <a:r>
              <a:rPr lang="en" altLang="uk-UA" sz="2400">
                <a:latin typeface="Times New Roman" panose="02020603050405020304" pitchFamily="18" charset="0"/>
                <a:cs typeface="Times New Roman" panose="02020603050405020304" pitchFamily="18" charset="0"/>
              </a:rPr>
              <a:t>- organ-specific cells (endothelial cells and organs);</a:t>
            </a:r>
            <a:endParaRPr lang="uk-UA" altLang="uk-UA" sz="2400"/>
          </a:p>
          <a:p>
            <a:pPr algn="just">
              <a:spcBef>
                <a:spcPct val="0"/>
              </a:spcBef>
              <a:buClrTx/>
              <a:buSzTx/>
              <a:buFontTx/>
              <a:buNone/>
            </a:pPr>
            <a:r>
              <a:rPr lang="en" altLang="uk-UA" sz="2400">
                <a:latin typeface="Times New Roman" panose="02020603050405020304" pitchFamily="18" charset="0"/>
                <a:cs typeface="Times New Roman" panose="02020603050405020304" pitchFamily="18" charset="0"/>
              </a:rPr>
              <a:t>- into specific cell structures (lysosomes, cytoplasm, etc.).</a:t>
            </a:r>
            <a:endParaRPr lang="uk-UA" altLang="uk-UA" sz="2400">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ChangeArrowheads="1"/>
          </p:cNvSpPr>
          <p:nvPr/>
        </p:nvSpPr>
        <p:spPr bwMode="auto">
          <a:xfrm>
            <a:off x="250825" y="836613"/>
            <a:ext cx="8496300" cy="3503612"/>
          </a:xfrm>
          <a:prstGeom prst="rect">
            <a:avLst/>
          </a:prstGeom>
          <a:noFill/>
          <a:ln w="9525">
            <a:noFill/>
            <a:miter lim="800000"/>
            <a:headEnd/>
            <a:tailEnd/>
          </a:ln>
          <a:effectLst/>
        </p:spPr>
        <p:txBody>
          <a:bodyPr anchor="ctr">
            <a:spAutoFit/>
          </a:bodyPr>
          <a:lstStyle/>
          <a:p>
            <a:pPr algn="just" eaLnBrk="1" hangingPunct="1">
              <a:defRPr/>
            </a:pPr>
            <a:r>
              <a:rPr lang="en" sz="3200" b="1" i="1" u="sng">
                <a:effectLst>
                  <a:outerShdw blurRad="38100" dist="38100" dir="2700000" algn="tl">
                    <a:srgbClr val="000000"/>
                  </a:outerShdw>
                </a:effectLst>
              </a:rPr>
              <a:t>Therapeutic delivery systems </a:t>
            </a:r>
            <a:r>
              <a:rPr lang="en" sz="3200" b="1" i="1">
                <a:effectLst>
                  <a:outerShdw blurRad="38100" dist="38100" dir="2700000" algn="tl">
                    <a:srgbClr val="000000"/>
                  </a:outerShdw>
                </a:effectLst>
              </a:rPr>
              <a:t>(TDS) are devices or dosage forms that release a drug substance at a programmed rate at specific intervals.</a:t>
            </a:r>
            <a:r>
              <a:rPr lang="en" sz="2400" i="1">
                <a:effectLst>
                  <a:outerShdw blurRad="38100" dist="38100" dir="2700000" algn="tl">
                    <a:srgbClr val="000000"/>
                  </a:outerShdw>
                </a:effectLst>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468313" y="168275"/>
            <a:ext cx="8135937" cy="1006475"/>
          </a:xfrm>
          <a:prstGeom prst="rect">
            <a:avLst/>
          </a:prstGeom>
          <a:noFill/>
          <a:ln w="9525">
            <a:noFill/>
            <a:miter lim="800000"/>
            <a:headEnd/>
            <a:tailEnd/>
          </a:ln>
          <a:effectLst/>
        </p:spPr>
        <p:txBody>
          <a:bodyPr anchor="ctr">
            <a:spAutoFit/>
          </a:bodyPr>
          <a:lstStyle/>
          <a:p>
            <a:pPr algn="ctr" eaLnBrk="1" hangingPunct="1">
              <a:defRPr/>
            </a:pPr>
            <a:r>
              <a:rPr lang="en" sz="3000" b="1" i="1">
                <a:effectLst>
                  <a:outerShdw blurRad="38100" dist="38100" dir="2700000" algn="tl">
                    <a:srgbClr val="000000"/>
                  </a:outerShdw>
                </a:effectLst>
              </a:rPr>
              <a:t>Depending on the route of administration, TK can be classified into systems:</a:t>
            </a:r>
          </a:p>
        </p:txBody>
      </p:sp>
      <p:sp>
        <p:nvSpPr>
          <p:cNvPr id="9222" name="Rectangle 6"/>
          <p:cNvSpPr>
            <a:spLocks noGrp="1" noRot="1" noChangeArrowheads="1"/>
          </p:cNvSpPr>
          <p:nvPr>
            <p:ph type="body" idx="1"/>
          </p:nvPr>
        </p:nvSpPr>
        <p:spPr>
          <a:xfrm>
            <a:off x="468313" y="1196975"/>
            <a:ext cx="8377237" cy="3168650"/>
          </a:xfrm>
        </p:spPr>
        <p:txBody>
          <a:bodyPr/>
          <a:lstStyle/>
          <a:p>
            <a:pPr eaLnBrk="1" hangingPunct="1">
              <a:defRPr/>
            </a:pPr>
            <a:r>
              <a:rPr lang="en" sz="2400" b="1" i="1" smtClean="0"/>
              <a:t> </a:t>
            </a:r>
            <a:r>
              <a:rPr lang="en" sz="2400" b="1" i="1" smtClean="0">
                <a:effectLst/>
              </a:rPr>
              <a:t>oral;</a:t>
            </a:r>
          </a:p>
          <a:p>
            <a:pPr eaLnBrk="1" hangingPunct="1">
              <a:defRPr/>
            </a:pPr>
            <a:r>
              <a:rPr lang="en" sz="2400" b="1" i="1" smtClean="0">
                <a:effectLst/>
              </a:rPr>
              <a:t>transdermal;</a:t>
            </a:r>
          </a:p>
          <a:p>
            <a:pPr eaLnBrk="1" hangingPunct="1">
              <a:defRPr/>
            </a:pPr>
            <a:r>
              <a:rPr lang="en" sz="2400" b="1" i="1" smtClean="0">
                <a:effectLst/>
              </a:rPr>
              <a:t>intraocular;</a:t>
            </a:r>
          </a:p>
          <a:p>
            <a:pPr eaLnBrk="1" hangingPunct="1">
              <a:defRPr/>
            </a:pPr>
            <a:r>
              <a:rPr lang="en" sz="2400" b="1" i="1" smtClean="0">
                <a:effectLst/>
              </a:rPr>
              <a:t>intracavitary (intrauterine, rectal, etc.);</a:t>
            </a:r>
          </a:p>
          <a:p>
            <a:pPr eaLnBrk="1" hangingPunct="1">
              <a:defRPr/>
            </a:pPr>
            <a:r>
              <a:rPr lang="en" sz="2400" b="1" i="1" smtClean="0">
                <a:effectLst/>
              </a:rPr>
              <a:t>implant (silicone);</a:t>
            </a:r>
          </a:p>
          <a:p>
            <a:pPr eaLnBrk="1" hangingPunct="1">
              <a:defRPr/>
            </a:pPr>
            <a:r>
              <a:rPr lang="en" sz="2400" b="1" i="1" smtClean="0">
                <a:effectLst/>
              </a:rPr>
              <a:t>infusion.</a:t>
            </a:r>
          </a:p>
        </p:txBody>
      </p:sp>
      <p:sp>
        <p:nvSpPr>
          <p:cNvPr id="9223" name="Rectangle 7"/>
          <p:cNvSpPr>
            <a:spLocks noChangeArrowheads="1"/>
          </p:cNvSpPr>
          <p:nvPr/>
        </p:nvSpPr>
        <p:spPr bwMode="auto">
          <a:xfrm>
            <a:off x="611188" y="4352925"/>
            <a:ext cx="8135937" cy="2011363"/>
          </a:xfrm>
          <a:prstGeom prst="rect">
            <a:avLst/>
          </a:prstGeom>
          <a:noFill/>
          <a:ln w="9525">
            <a:noFill/>
            <a:miter lim="800000"/>
            <a:headEnd/>
            <a:tailEnd/>
          </a:ln>
          <a:effectLst/>
        </p:spPr>
        <p:txBody>
          <a:bodyPr anchor="ctr">
            <a:spAutoFit/>
          </a:bodyPr>
          <a:lstStyle/>
          <a:p>
            <a:pPr algn="ctr" eaLnBrk="1" hangingPunct="1">
              <a:defRPr/>
            </a:pPr>
            <a:r>
              <a:rPr lang="en" sz="2400" b="1" i="1">
                <a:effectLst>
                  <a:outerShdw blurRad="38100" dist="38100" dir="2700000" algn="tl">
                    <a:srgbClr val="000000"/>
                  </a:outerShdw>
                </a:effectLst>
              </a:rPr>
              <a:t>The delivery of drugs to a given area of the body occurs in several stages:</a:t>
            </a:r>
          </a:p>
          <a:p>
            <a:pPr algn="ctr" eaLnBrk="1" hangingPunct="1">
              <a:defRPr/>
            </a:pPr>
            <a:endParaRPr lang="uk-UA" b="1" i="1">
              <a:effectLst>
                <a:outerShdw blurRad="38100" dist="38100" dir="2700000" algn="tl">
                  <a:srgbClr val="000000"/>
                </a:outerShdw>
              </a:effectLst>
            </a:endParaRPr>
          </a:p>
          <a:p>
            <a:pPr algn="ctr" eaLnBrk="1" hangingPunct="1">
              <a:defRPr/>
            </a:pPr>
            <a:r>
              <a:rPr lang="en" sz="2000" b="1" i="1">
                <a:effectLst>
                  <a:outerShdw blurRad="38100" dist="38100" dir="2700000" algn="tl">
                    <a:srgbClr val="000000"/>
                  </a:outerShdw>
                </a:effectLst>
              </a:rPr>
              <a:t>- Release of drugs from the system;</a:t>
            </a:r>
          </a:p>
          <a:p>
            <a:pPr algn="ctr" eaLnBrk="1" hangingPunct="1">
              <a:defRPr/>
            </a:pPr>
            <a:r>
              <a:rPr lang="en" sz="2000" b="1" i="1">
                <a:effectLst>
                  <a:outerShdw blurRad="38100" dist="38100" dir="2700000" algn="tl">
                    <a:srgbClr val="000000"/>
                  </a:outerShdw>
                </a:effectLst>
              </a:rPr>
              <a:t>- Diffusion into the local bloodstream;</a:t>
            </a:r>
          </a:p>
          <a:p>
            <a:pPr algn="ctr" eaLnBrk="1" hangingPunct="1">
              <a:defRPr/>
            </a:pPr>
            <a:r>
              <a:rPr lang="en" b="1" i="1">
                <a:effectLst>
                  <a:outerShdw blurRad="38100" dist="38100" dir="2700000" algn="tl">
                    <a:srgbClr val="000000"/>
                  </a:outerShdw>
                </a:effectLst>
              </a:rPr>
              <a:t>-</a:t>
            </a:r>
            <a:r>
              <a:rPr lang="en"/>
              <a:t> </a:t>
            </a:r>
            <a:r>
              <a:rPr lang="en" sz="2000" b="1" i="1">
                <a:effectLst>
                  <a:outerShdw blurRad="38100" dist="38100" dir="2700000" algn="tl">
                    <a:srgbClr val="000000"/>
                  </a:outerShdw>
                </a:effectLst>
              </a:rPr>
              <a:t>transportation to the organ.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Rectangle 7"/>
          <p:cNvSpPr>
            <a:spLocks noGrp="1" noChangeArrowheads="1"/>
          </p:cNvSpPr>
          <p:nvPr>
            <p:ph type="subTitle" idx="1"/>
          </p:nvPr>
        </p:nvSpPr>
        <p:spPr>
          <a:xfrm>
            <a:off x="1476375" y="333375"/>
            <a:ext cx="6048375" cy="792163"/>
          </a:xfrm>
        </p:spPr>
        <p:txBody>
          <a:bodyPr/>
          <a:lstStyle/>
          <a:p>
            <a:pPr eaLnBrk="1" hangingPunct="1">
              <a:defRPr/>
            </a:pPr>
            <a:r>
              <a:rPr lang="en" sz="3600" b="1" smtClean="0"/>
              <a:t>         </a:t>
            </a:r>
            <a:r>
              <a:rPr lang="en" sz="4000" b="1" smtClean="0"/>
              <a:t>Oral TK</a:t>
            </a:r>
          </a:p>
        </p:txBody>
      </p:sp>
      <p:sp>
        <p:nvSpPr>
          <p:cNvPr id="11272" name="Rectangle 8"/>
          <p:cNvSpPr>
            <a:spLocks noChangeArrowheads="1"/>
          </p:cNvSpPr>
          <p:nvPr/>
        </p:nvSpPr>
        <p:spPr bwMode="auto">
          <a:xfrm>
            <a:off x="395288" y="1125538"/>
            <a:ext cx="8569325" cy="5203825"/>
          </a:xfrm>
          <a:prstGeom prst="rect">
            <a:avLst/>
          </a:prstGeom>
          <a:noFill/>
          <a:ln w="9525">
            <a:noFill/>
            <a:miter lim="800000"/>
            <a:headEnd/>
            <a:tailEnd/>
          </a:ln>
          <a:effectLst/>
        </p:spPr>
        <p:txBody>
          <a:bodyPr anchor="ctr">
            <a:spAutoFit/>
          </a:bodyPr>
          <a:lstStyle/>
          <a:p>
            <a:pPr algn="just" eaLnBrk="1" hangingPunct="1">
              <a:defRPr/>
            </a:pPr>
            <a:r>
              <a:rPr lang="en" sz="2400"/>
              <a:t> </a:t>
            </a:r>
            <a:r>
              <a:rPr lang="en" sz="2400" b="1">
                <a:effectLst>
                  <a:outerShdw blurRad="38100" dist="38100" dir="2700000" algn="tl">
                    <a:srgbClr val="000000"/>
                  </a:outerShdw>
                </a:effectLst>
              </a:rPr>
              <a:t>They are coated pills with holes. They are also called elementary osmotic pumps. The release of LH here is influenced by the following factors:</a:t>
            </a:r>
          </a:p>
          <a:p>
            <a:pPr algn="just" eaLnBrk="1" hangingPunct="1">
              <a:defRPr/>
            </a:pPr>
            <a:endParaRPr lang="ru-RU" sz="2400" b="1">
              <a:effectLst>
                <a:outerShdw blurRad="38100" dist="38100" dir="2700000" algn="tl">
                  <a:srgbClr val="000000"/>
                </a:outerShdw>
              </a:effectLst>
            </a:endParaRPr>
          </a:p>
          <a:p>
            <a:pPr eaLnBrk="1" hangingPunct="1">
              <a:defRPr/>
            </a:pPr>
            <a:r>
              <a:rPr lang="en" sz="2400" b="1" i="1"/>
              <a:t>- nature of excipients;</a:t>
            </a:r>
          </a:p>
          <a:p>
            <a:pPr eaLnBrk="1" hangingPunct="1">
              <a:defRPr/>
            </a:pPr>
            <a:r>
              <a:rPr lang="en" sz="2400" b="1" i="1"/>
              <a:t>- Ratio of polymer and drug amounts;</a:t>
            </a:r>
          </a:p>
          <a:p>
            <a:pPr eaLnBrk="1" hangingPunct="1">
              <a:defRPr/>
            </a:pPr>
            <a:r>
              <a:rPr lang="en" sz="2400" b="1" i="1"/>
              <a:t>- Matrix tablet shape;</a:t>
            </a:r>
          </a:p>
          <a:p>
            <a:pPr eaLnBrk="1" hangingPunct="1">
              <a:defRPr/>
            </a:pPr>
            <a:r>
              <a:rPr lang="en" sz="2400" b="1" i="1"/>
              <a:t>- Presence of a shell.</a:t>
            </a:r>
          </a:p>
          <a:p>
            <a:pPr algn="just" eaLnBrk="1" hangingPunct="1">
              <a:defRPr/>
            </a:pPr>
            <a:r>
              <a:rPr lang="en" sz="2400" b="1">
                <a:effectLst>
                  <a:outerShdw blurRad="38100" dist="38100" dir="2700000" algn="tl">
                    <a:srgbClr val="000000"/>
                  </a:outerShdw>
                </a:effectLst>
              </a:rPr>
              <a:t> </a:t>
            </a:r>
          </a:p>
          <a:p>
            <a:pPr algn="just" eaLnBrk="1" hangingPunct="1">
              <a:defRPr/>
            </a:pPr>
            <a:r>
              <a:rPr lang="en" sz="2400" b="1">
                <a:effectLst>
                  <a:outerShdw blurRad="38100" dist="38100" dir="2700000" algn="tl">
                    <a:srgbClr val="000000"/>
                  </a:outerShdw>
                </a:effectLst>
              </a:rPr>
              <a:t>Depending on the nature of the BP matrices, they are divided into </a:t>
            </a:r>
            <a:r>
              <a:rPr lang="en" sz="2400" b="1" i="1" u="sng">
                <a:effectLst>
                  <a:outerShdw blurRad="38100" dist="38100" dir="2700000" algn="tl">
                    <a:srgbClr val="000000"/>
                  </a:outerShdw>
                </a:effectLst>
              </a:rPr>
              <a:t>hydrophilic, hydrophobic, inert, and inorganic.</a:t>
            </a:r>
          </a:p>
          <a:p>
            <a:pPr algn="just" eaLnBrk="1" hangingPunct="1">
              <a:defRPr/>
            </a:pPr>
            <a:endParaRPr lang="uk-UA" sz="2400" b="1" i="1" u="sng">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ChangeArrowheads="1"/>
          </p:cNvSpPr>
          <p:nvPr/>
        </p:nvSpPr>
        <p:spPr bwMode="auto">
          <a:xfrm>
            <a:off x="250825" y="1328738"/>
            <a:ext cx="8569325" cy="3935412"/>
          </a:xfrm>
          <a:prstGeom prst="rect">
            <a:avLst/>
          </a:prstGeom>
          <a:noFill/>
          <a:ln w="9525">
            <a:noFill/>
            <a:miter lim="800000"/>
            <a:headEnd/>
            <a:tailEnd/>
          </a:ln>
          <a:effectLst/>
        </p:spPr>
        <p:txBody>
          <a:bodyPr anchor="ctr">
            <a:spAutoFit/>
          </a:bodyPr>
          <a:lstStyle/>
          <a:p>
            <a:pPr algn="just" eaLnBrk="1" hangingPunct="1">
              <a:defRPr/>
            </a:pPr>
            <a:r>
              <a:rPr lang="en" sz="2800" b="1" i="1"/>
              <a:t> </a:t>
            </a:r>
            <a:r>
              <a:rPr lang="en" sz="2800" b="1" i="1" u="sng">
                <a:effectLst>
                  <a:outerShdw blurRad="38100" dist="38100" dir="2700000" algn="tl">
                    <a:srgbClr val="000000"/>
                  </a:outerShdw>
                </a:effectLst>
              </a:rPr>
              <a:t>The porosity </a:t>
            </a:r>
            <a:r>
              <a:rPr lang="en" sz="2800" b="1" u="sng">
                <a:effectLst>
                  <a:outerShdw blurRad="38100" dist="38100" dir="2700000" algn="tl">
                    <a:srgbClr val="000000"/>
                  </a:outerShdw>
                </a:effectLst>
              </a:rPr>
              <a:t>of the matrix </a:t>
            </a:r>
            <a:r>
              <a:rPr lang="en" sz="2800" b="1">
                <a:effectLst>
                  <a:outerShdw blurRad="38100" dist="38100" dir="2700000" algn="tl">
                    <a:srgbClr val="000000"/>
                  </a:outerShdw>
                </a:effectLst>
              </a:rPr>
              <a:t>significantly affects the drug release rate, which is regulated by the force of the pressing pressure, the degree of grinding of the matrix components, and the amount of easily soluble substances - converters. Sodium chloride, PEG, etc. are used as converters.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323850" y="433388"/>
            <a:ext cx="8569325" cy="5995987"/>
          </a:xfrm>
          <a:prstGeom prst="rect">
            <a:avLst/>
          </a:prstGeom>
          <a:noFill/>
          <a:ln w="9525">
            <a:noFill/>
            <a:miter lim="800000"/>
            <a:headEnd/>
            <a:tailEnd/>
          </a:ln>
          <a:effectLst/>
        </p:spPr>
        <p:txBody>
          <a:bodyPr anchor="ctr">
            <a:spAutoFit/>
          </a:bodyPr>
          <a:lstStyle/>
          <a:p>
            <a:pPr indent="255588" algn="just" eaLnBrk="1" hangingPunct="1">
              <a:defRPr/>
            </a:pPr>
            <a:r>
              <a:rPr lang="en"/>
              <a:t> </a:t>
            </a:r>
            <a:r>
              <a:rPr lang="en" sz="2800" b="1" i="1">
                <a:effectLst>
                  <a:outerShdw blurRad="38100" dist="38100" dir="2700000" algn="tl">
                    <a:srgbClr val="000000"/>
                  </a:outerShdw>
                </a:effectLst>
              </a:rPr>
              <a:t>"Oros" </a:t>
            </a:r>
            <a:r>
              <a:rPr lang="en" sz="2800" b="1">
                <a:effectLst>
                  <a:outerShdw blurRad="38100" dist="38100" dir="2700000" algn="tl">
                    <a:srgbClr val="000000"/>
                  </a:outerShdw>
                </a:effectLst>
              </a:rPr>
              <a:t>pills </a:t>
            </a:r>
            <a:r>
              <a:rPr lang="en" sz="2400" b="1">
                <a:effectLst>
                  <a:outerShdw blurRad="38100" dist="38100" dir="2700000" algn="tl">
                    <a:srgbClr val="000000"/>
                  </a:outerShdw>
                </a:effectLst>
              </a:rPr>
              <a:t>perform the functions of an osmotic pump. They consist of a core with water-soluble medicinal substances and BP, as well as a semi-permeable soluble membrane, in which a hole is made using a laser. As water penetrates through the film, the substance in the core dissolves slowly. The resulting saturated solution absorbs, under the action of osmotic pressure, a new portion of water penetrating through the membrane, and continuously squeezes the solution with the active substance out through the hole (into the stomach or intestines) (Fig. 1).</a:t>
            </a:r>
          </a:p>
          <a:p>
            <a:pPr indent="255588" algn="just" eaLnBrk="1" hangingPunct="1">
              <a:defRPr/>
            </a:pPr>
            <a:r>
              <a:rPr lang="en" sz="2400" b="1">
                <a:effectLst>
                  <a:outerShdw blurRad="38100" dist="38100" dir="2700000" algn="tl">
                    <a:srgbClr val="000000"/>
                  </a:outerShdw>
                </a:effectLst>
              </a:rPr>
              <a:t>The advantage of this form is that the introduction of active substances does not depend on pH and the possibility of accurately calculating the degree of release.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333375"/>
            <a:ext cx="835342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5"/>
          <p:cNvSpPr>
            <a:spLocks noChangeArrowheads="1"/>
          </p:cNvSpPr>
          <p:nvPr/>
        </p:nvSpPr>
        <p:spPr bwMode="auto">
          <a:xfrm>
            <a:off x="250825" y="3530600"/>
            <a:ext cx="8569325" cy="2955925"/>
          </a:xfrm>
          <a:prstGeom prst="rect">
            <a:avLst/>
          </a:prstGeom>
          <a:noFill/>
          <a:ln w="9525">
            <a:noFill/>
            <a:miter lim="800000"/>
            <a:headEnd/>
            <a:tailEnd/>
          </a:ln>
          <a:effectLst/>
        </p:spPr>
        <p:txBody>
          <a:bodyPr anchor="ctr">
            <a:spAutoFit/>
          </a:bodyPr>
          <a:lstStyle/>
          <a:p>
            <a:pPr algn="ctr" eaLnBrk="1" hangingPunct="1">
              <a:defRPr/>
            </a:pPr>
            <a:r>
              <a:rPr lang="en" sz="2400" b="1">
                <a:effectLst>
                  <a:outerShdw blurRad="38100" dist="38100" dir="2700000" algn="tl">
                    <a:srgbClr val="000000"/>
                  </a:outerShdw>
                </a:effectLst>
              </a:rPr>
              <a:t>Fig. 1. Oral therapeutic systems of the “OROS” type:</a:t>
            </a:r>
          </a:p>
          <a:p>
            <a:pPr algn="ctr" eaLnBrk="1" hangingPunct="1">
              <a:defRPr/>
            </a:pPr>
            <a:r>
              <a:rPr lang="en" sz="2000" b="1" i="1">
                <a:effectLst>
                  <a:outerShdw blurRad="38100" dist="38100" dir="2700000" algn="tl">
                    <a:srgbClr val="000000"/>
                  </a:outerShdw>
                </a:effectLst>
              </a:rPr>
              <a:t>1 </a:t>
            </a:r>
            <a:r>
              <a:rPr lang="en" sz="2000" b="1">
                <a:effectLst>
                  <a:outerShdw blurRad="38100" dist="38100" dir="2700000" algn="tl">
                    <a:srgbClr val="000000"/>
                  </a:outerShdw>
                </a:effectLst>
              </a:rPr>
              <a:t>- two-tier device </a:t>
            </a:r>
            <a:r>
              <a:rPr lang="en" sz="2000" b="1" i="1">
                <a:effectLst>
                  <a:outerShdw blurRad="38100" dist="38100" dir="2700000" algn="tl">
                    <a:srgbClr val="000000"/>
                  </a:outerShdw>
                </a:effectLst>
              </a:rPr>
              <a:t>; 2 - chamber </a:t>
            </a:r>
            <a:r>
              <a:rPr lang="en" sz="2000" b="1">
                <a:effectLst>
                  <a:outerShdw blurRad="38100" dist="38100" dir="2700000" algn="tl">
                    <a:srgbClr val="000000"/>
                  </a:outerShdw>
                </a:effectLst>
              </a:rPr>
              <a:t>with a suspension of the medicinal substance;</a:t>
            </a:r>
          </a:p>
          <a:p>
            <a:pPr algn="ctr" eaLnBrk="1" hangingPunct="1">
              <a:defRPr/>
            </a:pPr>
            <a:r>
              <a:rPr lang="en" sz="2000" b="1">
                <a:effectLst>
                  <a:outerShdw blurRad="38100" dist="38100" dir="2700000" algn="tl">
                    <a:srgbClr val="000000"/>
                  </a:outerShdw>
                </a:effectLst>
              </a:rPr>
              <a:t>3 - semipermeable partition; </a:t>
            </a:r>
            <a:r>
              <a:rPr lang="en" sz="2000" b="1" i="1">
                <a:effectLst>
                  <a:outerShdw blurRad="38100" dist="38100" dir="2700000" algn="tl">
                    <a:srgbClr val="000000"/>
                  </a:outerShdw>
                </a:effectLst>
              </a:rPr>
              <a:t>4 - </a:t>
            </a:r>
            <a:r>
              <a:rPr lang="en" sz="2000" b="1">
                <a:effectLst>
                  <a:outerShdw blurRad="38100" dist="38100" dir="2700000" algn="tl">
                    <a:srgbClr val="000000"/>
                  </a:outerShdw>
                </a:effectLst>
              </a:rPr>
              <a:t>chamber with osmotic agent</a:t>
            </a:r>
          </a:p>
          <a:p>
            <a:pPr algn="ctr" eaLnBrk="1" hangingPunct="1">
              <a:defRPr/>
            </a:pPr>
            <a:r>
              <a:rPr lang="en" sz="2000" b="1">
                <a:effectLst>
                  <a:outerShdw blurRad="38100" dist="38100" dir="2700000" algn="tl">
                    <a:srgbClr val="000000"/>
                  </a:outerShdw>
                </a:effectLst>
              </a:rPr>
              <a:t>5 - water-permeable membrane; </a:t>
            </a:r>
            <a:r>
              <a:rPr lang="en" sz="2000" b="1" i="1">
                <a:effectLst>
                  <a:outerShdw blurRad="38100" dist="38100" dir="2700000" algn="tl">
                    <a:srgbClr val="000000"/>
                  </a:outerShdw>
                </a:effectLst>
              </a:rPr>
              <a:t>6 - </a:t>
            </a:r>
            <a:r>
              <a:rPr lang="en" sz="2000" b="1">
                <a:effectLst>
                  <a:outerShdw blurRad="38100" dist="38100" dir="2700000" algn="tl">
                    <a:srgbClr val="000000"/>
                  </a:outerShdw>
                </a:effectLst>
              </a:rPr>
              <a:t>medicinal suspension</a:t>
            </a:r>
          </a:p>
          <a:p>
            <a:pPr algn="ctr" eaLnBrk="1" hangingPunct="1">
              <a:defRPr/>
            </a:pPr>
            <a:r>
              <a:rPr lang="en" sz="2000" b="1">
                <a:effectLst>
                  <a:outerShdw blurRad="38100" dist="38100" dir="2700000" algn="tl">
                    <a:srgbClr val="000000"/>
                  </a:outerShdw>
                </a:effectLst>
              </a:rPr>
              <a:t>substances; 7 - water; </a:t>
            </a:r>
            <a:r>
              <a:rPr lang="en" sz="2000" b="1" i="1">
                <a:effectLst>
                  <a:outerShdw blurRad="38100" dist="38100" dir="2700000" algn="tl">
                    <a:srgbClr val="000000"/>
                  </a:outerShdw>
                </a:effectLst>
              </a:rPr>
              <a:t>in - </a:t>
            </a:r>
            <a:r>
              <a:rPr lang="en" sz="2000" b="1">
                <a:effectLst>
                  <a:outerShdw blurRad="38100" dist="38100" dir="2700000" algn="tl">
                    <a:srgbClr val="000000"/>
                  </a:outerShdw>
                </a:effectLst>
              </a:rPr>
              <a:t>the core of the tablets and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ChangeArrowheads="1"/>
          </p:cNvSpPr>
          <p:nvPr/>
        </p:nvSpPr>
        <p:spPr bwMode="auto">
          <a:xfrm>
            <a:off x="827088" y="333375"/>
            <a:ext cx="7410450" cy="579438"/>
          </a:xfrm>
          <a:prstGeom prst="rect">
            <a:avLst/>
          </a:prstGeom>
          <a:noFill/>
          <a:ln w="9525">
            <a:noFill/>
            <a:miter lim="800000"/>
            <a:headEnd/>
            <a:tailEnd/>
          </a:ln>
          <a:effectLst/>
        </p:spPr>
        <p:txBody>
          <a:bodyPr wrap="none" anchor="ctr">
            <a:spAutoFit/>
          </a:bodyPr>
          <a:lstStyle/>
          <a:p>
            <a:pPr eaLnBrk="1" hangingPunct="1">
              <a:defRPr/>
            </a:pPr>
            <a:r>
              <a:rPr lang="en"/>
              <a:t> </a:t>
            </a:r>
            <a:r>
              <a:rPr lang="en" sz="3200" b="1">
                <a:effectLst>
                  <a:outerShdw blurRad="38100" dist="38100" dir="2700000" algn="tl">
                    <a:srgbClr val="000000"/>
                  </a:outerShdw>
                </a:effectLst>
              </a:rPr>
              <a:t>Ocular therapeutic systems</a:t>
            </a:r>
          </a:p>
        </p:txBody>
      </p:sp>
      <p:sp>
        <p:nvSpPr>
          <p:cNvPr id="20485" name="Rectangle 5"/>
          <p:cNvSpPr>
            <a:spLocks noChangeArrowheads="1"/>
          </p:cNvSpPr>
          <p:nvPr/>
        </p:nvSpPr>
        <p:spPr bwMode="auto">
          <a:xfrm>
            <a:off x="395288" y="1160463"/>
            <a:ext cx="8497887" cy="1552575"/>
          </a:xfrm>
          <a:prstGeom prst="rect">
            <a:avLst/>
          </a:prstGeom>
          <a:noFill/>
          <a:ln w="9525">
            <a:noFill/>
            <a:miter lim="800000"/>
            <a:headEnd/>
            <a:tailEnd/>
          </a:ln>
          <a:effectLst/>
        </p:spPr>
        <p:txBody>
          <a:bodyPr anchor="ctr">
            <a:spAutoFit/>
          </a:bodyPr>
          <a:lstStyle/>
          <a:p>
            <a:pPr algn="just" eaLnBrk="1" hangingPunct="1">
              <a:defRPr/>
            </a:pPr>
            <a:r>
              <a:rPr lang="en" sz="2000" b="1">
                <a:effectLst>
                  <a:outerShdw blurRad="38100" dist="38100" dir="2700000" algn="tl">
                    <a:srgbClr val="000000"/>
                  </a:outerShdw>
                </a:effectLst>
              </a:rPr>
              <a:t> </a:t>
            </a:r>
            <a:r>
              <a:rPr lang="en" sz="2400" b="1">
                <a:effectLst>
                  <a:outerShdw blurRad="38100" dist="38100" dir="2700000" algn="tl">
                    <a:srgbClr val="000000"/>
                  </a:outerShdw>
                </a:effectLst>
              </a:rPr>
              <a:t>GTS is the most modern technological achievement in the creation of long-acting drugs used in the treatment of various eye diseases.</a:t>
            </a:r>
          </a:p>
        </p:txBody>
      </p:sp>
      <p:sp>
        <p:nvSpPr>
          <p:cNvPr id="20486" name="Rectangle 6"/>
          <p:cNvSpPr>
            <a:spLocks noChangeArrowheads="1"/>
          </p:cNvSpPr>
          <p:nvPr/>
        </p:nvSpPr>
        <p:spPr bwMode="auto">
          <a:xfrm>
            <a:off x="971550" y="2890838"/>
            <a:ext cx="6985000" cy="579437"/>
          </a:xfrm>
          <a:prstGeom prst="rect">
            <a:avLst/>
          </a:prstGeom>
          <a:noFill/>
          <a:ln w="9525">
            <a:noFill/>
            <a:miter lim="800000"/>
            <a:headEnd/>
            <a:tailEnd/>
          </a:ln>
          <a:effectLst/>
        </p:spPr>
        <p:txBody>
          <a:bodyPr anchor="ctr">
            <a:spAutoFit/>
          </a:bodyPr>
          <a:lstStyle/>
          <a:p>
            <a:pPr algn="ctr" eaLnBrk="1" hangingPunct="1">
              <a:defRPr/>
            </a:pPr>
            <a:r>
              <a:rPr lang="en" sz="3200" b="1">
                <a:effectLst>
                  <a:outerShdw blurRad="38100" dist="38100" dir="2700000" algn="tl">
                    <a:srgbClr val="000000"/>
                  </a:outerShdw>
                </a:effectLst>
              </a:rPr>
              <a:t>Advantages:</a:t>
            </a:r>
          </a:p>
        </p:txBody>
      </p:sp>
      <p:sp>
        <p:nvSpPr>
          <p:cNvPr id="15365" name="Rectangle 7"/>
          <p:cNvSpPr>
            <a:spLocks noChangeArrowheads="1"/>
          </p:cNvSpPr>
          <p:nvPr/>
        </p:nvSpPr>
        <p:spPr bwMode="auto">
          <a:xfrm>
            <a:off x="395288" y="4100513"/>
            <a:ext cx="8424862"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55588">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eaLnBrk="1" hangingPunct="1">
              <a:spcBef>
                <a:spcPct val="0"/>
              </a:spcBef>
              <a:buClrTx/>
              <a:buSzTx/>
              <a:buFontTx/>
              <a:buNone/>
            </a:pPr>
            <a:r>
              <a:rPr lang="en" altLang="uk-UA" sz="2000" b="1" i="1"/>
              <a:t>- Dosing accuracy fluctuating over time +20%;</a:t>
            </a:r>
          </a:p>
          <a:p>
            <a:pPr eaLnBrk="1" hangingPunct="1">
              <a:spcBef>
                <a:spcPct val="0"/>
              </a:spcBef>
              <a:buClrTx/>
              <a:buSzTx/>
              <a:buFontTx/>
              <a:buNone/>
            </a:pPr>
            <a:r>
              <a:rPr lang="en" altLang="uk-UA" sz="2000" b="1" i="1"/>
              <a:t>- avoiding contact with the eyes of BP, which are usually included in eye drops;</a:t>
            </a:r>
          </a:p>
          <a:p>
            <a:pPr eaLnBrk="1" hangingPunct="1">
              <a:spcBef>
                <a:spcPct val="0"/>
              </a:spcBef>
              <a:buClrTx/>
              <a:buSzTx/>
              <a:buFontTx/>
              <a:buNone/>
            </a:pPr>
            <a:r>
              <a:rPr lang="en" altLang="uk-UA" sz="2000" b="1" i="1"/>
              <a:t>- Stability of the pH of tear fluid;</a:t>
            </a:r>
          </a:p>
          <a:p>
            <a:pPr eaLnBrk="1" hangingPunct="1">
              <a:spcBef>
                <a:spcPct val="0"/>
              </a:spcBef>
              <a:buClrTx/>
              <a:buSzTx/>
              <a:buFontTx/>
              <a:buNone/>
            </a:pPr>
            <a:r>
              <a:rPr lang="en" altLang="uk-UA" sz="2000" b="1" i="1"/>
              <a:t>- Ensuring long-term action;</a:t>
            </a:r>
          </a:p>
          <a:p>
            <a:pPr eaLnBrk="1" hangingPunct="1">
              <a:spcBef>
                <a:spcPct val="0"/>
              </a:spcBef>
              <a:buClrTx/>
              <a:buSzTx/>
              <a:buFontTx/>
              <a:buNone/>
            </a:pPr>
            <a:r>
              <a:rPr lang="en" altLang="uk-UA" sz="2000" b="1" i="1"/>
              <a:t>- Reducing the number of injections to once a week;</a:t>
            </a:r>
          </a:p>
          <a:p>
            <a:pPr eaLnBrk="1" hangingPunct="1">
              <a:spcBef>
                <a:spcPct val="0"/>
              </a:spcBef>
              <a:buClrTx/>
              <a:buSzTx/>
              <a:buFontTx/>
              <a:buNone/>
            </a:pPr>
            <a:r>
              <a:rPr lang="en" altLang="uk-UA" sz="2000" b="1" i="1"/>
              <a:t>- Reduction of substance consumption.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765175"/>
            <a:ext cx="2447925"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3" name="Rectangle 9"/>
          <p:cNvSpPr>
            <a:spLocks noChangeArrowheads="1"/>
          </p:cNvSpPr>
          <p:nvPr/>
        </p:nvSpPr>
        <p:spPr bwMode="auto">
          <a:xfrm>
            <a:off x="3492500" y="1177925"/>
            <a:ext cx="5327650" cy="3929063"/>
          </a:xfrm>
          <a:prstGeom prst="rect">
            <a:avLst/>
          </a:prstGeom>
          <a:noFill/>
          <a:ln w="9525">
            <a:noFill/>
            <a:miter lim="800000"/>
            <a:headEnd/>
            <a:tailEnd/>
          </a:ln>
          <a:effectLst/>
        </p:spPr>
        <p:txBody>
          <a:bodyPr anchor="ctr">
            <a:spAutoFit/>
          </a:bodyPr>
          <a:lstStyle/>
          <a:p>
            <a:pPr algn="ctr" eaLnBrk="1" hangingPunct="1">
              <a:defRPr/>
            </a:pPr>
            <a:r>
              <a:rPr lang="en" sz="2800" b="1">
                <a:effectLst>
                  <a:outerShdw blurRad="38100" dist="38100" dir="2700000" algn="tl">
                    <a:srgbClr val="000000"/>
                  </a:outerShdw>
                </a:effectLst>
              </a:rPr>
              <a:t>Fig. 2. Structural diagram of the diffusion therapeutic system.</a:t>
            </a:r>
          </a:p>
          <a:p>
            <a:pPr algn="ctr" eaLnBrk="1" hangingPunct="1">
              <a:defRPr/>
            </a:pPr>
            <a:endParaRPr lang="ru-RU" sz="2400" b="1">
              <a:effectLst>
                <a:outerShdw blurRad="38100" dist="38100" dir="2700000" algn="tl">
                  <a:srgbClr val="000000"/>
                </a:outerShdw>
              </a:effectLst>
            </a:endParaRPr>
          </a:p>
          <a:p>
            <a:pPr algn="ctr" eaLnBrk="1" hangingPunct="1">
              <a:defRPr/>
            </a:pPr>
            <a:endParaRPr lang="ru-RU" sz="2400" b="1">
              <a:effectLst>
                <a:outerShdw blurRad="38100" dist="38100" dir="2700000" algn="tl">
                  <a:srgbClr val="000000"/>
                </a:outerShdw>
              </a:effectLst>
            </a:endParaRPr>
          </a:p>
          <a:p>
            <a:pPr algn="ctr" eaLnBrk="1" hangingPunct="1">
              <a:defRPr/>
            </a:pPr>
            <a:r>
              <a:rPr lang="en" sz="2400" b="1">
                <a:effectLst>
                  <a:outerShdw blurRad="38100" dist="38100" dir="2700000" algn="tl">
                    <a:srgbClr val="000000"/>
                  </a:outerShdw>
                </a:effectLst>
              </a:rPr>
              <a:t>1 – drug-releasing membrane;</a:t>
            </a:r>
          </a:p>
          <a:p>
            <a:pPr algn="ctr" eaLnBrk="1" hangingPunct="1">
              <a:defRPr/>
            </a:pPr>
            <a:r>
              <a:rPr lang="en" sz="2400" b="1">
                <a:effectLst>
                  <a:outerShdw blurRad="38100" dist="38100" dir="2700000" algn="tl">
                    <a:srgbClr val="000000"/>
                  </a:outerShdw>
                </a:effectLst>
              </a:rPr>
              <a:t>2 – reservoir with medicinal substance;</a:t>
            </a:r>
          </a:p>
          <a:p>
            <a:pPr algn="ctr" eaLnBrk="1" hangingPunct="1">
              <a:defRPr/>
            </a:pPr>
            <a:r>
              <a:rPr lang="en" sz="2400" b="1">
                <a:effectLst>
                  <a:outerShdw blurRad="38100" dist="38100" dir="2700000" algn="tl">
                    <a:srgbClr val="000000"/>
                  </a:outerShdw>
                </a:effectLst>
              </a:rPr>
              <a:t>3 – painted rim</a:t>
            </a:r>
            <a:endParaRPr lang="uk-UA" sz="2400" b="1">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7" name="Rectangle 9"/>
          <p:cNvSpPr>
            <a:spLocks noChangeArrowheads="1"/>
          </p:cNvSpPr>
          <p:nvPr/>
        </p:nvSpPr>
        <p:spPr bwMode="auto">
          <a:xfrm>
            <a:off x="684213" y="333375"/>
            <a:ext cx="7431087" cy="1066800"/>
          </a:xfrm>
          <a:prstGeom prst="rect">
            <a:avLst/>
          </a:prstGeom>
          <a:noFill/>
          <a:ln w="9525">
            <a:noFill/>
            <a:miter lim="800000"/>
            <a:headEnd/>
            <a:tailEnd/>
          </a:ln>
          <a:effectLst/>
        </p:spPr>
        <p:txBody>
          <a:bodyPr wrap="none" anchor="ctr">
            <a:spAutoFit/>
          </a:bodyPr>
          <a:lstStyle/>
          <a:p>
            <a:pPr algn="ctr" eaLnBrk="1" hangingPunct="1">
              <a:defRPr/>
            </a:pPr>
            <a:r>
              <a:rPr lang="en" sz="3200" b="1">
                <a:effectLst>
                  <a:outerShdw blurRad="38100" dist="38100" dir="2700000" algn="tl">
                    <a:srgbClr val="000000"/>
                  </a:outerShdw>
                </a:effectLst>
              </a:rPr>
              <a:t>Intracavitary therapeutic</a:t>
            </a:r>
            <a:endParaRPr lang="uk-UA" sz="3200" b="1">
              <a:effectLst>
                <a:outerShdw blurRad="38100" dist="38100" dir="2700000" algn="tl">
                  <a:srgbClr val="000000"/>
                </a:outerShdw>
              </a:effectLst>
            </a:endParaRPr>
          </a:p>
          <a:p>
            <a:pPr algn="ctr" eaLnBrk="1" hangingPunct="1">
              <a:defRPr/>
            </a:pPr>
            <a:r>
              <a:rPr lang="en" sz="3200" b="1">
                <a:effectLst>
                  <a:outerShdw blurRad="38100" dist="38100" dir="2700000" algn="tl">
                    <a:srgbClr val="000000"/>
                  </a:outerShdw>
                </a:effectLst>
              </a:rPr>
              <a:t>systems</a:t>
            </a:r>
          </a:p>
        </p:txBody>
      </p:sp>
      <p:sp>
        <p:nvSpPr>
          <p:cNvPr id="27659" name="Rectangle 11"/>
          <p:cNvSpPr>
            <a:spLocks noChangeArrowheads="1"/>
          </p:cNvSpPr>
          <p:nvPr/>
        </p:nvSpPr>
        <p:spPr bwMode="auto">
          <a:xfrm>
            <a:off x="395288" y="1636713"/>
            <a:ext cx="8351837" cy="4664075"/>
          </a:xfrm>
          <a:prstGeom prst="rect">
            <a:avLst/>
          </a:prstGeom>
          <a:noFill/>
          <a:ln w="9525">
            <a:noFill/>
            <a:miter lim="800000"/>
            <a:headEnd/>
            <a:tailEnd/>
          </a:ln>
          <a:effectLst/>
        </p:spPr>
        <p:txBody>
          <a:bodyPr anchor="ctr">
            <a:spAutoFit/>
          </a:bodyPr>
          <a:lstStyle/>
          <a:p>
            <a:pPr algn="just" eaLnBrk="1" hangingPunct="1">
              <a:tabLst>
                <a:tab pos="4405313" algn="l"/>
              </a:tabLst>
              <a:defRPr/>
            </a:pPr>
            <a:r>
              <a:rPr lang="en" sz="2000" b="1">
                <a:effectLst>
                  <a:outerShdw blurRad="38100" dist="38100" dir="2700000" algn="tl">
                    <a:srgbClr val="000000"/>
                  </a:outerShdw>
                </a:effectLst>
              </a:rPr>
              <a:t>This group includes intrauterine, rectal and other </a:t>
            </a:r>
            <a:r>
              <a:rPr lang="ru-RU" sz="2000" b="1">
                <a:effectLst>
                  <a:outerShdw blurRad="38100" dist="38100" dir="2700000" algn="tl">
                    <a:srgbClr val="000000"/>
                  </a:outerShdw>
                </a:effectLst>
              </a:rPr>
              <a:t/>
            </a:r>
            <a:br>
              <a:rPr lang="ru-RU" sz="2000" b="1">
                <a:effectLst>
                  <a:outerShdw blurRad="38100" dist="38100" dir="2700000" algn="tl">
                    <a:srgbClr val="000000"/>
                  </a:outerShdw>
                </a:effectLst>
              </a:rPr>
            </a:br>
            <a:r>
              <a:rPr lang="en" sz="2000" b="1">
                <a:effectLst>
                  <a:outerShdw blurRad="38100" dist="38100" dir="2700000" algn="tl">
                    <a:srgbClr val="000000"/>
                  </a:outerShdw>
                </a:effectLst>
              </a:rPr>
              <a:t>types of intracavitary therapeutic systems (ITS). For example, an example of an intrauterine device is the Progestosert system, which has a T-shape and contains 38 mg of progesterone in the form of a suspension in silicone oil with the addition of barium sulfate, which improves its radiolocalization.</a:t>
            </a:r>
          </a:p>
          <a:p>
            <a:pPr algn="just" eaLnBrk="1" hangingPunct="1">
              <a:tabLst>
                <a:tab pos="4405313" algn="l"/>
              </a:tabLst>
              <a:defRPr/>
            </a:pPr>
            <a:r>
              <a:rPr lang="en" sz="2000" b="1">
                <a:effectLst>
                  <a:outerShdw blurRad="38100" dist="38100" dir="2700000" algn="tl">
                    <a:srgbClr val="000000"/>
                  </a:outerShdw>
                </a:effectLst>
              </a:rPr>
              <a:t>This IUD is an improved contraceptive device, which is a horizontal arm and two thin threads that help to hold it in the uterus (Fig. 3.). The reservoir with the drug is contained in the vertical arm. The released progesterone, as a result of diffusion, passes through the copolymer shell (which controls the rate of its release), and then falls into the body cavity.</a:t>
            </a:r>
          </a:p>
          <a:p>
            <a:pPr>
              <a:tabLst>
                <a:tab pos="4405313" algn="l"/>
              </a:tabLst>
              <a:defRPr/>
            </a:pPr>
            <a:endParaRPr lang="uk-UA" sz="2000" b="1">
              <a:effectLst>
                <a:outerShdw blurRad="38100" dist="38100" dir="2700000" algn="tl">
                  <a:srgbClr val="000000"/>
                </a:outerShdw>
              </a:effectLst>
            </a:endParaRPr>
          </a:p>
        </p:txBody>
      </p:sp>
      <p:sp>
        <p:nvSpPr>
          <p:cNvPr id="17412" name="Rectangle 12"/>
          <p:cNvSpPr>
            <a:spLocks noChangeArrowheads="1"/>
          </p:cNvSpPr>
          <p:nvPr/>
        </p:nvSpPr>
        <p:spPr bwMode="auto">
          <a:xfrm>
            <a:off x="-4486275" y="14747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eaLnBrk="1" hangingPunct="1">
              <a:spcBef>
                <a:spcPct val="0"/>
              </a:spcBef>
              <a:buClrTx/>
              <a:buSzTx/>
              <a:buFontTx/>
              <a:buNone/>
            </a:pPr>
            <a:endParaRPr lang="uk-UA" altLang="uk-UA" sz="1800"/>
          </a:p>
        </p:txBody>
      </p:sp>
      <p:graphicFrame>
        <p:nvGraphicFramePr>
          <p:cNvPr id="27670" name="Group 22"/>
          <p:cNvGraphicFramePr>
            <a:graphicFrameLocks noGrp="1"/>
          </p:cNvGraphicFramePr>
          <p:nvPr/>
        </p:nvGraphicFramePr>
        <p:xfrm>
          <a:off x="-4486275" y="2936875"/>
          <a:ext cx="207962" cy="1990725"/>
        </p:xfrm>
        <a:graphic>
          <a:graphicData uri="http://schemas.openxmlformats.org/drawingml/2006/table">
            <a:tbl>
              <a:tblPr/>
              <a:tblGrid>
                <a:gridCol w="207966">
                  <a:extLst>
                    <a:ext uri="{9D8B030D-6E8A-4147-A177-3AD203B41FA5}">
                      <a16:colId xmlns:a16="http://schemas.microsoft.com/office/drawing/2014/main" val="20000"/>
                    </a:ext>
                  </a:extLst>
                </a:gridCol>
              </a:tblGrid>
              <a:tr h="19907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uk-UA"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marL="91283" marR="91283"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549275"/>
            <a:ext cx="3311525" cy="568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Rectangle 5"/>
          <p:cNvSpPr>
            <a:spLocks noChangeArrowheads="1"/>
          </p:cNvSpPr>
          <p:nvPr/>
        </p:nvSpPr>
        <p:spPr bwMode="auto">
          <a:xfrm>
            <a:off x="4067175" y="996950"/>
            <a:ext cx="4752975" cy="4294188"/>
          </a:xfrm>
          <a:prstGeom prst="rect">
            <a:avLst/>
          </a:prstGeom>
          <a:noFill/>
          <a:ln w="9525">
            <a:noFill/>
            <a:miter lim="800000"/>
            <a:headEnd/>
            <a:tailEnd/>
          </a:ln>
          <a:effectLst/>
        </p:spPr>
        <p:txBody>
          <a:bodyPr anchor="ctr">
            <a:spAutoFit/>
          </a:bodyPr>
          <a:lstStyle/>
          <a:p>
            <a:pPr algn="ctr" eaLnBrk="1" hangingPunct="1">
              <a:defRPr/>
            </a:pPr>
            <a:r>
              <a:rPr lang="en" sz="2800" b="1">
                <a:effectLst>
                  <a:outerShdw blurRad="38100" dist="38100" dir="2700000" algn="tl">
                    <a:srgbClr val="000000"/>
                  </a:outerShdw>
                </a:effectLst>
              </a:rPr>
              <a:t>Fig. 3. Intra-band therapeutic system:</a:t>
            </a:r>
          </a:p>
          <a:p>
            <a:pPr algn="ctr" eaLnBrk="1" hangingPunct="1">
              <a:defRPr/>
            </a:pPr>
            <a:endParaRPr lang="ru-RU" sz="2400" b="1">
              <a:effectLst>
                <a:outerShdw blurRad="38100" dist="38100" dir="2700000" algn="tl">
                  <a:srgbClr val="000000"/>
                </a:outerShdw>
              </a:effectLst>
            </a:endParaRPr>
          </a:p>
          <a:p>
            <a:pPr algn="ctr" eaLnBrk="1" hangingPunct="1">
              <a:defRPr/>
            </a:pPr>
            <a:r>
              <a:rPr lang="en" sz="2400" b="1">
                <a:effectLst>
                  <a:outerShdw blurRad="38100" dist="38100" dir="2700000" algn="tl">
                    <a:srgbClr val="000000"/>
                  </a:outerShdw>
                </a:effectLst>
              </a:rPr>
              <a:t>1 – horizontal arm;</a:t>
            </a:r>
          </a:p>
          <a:p>
            <a:pPr algn="ctr" eaLnBrk="1" hangingPunct="1">
              <a:defRPr/>
            </a:pPr>
            <a:r>
              <a:rPr lang="en" sz="2400" b="1">
                <a:effectLst>
                  <a:outerShdw blurRad="38100" dist="38100" dir="2700000" algn="tl">
                    <a:srgbClr val="000000"/>
                  </a:outerShdw>
                </a:effectLst>
              </a:rPr>
              <a:t>2 – progesterone reservoir;</a:t>
            </a:r>
          </a:p>
          <a:p>
            <a:pPr algn="ctr" eaLnBrk="1" hangingPunct="1">
              <a:defRPr/>
            </a:pPr>
            <a:r>
              <a:rPr lang="en" sz="2400" b="1">
                <a:effectLst>
                  <a:outerShdw blurRad="38100" dist="38100" dir="2700000" algn="tl">
                    <a:srgbClr val="000000"/>
                  </a:outerShdw>
                </a:effectLst>
              </a:rPr>
              <a:t>3 – a shell that controls the release rate;</a:t>
            </a:r>
          </a:p>
          <a:p>
            <a:pPr algn="ctr" eaLnBrk="1" hangingPunct="1">
              <a:defRPr/>
            </a:pPr>
            <a:r>
              <a:rPr lang="en" sz="2400" b="1">
                <a:effectLst>
                  <a:outerShdw blurRad="38100" dist="38100" dir="2700000" algn="tl">
                    <a:srgbClr val="000000"/>
                  </a:outerShdw>
                </a:effectLst>
              </a:rPr>
              <a:t>4 – nylon threads</a:t>
            </a:r>
            <a:endParaRPr lang="uk-UA" sz="2400" b="1">
              <a:effectLst>
                <a:outerShdw blurRad="38100" dist="38100" dir="2700000" algn="tl">
                  <a:srgbClr val="000000"/>
                </a:outerShdw>
              </a:effectLs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ChangeArrowheads="1"/>
          </p:cNvSpPr>
          <p:nvPr/>
        </p:nvSpPr>
        <p:spPr bwMode="auto">
          <a:xfrm>
            <a:off x="250825" y="127000"/>
            <a:ext cx="8713788" cy="1066800"/>
          </a:xfrm>
          <a:prstGeom prst="rect">
            <a:avLst/>
          </a:prstGeom>
          <a:noFill/>
          <a:ln w="9525">
            <a:noFill/>
            <a:miter lim="800000"/>
            <a:headEnd/>
            <a:tailEnd/>
          </a:ln>
          <a:effectLst/>
        </p:spPr>
        <p:txBody>
          <a:bodyPr anchor="ctr">
            <a:spAutoFit/>
          </a:bodyPr>
          <a:lstStyle/>
          <a:p>
            <a:pPr algn="ctr" eaLnBrk="1" hangingPunct="1">
              <a:defRPr/>
            </a:pPr>
            <a:r>
              <a:rPr lang="en" sz="3200" b="1">
                <a:effectLst>
                  <a:outerShdw blurRad="38100" dist="38100" dir="2700000" algn="tl">
                    <a:srgbClr val="000000"/>
                  </a:outerShdw>
                </a:effectLst>
              </a:rPr>
              <a:t>Implantable therapeutic systems (silicone systems)</a:t>
            </a:r>
          </a:p>
        </p:txBody>
      </p:sp>
      <p:sp>
        <p:nvSpPr>
          <p:cNvPr id="19459" name="Rectangle 5"/>
          <p:cNvSpPr>
            <a:spLocks noChangeArrowheads="1"/>
          </p:cNvSpPr>
          <p:nvPr/>
        </p:nvSpPr>
        <p:spPr bwMode="auto">
          <a:xfrm>
            <a:off x="323850" y="1392238"/>
            <a:ext cx="8569325"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50825">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just" eaLnBrk="1" hangingPunct="1">
              <a:spcBef>
                <a:spcPct val="0"/>
              </a:spcBef>
              <a:buClrTx/>
              <a:buSzTx/>
              <a:buFontTx/>
              <a:buNone/>
            </a:pPr>
            <a:r>
              <a:rPr lang="en" altLang="uk-UA" sz="2400" b="1"/>
              <a:t>These systems are used in the form of capsules, balls, pencils and contribute to high physical, chemical, biological stability. Silicones, depending on the type of base, play the role of a reservoir for medicinal substances.</a:t>
            </a:r>
          </a:p>
          <a:p>
            <a:pPr algn="just" eaLnBrk="1" hangingPunct="1">
              <a:spcBef>
                <a:spcPct val="0"/>
              </a:spcBef>
              <a:buClrTx/>
              <a:buSzTx/>
              <a:buFontTx/>
              <a:buNone/>
            </a:pPr>
            <a:r>
              <a:rPr lang="en" altLang="uk-UA" sz="2400" b="1"/>
              <a:t>The release rate is equal to the diffusion rate, which depends on the concentration of medicinal substances in the silicone, their solubility in it, and the thickness of the silicone surface forming the system.</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ChangeArrowheads="1"/>
          </p:cNvSpPr>
          <p:nvPr/>
        </p:nvSpPr>
        <p:spPr bwMode="auto">
          <a:xfrm>
            <a:off x="179388" y="333375"/>
            <a:ext cx="8737600" cy="895350"/>
          </a:xfrm>
          <a:prstGeom prst="rect">
            <a:avLst/>
          </a:prstGeom>
          <a:noFill/>
          <a:ln w="9525">
            <a:noFill/>
            <a:miter lim="800000"/>
            <a:headEnd/>
            <a:tailEnd/>
          </a:ln>
          <a:effectLst/>
        </p:spPr>
        <p:txBody>
          <a:bodyPr wrap="none" lIns="334857" tIns="133308" bIns="0" anchor="ctr">
            <a:spAutoFit/>
          </a:bodyPr>
          <a:lstStyle/>
          <a:p>
            <a:pPr eaLnBrk="1" hangingPunct="1">
              <a:defRPr/>
            </a:pPr>
            <a:r>
              <a:rPr lang="en" sz="3200" b="1">
                <a:effectLst>
                  <a:outerShdw blurRad="38100" dist="38100" dir="2700000" algn="tl">
                    <a:srgbClr val="000000"/>
                  </a:outerShdw>
                </a:effectLst>
              </a:rPr>
              <a:t>Infusion therapy systems</a:t>
            </a:r>
            <a:endParaRPr lang="uk-UA" sz="3200">
              <a:effectLst>
                <a:outerShdw blurRad="38100" dist="38100" dir="2700000" algn="tl">
                  <a:srgbClr val="000000"/>
                </a:outerShdw>
              </a:effectLst>
            </a:endParaRPr>
          </a:p>
          <a:p>
            <a:pPr>
              <a:defRPr/>
            </a:pPr>
            <a:endParaRPr lang="uk-UA"/>
          </a:p>
        </p:txBody>
      </p:sp>
      <p:sp>
        <p:nvSpPr>
          <p:cNvPr id="20483" name="Rectangle 5"/>
          <p:cNvSpPr>
            <a:spLocks noChangeArrowheads="1"/>
          </p:cNvSpPr>
          <p:nvPr/>
        </p:nvSpPr>
        <p:spPr bwMode="auto">
          <a:xfrm>
            <a:off x="323850" y="1524000"/>
            <a:ext cx="8569325"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just" eaLnBrk="1" hangingPunct="1">
              <a:spcBef>
                <a:spcPct val="0"/>
              </a:spcBef>
              <a:buClrTx/>
              <a:buSzTx/>
              <a:buFontTx/>
              <a:buNone/>
            </a:pPr>
            <a:r>
              <a:rPr lang="en" altLang="uk-UA" sz="2400" b="1"/>
              <a:t>Infusion therapy systems (ITS) are very diverse in terms of structure and location of application. They use the phenomenon of diffusion, mechanical energy or electricity as a source of energy. They can be in the body (implanted under the skin) and placed externally (in the forearm or around the chest).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476250"/>
            <a:ext cx="3240087" cy="568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Rectangle 5"/>
          <p:cNvSpPr>
            <a:spLocks noChangeArrowheads="1"/>
          </p:cNvSpPr>
          <p:nvPr/>
        </p:nvSpPr>
        <p:spPr bwMode="auto">
          <a:xfrm>
            <a:off x="3924300" y="1227138"/>
            <a:ext cx="4895850" cy="4232275"/>
          </a:xfrm>
          <a:prstGeom prst="rect">
            <a:avLst/>
          </a:prstGeom>
          <a:noFill/>
          <a:ln w="9525">
            <a:noFill/>
            <a:miter lim="800000"/>
            <a:headEnd/>
            <a:tailEnd/>
          </a:ln>
          <a:effectLst/>
        </p:spPr>
        <p:txBody>
          <a:bodyPr anchor="ctr">
            <a:spAutoFit/>
          </a:bodyPr>
          <a:lstStyle/>
          <a:p>
            <a:pPr algn="ctr" eaLnBrk="1" hangingPunct="1">
              <a:defRPr/>
            </a:pPr>
            <a:r>
              <a:rPr lang="en" sz="2800" b="1">
                <a:effectLst>
                  <a:outerShdw blurRad="38100" dist="38100" dir="2700000" algn="tl">
                    <a:srgbClr val="000000"/>
                  </a:outerShdw>
                </a:effectLst>
              </a:rPr>
              <a:t>Fig. 4. Infusion osmotic pump</a:t>
            </a:r>
            <a:endParaRPr lang="ru-RU" sz="2400" b="1">
              <a:effectLst>
                <a:outerShdw blurRad="38100" dist="38100" dir="2700000" algn="tl">
                  <a:srgbClr val="000000"/>
                </a:outerShdw>
              </a:effectLst>
            </a:endParaRPr>
          </a:p>
          <a:p>
            <a:pPr algn="ctr" eaLnBrk="1" hangingPunct="1">
              <a:defRPr/>
            </a:pPr>
            <a:endParaRPr lang="ru-RU" sz="2400" b="1">
              <a:effectLst>
                <a:outerShdw blurRad="38100" dist="38100" dir="2700000" algn="tl">
                  <a:srgbClr val="000000"/>
                </a:outerShdw>
              </a:effectLst>
            </a:endParaRPr>
          </a:p>
          <a:p>
            <a:pPr algn="ctr" eaLnBrk="1" hangingPunct="1">
              <a:defRPr/>
            </a:pPr>
            <a:r>
              <a:rPr lang="en" sz="2400" b="1">
                <a:effectLst>
                  <a:outerShdw blurRad="38100" dist="38100" dir="2700000" algn="tl">
                    <a:srgbClr val="000000"/>
                  </a:outerShdw>
                </a:effectLst>
              </a:rPr>
              <a:t>1 – dosing hole;</a:t>
            </a:r>
          </a:p>
          <a:p>
            <a:pPr algn="ctr" eaLnBrk="1" hangingPunct="1">
              <a:defRPr/>
            </a:pPr>
            <a:r>
              <a:rPr lang="en" sz="2400" b="1">
                <a:effectLst>
                  <a:outerShdw blurRad="38100" dist="38100" dir="2700000" algn="tl">
                    <a:srgbClr val="000000"/>
                  </a:outerShdw>
                </a:effectLst>
              </a:rPr>
              <a:t>2 - shell, permeable to water;</a:t>
            </a:r>
          </a:p>
          <a:p>
            <a:pPr algn="ctr" eaLnBrk="1" hangingPunct="1">
              <a:defRPr/>
            </a:pPr>
            <a:r>
              <a:rPr lang="en" sz="2400" b="1">
                <a:effectLst>
                  <a:outerShdw blurRad="38100" dist="38100" dir="2700000" algn="tl">
                    <a:srgbClr val="000000"/>
                  </a:outerShdw>
                </a:effectLst>
              </a:rPr>
              <a:t>3 – osmotically active substance,</a:t>
            </a:r>
          </a:p>
          <a:p>
            <a:pPr algn="ctr" eaLnBrk="1" hangingPunct="1">
              <a:defRPr/>
            </a:pPr>
            <a:r>
              <a:rPr lang="en" sz="2400" b="1">
                <a:effectLst>
                  <a:outerShdw blurRad="38100" dist="38100" dir="2700000" algn="tl">
                    <a:srgbClr val="000000"/>
                  </a:outerShdw>
                </a:effectLst>
              </a:rPr>
              <a:t>4 – impervious elastic shell;</a:t>
            </a:r>
          </a:p>
          <a:p>
            <a:pPr algn="ctr" eaLnBrk="1" hangingPunct="1">
              <a:defRPr/>
            </a:pPr>
            <a:r>
              <a:rPr lang="en" sz="2400" b="1">
                <a:effectLst>
                  <a:outerShdw blurRad="38100" dist="38100" dir="2700000" algn="tl">
                    <a:srgbClr val="000000"/>
                  </a:outerShdw>
                </a:effectLst>
              </a:rPr>
              <a:t>5 - tank with LV</a:t>
            </a:r>
            <a:endParaRPr lang="uk-UA" sz="2400" b="1">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p:txBody>
          <a:bodyPr/>
          <a:lstStyle/>
          <a:p>
            <a:pPr eaLnBrk="1" hangingPunct="1">
              <a:defRPr/>
            </a:pPr>
            <a:r>
              <a:rPr lang="en" sz="3200" smtClean="0"/>
              <a:t> </a:t>
            </a:r>
            <a:r>
              <a:rPr lang="ru-RU" sz="3200" smtClean="0"/>
              <a:t/>
            </a:r>
            <a:br>
              <a:rPr lang="ru-RU" sz="3200" smtClean="0"/>
            </a:br>
            <a:r>
              <a:rPr lang="en" sz="3200" smtClean="0"/>
              <a:t>Transdermal therapeutic systems are a dosage form that is a small film size.</a:t>
            </a:r>
            <a:r>
              <a:rPr lang="ru-RU" sz="3200" smtClean="0"/>
              <a:t/>
            </a:r>
            <a:br>
              <a:rPr lang="ru-RU" sz="3200" smtClean="0"/>
            </a:br>
            <a:endParaRPr lang="uk-UA" sz="3200" smtClean="0"/>
          </a:p>
        </p:txBody>
      </p:sp>
      <p:sp>
        <p:nvSpPr>
          <p:cNvPr id="22531" name="Rectangle 5"/>
          <p:cNvSpPr>
            <a:spLocks noChangeArrowheads="1"/>
          </p:cNvSpPr>
          <p:nvPr/>
        </p:nvSpPr>
        <p:spPr bwMode="auto">
          <a:xfrm>
            <a:off x="0" y="1666875"/>
            <a:ext cx="9144000"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55588">
              <a:spcBef>
                <a:spcPct val="20000"/>
              </a:spcBef>
              <a:buClr>
                <a:schemeClr val="hlink"/>
              </a:buClr>
              <a:buSzPct val="80000"/>
              <a:buFont typeface="Wingdings" panose="05000000000000000000" pitchFamily="2" charset="2"/>
              <a:buChar char="n"/>
              <a:tabLst>
                <a:tab pos="484188" algn="l"/>
              </a:tabLst>
              <a:defRPr sz="3200">
                <a:solidFill>
                  <a:schemeClr val="tx1"/>
                </a:solidFill>
                <a:latin typeface="Tahoma" panose="020B0604030504040204" pitchFamily="34" charset="0"/>
              </a:defRPr>
            </a:lvl1pPr>
            <a:lvl2pPr marL="742950" indent="-285750">
              <a:spcBef>
                <a:spcPct val="20000"/>
              </a:spcBef>
              <a:buClr>
                <a:schemeClr val="tx1"/>
              </a:buClr>
              <a:buChar char="–"/>
              <a:tabLst>
                <a:tab pos="484188" algn="l"/>
              </a:tabLst>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tabLst>
                <a:tab pos="484188" algn="l"/>
              </a:tabLst>
              <a:defRPr sz="2400">
                <a:solidFill>
                  <a:schemeClr val="tx1"/>
                </a:solidFill>
                <a:latin typeface="Tahoma" panose="020B0604030504040204" pitchFamily="34" charset="0"/>
              </a:defRPr>
            </a:lvl3pPr>
            <a:lvl4pPr marL="1600200" indent="-228600">
              <a:spcBef>
                <a:spcPct val="20000"/>
              </a:spcBef>
              <a:buChar char="–"/>
              <a:tabLst>
                <a:tab pos="484188" algn="l"/>
              </a:tabLst>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tabLst>
                <a:tab pos="484188"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tabLst>
                <a:tab pos="484188"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tabLst>
                <a:tab pos="484188"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tabLst>
                <a:tab pos="484188"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tabLst>
                <a:tab pos="484188" algn="l"/>
              </a:tabLst>
              <a:defRPr sz="2000">
                <a:solidFill>
                  <a:schemeClr val="tx1"/>
                </a:solidFill>
                <a:latin typeface="Tahoma" panose="020B0604030504040204" pitchFamily="34" charset="0"/>
              </a:defRPr>
            </a:lvl9pPr>
          </a:lstStyle>
          <a:p>
            <a:pPr algn="ctr" eaLnBrk="1" hangingPunct="1">
              <a:spcBef>
                <a:spcPct val="0"/>
              </a:spcBef>
              <a:buClrTx/>
              <a:buSzTx/>
              <a:buFontTx/>
              <a:buNone/>
            </a:pPr>
            <a:r>
              <a:rPr lang="en" altLang="uk-UA" sz="2400">
                <a:latin typeface="Arial" panose="020B0604020202020204" pitchFamily="34" charset="0"/>
              </a:rPr>
              <a:t>Medicinal substances introduced into the body using TTS must:</a:t>
            </a:r>
          </a:p>
          <a:p>
            <a:pPr algn="ctr" eaLnBrk="1" hangingPunct="1">
              <a:spcBef>
                <a:spcPct val="0"/>
              </a:spcBef>
              <a:buClrTx/>
              <a:buSzTx/>
              <a:buFontTx/>
              <a:buNone/>
            </a:pPr>
            <a:endParaRPr lang="uk-UA" altLang="uk-UA" sz="2400">
              <a:latin typeface="Arial" panose="020B0604020202020204" pitchFamily="34" charset="0"/>
            </a:endParaRPr>
          </a:p>
          <a:p>
            <a:pPr algn="ctr" eaLnBrk="1" hangingPunct="1">
              <a:spcBef>
                <a:spcPct val="0"/>
              </a:spcBef>
              <a:buClrTx/>
              <a:buSzTx/>
              <a:buFontTx/>
              <a:buNone/>
            </a:pPr>
            <a:r>
              <a:rPr lang="en" altLang="uk-UA" sz="2400" i="1">
                <a:latin typeface="Arial" panose="020B0604020202020204" pitchFamily="34" charset="0"/>
              </a:rPr>
              <a:t>have sufficient permeability through the skin to reach the bloodstream in the required quantities;</a:t>
            </a:r>
            <a:endParaRPr lang="uk-UA" altLang="uk-UA" sz="2400">
              <a:latin typeface="Arial" panose="020B0604020202020204" pitchFamily="34" charset="0"/>
            </a:endParaRPr>
          </a:p>
          <a:p>
            <a:pPr algn="ctr" eaLnBrk="1" hangingPunct="1">
              <a:spcBef>
                <a:spcPct val="0"/>
              </a:spcBef>
              <a:buClrTx/>
              <a:buSzTx/>
              <a:buFontTx/>
              <a:buNone/>
            </a:pPr>
            <a:r>
              <a:rPr lang="en" altLang="uk-UA" sz="2400" i="1">
                <a:latin typeface="Arial" panose="020B0604020202020204" pitchFamily="34" charset="0"/>
              </a:rPr>
              <a:t>- be highly effective, i.e. have a therapeutic effect in small quantities;</a:t>
            </a:r>
            <a:endParaRPr lang="uk-UA" altLang="uk-UA" sz="2400">
              <a:latin typeface="Arial" panose="020B0604020202020204" pitchFamily="34" charset="0"/>
            </a:endParaRPr>
          </a:p>
          <a:p>
            <a:pPr algn="ctr" eaLnBrk="1" hangingPunct="1">
              <a:spcBef>
                <a:spcPct val="0"/>
              </a:spcBef>
              <a:buClrTx/>
              <a:buSzTx/>
              <a:buFontTx/>
              <a:buNone/>
            </a:pPr>
            <a:r>
              <a:rPr lang="en" altLang="uk-UA" sz="2400" i="1">
                <a:latin typeface="Arial" panose="020B0604020202020204" pitchFamily="34" charset="0"/>
              </a:rPr>
              <a:t>— have good skin tolerance;</a:t>
            </a:r>
            <a:endParaRPr lang="uk-UA" altLang="uk-UA" sz="2400">
              <a:latin typeface="Arial" panose="020B0604020202020204" pitchFamily="34" charset="0"/>
            </a:endParaRPr>
          </a:p>
          <a:p>
            <a:pPr algn="ctr" eaLnBrk="1" hangingPunct="1">
              <a:spcBef>
                <a:spcPct val="0"/>
              </a:spcBef>
              <a:buClrTx/>
              <a:buSzTx/>
              <a:buFontTx/>
              <a:buNone/>
            </a:pPr>
            <a:r>
              <a:rPr lang="en" altLang="uk-UA" sz="2400" i="1">
                <a:latin typeface="Arial" panose="020B0604020202020204" pitchFamily="34" charset="0"/>
              </a:rPr>
              <a:t>be suitable for prophylactic, long-term use or replacement therapy.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p:txBody>
          <a:bodyPr/>
          <a:lstStyle/>
          <a:p>
            <a:pPr eaLnBrk="1" hangingPunct="1">
              <a:defRPr/>
            </a:pPr>
            <a:r>
              <a:rPr lang="en" sz="3200" b="1" smtClean="0"/>
              <a:t>Advantages and disadvantages of TTS</a:t>
            </a:r>
            <a:endParaRPr lang="uk-UA" sz="3200" b="1" smtClean="0"/>
          </a:p>
        </p:txBody>
      </p:sp>
      <p:sp>
        <p:nvSpPr>
          <p:cNvPr id="7173" name="Rectangle 5"/>
          <p:cNvSpPr>
            <a:spLocks noGrp="1" noChangeArrowheads="1"/>
          </p:cNvSpPr>
          <p:nvPr>
            <p:ph type="body" sz="half" idx="1"/>
          </p:nvPr>
        </p:nvSpPr>
        <p:spPr>
          <a:ln>
            <a:solidFill>
              <a:schemeClr val="tx1"/>
            </a:solidFill>
          </a:ln>
        </p:spPr>
        <p:txBody>
          <a:bodyPr/>
          <a:lstStyle/>
          <a:p>
            <a:pPr eaLnBrk="1" hangingPunct="1">
              <a:lnSpc>
                <a:spcPct val="90000"/>
              </a:lnSpc>
              <a:defRPr/>
            </a:pPr>
            <a:r>
              <a:rPr lang="en" sz="2000" i="1" u="sng" smtClean="0"/>
              <a:t>Advantages:</a:t>
            </a:r>
          </a:p>
          <a:p>
            <a:pPr eaLnBrk="1" hangingPunct="1">
              <a:lnSpc>
                <a:spcPct val="90000"/>
              </a:lnSpc>
              <a:defRPr/>
            </a:pPr>
            <a:r>
              <a:rPr lang="en" sz="2000" smtClean="0"/>
              <a:t>Quick action</a:t>
            </a:r>
            <a:endParaRPr lang="uk-UA" sz="2000" smtClean="0"/>
          </a:p>
          <a:p>
            <a:pPr eaLnBrk="1" hangingPunct="1">
              <a:lnSpc>
                <a:spcPct val="90000"/>
              </a:lnSpc>
              <a:defRPr/>
            </a:pPr>
            <a:r>
              <a:rPr lang="en" sz="2000" smtClean="0"/>
              <a:t>Ability to easily remove TTS,</a:t>
            </a:r>
          </a:p>
          <a:p>
            <a:pPr eaLnBrk="1" hangingPunct="1">
              <a:lnSpc>
                <a:spcPct val="90000"/>
              </a:lnSpc>
              <a:defRPr/>
            </a:pPr>
            <a:r>
              <a:rPr lang="en" sz="2000" smtClean="0"/>
              <a:t>Ensuring constant concentration in the blood</a:t>
            </a:r>
            <a:endParaRPr lang="uk-UA" sz="2000" smtClean="0"/>
          </a:p>
          <a:p>
            <a:pPr eaLnBrk="1" hangingPunct="1">
              <a:lnSpc>
                <a:spcPct val="90000"/>
              </a:lnSpc>
              <a:buFont typeface="Wingdings" panose="05000000000000000000" pitchFamily="2" charset="2"/>
              <a:buNone/>
              <a:defRPr/>
            </a:pPr>
            <a:r>
              <a:rPr lang="en" sz="2000" smtClean="0"/>
              <a:t>Prolonged action</a:t>
            </a:r>
          </a:p>
          <a:p>
            <a:pPr eaLnBrk="1" hangingPunct="1">
              <a:lnSpc>
                <a:spcPct val="90000"/>
              </a:lnSpc>
              <a:buFont typeface="Wingdings" panose="05000000000000000000" pitchFamily="2" charset="2"/>
              <a:buNone/>
              <a:defRPr/>
            </a:pPr>
            <a:r>
              <a:rPr lang="en" sz="2000" smtClean="0"/>
              <a:t>Elimination of patient complementarity (easy way to use the drug).</a:t>
            </a:r>
          </a:p>
          <a:p>
            <a:pPr eaLnBrk="1" hangingPunct="1">
              <a:lnSpc>
                <a:spcPct val="90000"/>
              </a:lnSpc>
              <a:defRPr/>
            </a:pPr>
            <a:r>
              <a:rPr lang="en" sz="2000" smtClean="0"/>
              <a:t>Reducing the required </a:t>
            </a:r>
            <a:r>
              <a:rPr lang="en" sz="2000" i="1" smtClean="0"/>
              <a:t>dose of the drug,</a:t>
            </a:r>
            <a:endParaRPr lang="uk-UA" sz="2000" smtClean="0"/>
          </a:p>
        </p:txBody>
      </p:sp>
      <p:sp>
        <p:nvSpPr>
          <p:cNvPr id="7174" name="Rectangle 6"/>
          <p:cNvSpPr>
            <a:spLocks noGrp="1" noChangeArrowheads="1"/>
          </p:cNvSpPr>
          <p:nvPr>
            <p:ph type="body" sz="half" idx="2"/>
          </p:nvPr>
        </p:nvSpPr>
        <p:spPr/>
        <p:txBody>
          <a:bodyPr/>
          <a:lstStyle/>
          <a:p>
            <a:pPr eaLnBrk="1" hangingPunct="1">
              <a:lnSpc>
                <a:spcPct val="90000"/>
              </a:lnSpc>
              <a:defRPr/>
            </a:pPr>
            <a:r>
              <a:rPr lang="en" sz="2000" i="1" u="sng" smtClean="0"/>
              <a:t>Disadvantages</a:t>
            </a:r>
          </a:p>
          <a:p>
            <a:pPr eaLnBrk="1" hangingPunct="1">
              <a:lnSpc>
                <a:spcPct val="90000"/>
              </a:lnSpc>
              <a:defRPr/>
            </a:pPr>
            <a:r>
              <a:rPr lang="en" sz="2000" smtClean="0"/>
              <a:t>Skin irritation</a:t>
            </a:r>
          </a:p>
          <a:p>
            <a:pPr eaLnBrk="1" hangingPunct="1">
              <a:lnSpc>
                <a:spcPct val="90000"/>
              </a:lnSpc>
              <a:defRPr/>
            </a:pPr>
            <a:r>
              <a:rPr lang="en" sz="2000" smtClean="0"/>
              <a:t>More time is needed for therapeutic effect</a:t>
            </a:r>
          </a:p>
          <a:p>
            <a:pPr eaLnBrk="1" hangingPunct="1">
              <a:lnSpc>
                <a:spcPct val="90000"/>
              </a:lnSpc>
              <a:defRPr/>
            </a:pPr>
            <a:r>
              <a:rPr lang="en" sz="2000" smtClean="0"/>
              <a:t>A small amount of the drug enters the bloodstream through the skin.</a:t>
            </a:r>
            <a:endParaRPr lang="uk-UA" sz="200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ChangeArrowheads="1"/>
          </p:cNvSpPr>
          <p:nvPr/>
        </p:nvSpPr>
        <p:spPr bwMode="auto">
          <a:xfrm>
            <a:off x="0" y="868363"/>
            <a:ext cx="9144000"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44475">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ctr" eaLnBrk="1" hangingPunct="1">
              <a:spcBef>
                <a:spcPct val="0"/>
              </a:spcBef>
              <a:buClrTx/>
              <a:buSzTx/>
              <a:buFontTx/>
              <a:buNone/>
            </a:pPr>
            <a:r>
              <a:rPr lang="en" altLang="uk-UA" sz="2000">
                <a:latin typeface="Arial" panose="020B0604020202020204" pitchFamily="34" charset="0"/>
              </a:rPr>
              <a:t>As </a:t>
            </a:r>
            <a:r>
              <a:rPr lang="en" altLang="uk-UA" sz="2000" b="1" i="1">
                <a:latin typeface="Arial" panose="020B0604020202020204" pitchFamily="34" charset="0"/>
              </a:rPr>
              <a:t>substrates </a:t>
            </a:r>
            <a:r>
              <a:rPr lang="en" altLang="uk-UA" sz="2000">
                <a:latin typeface="Arial" panose="020B0604020202020204" pitchFamily="34" charset="0"/>
              </a:rPr>
              <a:t>, where the entire TTS is attached, fabrics, paper, polymer films, metallized coatings are used, since they are substances impermeable to LH and water.</a:t>
            </a:r>
          </a:p>
          <a:p>
            <a:pPr algn="ctr" eaLnBrk="1" hangingPunct="1">
              <a:spcBef>
                <a:spcPct val="0"/>
              </a:spcBef>
              <a:buClrTx/>
              <a:buSzTx/>
              <a:buFontTx/>
              <a:buNone/>
            </a:pPr>
            <a:r>
              <a:rPr lang="en" altLang="uk-UA" sz="2000" b="1" i="1">
                <a:latin typeface="Arial" panose="020B0604020202020204" pitchFamily="34" charset="0"/>
              </a:rPr>
              <a:t>The reservoir </a:t>
            </a:r>
            <a:r>
              <a:rPr lang="en" altLang="uk-UA" sz="2000">
                <a:latin typeface="Arial" panose="020B0604020202020204" pitchFamily="34" charset="0"/>
              </a:rPr>
              <a:t>, i.e. the layer in which the active substance is located, consists of </a:t>
            </a:r>
            <a:r>
              <a:rPr lang="en" altLang="uk-UA" sz="2000" b="1">
                <a:latin typeface="Arial" panose="020B0604020202020204" pitchFamily="34" charset="0"/>
              </a:rPr>
              <a:t>a carrier </a:t>
            </a:r>
            <a:r>
              <a:rPr lang="en" altLang="uk-UA" sz="2000">
                <a:latin typeface="Arial" panose="020B0604020202020204" pitchFamily="34" charset="0"/>
              </a:rPr>
              <a:t>, which is made of various </a:t>
            </a:r>
            <a:r>
              <a:rPr lang="en" altLang="uk-UA" sz="2000" b="1">
                <a:latin typeface="Arial" panose="020B0604020202020204" pitchFamily="34" charset="0"/>
              </a:rPr>
              <a:t>polymeric materials </a:t>
            </a:r>
            <a:r>
              <a:rPr lang="en" altLang="uk-UA" sz="2000">
                <a:latin typeface="Arial" panose="020B0604020202020204" pitchFamily="34" charset="0"/>
              </a:rPr>
              <a:t>.</a:t>
            </a:r>
          </a:p>
          <a:p>
            <a:pPr algn="ctr" eaLnBrk="1" hangingPunct="1">
              <a:spcBef>
                <a:spcPct val="0"/>
              </a:spcBef>
              <a:buClrTx/>
              <a:buSzTx/>
              <a:buFontTx/>
              <a:buNone/>
            </a:pPr>
            <a:r>
              <a:rPr lang="en" altLang="uk-UA" sz="2000">
                <a:latin typeface="Arial" panose="020B0604020202020204" pitchFamily="34" charset="0"/>
              </a:rPr>
              <a:t>Ethanol, methyl ether of ethylene glycol, and glycerol monooleate are used </a:t>
            </a:r>
            <a:endParaRPr lang="uk-UA" altLang="uk-UA" sz="2000">
              <a:latin typeface="Arial" panose="020B0604020202020204" pitchFamily="34" charset="0"/>
            </a:endParaRPr>
          </a:p>
          <a:p>
            <a:pPr algn="ctr" eaLnBrk="1" hangingPunct="1">
              <a:spcBef>
                <a:spcPct val="0"/>
              </a:spcBef>
              <a:buClrTx/>
              <a:buSzTx/>
              <a:buFontTx/>
              <a:buNone/>
            </a:pPr>
            <a:r>
              <a:rPr lang="en" altLang="uk-UA" sz="2000">
                <a:latin typeface="Arial" panose="020B0604020202020204" pitchFamily="34" charset="0"/>
              </a:rPr>
              <a:t>as </a:t>
            </a:r>
            <a:r>
              <a:rPr lang="en" altLang="uk-UA" sz="2000" b="1">
                <a:latin typeface="Arial" panose="020B0604020202020204" pitchFamily="34" charset="0"/>
              </a:rPr>
              <a:t>membranes </a:t>
            </a:r>
            <a:r>
              <a:rPr lang="en" altLang="uk-UA" sz="2000">
                <a:latin typeface="Arial" panose="020B0604020202020204" pitchFamily="34" charset="0"/>
              </a:rPr>
              <a:t>, which promote the dosed release of drugs from the reservoir and tissue, obtained from polypropylene, ethylene-vinyl acetate copolymer, block copolymers, silicone resins, etc. They are used with medicinal substances that penetrate through the skin into the general bloodstream.</a:t>
            </a:r>
          </a:p>
          <a:p>
            <a:pPr algn="ctr" eaLnBrk="1" hangingPunct="1">
              <a:spcBef>
                <a:spcPct val="0"/>
              </a:spcBef>
              <a:buClrTx/>
              <a:buSzTx/>
              <a:buFontTx/>
              <a:buNone/>
            </a:pPr>
            <a:r>
              <a:rPr lang="en" altLang="uk-UA" sz="2000">
                <a:latin typeface="Arial" panose="020B0604020202020204" pitchFamily="34" charset="0"/>
              </a:rPr>
              <a:t>The drug diffuses through the membrane, epidermis, and, naturally, through the skin into the bloodstream. Thus, the drug enters gradually, reducing its side effects.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title"/>
          </p:nvPr>
        </p:nvSpPr>
        <p:spPr>
          <a:xfrm>
            <a:off x="457200" y="838200"/>
            <a:ext cx="8229600" cy="579438"/>
          </a:xfrm>
        </p:spPr>
        <p:txBody>
          <a:bodyPr/>
          <a:lstStyle/>
          <a:p>
            <a:pPr eaLnBrk="1" hangingPunct="1">
              <a:defRPr/>
            </a:pPr>
            <a:r>
              <a:rPr lang="en" sz="2400" smtClean="0"/>
              <a:t>Chemical, biological, and physical methods are used to understand the penetration of a medicinal substance through the skin.</a:t>
            </a:r>
            <a:r>
              <a:rPr lang="ru-RU" sz="2400" smtClean="0"/>
              <a:t/>
            </a:r>
            <a:br>
              <a:rPr lang="ru-RU" sz="2400" smtClean="0"/>
            </a:br>
            <a:r>
              <a:rPr lang="ru-RU" sz="2400" smtClean="0"/>
              <a:t/>
            </a:r>
            <a:br>
              <a:rPr lang="ru-RU" sz="2400" smtClean="0"/>
            </a:br>
            <a:endParaRPr lang="uk-UA" sz="2400" smtClean="0"/>
          </a:p>
        </p:txBody>
      </p:sp>
      <p:sp>
        <p:nvSpPr>
          <p:cNvPr id="11270" name="Rectangle 6"/>
          <p:cNvSpPr>
            <a:spLocks noGrp="1" noChangeArrowheads="1"/>
          </p:cNvSpPr>
          <p:nvPr>
            <p:ph type="body" idx="1"/>
          </p:nvPr>
        </p:nvSpPr>
        <p:spPr/>
        <p:txBody>
          <a:bodyPr/>
          <a:lstStyle/>
          <a:p>
            <a:pPr eaLnBrk="1" hangingPunct="1">
              <a:defRPr/>
            </a:pPr>
            <a:r>
              <a:rPr lang="en" sz="1800" b="1" i="1" smtClean="0"/>
              <a:t>Biological method </a:t>
            </a:r>
            <a:r>
              <a:rPr lang="en" sz="1800" i="1" smtClean="0"/>
              <a:t>– </a:t>
            </a:r>
            <a:r>
              <a:rPr lang="en" sz="1800" smtClean="0"/>
              <a:t>in this case, the drug molecule is subjected to physical modification. This facilitates its movement through the horny layer. The modified molecule is inactive</a:t>
            </a:r>
          </a:p>
          <a:p>
            <a:pPr eaLnBrk="1" hangingPunct="1">
              <a:defRPr/>
            </a:pPr>
            <a:r>
              <a:rPr lang="en" sz="1800" b="1" i="1" smtClean="0"/>
              <a:t>Chemical method</a:t>
            </a:r>
            <a:r>
              <a:rPr lang="en" sz="1800" b="1" smtClean="0"/>
              <a:t>  </a:t>
            </a:r>
            <a:r>
              <a:rPr lang="en" sz="1800" i="1" smtClean="0"/>
              <a:t>- </a:t>
            </a:r>
            <a:r>
              <a:rPr lang="en" sz="1800" smtClean="0"/>
              <a:t>chemical substances are used to help the drug penetrate the skin barrier</a:t>
            </a:r>
          </a:p>
          <a:p>
            <a:pPr eaLnBrk="1" hangingPunct="1">
              <a:defRPr/>
            </a:pPr>
            <a:r>
              <a:rPr lang="en" sz="1800" b="1" i="1" smtClean="0"/>
              <a:t>Physical method – </a:t>
            </a:r>
            <a:r>
              <a:rPr lang="en" sz="1800" smtClean="0"/>
              <a:t>uses stimuli or force to drive the drug through the skin. Three approaches are used:</a:t>
            </a:r>
          </a:p>
          <a:p>
            <a:pPr eaLnBrk="1" hangingPunct="1">
              <a:defRPr/>
            </a:pPr>
            <a:r>
              <a:rPr lang="en" sz="1800" smtClean="0"/>
              <a:t>A) iontophoresis - uses electric current</a:t>
            </a:r>
          </a:p>
          <a:p>
            <a:pPr eaLnBrk="1" hangingPunct="1">
              <a:defRPr/>
            </a:pPr>
            <a:r>
              <a:rPr lang="en" sz="1800" smtClean="0"/>
              <a:t>B) sonophoresis – uses ultrasonic waves.</a:t>
            </a:r>
          </a:p>
          <a:p>
            <a:pPr eaLnBrk="1" hangingPunct="1">
              <a:defRPr/>
            </a:pPr>
            <a:r>
              <a:rPr lang="en" sz="1800" smtClean="0"/>
              <a:t>B) electrophoresis – uses a millisecond volt pulse.</a:t>
            </a:r>
            <a:endParaRPr lang="uk-UA" sz="1800" b="1"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ChangeArrowheads="1"/>
          </p:cNvSpPr>
          <p:nvPr/>
        </p:nvSpPr>
        <p:spPr bwMode="auto">
          <a:xfrm>
            <a:off x="0" y="744538"/>
            <a:ext cx="914400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just" eaLnBrk="1" hangingPunct="1">
              <a:spcBef>
                <a:spcPct val="0"/>
              </a:spcBef>
              <a:buClrTx/>
              <a:buSzTx/>
              <a:buFontTx/>
              <a:buNone/>
            </a:pPr>
            <a:r>
              <a:rPr lang="en" altLang="uk-UA" sz="2400">
                <a:latin typeface="Arial" panose="020B0604020202020204" pitchFamily="34" charset="0"/>
              </a:rPr>
              <a:t>In order to increase the selectivity of the effect of medicinal substances on the body, their targeted delivery to the target organ, finely dispersed </a:t>
            </a:r>
            <a:r>
              <a:rPr lang="en" altLang="uk-UA" sz="2400" b="1" i="1">
                <a:latin typeface="Arial" panose="020B0604020202020204" pitchFamily="34" charset="0"/>
              </a:rPr>
              <a:t>magnetic materials can be used </a:t>
            </a:r>
            <a:r>
              <a:rPr lang="en" altLang="uk-UA" sz="2400">
                <a:latin typeface="Arial" panose="020B0604020202020204" pitchFamily="34" charset="0"/>
              </a:rPr>
              <a:t>. The method </a:t>
            </a:r>
            <a:r>
              <a:rPr lang="en" altLang="uk-UA" sz="2400" b="1" i="1">
                <a:latin typeface="Arial" panose="020B0604020202020204" pitchFamily="34" charset="0"/>
              </a:rPr>
              <a:t>of magnetically controlled transport </a:t>
            </a:r>
            <a:r>
              <a:rPr lang="en" altLang="uk-UA" sz="2400">
                <a:latin typeface="Arial" panose="020B0604020202020204" pitchFamily="34" charset="0"/>
              </a:rPr>
              <a:t>of medicinal substances is based on the ability of colloidal particles of magnetic material to mix and concentrate in the required area of the body under the influence of a magnetic field. This allows you to selectively concentrate magnetic particles with the application of their medicinal substances to the surface directly in the tissues of the affected organ, limited by the focus of an external magnetic field source </a:t>
            </a:r>
            <a:r>
              <a:rPr lang="en" altLang="uk-UA" sz="1800">
                <a:latin typeface="Arial" panose="020B0604020202020204" pitchFamily="34" charset="0"/>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ves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543800" cy="50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52400" y="501650"/>
            <a:ext cx="8991600" cy="588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lgn="ctr" eaLnBrk="1" hangingPunct="1">
              <a:spcBef>
                <a:spcPct val="0"/>
              </a:spcBef>
              <a:buClrTx/>
              <a:buSzTx/>
              <a:buFontTx/>
              <a:buNone/>
            </a:pPr>
            <a:r>
              <a:rPr lang="en" altLang="uk-UA" sz="2000">
                <a:latin typeface="Arial" panose="020B0604020202020204" pitchFamily="34" charset="0"/>
              </a:rPr>
              <a:t>Such forms are intended for use in oncology, in which, due to the toxicity of the drugs used in treatment, there has always been a problem of their retention in the affected area of the body.</a:t>
            </a:r>
          </a:p>
          <a:p>
            <a:pPr algn="ctr" eaLnBrk="1" hangingPunct="1">
              <a:spcBef>
                <a:spcPct val="0"/>
              </a:spcBef>
              <a:buClrTx/>
              <a:buSzTx/>
              <a:buFontTx/>
              <a:buNone/>
            </a:pPr>
            <a:r>
              <a:rPr lang="en" altLang="uk-UA" sz="2000">
                <a:latin typeface="Arial" panose="020B0604020202020204" pitchFamily="34" charset="0"/>
              </a:rPr>
              <a:t>Attempts to find ways of such localization have been made for a long time. One of them was the option of transporting drugs to the tumor site along with the blood stream (which is quite possible, since the tumor is permeated with a network of blood vessels) and further braking using a magnetic bandage. It goes without saying that the drugs must be guided by a magnet, that is, each of its grains must be covered with a film of magnetic metal. Such a capsule, stopped in the blood stream, penetrates through the walls of the vessel into the tumor, where it begins to release the drug after the magnetic shell dissolves. First, the metal from which the shell is made must be both soluble and absolutely harmless to humans. And secondly, the size of the capsule cannot exceed the diameter of the blood vessel, and, therefore, the film must be extremely thin. As for the metal, it can only be iron, since nickel and cobalt are carcinogenic, and iron, as is known, even</a:t>
            </a:r>
            <a:r>
              <a:rPr lang="en" altLang="uk-UA" sz="1800">
                <a:latin typeface="Arial" panose="020B0604020202020204" pitchFamily="34" charset="0"/>
              </a:rPr>
              <a:t> </a:t>
            </a:r>
            <a:r>
              <a:rPr lang="en" altLang="uk-UA" sz="1800" b="1">
                <a:latin typeface="Arial" panose="020B0604020202020204" pitchFamily="34" charset="0"/>
              </a:rPr>
              <a:t>is contained in our blood </a:t>
            </a:r>
            <a:r>
              <a:rPr lang="en" altLang="uk-UA" sz="1800">
                <a:latin typeface="Arial" panose="020B0604020202020204" pitchFamily="34" charset="0"/>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ChangeArrowheads="1"/>
          </p:cNvSpPr>
          <p:nvPr/>
        </p:nvSpPr>
        <p:spPr bwMode="auto">
          <a:xfrm>
            <a:off x="228600" y="452438"/>
            <a:ext cx="9144000" cy="393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eaLnBrk="1" hangingPunct="1">
              <a:spcBef>
                <a:spcPct val="0"/>
              </a:spcBef>
              <a:buClrTx/>
              <a:buSzTx/>
              <a:buFontTx/>
              <a:buNone/>
            </a:pPr>
            <a:r>
              <a:rPr lang="en" altLang="uk-UA" sz="2800">
                <a:latin typeface="Arial" panose="020B0604020202020204" pitchFamily="34" charset="0"/>
              </a:rPr>
              <a:t>Applying the thinnest iron film to a grain of the drug is a very complex process. It requires quite high temperatures, at which, unfortunately, the drug decomposes. A vacuum plasma-chemical installation was created in which iron, which is in a gaseous state, settles on the surface of the grains. The drug itself does not have time to heat up much, and therefore does not decompose.</a:t>
            </a:r>
            <a:r>
              <a:rPr lang="en" altLang="uk-UA" sz="2400">
                <a:latin typeface="Arial" panose="020B0604020202020204" pitchFamily="34" charset="0"/>
              </a:rPr>
              <a:t> </a:t>
            </a:r>
          </a:p>
        </p:txBody>
      </p:sp>
    </p:spTree>
  </p:cSld>
  <p:clrMapOvr>
    <a:masterClrMapping/>
  </p:clrMapOvr>
</p:sld>
</file>

<file path=ppt/theme/theme1.xml><?xml version="1.0" encoding="utf-8"?>
<a:theme xmlns:a="http://schemas.openxmlformats.org/drawingml/2006/main" name="Разрез">
  <a:themeElements>
    <a:clrScheme name="Разрез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Разрез">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Разрез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Разрез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Разрез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Разрез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Разрез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Разрез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Разрез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Разрез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Разрез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Slit</Template>
  <TotalTime>76</TotalTime>
  <Words>2073</Words>
  <Application>Microsoft Office PowerPoint</Application>
  <PresentationFormat>Экран (4:3)</PresentationFormat>
  <Paragraphs>132</Paragraphs>
  <Slides>27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27</vt:i4>
      </vt:variant>
    </vt:vector>
  </HeadingPairs>
  <TitlesOfParts>
    <vt:vector size="32" baseType="lpstr">
      <vt:lpstr>Arial</vt:lpstr>
      <vt:lpstr>Tahoma</vt:lpstr>
      <vt:lpstr>Times New Roman</vt:lpstr>
      <vt:lpstr>Wingdings</vt:lpstr>
      <vt:lpstr>Разрез</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Transdermal therapeutic systems are a dosage form that is a small film size. </vt:lpstr>
      <vt:lpstr>Advantages and disadvantages of TTS</vt:lpstr>
      <vt:lpstr>Презентация PowerPoint</vt:lpstr>
      <vt:lpstr>Chemical, biological, and physical methods are used to understand the penetration of a medicinal substance through the skin.  </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Alyona Zamkovaya</dc:creator>
  <cp:lastModifiedBy>Alyona Zamkovaya</cp:lastModifiedBy>
  <cp:revision>15</cp:revision>
  <cp:lastPrinted>1601-01-01T00:00:00Z</cp:lastPrinted>
  <dcterms:created xsi:type="dcterms:W3CDTF">1601-01-01T00:00:00Z</dcterms:created>
  <dcterms:modified xsi:type="dcterms:W3CDTF">2025-01-18T18:12:18Z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