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8" r:id="rId3"/>
    <p:sldId id="279" r:id="rId4"/>
    <p:sldId id="281" r:id="rId5"/>
    <p:sldId id="257" r:id="rId6"/>
    <p:sldId id="278" r:id="rId7"/>
    <p:sldId id="280" r:id="rId8"/>
    <p:sldId id="274" r:id="rId9"/>
    <p:sldId id="275" r:id="rId10"/>
    <p:sldId id="276" r:id="rId11"/>
    <p:sldId id="282" r:id="rId12"/>
    <p:sldId id="260" r:id="rId13"/>
    <p:sldId id="259" r:id="rId14"/>
    <p:sldId id="273" r:id="rId15"/>
    <p:sldId id="277" r:id="rId16"/>
    <p:sldId id="271" r:id="rId17"/>
    <p:sldId id="270" r:id="rId18"/>
    <p:sldId id="269" r:id="rId19"/>
    <p:sldId id="261" r:id="rId20"/>
    <p:sldId id="272" r:id="rId21"/>
    <p:sldId id="262" r:id="rId22"/>
    <p:sldId id="263" r:id="rId23"/>
    <p:sldId id="264" r:id="rId24"/>
    <p:sldId id="265" r:id="rId25"/>
    <p:sldId id="266" r:id="rId26"/>
    <p:sldId id="267" r:id="rId27"/>
  </p:sldIdLst>
  <p:sldSz cx="9144000" cy="6858000" type="screen4x3"/>
  <p:notesSz cx="6669088" cy="9774238"/>
  <p:defaultTextStyle>
    <a:defPPr>
      <a:defRPr lang="en"/>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211"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ru-RU"/>
          </a:p>
        </p:txBody>
      </p:sp>
      <p:sp>
        <p:nvSpPr>
          <p:cNvPr id="38915" name="Rectangle 3"/>
          <p:cNvSpPr>
            <a:spLocks noGrp="1" noChangeArrowheads="1"/>
          </p:cNvSpPr>
          <p:nvPr>
            <p:ph type="dt" sz="quarter" idx="1"/>
          </p:nvPr>
        </p:nvSpPr>
        <p:spPr bwMode="auto">
          <a:xfrm>
            <a:off x="377825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ru-RU"/>
          </a:p>
        </p:txBody>
      </p:sp>
      <p:sp>
        <p:nvSpPr>
          <p:cNvPr id="38916" name="Rectangle 4"/>
          <p:cNvSpPr>
            <a:spLocks noGrp="1" noChangeArrowheads="1"/>
          </p:cNvSpPr>
          <p:nvPr>
            <p:ph type="ftr" sz="quarter" idx="2"/>
          </p:nvPr>
        </p:nvSpPr>
        <p:spPr bwMode="auto">
          <a:xfrm>
            <a:off x="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ru-RU"/>
          </a:p>
        </p:txBody>
      </p:sp>
      <p:sp>
        <p:nvSpPr>
          <p:cNvPr id="38917" name="Rectangle 5"/>
          <p:cNvSpPr>
            <a:spLocks noGrp="1" noChangeArrowheads="1"/>
          </p:cNvSpPr>
          <p:nvPr>
            <p:ph type="sldNum" sz="quarter" idx="3"/>
          </p:nvPr>
        </p:nvSpPr>
        <p:spPr bwMode="auto">
          <a:xfrm>
            <a:off x="377825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E1AB14-486B-432D-8711-C60027DFFD20}" type="slidenum">
              <a:rPr lang="ru-RU" altLang="uk-UA"/>
              <a:pPr/>
              <a:t>‹#›</a:t>
            </a:fld>
            <a:endParaRPr lang="ru-RU"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ru-RU"/>
          </a:p>
        </p:txBody>
      </p:sp>
      <p:sp>
        <p:nvSpPr>
          <p:cNvPr id="37891" name="Rectangle 3"/>
          <p:cNvSpPr>
            <a:spLocks noGrp="1" noChangeArrowheads="1"/>
          </p:cNvSpPr>
          <p:nvPr>
            <p:ph type="dt" idx="1"/>
          </p:nvPr>
        </p:nvSpPr>
        <p:spPr bwMode="auto">
          <a:xfrm>
            <a:off x="377825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ru-RU"/>
          </a:p>
        </p:txBody>
      </p:sp>
      <p:sp>
        <p:nvSpPr>
          <p:cNvPr id="27652" name="Rectangle 4"/>
          <p:cNvSpPr>
            <a:spLocks noGrp="1" noRot="1" noChangeAspect="1" noChangeArrowheads="1" noTextEdit="1"/>
          </p:cNvSpPr>
          <p:nvPr>
            <p:ph type="sldImg" idx="2"/>
          </p:nvPr>
        </p:nvSpPr>
        <p:spPr bwMode="auto">
          <a:xfrm>
            <a:off x="890588" y="733425"/>
            <a:ext cx="4887912"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p:cNvSpPr>
            <a:spLocks noGrp="1" noChangeArrowheads="1"/>
          </p:cNvSpPr>
          <p:nvPr>
            <p:ph type="body" sz="quarter" idx="3"/>
          </p:nvPr>
        </p:nvSpPr>
        <p:spPr bwMode="auto">
          <a:xfrm>
            <a:off x="666750" y="4643438"/>
            <a:ext cx="5335588" cy="4397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7894" name="Rectangle 6"/>
          <p:cNvSpPr>
            <a:spLocks noGrp="1" noChangeArrowheads="1"/>
          </p:cNvSpPr>
          <p:nvPr>
            <p:ph type="ftr" sz="quarter" idx="4"/>
          </p:nvPr>
        </p:nvSpPr>
        <p:spPr bwMode="auto">
          <a:xfrm>
            <a:off x="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ru-RU"/>
          </a:p>
        </p:txBody>
      </p:sp>
      <p:sp>
        <p:nvSpPr>
          <p:cNvPr id="37895" name="Rectangle 7"/>
          <p:cNvSpPr>
            <a:spLocks noGrp="1" noChangeArrowheads="1"/>
          </p:cNvSpPr>
          <p:nvPr>
            <p:ph type="sldNum" sz="quarter" idx="5"/>
          </p:nvPr>
        </p:nvSpPr>
        <p:spPr bwMode="auto">
          <a:xfrm>
            <a:off x="377825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F3ED809-96EE-42D4-BF67-7F0E3161207D}" type="slidenum">
              <a:rPr lang="ru-RU" altLang="uk-UA"/>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3E4A336F-B511-412E-AF12-71C229E5E536}" type="slidenum">
              <a:rPr lang="ru-RU" altLang="uk-UA"/>
              <a:pPr/>
              <a:t>‹#›</a:t>
            </a:fld>
            <a:endParaRPr lang="ru-RU" altLang="uk-UA"/>
          </a:p>
        </p:txBody>
      </p:sp>
    </p:spTree>
    <p:extLst>
      <p:ext uri="{BB962C8B-B14F-4D97-AF65-F5344CB8AC3E}">
        <p14:creationId xmlns:p14="http://schemas.microsoft.com/office/powerpoint/2010/main" val="3889516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2305D4B6-289C-41CF-BB34-42497CAB6690}" type="slidenum">
              <a:rPr lang="ru-RU" altLang="uk-UA"/>
              <a:pPr/>
              <a:t>‹#›</a:t>
            </a:fld>
            <a:endParaRPr lang="ru-RU" altLang="uk-UA"/>
          </a:p>
        </p:txBody>
      </p:sp>
    </p:spTree>
    <p:extLst>
      <p:ext uri="{BB962C8B-B14F-4D97-AF65-F5344CB8AC3E}">
        <p14:creationId xmlns:p14="http://schemas.microsoft.com/office/powerpoint/2010/main" val="336102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44D1B1BC-5C96-475A-BC3D-440D89A09631}" type="slidenum">
              <a:rPr lang="ru-RU" altLang="uk-UA"/>
              <a:pPr/>
              <a:t>‹#›</a:t>
            </a:fld>
            <a:endParaRPr lang="ru-RU" altLang="uk-UA"/>
          </a:p>
        </p:txBody>
      </p:sp>
    </p:spTree>
    <p:extLst>
      <p:ext uri="{BB962C8B-B14F-4D97-AF65-F5344CB8AC3E}">
        <p14:creationId xmlns:p14="http://schemas.microsoft.com/office/powerpoint/2010/main" val="2511663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AC97475A-FE21-4629-A76F-531EC695E386}" type="slidenum">
              <a:rPr lang="ru-RU" altLang="uk-UA"/>
              <a:pPr/>
              <a:t>‹#›</a:t>
            </a:fld>
            <a:endParaRPr lang="ru-RU" altLang="uk-UA"/>
          </a:p>
        </p:txBody>
      </p:sp>
    </p:spTree>
    <p:extLst>
      <p:ext uri="{BB962C8B-B14F-4D97-AF65-F5344CB8AC3E}">
        <p14:creationId xmlns:p14="http://schemas.microsoft.com/office/powerpoint/2010/main" val="420417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fld id="{9D70A4EA-F9BD-4620-AA6D-AF434902A388}" type="slidenum">
              <a:rPr lang="ru-RU" altLang="uk-UA"/>
              <a:pPr/>
              <a:t>‹#›</a:t>
            </a:fld>
            <a:endParaRPr lang="ru-RU" altLang="uk-UA"/>
          </a:p>
        </p:txBody>
      </p:sp>
    </p:spTree>
    <p:extLst>
      <p:ext uri="{BB962C8B-B14F-4D97-AF65-F5344CB8AC3E}">
        <p14:creationId xmlns:p14="http://schemas.microsoft.com/office/powerpoint/2010/main" val="1123226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fld id="{E204FD0A-CAFA-4091-8AE3-27F29D6C31BE}" type="slidenum">
              <a:rPr lang="ru-RU" altLang="uk-UA"/>
              <a:pPr/>
              <a:t>‹#›</a:t>
            </a:fld>
            <a:endParaRPr lang="ru-RU" altLang="uk-UA"/>
          </a:p>
        </p:txBody>
      </p:sp>
    </p:spTree>
    <p:extLst>
      <p:ext uri="{BB962C8B-B14F-4D97-AF65-F5344CB8AC3E}">
        <p14:creationId xmlns:p14="http://schemas.microsoft.com/office/powerpoint/2010/main" val="1228888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fld id="{CEA0A68A-4C0D-46FC-A748-A77039BF3DD2}" type="slidenum">
              <a:rPr lang="ru-RU" altLang="uk-UA"/>
              <a:pPr/>
              <a:t>‹#›</a:t>
            </a:fld>
            <a:endParaRPr lang="ru-RU" altLang="uk-UA"/>
          </a:p>
        </p:txBody>
      </p:sp>
    </p:spTree>
    <p:extLst>
      <p:ext uri="{BB962C8B-B14F-4D97-AF65-F5344CB8AC3E}">
        <p14:creationId xmlns:p14="http://schemas.microsoft.com/office/powerpoint/2010/main" val="3167968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A15F191D-3C59-4CB0-8BF1-66E16DADA4F3}" type="slidenum">
              <a:rPr lang="ru-RU" altLang="uk-UA"/>
              <a:pPr/>
              <a:t>‹#›</a:t>
            </a:fld>
            <a:endParaRPr lang="ru-RU" altLang="uk-UA"/>
          </a:p>
        </p:txBody>
      </p:sp>
    </p:spTree>
    <p:extLst>
      <p:ext uri="{BB962C8B-B14F-4D97-AF65-F5344CB8AC3E}">
        <p14:creationId xmlns:p14="http://schemas.microsoft.com/office/powerpoint/2010/main" val="3483484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92AE35EE-C08A-4776-9780-0F2B10A6F4FD}" type="slidenum">
              <a:rPr lang="ru-RU" altLang="uk-UA"/>
              <a:pPr/>
              <a:t>‹#›</a:t>
            </a:fld>
            <a:endParaRPr lang="ru-RU" altLang="uk-UA"/>
          </a:p>
        </p:txBody>
      </p:sp>
    </p:spTree>
    <p:extLst>
      <p:ext uri="{BB962C8B-B14F-4D97-AF65-F5344CB8AC3E}">
        <p14:creationId xmlns:p14="http://schemas.microsoft.com/office/powerpoint/2010/main" val="1506727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65681BE5-D27D-4304-AEB6-0444818A3916}" type="slidenum">
              <a:rPr lang="ru-RU" altLang="uk-UA"/>
              <a:pPr/>
              <a:t>‹#›</a:t>
            </a:fld>
            <a:endParaRPr lang="ru-RU" altLang="uk-UA"/>
          </a:p>
        </p:txBody>
      </p:sp>
    </p:spTree>
    <p:extLst>
      <p:ext uri="{BB962C8B-B14F-4D97-AF65-F5344CB8AC3E}">
        <p14:creationId xmlns:p14="http://schemas.microsoft.com/office/powerpoint/2010/main" val="3861374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05C2702A-C866-483C-9D0D-1BA4025475B8}" type="slidenum">
              <a:rPr lang="ru-RU" altLang="uk-UA"/>
              <a:pPr/>
              <a:t>‹#›</a:t>
            </a:fld>
            <a:endParaRPr lang="ru-RU" altLang="uk-UA"/>
          </a:p>
        </p:txBody>
      </p:sp>
    </p:spTree>
    <p:extLst>
      <p:ext uri="{BB962C8B-B14F-4D97-AF65-F5344CB8AC3E}">
        <p14:creationId xmlns:p14="http://schemas.microsoft.com/office/powerpoint/2010/main" val="299341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DEE15D5-21F3-465C-9B5A-A55D4B07737F}" type="slidenum">
              <a:rPr lang="ru-RU" altLang="uk-UA"/>
              <a:pPr/>
              <a:t>‹#›</a:t>
            </a:fld>
            <a:endParaRPr lang="ru-RU" altLang="uk-UA"/>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2483769" y="1893426"/>
            <a:ext cx="547260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600" dirty="0">
                <a:solidFill>
                  <a:srgbClr val="FF3300"/>
                </a:solidFill>
              </a:rPr>
              <a:t>Rational drug </a:t>
            </a:r>
            <a:endParaRPr lang="en" altLang="uk-UA" sz="3600" dirty="0" smtClean="0">
              <a:solidFill>
                <a:srgbClr val="FF3300"/>
              </a:solidFill>
            </a:endParaRPr>
          </a:p>
          <a:p>
            <a:pPr eaLnBrk="1" hangingPunct="1">
              <a:spcBef>
                <a:spcPct val="50000"/>
              </a:spcBef>
            </a:pPr>
            <a:r>
              <a:rPr lang="en" altLang="uk-UA" sz="3600" dirty="0" smtClean="0">
                <a:solidFill>
                  <a:srgbClr val="FF3300"/>
                </a:solidFill>
              </a:rPr>
              <a:t>intake </a:t>
            </a:r>
            <a:r>
              <a:rPr lang="en" altLang="uk-UA" sz="3600" dirty="0">
                <a:solidFill>
                  <a:srgbClr val="FF3300"/>
                </a:solidFill>
              </a:rPr>
              <a:t>taking into account </a:t>
            </a:r>
            <a:endParaRPr lang="en" altLang="uk-UA" sz="3600" dirty="0" smtClean="0">
              <a:solidFill>
                <a:srgbClr val="FF3300"/>
              </a:solidFill>
            </a:endParaRPr>
          </a:p>
          <a:p>
            <a:pPr eaLnBrk="1" hangingPunct="1">
              <a:spcBef>
                <a:spcPct val="50000"/>
              </a:spcBef>
            </a:pPr>
            <a:r>
              <a:rPr lang="en" altLang="uk-UA" sz="3600" dirty="0" smtClean="0">
                <a:solidFill>
                  <a:srgbClr val="FF3300"/>
                </a:solidFill>
              </a:rPr>
              <a:t>meal </a:t>
            </a:r>
            <a:r>
              <a:rPr lang="en" altLang="uk-UA" sz="3600" dirty="0">
                <a:solidFill>
                  <a:srgbClr val="FF3300"/>
                </a:solidFill>
              </a:rPr>
              <a:t>times</a:t>
            </a:r>
          </a:p>
        </p:txBody>
      </p:sp>
      <p:pic>
        <p:nvPicPr>
          <p:cNvPr id="2051" name="Picture 9" descr="J02341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76250"/>
            <a:ext cx="19526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14"/>
          <p:cNvSpPr txBox="1">
            <a:spLocks noChangeArrowheads="1"/>
          </p:cNvSpPr>
          <p:nvPr/>
        </p:nvSpPr>
        <p:spPr bwMode="auto">
          <a:xfrm>
            <a:off x="185255" y="2811051"/>
            <a:ext cx="1728316"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2500" b="1" dirty="0"/>
              <a:t>Lecture</a:t>
            </a:r>
          </a:p>
        </p:txBody>
      </p:sp>
      <p:sp>
        <p:nvSpPr>
          <p:cNvPr id="7" name="Заголовок 1"/>
          <p:cNvSpPr txBox="1">
            <a:spLocks/>
          </p:cNvSpPr>
          <p:nvPr/>
        </p:nvSpPr>
        <p:spPr>
          <a:xfrm>
            <a:off x="2101661" y="392038"/>
            <a:ext cx="5492261" cy="959583"/>
          </a:xfrm>
          <a:prstGeom prst="rect">
            <a:avLst/>
          </a:prstGeom>
        </p:spPr>
        <p:txBody>
          <a:bodyPr vert="horz" lIns="91440" tIns="45720" rIns="91440" bIns="45720" rtlCol="0" anchor="ctr">
            <a:normAutofit fontScale="85000" lnSpcReduction="20000"/>
          </a:bodyPr>
          <a:lstStyle>
            <a:lvl1pPr algn="ctr" rtl="0" eaLnBrk="1" fontAlgn="base" hangingPunct="1">
              <a:spcBef>
                <a:spcPct val="0"/>
              </a:spcBef>
              <a:spcAft>
                <a:spcPct val="0"/>
              </a:spcAft>
              <a:defRPr sz="4800" b="1" kern="1200">
                <a:solidFill>
                  <a:srgbClr val="C0000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en"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Odessa National Medical University </a:t>
            </a:r>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
            </a:r>
            <a:b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br>
            <a:r>
              <a:rPr lang="en"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Faculty of Pharmacy </a:t>
            </a:r>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
            </a:r>
            <a:b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br>
            <a:r>
              <a:rPr lang="en"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Department of Pharmaceutical Chemistry and Drug Technology</a:t>
            </a:r>
            <a:endParaRPr lang="uk-UA" sz="2000" dirty="0">
              <a:solidFill>
                <a:schemeClr val="accent2">
                  <a:lumMod val="60000"/>
                  <a:lumOff val="40000"/>
                </a:schemeClr>
              </a:solidFill>
              <a:effectLst/>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6228184" y="4341716"/>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Associate Professor Zamkova</a:t>
            </a:r>
            <a:r>
              <a:rPr lang="ru-RU"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у</a:t>
            </a:r>
            <a:r>
              <a:rPr lang="en-US"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a</a:t>
            </a:r>
            <a:r>
              <a:rPr lang="en"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 A.V.</a:t>
            </a:r>
            <a:endParaRPr lang="uk-UA" sz="20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
        <p:nvSpPr>
          <p:cNvPr id="9" name="Заголовок 1"/>
          <p:cNvSpPr txBox="1">
            <a:spLocks/>
          </p:cNvSpPr>
          <p:nvPr/>
        </p:nvSpPr>
        <p:spPr>
          <a:xfrm>
            <a:off x="3851920" y="6093296"/>
            <a:ext cx="1755904"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Odesa 2025</a:t>
            </a:r>
            <a:endParaRPr lang="uk-UA" sz="20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0" y="0"/>
            <a:ext cx="9144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 altLang="uk-UA" sz="4800" u="sng" dirty="0">
                <a:solidFill>
                  <a:srgbClr val="FF0066"/>
                </a:solidFill>
                <a:latin typeface="Times New Roman" panose="02020603050405020304" pitchFamily="18" charset="0"/>
              </a:rPr>
              <a:t>Drug interactions</a:t>
            </a:r>
            <a:endParaRPr lang="ru-RU" altLang="uk-UA" sz="2400" u="sng" dirty="0">
              <a:latin typeface="Times New Roman" panose="02020603050405020304" pitchFamily="18" charset="0"/>
            </a:endParaRPr>
          </a:p>
          <a:p>
            <a:pPr algn="ctr" eaLnBrk="1" hangingPunct="1">
              <a:spcBef>
                <a:spcPct val="50000"/>
              </a:spcBef>
            </a:pPr>
            <a:endParaRPr lang="en-US" altLang="uk-UA" sz="2400" u="sng" dirty="0">
              <a:latin typeface="Times New Roman" panose="02020603050405020304" pitchFamily="18" charset="0"/>
            </a:endParaRPr>
          </a:p>
          <a:p>
            <a:pPr eaLnBrk="1" hangingPunct="1">
              <a:spcBef>
                <a:spcPct val="50000"/>
              </a:spcBef>
            </a:pPr>
            <a:endParaRPr lang="en-US" altLang="uk-UA" sz="2400" dirty="0">
              <a:latin typeface="Times New Roman" panose="02020603050405020304" pitchFamily="18" charset="0"/>
            </a:endParaRPr>
          </a:p>
          <a:p>
            <a:pPr eaLnBrk="1" hangingPunct="1">
              <a:spcBef>
                <a:spcPct val="50000"/>
              </a:spcBef>
            </a:pPr>
            <a:endParaRPr lang="en-US" altLang="uk-UA" sz="2400" dirty="0">
              <a:latin typeface="Times New Roman" panose="02020603050405020304" pitchFamily="18" charset="0"/>
            </a:endParaRPr>
          </a:p>
          <a:p>
            <a:pPr eaLnBrk="1" hangingPunct="1">
              <a:spcBef>
                <a:spcPct val="50000"/>
              </a:spcBef>
            </a:pPr>
            <a:r>
              <a:rPr lang="en" altLang="uk-UA" sz="2400" b="1" dirty="0">
                <a:solidFill>
                  <a:srgbClr val="FF0066"/>
                </a:solidFill>
                <a:latin typeface="Times New Roman" panose="02020603050405020304" pitchFamily="18" charset="0"/>
              </a:rPr>
              <a:t>I. </a:t>
            </a:r>
            <a:r>
              <a:rPr lang="en" altLang="uk-UA" sz="2400" b="1" u="sng" dirty="0">
                <a:solidFill>
                  <a:srgbClr val="FF0066"/>
                </a:solidFill>
                <a:latin typeface="Times New Roman" panose="02020603050405020304" pitchFamily="18" charset="0"/>
              </a:rPr>
              <a:t>WITH OTHER MEDICINES</a:t>
            </a:r>
            <a:r>
              <a:rPr lang="en" altLang="uk-UA" sz="2400" b="1" dirty="0">
                <a:solidFill>
                  <a:srgbClr val="FF0066"/>
                </a:solidFill>
                <a:latin typeface="Times New Roman" panose="02020603050405020304" pitchFamily="18" charset="0"/>
              </a:rPr>
              <a:t> </a:t>
            </a:r>
            <a:r>
              <a:rPr lang="uk-UA" altLang="uk-UA" sz="2400" b="1" dirty="0" smtClean="0">
                <a:solidFill>
                  <a:srgbClr val="FF0066"/>
                </a:solidFill>
                <a:latin typeface="Times New Roman" panose="02020603050405020304" pitchFamily="18" charset="0"/>
              </a:rPr>
              <a:t>            </a:t>
            </a:r>
            <a:r>
              <a:rPr lang="en" altLang="uk-UA" sz="2400" b="1" dirty="0" smtClean="0">
                <a:solidFill>
                  <a:srgbClr val="FF0066"/>
                </a:solidFill>
                <a:latin typeface="Times New Roman" panose="02020603050405020304" pitchFamily="18" charset="0"/>
              </a:rPr>
              <a:t>II</a:t>
            </a:r>
            <a:r>
              <a:rPr lang="en" altLang="uk-UA" sz="2400" b="1" dirty="0">
                <a:solidFill>
                  <a:srgbClr val="FF0066"/>
                </a:solidFill>
                <a:latin typeface="Times New Roman" panose="02020603050405020304" pitchFamily="18" charset="0"/>
              </a:rPr>
              <a:t>. </a:t>
            </a:r>
            <a:r>
              <a:rPr lang="en" altLang="uk-UA" sz="2400" b="1" u="sng" dirty="0">
                <a:solidFill>
                  <a:srgbClr val="FF0066"/>
                </a:solidFill>
                <a:latin typeface="Times New Roman" panose="02020603050405020304" pitchFamily="18" charset="0"/>
              </a:rPr>
              <a:t>WITH FOOD</a:t>
            </a:r>
            <a:endParaRPr lang="en-US" altLang="uk-UA" sz="2400" b="1" u="sng" dirty="0">
              <a:solidFill>
                <a:srgbClr val="FF0066"/>
              </a:solidFill>
              <a:latin typeface="Times New Roman" panose="02020603050405020304" pitchFamily="18" charset="0"/>
            </a:endParaRPr>
          </a:p>
        </p:txBody>
      </p:sp>
      <p:pic>
        <p:nvPicPr>
          <p:cNvPr id="3075" name="Picture 3" descr="drugs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836613"/>
            <a:ext cx="1465262"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Line 4"/>
          <p:cNvSpPr>
            <a:spLocks noChangeShapeType="1"/>
          </p:cNvSpPr>
          <p:nvPr/>
        </p:nvSpPr>
        <p:spPr bwMode="auto">
          <a:xfrm flipH="1">
            <a:off x="2195513" y="1484313"/>
            <a:ext cx="936625" cy="935037"/>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
        <p:nvSpPr>
          <p:cNvPr id="3077" name="Line 5"/>
          <p:cNvSpPr>
            <a:spLocks noChangeShapeType="1"/>
          </p:cNvSpPr>
          <p:nvPr/>
        </p:nvSpPr>
        <p:spPr bwMode="auto">
          <a:xfrm>
            <a:off x="5580063" y="1412875"/>
            <a:ext cx="1008062" cy="1008063"/>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pic>
        <p:nvPicPr>
          <p:cNvPr id="3078" name="Picture 10" descr="pat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9825" y="836613"/>
            <a:ext cx="1477963"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Text Box 11"/>
          <p:cNvSpPr txBox="1">
            <a:spLocks noChangeArrowheads="1"/>
          </p:cNvSpPr>
          <p:nvPr/>
        </p:nvSpPr>
        <p:spPr bwMode="auto">
          <a:xfrm>
            <a:off x="323850" y="3357563"/>
            <a:ext cx="3527425"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Pharmaceutical</a:t>
            </a:r>
          </a:p>
          <a:p>
            <a:pPr eaLnBrk="1" hangingPunct="1">
              <a:spcBef>
                <a:spcPct val="50000"/>
              </a:spcBef>
            </a:pPr>
            <a:r>
              <a:rPr lang="en" altLang="uk-UA"/>
              <a:t>Pharmacological</a:t>
            </a:r>
          </a:p>
          <a:p>
            <a:pPr eaLnBrk="1" hangingPunct="1">
              <a:spcBef>
                <a:spcPct val="50000"/>
              </a:spcBef>
            </a:pPr>
            <a:r>
              <a:rPr lang="en" altLang="uk-UA"/>
              <a:t>- Kinetic</a:t>
            </a:r>
          </a:p>
          <a:p>
            <a:pPr eaLnBrk="1" hangingPunct="1">
              <a:spcBef>
                <a:spcPct val="50000"/>
              </a:spcBef>
            </a:pPr>
            <a:r>
              <a:rPr lang="en" altLang="uk-UA"/>
              <a:t>- Dynamic</a:t>
            </a:r>
          </a:p>
        </p:txBody>
      </p:sp>
      <p:sp>
        <p:nvSpPr>
          <p:cNvPr id="3080" name="Text Box 13"/>
          <p:cNvSpPr txBox="1">
            <a:spLocks noChangeArrowheads="1"/>
          </p:cNvSpPr>
          <p:nvPr/>
        </p:nvSpPr>
        <p:spPr bwMode="auto">
          <a:xfrm>
            <a:off x="4177912" y="3144118"/>
            <a:ext cx="4824413"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2200" dirty="0"/>
              <a:t>Interaction with food, digestive juices and among themselves in the lumen of the gastrointestinal tract:</a:t>
            </a:r>
            <a:endParaRPr lang="ru-RU" altLang="uk-UA" sz="2200" dirty="0">
              <a:solidFill>
                <a:srgbClr val="FF3300"/>
              </a:solidFill>
            </a:endParaRPr>
          </a:p>
          <a:p>
            <a:pPr eaLnBrk="1" hangingPunct="1">
              <a:spcBef>
                <a:spcPct val="50000"/>
              </a:spcBef>
            </a:pPr>
            <a:r>
              <a:rPr lang="en" altLang="uk-UA" sz="2200" dirty="0">
                <a:solidFill>
                  <a:srgbClr val="FF3300"/>
                </a:solidFill>
              </a:rPr>
              <a:t>Incompatibility of drugs and food</a:t>
            </a:r>
          </a:p>
          <a:p>
            <a:pPr eaLnBrk="1" hangingPunct="1">
              <a:spcBef>
                <a:spcPct val="50000"/>
              </a:spcBef>
            </a:pPr>
            <a:r>
              <a:rPr lang="en" altLang="uk-UA" sz="2200" dirty="0">
                <a:solidFill>
                  <a:srgbClr val="FF3300"/>
                </a:solidFill>
              </a:rPr>
              <a:t>When to take medication?</a:t>
            </a:r>
          </a:p>
          <a:p>
            <a:pPr eaLnBrk="1" hangingPunct="1">
              <a:spcBef>
                <a:spcPct val="50000"/>
              </a:spcBef>
            </a:pPr>
            <a:r>
              <a:rPr lang="en" altLang="uk-UA" sz="2200" dirty="0">
                <a:solidFill>
                  <a:srgbClr val="FF3300"/>
                </a:solidFill>
              </a:rPr>
              <a:t>What to eat and ask about medicine?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52400" y="152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2400" b="1" u="sng">
                <a:solidFill>
                  <a:srgbClr val="FF3300"/>
                </a:solidFill>
              </a:rPr>
              <a:t>HIGH RISK OF DRUG INTERACTIONS</a:t>
            </a:r>
            <a:endParaRPr lang="ru-RU" altLang="uk-UA" sz="2400">
              <a:latin typeface="Times New Roman" panose="02020603050405020304" pitchFamily="18" charset="0"/>
            </a:endParaRPr>
          </a:p>
        </p:txBody>
      </p:sp>
      <p:sp>
        <p:nvSpPr>
          <p:cNvPr id="4099" name="Text Box 3"/>
          <p:cNvSpPr txBox="1">
            <a:spLocks noChangeArrowheads="1"/>
          </p:cNvSpPr>
          <p:nvPr/>
        </p:nvSpPr>
        <p:spPr bwMode="auto">
          <a:xfrm>
            <a:off x="76200" y="762000"/>
            <a:ext cx="4572000"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en" altLang="uk-UA" sz="2800" b="1">
                <a:solidFill>
                  <a:srgbClr val="FF3300"/>
                </a:solidFill>
              </a:rPr>
              <a:t>In case of diseases</a:t>
            </a:r>
            <a:endParaRPr lang="ru-RU" altLang="uk-UA" sz="2800" b="1"/>
          </a:p>
          <a:p>
            <a:pPr eaLnBrk="1" hangingPunct="1">
              <a:lnSpc>
                <a:spcPct val="90000"/>
              </a:lnSpc>
              <a:spcBef>
                <a:spcPct val="50000"/>
              </a:spcBef>
            </a:pPr>
            <a:r>
              <a:rPr lang="en" altLang="uk-UA" sz="2800">
                <a:solidFill>
                  <a:schemeClr val="accent2"/>
                </a:solidFill>
                <a:latin typeface="Times New Roman" panose="02020603050405020304" pitchFamily="18" charset="0"/>
              </a:rPr>
              <a:t>Kidney</a:t>
            </a:r>
          </a:p>
          <a:p>
            <a:pPr eaLnBrk="1" hangingPunct="1">
              <a:lnSpc>
                <a:spcPct val="90000"/>
              </a:lnSpc>
              <a:spcBef>
                <a:spcPct val="50000"/>
              </a:spcBef>
            </a:pPr>
            <a:r>
              <a:rPr lang="en" altLang="uk-UA" sz="2800">
                <a:solidFill>
                  <a:schemeClr val="accent2"/>
                </a:solidFill>
                <a:latin typeface="Times New Roman" panose="02020603050405020304" pitchFamily="18" charset="0"/>
              </a:rPr>
              <a:t>Baked</a:t>
            </a:r>
          </a:p>
          <a:p>
            <a:pPr eaLnBrk="1" hangingPunct="1">
              <a:lnSpc>
                <a:spcPct val="90000"/>
              </a:lnSpc>
              <a:spcBef>
                <a:spcPct val="50000"/>
              </a:spcBef>
            </a:pPr>
            <a:r>
              <a:rPr lang="en" altLang="uk-UA" sz="2800">
                <a:solidFill>
                  <a:schemeClr val="accent2"/>
                </a:solidFill>
                <a:latin typeface="Times New Roman" panose="02020603050405020304" pitchFamily="18" charset="0"/>
              </a:rPr>
              <a:t>Allergic</a:t>
            </a:r>
          </a:p>
          <a:p>
            <a:pPr eaLnBrk="1" hangingPunct="1">
              <a:lnSpc>
                <a:spcPct val="90000"/>
              </a:lnSpc>
              <a:spcBef>
                <a:spcPct val="50000"/>
              </a:spcBef>
            </a:pPr>
            <a:r>
              <a:rPr lang="en" altLang="uk-UA" sz="2800">
                <a:solidFill>
                  <a:schemeClr val="accent2"/>
                </a:solidFill>
                <a:latin typeface="Times New Roman" panose="02020603050405020304" pitchFamily="18" charset="0"/>
              </a:rPr>
              <a:t>Mental</a:t>
            </a:r>
          </a:p>
          <a:p>
            <a:pPr eaLnBrk="1" hangingPunct="1">
              <a:lnSpc>
                <a:spcPct val="90000"/>
              </a:lnSpc>
              <a:spcBef>
                <a:spcPct val="50000"/>
              </a:spcBef>
            </a:pPr>
            <a:r>
              <a:rPr lang="en" altLang="uk-UA" sz="2800">
                <a:solidFill>
                  <a:schemeClr val="accent2"/>
                </a:solidFill>
                <a:latin typeface="Times New Roman" panose="02020603050405020304" pitchFamily="18" charset="0"/>
              </a:rPr>
              <a:t>Cardiac arrhythmias</a:t>
            </a:r>
          </a:p>
          <a:p>
            <a:pPr eaLnBrk="1" hangingPunct="1">
              <a:lnSpc>
                <a:spcPct val="90000"/>
              </a:lnSpc>
              <a:spcBef>
                <a:spcPct val="50000"/>
              </a:spcBef>
            </a:pPr>
            <a:r>
              <a:rPr lang="en" altLang="uk-UA" sz="2800">
                <a:solidFill>
                  <a:schemeClr val="accent2"/>
                </a:solidFill>
                <a:latin typeface="Times New Roman" panose="02020603050405020304" pitchFamily="18" charset="0"/>
              </a:rPr>
              <a:t>Severe infections</a:t>
            </a:r>
          </a:p>
          <a:p>
            <a:pPr eaLnBrk="1" hangingPunct="1">
              <a:lnSpc>
                <a:spcPct val="90000"/>
              </a:lnSpc>
              <a:spcBef>
                <a:spcPct val="50000"/>
              </a:spcBef>
            </a:pPr>
            <a:r>
              <a:rPr lang="en" altLang="uk-UA" sz="2800">
                <a:solidFill>
                  <a:schemeClr val="accent2"/>
                </a:solidFill>
                <a:latin typeface="Times New Roman" panose="02020603050405020304" pitchFamily="18" charset="0"/>
              </a:rPr>
              <a:t>Diabetes mellitus</a:t>
            </a:r>
          </a:p>
          <a:p>
            <a:pPr eaLnBrk="1" hangingPunct="1">
              <a:lnSpc>
                <a:spcPct val="90000"/>
              </a:lnSpc>
              <a:spcBef>
                <a:spcPct val="50000"/>
              </a:spcBef>
            </a:pPr>
            <a:r>
              <a:rPr lang="en" altLang="uk-UA" sz="2800">
                <a:solidFill>
                  <a:schemeClr val="accent2"/>
                </a:solidFill>
                <a:latin typeface="Times New Roman" panose="02020603050405020304" pitchFamily="18" charset="0"/>
              </a:rPr>
              <a:t>Aplastic anemia</a:t>
            </a:r>
          </a:p>
          <a:p>
            <a:pPr eaLnBrk="1" hangingPunct="1">
              <a:lnSpc>
                <a:spcPct val="90000"/>
              </a:lnSpc>
              <a:spcBef>
                <a:spcPct val="50000"/>
              </a:spcBef>
            </a:pPr>
            <a:r>
              <a:rPr lang="en" altLang="uk-UA" sz="2800">
                <a:solidFill>
                  <a:schemeClr val="accent2"/>
                </a:solidFill>
                <a:latin typeface="Times New Roman" panose="02020603050405020304" pitchFamily="18" charset="0"/>
              </a:rPr>
              <a:t>Hypothyroidism</a:t>
            </a:r>
          </a:p>
        </p:txBody>
      </p:sp>
      <p:sp>
        <p:nvSpPr>
          <p:cNvPr id="4100" name="Text Box 4"/>
          <p:cNvSpPr txBox="1">
            <a:spLocks noChangeArrowheads="1"/>
          </p:cNvSpPr>
          <p:nvPr/>
        </p:nvSpPr>
        <p:spPr bwMode="auto">
          <a:xfrm>
            <a:off x="4953000" y="762000"/>
            <a:ext cx="4114800"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en" altLang="uk-UA" sz="2800" b="1">
                <a:solidFill>
                  <a:srgbClr val="FF3300"/>
                </a:solidFill>
              </a:rPr>
              <a:t>With a narrow range.</a:t>
            </a:r>
            <a:endParaRPr lang="ru-RU" altLang="uk-UA" sz="2800" b="1"/>
          </a:p>
          <a:p>
            <a:pPr eaLnBrk="1" hangingPunct="1">
              <a:lnSpc>
                <a:spcPct val="90000"/>
              </a:lnSpc>
              <a:spcBef>
                <a:spcPct val="50000"/>
              </a:spcBef>
            </a:pPr>
            <a:r>
              <a:rPr lang="en" altLang="uk-UA" sz="2800">
                <a:solidFill>
                  <a:srgbClr val="008000"/>
                </a:solidFill>
                <a:latin typeface="Times New Roman" panose="02020603050405020304" pitchFamily="18" charset="0"/>
              </a:rPr>
              <a:t>Aminoglycosides</a:t>
            </a:r>
          </a:p>
          <a:p>
            <a:pPr eaLnBrk="1" hangingPunct="1">
              <a:lnSpc>
                <a:spcPct val="90000"/>
              </a:lnSpc>
              <a:spcBef>
                <a:spcPct val="50000"/>
              </a:spcBef>
            </a:pPr>
            <a:r>
              <a:rPr lang="en" altLang="uk-UA" sz="2800">
                <a:solidFill>
                  <a:srgbClr val="008000"/>
                </a:solidFill>
                <a:latin typeface="Times New Roman" panose="02020603050405020304" pitchFamily="18" charset="0"/>
              </a:rPr>
              <a:t>Antiarrhythmics</a:t>
            </a:r>
          </a:p>
          <a:p>
            <a:pPr eaLnBrk="1" hangingPunct="1">
              <a:lnSpc>
                <a:spcPct val="90000"/>
              </a:lnSpc>
              <a:spcBef>
                <a:spcPct val="50000"/>
              </a:spcBef>
            </a:pPr>
            <a:r>
              <a:rPr lang="en" altLang="uk-UA" sz="2800">
                <a:solidFill>
                  <a:srgbClr val="008000"/>
                </a:solidFill>
                <a:latin typeface="Times New Roman" panose="02020603050405020304" pitchFamily="18" charset="0"/>
              </a:rPr>
              <a:t>Antidepressants</a:t>
            </a:r>
          </a:p>
          <a:p>
            <a:pPr eaLnBrk="1" hangingPunct="1">
              <a:lnSpc>
                <a:spcPct val="90000"/>
              </a:lnSpc>
              <a:spcBef>
                <a:spcPct val="50000"/>
              </a:spcBef>
            </a:pPr>
            <a:r>
              <a:rPr lang="en" altLang="uk-UA" sz="2800">
                <a:solidFill>
                  <a:srgbClr val="008000"/>
                </a:solidFill>
                <a:latin typeface="Times New Roman" panose="02020603050405020304" pitchFamily="18" charset="0"/>
              </a:rPr>
              <a:t>Anticoagulants</a:t>
            </a:r>
          </a:p>
          <a:p>
            <a:pPr eaLnBrk="1" hangingPunct="1">
              <a:lnSpc>
                <a:spcPct val="90000"/>
              </a:lnSpc>
              <a:spcBef>
                <a:spcPct val="50000"/>
              </a:spcBef>
            </a:pPr>
            <a:r>
              <a:rPr lang="en" altLang="uk-UA" sz="2800">
                <a:solidFill>
                  <a:srgbClr val="008000"/>
                </a:solidFill>
                <a:latin typeface="Times New Roman" panose="02020603050405020304" pitchFamily="18" charset="0"/>
              </a:rPr>
              <a:t>Anticonvulsants</a:t>
            </a:r>
          </a:p>
          <a:p>
            <a:pPr eaLnBrk="1" hangingPunct="1">
              <a:lnSpc>
                <a:spcPct val="90000"/>
              </a:lnSpc>
              <a:spcBef>
                <a:spcPct val="50000"/>
              </a:spcBef>
            </a:pPr>
            <a:r>
              <a:rPr lang="en" altLang="uk-UA" sz="2800">
                <a:solidFill>
                  <a:srgbClr val="008000"/>
                </a:solidFill>
                <a:latin typeface="Times New Roman" panose="02020603050405020304" pitchFamily="18" charset="0"/>
              </a:rPr>
              <a:t>Cardiac glycosides</a:t>
            </a:r>
          </a:p>
          <a:p>
            <a:pPr eaLnBrk="1" hangingPunct="1">
              <a:lnSpc>
                <a:spcPct val="90000"/>
              </a:lnSpc>
              <a:spcBef>
                <a:spcPct val="50000"/>
              </a:spcBef>
            </a:pPr>
            <a:r>
              <a:rPr lang="en" altLang="uk-UA" sz="2800">
                <a:solidFill>
                  <a:srgbClr val="008000"/>
                </a:solidFill>
                <a:latin typeface="Times New Roman" panose="02020603050405020304" pitchFamily="18" charset="0"/>
              </a:rPr>
              <a:t>Thyroxine</a:t>
            </a:r>
          </a:p>
          <a:p>
            <a:pPr eaLnBrk="1" hangingPunct="1">
              <a:lnSpc>
                <a:spcPct val="90000"/>
              </a:lnSpc>
              <a:spcBef>
                <a:spcPct val="50000"/>
              </a:spcBef>
            </a:pPr>
            <a:r>
              <a:rPr lang="en" altLang="uk-UA" sz="2800">
                <a:solidFill>
                  <a:srgbClr val="008000"/>
                </a:solidFill>
                <a:latin typeface="Times New Roman" panose="02020603050405020304" pitchFamily="18" charset="0"/>
              </a:rPr>
              <a:t>Cyclosporines</a:t>
            </a:r>
          </a:p>
          <a:p>
            <a:pPr eaLnBrk="1" hangingPunct="1">
              <a:lnSpc>
                <a:spcPct val="90000"/>
              </a:lnSpc>
              <a:spcBef>
                <a:spcPct val="50000"/>
              </a:spcBef>
            </a:pPr>
            <a:r>
              <a:rPr lang="en" altLang="uk-UA" sz="2800">
                <a:solidFill>
                  <a:srgbClr val="008000"/>
                </a:solidFill>
                <a:latin typeface="Times New Roman" panose="02020603050405020304" pitchFamily="18" charset="0"/>
              </a:rPr>
              <a:t>Estrogens</a:t>
            </a:r>
          </a:p>
        </p:txBody>
      </p:sp>
      <p:sp>
        <p:nvSpPr>
          <p:cNvPr id="4101" name="Text Box 5"/>
          <p:cNvSpPr txBox="1">
            <a:spLocks noChangeArrowheads="1"/>
          </p:cNvSpPr>
          <p:nvPr/>
        </p:nvSpPr>
        <p:spPr bwMode="auto">
          <a:xfrm>
            <a:off x="3657600" y="3048000"/>
            <a:ext cx="6858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4500" b="1">
                <a:solidFill>
                  <a:srgbClr val="FF3300"/>
                </a:solidFill>
                <a:latin typeface="Times New Roman" panose="02020603050405020304" pitchFamily="18" charset="0"/>
              </a:rPr>
              <a:t>+</a:t>
            </a:r>
            <a:endParaRPr lang="ru-RU" altLang="uk-UA" sz="2400">
              <a:latin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228600"/>
            <a:ext cx="9144000" cy="611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2400" u="sng">
                <a:latin typeface="Times New Roman" panose="02020603050405020304" pitchFamily="18" charset="0"/>
              </a:rPr>
              <a:t>BASIC CONCEPTS </a:t>
            </a:r>
            <a:r>
              <a:rPr lang="en" altLang="uk-UA" sz="2400">
                <a:latin typeface="Times New Roman" panose="02020603050405020304" pitchFamily="18" charset="0"/>
              </a:rPr>
              <a:t>: DRUG </a:t>
            </a:r>
            <a:r>
              <a:rPr lang="en" altLang="uk-UA" sz="2400" b="1">
                <a:solidFill>
                  <a:srgbClr val="FF3300"/>
                </a:solidFill>
                <a:latin typeface="Times New Roman" panose="02020603050405020304" pitchFamily="18" charset="0"/>
              </a:rPr>
              <a:t>ABSORPTION </a:t>
            </a:r>
            <a:r>
              <a:rPr lang="en" altLang="uk-UA" sz="2400">
                <a:latin typeface="Times New Roman" panose="02020603050405020304" pitchFamily="18" charset="0"/>
              </a:rPr>
              <a:t>FROM THE GASTROINTESTINAL Tract INTO THE BLOOD</a:t>
            </a:r>
          </a:p>
          <a:p>
            <a:pPr eaLnBrk="1" hangingPunct="1">
              <a:spcBef>
                <a:spcPct val="50000"/>
              </a:spcBef>
            </a:pPr>
            <a:r>
              <a:rPr lang="en" altLang="uk-UA" sz="2400" b="1" u="sng">
                <a:latin typeface="Times New Roman" panose="02020603050405020304" pitchFamily="18" charset="0"/>
              </a:rPr>
              <a:t>Food intake often reduces drug absorption.</a:t>
            </a:r>
            <a:endParaRPr lang="ru-RU" altLang="uk-UA" sz="2400">
              <a:latin typeface="Times New Roman" panose="02020603050405020304" pitchFamily="18" charset="0"/>
            </a:endParaRPr>
          </a:p>
          <a:p>
            <a:pPr eaLnBrk="1" hangingPunct="1">
              <a:spcBef>
                <a:spcPct val="50000"/>
              </a:spcBef>
            </a:pPr>
            <a:r>
              <a:rPr lang="en" altLang="uk-UA" sz="2400">
                <a:latin typeface="Times New Roman" panose="02020603050405020304" pitchFamily="18" charset="0"/>
              </a:rPr>
              <a:t>The main factors affecting absorption are:</a:t>
            </a:r>
          </a:p>
          <a:p>
            <a:pPr eaLnBrk="1" hangingPunct="1">
              <a:spcBef>
                <a:spcPct val="50000"/>
              </a:spcBef>
            </a:pPr>
            <a:r>
              <a:rPr lang="en" altLang="uk-UA" sz="2400">
                <a:latin typeface="Times New Roman" panose="02020603050405020304" pitchFamily="18" charset="0"/>
              </a:rPr>
              <a:t>Physico-chemical properties of drugs (water, fat solubility)</a:t>
            </a:r>
          </a:p>
          <a:p>
            <a:pPr eaLnBrk="1" hangingPunct="1">
              <a:spcBef>
                <a:spcPct val="50000"/>
              </a:spcBef>
            </a:pPr>
            <a:r>
              <a:rPr lang="en" altLang="uk-UA" sz="2400">
                <a:latin typeface="Times New Roman" panose="02020603050405020304" pitchFamily="18" charset="0"/>
              </a:rPr>
              <a:t>pH of the stomach (acidic) and intestines (alkaline).</a:t>
            </a:r>
          </a:p>
          <a:p>
            <a:pPr eaLnBrk="1" hangingPunct="1">
              <a:spcBef>
                <a:spcPct val="50000"/>
              </a:spcBef>
            </a:pPr>
            <a:r>
              <a:rPr lang="en" altLang="uk-UA" sz="2400">
                <a:latin typeface="Times New Roman" panose="02020603050405020304" pitchFamily="18" charset="0"/>
              </a:rPr>
              <a:t>Digestive tract enzymes - destroy proteins, prematurely convert L-dopa to dopamine.</a:t>
            </a:r>
          </a:p>
          <a:p>
            <a:pPr eaLnBrk="1" hangingPunct="1">
              <a:spcBef>
                <a:spcPct val="50000"/>
              </a:spcBef>
            </a:pPr>
            <a:r>
              <a:rPr lang="en" altLang="uk-UA" sz="2400">
                <a:latin typeface="Times New Roman" panose="02020603050405020304" pitchFamily="18" charset="0"/>
              </a:rPr>
              <a:t>Intestinal peristalsis and its blood supply</a:t>
            </a:r>
          </a:p>
          <a:p>
            <a:pPr eaLnBrk="1" hangingPunct="1">
              <a:spcBef>
                <a:spcPct val="50000"/>
              </a:spcBef>
            </a:pPr>
            <a:r>
              <a:rPr lang="en" altLang="uk-UA" sz="2400">
                <a:latin typeface="Times New Roman" panose="02020603050405020304" pitchFamily="18" charset="0"/>
              </a:rPr>
              <a:t>Sugar - delay absorption (except for diphenin, the carrier is glucose) and evacuation from the stomach</a:t>
            </a:r>
          </a:p>
          <a:p>
            <a:pPr eaLnBrk="1" hangingPunct="1">
              <a:spcBef>
                <a:spcPct val="50000"/>
              </a:spcBef>
            </a:pPr>
            <a:r>
              <a:rPr lang="en" altLang="uk-UA" sz="2400" u="sng">
                <a:latin typeface="Times New Roman" panose="02020603050405020304" pitchFamily="18" charset="0"/>
              </a:rPr>
              <a:t>KEY CONCEPTS </a:t>
            </a:r>
            <a:r>
              <a:rPr lang="en" altLang="uk-UA" sz="2400">
                <a:latin typeface="Times New Roman" panose="02020603050405020304" pitchFamily="18" charset="0"/>
              </a:rPr>
              <a:t>: </a:t>
            </a:r>
            <a:r>
              <a:rPr lang="en" altLang="uk-UA" sz="2400" b="1">
                <a:solidFill>
                  <a:srgbClr val="FF3300"/>
                </a:solidFill>
                <a:latin typeface="Times New Roman" panose="02020603050405020304" pitchFamily="18" charset="0"/>
              </a:rPr>
              <a:t>PHARMACODYNAMICS CHANGES</a:t>
            </a:r>
          </a:p>
          <a:p>
            <a:pPr eaLnBrk="1" hangingPunct="1">
              <a:spcBef>
                <a:spcPct val="50000"/>
              </a:spcBef>
            </a:pPr>
            <a:r>
              <a:rPr lang="en" altLang="uk-UA" sz="2400">
                <a:latin typeface="Times New Roman" panose="02020603050405020304" pitchFamily="18" charset="0"/>
              </a:rPr>
              <a:t>Drugs under the influence of food components containing BAS.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3886200"/>
            <a:ext cx="91440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a:solidFill>
                  <a:srgbClr val="FF3300"/>
                </a:solidFill>
              </a:rPr>
              <a:t>During his life, a person consumes:</a:t>
            </a:r>
          </a:p>
          <a:p>
            <a:pPr eaLnBrk="1" hangingPunct="1">
              <a:spcBef>
                <a:spcPct val="50000"/>
              </a:spcBef>
            </a:pPr>
            <a:r>
              <a:rPr lang="en" altLang="uk-UA" sz="3500">
                <a:solidFill>
                  <a:srgbClr val="FF3300"/>
                </a:solidFill>
              </a:rPr>
              <a:t>22 tons of solid food, and</a:t>
            </a:r>
          </a:p>
          <a:p>
            <a:pPr eaLnBrk="1" hangingPunct="1">
              <a:spcBef>
                <a:spcPct val="50000"/>
              </a:spcBef>
            </a:pPr>
            <a:r>
              <a:rPr lang="en" altLang="uk-UA" sz="3500">
                <a:solidFill>
                  <a:srgbClr val="FF3300"/>
                </a:solidFill>
              </a:rPr>
              <a:t>33 tons of drinks</a:t>
            </a:r>
          </a:p>
          <a:p>
            <a:pPr algn="just" eaLnBrk="1" hangingPunct="1">
              <a:spcBef>
                <a:spcPct val="50000"/>
              </a:spcBef>
            </a:pPr>
            <a:r>
              <a:rPr lang="en" altLang="uk-UA"/>
              <a:t>A person can live: without water – 5-7 days, without food – about 30 days.</a:t>
            </a:r>
            <a:endParaRPr lang="ru-RU" altLang="uk-UA" sz="3500"/>
          </a:p>
        </p:txBody>
      </p:sp>
      <p:sp>
        <p:nvSpPr>
          <p:cNvPr id="6147" name="Line 9"/>
          <p:cNvSpPr>
            <a:spLocks noChangeShapeType="1"/>
          </p:cNvSpPr>
          <p:nvPr/>
        </p:nvSpPr>
        <p:spPr bwMode="auto">
          <a:xfrm>
            <a:off x="3048000" y="1143000"/>
            <a:ext cx="2667000" cy="0"/>
          </a:xfrm>
          <a:prstGeom prst="line">
            <a:avLst/>
          </a:prstGeom>
          <a:noFill/>
          <a:ln w="76200">
            <a:solidFill>
              <a:srgbClr val="FF3300"/>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uk-UA"/>
          </a:p>
        </p:txBody>
      </p:sp>
      <p:sp>
        <p:nvSpPr>
          <p:cNvPr id="6148" name="Text Box 10"/>
          <p:cNvSpPr txBox="1">
            <a:spLocks noChangeArrowheads="1"/>
          </p:cNvSpPr>
          <p:nvPr/>
        </p:nvSpPr>
        <p:spPr bwMode="auto">
          <a:xfrm>
            <a:off x="1981200" y="228600"/>
            <a:ext cx="48768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b="1">
                <a:solidFill>
                  <a:srgbClr val="FF3300"/>
                </a:solidFill>
              </a:rPr>
              <a:t>INTERACTION</a:t>
            </a:r>
            <a:endParaRPr lang="ru-RU" altLang="uk-UA" sz="2400">
              <a:latin typeface="Times New Roman" panose="02020603050405020304" pitchFamily="18" charset="0"/>
            </a:endParaRPr>
          </a:p>
        </p:txBody>
      </p:sp>
      <p:sp>
        <p:nvSpPr>
          <p:cNvPr id="6149" name="Text Box 11"/>
          <p:cNvSpPr txBox="1">
            <a:spLocks noChangeArrowheads="1"/>
          </p:cNvSpPr>
          <p:nvPr/>
        </p:nvSpPr>
        <p:spPr bwMode="auto">
          <a:xfrm>
            <a:off x="2057400" y="838200"/>
            <a:ext cx="12192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b="1"/>
              <a:t>LV</a:t>
            </a:r>
            <a:endParaRPr lang="ru-RU" altLang="uk-UA" sz="2400">
              <a:latin typeface="Times New Roman" panose="02020603050405020304" pitchFamily="18" charset="0"/>
            </a:endParaRPr>
          </a:p>
        </p:txBody>
      </p:sp>
      <p:sp>
        <p:nvSpPr>
          <p:cNvPr id="6150" name="Text Box 12"/>
          <p:cNvSpPr txBox="1">
            <a:spLocks noChangeArrowheads="1"/>
          </p:cNvSpPr>
          <p:nvPr/>
        </p:nvSpPr>
        <p:spPr bwMode="auto">
          <a:xfrm>
            <a:off x="5791200" y="838200"/>
            <a:ext cx="17526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b="1"/>
              <a:t>FOOD</a:t>
            </a:r>
            <a:endParaRPr lang="ru-RU" altLang="uk-UA" sz="2400">
              <a:latin typeface="Times New Roman" panose="02020603050405020304" pitchFamily="18" charset="0"/>
            </a:endParaRPr>
          </a:p>
        </p:txBody>
      </p:sp>
      <p:sp>
        <p:nvSpPr>
          <p:cNvPr id="6151" name="Text Box 13"/>
          <p:cNvSpPr txBox="1">
            <a:spLocks noChangeArrowheads="1"/>
          </p:cNvSpPr>
          <p:nvPr/>
        </p:nvSpPr>
        <p:spPr bwMode="auto">
          <a:xfrm>
            <a:off x="914400" y="2133600"/>
            <a:ext cx="76962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a:latin typeface="Times New Roman" panose="02020603050405020304" pitchFamily="18" charset="0"/>
              </a:rPr>
              <a:t>Paradigm:</a:t>
            </a:r>
          </a:p>
          <a:p>
            <a:pPr eaLnBrk="1" hangingPunct="1">
              <a:spcBef>
                <a:spcPct val="50000"/>
              </a:spcBef>
            </a:pPr>
            <a:r>
              <a:rPr lang="en" altLang="uk-UA" sz="4500">
                <a:latin typeface="Times New Roman" panose="02020603050405020304" pitchFamily="18" charset="0"/>
              </a:rPr>
              <a:t>" </a:t>
            </a:r>
            <a:r>
              <a:rPr lang="en" altLang="uk-UA" sz="4500" u="sng">
                <a:latin typeface="Times New Roman" panose="02020603050405020304" pitchFamily="18" charset="0"/>
              </a:rPr>
              <a:t>A man is what he eats </a:t>
            </a:r>
            <a:r>
              <a:rPr lang="en" altLang="uk-UA" sz="4500">
                <a:latin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026"/>
          <p:cNvSpPr txBox="1">
            <a:spLocks noChangeArrowheads="1"/>
          </p:cNvSpPr>
          <p:nvPr/>
        </p:nvSpPr>
        <p:spPr bwMode="auto">
          <a:xfrm>
            <a:off x="152400" y="76200"/>
            <a:ext cx="8915400" cy="681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50000"/>
              </a:spcBef>
            </a:pPr>
            <a:r>
              <a:rPr lang="en" altLang="uk-UA" sz="3500" b="1">
                <a:solidFill>
                  <a:srgbClr val="FF3300"/>
                </a:solidFill>
              </a:rPr>
              <a:t>Modern food</a:t>
            </a:r>
            <a:endParaRPr lang="ru-RU" altLang="uk-UA" sz="2400">
              <a:latin typeface="Times New Roman" panose="02020603050405020304" pitchFamily="18" charset="0"/>
            </a:endParaRPr>
          </a:p>
          <a:p>
            <a:pPr algn="ctr" eaLnBrk="1" hangingPunct="1">
              <a:lnSpc>
                <a:spcPct val="90000"/>
              </a:lnSpc>
              <a:spcBef>
                <a:spcPct val="50000"/>
              </a:spcBef>
            </a:pPr>
            <a:r>
              <a:rPr lang="en" altLang="uk-UA" sz="2400">
                <a:solidFill>
                  <a:srgbClr val="FF3300"/>
                </a:solidFill>
              </a:rPr>
              <a:t>contains pharmacologically active substances </a:t>
            </a:r>
            <a:r>
              <a:rPr lang="en" altLang="uk-UA" sz="2400"/>
              <a:t>:</a:t>
            </a:r>
          </a:p>
          <a:p>
            <a:pPr eaLnBrk="1" hangingPunct="1">
              <a:lnSpc>
                <a:spcPct val="90000"/>
              </a:lnSpc>
              <a:spcBef>
                <a:spcPct val="50000"/>
              </a:spcBef>
            </a:pPr>
            <a:r>
              <a:rPr lang="en" altLang="uk-UA" sz="2400" b="1">
                <a:latin typeface="Times New Roman" panose="02020603050405020304" pitchFamily="18" charset="0"/>
              </a:rPr>
              <a:t>Ecology </a:t>
            </a:r>
            <a:r>
              <a:rPr lang="en" altLang="uk-UA" sz="2400">
                <a:latin typeface="Times New Roman" panose="02020603050405020304" pitchFamily="18" charset="0"/>
              </a:rPr>
              <a:t>- nitrates, nitrites (30 times more toxic), pesticides, metals, potassium and calcium bromates (flour flavor enhancers), etc.</a:t>
            </a:r>
          </a:p>
          <a:p>
            <a:pPr eaLnBrk="1" hangingPunct="1">
              <a:lnSpc>
                <a:spcPct val="90000"/>
              </a:lnSpc>
              <a:spcBef>
                <a:spcPct val="50000"/>
              </a:spcBef>
            </a:pPr>
            <a:r>
              <a:rPr lang="en" altLang="uk-UA" sz="2400">
                <a:latin typeface="Times New Roman" panose="02020603050405020304" pitchFamily="18" charset="0"/>
              </a:rPr>
              <a:t>nitrites, nitrates + tetracyclines, biguanides, aminazine = carcinogens.</a:t>
            </a:r>
          </a:p>
          <a:p>
            <a:pPr eaLnBrk="1" hangingPunct="1">
              <a:lnSpc>
                <a:spcPct val="90000"/>
              </a:lnSpc>
              <a:spcBef>
                <a:spcPct val="50000"/>
              </a:spcBef>
            </a:pPr>
            <a:r>
              <a:rPr lang="en" altLang="uk-UA" sz="2400">
                <a:latin typeface="Times New Roman" panose="02020603050405020304" pitchFamily="18" charset="0"/>
              </a:rPr>
              <a:t>Sulfonamides + products with PABA and folate = </a:t>
            </a:r>
            <a:r>
              <a:rPr lang="en" altLang="uk-UA" sz="2400">
                <a:latin typeface="Times New Roman" panose="02020603050405020304" pitchFamily="18" charset="0"/>
                <a:sym typeface="Symbol" panose="05050102010706020507" pitchFamily="18" charset="2"/>
              </a:rPr>
              <a:t> </a:t>
            </a:r>
            <a:r>
              <a:rPr lang="en" altLang="uk-UA" sz="2400">
                <a:latin typeface="Times New Roman" panose="02020603050405020304" pitchFamily="18" charset="0"/>
              </a:rPr>
              <a:t>effect</a:t>
            </a:r>
          </a:p>
          <a:p>
            <a:pPr eaLnBrk="1" hangingPunct="1">
              <a:lnSpc>
                <a:spcPct val="90000"/>
              </a:lnSpc>
              <a:spcBef>
                <a:spcPct val="50000"/>
              </a:spcBef>
            </a:pPr>
            <a:r>
              <a:rPr lang="en" altLang="uk-UA" sz="2400" b="1">
                <a:latin typeface="Times New Roman" panose="02020603050405020304" pitchFamily="18" charset="0"/>
              </a:rPr>
              <a:t>Food preparation technology </a:t>
            </a:r>
            <a:r>
              <a:rPr lang="en" altLang="uk-UA" sz="2400">
                <a:latin typeface="Times New Roman" panose="02020603050405020304" pitchFamily="18" charset="0"/>
              </a:rPr>
              <a:t>- preservatives (PABA), a/oxidants, stabilizers, dyes, flavorings, etc.</a:t>
            </a:r>
          </a:p>
          <a:p>
            <a:pPr eaLnBrk="1" hangingPunct="1">
              <a:lnSpc>
                <a:spcPct val="90000"/>
              </a:lnSpc>
              <a:spcBef>
                <a:spcPct val="50000"/>
              </a:spcBef>
            </a:pPr>
            <a:r>
              <a:rPr lang="en" altLang="uk-UA" sz="2400" b="1">
                <a:latin typeface="Times New Roman" panose="02020603050405020304" pitchFamily="18" charset="0"/>
              </a:rPr>
              <a:t>Tyramine-containing foods </a:t>
            </a:r>
            <a:r>
              <a:rPr lang="en" altLang="uk-UA" sz="2400">
                <a:latin typeface="Times New Roman" panose="02020603050405020304" pitchFamily="18" charset="0"/>
              </a:rPr>
              <a:t>- bananas, beans, wines, raisins, figs, yogurt, coffee, salmon, smoked meat and herring, kebab, liver, beer, sour cream, soy, cheese (30 g), chocolate + MAO inhibitor = </a:t>
            </a:r>
            <a:r>
              <a:rPr lang="en" altLang="uk-UA" sz="2400">
                <a:latin typeface="Times New Roman" panose="02020603050405020304" pitchFamily="18" charset="0"/>
                <a:sym typeface="Symbol" panose="05050102010706020507" pitchFamily="18" charset="2"/>
              </a:rPr>
              <a:t> </a:t>
            </a:r>
            <a:r>
              <a:rPr lang="en" altLang="uk-UA" sz="2400">
                <a:latin typeface="Times New Roman" panose="02020603050405020304" pitchFamily="18" charset="0"/>
              </a:rPr>
              <a:t>BP</a:t>
            </a:r>
          </a:p>
          <a:p>
            <a:pPr eaLnBrk="1" hangingPunct="1">
              <a:lnSpc>
                <a:spcPct val="90000"/>
              </a:lnSpc>
              <a:spcBef>
                <a:spcPct val="50000"/>
              </a:spcBef>
            </a:pPr>
            <a:r>
              <a:rPr lang="en" altLang="uk-UA" sz="2400" b="1">
                <a:latin typeface="Times New Roman" panose="02020603050405020304" pitchFamily="18" charset="0"/>
              </a:rPr>
              <a:t>Serotonin-containing foods </a:t>
            </a:r>
            <a:r>
              <a:rPr lang="en" altLang="uk-UA" sz="2400">
                <a:latin typeface="Times New Roman" panose="02020603050405020304" pitchFamily="18" charset="0"/>
              </a:rPr>
              <a:t>- bananas, peanuts, currants</a:t>
            </a:r>
          </a:p>
          <a:p>
            <a:pPr eaLnBrk="1" hangingPunct="1">
              <a:lnSpc>
                <a:spcPct val="90000"/>
              </a:lnSpc>
              <a:spcBef>
                <a:spcPct val="50000"/>
              </a:spcBef>
            </a:pPr>
            <a:r>
              <a:rPr lang="en" altLang="uk-UA" sz="2400" b="1">
                <a:latin typeface="Times New Roman" panose="02020603050405020304" pitchFamily="18" charset="0"/>
              </a:rPr>
              <a:t>Histamine-containing foods </a:t>
            </a:r>
            <a:r>
              <a:rPr lang="en" altLang="uk-UA" sz="2400">
                <a:latin typeface="Times New Roman" panose="02020603050405020304" pitchFamily="18" charset="0"/>
              </a:rPr>
              <a:t>- sauerkraut, tuna</a:t>
            </a:r>
          </a:p>
          <a:p>
            <a:pPr eaLnBrk="1" hangingPunct="1">
              <a:lnSpc>
                <a:spcPct val="90000"/>
              </a:lnSpc>
              <a:spcBef>
                <a:spcPct val="50000"/>
              </a:spcBef>
            </a:pPr>
            <a:r>
              <a:rPr lang="en" altLang="uk-UA" sz="2400" b="1">
                <a:latin typeface="Times New Roman" panose="02020603050405020304" pitchFamily="18" charset="0"/>
              </a:rPr>
              <a:t>Histamine-releasing agents </a:t>
            </a:r>
            <a:r>
              <a:rPr lang="en" altLang="uk-UA" sz="2400">
                <a:latin typeface="Times New Roman" panose="02020603050405020304" pitchFamily="18" charset="0"/>
              </a:rPr>
              <a:t>- citrus fruits, chocolate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0" y="76200"/>
            <a:ext cx="9067800" cy="66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en" altLang="uk-UA" sz="2400" b="1">
                <a:latin typeface="Times New Roman" panose="02020603050405020304" pitchFamily="18" charset="0"/>
              </a:rPr>
              <a:t>Foods rich in vitamin K </a:t>
            </a:r>
            <a:r>
              <a:rPr lang="en" altLang="uk-UA" sz="2400">
                <a:latin typeface="Times New Roman" panose="02020603050405020304" pitchFamily="18" charset="0"/>
              </a:rPr>
              <a:t>- green vegetables, tea, nuts, liver, vegetable oils, soy - antagonism with anticoagulants</a:t>
            </a:r>
          </a:p>
          <a:p>
            <a:pPr eaLnBrk="1" hangingPunct="1">
              <a:lnSpc>
                <a:spcPct val="90000"/>
              </a:lnSpc>
              <a:spcBef>
                <a:spcPct val="50000"/>
              </a:spcBef>
            </a:pPr>
            <a:r>
              <a:rPr lang="en" altLang="uk-UA" sz="2400" b="1">
                <a:latin typeface="Times New Roman" panose="02020603050405020304" pitchFamily="18" charset="0"/>
              </a:rPr>
              <a:t>Foods rich in vitamins </a:t>
            </a:r>
            <a:r>
              <a:rPr lang="en" altLang="uk-UA" sz="2400">
                <a:latin typeface="Times New Roman" panose="02020603050405020304" pitchFamily="18" charset="0"/>
              </a:rPr>
              <a:t>- Beans, peas, pork (especially liver), tuna - B6, A, E, Se, Cu, Zn - cofactors of enzymes that metabolize drugs (L-dopa, etc.).</a:t>
            </a:r>
          </a:p>
          <a:p>
            <a:pPr eaLnBrk="1" hangingPunct="1">
              <a:lnSpc>
                <a:spcPct val="90000"/>
              </a:lnSpc>
              <a:spcBef>
                <a:spcPct val="50000"/>
              </a:spcBef>
            </a:pPr>
            <a:r>
              <a:rPr lang="en" altLang="uk-UA" sz="2400" b="1">
                <a:latin typeface="Times New Roman" panose="02020603050405020304" pitchFamily="18" charset="0"/>
              </a:rPr>
              <a:t>Fatty food - </a:t>
            </a:r>
            <a:r>
              <a:rPr lang="en" altLang="uk-UA" sz="2400">
                <a:latin typeface="Times New Roman" panose="02020603050405020304" pitchFamily="18" charset="0"/>
              </a:rPr>
              <a:t>increases the absorption of griseofulvin, mebendazole, itroconazole and vice versa, slows down the absorption of zidovudine, didanosine.</a:t>
            </a:r>
          </a:p>
          <a:p>
            <a:pPr eaLnBrk="1" hangingPunct="1">
              <a:lnSpc>
                <a:spcPct val="90000"/>
              </a:lnSpc>
              <a:spcBef>
                <a:spcPct val="50000"/>
              </a:spcBef>
            </a:pPr>
            <a:r>
              <a:rPr lang="en" altLang="uk-UA" sz="2400" b="1">
                <a:latin typeface="Times New Roman" panose="02020603050405020304" pitchFamily="18" charset="0"/>
              </a:rPr>
              <a:t>Milk </a:t>
            </a:r>
            <a:r>
              <a:rPr lang="en" altLang="uk-UA" sz="2400">
                <a:latin typeface="Times New Roman" panose="02020603050405020304" pitchFamily="18" charset="0"/>
              </a:rPr>
              <a:t>- increases the pH of gastric juice, reduces the bioavailability of penicillins, tetracyclines, fluoroquinolones, iron preparations, rifampicin, diazepam, methylxanthines (decrease in solubility at pH &gt; 3), milk caseins bind methylxanthines, SA, SG, tetracyclines (by 36-75%).</a:t>
            </a:r>
          </a:p>
          <a:p>
            <a:pPr eaLnBrk="1" hangingPunct="1">
              <a:lnSpc>
                <a:spcPct val="90000"/>
              </a:lnSpc>
              <a:spcBef>
                <a:spcPct val="50000"/>
              </a:spcBef>
            </a:pPr>
            <a:r>
              <a:rPr lang="en" altLang="uk-UA" sz="2400" b="1">
                <a:latin typeface="Times New Roman" panose="02020603050405020304" pitchFamily="18" charset="0"/>
              </a:rPr>
              <a:t>Carbohydrates, lipids, ethanol </a:t>
            </a:r>
            <a:r>
              <a:rPr lang="en" altLang="uk-UA" sz="2400">
                <a:latin typeface="Times New Roman" panose="02020603050405020304" pitchFamily="18" charset="0"/>
              </a:rPr>
              <a:t>– competitive inhibitors of phase I enzymes of metabolism</a:t>
            </a:r>
          </a:p>
          <a:p>
            <a:pPr eaLnBrk="1" hangingPunct="1">
              <a:lnSpc>
                <a:spcPct val="90000"/>
              </a:lnSpc>
              <a:spcBef>
                <a:spcPct val="50000"/>
              </a:spcBef>
            </a:pPr>
            <a:r>
              <a:rPr lang="en" altLang="uk-UA" sz="2600" b="1">
                <a:solidFill>
                  <a:srgbClr val="FF3300"/>
                </a:solidFill>
              </a:rPr>
              <a:t>NATIONAL TRADITIONS, STANDARD OF LIVING</a:t>
            </a:r>
            <a:endParaRPr lang="ru-RU" altLang="uk-UA" sz="2400">
              <a:latin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0" y="333375"/>
            <a:ext cx="8893175"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b="1">
                <a:solidFill>
                  <a:srgbClr val="FF3300"/>
                </a:solidFill>
              </a:rPr>
              <a:t>INCOMPATIBILITY OF MEDICINES AND FOOD</a:t>
            </a:r>
          </a:p>
          <a:p>
            <a:pPr eaLnBrk="1" hangingPunct="1">
              <a:spcBef>
                <a:spcPct val="50000"/>
              </a:spcBef>
            </a:pPr>
            <a:r>
              <a:rPr lang="en" altLang="uk-UA" sz="2500">
                <a:solidFill>
                  <a:srgbClr val="FF3300"/>
                </a:solidFill>
              </a:rPr>
              <a:t>Grapefruit juice </a:t>
            </a:r>
            <a:r>
              <a:rPr lang="en" altLang="uk-UA" sz="2500"/>
              <a:t>- contains psoralen, which inhibits cytochrome P-450</a:t>
            </a:r>
          </a:p>
          <a:p>
            <a:pPr eaLnBrk="1" hangingPunct="1">
              <a:spcBef>
                <a:spcPct val="50000"/>
              </a:spcBef>
            </a:pPr>
            <a:r>
              <a:rPr lang="en" altLang="uk-UA" sz="2500"/>
              <a:t>Increases serum concentrations </a:t>
            </a:r>
            <a:r>
              <a:rPr lang="en" altLang="uk-UA" sz="2500">
                <a:solidFill>
                  <a:srgbClr val="FF3300"/>
                </a:solidFill>
              </a:rPr>
              <a:t>of cyclosporine, terfenadine and BCC ( </a:t>
            </a:r>
            <a:r>
              <a:rPr lang="en" altLang="uk-UA" sz="2500"/>
              <a:t>except amlodipine and diltiazem)</a:t>
            </a:r>
          </a:p>
          <a:p>
            <a:pPr eaLnBrk="1" hangingPunct="1">
              <a:spcBef>
                <a:spcPct val="50000"/>
              </a:spcBef>
            </a:pPr>
            <a:r>
              <a:rPr lang="en" altLang="uk-UA" sz="2500">
                <a:solidFill>
                  <a:srgbClr val="FF3300"/>
                </a:solidFill>
              </a:rPr>
              <a:t>Food rich in proteins </a:t>
            </a:r>
            <a:r>
              <a:rPr lang="en" altLang="uk-UA" sz="2500"/>
              <a:t>- increases the bioavailability of propranolol, reduces the bioavailability of methylxanthines.</a:t>
            </a:r>
          </a:p>
          <a:p>
            <a:pPr eaLnBrk="1" hangingPunct="1">
              <a:spcBef>
                <a:spcPct val="50000"/>
              </a:spcBef>
            </a:pPr>
            <a:r>
              <a:rPr lang="en" altLang="uk-UA" sz="2500" b="1"/>
              <a:t>DRUG ABSORPTION ON COMPOUND PARTS OF FOOD</a:t>
            </a:r>
          </a:p>
          <a:p>
            <a:pPr eaLnBrk="1" hangingPunct="1">
              <a:spcBef>
                <a:spcPct val="50000"/>
              </a:spcBef>
            </a:pPr>
            <a:r>
              <a:rPr lang="en" altLang="uk-UA" sz="2500"/>
              <a:t>Calcium and Iron impair the absorption of tetracyclines (like milk), sulfonamides (3 times)</a:t>
            </a:r>
            <a:endParaRPr lang="ru-RU" altLang="uk-UA" sz="25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50825" y="333375"/>
            <a:ext cx="8642350"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 altLang="uk-UA" sz="2700"/>
              <a:t>You should not drink tea with psychotropic drugs - permeability through the blood-brain barrier increases, neuroleptics are precipitated.</a:t>
            </a:r>
            <a:endParaRPr lang="en-US" altLang="uk-UA" sz="2700"/>
          </a:p>
          <a:p>
            <a:pPr algn="just" eaLnBrk="1" hangingPunct="1">
              <a:spcBef>
                <a:spcPct val="50000"/>
              </a:spcBef>
            </a:pPr>
            <a:r>
              <a:rPr lang="en" altLang="uk-UA" sz="2700"/>
              <a:t>You can drink vitamin C preparations with tea, because tea itself, like any other plant, contains it.</a:t>
            </a:r>
          </a:p>
          <a:p>
            <a:pPr algn="just" eaLnBrk="1" hangingPunct="1">
              <a:spcBef>
                <a:spcPct val="50000"/>
              </a:spcBef>
            </a:pPr>
            <a:r>
              <a:rPr lang="en" altLang="uk-UA" sz="2700"/>
              <a:t>Water – reduces irritation of the pimple, accelerates the absorption of amoxicillin and methylxanthines.</a:t>
            </a:r>
          </a:p>
          <a:p>
            <a:pPr algn="just" eaLnBrk="1" hangingPunct="1">
              <a:spcBef>
                <a:spcPct val="50000"/>
              </a:spcBef>
            </a:pPr>
            <a:r>
              <a:rPr lang="en" altLang="uk-UA" sz="2700">
                <a:solidFill>
                  <a:srgbClr val="FF3300"/>
                </a:solidFill>
              </a:rPr>
              <a:t>Carbonated soft drinks </a:t>
            </a:r>
            <a:r>
              <a:rPr lang="en" altLang="uk-UA" sz="2700"/>
              <a:t>contain orthophosphoric acid, which leaches calcium from bones and teeth.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250825" y="333375"/>
            <a:ext cx="8642350"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2500" b="1"/>
              <a:t>NSAIDs </a:t>
            </a:r>
            <a:r>
              <a:rPr lang="en" altLang="uk-UA" sz="2500"/>
              <a:t>+ any food = delayed analgesia;</a:t>
            </a:r>
            <a:endParaRPr lang="ru-RU" altLang="uk-UA" sz="2500" b="1"/>
          </a:p>
          <a:p>
            <a:pPr eaLnBrk="1" hangingPunct="1">
              <a:spcBef>
                <a:spcPct val="50000"/>
              </a:spcBef>
            </a:pPr>
            <a:r>
              <a:rPr lang="en" altLang="uk-UA" sz="2500" b="1"/>
              <a:t>NSAIDs </a:t>
            </a:r>
            <a:r>
              <a:rPr lang="en" altLang="uk-UA" sz="2500"/>
              <a:t>+ spicy food, citrus fruits = gastrointestinal irritation;</a:t>
            </a:r>
          </a:p>
          <a:p>
            <a:pPr eaLnBrk="1" hangingPunct="1">
              <a:spcBef>
                <a:spcPct val="50000"/>
              </a:spcBef>
            </a:pPr>
            <a:r>
              <a:rPr lang="en" altLang="uk-UA" sz="2500" b="1"/>
              <a:t>Antifungal imidazoles, antibiotics (tetracyclines, quinolones) </a:t>
            </a:r>
            <a:r>
              <a:rPr lang="en" altLang="uk-UA" sz="2500"/>
              <a:t>+ dairy products = </a:t>
            </a:r>
            <a:r>
              <a:rPr lang="en" altLang="uk-UA" sz="2500">
                <a:sym typeface="Wingdings" panose="05000000000000000000" pitchFamily="2" charset="2"/>
              </a:rPr>
              <a:t> </a:t>
            </a:r>
            <a:r>
              <a:rPr lang="en" altLang="uk-UA" sz="2500"/>
              <a:t>LH absorption;</a:t>
            </a:r>
          </a:p>
          <a:p>
            <a:pPr eaLnBrk="1" hangingPunct="1">
              <a:spcBef>
                <a:spcPct val="50000"/>
              </a:spcBef>
            </a:pPr>
            <a:r>
              <a:rPr lang="en" altLang="uk-UA" sz="2500"/>
              <a:t> </a:t>
            </a:r>
            <a:r>
              <a:rPr lang="en" altLang="uk-UA" sz="2500" b="1"/>
              <a:t>Viagra, oral contraceptives, erythromycin, immunosuppressants, hypocholesterolemic drugs </a:t>
            </a:r>
            <a:r>
              <a:rPr lang="en" altLang="uk-UA" sz="2500"/>
              <a:t>+ grapefruit juice = drug </a:t>
            </a:r>
            <a:r>
              <a:rPr lang="en" altLang="uk-UA" sz="2500">
                <a:sym typeface="Wingdings" panose="05000000000000000000" pitchFamily="2" charset="2"/>
              </a:rPr>
              <a:t>withdrawal </a:t>
            </a:r>
            <a:r>
              <a:rPr lang="en" altLang="uk-UA" sz="2500"/>
              <a:t>, collapse;</a:t>
            </a:r>
          </a:p>
          <a:p>
            <a:pPr eaLnBrk="1" hangingPunct="1">
              <a:spcBef>
                <a:spcPct val="50000"/>
              </a:spcBef>
            </a:pPr>
            <a:r>
              <a:rPr lang="en" altLang="uk-UA" sz="2500" b="1"/>
              <a:t>Diuretics, </a:t>
            </a:r>
            <a:r>
              <a:rPr lang="en" altLang="uk-UA" sz="2500" b="1">
                <a:sym typeface="Symbol" panose="05050102010706020507" pitchFamily="18" charset="2"/>
              </a:rPr>
              <a:t>- </a:t>
            </a:r>
            <a:r>
              <a:rPr lang="en" altLang="uk-UA" sz="2500" b="1"/>
              <a:t>AB, BCC </a:t>
            </a:r>
            <a:r>
              <a:rPr lang="en" altLang="uk-UA" sz="2500"/>
              <a:t>+ sausages, ham, salted and smoked fish (all contain NaCl) = </a:t>
            </a:r>
            <a:r>
              <a:rPr lang="en" altLang="uk-UA" sz="2500">
                <a:sym typeface="Wingdings" panose="05000000000000000000" pitchFamily="2" charset="2"/>
              </a:rPr>
              <a:t> </a:t>
            </a:r>
            <a:r>
              <a:rPr lang="en" altLang="uk-UA" sz="2500"/>
              <a:t>AG-effect;</a:t>
            </a:r>
          </a:p>
          <a:p>
            <a:pPr eaLnBrk="1" hangingPunct="1">
              <a:spcBef>
                <a:spcPct val="50000"/>
              </a:spcBef>
            </a:pPr>
            <a:r>
              <a:rPr lang="en" altLang="uk-UA" sz="2500" b="1"/>
              <a:t>I-ACE, BRAT </a:t>
            </a:r>
            <a:r>
              <a:rPr lang="en" altLang="uk-UA" sz="2500"/>
              <a:t>+ apricots, pineapples, bananas, eggplants, dill, beans, spinach (all contain K) = hyperkalemia;</a:t>
            </a:r>
          </a:p>
          <a:p>
            <a:pPr eaLnBrk="1" hangingPunct="1">
              <a:spcBef>
                <a:spcPct val="50000"/>
              </a:spcBef>
            </a:pPr>
            <a:r>
              <a:rPr lang="en" altLang="uk-UA" sz="2500" b="1"/>
              <a:t>Warfarin </a:t>
            </a:r>
            <a:r>
              <a:rPr lang="en" altLang="uk-UA" sz="2500"/>
              <a:t>+ cranberry = </a:t>
            </a:r>
            <a:r>
              <a:rPr lang="en" altLang="uk-UA" sz="2500">
                <a:sym typeface="Wingdings" panose="05000000000000000000" pitchFamily="2" charset="2"/>
              </a:rPr>
              <a:t>elimination </a:t>
            </a:r>
            <a:r>
              <a:rPr lang="en" altLang="uk-UA" sz="2500"/>
              <a:t>of blood clots (bleeding).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50825" y="333375"/>
            <a:ext cx="8642350" cy="580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2500" b="1"/>
              <a:t>Semi-synthetic penicillins, erythromycin </a:t>
            </a:r>
            <a:r>
              <a:rPr lang="en" altLang="uk-UA" sz="2500"/>
              <a:t>+ fruit and vegetable (tomato) juices, caffeinated drinks – reduced absorption of LH in the gastrointestinal tract;</a:t>
            </a:r>
          </a:p>
          <a:p>
            <a:pPr eaLnBrk="1" hangingPunct="1">
              <a:spcBef>
                <a:spcPct val="50000"/>
              </a:spcBef>
            </a:pPr>
            <a:r>
              <a:rPr lang="en" altLang="uk-UA" sz="2500" b="1"/>
              <a:t>Sulfadimethoxine, paracetamol, sulgin, biseptol, furosemide, cimetidine, theophylline </a:t>
            </a:r>
            <a:r>
              <a:rPr lang="en" altLang="uk-UA" sz="2500"/>
              <a:t>+ meat (induces microsomes), fish, cheese, legumes (rich in protein), prunes, beets, sweet and floury foods;</a:t>
            </a:r>
          </a:p>
          <a:p>
            <a:pPr eaLnBrk="1" hangingPunct="1">
              <a:spcBef>
                <a:spcPct val="50000"/>
              </a:spcBef>
            </a:pPr>
            <a:r>
              <a:rPr lang="en" altLang="uk-UA" sz="2500" b="1"/>
              <a:t>Acetylsalicylic acid, furagin, 5-NOC </a:t>
            </a:r>
            <a:r>
              <a:rPr lang="en" altLang="uk-UA" sz="2500"/>
              <a:t>- with oil, sour cream, fatty foods;</a:t>
            </a:r>
          </a:p>
          <a:p>
            <a:pPr eaLnBrk="1" hangingPunct="1">
              <a:spcBef>
                <a:spcPct val="50000"/>
              </a:spcBef>
            </a:pPr>
            <a:r>
              <a:rPr lang="en" altLang="uk-UA" sz="2500" b="1"/>
              <a:t>Biseptol, etazol, sulfalen </a:t>
            </a:r>
            <a:r>
              <a:rPr lang="en" altLang="uk-UA" sz="2500"/>
              <a:t>- with greens, spinach, milk, liver, grain products;</a:t>
            </a:r>
          </a:p>
          <a:p>
            <a:pPr eaLnBrk="1" hangingPunct="1">
              <a:spcBef>
                <a:spcPct val="50000"/>
              </a:spcBef>
            </a:pPr>
            <a:r>
              <a:rPr lang="en" altLang="uk-UA" sz="2500" b="1"/>
              <a:t>Baralgin, analgin, panadol, spazgan, paracetamol, maxigan </a:t>
            </a:r>
            <a:r>
              <a:rPr lang="en" altLang="uk-UA" sz="2500"/>
              <a:t>- with smoked sausages.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23528" y="116632"/>
            <a:ext cx="8642350"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3500" b="1" dirty="0">
                <a:solidFill>
                  <a:srgbClr val="FF3300"/>
                </a:solidFill>
              </a:rPr>
              <a:t>Medications and meal times</a:t>
            </a:r>
          </a:p>
          <a:p>
            <a:pPr eaLnBrk="1" hangingPunct="1"/>
            <a:r>
              <a:rPr lang="en" altLang="uk-UA" dirty="0"/>
              <a:t>Only medications that are intended to be taken "under the tongue" do not have a "time." </a:t>
            </a:r>
            <a:r>
              <a:rPr lang="ru-RU" altLang="uk-UA" dirty="0"/>
              <a:t/>
            </a:r>
            <a:br>
              <a:rPr lang="ru-RU" altLang="uk-UA" dirty="0"/>
            </a:br>
            <a:r>
              <a:rPr lang="en" altLang="uk-UA" dirty="0"/>
              <a:t>Unless specifically instructed by a doctor and the time is not specified in the package insert (instructions), the medication should be taken 30 minutes before a meal.</a:t>
            </a:r>
          </a:p>
          <a:p>
            <a:pPr eaLnBrk="1" hangingPunct="1"/>
            <a:endParaRPr lang="ru-RU" altLang="uk-UA" dirty="0"/>
          </a:p>
          <a:p>
            <a:pPr eaLnBrk="1" hangingPunct="1"/>
            <a:r>
              <a:rPr lang="en" altLang="uk-UA" b="1" dirty="0"/>
              <a:t>What does it mean to “take on an empty stomach”?</a:t>
            </a:r>
          </a:p>
          <a:p>
            <a:pPr eaLnBrk="1" hangingPunct="1"/>
            <a:r>
              <a:rPr lang="en" altLang="uk-UA" dirty="0"/>
              <a:t>This means - in the morning 40-60 minutes before meals or 3-4 hours after meals</a:t>
            </a:r>
            <a:endParaRPr lang="en-US" altLang="uk-UA" b="1" dirty="0"/>
          </a:p>
          <a:p>
            <a:pPr eaLnBrk="1" hangingPunct="1">
              <a:spcBef>
                <a:spcPct val="50000"/>
              </a:spcBef>
            </a:pPr>
            <a:r>
              <a:rPr lang="en" altLang="uk-UA" b="1" dirty="0"/>
              <a:t>What does it mean to "take with food"?</a:t>
            </a:r>
          </a:p>
          <a:p>
            <a:pPr eaLnBrk="1" hangingPunct="1">
              <a:spcBef>
                <a:spcPct val="50000"/>
              </a:spcBef>
            </a:pPr>
            <a:r>
              <a:rPr lang="en" altLang="uk-UA" dirty="0"/>
              <a:t>This means at least 15 minutes before a meal, and no sooner. And most often this means 30-40 minutes before.</a:t>
            </a:r>
            <a:endParaRPr lang="en-US" altLang="uk-UA" dirty="0"/>
          </a:p>
          <a:p>
            <a:pPr eaLnBrk="1" hangingPunct="1"/>
            <a:endParaRPr lang="en-US" altLang="uk-UA" b="1" dirty="0"/>
          </a:p>
          <a:p>
            <a:pPr eaLnBrk="1" hangingPunct="1"/>
            <a:r>
              <a:rPr lang="en" altLang="uk-UA" b="1" dirty="0"/>
              <a:t>What does it mean to “take with meals”?</a:t>
            </a:r>
          </a:p>
          <a:p>
            <a:pPr eaLnBrk="1" hangingPunct="1"/>
            <a:r>
              <a:rPr lang="en" altLang="uk-UA" dirty="0"/>
              <a:t>This means - at the same time as eating.</a:t>
            </a:r>
            <a:endParaRPr lang="en-US" altLang="uk-UA" dirty="0"/>
          </a:p>
          <a:p>
            <a:pPr eaLnBrk="1" hangingPunct="1">
              <a:spcBef>
                <a:spcPct val="50000"/>
              </a:spcBef>
            </a:pPr>
            <a:r>
              <a:rPr lang="en" altLang="uk-UA" b="1" dirty="0"/>
              <a:t>What does "take after meals" mean?</a:t>
            </a:r>
          </a:p>
          <a:p>
            <a:pPr eaLnBrk="1" hangingPunct="1"/>
            <a:r>
              <a:rPr lang="en" altLang="uk-UA" dirty="0"/>
              <a:t>This means 1-2 hours after eating.</a:t>
            </a:r>
          </a:p>
          <a:p>
            <a:pPr eaLnBrk="1" hangingPunct="1"/>
            <a:r>
              <a:rPr lang="en" altLang="uk-UA" dirty="0"/>
              <a:t>Immediately after a meal, you can take mainly medications such as NSAIDs.</a:t>
            </a:r>
          </a:p>
          <a:p>
            <a:pPr eaLnBrk="1" hangingPunct="1"/>
            <a:r>
              <a:rPr lang="en" altLang="uk-UA" dirty="0"/>
              <a:t> </a:t>
            </a:r>
            <a:r>
              <a:rPr lang="ru-RU" altLang="uk-UA" dirty="0"/>
              <a:t/>
            </a:r>
            <a:br>
              <a:rPr lang="ru-RU" altLang="uk-UA" dirty="0"/>
            </a:br>
            <a:r>
              <a:rPr lang="en" altLang="uk-UA" b="1" dirty="0"/>
              <a:t>What does "take it overnight" mean?</a:t>
            </a:r>
          </a:p>
          <a:p>
            <a:pPr eaLnBrk="1" hangingPunct="1"/>
            <a:r>
              <a:rPr lang="en" altLang="uk-UA" dirty="0"/>
              <a:t>Drugs with a hypnotic effect should be taken 30 minutes before bedtime.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250825" y="333375"/>
            <a:ext cx="864235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 altLang="uk-UA" sz="2400" b="1">
                <a:solidFill>
                  <a:srgbClr val="FF3300"/>
                </a:solidFill>
              </a:rPr>
              <a:t>4 options for taking medication</a:t>
            </a:r>
            <a:r>
              <a:rPr lang="ru-RU" altLang="uk-UA" sz="2400" b="1">
                <a:solidFill>
                  <a:srgbClr val="FF3300"/>
                </a:solidFill>
              </a:rPr>
              <a:t/>
            </a:r>
            <a:br>
              <a:rPr lang="ru-RU" altLang="uk-UA" sz="2400" b="1">
                <a:solidFill>
                  <a:srgbClr val="FF3300"/>
                </a:solidFill>
              </a:rPr>
            </a:br>
            <a:endParaRPr lang="ru-RU" altLang="uk-UA" sz="2400" b="1">
              <a:solidFill>
                <a:srgbClr val="FF3300"/>
              </a:solidFill>
            </a:endParaRPr>
          </a:p>
          <a:p>
            <a:pPr eaLnBrk="1" hangingPunct="1"/>
            <a:r>
              <a:rPr lang="en" altLang="uk-UA" sz="2400" b="1">
                <a:solidFill>
                  <a:srgbClr val="FF3300"/>
                </a:solidFill>
              </a:rPr>
              <a:t>The first option </a:t>
            </a:r>
            <a:r>
              <a:rPr lang="en" altLang="uk-UA" sz="2400" b="1"/>
              <a:t>is on an empty stomach (most drugs)</a:t>
            </a:r>
          </a:p>
          <a:p>
            <a:pPr eaLnBrk="1" hangingPunct="1"/>
            <a:endParaRPr lang="ru-RU" altLang="uk-UA" sz="2400" b="1"/>
          </a:p>
          <a:p>
            <a:pPr eaLnBrk="1" hangingPunct="1"/>
            <a:r>
              <a:rPr lang="en" altLang="uk-UA" sz="2400"/>
              <a:t>At this time, the stomach contains a minimal amount of digestive juices, free hydrochloric acid, and enzymatically active food components.</a:t>
            </a:r>
          </a:p>
          <a:p>
            <a:pPr eaLnBrk="1" hangingPunct="1"/>
            <a:r>
              <a:rPr lang="en" altLang="uk-UA" sz="2400"/>
              <a:t>This ensures the fastest (within 10-30 minutes) and most complete transfer of drugs from the stomach to the intestines with the least change in their physicochemical structure.</a:t>
            </a:r>
          </a:p>
          <a:p>
            <a:pPr eaLnBrk="1" hangingPunct="1"/>
            <a:r>
              <a:rPr lang="en" altLang="uk-UA" sz="2400"/>
              <a:t>Also characteristic is a decrease in the metabolic activity of the liver, which increases sharply during the digestion process.</a:t>
            </a:r>
            <a:r>
              <a:rPr lang="en" altLang="uk-UA"/>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50825" y="333375"/>
            <a:ext cx="8642350"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3000" b="1"/>
              <a:t>taken on an empty stomach</a:t>
            </a:r>
            <a:r>
              <a:rPr lang="en" altLang="uk-UA" b="1"/>
              <a:t> </a:t>
            </a:r>
          </a:p>
          <a:p>
            <a:pPr eaLnBrk="1" hangingPunct="1"/>
            <a:endParaRPr lang="ru-RU" altLang="uk-UA"/>
          </a:p>
          <a:p>
            <a:pPr eaLnBrk="1" hangingPunct="1"/>
            <a:r>
              <a:rPr lang="en" altLang="uk-UA" sz="2500"/>
              <a:t>- all </a:t>
            </a:r>
            <a:r>
              <a:rPr lang="en" altLang="uk-UA" sz="2500" b="1"/>
              <a:t>herbal tinctures and decoctions. </a:t>
            </a:r>
            <a:r>
              <a:rPr lang="en" altLang="uk-UA" sz="2500"/>
              <a:t>They contain several active substances, some of which, under the influence of hydrochloric acid in the stomach, can be digested and converted to inactive forms. In addition, under the influence of food, the absorption of individual components of such drugs may be impaired and, as a result, insufficient or distorted action;</a:t>
            </a:r>
          </a:p>
          <a:p>
            <a:pPr eaLnBrk="1" hangingPunct="1"/>
            <a:endParaRPr lang="ru-RU" altLang="uk-UA" sz="2500"/>
          </a:p>
          <a:p>
            <a:pPr eaLnBrk="1" hangingPunct="1"/>
            <a:r>
              <a:rPr lang="en" altLang="uk-UA" sz="2500"/>
              <a:t>- all </a:t>
            </a:r>
            <a:r>
              <a:rPr lang="en" altLang="uk-UA" sz="2500" b="1"/>
              <a:t>calcium preparations, </a:t>
            </a:r>
            <a:r>
              <a:rPr lang="en" altLang="uk-UA" sz="2500"/>
              <a:t>which, when combined with fatty and other acids, form insoluble compounds.</a:t>
            </a:r>
          </a:p>
        </p:txBody>
      </p:sp>
      <p:sp>
        <p:nvSpPr>
          <p:cNvPr id="14339" name="Text Box 3"/>
          <p:cNvSpPr txBox="1">
            <a:spLocks noChangeArrowheads="1"/>
          </p:cNvSpPr>
          <p:nvPr/>
        </p:nvSpPr>
        <p:spPr bwMode="auto">
          <a:xfrm>
            <a:off x="8027988" y="404813"/>
            <a:ext cx="792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0825" y="333375"/>
            <a:ext cx="8642350"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3000" b="1"/>
              <a:t>taken on an empty stomach</a:t>
            </a:r>
            <a:r>
              <a:rPr lang="en" altLang="uk-UA" b="1"/>
              <a:t> </a:t>
            </a:r>
          </a:p>
          <a:p>
            <a:pPr eaLnBrk="1" hangingPunct="1"/>
            <a:endParaRPr lang="ru-RU" altLang="uk-UA"/>
          </a:p>
          <a:p>
            <a:pPr eaLnBrk="1" hangingPunct="1"/>
            <a:r>
              <a:rPr lang="en" altLang="uk-UA" sz="2500"/>
              <a:t>- </a:t>
            </a:r>
            <a:r>
              <a:rPr lang="en" altLang="uk-UA" sz="2500" b="1"/>
              <a:t>No-shpu </a:t>
            </a:r>
            <a:r>
              <a:rPr lang="en" altLang="uk-UA" sz="2500"/>
              <a:t>and other medications, which, although absorbed when taken with food, for some reason have an adverse effect on digestion or relax smooth muscles.</a:t>
            </a:r>
          </a:p>
          <a:p>
            <a:pPr eaLnBrk="1" hangingPunct="1"/>
            <a:endParaRPr lang="ru-RU" altLang="uk-UA" sz="2500"/>
          </a:p>
          <a:p>
            <a:pPr eaLnBrk="1" hangingPunct="1"/>
            <a:r>
              <a:rPr lang="en" altLang="uk-UA" sz="2500"/>
              <a:t>No-shpa should not be taken by patients with angina pectoris, glaucoma, prostate adenoma, people with low blood pressure, pregnant women, nursing mothers, and those suffering from nervous disorders. This drug increases heart rate, can cause fever, dizziness, and nervous overstrain;</a:t>
            </a:r>
          </a:p>
          <a:p>
            <a:pPr eaLnBrk="1" hangingPunct="1"/>
            <a:endParaRPr lang="ru-RU" altLang="uk-UA" sz="2500"/>
          </a:p>
          <a:p>
            <a:pPr eaLnBrk="1" hangingPunct="1"/>
            <a:r>
              <a:rPr lang="en" altLang="uk-UA" sz="2500"/>
              <a:t>- </a:t>
            </a:r>
            <a:r>
              <a:rPr lang="en" altLang="uk-UA" sz="2500" b="1"/>
              <a:t>Tetracycline, </a:t>
            </a:r>
            <a:r>
              <a:rPr lang="en" altLang="uk-UA" sz="2500"/>
              <a:t>because it dissolves well in acids.</a:t>
            </a:r>
          </a:p>
        </p:txBody>
      </p:sp>
      <p:sp>
        <p:nvSpPr>
          <p:cNvPr id="15363" name="Text Box 3"/>
          <p:cNvSpPr txBox="1">
            <a:spLocks noChangeArrowheads="1"/>
          </p:cNvSpPr>
          <p:nvPr/>
        </p:nvSpPr>
        <p:spPr bwMode="auto">
          <a:xfrm>
            <a:off x="8027988" y="404813"/>
            <a:ext cx="792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50825" y="333375"/>
            <a:ext cx="864235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2500" b="1">
                <a:solidFill>
                  <a:srgbClr val="FF3300"/>
                </a:solidFill>
              </a:rPr>
              <a:t>The second option </a:t>
            </a:r>
            <a:r>
              <a:rPr lang="en" altLang="uk-UA" sz="2500" b="1"/>
              <a:t>is 5-15 minutes before meals.</a:t>
            </a:r>
          </a:p>
          <a:p>
            <a:pPr eaLnBrk="1" hangingPunct="1"/>
            <a:endParaRPr lang="ru-RU" altLang="uk-UA" sz="2500"/>
          </a:p>
          <a:p>
            <a:pPr eaLnBrk="1" hangingPunct="1"/>
            <a:r>
              <a:rPr lang="en" altLang="uk-UA" sz="2500"/>
              <a:t>Thus, choleretic agents, pancreatin, and pancreatic enzymes should be prescribed to ensure timely digestion at the time of food intake.</a:t>
            </a:r>
          </a:p>
          <a:p>
            <a:pPr eaLnBrk="1" hangingPunct="1"/>
            <a:endParaRPr lang="ru-RU" altLang="uk-UA" sz="2500" b="1"/>
          </a:p>
          <a:p>
            <a:pPr eaLnBrk="1" hangingPunct="1"/>
            <a:r>
              <a:rPr lang="en" altLang="uk-UA" sz="2500" b="1">
                <a:solidFill>
                  <a:srgbClr val="FF3300"/>
                </a:solidFill>
              </a:rPr>
              <a:t>The third option </a:t>
            </a:r>
            <a:r>
              <a:rPr lang="en" altLang="uk-UA" sz="2500" b="1"/>
              <a:t>is directly during the meal.</a:t>
            </a:r>
          </a:p>
          <a:p>
            <a:pPr eaLnBrk="1" hangingPunct="1"/>
            <a:endParaRPr lang="ru-RU" altLang="uk-UA" sz="2500"/>
          </a:p>
          <a:p>
            <a:pPr eaLnBrk="1" hangingPunct="1"/>
            <a:r>
              <a:rPr lang="en" altLang="uk-UA" sz="2500"/>
              <a:t>So it is advisable to use replacement therapy agents prescribed for insufficiency of gastric secretion (hydrochloric acid, gastric juice, etc.).</a:t>
            </a:r>
          </a:p>
        </p:txBody>
      </p:sp>
      <p:pic>
        <p:nvPicPr>
          <p:cNvPr id="16387" name="Picture 3" descr="AG00040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77050" y="4525963"/>
            <a:ext cx="2101850"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50825" y="333375"/>
            <a:ext cx="8785225"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2500" b="1">
                <a:solidFill>
                  <a:srgbClr val="FF3300"/>
                </a:solidFill>
              </a:rPr>
              <a:t>Fourth option </a:t>
            </a:r>
            <a:r>
              <a:rPr lang="en" altLang="uk-UA" sz="2500" b="1"/>
              <a:t>-</a:t>
            </a:r>
            <a:r>
              <a:rPr lang="en" altLang="uk-UA" sz="2500"/>
              <a:t> </a:t>
            </a:r>
            <a:r>
              <a:rPr lang="en" altLang="uk-UA" sz="2500" b="1"/>
              <a:t>after eating </a:t>
            </a:r>
            <a:r>
              <a:rPr lang="en" altLang="uk-UA" sz="2500"/>
              <a:t>.</a:t>
            </a:r>
          </a:p>
          <a:p>
            <a:pPr eaLnBrk="1" hangingPunct="1"/>
            <a:endParaRPr lang="ru-RU" altLang="uk-UA" sz="2500"/>
          </a:p>
          <a:p>
            <a:pPr eaLnBrk="1" hangingPunct="1"/>
            <a:r>
              <a:rPr lang="en" altLang="uk-UA" sz="2500"/>
              <a:t>This is how fat-soluble drugs and medicines that are resistant to the acidic environment of the stomach and do not change their pharmacodynamic properties under these conditions are prescribed.</a:t>
            </a:r>
          </a:p>
          <a:p>
            <a:pPr eaLnBrk="1" hangingPunct="1"/>
            <a:endParaRPr lang="ru-RU" altLang="uk-UA" sz="2500"/>
          </a:p>
          <a:p>
            <a:pPr eaLnBrk="1" hangingPunct="1"/>
            <a:r>
              <a:rPr lang="en" altLang="uk-UA" sz="2500"/>
              <a:t>These include: fat-soluble vitamins - A, D, E, K; nicotinic acid and products containing it (complamine, stugeron, nikoshpan, theonicol), neuroleptics, tranquilizers, hypnotics and anti-Parkinsonian drugs, antidepressants, tetracyclines.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50825" y="333375"/>
            <a:ext cx="8642350"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3500" b="1"/>
              <a:t>IMMEDIATELY AFTER MEAL, take </a:t>
            </a:r>
            <a:r>
              <a:rPr lang="en" altLang="uk-UA" sz="3500"/>
              <a:t>medications that irritate the gastric mucosa: </a:t>
            </a:r>
            <a:r>
              <a:rPr lang="en" altLang="uk-UA" sz="3500" b="1"/>
              <a:t>NSAIDs, steroids, metronidazole, reserpine </a:t>
            </a:r>
            <a:r>
              <a:rPr lang="en" altLang="uk-UA" sz="3500"/>
              <a:t>, etc. To avoid irritating effects, it is better to wash them down with milk, jelly, or rice broth.</a:t>
            </a:r>
          </a:p>
        </p:txBody>
      </p:sp>
      <p:pic>
        <p:nvPicPr>
          <p:cNvPr id="18435" name="Picture 3" descr="AG00057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56450" y="3933825"/>
            <a:ext cx="198755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AutoShape 5"/>
          <p:cNvSpPr>
            <a:spLocks noChangeArrowheads="1"/>
          </p:cNvSpPr>
          <p:nvPr/>
        </p:nvSpPr>
        <p:spPr bwMode="auto">
          <a:xfrm>
            <a:off x="7451725" y="5084763"/>
            <a:ext cx="504825" cy="215900"/>
          </a:xfrm>
          <a:prstGeom prst="can">
            <a:avLst>
              <a:gd name="adj" fmla="val 50000"/>
            </a:avLst>
          </a:prstGeom>
          <a:solidFill>
            <a:schemeClr val="bg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sp>
        <p:nvSpPr>
          <p:cNvPr id="18437" name="Line 6"/>
          <p:cNvSpPr>
            <a:spLocks noChangeShapeType="1"/>
          </p:cNvSpPr>
          <p:nvPr/>
        </p:nvSpPr>
        <p:spPr bwMode="auto">
          <a:xfrm flipV="1">
            <a:off x="7596188" y="5084763"/>
            <a:ext cx="215900" cy="73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8438" name="Line 7"/>
          <p:cNvSpPr>
            <a:spLocks noChangeShapeType="1"/>
          </p:cNvSpPr>
          <p:nvPr/>
        </p:nvSpPr>
        <p:spPr bwMode="auto">
          <a:xfrm flipV="1">
            <a:off x="7596188" y="5108575"/>
            <a:ext cx="215900" cy="73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50825" y="333375"/>
            <a:ext cx="8642350" cy="595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sz="3500" b="1">
                <a:solidFill>
                  <a:srgbClr val="FF3300"/>
                </a:solidFill>
              </a:rPr>
              <a:t>What should I drink with my medication?</a:t>
            </a:r>
          </a:p>
          <a:p>
            <a:pPr eaLnBrk="1" hangingPunct="1"/>
            <a:endParaRPr lang="ru-RU" altLang="uk-UA" sz="2500" b="1">
              <a:solidFill>
                <a:srgbClr val="FF3300"/>
              </a:solidFill>
            </a:endParaRPr>
          </a:p>
          <a:p>
            <a:pPr eaLnBrk="1" hangingPunct="1"/>
            <a:r>
              <a:rPr lang="en" altLang="uk-UA" sz="2500"/>
              <a:t>When taking medications that have a particularly pronounced ulcerogenic effect (acetylsalicylic acid, indomethacin, potassium preparations, etc.), it is advisable to wash them down </a:t>
            </a:r>
            <a:r>
              <a:rPr lang="en" altLang="uk-UA" sz="2500">
                <a:solidFill>
                  <a:srgbClr val="FF3300"/>
                </a:solidFill>
              </a:rPr>
              <a:t>with water, tea with milk, milk, sodium bicarbonate solution (Borjomi), neutral jelly, starch jelly </a:t>
            </a:r>
            <a:r>
              <a:rPr lang="en" altLang="uk-UA" sz="2500"/>
              <a:t>.</a:t>
            </a:r>
          </a:p>
          <a:p>
            <a:pPr eaLnBrk="1" hangingPunct="1"/>
            <a:r>
              <a:rPr lang="en" altLang="uk-UA" sz="2500"/>
              <a:t>However, it should be remembered that milk, due to the binding of calcium caseinate with drugs, can significantly weaken the therapeutic effect of tetracycline antibiotics and lincomycin, as well as purine derivatives (caffeine, euphylline, etc.).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50825" y="152400"/>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b="1">
                <a:solidFill>
                  <a:srgbClr val="FF3300"/>
                </a:solidFill>
              </a:rPr>
              <a:t>TIME OF TAKING MEDICATION</a:t>
            </a:r>
            <a:r>
              <a:rPr lang="ru-RU" altLang="uk-UA" b="1">
                <a:solidFill>
                  <a:srgbClr val="FF3300"/>
                </a:solidFill>
              </a:rPr>
              <a:t/>
            </a:r>
            <a:br>
              <a:rPr lang="ru-RU" altLang="uk-UA" b="1">
                <a:solidFill>
                  <a:srgbClr val="FF3300"/>
                </a:solidFill>
              </a:rPr>
            </a:br>
            <a:r>
              <a:rPr lang="en" altLang="uk-UA"/>
              <a:t> </a:t>
            </a:r>
            <a:r>
              <a:rPr lang="ru-RU" altLang="uk-UA"/>
              <a:t/>
            </a:r>
            <a:br>
              <a:rPr lang="ru-RU" altLang="uk-UA"/>
            </a:br>
            <a:r>
              <a:rPr lang="en" altLang="uk-UA"/>
              <a:t>Adelphan 30-40 min. before meals (despite the content of reserpine) </a:t>
            </a:r>
            <a:r>
              <a:rPr lang="ru-RU" altLang="uk-UA"/>
              <a:t/>
            </a:r>
            <a:br>
              <a:rPr lang="ru-RU" altLang="uk-UA"/>
            </a:br>
            <a:r>
              <a:rPr lang="en" altLang="uk-UA"/>
              <a:t>Allochol 15 min. before meals </a:t>
            </a:r>
            <a:r>
              <a:rPr lang="ru-RU" altLang="uk-UA"/>
              <a:t/>
            </a:r>
            <a:br>
              <a:rPr lang="ru-RU" altLang="uk-UA"/>
            </a:br>
            <a:r>
              <a:rPr lang="en" altLang="uk-UA"/>
              <a:t>Almagel 15-30 min. before meals </a:t>
            </a:r>
            <a:r>
              <a:rPr lang="ru-RU" altLang="uk-UA"/>
              <a:t/>
            </a:r>
            <a:br>
              <a:rPr lang="ru-RU" altLang="uk-UA"/>
            </a:br>
            <a:r>
              <a:rPr lang="en" altLang="uk-UA"/>
              <a:t>Amitriptyline after meals </a:t>
            </a:r>
            <a:r>
              <a:rPr lang="ru-RU" altLang="uk-UA"/>
              <a:t/>
            </a:r>
            <a:br>
              <a:rPr lang="ru-RU" altLang="uk-UA"/>
            </a:br>
            <a:r>
              <a:rPr lang="en" altLang="uk-UA"/>
              <a:t>Ampicillin 30-40 min. before meals </a:t>
            </a:r>
            <a:r>
              <a:rPr lang="ru-RU" altLang="uk-UA"/>
              <a:t/>
            </a:r>
            <a:br>
              <a:rPr lang="ru-RU" altLang="uk-UA"/>
            </a:br>
            <a:r>
              <a:rPr lang="en" altLang="uk-UA"/>
              <a:t>Analgin regardless of meals </a:t>
            </a:r>
            <a:r>
              <a:rPr lang="ru-RU" altLang="uk-UA"/>
              <a:t/>
            </a:r>
            <a:br>
              <a:rPr lang="ru-RU" altLang="uk-UA"/>
            </a:br>
            <a:r>
              <a:rPr lang="en" altLang="uk-UA"/>
              <a:t>Anaprilin 30 min. before meals </a:t>
            </a:r>
            <a:r>
              <a:rPr lang="ru-RU" altLang="uk-UA"/>
              <a:t/>
            </a:r>
            <a:br>
              <a:rPr lang="ru-RU" altLang="uk-UA"/>
            </a:br>
            <a:r>
              <a:rPr lang="en" altLang="uk-UA"/>
              <a:t>Ascorutin 30-40 min. before meals </a:t>
            </a:r>
            <a:r>
              <a:rPr lang="ru-RU" altLang="uk-UA"/>
              <a:t/>
            </a:r>
            <a:br>
              <a:rPr lang="ru-RU" altLang="uk-UA"/>
            </a:br>
            <a:r>
              <a:rPr lang="en" altLang="uk-UA"/>
              <a:t>Asparkam after meals </a:t>
            </a:r>
            <a:r>
              <a:rPr lang="ru-RU" altLang="uk-UA"/>
              <a:t/>
            </a:r>
            <a:br>
              <a:rPr lang="ru-RU" altLang="uk-UA"/>
            </a:br>
            <a:r>
              <a:rPr lang="en" altLang="uk-UA"/>
              <a:t>Atsidin-pepsin during meals </a:t>
            </a:r>
            <a:r>
              <a:rPr lang="ru-RU" altLang="uk-UA"/>
              <a:t/>
            </a:r>
            <a:br>
              <a:rPr lang="ru-RU" altLang="uk-UA"/>
            </a:br>
            <a:r>
              <a:rPr lang="en" altLang="uk-UA"/>
              <a:t>Aeron 30-60 min. before meals </a:t>
            </a:r>
            <a:r>
              <a:rPr lang="ru-RU" altLang="uk-UA"/>
              <a:t/>
            </a:r>
            <a:br>
              <a:rPr lang="ru-RU" altLang="uk-UA"/>
            </a:br>
            <a:r>
              <a:rPr lang="en" altLang="uk-UA"/>
              <a:t>Bactrim 30-40 min. before meals (wash down with alkaline water) </a:t>
            </a:r>
            <a:r>
              <a:rPr lang="ru-RU" altLang="uk-UA"/>
              <a:t/>
            </a:r>
            <a:br>
              <a:rPr lang="ru-RU" altLang="uk-UA"/>
            </a:br>
            <a:r>
              <a:rPr lang="en" altLang="uk-UA"/>
              <a:t>Baralgin 30-40 min. before meals </a:t>
            </a:r>
            <a:r>
              <a:rPr lang="ru-RU" altLang="uk-UA"/>
              <a:t/>
            </a:r>
            <a:br>
              <a:rPr lang="ru-RU" altLang="uk-UA"/>
            </a:br>
            <a:r>
              <a:rPr lang="en" altLang="uk-UA"/>
              <a:t>Biseptol before meals (wash down with alkaline water) </a:t>
            </a:r>
            <a:r>
              <a:rPr lang="ru-RU" altLang="uk-UA"/>
              <a:t/>
            </a:r>
            <a:br>
              <a:rPr lang="ru-RU" altLang="uk-UA"/>
            </a:br>
            <a:r>
              <a:rPr lang="en" altLang="uk-UA"/>
              <a:t>Bromhexine after meals </a:t>
            </a:r>
            <a:r>
              <a:rPr lang="ru-RU" altLang="uk-UA"/>
              <a:t/>
            </a:r>
            <a:br>
              <a:rPr lang="ru-RU" altLang="uk-UA"/>
            </a:br>
            <a:r>
              <a:rPr lang="en" altLang="uk-UA"/>
              <a:t>Brufen 30-40 min. before meals </a:t>
            </a:r>
            <a:r>
              <a:rPr lang="ru-RU" altLang="uk-UA"/>
              <a:t/>
            </a:r>
            <a:br>
              <a:rPr lang="ru-RU" altLang="uk-UA"/>
            </a:br>
            <a:r>
              <a:rPr lang="en" altLang="uk-UA"/>
              <a:t>Butadion after or during meals </a:t>
            </a:r>
            <a:r>
              <a:rPr lang="ru-RU" altLang="uk-UA"/>
              <a:t/>
            </a:r>
            <a:br>
              <a:rPr lang="ru-RU" altLang="uk-UA"/>
            </a:br>
            <a:r>
              <a:rPr lang="en" altLang="uk-UA"/>
              <a:t>Valocordin 30-40 min. before meals </a:t>
            </a:r>
            <a:r>
              <a:rPr lang="ru-RU" altLang="uk-UA"/>
              <a:t/>
            </a:r>
            <a:br>
              <a:rPr lang="ru-RU" altLang="uk-UA"/>
            </a:br>
            <a:r>
              <a:rPr lang="en" altLang="uk-UA"/>
              <a:t>Veroshpiron after meals </a:t>
            </a:r>
            <a:r>
              <a:rPr lang="ru-RU" altLang="uk-UA"/>
              <a:t/>
            </a:r>
            <a:br>
              <a:rPr lang="ru-RU" altLang="uk-UA"/>
            </a:br>
            <a:r>
              <a:rPr lang="en" altLang="uk-UA"/>
              <a:t>Vikalin after meals (wash down with 1/2 glass of warm water) </a:t>
            </a:r>
            <a:r>
              <a:rPr lang="ru-RU" altLang="uk-UA"/>
              <a:t/>
            </a:r>
            <a:br>
              <a:rPr lang="ru-RU" altLang="uk-UA"/>
            </a:br>
            <a:r>
              <a:rPr lang="en" altLang="uk-UA"/>
              <a:t>Voltaren after meals</a:t>
            </a:r>
          </a:p>
        </p:txBody>
      </p:sp>
      <p:sp>
        <p:nvSpPr>
          <p:cNvPr id="20483"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a:t>Haloperidol 30-40 min. before meals </a:t>
            </a:r>
            <a:r>
              <a:rPr lang="ru-RU" altLang="uk-UA"/>
              <a:t/>
            </a:r>
            <a:br>
              <a:rPr lang="ru-RU" altLang="uk-UA"/>
            </a:br>
            <a:r>
              <a:rPr lang="en" altLang="uk-UA"/>
              <a:t>Gastropharm 1-1.5 hours before meals </a:t>
            </a:r>
            <a:r>
              <a:rPr lang="ru-RU" altLang="uk-UA"/>
              <a:t/>
            </a:r>
            <a:br>
              <a:rPr lang="ru-RU" altLang="uk-UA"/>
            </a:br>
            <a:r>
              <a:rPr lang="en" altLang="uk-UA"/>
              <a:t>Hexavit after meals </a:t>
            </a:r>
            <a:r>
              <a:rPr lang="ru-RU" altLang="uk-UA"/>
              <a:t/>
            </a:r>
            <a:br>
              <a:rPr lang="ru-RU" altLang="uk-UA"/>
            </a:br>
            <a:r>
              <a:rPr lang="en" altLang="uk-UA"/>
              <a:t>Hexalys regardless of meals, sublingual </a:t>
            </a:r>
            <a:r>
              <a:rPr lang="ru-RU" altLang="uk-UA"/>
              <a:t/>
            </a:r>
            <a:br>
              <a:rPr lang="ru-RU" altLang="uk-UA"/>
            </a:br>
            <a:r>
              <a:rPr lang="en" altLang="uk-UA"/>
              <a:t>Hemostimulin during meals </a:t>
            </a:r>
            <a:r>
              <a:rPr lang="ru-RU" altLang="uk-UA"/>
              <a:t/>
            </a:r>
            <a:br>
              <a:rPr lang="ru-RU" altLang="uk-UA"/>
            </a:br>
            <a:r>
              <a:rPr lang="en" altLang="uk-UA"/>
              <a:t>Gendevit after meals </a:t>
            </a:r>
            <a:r>
              <a:rPr lang="ru-RU" altLang="uk-UA"/>
              <a:t/>
            </a:r>
            <a:br>
              <a:rPr lang="ru-RU" altLang="uk-UA"/>
            </a:br>
            <a:r>
              <a:rPr lang="en" altLang="uk-UA"/>
              <a:t>Hydrocortisone 30-60 min. before meals </a:t>
            </a:r>
            <a:r>
              <a:rPr lang="ru-RU" altLang="uk-UA"/>
              <a:t/>
            </a:r>
            <a:br>
              <a:rPr lang="ru-RU" altLang="uk-UA"/>
            </a:br>
            <a:r>
              <a:rPr lang="en" altLang="uk-UA"/>
              <a:t>Decamevit after meals </a:t>
            </a:r>
            <a:r>
              <a:rPr lang="ru-RU" altLang="uk-UA"/>
              <a:t/>
            </a:r>
            <a:br>
              <a:rPr lang="ru-RU" altLang="uk-UA"/>
            </a:br>
            <a:r>
              <a:rPr lang="en" altLang="uk-UA"/>
              <a:t>De-nol 30-40 min. before meals </a:t>
            </a:r>
            <a:r>
              <a:rPr lang="ru-RU" altLang="uk-UA"/>
              <a:t/>
            </a:r>
            <a:br>
              <a:rPr lang="ru-RU" altLang="uk-UA"/>
            </a:br>
            <a:r>
              <a:rPr lang="en" altLang="uk-UA"/>
              <a:t>Diazepam after meals </a:t>
            </a:r>
            <a:r>
              <a:rPr lang="ru-RU" altLang="uk-UA"/>
              <a:t/>
            </a:r>
            <a:br>
              <a:rPr lang="ru-RU" altLang="uk-UA"/>
            </a:br>
            <a:r>
              <a:rPr lang="en" altLang="uk-UA"/>
              <a:t>Diazolin 30-40 min. before meals </a:t>
            </a:r>
            <a:r>
              <a:rPr lang="ru-RU" altLang="uk-UA"/>
              <a:t/>
            </a:r>
            <a:br>
              <a:rPr lang="ru-RU" altLang="uk-UA"/>
            </a:br>
            <a:r>
              <a:rPr lang="en" altLang="uk-UA"/>
              <a:t>Diacarb is better on an empty stomach </a:t>
            </a:r>
            <a:r>
              <a:rPr lang="ru-RU" altLang="uk-UA"/>
              <a:t/>
            </a:r>
            <a:br>
              <a:rPr lang="ru-RU" altLang="uk-UA"/>
            </a:br>
            <a:r>
              <a:rPr lang="en" altLang="uk-UA"/>
              <a:t>Dibazol 1-2 hours before or 2 hours after meals </a:t>
            </a:r>
            <a:r>
              <a:rPr lang="ru-RU" altLang="uk-UA"/>
              <a:t/>
            </a:r>
            <a:br>
              <a:rPr lang="ru-RU" altLang="uk-UA"/>
            </a:br>
            <a:r>
              <a:rPr lang="en" altLang="uk-UA"/>
              <a:t>Diclofenac sodium during or after meals, do not chew </a:t>
            </a:r>
            <a:r>
              <a:rPr lang="ru-RU" altLang="uk-UA"/>
              <a:t/>
            </a:r>
            <a:br>
              <a:rPr lang="ru-RU" altLang="uk-UA"/>
            </a:br>
            <a:r>
              <a:rPr lang="en" altLang="uk-UA"/>
              <a:t>Diphenhydramine after meals, before bedtime </a:t>
            </a:r>
            <a:r>
              <a:rPr lang="ru-RU" altLang="uk-UA"/>
              <a:t/>
            </a:r>
            <a:br>
              <a:rPr lang="ru-RU" altLang="uk-UA"/>
            </a:br>
            <a:r>
              <a:rPr lang="en" altLang="uk-UA"/>
              <a:t>Dry yeast after meals </a:t>
            </a:r>
            <a:r>
              <a:rPr lang="ru-RU" altLang="uk-UA"/>
              <a:t/>
            </a:r>
            <a:br>
              <a:rPr lang="ru-RU" altLang="uk-UA"/>
            </a:br>
            <a:r>
              <a:rPr lang="en" altLang="uk-UA"/>
              <a:t>Iron glycerophosphate 30-40 min. before meals </a:t>
            </a:r>
            <a:r>
              <a:rPr lang="ru-RU" altLang="uk-UA"/>
              <a:t/>
            </a:r>
            <a:br>
              <a:rPr lang="ru-RU" altLang="uk-UA"/>
            </a:br>
            <a:r>
              <a:rPr lang="en" altLang="uk-UA"/>
              <a:t>Iron lactact 30-40 min. before meals </a:t>
            </a:r>
            <a:r>
              <a:rPr lang="ru-RU" altLang="uk-UA"/>
              <a:t/>
            </a:r>
            <a:br>
              <a:rPr lang="ru-RU" altLang="uk-UA"/>
            </a:br>
            <a:r>
              <a:rPr lang="en" altLang="uk-UA"/>
              <a:t>Choleretic collection 10-15 min. before meals </a:t>
            </a:r>
            <a:r>
              <a:rPr lang="ru-RU" altLang="uk-UA"/>
              <a:t/>
            </a:r>
            <a:br>
              <a:rPr lang="ru-RU" altLang="uk-UA"/>
            </a:br>
            <a:r>
              <a:rPr lang="en" altLang="uk-UA"/>
              <a:t>Ibuprofen 30-60 min. after meals </a:t>
            </a:r>
            <a:r>
              <a:rPr lang="ru-RU" altLang="uk-UA"/>
              <a:t/>
            </a:r>
            <a:br>
              <a:rPr lang="ru-RU" altLang="uk-UA"/>
            </a:br>
            <a:r>
              <a:rPr lang="en" altLang="uk-UA"/>
              <a:t>Inderal 30 min. before meals </a:t>
            </a:r>
            <a:r>
              <a:rPr lang="ru-RU" altLang="uk-UA"/>
              <a:t/>
            </a:r>
            <a:br>
              <a:rPr lang="ru-RU" altLang="uk-UA"/>
            </a:br>
            <a:r>
              <a:rPr lang="en" altLang="uk-UA"/>
              <a:t>Indomethacin after meals </a:t>
            </a:r>
            <a:r>
              <a:rPr lang="ru-RU" altLang="uk-UA"/>
              <a:t/>
            </a:r>
            <a:br>
              <a:rPr lang="ru-RU" altLang="uk-UA"/>
            </a:br>
            <a:r>
              <a:rPr lang="en" altLang="uk-UA"/>
              <a:t>Intencordin 30-40 min. before meals</a:t>
            </a:r>
          </a:p>
        </p:txBody>
      </p:sp>
      <p:sp>
        <p:nvSpPr>
          <p:cNvPr id="21507"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a:t>Intestopan after meals, grind </a:t>
            </a:r>
            <a:r>
              <a:rPr lang="ru-RU" altLang="uk-UA"/>
              <a:t/>
            </a:r>
            <a:br>
              <a:rPr lang="ru-RU" altLang="uk-UA"/>
            </a:br>
            <a:r>
              <a:rPr lang="en" altLang="uk-UA"/>
              <a:t>Iodine after meals with milk </a:t>
            </a:r>
            <a:r>
              <a:rPr lang="ru-RU" altLang="uk-UA"/>
              <a:t/>
            </a:r>
            <a:br>
              <a:rPr lang="ru-RU" altLang="uk-UA"/>
            </a:br>
            <a:r>
              <a:rPr lang="en" altLang="uk-UA"/>
              <a:t>Potassium chloride after meals </a:t>
            </a:r>
            <a:r>
              <a:rPr lang="ru-RU" altLang="uk-UA"/>
              <a:t/>
            </a:r>
            <a:br>
              <a:rPr lang="ru-RU" altLang="uk-UA"/>
            </a:br>
            <a:r>
              <a:rPr lang="en" altLang="uk-UA"/>
              <a:t>Potassium orotate after meals </a:t>
            </a:r>
            <a:r>
              <a:rPr lang="ru-RU" altLang="uk-UA"/>
              <a:t/>
            </a:r>
            <a:br>
              <a:rPr lang="ru-RU" altLang="uk-UA"/>
            </a:br>
            <a:r>
              <a:rPr lang="en" altLang="uk-UA"/>
              <a:t>Calcium gluconate 30-40 min. before meals </a:t>
            </a:r>
            <a:r>
              <a:rPr lang="ru-RU" altLang="uk-UA"/>
              <a:t/>
            </a:r>
            <a:br>
              <a:rPr lang="ru-RU" altLang="uk-UA"/>
            </a:br>
            <a:r>
              <a:rPr lang="en" altLang="uk-UA"/>
              <a:t>Calcium chloride (solution) 30-40 min. before meals (wash down with milk) </a:t>
            </a:r>
            <a:r>
              <a:rPr lang="ru-RU" altLang="uk-UA"/>
              <a:t/>
            </a:r>
            <a:br>
              <a:rPr lang="ru-RU" altLang="uk-UA"/>
            </a:br>
            <a:r>
              <a:rPr lang="en" altLang="uk-UA"/>
              <a:t>Camphor after meals </a:t>
            </a:r>
            <a:r>
              <a:rPr lang="ru-RU" altLang="uk-UA"/>
              <a:t/>
            </a:r>
            <a:br>
              <a:rPr lang="ru-RU" altLang="uk-UA"/>
            </a:br>
            <a:r>
              <a:rPr lang="en" altLang="uk-UA"/>
              <a:t>Ascorbic acid after meals </a:t>
            </a:r>
            <a:r>
              <a:rPr lang="ru-RU" altLang="uk-UA"/>
              <a:t/>
            </a:r>
            <a:br>
              <a:rPr lang="ru-RU" altLang="uk-UA"/>
            </a:br>
            <a:r>
              <a:rPr lang="en" altLang="uk-UA"/>
              <a:t>Acetylsalicylic acid after meals </a:t>
            </a:r>
            <a:r>
              <a:rPr lang="ru-RU" altLang="uk-UA"/>
              <a:t/>
            </a:r>
            <a:br>
              <a:rPr lang="ru-RU" altLang="uk-UA"/>
            </a:br>
            <a:r>
              <a:rPr lang="en" altLang="uk-UA"/>
              <a:t>Nicotinic acid after meals </a:t>
            </a:r>
            <a:r>
              <a:rPr lang="ru-RU" altLang="uk-UA"/>
              <a:t/>
            </a:r>
            <a:br>
              <a:rPr lang="ru-RU" altLang="uk-UA"/>
            </a:br>
            <a:r>
              <a:rPr lang="en" altLang="uk-UA"/>
              <a:t>Diluted hydrochloric acid during meals </a:t>
            </a:r>
            <a:r>
              <a:rPr lang="ru-RU" altLang="uk-UA"/>
              <a:t/>
            </a:r>
            <a:br>
              <a:rPr lang="ru-RU" altLang="uk-UA"/>
            </a:br>
            <a:r>
              <a:rPr lang="en" altLang="uk-UA"/>
              <a:t>Codeine 30-60 min. before meals </a:t>
            </a:r>
            <a:r>
              <a:rPr lang="ru-RU" altLang="uk-UA"/>
              <a:t/>
            </a:r>
            <a:br>
              <a:rPr lang="ru-RU" altLang="uk-UA"/>
            </a:br>
            <a:r>
              <a:rPr lang="en" altLang="uk-UA"/>
              <a:t>Clophenin 30-40 min. before meals Corvalol 30-40 </a:t>
            </a:r>
            <a:r>
              <a:rPr lang="ru-RU" altLang="uk-UA"/>
              <a:t/>
            </a:r>
            <a:br>
              <a:rPr lang="ru-RU" altLang="uk-UA"/>
            </a:br>
            <a:r>
              <a:rPr lang="en" altLang="uk-UA"/>
              <a:t>min. before meals </a:t>
            </a:r>
            <a:r>
              <a:rPr lang="ru-RU" altLang="uk-UA"/>
              <a:t/>
            </a:r>
            <a:br>
              <a:rPr lang="ru-RU" altLang="uk-UA"/>
            </a:br>
            <a:r>
              <a:rPr lang="en" altLang="uk-UA"/>
              <a:t>Cordiamine 30-40 min. before meals </a:t>
            </a:r>
            <a:r>
              <a:rPr lang="ru-RU" altLang="uk-UA"/>
              <a:t/>
            </a:r>
            <a:br>
              <a:rPr lang="ru-RU" altLang="uk-UA"/>
            </a:br>
            <a:r>
              <a:rPr lang="en" altLang="uk-UA"/>
              <a:t>Korinfar regardless of meals </a:t>
            </a:r>
            <a:r>
              <a:rPr lang="ru-RU" altLang="uk-UA"/>
              <a:t/>
            </a:r>
            <a:br>
              <a:rPr lang="ru-RU" altLang="uk-UA"/>
            </a:br>
            <a:r>
              <a:rPr lang="en" altLang="uk-UA"/>
              <a:t>Caffeine between meals </a:t>
            </a:r>
            <a:r>
              <a:rPr lang="ru-RU" altLang="uk-UA"/>
              <a:t/>
            </a:r>
            <a:br>
              <a:rPr lang="ru-RU" altLang="uk-UA"/>
            </a:br>
            <a:r>
              <a:rPr lang="en" altLang="uk-UA"/>
              <a:t>Levomycetin 30-40 min. before meals </a:t>
            </a:r>
            <a:r>
              <a:rPr lang="ru-RU" altLang="uk-UA"/>
              <a:t/>
            </a:r>
            <a:br>
              <a:rPr lang="ru-RU" altLang="uk-UA"/>
            </a:br>
            <a:r>
              <a:rPr lang="en" altLang="uk-UA"/>
              <a:t>Libexin combined. after meals, do not chew </a:t>
            </a:r>
            <a:r>
              <a:rPr lang="ru-RU" altLang="uk-UA"/>
              <a:t/>
            </a:r>
            <a:br>
              <a:rPr lang="ru-RU" altLang="uk-UA"/>
            </a:br>
            <a:r>
              <a:rPr lang="en" altLang="uk-UA"/>
              <a:t>Magnesium sulfate on an empty stomach </a:t>
            </a:r>
            <a:r>
              <a:rPr lang="ru-RU" altLang="uk-UA"/>
              <a:t/>
            </a:r>
            <a:br>
              <a:rPr lang="ru-RU" altLang="uk-UA"/>
            </a:br>
            <a:r>
              <a:rPr lang="en" altLang="uk-UA"/>
              <a:t>Mezim-forte 10-15 min. before meals Melipramine </a:t>
            </a:r>
            <a:r>
              <a:rPr lang="ru-RU" altLang="uk-UA"/>
              <a:t/>
            </a:r>
            <a:br>
              <a:rPr lang="ru-RU" altLang="uk-UA"/>
            </a:br>
            <a:r>
              <a:rPr lang="en" altLang="uk-UA"/>
              <a:t>after meals </a:t>
            </a:r>
            <a:r>
              <a:rPr lang="ru-RU" altLang="uk-UA"/>
              <a:t/>
            </a:r>
            <a:br>
              <a:rPr lang="ru-RU" altLang="uk-UA"/>
            </a:br>
            <a:r>
              <a:rPr lang="en" altLang="uk-UA"/>
              <a:t>Meleril after meals</a:t>
            </a:r>
          </a:p>
        </p:txBody>
      </p:sp>
      <p:sp>
        <p:nvSpPr>
          <p:cNvPr id="22531"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a:t>Metindol after meals </a:t>
            </a:r>
            <a:r>
              <a:rPr lang="ru-RU" altLang="uk-UA"/>
              <a:t/>
            </a:r>
            <a:br>
              <a:rPr lang="ru-RU" altLang="uk-UA"/>
            </a:br>
            <a:r>
              <a:rPr lang="en" altLang="uk-UA"/>
              <a:t>Metronidazole during and after meals, do not chew </a:t>
            </a:r>
            <a:r>
              <a:rPr lang="ru-RU" altLang="uk-UA"/>
              <a:t/>
            </a:r>
            <a:br>
              <a:rPr lang="ru-RU" altLang="uk-UA"/>
            </a:br>
            <a:r>
              <a:rPr lang="en" altLang="uk-UA"/>
              <a:t>Mikroyod after meals </a:t>
            </a:r>
            <a:r>
              <a:rPr lang="ru-RU" altLang="uk-UA"/>
              <a:t/>
            </a:r>
            <a:br>
              <a:rPr lang="ru-RU" altLang="uk-UA"/>
            </a:br>
            <a:r>
              <a:rPr lang="en" altLang="uk-UA"/>
              <a:t>Anti-asthmatic mixture 30-40 min. before meals </a:t>
            </a:r>
            <a:r>
              <a:rPr lang="ru-RU" altLang="uk-UA"/>
              <a:t/>
            </a:r>
            <a:br>
              <a:rPr lang="ru-RU" altLang="uk-UA"/>
            </a:br>
            <a:r>
              <a:rPr lang="en" altLang="uk-UA"/>
              <a:t>Mukaltin 30-40 min. before meals </a:t>
            </a:r>
            <a:r>
              <a:rPr lang="ru-RU" altLang="uk-UA"/>
              <a:t/>
            </a:r>
            <a:br>
              <a:rPr lang="ru-RU" altLang="uk-UA"/>
            </a:br>
            <a:r>
              <a:rPr lang="en" altLang="uk-UA"/>
              <a:t>Sodium salicylate 30-40 min. before meals </a:t>
            </a:r>
            <a:r>
              <a:rPr lang="ru-RU" altLang="uk-UA"/>
              <a:t/>
            </a:r>
            <a:br>
              <a:rPr lang="ru-RU" altLang="uk-UA"/>
            </a:br>
            <a:r>
              <a:rPr lang="en" altLang="uk-UA"/>
              <a:t>Sodium sulfate on an empty stomach </a:t>
            </a:r>
            <a:r>
              <a:rPr lang="ru-RU" altLang="uk-UA"/>
              <a:t/>
            </a:r>
            <a:br>
              <a:rPr lang="ru-RU" altLang="uk-UA"/>
            </a:br>
            <a:r>
              <a:rPr lang="en" altLang="uk-UA"/>
              <a:t>Neointestopan after meals </a:t>
            </a:r>
            <a:r>
              <a:rPr lang="ru-RU" altLang="uk-UA"/>
              <a:t/>
            </a:r>
            <a:br>
              <a:rPr lang="ru-RU" altLang="uk-UA"/>
            </a:br>
            <a:r>
              <a:rPr lang="en" altLang="uk-UA"/>
              <a:t>Nikoshpan after meals </a:t>
            </a:r>
            <a:r>
              <a:rPr lang="ru-RU" altLang="uk-UA"/>
              <a:t/>
            </a:r>
            <a:br>
              <a:rPr lang="ru-RU" altLang="uk-UA"/>
            </a:br>
            <a:r>
              <a:rPr lang="en" altLang="uk-UA"/>
              <a:t>Novomigrofen 30-40 min. before meals </a:t>
            </a:r>
            <a:r>
              <a:rPr lang="ru-RU" altLang="uk-UA"/>
              <a:t/>
            </a:r>
            <a:br>
              <a:rPr lang="ru-RU" altLang="uk-UA"/>
            </a:br>
            <a:r>
              <a:rPr lang="en" altLang="uk-UA"/>
              <a:t>Novo-passit during meals </a:t>
            </a:r>
            <a:r>
              <a:rPr lang="ru-RU" altLang="uk-UA"/>
              <a:t/>
            </a:r>
            <a:br>
              <a:rPr lang="ru-RU" altLang="uk-UA"/>
            </a:br>
            <a:r>
              <a:rPr lang="en" altLang="uk-UA"/>
              <a:t>Nosepam after meals </a:t>
            </a:r>
            <a:r>
              <a:rPr lang="ru-RU" altLang="uk-UA"/>
              <a:t/>
            </a:r>
            <a:br>
              <a:rPr lang="ru-RU" altLang="uk-UA"/>
            </a:br>
            <a:r>
              <a:rPr lang="en" altLang="uk-UA"/>
              <a:t>Nootropil (piracetam) after meals </a:t>
            </a:r>
            <a:r>
              <a:rPr lang="ru-RU" altLang="uk-UA"/>
              <a:t/>
            </a:r>
            <a:br>
              <a:rPr lang="ru-RU" altLang="uk-UA"/>
            </a:br>
            <a:r>
              <a:rPr lang="en" altLang="uk-UA"/>
              <a:t>No-shpa immediately after meals </a:t>
            </a:r>
            <a:r>
              <a:rPr lang="ru-RU" altLang="uk-UA"/>
              <a:t/>
            </a:r>
            <a:br>
              <a:rPr lang="ru-RU" altLang="uk-UA"/>
            </a:br>
            <a:r>
              <a:rPr lang="en" altLang="uk-UA"/>
              <a:t>Obzidan 30-60 min. before meals </a:t>
            </a:r>
            <a:r>
              <a:rPr lang="ru-RU" altLang="uk-UA"/>
              <a:t/>
            </a:r>
            <a:br>
              <a:rPr lang="ru-RU" altLang="uk-UA"/>
            </a:br>
            <a:r>
              <a:rPr lang="en" altLang="uk-UA"/>
              <a:t>Oletetrin 30-40 min. before meals </a:t>
            </a:r>
            <a:r>
              <a:rPr lang="ru-RU" altLang="uk-UA"/>
              <a:t/>
            </a:r>
            <a:br>
              <a:rPr lang="ru-RU" altLang="uk-UA"/>
            </a:br>
            <a:r>
              <a:rPr lang="en" altLang="uk-UA"/>
              <a:t>Oligovit is better on an empty stomach </a:t>
            </a:r>
            <a:r>
              <a:rPr lang="ru-RU" altLang="uk-UA"/>
              <a:t/>
            </a:r>
            <a:br>
              <a:rPr lang="ru-RU" altLang="uk-UA"/>
            </a:br>
            <a:r>
              <a:rPr lang="en" altLang="uk-UA"/>
              <a:t>Ortofen 30-40 min. before meals </a:t>
            </a:r>
            <a:r>
              <a:rPr lang="ru-RU" altLang="uk-UA"/>
              <a:t/>
            </a:r>
            <a:br>
              <a:rPr lang="ru-RU" altLang="uk-UA"/>
            </a:br>
            <a:r>
              <a:rPr lang="en" altLang="uk-UA"/>
              <a:t>Omnopon 30-40 min. before meals </a:t>
            </a:r>
            <a:r>
              <a:rPr lang="ru-RU" altLang="uk-UA"/>
              <a:t/>
            </a:r>
            <a:br>
              <a:rPr lang="ru-RU" altLang="uk-UA"/>
            </a:br>
            <a:r>
              <a:rPr lang="en" altLang="uk-UA"/>
              <a:t>Panadol 30-40 min. before meals </a:t>
            </a:r>
            <a:r>
              <a:rPr lang="ru-RU" altLang="uk-UA"/>
              <a:t/>
            </a:r>
            <a:br>
              <a:rPr lang="ru-RU" altLang="uk-UA"/>
            </a:br>
            <a:r>
              <a:rPr lang="en" altLang="uk-UA"/>
              <a:t>Panangin after meals </a:t>
            </a:r>
            <a:r>
              <a:rPr lang="ru-RU" altLang="uk-UA"/>
              <a:t/>
            </a:r>
            <a:br>
              <a:rPr lang="ru-RU" altLang="uk-UA"/>
            </a:br>
            <a:r>
              <a:rPr lang="en" altLang="uk-UA"/>
              <a:t>Pancreatin 15-20 min. before meals, washed down with alkaline water </a:t>
            </a:r>
            <a:r>
              <a:rPr lang="ru-RU" altLang="uk-UA"/>
              <a:t/>
            </a:r>
            <a:br>
              <a:rPr lang="ru-RU" altLang="uk-UA"/>
            </a:br>
            <a:r>
              <a:rPr lang="en" altLang="uk-UA"/>
              <a:t>Pantocrin 30-40 min. before meals</a:t>
            </a:r>
          </a:p>
        </p:txBody>
      </p:sp>
      <p:sp>
        <p:nvSpPr>
          <p:cNvPr id="23555"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a:t>Papaverine 30-40 min. before meals </a:t>
            </a:r>
            <a:r>
              <a:rPr lang="ru-RU" altLang="uk-UA"/>
              <a:t/>
            </a:r>
            <a:br>
              <a:rPr lang="ru-RU" altLang="uk-UA"/>
            </a:br>
            <a:r>
              <a:rPr lang="en" altLang="uk-UA"/>
              <a:t>Paracetamol 30-40 min. before meals </a:t>
            </a:r>
            <a:r>
              <a:rPr lang="ru-RU" altLang="uk-UA"/>
              <a:t/>
            </a:r>
            <a:br>
              <a:rPr lang="ru-RU" altLang="uk-UA"/>
            </a:br>
            <a:r>
              <a:rPr lang="en" altLang="uk-UA"/>
              <a:t>Pentalgin 30-40 min. before meals </a:t>
            </a:r>
            <a:r>
              <a:rPr lang="ru-RU" altLang="uk-UA"/>
              <a:t/>
            </a:r>
            <a:br>
              <a:rPr lang="ru-RU" altLang="uk-UA"/>
            </a:br>
            <a:r>
              <a:rPr lang="en" altLang="uk-UA"/>
              <a:t>Pepsin before or during meals </a:t>
            </a:r>
            <a:r>
              <a:rPr lang="ru-RU" altLang="uk-UA"/>
              <a:t/>
            </a:r>
            <a:br>
              <a:rPr lang="ru-RU" altLang="uk-UA"/>
            </a:br>
            <a:r>
              <a:rPr lang="en" altLang="uk-UA"/>
              <a:t>Promedol 30-40 min. before meals </a:t>
            </a:r>
            <a:r>
              <a:rPr lang="ru-RU" altLang="uk-UA"/>
              <a:t/>
            </a:r>
            <a:br>
              <a:rPr lang="ru-RU" altLang="uk-UA"/>
            </a:br>
            <a:r>
              <a:rPr lang="en" altLang="uk-UA"/>
              <a:t>Ranisan (ranitidine) 30-40 min. before meals </a:t>
            </a:r>
            <a:r>
              <a:rPr lang="ru-RU" altLang="uk-UA"/>
              <a:t/>
            </a:r>
            <a:br>
              <a:rPr lang="ru-RU" altLang="uk-UA"/>
            </a:br>
            <a:r>
              <a:rPr lang="en" altLang="uk-UA"/>
              <a:t>Rauvazan 30-40 min. before meals (wash down with milk) </a:t>
            </a:r>
            <a:r>
              <a:rPr lang="ru-RU" altLang="uk-UA"/>
              <a:t/>
            </a:r>
            <a:br>
              <a:rPr lang="ru-RU" altLang="uk-UA"/>
            </a:br>
            <a:r>
              <a:rPr lang="en" altLang="uk-UA"/>
              <a:t>Raunatin 30-40 min. before meals (wash down with milk) </a:t>
            </a:r>
            <a:r>
              <a:rPr lang="ru-RU" altLang="uk-UA"/>
              <a:t/>
            </a:r>
            <a:br>
              <a:rPr lang="ru-RU" altLang="uk-UA"/>
            </a:br>
            <a:r>
              <a:rPr lang="en" altLang="uk-UA"/>
              <a:t>Reglan before meals </a:t>
            </a:r>
            <a:r>
              <a:rPr lang="ru-RU" altLang="uk-UA"/>
              <a:t/>
            </a:r>
            <a:br>
              <a:rPr lang="ru-RU" altLang="uk-UA"/>
            </a:br>
            <a:r>
              <a:rPr lang="en" altLang="uk-UA"/>
              <a:t>Reserpine 30-40 min. before meals (wash down with milk) </a:t>
            </a:r>
            <a:r>
              <a:rPr lang="ru-RU" altLang="uk-UA"/>
              <a:t/>
            </a:r>
            <a:br>
              <a:rPr lang="ru-RU" altLang="uk-UA"/>
            </a:br>
            <a:r>
              <a:rPr lang="en" altLang="uk-UA"/>
              <a:t>Remantadine after meals </a:t>
            </a:r>
            <a:r>
              <a:rPr lang="ru-RU" altLang="uk-UA"/>
              <a:t/>
            </a:r>
            <a:br>
              <a:rPr lang="ru-RU" altLang="uk-UA"/>
            </a:br>
            <a:r>
              <a:rPr lang="en" altLang="uk-UA"/>
              <a:t>Reopyrin 30-40 min. before meals </a:t>
            </a:r>
            <a:r>
              <a:rPr lang="ru-RU" altLang="uk-UA"/>
              <a:t/>
            </a:r>
            <a:br>
              <a:rPr lang="ru-RU" altLang="uk-UA"/>
            </a:br>
            <a:r>
              <a:rPr lang="en" altLang="uk-UA"/>
              <a:t>Riboxin 30-40 min. before meals </a:t>
            </a:r>
            <a:r>
              <a:rPr lang="ru-RU" altLang="uk-UA"/>
              <a:t/>
            </a:r>
            <a:br>
              <a:rPr lang="ru-RU" altLang="uk-UA"/>
            </a:br>
            <a:r>
              <a:rPr lang="en" altLang="uk-UA"/>
              <a:t>Rudotel at night, on an empty stomach </a:t>
            </a:r>
            <a:r>
              <a:rPr lang="ru-RU" altLang="uk-UA"/>
              <a:t/>
            </a:r>
            <a:br>
              <a:rPr lang="ru-RU" altLang="uk-UA"/>
            </a:br>
            <a:r>
              <a:rPr lang="en" altLang="uk-UA"/>
              <a:t>Sedalgin 30-40 min. before meals </a:t>
            </a:r>
            <a:r>
              <a:rPr lang="ru-RU" altLang="uk-UA"/>
              <a:t/>
            </a:r>
            <a:br>
              <a:rPr lang="ru-RU" altLang="uk-UA"/>
            </a:br>
            <a:r>
              <a:rPr lang="en" altLang="uk-UA"/>
              <a:t>Seduxen (sibazon) after meals </a:t>
            </a:r>
            <a:r>
              <a:rPr lang="ru-RU" altLang="uk-UA"/>
              <a:t/>
            </a:r>
            <a:br>
              <a:rPr lang="ru-RU" altLang="uk-UA"/>
            </a:br>
            <a:r>
              <a:rPr lang="en" altLang="uk-UA"/>
              <a:t>Senade on an empty stomach (usually at night) </a:t>
            </a:r>
            <a:r>
              <a:rPr lang="ru-RU" altLang="uk-UA"/>
              <a:t/>
            </a:r>
            <a:br>
              <a:rPr lang="ru-RU" altLang="uk-UA"/>
            </a:br>
            <a:r>
              <a:rPr lang="en" altLang="uk-UA"/>
              <a:t>Solutan after meals </a:t>
            </a:r>
            <a:r>
              <a:rPr lang="ru-RU" altLang="uk-UA"/>
              <a:t/>
            </a:r>
            <a:br>
              <a:rPr lang="ru-RU" altLang="uk-UA"/>
            </a:br>
            <a:r>
              <a:rPr lang="en" altLang="uk-UA"/>
              <a:t>Spazmolitin 30-40 min. before meals </a:t>
            </a:r>
            <a:r>
              <a:rPr lang="ru-RU" altLang="uk-UA"/>
              <a:t/>
            </a:r>
            <a:br>
              <a:rPr lang="ru-RU" altLang="uk-UA"/>
            </a:br>
            <a:r>
              <a:rPr lang="en" altLang="uk-UA"/>
              <a:t>Stugeron 30-40 min. before meals Suprastin </a:t>
            </a:r>
            <a:r>
              <a:rPr lang="ru-RU" altLang="uk-UA"/>
              <a:t/>
            </a:r>
            <a:br>
              <a:rPr lang="ru-RU" altLang="uk-UA"/>
            </a:br>
            <a:r>
              <a:rPr lang="en" altLang="uk-UA"/>
              <a:t>30-40 min. before meals </a:t>
            </a:r>
            <a:r>
              <a:rPr lang="ru-RU" altLang="uk-UA"/>
              <a:t/>
            </a:r>
            <a:br>
              <a:rPr lang="ru-RU" altLang="uk-UA"/>
            </a:br>
            <a:r>
              <a:rPr lang="en" altLang="uk-UA"/>
              <a:t>Sustak 30-40 min. before meals </a:t>
            </a:r>
            <a:r>
              <a:rPr lang="ru-RU" altLang="uk-UA"/>
              <a:t/>
            </a:r>
            <a:br>
              <a:rPr lang="ru-RU" altLang="uk-UA"/>
            </a:br>
            <a:r>
              <a:rPr lang="en" altLang="uk-UA"/>
              <a:t>Theonicol after meals</a:t>
            </a:r>
          </a:p>
        </p:txBody>
      </p:sp>
      <p:sp>
        <p:nvSpPr>
          <p:cNvPr id="24579"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07950" y="115888"/>
            <a:ext cx="8642350" cy="668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a:t>Tetracycline 30-40 min. before meals </a:t>
            </a:r>
            <a:r>
              <a:rPr lang="ru-RU" altLang="uk-UA"/>
              <a:t/>
            </a:r>
            <a:br>
              <a:rPr lang="ru-RU" altLang="uk-UA"/>
            </a:br>
            <a:r>
              <a:rPr lang="en" altLang="uk-UA"/>
              <a:t>Tramal 30-40 min. before meals </a:t>
            </a:r>
            <a:r>
              <a:rPr lang="ru-RU" altLang="uk-UA"/>
              <a:t/>
            </a:r>
            <a:br>
              <a:rPr lang="ru-RU" altLang="uk-UA"/>
            </a:br>
            <a:r>
              <a:rPr lang="en" altLang="uk-UA"/>
              <a:t>Theophylline 30-40 min. before meals </a:t>
            </a:r>
            <a:r>
              <a:rPr lang="ru-RU" altLang="uk-UA"/>
              <a:t/>
            </a:r>
            <a:br>
              <a:rPr lang="ru-RU" altLang="uk-UA"/>
            </a:br>
            <a:r>
              <a:rPr lang="en" altLang="uk-UA"/>
              <a:t>Triampur 30-40 min. before meals </a:t>
            </a:r>
            <a:r>
              <a:rPr lang="ru-RU" altLang="uk-UA"/>
              <a:t/>
            </a:r>
            <a:br>
              <a:rPr lang="ru-RU" altLang="uk-UA"/>
            </a:br>
            <a:r>
              <a:rPr lang="en" altLang="uk-UA"/>
              <a:t>Trichopolum after meals </a:t>
            </a:r>
            <a:r>
              <a:rPr lang="ru-RU" altLang="uk-UA"/>
              <a:t/>
            </a:r>
            <a:br>
              <a:rPr lang="ru-RU" altLang="uk-UA"/>
            </a:br>
            <a:r>
              <a:rPr lang="en" altLang="uk-UA"/>
              <a:t>Troxevasin during meals </a:t>
            </a:r>
            <a:r>
              <a:rPr lang="ru-RU" altLang="uk-UA"/>
              <a:t/>
            </a:r>
            <a:br>
              <a:rPr lang="ru-RU" altLang="uk-UA"/>
            </a:br>
            <a:r>
              <a:rPr lang="en" altLang="uk-UA"/>
              <a:t>Undevit 30-40 min. before meals </a:t>
            </a:r>
            <a:r>
              <a:rPr lang="ru-RU" altLang="uk-UA"/>
              <a:t/>
            </a:r>
            <a:br>
              <a:rPr lang="ru-RU" altLang="uk-UA"/>
            </a:br>
            <a:r>
              <a:rPr lang="en" altLang="uk-UA"/>
              <a:t>Pharyngosept after meals </a:t>
            </a:r>
            <a:r>
              <a:rPr lang="ru-RU" altLang="uk-UA"/>
              <a:t/>
            </a:r>
            <a:br>
              <a:rPr lang="ru-RU" altLang="uk-UA"/>
            </a:br>
            <a:r>
              <a:rPr lang="en" altLang="uk-UA"/>
              <a:t>Phenazepam after meals </a:t>
            </a:r>
            <a:r>
              <a:rPr lang="ru-RU" altLang="uk-UA"/>
              <a:t/>
            </a:r>
            <a:br>
              <a:rPr lang="ru-RU" altLang="uk-UA"/>
            </a:br>
            <a:r>
              <a:rPr lang="en" altLang="uk-UA"/>
              <a:t>Ferroplex after meals </a:t>
            </a:r>
            <a:r>
              <a:rPr lang="ru-RU" altLang="uk-UA"/>
              <a:t/>
            </a:r>
            <a:br>
              <a:rPr lang="ru-RU" altLang="uk-UA"/>
            </a:br>
            <a:r>
              <a:rPr lang="en" altLang="uk-UA"/>
              <a:t>Festal during or immediately after meals, without chewing </a:t>
            </a:r>
            <a:r>
              <a:rPr lang="ru-RU" altLang="uk-UA"/>
              <a:t/>
            </a:r>
            <a:br>
              <a:rPr lang="ru-RU" altLang="uk-UA"/>
            </a:br>
            <a:r>
              <a:rPr lang="en" altLang="uk-UA"/>
              <a:t>Finlepsin during meals </a:t>
            </a:r>
            <a:r>
              <a:rPr lang="ru-RU" altLang="uk-UA"/>
              <a:t/>
            </a:r>
            <a:br>
              <a:rPr lang="ru-RU" altLang="uk-UA"/>
            </a:br>
            <a:r>
              <a:rPr lang="en" altLang="uk-UA"/>
              <a:t>Furazolidone after meals </a:t>
            </a:r>
            <a:r>
              <a:rPr lang="ru-RU" altLang="uk-UA"/>
              <a:t/>
            </a:r>
            <a:br>
              <a:rPr lang="ru-RU" altLang="uk-UA"/>
            </a:br>
            <a:r>
              <a:rPr lang="en" altLang="uk-UA"/>
              <a:t>Furatsilin after meals (wash down with plenty of water) </a:t>
            </a:r>
            <a:r>
              <a:rPr lang="ru-RU" altLang="uk-UA"/>
              <a:t/>
            </a:r>
            <a:br>
              <a:rPr lang="ru-RU" altLang="uk-UA"/>
            </a:br>
            <a:r>
              <a:rPr lang="en" altLang="uk-UA"/>
              <a:t>Furosemide 30-40 min. before meals </a:t>
            </a:r>
            <a:r>
              <a:rPr lang="ru-RU" altLang="uk-UA"/>
              <a:t/>
            </a:r>
            <a:br>
              <a:rPr lang="ru-RU" altLang="uk-UA"/>
            </a:br>
            <a:r>
              <a:rPr lang="en" altLang="uk-UA"/>
              <a:t>Quinine after meals </a:t>
            </a:r>
            <a:r>
              <a:rPr lang="ru-RU" altLang="uk-UA"/>
              <a:t/>
            </a:r>
            <a:br>
              <a:rPr lang="ru-RU" altLang="uk-UA"/>
            </a:br>
            <a:r>
              <a:rPr lang="en" altLang="uk-UA"/>
              <a:t>Holagol 15-20 min. before meals </a:t>
            </a:r>
            <a:r>
              <a:rPr lang="ru-RU" altLang="uk-UA"/>
              <a:t/>
            </a:r>
            <a:br>
              <a:rPr lang="ru-RU" altLang="uk-UA"/>
            </a:br>
            <a:r>
              <a:rPr lang="en" altLang="uk-UA"/>
              <a:t>Cholestyramine 15-20 min. before meals </a:t>
            </a:r>
            <a:r>
              <a:rPr lang="ru-RU" altLang="uk-UA"/>
              <a:t/>
            </a:r>
            <a:br>
              <a:rPr lang="ru-RU" altLang="uk-UA"/>
            </a:br>
            <a:r>
              <a:rPr lang="en" altLang="uk-UA"/>
              <a:t>Holosas between meals </a:t>
            </a:r>
            <a:r>
              <a:rPr lang="ru-RU" altLang="uk-UA"/>
              <a:t/>
            </a:r>
            <a:br>
              <a:rPr lang="ru-RU" altLang="uk-UA"/>
            </a:br>
            <a:r>
              <a:rPr lang="en" altLang="uk-UA"/>
              <a:t>Cerucal 20-30 min. before meals </a:t>
            </a:r>
            <a:r>
              <a:rPr lang="ru-RU" altLang="uk-UA"/>
              <a:t/>
            </a:r>
            <a:br>
              <a:rPr lang="ru-RU" altLang="uk-UA"/>
            </a:br>
            <a:r>
              <a:rPr lang="en" altLang="uk-UA"/>
              <a:t>Cephalexin 30-40 min. before meals or after meals </a:t>
            </a:r>
            <a:r>
              <a:rPr lang="ru-RU" altLang="uk-UA"/>
              <a:t/>
            </a:r>
            <a:br>
              <a:rPr lang="ru-RU" altLang="uk-UA"/>
            </a:br>
            <a:r>
              <a:rPr lang="en" altLang="uk-UA"/>
              <a:t>Cimetidine 30-40 min. before meals </a:t>
            </a:r>
            <a:r>
              <a:rPr lang="ru-RU" altLang="uk-UA"/>
              <a:t/>
            </a:r>
            <a:br>
              <a:rPr lang="ru-RU" altLang="uk-UA"/>
            </a:br>
            <a:r>
              <a:rPr lang="en" altLang="uk-UA"/>
              <a:t>Cinnarizine 30-40 min. before meals </a:t>
            </a:r>
            <a:r>
              <a:rPr lang="ru-RU" altLang="uk-UA"/>
              <a:t/>
            </a:r>
            <a:br>
              <a:rPr lang="ru-RU" altLang="uk-UA"/>
            </a:br>
            <a:r>
              <a:rPr lang="en" altLang="uk-UA"/>
              <a:t>Citramon after meals, washed down with alkaline water</a:t>
            </a:r>
          </a:p>
        </p:txBody>
      </p:sp>
      <p:sp>
        <p:nvSpPr>
          <p:cNvPr id="25603"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07950" y="115888"/>
            <a:ext cx="86423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 altLang="uk-UA"/>
              <a:t>Encephabol </a:t>
            </a:r>
            <a:r>
              <a:rPr lang="ru-RU" altLang="uk-UA"/>
              <a:t/>
            </a:r>
            <a:br>
              <a:rPr lang="ru-RU" altLang="uk-UA"/>
            </a:br>
            <a:r>
              <a:rPr lang="en" altLang="uk-UA"/>
              <a:t>after </a:t>
            </a:r>
            <a:r>
              <a:rPr lang="ru-RU" altLang="uk-UA"/>
              <a:t/>
            </a:r>
            <a:br>
              <a:rPr lang="ru-RU" altLang="uk-UA"/>
            </a:br>
            <a:r>
              <a:rPr lang="en" altLang="uk-UA"/>
              <a:t>15-30 </a:t>
            </a:r>
            <a:r>
              <a:rPr lang="ru-RU" altLang="uk-UA"/>
              <a:t/>
            </a:r>
            <a:br>
              <a:rPr lang="ru-RU" altLang="uk-UA"/>
            </a:br>
            <a:r>
              <a:rPr lang="en" altLang="uk-UA"/>
              <a:t>minutes </a:t>
            </a:r>
            <a:r>
              <a:rPr lang="ru-RU" altLang="uk-UA"/>
              <a:t/>
            </a:r>
            <a:br>
              <a:rPr lang="ru-RU" altLang="uk-UA"/>
            </a:br>
            <a:r>
              <a:rPr lang="en" altLang="uk-UA"/>
              <a:t>.</a:t>
            </a:r>
          </a:p>
        </p:txBody>
      </p:sp>
      <p:sp>
        <p:nvSpPr>
          <p:cNvPr id="26627"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a:t>7</a:t>
            </a:r>
          </a:p>
        </p:txBody>
      </p:sp>
      <p:sp>
        <p:nvSpPr>
          <p:cNvPr id="26628" name="Text Box 4"/>
          <p:cNvSpPr txBox="1">
            <a:spLocks noChangeArrowheads="1"/>
          </p:cNvSpPr>
          <p:nvPr/>
        </p:nvSpPr>
        <p:spPr bwMode="auto">
          <a:xfrm>
            <a:off x="2362200" y="3352800"/>
            <a:ext cx="48768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 altLang="uk-UA" sz="3500" b="1">
                <a:latin typeface="Times New Roman" panose="02020603050405020304" pitchFamily="18" charset="0"/>
              </a:rPr>
              <a:t>The lecture is over!</a:t>
            </a:r>
            <a:endParaRPr lang="ru-RU" altLang="uk-UA" sz="240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1482</Words>
  <Application>Microsoft Office PowerPoint</Application>
  <PresentationFormat>Экран (4:3)</PresentationFormat>
  <Paragraphs>166</Paragraphs>
  <Slides>26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Symbol</vt:lpstr>
      <vt:lpstr>Times New Roman</vt:lpstr>
      <vt:lpstr>Wingdings</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Корал-Мед</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Романов Б.К.</dc:creator>
  <cp:lastModifiedBy>Alyona Zamkovaya</cp:lastModifiedBy>
  <cp:revision>60</cp:revision>
  <cp:lastPrinted>2004-10-25T06:33:11Z</cp:lastPrinted>
  <dcterms:created xsi:type="dcterms:W3CDTF">2004-08-31T12:28:45Z</dcterms:created>
  <dcterms:modified xsi:type="dcterms:W3CDTF">2025-01-18T16:53:19Z</dcterms:modified>
</cp:coreProperties>
</file>