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5" r:id="rId31"/>
  </p:sldIdLst>
  <p:sldSz cx="9906000" cy="6858000" type="A4"/>
  <p:notesSz cx="9906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229" y="-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048" y="712203"/>
            <a:ext cx="9903460" cy="6146165"/>
          </a:xfrm>
          <a:custGeom>
            <a:avLst/>
            <a:gdLst/>
            <a:ahLst/>
            <a:cxnLst/>
            <a:rect l="l" t="t" r="r" b="b"/>
            <a:pathLst>
              <a:path w="9903460" h="6146165">
                <a:moveTo>
                  <a:pt x="9902952" y="269252"/>
                </a:moveTo>
                <a:lnTo>
                  <a:pt x="9890557" y="269252"/>
                </a:lnTo>
                <a:lnTo>
                  <a:pt x="9881743" y="3695"/>
                </a:lnTo>
                <a:lnTo>
                  <a:pt x="4212463" y="2552"/>
                </a:lnTo>
                <a:lnTo>
                  <a:pt x="4151680" y="2324"/>
                </a:lnTo>
                <a:lnTo>
                  <a:pt x="4111155" y="1739"/>
                </a:lnTo>
                <a:lnTo>
                  <a:pt x="4071175" y="0"/>
                </a:lnTo>
                <a:lnTo>
                  <a:pt x="4071734" y="114"/>
                </a:lnTo>
                <a:lnTo>
                  <a:pt x="4072585" y="927"/>
                </a:lnTo>
                <a:lnTo>
                  <a:pt x="4069727" y="2628"/>
                </a:lnTo>
                <a:lnTo>
                  <a:pt x="4059186" y="5422"/>
                </a:lnTo>
                <a:lnTo>
                  <a:pt x="4036949" y="9537"/>
                </a:lnTo>
                <a:lnTo>
                  <a:pt x="3739388" y="100342"/>
                </a:lnTo>
                <a:lnTo>
                  <a:pt x="3704691" y="110261"/>
                </a:lnTo>
                <a:lnTo>
                  <a:pt x="3680803" y="118389"/>
                </a:lnTo>
                <a:lnTo>
                  <a:pt x="3659009" y="125056"/>
                </a:lnTo>
                <a:lnTo>
                  <a:pt x="3630625" y="130568"/>
                </a:lnTo>
                <a:lnTo>
                  <a:pt x="3586950" y="135267"/>
                </a:lnTo>
                <a:lnTo>
                  <a:pt x="3519297" y="139458"/>
                </a:lnTo>
                <a:lnTo>
                  <a:pt x="2265489" y="137045"/>
                </a:lnTo>
                <a:lnTo>
                  <a:pt x="1133944" y="133972"/>
                </a:lnTo>
                <a:lnTo>
                  <a:pt x="0" y="130187"/>
                </a:lnTo>
                <a:lnTo>
                  <a:pt x="0" y="503948"/>
                </a:lnTo>
                <a:lnTo>
                  <a:pt x="1993" y="503948"/>
                </a:lnTo>
                <a:lnTo>
                  <a:pt x="13563" y="6136068"/>
                </a:lnTo>
                <a:lnTo>
                  <a:pt x="9902952" y="6145758"/>
                </a:lnTo>
                <a:lnTo>
                  <a:pt x="9902952" y="269252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00684" y="2205227"/>
            <a:ext cx="7848600" cy="2447925"/>
          </a:xfrm>
          <a:custGeom>
            <a:avLst/>
            <a:gdLst/>
            <a:ahLst/>
            <a:cxnLst/>
            <a:rect l="l" t="t" r="r" b="b"/>
            <a:pathLst>
              <a:path w="7848600" h="2447925">
                <a:moveTo>
                  <a:pt x="7848600" y="0"/>
                </a:moveTo>
                <a:lnTo>
                  <a:pt x="6107684" y="0"/>
                </a:lnTo>
                <a:lnTo>
                  <a:pt x="6042510" y="2735"/>
                </a:lnTo>
                <a:lnTo>
                  <a:pt x="5983934" y="10451"/>
                </a:lnTo>
                <a:lnTo>
                  <a:pt x="5934297" y="22415"/>
                </a:lnTo>
                <a:lnTo>
                  <a:pt x="5895942" y="37893"/>
                </a:lnTo>
                <a:lnTo>
                  <a:pt x="5862446" y="76454"/>
                </a:lnTo>
                <a:lnTo>
                  <a:pt x="5871211" y="96811"/>
                </a:lnTo>
                <a:lnTo>
                  <a:pt x="5934297" y="130603"/>
                </a:lnTo>
                <a:lnTo>
                  <a:pt x="5983934" y="142578"/>
                </a:lnTo>
                <a:lnTo>
                  <a:pt x="6042510" y="150299"/>
                </a:lnTo>
                <a:lnTo>
                  <a:pt x="6107684" y="153035"/>
                </a:lnTo>
                <a:lnTo>
                  <a:pt x="6598285" y="153035"/>
                </a:lnTo>
                <a:lnTo>
                  <a:pt x="6663502" y="155761"/>
                </a:lnTo>
                <a:lnTo>
                  <a:pt x="6722091" y="163458"/>
                </a:lnTo>
                <a:lnTo>
                  <a:pt x="6771719" y="175402"/>
                </a:lnTo>
                <a:lnTo>
                  <a:pt x="6810055" y="190871"/>
                </a:lnTo>
                <a:lnTo>
                  <a:pt x="6843522" y="229488"/>
                </a:lnTo>
                <a:lnTo>
                  <a:pt x="6834766" y="249792"/>
                </a:lnTo>
                <a:lnTo>
                  <a:pt x="6771719" y="283527"/>
                </a:lnTo>
                <a:lnTo>
                  <a:pt x="6722091" y="295491"/>
                </a:lnTo>
                <a:lnTo>
                  <a:pt x="6663502" y="303207"/>
                </a:lnTo>
                <a:lnTo>
                  <a:pt x="6598285" y="305943"/>
                </a:lnTo>
                <a:lnTo>
                  <a:pt x="1250315" y="305943"/>
                </a:lnTo>
                <a:lnTo>
                  <a:pt x="1185097" y="303207"/>
                </a:lnTo>
                <a:lnTo>
                  <a:pt x="1126508" y="295491"/>
                </a:lnTo>
                <a:lnTo>
                  <a:pt x="1076880" y="283527"/>
                </a:lnTo>
                <a:lnTo>
                  <a:pt x="1038544" y="268049"/>
                </a:lnTo>
                <a:lnTo>
                  <a:pt x="1005078" y="229488"/>
                </a:lnTo>
                <a:lnTo>
                  <a:pt x="1013833" y="209141"/>
                </a:lnTo>
                <a:lnTo>
                  <a:pt x="1076880" y="175402"/>
                </a:lnTo>
                <a:lnTo>
                  <a:pt x="1126508" y="163458"/>
                </a:lnTo>
                <a:lnTo>
                  <a:pt x="1185097" y="155761"/>
                </a:lnTo>
                <a:lnTo>
                  <a:pt x="1250315" y="153035"/>
                </a:lnTo>
                <a:lnTo>
                  <a:pt x="1740915" y="153035"/>
                </a:lnTo>
                <a:lnTo>
                  <a:pt x="1806089" y="150299"/>
                </a:lnTo>
                <a:lnTo>
                  <a:pt x="1864665" y="142578"/>
                </a:lnTo>
                <a:lnTo>
                  <a:pt x="1914302" y="130603"/>
                </a:lnTo>
                <a:lnTo>
                  <a:pt x="1952657" y="115104"/>
                </a:lnTo>
                <a:lnTo>
                  <a:pt x="1986152" y="76454"/>
                </a:lnTo>
                <a:lnTo>
                  <a:pt x="1977388" y="56150"/>
                </a:lnTo>
                <a:lnTo>
                  <a:pt x="1914302" y="22415"/>
                </a:lnTo>
                <a:lnTo>
                  <a:pt x="1864665" y="10451"/>
                </a:lnTo>
                <a:lnTo>
                  <a:pt x="1806089" y="2735"/>
                </a:lnTo>
                <a:lnTo>
                  <a:pt x="1740915" y="0"/>
                </a:lnTo>
                <a:lnTo>
                  <a:pt x="0" y="0"/>
                </a:lnTo>
                <a:lnTo>
                  <a:pt x="981074" y="1070737"/>
                </a:lnTo>
                <a:lnTo>
                  <a:pt x="0" y="2141601"/>
                </a:lnTo>
                <a:lnTo>
                  <a:pt x="1005078" y="2141601"/>
                </a:lnTo>
                <a:lnTo>
                  <a:pt x="1005078" y="2371090"/>
                </a:lnTo>
                <a:lnTo>
                  <a:pt x="1013833" y="2391393"/>
                </a:lnTo>
                <a:lnTo>
                  <a:pt x="1076880" y="2425128"/>
                </a:lnTo>
                <a:lnTo>
                  <a:pt x="1126508" y="2437092"/>
                </a:lnTo>
                <a:lnTo>
                  <a:pt x="1185097" y="2444808"/>
                </a:lnTo>
                <a:lnTo>
                  <a:pt x="1250315" y="2447544"/>
                </a:lnTo>
                <a:lnTo>
                  <a:pt x="6598285" y="2447544"/>
                </a:lnTo>
                <a:lnTo>
                  <a:pt x="6663502" y="2444808"/>
                </a:lnTo>
                <a:lnTo>
                  <a:pt x="6722091" y="2437092"/>
                </a:lnTo>
                <a:lnTo>
                  <a:pt x="6771719" y="2425128"/>
                </a:lnTo>
                <a:lnTo>
                  <a:pt x="6810055" y="2409650"/>
                </a:lnTo>
                <a:lnTo>
                  <a:pt x="6843522" y="2371090"/>
                </a:lnTo>
                <a:lnTo>
                  <a:pt x="6843522" y="2141601"/>
                </a:lnTo>
                <a:lnTo>
                  <a:pt x="7848600" y="2141601"/>
                </a:lnTo>
                <a:lnTo>
                  <a:pt x="6867525" y="1070737"/>
                </a:lnTo>
                <a:lnTo>
                  <a:pt x="7848600" y="0"/>
                </a:lnTo>
                <a:close/>
              </a:path>
            </a:pathLst>
          </a:custGeom>
          <a:solidFill>
            <a:srgbClr val="2164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905762" y="2281682"/>
            <a:ext cx="5838825" cy="229870"/>
          </a:xfrm>
          <a:custGeom>
            <a:avLst/>
            <a:gdLst/>
            <a:ahLst/>
            <a:cxnLst/>
            <a:rect l="l" t="t" r="r" b="b"/>
            <a:pathLst>
              <a:path w="5838825" h="229869">
                <a:moveTo>
                  <a:pt x="981075" y="0"/>
                </a:moveTo>
                <a:lnTo>
                  <a:pt x="947579" y="38650"/>
                </a:lnTo>
                <a:lnTo>
                  <a:pt x="909224" y="54149"/>
                </a:lnTo>
                <a:lnTo>
                  <a:pt x="859587" y="66124"/>
                </a:lnTo>
                <a:lnTo>
                  <a:pt x="801011" y="73845"/>
                </a:lnTo>
                <a:lnTo>
                  <a:pt x="735838" y="76580"/>
                </a:lnTo>
                <a:lnTo>
                  <a:pt x="245237" y="76580"/>
                </a:lnTo>
                <a:lnTo>
                  <a:pt x="180019" y="79307"/>
                </a:lnTo>
                <a:lnTo>
                  <a:pt x="121430" y="87004"/>
                </a:lnTo>
                <a:lnTo>
                  <a:pt x="71802" y="98948"/>
                </a:lnTo>
                <a:lnTo>
                  <a:pt x="33466" y="114417"/>
                </a:lnTo>
                <a:lnTo>
                  <a:pt x="0" y="153034"/>
                </a:lnTo>
                <a:lnTo>
                  <a:pt x="8755" y="173338"/>
                </a:lnTo>
                <a:lnTo>
                  <a:pt x="71802" y="207073"/>
                </a:lnTo>
                <a:lnTo>
                  <a:pt x="121430" y="219037"/>
                </a:lnTo>
                <a:lnTo>
                  <a:pt x="180019" y="226753"/>
                </a:lnTo>
                <a:lnTo>
                  <a:pt x="245237" y="229488"/>
                </a:lnTo>
                <a:lnTo>
                  <a:pt x="981075" y="229488"/>
                </a:lnTo>
                <a:lnTo>
                  <a:pt x="981075" y="0"/>
                </a:lnTo>
                <a:close/>
              </a:path>
              <a:path w="5838825" h="229869">
                <a:moveTo>
                  <a:pt x="4857369" y="0"/>
                </a:moveTo>
                <a:lnTo>
                  <a:pt x="4857369" y="229488"/>
                </a:lnTo>
                <a:lnTo>
                  <a:pt x="5593207" y="229488"/>
                </a:lnTo>
                <a:lnTo>
                  <a:pt x="5658424" y="226753"/>
                </a:lnTo>
                <a:lnTo>
                  <a:pt x="5717013" y="219037"/>
                </a:lnTo>
                <a:lnTo>
                  <a:pt x="5766641" y="207073"/>
                </a:lnTo>
                <a:lnTo>
                  <a:pt x="5804977" y="191595"/>
                </a:lnTo>
                <a:lnTo>
                  <a:pt x="5838444" y="153034"/>
                </a:lnTo>
                <a:lnTo>
                  <a:pt x="5829688" y="132687"/>
                </a:lnTo>
                <a:lnTo>
                  <a:pt x="5766641" y="98948"/>
                </a:lnTo>
                <a:lnTo>
                  <a:pt x="5717013" y="87004"/>
                </a:lnTo>
                <a:lnTo>
                  <a:pt x="5658424" y="79307"/>
                </a:lnTo>
                <a:lnTo>
                  <a:pt x="5593207" y="76580"/>
                </a:lnTo>
                <a:lnTo>
                  <a:pt x="5102606" y="76580"/>
                </a:lnTo>
                <a:lnTo>
                  <a:pt x="5037432" y="73845"/>
                </a:lnTo>
                <a:lnTo>
                  <a:pt x="4978856" y="66124"/>
                </a:lnTo>
                <a:lnTo>
                  <a:pt x="4929219" y="54149"/>
                </a:lnTo>
                <a:lnTo>
                  <a:pt x="4890864" y="38650"/>
                </a:lnTo>
                <a:lnTo>
                  <a:pt x="4866133" y="20357"/>
                </a:lnTo>
                <a:lnTo>
                  <a:pt x="4857369" y="0"/>
                </a:lnTo>
                <a:close/>
              </a:path>
            </a:pathLst>
          </a:custGeom>
          <a:solidFill>
            <a:srgbClr val="1B51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00684" y="2205227"/>
            <a:ext cx="7848600" cy="2447925"/>
          </a:xfrm>
          <a:custGeom>
            <a:avLst/>
            <a:gdLst/>
            <a:ahLst/>
            <a:cxnLst/>
            <a:rect l="l" t="t" r="r" b="b"/>
            <a:pathLst>
              <a:path w="7848600" h="2447925">
                <a:moveTo>
                  <a:pt x="0" y="0"/>
                </a:moveTo>
                <a:lnTo>
                  <a:pt x="1740915" y="0"/>
                </a:lnTo>
                <a:lnTo>
                  <a:pt x="1806089" y="2735"/>
                </a:lnTo>
                <a:lnTo>
                  <a:pt x="1864665" y="10451"/>
                </a:lnTo>
                <a:lnTo>
                  <a:pt x="1914302" y="22415"/>
                </a:lnTo>
                <a:lnTo>
                  <a:pt x="1952657" y="37893"/>
                </a:lnTo>
                <a:lnTo>
                  <a:pt x="1986152" y="76454"/>
                </a:lnTo>
                <a:lnTo>
                  <a:pt x="1977388" y="96811"/>
                </a:lnTo>
                <a:lnTo>
                  <a:pt x="1914302" y="130603"/>
                </a:lnTo>
                <a:lnTo>
                  <a:pt x="1864665" y="142578"/>
                </a:lnTo>
                <a:lnTo>
                  <a:pt x="1806089" y="150299"/>
                </a:lnTo>
                <a:lnTo>
                  <a:pt x="1740915" y="153035"/>
                </a:lnTo>
                <a:lnTo>
                  <a:pt x="1250315" y="153035"/>
                </a:lnTo>
                <a:lnTo>
                  <a:pt x="1185097" y="155761"/>
                </a:lnTo>
                <a:lnTo>
                  <a:pt x="1126508" y="163458"/>
                </a:lnTo>
                <a:lnTo>
                  <a:pt x="1076880" y="175402"/>
                </a:lnTo>
                <a:lnTo>
                  <a:pt x="1038544" y="190871"/>
                </a:lnTo>
                <a:lnTo>
                  <a:pt x="1005078" y="229488"/>
                </a:lnTo>
                <a:lnTo>
                  <a:pt x="1013833" y="249792"/>
                </a:lnTo>
                <a:lnTo>
                  <a:pt x="1076880" y="283527"/>
                </a:lnTo>
                <a:lnTo>
                  <a:pt x="1126508" y="295491"/>
                </a:lnTo>
                <a:lnTo>
                  <a:pt x="1185097" y="303207"/>
                </a:lnTo>
                <a:lnTo>
                  <a:pt x="1250315" y="305943"/>
                </a:lnTo>
                <a:lnTo>
                  <a:pt x="6598285" y="305943"/>
                </a:lnTo>
                <a:lnTo>
                  <a:pt x="6663502" y="303207"/>
                </a:lnTo>
                <a:lnTo>
                  <a:pt x="6722091" y="295491"/>
                </a:lnTo>
                <a:lnTo>
                  <a:pt x="6771719" y="283527"/>
                </a:lnTo>
                <a:lnTo>
                  <a:pt x="6810055" y="268049"/>
                </a:lnTo>
                <a:lnTo>
                  <a:pt x="6843522" y="229488"/>
                </a:lnTo>
                <a:lnTo>
                  <a:pt x="6834766" y="209141"/>
                </a:lnTo>
                <a:lnTo>
                  <a:pt x="6771719" y="175402"/>
                </a:lnTo>
                <a:lnTo>
                  <a:pt x="6722091" y="163458"/>
                </a:lnTo>
                <a:lnTo>
                  <a:pt x="6663502" y="155761"/>
                </a:lnTo>
                <a:lnTo>
                  <a:pt x="6598285" y="153035"/>
                </a:lnTo>
                <a:lnTo>
                  <a:pt x="6107684" y="153035"/>
                </a:lnTo>
                <a:lnTo>
                  <a:pt x="6042510" y="150299"/>
                </a:lnTo>
                <a:lnTo>
                  <a:pt x="5983934" y="142578"/>
                </a:lnTo>
                <a:lnTo>
                  <a:pt x="5934297" y="130603"/>
                </a:lnTo>
                <a:lnTo>
                  <a:pt x="5895942" y="115104"/>
                </a:lnTo>
                <a:lnTo>
                  <a:pt x="5862446" y="76454"/>
                </a:lnTo>
                <a:lnTo>
                  <a:pt x="5871211" y="56150"/>
                </a:lnTo>
                <a:lnTo>
                  <a:pt x="5934297" y="22415"/>
                </a:lnTo>
                <a:lnTo>
                  <a:pt x="5983934" y="10451"/>
                </a:lnTo>
                <a:lnTo>
                  <a:pt x="6042510" y="2735"/>
                </a:lnTo>
                <a:lnTo>
                  <a:pt x="6107684" y="0"/>
                </a:lnTo>
                <a:lnTo>
                  <a:pt x="7848600" y="0"/>
                </a:lnTo>
                <a:lnTo>
                  <a:pt x="6867525" y="1070737"/>
                </a:lnTo>
                <a:lnTo>
                  <a:pt x="7848600" y="2141601"/>
                </a:lnTo>
                <a:lnTo>
                  <a:pt x="6843522" y="2141601"/>
                </a:lnTo>
                <a:lnTo>
                  <a:pt x="6843522" y="2371090"/>
                </a:lnTo>
                <a:lnTo>
                  <a:pt x="6834766" y="2391393"/>
                </a:lnTo>
                <a:lnTo>
                  <a:pt x="6771719" y="2425128"/>
                </a:lnTo>
                <a:lnTo>
                  <a:pt x="6722091" y="2437092"/>
                </a:lnTo>
                <a:lnTo>
                  <a:pt x="6663502" y="2444808"/>
                </a:lnTo>
                <a:lnTo>
                  <a:pt x="6598285" y="2447544"/>
                </a:lnTo>
                <a:lnTo>
                  <a:pt x="1250315" y="2447544"/>
                </a:lnTo>
                <a:lnTo>
                  <a:pt x="1185097" y="2444808"/>
                </a:lnTo>
                <a:lnTo>
                  <a:pt x="1126508" y="2437092"/>
                </a:lnTo>
                <a:lnTo>
                  <a:pt x="1076880" y="2425128"/>
                </a:lnTo>
                <a:lnTo>
                  <a:pt x="1038544" y="2409650"/>
                </a:lnTo>
                <a:lnTo>
                  <a:pt x="1005078" y="2371090"/>
                </a:lnTo>
                <a:lnTo>
                  <a:pt x="1005078" y="2141601"/>
                </a:lnTo>
                <a:lnTo>
                  <a:pt x="0" y="2141601"/>
                </a:lnTo>
                <a:lnTo>
                  <a:pt x="981074" y="1070737"/>
                </a:lnTo>
                <a:lnTo>
                  <a:pt x="0" y="0"/>
                </a:lnTo>
                <a:close/>
              </a:path>
              <a:path w="7848600" h="2447925">
                <a:moveTo>
                  <a:pt x="1986152" y="76454"/>
                </a:moveTo>
                <a:lnTo>
                  <a:pt x="1986152" y="305943"/>
                </a:lnTo>
              </a:path>
              <a:path w="7848600" h="2447925">
                <a:moveTo>
                  <a:pt x="5862446" y="305943"/>
                </a:moveTo>
                <a:lnTo>
                  <a:pt x="5862446" y="76454"/>
                </a:lnTo>
              </a:path>
              <a:path w="7848600" h="2447925">
                <a:moveTo>
                  <a:pt x="1005078" y="2141601"/>
                </a:moveTo>
                <a:lnTo>
                  <a:pt x="1005078" y="229488"/>
                </a:lnTo>
              </a:path>
              <a:path w="7848600" h="2447925">
                <a:moveTo>
                  <a:pt x="6843522" y="229488"/>
                </a:moveTo>
                <a:lnTo>
                  <a:pt x="6843522" y="2141601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048" y="712203"/>
            <a:ext cx="9903460" cy="6146165"/>
          </a:xfrm>
          <a:custGeom>
            <a:avLst/>
            <a:gdLst/>
            <a:ahLst/>
            <a:cxnLst/>
            <a:rect l="l" t="t" r="r" b="b"/>
            <a:pathLst>
              <a:path w="9903460" h="6146165">
                <a:moveTo>
                  <a:pt x="9902952" y="269252"/>
                </a:moveTo>
                <a:lnTo>
                  <a:pt x="9890557" y="269252"/>
                </a:lnTo>
                <a:lnTo>
                  <a:pt x="9881743" y="3695"/>
                </a:lnTo>
                <a:lnTo>
                  <a:pt x="4212463" y="2552"/>
                </a:lnTo>
                <a:lnTo>
                  <a:pt x="4151680" y="2324"/>
                </a:lnTo>
                <a:lnTo>
                  <a:pt x="4111155" y="1739"/>
                </a:lnTo>
                <a:lnTo>
                  <a:pt x="4071175" y="0"/>
                </a:lnTo>
                <a:lnTo>
                  <a:pt x="4071734" y="114"/>
                </a:lnTo>
                <a:lnTo>
                  <a:pt x="4072585" y="927"/>
                </a:lnTo>
                <a:lnTo>
                  <a:pt x="4069727" y="2628"/>
                </a:lnTo>
                <a:lnTo>
                  <a:pt x="4059186" y="5422"/>
                </a:lnTo>
                <a:lnTo>
                  <a:pt x="4036949" y="9537"/>
                </a:lnTo>
                <a:lnTo>
                  <a:pt x="3739388" y="100342"/>
                </a:lnTo>
                <a:lnTo>
                  <a:pt x="3704691" y="110261"/>
                </a:lnTo>
                <a:lnTo>
                  <a:pt x="3680803" y="118389"/>
                </a:lnTo>
                <a:lnTo>
                  <a:pt x="3659009" y="125056"/>
                </a:lnTo>
                <a:lnTo>
                  <a:pt x="3630625" y="130568"/>
                </a:lnTo>
                <a:lnTo>
                  <a:pt x="3586950" y="135267"/>
                </a:lnTo>
                <a:lnTo>
                  <a:pt x="3519297" y="139458"/>
                </a:lnTo>
                <a:lnTo>
                  <a:pt x="2265489" y="137045"/>
                </a:lnTo>
                <a:lnTo>
                  <a:pt x="1133944" y="133972"/>
                </a:lnTo>
                <a:lnTo>
                  <a:pt x="0" y="130187"/>
                </a:lnTo>
                <a:lnTo>
                  <a:pt x="0" y="503948"/>
                </a:lnTo>
                <a:lnTo>
                  <a:pt x="1993" y="503948"/>
                </a:lnTo>
                <a:lnTo>
                  <a:pt x="13563" y="6136068"/>
                </a:lnTo>
                <a:lnTo>
                  <a:pt x="9902952" y="6145758"/>
                </a:lnTo>
                <a:lnTo>
                  <a:pt x="9902952" y="269252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29280" y="140334"/>
            <a:ext cx="4647438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3499" y="1626184"/>
            <a:ext cx="8979001" cy="2900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579229" y="6603428"/>
            <a:ext cx="2597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image" Target="../media/image47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70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image" Target="../media/image82.png"/><Relationship Id="rId16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5" Type="http://schemas.openxmlformats.org/officeDocument/2006/relationships/image" Target="../media/image9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Relationship Id="rId14" Type="http://schemas.openxmlformats.org/officeDocument/2006/relationships/image" Target="../media/image9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18" Type="http://schemas.openxmlformats.org/officeDocument/2006/relationships/image" Target="../media/image113.png"/><Relationship Id="rId26" Type="http://schemas.openxmlformats.org/officeDocument/2006/relationships/image" Target="../media/image121.png"/><Relationship Id="rId3" Type="http://schemas.openxmlformats.org/officeDocument/2006/relationships/image" Target="../media/image98.png"/><Relationship Id="rId21" Type="http://schemas.openxmlformats.org/officeDocument/2006/relationships/image" Target="../media/image116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17" Type="http://schemas.openxmlformats.org/officeDocument/2006/relationships/image" Target="../media/image112.png"/><Relationship Id="rId25" Type="http://schemas.openxmlformats.org/officeDocument/2006/relationships/image" Target="../media/image120.png"/><Relationship Id="rId2" Type="http://schemas.openxmlformats.org/officeDocument/2006/relationships/image" Target="../media/image97.png"/><Relationship Id="rId16" Type="http://schemas.openxmlformats.org/officeDocument/2006/relationships/image" Target="../media/image111.png"/><Relationship Id="rId20" Type="http://schemas.openxmlformats.org/officeDocument/2006/relationships/image" Target="../media/image115.png"/><Relationship Id="rId29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24" Type="http://schemas.openxmlformats.org/officeDocument/2006/relationships/image" Target="../media/image119.png"/><Relationship Id="rId5" Type="http://schemas.openxmlformats.org/officeDocument/2006/relationships/image" Target="../media/image100.png"/><Relationship Id="rId15" Type="http://schemas.openxmlformats.org/officeDocument/2006/relationships/image" Target="../media/image110.png"/><Relationship Id="rId23" Type="http://schemas.openxmlformats.org/officeDocument/2006/relationships/image" Target="../media/image118.png"/><Relationship Id="rId28" Type="http://schemas.openxmlformats.org/officeDocument/2006/relationships/image" Target="../media/image123.png"/><Relationship Id="rId10" Type="http://schemas.openxmlformats.org/officeDocument/2006/relationships/image" Target="../media/image105.png"/><Relationship Id="rId19" Type="http://schemas.openxmlformats.org/officeDocument/2006/relationships/image" Target="../media/image114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Relationship Id="rId22" Type="http://schemas.openxmlformats.org/officeDocument/2006/relationships/image" Target="../media/image117.png"/><Relationship Id="rId27" Type="http://schemas.openxmlformats.org/officeDocument/2006/relationships/image" Target="../media/image1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35.png"/><Relationship Id="rId18" Type="http://schemas.openxmlformats.org/officeDocument/2006/relationships/image" Target="../media/image139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12" Type="http://schemas.openxmlformats.org/officeDocument/2006/relationships/image" Target="../media/image134.png"/><Relationship Id="rId17" Type="http://schemas.openxmlformats.org/officeDocument/2006/relationships/image" Target="../media/image138.png"/><Relationship Id="rId2" Type="http://schemas.openxmlformats.org/officeDocument/2006/relationships/image" Target="../media/image124.png"/><Relationship Id="rId16" Type="http://schemas.openxmlformats.org/officeDocument/2006/relationships/image" Target="../media/image137.png"/><Relationship Id="rId20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png"/><Relationship Id="rId15" Type="http://schemas.openxmlformats.org/officeDocument/2006/relationships/image" Target="../media/image96.png"/><Relationship Id="rId10" Type="http://schemas.openxmlformats.org/officeDocument/2006/relationships/image" Target="../media/image132.png"/><Relationship Id="rId19" Type="http://schemas.openxmlformats.org/officeDocument/2006/relationships/image" Target="../media/image140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Relationship Id="rId14" Type="http://schemas.openxmlformats.org/officeDocument/2006/relationships/image" Target="../media/image1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13" Type="http://schemas.openxmlformats.org/officeDocument/2006/relationships/image" Target="../media/image153.png"/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12" Type="http://schemas.openxmlformats.org/officeDocument/2006/relationships/image" Target="../media/image152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11" Type="http://schemas.openxmlformats.org/officeDocument/2006/relationships/image" Target="../media/image151.png"/><Relationship Id="rId5" Type="http://schemas.openxmlformats.org/officeDocument/2006/relationships/image" Target="../media/image145.png"/><Relationship Id="rId10" Type="http://schemas.openxmlformats.org/officeDocument/2006/relationships/image" Target="../media/image150.png"/><Relationship Id="rId4" Type="http://schemas.openxmlformats.org/officeDocument/2006/relationships/image" Target="../media/image144.png"/><Relationship Id="rId9" Type="http://schemas.openxmlformats.org/officeDocument/2006/relationships/image" Target="../media/image149.png"/><Relationship Id="rId14" Type="http://schemas.openxmlformats.org/officeDocument/2006/relationships/image" Target="../media/image9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165.png"/><Relationship Id="rId18" Type="http://schemas.openxmlformats.org/officeDocument/2006/relationships/image" Target="../media/image169.png"/><Relationship Id="rId3" Type="http://schemas.openxmlformats.org/officeDocument/2006/relationships/image" Target="../media/image155.png"/><Relationship Id="rId21" Type="http://schemas.openxmlformats.org/officeDocument/2006/relationships/image" Target="../media/image96.png"/><Relationship Id="rId7" Type="http://schemas.openxmlformats.org/officeDocument/2006/relationships/image" Target="../media/image159.png"/><Relationship Id="rId12" Type="http://schemas.openxmlformats.org/officeDocument/2006/relationships/image" Target="../media/image164.png"/><Relationship Id="rId17" Type="http://schemas.openxmlformats.org/officeDocument/2006/relationships/image" Target="../media/image35.png"/><Relationship Id="rId2" Type="http://schemas.openxmlformats.org/officeDocument/2006/relationships/image" Target="../media/image154.png"/><Relationship Id="rId16" Type="http://schemas.openxmlformats.org/officeDocument/2006/relationships/image" Target="../media/image168.png"/><Relationship Id="rId20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11" Type="http://schemas.openxmlformats.org/officeDocument/2006/relationships/image" Target="../media/image163.png"/><Relationship Id="rId5" Type="http://schemas.openxmlformats.org/officeDocument/2006/relationships/image" Target="../media/image157.png"/><Relationship Id="rId15" Type="http://schemas.openxmlformats.org/officeDocument/2006/relationships/image" Target="../media/image167.png"/><Relationship Id="rId10" Type="http://schemas.openxmlformats.org/officeDocument/2006/relationships/image" Target="../media/image162.png"/><Relationship Id="rId19" Type="http://schemas.openxmlformats.org/officeDocument/2006/relationships/image" Target="../media/image170.png"/><Relationship Id="rId4" Type="http://schemas.openxmlformats.org/officeDocument/2006/relationships/image" Target="../media/image156.png"/><Relationship Id="rId9" Type="http://schemas.openxmlformats.org/officeDocument/2006/relationships/image" Target="../media/image161.png"/><Relationship Id="rId14" Type="http://schemas.openxmlformats.org/officeDocument/2006/relationships/image" Target="../media/image16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12" Type="http://schemas.openxmlformats.org/officeDocument/2006/relationships/image" Target="../media/image174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9.png"/><Relationship Id="rId11" Type="http://schemas.openxmlformats.org/officeDocument/2006/relationships/image" Target="../media/image184.png"/><Relationship Id="rId5" Type="http://schemas.openxmlformats.org/officeDocument/2006/relationships/image" Target="../media/image178.png"/><Relationship Id="rId10" Type="http://schemas.openxmlformats.org/officeDocument/2006/relationships/image" Target="../media/image183.png"/><Relationship Id="rId4" Type="http://schemas.openxmlformats.org/officeDocument/2006/relationships/image" Target="../media/image177.png"/><Relationship Id="rId9" Type="http://schemas.openxmlformats.org/officeDocument/2006/relationships/image" Target="../media/image18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13" Type="http://schemas.openxmlformats.org/officeDocument/2006/relationships/image" Target="../media/image196.png"/><Relationship Id="rId18" Type="http://schemas.openxmlformats.org/officeDocument/2006/relationships/image" Target="../media/image201.png"/><Relationship Id="rId26" Type="http://schemas.openxmlformats.org/officeDocument/2006/relationships/image" Target="../media/image209.png"/><Relationship Id="rId3" Type="http://schemas.openxmlformats.org/officeDocument/2006/relationships/image" Target="../media/image186.png"/><Relationship Id="rId21" Type="http://schemas.openxmlformats.org/officeDocument/2006/relationships/image" Target="../media/image204.png"/><Relationship Id="rId34" Type="http://schemas.openxmlformats.org/officeDocument/2006/relationships/image" Target="../media/image216.png"/><Relationship Id="rId7" Type="http://schemas.openxmlformats.org/officeDocument/2006/relationships/image" Target="../media/image190.png"/><Relationship Id="rId12" Type="http://schemas.openxmlformats.org/officeDocument/2006/relationships/image" Target="../media/image195.png"/><Relationship Id="rId17" Type="http://schemas.openxmlformats.org/officeDocument/2006/relationships/image" Target="../media/image200.png"/><Relationship Id="rId25" Type="http://schemas.openxmlformats.org/officeDocument/2006/relationships/image" Target="../media/image208.png"/><Relationship Id="rId33" Type="http://schemas.openxmlformats.org/officeDocument/2006/relationships/image" Target="../media/image215.png"/><Relationship Id="rId2" Type="http://schemas.openxmlformats.org/officeDocument/2006/relationships/image" Target="../media/image185.png"/><Relationship Id="rId16" Type="http://schemas.openxmlformats.org/officeDocument/2006/relationships/image" Target="../media/image199.png"/><Relationship Id="rId20" Type="http://schemas.openxmlformats.org/officeDocument/2006/relationships/image" Target="../media/image203.png"/><Relationship Id="rId29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png"/><Relationship Id="rId11" Type="http://schemas.openxmlformats.org/officeDocument/2006/relationships/image" Target="../media/image194.png"/><Relationship Id="rId24" Type="http://schemas.openxmlformats.org/officeDocument/2006/relationships/image" Target="../media/image207.png"/><Relationship Id="rId32" Type="http://schemas.openxmlformats.org/officeDocument/2006/relationships/image" Target="../media/image214.png"/><Relationship Id="rId37" Type="http://schemas.openxmlformats.org/officeDocument/2006/relationships/image" Target="../media/image219.png"/><Relationship Id="rId5" Type="http://schemas.openxmlformats.org/officeDocument/2006/relationships/image" Target="../media/image188.png"/><Relationship Id="rId15" Type="http://schemas.openxmlformats.org/officeDocument/2006/relationships/image" Target="../media/image198.png"/><Relationship Id="rId23" Type="http://schemas.openxmlformats.org/officeDocument/2006/relationships/image" Target="../media/image206.png"/><Relationship Id="rId28" Type="http://schemas.openxmlformats.org/officeDocument/2006/relationships/image" Target="../media/image211.png"/><Relationship Id="rId36" Type="http://schemas.openxmlformats.org/officeDocument/2006/relationships/image" Target="../media/image218.png"/><Relationship Id="rId10" Type="http://schemas.openxmlformats.org/officeDocument/2006/relationships/image" Target="../media/image193.png"/><Relationship Id="rId19" Type="http://schemas.openxmlformats.org/officeDocument/2006/relationships/image" Target="../media/image202.png"/><Relationship Id="rId31" Type="http://schemas.openxmlformats.org/officeDocument/2006/relationships/image" Target="../media/image213.png"/><Relationship Id="rId4" Type="http://schemas.openxmlformats.org/officeDocument/2006/relationships/image" Target="../media/image187.png"/><Relationship Id="rId9" Type="http://schemas.openxmlformats.org/officeDocument/2006/relationships/image" Target="../media/image192.png"/><Relationship Id="rId14" Type="http://schemas.openxmlformats.org/officeDocument/2006/relationships/image" Target="../media/image197.png"/><Relationship Id="rId22" Type="http://schemas.openxmlformats.org/officeDocument/2006/relationships/image" Target="../media/image205.png"/><Relationship Id="rId27" Type="http://schemas.openxmlformats.org/officeDocument/2006/relationships/image" Target="../media/image210.png"/><Relationship Id="rId30" Type="http://schemas.openxmlformats.org/officeDocument/2006/relationships/image" Target="../media/image174.png"/><Relationship Id="rId35" Type="http://schemas.openxmlformats.org/officeDocument/2006/relationships/image" Target="../media/image2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13" Type="http://schemas.openxmlformats.org/officeDocument/2006/relationships/image" Target="../media/image231.png"/><Relationship Id="rId3" Type="http://schemas.openxmlformats.org/officeDocument/2006/relationships/image" Target="../media/image221.png"/><Relationship Id="rId7" Type="http://schemas.openxmlformats.org/officeDocument/2006/relationships/image" Target="../media/image225.png"/><Relationship Id="rId12" Type="http://schemas.openxmlformats.org/officeDocument/2006/relationships/image" Target="../media/image23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.png"/><Relationship Id="rId11" Type="http://schemas.openxmlformats.org/officeDocument/2006/relationships/image" Target="../media/image229.png"/><Relationship Id="rId5" Type="http://schemas.openxmlformats.org/officeDocument/2006/relationships/image" Target="../media/image223.png"/><Relationship Id="rId10" Type="http://schemas.openxmlformats.org/officeDocument/2006/relationships/image" Target="../media/image228.png"/><Relationship Id="rId4" Type="http://schemas.openxmlformats.org/officeDocument/2006/relationships/image" Target="../media/image222.png"/><Relationship Id="rId9" Type="http://schemas.openxmlformats.org/officeDocument/2006/relationships/image" Target="../media/image227.png"/><Relationship Id="rId14" Type="http://schemas.openxmlformats.org/officeDocument/2006/relationships/image" Target="../media/image17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13" Type="http://schemas.openxmlformats.org/officeDocument/2006/relationships/image" Target="../media/image243.png"/><Relationship Id="rId3" Type="http://schemas.openxmlformats.org/officeDocument/2006/relationships/image" Target="../media/image233.png"/><Relationship Id="rId7" Type="http://schemas.openxmlformats.org/officeDocument/2006/relationships/image" Target="../media/image237.png"/><Relationship Id="rId12" Type="http://schemas.openxmlformats.org/officeDocument/2006/relationships/image" Target="../media/image242.png"/><Relationship Id="rId2" Type="http://schemas.openxmlformats.org/officeDocument/2006/relationships/image" Target="../media/image232.png"/><Relationship Id="rId16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6.png"/><Relationship Id="rId11" Type="http://schemas.openxmlformats.org/officeDocument/2006/relationships/image" Target="../media/image241.png"/><Relationship Id="rId5" Type="http://schemas.openxmlformats.org/officeDocument/2006/relationships/image" Target="../media/image235.png"/><Relationship Id="rId15" Type="http://schemas.openxmlformats.org/officeDocument/2006/relationships/image" Target="../media/image245.png"/><Relationship Id="rId10" Type="http://schemas.openxmlformats.org/officeDocument/2006/relationships/image" Target="../media/image240.png"/><Relationship Id="rId4" Type="http://schemas.openxmlformats.org/officeDocument/2006/relationships/image" Target="../media/image234.png"/><Relationship Id="rId9" Type="http://schemas.openxmlformats.org/officeDocument/2006/relationships/image" Target="../media/image239.png"/><Relationship Id="rId14" Type="http://schemas.openxmlformats.org/officeDocument/2006/relationships/image" Target="../media/image2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png"/><Relationship Id="rId13" Type="http://schemas.openxmlformats.org/officeDocument/2006/relationships/image" Target="../media/image257.png"/><Relationship Id="rId3" Type="http://schemas.openxmlformats.org/officeDocument/2006/relationships/image" Target="../media/image247.png"/><Relationship Id="rId7" Type="http://schemas.openxmlformats.org/officeDocument/2006/relationships/image" Target="../media/image251.png"/><Relationship Id="rId12" Type="http://schemas.openxmlformats.org/officeDocument/2006/relationships/image" Target="../media/image256.png"/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11" Type="http://schemas.openxmlformats.org/officeDocument/2006/relationships/image" Target="../media/image255.png"/><Relationship Id="rId5" Type="http://schemas.openxmlformats.org/officeDocument/2006/relationships/image" Target="../media/image249.png"/><Relationship Id="rId10" Type="http://schemas.openxmlformats.org/officeDocument/2006/relationships/image" Target="../media/image254.png"/><Relationship Id="rId4" Type="http://schemas.openxmlformats.org/officeDocument/2006/relationships/image" Target="../media/image248.png"/><Relationship Id="rId9" Type="http://schemas.openxmlformats.org/officeDocument/2006/relationships/image" Target="../media/image253.png"/><Relationship Id="rId14" Type="http://schemas.openxmlformats.org/officeDocument/2006/relationships/image" Target="../media/image17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4.png"/><Relationship Id="rId3" Type="http://schemas.openxmlformats.org/officeDocument/2006/relationships/image" Target="../media/image259.png"/><Relationship Id="rId7" Type="http://schemas.openxmlformats.org/officeDocument/2006/relationships/image" Target="../media/image263.png"/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2.png"/><Relationship Id="rId11" Type="http://schemas.openxmlformats.org/officeDocument/2006/relationships/image" Target="../media/image174.png"/><Relationship Id="rId5" Type="http://schemas.openxmlformats.org/officeDocument/2006/relationships/image" Target="../media/image261.png"/><Relationship Id="rId10" Type="http://schemas.openxmlformats.org/officeDocument/2006/relationships/image" Target="../media/image266.png"/><Relationship Id="rId4" Type="http://schemas.openxmlformats.org/officeDocument/2006/relationships/image" Target="../media/image260.png"/><Relationship Id="rId9" Type="http://schemas.openxmlformats.org/officeDocument/2006/relationships/image" Target="../media/image2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0.png"/><Relationship Id="rId4" Type="http://schemas.openxmlformats.org/officeDocument/2006/relationships/image" Target="../media/image26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7.png"/><Relationship Id="rId13" Type="http://schemas.openxmlformats.org/officeDocument/2006/relationships/image" Target="../media/image282.png"/><Relationship Id="rId18" Type="http://schemas.openxmlformats.org/officeDocument/2006/relationships/image" Target="../media/image286.png"/><Relationship Id="rId26" Type="http://schemas.openxmlformats.org/officeDocument/2006/relationships/image" Target="../media/image269.png"/><Relationship Id="rId3" Type="http://schemas.openxmlformats.org/officeDocument/2006/relationships/image" Target="../media/image272.png"/><Relationship Id="rId21" Type="http://schemas.openxmlformats.org/officeDocument/2006/relationships/image" Target="../media/image288.png"/><Relationship Id="rId7" Type="http://schemas.openxmlformats.org/officeDocument/2006/relationships/image" Target="../media/image276.png"/><Relationship Id="rId12" Type="http://schemas.openxmlformats.org/officeDocument/2006/relationships/image" Target="../media/image281.png"/><Relationship Id="rId17" Type="http://schemas.openxmlformats.org/officeDocument/2006/relationships/image" Target="../media/image117.png"/><Relationship Id="rId25" Type="http://schemas.openxmlformats.org/officeDocument/2006/relationships/image" Target="../media/image292.png"/><Relationship Id="rId2" Type="http://schemas.openxmlformats.org/officeDocument/2006/relationships/image" Target="../media/image271.png"/><Relationship Id="rId16" Type="http://schemas.openxmlformats.org/officeDocument/2006/relationships/image" Target="../media/image285.png"/><Relationship Id="rId20" Type="http://schemas.openxmlformats.org/officeDocument/2006/relationships/image" Target="../media/image2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5.png"/><Relationship Id="rId11" Type="http://schemas.openxmlformats.org/officeDocument/2006/relationships/image" Target="../media/image280.png"/><Relationship Id="rId24" Type="http://schemas.openxmlformats.org/officeDocument/2006/relationships/image" Target="../media/image291.png"/><Relationship Id="rId5" Type="http://schemas.openxmlformats.org/officeDocument/2006/relationships/image" Target="../media/image274.png"/><Relationship Id="rId15" Type="http://schemas.openxmlformats.org/officeDocument/2006/relationships/image" Target="../media/image284.png"/><Relationship Id="rId23" Type="http://schemas.openxmlformats.org/officeDocument/2006/relationships/image" Target="../media/image290.png"/><Relationship Id="rId10" Type="http://schemas.openxmlformats.org/officeDocument/2006/relationships/image" Target="../media/image279.png"/><Relationship Id="rId19" Type="http://schemas.openxmlformats.org/officeDocument/2006/relationships/image" Target="../media/image119.png"/><Relationship Id="rId4" Type="http://schemas.openxmlformats.org/officeDocument/2006/relationships/image" Target="../media/image273.png"/><Relationship Id="rId9" Type="http://schemas.openxmlformats.org/officeDocument/2006/relationships/image" Target="../media/image278.png"/><Relationship Id="rId14" Type="http://schemas.openxmlformats.org/officeDocument/2006/relationships/image" Target="../media/image283.png"/><Relationship Id="rId22" Type="http://schemas.openxmlformats.org/officeDocument/2006/relationships/image" Target="../media/image28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8.png"/><Relationship Id="rId3" Type="http://schemas.openxmlformats.org/officeDocument/2006/relationships/image" Target="../media/image294.png"/><Relationship Id="rId7" Type="http://schemas.openxmlformats.org/officeDocument/2006/relationships/image" Target="../media/image297.png"/><Relationship Id="rId12" Type="http://schemas.openxmlformats.org/officeDocument/2006/relationships/image" Target="../media/image302.png"/><Relationship Id="rId2" Type="http://schemas.openxmlformats.org/officeDocument/2006/relationships/image" Target="../media/image2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6.png"/><Relationship Id="rId11" Type="http://schemas.openxmlformats.org/officeDocument/2006/relationships/image" Target="../media/image301.png"/><Relationship Id="rId5" Type="http://schemas.openxmlformats.org/officeDocument/2006/relationships/image" Target="../media/image295.png"/><Relationship Id="rId10" Type="http://schemas.openxmlformats.org/officeDocument/2006/relationships/image" Target="../media/image300.png"/><Relationship Id="rId4" Type="http://schemas.openxmlformats.org/officeDocument/2006/relationships/image" Target="../media/image269.png"/><Relationship Id="rId9" Type="http://schemas.openxmlformats.org/officeDocument/2006/relationships/image" Target="../media/image29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png"/><Relationship Id="rId2" Type="http://schemas.openxmlformats.org/officeDocument/2006/relationships/image" Target="../media/image3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9.png"/><Relationship Id="rId4" Type="http://schemas.openxmlformats.org/officeDocument/2006/relationships/image" Target="../media/image30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image" Target="../media/image30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png"/><Relationship Id="rId2" Type="http://schemas.openxmlformats.org/officeDocument/2006/relationships/image" Target="../media/image3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5.png"/><Relationship Id="rId3" Type="http://schemas.openxmlformats.org/officeDocument/2006/relationships/image" Target="../media/image310.png"/><Relationship Id="rId7" Type="http://schemas.openxmlformats.org/officeDocument/2006/relationships/image" Target="../media/image314.png"/><Relationship Id="rId2" Type="http://schemas.openxmlformats.org/officeDocument/2006/relationships/image" Target="../media/image3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3.png"/><Relationship Id="rId11" Type="http://schemas.openxmlformats.org/officeDocument/2006/relationships/image" Target="../media/image269.png"/><Relationship Id="rId5" Type="http://schemas.openxmlformats.org/officeDocument/2006/relationships/image" Target="../media/image312.png"/><Relationship Id="rId10" Type="http://schemas.openxmlformats.org/officeDocument/2006/relationships/image" Target="../media/image317.png"/><Relationship Id="rId4" Type="http://schemas.openxmlformats.org/officeDocument/2006/relationships/image" Target="../media/image311.png"/><Relationship Id="rId9" Type="http://schemas.openxmlformats.org/officeDocument/2006/relationships/image" Target="../media/image3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047" y="6354070"/>
            <a:ext cx="9893935" cy="504190"/>
          </a:xfrm>
          <a:custGeom>
            <a:avLst/>
            <a:gdLst/>
            <a:ahLst/>
            <a:cxnLst/>
            <a:rect l="l" t="t" r="r" b="b"/>
            <a:pathLst>
              <a:path w="9893935" h="504190">
                <a:moveTo>
                  <a:pt x="4071736" y="104"/>
                </a:moveTo>
                <a:lnTo>
                  <a:pt x="4072587" y="899"/>
                </a:lnTo>
                <a:lnTo>
                  <a:pt x="4069735" y="2590"/>
                </a:lnTo>
                <a:lnTo>
                  <a:pt x="4059186" y="5386"/>
                </a:lnTo>
                <a:lnTo>
                  <a:pt x="4036949" y="9493"/>
                </a:lnTo>
                <a:lnTo>
                  <a:pt x="3739388" y="100323"/>
                </a:lnTo>
                <a:lnTo>
                  <a:pt x="3704696" y="110250"/>
                </a:lnTo>
                <a:lnTo>
                  <a:pt x="3680803" y="118386"/>
                </a:lnTo>
                <a:lnTo>
                  <a:pt x="3659012" y="125052"/>
                </a:lnTo>
                <a:lnTo>
                  <a:pt x="3630628" y="130567"/>
                </a:lnTo>
                <a:lnTo>
                  <a:pt x="3586955" y="135252"/>
                </a:lnTo>
                <a:lnTo>
                  <a:pt x="3519297" y="139426"/>
                </a:lnTo>
                <a:lnTo>
                  <a:pt x="2265497" y="137018"/>
                </a:lnTo>
                <a:lnTo>
                  <a:pt x="1133951" y="133961"/>
                </a:lnTo>
                <a:lnTo>
                  <a:pt x="0" y="130219"/>
                </a:lnTo>
                <a:lnTo>
                  <a:pt x="0" y="503929"/>
                </a:lnTo>
                <a:lnTo>
                  <a:pt x="6193917" y="503929"/>
                </a:lnTo>
                <a:lnTo>
                  <a:pt x="6316091" y="480931"/>
                </a:lnTo>
                <a:lnTo>
                  <a:pt x="6679057" y="373995"/>
                </a:lnTo>
                <a:lnTo>
                  <a:pt x="6854444" y="367099"/>
                </a:lnTo>
                <a:lnTo>
                  <a:pt x="9893808" y="367099"/>
                </a:lnTo>
                <a:lnTo>
                  <a:pt x="9881743" y="3740"/>
                </a:lnTo>
                <a:lnTo>
                  <a:pt x="4212463" y="2584"/>
                </a:lnTo>
                <a:lnTo>
                  <a:pt x="4151683" y="2343"/>
                </a:lnTo>
                <a:lnTo>
                  <a:pt x="4111157" y="1757"/>
                </a:lnTo>
                <a:lnTo>
                  <a:pt x="4086893" y="1033"/>
                </a:lnTo>
                <a:lnTo>
                  <a:pt x="4074896" y="378"/>
                </a:lnTo>
                <a:lnTo>
                  <a:pt x="4071175" y="0"/>
                </a:lnTo>
                <a:lnTo>
                  <a:pt x="4071736" y="104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5244" y="1622196"/>
            <a:ext cx="9601835" cy="215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1920" algn="ctr">
              <a:lnSpc>
                <a:spcPct val="125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Pharmaceutical</a:t>
            </a:r>
            <a:r>
              <a:rPr sz="2800" b="1" spc="45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10" dirty="0">
                <a:solidFill>
                  <a:srgbClr val="003900"/>
                </a:solidFill>
                <a:latin typeface="Verdana"/>
                <a:cs typeface="Verdana"/>
              </a:rPr>
              <a:t>factors</a:t>
            </a:r>
            <a:r>
              <a:rPr sz="2800" b="1" spc="10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and</a:t>
            </a:r>
            <a:r>
              <a:rPr sz="2800" b="1" spc="30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their</a:t>
            </a:r>
            <a:r>
              <a:rPr sz="2800" b="1" spc="15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impact</a:t>
            </a:r>
            <a:r>
              <a:rPr sz="2800" b="1" spc="20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on </a:t>
            </a:r>
            <a:r>
              <a:rPr sz="2800" b="1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therapeutic</a:t>
            </a:r>
            <a:r>
              <a:rPr sz="2800" b="1" spc="45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10" dirty="0">
                <a:solidFill>
                  <a:srgbClr val="003900"/>
                </a:solidFill>
                <a:latin typeface="Verdana"/>
                <a:cs typeface="Verdana"/>
              </a:rPr>
              <a:t>efficacy</a:t>
            </a:r>
            <a:r>
              <a:rPr sz="2800" b="1" spc="40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of</a:t>
            </a:r>
            <a:r>
              <a:rPr sz="2800" b="1" spc="20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10" dirty="0">
                <a:solidFill>
                  <a:srgbClr val="003900"/>
                </a:solidFill>
                <a:latin typeface="Verdana"/>
                <a:cs typeface="Verdana"/>
              </a:rPr>
              <a:t>drugs.</a:t>
            </a:r>
            <a:r>
              <a:rPr sz="2800" b="1" spc="35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Influence</a:t>
            </a:r>
            <a:r>
              <a:rPr sz="2800" b="1" spc="55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of </a:t>
            </a:r>
            <a:r>
              <a:rPr sz="2800" b="1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adjuvants</a:t>
            </a:r>
            <a:r>
              <a:rPr sz="2800" b="1" spc="40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10" dirty="0">
                <a:solidFill>
                  <a:srgbClr val="003900"/>
                </a:solidFill>
                <a:latin typeface="Verdana"/>
                <a:cs typeface="Verdana"/>
              </a:rPr>
              <a:t>nature</a:t>
            </a:r>
            <a:r>
              <a:rPr sz="2800" b="1" spc="25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on</a:t>
            </a:r>
            <a:r>
              <a:rPr sz="2800" b="1" spc="15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the</a:t>
            </a:r>
            <a:r>
              <a:rPr sz="2800" b="1" spc="25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10" dirty="0">
                <a:solidFill>
                  <a:srgbClr val="003900"/>
                </a:solidFill>
                <a:latin typeface="Verdana"/>
                <a:cs typeface="Verdana"/>
              </a:rPr>
              <a:t>process</a:t>
            </a:r>
            <a:r>
              <a:rPr sz="2800" b="1" spc="25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of</a:t>
            </a:r>
            <a:r>
              <a:rPr sz="2800" b="1" spc="20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releasing</a:t>
            </a:r>
            <a:r>
              <a:rPr sz="2800" b="1" spc="35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an </a:t>
            </a:r>
            <a:r>
              <a:rPr sz="2800" b="1" spc="-944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active</a:t>
            </a:r>
            <a:r>
              <a:rPr sz="2800" b="1" spc="40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pharmaceutical</a:t>
            </a:r>
            <a:r>
              <a:rPr sz="2800" b="1" spc="55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3900"/>
                </a:solidFill>
                <a:latin typeface="Verdana"/>
                <a:cs typeface="Verdana"/>
              </a:rPr>
              <a:t>ingredients</a:t>
            </a:r>
            <a:r>
              <a:rPr sz="2800" b="1" spc="45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10" dirty="0">
                <a:solidFill>
                  <a:srgbClr val="003900"/>
                </a:solidFill>
                <a:latin typeface="Verdana"/>
                <a:cs typeface="Verdana"/>
              </a:rPr>
              <a:t>from</a:t>
            </a:r>
            <a:r>
              <a:rPr sz="2800" b="1" spc="20" dirty="0">
                <a:solidFill>
                  <a:srgbClr val="003900"/>
                </a:solidFill>
                <a:latin typeface="Verdana"/>
                <a:cs typeface="Verdana"/>
              </a:rPr>
              <a:t> </a:t>
            </a:r>
            <a:r>
              <a:rPr sz="2800" b="1" spc="-10" dirty="0">
                <a:solidFill>
                  <a:srgbClr val="003900"/>
                </a:solidFill>
                <a:latin typeface="Verdana"/>
                <a:cs typeface="Verdana"/>
              </a:rPr>
              <a:t>drugs.</a:t>
            </a:r>
            <a:endParaRPr sz="28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743200" y="874012"/>
            <a:ext cx="4255770" cy="428321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9"/>
              </a:spcBef>
            </a:pPr>
            <a:r>
              <a:rPr spc="-5" dirty="0" smtClean="0"/>
              <a:t>Discipline</a:t>
            </a:r>
            <a:r>
              <a:rPr spc="10" dirty="0" smtClean="0"/>
              <a:t> </a:t>
            </a:r>
            <a:r>
              <a:rPr spc="-5" dirty="0"/>
              <a:t>“</a:t>
            </a:r>
            <a:r>
              <a:rPr b="0" i="1" u="sng" spc="-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Biopharmacy</a:t>
            </a:r>
            <a:r>
              <a:rPr b="0" i="1" u="sng" spc="-1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dirty="0"/>
              <a:t>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0736" y="109728"/>
            <a:ext cx="4351782" cy="64084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99994" y="175640"/>
            <a:ext cx="39046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1207A0"/>
                </a:solidFill>
              </a:rPr>
              <a:t>PLAN</a:t>
            </a:r>
            <a:r>
              <a:rPr spc="-15" dirty="0">
                <a:solidFill>
                  <a:srgbClr val="1207A0"/>
                </a:solidFill>
              </a:rPr>
              <a:t> </a:t>
            </a:r>
            <a:r>
              <a:rPr spc="-5" dirty="0">
                <a:solidFill>
                  <a:srgbClr val="1207A0"/>
                </a:solidFill>
              </a:rPr>
              <a:t>OF</a:t>
            </a:r>
            <a:r>
              <a:rPr spc="-20" dirty="0">
                <a:solidFill>
                  <a:srgbClr val="1207A0"/>
                </a:solidFill>
              </a:rPr>
              <a:t> </a:t>
            </a:r>
            <a:r>
              <a:rPr spc="-5" dirty="0">
                <a:solidFill>
                  <a:srgbClr val="1207A0"/>
                </a:solidFill>
              </a:rPr>
              <a:t>THE </a:t>
            </a:r>
            <a:r>
              <a:rPr spc="-10" dirty="0">
                <a:solidFill>
                  <a:srgbClr val="1207A0"/>
                </a:solidFill>
              </a:rPr>
              <a:t>LECTURE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92608" y="1606283"/>
            <a:ext cx="9149715" cy="2142490"/>
            <a:chOff x="292608" y="1606283"/>
            <a:chExt cx="9149715" cy="21424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1960" y="1606283"/>
              <a:ext cx="8999982" cy="94870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2608" y="1642871"/>
              <a:ext cx="451484" cy="417830"/>
            </a:xfrm>
            <a:custGeom>
              <a:avLst/>
              <a:gdLst/>
              <a:ahLst/>
              <a:cxnLst/>
              <a:rect l="l" t="t" r="r" b="b"/>
              <a:pathLst>
                <a:path w="451484" h="417830">
                  <a:moveTo>
                    <a:pt x="225551" y="0"/>
                  </a:moveTo>
                  <a:lnTo>
                    <a:pt x="173833" y="5513"/>
                  </a:lnTo>
                  <a:lnTo>
                    <a:pt x="126357" y="21220"/>
                  </a:lnTo>
                  <a:lnTo>
                    <a:pt x="84478" y="45866"/>
                  </a:lnTo>
                  <a:lnTo>
                    <a:pt x="49549" y="78199"/>
                  </a:lnTo>
                  <a:lnTo>
                    <a:pt x="22924" y="116965"/>
                  </a:lnTo>
                  <a:lnTo>
                    <a:pt x="5956" y="160913"/>
                  </a:lnTo>
                  <a:lnTo>
                    <a:pt x="0" y="208787"/>
                  </a:lnTo>
                  <a:lnTo>
                    <a:pt x="5956" y="256662"/>
                  </a:lnTo>
                  <a:lnTo>
                    <a:pt x="22924" y="300610"/>
                  </a:lnTo>
                  <a:lnTo>
                    <a:pt x="49549" y="339376"/>
                  </a:lnTo>
                  <a:lnTo>
                    <a:pt x="84478" y="371709"/>
                  </a:lnTo>
                  <a:lnTo>
                    <a:pt x="126357" y="396355"/>
                  </a:lnTo>
                  <a:lnTo>
                    <a:pt x="173833" y="412062"/>
                  </a:lnTo>
                  <a:lnTo>
                    <a:pt x="225551" y="417575"/>
                  </a:lnTo>
                  <a:lnTo>
                    <a:pt x="277270" y="412062"/>
                  </a:lnTo>
                  <a:lnTo>
                    <a:pt x="324746" y="396355"/>
                  </a:lnTo>
                  <a:lnTo>
                    <a:pt x="366625" y="371709"/>
                  </a:lnTo>
                  <a:lnTo>
                    <a:pt x="401554" y="339376"/>
                  </a:lnTo>
                  <a:lnTo>
                    <a:pt x="428179" y="300610"/>
                  </a:lnTo>
                  <a:lnTo>
                    <a:pt x="445147" y="256662"/>
                  </a:lnTo>
                  <a:lnTo>
                    <a:pt x="451104" y="208787"/>
                  </a:lnTo>
                  <a:lnTo>
                    <a:pt x="445147" y="160913"/>
                  </a:lnTo>
                  <a:lnTo>
                    <a:pt x="428179" y="116965"/>
                  </a:lnTo>
                  <a:lnTo>
                    <a:pt x="401554" y="78199"/>
                  </a:lnTo>
                  <a:lnTo>
                    <a:pt x="366625" y="45866"/>
                  </a:lnTo>
                  <a:lnTo>
                    <a:pt x="324746" y="21220"/>
                  </a:lnTo>
                  <a:lnTo>
                    <a:pt x="277270" y="5513"/>
                  </a:lnTo>
                  <a:lnTo>
                    <a:pt x="2255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1752" y="1648967"/>
              <a:ext cx="431291" cy="40233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4340" y="2220455"/>
              <a:ext cx="8999982" cy="94870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2608" y="2285999"/>
              <a:ext cx="451484" cy="417830"/>
            </a:xfrm>
            <a:custGeom>
              <a:avLst/>
              <a:gdLst/>
              <a:ahLst/>
              <a:cxnLst/>
              <a:rect l="l" t="t" r="r" b="b"/>
              <a:pathLst>
                <a:path w="451484" h="417830">
                  <a:moveTo>
                    <a:pt x="225551" y="0"/>
                  </a:moveTo>
                  <a:lnTo>
                    <a:pt x="173833" y="5513"/>
                  </a:lnTo>
                  <a:lnTo>
                    <a:pt x="126357" y="21220"/>
                  </a:lnTo>
                  <a:lnTo>
                    <a:pt x="84478" y="45866"/>
                  </a:lnTo>
                  <a:lnTo>
                    <a:pt x="49549" y="78199"/>
                  </a:lnTo>
                  <a:lnTo>
                    <a:pt x="22924" y="116965"/>
                  </a:lnTo>
                  <a:lnTo>
                    <a:pt x="5956" y="160913"/>
                  </a:lnTo>
                  <a:lnTo>
                    <a:pt x="0" y="208787"/>
                  </a:lnTo>
                  <a:lnTo>
                    <a:pt x="5956" y="256662"/>
                  </a:lnTo>
                  <a:lnTo>
                    <a:pt x="22924" y="300610"/>
                  </a:lnTo>
                  <a:lnTo>
                    <a:pt x="49549" y="339376"/>
                  </a:lnTo>
                  <a:lnTo>
                    <a:pt x="84478" y="371709"/>
                  </a:lnTo>
                  <a:lnTo>
                    <a:pt x="126357" y="396355"/>
                  </a:lnTo>
                  <a:lnTo>
                    <a:pt x="173833" y="412062"/>
                  </a:lnTo>
                  <a:lnTo>
                    <a:pt x="225551" y="417575"/>
                  </a:lnTo>
                  <a:lnTo>
                    <a:pt x="277270" y="412062"/>
                  </a:lnTo>
                  <a:lnTo>
                    <a:pt x="324746" y="396355"/>
                  </a:lnTo>
                  <a:lnTo>
                    <a:pt x="366625" y="371709"/>
                  </a:lnTo>
                  <a:lnTo>
                    <a:pt x="401554" y="339376"/>
                  </a:lnTo>
                  <a:lnTo>
                    <a:pt x="428179" y="300610"/>
                  </a:lnTo>
                  <a:lnTo>
                    <a:pt x="445147" y="256662"/>
                  </a:lnTo>
                  <a:lnTo>
                    <a:pt x="451104" y="208787"/>
                  </a:lnTo>
                  <a:lnTo>
                    <a:pt x="445147" y="160913"/>
                  </a:lnTo>
                  <a:lnTo>
                    <a:pt x="428179" y="116965"/>
                  </a:lnTo>
                  <a:lnTo>
                    <a:pt x="401554" y="78199"/>
                  </a:lnTo>
                  <a:lnTo>
                    <a:pt x="366625" y="45866"/>
                  </a:lnTo>
                  <a:lnTo>
                    <a:pt x="324746" y="21220"/>
                  </a:lnTo>
                  <a:lnTo>
                    <a:pt x="277270" y="5513"/>
                  </a:lnTo>
                  <a:lnTo>
                    <a:pt x="2255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1752" y="2292095"/>
              <a:ext cx="431291" cy="4023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4340" y="2758427"/>
              <a:ext cx="8999982" cy="98985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92608" y="2857500"/>
              <a:ext cx="451484" cy="417830"/>
            </a:xfrm>
            <a:custGeom>
              <a:avLst/>
              <a:gdLst/>
              <a:ahLst/>
              <a:cxnLst/>
              <a:rect l="l" t="t" r="r" b="b"/>
              <a:pathLst>
                <a:path w="451484" h="417829">
                  <a:moveTo>
                    <a:pt x="225551" y="0"/>
                  </a:moveTo>
                  <a:lnTo>
                    <a:pt x="173833" y="5513"/>
                  </a:lnTo>
                  <a:lnTo>
                    <a:pt x="126357" y="21220"/>
                  </a:lnTo>
                  <a:lnTo>
                    <a:pt x="84478" y="45866"/>
                  </a:lnTo>
                  <a:lnTo>
                    <a:pt x="49549" y="78199"/>
                  </a:lnTo>
                  <a:lnTo>
                    <a:pt x="22924" y="116965"/>
                  </a:lnTo>
                  <a:lnTo>
                    <a:pt x="5956" y="160913"/>
                  </a:lnTo>
                  <a:lnTo>
                    <a:pt x="0" y="208787"/>
                  </a:lnTo>
                  <a:lnTo>
                    <a:pt x="5956" y="256662"/>
                  </a:lnTo>
                  <a:lnTo>
                    <a:pt x="22924" y="300610"/>
                  </a:lnTo>
                  <a:lnTo>
                    <a:pt x="49549" y="339376"/>
                  </a:lnTo>
                  <a:lnTo>
                    <a:pt x="84478" y="371709"/>
                  </a:lnTo>
                  <a:lnTo>
                    <a:pt x="126357" y="396355"/>
                  </a:lnTo>
                  <a:lnTo>
                    <a:pt x="173833" y="412062"/>
                  </a:lnTo>
                  <a:lnTo>
                    <a:pt x="225551" y="417575"/>
                  </a:lnTo>
                  <a:lnTo>
                    <a:pt x="277270" y="412062"/>
                  </a:lnTo>
                  <a:lnTo>
                    <a:pt x="324746" y="396355"/>
                  </a:lnTo>
                  <a:lnTo>
                    <a:pt x="366625" y="371709"/>
                  </a:lnTo>
                  <a:lnTo>
                    <a:pt x="401554" y="339376"/>
                  </a:lnTo>
                  <a:lnTo>
                    <a:pt x="428179" y="300610"/>
                  </a:lnTo>
                  <a:lnTo>
                    <a:pt x="445147" y="256662"/>
                  </a:lnTo>
                  <a:lnTo>
                    <a:pt x="451104" y="208787"/>
                  </a:lnTo>
                  <a:lnTo>
                    <a:pt x="445147" y="160913"/>
                  </a:lnTo>
                  <a:lnTo>
                    <a:pt x="428179" y="116965"/>
                  </a:lnTo>
                  <a:lnTo>
                    <a:pt x="401554" y="78199"/>
                  </a:lnTo>
                  <a:lnTo>
                    <a:pt x="366625" y="45866"/>
                  </a:lnTo>
                  <a:lnTo>
                    <a:pt x="324746" y="21220"/>
                  </a:lnTo>
                  <a:lnTo>
                    <a:pt x="277270" y="5513"/>
                  </a:lnTo>
                  <a:lnTo>
                    <a:pt x="2255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1752" y="2863595"/>
              <a:ext cx="431291" cy="40233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08228" y="2312035"/>
            <a:ext cx="180975" cy="932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60"/>
              </a:spcBef>
            </a:pP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3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92608" y="3439655"/>
            <a:ext cx="9215120" cy="949325"/>
            <a:chOff x="292608" y="3439655"/>
            <a:chExt cx="9215120" cy="949325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492" y="3439655"/>
              <a:ext cx="8999982" cy="94870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92608" y="3500627"/>
              <a:ext cx="451484" cy="417830"/>
            </a:xfrm>
            <a:custGeom>
              <a:avLst/>
              <a:gdLst/>
              <a:ahLst/>
              <a:cxnLst/>
              <a:rect l="l" t="t" r="r" b="b"/>
              <a:pathLst>
                <a:path w="451484" h="417829">
                  <a:moveTo>
                    <a:pt x="225551" y="0"/>
                  </a:moveTo>
                  <a:lnTo>
                    <a:pt x="173833" y="5513"/>
                  </a:lnTo>
                  <a:lnTo>
                    <a:pt x="126357" y="21220"/>
                  </a:lnTo>
                  <a:lnTo>
                    <a:pt x="84478" y="45866"/>
                  </a:lnTo>
                  <a:lnTo>
                    <a:pt x="49549" y="78199"/>
                  </a:lnTo>
                  <a:lnTo>
                    <a:pt x="22924" y="116965"/>
                  </a:lnTo>
                  <a:lnTo>
                    <a:pt x="5956" y="160913"/>
                  </a:lnTo>
                  <a:lnTo>
                    <a:pt x="0" y="208788"/>
                  </a:lnTo>
                  <a:lnTo>
                    <a:pt x="5956" y="256662"/>
                  </a:lnTo>
                  <a:lnTo>
                    <a:pt x="22924" y="300610"/>
                  </a:lnTo>
                  <a:lnTo>
                    <a:pt x="49549" y="339376"/>
                  </a:lnTo>
                  <a:lnTo>
                    <a:pt x="84478" y="371709"/>
                  </a:lnTo>
                  <a:lnTo>
                    <a:pt x="126357" y="396355"/>
                  </a:lnTo>
                  <a:lnTo>
                    <a:pt x="173833" y="412062"/>
                  </a:lnTo>
                  <a:lnTo>
                    <a:pt x="225551" y="417576"/>
                  </a:lnTo>
                  <a:lnTo>
                    <a:pt x="277270" y="412062"/>
                  </a:lnTo>
                  <a:lnTo>
                    <a:pt x="324746" y="396355"/>
                  </a:lnTo>
                  <a:lnTo>
                    <a:pt x="366625" y="371709"/>
                  </a:lnTo>
                  <a:lnTo>
                    <a:pt x="401554" y="339376"/>
                  </a:lnTo>
                  <a:lnTo>
                    <a:pt x="428179" y="300610"/>
                  </a:lnTo>
                  <a:lnTo>
                    <a:pt x="445147" y="256662"/>
                  </a:lnTo>
                  <a:lnTo>
                    <a:pt x="451104" y="208788"/>
                  </a:lnTo>
                  <a:lnTo>
                    <a:pt x="445147" y="160913"/>
                  </a:lnTo>
                  <a:lnTo>
                    <a:pt x="428179" y="116965"/>
                  </a:lnTo>
                  <a:lnTo>
                    <a:pt x="401554" y="78199"/>
                  </a:lnTo>
                  <a:lnTo>
                    <a:pt x="366625" y="45866"/>
                  </a:lnTo>
                  <a:lnTo>
                    <a:pt x="324746" y="21220"/>
                  </a:lnTo>
                  <a:lnTo>
                    <a:pt x="277270" y="5513"/>
                  </a:lnTo>
                  <a:lnTo>
                    <a:pt x="2255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1752" y="3506723"/>
              <a:ext cx="431291" cy="402336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08228" y="3533013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4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72795" y="4090403"/>
            <a:ext cx="9234805" cy="950594"/>
            <a:chOff x="272795" y="4090403"/>
            <a:chExt cx="9234805" cy="950594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7491" y="4090403"/>
              <a:ext cx="8999982" cy="95022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72795" y="4149852"/>
              <a:ext cx="451484" cy="417830"/>
            </a:xfrm>
            <a:custGeom>
              <a:avLst/>
              <a:gdLst/>
              <a:ahLst/>
              <a:cxnLst/>
              <a:rect l="l" t="t" r="r" b="b"/>
              <a:pathLst>
                <a:path w="451484" h="417829">
                  <a:moveTo>
                    <a:pt x="225552" y="0"/>
                  </a:moveTo>
                  <a:lnTo>
                    <a:pt x="173833" y="5513"/>
                  </a:lnTo>
                  <a:lnTo>
                    <a:pt x="126357" y="21220"/>
                  </a:lnTo>
                  <a:lnTo>
                    <a:pt x="84478" y="45866"/>
                  </a:lnTo>
                  <a:lnTo>
                    <a:pt x="49549" y="78199"/>
                  </a:lnTo>
                  <a:lnTo>
                    <a:pt x="22924" y="116965"/>
                  </a:lnTo>
                  <a:lnTo>
                    <a:pt x="5956" y="160913"/>
                  </a:lnTo>
                  <a:lnTo>
                    <a:pt x="0" y="208787"/>
                  </a:lnTo>
                  <a:lnTo>
                    <a:pt x="5956" y="256662"/>
                  </a:lnTo>
                  <a:lnTo>
                    <a:pt x="22924" y="300610"/>
                  </a:lnTo>
                  <a:lnTo>
                    <a:pt x="49549" y="339376"/>
                  </a:lnTo>
                  <a:lnTo>
                    <a:pt x="84478" y="371709"/>
                  </a:lnTo>
                  <a:lnTo>
                    <a:pt x="126357" y="396355"/>
                  </a:lnTo>
                  <a:lnTo>
                    <a:pt x="173833" y="412062"/>
                  </a:lnTo>
                  <a:lnTo>
                    <a:pt x="225552" y="417575"/>
                  </a:lnTo>
                  <a:lnTo>
                    <a:pt x="277270" y="412062"/>
                  </a:lnTo>
                  <a:lnTo>
                    <a:pt x="324746" y="396355"/>
                  </a:lnTo>
                  <a:lnTo>
                    <a:pt x="366625" y="371709"/>
                  </a:lnTo>
                  <a:lnTo>
                    <a:pt x="401554" y="339376"/>
                  </a:lnTo>
                  <a:lnTo>
                    <a:pt x="428179" y="300610"/>
                  </a:lnTo>
                  <a:lnTo>
                    <a:pt x="445147" y="256662"/>
                  </a:lnTo>
                  <a:lnTo>
                    <a:pt x="451103" y="208787"/>
                  </a:lnTo>
                  <a:lnTo>
                    <a:pt x="445147" y="160913"/>
                  </a:lnTo>
                  <a:lnTo>
                    <a:pt x="428179" y="116965"/>
                  </a:lnTo>
                  <a:lnTo>
                    <a:pt x="401554" y="78199"/>
                  </a:lnTo>
                  <a:lnTo>
                    <a:pt x="366625" y="45866"/>
                  </a:lnTo>
                  <a:lnTo>
                    <a:pt x="324746" y="21220"/>
                  </a:lnTo>
                  <a:lnTo>
                    <a:pt x="277270" y="5513"/>
                  </a:lnTo>
                  <a:lnTo>
                    <a:pt x="22555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1939" y="4155948"/>
              <a:ext cx="432816" cy="402335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408228" y="4176140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5</a:t>
            </a:r>
            <a:endParaRPr sz="2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8228" y="1698498"/>
            <a:ext cx="383667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545"/>
              </a:lnSpc>
              <a:tabLst>
                <a:tab pos="532130" algn="l"/>
              </a:tabLst>
            </a:pPr>
            <a:r>
              <a:rPr sz="3300" b="1" spc="-7" baseline="1262" dirty="0">
                <a:solidFill>
                  <a:srgbClr val="C00000"/>
                </a:solidFill>
                <a:latin typeface="Arial"/>
                <a:cs typeface="Arial"/>
              </a:rPr>
              <a:t>1	</a:t>
            </a:r>
            <a:r>
              <a:rPr sz="2000" b="1" dirty="0">
                <a:latin typeface="Verdana"/>
                <a:cs typeface="Verdana"/>
              </a:rPr>
              <a:t>Pharmaceutical</a:t>
            </a:r>
            <a:r>
              <a:rPr sz="2000" b="1" spc="-1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factors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28217" y="2953257"/>
            <a:ext cx="54825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Simple</a:t>
            </a:r>
            <a:r>
              <a:rPr sz="2000" b="1" spc="-2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chemical</a:t>
            </a:r>
            <a:r>
              <a:rPr sz="2000" b="1" spc="-3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modification</a:t>
            </a:r>
            <a:r>
              <a:rPr sz="2000" b="1" spc="-2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of</a:t>
            </a:r>
            <a:r>
              <a:rPr sz="2000" b="1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drugs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28217" y="3571697"/>
            <a:ext cx="298259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Verdana"/>
                <a:cs typeface="Verdana"/>
              </a:rPr>
              <a:t>Auxiliary</a:t>
            </a:r>
            <a:r>
              <a:rPr sz="2000" b="1" spc="-4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substances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28217" y="4252086"/>
            <a:ext cx="81432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Type</a:t>
            </a:r>
            <a:r>
              <a:rPr sz="2000" b="1" spc="-2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of</a:t>
            </a:r>
            <a:r>
              <a:rPr sz="2000" b="1" spc="1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medicinal</a:t>
            </a:r>
            <a:r>
              <a:rPr sz="2000" b="1" spc="-2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form</a:t>
            </a:r>
            <a:r>
              <a:rPr sz="2000" b="1" spc="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and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way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of its</a:t>
            </a:r>
            <a:r>
              <a:rPr sz="2000" b="1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administration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28217" y="2378456"/>
            <a:ext cx="56718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Classification</a:t>
            </a:r>
            <a:r>
              <a:rPr sz="2000" b="1" spc="-1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of</a:t>
            </a:r>
            <a:r>
              <a:rPr sz="2000" b="1" spc="1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CC0518"/>
                </a:solidFill>
                <a:latin typeface="Verdana"/>
                <a:cs typeface="Verdana"/>
              </a:rPr>
              <a:t>pharmaceutical</a:t>
            </a:r>
            <a:r>
              <a:rPr sz="2000" b="1" spc="-2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factors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72795" y="4736579"/>
            <a:ext cx="9276080" cy="836294"/>
            <a:chOff x="272795" y="4736579"/>
            <a:chExt cx="9276080" cy="836294"/>
          </a:xfrm>
        </p:grpSpPr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7491" y="4736579"/>
              <a:ext cx="9041130" cy="83592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72795" y="4797552"/>
              <a:ext cx="452755" cy="417830"/>
            </a:xfrm>
            <a:custGeom>
              <a:avLst/>
              <a:gdLst/>
              <a:ahLst/>
              <a:cxnLst/>
              <a:rect l="l" t="t" r="r" b="b"/>
              <a:pathLst>
                <a:path w="452755" h="417829">
                  <a:moveTo>
                    <a:pt x="226313" y="0"/>
                  </a:moveTo>
                  <a:lnTo>
                    <a:pt x="174421" y="5513"/>
                  </a:lnTo>
                  <a:lnTo>
                    <a:pt x="126785" y="21220"/>
                  </a:lnTo>
                  <a:lnTo>
                    <a:pt x="84764" y="45866"/>
                  </a:lnTo>
                  <a:lnTo>
                    <a:pt x="49717" y="78199"/>
                  </a:lnTo>
                  <a:lnTo>
                    <a:pt x="23002" y="116965"/>
                  </a:lnTo>
                  <a:lnTo>
                    <a:pt x="5976" y="160913"/>
                  </a:lnTo>
                  <a:lnTo>
                    <a:pt x="0" y="208787"/>
                  </a:lnTo>
                  <a:lnTo>
                    <a:pt x="5976" y="256662"/>
                  </a:lnTo>
                  <a:lnTo>
                    <a:pt x="23002" y="300610"/>
                  </a:lnTo>
                  <a:lnTo>
                    <a:pt x="49717" y="339376"/>
                  </a:lnTo>
                  <a:lnTo>
                    <a:pt x="84764" y="371709"/>
                  </a:lnTo>
                  <a:lnTo>
                    <a:pt x="126785" y="396355"/>
                  </a:lnTo>
                  <a:lnTo>
                    <a:pt x="174421" y="412062"/>
                  </a:lnTo>
                  <a:lnTo>
                    <a:pt x="226313" y="417575"/>
                  </a:lnTo>
                  <a:lnTo>
                    <a:pt x="278206" y="412062"/>
                  </a:lnTo>
                  <a:lnTo>
                    <a:pt x="325842" y="396355"/>
                  </a:lnTo>
                  <a:lnTo>
                    <a:pt x="367863" y="371709"/>
                  </a:lnTo>
                  <a:lnTo>
                    <a:pt x="402910" y="339376"/>
                  </a:lnTo>
                  <a:lnTo>
                    <a:pt x="429625" y="300610"/>
                  </a:lnTo>
                  <a:lnTo>
                    <a:pt x="446651" y="256662"/>
                  </a:lnTo>
                  <a:lnTo>
                    <a:pt x="452628" y="208787"/>
                  </a:lnTo>
                  <a:lnTo>
                    <a:pt x="446651" y="160913"/>
                  </a:lnTo>
                  <a:lnTo>
                    <a:pt x="429625" y="116965"/>
                  </a:lnTo>
                  <a:lnTo>
                    <a:pt x="402910" y="78199"/>
                  </a:lnTo>
                  <a:lnTo>
                    <a:pt x="367863" y="45866"/>
                  </a:lnTo>
                  <a:lnTo>
                    <a:pt x="325842" y="21220"/>
                  </a:lnTo>
                  <a:lnTo>
                    <a:pt x="278206" y="5513"/>
                  </a:lnTo>
                  <a:lnTo>
                    <a:pt x="22631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1939" y="4803648"/>
              <a:ext cx="434340" cy="402335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398170" y="4823840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C00000"/>
                </a:solidFill>
                <a:latin typeface="Arial"/>
                <a:cs typeface="Arial"/>
              </a:rPr>
              <a:t>6</a:t>
            </a:r>
            <a:endParaRPr sz="2200">
              <a:latin typeface="Arial"/>
              <a:cs typeface="Arial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2</a:t>
            </a:fld>
            <a:endParaRPr dirty="0"/>
          </a:p>
        </p:txBody>
      </p:sp>
      <p:sp>
        <p:nvSpPr>
          <p:cNvPr id="35" name="object 35"/>
          <p:cNvSpPr txBox="1"/>
          <p:nvPr/>
        </p:nvSpPr>
        <p:spPr>
          <a:xfrm>
            <a:off x="831494" y="4828108"/>
            <a:ext cx="6636106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en-US" sz="2000" b="1" dirty="0">
                <a:latin typeface="Verdana"/>
                <a:cs typeface="Verdana"/>
              </a:rPr>
              <a:t>Technological process</a:t>
            </a:r>
            <a:endParaRPr sz="2000" b="1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sp>
          <p:nvSpPr>
            <p:cNvPr id="3" name="object 3"/>
            <p:cNvSpPr/>
            <p:nvPr/>
          </p:nvSpPr>
          <p:spPr>
            <a:xfrm>
              <a:off x="7370826" y="3284982"/>
              <a:ext cx="2379345" cy="721360"/>
            </a:xfrm>
            <a:custGeom>
              <a:avLst/>
              <a:gdLst/>
              <a:ahLst/>
              <a:cxnLst/>
              <a:rect l="l" t="t" r="r" b="b"/>
              <a:pathLst>
                <a:path w="2379345" h="721360">
                  <a:moveTo>
                    <a:pt x="2378964" y="0"/>
                  </a:moveTo>
                  <a:lnTo>
                    <a:pt x="0" y="0"/>
                  </a:lnTo>
                  <a:lnTo>
                    <a:pt x="0" y="720852"/>
                  </a:lnTo>
                  <a:lnTo>
                    <a:pt x="2378964" y="720852"/>
                  </a:lnTo>
                  <a:lnTo>
                    <a:pt x="2378964" y="0"/>
                  </a:lnTo>
                  <a:close/>
                </a:path>
              </a:pathLst>
            </a:custGeom>
            <a:solidFill>
              <a:srgbClr val="C1D0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1311" y="1025652"/>
              <a:ext cx="9131046" cy="16939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1593" y="982218"/>
              <a:ext cx="9092184" cy="16550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61593" y="982218"/>
              <a:ext cx="9092565" cy="1655445"/>
            </a:xfrm>
            <a:custGeom>
              <a:avLst/>
              <a:gdLst/>
              <a:ahLst/>
              <a:cxnLst/>
              <a:rect l="l" t="t" r="r" b="b"/>
              <a:pathLst>
                <a:path w="9092565" h="1655445">
                  <a:moveTo>
                    <a:pt x="0" y="275844"/>
                  </a:moveTo>
                  <a:lnTo>
                    <a:pt x="4444" y="226246"/>
                  </a:lnTo>
                  <a:lnTo>
                    <a:pt x="17258" y="179570"/>
                  </a:lnTo>
                  <a:lnTo>
                    <a:pt x="37662" y="136595"/>
                  </a:lnTo>
                  <a:lnTo>
                    <a:pt x="64877" y="98098"/>
                  </a:lnTo>
                  <a:lnTo>
                    <a:pt x="98124" y="64856"/>
                  </a:lnTo>
                  <a:lnTo>
                    <a:pt x="136623" y="37648"/>
                  </a:lnTo>
                  <a:lnTo>
                    <a:pt x="179596" y="17251"/>
                  </a:lnTo>
                  <a:lnTo>
                    <a:pt x="226262" y="4442"/>
                  </a:lnTo>
                  <a:lnTo>
                    <a:pt x="275844" y="0"/>
                  </a:lnTo>
                  <a:lnTo>
                    <a:pt x="8816340" y="0"/>
                  </a:lnTo>
                  <a:lnTo>
                    <a:pt x="8865937" y="4442"/>
                  </a:lnTo>
                  <a:lnTo>
                    <a:pt x="8912613" y="17251"/>
                  </a:lnTo>
                  <a:lnTo>
                    <a:pt x="8955588" y="37648"/>
                  </a:lnTo>
                  <a:lnTo>
                    <a:pt x="8994085" y="64856"/>
                  </a:lnTo>
                  <a:lnTo>
                    <a:pt x="9027327" y="98098"/>
                  </a:lnTo>
                  <a:lnTo>
                    <a:pt x="9054535" y="136595"/>
                  </a:lnTo>
                  <a:lnTo>
                    <a:pt x="9074932" y="179570"/>
                  </a:lnTo>
                  <a:lnTo>
                    <a:pt x="9087741" y="226246"/>
                  </a:lnTo>
                  <a:lnTo>
                    <a:pt x="9092184" y="275844"/>
                  </a:lnTo>
                  <a:lnTo>
                    <a:pt x="9092184" y="1379220"/>
                  </a:lnTo>
                  <a:lnTo>
                    <a:pt x="9087741" y="1428817"/>
                  </a:lnTo>
                  <a:lnTo>
                    <a:pt x="9074932" y="1475493"/>
                  </a:lnTo>
                  <a:lnTo>
                    <a:pt x="9054535" y="1518468"/>
                  </a:lnTo>
                  <a:lnTo>
                    <a:pt x="9027327" y="1556965"/>
                  </a:lnTo>
                  <a:lnTo>
                    <a:pt x="8994085" y="1590207"/>
                  </a:lnTo>
                  <a:lnTo>
                    <a:pt x="8955588" y="1617415"/>
                  </a:lnTo>
                  <a:lnTo>
                    <a:pt x="8912613" y="1637812"/>
                  </a:lnTo>
                  <a:lnTo>
                    <a:pt x="8865937" y="1650621"/>
                  </a:lnTo>
                  <a:lnTo>
                    <a:pt x="8816340" y="1655064"/>
                  </a:lnTo>
                  <a:lnTo>
                    <a:pt x="275844" y="1655064"/>
                  </a:lnTo>
                  <a:lnTo>
                    <a:pt x="226262" y="1650621"/>
                  </a:lnTo>
                  <a:lnTo>
                    <a:pt x="179596" y="1637812"/>
                  </a:lnTo>
                  <a:lnTo>
                    <a:pt x="136623" y="1617415"/>
                  </a:lnTo>
                  <a:lnTo>
                    <a:pt x="98124" y="1590207"/>
                  </a:lnTo>
                  <a:lnTo>
                    <a:pt x="64877" y="1556965"/>
                  </a:lnTo>
                  <a:lnTo>
                    <a:pt x="37662" y="1518468"/>
                  </a:lnTo>
                  <a:lnTo>
                    <a:pt x="17258" y="1475493"/>
                  </a:lnTo>
                  <a:lnTo>
                    <a:pt x="4444" y="1428817"/>
                  </a:lnTo>
                  <a:lnTo>
                    <a:pt x="0" y="1379220"/>
                  </a:lnTo>
                  <a:lnTo>
                    <a:pt x="0" y="275844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62990" y="990092"/>
            <a:ext cx="8475980" cy="99758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indent="-4445" algn="ctr">
              <a:lnSpc>
                <a:spcPts val="2510"/>
              </a:lnSpc>
              <a:spcBef>
                <a:spcPts val="285"/>
              </a:spcBef>
            </a:pPr>
            <a:r>
              <a:rPr sz="2200" b="1" spc="-5" dirty="0">
                <a:solidFill>
                  <a:srgbClr val="CC0000"/>
                </a:solidFill>
                <a:latin typeface="Arial"/>
                <a:cs typeface="Arial"/>
              </a:rPr>
              <a:t>Pharmaceutical</a:t>
            </a:r>
            <a:r>
              <a:rPr sz="2200" b="1" spc="1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CC0000"/>
                </a:solidFill>
                <a:latin typeface="Arial"/>
                <a:cs typeface="Arial"/>
              </a:rPr>
              <a:t>factors</a:t>
            </a:r>
            <a:r>
              <a:rPr sz="2200" b="1" spc="4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-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any</a:t>
            </a:r>
            <a:r>
              <a:rPr sz="2200" b="1" spc="2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factors</a:t>
            </a:r>
            <a:r>
              <a:rPr sz="2200" b="1" spc="3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that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has</a:t>
            </a:r>
            <a:r>
              <a:rPr sz="2200" b="1" spc="2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influence</a:t>
            </a:r>
            <a:r>
              <a:rPr sz="2200" b="1" spc="3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on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the 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drug</a:t>
            </a:r>
            <a:r>
              <a:rPr sz="2200" b="1" spc="2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during</a:t>
            </a:r>
            <a:r>
              <a:rPr sz="2200" b="1" spc="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the</a:t>
            </a:r>
            <a:r>
              <a:rPr sz="2200" b="1" spc="2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manufacturing</a:t>
            </a:r>
            <a:r>
              <a:rPr sz="2200" b="1" spc="5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of</a:t>
            </a:r>
            <a:r>
              <a:rPr sz="2200" b="1" spc="2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the</a:t>
            </a:r>
            <a:r>
              <a:rPr sz="2200" b="1" spc="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drug</a:t>
            </a:r>
            <a:r>
              <a:rPr sz="2200" b="1" spc="2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and</a:t>
            </a:r>
            <a:r>
              <a:rPr sz="22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Verdana"/>
                <a:cs typeface="Verdana"/>
              </a:rPr>
              <a:t>has</a:t>
            </a:r>
            <a:r>
              <a:rPr sz="2000" b="1" spc="20" dirty="0">
                <a:latin typeface="Verdana"/>
                <a:cs typeface="Verdana"/>
              </a:rPr>
              <a:t> </a:t>
            </a:r>
            <a:r>
              <a:rPr sz="2200" b="1" spc="-5" dirty="0">
                <a:latin typeface="Arial"/>
                <a:cs typeface="Arial"/>
              </a:rPr>
              <a:t>affect</a:t>
            </a:r>
            <a:r>
              <a:rPr sz="2200" b="1" spc="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on</a:t>
            </a:r>
            <a:r>
              <a:rPr sz="2200" b="1" spc="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its </a:t>
            </a:r>
            <a:r>
              <a:rPr sz="2200" b="1" spc="-59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therapeutic</a:t>
            </a:r>
            <a:r>
              <a:rPr sz="2200" b="1" spc="40" dirty="0">
                <a:latin typeface="Arial"/>
                <a:cs typeface="Arial"/>
              </a:rPr>
              <a:t> </a:t>
            </a:r>
            <a:r>
              <a:rPr sz="2000" b="1" dirty="0">
                <a:latin typeface="Verdana"/>
                <a:cs typeface="Verdana"/>
              </a:rPr>
              <a:t>efficiency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42544" y="4850891"/>
            <a:ext cx="8680450" cy="1685289"/>
            <a:chOff x="542544" y="4850891"/>
            <a:chExt cx="8680450" cy="1685289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312" y="4913375"/>
              <a:ext cx="8631174" cy="16222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594" y="4869941"/>
              <a:ext cx="8592312" cy="158343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61594" y="4869941"/>
              <a:ext cx="8592820" cy="1583690"/>
            </a:xfrm>
            <a:custGeom>
              <a:avLst/>
              <a:gdLst/>
              <a:ahLst/>
              <a:cxnLst/>
              <a:rect l="l" t="t" r="r" b="b"/>
              <a:pathLst>
                <a:path w="8592820" h="1583689">
                  <a:moveTo>
                    <a:pt x="0" y="263905"/>
                  </a:moveTo>
                  <a:lnTo>
                    <a:pt x="4251" y="216456"/>
                  </a:lnTo>
                  <a:lnTo>
                    <a:pt x="16509" y="171802"/>
                  </a:lnTo>
                  <a:lnTo>
                    <a:pt x="36029" y="130687"/>
                  </a:lnTo>
                  <a:lnTo>
                    <a:pt x="62065" y="93856"/>
                  </a:lnTo>
                  <a:lnTo>
                    <a:pt x="93871" y="62052"/>
                  </a:lnTo>
                  <a:lnTo>
                    <a:pt x="130704" y="36020"/>
                  </a:lnTo>
                  <a:lnTo>
                    <a:pt x="171817" y="16505"/>
                  </a:lnTo>
                  <a:lnTo>
                    <a:pt x="216466" y="4250"/>
                  </a:lnTo>
                  <a:lnTo>
                    <a:pt x="263906" y="0"/>
                  </a:lnTo>
                  <a:lnTo>
                    <a:pt x="8328406" y="0"/>
                  </a:lnTo>
                  <a:lnTo>
                    <a:pt x="8375855" y="4250"/>
                  </a:lnTo>
                  <a:lnTo>
                    <a:pt x="8420509" y="16505"/>
                  </a:lnTo>
                  <a:lnTo>
                    <a:pt x="8461624" y="36020"/>
                  </a:lnTo>
                  <a:lnTo>
                    <a:pt x="8498455" y="62052"/>
                  </a:lnTo>
                  <a:lnTo>
                    <a:pt x="8530259" y="93856"/>
                  </a:lnTo>
                  <a:lnTo>
                    <a:pt x="8556291" y="130687"/>
                  </a:lnTo>
                  <a:lnTo>
                    <a:pt x="8575806" y="171802"/>
                  </a:lnTo>
                  <a:lnTo>
                    <a:pt x="8588061" y="216456"/>
                  </a:lnTo>
                  <a:lnTo>
                    <a:pt x="8592312" y="263905"/>
                  </a:lnTo>
                  <a:lnTo>
                    <a:pt x="8592312" y="1319529"/>
                  </a:lnTo>
                  <a:lnTo>
                    <a:pt x="8588061" y="1366965"/>
                  </a:lnTo>
                  <a:lnTo>
                    <a:pt x="8575806" y="1411612"/>
                  </a:lnTo>
                  <a:lnTo>
                    <a:pt x="8556291" y="1452725"/>
                  </a:lnTo>
                  <a:lnTo>
                    <a:pt x="8530259" y="1489558"/>
                  </a:lnTo>
                  <a:lnTo>
                    <a:pt x="8498455" y="1521366"/>
                  </a:lnTo>
                  <a:lnTo>
                    <a:pt x="8461624" y="1547403"/>
                  </a:lnTo>
                  <a:lnTo>
                    <a:pt x="8420509" y="1566924"/>
                  </a:lnTo>
                  <a:lnTo>
                    <a:pt x="8375855" y="1579183"/>
                  </a:lnTo>
                  <a:lnTo>
                    <a:pt x="8328406" y="1583435"/>
                  </a:lnTo>
                  <a:lnTo>
                    <a:pt x="263906" y="1583435"/>
                  </a:lnTo>
                  <a:lnTo>
                    <a:pt x="216466" y="1579183"/>
                  </a:lnTo>
                  <a:lnTo>
                    <a:pt x="171817" y="1566924"/>
                  </a:lnTo>
                  <a:lnTo>
                    <a:pt x="130704" y="1547403"/>
                  </a:lnTo>
                  <a:lnTo>
                    <a:pt x="93871" y="1521366"/>
                  </a:lnTo>
                  <a:lnTo>
                    <a:pt x="62065" y="1489558"/>
                  </a:lnTo>
                  <a:lnTo>
                    <a:pt x="36029" y="1452725"/>
                  </a:lnTo>
                  <a:lnTo>
                    <a:pt x="16509" y="1411612"/>
                  </a:lnTo>
                  <a:lnTo>
                    <a:pt x="4251" y="1366965"/>
                  </a:lnTo>
                  <a:lnTo>
                    <a:pt x="0" y="1319529"/>
                  </a:lnTo>
                  <a:lnTo>
                    <a:pt x="0" y="26390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74572" y="5029327"/>
            <a:ext cx="8145145" cy="119951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-1270" algn="ctr">
              <a:lnSpc>
                <a:spcPts val="2280"/>
              </a:lnSpc>
              <a:spcBef>
                <a:spcPts val="280"/>
              </a:spcBef>
              <a:tabLst>
                <a:tab pos="7217409" algn="l"/>
              </a:tabLst>
            </a:pPr>
            <a:r>
              <a:rPr sz="2000" b="1" dirty="0">
                <a:latin typeface="Verdana"/>
                <a:cs typeface="Verdana"/>
              </a:rPr>
              <a:t>The influence of </a:t>
            </a:r>
            <a:r>
              <a:rPr sz="2000" b="1" spc="-5" dirty="0">
                <a:latin typeface="Verdana"/>
                <a:cs typeface="Verdana"/>
              </a:rPr>
              <a:t>pharmaceutical </a:t>
            </a:r>
            <a:r>
              <a:rPr sz="2000" b="1" dirty="0">
                <a:latin typeface="Verdana"/>
                <a:cs typeface="Verdana"/>
              </a:rPr>
              <a:t>factors </a:t>
            </a:r>
            <a:r>
              <a:rPr sz="2000" b="1" spc="-5" dirty="0">
                <a:latin typeface="Verdana"/>
                <a:cs typeface="Verdana"/>
              </a:rPr>
              <a:t>should </a:t>
            </a:r>
            <a:r>
              <a:rPr sz="2000" b="1" dirty="0">
                <a:latin typeface="Verdana"/>
                <a:cs typeface="Verdana"/>
              </a:rPr>
              <a:t>be taken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into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account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at all</a:t>
            </a:r>
            <a:r>
              <a:rPr sz="2000" b="1" spc="2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stages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drug</a:t>
            </a:r>
            <a:r>
              <a:rPr sz="2000" b="1" spc="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preparation	- </a:t>
            </a:r>
            <a:r>
              <a:rPr sz="2000" b="1" spc="-5" dirty="0">
                <a:latin typeface="Verdana"/>
                <a:cs typeface="Verdana"/>
              </a:rPr>
              <a:t>from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getting </a:t>
            </a:r>
            <a:r>
              <a:rPr sz="2000" b="1" dirty="0">
                <a:latin typeface="Verdana"/>
                <a:cs typeface="Verdana"/>
              </a:rPr>
              <a:t>the </a:t>
            </a:r>
            <a:r>
              <a:rPr sz="2000" b="1" spc="-5" dirty="0">
                <a:latin typeface="Verdana"/>
                <a:cs typeface="Verdana"/>
              </a:rPr>
              <a:t>effect </a:t>
            </a:r>
            <a:r>
              <a:rPr sz="2000" b="1" dirty="0">
                <a:latin typeface="Verdana"/>
                <a:cs typeface="Verdana"/>
              </a:rPr>
              <a:t>of biologically active </a:t>
            </a:r>
            <a:r>
              <a:rPr sz="2000" b="1" spc="-5" dirty="0">
                <a:latin typeface="Verdana"/>
                <a:cs typeface="Verdana"/>
              </a:rPr>
              <a:t>substances </a:t>
            </a:r>
            <a:r>
              <a:rPr sz="2000" b="1" dirty="0">
                <a:latin typeface="Verdana"/>
                <a:cs typeface="Verdana"/>
              </a:rPr>
              <a:t>to the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packaging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finished </a:t>
            </a:r>
            <a:r>
              <a:rPr sz="2000" b="1" spc="-5" dirty="0">
                <a:latin typeface="Verdana"/>
                <a:cs typeface="Verdana"/>
              </a:rPr>
              <a:t>products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982723" y="3915155"/>
            <a:ext cx="5199380" cy="750570"/>
            <a:chOff x="1982723" y="3915155"/>
            <a:chExt cx="5199380" cy="75057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31491" y="3977639"/>
              <a:ext cx="5150358" cy="68808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64891" y="4053839"/>
              <a:ext cx="4080509" cy="58750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01773" y="3934205"/>
              <a:ext cx="5111496" cy="64922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001773" y="3934205"/>
              <a:ext cx="5111750" cy="649605"/>
            </a:xfrm>
            <a:custGeom>
              <a:avLst/>
              <a:gdLst/>
              <a:ahLst/>
              <a:cxnLst/>
              <a:rect l="l" t="t" r="r" b="b"/>
              <a:pathLst>
                <a:path w="5111750" h="649604">
                  <a:moveTo>
                    <a:pt x="0" y="108204"/>
                  </a:moveTo>
                  <a:lnTo>
                    <a:pt x="8495" y="66061"/>
                  </a:lnTo>
                  <a:lnTo>
                    <a:pt x="31670" y="31670"/>
                  </a:lnTo>
                  <a:lnTo>
                    <a:pt x="66061" y="8495"/>
                  </a:lnTo>
                  <a:lnTo>
                    <a:pt x="108203" y="0"/>
                  </a:lnTo>
                  <a:lnTo>
                    <a:pt x="5003292" y="0"/>
                  </a:lnTo>
                  <a:lnTo>
                    <a:pt x="5045434" y="8495"/>
                  </a:lnTo>
                  <a:lnTo>
                    <a:pt x="5079825" y="31670"/>
                  </a:lnTo>
                  <a:lnTo>
                    <a:pt x="5103000" y="66061"/>
                  </a:lnTo>
                  <a:lnTo>
                    <a:pt x="5111496" y="108204"/>
                  </a:lnTo>
                  <a:lnTo>
                    <a:pt x="5111496" y="541020"/>
                  </a:lnTo>
                  <a:lnTo>
                    <a:pt x="5103000" y="583162"/>
                  </a:lnTo>
                  <a:lnTo>
                    <a:pt x="5079825" y="617553"/>
                  </a:lnTo>
                  <a:lnTo>
                    <a:pt x="5045434" y="640728"/>
                  </a:lnTo>
                  <a:lnTo>
                    <a:pt x="5003292" y="649224"/>
                  </a:lnTo>
                  <a:lnTo>
                    <a:pt x="108203" y="649224"/>
                  </a:lnTo>
                  <a:lnTo>
                    <a:pt x="66061" y="640728"/>
                  </a:lnTo>
                  <a:lnTo>
                    <a:pt x="31670" y="617553"/>
                  </a:lnTo>
                  <a:lnTo>
                    <a:pt x="8495" y="583162"/>
                  </a:lnTo>
                  <a:lnTo>
                    <a:pt x="0" y="541020"/>
                  </a:lnTo>
                  <a:lnTo>
                    <a:pt x="0" y="108204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610104" y="4027170"/>
            <a:ext cx="38893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0993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Obtaining BAS, adding </a:t>
            </a:r>
            <a:r>
              <a:rPr sz="1400" spc="-5" dirty="0">
                <a:latin typeface="Arial"/>
                <a:cs typeface="Arial"/>
              </a:rPr>
              <a:t>auxiliary </a:t>
            </a:r>
            <a:r>
              <a:rPr sz="1400" dirty="0">
                <a:latin typeface="Arial"/>
                <a:cs typeface="Arial"/>
              </a:rPr>
              <a:t> Substances,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cycle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manufacturing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operations,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etc.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72628" y="3471684"/>
            <a:ext cx="977646" cy="511289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7370826" y="3285490"/>
            <a:ext cx="2379345" cy="720090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700">
              <a:latin typeface="Times New Roman"/>
              <a:cs typeface="Times New Roman"/>
            </a:endParaRPr>
          </a:p>
          <a:p>
            <a:pPr marR="5715" algn="ctr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DRUG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72034" y="3284982"/>
            <a:ext cx="1638300" cy="721360"/>
            <a:chOff x="272034" y="3284982"/>
            <a:chExt cx="1638300" cy="721360"/>
          </a:xfrm>
        </p:grpSpPr>
        <p:sp>
          <p:nvSpPr>
            <p:cNvPr id="22" name="object 22"/>
            <p:cNvSpPr/>
            <p:nvPr/>
          </p:nvSpPr>
          <p:spPr>
            <a:xfrm>
              <a:off x="272034" y="3284982"/>
              <a:ext cx="1638300" cy="721360"/>
            </a:xfrm>
            <a:custGeom>
              <a:avLst/>
              <a:gdLst/>
              <a:ahLst/>
              <a:cxnLst/>
              <a:rect l="l" t="t" r="r" b="b"/>
              <a:pathLst>
                <a:path w="1638300" h="721360">
                  <a:moveTo>
                    <a:pt x="1638300" y="0"/>
                  </a:moveTo>
                  <a:lnTo>
                    <a:pt x="0" y="0"/>
                  </a:lnTo>
                  <a:lnTo>
                    <a:pt x="0" y="720852"/>
                  </a:lnTo>
                  <a:lnTo>
                    <a:pt x="1638300" y="720852"/>
                  </a:lnTo>
                  <a:lnTo>
                    <a:pt x="1638300" y="0"/>
                  </a:lnTo>
                  <a:close/>
                </a:path>
              </a:pathLst>
            </a:custGeom>
            <a:solidFill>
              <a:srgbClr val="C1D0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1856" y="3400056"/>
              <a:ext cx="457974" cy="51128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4256" y="3400056"/>
              <a:ext cx="1230630" cy="511289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272034" y="3285490"/>
            <a:ext cx="1638300" cy="720090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184150" rIns="0" bIns="0" rtlCol="0">
            <a:spAutoFit/>
          </a:bodyPr>
          <a:lstStyle/>
          <a:p>
            <a:pPr marL="243840">
              <a:lnSpc>
                <a:spcPct val="100000"/>
              </a:lnSpc>
              <a:spcBef>
                <a:spcPts val="1450"/>
              </a:spcBef>
            </a:pPr>
            <a:r>
              <a:rPr sz="1800" spc="-5" dirty="0">
                <a:solidFill>
                  <a:srgbClr val="335175"/>
                </a:solidFill>
                <a:latin typeface="Arial"/>
                <a:cs typeface="Arial"/>
              </a:rPr>
              <a:t>Substance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897316" y="2834639"/>
            <a:ext cx="5473700" cy="993775"/>
            <a:chOff x="1897316" y="2834639"/>
            <a:chExt cx="5473700" cy="993775"/>
          </a:xfrm>
        </p:grpSpPr>
        <p:sp>
          <p:nvSpPr>
            <p:cNvPr id="27" name="object 27"/>
            <p:cNvSpPr/>
            <p:nvPr/>
          </p:nvSpPr>
          <p:spPr>
            <a:xfrm>
              <a:off x="1910334" y="3789425"/>
              <a:ext cx="3746500" cy="0"/>
            </a:xfrm>
            <a:custGeom>
              <a:avLst/>
              <a:gdLst/>
              <a:ahLst/>
              <a:cxnLst/>
              <a:rect l="l" t="t" r="r" b="b"/>
              <a:pathLst>
                <a:path w="3746500">
                  <a:moveTo>
                    <a:pt x="548640" y="0"/>
                  </a:moveTo>
                  <a:lnTo>
                    <a:pt x="1018032" y="0"/>
                  </a:lnTo>
                </a:path>
                <a:path w="3746500">
                  <a:moveTo>
                    <a:pt x="0" y="0"/>
                  </a:moveTo>
                  <a:lnTo>
                    <a:pt x="467868" y="0"/>
                  </a:lnTo>
                </a:path>
                <a:path w="3746500">
                  <a:moveTo>
                    <a:pt x="1094232" y="0"/>
                  </a:moveTo>
                  <a:lnTo>
                    <a:pt x="1562100" y="0"/>
                  </a:lnTo>
                </a:path>
                <a:path w="3746500">
                  <a:moveTo>
                    <a:pt x="1639824" y="0"/>
                  </a:moveTo>
                  <a:lnTo>
                    <a:pt x="2110740" y="0"/>
                  </a:lnTo>
                </a:path>
                <a:path w="3746500">
                  <a:moveTo>
                    <a:pt x="2183892" y="0"/>
                  </a:moveTo>
                  <a:lnTo>
                    <a:pt x="2654808" y="0"/>
                  </a:lnTo>
                </a:path>
                <a:path w="3746500">
                  <a:moveTo>
                    <a:pt x="2732532" y="0"/>
                  </a:moveTo>
                  <a:lnTo>
                    <a:pt x="3201924" y="0"/>
                  </a:lnTo>
                </a:path>
                <a:path w="3746500">
                  <a:moveTo>
                    <a:pt x="3276600" y="0"/>
                  </a:moveTo>
                  <a:lnTo>
                    <a:pt x="3745992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01433" y="3750563"/>
              <a:ext cx="469900" cy="78105"/>
            </a:xfrm>
            <a:custGeom>
              <a:avLst/>
              <a:gdLst/>
              <a:ahLst/>
              <a:cxnLst/>
              <a:rect l="l" t="t" r="r" b="b"/>
              <a:pathLst>
                <a:path w="469900" h="78104">
                  <a:moveTo>
                    <a:pt x="391668" y="0"/>
                  </a:moveTo>
                  <a:lnTo>
                    <a:pt x="391668" y="77724"/>
                  </a:lnTo>
                  <a:lnTo>
                    <a:pt x="443483" y="51816"/>
                  </a:lnTo>
                  <a:lnTo>
                    <a:pt x="404622" y="51816"/>
                  </a:lnTo>
                  <a:lnTo>
                    <a:pt x="404622" y="25908"/>
                  </a:lnTo>
                  <a:lnTo>
                    <a:pt x="443484" y="25908"/>
                  </a:lnTo>
                  <a:lnTo>
                    <a:pt x="391668" y="0"/>
                  </a:lnTo>
                  <a:close/>
                </a:path>
                <a:path w="469900" h="78104">
                  <a:moveTo>
                    <a:pt x="391668" y="25908"/>
                  </a:moveTo>
                  <a:lnTo>
                    <a:pt x="0" y="25908"/>
                  </a:lnTo>
                  <a:lnTo>
                    <a:pt x="0" y="51816"/>
                  </a:lnTo>
                  <a:lnTo>
                    <a:pt x="391668" y="51816"/>
                  </a:lnTo>
                  <a:lnTo>
                    <a:pt x="391668" y="25908"/>
                  </a:lnTo>
                  <a:close/>
                </a:path>
                <a:path w="469900" h="78104">
                  <a:moveTo>
                    <a:pt x="443484" y="25908"/>
                  </a:moveTo>
                  <a:lnTo>
                    <a:pt x="404622" y="25908"/>
                  </a:lnTo>
                  <a:lnTo>
                    <a:pt x="404622" y="51816"/>
                  </a:lnTo>
                  <a:lnTo>
                    <a:pt x="443483" y="51816"/>
                  </a:lnTo>
                  <a:lnTo>
                    <a:pt x="469392" y="38862"/>
                  </a:lnTo>
                  <a:lnTo>
                    <a:pt x="443484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35574" y="3789425"/>
              <a:ext cx="1091565" cy="0"/>
            </a:xfrm>
            <a:custGeom>
              <a:avLst/>
              <a:gdLst/>
              <a:ahLst/>
              <a:cxnLst/>
              <a:rect l="l" t="t" r="r" b="b"/>
              <a:pathLst>
                <a:path w="1091565">
                  <a:moveTo>
                    <a:pt x="0" y="0"/>
                  </a:moveTo>
                  <a:lnTo>
                    <a:pt x="469391" y="0"/>
                  </a:lnTo>
                </a:path>
                <a:path w="1091565">
                  <a:moveTo>
                    <a:pt x="621791" y="0"/>
                  </a:moveTo>
                  <a:lnTo>
                    <a:pt x="1091183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91156" y="2897123"/>
              <a:ext cx="4647438" cy="68808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24200" y="3005327"/>
              <a:ext cx="3201162" cy="56768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61438" y="2853689"/>
              <a:ext cx="4608576" cy="64922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361438" y="2853689"/>
              <a:ext cx="4608830" cy="649605"/>
            </a:xfrm>
            <a:custGeom>
              <a:avLst/>
              <a:gdLst/>
              <a:ahLst/>
              <a:cxnLst/>
              <a:rect l="l" t="t" r="r" b="b"/>
              <a:pathLst>
                <a:path w="4608830" h="649604">
                  <a:moveTo>
                    <a:pt x="0" y="108204"/>
                  </a:moveTo>
                  <a:lnTo>
                    <a:pt x="8495" y="66061"/>
                  </a:lnTo>
                  <a:lnTo>
                    <a:pt x="31670" y="31670"/>
                  </a:lnTo>
                  <a:lnTo>
                    <a:pt x="66061" y="8495"/>
                  </a:lnTo>
                  <a:lnTo>
                    <a:pt x="108204" y="0"/>
                  </a:lnTo>
                  <a:lnTo>
                    <a:pt x="4500371" y="0"/>
                  </a:lnTo>
                  <a:lnTo>
                    <a:pt x="4542514" y="8495"/>
                  </a:lnTo>
                  <a:lnTo>
                    <a:pt x="4576905" y="31670"/>
                  </a:lnTo>
                  <a:lnTo>
                    <a:pt x="4600080" y="66061"/>
                  </a:lnTo>
                  <a:lnTo>
                    <a:pt x="4608576" y="108204"/>
                  </a:lnTo>
                  <a:lnTo>
                    <a:pt x="4608576" y="541020"/>
                  </a:lnTo>
                  <a:lnTo>
                    <a:pt x="4600080" y="583162"/>
                  </a:lnTo>
                  <a:lnTo>
                    <a:pt x="4576905" y="617553"/>
                  </a:lnTo>
                  <a:lnTo>
                    <a:pt x="4542514" y="640728"/>
                  </a:lnTo>
                  <a:lnTo>
                    <a:pt x="4500371" y="649224"/>
                  </a:lnTo>
                  <a:lnTo>
                    <a:pt x="108204" y="649224"/>
                  </a:lnTo>
                  <a:lnTo>
                    <a:pt x="66061" y="640728"/>
                  </a:lnTo>
                  <a:lnTo>
                    <a:pt x="31670" y="617553"/>
                  </a:lnTo>
                  <a:lnTo>
                    <a:pt x="8495" y="583162"/>
                  </a:lnTo>
                  <a:lnTo>
                    <a:pt x="0" y="541020"/>
                  </a:lnTo>
                  <a:lnTo>
                    <a:pt x="0" y="108204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72384" y="2941319"/>
              <a:ext cx="3201162" cy="567689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3220592" y="3005455"/>
            <a:ext cx="28213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CC0000"/>
                </a:solidFill>
                <a:latin typeface="Arial"/>
                <a:cs typeface="Arial"/>
              </a:rPr>
              <a:t>Pharmaceutical</a:t>
            </a:r>
            <a:r>
              <a:rPr sz="2000" b="1" spc="-10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C0000"/>
                </a:solidFill>
                <a:latin typeface="Arial"/>
                <a:cs typeface="Arial"/>
              </a:rPr>
              <a:t>factors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6" name="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350007" y="65531"/>
            <a:ext cx="5228082" cy="640842"/>
          </a:xfrm>
          <a:prstGeom prst="rect">
            <a:avLst/>
          </a:prstGeom>
        </p:spPr>
      </p:pic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2508885" y="131190"/>
            <a:ext cx="4892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PHARMACEUTICAL</a:t>
            </a:r>
            <a:r>
              <a:rPr spc="-15" dirty="0"/>
              <a:t> </a:t>
            </a:r>
            <a:r>
              <a:rPr spc="-5" dirty="0"/>
              <a:t>FACTORS</a:t>
            </a: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03803" y="2276855"/>
              <a:ext cx="2967228" cy="21107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547" y="2276855"/>
              <a:ext cx="2702052" cy="21107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5186" y="2492501"/>
              <a:ext cx="2470785" cy="1880870"/>
            </a:xfrm>
            <a:custGeom>
              <a:avLst/>
              <a:gdLst/>
              <a:ahLst/>
              <a:cxnLst/>
              <a:rect l="l" t="t" r="r" b="b"/>
              <a:pathLst>
                <a:path w="2470785" h="1880870">
                  <a:moveTo>
                    <a:pt x="0" y="1880616"/>
                  </a:moveTo>
                  <a:lnTo>
                    <a:pt x="2470404" y="1880616"/>
                  </a:lnTo>
                  <a:lnTo>
                    <a:pt x="2470404" y="0"/>
                  </a:lnTo>
                  <a:lnTo>
                    <a:pt x="0" y="0"/>
                  </a:lnTo>
                  <a:lnTo>
                    <a:pt x="0" y="1880616"/>
                  </a:lnTo>
                  <a:close/>
                </a:path>
              </a:pathLst>
            </a:custGeom>
            <a:ln w="19812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5279" y="2545079"/>
              <a:ext cx="2684526" cy="175336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45707" y="1629155"/>
              <a:ext cx="3661409" cy="275844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63702" y="2596133"/>
            <a:ext cx="231902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most</a:t>
            </a:r>
            <a:r>
              <a:rPr sz="2000" b="1" spc="-10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significant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effect on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therapeutic </a:t>
            </a:r>
            <a:r>
              <a:rPr sz="2000" b="1" dirty="0">
                <a:latin typeface="Verdana"/>
                <a:cs typeface="Verdana"/>
              </a:rPr>
              <a:t> efficiency of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drugs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095746" y="2412238"/>
            <a:ext cx="3683000" cy="1892300"/>
            <a:chOff x="6095746" y="2412238"/>
            <a:chExt cx="3683000" cy="1892300"/>
          </a:xfrm>
        </p:grpSpPr>
        <p:sp>
          <p:nvSpPr>
            <p:cNvPr id="10" name="object 10"/>
            <p:cNvSpPr/>
            <p:nvPr/>
          </p:nvSpPr>
          <p:spPr>
            <a:xfrm>
              <a:off x="6105906" y="2422398"/>
              <a:ext cx="3601720" cy="1871980"/>
            </a:xfrm>
            <a:custGeom>
              <a:avLst/>
              <a:gdLst/>
              <a:ahLst/>
              <a:cxnLst/>
              <a:rect l="l" t="t" r="r" b="b"/>
              <a:pathLst>
                <a:path w="3601720" h="1871979">
                  <a:moveTo>
                    <a:pt x="0" y="1871471"/>
                  </a:moveTo>
                  <a:lnTo>
                    <a:pt x="3601211" y="1871471"/>
                  </a:lnTo>
                  <a:lnTo>
                    <a:pt x="3601211" y="0"/>
                  </a:lnTo>
                  <a:lnTo>
                    <a:pt x="0" y="0"/>
                  </a:lnTo>
                  <a:lnTo>
                    <a:pt x="0" y="1871471"/>
                  </a:lnTo>
                  <a:close/>
                </a:path>
              </a:pathLst>
            </a:custGeom>
            <a:ln w="19812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41720" y="2656332"/>
              <a:ext cx="3637026" cy="163144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271005" y="2707970"/>
            <a:ext cx="3270250" cy="14287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algn="ctr">
              <a:lnSpc>
                <a:spcPct val="90000"/>
              </a:lnSpc>
              <a:spcBef>
                <a:spcPts val="345"/>
              </a:spcBef>
            </a:pPr>
            <a:r>
              <a:rPr sz="2000" b="1" dirty="0">
                <a:latin typeface="Verdana"/>
                <a:cs typeface="Verdana"/>
              </a:rPr>
              <a:t>can</a:t>
            </a:r>
            <a:r>
              <a:rPr sz="2000" b="1" spc="-4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be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changed</a:t>
            </a:r>
            <a:r>
              <a:rPr sz="2000" b="1" spc="-4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during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 development of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drugs for the purpose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 </a:t>
            </a:r>
            <a:r>
              <a:rPr sz="2000" b="1" spc="-5" dirty="0">
                <a:latin typeface="Verdana"/>
                <a:cs typeface="Verdana"/>
              </a:rPr>
              <a:t>creating </a:t>
            </a:r>
            <a:r>
              <a:rPr sz="2000" b="1" dirty="0">
                <a:latin typeface="Verdana"/>
                <a:cs typeface="Verdana"/>
              </a:rPr>
              <a:t>drugs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preset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properties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581911" y="746759"/>
            <a:ext cx="6188710" cy="1024890"/>
            <a:chOff x="1581911" y="746759"/>
            <a:chExt cx="6188710" cy="102489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18487" y="795527"/>
              <a:ext cx="6151625" cy="97612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00961" y="765809"/>
              <a:ext cx="6112764" cy="93726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600961" y="765809"/>
              <a:ext cx="6113145" cy="937260"/>
            </a:xfrm>
            <a:custGeom>
              <a:avLst/>
              <a:gdLst/>
              <a:ahLst/>
              <a:cxnLst/>
              <a:rect l="l" t="t" r="r" b="b"/>
              <a:pathLst>
                <a:path w="6113145" h="937260">
                  <a:moveTo>
                    <a:pt x="0" y="156210"/>
                  </a:moveTo>
                  <a:lnTo>
                    <a:pt x="7967" y="106850"/>
                  </a:lnTo>
                  <a:lnTo>
                    <a:pt x="30150" y="63971"/>
                  </a:lnTo>
                  <a:lnTo>
                    <a:pt x="63971" y="30150"/>
                  </a:lnTo>
                  <a:lnTo>
                    <a:pt x="106850" y="7967"/>
                  </a:lnTo>
                  <a:lnTo>
                    <a:pt x="156210" y="0"/>
                  </a:lnTo>
                  <a:lnTo>
                    <a:pt x="5956554" y="0"/>
                  </a:lnTo>
                  <a:lnTo>
                    <a:pt x="6005913" y="7967"/>
                  </a:lnTo>
                  <a:lnTo>
                    <a:pt x="6048792" y="30150"/>
                  </a:lnTo>
                  <a:lnTo>
                    <a:pt x="6082613" y="63971"/>
                  </a:lnTo>
                  <a:lnTo>
                    <a:pt x="6104796" y="106850"/>
                  </a:lnTo>
                  <a:lnTo>
                    <a:pt x="6112764" y="156210"/>
                  </a:lnTo>
                  <a:lnTo>
                    <a:pt x="6112764" y="781050"/>
                  </a:lnTo>
                  <a:lnTo>
                    <a:pt x="6104796" y="830409"/>
                  </a:lnTo>
                  <a:lnTo>
                    <a:pt x="6082613" y="873288"/>
                  </a:lnTo>
                  <a:lnTo>
                    <a:pt x="6048792" y="907109"/>
                  </a:lnTo>
                  <a:lnTo>
                    <a:pt x="6005913" y="929292"/>
                  </a:lnTo>
                  <a:lnTo>
                    <a:pt x="5956554" y="937260"/>
                  </a:lnTo>
                  <a:lnTo>
                    <a:pt x="156210" y="937260"/>
                  </a:lnTo>
                  <a:lnTo>
                    <a:pt x="106850" y="929292"/>
                  </a:lnTo>
                  <a:lnTo>
                    <a:pt x="63971" y="907109"/>
                  </a:lnTo>
                  <a:lnTo>
                    <a:pt x="30150" y="873288"/>
                  </a:lnTo>
                  <a:lnTo>
                    <a:pt x="7967" y="830409"/>
                  </a:lnTo>
                  <a:lnTo>
                    <a:pt x="0" y="781050"/>
                  </a:lnTo>
                  <a:lnTo>
                    <a:pt x="0" y="15621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91739" y="952500"/>
              <a:ext cx="4350258" cy="677417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2670175" y="1036701"/>
            <a:ext cx="39725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CC0000"/>
                </a:solidFill>
                <a:latin typeface="Verdana"/>
                <a:cs typeface="Verdana"/>
              </a:rPr>
              <a:t>Pharmaceutical</a:t>
            </a:r>
            <a:r>
              <a:rPr sz="2400" b="1" spc="-35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CC0000"/>
                </a:solidFill>
                <a:latin typeface="Verdana"/>
                <a:cs typeface="Verdana"/>
              </a:rPr>
              <a:t>factors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70916" y="4706111"/>
            <a:ext cx="9147810" cy="1672589"/>
            <a:chOff x="470916" y="4706111"/>
            <a:chExt cx="9147810" cy="1672589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7492" y="4754879"/>
              <a:ext cx="9111234" cy="162382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2544" y="4878323"/>
              <a:ext cx="9039606" cy="144551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9966" y="4725161"/>
              <a:ext cx="9072372" cy="158496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89966" y="4725161"/>
              <a:ext cx="9072880" cy="1584960"/>
            </a:xfrm>
            <a:custGeom>
              <a:avLst/>
              <a:gdLst/>
              <a:ahLst/>
              <a:cxnLst/>
              <a:rect l="l" t="t" r="r" b="b"/>
              <a:pathLst>
                <a:path w="9072880" h="1584960">
                  <a:moveTo>
                    <a:pt x="0" y="264160"/>
                  </a:moveTo>
                  <a:lnTo>
                    <a:pt x="4256" y="216668"/>
                  </a:lnTo>
                  <a:lnTo>
                    <a:pt x="16527" y="171973"/>
                  </a:lnTo>
                  <a:lnTo>
                    <a:pt x="36067" y="130819"/>
                  </a:lnTo>
                  <a:lnTo>
                    <a:pt x="62129" y="93952"/>
                  </a:lnTo>
                  <a:lnTo>
                    <a:pt x="93967" y="62116"/>
                  </a:lnTo>
                  <a:lnTo>
                    <a:pt x="130836" y="36058"/>
                  </a:lnTo>
                  <a:lnTo>
                    <a:pt x="171988" y="16522"/>
                  </a:lnTo>
                  <a:lnTo>
                    <a:pt x="216678" y="4254"/>
                  </a:lnTo>
                  <a:lnTo>
                    <a:pt x="264160" y="0"/>
                  </a:lnTo>
                  <a:lnTo>
                    <a:pt x="8808212" y="0"/>
                  </a:lnTo>
                  <a:lnTo>
                    <a:pt x="8855703" y="4254"/>
                  </a:lnTo>
                  <a:lnTo>
                    <a:pt x="8900398" y="16522"/>
                  </a:lnTo>
                  <a:lnTo>
                    <a:pt x="8941552" y="36058"/>
                  </a:lnTo>
                  <a:lnTo>
                    <a:pt x="8978419" y="62116"/>
                  </a:lnTo>
                  <a:lnTo>
                    <a:pt x="9010255" y="93952"/>
                  </a:lnTo>
                  <a:lnTo>
                    <a:pt x="9036313" y="130819"/>
                  </a:lnTo>
                  <a:lnTo>
                    <a:pt x="9055849" y="171973"/>
                  </a:lnTo>
                  <a:lnTo>
                    <a:pt x="9068117" y="216668"/>
                  </a:lnTo>
                  <a:lnTo>
                    <a:pt x="9072372" y="264160"/>
                  </a:lnTo>
                  <a:lnTo>
                    <a:pt x="9072372" y="1320800"/>
                  </a:lnTo>
                  <a:lnTo>
                    <a:pt x="9068117" y="1368281"/>
                  </a:lnTo>
                  <a:lnTo>
                    <a:pt x="9055849" y="1412971"/>
                  </a:lnTo>
                  <a:lnTo>
                    <a:pt x="9036313" y="1454123"/>
                  </a:lnTo>
                  <a:lnTo>
                    <a:pt x="9010255" y="1490992"/>
                  </a:lnTo>
                  <a:lnTo>
                    <a:pt x="8978419" y="1522830"/>
                  </a:lnTo>
                  <a:lnTo>
                    <a:pt x="8941552" y="1548892"/>
                  </a:lnTo>
                  <a:lnTo>
                    <a:pt x="8900398" y="1568432"/>
                  </a:lnTo>
                  <a:lnTo>
                    <a:pt x="8855703" y="1580703"/>
                  </a:lnTo>
                  <a:lnTo>
                    <a:pt x="8808212" y="1584960"/>
                  </a:lnTo>
                  <a:lnTo>
                    <a:pt x="264160" y="1584960"/>
                  </a:lnTo>
                  <a:lnTo>
                    <a:pt x="216678" y="1580703"/>
                  </a:lnTo>
                  <a:lnTo>
                    <a:pt x="171988" y="1568432"/>
                  </a:lnTo>
                  <a:lnTo>
                    <a:pt x="130836" y="1548892"/>
                  </a:lnTo>
                  <a:lnTo>
                    <a:pt x="93967" y="1522830"/>
                  </a:lnTo>
                  <a:lnTo>
                    <a:pt x="62129" y="1490992"/>
                  </a:lnTo>
                  <a:lnTo>
                    <a:pt x="36067" y="1454123"/>
                  </a:lnTo>
                  <a:lnTo>
                    <a:pt x="16527" y="1412971"/>
                  </a:lnTo>
                  <a:lnTo>
                    <a:pt x="4256" y="1368281"/>
                  </a:lnTo>
                  <a:lnTo>
                    <a:pt x="0" y="1320800"/>
                  </a:lnTo>
                  <a:lnTo>
                    <a:pt x="0" y="26416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45058" y="4891862"/>
            <a:ext cx="8762365" cy="12433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99700"/>
              </a:lnSpc>
              <a:spcBef>
                <a:spcPts val="110"/>
              </a:spcBef>
            </a:pP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Rational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choice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 of</a:t>
            </a:r>
            <a:r>
              <a:rPr sz="2000" b="1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pharmaceutical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factors</a:t>
            </a:r>
            <a:r>
              <a:rPr sz="2000" b="1" spc="67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in</a:t>
            </a:r>
            <a:r>
              <a:rPr sz="2000" b="1" spc="68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the </a:t>
            </a:r>
            <a:r>
              <a:rPr sz="2000" b="1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manufacture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 drugs</a:t>
            </a:r>
            <a:r>
              <a:rPr sz="2000" b="1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can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 provide</a:t>
            </a:r>
            <a:r>
              <a:rPr sz="2000" b="1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maximum</a:t>
            </a:r>
            <a:r>
              <a:rPr sz="2000" b="1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therapeutic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 efficiency</a:t>
            </a:r>
            <a:r>
              <a:rPr sz="2000" b="1" spc="60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of</a:t>
            </a:r>
            <a:r>
              <a:rPr sz="2000" b="1" spc="61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the</a:t>
            </a:r>
            <a:r>
              <a:rPr sz="2000" b="1" spc="60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active</a:t>
            </a:r>
            <a:r>
              <a:rPr sz="2000" b="1" spc="61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ingredient</a:t>
            </a:r>
            <a:r>
              <a:rPr sz="2000" b="1" spc="61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at</a:t>
            </a:r>
            <a:r>
              <a:rPr sz="2000" b="1" spc="60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a</a:t>
            </a:r>
            <a:r>
              <a:rPr sz="2000" b="1" spc="60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minimum</a:t>
            </a:r>
            <a:r>
              <a:rPr sz="2000" b="1" spc="60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possible </a:t>
            </a:r>
            <a:r>
              <a:rPr sz="2000" b="1" spc="-67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side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effects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600200" y="1629155"/>
            <a:ext cx="4262120" cy="2670810"/>
            <a:chOff x="1600200" y="1629155"/>
            <a:chExt cx="4262120" cy="2670810"/>
          </a:xfrm>
        </p:grpSpPr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00200" y="1629155"/>
              <a:ext cx="999744" cy="64312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82289" y="2422397"/>
              <a:ext cx="2779776" cy="1877568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3082289" y="2422398"/>
            <a:ext cx="2780030" cy="1877695"/>
          </a:xfrm>
          <a:prstGeom prst="rect">
            <a:avLst/>
          </a:prstGeom>
          <a:ln w="19811">
            <a:solidFill>
              <a:srgbClr val="DDDDDD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3200">
              <a:latin typeface="Times New Roman"/>
              <a:cs typeface="Times New Roman"/>
            </a:endParaRPr>
          </a:p>
          <a:p>
            <a:pPr marL="93980" marR="133985" indent="-1905" algn="ctr">
              <a:lnSpc>
                <a:spcPct val="100000"/>
              </a:lnSpc>
            </a:pPr>
            <a:r>
              <a:rPr sz="2000" b="1" spc="-5" dirty="0">
                <a:latin typeface="Verdana"/>
                <a:cs typeface="Verdana"/>
              </a:rPr>
              <a:t>could cause </a:t>
            </a:r>
            <a:r>
              <a:rPr sz="2000" b="1" dirty="0">
                <a:latin typeface="Verdana"/>
                <a:cs typeface="Verdana"/>
              </a:rPr>
              <a:t> therapeutic</a:t>
            </a:r>
            <a:r>
              <a:rPr sz="2000" b="1" spc="-1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drugs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inequivalence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93547" y="109728"/>
            <a:ext cx="7385050" cy="5031740"/>
            <a:chOff x="193547" y="109728"/>
            <a:chExt cx="7385050" cy="5031740"/>
          </a:xfrm>
        </p:grpSpPr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07407" y="1773935"/>
              <a:ext cx="234695" cy="50291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17931" y="4960619"/>
              <a:ext cx="194310" cy="18059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93547" y="4936236"/>
              <a:ext cx="193548" cy="17983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350008" y="109728"/>
              <a:ext cx="5228082" cy="640842"/>
            </a:xfrm>
            <a:prstGeom prst="rect">
              <a:avLst/>
            </a:prstGeom>
          </p:spPr>
        </p:pic>
      </p:grp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2508885" y="175640"/>
            <a:ext cx="4892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PHARMACEUTICAL</a:t>
            </a:r>
            <a:r>
              <a:rPr spc="-15" dirty="0"/>
              <a:t> </a:t>
            </a:r>
            <a:r>
              <a:rPr spc="-5" dirty="0"/>
              <a:t>FACTORS</a:t>
            </a: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4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12200"/>
            <a:ext cx="9906000" cy="6146165"/>
            <a:chOff x="0" y="712200"/>
            <a:chExt cx="990600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629410"/>
              <a:ext cx="7648194" cy="482276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640585" y="5735574"/>
              <a:ext cx="6007735" cy="662940"/>
            </a:xfrm>
            <a:custGeom>
              <a:avLst/>
              <a:gdLst/>
              <a:ahLst/>
              <a:cxnLst/>
              <a:rect l="l" t="t" r="r" b="b"/>
              <a:pathLst>
                <a:path w="6007734" h="662939">
                  <a:moveTo>
                    <a:pt x="0" y="331469"/>
                  </a:moveTo>
                  <a:lnTo>
                    <a:pt x="3595" y="282486"/>
                  </a:lnTo>
                  <a:lnTo>
                    <a:pt x="14038" y="235735"/>
                  </a:lnTo>
                  <a:lnTo>
                    <a:pt x="30817" y="191728"/>
                  </a:lnTo>
                  <a:lnTo>
                    <a:pt x="53416" y="150979"/>
                  </a:lnTo>
                  <a:lnTo>
                    <a:pt x="81323" y="113999"/>
                  </a:lnTo>
                  <a:lnTo>
                    <a:pt x="114025" y="81302"/>
                  </a:lnTo>
                  <a:lnTo>
                    <a:pt x="151007" y="53400"/>
                  </a:lnTo>
                  <a:lnTo>
                    <a:pt x="191756" y="30806"/>
                  </a:lnTo>
                  <a:lnTo>
                    <a:pt x="235758" y="14033"/>
                  </a:lnTo>
                  <a:lnTo>
                    <a:pt x="282501" y="3593"/>
                  </a:lnTo>
                  <a:lnTo>
                    <a:pt x="331469" y="0"/>
                  </a:lnTo>
                  <a:lnTo>
                    <a:pt x="5676138" y="0"/>
                  </a:lnTo>
                  <a:lnTo>
                    <a:pt x="5725106" y="3593"/>
                  </a:lnTo>
                  <a:lnTo>
                    <a:pt x="5771849" y="14033"/>
                  </a:lnTo>
                  <a:lnTo>
                    <a:pt x="5815851" y="30806"/>
                  </a:lnTo>
                  <a:lnTo>
                    <a:pt x="5856600" y="53400"/>
                  </a:lnTo>
                  <a:lnTo>
                    <a:pt x="5893582" y="81302"/>
                  </a:lnTo>
                  <a:lnTo>
                    <a:pt x="5926284" y="113999"/>
                  </a:lnTo>
                  <a:lnTo>
                    <a:pt x="5954191" y="150979"/>
                  </a:lnTo>
                  <a:lnTo>
                    <a:pt x="5976790" y="191728"/>
                  </a:lnTo>
                  <a:lnTo>
                    <a:pt x="5993569" y="235735"/>
                  </a:lnTo>
                  <a:lnTo>
                    <a:pt x="6004012" y="282486"/>
                  </a:lnTo>
                  <a:lnTo>
                    <a:pt x="6007608" y="331469"/>
                  </a:lnTo>
                  <a:lnTo>
                    <a:pt x="6004012" y="380453"/>
                  </a:lnTo>
                  <a:lnTo>
                    <a:pt x="5993569" y="427204"/>
                  </a:lnTo>
                  <a:lnTo>
                    <a:pt x="5976790" y="471211"/>
                  </a:lnTo>
                  <a:lnTo>
                    <a:pt x="5954191" y="511960"/>
                  </a:lnTo>
                  <a:lnTo>
                    <a:pt x="5926284" y="548940"/>
                  </a:lnTo>
                  <a:lnTo>
                    <a:pt x="5893582" y="581637"/>
                  </a:lnTo>
                  <a:lnTo>
                    <a:pt x="5856600" y="609539"/>
                  </a:lnTo>
                  <a:lnTo>
                    <a:pt x="5815851" y="632133"/>
                  </a:lnTo>
                  <a:lnTo>
                    <a:pt x="5771849" y="648906"/>
                  </a:lnTo>
                  <a:lnTo>
                    <a:pt x="5725106" y="659346"/>
                  </a:lnTo>
                  <a:lnTo>
                    <a:pt x="5676138" y="662940"/>
                  </a:lnTo>
                  <a:lnTo>
                    <a:pt x="331469" y="662940"/>
                  </a:lnTo>
                  <a:lnTo>
                    <a:pt x="282501" y="659346"/>
                  </a:lnTo>
                  <a:lnTo>
                    <a:pt x="235758" y="648906"/>
                  </a:lnTo>
                  <a:lnTo>
                    <a:pt x="191756" y="632133"/>
                  </a:lnTo>
                  <a:lnTo>
                    <a:pt x="151007" y="609539"/>
                  </a:lnTo>
                  <a:lnTo>
                    <a:pt x="114025" y="581637"/>
                  </a:lnTo>
                  <a:lnTo>
                    <a:pt x="81323" y="548940"/>
                  </a:lnTo>
                  <a:lnTo>
                    <a:pt x="53416" y="511960"/>
                  </a:lnTo>
                  <a:lnTo>
                    <a:pt x="30817" y="471211"/>
                  </a:lnTo>
                  <a:lnTo>
                    <a:pt x="14038" y="427204"/>
                  </a:lnTo>
                  <a:lnTo>
                    <a:pt x="3595" y="380453"/>
                  </a:lnTo>
                  <a:lnTo>
                    <a:pt x="0" y="331469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012694" y="5895847"/>
            <a:ext cx="31794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Technological</a:t>
            </a:r>
            <a:r>
              <a:rPr sz="2000" b="1" spc="-5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process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640964" y="4655692"/>
            <a:ext cx="5643880" cy="762635"/>
            <a:chOff x="2640964" y="4655692"/>
            <a:chExt cx="5643880" cy="76263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5569" y="4670297"/>
              <a:ext cx="5614415" cy="73304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655569" y="4670297"/>
              <a:ext cx="5614670" cy="733425"/>
            </a:xfrm>
            <a:custGeom>
              <a:avLst/>
              <a:gdLst/>
              <a:ahLst/>
              <a:cxnLst/>
              <a:rect l="l" t="t" r="r" b="b"/>
              <a:pathLst>
                <a:path w="5614670" h="733425">
                  <a:moveTo>
                    <a:pt x="0" y="366521"/>
                  </a:moveTo>
                  <a:lnTo>
                    <a:pt x="2855" y="320543"/>
                  </a:lnTo>
                  <a:lnTo>
                    <a:pt x="11193" y="276270"/>
                  </a:lnTo>
                  <a:lnTo>
                    <a:pt x="24669" y="234045"/>
                  </a:lnTo>
                  <a:lnTo>
                    <a:pt x="42941" y="194212"/>
                  </a:lnTo>
                  <a:lnTo>
                    <a:pt x="65664" y="157114"/>
                  </a:lnTo>
                  <a:lnTo>
                    <a:pt x="92497" y="123094"/>
                  </a:lnTo>
                  <a:lnTo>
                    <a:pt x="123094" y="92497"/>
                  </a:lnTo>
                  <a:lnTo>
                    <a:pt x="157114" y="65664"/>
                  </a:lnTo>
                  <a:lnTo>
                    <a:pt x="194212" y="42941"/>
                  </a:lnTo>
                  <a:lnTo>
                    <a:pt x="234045" y="24669"/>
                  </a:lnTo>
                  <a:lnTo>
                    <a:pt x="276270" y="11193"/>
                  </a:lnTo>
                  <a:lnTo>
                    <a:pt x="320543" y="2855"/>
                  </a:lnTo>
                  <a:lnTo>
                    <a:pt x="366522" y="0"/>
                  </a:lnTo>
                  <a:lnTo>
                    <a:pt x="5247894" y="0"/>
                  </a:lnTo>
                  <a:lnTo>
                    <a:pt x="5293872" y="2855"/>
                  </a:lnTo>
                  <a:lnTo>
                    <a:pt x="5338145" y="11193"/>
                  </a:lnTo>
                  <a:lnTo>
                    <a:pt x="5380370" y="24669"/>
                  </a:lnTo>
                  <a:lnTo>
                    <a:pt x="5420203" y="42941"/>
                  </a:lnTo>
                  <a:lnTo>
                    <a:pt x="5457301" y="65664"/>
                  </a:lnTo>
                  <a:lnTo>
                    <a:pt x="5491321" y="92497"/>
                  </a:lnTo>
                  <a:lnTo>
                    <a:pt x="5521918" y="123094"/>
                  </a:lnTo>
                  <a:lnTo>
                    <a:pt x="5548751" y="157114"/>
                  </a:lnTo>
                  <a:lnTo>
                    <a:pt x="5571474" y="194212"/>
                  </a:lnTo>
                  <a:lnTo>
                    <a:pt x="5589746" y="234045"/>
                  </a:lnTo>
                  <a:lnTo>
                    <a:pt x="5603222" y="276270"/>
                  </a:lnTo>
                  <a:lnTo>
                    <a:pt x="5611560" y="320543"/>
                  </a:lnTo>
                  <a:lnTo>
                    <a:pt x="5614415" y="366521"/>
                  </a:lnTo>
                  <a:lnTo>
                    <a:pt x="5611560" y="412500"/>
                  </a:lnTo>
                  <a:lnTo>
                    <a:pt x="5603222" y="456773"/>
                  </a:lnTo>
                  <a:lnTo>
                    <a:pt x="5589746" y="498998"/>
                  </a:lnTo>
                  <a:lnTo>
                    <a:pt x="5571474" y="538831"/>
                  </a:lnTo>
                  <a:lnTo>
                    <a:pt x="5548751" y="575929"/>
                  </a:lnTo>
                  <a:lnTo>
                    <a:pt x="5521918" y="609949"/>
                  </a:lnTo>
                  <a:lnTo>
                    <a:pt x="5491321" y="640546"/>
                  </a:lnTo>
                  <a:lnTo>
                    <a:pt x="5457301" y="667379"/>
                  </a:lnTo>
                  <a:lnTo>
                    <a:pt x="5420203" y="690102"/>
                  </a:lnTo>
                  <a:lnTo>
                    <a:pt x="5380370" y="708374"/>
                  </a:lnTo>
                  <a:lnTo>
                    <a:pt x="5338145" y="721850"/>
                  </a:lnTo>
                  <a:lnTo>
                    <a:pt x="5293872" y="730188"/>
                  </a:lnTo>
                  <a:lnTo>
                    <a:pt x="5247894" y="733043"/>
                  </a:lnTo>
                  <a:lnTo>
                    <a:pt x="366522" y="733043"/>
                  </a:lnTo>
                  <a:lnTo>
                    <a:pt x="320543" y="730188"/>
                  </a:lnTo>
                  <a:lnTo>
                    <a:pt x="276270" y="721850"/>
                  </a:lnTo>
                  <a:lnTo>
                    <a:pt x="234045" y="708374"/>
                  </a:lnTo>
                  <a:lnTo>
                    <a:pt x="194212" y="690102"/>
                  </a:lnTo>
                  <a:lnTo>
                    <a:pt x="157114" y="667379"/>
                  </a:lnTo>
                  <a:lnTo>
                    <a:pt x="123094" y="640546"/>
                  </a:lnTo>
                  <a:lnTo>
                    <a:pt x="92497" y="609949"/>
                  </a:lnTo>
                  <a:lnTo>
                    <a:pt x="65664" y="575929"/>
                  </a:lnTo>
                  <a:lnTo>
                    <a:pt x="42941" y="538831"/>
                  </a:lnTo>
                  <a:lnTo>
                    <a:pt x="24669" y="498998"/>
                  </a:lnTo>
                  <a:lnTo>
                    <a:pt x="11193" y="456773"/>
                  </a:lnTo>
                  <a:lnTo>
                    <a:pt x="2855" y="412500"/>
                  </a:lnTo>
                  <a:lnTo>
                    <a:pt x="0" y="366521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031617" y="4716017"/>
            <a:ext cx="477710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Type</a:t>
            </a:r>
            <a:r>
              <a:rPr sz="2000" b="1" spc="-4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of</a:t>
            </a:r>
            <a:r>
              <a:rPr sz="2000" b="1" spc="-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medicinal</a:t>
            </a:r>
            <a:r>
              <a:rPr sz="2000" b="1" spc="-4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form</a:t>
            </a:r>
            <a:endParaRPr sz="20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and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way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of</a:t>
            </a:r>
            <a:r>
              <a:rPr sz="2000" b="1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its</a:t>
            </a:r>
            <a:r>
              <a:rPr sz="2000" b="1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administration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922904" y="3343528"/>
            <a:ext cx="6582409" cy="1038225"/>
            <a:chOff x="2922904" y="3343528"/>
            <a:chExt cx="6582409" cy="103822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7509" y="3358133"/>
              <a:ext cx="6553200" cy="100888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937509" y="3358133"/>
              <a:ext cx="6553200" cy="1009015"/>
            </a:xfrm>
            <a:custGeom>
              <a:avLst/>
              <a:gdLst/>
              <a:ahLst/>
              <a:cxnLst/>
              <a:rect l="l" t="t" r="r" b="b"/>
              <a:pathLst>
                <a:path w="6553200" h="1009014">
                  <a:moveTo>
                    <a:pt x="0" y="504443"/>
                  </a:moveTo>
                  <a:lnTo>
                    <a:pt x="2308" y="455856"/>
                  </a:lnTo>
                  <a:lnTo>
                    <a:pt x="9094" y="408576"/>
                  </a:lnTo>
                  <a:lnTo>
                    <a:pt x="20145" y="362816"/>
                  </a:lnTo>
                  <a:lnTo>
                    <a:pt x="35250" y="318786"/>
                  </a:lnTo>
                  <a:lnTo>
                    <a:pt x="54199" y="276698"/>
                  </a:lnTo>
                  <a:lnTo>
                    <a:pt x="76779" y="236763"/>
                  </a:lnTo>
                  <a:lnTo>
                    <a:pt x="102780" y="199193"/>
                  </a:lnTo>
                  <a:lnTo>
                    <a:pt x="131990" y="164198"/>
                  </a:lnTo>
                  <a:lnTo>
                    <a:pt x="164198" y="131990"/>
                  </a:lnTo>
                  <a:lnTo>
                    <a:pt x="199193" y="102780"/>
                  </a:lnTo>
                  <a:lnTo>
                    <a:pt x="236763" y="76779"/>
                  </a:lnTo>
                  <a:lnTo>
                    <a:pt x="276698" y="54199"/>
                  </a:lnTo>
                  <a:lnTo>
                    <a:pt x="318786" y="35250"/>
                  </a:lnTo>
                  <a:lnTo>
                    <a:pt x="362816" y="20145"/>
                  </a:lnTo>
                  <a:lnTo>
                    <a:pt x="408576" y="9094"/>
                  </a:lnTo>
                  <a:lnTo>
                    <a:pt x="455856" y="2308"/>
                  </a:lnTo>
                  <a:lnTo>
                    <a:pt x="504443" y="0"/>
                  </a:lnTo>
                  <a:lnTo>
                    <a:pt x="6048756" y="0"/>
                  </a:lnTo>
                  <a:lnTo>
                    <a:pt x="6097343" y="2308"/>
                  </a:lnTo>
                  <a:lnTo>
                    <a:pt x="6144623" y="9094"/>
                  </a:lnTo>
                  <a:lnTo>
                    <a:pt x="6190383" y="20145"/>
                  </a:lnTo>
                  <a:lnTo>
                    <a:pt x="6234413" y="35250"/>
                  </a:lnTo>
                  <a:lnTo>
                    <a:pt x="6276501" y="54199"/>
                  </a:lnTo>
                  <a:lnTo>
                    <a:pt x="6316436" y="76779"/>
                  </a:lnTo>
                  <a:lnTo>
                    <a:pt x="6354006" y="102780"/>
                  </a:lnTo>
                  <a:lnTo>
                    <a:pt x="6389001" y="131990"/>
                  </a:lnTo>
                  <a:lnTo>
                    <a:pt x="6421209" y="164198"/>
                  </a:lnTo>
                  <a:lnTo>
                    <a:pt x="6450419" y="199193"/>
                  </a:lnTo>
                  <a:lnTo>
                    <a:pt x="6476420" y="236763"/>
                  </a:lnTo>
                  <a:lnTo>
                    <a:pt x="6499000" y="276698"/>
                  </a:lnTo>
                  <a:lnTo>
                    <a:pt x="6517949" y="318786"/>
                  </a:lnTo>
                  <a:lnTo>
                    <a:pt x="6533054" y="362816"/>
                  </a:lnTo>
                  <a:lnTo>
                    <a:pt x="6544105" y="408576"/>
                  </a:lnTo>
                  <a:lnTo>
                    <a:pt x="6550891" y="455856"/>
                  </a:lnTo>
                  <a:lnTo>
                    <a:pt x="6553200" y="504443"/>
                  </a:lnTo>
                  <a:lnTo>
                    <a:pt x="6550891" y="553031"/>
                  </a:lnTo>
                  <a:lnTo>
                    <a:pt x="6544105" y="600311"/>
                  </a:lnTo>
                  <a:lnTo>
                    <a:pt x="6533054" y="646071"/>
                  </a:lnTo>
                  <a:lnTo>
                    <a:pt x="6517949" y="690101"/>
                  </a:lnTo>
                  <a:lnTo>
                    <a:pt x="6499000" y="732189"/>
                  </a:lnTo>
                  <a:lnTo>
                    <a:pt x="6476420" y="772124"/>
                  </a:lnTo>
                  <a:lnTo>
                    <a:pt x="6450419" y="809694"/>
                  </a:lnTo>
                  <a:lnTo>
                    <a:pt x="6421209" y="844689"/>
                  </a:lnTo>
                  <a:lnTo>
                    <a:pt x="6389001" y="876897"/>
                  </a:lnTo>
                  <a:lnTo>
                    <a:pt x="6354006" y="906107"/>
                  </a:lnTo>
                  <a:lnTo>
                    <a:pt x="6316436" y="932108"/>
                  </a:lnTo>
                  <a:lnTo>
                    <a:pt x="6276501" y="954688"/>
                  </a:lnTo>
                  <a:lnTo>
                    <a:pt x="6234413" y="973637"/>
                  </a:lnTo>
                  <a:lnTo>
                    <a:pt x="6190383" y="988742"/>
                  </a:lnTo>
                  <a:lnTo>
                    <a:pt x="6144623" y="999793"/>
                  </a:lnTo>
                  <a:lnTo>
                    <a:pt x="6097343" y="1006579"/>
                  </a:lnTo>
                  <a:lnTo>
                    <a:pt x="6048756" y="1008888"/>
                  </a:lnTo>
                  <a:lnTo>
                    <a:pt x="504443" y="1008888"/>
                  </a:lnTo>
                  <a:lnTo>
                    <a:pt x="455856" y="1006579"/>
                  </a:lnTo>
                  <a:lnTo>
                    <a:pt x="408576" y="999793"/>
                  </a:lnTo>
                  <a:lnTo>
                    <a:pt x="362816" y="988742"/>
                  </a:lnTo>
                  <a:lnTo>
                    <a:pt x="318786" y="973637"/>
                  </a:lnTo>
                  <a:lnTo>
                    <a:pt x="276698" y="954688"/>
                  </a:lnTo>
                  <a:lnTo>
                    <a:pt x="236763" y="932108"/>
                  </a:lnTo>
                  <a:lnTo>
                    <a:pt x="199193" y="906107"/>
                  </a:lnTo>
                  <a:lnTo>
                    <a:pt x="164198" y="876897"/>
                  </a:lnTo>
                  <a:lnTo>
                    <a:pt x="131990" y="844689"/>
                  </a:lnTo>
                  <a:lnTo>
                    <a:pt x="102780" y="809694"/>
                  </a:lnTo>
                  <a:lnTo>
                    <a:pt x="76779" y="772124"/>
                  </a:lnTo>
                  <a:lnTo>
                    <a:pt x="54199" y="732189"/>
                  </a:lnTo>
                  <a:lnTo>
                    <a:pt x="35250" y="690101"/>
                  </a:lnTo>
                  <a:lnTo>
                    <a:pt x="20145" y="646071"/>
                  </a:lnTo>
                  <a:lnTo>
                    <a:pt x="9094" y="600311"/>
                  </a:lnTo>
                  <a:lnTo>
                    <a:pt x="2308" y="553031"/>
                  </a:lnTo>
                  <a:lnTo>
                    <a:pt x="0" y="504443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001261" y="3389502"/>
            <a:ext cx="442468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720725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Auxiliary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substances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(nature,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physical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condition</a:t>
            </a:r>
            <a:endParaRPr sz="2000">
              <a:latin typeface="Verdana"/>
              <a:cs typeface="Verdana"/>
            </a:endParaRPr>
          </a:p>
          <a:p>
            <a:pPr marL="1239520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and</a:t>
            </a:r>
            <a:r>
              <a:rPr sz="2000" b="1" spc="-4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number)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806069" y="1254125"/>
            <a:ext cx="6971030" cy="821690"/>
            <a:chOff x="806069" y="1254125"/>
            <a:chExt cx="6971030" cy="82169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0674" y="1268729"/>
              <a:ext cx="6941820" cy="79248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20674" y="1268729"/>
              <a:ext cx="6941820" cy="792480"/>
            </a:xfrm>
            <a:custGeom>
              <a:avLst/>
              <a:gdLst/>
              <a:ahLst/>
              <a:cxnLst/>
              <a:rect l="l" t="t" r="r" b="b"/>
              <a:pathLst>
                <a:path w="6941820" h="792480">
                  <a:moveTo>
                    <a:pt x="0" y="396240"/>
                  </a:moveTo>
                  <a:lnTo>
                    <a:pt x="2665" y="350033"/>
                  </a:lnTo>
                  <a:lnTo>
                    <a:pt x="10465" y="305390"/>
                  </a:lnTo>
                  <a:lnTo>
                    <a:pt x="23100" y="262611"/>
                  </a:lnTo>
                  <a:lnTo>
                    <a:pt x="40274" y="221990"/>
                  </a:lnTo>
                  <a:lnTo>
                    <a:pt x="61690" y="183827"/>
                  </a:lnTo>
                  <a:lnTo>
                    <a:pt x="87050" y="148418"/>
                  </a:lnTo>
                  <a:lnTo>
                    <a:pt x="116057" y="116062"/>
                  </a:lnTo>
                  <a:lnTo>
                    <a:pt x="148413" y="87054"/>
                  </a:lnTo>
                  <a:lnTo>
                    <a:pt x="183822" y="61693"/>
                  </a:lnTo>
                  <a:lnTo>
                    <a:pt x="221985" y="40277"/>
                  </a:lnTo>
                  <a:lnTo>
                    <a:pt x="262606" y="23102"/>
                  </a:lnTo>
                  <a:lnTo>
                    <a:pt x="305386" y="10465"/>
                  </a:lnTo>
                  <a:lnTo>
                    <a:pt x="350030" y="2666"/>
                  </a:lnTo>
                  <a:lnTo>
                    <a:pt x="396239" y="0"/>
                  </a:lnTo>
                  <a:lnTo>
                    <a:pt x="6545580" y="0"/>
                  </a:lnTo>
                  <a:lnTo>
                    <a:pt x="6591786" y="2666"/>
                  </a:lnTo>
                  <a:lnTo>
                    <a:pt x="6636429" y="10465"/>
                  </a:lnTo>
                  <a:lnTo>
                    <a:pt x="6679208" y="23102"/>
                  </a:lnTo>
                  <a:lnTo>
                    <a:pt x="6719829" y="40277"/>
                  </a:lnTo>
                  <a:lnTo>
                    <a:pt x="6757992" y="61693"/>
                  </a:lnTo>
                  <a:lnTo>
                    <a:pt x="6793401" y="87054"/>
                  </a:lnTo>
                  <a:lnTo>
                    <a:pt x="6825757" y="116062"/>
                  </a:lnTo>
                  <a:lnTo>
                    <a:pt x="6854765" y="148418"/>
                  </a:lnTo>
                  <a:lnTo>
                    <a:pt x="6880126" y="183827"/>
                  </a:lnTo>
                  <a:lnTo>
                    <a:pt x="6901542" y="221990"/>
                  </a:lnTo>
                  <a:lnTo>
                    <a:pt x="6918717" y="262611"/>
                  </a:lnTo>
                  <a:lnTo>
                    <a:pt x="6931354" y="305390"/>
                  </a:lnTo>
                  <a:lnTo>
                    <a:pt x="6939153" y="350033"/>
                  </a:lnTo>
                  <a:lnTo>
                    <a:pt x="6941820" y="396240"/>
                  </a:lnTo>
                  <a:lnTo>
                    <a:pt x="6939153" y="442446"/>
                  </a:lnTo>
                  <a:lnTo>
                    <a:pt x="6931354" y="487089"/>
                  </a:lnTo>
                  <a:lnTo>
                    <a:pt x="6918717" y="529868"/>
                  </a:lnTo>
                  <a:lnTo>
                    <a:pt x="6901542" y="570489"/>
                  </a:lnTo>
                  <a:lnTo>
                    <a:pt x="6880126" y="608652"/>
                  </a:lnTo>
                  <a:lnTo>
                    <a:pt x="6854765" y="644061"/>
                  </a:lnTo>
                  <a:lnTo>
                    <a:pt x="6825757" y="676417"/>
                  </a:lnTo>
                  <a:lnTo>
                    <a:pt x="6793401" y="705425"/>
                  </a:lnTo>
                  <a:lnTo>
                    <a:pt x="6757992" y="730786"/>
                  </a:lnTo>
                  <a:lnTo>
                    <a:pt x="6719829" y="752202"/>
                  </a:lnTo>
                  <a:lnTo>
                    <a:pt x="6679208" y="769377"/>
                  </a:lnTo>
                  <a:lnTo>
                    <a:pt x="6636429" y="782014"/>
                  </a:lnTo>
                  <a:lnTo>
                    <a:pt x="6591786" y="789813"/>
                  </a:lnTo>
                  <a:lnTo>
                    <a:pt x="6545580" y="792480"/>
                  </a:lnTo>
                  <a:lnTo>
                    <a:pt x="396239" y="792480"/>
                  </a:lnTo>
                  <a:lnTo>
                    <a:pt x="350030" y="789813"/>
                  </a:lnTo>
                  <a:lnTo>
                    <a:pt x="305386" y="782014"/>
                  </a:lnTo>
                  <a:lnTo>
                    <a:pt x="262606" y="769377"/>
                  </a:lnTo>
                  <a:lnTo>
                    <a:pt x="221985" y="752202"/>
                  </a:lnTo>
                  <a:lnTo>
                    <a:pt x="183822" y="730786"/>
                  </a:lnTo>
                  <a:lnTo>
                    <a:pt x="148413" y="705425"/>
                  </a:lnTo>
                  <a:lnTo>
                    <a:pt x="116057" y="676417"/>
                  </a:lnTo>
                  <a:lnTo>
                    <a:pt x="87050" y="644061"/>
                  </a:lnTo>
                  <a:lnTo>
                    <a:pt x="61690" y="608652"/>
                  </a:lnTo>
                  <a:lnTo>
                    <a:pt x="40274" y="570489"/>
                  </a:lnTo>
                  <a:lnTo>
                    <a:pt x="23100" y="529868"/>
                  </a:lnTo>
                  <a:lnTo>
                    <a:pt x="10465" y="487089"/>
                  </a:lnTo>
                  <a:lnTo>
                    <a:pt x="2665" y="442446"/>
                  </a:lnTo>
                  <a:lnTo>
                    <a:pt x="0" y="39624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605785" y="1344295"/>
            <a:ext cx="3282315" cy="6330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05"/>
              </a:spcBef>
            </a:pP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Physical</a:t>
            </a:r>
            <a:r>
              <a:rPr sz="2000" b="1" spc="-3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state</a:t>
            </a:r>
            <a:r>
              <a:rPr sz="2000" b="1" spc="-2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of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 drugs</a:t>
            </a:r>
            <a:endParaRPr sz="2000">
              <a:latin typeface="Verdana"/>
              <a:cs typeface="Verdana"/>
            </a:endParaRPr>
          </a:p>
          <a:p>
            <a:pPr marL="454025">
              <a:lnSpc>
                <a:spcPts val="2390"/>
              </a:lnSpc>
            </a:pPr>
            <a:r>
              <a:rPr sz="2000" dirty="0">
                <a:latin typeface="Verdana"/>
                <a:cs typeface="Verdana"/>
              </a:rPr>
              <a:t>(</a:t>
            </a:r>
            <a:r>
              <a:rPr sz="2000" b="1" dirty="0">
                <a:latin typeface="Arial"/>
                <a:cs typeface="Arial"/>
              </a:rPr>
              <a:t>on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next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lecture)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739" y="3099307"/>
            <a:ext cx="229997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Classification</a:t>
            </a:r>
            <a:r>
              <a:rPr sz="2000" b="1" spc="-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pharmaceutical </a:t>
            </a:r>
            <a:r>
              <a:rPr sz="2000" b="1" spc="-67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factors</a:t>
            </a:r>
            <a:endParaRPr sz="20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</a:pPr>
            <a:r>
              <a:rPr sz="2000" b="1" spc="-5" dirty="0">
                <a:latin typeface="Verdana"/>
                <a:cs typeface="Verdana"/>
              </a:rPr>
              <a:t>(their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types)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208148" y="2263013"/>
            <a:ext cx="6290310" cy="821690"/>
            <a:chOff x="2208148" y="2263013"/>
            <a:chExt cx="6290310" cy="821690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22753" y="2277618"/>
              <a:ext cx="6260592" cy="79248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222753" y="2277618"/>
              <a:ext cx="6261100" cy="792480"/>
            </a:xfrm>
            <a:custGeom>
              <a:avLst/>
              <a:gdLst/>
              <a:ahLst/>
              <a:cxnLst/>
              <a:rect l="l" t="t" r="r" b="b"/>
              <a:pathLst>
                <a:path w="6261100" h="792480">
                  <a:moveTo>
                    <a:pt x="0" y="396240"/>
                  </a:moveTo>
                  <a:lnTo>
                    <a:pt x="2666" y="350033"/>
                  </a:lnTo>
                  <a:lnTo>
                    <a:pt x="10465" y="305390"/>
                  </a:lnTo>
                  <a:lnTo>
                    <a:pt x="23102" y="262611"/>
                  </a:lnTo>
                  <a:lnTo>
                    <a:pt x="40277" y="221990"/>
                  </a:lnTo>
                  <a:lnTo>
                    <a:pt x="61693" y="183827"/>
                  </a:lnTo>
                  <a:lnTo>
                    <a:pt x="87054" y="148418"/>
                  </a:lnTo>
                  <a:lnTo>
                    <a:pt x="116062" y="116062"/>
                  </a:lnTo>
                  <a:lnTo>
                    <a:pt x="148418" y="87054"/>
                  </a:lnTo>
                  <a:lnTo>
                    <a:pt x="183827" y="61693"/>
                  </a:lnTo>
                  <a:lnTo>
                    <a:pt x="221990" y="40277"/>
                  </a:lnTo>
                  <a:lnTo>
                    <a:pt x="262611" y="23102"/>
                  </a:lnTo>
                  <a:lnTo>
                    <a:pt x="305390" y="10465"/>
                  </a:lnTo>
                  <a:lnTo>
                    <a:pt x="350033" y="2666"/>
                  </a:lnTo>
                  <a:lnTo>
                    <a:pt x="396239" y="0"/>
                  </a:lnTo>
                  <a:lnTo>
                    <a:pt x="5864352" y="0"/>
                  </a:lnTo>
                  <a:lnTo>
                    <a:pt x="5910558" y="2666"/>
                  </a:lnTo>
                  <a:lnTo>
                    <a:pt x="5955201" y="10465"/>
                  </a:lnTo>
                  <a:lnTo>
                    <a:pt x="5997980" y="23102"/>
                  </a:lnTo>
                  <a:lnTo>
                    <a:pt x="6038601" y="40277"/>
                  </a:lnTo>
                  <a:lnTo>
                    <a:pt x="6076764" y="61693"/>
                  </a:lnTo>
                  <a:lnTo>
                    <a:pt x="6112173" y="87054"/>
                  </a:lnTo>
                  <a:lnTo>
                    <a:pt x="6144529" y="116062"/>
                  </a:lnTo>
                  <a:lnTo>
                    <a:pt x="6173537" y="148418"/>
                  </a:lnTo>
                  <a:lnTo>
                    <a:pt x="6198898" y="183827"/>
                  </a:lnTo>
                  <a:lnTo>
                    <a:pt x="6220314" y="221990"/>
                  </a:lnTo>
                  <a:lnTo>
                    <a:pt x="6237489" y="262611"/>
                  </a:lnTo>
                  <a:lnTo>
                    <a:pt x="6250126" y="305390"/>
                  </a:lnTo>
                  <a:lnTo>
                    <a:pt x="6257925" y="350033"/>
                  </a:lnTo>
                  <a:lnTo>
                    <a:pt x="6260592" y="396240"/>
                  </a:lnTo>
                  <a:lnTo>
                    <a:pt x="6257925" y="442446"/>
                  </a:lnTo>
                  <a:lnTo>
                    <a:pt x="6250126" y="487089"/>
                  </a:lnTo>
                  <a:lnTo>
                    <a:pt x="6237489" y="529868"/>
                  </a:lnTo>
                  <a:lnTo>
                    <a:pt x="6220314" y="570489"/>
                  </a:lnTo>
                  <a:lnTo>
                    <a:pt x="6198898" y="608652"/>
                  </a:lnTo>
                  <a:lnTo>
                    <a:pt x="6173537" y="644061"/>
                  </a:lnTo>
                  <a:lnTo>
                    <a:pt x="6144529" y="676417"/>
                  </a:lnTo>
                  <a:lnTo>
                    <a:pt x="6112173" y="705425"/>
                  </a:lnTo>
                  <a:lnTo>
                    <a:pt x="6076764" y="730786"/>
                  </a:lnTo>
                  <a:lnTo>
                    <a:pt x="6038601" y="752202"/>
                  </a:lnTo>
                  <a:lnTo>
                    <a:pt x="5997980" y="769377"/>
                  </a:lnTo>
                  <a:lnTo>
                    <a:pt x="5955201" y="782014"/>
                  </a:lnTo>
                  <a:lnTo>
                    <a:pt x="5910558" y="789813"/>
                  </a:lnTo>
                  <a:lnTo>
                    <a:pt x="5864352" y="792480"/>
                  </a:lnTo>
                  <a:lnTo>
                    <a:pt x="396239" y="792480"/>
                  </a:lnTo>
                  <a:lnTo>
                    <a:pt x="350033" y="789813"/>
                  </a:lnTo>
                  <a:lnTo>
                    <a:pt x="305390" y="782014"/>
                  </a:lnTo>
                  <a:lnTo>
                    <a:pt x="262611" y="769377"/>
                  </a:lnTo>
                  <a:lnTo>
                    <a:pt x="221990" y="752202"/>
                  </a:lnTo>
                  <a:lnTo>
                    <a:pt x="183827" y="730786"/>
                  </a:lnTo>
                  <a:lnTo>
                    <a:pt x="148418" y="705425"/>
                  </a:lnTo>
                  <a:lnTo>
                    <a:pt x="116062" y="676417"/>
                  </a:lnTo>
                  <a:lnTo>
                    <a:pt x="87054" y="644061"/>
                  </a:lnTo>
                  <a:lnTo>
                    <a:pt x="61693" y="608652"/>
                  </a:lnTo>
                  <a:lnTo>
                    <a:pt x="40277" y="570489"/>
                  </a:lnTo>
                  <a:lnTo>
                    <a:pt x="23102" y="529868"/>
                  </a:lnTo>
                  <a:lnTo>
                    <a:pt x="10465" y="487089"/>
                  </a:lnTo>
                  <a:lnTo>
                    <a:pt x="2666" y="442446"/>
                  </a:lnTo>
                  <a:lnTo>
                    <a:pt x="0" y="39624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565907" y="2504948"/>
            <a:ext cx="54825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Simple</a:t>
            </a:r>
            <a:r>
              <a:rPr sz="2000" b="1" spc="-2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CC0518"/>
                </a:solidFill>
                <a:latin typeface="Verdana"/>
                <a:cs typeface="Verdana"/>
              </a:rPr>
              <a:t>chemical</a:t>
            </a:r>
            <a:r>
              <a:rPr sz="2000" b="1" spc="-3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modification</a:t>
            </a:r>
            <a:r>
              <a:rPr sz="2000" b="1" spc="-2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of</a:t>
            </a:r>
            <a:r>
              <a:rPr sz="2000" b="1" spc="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CC0518"/>
                </a:solidFill>
                <a:latin typeface="Verdana"/>
                <a:cs typeface="Verdana"/>
              </a:rPr>
              <a:t>drugs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44424" y="1484375"/>
            <a:ext cx="2743200" cy="4840605"/>
            <a:chOff x="344424" y="1484375"/>
            <a:chExt cx="2743200" cy="4840605"/>
          </a:xfrm>
        </p:grpSpPr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4424" y="1484375"/>
              <a:ext cx="507491" cy="43281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3672" y="1531619"/>
              <a:ext cx="341376" cy="35051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69948" y="2490215"/>
              <a:ext cx="507491" cy="43433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49196" y="2538983"/>
              <a:ext cx="341376" cy="35051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77084" y="3645408"/>
              <a:ext cx="510540" cy="43281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56331" y="3692652"/>
              <a:ext cx="342900" cy="35052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40863" y="4811267"/>
              <a:ext cx="510540" cy="43434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20112" y="4860035"/>
              <a:ext cx="342900" cy="35051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27404" y="5891784"/>
              <a:ext cx="507491" cy="43281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06652" y="5939028"/>
              <a:ext cx="341375" cy="350520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494791" y="1510030"/>
            <a:ext cx="1670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27047" y="2540635"/>
            <a:ext cx="1670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28722" y="3671061"/>
            <a:ext cx="1670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3</a:t>
            </a:r>
            <a:endParaRPr sz="20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498598" y="4861940"/>
            <a:ext cx="1670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4</a:t>
            </a:r>
            <a:endParaRPr sz="20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485391" y="5954369"/>
            <a:ext cx="1670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5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9" name="object 3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34923" y="65531"/>
            <a:ext cx="8859774" cy="640842"/>
          </a:xfrm>
          <a:prstGeom prst="rect">
            <a:avLst/>
          </a:prstGeom>
        </p:spPr>
      </p:pic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693521" y="131190"/>
            <a:ext cx="8530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CC0518"/>
                </a:solidFill>
              </a:rPr>
              <a:t>CLASSIFICATION</a:t>
            </a:r>
            <a:r>
              <a:rPr spc="15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OF</a:t>
            </a:r>
            <a:r>
              <a:rPr spc="-10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PHARMACEUTICAL</a:t>
            </a:r>
            <a:r>
              <a:rPr spc="15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FACTORS</a:t>
            </a:r>
          </a:p>
        </p:txBody>
      </p: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572" y="6124955"/>
            <a:ext cx="9901555" cy="733425"/>
          </a:xfrm>
          <a:custGeom>
            <a:avLst/>
            <a:gdLst/>
            <a:ahLst/>
            <a:cxnLst/>
            <a:rect l="l" t="t" r="r" b="b"/>
            <a:pathLst>
              <a:path w="9901555" h="733425">
                <a:moveTo>
                  <a:pt x="0" y="733004"/>
                </a:moveTo>
                <a:lnTo>
                  <a:pt x="9901428" y="733004"/>
                </a:lnTo>
                <a:lnTo>
                  <a:pt x="9901428" y="0"/>
                </a:lnTo>
                <a:lnTo>
                  <a:pt x="0" y="0"/>
                </a:lnTo>
                <a:lnTo>
                  <a:pt x="0" y="733004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047" y="712200"/>
            <a:ext cx="9903460" cy="3796029"/>
            <a:chOff x="3047" y="712200"/>
            <a:chExt cx="9903460" cy="3796029"/>
          </a:xfrm>
        </p:grpSpPr>
        <p:sp>
          <p:nvSpPr>
            <p:cNvPr id="5" name="object 5"/>
            <p:cNvSpPr/>
            <p:nvPr/>
          </p:nvSpPr>
          <p:spPr>
            <a:xfrm>
              <a:off x="3048" y="712203"/>
              <a:ext cx="9903460" cy="3796029"/>
            </a:xfrm>
            <a:custGeom>
              <a:avLst/>
              <a:gdLst/>
              <a:ahLst/>
              <a:cxnLst/>
              <a:rect l="l" t="t" r="r" b="b"/>
              <a:pathLst>
                <a:path w="9903460" h="3796029">
                  <a:moveTo>
                    <a:pt x="9902952" y="269252"/>
                  </a:moveTo>
                  <a:lnTo>
                    <a:pt x="9890557" y="269252"/>
                  </a:lnTo>
                  <a:lnTo>
                    <a:pt x="9881743" y="3695"/>
                  </a:lnTo>
                  <a:lnTo>
                    <a:pt x="4212463" y="2552"/>
                  </a:lnTo>
                  <a:lnTo>
                    <a:pt x="4151680" y="2324"/>
                  </a:lnTo>
                  <a:lnTo>
                    <a:pt x="4111155" y="1739"/>
                  </a:lnTo>
                  <a:lnTo>
                    <a:pt x="4071175" y="0"/>
                  </a:lnTo>
                  <a:lnTo>
                    <a:pt x="4071734" y="114"/>
                  </a:lnTo>
                  <a:lnTo>
                    <a:pt x="4072585" y="927"/>
                  </a:lnTo>
                  <a:lnTo>
                    <a:pt x="4069727" y="2628"/>
                  </a:lnTo>
                  <a:lnTo>
                    <a:pt x="4059186" y="5422"/>
                  </a:lnTo>
                  <a:lnTo>
                    <a:pt x="4036949" y="9537"/>
                  </a:lnTo>
                  <a:lnTo>
                    <a:pt x="3739388" y="100342"/>
                  </a:lnTo>
                  <a:lnTo>
                    <a:pt x="3704691" y="110261"/>
                  </a:lnTo>
                  <a:lnTo>
                    <a:pt x="3680803" y="118389"/>
                  </a:lnTo>
                  <a:lnTo>
                    <a:pt x="3659009" y="125056"/>
                  </a:lnTo>
                  <a:lnTo>
                    <a:pt x="3630625" y="130568"/>
                  </a:lnTo>
                  <a:lnTo>
                    <a:pt x="3586950" y="135267"/>
                  </a:lnTo>
                  <a:lnTo>
                    <a:pt x="3519297" y="139458"/>
                  </a:lnTo>
                  <a:lnTo>
                    <a:pt x="2265489" y="137045"/>
                  </a:lnTo>
                  <a:lnTo>
                    <a:pt x="1133944" y="133972"/>
                  </a:lnTo>
                  <a:lnTo>
                    <a:pt x="0" y="130187"/>
                  </a:lnTo>
                  <a:lnTo>
                    <a:pt x="0" y="503948"/>
                  </a:lnTo>
                  <a:lnTo>
                    <a:pt x="1524" y="503948"/>
                  </a:lnTo>
                  <a:lnTo>
                    <a:pt x="1524" y="3795788"/>
                  </a:lnTo>
                  <a:lnTo>
                    <a:pt x="9902952" y="3795788"/>
                  </a:lnTo>
                  <a:lnTo>
                    <a:pt x="9902952" y="269252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91968" y="1915668"/>
              <a:ext cx="620395" cy="1214755"/>
            </a:xfrm>
            <a:custGeom>
              <a:avLst/>
              <a:gdLst/>
              <a:ahLst/>
              <a:cxnLst/>
              <a:rect l="l" t="t" r="r" b="b"/>
              <a:pathLst>
                <a:path w="620395" h="1214755">
                  <a:moveTo>
                    <a:pt x="0" y="0"/>
                  </a:moveTo>
                  <a:lnTo>
                    <a:pt x="0" y="1214628"/>
                  </a:lnTo>
                  <a:lnTo>
                    <a:pt x="620268" y="6073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5175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77183" y="1202436"/>
              <a:ext cx="6204204" cy="26395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30524" y="1298448"/>
              <a:ext cx="6102096" cy="253288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736975" y="1443355"/>
            <a:ext cx="55587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51205" algn="l"/>
                <a:tab pos="1722755" algn="l"/>
                <a:tab pos="2795270" algn="l"/>
                <a:tab pos="4481195" algn="l"/>
                <a:tab pos="5197475" algn="l"/>
              </a:tabLst>
            </a:pPr>
            <a:r>
              <a:rPr sz="2000" b="1" dirty="0">
                <a:latin typeface="Verdana"/>
                <a:cs typeface="Verdana"/>
              </a:rPr>
              <a:t>The	</a:t>
            </a:r>
            <a:r>
              <a:rPr sz="2000" b="1" spc="-5" dirty="0">
                <a:latin typeface="Verdana"/>
                <a:cs typeface="Verdana"/>
              </a:rPr>
              <a:t>s</a:t>
            </a:r>
            <a:r>
              <a:rPr sz="2000" b="1" spc="-10" dirty="0">
                <a:latin typeface="Verdana"/>
                <a:cs typeface="Verdana"/>
              </a:rPr>
              <a:t>am</a:t>
            </a:r>
            <a:r>
              <a:rPr sz="2000" b="1" dirty="0">
                <a:latin typeface="Verdana"/>
                <a:cs typeface="Verdana"/>
              </a:rPr>
              <a:t>e	active	i</a:t>
            </a:r>
            <a:r>
              <a:rPr sz="2000" b="1" spc="-15" dirty="0">
                <a:latin typeface="Verdana"/>
                <a:cs typeface="Verdana"/>
              </a:rPr>
              <a:t>n</a:t>
            </a:r>
            <a:r>
              <a:rPr sz="2000" b="1" spc="-5" dirty="0">
                <a:latin typeface="Verdana"/>
                <a:cs typeface="Verdana"/>
              </a:rPr>
              <a:t>gre</a:t>
            </a:r>
            <a:r>
              <a:rPr sz="2000" b="1" spc="5" dirty="0">
                <a:latin typeface="Verdana"/>
                <a:cs typeface="Verdana"/>
              </a:rPr>
              <a:t>d</a:t>
            </a:r>
            <a:r>
              <a:rPr sz="2000" b="1" dirty="0">
                <a:latin typeface="Verdana"/>
                <a:cs typeface="Verdana"/>
              </a:rPr>
              <a:t>ient	</a:t>
            </a:r>
            <a:r>
              <a:rPr sz="2000" b="1" spc="-5" dirty="0">
                <a:latin typeface="Verdana"/>
                <a:cs typeface="Verdana"/>
              </a:rPr>
              <a:t>ca</a:t>
            </a:r>
            <a:r>
              <a:rPr sz="2000" b="1" dirty="0">
                <a:latin typeface="Verdana"/>
                <a:cs typeface="Verdana"/>
              </a:rPr>
              <a:t>n	be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36975" y="1748155"/>
            <a:ext cx="555815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incorporated</a:t>
            </a:r>
            <a:r>
              <a:rPr sz="2000" b="1" spc="9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into</a:t>
            </a:r>
            <a:r>
              <a:rPr sz="2000" b="1" spc="9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9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drug</a:t>
            </a:r>
            <a:r>
              <a:rPr sz="2000" b="1" spc="10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in</a:t>
            </a:r>
            <a:r>
              <a:rPr sz="2000" b="1" spc="9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10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form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23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various</a:t>
            </a:r>
            <a:r>
              <a:rPr sz="2000" b="1" spc="22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chemicals</a:t>
            </a:r>
            <a:r>
              <a:rPr sz="2000" b="1" spc="23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(salt,</a:t>
            </a:r>
            <a:r>
              <a:rPr sz="2000" b="1" spc="229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base,</a:t>
            </a:r>
            <a:r>
              <a:rPr sz="2000" b="1" spc="229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acid,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36975" y="2357755"/>
            <a:ext cx="555942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84885" algn="l"/>
                <a:tab pos="2330450" algn="l"/>
                <a:tab pos="4056379" algn="l"/>
                <a:tab pos="4961255" algn="l"/>
              </a:tabLst>
            </a:pPr>
            <a:r>
              <a:rPr sz="2000" b="1" spc="-5" dirty="0">
                <a:latin typeface="Verdana"/>
                <a:cs typeface="Verdana"/>
              </a:rPr>
              <a:t>ester</a:t>
            </a:r>
            <a:r>
              <a:rPr sz="2000" b="1" dirty="0">
                <a:latin typeface="Verdana"/>
                <a:cs typeface="Verdana"/>
              </a:rPr>
              <a:t>,	</a:t>
            </a:r>
            <a:r>
              <a:rPr sz="2000" b="1" spc="-5" dirty="0">
                <a:latin typeface="Verdana"/>
                <a:cs typeface="Verdana"/>
              </a:rPr>
              <a:t>c</a:t>
            </a:r>
            <a:r>
              <a:rPr sz="2000" b="1" spc="-15" dirty="0">
                <a:latin typeface="Verdana"/>
                <a:cs typeface="Verdana"/>
              </a:rPr>
              <a:t>o</a:t>
            </a:r>
            <a:r>
              <a:rPr sz="2000" b="1" spc="-5" dirty="0">
                <a:latin typeface="Verdana"/>
                <a:cs typeface="Verdana"/>
              </a:rPr>
              <a:t>m</a:t>
            </a:r>
            <a:r>
              <a:rPr sz="2000" b="1" dirty="0">
                <a:latin typeface="Verdana"/>
                <a:cs typeface="Verdana"/>
              </a:rPr>
              <a:t>p</a:t>
            </a:r>
            <a:r>
              <a:rPr sz="2000" b="1" spc="-15" dirty="0">
                <a:latin typeface="Verdana"/>
                <a:cs typeface="Verdana"/>
              </a:rPr>
              <a:t>l</a:t>
            </a:r>
            <a:r>
              <a:rPr sz="2000" b="1" spc="-5" dirty="0">
                <a:latin typeface="Verdana"/>
                <a:cs typeface="Verdana"/>
              </a:rPr>
              <a:t>e</a:t>
            </a:r>
            <a:r>
              <a:rPr sz="2000" b="1" dirty="0">
                <a:latin typeface="Verdana"/>
                <a:cs typeface="Verdana"/>
              </a:rPr>
              <a:t>x	</a:t>
            </a:r>
            <a:r>
              <a:rPr sz="2000" b="1" spc="-5" dirty="0">
                <a:latin typeface="Verdana"/>
                <a:cs typeface="Verdana"/>
              </a:rPr>
              <a:t>c</a:t>
            </a:r>
            <a:r>
              <a:rPr sz="2000" b="1" spc="-15" dirty="0">
                <a:latin typeface="Verdana"/>
                <a:cs typeface="Verdana"/>
              </a:rPr>
              <a:t>o</a:t>
            </a:r>
            <a:r>
              <a:rPr sz="2000" b="1" spc="-5" dirty="0">
                <a:latin typeface="Verdana"/>
                <a:cs typeface="Verdana"/>
              </a:rPr>
              <a:t>mpou</a:t>
            </a:r>
            <a:r>
              <a:rPr sz="2000" b="1" spc="-15" dirty="0">
                <a:latin typeface="Verdana"/>
                <a:cs typeface="Verdana"/>
              </a:rPr>
              <a:t>n</a:t>
            </a:r>
            <a:r>
              <a:rPr sz="2000" b="1" spc="-5" dirty="0">
                <a:latin typeface="Verdana"/>
                <a:cs typeface="Verdana"/>
              </a:rPr>
              <a:t>d</a:t>
            </a:r>
            <a:r>
              <a:rPr sz="2000" b="1" dirty="0">
                <a:latin typeface="Verdana"/>
                <a:cs typeface="Verdana"/>
              </a:rPr>
              <a:t>,	</a:t>
            </a:r>
            <a:r>
              <a:rPr sz="2000" b="1" spc="-5" dirty="0">
                <a:latin typeface="Verdana"/>
                <a:cs typeface="Verdana"/>
              </a:rPr>
              <a:t>etc.</a:t>
            </a:r>
            <a:r>
              <a:rPr sz="2000" b="1" dirty="0">
                <a:latin typeface="Verdana"/>
                <a:cs typeface="Verdana"/>
              </a:rPr>
              <a:t>),	that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are</a:t>
            </a:r>
            <a:r>
              <a:rPr sz="2000" b="1" spc="29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fully</a:t>
            </a:r>
            <a:r>
              <a:rPr sz="2000" b="1" spc="29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retains</a:t>
            </a:r>
            <a:r>
              <a:rPr sz="2000" b="1" spc="29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responsibility</a:t>
            </a:r>
            <a:r>
              <a:rPr sz="2000" b="1" spc="29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for</a:t>
            </a:r>
            <a:r>
              <a:rPr sz="2000" b="1" spc="30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36975" y="2967608"/>
            <a:ext cx="555879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2901950" algn="l"/>
                <a:tab pos="4258945" algn="l"/>
                <a:tab pos="5078730" algn="l"/>
              </a:tabLst>
            </a:pPr>
            <a:r>
              <a:rPr sz="2000" b="1" spc="-5" dirty="0">
                <a:latin typeface="Verdana"/>
                <a:cs typeface="Verdana"/>
              </a:rPr>
              <a:t>ph</a:t>
            </a:r>
            <a:r>
              <a:rPr sz="2000" b="1" spc="5" dirty="0">
                <a:latin typeface="Verdana"/>
                <a:cs typeface="Verdana"/>
              </a:rPr>
              <a:t>a</a:t>
            </a:r>
            <a:r>
              <a:rPr sz="2000" b="1" spc="-15" dirty="0">
                <a:latin typeface="Verdana"/>
                <a:cs typeface="Verdana"/>
              </a:rPr>
              <a:t>r</a:t>
            </a:r>
            <a:r>
              <a:rPr sz="2000" b="1" spc="-5" dirty="0">
                <a:latin typeface="Verdana"/>
                <a:cs typeface="Verdana"/>
              </a:rPr>
              <a:t>m</a:t>
            </a:r>
            <a:r>
              <a:rPr sz="2000" b="1" spc="5" dirty="0">
                <a:latin typeface="Verdana"/>
                <a:cs typeface="Verdana"/>
              </a:rPr>
              <a:t>a</a:t>
            </a:r>
            <a:r>
              <a:rPr sz="2000" b="1" spc="-15" dirty="0">
                <a:latin typeface="Verdana"/>
                <a:cs typeface="Verdana"/>
              </a:rPr>
              <a:t>c</a:t>
            </a:r>
            <a:r>
              <a:rPr sz="2000" b="1" dirty="0">
                <a:latin typeface="Verdana"/>
                <a:cs typeface="Verdana"/>
              </a:rPr>
              <a:t>o</a:t>
            </a:r>
            <a:r>
              <a:rPr sz="2000" b="1" spc="-10" dirty="0">
                <a:latin typeface="Verdana"/>
                <a:cs typeface="Verdana"/>
              </a:rPr>
              <a:t>l</a:t>
            </a:r>
            <a:r>
              <a:rPr sz="2000" b="1" dirty="0">
                <a:latin typeface="Verdana"/>
                <a:cs typeface="Verdana"/>
              </a:rPr>
              <a:t>o</a:t>
            </a:r>
            <a:r>
              <a:rPr sz="2000" b="1" spc="5" dirty="0">
                <a:latin typeface="Verdana"/>
                <a:cs typeface="Verdana"/>
              </a:rPr>
              <a:t>g</a:t>
            </a:r>
            <a:r>
              <a:rPr sz="2000" b="1" dirty="0">
                <a:latin typeface="Verdana"/>
                <a:cs typeface="Verdana"/>
              </a:rPr>
              <a:t>ical	</a:t>
            </a:r>
            <a:r>
              <a:rPr sz="2000" b="1" spc="-15" dirty="0">
                <a:latin typeface="Verdana"/>
                <a:cs typeface="Verdana"/>
              </a:rPr>
              <a:t>e</a:t>
            </a:r>
            <a:r>
              <a:rPr sz="2000" b="1" dirty="0">
                <a:latin typeface="Verdana"/>
                <a:cs typeface="Verdana"/>
              </a:rPr>
              <a:t>ff</a:t>
            </a:r>
            <a:r>
              <a:rPr sz="2000" b="1" spc="-5" dirty="0">
                <a:latin typeface="Verdana"/>
                <a:cs typeface="Verdana"/>
              </a:rPr>
              <a:t>ec</a:t>
            </a:r>
            <a:r>
              <a:rPr sz="2000" b="1" dirty="0">
                <a:latin typeface="Verdana"/>
                <a:cs typeface="Verdana"/>
              </a:rPr>
              <a:t>t	of	the  molecule</a:t>
            </a:r>
            <a:r>
              <a:rPr sz="2000" b="1" spc="-5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substance</a:t>
            </a:r>
            <a:r>
              <a:rPr sz="2000" b="1" spc="-5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(pharmacophore)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26136" y="1897379"/>
            <a:ext cx="2465070" cy="1317625"/>
            <a:chOff x="326136" y="1897379"/>
            <a:chExt cx="2465070" cy="131762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4904" y="1959863"/>
              <a:ext cx="2416302" cy="125501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5186" y="1916429"/>
              <a:ext cx="2377440" cy="121615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45186" y="1916429"/>
              <a:ext cx="2377440" cy="1216660"/>
            </a:xfrm>
            <a:custGeom>
              <a:avLst/>
              <a:gdLst/>
              <a:ahLst/>
              <a:cxnLst/>
              <a:rect l="l" t="t" r="r" b="b"/>
              <a:pathLst>
                <a:path w="2377440" h="1216660">
                  <a:moveTo>
                    <a:pt x="0" y="202692"/>
                  </a:moveTo>
                  <a:lnTo>
                    <a:pt x="5352" y="156234"/>
                  </a:lnTo>
                  <a:lnTo>
                    <a:pt x="20600" y="113577"/>
                  </a:lnTo>
                  <a:lnTo>
                    <a:pt x="44527" y="75942"/>
                  </a:lnTo>
                  <a:lnTo>
                    <a:pt x="75915" y="44547"/>
                  </a:lnTo>
                  <a:lnTo>
                    <a:pt x="113550" y="20611"/>
                  </a:lnTo>
                  <a:lnTo>
                    <a:pt x="156214" y="5356"/>
                  </a:lnTo>
                  <a:lnTo>
                    <a:pt x="202692" y="0"/>
                  </a:lnTo>
                  <a:lnTo>
                    <a:pt x="2174747" y="0"/>
                  </a:lnTo>
                  <a:lnTo>
                    <a:pt x="2221205" y="5356"/>
                  </a:lnTo>
                  <a:lnTo>
                    <a:pt x="2263862" y="20611"/>
                  </a:lnTo>
                  <a:lnTo>
                    <a:pt x="2301497" y="44547"/>
                  </a:lnTo>
                  <a:lnTo>
                    <a:pt x="2332892" y="75942"/>
                  </a:lnTo>
                  <a:lnTo>
                    <a:pt x="2356828" y="113577"/>
                  </a:lnTo>
                  <a:lnTo>
                    <a:pt x="2372083" y="156234"/>
                  </a:lnTo>
                  <a:lnTo>
                    <a:pt x="2377440" y="202692"/>
                  </a:lnTo>
                  <a:lnTo>
                    <a:pt x="2377440" y="1013460"/>
                  </a:lnTo>
                  <a:lnTo>
                    <a:pt x="2372083" y="1059917"/>
                  </a:lnTo>
                  <a:lnTo>
                    <a:pt x="2356828" y="1102574"/>
                  </a:lnTo>
                  <a:lnTo>
                    <a:pt x="2332892" y="1140209"/>
                  </a:lnTo>
                  <a:lnTo>
                    <a:pt x="2301497" y="1171604"/>
                  </a:lnTo>
                  <a:lnTo>
                    <a:pt x="2263862" y="1195540"/>
                  </a:lnTo>
                  <a:lnTo>
                    <a:pt x="2221205" y="1210795"/>
                  </a:lnTo>
                  <a:lnTo>
                    <a:pt x="2174747" y="1216152"/>
                  </a:lnTo>
                  <a:lnTo>
                    <a:pt x="202692" y="1216152"/>
                  </a:lnTo>
                  <a:lnTo>
                    <a:pt x="156214" y="1210795"/>
                  </a:lnTo>
                  <a:lnTo>
                    <a:pt x="113550" y="1195540"/>
                  </a:lnTo>
                  <a:lnTo>
                    <a:pt x="75915" y="1171604"/>
                  </a:lnTo>
                  <a:lnTo>
                    <a:pt x="44527" y="1140209"/>
                  </a:lnTo>
                  <a:lnTo>
                    <a:pt x="20600" y="1102574"/>
                  </a:lnTo>
                  <a:lnTo>
                    <a:pt x="5352" y="1059917"/>
                  </a:lnTo>
                  <a:lnTo>
                    <a:pt x="0" y="1013460"/>
                  </a:lnTo>
                  <a:lnTo>
                    <a:pt x="0" y="202692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4859" y="1950707"/>
              <a:ext cx="1456181" cy="56770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5048" y="2255507"/>
              <a:ext cx="1494282" cy="56770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3211" y="2560307"/>
              <a:ext cx="1850898" cy="567702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700227" y="2015108"/>
            <a:ext cx="153797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1207A0"/>
                </a:solidFill>
                <a:latin typeface="Arial"/>
                <a:cs typeface="Arial"/>
              </a:rPr>
              <a:t>A simple </a:t>
            </a:r>
            <a:r>
              <a:rPr sz="2000" b="1" spc="5" dirty="0">
                <a:solidFill>
                  <a:srgbClr val="1207A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207A0"/>
                </a:solidFill>
                <a:latin typeface="Arial"/>
                <a:cs typeface="Arial"/>
              </a:rPr>
              <a:t>chemical </a:t>
            </a:r>
            <a:r>
              <a:rPr sz="2000" b="1" spc="5" dirty="0">
                <a:solidFill>
                  <a:srgbClr val="1207A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207A0"/>
                </a:solidFill>
                <a:latin typeface="Arial"/>
                <a:cs typeface="Arial"/>
              </a:rPr>
              <a:t>mo</a:t>
            </a:r>
            <a:r>
              <a:rPr sz="2000" b="1" spc="-10" dirty="0">
                <a:solidFill>
                  <a:srgbClr val="1207A0"/>
                </a:solidFill>
                <a:latin typeface="Arial"/>
                <a:cs typeface="Arial"/>
              </a:rPr>
              <a:t>d</a:t>
            </a:r>
            <a:r>
              <a:rPr sz="2000" b="1" dirty="0">
                <a:solidFill>
                  <a:srgbClr val="1207A0"/>
                </a:solidFill>
                <a:latin typeface="Arial"/>
                <a:cs typeface="Arial"/>
              </a:rPr>
              <a:t>ification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4507991"/>
            <a:ext cx="9906000" cy="1617345"/>
          </a:xfrm>
          <a:custGeom>
            <a:avLst/>
            <a:gdLst/>
            <a:ahLst/>
            <a:cxnLst/>
            <a:rect l="l" t="t" r="r" b="b"/>
            <a:pathLst>
              <a:path w="9906000" h="1617345">
                <a:moveTo>
                  <a:pt x="9906000" y="0"/>
                </a:moveTo>
                <a:lnTo>
                  <a:pt x="0" y="0"/>
                </a:lnTo>
                <a:lnTo>
                  <a:pt x="0" y="1616963"/>
                </a:lnTo>
                <a:lnTo>
                  <a:pt x="9906000" y="1616963"/>
                </a:lnTo>
                <a:lnTo>
                  <a:pt x="9906000" y="0"/>
                </a:lnTo>
                <a:close/>
              </a:path>
            </a:pathLst>
          </a:custGeom>
          <a:solidFill>
            <a:srgbClr val="B8E2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483233" y="4539488"/>
            <a:ext cx="6941184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 marR="71755" algn="ctr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1207A0"/>
                </a:solidFill>
                <a:latin typeface="Verdana"/>
                <a:cs typeface="Verdana"/>
              </a:rPr>
              <a:t>novocaine</a:t>
            </a:r>
            <a:r>
              <a:rPr sz="2000" spc="-4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207A0"/>
                </a:solidFill>
                <a:latin typeface="Verdana"/>
                <a:cs typeface="Verdana"/>
              </a:rPr>
              <a:t>-</a:t>
            </a:r>
            <a:r>
              <a:rPr sz="2000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1207A0"/>
                </a:solidFill>
                <a:latin typeface="Verdana"/>
                <a:cs typeface="Verdana"/>
              </a:rPr>
              <a:t>base</a:t>
            </a:r>
            <a:r>
              <a:rPr sz="2000" spc="-2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and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CC0518"/>
                </a:solidFill>
                <a:latin typeface="Verdana"/>
                <a:cs typeface="Verdana"/>
              </a:rPr>
              <a:t>novocaine</a:t>
            </a:r>
            <a:r>
              <a:rPr sz="2000" spc="-3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CC0518"/>
                </a:solidFill>
                <a:latin typeface="Verdana"/>
                <a:cs typeface="Verdana"/>
              </a:rPr>
              <a:t>hydrochloride</a:t>
            </a:r>
            <a:r>
              <a:rPr sz="2000" spc="-1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CC0518"/>
                </a:solidFill>
                <a:latin typeface="Verdana"/>
                <a:cs typeface="Verdana"/>
              </a:rPr>
              <a:t>-</a:t>
            </a:r>
            <a:r>
              <a:rPr sz="2000" spc="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CC0518"/>
                </a:solidFill>
                <a:latin typeface="Verdana"/>
                <a:cs typeface="Verdana"/>
              </a:rPr>
              <a:t>salt; </a:t>
            </a:r>
            <a:r>
              <a:rPr sz="2000" spc="-69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1207A0"/>
                </a:solidFill>
                <a:latin typeface="Verdana"/>
                <a:cs typeface="Verdana"/>
              </a:rPr>
              <a:t>codeine </a:t>
            </a:r>
            <a:r>
              <a:rPr sz="2000" dirty="0">
                <a:solidFill>
                  <a:srgbClr val="1207A0"/>
                </a:solidFill>
                <a:latin typeface="Verdana"/>
                <a:cs typeface="Verdana"/>
              </a:rPr>
              <a:t>- </a:t>
            </a:r>
            <a:r>
              <a:rPr sz="2000" spc="-5" dirty="0">
                <a:solidFill>
                  <a:srgbClr val="1207A0"/>
                </a:solidFill>
                <a:latin typeface="Verdana"/>
                <a:cs typeface="Verdana"/>
              </a:rPr>
              <a:t>base </a:t>
            </a:r>
            <a:r>
              <a:rPr sz="2000" dirty="0">
                <a:latin typeface="Verdana"/>
                <a:cs typeface="Verdana"/>
              </a:rPr>
              <a:t>and </a:t>
            </a:r>
            <a:r>
              <a:rPr sz="2000" spc="-5" dirty="0">
                <a:solidFill>
                  <a:srgbClr val="CC0518"/>
                </a:solidFill>
                <a:latin typeface="Verdana"/>
                <a:cs typeface="Verdana"/>
              </a:rPr>
              <a:t>codeine phosphate </a:t>
            </a:r>
            <a:r>
              <a:rPr sz="2000" dirty="0">
                <a:solidFill>
                  <a:srgbClr val="CC0518"/>
                </a:solidFill>
                <a:latin typeface="Verdana"/>
                <a:cs typeface="Verdana"/>
              </a:rPr>
              <a:t>- </a:t>
            </a:r>
            <a:r>
              <a:rPr sz="2000" spc="-5" dirty="0">
                <a:solidFill>
                  <a:srgbClr val="CC0518"/>
                </a:solidFill>
                <a:latin typeface="Verdana"/>
                <a:cs typeface="Verdana"/>
              </a:rPr>
              <a:t>salt; </a:t>
            </a:r>
            <a:r>
              <a:rPr sz="200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1207A0"/>
                </a:solidFill>
                <a:latin typeface="Verdana"/>
                <a:cs typeface="Verdana"/>
              </a:rPr>
              <a:t>Caffeine</a:t>
            </a:r>
            <a:r>
              <a:rPr sz="2000" spc="-1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207A0"/>
                </a:solidFill>
                <a:latin typeface="Verdana"/>
                <a:cs typeface="Verdana"/>
              </a:rPr>
              <a:t>-</a:t>
            </a:r>
            <a:r>
              <a:rPr sz="2000" spc="-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207A0"/>
                </a:solidFill>
                <a:latin typeface="Verdana"/>
                <a:cs typeface="Verdana"/>
              </a:rPr>
              <a:t>base</a:t>
            </a:r>
            <a:r>
              <a:rPr sz="2000" spc="-1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and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CC0518"/>
                </a:solidFill>
                <a:latin typeface="Verdana"/>
                <a:cs typeface="Verdana"/>
              </a:rPr>
              <a:t>caffeinesodium</a:t>
            </a:r>
            <a:r>
              <a:rPr sz="2000" spc="-5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CC0518"/>
                </a:solidFill>
                <a:latin typeface="Verdana"/>
                <a:cs typeface="Verdana"/>
              </a:rPr>
              <a:t>benzoate</a:t>
            </a:r>
            <a:r>
              <a:rPr sz="2000" spc="-1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CC0518"/>
                </a:solidFill>
                <a:latin typeface="Verdana"/>
                <a:cs typeface="Verdana"/>
              </a:rPr>
              <a:t>-</a:t>
            </a:r>
            <a:r>
              <a:rPr sz="2000" spc="-5" dirty="0">
                <a:solidFill>
                  <a:srgbClr val="CC0518"/>
                </a:solidFill>
                <a:latin typeface="Verdana"/>
                <a:cs typeface="Verdana"/>
              </a:rPr>
              <a:t> salt;</a:t>
            </a:r>
            <a:endParaRPr sz="2000"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1207A0"/>
                </a:solidFill>
                <a:latin typeface="Verdana"/>
                <a:cs typeface="Verdana"/>
              </a:rPr>
              <a:t>Phenobarbital </a:t>
            </a:r>
            <a:r>
              <a:rPr sz="2000" dirty="0">
                <a:solidFill>
                  <a:srgbClr val="1207A0"/>
                </a:solidFill>
                <a:latin typeface="Verdana"/>
                <a:cs typeface="Verdana"/>
              </a:rPr>
              <a:t>- </a:t>
            </a:r>
            <a:r>
              <a:rPr sz="2000" spc="-5" dirty="0">
                <a:solidFill>
                  <a:srgbClr val="1207A0"/>
                </a:solidFill>
                <a:latin typeface="Verdana"/>
                <a:cs typeface="Verdana"/>
              </a:rPr>
              <a:t>base </a:t>
            </a:r>
            <a:r>
              <a:rPr sz="2000" dirty="0">
                <a:latin typeface="Verdana"/>
                <a:cs typeface="Verdana"/>
              </a:rPr>
              <a:t>and </a:t>
            </a:r>
            <a:r>
              <a:rPr sz="2000" spc="-5" dirty="0">
                <a:solidFill>
                  <a:srgbClr val="CC0518"/>
                </a:solidFill>
                <a:latin typeface="Verdana"/>
                <a:cs typeface="Verdana"/>
              </a:rPr>
              <a:t>phenobarbital </a:t>
            </a:r>
            <a:r>
              <a:rPr sz="2000" dirty="0">
                <a:solidFill>
                  <a:srgbClr val="CC0518"/>
                </a:solidFill>
                <a:latin typeface="Verdana"/>
                <a:cs typeface="Verdana"/>
              </a:rPr>
              <a:t>sodium - </a:t>
            </a:r>
            <a:r>
              <a:rPr sz="2000" spc="-5" dirty="0">
                <a:solidFill>
                  <a:srgbClr val="CC0518"/>
                </a:solidFill>
                <a:latin typeface="Verdana"/>
                <a:cs typeface="Verdana"/>
              </a:rPr>
              <a:t>salt; </a:t>
            </a:r>
            <a:r>
              <a:rPr sz="2000" spc="-69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207A0"/>
                </a:solidFill>
                <a:latin typeface="Verdana"/>
                <a:cs typeface="Verdana"/>
              </a:rPr>
              <a:t>norsulfazol</a:t>
            </a:r>
            <a:r>
              <a:rPr sz="2000" spc="-4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207A0"/>
                </a:solidFill>
                <a:latin typeface="Verdana"/>
                <a:cs typeface="Verdana"/>
              </a:rPr>
              <a:t>-</a:t>
            </a:r>
            <a:r>
              <a:rPr sz="2000" spc="-1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1207A0"/>
                </a:solidFill>
                <a:latin typeface="Verdana"/>
                <a:cs typeface="Verdana"/>
              </a:rPr>
              <a:t>base</a:t>
            </a:r>
            <a:r>
              <a:rPr sz="2000" spc="-2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and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CC0518"/>
                </a:solidFill>
                <a:latin typeface="Verdana"/>
                <a:cs typeface="Verdana"/>
              </a:rPr>
              <a:t>norsulfazol</a:t>
            </a:r>
            <a:r>
              <a:rPr sz="2000" spc="-4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CC0518"/>
                </a:solidFill>
                <a:latin typeface="Verdana"/>
                <a:cs typeface="Verdana"/>
              </a:rPr>
              <a:t>sodium</a:t>
            </a:r>
            <a:r>
              <a:rPr sz="2000" spc="-2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CC0518"/>
                </a:solidFill>
                <a:latin typeface="Verdana"/>
                <a:cs typeface="Verdana"/>
              </a:rPr>
              <a:t>-</a:t>
            </a:r>
            <a:r>
              <a:rPr sz="2000" spc="-1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CC0518"/>
                </a:solidFill>
                <a:latin typeface="Verdana"/>
                <a:cs typeface="Verdana"/>
              </a:rPr>
              <a:t>salt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58011" y="74676"/>
            <a:ext cx="8318754" cy="640841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016914" y="140334"/>
            <a:ext cx="78701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1207A0"/>
                </a:solidFill>
              </a:rPr>
              <a:t>SIMPLE</a:t>
            </a:r>
            <a:r>
              <a:rPr spc="-20" dirty="0">
                <a:solidFill>
                  <a:srgbClr val="1207A0"/>
                </a:solidFill>
              </a:rPr>
              <a:t> </a:t>
            </a:r>
            <a:r>
              <a:rPr dirty="0">
                <a:solidFill>
                  <a:srgbClr val="1207A0"/>
                </a:solidFill>
              </a:rPr>
              <a:t>CHEMICAL</a:t>
            </a:r>
            <a:r>
              <a:rPr spc="-20" dirty="0">
                <a:solidFill>
                  <a:srgbClr val="1207A0"/>
                </a:solidFill>
              </a:rPr>
              <a:t> </a:t>
            </a:r>
            <a:r>
              <a:rPr spc="-5" dirty="0">
                <a:solidFill>
                  <a:srgbClr val="1207A0"/>
                </a:solidFill>
              </a:rPr>
              <a:t>MODIFICATION OF</a:t>
            </a:r>
            <a:r>
              <a:rPr spc="-10" dirty="0">
                <a:solidFill>
                  <a:srgbClr val="1207A0"/>
                </a:solidFill>
              </a:rPr>
              <a:t> </a:t>
            </a:r>
            <a:r>
              <a:rPr spc="-5" dirty="0">
                <a:solidFill>
                  <a:srgbClr val="1207A0"/>
                </a:solidFill>
              </a:rPr>
              <a:t>DRUGS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3" y="847344"/>
            <a:ext cx="9409938" cy="34480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13359" y="777240"/>
            <a:ext cx="9400540" cy="3438525"/>
            <a:chOff x="213359" y="777240"/>
            <a:chExt cx="9400540" cy="3438525"/>
          </a:xfrm>
        </p:grpSpPr>
        <p:sp>
          <p:nvSpPr>
            <p:cNvPr id="4" name="object 4"/>
            <p:cNvSpPr/>
            <p:nvPr/>
          </p:nvSpPr>
          <p:spPr>
            <a:xfrm>
              <a:off x="213359" y="777240"/>
              <a:ext cx="9400540" cy="3438525"/>
            </a:xfrm>
            <a:custGeom>
              <a:avLst/>
              <a:gdLst/>
              <a:ahLst/>
              <a:cxnLst/>
              <a:rect l="l" t="t" r="r" b="b"/>
              <a:pathLst>
                <a:path w="9400540" h="3438525">
                  <a:moveTo>
                    <a:pt x="9400032" y="0"/>
                  </a:moveTo>
                  <a:lnTo>
                    <a:pt x="0" y="0"/>
                  </a:lnTo>
                  <a:lnTo>
                    <a:pt x="0" y="3438144"/>
                  </a:lnTo>
                  <a:lnTo>
                    <a:pt x="9400032" y="3438144"/>
                  </a:lnTo>
                  <a:lnTo>
                    <a:pt x="9400032" y="0"/>
                  </a:lnTo>
                  <a:close/>
                </a:path>
              </a:pathLst>
            </a:custGeom>
            <a:solidFill>
              <a:srgbClr val="92D050">
                <a:alpha val="1803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2871" y="3601199"/>
              <a:ext cx="238518" cy="22023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56304" y="2360688"/>
              <a:ext cx="2047494" cy="39698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31919" y="2336304"/>
              <a:ext cx="2047494" cy="39698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945636" y="2350007"/>
              <a:ext cx="2047239" cy="396240"/>
            </a:xfrm>
            <a:custGeom>
              <a:avLst/>
              <a:gdLst/>
              <a:ahLst/>
              <a:cxnLst/>
              <a:rect l="l" t="t" r="r" b="b"/>
              <a:pathLst>
                <a:path w="2047239" h="396239">
                  <a:moveTo>
                    <a:pt x="2046732" y="0"/>
                  </a:moveTo>
                  <a:lnTo>
                    <a:pt x="0" y="0"/>
                  </a:lnTo>
                  <a:lnTo>
                    <a:pt x="0" y="396239"/>
                  </a:lnTo>
                  <a:lnTo>
                    <a:pt x="2046732" y="396239"/>
                  </a:lnTo>
                  <a:lnTo>
                    <a:pt x="2046732" y="0"/>
                  </a:lnTo>
                  <a:close/>
                </a:path>
              </a:pathLst>
            </a:custGeom>
            <a:solidFill>
              <a:srgbClr val="B8E2A0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18488" y="3576828"/>
            <a:ext cx="237744" cy="219456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618488" y="3204972"/>
            <a:ext cx="263525" cy="246379"/>
            <a:chOff x="1618488" y="3204972"/>
            <a:chExt cx="263525" cy="246379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42872" y="3229356"/>
              <a:ext cx="238518" cy="22174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8488" y="3204972"/>
              <a:ext cx="237744" cy="22098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618488" y="2845307"/>
            <a:ext cx="263525" cy="245110"/>
            <a:chOff x="1618488" y="2845307"/>
            <a:chExt cx="263525" cy="24511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2872" y="2869679"/>
              <a:ext cx="238518" cy="22023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18488" y="2845307"/>
              <a:ext cx="237744" cy="219456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11836" y="4611623"/>
            <a:ext cx="9479280" cy="1122045"/>
            <a:chOff x="211836" y="4611623"/>
            <a:chExt cx="9479280" cy="1122045"/>
          </a:xfrm>
        </p:grpSpPr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1836" y="4611623"/>
              <a:ext cx="9479280" cy="106678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8952" y="4646675"/>
              <a:ext cx="8468868" cy="108659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3558" y="4653533"/>
              <a:ext cx="9360408" cy="94792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73558" y="4653533"/>
              <a:ext cx="9360535" cy="948055"/>
            </a:xfrm>
            <a:custGeom>
              <a:avLst/>
              <a:gdLst/>
              <a:ahLst/>
              <a:cxnLst/>
              <a:rect l="l" t="t" r="r" b="b"/>
              <a:pathLst>
                <a:path w="9360535" h="948054">
                  <a:moveTo>
                    <a:pt x="0" y="157988"/>
                  </a:moveTo>
                  <a:lnTo>
                    <a:pt x="8054" y="108053"/>
                  </a:lnTo>
                  <a:lnTo>
                    <a:pt x="30484" y="64684"/>
                  </a:lnTo>
                  <a:lnTo>
                    <a:pt x="64684" y="30484"/>
                  </a:lnTo>
                  <a:lnTo>
                    <a:pt x="108053" y="8054"/>
                  </a:lnTo>
                  <a:lnTo>
                    <a:pt x="157987" y="0"/>
                  </a:lnTo>
                  <a:lnTo>
                    <a:pt x="9202420" y="0"/>
                  </a:lnTo>
                  <a:lnTo>
                    <a:pt x="9252354" y="8054"/>
                  </a:lnTo>
                  <a:lnTo>
                    <a:pt x="9295723" y="30484"/>
                  </a:lnTo>
                  <a:lnTo>
                    <a:pt x="9329923" y="64684"/>
                  </a:lnTo>
                  <a:lnTo>
                    <a:pt x="9352353" y="108053"/>
                  </a:lnTo>
                  <a:lnTo>
                    <a:pt x="9360408" y="157988"/>
                  </a:lnTo>
                  <a:lnTo>
                    <a:pt x="9360408" y="789940"/>
                  </a:lnTo>
                  <a:lnTo>
                    <a:pt x="9352353" y="839874"/>
                  </a:lnTo>
                  <a:lnTo>
                    <a:pt x="9329923" y="883243"/>
                  </a:lnTo>
                  <a:lnTo>
                    <a:pt x="9295723" y="917443"/>
                  </a:lnTo>
                  <a:lnTo>
                    <a:pt x="9252354" y="939873"/>
                  </a:lnTo>
                  <a:lnTo>
                    <a:pt x="9202420" y="947928"/>
                  </a:lnTo>
                  <a:lnTo>
                    <a:pt x="157987" y="947928"/>
                  </a:lnTo>
                  <a:lnTo>
                    <a:pt x="108053" y="939873"/>
                  </a:lnTo>
                  <a:lnTo>
                    <a:pt x="64684" y="917443"/>
                  </a:lnTo>
                  <a:lnTo>
                    <a:pt x="30484" y="883243"/>
                  </a:lnTo>
                  <a:lnTo>
                    <a:pt x="8054" y="839874"/>
                  </a:lnTo>
                  <a:lnTo>
                    <a:pt x="0" y="789940"/>
                  </a:lnTo>
                  <a:lnTo>
                    <a:pt x="0" y="157988"/>
                  </a:lnTo>
                  <a:close/>
                </a:path>
              </a:pathLst>
            </a:custGeom>
            <a:ln w="38100">
              <a:solidFill>
                <a:srgbClr val="2D52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58011" y="74676"/>
            <a:ext cx="8318754" cy="640841"/>
          </a:xfrm>
          <a:prstGeom prst="rect">
            <a:avLst/>
          </a:prstGeom>
        </p:spPr>
      </p:pic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016914" y="140334"/>
            <a:ext cx="78701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1207A0"/>
                </a:solidFill>
              </a:rPr>
              <a:t>SIMPLE</a:t>
            </a:r>
            <a:r>
              <a:rPr spc="-20" dirty="0">
                <a:solidFill>
                  <a:srgbClr val="1207A0"/>
                </a:solidFill>
              </a:rPr>
              <a:t> </a:t>
            </a:r>
            <a:r>
              <a:rPr dirty="0">
                <a:solidFill>
                  <a:srgbClr val="1207A0"/>
                </a:solidFill>
              </a:rPr>
              <a:t>CHEMICAL</a:t>
            </a:r>
            <a:r>
              <a:rPr spc="-20" dirty="0">
                <a:solidFill>
                  <a:srgbClr val="1207A0"/>
                </a:solidFill>
              </a:rPr>
              <a:t> </a:t>
            </a:r>
            <a:r>
              <a:rPr spc="-5" dirty="0">
                <a:solidFill>
                  <a:srgbClr val="1207A0"/>
                </a:solidFill>
              </a:rPr>
              <a:t>MODIFICATION OF</a:t>
            </a:r>
            <a:r>
              <a:rPr spc="-10" dirty="0">
                <a:solidFill>
                  <a:srgbClr val="1207A0"/>
                </a:solidFill>
              </a:rPr>
              <a:t> </a:t>
            </a:r>
            <a:r>
              <a:rPr spc="-5" dirty="0">
                <a:solidFill>
                  <a:srgbClr val="1207A0"/>
                </a:solidFill>
              </a:rPr>
              <a:t>DRUGS</a:t>
            </a: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7</a:t>
            </a:fld>
            <a:endParaRPr dirty="0"/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208788" y="772668"/>
          <a:ext cx="9399905" cy="34359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8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836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466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2077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03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solidFill>
                      <a:srgbClr val="EBF6DF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solidFill>
                      <a:srgbClr val="97A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868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solidFill>
                      <a:srgbClr val="CFEBB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7630" marR="11430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4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4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simple</a:t>
                      </a:r>
                      <a:r>
                        <a:rPr sz="2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5" dirty="0">
                          <a:latin typeface="Arial"/>
                          <a:cs typeface="Arial"/>
                        </a:rPr>
                        <a:t>chemical</a:t>
                      </a:r>
                      <a:r>
                        <a:rPr sz="2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modification</a:t>
                      </a:r>
                      <a:r>
                        <a:rPr sz="24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2400" b="1" spc="-5" dirty="0">
                          <a:latin typeface="Arial"/>
                          <a:cs typeface="Arial"/>
                        </a:rPr>
                        <a:t> drugs</a:t>
                      </a:r>
                      <a:r>
                        <a:rPr sz="24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commonly </a:t>
                      </a:r>
                      <a:r>
                        <a:rPr sz="2400" b="1" spc="-5" dirty="0">
                          <a:latin typeface="Arial"/>
                          <a:cs typeface="Arial"/>
                        </a:rPr>
                        <a:t>used 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24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2400" b="1" spc="-6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creation </a:t>
                      </a:r>
                      <a:r>
                        <a:rPr sz="2400" b="1" spc="-5" dirty="0">
                          <a:latin typeface="Arial"/>
                          <a:cs typeface="Arial"/>
                        </a:rPr>
                        <a:t>of drugs: uses 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2400" b="1" spc="-5" dirty="0">
                          <a:latin typeface="Arial"/>
                          <a:cs typeface="Arial"/>
                        </a:rPr>
                        <a:t>chemical 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modification of the drug, </a:t>
                      </a:r>
                      <a:r>
                        <a:rPr sz="2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which</a:t>
                      </a:r>
                      <a:r>
                        <a:rPr sz="24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provides</a:t>
                      </a:r>
                      <a:r>
                        <a:rPr sz="2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2400" b="1" spc="-5" dirty="0">
                          <a:latin typeface="Arial"/>
                          <a:cs typeface="Arial"/>
                        </a:rPr>
                        <a:t>best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5" dirty="0">
                          <a:latin typeface="Arial"/>
                          <a:cs typeface="Arial"/>
                        </a:rPr>
                        <a:t>therapeutic</a:t>
                      </a:r>
                      <a:r>
                        <a:rPr sz="2400" b="1" dirty="0">
                          <a:latin typeface="Arial"/>
                          <a:cs typeface="Arial"/>
                        </a:rPr>
                        <a:t> effect.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R w="9525">
                      <a:solidFill>
                        <a:srgbClr val="FFFFFF"/>
                      </a:solidFill>
                      <a:prstDash val="solid"/>
                    </a:lnR>
                    <a:solidFill>
                      <a:srgbClr val="CFEB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8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solidFill>
                      <a:srgbClr val="EBF6DF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FFFFF"/>
                      </a:solidFill>
                      <a:prstDash val="solid"/>
                    </a:lnR>
                    <a:solidFill>
                      <a:srgbClr val="97A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830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solidFill>
                      <a:srgbClr val="EBF6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b="1" spc="-5" dirty="0">
                          <a:latin typeface="Verdana"/>
                          <a:cs typeface="Verdana"/>
                        </a:rPr>
                        <a:t>Advantages: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FFFFF"/>
                      </a:solidFill>
                      <a:prstDash val="solid"/>
                    </a:lnR>
                    <a:solidFill>
                      <a:srgbClr val="EBF6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68755">
                <a:tc gridSpan="4">
                  <a:txBody>
                    <a:bodyPr/>
                    <a:lstStyle/>
                    <a:p>
                      <a:pPr marL="1741805" marR="2567940" indent="-9525">
                        <a:lnSpc>
                          <a:spcPct val="118300"/>
                        </a:lnSpc>
                        <a:spcBef>
                          <a:spcPts val="14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increase</a:t>
                      </a:r>
                      <a:r>
                        <a:rPr sz="2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effectiveness</a:t>
                      </a:r>
                      <a:r>
                        <a:rPr sz="2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drug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therapy </a:t>
                      </a:r>
                      <a:r>
                        <a:rPr sz="2000" b="1" spc="-5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reduce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dose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drug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1741805" marR="852169">
                        <a:lnSpc>
                          <a:spcPts val="2160"/>
                        </a:lnSpc>
                        <a:spcBef>
                          <a:spcPts val="58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increase</a:t>
                      </a:r>
                      <a:r>
                        <a:rPr sz="2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stability</a:t>
                      </a:r>
                      <a:r>
                        <a:rPr sz="2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2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many</a:t>
                      </a:r>
                      <a:r>
                        <a:rPr sz="2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drug substances</a:t>
                      </a:r>
                      <a:r>
                        <a:rPr sz="2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and their </a:t>
                      </a:r>
                      <a:r>
                        <a:rPr sz="2000" b="1" spc="-5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preparations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4" name="object 24"/>
          <p:cNvSpPr txBox="1"/>
          <p:nvPr/>
        </p:nvSpPr>
        <p:spPr>
          <a:xfrm>
            <a:off x="1144016" y="6124143"/>
            <a:ext cx="13462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Verdana"/>
                <a:cs typeface="Verdana"/>
              </a:rPr>
              <a:t>Example: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71499" y="4741926"/>
            <a:ext cx="7976870" cy="1458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755" marR="5080" indent="-186690">
              <a:lnSpc>
                <a:spcPct val="100000"/>
              </a:lnSpc>
              <a:spcBef>
                <a:spcPts val="100"/>
              </a:spcBef>
              <a:tabLst>
                <a:tab pos="4431030" algn="l"/>
              </a:tabLst>
            </a:pPr>
            <a:r>
              <a:rPr sz="2400" b="1" dirty="0">
                <a:latin typeface="Arial"/>
                <a:cs typeface="Arial"/>
              </a:rPr>
              <a:t>Using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different drug</a:t>
            </a:r>
            <a:r>
              <a:rPr sz="2400" b="1" spc="-10" dirty="0">
                <a:latin typeface="Arial"/>
                <a:cs typeface="Arial"/>
              </a:rPr>
              <a:t> types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in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pharmacotherapy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is done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by </a:t>
            </a:r>
            <a:r>
              <a:rPr sz="2400" b="1" spc="-5" dirty="0">
                <a:latin typeface="Arial"/>
                <a:cs typeface="Arial"/>
              </a:rPr>
              <a:t>converting </a:t>
            </a:r>
            <a:r>
              <a:rPr sz="2400" b="1" dirty="0">
                <a:latin typeface="Arial"/>
                <a:cs typeface="Arial"/>
              </a:rPr>
              <a:t>the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C0518"/>
                </a:solidFill>
                <a:latin typeface="Arial"/>
                <a:cs typeface="Arial"/>
              </a:rPr>
              <a:t>molecular	</a:t>
            </a:r>
            <a:r>
              <a:rPr sz="2400" b="1" spc="-5" dirty="0">
                <a:solidFill>
                  <a:srgbClr val="CC0518"/>
                </a:solidFill>
                <a:latin typeface="Arial"/>
                <a:cs typeface="Arial"/>
              </a:rPr>
              <a:t>mass </a:t>
            </a:r>
            <a:r>
              <a:rPr sz="2400" b="1" dirty="0">
                <a:latin typeface="Arial"/>
                <a:cs typeface="Arial"/>
              </a:rPr>
              <a:t>or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207A0"/>
                </a:solidFill>
                <a:latin typeface="Arial"/>
                <a:cs typeface="Arial"/>
              </a:rPr>
              <a:t>units</a:t>
            </a:r>
            <a:r>
              <a:rPr sz="2400" b="1" spc="-30" dirty="0">
                <a:solidFill>
                  <a:srgbClr val="1207A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207A0"/>
                </a:solidFill>
                <a:latin typeface="Arial"/>
                <a:cs typeface="Arial"/>
              </a:rPr>
              <a:t>of</a:t>
            </a:r>
            <a:r>
              <a:rPr sz="2400" b="1" spc="-10" dirty="0">
                <a:solidFill>
                  <a:srgbClr val="1207A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Arial"/>
                <a:cs typeface="Arial"/>
              </a:rPr>
              <a:t>action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Arial"/>
              <a:cs typeface="Arial"/>
            </a:endParaRPr>
          </a:p>
          <a:p>
            <a:pPr marR="238125" algn="ctr">
              <a:lnSpc>
                <a:spcPct val="100000"/>
              </a:lnSpc>
            </a:pPr>
            <a:r>
              <a:rPr sz="1800" b="1" spc="-5" dirty="0">
                <a:solidFill>
                  <a:srgbClr val="1207A0"/>
                </a:solidFill>
                <a:latin typeface="Verdana"/>
                <a:cs typeface="Verdana"/>
              </a:rPr>
              <a:t>codeine</a:t>
            </a:r>
            <a:r>
              <a:rPr sz="1800" b="1" spc="-1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1207A0"/>
                </a:solidFill>
                <a:latin typeface="Verdana"/>
                <a:cs typeface="Verdana"/>
              </a:rPr>
              <a:t>phosphate</a:t>
            </a:r>
            <a:r>
              <a:rPr sz="1800" b="1" spc="1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(salt)</a:t>
            </a:r>
            <a:r>
              <a:rPr sz="1800" b="1" spc="-3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1.0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25161" y="6092444"/>
            <a:ext cx="2241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Verdana"/>
                <a:cs typeface="Verdana"/>
              </a:rPr>
              <a:t>=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37965" y="6284467"/>
            <a:ext cx="2598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CC0518"/>
                </a:solidFill>
                <a:latin typeface="Verdana"/>
                <a:cs typeface="Verdana"/>
              </a:rPr>
              <a:t>codeine</a:t>
            </a:r>
            <a:r>
              <a:rPr sz="1800" b="1" spc="-2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(base)</a:t>
            </a:r>
            <a:r>
              <a:rPr sz="1800" b="1" spc="-4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0.75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871" y="1568196"/>
              <a:ext cx="9316974" cy="154152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9966" y="1558289"/>
              <a:ext cx="9287510" cy="1511935"/>
            </a:xfrm>
            <a:custGeom>
              <a:avLst/>
              <a:gdLst/>
              <a:ahLst/>
              <a:cxnLst/>
              <a:rect l="l" t="t" r="r" b="b"/>
              <a:pathLst>
                <a:path w="9287510" h="1511935">
                  <a:moveTo>
                    <a:pt x="9035288" y="0"/>
                  </a:moveTo>
                  <a:lnTo>
                    <a:pt x="251968" y="0"/>
                  </a:lnTo>
                  <a:lnTo>
                    <a:pt x="206677" y="4058"/>
                  </a:lnTo>
                  <a:lnTo>
                    <a:pt x="164049" y="15759"/>
                  </a:lnTo>
                  <a:lnTo>
                    <a:pt x="124796" y="34393"/>
                  </a:lnTo>
                  <a:lnTo>
                    <a:pt x="89629" y="59248"/>
                  </a:lnTo>
                  <a:lnTo>
                    <a:pt x="59261" y="89614"/>
                  </a:lnTo>
                  <a:lnTo>
                    <a:pt x="34401" y="124779"/>
                  </a:lnTo>
                  <a:lnTo>
                    <a:pt x="15764" y="164034"/>
                  </a:lnTo>
                  <a:lnTo>
                    <a:pt x="4059" y="206667"/>
                  </a:lnTo>
                  <a:lnTo>
                    <a:pt x="0" y="251968"/>
                  </a:lnTo>
                  <a:lnTo>
                    <a:pt x="0" y="1259839"/>
                  </a:lnTo>
                  <a:lnTo>
                    <a:pt x="4059" y="1305140"/>
                  </a:lnTo>
                  <a:lnTo>
                    <a:pt x="15764" y="1347773"/>
                  </a:lnTo>
                  <a:lnTo>
                    <a:pt x="34401" y="1387028"/>
                  </a:lnTo>
                  <a:lnTo>
                    <a:pt x="59261" y="1422193"/>
                  </a:lnTo>
                  <a:lnTo>
                    <a:pt x="89629" y="1452559"/>
                  </a:lnTo>
                  <a:lnTo>
                    <a:pt x="124796" y="1477414"/>
                  </a:lnTo>
                  <a:lnTo>
                    <a:pt x="164049" y="1496048"/>
                  </a:lnTo>
                  <a:lnTo>
                    <a:pt x="206677" y="1507749"/>
                  </a:lnTo>
                  <a:lnTo>
                    <a:pt x="251968" y="1511808"/>
                  </a:lnTo>
                  <a:lnTo>
                    <a:pt x="9035288" y="1511808"/>
                  </a:lnTo>
                  <a:lnTo>
                    <a:pt x="9080588" y="1507749"/>
                  </a:lnTo>
                  <a:lnTo>
                    <a:pt x="9123221" y="1496048"/>
                  </a:lnTo>
                  <a:lnTo>
                    <a:pt x="9162476" y="1477414"/>
                  </a:lnTo>
                  <a:lnTo>
                    <a:pt x="9197641" y="1452559"/>
                  </a:lnTo>
                  <a:lnTo>
                    <a:pt x="9228007" y="1422193"/>
                  </a:lnTo>
                  <a:lnTo>
                    <a:pt x="9252862" y="1387028"/>
                  </a:lnTo>
                  <a:lnTo>
                    <a:pt x="9271496" y="1347773"/>
                  </a:lnTo>
                  <a:lnTo>
                    <a:pt x="9283197" y="1305140"/>
                  </a:lnTo>
                  <a:lnTo>
                    <a:pt x="9287256" y="1259839"/>
                  </a:lnTo>
                  <a:lnTo>
                    <a:pt x="9287256" y="251968"/>
                  </a:lnTo>
                  <a:lnTo>
                    <a:pt x="9283197" y="206667"/>
                  </a:lnTo>
                  <a:lnTo>
                    <a:pt x="9271496" y="164034"/>
                  </a:lnTo>
                  <a:lnTo>
                    <a:pt x="9252862" y="124779"/>
                  </a:lnTo>
                  <a:lnTo>
                    <a:pt x="9228007" y="89614"/>
                  </a:lnTo>
                  <a:lnTo>
                    <a:pt x="9197641" y="59248"/>
                  </a:lnTo>
                  <a:lnTo>
                    <a:pt x="9162476" y="34393"/>
                  </a:lnTo>
                  <a:lnTo>
                    <a:pt x="9123221" y="15759"/>
                  </a:lnTo>
                  <a:lnTo>
                    <a:pt x="9080588" y="4058"/>
                  </a:lnTo>
                  <a:lnTo>
                    <a:pt x="90352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9966" y="1558289"/>
              <a:ext cx="9287510" cy="1511935"/>
            </a:xfrm>
            <a:custGeom>
              <a:avLst/>
              <a:gdLst/>
              <a:ahLst/>
              <a:cxnLst/>
              <a:rect l="l" t="t" r="r" b="b"/>
              <a:pathLst>
                <a:path w="9287510" h="1511935">
                  <a:moveTo>
                    <a:pt x="0" y="251968"/>
                  </a:moveTo>
                  <a:lnTo>
                    <a:pt x="4059" y="206667"/>
                  </a:lnTo>
                  <a:lnTo>
                    <a:pt x="15764" y="164034"/>
                  </a:lnTo>
                  <a:lnTo>
                    <a:pt x="34401" y="124779"/>
                  </a:lnTo>
                  <a:lnTo>
                    <a:pt x="59261" y="89614"/>
                  </a:lnTo>
                  <a:lnTo>
                    <a:pt x="89629" y="59248"/>
                  </a:lnTo>
                  <a:lnTo>
                    <a:pt x="124796" y="34393"/>
                  </a:lnTo>
                  <a:lnTo>
                    <a:pt x="164049" y="15759"/>
                  </a:lnTo>
                  <a:lnTo>
                    <a:pt x="206677" y="4058"/>
                  </a:lnTo>
                  <a:lnTo>
                    <a:pt x="251968" y="0"/>
                  </a:lnTo>
                  <a:lnTo>
                    <a:pt x="9035288" y="0"/>
                  </a:lnTo>
                  <a:lnTo>
                    <a:pt x="9080588" y="4058"/>
                  </a:lnTo>
                  <a:lnTo>
                    <a:pt x="9123221" y="15759"/>
                  </a:lnTo>
                  <a:lnTo>
                    <a:pt x="9162476" y="34393"/>
                  </a:lnTo>
                  <a:lnTo>
                    <a:pt x="9197641" y="59248"/>
                  </a:lnTo>
                  <a:lnTo>
                    <a:pt x="9228007" y="89614"/>
                  </a:lnTo>
                  <a:lnTo>
                    <a:pt x="9252862" y="124779"/>
                  </a:lnTo>
                  <a:lnTo>
                    <a:pt x="9271496" y="164034"/>
                  </a:lnTo>
                  <a:lnTo>
                    <a:pt x="9283197" y="206667"/>
                  </a:lnTo>
                  <a:lnTo>
                    <a:pt x="9287256" y="251968"/>
                  </a:lnTo>
                  <a:lnTo>
                    <a:pt x="9287256" y="1259839"/>
                  </a:lnTo>
                  <a:lnTo>
                    <a:pt x="9283197" y="1305140"/>
                  </a:lnTo>
                  <a:lnTo>
                    <a:pt x="9271496" y="1347773"/>
                  </a:lnTo>
                  <a:lnTo>
                    <a:pt x="9252862" y="1387028"/>
                  </a:lnTo>
                  <a:lnTo>
                    <a:pt x="9228007" y="1422193"/>
                  </a:lnTo>
                  <a:lnTo>
                    <a:pt x="9197641" y="1452559"/>
                  </a:lnTo>
                  <a:lnTo>
                    <a:pt x="9162476" y="1477414"/>
                  </a:lnTo>
                  <a:lnTo>
                    <a:pt x="9123221" y="1496048"/>
                  </a:lnTo>
                  <a:lnTo>
                    <a:pt x="9080588" y="1507749"/>
                  </a:lnTo>
                  <a:lnTo>
                    <a:pt x="9035288" y="1511808"/>
                  </a:lnTo>
                  <a:lnTo>
                    <a:pt x="251968" y="1511808"/>
                  </a:lnTo>
                  <a:lnTo>
                    <a:pt x="206677" y="1507749"/>
                  </a:lnTo>
                  <a:lnTo>
                    <a:pt x="164049" y="1496048"/>
                  </a:lnTo>
                  <a:lnTo>
                    <a:pt x="124796" y="1477414"/>
                  </a:lnTo>
                  <a:lnTo>
                    <a:pt x="89629" y="1452559"/>
                  </a:lnTo>
                  <a:lnTo>
                    <a:pt x="59261" y="1422193"/>
                  </a:lnTo>
                  <a:lnTo>
                    <a:pt x="34401" y="1387028"/>
                  </a:lnTo>
                  <a:lnTo>
                    <a:pt x="15764" y="1347773"/>
                  </a:lnTo>
                  <a:lnTo>
                    <a:pt x="4059" y="1305140"/>
                  </a:lnTo>
                  <a:lnTo>
                    <a:pt x="0" y="1259839"/>
                  </a:lnTo>
                  <a:lnTo>
                    <a:pt x="0" y="251968"/>
                  </a:lnTo>
                  <a:close/>
                </a:path>
              </a:pathLst>
            </a:custGeom>
            <a:ln w="28956">
              <a:solidFill>
                <a:srgbClr val="2D52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59813" y="1744471"/>
            <a:ext cx="714565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CC0518"/>
                </a:solidFill>
                <a:latin typeface="Arial"/>
                <a:cs typeface="Arial"/>
              </a:rPr>
              <a:t>Auxiliary</a:t>
            </a:r>
            <a:r>
              <a:rPr sz="2400" b="1" spc="-25" dirty="0">
                <a:solidFill>
                  <a:srgbClr val="CC0518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0518"/>
                </a:solidFill>
                <a:latin typeface="Arial"/>
                <a:cs typeface="Arial"/>
              </a:rPr>
              <a:t>substances</a:t>
            </a:r>
            <a:r>
              <a:rPr sz="2400" b="1" spc="10" dirty="0">
                <a:solidFill>
                  <a:srgbClr val="CC0518"/>
                </a:solidFill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-</a:t>
            </a:r>
            <a:endParaRPr sz="24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sz="2400" b="1" spc="-5" dirty="0">
                <a:latin typeface="Arial"/>
                <a:cs typeface="Arial"/>
              </a:rPr>
              <a:t>any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component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the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drug, with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the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exception</a:t>
            </a:r>
            <a:r>
              <a:rPr sz="2400" b="1" dirty="0">
                <a:latin typeface="Arial"/>
                <a:cs typeface="Arial"/>
              </a:rPr>
              <a:t> of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Arial"/>
                <a:cs typeface="Arial"/>
              </a:rPr>
              <a:t>active</a:t>
            </a:r>
            <a:r>
              <a:rPr sz="2400" b="1" spc="-15" dirty="0">
                <a:solidFill>
                  <a:srgbClr val="1207A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Arial"/>
                <a:cs typeface="Arial"/>
              </a:rPr>
              <a:t>substances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462401" y="5527421"/>
            <a:ext cx="4817745" cy="753110"/>
            <a:chOff x="3462401" y="5527421"/>
            <a:chExt cx="4817745" cy="75311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7006" y="5542026"/>
              <a:ext cx="4788408" cy="7239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477006" y="5542026"/>
              <a:ext cx="4788535" cy="723900"/>
            </a:xfrm>
            <a:custGeom>
              <a:avLst/>
              <a:gdLst/>
              <a:ahLst/>
              <a:cxnLst/>
              <a:rect l="l" t="t" r="r" b="b"/>
              <a:pathLst>
                <a:path w="4788534" h="723900">
                  <a:moveTo>
                    <a:pt x="0" y="361950"/>
                  </a:moveTo>
                  <a:lnTo>
                    <a:pt x="3304" y="312835"/>
                  </a:lnTo>
                  <a:lnTo>
                    <a:pt x="12929" y="265729"/>
                  </a:lnTo>
                  <a:lnTo>
                    <a:pt x="28444" y="221063"/>
                  </a:lnTo>
                  <a:lnTo>
                    <a:pt x="49417" y="179267"/>
                  </a:lnTo>
                  <a:lnTo>
                    <a:pt x="75417" y="140773"/>
                  </a:lnTo>
                  <a:lnTo>
                    <a:pt x="106013" y="106013"/>
                  </a:lnTo>
                  <a:lnTo>
                    <a:pt x="140773" y="75417"/>
                  </a:lnTo>
                  <a:lnTo>
                    <a:pt x="179267" y="49417"/>
                  </a:lnTo>
                  <a:lnTo>
                    <a:pt x="221063" y="28444"/>
                  </a:lnTo>
                  <a:lnTo>
                    <a:pt x="265729" y="12929"/>
                  </a:lnTo>
                  <a:lnTo>
                    <a:pt x="312835" y="3304"/>
                  </a:lnTo>
                  <a:lnTo>
                    <a:pt x="361950" y="0"/>
                  </a:lnTo>
                  <a:lnTo>
                    <a:pt x="4426458" y="0"/>
                  </a:lnTo>
                  <a:lnTo>
                    <a:pt x="4475572" y="3304"/>
                  </a:lnTo>
                  <a:lnTo>
                    <a:pt x="4522678" y="12929"/>
                  </a:lnTo>
                  <a:lnTo>
                    <a:pt x="4567344" y="28444"/>
                  </a:lnTo>
                  <a:lnTo>
                    <a:pt x="4609140" y="49417"/>
                  </a:lnTo>
                  <a:lnTo>
                    <a:pt x="4647634" y="75417"/>
                  </a:lnTo>
                  <a:lnTo>
                    <a:pt x="4682394" y="106013"/>
                  </a:lnTo>
                  <a:lnTo>
                    <a:pt x="4712990" y="140773"/>
                  </a:lnTo>
                  <a:lnTo>
                    <a:pt x="4738990" y="179267"/>
                  </a:lnTo>
                  <a:lnTo>
                    <a:pt x="4759963" y="221063"/>
                  </a:lnTo>
                  <a:lnTo>
                    <a:pt x="4775478" y="265729"/>
                  </a:lnTo>
                  <a:lnTo>
                    <a:pt x="4785103" y="312835"/>
                  </a:lnTo>
                  <a:lnTo>
                    <a:pt x="4788408" y="361950"/>
                  </a:lnTo>
                  <a:lnTo>
                    <a:pt x="4785103" y="411064"/>
                  </a:lnTo>
                  <a:lnTo>
                    <a:pt x="4775478" y="458170"/>
                  </a:lnTo>
                  <a:lnTo>
                    <a:pt x="4759963" y="502836"/>
                  </a:lnTo>
                  <a:lnTo>
                    <a:pt x="4738990" y="544632"/>
                  </a:lnTo>
                  <a:lnTo>
                    <a:pt x="4712990" y="583126"/>
                  </a:lnTo>
                  <a:lnTo>
                    <a:pt x="4682394" y="617886"/>
                  </a:lnTo>
                  <a:lnTo>
                    <a:pt x="4647634" y="648482"/>
                  </a:lnTo>
                  <a:lnTo>
                    <a:pt x="4609140" y="674482"/>
                  </a:lnTo>
                  <a:lnTo>
                    <a:pt x="4567344" y="695455"/>
                  </a:lnTo>
                  <a:lnTo>
                    <a:pt x="4522678" y="710970"/>
                  </a:lnTo>
                  <a:lnTo>
                    <a:pt x="4475572" y="720595"/>
                  </a:lnTo>
                  <a:lnTo>
                    <a:pt x="4426458" y="723900"/>
                  </a:lnTo>
                  <a:lnTo>
                    <a:pt x="361950" y="723900"/>
                  </a:lnTo>
                  <a:lnTo>
                    <a:pt x="312835" y="720595"/>
                  </a:lnTo>
                  <a:lnTo>
                    <a:pt x="265729" y="710970"/>
                  </a:lnTo>
                  <a:lnTo>
                    <a:pt x="221063" y="695455"/>
                  </a:lnTo>
                  <a:lnTo>
                    <a:pt x="179267" y="674482"/>
                  </a:lnTo>
                  <a:lnTo>
                    <a:pt x="140773" y="648482"/>
                  </a:lnTo>
                  <a:lnTo>
                    <a:pt x="106013" y="617886"/>
                  </a:lnTo>
                  <a:lnTo>
                    <a:pt x="75417" y="583126"/>
                  </a:lnTo>
                  <a:lnTo>
                    <a:pt x="49417" y="544632"/>
                  </a:lnTo>
                  <a:lnTo>
                    <a:pt x="28444" y="502836"/>
                  </a:lnTo>
                  <a:lnTo>
                    <a:pt x="12929" y="458170"/>
                  </a:lnTo>
                  <a:lnTo>
                    <a:pt x="3304" y="411064"/>
                  </a:lnTo>
                  <a:lnTo>
                    <a:pt x="0" y="36195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204586" y="5701995"/>
            <a:ext cx="2089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Semisynthetic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354196" y="3703192"/>
            <a:ext cx="4817745" cy="702945"/>
            <a:chOff x="3354196" y="3703192"/>
            <a:chExt cx="4817745" cy="70294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68801" y="3717797"/>
              <a:ext cx="4788408" cy="67360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368801" y="3717797"/>
              <a:ext cx="4788535" cy="673735"/>
            </a:xfrm>
            <a:custGeom>
              <a:avLst/>
              <a:gdLst/>
              <a:ahLst/>
              <a:cxnLst/>
              <a:rect l="l" t="t" r="r" b="b"/>
              <a:pathLst>
                <a:path w="4788534" h="673735">
                  <a:moveTo>
                    <a:pt x="0" y="336803"/>
                  </a:moveTo>
                  <a:lnTo>
                    <a:pt x="3073" y="291092"/>
                  </a:lnTo>
                  <a:lnTo>
                    <a:pt x="12027" y="247253"/>
                  </a:lnTo>
                  <a:lnTo>
                    <a:pt x="26461" y="205686"/>
                  </a:lnTo>
                  <a:lnTo>
                    <a:pt x="45974" y="166793"/>
                  </a:lnTo>
                  <a:lnTo>
                    <a:pt x="70164" y="130974"/>
                  </a:lnTo>
                  <a:lnTo>
                    <a:pt x="98631" y="98631"/>
                  </a:lnTo>
                  <a:lnTo>
                    <a:pt x="130974" y="70164"/>
                  </a:lnTo>
                  <a:lnTo>
                    <a:pt x="166793" y="45974"/>
                  </a:lnTo>
                  <a:lnTo>
                    <a:pt x="205686" y="26461"/>
                  </a:lnTo>
                  <a:lnTo>
                    <a:pt x="247253" y="12027"/>
                  </a:lnTo>
                  <a:lnTo>
                    <a:pt x="291092" y="3073"/>
                  </a:lnTo>
                  <a:lnTo>
                    <a:pt x="336803" y="0"/>
                  </a:lnTo>
                  <a:lnTo>
                    <a:pt x="4451604" y="0"/>
                  </a:lnTo>
                  <a:lnTo>
                    <a:pt x="4497315" y="3073"/>
                  </a:lnTo>
                  <a:lnTo>
                    <a:pt x="4541154" y="12027"/>
                  </a:lnTo>
                  <a:lnTo>
                    <a:pt x="4582721" y="26461"/>
                  </a:lnTo>
                  <a:lnTo>
                    <a:pt x="4621614" y="45973"/>
                  </a:lnTo>
                  <a:lnTo>
                    <a:pt x="4657433" y="70164"/>
                  </a:lnTo>
                  <a:lnTo>
                    <a:pt x="4689776" y="98631"/>
                  </a:lnTo>
                  <a:lnTo>
                    <a:pt x="4718243" y="130974"/>
                  </a:lnTo>
                  <a:lnTo>
                    <a:pt x="4742433" y="166793"/>
                  </a:lnTo>
                  <a:lnTo>
                    <a:pt x="4761946" y="205686"/>
                  </a:lnTo>
                  <a:lnTo>
                    <a:pt x="4776380" y="247253"/>
                  </a:lnTo>
                  <a:lnTo>
                    <a:pt x="4785334" y="291092"/>
                  </a:lnTo>
                  <a:lnTo>
                    <a:pt x="4788408" y="336803"/>
                  </a:lnTo>
                  <a:lnTo>
                    <a:pt x="4785334" y="382515"/>
                  </a:lnTo>
                  <a:lnTo>
                    <a:pt x="4776380" y="426354"/>
                  </a:lnTo>
                  <a:lnTo>
                    <a:pt x="4761946" y="467921"/>
                  </a:lnTo>
                  <a:lnTo>
                    <a:pt x="4742433" y="506814"/>
                  </a:lnTo>
                  <a:lnTo>
                    <a:pt x="4718243" y="542633"/>
                  </a:lnTo>
                  <a:lnTo>
                    <a:pt x="4689776" y="574976"/>
                  </a:lnTo>
                  <a:lnTo>
                    <a:pt x="4657433" y="603443"/>
                  </a:lnTo>
                  <a:lnTo>
                    <a:pt x="4621614" y="627633"/>
                  </a:lnTo>
                  <a:lnTo>
                    <a:pt x="4582721" y="647146"/>
                  </a:lnTo>
                  <a:lnTo>
                    <a:pt x="4541154" y="661580"/>
                  </a:lnTo>
                  <a:lnTo>
                    <a:pt x="4497315" y="670534"/>
                  </a:lnTo>
                  <a:lnTo>
                    <a:pt x="4451604" y="673607"/>
                  </a:lnTo>
                  <a:lnTo>
                    <a:pt x="336803" y="673607"/>
                  </a:lnTo>
                  <a:lnTo>
                    <a:pt x="291092" y="670534"/>
                  </a:lnTo>
                  <a:lnTo>
                    <a:pt x="247253" y="661580"/>
                  </a:lnTo>
                  <a:lnTo>
                    <a:pt x="205686" y="647146"/>
                  </a:lnTo>
                  <a:lnTo>
                    <a:pt x="166793" y="627633"/>
                  </a:lnTo>
                  <a:lnTo>
                    <a:pt x="130974" y="603443"/>
                  </a:lnTo>
                  <a:lnTo>
                    <a:pt x="98631" y="574976"/>
                  </a:lnTo>
                  <a:lnTo>
                    <a:pt x="70164" y="542633"/>
                  </a:lnTo>
                  <a:lnTo>
                    <a:pt x="45974" y="506814"/>
                  </a:lnTo>
                  <a:lnTo>
                    <a:pt x="26461" y="467921"/>
                  </a:lnTo>
                  <a:lnTo>
                    <a:pt x="12027" y="426354"/>
                  </a:lnTo>
                  <a:lnTo>
                    <a:pt x="3073" y="382515"/>
                  </a:lnTo>
                  <a:lnTo>
                    <a:pt x="0" y="336803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267959" y="3851275"/>
            <a:ext cx="9899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spc="-15" dirty="0">
                <a:latin typeface="Arial"/>
                <a:cs typeface="Arial"/>
              </a:rPr>
              <a:t>a</a:t>
            </a:r>
            <a:r>
              <a:rPr sz="2400" b="1" spc="-5" dirty="0">
                <a:latin typeface="Arial"/>
                <a:cs typeface="Arial"/>
              </a:rPr>
              <a:t>ture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6200" y="4239767"/>
            <a:ext cx="2756535" cy="1409065"/>
            <a:chOff x="76200" y="4239767"/>
            <a:chExt cx="2756535" cy="140906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200" y="4239767"/>
              <a:ext cx="2756154" cy="6774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5508" y="4605527"/>
              <a:ext cx="572261" cy="6774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4672" y="4605527"/>
              <a:ext cx="1555242" cy="6774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4527" y="4971287"/>
              <a:ext cx="2077974" cy="677418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253085" y="4318457"/>
            <a:ext cx="2378075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Classification</a:t>
            </a:r>
            <a:r>
              <a:rPr sz="2400" b="1" spc="-1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auxiliary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substances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822065" y="4608448"/>
            <a:ext cx="4816475" cy="733425"/>
            <a:chOff x="3822065" y="4608448"/>
            <a:chExt cx="4816475" cy="733425"/>
          </a:xfrm>
        </p:grpSpPr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36670" y="4623053"/>
              <a:ext cx="4786883" cy="70408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836670" y="4623053"/>
              <a:ext cx="4787265" cy="704215"/>
            </a:xfrm>
            <a:custGeom>
              <a:avLst/>
              <a:gdLst/>
              <a:ahLst/>
              <a:cxnLst/>
              <a:rect l="l" t="t" r="r" b="b"/>
              <a:pathLst>
                <a:path w="4787265" h="704214">
                  <a:moveTo>
                    <a:pt x="0" y="352044"/>
                  </a:moveTo>
                  <a:lnTo>
                    <a:pt x="3213" y="304271"/>
                  </a:lnTo>
                  <a:lnTo>
                    <a:pt x="12574" y="258453"/>
                  </a:lnTo>
                  <a:lnTo>
                    <a:pt x="27664" y="215009"/>
                  </a:lnTo>
                  <a:lnTo>
                    <a:pt x="48062" y="174356"/>
                  </a:lnTo>
                  <a:lnTo>
                    <a:pt x="73350" y="136916"/>
                  </a:lnTo>
                  <a:lnTo>
                    <a:pt x="103108" y="103108"/>
                  </a:lnTo>
                  <a:lnTo>
                    <a:pt x="136916" y="73350"/>
                  </a:lnTo>
                  <a:lnTo>
                    <a:pt x="174356" y="48062"/>
                  </a:lnTo>
                  <a:lnTo>
                    <a:pt x="215009" y="27664"/>
                  </a:lnTo>
                  <a:lnTo>
                    <a:pt x="258453" y="12574"/>
                  </a:lnTo>
                  <a:lnTo>
                    <a:pt x="304271" y="3213"/>
                  </a:lnTo>
                  <a:lnTo>
                    <a:pt x="352043" y="0"/>
                  </a:lnTo>
                  <a:lnTo>
                    <a:pt x="4434839" y="0"/>
                  </a:lnTo>
                  <a:lnTo>
                    <a:pt x="4482612" y="3213"/>
                  </a:lnTo>
                  <a:lnTo>
                    <a:pt x="4528430" y="12574"/>
                  </a:lnTo>
                  <a:lnTo>
                    <a:pt x="4571874" y="27664"/>
                  </a:lnTo>
                  <a:lnTo>
                    <a:pt x="4612527" y="48062"/>
                  </a:lnTo>
                  <a:lnTo>
                    <a:pt x="4649967" y="73350"/>
                  </a:lnTo>
                  <a:lnTo>
                    <a:pt x="4683775" y="103108"/>
                  </a:lnTo>
                  <a:lnTo>
                    <a:pt x="4713533" y="136916"/>
                  </a:lnTo>
                  <a:lnTo>
                    <a:pt x="4738821" y="174356"/>
                  </a:lnTo>
                  <a:lnTo>
                    <a:pt x="4759219" y="215009"/>
                  </a:lnTo>
                  <a:lnTo>
                    <a:pt x="4774309" y="258453"/>
                  </a:lnTo>
                  <a:lnTo>
                    <a:pt x="4783670" y="304271"/>
                  </a:lnTo>
                  <a:lnTo>
                    <a:pt x="4786883" y="352044"/>
                  </a:lnTo>
                  <a:lnTo>
                    <a:pt x="4783670" y="399816"/>
                  </a:lnTo>
                  <a:lnTo>
                    <a:pt x="4774309" y="445634"/>
                  </a:lnTo>
                  <a:lnTo>
                    <a:pt x="4759219" y="489078"/>
                  </a:lnTo>
                  <a:lnTo>
                    <a:pt x="4738821" y="529731"/>
                  </a:lnTo>
                  <a:lnTo>
                    <a:pt x="4713533" y="567171"/>
                  </a:lnTo>
                  <a:lnTo>
                    <a:pt x="4683775" y="600979"/>
                  </a:lnTo>
                  <a:lnTo>
                    <a:pt x="4649967" y="630737"/>
                  </a:lnTo>
                  <a:lnTo>
                    <a:pt x="4612527" y="656025"/>
                  </a:lnTo>
                  <a:lnTo>
                    <a:pt x="4571874" y="676423"/>
                  </a:lnTo>
                  <a:lnTo>
                    <a:pt x="4528430" y="691513"/>
                  </a:lnTo>
                  <a:lnTo>
                    <a:pt x="4482612" y="700874"/>
                  </a:lnTo>
                  <a:lnTo>
                    <a:pt x="4434839" y="704088"/>
                  </a:lnTo>
                  <a:lnTo>
                    <a:pt x="352043" y="704088"/>
                  </a:lnTo>
                  <a:lnTo>
                    <a:pt x="304271" y="700874"/>
                  </a:lnTo>
                  <a:lnTo>
                    <a:pt x="258453" y="691513"/>
                  </a:lnTo>
                  <a:lnTo>
                    <a:pt x="215009" y="676423"/>
                  </a:lnTo>
                  <a:lnTo>
                    <a:pt x="174356" y="656025"/>
                  </a:lnTo>
                  <a:lnTo>
                    <a:pt x="136916" y="630737"/>
                  </a:lnTo>
                  <a:lnTo>
                    <a:pt x="103108" y="600979"/>
                  </a:lnTo>
                  <a:lnTo>
                    <a:pt x="73350" y="567171"/>
                  </a:lnTo>
                  <a:lnTo>
                    <a:pt x="48062" y="529731"/>
                  </a:lnTo>
                  <a:lnTo>
                    <a:pt x="27664" y="489078"/>
                  </a:lnTo>
                  <a:lnTo>
                    <a:pt x="12574" y="445634"/>
                  </a:lnTo>
                  <a:lnTo>
                    <a:pt x="3213" y="399816"/>
                  </a:lnTo>
                  <a:lnTo>
                    <a:pt x="0" y="352044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447538" y="4772405"/>
            <a:ext cx="1394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S</a:t>
            </a:r>
            <a:r>
              <a:rPr sz="2400" b="1" spc="-40" dirty="0">
                <a:latin typeface="Arial"/>
                <a:cs typeface="Arial"/>
              </a:rPr>
              <a:t>y</a:t>
            </a:r>
            <a:r>
              <a:rPr sz="2400" b="1" dirty="0">
                <a:latin typeface="Arial"/>
                <a:cs typeface="Arial"/>
              </a:rPr>
              <a:t>ntheti</a:t>
            </a:r>
            <a:r>
              <a:rPr sz="2400" b="1" spc="-5" dirty="0">
                <a:latin typeface="Arial"/>
                <a:cs typeface="Arial"/>
              </a:rPr>
              <a:t>c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627376" y="56388"/>
            <a:ext cx="4673600" cy="5992495"/>
            <a:chOff x="2627376" y="56388"/>
            <a:chExt cx="4673600" cy="5992495"/>
          </a:xfrm>
        </p:grpSpPr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08376" y="3886199"/>
              <a:ext cx="509015" cy="43281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87624" y="3933443"/>
              <a:ext cx="342900" cy="35051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76244" y="4750308"/>
              <a:ext cx="509015" cy="43281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55492" y="4797552"/>
              <a:ext cx="341375" cy="35052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86100" y="5614416"/>
              <a:ext cx="509015" cy="43434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65348" y="5663184"/>
              <a:ext cx="342900" cy="35051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627376" y="56388"/>
              <a:ext cx="4673346" cy="640842"/>
            </a:xfrm>
            <a:prstGeom prst="rect">
              <a:avLst/>
            </a:prstGeom>
          </p:spPr>
        </p:pic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2786633" y="122046"/>
            <a:ext cx="4331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AUXILIARY</a:t>
            </a:r>
            <a:r>
              <a:rPr spc="-55" dirty="0"/>
              <a:t> </a:t>
            </a:r>
            <a:r>
              <a:rPr spc="-5" dirty="0"/>
              <a:t>SUBSTANCES</a:t>
            </a: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8</a:t>
            </a:fld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460" y="1915668"/>
              <a:ext cx="4332732" cy="44637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76478" y="1916430"/>
              <a:ext cx="3947160" cy="1007744"/>
            </a:xfrm>
            <a:custGeom>
              <a:avLst/>
              <a:gdLst/>
              <a:ahLst/>
              <a:cxnLst/>
              <a:rect l="l" t="t" r="r" b="b"/>
              <a:pathLst>
                <a:path w="3947160" h="1007744">
                  <a:moveTo>
                    <a:pt x="0" y="1007363"/>
                  </a:moveTo>
                  <a:lnTo>
                    <a:pt x="3947160" y="1007363"/>
                  </a:lnTo>
                  <a:lnTo>
                    <a:pt x="3947160" y="0"/>
                  </a:lnTo>
                  <a:lnTo>
                    <a:pt x="0" y="0"/>
                  </a:lnTo>
                  <a:lnTo>
                    <a:pt x="0" y="1007363"/>
                  </a:lnTo>
                  <a:close/>
                </a:path>
              </a:pathLst>
            </a:custGeom>
            <a:ln w="19811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" y="1895855"/>
              <a:ext cx="3778758" cy="114376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043127" y="1946529"/>
            <a:ext cx="341884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Provide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retrieve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certain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drug</a:t>
            </a:r>
            <a:r>
              <a:rPr sz="2000" b="1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form.</a:t>
            </a:r>
            <a:endParaRPr sz="20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2000" b="1" spc="-5" dirty="0">
                <a:latin typeface="Verdana"/>
                <a:cs typeface="Verdana"/>
              </a:rPr>
              <a:t>Function</a:t>
            </a:r>
            <a:r>
              <a:rPr sz="2000" b="1" spc="-4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as: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55904" y="909827"/>
            <a:ext cx="8820150" cy="3815079"/>
            <a:chOff x="755904" y="909827"/>
            <a:chExt cx="8820150" cy="3815079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1036" y="1915667"/>
              <a:ext cx="4210812" cy="280873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29833" y="2061210"/>
              <a:ext cx="3744595" cy="996950"/>
            </a:xfrm>
            <a:custGeom>
              <a:avLst/>
              <a:gdLst/>
              <a:ahLst/>
              <a:cxnLst/>
              <a:rect l="l" t="t" r="r" b="b"/>
              <a:pathLst>
                <a:path w="3744595" h="996950">
                  <a:moveTo>
                    <a:pt x="0" y="996696"/>
                  </a:moveTo>
                  <a:lnTo>
                    <a:pt x="3744467" y="996696"/>
                  </a:lnTo>
                  <a:lnTo>
                    <a:pt x="3744467" y="0"/>
                  </a:lnTo>
                  <a:lnTo>
                    <a:pt x="0" y="0"/>
                  </a:lnTo>
                  <a:lnTo>
                    <a:pt x="0" y="996696"/>
                  </a:lnTo>
                  <a:close/>
                </a:path>
              </a:pathLst>
            </a:custGeom>
            <a:ln w="19811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59195" y="2081783"/>
              <a:ext cx="3320034" cy="108280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2480" y="958595"/>
              <a:ext cx="8783574" cy="61036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16936" y="989075"/>
              <a:ext cx="4615434" cy="64084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4954" y="928877"/>
              <a:ext cx="8744712" cy="5715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74954" y="928877"/>
              <a:ext cx="8745220" cy="571500"/>
            </a:xfrm>
            <a:custGeom>
              <a:avLst/>
              <a:gdLst/>
              <a:ahLst/>
              <a:cxnLst/>
              <a:rect l="l" t="t" r="r" b="b"/>
              <a:pathLst>
                <a:path w="8745220" h="571500">
                  <a:moveTo>
                    <a:pt x="0" y="95250"/>
                  </a:moveTo>
                  <a:lnTo>
                    <a:pt x="7485" y="58185"/>
                  </a:lnTo>
                  <a:lnTo>
                    <a:pt x="27898" y="27908"/>
                  </a:lnTo>
                  <a:lnTo>
                    <a:pt x="58175" y="7489"/>
                  </a:lnTo>
                  <a:lnTo>
                    <a:pt x="95249" y="0"/>
                  </a:lnTo>
                  <a:lnTo>
                    <a:pt x="8649462" y="0"/>
                  </a:lnTo>
                  <a:lnTo>
                    <a:pt x="8686526" y="7489"/>
                  </a:lnTo>
                  <a:lnTo>
                    <a:pt x="8716803" y="27908"/>
                  </a:lnTo>
                  <a:lnTo>
                    <a:pt x="8737222" y="58185"/>
                  </a:lnTo>
                  <a:lnTo>
                    <a:pt x="8744712" y="95250"/>
                  </a:lnTo>
                  <a:lnTo>
                    <a:pt x="8744712" y="476250"/>
                  </a:lnTo>
                  <a:lnTo>
                    <a:pt x="8737222" y="513314"/>
                  </a:lnTo>
                  <a:lnTo>
                    <a:pt x="8716803" y="543591"/>
                  </a:lnTo>
                  <a:lnTo>
                    <a:pt x="8686526" y="564010"/>
                  </a:lnTo>
                  <a:lnTo>
                    <a:pt x="8649462" y="571500"/>
                  </a:lnTo>
                  <a:lnTo>
                    <a:pt x="95249" y="571500"/>
                  </a:lnTo>
                  <a:lnTo>
                    <a:pt x="58175" y="564010"/>
                  </a:lnTo>
                  <a:lnTo>
                    <a:pt x="27898" y="543591"/>
                  </a:lnTo>
                  <a:lnTo>
                    <a:pt x="7485" y="51331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050794" y="1011428"/>
            <a:ext cx="4190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Auxiliary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substances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in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drug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84503" y="56388"/>
            <a:ext cx="6316345" cy="6200775"/>
            <a:chOff x="984503" y="56388"/>
            <a:chExt cx="6316345" cy="6200775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8887" y="3086074"/>
              <a:ext cx="159232" cy="1470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4503" y="3061715"/>
              <a:ext cx="158495" cy="14630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8887" y="3374135"/>
              <a:ext cx="159232" cy="14858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4503" y="3349752"/>
              <a:ext cx="158495" cy="14782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8887" y="3662146"/>
              <a:ext cx="159232" cy="14709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4503" y="3637788"/>
              <a:ext cx="158495" cy="14630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8887" y="4021835"/>
              <a:ext cx="159232" cy="14858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84503" y="3997452"/>
              <a:ext cx="158495" cy="14782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8887" y="4309846"/>
              <a:ext cx="159232" cy="14709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4503" y="4285488"/>
              <a:ext cx="158495" cy="14630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8887" y="4597908"/>
              <a:ext cx="159232" cy="14858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84503" y="4573523"/>
              <a:ext cx="158495" cy="14782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8887" y="5173979"/>
              <a:ext cx="159232" cy="14858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84503" y="5149596"/>
              <a:ext cx="158495" cy="14782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8887" y="5751576"/>
              <a:ext cx="159232" cy="14709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84503" y="5727191"/>
              <a:ext cx="158495" cy="14630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8887" y="5462016"/>
              <a:ext cx="159232" cy="14709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84503" y="5437632"/>
              <a:ext cx="158495" cy="14630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8887" y="6109716"/>
              <a:ext cx="159232" cy="14709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84503" y="6085332"/>
              <a:ext cx="158495" cy="14630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505455" y="1484376"/>
              <a:ext cx="464819" cy="28498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810756" y="1499615"/>
              <a:ext cx="464820" cy="28651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833871" y="3086087"/>
              <a:ext cx="247662" cy="22937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809488" y="3061715"/>
              <a:ext cx="246887" cy="22860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833871" y="3374135"/>
              <a:ext cx="247662" cy="23088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809488" y="3349752"/>
              <a:ext cx="246887" cy="23012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833871" y="3662159"/>
              <a:ext cx="247662" cy="22937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809488" y="3637788"/>
              <a:ext cx="246887" cy="22860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833871" y="3950208"/>
              <a:ext cx="247662" cy="23088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809488" y="3925823"/>
              <a:ext cx="246887" cy="23012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833871" y="4238231"/>
              <a:ext cx="247662" cy="22937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809488" y="4213859"/>
              <a:ext cx="246887" cy="22859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627375" y="56388"/>
              <a:ext cx="4673346" cy="640842"/>
            </a:xfrm>
            <a:prstGeom prst="rect">
              <a:avLst/>
            </a:prstGeom>
          </p:spPr>
        </p:pic>
      </p:grp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2786633" y="122046"/>
            <a:ext cx="4331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AUXILIARY</a:t>
            </a:r>
            <a:r>
              <a:rPr spc="-55" dirty="0"/>
              <a:t> </a:t>
            </a:r>
            <a:r>
              <a:rPr spc="-5" dirty="0"/>
              <a:t>SUBSTANCES</a:t>
            </a:r>
          </a:p>
        </p:txBody>
      </p:sp>
      <p:sp>
        <p:nvSpPr>
          <p:cNvPr id="54" name="object 5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9</a:t>
            </a:fld>
            <a:endParaRPr dirty="0"/>
          </a:p>
        </p:txBody>
      </p:sp>
      <p:sp>
        <p:nvSpPr>
          <p:cNvPr id="51" name="object 51"/>
          <p:cNvSpPr txBox="1"/>
          <p:nvPr/>
        </p:nvSpPr>
        <p:spPr>
          <a:xfrm>
            <a:off x="1215644" y="2928620"/>
            <a:ext cx="3152140" cy="3345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82955">
              <a:lnSpc>
                <a:spcPct val="110000"/>
              </a:lnSpc>
              <a:spcBef>
                <a:spcPts val="100"/>
              </a:spcBef>
            </a:pPr>
            <a:r>
              <a:rPr sz="1800" b="1" spc="-5" dirty="0">
                <a:latin typeface="Verdana"/>
                <a:cs typeface="Verdana"/>
              </a:rPr>
              <a:t>Solvents </a:t>
            </a:r>
            <a:r>
              <a:rPr sz="1800" b="1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Thickening</a:t>
            </a:r>
            <a:r>
              <a:rPr sz="1800" b="1" spc="-4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agents </a:t>
            </a:r>
            <a:r>
              <a:rPr sz="1800" b="1" spc="-600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Fillers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800" b="1" spc="-5" dirty="0">
                <a:latin typeface="Verdana"/>
                <a:cs typeface="Verdana"/>
              </a:rPr>
              <a:t>Emulsifiers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800" b="1" spc="-5" dirty="0">
                <a:latin typeface="Verdana"/>
                <a:cs typeface="Verdana"/>
              </a:rPr>
              <a:t>Stabilizers</a:t>
            </a:r>
            <a:endParaRPr sz="1800">
              <a:latin typeface="Verdana"/>
              <a:cs typeface="Verdana"/>
            </a:endParaRPr>
          </a:p>
          <a:p>
            <a:pPr marL="12700" marR="5080">
              <a:lnSpc>
                <a:spcPct val="110000"/>
              </a:lnSpc>
            </a:pPr>
            <a:r>
              <a:rPr sz="1800" b="1" spc="-5" dirty="0">
                <a:latin typeface="Verdana"/>
                <a:cs typeface="Verdana"/>
              </a:rPr>
              <a:t>Bases for ointments </a:t>
            </a:r>
            <a:r>
              <a:rPr sz="1800" b="1" dirty="0">
                <a:latin typeface="Verdana"/>
                <a:cs typeface="Verdana"/>
              </a:rPr>
              <a:t>and </a:t>
            </a:r>
            <a:r>
              <a:rPr sz="1800" b="1" spc="-605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suppositories </a:t>
            </a:r>
            <a:r>
              <a:rPr sz="1800" b="1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Antioxidants </a:t>
            </a:r>
            <a:r>
              <a:rPr sz="1800" b="1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Preservatives</a:t>
            </a:r>
            <a:endParaRPr sz="1800">
              <a:latin typeface="Verdana"/>
              <a:cs typeface="Verdana"/>
            </a:endParaRPr>
          </a:p>
          <a:p>
            <a:pPr marL="12700" marR="983615">
              <a:lnSpc>
                <a:spcPct val="110000"/>
              </a:lnSpc>
              <a:spcBef>
                <a:spcPts val="5"/>
              </a:spcBef>
            </a:pPr>
            <a:r>
              <a:rPr sz="1800" b="1" spc="-5" dirty="0">
                <a:latin typeface="Verdana"/>
                <a:cs typeface="Verdana"/>
              </a:rPr>
              <a:t>Flavoring</a:t>
            </a:r>
            <a:r>
              <a:rPr sz="1800" b="1" spc="-4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agents </a:t>
            </a:r>
            <a:r>
              <a:rPr sz="1800" b="1" spc="-60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Dyes</a:t>
            </a:r>
            <a:r>
              <a:rPr sz="1800" b="1" spc="-25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etc.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888482" y="2133726"/>
            <a:ext cx="2955925" cy="123380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065" marR="5080" algn="ctr">
              <a:lnSpc>
                <a:spcPts val="2160"/>
              </a:lnSpc>
              <a:spcBef>
                <a:spcPts val="375"/>
              </a:spcBef>
            </a:pPr>
            <a:r>
              <a:rPr sz="2000" b="1" dirty="0">
                <a:latin typeface="Verdana"/>
                <a:cs typeface="Verdana"/>
              </a:rPr>
              <a:t>Has</a:t>
            </a:r>
            <a:r>
              <a:rPr sz="2000" b="1" spc="-3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influence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on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pharmacokinetics</a:t>
            </a:r>
            <a:endParaRPr sz="2000">
              <a:latin typeface="Verdana"/>
              <a:cs typeface="Verdana"/>
            </a:endParaRPr>
          </a:p>
          <a:p>
            <a:pPr algn="ctr">
              <a:lnSpc>
                <a:spcPts val="2130"/>
              </a:lnSpc>
            </a:pP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4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drug:</a:t>
            </a:r>
            <a:endParaRPr sz="2000">
              <a:latin typeface="Verdana"/>
              <a:cs typeface="Verdana"/>
            </a:endParaRPr>
          </a:p>
          <a:p>
            <a:pPr marR="1360170" algn="ctr">
              <a:lnSpc>
                <a:spcPct val="100000"/>
              </a:lnSpc>
              <a:spcBef>
                <a:spcPts val="390"/>
              </a:spcBef>
            </a:pPr>
            <a:r>
              <a:rPr sz="2000" b="1" dirty="0">
                <a:latin typeface="Verdana"/>
                <a:cs typeface="Verdana"/>
              </a:rPr>
              <a:t>Release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112255" y="3310585"/>
            <a:ext cx="1722120" cy="115443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45"/>
              </a:spcBef>
            </a:pPr>
            <a:r>
              <a:rPr sz="2000" b="1" spc="-5" dirty="0">
                <a:latin typeface="Verdana"/>
                <a:cs typeface="Verdana"/>
              </a:rPr>
              <a:t>Absorption </a:t>
            </a:r>
            <a:r>
              <a:rPr sz="2000" b="1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Distribution  </a:t>
            </a:r>
            <a:r>
              <a:rPr sz="2000" b="1" dirty="0">
                <a:latin typeface="Verdana"/>
                <a:cs typeface="Verdana"/>
              </a:rPr>
              <a:t>Metabolism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Excretion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7947" y="4087368"/>
              <a:ext cx="1582674" cy="136931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3564" y="4062983"/>
              <a:ext cx="1582674" cy="136931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7280" y="4076700"/>
              <a:ext cx="1581912" cy="13685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07792" y="4590287"/>
              <a:ext cx="5545074" cy="50368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83408" y="4565904"/>
              <a:ext cx="5545074" cy="50368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97124" y="4579619"/>
              <a:ext cx="5544311" cy="50291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21207" y="3645407"/>
              <a:ext cx="8063865" cy="2303145"/>
            </a:xfrm>
            <a:custGeom>
              <a:avLst/>
              <a:gdLst/>
              <a:ahLst/>
              <a:cxnLst/>
              <a:rect l="l" t="t" r="r" b="b"/>
              <a:pathLst>
                <a:path w="8063865" h="2303145">
                  <a:moveTo>
                    <a:pt x="0" y="203962"/>
                  </a:moveTo>
                  <a:lnTo>
                    <a:pt x="5385" y="157194"/>
                  </a:lnTo>
                  <a:lnTo>
                    <a:pt x="20727" y="114262"/>
                  </a:lnTo>
                  <a:lnTo>
                    <a:pt x="44800" y="76392"/>
                  </a:lnTo>
                  <a:lnTo>
                    <a:pt x="76382" y="44806"/>
                  </a:lnTo>
                  <a:lnTo>
                    <a:pt x="114248" y="20730"/>
                  </a:lnTo>
                  <a:lnTo>
                    <a:pt x="157174" y="5386"/>
                  </a:lnTo>
                  <a:lnTo>
                    <a:pt x="203936" y="0"/>
                  </a:lnTo>
                  <a:lnTo>
                    <a:pt x="7859522" y="0"/>
                  </a:lnTo>
                  <a:lnTo>
                    <a:pt x="7906289" y="5386"/>
                  </a:lnTo>
                  <a:lnTo>
                    <a:pt x="7949221" y="20730"/>
                  </a:lnTo>
                  <a:lnTo>
                    <a:pt x="7987091" y="44806"/>
                  </a:lnTo>
                  <a:lnTo>
                    <a:pt x="8018677" y="76392"/>
                  </a:lnTo>
                  <a:lnTo>
                    <a:pt x="8042753" y="114262"/>
                  </a:lnTo>
                  <a:lnTo>
                    <a:pt x="8058097" y="157194"/>
                  </a:lnTo>
                  <a:lnTo>
                    <a:pt x="8063484" y="203962"/>
                  </a:lnTo>
                  <a:lnTo>
                    <a:pt x="8063484" y="2098827"/>
                  </a:lnTo>
                  <a:lnTo>
                    <a:pt x="8058097" y="2145589"/>
                  </a:lnTo>
                  <a:lnTo>
                    <a:pt x="8042753" y="2188515"/>
                  </a:lnTo>
                  <a:lnTo>
                    <a:pt x="8018677" y="2226381"/>
                  </a:lnTo>
                  <a:lnTo>
                    <a:pt x="7987091" y="2257963"/>
                  </a:lnTo>
                  <a:lnTo>
                    <a:pt x="7949221" y="2282036"/>
                  </a:lnTo>
                  <a:lnTo>
                    <a:pt x="7906289" y="2297378"/>
                  </a:lnTo>
                  <a:lnTo>
                    <a:pt x="7859522" y="2302764"/>
                  </a:lnTo>
                  <a:lnTo>
                    <a:pt x="203936" y="2302764"/>
                  </a:lnTo>
                  <a:lnTo>
                    <a:pt x="157174" y="2297378"/>
                  </a:lnTo>
                  <a:lnTo>
                    <a:pt x="114248" y="2282036"/>
                  </a:lnTo>
                  <a:lnTo>
                    <a:pt x="76382" y="2257963"/>
                  </a:lnTo>
                  <a:lnTo>
                    <a:pt x="44800" y="2226381"/>
                  </a:lnTo>
                  <a:lnTo>
                    <a:pt x="20727" y="2188515"/>
                  </a:lnTo>
                  <a:lnTo>
                    <a:pt x="5385" y="2145589"/>
                  </a:lnTo>
                  <a:lnTo>
                    <a:pt x="0" y="2098827"/>
                  </a:lnTo>
                  <a:lnTo>
                    <a:pt x="0" y="20396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0975" y="3236976"/>
              <a:ext cx="6108954" cy="72009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52500" y="3212592"/>
              <a:ext cx="6108700" cy="719455"/>
            </a:xfrm>
            <a:custGeom>
              <a:avLst/>
              <a:gdLst/>
              <a:ahLst/>
              <a:cxnLst/>
              <a:rect l="l" t="t" r="r" b="b"/>
              <a:pathLst>
                <a:path w="6108700" h="719454">
                  <a:moveTo>
                    <a:pt x="5907405" y="0"/>
                  </a:moveTo>
                  <a:lnTo>
                    <a:pt x="200812" y="0"/>
                  </a:lnTo>
                  <a:lnTo>
                    <a:pt x="154766" y="5304"/>
                  </a:lnTo>
                  <a:lnTo>
                    <a:pt x="112498" y="20411"/>
                  </a:lnTo>
                  <a:lnTo>
                    <a:pt x="75213" y="44117"/>
                  </a:lnTo>
                  <a:lnTo>
                    <a:pt x="44115" y="75213"/>
                  </a:lnTo>
                  <a:lnTo>
                    <a:pt x="20410" y="112494"/>
                  </a:lnTo>
                  <a:lnTo>
                    <a:pt x="5303" y="154754"/>
                  </a:lnTo>
                  <a:lnTo>
                    <a:pt x="0" y="200787"/>
                  </a:lnTo>
                  <a:lnTo>
                    <a:pt x="0" y="518541"/>
                  </a:lnTo>
                  <a:lnTo>
                    <a:pt x="5303" y="564573"/>
                  </a:lnTo>
                  <a:lnTo>
                    <a:pt x="20410" y="606833"/>
                  </a:lnTo>
                  <a:lnTo>
                    <a:pt x="44115" y="644114"/>
                  </a:lnTo>
                  <a:lnTo>
                    <a:pt x="75213" y="675210"/>
                  </a:lnTo>
                  <a:lnTo>
                    <a:pt x="112498" y="698916"/>
                  </a:lnTo>
                  <a:lnTo>
                    <a:pt x="154766" y="714023"/>
                  </a:lnTo>
                  <a:lnTo>
                    <a:pt x="200812" y="719328"/>
                  </a:lnTo>
                  <a:lnTo>
                    <a:pt x="5907405" y="719328"/>
                  </a:lnTo>
                  <a:lnTo>
                    <a:pt x="5953437" y="714023"/>
                  </a:lnTo>
                  <a:lnTo>
                    <a:pt x="5995697" y="698916"/>
                  </a:lnTo>
                  <a:lnTo>
                    <a:pt x="6032978" y="675210"/>
                  </a:lnTo>
                  <a:lnTo>
                    <a:pt x="6064074" y="644114"/>
                  </a:lnTo>
                  <a:lnTo>
                    <a:pt x="6087780" y="606833"/>
                  </a:lnTo>
                  <a:lnTo>
                    <a:pt x="6102887" y="564573"/>
                  </a:lnTo>
                  <a:lnTo>
                    <a:pt x="6108192" y="518541"/>
                  </a:lnTo>
                  <a:lnTo>
                    <a:pt x="6108192" y="200787"/>
                  </a:lnTo>
                  <a:lnTo>
                    <a:pt x="6102887" y="154754"/>
                  </a:lnTo>
                  <a:lnTo>
                    <a:pt x="6087780" y="112494"/>
                  </a:lnTo>
                  <a:lnTo>
                    <a:pt x="6064074" y="75213"/>
                  </a:lnTo>
                  <a:lnTo>
                    <a:pt x="6032978" y="44117"/>
                  </a:lnTo>
                  <a:lnTo>
                    <a:pt x="5995697" y="20411"/>
                  </a:lnTo>
                  <a:lnTo>
                    <a:pt x="5953437" y="5304"/>
                  </a:lnTo>
                  <a:lnTo>
                    <a:pt x="5907405" y="0"/>
                  </a:lnTo>
                  <a:close/>
                </a:path>
              </a:pathLst>
            </a:custGeom>
            <a:solidFill>
              <a:srgbClr val="7AB0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93647" y="3218688"/>
              <a:ext cx="6022848" cy="32461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381757" y="3310890"/>
            <a:ext cx="3785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Auxiliary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substances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can: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47343" y="3983583"/>
            <a:ext cx="128143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2000" b="1" dirty="0">
                <a:latin typeface="Verdana"/>
                <a:cs typeface="Verdana"/>
              </a:rPr>
              <a:t>Increase  </a:t>
            </a:r>
            <a:r>
              <a:rPr sz="2000" b="1" spc="-5" dirty="0">
                <a:latin typeface="Verdana"/>
                <a:cs typeface="Verdana"/>
              </a:rPr>
              <a:t>Reduce </a:t>
            </a:r>
            <a:r>
              <a:rPr sz="2000" b="1" dirty="0">
                <a:latin typeface="Verdana"/>
                <a:cs typeface="Verdana"/>
              </a:rPr>
              <a:t> Modify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00100" y="56388"/>
            <a:ext cx="6501130" cy="5275580"/>
            <a:chOff x="800100" y="56388"/>
            <a:chExt cx="6501130" cy="5275580"/>
          </a:xfrm>
        </p:grpSpPr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4483" y="5100828"/>
              <a:ext cx="246113" cy="23088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0100" y="5076443"/>
              <a:ext cx="245363" cy="23012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4483" y="4669535"/>
              <a:ext cx="246113" cy="23088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0100" y="4645152"/>
              <a:ext cx="245363" cy="23012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4483" y="4238231"/>
              <a:ext cx="246113" cy="22937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00100" y="4213859"/>
              <a:ext cx="245363" cy="22859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627376" y="56388"/>
              <a:ext cx="4673346" cy="640842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3006089" y="4610557"/>
            <a:ext cx="525716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5" dirty="0">
                <a:latin typeface="Verdana"/>
                <a:cs typeface="Verdana"/>
              </a:rPr>
              <a:t> pharmacological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effects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drugs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2786633" y="122046"/>
            <a:ext cx="4331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AUXILIARY</a:t>
            </a:r>
            <a:r>
              <a:rPr spc="-55" dirty="0"/>
              <a:t> </a:t>
            </a:r>
            <a:r>
              <a:rPr spc="-5" dirty="0"/>
              <a:t>SUBSTANCES</a:t>
            </a:r>
          </a:p>
        </p:txBody>
      </p:sp>
      <p:grpSp>
        <p:nvGrpSpPr>
          <p:cNvPr id="25" name="object 25"/>
          <p:cNvGrpSpPr/>
          <p:nvPr/>
        </p:nvGrpSpPr>
        <p:grpSpPr>
          <a:xfrm>
            <a:off x="326136" y="1249680"/>
            <a:ext cx="9076690" cy="1169670"/>
            <a:chOff x="326136" y="1249680"/>
            <a:chExt cx="9076690" cy="1169670"/>
          </a:xfrm>
        </p:grpSpPr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62712" y="1298448"/>
              <a:ext cx="9039606" cy="112090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05027" y="1504188"/>
              <a:ext cx="8704326" cy="79019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45186" y="1268730"/>
              <a:ext cx="9000744" cy="108204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45186" y="1268730"/>
              <a:ext cx="9001125" cy="1082040"/>
            </a:xfrm>
            <a:custGeom>
              <a:avLst/>
              <a:gdLst/>
              <a:ahLst/>
              <a:cxnLst/>
              <a:rect l="l" t="t" r="r" b="b"/>
              <a:pathLst>
                <a:path w="9001125" h="1082039">
                  <a:moveTo>
                    <a:pt x="0" y="180340"/>
                  </a:moveTo>
                  <a:lnTo>
                    <a:pt x="6442" y="132409"/>
                  </a:lnTo>
                  <a:lnTo>
                    <a:pt x="24622" y="89332"/>
                  </a:lnTo>
                  <a:lnTo>
                    <a:pt x="52822" y="52832"/>
                  </a:lnTo>
                  <a:lnTo>
                    <a:pt x="89321" y="24628"/>
                  </a:lnTo>
                  <a:lnTo>
                    <a:pt x="132400" y="6444"/>
                  </a:lnTo>
                  <a:lnTo>
                    <a:pt x="180340" y="0"/>
                  </a:lnTo>
                  <a:lnTo>
                    <a:pt x="8820404" y="0"/>
                  </a:lnTo>
                  <a:lnTo>
                    <a:pt x="8868334" y="6444"/>
                  </a:lnTo>
                  <a:lnTo>
                    <a:pt x="8911411" y="24628"/>
                  </a:lnTo>
                  <a:lnTo>
                    <a:pt x="8947912" y="52831"/>
                  </a:lnTo>
                  <a:lnTo>
                    <a:pt x="8976115" y="89332"/>
                  </a:lnTo>
                  <a:lnTo>
                    <a:pt x="8994299" y="132409"/>
                  </a:lnTo>
                  <a:lnTo>
                    <a:pt x="9000744" y="180340"/>
                  </a:lnTo>
                  <a:lnTo>
                    <a:pt x="9000744" y="901700"/>
                  </a:lnTo>
                  <a:lnTo>
                    <a:pt x="8994299" y="949630"/>
                  </a:lnTo>
                  <a:lnTo>
                    <a:pt x="8976115" y="992707"/>
                  </a:lnTo>
                  <a:lnTo>
                    <a:pt x="8947912" y="1029208"/>
                  </a:lnTo>
                  <a:lnTo>
                    <a:pt x="8911411" y="1057411"/>
                  </a:lnTo>
                  <a:lnTo>
                    <a:pt x="8868334" y="1075595"/>
                  </a:lnTo>
                  <a:lnTo>
                    <a:pt x="8820404" y="1082040"/>
                  </a:lnTo>
                  <a:lnTo>
                    <a:pt x="180340" y="1082040"/>
                  </a:lnTo>
                  <a:lnTo>
                    <a:pt x="132400" y="1075595"/>
                  </a:lnTo>
                  <a:lnTo>
                    <a:pt x="89321" y="1057411"/>
                  </a:lnTo>
                  <a:lnTo>
                    <a:pt x="52822" y="1029208"/>
                  </a:lnTo>
                  <a:lnTo>
                    <a:pt x="24622" y="992707"/>
                  </a:lnTo>
                  <a:lnTo>
                    <a:pt x="6442" y="949630"/>
                  </a:lnTo>
                  <a:lnTo>
                    <a:pt x="0" y="901700"/>
                  </a:lnTo>
                  <a:lnTo>
                    <a:pt x="0" y="18034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92912" y="1474977"/>
            <a:ext cx="8372475" cy="644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3260" marR="5080" indent="-670560">
              <a:lnSpc>
                <a:spcPct val="112799"/>
              </a:lnSpc>
              <a:spcBef>
                <a:spcPts val="100"/>
              </a:spcBef>
            </a:pPr>
            <a:r>
              <a:rPr sz="1800" b="1" spc="-5" dirty="0">
                <a:solidFill>
                  <a:srgbClr val="1207A0"/>
                </a:solidFill>
                <a:latin typeface="Verdana"/>
                <a:cs typeface="Verdana"/>
              </a:rPr>
              <a:t>Biopharmaceutical</a:t>
            </a:r>
            <a:r>
              <a:rPr sz="1800" b="1" spc="2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1207A0"/>
                </a:solidFill>
                <a:latin typeface="Verdana"/>
                <a:cs typeface="Verdana"/>
              </a:rPr>
              <a:t>research</a:t>
            </a:r>
            <a:r>
              <a:rPr sz="1800" b="1" spc="1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1207A0"/>
                </a:solidFill>
                <a:latin typeface="Verdana"/>
                <a:cs typeface="Verdana"/>
              </a:rPr>
              <a:t>has</a:t>
            </a:r>
            <a:r>
              <a:rPr sz="1800" b="1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1207A0"/>
                </a:solidFill>
                <a:latin typeface="Verdana"/>
                <a:cs typeface="Verdana"/>
              </a:rPr>
              <a:t>shown</a:t>
            </a:r>
            <a:r>
              <a:rPr sz="1800" b="1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1207A0"/>
                </a:solidFill>
                <a:latin typeface="Verdana"/>
                <a:cs typeface="Verdana"/>
              </a:rPr>
              <a:t>that</a:t>
            </a:r>
            <a:r>
              <a:rPr sz="1800" b="1" spc="1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1207A0"/>
                </a:solidFill>
                <a:latin typeface="Verdana"/>
                <a:cs typeface="Verdana"/>
              </a:rPr>
              <a:t>auxiliary</a:t>
            </a:r>
            <a:r>
              <a:rPr sz="1800" b="1" spc="1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1800" b="1" spc="-10" dirty="0">
                <a:solidFill>
                  <a:srgbClr val="1207A0"/>
                </a:solidFill>
                <a:latin typeface="Verdana"/>
                <a:cs typeface="Verdana"/>
              </a:rPr>
              <a:t>substances </a:t>
            </a:r>
            <a:r>
              <a:rPr sz="1800" b="1" spc="-60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1207A0"/>
                </a:solidFill>
                <a:latin typeface="Verdana"/>
                <a:cs typeface="Verdana"/>
              </a:rPr>
              <a:t>significantly</a:t>
            </a:r>
            <a:r>
              <a:rPr sz="1800" b="1" spc="1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1207A0"/>
                </a:solidFill>
                <a:latin typeface="Verdana"/>
                <a:cs typeface="Verdana"/>
              </a:rPr>
              <a:t>affects</a:t>
            </a:r>
            <a:r>
              <a:rPr sz="1800" b="1" spc="1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1800" b="1" dirty="0">
                <a:solidFill>
                  <a:srgbClr val="1207A0"/>
                </a:solidFill>
                <a:latin typeface="Verdana"/>
                <a:cs typeface="Verdana"/>
              </a:rPr>
              <a:t>on</a:t>
            </a:r>
            <a:r>
              <a:rPr sz="1800" b="1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1800" b="1" dirty="0">
                <a:solidFill>
                  <a:srgbClr val="1207A0"/>
                </a:solidFill>
                <a:latin typeface="Verdana"/>
                <a:cs typeface="Verdana"/>
              </a:rPr>
              <a:t>therapeutic</a:t>
            </a:r>
            <a:r>
              <a:rPr sz="1800" b="1" spc="2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1207A0"/>
                </a:solidFill>
                <a:latin typeface="Verdana"/>
                <a:cs typeface="Verdana"/>
              </a:rPr>
              <a:t>efficiency</a:t>
            </a:r>
            <a:r>
              <a:rPr sz="1800" b="1" spc="1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1800" b="1" dirty="0">
                <a:solidFill>
                  <a:srgbClr val="1207A0"/>
                </a:solidFill>
                <a:latin typeface="Verdana"/>
                <a:cs typeface="Verdana"/>
              </a:rPr>
              <a:t>of</a:t>
            </a:r>
            <a:r>
              <a:rPr sz="1800" b="1" spc="-5" dirty="0">
                <a:solidFill>
                  <a:srgbClr val="1207A0"/>
                </a:solidFill>
                <a:latin typeface="Verdana"/>
                <a:cs typeface="Verdana"/>
              </a:rPr>
              <a:t> drugs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48995" y="1560575"/>
            <a:ext cx="275590" cy="240029"/>
            <a:chOff x="348995" y="1560575"/>
            <a:chExt cx="275590" cy="240029"/>
          </a:xfrm>
        </p:grpSpPr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73379" y="1584947"/>
              <a:ext cx="250685" cy="21565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8995" y="1560575"/>
              <a:ext cx="249936" cy="214884"/>
            </a:xfrm>
            <a:prstGeom prst="rect">
              <a:avLst/>
            </a:prstGeom>
          </p:spPr>
        </p:pic>
      </p:grp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10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939" y="1097280"/>
              <a:ext cx="8894826" cy="147904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3221" y="1053846"/>
              <a:ext cx="8856345" cy="1440180"/>
            </a:xfrm>
            <a:custGeom>
              <a:avLst/>
              <a:gdLst/>
              <a:ahLst/>
              <a:cxnLst/>
              <a:rect l="l" t="t" r="r" b="b"/>
              <a:pathLst>
                <a:path w="8856345" h="1440180">
                  <a:moveTo>
                    <a:pt x="0" y="240029"/>
                  </a:moveTo>
                  <a:lnTo>
                    <a:pt x="4876" y="191648"/>
                  </a:lnTo>
                  <a:lnTo>
                    <a:pt x="18863" y="146589"/>
                  </a:lnTo>
                  <a:lnTo>
                    <a:pt x="40993" y="105816"/>
                  </a:lnTo>
                  <a:lnTo>
                    <a:pt x="70304" y="70294"/>
                  </a:lnTo>
                  <a:lnTo>
                    <a:pt x="105827" y="40987"/>
                  </a:lnTo>
                  <a:lnTo>
                    <a:pt x="146600" y="18859"/>
                  </a:lnTo>
                  <a:lnTo>
                    <a:pt x="191656" y="4875"/>
                  </a:lnTo>
                  <a:lnTo>
                    <a:pt x="240030" y="0"/>
                  </a:lnTo>
                  <a:lnTo>
                    <a:pt x="8615934" y="0"/>
                  </a:lnTo>
                  <a:lnTo>
                    <a:pt x="8664315" y="4875"/>
                  </a:lnTo>
                  <a:lnTo>
                    <a:pt x="8709374" y="18859"/>
                  </a:lnTo>
                  <a:lnTo>
                    <a:pt x="8750147" y="40987"/>
                  </a:lnTo>
                  <a:lnTo>
                    <a:pt x="8785669" y="70294"/>
                  </a:lnTo>
                  <a:lnTo>
                    <a:pt x="8814976" y="105816"/>
                  </a:lnTo>
                  <a:lnTo>
                    <a:pt x="8837104" y="146589"/>
                  </a:lnTo>
                  <a:lnTo>
                    <a:pt x="8851088" y="191648"/>
                  </a:lnTo>
                  <a:lnTo>
                    <a:pt x="8855964" y="240029"/>
                  </a:lnTo>
                  <a:lnTo>
                    <a:pt x="8855964" y="1200150"/>
                  </a:lnTo>
                  <a:lnTo>
                    <a:pt x="8851088" y="1248531"/>
                  </a:lnTo>
                  <a:lnTo>
                    <a:pt x="8837104" y="1293590"/>
                  </a:lnTo>
                  <a:lnTo>
                    <a:pt x="8814976" y="1334363"/>
                  </a:lnTo>
                  <a:lnTo>
                    <a:pt x="8785669" y="1369885"/>
                  </a:lnTo>
                  <a:lnTo>
                    <a:pt x="8750147" y="1399192"/>
                  </a:lnTo>
                  <a:lnTo>
                    <a:pt x="8709374" y="1421320"/>
                  </a:lnTo>
                  <a:lnTo>
                    <a:pt x="8664315" y="1435304"/>
                  </a:lnTo>
                  <a:lnTo>
                    <a:pt x="8615934" y="1440179"/>
                  </a:lnTo>
                  <a:lnTo>
                    <a:pt x="240030" y="1440179"/>
                  </a:lnTo>
                  <a:lnTo>
                    <a:pt x="191656" y="1435304"/>
                  </a:lnTo>
                  <a:lnTo>
                    <a:pt x="146600" y="1421320"/>
                  </a:lnTo>
                  <a:lnTo>
                    <a:pt x="105827" y="1399192"/>
                  </a:lnTo>
                  <a:lnTo>
                    <a:pt x="70304" y="1369885"/>
                  </a:lnTo>
                  <a:lnTo>
                    <a:pt x="40993" y="1334363"/>
                  </a:lnTo>
                  <a:lnTo>
                    <a:pt x="18863" y="1293590"/>
                  </a:lnTo>
                  <a:lnTo>
                    <a:pt x="4876" y="1248531"/>
                  </a:lnTo>
                  <a:lnTo>
                    <a:pt x="0" y="1200150"/>
                  </a:lnTo>
                  <a:lnTo>
                    <a:pt x="0" y="240029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545082" y="1155953"/>
            <a:ext cx="6884670" cy="1245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635" marR="245110" algn="ctr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Verdana"/>
                <a:cs typeface="Verdana"/>
              </a:rPr>
              <a:t>Separation </a:t>
            </a:r>
            <a:r>
              <a:rPr sz="2000" b="1" dirty="0">
                <a:latin typeface="Verdana"/>
                <a:cs typeface="Verdana"/>
              </a:rPr>
              <a:t>of the </a:t>
            </a:r>
            <a:r>
              <a:rPr sz="2000" b="1" spc="-5" dirty="0">
                <a:latin typeface="Verdana"/>
                <a:cs typeface="Verdana"/>
              </a:rPr>
              <a:t>drug </a:t>
            </a:r>
            <a:r>
              <a:rPr sz="2000" b="1" dirty="0">
                <a:latin typeface="Verdana"/>
                <a:cs typeface="Verdana"/>
              </a:rPr>
              <a:t>components to active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and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auxiliary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substances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greatly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arbitrary.</a:t>
            </a:r>
            <a:endParaRPr sz="2000"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</a:pPr>
            <a:r>
              <a:rPr sz="2000" b="1" spc="-5" dirty="0">
                <a:latin typeface="Verdana"/>
                <a:cs typeface="Verdana"/>
              </a:rPr>
              <a:t>With </a:t>
            </a:r>
            <a:r>
              <a:rPr sz="2000" b="1" dirty="0">
                <a:latin typeface="Verdana"/>
                <a:cs typeface="Verdana"/>
              </a:rPr>
              <a:t>a </a:t>
            </a:r>
            <a:r>
              <a:rPr sz="2000" b="1" spc="-5" dirty="0">
                <a:latin typeface="Verdana"/>
                <a:cs typeface="Verdana"/>
              </a:rPr>
              <a:t>certain </a:t>
            </a:r>
            <a:r>
              <a:rPr sz="2000" b="1" dirty="0">
                <a:latin typeface="Verdana"/>
                <a:cs typeface="Verdana"/>
              </a:rPr>
              <a:t>composition auxiliary </a:t>
            </a:r>
            <a:r>
              <a:rPr sz="2000" b="1" spc="-5" dirty="0">
                <a:latin typeface="Verdana"/>
                <a:cs typeface="Verdana"/>
              </a:rPr>
              <a:t>substances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become</a:t>
            </a:r>
            <a:r>
              <a:rPr sz="2000" b="1" spc="-4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active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and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active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become</a:t>
            </a:r>
            <a:r>
              <a:rPr sz="2000" b="1" spc="-4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auxiliaries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69391" y="2764523"/>
            <a:ext cx="9109710" cy="3430270"/>
            <a:chOff x="469391" y="2764523"/>
            <a:chExt cx="9109710" cy="343027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391" y="2764523"/>
              <a:ext cx="2987801" cy="99747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32459" y="3000756"/>
              <a:ext cx="2685415" cy="0"/>
            </a:xfrm>
            <a:custGeom>
              <a:avLst/>
              <a:gdLst/>
              <a:ahLst/>
              <a:cxnLst/>
              <a:rect l="l" t="t" r="r" b="b"/>
              <a:pathLst>
                <a:path w="2685415">
                  <a:moveTo>
                    <a:pt x="0" y="0"/>
                  </a:moveTo>
                  <a:lnTo>
                    <a:pt x="2685288" y="0"/>
                  </a:lnTo>
                </a:path>
              </a:pathLst>
            </a:custGeom>
            <a:ln w="91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1207" y="3733800"/>
              <a:ext cx="2877312" cy="91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21207" y="3733800"/>
              <a:ext cx="2877820" cy="9525"/>
            </a:xfrm>
            <a:custGeom>
              <a:avLst/>
              <a:gdLst/>
              <a:ahLst/>
              <a:cxnLst/>
              <a:rect l="l" t="t" r="r" b="b"/>
              <a:pathLst>
                <a:path w="2877820" h="9525">
                  <a:moveTo>
                    <a:pt x="0" y="0"/>
                  </a:moveTo>
                  <a:lnTo>
                    <a:pt x="17193" y="1946"/>
                  </a:lnTo>
                  <a:lnTo>
                    <a:pt x="39298" y="4905"/>
                  </a:lnTo>
                  <a:lnTo>
                    <a:pt x="81051" y="7697"/>
                  </a:lnTo>
                  <a:lnTo>
                    <a:pt x="157187" y="9143"/>
                  </a:lnTo>
                  <a:lnTo>
                    <a:pt x="2726690" y="9143"/>
                  </a:lnTo>
                  <a:lnTo>
                    <a:pt x="2797516" y="7768"/>
                  </a:lnTo>
                  <a:lnTo>
                    <a:pt x="2836386" y="5095"/>
                  </a:lnTo>
                  <a:lnTo>
                    <a:pt x="2858063" y="2160"/>
                  </a:lnTo>
                  <a:lnTo>
                    <a:pt x="2877312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19" y="4421123"/>
              <a:ext cx="2916174" cy="164515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1039" y="4658867"/>
              <a:ext cx="2620010" cy="0"/>
            </a:xfrm>
            <a:custGeom>
              <a:avLst/>
              <a:gdLst/>
              <a:ahLst/>
              <a:cxnLst/>
              <a:rect l="l" t="t" r="r" b="b"/>
              <a:pathLst>
                <a:path w="2620010">
                  <a:moveTo>
                    <a:pt x="0" y="0"/>
                  </a:moveTo>
                  <a:lnTo>
                    <a:pt x="2619756" y="0"/>
                  </a:lnTo>
                </a:path>
              </a:pathLst>
            </a:custGeom>
            <a:ln w="91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1311" y="6027419"/>
              <a:ext cx="2809240" cy="20320"/>
            </a:xfrm>
            <a:custGeom>
              <a:avLst/>
              <a:gdLst/>
              <a:ahLst/>
              <a:cxnLst/>
              <a:rect l="l" t="t" r="r" b="b"/>
              <a:pathLst>
                <a:path w="2809240" h="20320">
                  <a:moveTo>
                    <a:pt x="0" y="0"/>
                  </a:moveTo>
                  <a:lnTo>
                    <a:pt x="16785" y="4267"/>
                  </a:lnTo>
                  <a:lnTo>
                    <a:pt x="38363" y="10687"/>
                  </a:lnTo>
                  <a:lnTo>
                    <a:pt x="79120" y="16716"/>
                  </a:lnTo>
                  <a:lnTo>
                    <a:pt x="153441" y="19811"/>
                  </a:lnTo>
                  <a:lnTo>
                    <a:pt x="2661666" y="19811"/>
                  </a:lnTo>
                  <a:lnTo>
                    <a:pt x="2730811" y="16862"/>
                  </a:lnTo>
                  <a:lnTo>
                    <a:pt x="2768774" y="11077"/>
                  </a:lnTo>
                  <a:lnTo>
                    <a:pt x="2789949" y="4706"/>
                  </a:lnTo>
                  <a:lnTo>
                    <a:pt x="2808732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95883" y="4654295"/>
              <a:ext cx="2806065" cy="13970"/>
            </a:xfrm>
            <a:custGeom>
              <a:avLst/>
              <a:gdLst/>
              <a:ahLst/>
              <a:cxnLst/>
              <a:rect l="l" t="t" r="r" b="b"/>
              <a:pathLst>
                <a:path w="2806065" h="13970">
                  <a:moveTo>
                    <a:pt x="0" y="13715"/>
                  </a:moveTo>
                  <a:lnTo>
                    <a:pt x="16760" y="10769"/>
                  </a:lnTo>
                  <a:lnTo>
                    <a:pt x="38312" y="6334"/>
                  </a:lnTo>
                  <a:lnTo>
                    <a:pt x="79024" y="2160"/>
                  </a:lnTo>
                  <a:lnTo>
                    <a:pt x="153263" y="0"/>
                  </a:lnTo>
                  <a:lnTo>
                    <a:pt x="2658744" y="0"/>
                  </a:lnTo>
                  <a:lnTo>
                    <a:pt x="2727817" y="2053"/>
                  </a:lnTo>
                  <a:lnTo>
                    <a:pt x="2765742" y="6048"/>
                  </a:lnTo>
                  <a:lnTo>
                    <a:pt x="2786903" y="10447"/>
                  </a:lnTo>
                  <a:lnTo>
                    <a:pt x="2805683" y="13715"/>
                  </a:lnTo>
                </a:path>
              </a:pathLst>
            </a:custGeom>
            <a:ln w="9143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97295" y="2764523"/>
              <a:ext cx="3781805" cy="99899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999988" y="3000756"/>
              <a:ext cx="3406140" cy="0"/>
            </a:xfrm>
            <a:custGeom>
              <a:avLst/>
              <a:gdLst/>
              <a:ahLst/>
              <a:cxnLst/>
              <a:rect l="l" t="t" r="r" b="b"/>
              <a:pathLst>
                <a:path w="3406140">
                  <a:moveTo>
                    <a:pt x="0" y="0"/>
                  </a:moveTo>
                  <a:lnTo>
                    <a:pt x="3406140" y="0"/>
                  </a:lnTo>
                </a:path>
              </a:pathLst>
            </a:custGeom>
            <a:ln w="91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44539" y="3736847"/>
              <a:ext cx="3697224" cy="761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844539" y="3736847"/>
              <a:ext cx="3697604" cy="7620"/>
            </a:xfrm>
            <a:custGeom>
              <a:avLst/>
              <a:gdLst/>
              <a:ahLst/>
              <a:cxnLst/>
              <a:rect l="l" t="t" r="r" b="b"/>
              <a:pathLst>
                <a:path w="3697604" h="7620">
                  <a:moveTo>
                    <a:pt x="0" y="0"/>
                  </a:moveTo>
                  <a:lnTo>
                    <a:pt x="22086" y="1619"/>
                  </a:lnTo>
                  <a:lnTo>
                    <a:pt x="50482" y="4095"/>
                  </a:lnTo>
                  <a:lnTo>
                    <a:pt x="104120" y="6429"/>
                  </a:lnTo>
                  <a:lnTo>
                    <a:pt x="201930" y="7619"/>
                  </a:lnTo>
                  <a:lnTo>
                    <a:pt x="3503676" y="7619"/>
                  </a:lnTo>
                  <a:lnTo>
                    <a:pt x="3594675" y="6500"/>
                  </a:lnTo>
                  <a:lnTo>
                    <a:pt x="3644646" y="4286"/>
                  </a:lnTo>
                  <a:lnTo>
                    <a:pt x="3672518" y="1833"/>
                  </a:lnTo>
                  <a:lnTo>
                    <a:pt x="3697224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62827" y="2999232"/>
              <a:ext cx="3651504" cy="609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862827" y="2999232"/>
              <a:ext cx="3651885" cy="6350"/>
            </a:xfrm>
            <a:custGeom>
              <a:avLst/>
              <a:gdLst/>
              <a:ahLst/>
              <a:cxnLst/>
              <a:rect l="l" t="t" r="r" b="b"/>
              <a:pathLst>
                <a:path w="3651884" h="6350">
                  <a:moveTo>
                    <a:pt x="0" y="6095"/>
                  </a:moveTo>
                  <a:lnTo>
                    <a:pt x="21834" y="4768"/>
                  </a:lnTo>
                  <a:lnTo>
                    <a:pt x="49895" y="2809"/>
                  </a:lnTo>
                  <a:lnTo>
                    <a:pt x="102887" y="970"/>
                  </a:lnTo>
                  <a:lnTo>
                    <a:pt x="199517" y="0"/>
                  </a:lnTo>
                  <a:lnTo>
                    <a:pt x="3460369" y="0"/>
                  </a:lnTo>
                  <a:lnTo>
                    <a:pt x="3550205" y="934"/>
                  </a:lnTo>
                  <a:lnTo>
                    <a:pt x="3599561" y="2714"/>
                  </a:lnTo>
                  <a:lnTo>
                    <a:pt x="3627104" y="4661"/>
                  </a:lnTo>
                  <a:lnTo>
                    <a:pt x="3651504" y="6095"/>
                  </a:lnTo>
                </a:path>
              </a:pathLst>
            </a:custGeom>
            <a:ln w="91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7295" y="4492764"/>
              <a:ext cx="3781805" cy="170154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999988" y="4730495"/>
              <a:ext cx="3406140" cy="0"/>
            </a:xfrm>
            <a:custGeom>
              <a:avLst/>
              <a:gdLst/>
              <a:ahLst/>
              <a:cxnLst/>
              <a:rect l="l" t="t" r="r" b="b"/>
              <a:pathLst>
                <a:path w="3406140">
                  <a:moveTo>
                    <a:pt x="0" y="0"/>
                  </a:moveTo>
                  <a:lnTo>
                    <a:pt x="3406140" y="0"/>
                  </a:lnTo>
                </a:path>
              </a:pathLst>
            </a:custGeom>
            <a:ln w="91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44539" y="6156960"/>
              <a:ext cx="3697224" cy="1676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844539" y="6156960"/>
              <a:ext cx="3697604" cy="17145"/>
            </a:xfrm>
            <a:custGeom>
              <a:avLst/>
              <a:gdLst/>
              <a:ahLst/>
              <a:cxnLst/>
              <a:rect l="l" t="t" r="r" b="b"/>
              <a:pathLst>
                <a:path w="3697604" h="17145">
                  <a:moveTo>
                    <a:pt x="0" y="0"/>
                  </a:moveTo>
                  <a:lnTo>
                    <a:pt x="22086" y="3608"/>
                  </a:lnTo>
                  <a:lnTo>
                    <a:pt x="50482" y="9039"/>
                  </a:lnTo>
                  <a:lnTo>
                    <a:pt x="104120" y="14141"/>
                  </a:lnTo>
                  <a:lnTo>
                    <a:pt x="201930" y="16763"/>
                  </a:lnTo>
                  <a:lnTo>
                    <a:pt x="3503676" y="16763"/>
                  </a:lnTo>
                  <a:lnTo>
                    <a:pt x="3594675" y="14266"/>
                  </a:lnTo>
                  <a:lnTo>
                    <a:pt x="3644646" y="9372"/>
                  </a:lnTo>
                  <a:lnTo>
                    <a:pt x="3672518" y="3983"/>
                  </a:lnTo>
                  <a:lnTo>
                    <a:pt x="3697224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62827" y="4727448"/>
              <a:ext cx="3649979" cy="1371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862827" y="4727448"/>
              <a:ext cx="3649979" cy="13970"/>
            </a:xfrm>
            <a:custGeom>
              <a:avLst/>
              <a:gdLst/>
              <a:ahLst/>
              <a:cxnLst/>
              <a:rect l="l" t="t" r="r" b="b"/>
              <a:pathLst>
                <a:path w="3649979" h="13970">
                  <a:moveTo>
                    <a:pt x="0" y="13715"/>
                  </a:moveTo>
                  <a:lnTo>
                    <a:pt x="21832" y="10769"/>
                  </a:lnTo>
                  <a:lnTo>
                    <a:pt x="49879" y="6334"/>
                  </a:lnTo>
                  <a:lnTo>
                    <a:pt x="102834" y="2160"/>
                  </a:lnTo>
                  <a:lnTo>
                    <a:pt x="199389" y="0"/>
                  </a:lnTo>
                  <a:lnTo>
                    <a:pt x="3458845" y="0"/>
                  </a:lnTo>
                  <a:lnTo>
                    <a:pt x="3548735" y="2053"/>
                  </a:lnTo>
                  <a:lnTo>
                    <a:pt x="3598084" y="6048"/>
                  </a:lnTo>
                  <a:lnTo>
                    <a:pt x="3625597" y="10447"/>
                  </a:lnTo>
                  <a:lnTo>
                    <a:pt x="3649979" y="13715"/>
                  </a:lnTo>
                </a:path>
              </a:pathLst>
            </a:custGeom>
            <a:ln w="9143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136700" y="3015741"/>
            <a:ext cx="1727835" cy="537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14"/>
              </a:lnSpc>
              <a:spcBef>
                <a:spcPts val="100"/>
              </a:spcBef>
            </a:pPr>
            <a:r>
              <a:rPr sz="1800" b="1" dirty="0">
                <a:solidFill>
                  <a:srgbClr val="CC0518"/>
                </a:solidFill>
                <a:latin typeface="Verdana"/>
                <a:cs typeface="Verdana"/>
              </a:rPr>
              <a:t>Filler</a:t>
            </a:r>
            <a:endParaRPr sz="1800">
              <a:latin typeface="Verdana"/>
              <a:cs typeface="Verdana"/>
            </a:endParaRPr>
          </a:p>
          <a:p>
            <a:pPr algn="ctr">
              <a:lnSpc>
                <a:spcPts val="2014"/>
              </a:lnSpc>
            </a:pPr>
            <a:r>
              <a:rPr sz="1800" b="1" dirty="0">
                <a:solidFill>
                  <a:srgbClr val="CC0518"/>
                </a:solidFill>
                <a:latin typeface="Verdana"/>
                <a:cs typeface="Verdana"/>
              </a:rPr>
              <a:t>in</a:t>
            </a:r>
            <a:r>
              <a:rPr sz="1800" b="1" spc="-4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CC0518"/>
                </a:solidFill>
                <a:latin typeface="Verdana"/>
                <a:cs typeface="Verdana"/>
              </a:rPr>
              <a:t>the</a:t>
            </a:r>
            <a:r>
              <a:rPr sz="1800" b="1" spc="-3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CC0518"/>
                </a:solidFill>
                <a:latin typeface="Verdana"/>
                <a:cs typeface="Verdana"/>
              </a:rPr>
              <a:t>tablets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88516" y="4942459"/>
            <a:ext cx="1623695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indent="356235">
              <a:lnSpc>
                <a:spcPts val="2160"/>
              </a:lnSpc>
              <a:spcBef>
                <a:spcPts val="375"/>
              </a:spcBef>
            </a:pP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Active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subst</a:t>
            </a:r>
            <a:r>
              <a:rPr sz="2000" b="1" spc="5" dirty="0">
                <a:solidFill>
                  <a:srgbClr val="1207A0"/>
                </a:solidFill>
                <a:latin typeface="Verdana"/>
                <a:cs typeface="Verdana"/>
              </a:rPr>
              <a:t>a</a:t>
            </a:r>
            <a:r>
              <a:rPr sz="2000" b="1" spc="-5" dirty="0">
                <a:solidFill>
                  <a:srgbClr val="1207A0"/>
                </a:solidFill>
                <a:latin typeface="Verdana"/>
                <a:cs typeface="Verdana"/>
              </a:rPr>
              <a:t>nces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52996" y="3027933"/>
            <a:ext cx="247523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2420" marR="5080" indent="-300355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Laxative</a:t>
            </a:r>
            <a:r>
              <a:rPr sz="2000" b="1" spc="-6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in</a:t>
            </a:r>
            <a:r>
              <a:rPr sz="2000" b="1" spc="-3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liquid </a:t>
            </a:r>
            <a:r>
              <a:rPr sz="2000" b="1" spc="-67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dosage</a:t>
            </a:r>
            <a:r>
              <a:rPr sz="2000" b="1" spc="-5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207A0"/>
                </a:solidFill>
                <a:latin typeface="Verdana"/>
                <a:cs typeface="Verdana"/>
              </a:rPr>
              <a:t>forms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35421" y="4828413"/>
            <a:ext cx="340042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93980"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Auxiliary </a:t>
            </a:r>
            <a:r>
              <a:rPr sz="2000" b="1" spc="-5" dirty="0">
                <a:solidFill>
                  <a:srgbClr val="CC0518"/>
                </a:solidFill>
                <a:latin typeface="Verdana"/>
                <a:cs typeface="Verdana"/>
              </a:rPr>
              <a:t>substances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CC0518"/>
                </a:solidFill>
                <a:latin typeface="Verdana"/>
                <a:cs typeface="Verdana"/>
              </a:rPr>
              <a:t>using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for solubilization, </a:t>
            </a:r>
            <a:r>
              <a:rPr sz="2000" b="1" spc="-67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stabilization</a:t>
            </a:r>
            <a:r>
              <a:rPr sz="2000" b="1" spc="-2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and</a:t>
            </a:r>
            <a:endParaRPr sz="20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taste</a:t>
            </a:r>
            <a:r>
              <a:rPr sz="2000" b="1" spc="-2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masking</a:t>
            </a:r>
            <a:r>
              <a:rPr sz="2000" b="1" spc="-3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of</a:t>
            </a:r>
            <a:r>
              <a:rPr sz="2000" b="1" spc="-1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C0518"/>
                </a:solidFill>
                <a:latin typeface="Verdana"/>
                <a:cs typeface="Verdana"/>
              </a:rPr>
              <a:t>drugs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579685" y="2919793"/>
            <a:ext cx="2164715" cy="3246755"/>
            <a:chOff x="3579685" y="2919793"/>
            <a:chExt cx="2164715" cy="3246755"/>
          </a:xfrm>
        </p:grpSpPr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84447" y="2924555"/>
              <a:ext cx="2083307" cy="935736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584447" y="2924555"/>
              <a:ext cx="2083435" cy="935990"/>
            </a:xfrm>
            <a:custGeom>
              <a:avLst/>
              <a:gdLst/>
              <a:ahLst/>
              <a:cxnLst/>
              <a:rect l="l" t="t" r="r" b="b"/>
              <a:pathLst>
                <a:path w="2083435" h="935989">
                  <a:moveTo>
                    <a:pt x="0" y="467868"/>
                  </a:moveTo>
                  <a:lnTo>
                    <a:pt x="272541" y="0"/>
                  </a:lnTo>
                  <a:lnTo>
                    <a:pt x="272541" y="171323"/>
                  </a:lnTo>
                  <a:lnTo>
                    <a:pt x="1810765" y="171323"/>
                  </a:lnTo>
                  <a:lnTo>
                    <a:pt x="1810765" y="0"/>
                  </a:lnTo>
                  <a:lnTo>
                    <a:pt x="2083307" y="467868"/>
                  </a:lnTo>
                  <a:lnTo>
                    <a:pt x="1810765" y="935736"/>
                  </a:lnTo>
                  <a:lnTo>
                    <a:pt x="1810765" y="764413"/>
                  </a:lnTo>
                  <a:lnTo>
                    <a:pt x="272541" y="764413"/>
                  </a:lnTo>
                  <a:lnTo>
                    <a:pt x="272541" y="935736"/>
                  </a:lnTo>
                  <a:lnTo>
                    <a:pt x="0" y="46786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84447" y="4507991"/>
              <a:ext cx="2154936" cy="165353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584447" y="4507991"/>
              <a:ext cx="2155190" cy="1653539"/>
            </a:xfrm>
            <a:custGeom>
              <a:avLst/>
              <a:gdLst/>
              <a:ahLst/>
              <a:cxnLst/>
              <a:rect l="l" t="t" r="r" b="b"/>
              <a:pathLst>
                <a:path w="2155190" h="1653539">
                  <a:moveTo>
                    <a:pt x="0" y="826769"/>
                  </a:moveTo>
                  <a:lnTo>
                    <a:pt x="289940" y="0"/>
                  </a:lnTo>
                  <a:lnTo>
                    <a:pt x="289940" y="175767"/>
                  </a:lnTo>
                  <a:lnTo>
                    <a:pt x="1864994" y="175767"/>
                  </a:lnTo>
                  <a:lnTo>
                    <a:pt x="1864994" y="0"/>
                  </a:lnTo>
                  <a:lnTo>
                    <a:pt x="2154936" y="826769"/>
                  </a:lnTo>
                  <a:lnTo>
                    <a:pt x="1864994" y="1653539"/>
                  </a:lnTo>
                  <a:lnTo>
                    <a:pt x="1864994" y="1477771"/>
                  </a:lnTo>
                  <a:lnTo>
                    <a:pt x="289940" y="1477771"/>
                  </a:lnTo>
                  <a:lnTo>
                    <a:pt x="289940" y="1653539"/>
                  </a:lnTo>
                  <a:lnTo>
                    <a:pt x="0" y="82676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095750" y="3172460"/>
            <a:ext cx="12649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Mannitol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20846" y="4658105"/>
            <a:ext cx="1889760" cy="12877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635" algn="ctr">
              <a:lnSpc>
                <a:spcPct val="90000"/>
              </a:lnSpc>
              <a:spcBef>
                <a:spcPts val="315"/>
              </a:spcBef>
            </a:pPr>
            <a:r>
              <a:rPr sz="1800" spc="-5" dirty="0">
                <a:latin typeface="Verdana"/>
                <a:cs typeface="Verdana"/>
              </a:rPr>
              <a:t>Urethane </a:t>
            </a:r>
            <a:r>
              <a:rPr sz="1800" dirty="0">
                <a:latin typeface="Verdana"/>
                <a:cs typeface="Verdana"/>
              </a:rPr>
              <a:t> Antipyrine </a:t>
            </a:r>
            <a:r>
              <a:rPr sz="1800" spc="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Quinine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chloride </a:t>
            </a:r>
            <a:r>
              <a:rPr sz="1800" spc="-615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Tocopherol </a:t>
            </a:r>
            <a:r>
              <a:rPr sz="1800" spc="-1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acetate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627376" y="56388"/>
            <a:ext cx="4673346" cy="640842"/>
          </a:xfrm>
          <a:prstGeom prst="rect">
            <a:avLst/>
          </a:prstGeom>
        </p:spPr>
      </p:pic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2786633" y="122046"/>
            <a:ext cx="4331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AUXILIARY</a:t>
            </a:r>
            <a:r>
              <a:rPr spc="-55" dirty="0"/>
              <a:t> </a:t>
            </a:r>
            <a:r>
              <a:rPr spc="-5" dirty="0"/>
              <a:t>SUBSTANCES</a:t>
            </a:r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11</a:t>
            </a:fld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6303" y="938784"/>
              <a:ext cx="9635490" cy="11818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0079" y="993647"/>
              <a:ext cx="8818626" cy="114376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777" y="909066"/>
              <a:ext cx="9596628" cy="1143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8777" y="909066"/>
              <a:ext cx="9596755" cy="1143000"/>
            </a:xfrm>
            <a:custGeom>
              <a:avLst/>
              <a:gdLst/>
              <a:ahLst/>
              <a:cxnLst/>
              <a:rect l="l" t="t" r="r" b="b"/>
              <a:pathLst>
                <a:path w="9596755" h="1143000">
                  <a:moveTo>
                    <a:pt x="0" y="190500"/>
                  </a:moveTo>
                  <a:lnTo>
                    <a:pt x="5031" y="146837"/>
                  </a:lnTo>
                  <a:lnTo>
                    <a:pt x="19363" y="106746"/>
                  </a:lnTo>
                  <a:lnTo>
                    <a:pt x="41851" y="71374"/>
                  </a:lnTo>
                  <a:lnTo>
                    <a:pt x="71353" y="41867"/>
                  </a:lnTo>
                  <a:lnTo>
                    <a:pt x="106724" y="19372"/>
                  </a:lnTo>
                  <a:lnTo>
                    <a:pt x="146821" y="5034"/>
                  </a:lnTo>
                  <a:lnTo>
                    <a:pt x="190500" y="0"/>
                  </a:lnTo>
                  <a:lnTo>
                    <a:pt x="9406128" y="0"/>
                  </a:lnTo>
                  <a:lnTo>
                    <a:pt x="9449790" y="5034"/>
                  </a:lnTo>
                  <a:lnTo>
                    <a:pt x="9489881" y="19372"/>
                  </a:lnTo>
                  <a:lnTo>
                    <a:pt x="9525253" y="41867"/>
                  </a:lnTo>
                  <a:lnTo>
                    <a:pt x="9554760" y="71374"/>
                  </a:lnTo>
                  <a:lnTo>
                    <a:pt x="9577255" y="106746"/>
                  </a:lnTo>
                  <a:lnTo>
                    <a:pt x="9591593" y="146837"/>
                  </a:lnTo>
                  <a:lnTo>
                    <a:pt x="9596628" y="190500"/>
                  </a:lnTo>
                  <a:lnTo>
                    <a:pt x="9596628" y="952500"/>
                  </a:lnTo>
                  <a:lnTo>
                    <a:pt x="9591593" y="996162"/>
                  </a:lnTo>
                  <a:lnTo>
                    <a:pt x="9577255" y="1036253"/>
                  </a:lnTo>
                  <a:lnTo>
                    <a:pt x="9554760" y="1071625"/>
                  </a:lnTo>
                  <a:lnTo>
                    <a:pt x="9525253" y="1101132"/>
                  </a:lnTo>
                  <a:lnTo>
                    <a:pt x="9489881" y="1123627"/>
                  </a:lnTo>
                  <a:lnTo>
                    <a:pt x="9449790" y="1137965"/>
                  </a:lnTo>
                  <a:lnTo>
                    <a:pt x="9406128" y="1143000"/>
                  </a:lnTo>
                  <a:lnTo>
                    <a:pt x="190500" y="1143000"/>
                  </a:lnTo>
                  <a:lnTo>
                    <a:pt x="146821" y="1137965"/>
                  </a:lnTo>
                  <a:lnTo>
                    <a:pt x="106724" y="1123627"/>
                  </a:lnTo>
                  <a:lnTo>
                    <a:pt x="71353" y="1101132"/>
                  </a:lnTo>
                  <a:lnTo>
                    <a:pt x="41851" y="1071625"/>
                  </a:lnTo>
                  <a:lnTo>
                    <a:pt x="19363" y="1036253"/>
                  </a:lnTo>
                  <a:lnTo>
                    <a:pt x="5031" y="996162"/>
                  </a:lnTo>
                  <a:lnTo>
                    <a:pt x="0" y="952500"/>
                  </a:lnTo>
                  <a:lnTo>
                    <a:pt x="0" y="1905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90844" y="3134867"/>
              <a:ext cx="1394459" cy="6446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9203" y="3788664"/>
              <a:ext cx="4456176" cy="20071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69407" y="3800855"/>
              <a:ext cx="4165091" cy="200406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41781" y="3934205"/>
              <a:ext cx="4334510" cy="1716405"/>
            </a:xfrm>
            <a:custGeom>
              <a:avLst/>
              <a:gdLst/>
              <a:ahLst/>
              <a:cxnLst/>
              <a:rect l="l" t="t" r="r" b="b"/>
              <a:pathLst>
                <a:path w="4334510" h="1716404">
                  <a:moveTo>
                    <a:pt x="4334256" y="0"/>
                  </a:moveTo>
                  <a:lnTo>
                    <a:pt x="0" y="0"/>
                  </a:lnTo>
                  <a:lnTo>
                    <a:pt x="0" y="1716024"/>
                  </a:lnTo>
                  <a:lnTo>
                    <a:pt x="4334256" y="1716024"/>
                  </a:lnTo>
                  <a:lnTo>
                    <a:pt x="4334256" y="0"/>
                  </a:lnTo>
                  <a:close/>
                </a:path>
              </a:pathLst>
            </a:custGeom>
            <a:solidFill>
              <a:srgbClr val="AFC4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41797" y="3934205"/>
              <a:ext cx="4029710" cy="1708785"/>
            </a:xfrm>
            <a:custGeom>
              <a:avLst/>
              <a:gdLst/>
              <a:ahLst/>
              <a:cxnLst/>
              <a:rect l="l" t="t" r="r" b="b"/>
              <a:pathLst>
                <a:path w="4029709" h="1708785">
                  <a:moveTo>
                    <a:pt x="4029455" y="0"/>
                  </a:moveTo>
                  <a:lnTo>
                    <a:pt x="0" y="0"/>
                  </a:lnTo>
                  <a:lnTo>
                    <a:pt x="0" y="1708404"/>
                  </a:lnTo>
                  <a:lnTo>
                    <a:pt x="4029455" y="1708404"/>
                  </a:lnTo>
                  <a:lnTo>
                    <a:pt x="4029455" y="0"/>
                  </a:lnTo>
                  <a:close/>
                </a:path>
              </a:pathLst>
            </a:custGeom>
            <a:solidFill>
              <a:srgbClr val="BCE4A4">
                <a:alpha val="7294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49239" y="4338827"/>
              <a:ext cx="3873246" cy="117729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00115" y="4326636"/>
              <a:ext cx="3541014" cy="56768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35524" y="4631436"/>
              <a:ext cx="3873246" cy="56768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1875" y="3924300"/>
              <a:ext cx="4536186" cy="181127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74536" y="4936236"/>
              <a:ext cx="1309877" cy="56768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241797" y="3934205"/>
            <a:ext cx="4029710" cy="1708785"/>
          </a:xfrm>
          <a:prstGeom prst="rect">
            <a:avLst/>
          </a:prstGeom>
          <a:ln w="19811">
            <a:solidFill>
              <a:srgbClr val="DDDDDD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3250">
              <a:latin typeface="Times New Roman"/>
              <a:cs typeface="Times New Roman"/>
            </a:endParaRPr>
          </a:p>
          <a:p>
            <a:pPr marL="254000" marR="320675" algn="ctr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Maximum </a:t>
            </a:r>
            <a:r>
              <a:rPr sz="2000" b="1" spc="-5" dirty="0">
                <a:latin typeface="Verdana"/>
                <a:cs typeface="Verdana"/>
              </a:rPr>
              <a:t>therapeutic </a:t>
            </a:r>
            <a:r>
              <a:rPr sz="2000" b="1" dirty="0">
                <a:latin typeface="Verdana"/>
                <a:cs typeface="Verdana"/>
              </a:rPr>
              <a:t> effect with </a:t>
            </a:r>
            <a:r>
              <a:rPr sz="2000" b="1" spc="-5" dirty="0">
                <a:latin typeface="Verdana"/>
                <a:cs typeface="Verdana"/>
              </a:rPr>
              <a:t>minimal side </a:t>
            </a:r>
            <a:r>
              <a:rPr sz="2000" b="1" spc="-67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effects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44068" y="3947159"/>
            <a:ext cx="4512310" cy="1774825"/>
            <a:chOff x="544068" y="3947159"/>
            <a:chExt cx="4512310" cy="1774825"/>
          </a:xfrm>
        </p:grpSpPr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4068" y="3947159"/>
              <a:ext cx="4511802" cy="67741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00200" y="4312919"/>
              <a:ext cx="2317242" cy="67741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32104" y="4678679"/>
              <a:ext cx="3938778" cy="67741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40764" y="5044439"/>
              <a:ext cx="2436114" cy="677418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721563" y="4026789"/>
            <a:ext cx="4050029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Obtaining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the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required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drug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form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suitable</a:t>
            </a:r>
            <a:endParaRPr sz="24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2400" b="1" dirty="0">
                <a:latin typeface="Arial"/>
                <a:cs typeface="Arial"/>
              </a:rPr>
              <a:t>for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application,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storage,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400" b="1" spc="-5" dirty="0">
                <a:latin typeface="Arial"/>
                <a:cs typeface="Arial"/>
              </a:rPr>
              <a:t>transport,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etc.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026920" y="2281427"/>
            <a:ext cx="6188710" cy="1024890"/>
            <a:chOff x="2026920" y="2281427"/>
            <a:chExt cx="6188710" cy="1024890"/>
          </a:xfrm>
        </p:grpSpPr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63496" y="2330195"/>
              <a:ext cx="6151626" cy="97612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26308" y="2435351"/>
              <a:ext cx="3822954" cy="83896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045970" y="2300477"/>
              <a:ext cx="6112763" cy="93726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045970" y="2300477"/>
              <a:ext cx="6113145" cy="937260"/>
            </a:xfrm>
            <a:custGeom>
              <a:avLst/>
              <a:gdLst/>
              <a:ahLst/>
              <a:cxnLst/>
              <a:rect l="l" t="t" r="r" b="b"/>
              <a:pathLst>
                <a:path w="6113145" h="937260">
                  <a:moveTo>
                    <a:pt x="0" y="156210"/>
                  </a:moveTo>
                  <a:lnTo>
                    <a:pt x="7967" y="106850"/>
                  </a:lnTo>
                  <a:lnTo>
                    <a:pt x="30150" y="63971"/>
                  </a:lnTo>
                  <a:lnTo>
                    <a:pt x="63971" y="30150"/>
                  </a:lnTo>
                  <a:lnTo>
                    <a:pt x="106850" y="7967"/>
                  </a:lnTo>
                  <a:lnTo>
                    <a:pt x="156210" y="0"/>
                  </a:lnTo>
                  <a:lnTo>
                    <a:pt x="5956554" y="0"/>
                  </a:lnTo>
                  <a:lnTo>
                    <a:pt x="6005913" y="7967"/>
                  </a:lnTo>
                  <a:lnTo>
                    <a:pt x="6048792" y="30150"/>
                  </a:lnTo>
                  <a:lnTo>
                    <a:pt x="6082613" y="63971"/>
                  </a:lnTo>
                  <a:lnTo>
                    <a:pt x="6104796" y="106850"/>
                  </a:lnTo>
                  <a:lnTo>
                    <a:pt x="6112763" y="156210"/>
                  </a:lnTo>
                  <a:lnTo>
                    <a:pt x="6112763" y="781050"/>
                  </a:lnTo>
                  <a:lnTo>
                    <a:pt x="6104796" y="830409"/>
                  </a:lnTo>
                  <a:lnTo>
                    <a:pt x="6082613" y="873288"/>
                  </a:lnTo>
                  <a:lnTo>
                    <a:pt x="6048792" y="907109"/>
                  </a:lnTo>
                  <a:lnTo>
                    <a:pt x="6005913" y="929292"/>
                  </a:lnTo>
                  <a:lnTo>
                    <a:pt x="5956554" y="937260"/>
                  </a:lnTo>
                  <a:lnTo>
                    <a:pt x="156210" y="937260"/>
                  </a:lnTo>
                  <a:lnTo>
                    <a:pt x="106850" y="929292"/>
                  </a:lnTo>
                  <a:lnTo>
                    <a:pt x="63971" y="907109"/>
                  </a:lnTo>
                  <a:lnTo>
                    <a:pt x="30150" y="873288"/>
                  </a:lnTo>
                  <a:lnTo>
                    <a:pt x="7967" y="830409"/>
                  </a:lnTo>
                  <a:lnTo>
                    <a:pt x="0" y="781050"/>
                  </a:lnTo>
                  <a:lnTo>
                    <a:pt x="0" y="15621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43813" y="1006856"/>
            <a:ext cx="8448675" cy="20777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75565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choice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auxiliary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substances</a:t>
            </a:r>
            <a:endParaRPr sz="20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2000" b="1" spc="-5" dirty="0">
                <a:latin typeface="Verdana"/>
                <a:cs typeface="Verdana"/>
              </a:rPr>
              <a:t>should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be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based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primarily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biopharmaceutical,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and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then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endParaRPr sz="2000">
              <a:latin typeface="Verdana"/>
              <a:cs typeface="Verdana"/>
            </a:endParaRPr>
          </a:p>
          <a:p>
            <a:pPr marR="73025" algn="ctr">
              <a:lnSpc>
                <a:spcPct val="100000"/>
              </a:lnSpc>
            </a:pPr>
            <a:r>
              <a:rPr sz="2000" b="1" spc="-5" dirty="0">
                <a:latin typeface="Verdana"/>
                <a:cs typeface="Verdana"/>
              </a:rPr>
              <a:t>technological,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economic</a:t>
            </a:r>
            <a:r>
              <a:rPr sz="2000" b="1" spc="-3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and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other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indicators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400">
              <a:latin typeface="Verdana"/>
              <a:cs typeface="Verdana"/>
            </a:endParaRPr>
          </a:p>
          <a:p>
            <a:pPr marL="266065" algn="ctr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Auxiliary</a:t>
            </a:r>
            <a:r>
              <a:rPr sz="2000" b="1" spc="-4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substances</a:t>
            </a:r>
            <a:endParaRPr sz="2000">
              <a:latin typeface="Verdana"/>
              <a:cs typeface="Verdana"/>
            </a:endParaRPr>
          </a:p>
          <a:p>
            <a:pPr marL="264160" algn="ctr">
              <a:lnSpc>
                <a:spcPct val="100000"/>
              </a:lnSpc>
            </a:pPr>
            <a:r>
              <a:rPr sz="2000" b="1" spc="-5" dirty="0">
                <a:latin typeface="Verdana"/>
                <a:cs typeface="Verdana"/>
              </a:rPr>
              <a:t>should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provide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for </a:t>
            </a:r>
            <a:r>
              <a:rPr sz="2000" b="1" spc="-5" dirty="0">
                <a:latin typeface="Verdana"/>
                <a:cs typeface="Verdana"/>
              </a:rPr>
              <a:t>drugs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45207" y="56388"/>
            <a:ext cx="5255895" cy="3721735"/>
            <a:chOff x="2045207" y="56388"/>
            <a:chExt cx="5255895" cy="3721735"/>
          </a:xfrm>
        </p:grpSpPr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45207" y="3134867"/>
              <a:ext cx="1624583" cy="64312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27375" y="56388"/>
              <a:ext cx="4673346" cy="640842"/>
            </a:xfrm>
            <a:prstGeom prst="rect">
              <a:avLst/>
            </a:prstGeom>
          </p:spPr>
        </p:pic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2786633" y="122046"/>
            <a:ext cx="4331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AUXILIARY</a:t>
            </a:r>
            <a:r>
              <a:rPr spc="-55" dirty="0"/>
              <a:t> </a:t>
            </a:r>
            <a:r>
              <a:rPr spc="-5" dirty="0"/>
              <a:t>SUBSTANCES</a:t>
            </a: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8688" y="1443355"/>
            <a:ext cx="9007475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92960" marR="5080" indent="-1739264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The same </a:t>
            </a:r>
            <a:r>
              <a:rPr sz="2000" b="1" spc="-5" dirty="0">
                <a:latin typeface="Verdana"/>
                <a:cs typeface="Verdana"/>
              </a:rPr>
              <a:t>drug can </a:t>
            </a:r>
            <a:r>
              <a:rPr sz="2000" b="1" dirty="0">
                <a:latin typeface="Verdana"/>
                <a:cs typeface="Verdana"/>
              </a:rPr>
              <a:t>be administered to the patient in </a:t>
            </a:r>
            <a:r>
              <a:rPr sz="2000" b="1" spc="-5" dirty="0">
                <a:latin typeface="Verdana"/>
                <a:cs typeface="Verdana"/>
              </a:rPr>
              <a:t>various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dosage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forms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and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different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ways: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Verdana"/>
              <a:cs typeface="Verdana"/>
            </a:endParaRPr>
          </a:p>
          <a:p>
            <a:pPr marL="221615" indent="-209550">
              <a:lnSpc>
                <a:spcPct val="100000"/>
              </a:lnSpc>
              <a:spcBef>
                <a:spcPts val="5"/>
              </a:spcBef>
              <a:buChar char="-"/>
              <a:tabLst>
                <a:tab pos="222250" algn="l"/>
              </a:tabLst>
            </a:pPr>
            <a:r>
              <a:rPr sz="2000" b="1" spc="-5" dirty="0">
                <a:latin typeface="Verdana"/>
                <a:cs typeface="Verdana"/>
              </a:rPr>
              <a:t>per</a:t>
            </a:r>
            <a:r>
              <a:rPr sz="2000" b="1" dirty="0">
                <a:latin typeface="Verdana"/>
                <a:cs typeface="Verdana"/>
              </a:rPr>
              <a:t> </a:t>
            </a:r>
            <a:r>
              <a:rPr sz="2000" b="1" spc="5" dirty="0">
                <a:latin typeface="Verdana"/>
                <a:cs typeface="Verdana"/>
              </a:rPr>
              <a:t>os </a:t>
            </a:r>
            <a:r>
              <a:rPr sz="2000" b="1" dirty="0">
                <a:latin typeface="Verdana"/>
                <a:cs typeface="Verdana"/>
              </a:rPr>
              <a:t>-</a:t>
            </a:r>
            <a:r>
              <a:rPr sz="2000" b="1" spc="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form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powders,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capsules,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pills,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potions;</a:t>
            </a:r>
            <a:endParaRPr sz="2000">
              <a:latin typeface="Verdana"/>
              <a:cs typeface="Verdana"/>
            </a:endParaRPr>
          </a:p>
          <a:p>
            <a:pPr marL="221615" indent="-209550">
              <a:lnSpc>
                <a:spcPct val="100000"/>
              </a:lnSpc>
              <a:buChar char="-"/>
              <a:tabLst>
                <a:tab pos="222250" algn="l"/>
                <a:tab pos="1583690" algn="l"/>
              </a:tabLst>
            </a:pPr>
            <a:r>
              <a:rPr sz="2000" b="1" spc="-5" dirty="0">
                <a:latin typeface="Verdana"/>
                <a:cs typeface="Verdana"/>
              </a:rPr>
              <a:t>external	</a:t>
            </a:r>
            <a:r>
              <a:rPr sz="2000" b="1" dirty="0">
                <a:latin typeface="Verdana"/>
                <a:cs typeface="Verdana"/>
              </a:rPr>
              <a:t>-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the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form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 ointments;</a:t>
            </a:r>
            <a:endParaRPr sz="2000">
              <a:latin typeface="Verdana"/>
              <a:cs typeface="Verdana"/>
            </a:endParaRPr>
          </a:p>
          <a:p>
            <a:pPr marL="221615" indent="-209550">
              <a:lnSpc>
                <a:spcPct val="100000"/>
              </a:lnSpc>
              <a:buChar char="-"/>
              <a:tabLst>
                <a:tab pos="222250" algn="l"/>
              </a:tabLst>
            </a:pPr>
            <a:r>
              <a:rPr sz="2000" b="1" dirty="0">
                <a:latin typeface="Verdana"/>
                <a:cs typeface="Verdana"/>
              </a:rPr>
              <a:t>parenterally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-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form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injection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solutions;</a:t>
            </a:r>
            <a:endParaRPr sz="2000">
              <a:latin typeface="Verdana"/>
              <a:cs typeface="Verdana"/>
            </a:endParaRPr>
          </a:p>
          <a:p>
            <a:pPr marL="221615" indent="-209550">
              <a:lnSpc>
                <a:spcPct val="100000"/>
              </a:lnSpc>
              <a:buChar char="-"/>
              <a:tabLst>
                <a:tab pos="222250" algn="l"/>
              </a:tabLst>
            </a:pPr>
            <a:r>
              <a:rPr sz="2000" b="1" spc="-5" dirty="0">
                <a:latin typeface="Verdana"/>
                <a:cs typeface="Verdana"/>
              </a:rPr>
              <a:t>sublingual,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etc.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09955" y="4167759"/>
            <a:ext cx="2541270" cy="1642110"/>
            <a:chOff x="409955" y="4167759"/>
            <a:chExt cx="2541270" cy="16421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005" y="4222242"/>
              <a:ext cx="2497836" cy="153314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09955" y="4167759"/>
              <a:ext cx="2541270" cy="1642110"/>
            </a:xfrm>
            <a:custGeom>
              <a:avLst/>
              <a:gdLst/>
              <a:ahLst/>
              <a:cxnLst/>
              <a:rect l="l" t="t" r="r" b="b"/>
              <a:pathLst>
                <a:path w="2541270" h="1642110">
                  <a:moveTo>
                    <a:pt x="1886331" y="0"/>
                  </a:moveTo>
                  <a:lnTo>
                    <a:pt x="1886331" y="181483"/>
                  </a:lnTo>
                  <a:lnTo>
                    <a:pt x="0" y="181483"/>
                  </a:lnTo>
                  <a:lnTo>
                    <a:pt x="0" y="1460677"/>
                  </a:lnTo>
                  <a:lnTo>
                    <a:pt x="1886331" y="1460677"/>
                  </a:lnTo>
                  <a:lnTo>
                    <a:pt x="1886331" y="1642059"/>
                  </a:lnTo>
                  <a:lnTo>
                    <a:pt x="1915285" y="1605762"/>
                  </a:lnTo>
                  <a:lnTo>
                    <a:pt x="1899031" y="1605762"/>
                  </a:lnTo>
                  <a:lnTo>
                    <a:pt x="1899031" y="1447977"/>
                  </a:lnTo>
                  <a:lnTo>
                    <a:pt x="12700" y="1447977"/>
                  </a:lnTo>
                  <a:lnTo>
                    <a:pt x="12700" y="194183"/>
                  </a:lnTo>
                  <a:lnTo>
                    <a:pt x="1899031" y="194183"/>
                  </a:lnTo>
                  <a:lnTo>
                    <a:pt x="1899031" y="36322"/>
                  </a:lnTo>
                  <a:lnTo>
                    <a:pt x="1915304" y="36322"/>
                  </a:lnTo>
                  <a:lnTo>
                    <a:pt x="1886331" y="0"/>
                  </a:lnTo>
                  <a:close/>
                </a:path>
                <a:path w="2541270" h="1642110">
                  <a:moveTo>
                    <a:pt x="1915304" y="36322"/>
                  </a:moveTo>
                  <a:lnTo>
                    <a:pt x="1899031" y="36322"/>
                  </a:lnTo>
                  <a:lnTo>
                    <a:pt x="2525014" y="821055"/>
                  </a:lnTo>
                  <a:lnTo>
                    <a:pt x="1899031" y="1605762"/>
                  </a:lnTo>
                  <a:lnTo>
                    <a:pt x="1915285" y="1605762"/>
                  </a:lnTo>
                  <a:lnTo>
                    <a:pt x="2541270" y="821055"/>
                  </a:lnTo>
                  <a:lnTo>
                    <a:pt x="1915304" y="36322"/>
                  </a:lnTo>
                  <a:close/>
                </a:path>
                <a:path w="2541270" h="1642110">
                  <a:moveTo>
                    <a:pt x="1911731" y="72644"/>
                  </a:moveTo>
                  <a:lnTo>
                    <a:pt x="1911731" y="206883"/>
                  </a:lnTo>
                  <a:lnTo>
                    <a:pt x="25400" y="206883"/>
                  </a:lnTo>
                  <a:lnTo>
                    <a:pt x="25400" y="1435277"/>
                  </a:lnTo>
                  <a:lnTo>
                    <a:pt x="1911731" y="1435277"/>
                  </a:lnTo>
                  <a:lnTo>
                    <a:pt x="1911731" y="1569478"/>
                  </a:lnTo>
                  <a:lnTo>
                    <a:pt x="1940675" y="1533194"/>
                  </a:lnTo>
                  <a:lnTo>
                    <a:pt x="1924431" y="1533194"/>
                  </a:lnTo>
                  <a:lnTo>
                    <a:pt x="1924431" y="1422577"/>
                  </a:lnTo>
                  <a:lnTo>
                    <a:pt x="38100" y="1422577"/>
                  </a:lnTo>
                  <a:lnTo>
                    <a:pt x="38100" y="219583"/>
                  </a:lnTo>
                  <a:lnTo>
                    <a:pt x="1924431" y="219583"/>
                  </a:lnTo>
                  <a:lnTo>
                    <a:pt x="1924431" y="108966"/>
                  </a:lnTo>
                  <a:lnTo>
                    <a:pt x="1940706" y="108966"/>
                  </a:lnTo>
                  <a:lnTo>
                    <a:pt x="1911731" y="72644"/>
                  </a:lnTo>
                  <a:close/>
                </a:path>
                <a:path w="2541270" h="1642110">
                  <a:moveTo>
                    <a:pt x="1940706" y="108966"/>
                  </a:moveTo>
                  <a:lnTo>
                    <a:pt x="1924431" y="108966"/>
                  </a:lnTo>
                  <a:lnTo>
                    <a:pt x="2492502" y="821055"/>
                  </a:lnTo>
                  <a:lnTo>
                    <a:pt x="1924431" y="1533194"/>
                  </a:lnTo>
                  <a:lnTo>
                    <a:pt x="1940675" y="1533194"/>
                  </a:lnTo>
                  <a:lnTo>
                    <a:pt x="2508758" y="821055"/>
                  </a:lnTo>
                  <a:lnTo>
                    <a:pt x="1940706" y="1089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46531" y="4668392"/>
            <a:ext cx="108077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marR="5080" indent="-18796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Verdana"/>
                <a:cs typeface="Verdana"/>
              </a:rPr>
              <a:t>D</a:t>
            </a:r>
            <a:r>
              <a:rPr sz="2000" b="1" spc="5" dirty="0">
                <a:latin typeface="Verdana"/>
                <a:cs typeface="Verdana"/>
              </a:rPr>
              <a:t>o</a:t>
            </a:r>
            <a:r>
              <a:rPr sz="2000" b="1" spc="-5" dirty="0">
                <a:latin typeface="Verdana"/>
                <a:cs typeface="Verdana"/>
              </a:rPr>
              <a:t>sa</a:t>
            </a:r>
            <a:r>
              <a:rPr sz="2000" b="1" spc="5" dirty="0">
                <a:latin typeface="Verdana"/>
                <a:cs typeface="Verdana"/>
              </a:rPr>
              <a:t>g</a:t>
            </a:r>
            <a:r>
              <a:rPr sz="2000" b="1" dirty="0">
                <a:latin typeface="Verdana"/>
                <a:cs typeface="Verdana"/>
              </a:rPr>
              <a:t>e  form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061716" y="4017264"/>
            <a:ext cx="6201410" cy="2095500"/>
            <a:chOff x="3061716" y="4017264"/>
            <a:chExt cx="6201410" cy="20955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80766" y="4027170"/>
              <a:ext cx="6163056" cy="206654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061716" y="4017264"/>
              <a:ext cx="6201410" cy="2095500"/>
            </a:xfrm>
            <a:custGeom>
              <a:avLst/>
              <a:gdLst/>
              <a:ahLst/>
              <a:cxnLst/>
              <a:rect l="l" t="t" r="r" b="b"/>
              <a:pathLst>
                <a:path w="6201409" h="2095500">
                  <a:moveTo>
                    <a:pt x="5946139" y="2082800"/>
                  </a:moveTo>
                  <a:lnTo>
                    <a:pt x="255905" y="2082800"/>
                  </a:lnTo>
                  <a:lnTo>
                    <a:pt x="273176" y="2095500"/>
                  </a:lnTo>
                  <a:lnTo>
                    <a:pt x="5928867" y="2095500"/>
                  </a:lnTo>
                  <a:lnTo>
                    <a:pt x="5946139" y="2082800"/>
                  </a:lnTo>
                  <a:close/>
                </a:path>
                <a:path w="6201409" h="2095500">
                  <a:moveTo>
                    <a:pt x="259333" y="2070100"/>
                  </a:moveTo>
                  <a:lnTo>
                    <a:pt x="222376" y="2070100"/>
                  </a:lnTo>
                  <a:lnTo>
                    <a:pt x="239013" y="2082800"/>
                  </a:lnTo>
                  <a:lnTo>
                    <a:pt x="275970" y="2082800"/>
                  </a:lnTo>
                  <a:lnTo>
                    <a:pt x="259333" y="2070100"/>
                  </a:lnTo>
                  <a:close/>
                </a:path>
                <a:path w="6201409" h="2095500">
                  <a:moveTo>
                    <a:pt x="5979540" y="2070100"/>
                  </a:moveTo>
                  <a:lnTo>
                    <a:pt x="5942076" y="2070100"/>
                  </a:lnTo>
                  <a:lnTo>
                    <a:pt x="5925438" y="2082800"/>
                  </a:lnTo>
                  <a:lnTo>
                    <a:pt x="5963031" y="2082800"/>
                  </a:lnTo>
                  <a:lnTo>
                    <a:pt x="5979540" y="2070100"/>
                  </a:lnTo>
                  <a:close/>
                </a:path>
                <a:path w="6201409" h="2095500">
                  <a:moveTo>
                    <a:pt x="196469" y="2044700"/>
                  </a:moveTo>
                  <a:lnTo>
                    <a:pt x="175386" y="2044700"/>
                  </a:lnTo>
                  <a:lnTo>
                    <a:pt x="206247" y="2070100"/>
                  </a:lnTo>
                  <a:lnTo>
                    <a:pt x="243078" y="2070100"/>
                  </a:lnTo>
                  <a:lnTo>
                    <a:pt x="227075" y="2057400"/>
                  </a:lnTo>
                  <a:lnTo>
                    <a:pt x="211581" y="2057400"/>
                  </a:lnTo>
                  <a:lnTo>
                    <a:pt x="196469" y="2044700"/>
                  </a:lnTo>
                  <a:close/>
                </a:path>
                <a:path w="6201409" h="2095500">
                  <a:moveTo>
                    <a:pt x="5938011" y="2057400"/>
                  </a:moveTo>
                  <a:lnTo>
                    <a:pt x="262762" y="2057400"/>
                  </a:lnTo>
                  <a:lnTo>
                    <a:pt x="278892" y="2070100"/>
                  </a:lnTo>
                  <a:lnTo>
                    <a:pt x="5922009" y="2070100"/>
                  </a:lnTo>
                  <a:lnTo>
                    <a:pt x="5938011" y="2057400"/>
                  </a:lnTo>
                  <a:close/>
                </a:path>
                <a:path w="6201409" h="2095500">
                  <a:moveTo>
                    <a:pt x="6054725" y="63500"/>
                  </a:moveTo>
                  <a:lnTo>
                    <a:pt x="6033642" y="63500"/>
                  </a:lnTo>
                  <a:lnTo>
                    <a:pt x="6047358" y="76200"/>
                  </a:lnTo>
                  <a:lnTo>
                    <a:pt x="6060693" y="88900"/>
                  </a:lnTo>
                  <a:lnTo>
                    <a:pt x="6097269" y="127000"/>
                  </a:lnTo>
                  <a:lnTo>
                    <a:pt x="6128384" y="165100"/>
                  </a:lnTo>
                  <a:lnTo>
                    <a:pt x="6153784" y="203200"/>
                  </a:lnTo>
                  <a:lnTo>
                    <a:pt x="6160769" y="228600"/>
                  </a:lnTo>
                  <a:lnTo>
                    <a:pt x="6167119" y="241300"/>
                  </a:lnTo>
                  <a:lnTo>
                    <a:pt x="6172581" y="254000"/>
                  </a:lnTo>
                  <a:lnTo>
                    <a:pt x="6177407" y="266700"/>
                  </a:lnTo>
                  <a:lnTo>
                    <a:pt x="6181216" y="292100"/>
                  </a:lnTo>
                  <a:lnTo>
                    <a:pt x="6184391" y="304800"/>
                  </a:lnTo>
                  <a:lnTo>
                    <a:pt x="6186551" y="330200"/>
                  </a:lnTo>
                  <a:lnTo>
                    <a:pt x="6187948" y="342900"/>
                  </a:lnTo>
                  <a:lnTo>
                    <a:pt x="6188456" y="355600"/>
                  </a:lnTo>
                  <a:lnTo>
                    <a:pt x="6188456" y="1739900"/>
                  </a:lnTo>
                  <a:lnTo>
                    <a:pt x="6187948" y="1752600"/>
                  </a:lnTo>
                  <a:lnTo>
                    <a:pt x="6186678" y="1778000"/>
                  </a:lnTo>
                  <a:lnTo>
                    <a:pt x="6184391" y="1790700"/>
                  </a:lnTo>
                  <a:lnTo>
                    <a:pt x="6181343" y="1803400"/>
                  </a:lnTo>
                  <a:lnTo>
                    <a:pt x="6177407" y="1828800"/>
                  </a:lnTo>
                  <a:lnTo>
                    <a:pt x="6172708" y="1841500"/>
                  </a:lnTo>
                  <a:lnTo>
                    <a:pt x="6167247" y="1854200"/>
                  </a:lnTo>
                  <a:lnTo>
                    <a:pt x="6160897" y="1879600"/>
                  </a:lnTo>
                  <a:lnTo>
                    <a:pt x="6137656" y="1917700"/>
                  </a:lnTo>
                  <a:lnTo>
                    <a:pt x="6108445" y="1955800"/>
                  </a:lnTo>
                  <a:lnTo>
                    <a:pt x="6073648" y="1993900"/>
                  </a:lnTo>
                  <a:lnTo>
                    <a:pt x="6033897" y="2032000"/>
                  </a:lnTo>
                  <a:lnTo>
                    <a:pt x="6019673" y="2032000"/>
                  </a:lnTo>
                  <a:lnTo>
                    <a:pt x="6004940" y="2044700"/>
                  </a:lnTo>
                  <a:lnTo>
                    <a:pt x="5989955" y="2057400"/>
                  </a:lnTo>
                  <a:lnTo>
                    <a:pt x="5974333" y="2057400"/>
                  </a:lnTo>
                  <a:lnTo>
                    <a:pt x="5958332" y="2070100"/>
                  </a:lnTo>
                  <a:lnTo>
                    <a:pt x="5995797" y="2070100"/>
                  </a:lnTo>
                  <a:lnTo>
                    <a:pt x="6011290" y="2057400"/>
                  </a:lnTo>
                  <a:lnTo>
                    <a:pt x="6026531" y="2044700"/>
                  </a:lnTo>
                  <a:lnTo>
                    <a:pt x="6041262" y="2044700"/>
                  </a:lnTo>
                  <a:lnTo>
                    <a:pt x="6082410" y="2006600"/>
                  </a:lnTo>
                  <a:lnTo>
                    <a:pt x="6118352" y="1968500"/>
                  </a:lnTo>
                  <a:lnTo>
                    <a:pt x="6148705" y="1930400"/>
                  </a:lnTo>
                  <a:lnTo>
                    <a:pt x="6157594" y="1905000"/>
                  </a:lnTo>
                  <a:lnTo>
                    <a:pt x="6165468" y="1892300"/>
                  </a:lnTo>
                  <a:lnTo>
                    <a:pt x="6172708" y="1879600"/>
                  </a:lnTo>
                  <a:lnTo>
                    <a:pt x="6179311" y="1866900"/>
                  </a:lnTo>
                  <a:lnTo>
                    <a:pt x="6184900" y="1841500"/>
                  </a:lnTo>
                  <a:lnTo>
                    <a:pt x="6189853" y="1828800"/>
                  </a:lnTo>
                  <a:lnTo>
                    <a:pt x="6193916" y="1816100"/>
                  </a:lnTo>
                  <a:lnTo>
                    <a:pt x="6196964" y="1790700"/>
                  </a:lnTo>
                  <a:lnTo>
                    <a:pt x="6199251" y="1778000"/>
                  </a:lnTo>
                  <a:lnTo>
                    <a:pt x="6200648" y="1752600"/>
                  </a:lnTo>
                  <a:lnTo>
                    <a:pt x="6201156" y="1739900"/>
                  </a:lnTo>
                  <a:lnTo>
                    <a:pt x="6201156" y="355600"/>
                  </a:lnTo>
                  <a:lnTo>
                    <a:pt x="6200648" y="342900"/>
                  </a:lnTo>
                  <a:lnTo>
                    <a:pt x="6199251" y="317500"/>
                  </a:lnTo>
                  <a:lnTo>
                    <a:pt x="6196837" y="304800"/>
                  </a:lnTo>
                  <a:lnTo>
                    <a:pt x="6193662" y="292100"/>
                  </a:lnTo>
                  <a:lnTo>
                    <a:pt x="6189599" y="266700"/>
                  </a:lnTo>
                  <a:lnTo>
                    <a:pt x="6184645" y="254000"/>
                  </a:lnTo>
                  <a:lnTo>
                    <a:pt x="6178931" y="241300"/>
                  </a:lnTo>
                  <a:lnTo>
                    <a:pt x="6172327" y="215900"/>
                  </a:lnTo>
                  <a:lnTo>
                    <a:pt x="6165087" y="203200"/>
                  </a:lnTo>
                  <a:lnTo>
                    <a:pt x="6156959" y="190500"/>
                  </a:lnTo>
                  <a:lnTo>
                    <a:pt x="6148197" y="177800"/>
                  </a:lnTo>
                  <a:lnTo>
                    <a:pt x="6138799" y="152400"/>
                  </a:lnTo>
                  <a:lnTo>
                    <a:pt x="6106413" y="114300"/>
                  </a:lnTo>
                  <a:lnTo>
                    <a:pt x="6068567" y="76200"/>
                  </a:lnTo>
                  <a:lnTo>
                    <a:pt x="6054725" y="63500"/>
                  </a:lnTo>
                  <a:close/>
                </a:path>
                <a:path w="6201409" h="2095500">
                  <a:moveTo>
                    <a:pt x="266319" y="2044700"/>
                  </a:moveTo>
                  <a:lnTo>
                    <a:pt x="231774" y="2044700"/>
                  </a:lnTo>
                  <a:lnTo>
                    <a:pt x="247142" y="2057400"/>
                  </a:lnTo>
                  <a:lnTo>
                    <a:pt x="281812" y="2057400"/>
                  </a:lnTo>
                  <a:lnTo>
                    <a:pt x="266319" y="2044700"/>
                  </a:lnTo>
                  <a:close/>
                </a:path>
                <a:path w="6201409" h="2095500">
                  <a:moveTo>
                    <a:pt x="5969127" y="2044700"/>
                  </a:moveTo>
                  <a:lnTo>
                    <a:pt x="5933948" y="2044700"/>
                  </a:lnTo>
                  <a:lnTo>
                    <a:pt x="5918454" y="2057400"/>
                  </a:lnTo>
                  <a:lnTo>
                    <a:pt x="5953759" y="2057400"/>
                  </a:lnTo>
                  <a:lnTo>
                    <a:pt x="5969127" y="2044700"/>
                  </a:lnTo>
                  <a:close/>
                </a:path>
                <a:path w="6201409" h="2095500">
                  <a:moveTo>
                    <a:pt x="242696" y="25400"/>
                  </a:moveTo>
                  <a:lnTo>
                    <a:pt x="221487" y="25400"/>
                  </a:lnTo>
                  <a:lnTo>
                    <a:pt x="205612" y="38100"/>
                  </a:lnTo>
                  <a:lnTo>
                    <a:pt x="189864" y="38100"/>
                  </a:lnTo>
                  <a:lnTo>
                    <a:pt x="174625" y="50800"/>
                  </a:lnTo>
                  <a:lnTo>
                    <a:pt x="160019" y="63500"/>
                  </a:lnTo>
                  <a:lnTo>
                    <a:pt x="145669" y="63500"/>
                  </a:lnTo>
                  <a:lnTo>
                    <a:pt x="106171" y="101600"/>
                  </a:lnTo>
                  <a:lnTo>
                    <a:pt x="71881" y="139700"/>
                  </a:lnTo>
                  <a:lnTo>
                    <a:pt x="52450" y="177800"/>
                  </a:lnTo>
                  <a:lnTo>
                    <a:pt x="43560" y="190500"/>
                  </a:lnTo>
                  <a:lnTo>
                    <a:pt x="35686" y="203200"/>
                  </a:lnTo>
                  <a:lnTo>
                    <a:pt x="28447" y="215900"/>
                  </a:lnTo>
                  <a:lnTo>
                    <a:pt x="21843" y="241300"/>
                  </a:lnTo>
                  <a:lnTo>
                    <a:pt x="16256" y="254000"/>
                  </a:lnTo>
                  <a:lnTo>
                    <a:pt x="11302" y="266700"/>
                  </a:lnTo>
                  <a:lnTo>
                    <a:pt x="7238" y="292100"/>
                  </a:lnTo>
                  <a:lnTo>
                    <a:pt x="4190" y="304800"/>
                  </a:lnTo>
                  <a:lnTo>
                    <a:pt x="1904" y="330200"/>
                  </a:lnTo>
                  <a:lnTo>
                    <a:pt x="507" y="342900"/>
                  </a:lnTo>
                  <a:lnTo>
                    <a:pt x="0" y="355600"/>
                  </a:lnTo>
                  <a:lnTo>
                    <a:pt x="0" y="1739900"/>
                  </a:lnTo>
                  <a:lnTo>
                    <a:pt x="507" y="1752600"/>
                  </a:lnTo>
                  <a:lnTo>
                    <a:pt x="1904" y="1778000"/>
                  </a:lnTo>
                  <a:lnTo>
                    <a:pt x="4317" y="1790700"/>
                  </a:lnTo>
                  <a:lnTo>
                    <a:pt x="7492" y="1816100"/>
                  </a:lnTo>
                  <a:lnTo>
                    <a:pt x="11556" y="1828800"/>
                  </a:lnTo>
                  <a:lnTo>
                    <a:pt x="16509" y="1841500"/>
                  </a:lnTo>
                  <a:lnTo>
                    <a:pt x="22225" y="1866900"/>
                  </a:lnTo>
                  <a:lnTo>
                    <a:pt x="28701" y="1879600"/>
                  </a:lnTo>
                  <a:lnTo>
                    <a:pt x="36067" y="1892300"/>
                  </a:lnTo>
                  <a:lnTo>
                    <a:pt x="44068" y="1917700"/>
                  </a:lnTo>
                  <a:lnTo>
                    <a:pt x="72516" y="1955800"/>
                  </a:lnTo>
                  <a:lnTo>
                    <a:pt x="106806" y="1993900"/>
                  </a:lnTo>
                  <a:lnTo>
                    <a:pt x="146431" y="2032000"/>
                  </a:lnTo>
                  <a:lnTo>
                    <a:pt x="160654" y="2044700"/>
                  </a:lnTo>
                  <a:lnTo>
                    <a:pt x="181736" y="2044700"/>
                  </a:lnTo>
                  <a:lnTo>
                    <a:pt x="167512" y="2032000"/>
                  </a:lnTo>
                  <a:lnTo>
                    <a:pt x="153796" y="2019300"/>
                  </a:lnTo>
                  <a:lnTo>
                    <a:pt x="115569" y="1981200"/>
                  </a:lnTo>
                  <a:lnTo>
                    <a:pt x="82422" y="1943100"/>
                  </a:lnTo>
                  <a:lnTo>
                    <a:pt x="55117" y="1905000"/>
                  </a:lnTo>
                  <a:lnTo>
                    <a:pt x="34035" y="1854200"/>
                  </a:lnTo>
                  <a:lnTo>
                    <a:pt x="28575" y="1841500"/>
                  </a:lnTo>
                  <a:lnTo>
                    <a:pt x="23748" y="1828800"/>
                  </a:lnTo>
                  <a:lnTo>
                    <a:pt x="19811" y="1803400"/>
                  </a:lnTo>
                  <a:lnTo>
                    <a:pt x="16763" y="1790700"/>
                  </a:lnTo>
                  <a:lnTo>
                    <a:pt x="14604" y="1778000"/>
                  </a:lnTo>
                  <a:lnTo>
                    <a:pt x="13207" y="1752600"/>
                  </a:lnTo>
                  <a:lnTo>
                    <a:pt x="12700" y="1739900"/>
                  </a:lnTo>
                  <a:lnTo>
                    <a:pt x="12700" y="355600"/>
                  </a:lnTo>
                  <a:lnTo>
                    <a:pt x="13207" y="342900"/>
                  </a:lnTo>
                  <a:lnTo>
                    <a:pt x="14477" y="330200"/>
                  </a:lnTo>
                  <a:lnTo>
                    <a:pt x="16763" y="304800"/>
                  </a:lnTo>
                  <a:lnTo>
                    <a:pt x="19684" y="292100"/>
                  </a:lnTo>
                  <a:lnTo>
                    <a:pt x="23748" y="279400"/>
                  </a:lnTo>
                  <a:lnTo>
                    <a:pt x="28447" y="254000"/>
                  </a:lnTo>
                  <a:lnTo>
                    <a:pt x="33908" y="241300"/>
                  </a:lnTo>
                  <a:lnTo>
                    <a:pt x="40258" y="228600"/>
                  </a:lnTo>
                  <a:lnTo>
                    <a:pt x="47243" y="203200"/>
                  </a:lnTo>
                  <a:lnTo>
                    <a:pt x="72516" y="165100"/>
                  </a:lnTo>
                  <a:lnTo>
                    <a:pt x="103631" y="127000"/>
                  </a:lnTo>
                  <a:lnTo>
                    <a:pt x="140207" y="88900"/>
                  </a:lnTo>
                  <a:lnTo>
                    <a:pt x="153542" y="76200"/>
                  </a:lnTo>
                  <a:lnTo>
                    <a:pt x="167258" y="76200"/>
                  </a:lnTo>
                  <a:lnTo>
                    <a:pt x="181482" y="63500"/>
                  </a:lnTo>
                  <a:lnTo>
                    <a:pt x="196214" y="50800"/>
                  </a:lnTo>
                  <a:lnTo>
                    <a:pt x="211328" y="50800"/>
                  </a:lnTo>
                  <a:lnTo>
                    <a:pt x="226821" y="38100"/>
                  </a:lnTo>
                  <a:lnTo>
                    <a:pt x="242696" y="25400"/>
                  </a:lnTo>
                  <a:close/>
                </a:path>
                <a:path w="6201409" h="2095500">
                  <a:moveTo>
                    <a:pt x="236473" y="2032000"/>
                  </a:moveTo>
                  <a:lnTo>
                    <a:pt x="202183" y="2032000"/>
                  </a:lnTo>
                  <a:lnTo>
                    <a:pt x="216916" y="2044700"/>
                  </a:lnTo>
                  <a:lnTo>
                    <a:pt x="251079" y="2044700"/>
                  </a:lnTo>
                  <a:lnTo>
                    <a:pt x="236473" y="2032000"/>
                  </a:lnTo>
                  <a:close/>
                </a:path>
                <a:path w="6201409" h="2095500">
                  <a:moveTo>
                    <a:pt x="6052565" y="1993900"/>
                  </a:moveTo>
                  <a:lnTo>
                    <a:pt x="6031864" y="1993900"/>
                  </a:lnTo>
                  <a:lnTo>
                    <a:pt x="6019291" y="2006600"/>
                  </a:lnTo>
                  <a:lnTo>
                    <a:pt x="6005957" y="2019300"/>
                  </a:lnTo>
                  <a:lnTo>
                    <a:pt x="5992367" y="2019300"/>
                  </a:lnTo>
                  <a:lnTo>
                    <a:pt x="5978270" y="2032000"/>
                  </a:lnTo>
                  <a:lnTo>
                    <a:pt x="5963792" y="2044700"/>
                  </a:lnTo>
                  <a:lnTo>
                    <a:pt x="5984112" y="2044700"/>
                  </a:lnTo>
                  <a:lnTo>
                    <a:pt x="5998590" y="2032000"/>
                  </a:lnTo>
                  <a:lnTo>
                    <a:pt x="6012814" y="2032000"/>
                  </a:lnTo>
                  <a:lnTo>
                    <a:pt x="6026658" y="2019300"/>
                  </a:lnTo>
                  <a:lnTo>
                    <a:pt x="6039738" y="2006600"/>
                  </a:lnTo>
                  <a:lnTo>
                    <a:pt x="6052565" y="1993900"/>
                  </a:lnTo>
                  <a:close/>
                </a:path>
                <a:path w="6201409" h="2095500">
                  <a:moveTo>
                    <a:pt x="168401" y="1993900"/>
                  </a:moveTo>
                  <a:lnTo>
                    <a:pt x="148335" y="1993900"/>
                  </a:lnTo>
                  <a:lnTo>
                    <a:pt x="161162" y="2006600"/>
                  </a:lnTo>
                  <a:lnTo>
                    <a:pt x="174370" y="2019300"/>
                  </a:lnTo>
                  <a:lnTo>
                    <a:pt x="188086" y="2032000"/>
                  </a:lnTo>
                  <a:lnTo>
                    <a:pt x="222122" y="2032000"/>
                  </a:lnTo>
                  <a:lnTo>
                    <a:pt x="208025" y="2019300"/>
                  </a:lnTo>
                  <a:lnTo>
                    <a:pt x="194436" y="2019300"/>
                  </a:lnTo>
                  <a:lnTo>
                    <a:pt x="181228" y="2006600"/>
                  </a:lnTo>
                  <a:lnTo>
                    <a:pt x="168401" y="1993900"/>
                  </a:lnTo>
                  <a:close/>
                </a:path>
                <a:path w="6201409" h="2095500">
                  <a:moveTo>
                    <a:pt x="195198" y="76200"/>
                  </a:moveTo>
                  <a:lnTo>
                    <a:pt x="174625" y="76200"/>
                  </a:lnTo>
                  <a:lnTo>
                    <a:pt x="161416" y="88900"/>
                  </a:lnTo>
                  <a:lnTo>
                    <a:pt x="148589" y="101600"/>
                  </a:lnTo>
                  <a:lnTo>
                    <a:pt x="136270" y="114300"/>
                  </a:lnTo>
                  <a:lnTo>
                    <a:pt x="124459" y="127000"/>
                  </a:lnTo>
                  <a:lnTo>
                    <a:pt x="113283" y="127000"/>
                  </a:lnTo>
                  <a:lnTo>
                    <a:pt x="102742" y="139700"/>
                  </a:lnTo>
                  <a:lnTo>
                    <a:pt x="92582" y="152400"/>
                  </a:lnTo>
                  <a:lnTo>
                    <a:pt x="83311" y="177800"/>
                  </a:lnTo>
                  <a:lnTo>
                    <a:pt x="74421" y="190500"/>
                  </a:lnTo>
                  <a:lnTo>
                    <a:pt x="51942" y="228600"/>
                  </a:lnTo>
                  <a:lnTo>
                    <a:pt x="36067" y="279400"/>
                  </a:lnTo>
                  <a:lnTo>
                    <a:pt x="32257" y="292100"/>
                  </a:lnTo>
                  <a:lnTo>
                    <a:pt x="29336" y="304800"/>
                  </a:lnTo>
                  <a:lnTo>
                    <a:pt x="27177" y="330200"/>
                  </a:lnTo>
                  <a:lnTo>
                    <a:pt x="25907" y="342900"/>
                  </a:lnTo>
                  <a:lnTo>
                    <a:pt x="25400" y="355600"/>
                  </a:lnTo>
                  <a:lnTo>
                    <a:pt x="25400" y="1739900"/>
                  </a:lnTo>
                  <a:lnTo>
                    <a:pt x="25907" y="1752600"/>
                  </a:lnTo>
                  <a:lnTo>
                    <a:pt x="27177" y="1778000"/>
                  </a:lnTo>
                  <a:lnTo>
                    <a:pt x="29336" y="1790700"/>
                  </a:lnTo>
                  <a:lnTo>
                    <a:pt x="32131" y="1803400"/>
                  </a:lnTo>
                  <a:lnTo>
                    <a:pt x="36067" y="1828800"/>
                  </a:lnTo>
                  <a:lnTo>
                    <a:pt x="40639" y="1841500"/>
                  </a:lnTo>
                  <a:lnTo>
                    <a:pt x="45846" y="1854200"/>
                  </a:lnTo>
                  <a:lnTo>
                    <a:pt x="51942" y="1866900"/>
                  </a:lnTo>
                  <a:lnTo>
                    <a:pt x="58673" y="1879600"/>
                  </a:lnTo>
                  <a:lnTo>
                    <a:pt x="66039" y="1905000"/>
                  </a:lnTo>
                  <a:lnTo>
                    <a:pt x="92456" y="1943100"/>
                  </a:lnTo>
                  <a:lnTo>
                    <a:pt x="124332" y="1981200"/>
                  </a:lnTo>
                  <a:lnTo>
                    <a:pt x="136016" y="1993900"/>
                  </a:lnTo>
                  <a:lnTo>
                    <a:pt x="156209" y="1993900"/>
                  </a:lnTo>
                  <a:lnTo>
                    <a:pt x="144398" y="1981200"/>
                  </a:lnTo>
                  <a:lnTo>
                    <a:pt x="133095" y="1968500"/>
                  </a:lnTo>
                  <a:lnTo>
                    <a:pt x="102361" y="1930400"/>
                  </a:lnTo>
                  <a:lnTo>
                    <a:pt x="77088" y="1892300"/>
                  </a:lnTo>
                  <a:lnTo>
                    <a:pt x="57657" y="1854200"/>
                  </a:lnTo>
                  <a:lnTo>
                    <a:pt x="52704" y="1828800"/>
                  </a:lnTo>
                  <a:lnTo>
                    <a:pt x="48259" y="1816100"/>
                  </a:lnTo>
                  <a:lnTo>
                    <a:pt x="44576" y="1803400"/>
                  </a:lnTo>
                  <a:lnTo>
                    <a:pt x="41782" y="1790700"/>
                  </a:lnTo>
                  <a:lnTo>
                    <a:pt x="39750" y="1765300"/>
                  </a:lnTo>
                  <a:lnTo>
                    <a:pt x="38481" y="1752600"/>
                  </a:lnTo>
                  <a:lnTo>
                    <a:pt x="38100" y="1739900"/>
                  </a:lnTo>
                  <a:lnTo>
                    <a:pt x="38100" y="355600"/>
                  </a:lnTo>
                  <a:lnTo>
                    <a:pt x="38607" y="342900"/>
                  </a:lnTo>
                  <a:lnTo>
                    <a:pt x="39877" y="330200"/>
                  </a:lnTo>
                  <a:lnTo>
                    <a:pt x="41909" y="304800"/>
                  </a:lnTo>
                  <a:lnTo>
                    <a:pt x="44831" y="292100"/>
                  </a:lnTo>
                  <a:lnTo>
                    <a:pt x="48513" y="279400"/>
                  </a:lnTo>
                  <a:lnTo>
                    <a:pt x="52958" y="266700"/>
                  </a:lnTo>
                  <a:lnTo>
                    <a:pt x="58038" y="254000"/>
                  </a:lnTo>
                  <a:lnTo>
                    <a:pt x="63753" y="228600"/>
                  </a:lnTo>
                  <a:lnTo>
                    <a:pt x="85470" y="190500"/>
                  </a:lnTo>
                  <a:lnTo>
                    <a:pt x="112648" y="152400"/>
                  </a:lnTo>
                  <a:lnTo>
                    <a:pt x="145033" y="114300"/>
                  </a:lnTo>
                  <a:lnTo>
                    <a:pt x="156844" y="114300"/>
                  </a:lnTo>
                  <a:lnTo>
                    <a:pt x="169290" y="101600"/>
                  </a:lnTo>
                  <a:lnTo>
                    <a:pt x="181990" y="88900"/>
                  </a:lnTo>
                  <a:lnTo>
                    <a:pt x="195198" y="76200"/>
                  </a:lnTo>
                  <a:close/>
                </a:path>
                <a:path w="6201409" h="2095500">
                  <a:moveTo>
                    <a:pt x="5984366" y="50800"/>
                  </a:moveTo>
                  <a:lnTo>
                    <a:pt x="5950077" y="50800"/>
                  </a:lnTo>
                  <a:lnTo>
                    <a:pt x="5964682" y="63500"/>
                  </a:lnTo>
                  <a:lnTo>
                    <a:pt x="5979159" y="63500"/>
                  </a:lnTo>
                  <a:lnTo>
                    <a:pt x="5993257" y="76200"/>
                  </a:lnTo>
                  <a:lnTo>
                    <a:pt x="6006718" y="88900"/>
                  </a:lnTo>
                  <a:lnTo>
                    <a:pt x="6020054" y="88900"/>
                  </a:lnTo>
                  <a:lnTo>
                    <a:pt x="6032627" y="101600"/>
                  </a:lnTo>
                  <a:lnTo>
                    <a:pt x="6044945" y="114300"/>
                  </a:lnTo>
                  <a:lnTo>
                    <a:pt x="6056757" y="114300"/>
                  </a:lnTo>
                  <a:lnTo>
                    <a:pt x="6068059" y="127000"/>
                  </a:lnTo>
                  <a:lnTo>
                    <a:pt x="6098793" y="165100"/>
                  </a:lnTo>
                  <a:lnTo>
                    <a:pt x="6123939" y="203200"/>
                  </a:lnTo>
                  <a:lnTo>
                    <a:pt x="6143370" y="254000"/>
                  </a:lnTo>
                  <a:lnTo>
                    <a:pt x="6148578" y="266700"/>
                  </a:lnTo>
                  <a:lnTo>
                    <a:pt x="6152895" y="279400"/>
                  </a:lnTo>
                  <a:lnTo>
                    <a:pt x="6156452" y="292100"/>
                  </a:lnTo>
                  <a:lnTo>
                    <a:pt x="6159373" y="317500"/>
                  </a:lnTo>
                  <a:lnTo>
                    <a:pt x="6161405" y="330200"/>
                  </a:lnTo>
                  <a:lnTo>
                    <a:pt x="6162675" y="342900"/>
                  </a:lnTo>
                  <a:lnTo>
                    <a:pt x="6163056" y="355600"/>
                  </a:lnTo>
                  <a:lnTo>
                    <a:pt x="6163056" y="1739900"/>
                  </a:lnTo>
                  <a:lnTo>
                    <a:pt x="6161278" y="1778000"/>
                  </a:lnTo>
                  <a:lnTo>
                    <a:pt x="6152641" y="1816100"/>
                  </a:lnTo>
                  <a:lnTo>
                    <a:pt x="6148324" y="1841500"/>
                  </a:lnTo>
                  <a:lnTo>
                    <a:pt x="6130798" y="1879600"/>
                  </a:lnTo>
                  <a:lnTo>
                    <a:pt x="6107176" y="1917700"/>
                  </a:lnTo>
                  <a:lnTo>
                    <a:pt x="6078219" y="1955800"/>
                  </a:lnTo>
                  <a:lnTo>
                    <a:pt x="6044310" y="1993900"/>
                  </a:lnTo>
                  <a:lnTo>
                    <a:pt x="6064884" y="1993900"/>
                  </a:lnTo>
                  <a:lnTo>
                    <a:pt x="6098412" y="1955800"/>
                  </a:lnTo>
                  <a:lnTo>
                    <a:pt x="6126733" y="1917700"/>
                  </a:lnTo>
                  <a:lnTo>
                    <a:pt x="6142355" y="1879600"/>
                  </a:lnTo>
                  <a:lnTo>
                    <a:pt x="6149212" y="1866900"/>
                  </a:lnTo>
                  <a:lnTo>
                    <a:pt x="6155182" y="1854200"/>
                  </a:lnTo>
                  <a:lnTo>
                    <a:pt x="6160515" y="1841500"/>
                  </a:lnTo>
                  <a:lnTo>
                    <a:pt x="6165087" y="1828800"/>
                  </a:lnTo>
                  <a:lnTo>
                    <a:pt x="6168898" y="1803400"/>
                  </a:lnTo>
                  <a:lnTo>
                    <a:pt x="6171818" y="1790700"/>
                  </a:lnTo>
                  <a:lnTo>
                    <a:pt x="6173978" y="1778000"/>
                  </a:lnTo>
                  <a:lnTo>
                    <a:pt x="6175248" y="1752600"/>
                  </a:lnTo>
                  <a:lnTo>
                    <a:pt x="6175756" y="1739900"/>
                  </a:lnTo>
                  <a:lnTo>
                    <a:pt x="6175756" y="355600"/>
                  </a:lnTo>
                  <a:lnTo>
                    <a:pt x="6175248" y="342900"/>
                  </a:lnTo>
                  <a:lnTo>
                    <a:pt x="6173978" y="330200"/>
                  </a:lnTo>
                  <a:lnTo>
                    <a:pt x="6171818" y="304800"/>
                  </a:lnTo>
                  <a:lnTo>
                    <a:pt x="6168898" y="292100"/>
                  </a:lnTo>
                  <a:lnTo>
                    <a:pt x="6165087" y="279400"/>
                  </a:lnTo>
                  <a:lnTo>
                    <a:pt x="6160515" y="254000"/>
                  </a:lnTo>
                  <a:lnTo>
                    <a:pt x="6142482" y="215900"/>
                  </a:lnTo>
                  <a:lnTo>
                    <a:pt x="6118098" y="177800"/>
                  </a:lnTo>
                  <a:lnTo>
                    <a:pt x="6108700" y="152400"/>
                  </a:lnTo>
                  <a:lnTo>
                    <a:pt x="6098666" y="139700"/>
                  </a:lnTo>
                  <a:lnTo>
                    <a:pt x="6088126" y="139700"/>
                  </a:lnTo>
                  <a:lnTo>
                    <a:pt x="6076823" y="127000"/>
                  </a:lnTo>
                  <a:lnTo>
                    <a:pt x="6065138" y="114300"/>
                  </a:lnTo>
                  <a:lnTo>
                    <a:pt x="6052819" y="101600"/>
                  </a:lnTo>
                  <a:lnTo>
                    <a:pt x="6039992" y="88900"/>
                  </a:lnTo>
                  <a:lnTo>
                    <a:pt x="6026911" y="76200"/>
                  </a:lnTo>
                  <a:lnTo>
                    <a:pt x="6013068" y="76200"/>
                  </a:lnTo>
                  <a:lnTo>
                    <a:pt x="5998972" y="63500"/>
                  </a:lnTo>
                  <a:lnTo>
                    <a:pt x="5984366" y="50800"/>
                  </a:lnTo>
                  <a:close/>
                </a:path>
                <a:path w="6201409" h="2095500">
                  <a:moveTo>
                    <a:pt x="252094" y="50800"/>
                  </a:moveTo>
                  <a:lnTo>
                    <a:pt x="217043" y="50800"/>
                  </a:lnTo>
                  <a:lnTo>
                    <a:pt x="202564" y="63500"/>
                  </a:lnTo>
                  <a:lnTo>
                    <a:pt x="188340" y="76200"/>
                  </a:lnTo>
                  <a:lnTo>
                    <a:pt x="208914" y="76200"/>
                  </a:lnTo>
                  <a:lnTo>
                    <a:pt x="222884" y="63500"/>
                  </a:lnTo>
                  <a:lnTo>
                    <a:pt x="237362" y="63500"/>
                  </a:lnTo>
                  <a:lnTo>
                    <a:pt x="252094" y="50800"/>
                  </a:lnTo>
                  <a:close/>
                </a:path>
                <a:path w="6201409" h="2095500">
                  <a:moveTo>
                    <a:pt x="6010529" y="38100"/>
                  </a:moveTo>
                  <a:lnTo>
                    <a:pt x="5989701" y="38100"/>
                  </a:lnTo>
                  <a:lnTo>
                    <a:pt x="6004813" y="50800"/>
                  </a:lnTo>
                  <a:lnTo>
                    <a:pt x="6019418" y="63500"/>
                  </a:lnTo>
                  <a:lnTo>
                    <a:pt x="6040501" y="63500"/>
                  </a:lnTo>
                  <a:lnTo>
                    <a:pt x="6025895" y="50800"/>
                  </a:lnTo>
                  <a:lnTo>
                    <a:pt x="6010529" y="38100"/>
                  </a:lnTo>
                  <a:close/>
                </a:path>
                <a:path w="6201409" h="2095500">
                  <a:moveTo>
                    <a:pt x="298449" y="38100"/>
                  </a:moveTo>
                  <a:lnTo>
                    <a:pt x="247395" y="38100"/>
                  </a:lnTo>
                  <a:lnTo>
                    <a:pt x="232156" y="50800"/>
                  </a:lnTo>
                  <a:lnTo>
                    <a:pt x="282701" y="50800"/>
                  </a:lnTo>
                  <a:lnTo>
                    <a:pt x="298449" y="38100"/>
                  </a:lnTo>
                  <a:close/>
                </a:path>
                <a:path w="6201409" h="2095500">
                  <a:moveTo>
                    <a:pt x="5954013" y="38100"/>
                  </a:moveTo>
                  <a:lnTo>
                    <a:pt x="5903849" y="38100"/>
                  </a:lnTo>
                  <a:lnTo>
                    <a:pt x="5919469" y="50800"/>
                  </a:lnTo>
                  <a:lnTo>
                    <a:pt x="5969381" y="50800"/>
                  </a:lnTo>
                  <a:lnTo>
                    <a:pt x="5954013" y="38100"/>
                  </a:lnTo>
                  <a:close/>
                </a:path>
                <a:path w="6201409" h="2095500">
                  <a:moveTo>
                    <a:pt x="5906008" y="25400"/>
                  </a:moveTo>
                  <a:lnTo>
                    <a:pt x="295529" y="25400"/>
                  </a:lnTo>
                  <a:lnTo>
                    <a:pt x="279145" y="38100"/>
                  </a:lnTo>
                  <a:lnTo>
                    <a:pt x="5922390" y="38100"/>
                  </a:lnTo>
                  <a:lnTo>
                    <a:pt x="5906008" y="25400"/>
                  </a:lnTo>
                  <a:close/>
                </a:path>
                <a:path w="6201409" h="2095500">
                  <a:moveTo>
                    <a:pt x="5962141" y="12700"/>
                  </a:moveTo>
                  <a:lnTo>
                    <a:pt x="5908166" y="12700"/>
                  </a:lnTo>
                  <a:lnTo>
                    <a:pt x="5925184" y="25400"/>
                  </a:lnTo>
                  <a:lnTo>
                    <a:pt x="5958078" y="25400"/>
                  </a:lnTo>
                  <a:lnTo>
                    <a:pt x="5974080" y="38100"/>
                  </a:lnTo>
                  <a:lnTo>
                    <a:pt x="5994908" y="38100"/>
                  </a:lnTo>
                  <a:lnTo>
                    <a:pt x="5978779" y="25400"/>
                  </a:lnTo>
                  <a:lnTo>
                    <a:pt x="5962141" y="12700"/>
                  </a:lnTo>
                  <a:close/>
                </a:path>
                <a:path w="6201409" h="2095500">
                  <a:moveTo>
                    <a:pt x="292734" y="12700"/>
                  </a:moveTo>
                  <a:lnTo>
                    <a:pt x="255016" y="12700"/>
                  </a:lnTo>
                  <a:lnTo>
                    <a:pt x="237997" y="25400"/>
                  </a:lnTo>
                  <a:lnTo>
                    <a:pt x="275717" y="25400"/>
                  </a:lnTo>
                  <a:lnTo>
                    <a:pt x="292734" y="12700"/>
                  </a:lnTo>
                  <a:close/>
                </a:path>
                <a:path w="6201409" h="2095500">
                  <a:moveTo>
                    <a:pt x="5910326" y="0"/>
                  </a:moveTo>
                  <a:lnTo>
                    <a:pt x="289813" y="0"/>
                  </a:lnTo>
                  <a:lnTo>
                    <a:pt x="272287" y="12700"/>
                  </a:lnTo>
                  <a:lnTo>
                    <a:pt x="5928106" y="12700"/>
                  </a:lnTo>
                  <a:lnTo>
                    <a:pt x="59103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637026" y="4434966"/>
            <a:ext cx="496379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Verdana"/>
                <a:cs typeface="Verdana"/>
              </a:rPr>
              <a:t>It </a:t>
            </a:r>
            <a:r>
              <a:rPr sz="2000" b="1" spc="-5" dirty="0">
                <a:latin typeface="Verdana"/>
                <a:cs typeface="Verdana"/>
              </a:rPr>
              <a:t>is rational </a:t>
            </a:r>
            <a:r>
              <a:rPr sz="2000" b="1" dirty="0">
                <a:latin typeface="Verdana"/>
                <a:cs typeface="Verdana"/>
              </a:rPr>
              <a:t>in </a:t>
            </a:r>
            <a:r>
              <a:rPr sz="2000" b="1" spc="-5" dirty="0">
                <a:latin typeface="Verdana"/>
                <a:cs typeface="Verdana"/>
              </a:rPr>
              <a:t>terms </a:t>
            </a:r>
            <a:r>
              <a:rPr sz="2000" b="1" dirty="0">
                <a:latin typeface="Verdana"/>
                <a:cs typeface="Verdana"/>
              </a:rPr>
              <a:t>of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pharmacotherapy, </a:t>
            </a:r>
            <a:r>
              <a:rPr sz="2000" b="1" dirty="0">
                <a:latin typeface="Verdana"/>
                <a:cs typeface="Verdana"/>
              </a:rPr>
              <a:t>easy to use and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storage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form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used</a:t>
            </a:r>
            <a:endParaRPr sz="20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Verdana"/>
                <a:cs typeface="Verdana"/>
              </a:rPr>
              <a:t>for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drug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delivery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to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patient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04544" y="0"/>
            <a:ext cx="7319009" cy="898398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63421" y="0"/>
            <a:ext cx="69773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CC0518"/>
                </a:solidFill>
              </a:rPr>
              <a:t>TYPE</a:t>
            </a:r>
            <a:r>
              <a:rPr spc="-25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OF</a:t>
            </a:r>
            <a:r>
              <a:rPr spc="-20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MEDICINAL</a:t>
            </a:r>
            <a:r>
              <a:rPr spc="-30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FORM</a:t>
            </a:r>
          </a:p>
          <a:p>
            <a:pPr algn="ctr">
              <a:lnSpc>
                <a:spcPct val="100000"/>
              </a:lnSpc>
            </a:pPr>
            <a:r>
              <a:rPr spc="-5" dirty="0"/>
              <a:t>AND THE</a:t>
            </a:r>
            <a:r>
              <a:rPr spc="20" dirty="0"/>
              <a:t> </a:t>
            </a:r>
            <a:r>
              <a:rPr spc="-5" dirty="0">
                <a:solidFill>
                  <a:srgbClr val="1207A0"/>
                </a:solidFill>
              </a:rPr>
              <a:t>WAY OF</a:t>
            </a:r>
            <a:r>
              <a:rPr dirty="0">
                <a:solidFill>
                  <a:srgbClr val="1207A0"/>
                </a:solidFill>
              </a:rPr>
              <a:t> </a:t>
            </a:r>
            <a:r>
              <a:rPr spc="-5" dirty="0">
                <a:solidFill>
                  <a:srgbClr val="1207A0"/>
                </a:solidFill>
              </a:rPr>
              <a:t>ITS</a:t>
            </a:r>
            <a:r>
              <a:rPr spc="15" dirty="0">
                <a:solidFill>
                  <a:srgbClr val="1207A0"/>
                </a:solidFill>
              </a:rPr>
              <a:t> </a:t>
            </a:r>
            <a:r>
              <a:rPr spc="-10" dirty="0">
                <a:solidFill>
                  <a:srgbClr val="1207A0"/>
                </a:solidFill>
              </a:rPr>
              <a:t>ADMINISTRATION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13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7528" y="1761744"/>
              <a:ext cx="2445258" cy="140436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7330" y="1701546"/>
              <a:ext cx="2415540" cy="137464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97330" y="1701546"/>
              <a:ext cx="2415540" cy="1374775"/>
            </a:xfrm>
            <a:custGeom>
              <a:avLst/>
              <a:gdLst/>
              <a:ahLst/>
              <a:cxnLst/>
              <a:rect l="l" t="t" r="r" b="b"/>
              <a:pathLst>
                <a:path w="2415540" h="1374775">
                  <a:moveTo>
                    <a:pt x="1852041" y="1374648"/>
                  </a:moveTo>
                  <a:lnTo>
                    <a:pt x="1172021" y="1374648"/>
                  </a:lnTo>
                  <a:lnTo>
                    <a:pt x="578786" y="1374648"/>
                  </a:lnTo>
                  <a:lnTo>
                    <a:pt x="159168" y="1374648"/>
                  </a:lnTo>
                  <a:lnTo>
                    <a:pt x="0" y="1374648"/>
                  </a:lnTo>
                  <a:lnTo>
                    <a:pt x="605" y="1293336"/>
                  </a:lnTo>
                  <a:lnTo>
                    <a:pt x="2079" y="1079055"/>
                  </a:lnTo>
                  <a:lnTo>
                    <a:pt x="3911" y="776287"/>
                  </a:lnTo>
                  <a:lnTo>
                    <a:pt x="5587" y="429513"/>
                  </a:lnTo>
                  <a:lnTo>
                    <a:pt x="9244" y="394196"/>
                  </a:lnTo>
                  <a:lnTo>
                    <a:pt x="27746" y="325219"/>
                  </a:lnTo>
                  <a:lnTo>
                    <a:pt x="60810" y="259527"/>
                  </a:lnTo>
                  <a:lnTo>
                    <a:pt x="82668" y="228317"/>
                  </a:lnTo>
                  <a:lnTo>
                    <a:pt x="108004" y="198411"/>
                  </a:lnTo>
                  <a:lnTo>
                    <a:pt x="136766" y="169971"/>
                  </a:lnTo>
                  <a:lnTo>
                    <a:pt x="168899" y="143158"/>
                  </a:lnTo>
                  <a:lnTo>
                    <a:pt x="204350" y="118134"/>
                  </a:lnTo>
                  <a:lnTo>
                    <a:pt x="243065" y="95060"/>
                  </a:lnTo>
                  <a:lnTo>
                    <a:pt x="284989" y="74097"/>
                  </a:lnTo>
                  <a:lnTo>
                    <a:pt x="330071" y="55405"/>
                  </a:lnTo>
                  <a:lnTo>
                    <a:pt x="378254" y="39147"/>
                  </a:lnTo>
                  <a:lnTo>
                    <a:pt x="429487" y="25484"/>
                  </a:lnTo>
                  <a:lnTo>
                    <a:pt x="483714" y="14576"/>
                  </a:lnTo>
                  <a:lnTo>
                    <a:pt x="540883" y="6586"/>
                  </a:lnTo>
                  <a:lnTo>
                    <a:pt x="600939" y="1673"/>
                  </a:lnTo>
                  <a:lnTo>
                    <a:pt x="663828" y="0"/>
                  </a:lnTo>
                  <a:lnTo>
                    <a:pt x="1305385" y="0"/>
                  </a:lnTo>
                  <a:lnTo>
                    <a:pt x="1864645" y="0"/>
                  </a:lnTo>
                  <a:lnTo>
                    <a:pt x="2260028" y="0"/>
                  </a:lnTo>
                  <a:lnTo>
                    <a:pt x="2409952" y="0"/>
                  </a:lnTo>
                  <a:lnTo>
                    <a:pt x="2410557" y="84629"/>
                  </a:lnTo>
                  <a:lnTo>
                    <a:pt x="2412031" y="307848"/>
                  </a:lnTo>
                  <a:lnTo>
                    <a:pt x="2413863" y="623649"/>
                  </a:lnTo>
                  <a:lnTo>
                    <a:pt x="2415540" y="986027"/>
                  </a:lnTo>
                  <a:lnTo>
                    <a:pt x="2412809" y="1030740"/>
                  </a:lnTo>
                  <a:lnTo>
                    <a:pt x="2404813" y="1072524"/>
                  </a:lnTo>
                  <a:lnTo>
                    <a:pt x="2391845" y="1111417"/>
                  </a:lnTo>
                  <a:lnTo>
                    <a:pt x="2374196" y="1147461"/>
                  </a:lnTo>
                  <a:lnTo>
                    <a:pt x="2352160" y="1180693"/>
                  </a:lnTo>
                  <a:lnTo>
                    <a:pt x="2326030" y="1211155"/>
                  </a:lnTo>
                  <a:lnTo>
                    <a:pt x="2296097" y="1238885"/>
                  </a:lnTo>
                  <a:lnTo>
                    <a:pt x="2262654" y="1263923"/>
                  </a:lnTo>
                  <a:lnTo>
                    <a:pt x="2225995" y="1286308"/>
                  </a:lnTo>
                  <a:lnTo>
                    <a:pt x="2186412" y="1306081"/>
                  </a:lnTo>
                  <a:lnTo>
                    <a:pt x="2144198" y="1323280"/>
                  </a:lnTo>
                  <a:lnTo>
                    <a:pt x="2099644" y="1337945"/>
                  </a:lnTo>
                  <a:lnTo>
                    <a:pt x="2053045" y="1350116"/>
                  </a:lnTo>
                  <a:lnTo>
                    <a:pt x="2004692" y="1359832"/>
                  </a:lnTo>
                  <a:lnTo>
                    <a:pt x="1954879" y="1367133"/>
                  </a:lnTo>
                  <a:lnTo>
                    <a:pt x="1903897" y="1372058"/>
                  </a:lnTo>
                  <a:lnTo>
                    <a:pt x="1852041" y="1374648"/>
                  </a:lnTo>
                  <a:close/>
                </a:path>
              </a:pathLst>
            </a:custGeom>
            <a:ln w="28956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97551" y="1761744"/>
              <a:ext cx="2445257" cy="140436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37353" y="1701546"/>
              <a:ext cx="2415540" cy="137464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737353" y="1701546"/>
              <a:ext cx="2415540" cy="1374775"/>
            </a:xfrm>
            <a:custGeom>
              <a:avLst/>
              <a:gdLst/>
              <a:ahLst/>
              <a:cxnLst/>
              <a:rect l="l" t="t" r="r" b="b"/>
              <a:pathLst>
                <a:path w="2415540" h="1374775">
                  <a:moveTo>
                    <a:pt x="563499" y="1374648"/>
                  </a:moveTo>
                  <a:lnTo>
                    <a:pt x="1243518" y="1374648"/>
                  </a:lnTo>
                  <a:lnTo>
                    <a:pt x="1836753" y="1374648"/>
                  </a:lnTo>
                  <a:lnTo>
                    <a:pt x="2256371" y="1374648"/>
                  </a:lnTo>
                  <a:lnTo>
                    <a:pt x="2415540" y="1374648"/>
                  </a:lnTo>
                  <a:lnTo>
                    <a:pt x="2414934" y="1293336"/>
                  </a:lnTo>
                  <a:lnTo>
                    <a:pt x="2413460" y="1079055"/>
                  </a:lnTo>
                  <a:lnTo>
                    <a:pt x="2411628" y="776287"/>
                  </a:lnTo>
                  <a:lnTo>
                    <a:pt x="2409952" y="429513"/>
                  </a:lnTo>
                  <a:lnTo>
                    <a:pt x="2406295" y="394196"/>
                  </a:lnTo>
                  <a:lnTo>
                    <a:pt x="2387793" y="325219"/>
                  </a:lnTo>
                  <a:lnTo>
                    <a:pt x="2354729" y="259527"/>
                  </a:lnTo>
                  <a:lnTo>
                    <a:pt x="2332871" y="228317"/>
                  </a:lnTo>
                  <a:lnTo>
                    <a:pt x="2307535" y="198411"/>
                  </a:lnTo>
                  <a:lnTo>
                    <a:pt x="2278773" y="169971"/>
                  </a:lnTo>
                  <a:lnTo>
                    <a:pt x="2246640" y="143158"/>
                  </a:lnTo>
                  <a:lnTo>
                    <a:pt x="2211189" y="118134"/>
                  </a:lnTo>
                  <a:lnTo>
                    <a:pt x="2172474" y="95060"/>
                  </a:lnTo>
                  <a:lnTo>
                    <a:pt x="2130550" y="74097"/>
                  </a:lnTo>
                  <a:lnTo>
                    <a:pt x="2085468" y="55405"/>
                  </a:lnTo>
                  <a:lnTo>
                    <a:pt x="2037285" y="39147"/>
                  </a:lnTo>
                  <a:lnTo>
                    <a:pt x="1986052" y="25484"/>
                  </a:lnTo>
                  <a:lnTo>
                    <a:pt x="1931825" y="14576"/>
                  </a:lnTo>
                  <a:lnTo>
                    <a:pt x="1874656" y="6586"/>
                  </a:lnTo>
                  <a:lnTo>
                    <a:pt x="1814600" y="1673"/>
                  </a:lnTo>
                  <a:lnTo>
                    <a:pt x="1751711" y="0"/>
                  </a:lnTo>
                  <a:lnTo>
                    <a:pt x="1110154" y="0"/>
                  </a:lnTo>
                  <a:lnTo>
                    <a:pt x="550894" y="0"/>
                  </a:lnTo>
                  <a:lnTo>
                    <a:pt x="155511" y="0"/>
                  </a:lnTo>
                  <a:lnTo>
                    <a:pt x="5587" y="0"/>
                  </a:lnTo>
                  <a:lnTo>
                    <a:pt x="4982" y="84629"/>
                  </a:lnTo>
                  <a:lnTo>
                    <a:pt x="3508" y="307848"/>
                  </a:lnTo>
                  <a:lnTo>
                    <a:pt x="1676" y="623649"/>
                  </a:lnTo>
                  <a:lnTo>
                    <a:pt x="0" y="986027"/>
                  </a:lnTo>
                  <a:lnTo>
                    <a:pt x="2730" y="1030740"/>
                  </a:lnTo>
                  <a:lnTo>
                    <a:pt x="10726" y="1072524"/>
                  </a:lnTo>
                  <a:lnTo>
                    <a:pt x="23694" y="1111417"/>
                  </a:lnTo>
                  <a:lnTo>
                    <a:pt x="41343" y="1147461"/>
                  </a:lnTo>
                  <a:lnTo>
                    <a:pt x="63379" y="1180693"/>
                  </a:lnTo>
                  <a:lnTo>
                    <a:pt x="89509" y="1211155"/>
                  </a:lnTo>
                  <a:lnTo>
                    <a:pt x="119442" y="1238885"/>
                  </a:lnTo>
                  <a:lnTo>
                    <a:pt x="152885" y="1263923"/>
                  </a:lnTo>
                  <a:lnTo>
                    <a:pt x="189544" y="1286308"/>
                  </a:lnTo>
                  <a:lnTo>
                    <a:pt x="229127" y="1306081"/>
                  </a:lnTo>
                  <a:lnTo>
                    <a:pt x="271341" y="1323280"/>
                  </a:lnTo>
                  <a:lnTo>
                    <a:pt x="315895" y="1337945"/>
                  </a:lnTo>
                  <a:lnTo>
                    <a:pt x="362494" y="1350116"/>
                  </a:lnTo>
                  <a:lnTo>
                    <a:pt x="410847" y="1359832"/>
                  </a:lnTo>
                  <a:lnTo>
                    <a:pt x="460660" y="1367133"/>
                  </a:lnTo>
                  <a:lnTo>
                    <a:pt x="511642" y="1372058"/>
                  </a:lnTo>
                  <a:lnTo>
                    <a:pt x="563499" y="1374648"/>
                  </a:lnTo>
                  <a:close/>
                </a:path>
              </a:pathLst>
            </a:custGeom>
            <a:ln w="28955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57528" y="3777995"/>
              <a:ext cx="2445258" cy="140588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97330" y="3717798"/>
              <a:ext cx="2415540" cy="137617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97330" y="3717798"/>
              <a:ext cx="2415540" cy="1376680"/>
            </a:xfrm>
            <a:custGeom>
              <a:avLst/>
              <a:gdLst/>
              <a:ahLst/>
              <a:cxnLst/>
              <a:rect l="l" t="t" r="r" b="b"/>
              <a:pathLst>
                <a:path w="2415540" h="1376679">
                  <a:moveTo>
                    <a:pt x="563499" y="1376171"/>
                  </a:moveTo>
                  <a:lnTo>
                    <a:pt x="1243518" y="1376171"/>
                  </a:lnTo>
                  <a:lnTo>
                    <a:pt x="1836753" y="1376171"/>
                  </a:lnTo>
                  <a:lnTo>
                    <a:pt x="2256371" y="1376171"/>
                  </a:lnTo>
                  <a:lnTo>
                    <a:pt x="2415540" y="1376171"/>
                  </a:lnTo>
                  <a:lnTo>
                    <a:pt x="2414934" y="1294772"/>
                  </a:lnTo>
                  <a:lnTo>
                    <a:pt x="2413460" y="1080262"/>
                  </a:lnTo>
                  <a:lnTo>
                    <a:pt x="2411628" y="777168"/>
                  </a:lnTo>
                  <a:lnTo>
                    <a:pt x="2409952" y="430021"/>
                  </a:lnTo>
                  <a:lnTo>
                    <a:pt x="2406295" y="394646"/>
                  </a:lnTo>
                  <a:lnTo>
                    <a:pt x="2387793" y="325565"/>
                  </a:lnTo>
                  <a:lnTo>
                    <a:pt x="2354729" y="259785"/>
                  </a:lnTo>
                  <a:lnTo>
                    <a:pt x="2332871" y="228536"/>
                  </a:lnTo>
                  <a:lnTo>
                    <a:pt x="2307535" y="198595"/>
                  </a:lnTo>
                  <a:lnTo>
                    <a:pt x="2278773" y="170123"/>
                  </a:lnTo>
                  <a:lnTo>
                    <a:pt x="2246640" y="143282"/>
                  </a:lnTo>
                  <a:lnTo>
                    <a:pt x="2211189" y="118233"/>
                  </a:lnTo>
                  <a:lnTo>
                    <a:pt x="2172474" y="95137"/>
                  </a:lnTo>
                  <a:lnTo>
                    <a:pt x="2130550" y="74155"/>
                  </a:lnTo>
                  <a:lnTo>
                    <a:pt x="2085468" y="55447"/>
                  </a:lnTo>
                  <a:lnTo>
                    <a:pt x="2037285" y="39176"/>
                  </a:lnTo>
                  <a:lnTo>
                    <a:pt x="1986052" y="25502"/>
                  </a:lnTo>
                  <a:lnTo>
                    <a:pt x="1931825" y="14586"/>
                  </a:lnTo>
                  <a:lnTo>
                    <a:pt x="1874656" y="6590"/>
                  </a:lnTo>
                  <a:lnTo>
                    <a:pt x="1814600" y="1674"/>
                  </a:lnTo>
                  <a:lnTo>
                    <a:pt x="1751711" y="0"/>
                  </a:lnTo>
                  <a:lnTo>
                    <a:pt x="1110154" y="0"/>
                  </a:lnTo>
                  <a:lnTo>
                    <a:pt x="550894" y="0"/>
                  </a:lnTo>
                  <a:lnTo>
                    <a:pt x="155511" y="0"/>
                  </a:lnTo>
                  <a:lnTo>
                    <a:pt x="5587" y="0"/>
                  </a:lnTo>
                  <a:lnTo>
                    <a:pt x="4982" y="84734"/>
                  </a:lnTo>
                  <a:lnTo>
                    <a:pt x="3508" y="308213"/>
                  </a:lnTo>
                  <a:lnTo>
                    <a:pt x="1676" y="624345"/>
                  </a:lnTo>
                  <a:lnTo>
                    <a:pt x="0" y="987044"/>
                  </a:lnTo>
                  <a:lnTo>
                    <a:pt x="2730" y="1031820"/>
                  </a:lnTo>
                  <a:lnTo>
                    <a:pt x="10726" y="1073659"/>
                  </a:lnTo>
                  <a:lnTo>
                    <a:pt x="23694" y="1112602"/>
                  </a:lnTo>
                  <a:lnTo>
                    <a:pt x="41343" y="1148689"/>
                  </a:lnTo>
                  <a:lnTo>
                    <a:pt x="63379" y="1181960"/>
                  </a:lnTo>
                  <a:lnTo>
                    <a:pt x="89509" y="1212454"/>
                  </a:lnTo>
                  <a:lnTo>
                    <a:pt x="119442" y="1240213"/>
                  </a:lnTo>
                  <a:lnTo>
                    <a:pt x="152885" y="1265277"/>
                  </a:lnTo>
                  <a:lnTo>
                    <a:pt x="189544" y="1287684"/>
                  </a:lnTo>
                  <a:lnTo>
                    <a:pt x="229127" y="1307477"/>
                  </a:lnTo>
                  <a:lnTo>
                    <a:pt x="271341" y="1324694"/>
                  </a:lnTo>
                  <a:lnTo>
                    <a:pt x="315895" y="1339377"/>
                  </a:lnTo>
                  <a:lnTo>
                    <a:pt x="362494" y="1351565"/>
                  </a:lnTo>
                  <a:lnTo>
                    <a:pt x="410847" y="1361298"/>
                  </a:lnTo>
                  <a:lnTo>
                    <a:pt x="460660" y="1368617"/>
                  </a:lnTo>
                  <a:lnTo>
                    <a:pt x="511642" y="1373561"/>
                  </a:lnTo>
                  <a:lnTo>
                    <a:pt x="563499" y="1376171"/>
                  </a:lnTo>
                  <a:close/>
                </a:path>
              </a:pathLst>
            </a:custGeom>
            <a:ln w="28956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97551" y="3706367"/>
              <a:ext cx="2445257" cy="140589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37353" y="3646170"/>
              <a:ext cx="2415540" cy="137617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737353" y="3646170"/>
              <a:ext cx="2415540" cy="1376680"/>
            </a:xfrm>
            <a:custGeom>
              <a:avLst/>
              <a:gdLst/>
              <a:ahLst/>
              <a:cxnLst/>
              <a:rect l="l" t="t" r="r" b="b"/>
              <a:pathLst>
                <a:path w="2415540" h="1376679">
                  <a:moveTo>
                    <a:pt x="1852041" y="1376171"/>
                  </a:moveTo>
                  <a:lnTo>
                    <a:pt x="1172021" y="1376171"/>
                  </a:lnTo>
                  <a:lnTo>
                    <a:pt x="578786" y="1376171"/>
                  </a:lnTo>
                  <a:lnTo>
                    <a:pt x="159168" y="1376171"/>
                  </a:lnTo>
                  <a:lnTo>
                    <a:pt x="0" y="1376171"/>
                  </a:lnTo>
                  <a:lnTo>
                    <a:pt x="605" y="1294772"/>
                  </a:lnTo>
                  <a:lnTo>
                    <a:pt x="2079" y="1080261"/>
                  </a:lnTo>
                  <a:lnTo>
                    <a:pt x="3911" y="777168"/>
                  </a:lnTo>
                  <a:lnTo>
                    <a:pt x="5587" y="430021"/>
                  </a:lnTo>
                  <a:lnTo>
                    <a:pt x="9244" y="394646"/>
                  </a:lnTo>
                  <a:lnTo>
                    <a:pt x="27746" y="325565"/>
                  </a:lnTo>
                  <a:lnTo>
                    <a:pt x="60810" y="259785"/>
                  </a:lnTo>
                  <a:lnTo>
                    <a:pt x="82668" y="228536"/>
                  </a:lnTo>
                  <a:lnTo>
                    <a:pt x="108004" y="198595"/>
                  </a:lnTo>
                  <a:lnTo>
                    <a:pt x="136766" y="170123"/>
                  </a:lnTo>
                  <a:lnTo>
                    <a:pt x="168899" y="143282"/>
                  </a:lnTo>
                  <a:lnTo>
                    <a:pt x="204350" y="118233"/>
                  </a:lnTo>
                  <a:lnTo>
                    <a:pt x="243065" y="95137"/>
                  </a:lnTo>
                  <a:lnTo>
                    <a:pt x="284989" y="74155"/>
                  </a:lnTo>
                  <a:lnTo>
                    <a:pt x="330071" y="55447"/>
                  </a:lnTo>
                  <a:lnTo>
                    <a:pt x="378254" y="39176"/>
                  </a:lnTo>
                  <a:lnTo>
                    <a:pt x="429487" y="25502"/>
                  </a:lnTo>
                  <a:lnTo>
                    <a:pt x="483714" y="14586"/>
                  </a:lnTo>
                  <a:lnTo>
                    <a:pt x="540883" y="6590"/>
                  </a:lnTo>
                  <a:lnTo>
                    <a:pt x="600939" y="1674"/>
                  </a:lnTo>
                  <a:lnTo>
                    <a:pt x="663829" y="0"/>
                  </a:lnTo>
                  <a:lnTo>
                    <a:pt x="1305385" y="0"/>
                  </a:lnTo>
                  <a:lnTo>
                    <a:pt x="1864645" y="0"/>
                  </a:lnTo>
                  <a:lnTo>
                    <a:pt x="2260028" y="0"/>
                  </a:lnTo>
                  <a:lnTo>
                    <a:pt x="2409952" y="0"/>
                  </a:lnTo>
                  <a:lnTo>
                    <a:pt x="2410557" y="84734"/>
                  </a:lnTo>
                  <a:lnTo>
                    <a:pt x="2412031" y="308213"/>
                  </a:lnTo>
                  <a:lnTo>
                    <a:pt x="2413863" y="624345"/>
                  </a:lnTo>
                  <a:lnTo>
                    <a:pt x="2415540" y="987043"/>
                  </a:lnTo>
                  <a:lnTo>
                    <a:pt x="2412809" y="1031820"/>
                  </a:lnTo>
                  <a:lnTo>
                    <a:pt x="2404813" y="1073659"/>
                  </a:lnTo>
                  <a:lnTo>
                    <a:pt x="2391845" y="1112602"/>
                  </a:lnTo>
                  <a:lnTo>
                    <a:pt x="2374196" y="1148689"/>
                  </a:lnTo>
                  <a:lnTo>
                    <a:pt x="2352160" y="1181960"/>
                  </a:lnTo>
                  <a:lnTo>
                    <a:pt x="2326030" y="1212454"/>
                  </a:lnTo>
                  <a:lnTo>
                    <a:pt x="2296097" y="1240213"/>
                  </a:lnTo>
                  <a:lnTo>
                    <a:pt x="2262654" y="1265277"/>
                  </a:lnTo>
                  <a:lnTo>
                    <a:pt x="2225995" y="1287684"/>
                  </a:lnTo>
                  <a:lnTo>
                    <a:pt x="2186412" y="1307477"/>
                  </a:lnTo>
                  <a:lnTo>
                    <a:pt x="2144198" y="1324694"/>
                  </a:lnTo>
                  <a:lnTo>
                    <a:pt x="2099644" y="1339377"/>
                  </a:lnTo>
                  <a:lnTo>
                    <a:pt x="2053045" y="1351565"/>
                  </a:lnTo>
                  <a:lnTo>
                    <a:pt x="2004692" y="1361298"/>
                  </a:lnTo>
                  <a:lnTo>
                    <a:pt x="1954879" y="1368617"/>
                  </a:lnTo>
                  <a:lnTo>
                    <a:pt x="1903897" y="1373561"/>
                  </a:lnTo>
                  <a:lnTo>
                    <a:pt x="1852041" y="1376171"/>
                  </a:lnTo>
                  <a:close/>
                </a:path>
              </a:pathLst>
            </a:custGeom>
            <a:ln w="28956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44012" y="2511551"/>
              <a:ext cx="2432685" cy="1655445"/>
            </a:xfrm>
            <a:custGeom>
              <a:avLst/>
              <a:gdLst/>
              <a:ahLst/>
              <a:cxnLst/>
              <a:rect l="l" t="t" r="r" b="b"/>
              <a:pathLst>
                <a:path w="2432685" h="1655445">
                  <a:moveTo>
                    <a:pt x="1216152" y="0"/>
                  </a:moveTo>
                  <a:lnTo>
                    <a:pt x="1158898" y="900"/>
                  </a:lnTo>
                  <a:lnTo>
                    <a:pt x="1102327" y="3576"/>
                  </a:lnTo>
                  <a:lnTo>
                    <a:pt x="1046495" y="7986"/>
                  </a:lnTo>
                  <a:lnTo>
                    <a:pt x="991462" y="14092"/>
                  </a:lnTo>
                  <a:lnTo>
                    <a:pt x="937286" y="21853"/>
                  </a:lnTo>
                  <a:lnTo>
                    <a:pt x="884025" y="31230"/>
                  </a:lnTo>
                  <a:lnTo>
                    <a:pt x="831738" y="42184"/>
                  </a:lnTo>
                  <a:lnTo>
                    <a:pt x="780482" y="54674"/>
                  </a:lnTo>
                  <a:lnTo>
                    <a:pt x="730317" y="68660"/>
                  </a:lnTo>
                  <a:lnTo>
                    <a:pt x="681301" y="84104"/>
                  </a:lnTo>
                  <a:lnTo>
                    <a:pt x="633492" y="100965"/>
                  </a:lnTo>
                  <a:lnTo>
                    <a:pt x="586948" y="119203"/>
                  </a:lnTo>
                  <a:lnTo>
                    <a:pt x="541728" y="138779"/>
                  </a:lnTo>
                  <a:lnTo>
                    <a:pt x="497890" y="159654"/>
                  </a:lnTo>
                  <a:lnTo>
                    <a:pt x="455493" y="181786"/>
                  </a:lnTo>
                  <a:lnTo>
                    <a:pt x="414595" y="205138"/>
                  </a:lnTo>
                  <a:lnTo>
                    <a:pt x="375255" y="229668"/>
                  </a:lnTo>
                  <a:lnTo>
                    <a:pt x="337530" y="255338"/>
                  </a:lnTo>
                  <a:lnTo>
                    <a:pt x="301480" y="282107"/>
                  </a:lnTo>
                  <a:lnTo>
                    <a:pt x="267162" y="309936"/>
                  </a:lnTo>
                  <a:lnTo>
                    <a:pt x="234635" y="338785"/>
                  </a:lnTo>
                  <a:lnTo>
                    <a:pt x="203957" y="368614"/>
                  </a:lnTo>
                  <a:lnTo>
                    <a:pt x="175187" y="399384"/>
                  </a:lnTo>
                  <a:lnTo>
                    <a:pt x="148383" y="431055"/>
                  </a:lnTo>
                  <a:lnTo>
                    <a:pt x="123603" y="463587"/>
                  </a:lnTo>
                  <a:lnTo>
                    <a:pt x="100907" y="496940"/>
                  </a:lnTo>
                  <a:lnTo>
                    <a:pt x="80352" y="531075"/>
                  </a:lnTo>
                  <a:lnTo>
                    <a:pt x="61996" y="565952"/>
                  </a:lnTo>
                  <a:lnTo>
                    <a:pt x="45898" y="601532"/>
                  </a:lnTo>
                  <a:lnTo>
                    <a:pt x="32117" y="637774"/>
                  </a:lnTo>
                  <a:lnTo>
                    <a:pt x="20710" y="674638"/>
                  </a:lnTo>
                  <a:lnTo>
                    <a:pt x="11737" y="712086"/>
                  </a:lnTo>
                  <a:lnTo>
                    <a:pt x="5255" y="750078"/>
                  </a:lnTo>
                  <a:lnTo>
                    <a:pt x="1323" y="788573"/>
                  </a:lnTo>
                  <a:lnTo>
                    <a:pt x="0" y="827532"/>
                  </a:lnTo>
                  <a:lnTo>
                    <a:pt x="1323" y="866490"/>
                  </a:lnTo>
                  <a:lnTo>
                    <a:pt x="5255" y="904985"/>
                  </a:lnTo>
                  <a:lnTo>
                    <a:pt x="11737" y="942977"/>
                  </a:lnTo>
                  <a:lnTo>
                    <a:pt x="20710" y="980425"/>
                  </a:lnTo>
                  <a:lnTo>
                    <a:pt x="32117" y="1017289"/>
                  </a:lnTo>
                  <a:lnTo>
                    <a:pt x="45898" y="1053531"/>
                  </a:lnTo>
                  <a:lnTo>
                    <a:pt x="61996" y="1089111"/>
                  </a:lnTo>
                  <a:lnTo>
                    <a:pt x="80352" y="1123988"/>
                  </a:lnTo>
                  <a:lnTo>
                    <a:pt x="100907" y="1158123"/>
                  </a:lnTo>
                  <a:lnTo>
                    <a:pt x="123603" y="1191476"/>
                  </a:lnTo>
                  <a:lnTo>
                    <a:pt x="148383" y="1224008"/>
                  </a:lnTo>
                  <a:lnTo>
                    <a:pt x="175187" y="1255679"/>
                  </a:lnTo>
                  <a:lnTo>
                    <a:pt x="203957" y="1286449"/>
                  </a:lnTo>
                  <a:lnTo>
                    <a:pt x="234635" y="1316278"/>
                  </a:lnTo>
                  <a:lnTo>
                    <a:pt x="267162" y="1345127"/>
                  </a:lnTo>
                  <a:lnTo>
                    <a:pt x="301480" y="1372956"/>
                  </a:lnTo>
                  <a:lnTo>
                    <a:pt x="337530" y="1399725"/>
                  </a:lnTo>
                  <a:lnTo>
                    <a:pt x="375255" y="1425395"/>
                  </a:lnTo>
                  <a:lnTo>
                    <a:pt x="414595" y="1449925"/>
                  </a:lnTo>
                  <a:lnTo>
                    <a:pt x="455493" y="1473277"/>
                  </a:lnTo>
                  <a:lnTo>
                    <a:pt x="497890" y="1495409"/>
                  </a:lnTo>
                  <a:lnTo>
                    <a:pt x="541728" y="1516284"/>
                  </a:lnTo>
                  <a:lnTo>
                    <a:pt x="586948" y="1535860"/>
                  </a:lnTo>
                  <a:lnTo>
                    <a:pt x="633492" y="1554098"/>
                  </a:lnTo>
                  <a:lnTo>
                    <a:pt x="681301" y="1570959"/>
                  </a:lnTo>
                  <a:lnTo>
                    <a:pt x="730317" y="1586403"/>
                  </a:lnTo>
                  <a:lnTo>
                    <a:pt x="780482" y="1600389"/>
                  </a:lnTo>
                  <a:lnTo>
                    <a:pt x="831738" y="1612879"/>
                  </a:lnTo>
                  <a:lnTo>
                    <a:pt x="884025" y="1623833"/>
                  </a:lnTo>
                  <a:lnTo>
                    <a:pt x="937286" y="1633210"/>
                  </a:lnTo>
                  <a:lnTo>
                    <a:pt x="991462" y="1640971"/>
                  </a:lnTo>
                  <a:lnTo>
                    <a:pt x="1046495" y="1647077"/>
                  </a:lnTo>
                  <a:lnTo>
                    <a:pt x="1102327" y="1651487"/>
                  </a:lnTo>
                  <a:lnTo>
                    <a:pt x="1158898" y="1654163"/>
                  </a:lnTo>
                  <a:lnTo>
                    <a:pt x="1216152" y="1655064"/>
                  </a:lnTo>
                  <a:lnTo>
                    <a:pt x="1273405" y="1654163"/>
                  </a:lnTo>
                  <a:lnTo>
                    <a:pt x="1329976" y="1651487"/>
                  </a:lnTo>
                  <a:lnTo>
                    <a:pt x="1385808" y="1647077"/>
                  </a:lnTo>
                  <a:lnTo>
                    <a:pt x="1440841" y="1640971"/>
                  </a:lnTo>
                  <a:lnTo>
                    <a:pt x="1495017" y="1633210"/>
                  </a:lnTo>
                  <a:lnTo>
                    <a:pt x="1548278" y="1623833"/>
                  </a:lnTo>
                  <a:lnTo>
                    <a:pt x="1600565" y="1612879"/>
                  </a:lnTo>
                  <a:lnTo>
                    <a:pt x="1651821" y="1600389"/>
                  </a:lnTo>
                  <a:lnTo>
                    <a:pt x="1701986" y="1586403"/>
                  </a:lnTo>
                  <a:lnTo>
                    <a:pt x="1751002" y="1570959"/>
                  </a:lnTo>
                  <a:lnTo>
                    <a:pt x="1798811" y="1554098"/>
                  </a:lnTo>
                  <a:lnTo>
                    <a:pt x="1845355" y="1535860"/>
                  </a:lnTo>
                  <a:lnTo>
                    <a:pt x="1890575" y="1516284"/>
                  </a:lnTo>
                  <a:lnTo>
                    <a:pt x="1934413" y="1495409"/>
                  </a:lnTo>
                  <a:lnTo>
                    <a:pt x="1976810" y="1473277"/>
                  </a:lnTo>
                  <a:lnTo>
                    <a:pt x="2017708" y="1449925"/>
                  </a:lnTo>
                  <a:lnTo>
                    <a:pt x="2057048" y="1425395"/>
                  </a:lnTo>
                  <a:lnTo>
                    <a:pt x="2094773" y="1399725"/>
                  </a:lnTo>
                  <a:lnTo>
                    <a:pt x="2130823" y="1372956"/>
                  </a:lnTo>
                  <a:lnTo>
                    <a:pt x="2165141" y="1345127"/>
                  </a:lnTo>
                  <a:lnTo>
                    <a:pt x="2197668" y="1316278"/>
                  </a:lnTo>
                  <a:lnTo>
                    <a:pt x="2228346" y="1286449"/>
                  </a:lnTo>
                  <a:lnTo>
                    <a:pt x="2257116" y="1255679"/>
                  </a:lnTo>
                  <a:lnTo>
                    <a:pt x="2283920" y="1224008"/>
                  </a:lnTo>
                  <a:lnTo>
                    <a:pt x="2308700" y="1191476"/>
                  </a:lnTo>
                  <a:lnTo>
                    <a:pt x="2331396" y="1158123"/>
                  </a:lnTo>
                  <a:lnTo>
                    <a:pt x="2351951" y="1123988"/>
                  </a:lnTo>
                  <a:lnTo>
                    <a:pt x="2370307" y="1089111"/>
                  </a:lnTo>
                  <a:lnTo>
                    <a:pt x="2386405" y="1053531"/>
                  </a:lnTo>
                  <a:lnTo>
                    <a:pt x="2400186" y="1017289"/>
                  </a:lnTo>
                  <a:lnTo>
                    <a:pt x="2411593" y="980425"/>
                  </a:lnTo>
                  <a:lnTo>
                    <a:pt x="2420566" y="942977"/>
                  </a:lnTo>
                  <a:lnTo>
                    <a:pt x="2427048" y="904985"/>
                  </a:lnTo>
                  <a:lnTo>
                    <a:pt x="2430980" y="866490"/>
                  </a:lnTo>
                  <a:lnTo>
                    <a:pt x="2432304" y="827532"/>
                  </a:lnTo>
                  <a:lnTo>
                    <a:pt x="2430980" y="788573"/>
                  </a:lnTo>
                  <a:lnTo>
                    <a:pt x="2427048" y="750078"/>
                  </a:lnTo>
                  <a:lnTo>
                    <a:pt x="2420566" y="712086"/>
                  </a:lnTo>
                  <a:lnTo>
                    <a:pt x="2411593" y="674638"/>
                  </a:lnTo>
                  <a:lnTo>
                    <a:pt x="2400186" y="637774"/>
                  </a:lnTo>
                  <a:lnTo>
                    <a:pt x="2386405" y="601532"/>
                  </a:lnTo>
                  <a:lnTo>
                    <a:pt x="2370307" y="565952"/>
                  </a:lnTo>
                  <a:lnTo>
                    <a:pt x="2351951" y="531075"/>
                  </a:lnTo>
                  <a:lnTo>
                    <a:pt x="2331396" y="496940"/>
                  </a:lnTo>
                  <a:lnTo>
                    <a:pt x="2308700" y="463587"/>
                  </a:lnTo>
                  <a:lnTo>
                    <a:pt x="2283920" y="431055"/>
                  </a:lnTo>
                  <a:lnTo>
                    <a:pt x="2257116" y="399384"/>
                  </a:lnTo>
                  <a:lnTo>
                    <a:pt x="2228346" y="368614"/>
                  </a:lnTo>
                  <a:lnTo>
                    <a:pt x="2197668" y="338785"/>
                  </a:lnTo>
                  <a:lnTo>
                    <a:pt x="2165141" y="309936"/>
                  </a:lnTo>
                  <a:lnTo>
                    <a:pt x="2130823" y="282107"/>
                  </a:lnTo>
                  <a:lnTo>
                    <a:pt x="2094773" y="255338"/>
                  </a:lnTo>
                  <a:lnTo>
                    <a:pt x="2057048" y="229668"/>
                  </a:lnTo>
                  <a:lnTo>
                    <a:pt x="2017708" y="205138"/>
                  </a:lnTo>
                  <a:lnTo>
                    <a:pt x="1976810" y="181786"/>
                  </a:lnTo>
                  <a:lnTo>
                    <a:pt x="1934413" y="159654"/>
                  </a:lnTo>
                  <a:lnTo>
                    <a:pt x="1890575" y="138779"/>
                  </a:lnTo>
                  <a:lnTo>
                    <a:pt x="1845355" y="119203"/>
                  </a:lnTo>
                  <a:lnTo>
                    <a:pt x="1798811" y="100965"/>
                  </a:lnTo>
                  <a:lnTo>
                    <a:pt x="1751002" y="84104"/>
                  </a:lnTo>
                  <a:lnTo>
                    <a:pt x="1701986" y="68660"/>
                  </a:lnTo>
                  <a:lnTo>
                    <a:pt x="1651821" y="54674"/>
                  </a:lnTo>
                  <a:lnTo>
                    <a:pt x="1600565" y="42184"/>
                  </a:lnTo>
                  <a:lnTo>
                    <a:pt x="1548278" y="31230"/>
                  </a:lnTo>
                  <a:lnTo>
                    <a:pt x="1495017" y="21853"/>
                  </a:lnTo>
                  <a:lnTo>
                    <a:pt x="1440841" y="14092"/>
                  </a:lnTo>
                  <a:lnTo>
                    <a:pt x="1385808" y="7986"/>
                  </a:lnTo>
                  <a:lnTo>
                    <a:pt x="1329976" y="3576"/>
                  </a:lnTo>
                  <a:lnTo>
                    <a:pt x="1273405" y="900"/>
                  </a:lnTo>
                  <a:lnTo>
                    <a:pt x="1216152" y="0"/>
                  </a:lnTo>
                  <a:close/>
                </a:path>
              </a:pathLst>
            </a:custGeom>
            <a:solidFill>
              <a:srgbClr val="FDFFFF">
                <a:alpha val="76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10483" y="2874264"/>
              <a:ext cx="2521458" cy="67741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82112" y="3240023"/>
              <a:ext cx="2378202" cy="67741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3288284" y="2953892"/>
            <a:ext cx="207581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marR="5080" indent="-7239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Dosage </a:t>
            </a:r>
            <a:r>
              <a:rPr sz="2400" b="1" dirty="0">
                <a:latin typeface="Arial"/>
                <a:cs typeface="Arial"/>
              </a:rPr>
              <a:t>forms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in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technology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35123" y="2300986"/>
            <a:ext cx="8928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S</a:t>
            </a:r>
            <a:r>
              <a:rPr sz="2800" b="1" spc="-15" dirty="0">
                <a:latin typeface="Arial"/>
                <a:cs typeface="Arial"/>
              </a:rPr>
              <a:t>o</a:t>
            </a:r>
            <a:r>
              <a:rPr sz="2800" b="1" spc="-5" dirty="0">
                <a:latin typeface="Arial"/>
                <a:cs typeface="Arial"/>
              </a:rPr>
              <a:t>lid</a:t>
            </a:r>
            <a:endParaRPr sz="28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5136896" y="2276678"/>
            <a:ext cx="10909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Li</a:t>
            </a:r>
            <a:r>
              <a:rPr sz="2800" spc="-15" dirty="0">
                <a:latin typeface="Arial"/>
                <a:cs typeface="Arial"/>
              </a:rPr>
              <a:t>q</a:t>
            </a:r>
            <a:r>
              <a:rPr sz="2800" spc="-5" dirty="0">
                <a:latin typeface="Arial"/>
                <a:cs typeface="Arial"/>
              </a:rPr>
              <a:t>uid</a:t>
            </a:r>
            <a:endParaRPr sz="2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33041" y="4003040"/>
            <a:ext cx="1313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Gaseous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04003" y="4030217"/>
            <a:ext cx="7150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S</a:t>
            </a:r>
            <a:r>
              <a:rPr sz="2800" b="1" spc="-15" dirty="0">
                <a:latin typeface="Arial"/>
                <a:cs typeface="Arial"/>
              </a:rPr>
              <a:t>o</a:t>
            </a:r>
            <a:r>
              <a:rPr sz="2800" b="1" spc="-5" dirty="0">
                <a:latin typeface="Arial"/>
                <a:cs typeface="Arial"/>
              </a:rPr>
              <a:t>ft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04544" y="0"/>
            <a:ext cx="7319009" cy="898398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463421" y="0"/>
            <a:ext cx="69773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C0518"/>
                </a:solidFill>
                <a:latin typeface="Verdana"/>
                <a:cs typeface="Verdana"/>
              </a:rPr>
              <a:t>TYPE</a:t>
            </a:r>
            <a:r>
              <a:rPr sz="2400" b="1" spc="-25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CC0518"/>
                </a:solidFill>
                <a:latin typeface="Verdana"/>
                <a:cs typeface="Verdana"/>
              </a:rPr>
              <a:t>OF</a:t>
            </a:r>
            <a:r>
              <a:rPr sz="2400" b="1" spc="-2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CC0518"/>
                </a:solidFill>
                <a:latin typeface="Verdana"/>
                <a:cs typeface="Verdana"/>
              </a:rPr>
              <a:t>MEDICINAL</a:t>
            </a:r>
            <a:r>
              <a:rPr sz="2400" b="1" spc="-30" dirty="0">
                <a:solidFill>
                  <a:srgbClr val="CC0518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CC0518"/>
                </a:solidFill>
                <a:latin typeface="Verdana"/>
                <a:cs typeface="Verdana"/>
              </a:rPr>
              <a:t>FORM</a:t>
            </a:r>
            <a:endParaRPr sz="24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2400" b="1" spc="-5" dirty="0">
                <a:latin typeface="Verdana"/>
                <a:cs typeface="Verdana"/>
              </a:rPr>
              <a:t>AND THE</a:t>
            </a:r>
            <a:r>
              <a:rPr sz="2400" b="1" spc="20" dirty="0"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WAY OF</a:t>
            </a:r>
            <a:r>
              <a:rPr sz="2400" b="1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ITS</a:t>
            </a:r>
            <a:r>
              <a:rPr sz="2400" b="1" spc="1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spc="-10" dirty="0">
                <a:solidFill>
                  <a:srgbClr val="1207A0"/>
                </a:solidFill>
                <a:latin typeface="Verdana"/>
                <a:cs typeface="Verdana"/>
              </a:rPr>
              <a:t>ADMINISTRATION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14</a:t>
            </a:fld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18731" y="4652784"/>
              <a:ext cx="2922270" cy="36498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58812" y="4293107"/>
              <a:ext cx="2276855" cy="72085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258812" y="4293107"/>
              <a:ext cx="2277110" cy="721360"/>
            </a:xfrm>
            <a:custGeom>
              <a:avLst/>
              <a:gdLst/>
              <a:ahLst/>
              <a:cxnLst/>
              <a:rect l="l" t="t" r="r" b="b"/>
              <a:pathLst>
                <a:path w="2277109" h="721360">
                  <a:moveTo>
                    <a:pt x="0" y="720851"/>
                  </a:moveTo>
                  <a:lnTo>
                    <a:pt x="2276855" y="720851"/>
                  </a:lnTo>
                  <a:lnTo>
                    <a:pt x="2276855" y="0"/>
                  </a:lnTo>
                  <a:lnTo>
                    <a:pt x="0" y="0"/>
                  </a:lnTo>
                  <a:lnTo>
                    <a:pt x="0" y="720851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53883" y="4262627"/>
              <a:ext cx="1904237" cy="56769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16012" y="4506468"/>
              <a:ext cx="1381505" cy="56769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602093" y="4333494"/>
            <a:ext cx="1505585" cy="57467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274320" marR="5080" indent="-262255">
              <a:lnSpc>
                <a:spcPts val="1920"/>
              </a:lnSpc>
              <a:spcBef>
                <a:spcPts val="565"/>
              </a:spcBef>
            </a:pPr>
            <a:r>
              <a:rPr sz="2000" b="1" dirty="0">
                <a:latin typeface="Verdana"/>
                <a:cs typeface="Verdana"/>
              </a:rPr>
              <a:t>Controlled  release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67639" y="1019555"/>
            <a:ext cx="9660255" cy="5845175"/>
            <a:chOff x="167639" y="1019555"/>
            <a:chExt cx="9660255" cy="5845175"/>
          </a:xfrm>
        </p:grpSpPr>
        <p:sp>
          <p:nvSpPr>
            <p:cNvPr id="10" name="object 10"/>
            <p:cNvSpPr/>
            <p:nvPr/>
          </p:nvSpPr>
          <p:spPr>
            <a:xfrm>
              <a:off x="3584448" y="6105144"/>
              <a:ext cx="3430904" cy="753110"/>
            </a:xfrm>
            <a:custGeom>
              <a:avLst/>
              <a:gdLst/>
              <a:ahLst/>
              <a:cxnLst/>
              <a:rect l="l" t="t" r="r" b="b"/>
              <a:pathLst>
                <a:path w="3430904" h="753109">
                  <a:moveTo>
                    <a:pt x="3305048" y="0"/>
                  </a:moveTo>
                  <a:lnTo>
                    <a:pt x="125475" y="0"/>
                  </a:lnTo>
                  <a:lnTo>
                    <a:pt x="76616" y="9859"/>
                  </a:lnTo>
                  <a:lnTo>
                    <a:pt x="36734" y="36749"/>
                  </a:lnTo>
                  <a:lnTo>
                    <a:pt x="9854" y="76632"/>
                  </a:lnTo>
                  <a:lnTo>
                    <a:pt x="0" y="125475"/>
                  </a:lnTo>
                  <a:lnTo>
                    <a:pt x="0" y="627377"/>
                  </a:lnTo>
                  <a:lnTo>
                    <a:pt x="9854" y="676219"/>
                  </a:lnTo>
                  <a:lnTo>
                    <a:pt x="36734" y="716103"/>
                  </a:lnTo>
                  <a:lnTo>
                    <a:pt x="76616" y="742994"/>
                  </a:lnTo>
                  <a:lnTo>
                    <a:pt x="125475" y="752855"/>
                  </a:lnTo>
                  <a:lnTo>
                    <a:pt x="3305048" y="752855"/>
                  </a:lnTo>
                  <a:lnTo>
                    <a:pt x="3353907" y="742994"/>
                  </a:lnTo>
                  <a:lnTo>
                    <a:pt x="3393789" y="716103"/>
                  </a:lnTo>
                  <a:lnTo>
                    <a:pt x="3420669" y="676219"/>
                  </a:lnTo>
                  <a:lnTo>
                    <a:pt x="3430524" y="627377"/>
                  </a:lnTo>
                  <a:lnTo>
                    <a:pt x="3430524" y="125475"/>
                  </a:lnTo>
                  <a:lnTo>
                    <a:pt x="3420669" y="76632"/>
                  </a:lnTo>
                  <a:lnTo>
                    <a:pt x="3393789" y="36749"/>
                  </a:lnTo>
                  <a:lnTo>
                    <a:pt x="3353907" y="9859"/>
                  </a:lnTo>
                  <a:lnTo>
                    <a:pt x="3305048" y="0"/>
                  </a:lnTo>
                  <a:close/>
                </a:path>
              </a:pathLst>
            </a:custGeom>
            <a:solidFill>
              <a:srgbClr val="4A9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84448" y="6105144"/>
              <a:ext cx="3430904" cy="753110"/>
            </a:xfrm>
            <a:custGeom>
              <a:avLst/>
              <a:gdLst/>
              <a:ahLst/>
              <a:cxnLst/>
              <a:rect l="l" t="t" r="r" b="b"/>
              <a:pathLst>
                <a:path w="3430904" h="753109">
                  <a:moveTo>
                    <a:pt x="0" y="125475"/>
                  </a:moveTo>
                  <a:lnTo>
                    <a:pt x="9854" y="76632"/>
                  </a:lnTo>
                  <a:lnTo>
                    <a:pt x="36734" y="36749"/>
                  </a:lnTo>
                  <a:lnTo>
                    <a:pt x="76616" y="9859"/>
                  </a:lnTo>
                  <a:lnTo>
                    <a:pt x="125475" y="0"/>
                  </a:lnTo>
                  <a:lnTo>
                    <a:pt x="3305048" y="0"/>
                  </a:lnTo>
                  <a:lnTo>
                    <a:pt x="3353907" y="9859"/>
                  </a:lnTo>
                  <a:lnTo>
                    <a:pt x="3393789" y="36749"/>
                  </a:lnTo>
                  <a:lnTo>
                    <a:pt x="3420669" y="76632"/>
                  </a:lnTo>
                  <a:lnTo>
                    <a:pt x="3430524" y="125475"/>
                  </a:lnTo>
                  <a:lnTo>
                    <a:pt x="3430524" y="627377"/>
                  </a:lnTo>
                  <a:lnTo>
                    <a:pt x="3420669" y="676219"/>
                  </a:lnTo>
                  <a:lnTo>
                    <a:pt x="3393789" y="716103"/>
                  </a:lnTo>
                  <a:lnTo>
                    <a:pt x="3353907" y="742994"/>
                  </a:lnTo>
                  <a:lnTo>
                    <a:pt x="3305048" y="752855"/>
                  </a:lnTo>
                  <a:lnTo>
                    <a:pt x="125475" y="752855"/>
                  </a:lnTo>
                  <a:lnTo>
                    <a:pt x="76616" y="742994"/>
                  </a:lnTo>
                  <a:lnTo>
                    <a:pt x="36734" y="716103"/>
                  </a:lnTo>
                  <a:lnTo>
                    <a:pt x="9854" y="676219"/>
                  </a:lnTo>
                  <a:lnTo>
                    <a:pt x="0" y="627377"/>
                  </a:lnTo>
                  <a:lnTo>
                    <a:pt x="0" y="125475"/>
                  </a:lnTo>
                  <a:close/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37787" y="6150864"/>
              <a:ext cx="3310128" cy="30632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584448" y="2421636"/>
              <a:ext cx="3430904" cy="862965"/>
            </a:xfrm>
            <a:custGeom>
              <a:avLst/>
              <a:gdLst/>
              <a:ahLst/>
              <a:cxnLst/>
              <a:rect l="l" t="t" r="r" b="b"/>
              <a:pathLst>
                <a:path w="3430904" h="862964">
                  <a:moveTo>
                    <a:pt x="3286759" y="0"/>
                  </a:moveTo>
                  <a:lnTo>
                    <a:pt x="143763" y="0"/>
                  </a:lnTo>
                  <a:lnTo>
                    <a:pt x="98332" y="7331"/>
                  </a:lnTo>
                  <a:lnTo>
                    <a:pt x="58869" y="27744"/>
                  </a:lnTo>
                  <a:lnTo>
                    <a:pt x="27744" y="58869"/>
                  </a:lnTo>
                  <a:lnTo>
                    <a:pt x="7331" y="98332"/>
                  </a:lnTo>
                  <a:lnTo>
                    <a:pt x="0" y="143763"/>
                  </a:lnTo>
                  <a:lnTo>
                    <a:pt x="0" y="718819"/>
                  </a:lnTo>
                  <a:lnTo>
                    <a:pt x="7331" y="764251"/>
                  </a:lnTo>
                  <a:lnTo>
                    <a:pt x="27744" y="803714"/>
                  </a:lnTo>
                  <a:lnTo>
                    <a:pt x="58869" y="834839"/>
                  </a:lnTo>
                  <a:lnTo>
                    <a:pt x="98332" y="855252"/>
                  </a:lnTo>
                  <a:lnTo>
                    <a:pt x="143763" y="862584"/>
                  </a:lnTo>
                  <a:lnTo>
                    <a:pt x="3286759" y="862584"/>
                  </a:lnTo>
                  <a:lnTo>
                    <a:pt x="3332191" y="855252"/>
                  </a:lnTo>
                  <a:lnTo>
                    <a:pt x="3371654" y="834839"/>
                  </a:lnTo>
                  <a:lnTo>
                    <a:pt x="3402779" y="803714"/>
                  </a:lnTo>
                  <a:lnTo>
                    <a:pt x="3423192" y="764251"/>
                  </a:lnTo>
                  <a:lnTo>
                    <a:pt x="3430524" y="718819"/>
                  </a:lnTo>
                  <a:lnTo>
                    <a:pt x="3430524" y="143763"/>
                  </a:lnTo>
                  <a:lnTo>
                    <a:pt x="3423192" y="98332"/>
                  </a:lnTo>
                  <a:lnTo>
                    <a:pt x="3402779" y="58869"/>
                  </a:lnTo>
                  <a:lnTo>
                    <a:pt x="3371654" y="27744"/>
                  </a:lnTo>
                  <a:lnTo>
                    <a:pt x="3332191" y="7331"/>
                  </a:lnTo>
                  <a:lnTo>
                    <a:pt x="3286759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8512" y="1019555"/>
              <a:ext cx="7893558" cy="56768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639" y="1415783"/>
              <a:ext cx="9659874" cy="56770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42059" y="1751075"/>
              <a:ext cx="7783830" cy="56768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314045" y="992384"/>
            <a:ext cx="9276715" cy="115316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15"/>
              </a:spcBef>
            </a:pPr>
            <a:r>
              <a:rPr sz="2000" b="1" dirty="0">
                <a:latin typeface="Arial"/>
                <a:cs typeface="Arial"/>
              </a:rPr>
              <a:t>Establishing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 significant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impact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drug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forms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on therapeutic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2000" b="1" dirty="0">
                <a:latin typeface="Arial"/>
                <a:cs typeface="Arial"/>
              </a:rPr>
              <a:t>efficiency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development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pharmaceutical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science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contributed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341630" algn="ctr">
              <a:lnSpc>
                <a:spcPct val="100000"/>
              </a:lnSpc>
              <a:spcBef>
                <a:spcPts val="240"/>
              </a:spcBef>
            </a:pPr>
            <a:r>
              <a:rPr sz="2000" b="1" dirty="0">
                <a:latin typeface="Arial"/>
                <a:cs typeface="Arial"/>
              </a:rPr>
              <a:t>emergence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late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XX </a:t>
            </a:r>
            <a:r>
              <a:rPr sz="2000" b="1" spc="-5" dirty="0">
                <a:latin typeface="Arial"/>
                <a:cs typeface="Arial"/>
              </a:rPr>
              <a:t>century,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 </a:t>
            </a:r>
            <a:r>
              <a:rPr sz="2000" b="1" spc="-5" dirty="0">
                <a:latin typeface="Arial"/>
                <a:cs typeface="Arial"/>
              </a:rPr>
              <a:t>variety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new </a:t>
            </a:r>
            <a:r>
              <a:rPr sz="2000" b="1" dirty="0">
                <a:latin typeface="Arial"/>
                <a:cs typeface="Arial"/>
              </a:rPr>
              <a:t>drug forms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536435" y="3400044"/>
            <a:ext cx="2924175" cy="811530"/>
            <a:chOff x="6536435" y="3400044"/>
            <a:chExt cx="2924175" cy="811530"/>
          </a:xfrm>
        </p:grpSpPr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36435" y="3788676"/>
              <a:ext cx="2923794" cy="36498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76515" y="3429000"/>
              <a:ext cx="2278379" cy="72085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176515" y="3429000"/>
              <a:ext cx="2278380" cy="721360"/>
            </a:xfrm>
            <a:custGeom>
              <a:avLst/>
              <a:gdLst/>
              <a:ahLst/>
              <a:cxnLst/>
              <a:rect l="l" t="t" r="r" b="b"/>
              <a:pathLst>
                <a:path w="2278379" h="721360">
                  <a:moveTo>
                    <a:pt x="0" y="720851"/>
                  </a:moveTo>
                  <a:lnTo>
                    <a:pt x="2278379" y="720851"/>
                  </a:lnTo>
                  <a:lnTo>
                    <a:pt x="2278379" y="0"/>
                  </a:lnTo>
                  <a:lnTo>
                    <a:pt x="0" y="0"/>
                  </a:lnTo>
                  <a:lnTo>
                    <a:pt x="0" y="720851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47787" y="3400044"/>
              <a:ext cx="1754886" cy="56769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592567" y="3643884"/>
              <a:ext cx="1466850" cy="567689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7595996" y="3469640"/>
            <a:ext cx="1439545" cy="57467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56845" marR="5080" indent="-144780">
              <a:lnSpc>
                <a:spcPct val="80000"/>
              </a:lnSpc>
              <a:spcBef>
                <a:spcPts val="585"/>
              </a:spcBef>
            </a:pPr>
            <a:r>
              <a:rPr sz="2000" b="1" spc="-5" dirty="0">
                <a:latin typeface="Verdana"/>
                <a:cs typeface="Verdana"/>
              </a:rPr>
              <a:t>S</a:t>
            </a:r>
            <a:r>
              <a:rPr sz="2000" b="1" dirty="0">
                <a:latin typeface="Verdana"/>
                <a:cs typeface="Verdana"/>
              </a:rPr>
              <a:t>u</a:t>
            </a:r>
            <a:r>
              <a:rPr sz="2000" b="1" spc="-5" dirty="0">
                <a:latin typeface="Verdana"/>
                <a:cs typeface="Verdana"/>
              </a:rPr>
              <a:t>stained  release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24840" y="3495865"/>
            <a:ext cx="2925445" cy="339090"/>
            <a:chOff x="624840" y="3495865"/>
            <a:chExt cx="2925445" cy="339090"/>
          </a:xfrm>
        </p:grpSpPr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24840" y="3663670"/>
              <a:ext cx="2925318" cy="16995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2460" y="3500628"/>
              <a:ext cx="2619755" cy="32918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32460" y="3500628"/>
              <a:ext cx="2620010" cy="329565"/>
            </a:xfrm>
            <a:custGeom>
              <a:avLst/>
              <a:gdLst/>
              <a:ahLst/>
              <a:cxnLst/>
              <a:rect l="l" t="t" r="r" b="b"/>
              <a:pathLst>
                <a:path w="2620010" h="329564">
                  <a:moveTo>
                    <a:pt x="0" y="329184"/>
                  </a:moveTo>
                  <a:lnTo>
                    <a:pt x="2619755" y="329184"/>
                  </a:lnTo>
                  <a:lnTo>
                    <a:pt x="2619755" y="0"/>
                  </a:lnTo>
                  <a:lnTo>
                    <a:pt x="0" y="0"/>
                  </a:lnTo>
                  <a:lnTo>
                    <a:pt x="0" y="32918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214424" y="3497326"/>
            <a:ext cx="14566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Mult</a:t>
            </a:r>
            <a:r>
              <a:rPr sz="2000" b="1" spc="-10" dirty="0">
                <a:latin typeface="Verdana"/>
                <a:cs typeface="Verdana"/>
              </a:rPr>
              <a:t>i</a:t>
            </a:r>
            <a:r>
              <a:rPr sz="2000" b="1" dirty="0">
                <a:latin typeface="Verdana"/>
                <a:cs typeface="Verdana"/>
              </a:rPr>
              <a:t>la</a:t>
            </a:r>
            <a:r>
              <a:rPr sz="2000" b="1" spc="5" dirty="0">
                <a:latin typeface="Verdana"/>
                <a:cs typeface="Verdana"/>
              </a:rPr>
              <a:t>y</a:t>
            </a:r>
            <a:r>
              <a:rPr sz="2000" b="1" spc="-5" dirty="0">
                <a:latin typeface="Verdana"/>
                <a:cs typeface="Verdana"/>
              </a:rPr>
              <a:t>er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66445" y="2415285"/>
            <a:ext cx="3109595" cy="901700"/>
            <a:chOff x="266445" y="2415285"/>
            <a:chExt cx="3109595" cy="901700"/>
          </a:xfrm>
        </p:grpSpPr>
        <p:sp>
          <p:nvSpPr>
            <p:cNvPr id="31" name="object 31"/>
            <p:cNvSpPr/>
            <p:nvPr/>
          </p:nvSpPr>
          <p:spPr>
            <a:xfrm>
              <a:off x="272795" y="2421635"/>
              <a:ext cx="3096895" cy="889000"/>
            </a:xfrm>
            <a:custGeom>
              <a:avLst/>
              <a:gdLst/>
              <a:ahLst/>
              <a:cxnLst/>
              <a:rect l="l" t="t" r="r" b="b"/>
              <a:pathLst>
                <a:path w="3096895" h="889000">
                  <a:moveTo>
                    <a:pt x="2948686" y="0"/>
                  </a:moveTo>
                  <a:lnTo>
                    <a:pt x="148082" y="0"/>
                  </a:lnTo>
                  <a:lnTo>
                    <a:pt x="101274" y="7548"/>
                  </a:lnTo>
                  <a:lnTo>
                    <a:pt x="60624" y="28569"/>
                  </a:lnTo>
                  <a:lnTo>
                    <a:pt x="28569" y="60624"/>
                  </a:lnTo>
                  <a:lnTo>
                    <a:pt x="7548" y="101274"/>
                  </a:lnTo>
                  <a:lnTo>
                    <a:pt x="0" y="148081"/>
                  </a:lnTo>
                  <a:lnTo>
                    <a:pt x="0" y="740410"/>
                  </a:lnTo>
                  <a:lnTo>
                    <a:pt x="7548" y="787217"/>
                  </a:lnTo>
                  <a:lnTo>
                    <a:pt x="28569" y="827867"/>
                  </a:lnTo>
                  <a:lnTo>
                    <a:pt x="60624" y="859922"/>
                  </a:lnTo>
                  <a:lnTo>
                    <a:pt x="101274" y="880943"/>
                  </a:lnTo>
                  <a:lnTo>
                    <a:pt x="148082" y="888491"/>
                  </a:lnTo>
                  <a:lnTo>
                    <a:pt x="2948686" y="888491"/>
                  </a:lnTo>
                  <a:lnTo>
                    <a:pt x="2995493" y="880943"/>
                  </a:lnTo>
                  <a:lnTo>
                    <a:pt x="3036143" y="859922"/>
                  </a:lnTo>
                  <a:lnTo>
                    <a:pt x="3068198" y="827867"/>
                  </a:lnTo>
                  <a:lnTo>
                    <a:pt x="3089219" y="787217"/>
                  </a:lnTo>
                  <a:lnTo>
                    <a:pt x="3096768" y="740410"/>
                  </a:lnTo>
                  <a:lnTo>
                    <a:pt x="3096768" y="148081"/>
                  </a:lnTo>
                  <a:lnTo>
                    <a:pt x="3089219" y="101274"/>
                  </a:lnTo>
                  <a:lnTo>
                    <a:pt x="3068198" y="60624"/>
                  </a:lnTo>
                  <a:lnTo>
                    <a:pt x="3036143" y="28569"/>
                  </a:lnTo>
                  <a:lnTo>
                    <a:pt x="2995493" y="7548"/>
                  </a:lnTo>
                  <a:lnTo>
                    <a:pt x="2948686" y="0"/>
                  </a:lnTo>
                  <a:close/>
                </a:path>
              </a:pathLst>
            </a:custGeom>
            <a:solidFill>
              <a:srgbClr val="C382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72795" y="2421635"/>
              <a:ext cx="3096895" cy="889000"/>
            </a:xfrm>
            <a:custGeom>
              <a:avLst/>
              <a:gdLst/>
              <a:ahLst/>
              <a:cxnLst/>
              <a:rect l="l" t="t" r="r" b="b"/>
              <a:pathLst>
                <a:path w="3096895" h="889000">
                  <a:moveTo>
                    <a:pt x="0" y="148081"/>
                  </a:moveTo>
                  <a:lnTo>
                    <a:pt x="7548" y="101274"/>
                  </a:lnTo>
                  <a:lnTo>
                    <a:pt x="28569" y="60624"/>
                  </a:lnTo>
                  <a:lnTo>
                    <a:pt x="60624" y="28569"/>
                  </a:lnTo>
                  <a:lnTo>
                    <a:pt x="101274" y="7548"/>
                  </a:lnTo>
                  <a:lnTo>
                    <a:pt x="148082" y="0"/>
                  </a:lnTo>
                  <a:lnTo>
                    <a:pt x="2948686" y="0"/>
                  </a:lnTo>
                  <a:lnTo>
                    <a:pt x="2995493" y="7548"/>
                  </a:lnTo>
                  <a:lnTo>
                    <a:pt x="3036143" y="28569"/>
                  </a:lnTo>
                  <a:lnTo>
                    <a:pt x="3068198" y="60624"/>
                  </a:lnTo>
                  <a:lnTo>
                    <a:pt x="3089219" y="101274"/>
                  </a:lnTo>
                  <a:lnTo>
                    <a:pt x="3096768" y="148081"/>
                  </a:lnTo>
                  <a:lnTo>
                    <a:pt x="3096768" y="740410"/>
                  </a:lnTo>
                  <a:lnTo>
                    <a:pt x="3089219" y="787217"/>
                  </a:lnTo>
                  <a:lnTo>
                    <a:pt x="3068198" y="827867"/>
                  </a:lnTo>
                  <a:lnTo>
                    <a:pt x="3036143" y="859922"/>
                  </a:lnTo>
                  <a:lnTo>
                    <a:pt x="2995493" y="880943"/>
                  </a:lnTo>
                  <a:lnTo>
                    <a:pt x="2948686" y="888491"/>
                  </a:lnTo>
                  <a:lnTo>
                    <a:pt x="148082" y="888491"/>
                  </a:lnTo>
                  <a:lnTo>
                    <a:pt x="101274" y="880943"/>
                  </a:lnTo>
                  <a:lnTo>
                    <a:pt x="60624" y="859922"/>
                  </a:lnTo>
                  <a:lnTo>
                    <a:pt x="28569" y="827867"/>
                  </a:lnTo>
                  <a:lnTo>
                    <a:pt x="7548" y="787217"/>
                  </a:lnTo>
                  <a:lnTo>
                    <a:pt x="0" y="740410"/>
                  </a:lnTo>
                  <a:lnTo>
                    <a:pt x="0" y="148081"/>
                  </a:lnTo>
                  <a:close/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2795" y="2636519"/>
              <a:ext cx="3095244" cy="362712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1234846" y="2621407"/>
            <a:ext cx="1173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Verdana"/>
                <a:cs typeface="Verdana"/>
              </a:rPr>
              <a:t>Tab</a:t>
            </a:r>
            <a:r>
              <a:rPr sz="2000" b="1" dirty="0">
                <a:latin typeface="Verdana"/>
                <a:cs typeface="Verdana"/>
              </a:rPr>
              <a:t>lets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578097" y="4286758"/>
            <a:ext cx="3443604" cy="975360"/>
            <a:chOff x="3578097" y="4286758"/>
            <a:chExt cx="3443604" cy="975360"/>
          </a:xfrm>
        </p:grpSpPr>
        <p:sp>
          <p:nvSpPr>
            <p:cNvPr id="36" name="object 36"/>
            <p:cNvSpPr/>
            <p:nvPr/>
          </p:nvSpPr>
          <p:spPr>
            <a:xfrm>
              <a:off x="3584447" y="4293108"/>
              <a:ext cx="3430904" cy="822960"/>
            </a:xfrm>
            <a:custGeom>
              <a:avLst/>
              <a:gdLst/>
              <a:ahLst/>
              <a:cxnLst/>
              <a:rect l="l" t="t" r="r" b="b"/>
              <a:pathLst>
                <a:path w="3430904" h="822960">
                  <a:moveTo>
                    <a:pt x="3293363" y="0"/>
                  </a:moveTo>
                  <a:lnTo>
                    <a:pt x="137160" y="0"/>
                  </a:lnTo>
                  <a:lnTo>
                    <a:pt x="93829" y="6998"/>
                  </a:lnTo>
                  <a:lnTo>
                    <a:pt x="56180" y="26481"/>
                  </a:lnTo>
                  <a:lnTo>
                    <a:pt x="26481" y="56180"/>
                  </a:lnTo>
                  <a:lnTo>
                    <a:pt x="6998" y="93829"/>
                  </a:lnTo>
                  <a:lnTo>
                    <a:pt x="0" y="137160"/>
                  </a:lnTo>
                  <a:lnTo>
                    <a:pt x="0" y="685800"/>
                  </a:lnTo>
                  <a:lnTo>
                    <a:pt x="6998" y="729130"/>
                  </a:lnTo>
                  <a:lnTo>
                    <a:pt x="26481" y="766779"/>
                  </a:lnTo>
                  <a:lnTo>
                    <a:pt x="56180" y="796478"/>
                  </a:lnTo>
                  <a:lnTo>
                    <a:pt x="93829" y="815961"/>
                  </a:lnTo>
                  <a:lnTo>
                    <a:pt x="137160" y="822960"/>
                  </a:lnTo>
                  <a:lnTo>
                    <a:pt x="3293363" y="822960"/>
                  </a:lnTo>
                  <a:lnTo>
                    <a:pt x="3336694" y="815961"/>
                  </a:lnTo>
                  <a:lnTo>
                    <a:pt x="3374343" y="796478"/>
                  </a:lnTo>
                  <a:lnTo>
                    <a:pt x="3404042" y="766779"/>
                  </a:lnTo>
                  <a:lnTo>
                    <a:pt x="3423525" y="729130"/>
                  </a:lnTo>
                  <a:lnTo>
                    <a:pt x="3430524" y="685800"/>
                  </a:lnTo>
                  <a:lnTo>
                    <a:pt x="3430524" y="137160"/>
                  </a:lnTo>
                  <a:lnTo>
                    <a:pt x="3423525" y="93829"/>
                  </a:lnTo>
                  <a:lnTo>
                    <a:pt x="3404042" y="56180"/>
                  </a:lnTo>
                  <a:lnTo>
                    <a:pt x="3374343" y="26481"/>
                  </a:lnTo>
                  <a:lnTo>
                    <a:pt x="3336694" y="6998"/>
                  </a:lnTo>
                  <a:lnTo>
                    <a:pt x="3293363" y="0"/>
                  </a:lnTo>
                  <a:close/>
                </a:path>
              </a:pathLst>
            </a:custGeom>
            <a:solidFill>
              <a:srgbClr val="F72C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584447" y="4293108"/>
              <a:ext cx="3430904" cy="822960"/>
            </a:xfrm>
            <a:custGeom>
              <a:avLst/>
              <a:gdLst/>
              <a:ahLst/>
              <a:cxnLst/>
              <a:rect l="l" t="t" r="r" b="b"/>
              <a:pathLst>
                <a:path w="3430904" h="822960">
                  <a:moveTo>
                    <a:pt x="0" y="137160"/>
                  </a:moveTo>
                  <a:lnTo>
                    <a:pt x="6998" y="93829"/>
                  </a:lnTo>
                  <a:lnTo>
                    <a:pt x="26481" y="56180"/>
                  </a:lnTo>
                  <a:lnTo>
                    <a:pt x="56180" y="26481"/>
                  </a:lnTo>
                  <a:lnTo>
                    <a:pt x="93829" y="6998"/>
                  </a:lnTo>
                  <a:lnTo>
                    <a:pt x="137160" y="0"/>
                  </a:lnTo>
                  <a:lnTo>
                    <a:pt x="3293363" y="0"/>
                  </a:lnTo>
                  <a:lnTo>
                    <a:pt x="3336694" y="6998"/>
                  </a:lnTo>
                  <a:lnTo>
                    <a:pt x="3374343" y="26481"/>
                  </a:lnTo>
                  <a:lnTo>
                    <a:pt x="3404042" y="56180"/>
                  </a:lnTo>
                  <a:lnTo>
                    <a:pt x="3423525" y="93829"/>
                  </a:lnTo>
                  <a:lnTo>
                    <a:pt x="3430524" y="137160"/>
                  </a:lnTo>
                  <a:lnTo>
                    <a:pt x="3430524" y="685800"/>
                  </a:lnTo>
                  <a:lnTo>
                    <a:pt x="3423525" y="729130"/>
                  </a:lnTo>
                  <a:lnTo>
                    <a:pt x="3404042" y="766779"/>
                  </a:lnTo>
                  <a:lnTo>
                    <a:pt x="3374343" y="796478"/>
                  </a:lnTo>
                  <a:lnTo>
                    <a:pt x="3336694" y="815961"/>
                  </a:lnTo>
                  <a:lnTo>
                    <a:pt x="3293363" y="822960"/>
                  </a:lnTo>
                  <a:lnTo>
                    <a:pt x="137160" y="822960"/>
                  </a:lnTo>
                  <a:lnTo>
                    <a:pt x="93829" y="815961"/>
                  </a:lnTo>
                  <a:lnTo>
                    <a:pt x="56180" y="796478"/>
                  </a:lnTo>
                  <a:lnTo>
                    <a:pt x="26481" y="766779"/>
                  </a:lnTo>
                  <a:lnTo>
                    <a:pt x="6998" y="729130"/>
                  </a:lnTo>
                  <a:lnTo>
                    <a:pt x="0" y="685800"/>
                  </a:lnTo>
                  <a:lnTo>
                    <a:pt x="0" y="137160"/>
                  </a:lnTo>
                  <a:close/>
                </a:path>
              </a:pathLst>
            </a:custGeom>
            <a:ln w="12191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637787" y="4341876"/>
              <a:ext cx="3310128" cy="33528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20895" y="4422648"/>
              <a:ext cx="2347722" cy="838961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4249928" y="4473905"/>
            <a:ext cx="198310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Suppositories</a:t>
            </a:r>
            <a:endParaRPr sz="20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latin typeface="Verdana"/>
                <a:cs typeface="Verdana"/>
              </a:rPr>
              <a:t>multilayer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41" name="object 4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375403" y="5999986"/>
            <a:ext cx="1709166" cy="838962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4504182" y="6052210"/>
            <a:ext cx="142875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Eye</a:t>
            </a:r>
            <a:r>
              <a:rPr sz="2000" b="1" spc="-9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drops</a:t>
            </a:r>
            <a:endParaRPr sz="2000">
              <a:latin typeface="Verdana"/>
              <a:cs typeface="Verdana"/>
            </a:endParaRPr>
          </a:p>
          <a:p>
            <a:pPr marL="18415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tube-feed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578097" y="3351021"/>
            <a:ext cx="3443604" cy="878840"/>
            <a:chOff x="3578097" y="3351021"/>
            <a:chExt cx="3443604" cy="878840"/>
          </a:xfrm>
        </p:grpSpPr>
        <p:sp>
          <p:nvSpPr>
            <p:cNvPr id="44" name="object 44"/>
            <p:cNvSpPr/>
            <p:nvPr/>
          </p:nvSpPr>
          <p:spPr>
            <a:xfrm>
              <a:off x="3584447" y="3357371"/>
              <a:ext cx="3430904" cy="866140"/>
            </a:xfrm>
            <a:custGeom>
              <a:avLst/>
              <a:gdLst/>
              <a:ahLst/>
              <a:cxnLst/>
              <a:rect l="l" t="t" r="r" b="b"/>
              <a:pathLst>
                <a:path w="3430904" h="866139">
                  <a:moveTo>
                    <a:pt x="3286252" y="0"/>
                  </a:moveTo>
                  <a:lnTo>
                    <a:pt x="144272" y="0"/>
                  </a:lnTo>
                  <a:lnTo>
                    <a:pt x="98690" y="7359"/>
                  </a:lnTo>
                  <a:lnTo>
                    <a:pt x="59088" y="27850"/>
                  </a:lnTo>
                  <a:lnTo>
                    <a:pt x="27850" y="59088"/>
                  </a:lnTo>
                  <a:lnTo>
                    <a:pt x="7359" y="98690"/>
                  </a:lnTo>
                  <a:lnTo>
                    <a:pt x="0" y="144272"/>
                  </a:lnTo>
                  <a:lnTo>
                    <a:pt x="0" y="721359"/>
                  </a:lnTo>
                  <a:lnTo>
                    <a:pt x="7359" y="766941"/>
                  </a:lnTo>
                  <a:lnTo>
                    <a:pt x="27850" y="806543"/>
                  </a:lnTo>
                  <a:lnTo>
                    <a:pt x="59088" y="837781"/>
                  </a:lnTo>
                  <a:lnTo>
                    <a:pt x="98690" y="858272"/>
                  </a:lnTo>
                  <a:lnTo>
                    <a:pt x="144272" y="865632"/>
                  </a:lnTo>
                  <a:lnTo>
                    <a:pt x="3286252" y="865632"/>
                  </a:lnTo>
                  <a:lnTo>
                    <a:pt x="3331833" y="858272"/>
                  </a:lnTo>
                  <a:lnTo>
                    <a:pt x="3371435" y="837781"/>
                  </a:lnTo>
                  <a:lnTo>
                    <a:pt x="3402673" y="806543"/>
                  </a:lnTo>
                  <a:lnTo>
                    <a:pt x="3423164" y="766941"/>
                  </a:lnTo>
                  <a:lnTo>
                    <a:pt x="3430524" y="721359"/>
                  </a:lnTo>
                  <a:lnTo>
                    <a:pt x="3430524" y="144272"/>
                  </a:lnTo>
                  <a:lnTo>
                    <a:pt x="3423164" y="98690"/>
                  </a:lnTo>
                  <a:lnTo>
                    <a:pt x="3402673" y="59088"/>
                  </a:lnTo>
                  <a:lnTo>
                    <a:pt x="3371435" y="27850"/>
                  </a:lnTo>
                  <a:lnTo>
                    <a:pt x="3331833" y="7359"/>
                  </a:lnTo>
                  <a:lnTo>
                    <a:pt x="3286252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584447" y="3357371"/>
              <a:ext cx="3430904" cy="866140"/>
            </a:xfrm>
            <a:custGeom>
              <a:avLst/>
              <a:gdLst/>
              <a:ahLst/>
              <a:cxnLst/>
              <a:rect l="l" t="t" r="r" b="b"/>
              <a:pathLst>
                <a:path w="3430904" h="866139">
                  <a:moveTo>
                    <a:pt x="0" y="144272"/>
                  </a:moveTo>
                  <a:lnTo>
                    <a:pt x="7359" y="98690"/>
                  </a:lnTo>
                  <a:lnTo>
                    <a:pt x="27850" y="59088"/>
                  </a:lnTo>
                  <a:lnTo>
                    <a:pt x="59088" y="27850"/>
                  </a:lnTo>
                  <a:lnTo>
                    <a:pt x="98690" y="7359"/>
                  </a:lnTo>
                  <a:lnTo>
                    <a:pt x="144272" y="0"/>
                  </a:lnTo>
                  <a:lnTo>
                    <a:pt x="3286252" y="0"/>
                  </a:lnTo>
                  <a:lnTo>
                    <a:pt x="3331833" y="7359"/>
                  </a:lnTo>
                  <a:lnTo>
                    <a:pt x="3371435" y="27850"/>
                  </a:lnTo>
                  <a:lnTo>
                    <a:pt x="3402673" y="59088"/>
                  </a:lnTo>
                  <a:lnTo>
                    <a:pt x="3423164" y="98690"/>
                  </a:lnTo>
                  <a:lnTo>
                    <a:pt x="3430524" y="144272"/>
                  </a:lnTo>
                  <a:lnTo>
                    <a:pt x="3430524" y="721359"/>
                  </a:lnTo>
                  <a:lnTo>
                    <a:pt x="3423164" y="766941"/>
                  </a:lnTo>
                  <a:lnTo>
                    <a:pt x="3402673" y="806543"/>
                  </a:lnTo>
                  <a:lnTo>
                    <a:pt x="3371435" y="837781"/>
                  </a:lnTo>
                  <a:lnTo>
                    <a:pt x="3331833" y="858272"/>
                  </a:lnTo>
                  <a:lnTo>
                    <a:pt x="3286252" y="865632"/>
                  </a:lnTo>
                  <a:lnTo>
                    <a:pt x="144272" y="865632"/>
                  </a:lnTo>
                  <a:lnTo>
                    <a:pt x="98690" y="858272"/>
                  </a:lnTo>
                  <a:lnTo>
                    <a:pt x="59088" y="837781"/>
                  </a:lnTo>
                  <a:lnTo>
                    <a:pt x="27850" y="806543"/>
                  </a:lnTo>
                  <a:lnTo>
                    <a:pt x="7359" y="766941"/>
                  </a:lnTo>
                  <a:lnTo>
                    <a:pt x="0" y="721359"/>
                  </a:lnTo>
                  <a:lnTo>
                    <a:pt x="0" y="144272"/>
                  </a:lnTo>
                  <a:close/>
                </a:path>
              </a:pathLst>
            </a:custGeom>
            <a:ln w="12191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37787" y="3410711"/>
              <a:ext cx="3310128" cy="35051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015739" y="3624084"/>
              <a:ext cx="2625090" cy="534149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4145407" y="3675634"/>
            <a:ext cx="23482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Verdana"/>
                <a:cs typeface="Verdana"/>
              </a:rPr>
              <a:t>Ocular</a:t>
            </a:r>
            <a:r>
              <a:rPr sz="2000" b="1" spc="-3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drug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film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6760464" y="2415285"/>
            <a:ext cx="2934970" cy="3524885"/>
            <a:chOff x="6760464" y="2415285"/>
            <a:chExt cx="2934970" cy="3524885"/>
          </a:xfrm>
        </p:grpSpPr>
        <p:sp>
          <p:nvSpPr>
            <p:cNvPr id="50" name="object 50"/>
            <p:cNvSpPr/>
            <p:nvPr/>
          </p:nvSpPr>
          <p:spPr>
            <a:xfrm>
              <a:off x="7185660" y="2421635"/>
              <a:ext cx="2461260" cy="896619"/>
            </a:xfrm>
            <a:custGeom>
              <a:avLst/>
              <a:gdLst/>
              <a:ahLst/>
              <a:cxnLst/>
              <a:rect l="l" t="t" r="r" b="b"/>
              <a:pathLst>
                <a:path w="2461259" h="896620">
                  <a:moveTo>
                    <a:pt x="2311908" y="0"/>
                  </a:moveTo>
                  <a:lnTo>
                    <a:pt x="149351" y="0"/>
                  </a:lnTo>
                  <a:lnTo>
                    <a:pt x="102168" y="7620"/>
                  </a:lnTo>
                  <a:lnTo>
                    <a:pt x="61173" y="28834"/>
                  </a:lnTo>
                  <a:lnTo>
                    <a:pt x="28834" y="61173"/>
                  </a:lnTo>
                  <a:lnTo>
                    <a:pt x="7620" y="102168"/>
                  </a:lnTo>
                  <a:lnTo>
                    <a:pt x="0" y="149351"/>
                  </a:lnTo>
                  <a:lnTo>
                    <a:pt x="0" y="746760"/>
                  </a:lnTo>
                  <a:lnTo>
                    <a:pt x="7620" y="793943"/>
                  </a:lnTo>
                  <a:lnTo>
                    <a:pt x="28834" y="834938"/>
                  </a:lnTo>
                  <a:lnTo>
                    <a:pt x="61173" y="867277"/>
                  </a:lnTo>
                  <a:lnTo>
                    <a:pt x="102168" y="888491"/>
                  </a:lnTo>
                  <a:lnTo>
                    <a:pt x="149351" y="896112"/>
                  </a:lnTo>
                  <a:lnTo>
                    <a:pt x="2311908" y="896112"/>
                  </a:lnTo>
                  <a:lnTo>
                    <a:pt x="2359091" y="888491"/>
                  </a:lnTo>
                  <a:lnTo>
                    <a:pt x="2400086" y="867277"/>
                  </a:lnTo>
                  <a:lnTo>
                    <a:pt x="2432425" y="834938"/>
                  </a:lnTo>
                  <a:lnTo>
                    <a:pt x="2453640" y="793943"/>
                  </a:lnTo>
                  <a:lnTo>
                    <a:pt x="2461260" y="746760"/>
                  </a:lnTo>
                  <a:lnTo>
                    <a:pt x="2461260" y="149351"/>
                  </a:lnTo>
                  <a:lnTo>
                    <a:pt x="2453639" y="102168"/>
                  </a:lnTo>
                  <a:lnTo>
                    <a:pt x="2432425" y="61173"/>
                  </a:lnTo>
                  <a:lnTo>
                    <a:pt x="2400086" y="28834"/>
                  </a:lnTo>
                  <a:lnTo>
                    <a:pt x="2359091" y="7620"/>
                  </a:lnTo>
                  <a:lnTo>
                    <a:pt x="2311908" y="0"/>
                  </a:lnTo>
                  <a:close/>
                </a:path>
              </a:pathLst>
            </a:custGeom>
            <a:solidFill>
              <a:srgbClr val="64B7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185660" y="2421635"/>
              <a:ext cx="2461260" cy="896619"/>
            </a:xfrm>
            <a:custGeom>
              <a:avLst/>
              <a:gdLst/>
              <a:ahLst/>
              <a:cxnLst/>
              <a:rect l="l" t="t" r="r" b="b"/>
              <a:pathLst>
                <a:path w="2461259" h="896620">
                  <a:moveTo>
                    <a:pt x="0" y="149351"/>
                  </a:moveTo>
                  <a:lnTo>
                    <a:pt x="7620" y="102168"/>
                  </a:lnTo>
                  <a:lnTo>
                    <a:pt x="28834" y="61173"/>
                  </a:lnTo>
                  <a:lnTo>
                    <a:pt x="61173" y="28834"/>
                  </a:lnTo>
                  <a:lnTo>
                    <a:pt x="102168" y="7620"/>
                  </a:lnTo>
                  <a:lnTo>
                    <a:pt x="149351" y="0"/>
                  </a:lnTo>
                  <a:lnTo>
                    <a:pt x="2311908" y="0"/>
                  </a:lnTo>
                  <a:lnTo>
                    <a:pt x="2359091" y="7620"/>
                  </a:lnTo>
                  <a:lnTo>
                    <a:pt x="2400086" y="28834"/>
                  </a:lnTo>
                  <a:lnTo>
                    <a:pt x="2432425" y="61173"/>
                  </a:lnTo>
                  <a:lnTo>
                    <a:pt x="2453639" y="102168"/>
                  </a:lnTo>
                  <a:lnTo>
                    <a:pt x="2461260" y="149351"/>
                  </a:lnTo>
                  <a:lnTo>
                    <a:pt x="2461260" y="746760"/>
                  </a:lnTo>
                  <a:lnTo>
                    <a:pt x="2453640" y="793943"/>
                  </a:lnTo>
                  <a:lnTo>
                    <a:pt x="2432425" y="834938"/>
                  </a:lnTo>
                  <a:lnTo>
                    <a:pt x="2400086" y="867277"/>
                  </a:lnTo>
                  <a:lnTo>
                    <a:pt x="2359091" y="888491"/>
                  </a:lnTo>
                  <a:lnTo>
                    <a:pt x="2311908" y="896112"/>
                  </a:lnTo>
                  <a:lnTo>
                    <a:pt x="149351" y="896112"/>
                  </a:lnTo>
                  <a:lnTo>
                    <a:pt x="102168" y="888491"/>
                  </a:lnTo>
                  <a:lnTo>
                    <a:pt x="61173" y="867277"/>
                  </a:lnTo>
                  <a:lnTo>
                    <a:pt x="28834" y="834938"/>
                  </a:lnTo>
                  <a:lnTo>
                    <a:pt x="7620" y="793943"/>
                  </a:lnTo>
                  <a:lnTo>
                    <a:pt x="0" y="746760"/>
                  </a:lnTo>
                  <a:lnTo>
                    <a:pt x="0" y="149351"/>
                  </a:lnTo>
                  <a:close/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223760" y="2474975"/>
              <a:ext cx="2375916" cy="36423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760464" y="5516879"/>
              <a:ext cx="2806446" cy="36498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400544" y="5157215"/>
              <a:ext cx="2161031" cy="720851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7400544" y="5157215"/>
              <a:ext cx="2161540" cy="721360"/>
            </a:xfrm>
            <a:custGeom>
              <a:avLst/>
              <a:gdLst/>
              <a:ahLst/>
              <a:cxnLst/>
              <a:rect l="l" t="t" r="r" b="b"/>
              <a:pathLst>
                <a:path w="2161540" h="721360">
                  <a:moveTo>
                    <a:pt x="0" y="720851"/>
                  </a:moveTo>
                  <a:lnTo>
                    <a:pt x="2161031" y="720851"/>
                  </a:lnTo>
                  <a:lnTo>
                    <a:pt x="2161031" y="0"/>
                  </a:lnTo>
                  <a:lnTo>
                    <a:pt x="0" y="0"/>
                  </a:lnTo>
                  <a:lnTo>
                    <a:pt x="0" y="720851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289292" y="5128259"/>
              <a:ext cx="2405633" cy="56768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746492" y="5372100"/>
              <a:ext cx="1488186" cy="567690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7437246" y="5198745"/>
            <a:ext cx="2007235" cy="57467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469900" marR="5080" indent="-457200">
              <a:lnSpc>
                <a:spcPts val="1920"/>
              </a:lnSpc>
              <a:spcBef>
                <a:spcPts val="565"/>
              </a:spcBef>
            </a:pPr>
            <a:r>
              <a:rPr sz="2000" b="1" spc="-5" dirty="0">
                <a:latin typeface="Verdana"/>
                <a:cs typeface="Verdana"/>
              </a:rPr>
              <a:t>With targeted </a:t>
            </a:r>
            <a:r>
              <a:rPr sz="2000" b="1" spc="-67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delivery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3578097" y="2491739"/>
            <a:ext cx="3443604" cy="3496310"/>
            <a:chOff x="3578097" y="2491739"/>
            <a:chExt cx="3443604" cy="3496310"/>
          </a:xfrm>
        </p:grpSpPr>
        <p:pic>
          <p:nvPicPr>
            <p:cNvPr id="60" name="object 6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657599" y="2491739"/>
              <a:ext cx="3276600" cy="288036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3584447" y="5228844"/>
              <a:ext cx="3430904" cy="753110"/>
            </a:xfrm>
            <a:custGeom>
              <a:avLst/>
              <a:gdLst/>
              <a:ahLst/>
              <a:cxnLst/>
              <a:rect l="l" t="t" r="r" b="b"/>
              <a:pathLst>
                <a:path w="3430904" h="753110">
                  <a:moveTo>
                    <a:pt x="3305048" y="0"/>
                  </a:moveTo>
                  <a:lnTo>
                    <a:pt x="125475" y="0"/>
                  </a:lnTo>
                  <a:lnTo>
                    <a:pt x="76616" y="9854"/>
                  </a:lnTo>
                  <a:lnTo>
                    <a:pt x="36734" y="36734"/>
                  </a:lnTo>
                  <a:lnTo>
                    <a:pt x="9854" y="76616"/>
                  </a:lnTo>
                  <a:lnTo>
                    <a:pt x="0" y="125475"/>
                  </a:lnTo>
                  <a:lnTo>
                    <a:pt x="0" y="627379"/>
                  </a:lnTo>
                  <a:lnTo>
                    <a:pt x="9854" y="676217"/>
                  </a:lnTo>
                  <a:lnTo>
                    <a:pt x="36734" y="716102"/>
                  </a:lnTo>
                  <a:lnTo>
                    <a:pt x="76616" y="742994"/>
                  </a:lnTo>
                  <a:lnTo>
                    <a:pt x="125475" y="752855"/>
                  </a:lnTo>
                  <a:lnTo>
                    <a:pt x="3305048" y="752855"/>
                  </a:lnTo>
                  <a:lnTo>
                    <a:pt x="3353907" y="742994"/>
                  </a:lnTo>
                  <a:lnTo>
                    <a:pt x="3393789" y="716102"/>
                  </a:lnTo>
                  <a:lnTo>
                    <a:pt x="3420669" y="676217"/>
                  </a:lnTo>
                  <a:lnTo>
                    <a:pt x="3430524" y="627379"/>
                  </a:lnTo>
                  <a:lnTo>
                    <a:pt x="3430524" y="125475"/>
                  </a:lnTo>
                  <a:lnTo>
                    <a:pt x="3420669" y="76616"/>
                  </a:lnTo>
                  <a:lnTo>
                    <a:pt x="3393789" y="36734"/>
                  </a:lnTo>
                  <a:lnTo>
                    <a:pt x="3353907" y="9854"/>
                  </a:lnTo>
                  <a:lnTo>
                    <a:pt x="330504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584447" y="5228844"/>
              <a:ext cx="3430904" cy="753110"/>
            </a:xfrm>
            <a:custGeom>
              <a:avLst/>
              <a:gdLst/>
              <a:ahLst/>
              <a:cxnLst/>
              <a:rect l="l" t="t" r="r" b="b"/>
              <a:pathLst>
                <a:path w="3430904" h="753110">
                  <a:moveTo>
                    <a:pt x="0" y="125475"/>
                  </a:moveTo>
                  <a:lnTo>
                    <a:pt x="9854" y="76616"/>
                  </a:lnTo>
                  <a:lnTo>
                    <a:pt x="36734" y="36734"/>
                  </a:lnTo>
                  <a:lnTo>
                    <a:pt x="76616" y="9854"/>
                  </a:lnTo>
                  <a:lnTo>
                    <a:pt x="125475" y="0"/>
                  </a:lnTo>
                  <a:lnTo>
                    <a:pt x="3305048" y="0"/>
                  </a:lnTo>
                  <a:lnTo>
                    <a:pt x="3353907" y="9854"/>
                  </a:lnTo>
                  <a:lnTo>
                    <a:pt x="3393789" y="36734"/>
                  </a:lnTo>
                  <a:lnTo>
                    <a:pt x="3420669" y="76616"/>
                  </a:lnTo>
                  <a:lnTo>
                    <a:pt x="3430524" y="125475"/>
                  </a:lnTo>
                  <a:lnTo>
                    <a:pt x="3430524" y="627379"/>
                  </a:lnTo>
                  <a:lnTo>
                    <a:pt x="3420669" y="676217"/>
                  </a:lnTo>
                  <a:lnTo>
                    <a:pt x="3393789" y="716102"/>
                  </a:lnTo>
                  <a:lnTo>
                    <a:pt x="3353907" y="742994"/>
                  </a:lnTo>
                  <a:lnTo>
                    <a:pt x="3305048" y="752855"/>
                  </a:lnTo>
                  <a:lnTo>
                    <a:pt x="125475" y="752855"/>
                  </a:lnTo>
                  <a:lnTo>
                    <a:pt x="76616" y="742994"/>
                  </a:lnTo>
                  <a:lnTo>
                    <a:pt x="36734" y="716102"/>
                  </a:lnTo>
                  <a:lnTo>
                    <a:pt x="9854" y="676217"/>
                  </a:lnTo>
                  <a:lnTo>
                    <a:pt x="0" y="627379"/>
                  </a:lnTo>
                  <a:lnTo>
                    <a:pt x="0" y="125475"/>
                  </a:lnTo>
                  <a:close/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637787" y="5274563"/>
              <a:ext cx="3310128" cy="30632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58283" y="5352288"/>
              <a:ext cx="1460753" cy="534149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4687061" y="5404815"/>
            <a:ext cx="11823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5" dirty="0">
                <a:latin typeface="Verdana"/>
                <a:cs typeface="Verdana"/>
              </a:rPr>
              <a:t>R</a:t>
            </a:r>
            <a:r>
              <a:rPr sz="2000" b="1" spc="-5" dirty="0">
                <a:latin typeface="Verdana"/>
                <a:cs typeface="Verdana"/>
              </a:rPr>
              <a:t>ek</a:t>
            </a:r>
            <a:r>
              <a:rPr sz="2000" b="1" dirty="0">
                <a:latin typeface="Verdana"/>
                <a:cs typeface="Verdana"/>
              </a:rPr>
              <a:t>tiols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66" name="object 6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304544" y="0"/>
            <a:ext cx="7319009" cy="898398"/>
          </a:xfrm>
          <a:prstGeom prst="rect">
            <a:avLst/>
          </a:prstGeom>
        </p:spPr>
      </p:pic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463421" y="0"/>
            <a:ext cx="69773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CC0518"/>
                </a:solidFill>
              </a:rPr>
              <a:t>TYPE</a:t>
            </a:r>
            <a:r>
              <a:rPr spc="-25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OF</a:t>
            </a:r>
            <a:r>
              <a:rPr spc="-20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MEDICINAL</a:t>
            </a:r>
            <a:r>
              <a:rPr spc="-30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FORM</a:t>
            </a:r>
          </a:p>
          <a:p>
            <a:pPr algn="ctr">
              <a:lnSpc>
                <a:spcPct val="100000"/>
              </a:lnSpc>
            </a:pPr>
            <a:r>
              <a:rPr spc="-5" dirty="0"/>
              <a:t>AND THE</a:t>
            </a:r>
            <a:r>
              <a:rPr spc="20" dirty="0"/>
              <a:t> </a:t>
            </a:r>
            <a:r>
              <a:rPr spc="-5" dirty="0">
                <a:solidFill>
                  <a:srgbClr val="1207A0"/>
                </a:solidFill>
              </a:rPr>
              <a:t>WAY OF</a:t>
            </a:r>
            <a:r>
              <a:rPr dirty="0">
                <a:solidFill>
                  <a:srgbClr val="1207A0"/>
                </a:solidFill>
              </a:rPr>
              <a:t> </a:t>
            </a:r>
            <a:r>
              <a:rPr spc="-5" dirty="0">
                <a:solidFill>
                  <a:srgbClr val="1207A0"/>
                </a:solidFill>
              </a:rPr>
              <a:t>ITS</a:t>
            </a:r>
            <a:r>
              <a:rPr spc="15" dirty="0">
                <a:solidFill>
                  <a:srgbClr val="1207A0"/>
                </a:solidFill>
              </a:rPr>
              <a:t> </a:t>
            </a:r>
            <a:r>
              <a:rPr spc="-10" dirty="0">
                <a:solidFill>
                  <a:srgbClr val="1207A0"/>
                </a:solidFill>
              </a:rPr>
              <a:t>ADMINISTRATION</a:t>
            </a:r>
          </a:p>
        </p:txBody>
      </p:sp>
      <p:grpSp>
        <p:nvGrpSpPr>
          <p:cNvPr id="68" name="object 68"/>
          <p:cNvGrpSpPr/>
          <p:nvPr/>
        </p:nvGrpSpPr>
        <p:grpSpPr>
          <a:xfrm>
            <a:off x="553212" y="4000309"/>
            <a:ext cx="2927350" cy="339090"/>
            <a:chOff x="553212" y="4000309"/>
            <a:chExt cx="2927350" cy="339090"/>
          </a:xfrm>
        </p:grpSpPr>
        <p:pic>
          <p:nvPicPr>
            <p:cNvPr id="69" name="object 6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53212" y="4168114"/>
              <a:ext cx="2926841" cy="169951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0832" y="4005071"/>
              <a:ext cx="2621280" cy="329183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560832" y="4005071"/>
              <a:ext cx="2621280" cy="329565"/>
            </a:xfrm>
            <a:custGeom>
              <a:avLst/>
              <a:gdLst/>
              <a:ahLst/>
              <a:cxnLst/>
              <a:rect l="l" t="t" r="r" b="b"/>
              <a:pathLst>
                <a:path w="2621280" h="329564">
                  <a:moveTo>
                    <a:pt x="0" y="329183"/>
                  </a:moveTo>
                  <a:lnTo>
                    <a:pt x="2621280" y="329183"/>
                  </a:lnTo>
                  <a:lnTo>
                    <a:pt x="2621280" y="0"/>
                  </a:lnTo>
                  <a:lnTo>
                    <a:pt x="0" y="0"/>
                  </a:lnTo>
                  <a:lnTo>
                    <a:pt x="0" y="329183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1377441" y="4002404"/>
            <a:ext cx="9848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Verdana"/>
                <a:cs typeface="Verdana"/>
              </a:rPr>
              <a:t>R</a:t>
            </a:r>
            <a:r>
              <a:rPr sz="2000" b="1" dirty="0">
                <a:latin typeface="Verdana"/>
                <a:cs typeface="Verdana"/>
              </a:rPr>
              <a:t>etard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481583" y="4503229"/>
            <a:ext cx="2927350" cy="339090"/>
            <a:chOff x="481583" y="4503229"/>
            <a:chExt cx="2927350" cy="339090"/>
          </a:xfrm>
        </p:grpSpPr>
        <p:pic>
          <p:nvPicPr>
            <p:cNvPr id="74" name="object 7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81583" y="4671034"/>
              <a:ext cx="2926841" cy="169951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89203" y="4507991"/>
              <a:ext cx="2621280" cy="329184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489203" y="4507991"/>
              <a:ext cx="2621280" cy="329565"/>
            </a:xfrm>
            <a:custGeom>
              <a:avLst/>
              <a:gdLst/>
              <a:ahLst/>
              <a:cxnLst/>
              <a:rect l="l" t="t" r="r" b="b"/>
              <a:pathLst>
                <a:path w="2621280" h="329564">
                  <a:moveTo>
                    <a:pt x="0" y="329184"/>
                  </a:moveTo>
                  <a:lnTo>
                    <a:pt x="2621280" y="329184"/>
                  </a:lnTo>
                  <a:lnTo>
                    <a:pt x="2621280" y="0"/>
                  </a:lnTo>
                  <a:lnTo>
                    <a:pt x="0" y="0"/>
                  </a:lnTo>
                  <a:lnTo>
                    <a:pt x="0" y="32918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1211681" y="4505705"/>
            <a:ext cx="11753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Verdana"/>
                <a:cs typeface="Verdana"/>
              </a:rPr>
              <a:t>Skeletal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408431" y="5009197"/>
            <a:ext cx="2927350" cy="337185"/>
            <a:chOff x="408431" y="5009197"/>
            <a:chExt cx="2927350" cy="337185"/>
          </a:xfrm>
        </p:grpSpPr>
        <p:pic>
          <p:nvPicPr>
            <p:cNvPr id="79" name="object 7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08431" y="5177053"/>
              <a:ext cx="2926842" cy="168376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16051" y="5013959"/>
              <a:ext cx="2621280" cy="327660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416051" y="5013959"/>
              <a:ext cx="2621280" cy="327660"/>
            </a:xfrm>
            <a:custGeom>
              <a:avLst/>
              <a:gdLst/>
              <a:ahLst/>
              <a:cxnLst/>
              <a:rect l="l" t="t" r="r" b="b"/>
              <a:pathLst>
                <a:path w="2621280" h="327660">
                  <a:moveTo>
                    <a:pt x="0" y="327660"/>
                  </a:moveTo>
                  <a:lnTo>
                    <a:pt x="2621280" y="327660"/>
                  </a:lnTo>
                  <a:lnTo>
                    <a:pt x="2621280" y="0"/>
                  </a:lnTo>
                  <a:lnTo>
                    <a:pt x="0" y="0"/>
                  </a:lnTo>
                  <a:lnTo>
                    <a:pt x="0" y="32766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957173" y="5010658"/>
            <a:ext cx="15386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Verdana"/>
                <a:cs typeface="Verdana"/>
              </a:rPr>
              <a:t>Sublingual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336804" y="5440489"/>
            <a:ext cx="2927350" cy="339090"/>
            <a:chOff x="336804" y="5440489"/>
            <a:chExt cx="2927350" cy="339090"/>
          </a:xfrm>
        </p:grpSpPr>
        <p:pic>
          <p:nvPicPr>
            <p:cNvPr id="84" name="object 8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36804" y="5608320"/>
              <a:ext cx="2926842" cy="169951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44424" y="5445252"/>
              <a:ext cx="2621280" cy="329184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344424" y="5445252"/>
              <a:ext cx="2621280" cy="329565"/>
            </a:xfrm>
            <a:custGeom>
              <a:avLst/>
              <a:gdLst/>
              <a:ahLst/>
              <a:cxnLst/>
              <a:rect l="l" t="t" r="r" b="b"/>
              <a:pathLst>
                <a:path w="2621280" h="329564">
                  <a:moveTo>
                    <a:pt x="0" y="329184"/>
                  </a:moveTo>
                  <a:lnTo>
                    <a:pt x="2621280" y="329184"/>
                  </a:lnTo>
                  <a:lnTo>
                    <a:pt x="2621280" y="0"/>
                  </a:lnTo>
                  <a:lnTo>
                    <a:pt x="0" y="0"/>
                  </a:lnTo>
                  <a:lnTo>
                    <a:pt x="0" y="32918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454558" y="5442610"/>
            <a:ext cx="23977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Verdana"/>
                <a:cs typeface="Verdana"/>
              </a:rPr>
              <a:t>For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implantation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265175" y="5871781"/>
            <a:ext cx="2927350" cy="339090"/>
            <a:chOff x="265175" y="5871781"/>
            <a:chExt cx="2927350" cy="339090"/>
          </a:xfrm>
        </p:grpSpPr>
        <p:pic>
          <p:nvPicPr>
            <p:cNvPr id="89" name="object 8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65175" y="6039612"/>
              <a:ext cx="2926842" cy="169951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72795" y="5876544"/>
              <a:ext cx="2621280" cy="329184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272795" y="5876544"/>
              <a:ext cx="2621280" cy="329565"/>
            </a:xfrm>
            <a:custGeom>
              <a:avLst/>
              <a:gdLst/>
              <a:ahLst/>
              <a:cxnLst/>
              <a:rect l="l" t="t" r="r" b="b"/>
              <a:pathLst>
                <a:path w="2621280" h="329564">
                  <a:moveTo>
                    <a:pt x="0" y="329183"/>
                  </a:moveTo>
                  <a:lnTo>
                    <a:pt x="2621280" y="329183"/>
                  </a:lnTo>
                  <a:lnTo>
                    <a:pt x="2621280" y="0"/>
                  </a:lnTo>
                  <a:lnTo>
                    <a:pt x="0" y="0"/>
                  </a:lnTo>
                  <a:lnTo>
                    <a:pt x="0" y="329183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710590" y="5873902"/>
            <a:ext cx="17437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For</a:t>
            </a:r>
            <a:r>
              <a:rPr sz="2000" b="1" spc="-6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dissolve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192023" y="6304788"/>
            <a:ext cx="2927350" cy="337185"/>
            <a:chOff x="192023" y="6304788"/>
            <a:chExt cx="2927350" cy="337185"/>
          </a:xfrm>
        </p:grpSpPr>
        <p:pic>
          <p:nvPicPr>
            <p:cNvPr id="94" name="object 9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92023" y="6472428"/>
              <a:ext cx="2926842" cy="168376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99643" y="6309360"/>
              <a:ext cx="2621280" cy="327660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199643" y="6309360"/>
              <a:ext cx="2621280" cy="327660"/>
            </a:xfrm>
            <a:custGeom>
              <a:avLst/>
              <a:gdLst/>
              <a:ahLst/>
              <a:cxnLst/>
              <a:rect l="l" t="t" r="r" b="b"/>
              <a:pathLst>
                <a:path w="2621280" h="327659">
                  <a:moveTo>
                    <a:pt x="0" y="327659"/>
                  </a:moveTo>
                  <a:lnTo>
                    <a:pt x="2621280" y="327659"/>
                  </a:lnTo>
                  <a:lnTo>
                    <a:pt x="2621280" y="0"/>
                  </a:lnTo>
                  <a:lnTo>
                    <a:pt x="0" y="0"/>
                  </a:lnTo>
                  <a:lnTo>
                    <a:pt x="0" y="327659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/>
          <p:nvPr/>
        </p:nvSpPr>
        <p:spPr>
          <a:xfrm>
            <a:off x="604215" y="6305803"/>
            <a:ext cx="181419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Verdana"/>
                <a:cs typeface="Verdana"/>
              </a:rPr>
              <a:t>Effervescent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00" name="object 10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15</a:t>
            </a:fld>
            <a:endParaRPr dirty="0"/>
          </a:p>
        </p:txBody>
      </p:sp>
      <p:sp>
        <p:nvSpPr>
          <p:cNvPr id="98" name="object 98"/>
          <p:cNvSpPr txBox="1"/>
          <p:nvPr/>
        </p:nvSpPr>
        <p:spPr>
          <a:xfrm>
            <a:off x="7378445" y="2524505"/>
            <a:ext cx="20618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9245" marR="5080" indent="-2971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Verdana"/>
                <a:cs typeface="Verdana"/>
              </a:rPr>
              <a:t>T</a:t>
            </a:r>
            <a:r>
              <a:rPr sz="2400" b="1" spc="-10" dirty="0">
                <a:latin typeface="Verdana"/>
                <a:cs typeface="Verdana"/>
              </a:rPr>
              <a:t>h</a:t>
            </a:r>
            <a:r>
              <a:rPr sz="2400" b="1" spc="-5" dirty="0">
                <a:latin typeface="Verdana"/>
                <a:cs typeface="Verdana"/>
              </a:rPr>
              <a:t>erap</a:t>
            </a:r>
            <a:r>
              <a:rPr sz="2400" b="1" dirty="0">
                <a:latin typeface="Verdana"/>
                <a:cs typeface="Verdana"/>
              </a:rPr>
              <a:t>e</a:t>
            </a:r>
            <a:r>
              <a:rPr sz="2400" b="1" spc="-5" dirty="0">
                <a:latin typeface="Verdana"/>
                <a:cs typeface="Verdana"/>
              </a:rPr>
              <a:t>u</a:t>
            </a:r>
            <a:r>
              <a:rPr sz="2400" b="1" spc="-10" dirty="0">
                <a:latin typeface="Verdana"/>
                <a:cs typeface="Verdana"/>
              </a:rPr>
              <a:t>t</a:t>
            </a:r>
            <a:r>
              <a:rPr sz="2400" b="1" dirty="0">
                <a:latin typeface="Verdana"/>
                <a:cs typeface="Verdana"/>
              </a:rPr>
              <a:t>ic  </a:t>
            </a:r>
            <a:r>
              <a:rPr sz="2400" b="1" spc="-5" dirty="0">
                <a:latin typeface="Verdana"/>
                <a:cs typeface="Verdana"/>
              </a:rPr>
              <a:t>Systems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009135" y="2462022"/>
            <a:ext cx="2896235" cy="8185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065" marR="5080" algn="ctr">
              <a:lnSpc>
                <a:spcPts val="1920"/>
              </a:lnSpc>
              <a:spcBef>
                <a:spcPts val="565"/>
              </a:spcBef>
            </a:pPr>
            <a:r>
              <a:rPr sz="2000" b="1" dirty="0">
                <a:latin typeface="Verdana"/>
                <a:cs typeface="Verdana"/>
              </a:rPr>
              <a:t>Inhalation</a:t>
            </a:r>
            <a:r>
              <a:rPr sz="2000" b="1" spc="-9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aerosols, </a:t>
            </a:r>
            <a:r>
              <a:rPr sz="2000" b="1" spc="-66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foam,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film</a:t>
            </a:r>
            <a:endParaRPr sz="2000">
              <a:latin typeface="Verdana"/>
              <a:cs typeface="Verdana"/>
            </a:endParaRPr>
          </a:p>
          <a:p>
            <a:pPr algn="ctr">
              <a:lnSpc>
                <a:spcPts val="1935"/>
              </a:lnSpc>
            </a:pPr>
            <a:r>
              <a:rPr sz="2000" b="1" dirty="0">
                <a:latin typeface="Verdana"/>
                <a:cs typeface="Verdana"/>
              </a:rPr>
              <a:t>forming,</a:t>
            </a:r>
            <a:r>
              <a:rPr sz="2000" b="1" spc="-5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etc.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643" y="4507992"/>
              <a:ext cx="2089404" cy="16581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9643" y="4507992"/>
              <a:ext cx="2089785" cy="1658620"/>
            </a:xfrm>
            <a:custGeom>
              <a:avLst/>
              <a:gdLst/>
              <a:ahLst/>
              <a:cxnLst/>
              <a:rect l="l" t="t" r="r" b="b"/>
              <a:pathLst>
                <a:path w="2089785" h="1658620">
                  <a:moveTo>
                    <a:pt x="0" y="276351"/>
                  </a:moveTo>
                  <a:lnTo>
                    <a:pt x="4452" y="226669"/>
                  </a:lnTo>
                  <a:lnTo>
                    <a:pt x="17288" y="179912"/>
                  </a:lnTo>
                  <a:lnTo>
                    <a:pt x="37729" y="136858"/>
                  </a:lnTo>
                  <a:lnTo>
                    <a:pt x="64993" y="98289"/>
                  </a:lnTo>
                  <a:lnTo>
                    <a:pt x="98300" y="64984"/>
                  </a:lnTo>
                  <a:lnTo>
                    <a:pt x="136870" y="37723"/>
                  </a:lnTo>
                  <a:lnTo>
                    <a:pt x="179922" y="17285"/>
                  </a:lnTo>
                  <a:lnTo>
                    <a:pt x="226676" y="4451"/>
                  </a:lnTo>
                  <a:lnTo>
                    <a:pt x="276352" y="0"/>
                  </a:lnTo>
                  <a:lnTo>
                    <a:pt x="1813052" y="0"/>
                  </a:lnTo>
                  <a:lnTo>
                    <a:pt x="1862734" y="4451"/>
                  </a:lnTo>
                  <a:lnTo>
                    <a:pt x="1909491" y="17285"/>
                  </a:lnTo>
                  <a:lnTo>
                    <a:pt x="1952545" y="37723"/>
                  </a:lnTo>
                  <a:lnTo>
                    <a:pt x="1991114" y="64984"/>
                  </a:lnTo>
                  <a:lnTo>
                    <a:pt x="2024419" y="98289"/>
                  </a:lnTo>
                  <a:lnTo>
                    <a:pt x="2051680" y="136858"/>
                  </a:lnTo>
                  <a:lnTo>
                    <a:pt x="2072118" y="179912"/>
                  </a:lnTo>
                  <a:lnTo>
                    <a:pt x="2084952" y="226669"/>
                  </a:lnTo>
                  <a:lnTo>
                    <a:pt x="2089404" y="276351"/>
                  </a:lnTo>
                  <a:lnTo>
                    <a:pt x="2089404" y="1381759"/>
                  </a:lnTo>
                  <a:lnTo>
                    <a:pt x="2084952" y="1431435"/>
                  </a:lnTo>
                  <a:lnTo>
                    <a:pt x="2072118" y="1478189"/>
                  </a:lnTo>
                  <a:lnTo>
                    <a:pt x="2051680" y="1521241"/>
                  </a:lnTo>
                  <a:lnTo>
                    <a:pt x="2024419" y="1559811"/>
                  </a:lnTo>
                  <a:lnTo>
                    <a:pt x="1991114" y="1593118"/>
                  </a:lnTo>
                  <a:lnTo>
                    <a:pt x="1952545" y="1620382"/>
                  </a:lnTo>
                  <a:lnTo>
                    <a:pt x="1909491" y="1640823"/>
                  </a:lnTo>
                  <a:lnTo>
                    <a:pt x="1862734" y="1653659"/>
                  </a:lnTo>
                  <a:lnTo>
                    <a:pt x="1813052" y="1658111"/>
                  </a:lnTo>
                  <a:lnTo>
                    <a:pt x="276352" y="1658111"/>
                  </a:lnTo>
                  <a:lnTo>
                    <a:pt x="226676" y="1653659"/>
                  </a:lnTo>
                  <a:lnTo>
                    <a:pt x="179922" y="1640823"/>
                  </a:lnTo>
                  <a:lnTo>
                    <a:pt x="136870" y="1620382"/>
                  </a:lnTo>
                  <a:lnTo>
                    <a:pt x="98300" y="1593118"/>
                  </a:lnTo>
                  <a:lnTo>
                    <a:pt x="64993" y="1559811"/>
                  </a:lnTo>
                  <a:lnTo>
                    <a:pt x="37729" y="1521241"/>
                  </a:lnTo>
                  <a:lnTo>
                    <a:pt x="17288" y="1478189"/>
                  </a:lnTo>
                  <a:lnTo>
                    <a:pt x="4452" y="1431435"/>
                  </a:lnTo>
                  <a:lnTo>
                    <a:pt x="0" y="1381759"/>
                  </a:lnTo>
                  <a:lnTo>
                    <a:pt x="0" y="27635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272" y="908304"/>
              <a:ext cx="9363456" cy="12009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71272" y="908304"/>
              <a:ext cx="9363710" cy="1201420"/>
            </a:xfrm>
            <a:custGeom>
              <a:avLst/>
              <a:gdLst/>
              <a:ahLst/>
              <a:cxnLst/>
              <a:rect l="l" t="t" r="r" b="b"/>
              <a:pathLst>
                <a:path w="9363710" h="1201420">
                  <a:moveTo>
                    <a:pt x="9310116" y="1200912"/>
                  </a:moveTo>
                  <a:lnTo>
                    <a:pt x="9320784" y="1158240"/>
                  </a:lnTo>
                  <a:lnTo>
                    <a:pt x="9363456" y="1147572"/>
                  </a:lnTo>
                  <a:lnTo>
                    <a:pt x="9310116" y="1200912"/>
                  </a:lnTo>
                  <a:lnTo>
                    <a:pt x="0" y="1200912"/>
                  </a:lnTo>
                  <a:lnTo>
                    <a:pt x="0" y="0"/>
                  </a:lnTo>
                  <a:lnTo>
                    <a:pt x="9363456" y="0"/>
                  </a:lnTo>
                  <a:lnTo>
                    <a:pt x="9363456" y="1147572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1207" y="1018031"/>
              <a:ext cx="8885682" cy="67741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6047" y="1383791"/>
              <a:ext cx="7637526" cy="6774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46831" y="2276855"/>
              <a:ext cx="4914900" cy="93573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817875" y="2248408"/>
              <a:ext cx="4973320" cy="993140"/>
            </a:xfrm>
            <a:custGeom>
              <a:avLst/>
              <a:gdLst/>
              <a:ahLst/>
              <a:cxnLst/>
              <a:rect l="l" t="t" r="r" b="b"/>
              <a:pathLst>
                <a:path w="4973320" h="993139">
                  <a:moveTo>
                    <a:pt x="4787900" y="0"/>
                  </a:moveTo>
                  <a:lnTo>
                    <a:pt x="183642" y="0"/>
                  </a:lnTo>
                  <a:lnTo>
                    <a:pt x="164719" y="1269"/>
                  </a:lnTo>
                  <a:lnTo>
                    <a:pt x="111760" y="15239"/>
                  </a:lnTo>
                  <a:lnTo>
                    <a:pt x="66167" y="43179"/>
                  </a:lnTo>
                  <a:lnTo>
                    <a:pt x="30861" y="82550"/>
                  </a:lnTo>
                  <a:lnTo>
                    <a:pt x="8000" y="130810"/>
                  </a:lnTo>
                  <a:lnTo>
                    <a:pt x="54" y="184150"/>
                  </a:lnTo>
                  <a:lnTo>
                    <a:pt x="0" y="810260"/>
                  </a:lnTo>
                  <a:lnTo>
                    <a:pt x="1143" y="829310"/>
                  </a:lnTo>
                  <a:lnTo>
                    <a:pt x="15112" y="882650"/>
                  </a:lnTo>
                  <a:lnTo>
                    <a:pt x="43180" y="927100"/>
                  </a:lnTo>
                  <a:lnTo>
                    <a:pt x="82804" y="962660"/>
                  </a:lnTo>
                  <a:lnTo>
                    <a:pt x="131318" y="985519"/>
                  </a:lnTo>
                  <a:lnTo>
                    <a:pt x="167640" y="993139"/>
                  </a:lnTo>
                  <a:lnTo>
                    <a:pt x="4808220" y="993139"/>
                  </a:lnTo>
                  <a:lnTo>
                    <a:pt x="4844288" y="985519"/>
                  </a:lnTo>
                  <a:lnTo>
                    <a:pt x="4854422" y="981710"/>
                  </a:lnTo>
                  <a:lnTo>
                    <a:pt x="168275" y="981710"/>
                  </a:lnTo>
                  <a:lnTo>
                    <a:pt x="150875" y="979169"/>
                  </a:lnTo>
                  <a:lnTo>
                    <a:pt x="103124" y="961389"/>
                  </a:lnTo>
                  <a:lnTo>
                    <a:pt x="62992" y="932179"/>
                  </a:lnTo>
                  <a:lnTo>
                    <a:pt x="33019" y="891539"/>
                  </a:lnTo>
                  <a:lnTo>
                    <a:pt x="15240" y="844550"/>
                  </a:lnTo>
                  <a:lnTo>
                    <a:pt x="11556" y="810260"/>
                  </a:lnTo>
                  <a:lnTo>
                    <a:pt x="11615" y="184150"/>
                  </a:lnTo>
                  <a:lnTo>
                    <a:pt x="19176" y="134619"/>
                  </a:lnTo>
                  <a:lnTo>
                    <a:pt x="40767" y="88900"/>
                  </a:lnTo>
                  <a:lnTo>
                    <a:pt x="74041" y="52069"/>
                  </a:lnTo>
                  <a:lnTo>
                    <a:pt x="116712" y="25400"/>
                  </a:lnTo>
                  <a:lnTo>
                    <a:pt x="166497" y="12700"/>
                  </a:lnTo>
                  <a:lnTo>
                    <a:pt x="184150" y="11429"/>
                  </a:lnTo>
                  <a:lnTo>
                    <a:pt x="4851755" y="11429"/>
                  </a:lnTo>
                  <a:lnTo>
                    <a:pt x="4841621" y="7619"/>
                  </a:lnTo>
                  <a:lnTo>
                    <a:pt x="4823714" y="3810"/>
                  </a:lnTo>
                  <a:lnTo>
                    <a:pt x="4805172" y="1269"/>
                  </a:lnTo>
                  <a:lnTo>
                    <a:pt x="4787900" y="0"/>
                  </a:lnTo>
                  <a:close/>
                </a:path>
                <a:path w="4973320" h="993139">
                  <a:moveTo>
                    <a:pt x="4851755" y="11429"/>
                  </a:moveTo>
                  <a:lnTo>
                    <a:pt x="4787900" y="11429"/>
                  </a:lnTo>
                  <a:lnTo>
                    <a:pt x="4804664" y="12700"/>
                  </a:lnTo>
                  <a:lnTo>
                    <a:pt x="4821935" y="15239"/>
                  </a:lnTo>
                  <a:lnTo>
                    <a:pt x="4869815" y="31750"/>
                  </a:lnTo>
                  <a:lnTo>
                    <a:pt x="4909820" y="62229"/>
                  </a:lnTo>
                  <a:lnTo>
                    <a:pt x="4939919" y="101600"/>
                  </a:lnTo>
                  <a:lnTo>
                    <a:pt x="4957572" y="148589"/>
                  </a:lnTo>
                  <a:lnTo>
                    <a:pt x="4961255" y="184150"/>
                  </a:lnTo>
                  <a:lnTo>
                    <a:pt x="4961196" y="810260"/>
                  </a:lnTo>
                  <a:lnTo>
                    <a:pt x="4953634" y="859789"/>
                  </a:lnTo>
                  <a:lnTo>
                    <a:pt x="4932045" y="905510"/>
                  </a:lnTo>
                  <a:lnTo>
                    <a:pt x="4898771" y="942339"/>
                  </a:lnTo>
                  <a:lnTo>
                    <a:pt x="4856099" y="967739"/>
                  </a:lnTo>
                  <a:lnTo>
                    <a:pt x="4806442" y="981710"/>
                  </a:lnTo>
                  <a:lnTo>
                    <a:pt x="4854422" y="981710"/>
                  </a:lnTo>
                  <a:lnTo>
                    <a:pt x="4892421" y="961389"/>
                  </a:lnTo>
                  <a:lnTo>
                    <a:pt x="4931409" y="925829"/>
                  </a:lnTo>
                  <a:lnTo>
                    <a:pt x="4958715" y="878839"/>
                  </a:lnTo>
                  <a:lnTo>
                    <a:pt x="4972050" y="826769"/>
                  </a:lnTo>
                  <a:lnTo>
                    <a:pt x="4972812" y="184150"/>
                  </a:lnTo>
                  <a:lnTo>
                    <a:pt x="4971669" y="165100"/>
                  </a:lnTo>
                  <a:lnTo>
                    <a:pt x="4957699" y="111760"/>
                  </a:lnTo>
                  <a:lnTo>
                    <a:pt x="4929632" y="66039"/>
                  </a:lnTo>
                  <a:lnTo>
                    <a:pt x="4890134" y="30479"/>
                  </a:lnTo>
                  <a:lnTo>
                    <a:pt x="4858512" y="13969"/>
                  </a:lnTo>
                  <a:lnTo>
                    <a:pt x="4851755" y="11429"/>
                  </a:lnTo>
                  <a:close/>
                </a:path>
                <a:path w="4973320" h="993139">
                  <a:moveTo>
                    <a:pt x="4787900" y="22860"/>
                  </a:moveTo>
                  <a:lnTo>
                    <a:pt x="184657" y="22860"/>
                  </a:lnTo>
                  <a:lnTo>
                    <a:pt x="168148" y="24129"/>
                  </a:lnTo>
                  <a:lnTo>
                    <a:pt x="121793" y="35560"/>
                  </a:lnTo>
                  <a:lnTo>
                    <a:pt x="81787" y="60960"/>
                  </a:lnTo>
                  <a:lnTo>
                    <a:pt x="50673" y="95250"/>
                  </a:lnTo>
                  <a:lnTo>
                    <a:pt x="30353" y="137160"/>
                  </a:lnTo>
                  <a:lnTo>
                    <a:pt x="23172" y="184150"/>
                  </a:lnTo>
                  <a:lnTo>
                    <a:pt x="23182" y="810260"/>
                  </a:lnTo>
                  <a:lnTo>
                    <a:pt x="30606" y="857250"/>
                  </a:lnTo>
                  <a:lnTo>
                    <a:pt x="50926" y="899160"/>
                  </a:lnTo>
                  <a:lnTo>
                    <a:pt x="82296" y="933450"/>
                  </a:lnTo>
                  <a:lnTo>
                    <a:pt x="122300" y="957579"/>
                  </a:lnTo>
                  <a:lnTo>
                    <a:pt x="168782" y="970279"/>
                  </a:lnTo>
                  <a:lnTo>
                    <a:pt x="4804664" y="970279"/>
                  </a:lnTo>
                  <a:lnTo>
                    <a:pt x="4851146" y="957579"/>
                  </a:lnTo>
                  <a:lnTo>
                    <a:pt x="4887468" y="935989"/>
                  </a:lnTo>
                  <a:lnTo>
                    <a:pt x="184912" y="935989"/>
                  </a:lnTo>
                  <a:lnTo>
                    <a:pt x="170434" y="934719"/>
                  </a:lnTo>
                  <a:lnTo>
                    <a:pt x="123317" y="919479"/>
                  </a:lnTo>
                  <a:lnTo>
                    <a:pt x="85979" y="889000"/>
                  </a:lnTo>
                  <a:lnTo>
                    <a:pt x="63246" y="845819"/>
                  </a:lnTo>
                  <a:lnTo>
                    <a:pt x="57975" y="184150"/>
                  </a:lnTo>
                  <a:lnTo>
                    <a:pt x="58674" y="170179"/>
                  </a:lnTo>
                  <a:lnTo>
                    <a:pt x="73913" y="123189"/>
                  </a:lnTo>
                  <a:lnTo>
                    <a:pt x="105282" y="86360"/>
                  </a:lnTo>
                  <a:lnTo>
                    <a:pt x="148590" y="63500"/>
                  </a:lnTo>
                  <a:lnTo>
                    <a:pt x="173481" y="58419"/>
                  </a:lnTo>
                  <a:lnTo>
                    <a:pt x="4888738" y="58419"/>
                  </a:lnTo>
                  <a:lnTo>
                    <a:pt x="4878070" y="50800"/>
                  </a:lnTo>
                  <a:lnTo>
                    <a:pt x="4835779" y="30479"/>
                  </a:lnTo>
                  <a:lnTo>
                    <a:pt x="4804156" y="24129"/>
                  </a:lnTo>
                  <a:lnTo>
                    <a:pt x="4787900" y="22860"/>
                  </a:lnTo>
                  <a:close/>
                </a:path>
                <a:path w="4973320" h="993139">
                  <a:moveTo>
                    <a:pt x="4888738" y="58419"/>
                  </a:moveTo>
                  <a:lnTo>
                    <a:pt x="4802505" y="58419"/>
                  </a:lnTo>
                  <a:lnTo>
                    <a:pt x="4814951" y="60960"/>
                  </a:lnTo>
                  <a:lnTo>
                    <a:pt x="4827016" y="64769"/>
                  </a:lnTo>
                  <a:lnTo>
                    <a:pt x="4869815" y="87629"/>
                  </a:lnTo>
                  <a:lnTo>
                    <a:pt x="4900168" y="125729"/>
                  </a:lnTo>
                  <a:lnTo>
                    <a:pt x="4914519" y="173989"/>
                  </a:lnTo>
                  <a:lnTo>
                    <a:pt x="4914830" y="810260"/>
                  </a:lnTo>
                  <a:lnTo>
                    <a:pt x="4914138" y="822960"/>
                  </a:lnTo>
                  <a:lnTo>
                    <a:pt x="4904358" y="859789"/>
                  </a:lnTo>
                  <a:lnTo>
                    <a:pt x="4876800" y="899160"/>
                  </a:lnTo>
                  <a:lnTo>
                    <a:pt x="4836033" y="925829"/>
                  </a:lnTo>
                  <a:lnTo>
                    <a:pt x="4799457" y="935989"/>
                  </a:lnTo>
                  <a:lnTo>
                    <a:pt x="4887468" y="935989"/>
                  </a:lnTo>
                  <a:lnTo>
                    <a:pt x="4922139" y="899160"/>
                  </a:lnTo>
                  <a:lnTo>
                    <a:pt x="4942458" y="857250"/>
                  </a:lnTo>
                  <a:lnTo>
                    <a:pt x="4949639" y="810260"/>
                  </a:lnTo>
                  <a:lnTo>
                    <a:pt x="4949634" y="184150"/>
                  </a:lnTo>
                  <a:lnTo>
                    <a:pt x="4942205" y="137160"/>
                  </a:lnTo>
                  <a:lnTo>
                    <a:pt x="4921884" y="93979"/>
                  </a:lnTo>
                  <a:lnTo>
                    <a:pt x="4902073" y="71119"/>
                  </a:lnTo>
                  <a:lnTo>
                    <a:pt x="4890516" y="59689"/>
                  </a:lnTo>
                  <a:lnTo>
                    <a:pt x="4888738" y="584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61715" y="2506979"/>
              <a:ext cx="4415789" cy="567689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98398" y="1096517"/>
            <a:ext cx="8422640" cy="1811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6905" marR="5080" indent="-62484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The </a:t>
            </a:r>
            <a:r>
              <a:rPr sz="2400" b="1" spc="-5" dirty="0">
                <a:latin typeface="Arial"/>
                <a:cs typeface="Arial"/>
              </a:rPr>
              <a:t>choice </a:t>
            </a:r>
            <a:r>
              <a:rPr sz="2400" b="1" dirty="0">
                <a:latin typeface="Arial"/>
                <a:cs typeface="Arial"/>
              </a:rPr>
              <a:t>of </a:t>
            </a:r>
            <a:r>
              <a:rPr sz="2400" b="1" spc="-5" dirty="0">
                <a:latin typeface="Arial"/>
                <a:cs typeface="Arial"/>
              </a:rPr>
              <a:t>medicinal </a:t>
            </a:r>
            <a:r>
              <a:rPr sz="2400" b="1" dirty="0">
                <a:latin typeface="Arial"/>
                <a:cs typeface="Arial"/>
              </a:rPr>
              <a:t>form </a:t>
            </a:r>
            <a:r>
              <a:rPr sz="2400" b="1" spc="-10" dirty="0">
                <a:latin typeface="Arial"/>
                <a:cs typeface="Arial"/>
              </a:rPr>
              <a:t>at </a:t>
            </a:r>
            <a:r>
              <a:rPr sz="2400" b="1" dirty="0">
                <a:latin typeface="Arial"/>
                <a:cs typeface="Arial"/>
              </a:rPr>
              <a:t>the </a:t>
            </a:r>
            <a:r>
              <a:rPr sz="2400" b="1" spc="-5" dirty="0">
                <a:latin typeface="Arial"/>
                <a:cs typeface="Arial"/>
              </a:rPr>
              <a:t>same </a:t>
            </a:r>
            <a:r>
              <a:rPr sz="2400" b="1" dirty="0">
                <a:latin typeface="Arial"/>
                <a:cs typeface="Arial"/>
              </a:rPr>
              <a:t>time determines </a:t>
            </a:r>
            <a:r>
              <a:rPr sz="2400" b="1" spc="-6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the</a:t>
            </a:r>
            <a:r>
              <a:rPr sz="2400" b="1" spc="-5" dirty="0">
                <a:latin typeface="Arial"/>
                <a:cs typeface="Arial"/>
              </a:rPr>
              <a:t> route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administration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 the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drug in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the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body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00">
              <a:latin typeface="Arial"/>
              <a:cs typeface="Arial"/>
            </a:endParaRPr>
          </a:p>
          <a:p>
            <a:pPr marL="2523490">
              <a:lnSpc>
                <a:spcPct val="100000"/>
              </a:lnSpc>
            </a:pPr>
            <a:r>
              <a:rPr sz="2000" b="1" i="1" spc="-5" dirty="0">
                <a:latin typeface="Verdana"/>
                <a:cs typeface="Verdana"/>
              </a:rPr>
              <a:t>Ways </a:t>
            </a:r>
            <a:r>
              <a:rPr sz="2000" b="1" i="1" dirty="0">
                <a:latin typeface="Verdana"/>
                <a:cs typeface="Verdana"/>
              </a:rPr>
              <a:t>of</a:t>
            </a:r>
            <a:r>
              <a:rPr sz="2000" b="1" i="1" spc="-5" dirty="0">
                <a:latin typeface="Verdana"/>
                <a:cs typeface="Verdana"/>
              </a:rPr>
              <a:t> drug</a:t>
            </a:r>
            <a:r>
              <a:rPr sz="2000" b="1" i="1" dirty="0">
                <a:latin typeface="Verdana"/>
                <a:cs typeface="Verdana"/>
              </a:rPr>
              <a:t> </a:t>
            </a:r>
            <a:r>
              <a:rPr sz="2000" b="1" i="1" spc="-5" dirty="0">
                <a:latin typeface="Verdana"/>
                <a:cs typeface="Verdana"/>
              </a:rPr>
              <a:t>administration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81355" y="3103372"/>
            <a:ext cx="8394700" cy="1286510"/>
            <a:chOff x="181355" y="3103372"/>
            <a:chExt cx="8394700" cy="1286510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0405" y="3173349"/>
              <a:ext cx="2516505" cy="119367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81355" y="3103372"/>
              <a:ext cx="2670810" cy="1282700"/>
            </a:xfrm>
            <a:custGeom>
              <a:avLst/>
              <a:gdLst/>
              <a:ahLst/>
              <a:cxnLst/>
              <a:rect l="l" t="t" r="r" b="b"/>
              <a:pathLst>
                <a:path w="2670810" h="1282700">
                  <a:moveTo>
                    <a:pt x="2060956" y="1270000"/>
                  </a:moveTo>
                  <a:lnTo>
                    <a:pt x="66611" y="1270000"/>
                  </a:lnTo>
                  <a:lnTo>
                    <a:pt x="77711" y="1282700"/>
                  </a:lnTo>
                  <a:lnTo>
                    <a:pt x="2049780" y="1282700"/>
                  </a:lnTo>
                  <a:lnTo>
                    <a:pt x="2060956" y="1270000"/>
                  </a:lnTo>
                  <a:close/>
                </a:path>
                <a:path w="2670810" h="1282700">
                  <a:moveTo>
                    <a:pt x="72682" y="1257300"/>
                  </a:moveTo>
                  <a:lnTo>
                    <a:pt x="46380" y="1257300"/>
                  </a:lnTo>
                  <a:lnTo>
                    <a:pt x="56108" y="1270000"/>
                  </a:lnTo>
                  <a:lnTo>
                    <a:pt x="82677" y="1270000"/>
                  </a:lnTo>
                  <a:lnTo>
                    <a:pt x="72682" y="1257300"/>
                  </a:lnTo>
                  <a:close/>
                </a:path>
                <a:path w="2670810" h="1282700">
                  <a:moveTo>
                    <a:pt x="2081149" y="1257300"/>
                  </a:moveTo>
                  <a:lnTo>
                    <a:pt x="2054860" y="1257300"/>
                  </a:lnTo>
                  <a:lnTo>
                    <a:pt x="2044827" y="1270000"/>
                  </a:lnTo>
                  <a:lnTo>
                    <a:pt x="2071370" y="1270000"/>
                  </a:lnTo>
                  <a:lnTo>
                    <a:pt x="2081149" y="1257300"/>
                  </a:lnTo>
                  <a:close/>
                </a:path>
                <a:path w="2670810" h="1282700">
                  <a:moveTo>
                    <a:pt x="54432" y="635000"/>
                  </a:moveTo>
                  <a:lnTo>
                    <a:pt x="37274" y="635000"/>
                  </a:lnTo>
                  <a:lnTo>
                    <a:pt x="29121" y="647700"/>
                  </a:lnTo>
                  <a:lnTo>
                    <a:pt x="21755" y="660400"/>
                  </a:lnTo>
                  <a:lnTo>
                    <a:pt x="15341" y="673100"/>
                  </a:lnTo>
                  <a:lnTo>
                    <a:pt x="9969" y="673100"/>
                  </a:lnTo>
                  <a:lnTo>
                    <a:pt x="5689" y="685800"/>
                  </a:lnTo>
                  <a:lnTo>
                    <a:pt x="2552" y="698500"/>
                  </a:lnTo>
                  <a:lnTo>
                    <a:pt x="647" y="711200"/>
                  </a:lnTo>
                  <a:lnTo>
                    <a:pt x="0" y="723900"/>
                  </a:lnTo>
                  <a:lnTo>
                    <a:pt x="0" y="1168400"/>
                  </a:lnTo>
                  <a:lnTo>
                    <a:pt x="647" y="1168400"/>
                  </a:lnTo>
                  <a:lnTo>
                    <a:pt x="2552" y="1181100"/>
                  </a:lnTo>
                  <a:lnTo>
                    <a:pt x="15341" y="1219200"/>
                  </a:lnTo>
                  <a:lnTo>
                    <a:pt x="37274" y="1257300"/>
                  </a:lnTo>
                  <a:lnTo>
                    <a:pt x="63220" y="1257300"/>
                  </a:lnTo>
                  <a:lnTo>
                    <a:pt x="54444" y="1244600"/>
                  </a:lnTo>
                  <a:lnTo>
                    <a:pt x="46266" y="1244600"/>
                  </a:lnTo>
                  <a:lnTo>
                    <a:pt x="38912" y="1231900"/>
                  </a:lnTo>
                  <a:lnTo>
                    <a:pt x="32270" y="1231900"/>
                  </a:lnTo>
                  <a:lnTo>
                    <a:pt x="26517" y="1219200"/>
                  </a:lnTo>
                  <a:lnTo>
                    <a:pt x="15011" y="1181100"/>
                  </a:lnTo>
                  <a:lnTo>
                    <a:pt x="12700" y="1155700"/>
                  </a:lnTo>
                  <a:lnTo>
                    <a:pt x="12700" y="723900"/>
                  </a:lnTo>
                  <a:lnTo>
                    <a:pt x="13296" y="711200"/>
                  </a:lnTo>
                  <a:lnTo>
                    <a:pt x="15011" y="711200"/>
                  </a:lnTo>
                  <a:lnTo>
                    <a:pt x="17830" y="698500"/>
                  </a:lnTo>
                  <a:lnTo>
                    <a:pt x="21678" y="685800"/>
                  </a:lnTo>
                  <a:lnTo>
                    <a:pt x="26517" y="673100"/>
                  </a:lnTo>
                  <a:lnTo>
                    <a:pt x="32270" y="660400"/>
                  </a:lnTo>
                  <a:lnTo>
                    <a:pt x="38912" y="660400"/>
                  </a:lnTo>
                  <a:lnTo>
                    <a:pt x="46266" y="647700"/>
                  </a:lnTo>
                  <a:lnTo>
                    <a:pt x="54432" y="635000"/>
                  </a:lnTo>
                  <a:close/>
                </a:path>
                <a:path w="2670810" h="1282700">
                  <a:moveTo>
                    <a:pt x="2057145" y="1244600"/>
                  </a:moveTo>
                  <a:lnTo>
                    <a:pt x="70319" y="1244600"/>
                  </a:lnTo>
                  <a:lnTo>
                    <a:pt x="78765" y="1257300"/>
                  </a:lnTo>
                  <a:lnTo>
                    <a:pt x="2048891" y="1257300"/>
                  </a:lnTo>
                  <a:lnTo>
                    <a:pt x="2057145" y="1244600"/>
                  </a:lnTo>
                  <a:close/>
                </a:path>
                <a:path w="2670810" h="1282700">
                  <a:moveTo>
                    <a:pt x="2090293" y="635000"/>
                  </a:moveTo>
                  <a:lnTo>
                    <a:pt x="2073148" y="635000"/>
                  </a:lnTo>
                  <a:lnTo>
                    <a:pt x="2081276" y="647700"/>
                  </a:lnTo>
                  <a:lnTo>
                    <a:pt x="2088642" y="660400"/>
                  </a:lnTo>
                  <a:lnTo>
                    <a:pt x="2095245" y="660400"/>
                  </a:lnTo>
                  <a:lnTo>
                    <a:pt x="2100961" y="673100"/>
                  </a:lnTo>
                  <a:lnTo>
                    <a:pt x="2105787" y="685800"/>
                  </a:lnTo>
                  <a:lnTo>
                    <a:pt x="2109724" y="698500"/>
                  </a:lnTo>
                  <a:lnTo>
                    <a:pt x="2112518" y="711200"/>
                  </a:lnTo>
                  <a:lnTo>
                    <a:pt x="2114169" y="711200"/>
                  </a:lnTo>
                  <a:lnTo>
                    <a:pt x="2114804" y="723900"/>
                  </a:lnTo>
                  <a:lnTo>
                    <a:pt x="2114804" y="1155700"/>
                  </a:lnTo>
                  <a:lnTo>
                    <a:pt x="2109724" y="1193800"/>
                  </a:lnTo>
                  <a:lnTo>
                    <a:pt x="2095245" y="1231900"/>
                  </a:lnTo>
                  <a:lnTo>
                    <a:pt x="2088769" y="1231900"/>
                  </a:lnTo>
                  <a:lnTo>
                    <a:pt x="2081276" y="1244600"/>
                  </a:lnTo>
                  <a:lnTo>
                    <a:pt x="2073148" y="1244600"/>
                  </a:lnTo>
                  <a:lnTo>
                    <a:pt x="2064258" y="1257300"/>
                  </a:lnTo>
                  <a:lnTo>
                    <a:pt x="2090293" y="1257300"/>
                  </a:lnTo>
                  <a:lnTo>
                    <a:pt x="2112137" y="1219200"/>
                  </a:lnTo>
                  <a:lnTo>
                    <a:pt x="2124964" y="1181100"/>
                  </a:lnTo>
                  <a:lnTo>
                    <a:pt x="2126869" y="1168400"/>
                  </a:lnTo>
                  <a:lnTo>
                    <a:pt x="2127504" y="1168400"/>
                  </a:lnTo>
                  <a:lnTo>
                    <a:pt x="2127504" y="723900"/>
                  </a:lnTo>
                  <a:lnTo>
                    <a:pt x="2126869" y="711200"/>
                  </a:lnTo>
                  <a:lnTo>
                    <a:pt x="2124964" y="698500"/>
                  </a:lnTo>
                  <a:lnTo>
                    <a:pt x="2121789" y="685800"/>
                  </a:lnTo>
                  <a:lnTo>
                    <a:pt x="2117598" y="673100"/>
                  </a:lnTo>
                  <a:lnTo>
                    <a:pt x="2112137" y="673100"/>
                  </a:lnTo>
                  <a:lnTo>
                    <a:pt x="2105787" y="660400"/>
                  </a:lnTo>
                  <a:lnTo>
                    <a:pt x="2098548" y="647700"/>
                  </a:lnTo>
                  <a:lnTo>
                    <a:pt x="2090293" y="635000"/>
                  </a:lnTo>
                  <a:close/>
                </a:path>
                <a:path w="2670810" h="1282700">
                  <a:moveTo>
                    <a:pt x="77431" y="1231900"/>
                  </a:moveTo>
                  <a:lnTo>
                    <a:pt x="55270" y="1231900"/>
                  </a:lnTo>
                  <a:lnTo>
                    <a:pt x="62522" y="1244600"/>
                  </a:lnTo>
                  <a:lnTo>
                    <a:pt x="84836" y="1244600"/>
                  </a:lnTo>
                  <a:lnTo>
                    <a:pt x="77431" y="1231900"/>
                  </a:lnTo>
                  <a:close/>
                </a:path>
                <a:path w="2670810" h="1282700">
                  <a:moveTo>
                    <a:pt x="2072386" y="1231900"/>
                  </a:moveTo>
                  <a:lnTo>
                    <a:pt x="2050033" y="1231900"/>
                  </a:lnTo>
                  <a:lnTo>
                    <a:pt x="2042795" y="1244600"/>
                  </a:lnTo>
                  <a:lnTo>
                    <a:pt x="2065146" y="1244600"/>
                  </a:lnTo>
                  <a:lnTo>
                    <a:pt x="2072386" y="1231900"/>
                  </a:lnTo>
                  <a:close/>
                </a:path>
                <a:path w="2670810" h="1282700">
                  <a:moveTo>
                    <a:pt x="53301" y="1206500"/>
                  </a:moveTo>
                  <a:lnTo>
                    <a:pt x="37680" y="1206500"/>
                  </a:lnTo>
                  <a:lnTo>
                    <a:pt x="42786" y="1219200"/>
                  </a:lnTo>
                  <a:lnTo>
                    <a:pt x="48717" y="1231900"/>
                  </a:lnTo>
                  <a:lnTo>
                    <a:pt x="70586" y="1231900"/>
                  </a:lnTo>
                  <a:lnTo>
                    <a:pt x="64262" y="1219200"/>
                  </a:lnTo>
                  <a:lnTo>
                    <a:pt x="58534" y="1219200"/>
                  </a:lnTo>
                  <a:lnTo>
                    <a:pt x="53301" y="1206500"/>
                  </a:lnTo>
                  <a:close/>
                </a:path>
                <a:path w="2670810" h="1282700">
                  <a:moveTo>
                    <a:pt x="2089785" y="1206500"/>
                  </a:moveTo>
                  <a:lnTo>
                    <a:pt x="2074164" y="1206500"/>
                  </a:lnTo>
                  <a:lnTo>
                    <a:pt x="2068957" y="1219200"/>
                  </a:lnTo>
                  <a:lnTo>
                    <a:pt x="2063369" y="1219200"/>
                  </a:lnTo>
                  <a:lnTo>
                    <a:pt x="2057019" y="1231900"/>
                  </a:lnTo>
                  <a:lnTo>
                    <a:pt x="2078863" y="1231900"/>
                  </a:lnTo>
                  <a:lnTo>
                    <a:pt x="2084705" y="1219200"/>
                  </a:lnTo>
                  <a:lnTo>
                    <a:pt x="2089785" y="1206500"/>
                  </a:lnTo>
                  <a:close/>
                </a:path>
                <a:path w="2670810" h="1282700">
                  <a:moveTo>
                    <a:pt x="38100" y="723900"/>
                  </a:moveTo>
                  <a:lnTo>
                    <a:pt x="25400" y="723900"/>
                  </a:lnTo>
                  <a:lnTo>
                    <a:pt x="25400" y="1155700"/>
                  </a:lnTo>
                  <a:lnTo>
                    <a:pt x="25946" y="1168400"/>
                  </a:lnTo>
                  <a:lnTo>
                    <a:pt x="27470" y="1181100"/>
                  </a:lnTo>
                  <a:lnTo>
                    <a:pt x="29984" y="1193800"/>
                  </a:lnTo>
                  <a:lnTo>
                    <a:pt x="33388" y="1206500"/>
                  </a:lnTo>
                  <a:lnTo>
                    <a:pt x="48856" y="1206500"/>
                  </a:lnTo>
                  <a:lnTo>
                    <a:pt x="45097" y="1193800"/>
                  </a:lnTo>
                  <a:lnTo>
                    <a:pt x="42125" y="1193800"/>
                  </a:lnTo>
                  <a:lnTo>
                    <a:pt x="39928" y="1181100"/>
                  </a:lnTo>
                  <a:lnTo>
                    <a:pt x="38595" y="1168400"/>
                  </a:lnTo>
                  <a:lnTo>
                    <a:pt x="38100" y="1155700"/>
                  </a:lnTo>
                  <a:lnTo>
                    <a:pt x="38100" y="723900"/>
                  </a:lnTo>
                  <a:close/>
                </a:path>
                <a:path w="2670810" h="1282700">
                  <a:moveTo>
                    <a:pt x="2102104" y="723900"/>
                  </a:moveTo>
                  <a:lnTo>
                    <a:pt x="2089404" y="723900"/>
                  </a:lnTo>
                  <a:lnTo>
                    <a:pt x="2089404" y="1155700"/>
                  </a:lnTo>
                  <a:lnTo>
                    <a:pt x="2088895" y="1168400"/>
                  </a:lnTo>
                  <a:lnTo>
                    <a:pt x="2087626" y="1181100"/>
                  </a:lnTo>
                  <a:lnTo>
                    <a:pt x="2085339" y="1193800"/>
                  </a:lnTo>
                  <a:lnTo>
                    <a:pt x="2082419" y="1193800"/>
                  </a:lnTo>
                  <a:lnTo>
                    <a:pt x="2078608" y="1206500"/>
                  </a:lnTo>
                  <a:lnTo>
                    <a:pt x="2094102" y="1206500"/>
                  </a:lnTo>
                  <a:lnTo>
                    <a:pt x="2097532" y="1193800"/>
                  </a:lnTo>
                  <a:lnTo>
                    <a:pt x="2100072" y="1181100"/>
                  </a:lnTo>
                  <a:lnTo>
                    <a:pt x="2101596" y="1168400"/>
                  </a:lnTo>
                  <a:lnTo>
                    <a:pt x="2102104" y="1155700"/>
                  </a:lnTo>
                  <a:lnTo>
                    <a:pt x="2102104" y="723900"/>
                  </a:lnTo>
                  <a:close/>
                </a:path>
                <a:path w="2670810" h="1282700">
                  <a:moveTo>
                    <a:pt x="64262" y="660400"/>
                  </a:moveTo>
                  <a:lnTo>
                    <a:pt x="48717" y="660400"/>
                  </a:lnTo>
                  <a:lnTo>
                    <a:pt x="42786" y="673100"/>
                  </a:lnTo>
                  <a:lnTo>
                    <a:pt x="37680" y="685800"/>
                  </a:lnTo>
                  <a:lnTo>
                    <a:pt x="33375" y="685800"/>
                  </a:lnTo>
                  <a:lnTo>
                    <a:pt x="29984" y="698500"/>
                  </a:lnTo>
                  <a:lnTo>
                    <a:pt x="27470" y="711200"/>
                  </a:lnTo>
                  <a:lnTo>
                    <a:pt x="25946" y="723900"/>
                  </a:lnTo>
                  <a:lnTo>
                    <a:pt x="38595" y="723900"/>
                  </a:lnTo>
                  <a:lnTo>
                    <a:pt x="39928" y="711200"/>
                  </a:lnTo>
                  <a:lnTo>
                    <a:pt x="42125" y="698500"/>
                  </a:lnTo>
                  <a:lnTo>
                    <a:pt x="45084" y="698500"/>
                  </a:lnTo>
                  <a:lnTo>
                    <a:pt x="48856" y="685800"/>
                  </a:lnTo>
                  <a:lnTo>
                    <a:pt x="53301" y="673100"/>
                  </a:lnTo>
                  <a:lnTo>
                    <a:pt x="58508" y="673100"/>
                  </a:lnTo>
                  <a:lnTo>
                    <a:pt x="64262" y="660400"/>
                  </a:lnTo>
                  <a:close/>
                </a:path>
                <a:path w="2670810" h="1282700">
                  <a:moveTo>
                    <a:pt x="2078863" y="660400"/>
                  </a:moveTo>
                  <a:lnTo>
                    <a:pt x="2063369" y="660400"/>
                  </a:lnTo>
                  <a:lnTo>
                    <a:pt x="2069083" y="673100"/>
                  </a:lnTo>
                  <a:lnTo>
                    <a:pt x="2074164" y="673100"/>
                  </a:lnTo>
                  <a:lnTo>
                    <a:pt x="2078608" y="685800"/>
                  </a:lnTo>
                  <a:lnTo>
                    <a:pt x="2082419" y="698500"/>
                  </a:lnTo>
                  <a:lnTo>
                    <a:pt x="2085339" y="698500"/>
                  </a:lnTo>
                  <a:lnTo>
                    <a:pt x="2087626" y="711200"/>
                  </a:lnTo>
                  <a:lnTo>
                    <a:pt x="2088895" y="723900"/>
                  </a:lnTo>
                  <a:lnTo>
                    <a:pt x="2101596" y="723900"/>
                  </a:lnTo>
                  <a:lnTo>
                    <a:pt x="2100072" y="711200"/>
                  </a:lnTo>
                  <a:lnTo>
                    <a:pt x="2097532" y="698500"/>
                  </a:lnTo>
                  <a:lnTo>
                    <a:pt x="2094102" y="685800"/>
                  </a:lnTo>
                  <a:lnTo>
                    <a:pt x="2089785" y="685800"/>
                  </a:lnTo>
                  <a:lnTo>
                    <a:pt x="2084705" y="673100"/>
                  </a:lnTo>
                  <a:lnTo>
                    <a:pt x="2078863" y="660400"/>
                  </a:lnTo>
                  <a:close/>
                </a:path>
                <a:path w="2670810" h="1282700">
                  <a:moveTo>
                    <a:pt x="84836" y="647700"/>
                  </a:moveTo>
                  <a:lnTo>
                    <a:pt x="62534" y="647700"/>
                  </a:lnTo>
                  <a:lnTo>
                    <a:pt x="55270" y="660400"/>
                  </a:lnTo>
                  <a:lnTo>
                    <a:pt x="77495" y="660400"/>
                  </a:lnTo>
                  <a:lnTo>
                    <a:pt x="84836" y="647700"/>
                  </a:lnTo>
                  <a:close/>
                </a:path>
                <a:path w="2670810" h="1282700">
                  <a:moveTo>
                    <a:pt x="2065020" y="647700"/>
                  </a:moveTo>
                  <a:lnTo>
                    <a:pt x="2042795" y="647700"/>
                  </a:lnTo>
                  <a:lnTo>
                    <a:pt x="2050033" y="660400"/>
                  </a:lnTo>
                  <a:lnTo>
                    <a:pt x="2072386" y="660400"/>
                  </a:lnTo>
                  <a:lnTo>
                    <a:pt x="2065020" y="647700"/>
                  </a:lnTo>
                  <a:close/>
                </a:path>
                <a:path w="2670810" h="1282700">
                  <a:moveTo>
                    <a:pt x="118122" y="635000"/>
                  </a:moveTo>
                  <a:lnTo>
                    <a:pt x="78765" y="635000"/>
                  </a:lnTo>
                  <a:lnTo>
                    <a:pt x="70345" y="647700"/>
                  </a:lnTo>
                  <a:lnTo>
                    <a:pt x="109232" y="647700"/>
                  </a:lnTo>
                  <a:lnTo>
                    <a:pt x="118122" y="635000"/>
                  </a:lnTo>
                  <a:close/>
                </a:path>
                <a:path w="2670810" h="1282700">
                  <a:moveTo>
                    <a:pt x="2048891" y="635000"/>
                  </a:moveTo>
                  <a:lnTo>
                    <a:pt x="2009394" y="635000"/>
                  </a:lnTo>
                  <a:lnTo>
                    <a:pt x="2018283" y="647700"/>
                  </a:lnTo>
                  <a:lnTo>
                    <a:pt x="2057145" y="647700"/>
                  </a:lnTo>
                  <a:lnTo>
                    <a:pt x="2048891" y="635000"/>
                  </a:lnTo>
                  <a:close/>
                </a:path>
                <a:path w="2670810" h="1282700">
                  <a:moveTo>
                    <a:pt x="72682" y="622300"/>
                  </a:moveTo>
                  <a:lnTo>
                    <a:pt x="56045" y="622300"/>
                  </a:lnTo>
                  <a:lnTo>
                    <a:pt x="46329" y="635000"/>
                  </a:lnTo>
                  <a:lnTo>
                    <a:pt x="63195" y="635000"/>
                  </a:lnTo>
                  <a:lnTo>
                    <a:pt x="72682" y="622300"/>
                  </a:lnTo>
                  <a:close/>
                </a:path>
                <a:path w="2670810" h="1282700">
                  <a:moveTo>
                    <a:pt x="2457450" y="110054"/>
                  </a:moveTo>
                  <a:lnTo>
                    <a:pt x="1239139" y="622300"/>
                  </a:lnTo>
                  <a:lnTo>
                    <a:pt x="116840" y="622300"/>
                  </a:lnTo>
                  <a:lnTo>
                    <a:pt x="106705" y="635000"/>
                  </a:lnTo>
                  <a:lnTo>
                    <a:pt x="1241679" y="635000"/>
                  </a:lnTo>
                  <a:lnTo>
                    <a:pt x="2403599" y="147369"/>
                  </a:lnTo>
                  <a:lnTo>
                    <a:pt x="2457450" y="110054"/>
                  </a:lnTo>
                  <a:close/>
                </a:path>
                <a:path w="2670810" h="1282700">
                  <a:moveTo>
                    <a:pt x="2467682" y="120475"/>
                  </a:moveTo>
                  <a:lnTo>
                    <a:pt x="2403599" y="147369"/>
                  </a:lnTo>
                  <a:lnTo>
                    <a:pt x="1699895" y="635000"/>
                  </a:lnTo>
                  <a:lnTo>
                    <a:pt x="2020824" y="635000"/>
                  </a:lnTo>
                  <a:lnTo>
                    <a:pt x="2010664" y="622300"/>
                  </a:lnTo>
                  <a:lnTo>
                    <a:pt x="1740154" y="622300"/>
                  </a:lnTo>
                  <a:lnTo>
                    <a:pt x="2467682" y="120475"/>
                  </a:lnTo>
                  <a:close/>
                </a:path>
                <a:path w="2670810" h="1282700">
                  <a:moveTo>
                    <a:pt x="2071496" y="622300"/>
                  </a:moveTo>
                  <a:lnTo>
                    <a:pt x="2054860" y="622300"/>
                  </a:lnTo>
                  <a:lnTo>
                    <a:pt x="2064258" y="635000"/>
                  </a:lnTo>
                  <a:lnTo>
                    <a:pt x="2081276" y="635000"/>
                  </a:lnTo>
                  <a:lnTo>
                    <a:pt x="2071496" y="622300"/>
                  </a:lnTo>
                  <a:close/>
                </a:path>
                <a:path w="2670810" h="1282700">
                  <a:moveTo>
                    <a:pt x="115570" y="609600"/>
                  </a:moveTo>
                  <a:lnTo>
                    <a:pt x="77711" y="609600"/>
                  </a:lnTo>
                  <a:lnTo>
                    <a:pt x="66611" y="622300"/>
                  </a:lnTo>
                  <a:lnTo>
                    <a:pt x="104178" y="622300"/>
                  </a:lnTo>
                  <a:lnTo>
                    <a:pt x="115570" y="609600"/>
                  </a:lnTo>
                  <a:close/>
                </a:path>
                <a:path w="2670810" h="1282700">
                  <a:moveTo>
                    <a:pt x="2049780" y="609600"/>
                  </a:moveTo>
                  <a:lnTo>
                    <a:pt x="2011933" y="609600"/>
                  </a:lnTo>
                  <a:lnTo>
                    <a:pt x="2023364" y="622300"/>
                  </a:lnTo>
                  <a:lnTo>
                    <a:pt x="2060956" y="622300"/>
                  </a:lnTo>
                  <a:lnTo>
                    <a:pt x="2049780" y="609600"/>
                  </a:lnTo>
                  <a:close/>
                </a:path>
                <a:path w="2670810" h="1282700">
                  <a:moveTo>
                    <a:pt x="2670302" y="0"/>
                  </a:moveTo>
                  <a:lnTo>
                    <a:pt x="2667635" y="0"/>
                  </a:lnTo>
                  <a:lnTo>
                    <a:pt x="1234059" y="596900"/>
                  </a:lnTo>
                  <a:lnTo>
                    <a:pt x="114287" y="596900"/>
                  </a:lnTo>
                  <a:lnTo>
                    <a:pt x="101650" y="609600"/>
                  </a:lnTo>
                  <a:lnTo>
                    <a:pt x="1236599" y="609600"/>
                  </a:lnTo>
                  <a:lnTo>
                    <a:pt x="2487863" y="88979"/>
                  </a:lnTo>
                  <a:lnTo>
                    <a:pt x="2524633" y="63500"/>
                  </a:lnTo>
                  <a:lnTo>
                    <a:pt x="2549100" y="63500"/>
                  </a:lnTo>
                  <a:lnTo>
                    <a:pt x="2579624" y="50800"/>
                  </a:lnTo>
                  <a:lnTo>
                    <a:pt x="2597982" y="50800"/>
                  </a:lnTo>
                  <a:lnTo>
                    <a:pt x="2670302" y="0"/>
                  </a:lnTo>
                  <a:close/>
                </a:path>
                <a:path w="2670810" h="1282700">
                  <a:moveTo>
                    <a:pt x="2597982" y="50800"/>
                  </a:moveTo>
                  <a:lnTo>
                    <a:pt x="2580513" y="50800"/>
                  </a:lnTo>
                  <a:lnTo>
                    <a:pt x="2537243" y="81014"/>
                  </a:lnTo>
                  <a:lnTo>
                    <a:pt x="2542921" y="88900"/>
                  </a:lnTo>
                  <a:lnTo>
                    <a:pt x="2500392" y="106748"/>
                  </a:lnTo>
                  <a:lnTo>
                    <a:pt x="1780286" y="609600"/>
                  </a:lnTo>
                  <a:lnTo>
                    <a:pt x="2025904" y="609600"/>
                  </a:lnTo>
                  <a:lnTo>
                    <a:pt x="2013204" y="596900"/>
                  </a:lnTo>
                  <a:lnTo>
                    <a:pt x="1820545" y="596900"/>
                  </a:lnTo>
                  <a:lnTo>
                    <a:pt x="2597982" y="50800"/>
                  </a:lnTo>
                  <a:close/>
                </a:path>
                <a:path w="2670810" h="1282700">
                  <a:moveTo>
                    <a:pt x="2522354" y="82764"/>
                  </a:moveTo>
                  <a:lnTo>
                    <a:pt x="2457450" y="110054"/>
                  </a:lnTo>
                  <a:lnTo>
                    <a:pt x="2403599" y="147369"/>
                  </a:lnTo>
                  <a:lnTo>
                    <a:pt x="2467682" y="120475"/>
                  </a:lnTo>
                  <a:lnTo>
                    <a:pt x="2522354" y="82764"/>
                  </a:lnTo>
                  <a:close/>
                </a:path>
                <a:path w="2670810" h="1282700">
                  <a:moveTo>
                    <a:pt x="2534750" y="77552"/>
                  </a:moveTo>
                  <a:lnTo>
                    <a:pt x="2522354" y="82764"/>
                  </a:lnTo>
                  <a:lnTo>
                    <a:pt x="2467682" y="120475"/>
                  </a:lnTo>
                  <a:lnTo>
                    <a:pt x="2500392" y="106748"/>
                  </a:lnTo>
                  <a:lnTo>
                    <a:pt x="2537243" y="81014"/>
                  </a:lnTo>
                  <a:lnTo>
                    <a:pt x="2534750" y="77552"/>
                  </a:lnTo>
                  <a:close/>
                </a:path>
                <a:path w="2670810" h="1282700">
                  <a:moveTo>
                    <a:pt x="2530273" y="71333"/>
                  </a:moveTo>
                  <a:lnTo>
                    <a:pt x="2487863" y="88979"/>
                  </a:lnTo>
                  <a:lnTo>
                    <a:pt x="2457450" y="110054"/>
                  </a:lnTo>
                  <a:lnTo>
                    <a:pt x="2522354" y="82764"/>
                  </a:lnTo>
                  <a:lnTo>
                    <a:pt x="2531872" y="76200"/>
                  </a:lnTo>
                  <a:lnTo>
                    <a:pt x="2533777" y="76200"/>
                  </a:lnTo>
                  <a:lnTo>
                    <a:pt x="2530273" y="71333"/>
                  </a:lnTo>
                  <a:close/>
                </a:path>
                <a:path w="2670810" h="1282700">
                  <a:moveTo>
                    <a:pt x="2537243" y="81014"/>
                  </a:moveTo>
                  <a:lnTo>
                    <a:pt x="2500392" y="106748"/>
                  </a:lnTo>
                  <a:lnTo>
                    <a:pt x="2542921" y="88900"/>
                  </a:lnTo>
                  <a:lnTo>
                    <a:pt x="2537243" y="81014"/>
                  </a:lnTo>
                  <a:close/>
                </a:path>
                <a:path w="2670810" h="1282700">
                  <a:moveTo>
                    <a:pt x="2524633" y="63500"/>
                  </a:moveTo>
                  <a:lnTo>
                    <a:pt x="2487863" y="88979"/>
                  </a:lnTo>
                  <a:lnTo>
                    <a:pt x="2530273" y="71333"/>
                  </a:lnTo>
                  <a:lnTo>
                    <a:pt x="2524633" y="63500"/>
                  </a:lnTo>
                  <a:close/>
                </a:path>
                <a:path w="2670810" h="1282700">
                  <a:moveTo>
                    <a:pt x="2537968" y="76200"/>
                  </a:moveTo>
                  <a:lnTo>
                    <a:pt x="2533777" y="76200"/>
                  </a:lnTo>
                  <a:lnTo>
                    <a:pt x="2534750" y="77552"/>
                  </a:lnTo>
                  <a:lnTo>
                    <a:pt x="2537968" y="76200"/>
                  </a:lnTo>
                  <a:close/>
                </a:path>
                <a:path w="2670810" h="1282700">
                  <a:moveTo>
                    <a:pt x="2549100" y="63500"/>
                  </a:moveTo>
                  <a:lnTo>
                    <a:pt x="2524633" y="63500"/>
                  </a:lnTo>
                  <a:lnTo>
                    <a:pt x="2530273" y="71333"/>
                  </a:lnTo>
                  <a:lnTo>
                    <a:pt x="254910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22470" y="3322574"/>
              <a:ext cx="4034028" cy="97129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503420" y="3295650"/>
              <a:ext cx="4072254" cy="1017269"/>
            </a:xfrm>
            <a:custGeom>
              <a:avLst/>
              <a:gdLst/>
              <a:ahLst/>
              <a:cxnLst/>
              <a:rect l="l" t="t" r="r" b="b"/>
              <a:pathLst>
                <a:path w="4072254" h="1017270">
                  <a:moveTo>
                    <a:pt x="12700" y="519429"/>
                  </a:moveTo>
                  <a:lnTo>
                    <a:pt x="0" y="519429"/>
                  </a:lnTo>
                  <a:lnTo>
                    <a:pt x="0" y="902969"/>
                  </a:lnTo>
                  <a:lnTo>
                    <a:pt x="9016" y="947419"/>
                  </a:lnTo>
                  <a:lnTo>
                    <a:pt x="33781" y="984250"/>
                  </a:lnTo>
                  <a:lnTo>
                    <a:pt x="70230" y="1008380"/>
                  </a:lnTo>
                  <a:lnTo>
                    <a:pt x="103377" y="1017269"/>
                  </a:lnTo>
                  <a:lnTo>
                    <a:pt x="3968750" y="1017269"/>
                  </a:lnTo>
                  <a:lnTo>
                    <a:pt x="3980179" y="1016000"/>
                  </a:lnTo>
                  <a:lnTo>
                    <a:pt x="3991355" y="1012189"/>
                  </a:lnTo>
                  <a:lnTo>
                    <a:pt x="4001897" y="1008380"/>
                  </a:lnTo>
                  <a:lnTo>
                    <a:pt x="4011929" y="1004569"/>
                  </a:lnTo>
                  <a:lnTo>
                    <a:pt x="104647" y="1004569"/>
                  </a:lnTo>
                  <a:lnTo>
                    <a:pt x="94487" y="1003300"/>
                  </a:lnTo>
                  <a:lnTo>
                    <a:pt x="57912" y="988059"/>
                  </a:lnTo>
                  <a:lnTo>
                    <a:pt x="30225" y="960119"/>
                  </a:lnTo>
                  <a:lnTo>
                    <a:pt x="14858" y="923289"/>
                  </a:lnTo>
                  <a:lnTo>
                    <a:pt x="12700" y="902969"/>
                  </a:lnTo>
                  <a:lnTo>
                    <a:pt x="12700" y="519429"/>
                  </a:lnTo>
                  <a:close/>
                </a:path>
                <a:path w="4072254" h="1017270">
                  <a:moveTo>
                    <a:pt x="4072128" y="519429"/>
                  </a:moveTo>
                  <a:lnTo>
                    <a:pt x="4059428" y="519429"/>
                  </a:lnTo>
                  <a:lnTo>
                    <a:pt x="4059428" y="902969"/>
                  </a:lnTo>
                  <a:lnTo>
                    <a:pt x="4058920" y="913130"/>
                  </a:lnTo>
                  <a:lnTo>
                    <a:pt x="4047108" y="951230"/>
                  </a:lnTo>
                  <a:lnTo>
                    <a:pt x="4022216" y="981709"/>
                  </a:lnTo>
                  <a:lnTo>
                    <a:pt x="3987546" y="1000759"/>
                  </a:lnTo>
                  <a:lnTo>
                    <a:pt x="3967479" y="1004569"/>
                  </a:lnTo>
                  <a:lnTo>
                    <a:pt x="4011929" y="1004569"/>
                  </a:lnTo>
                  <a:lnTo>
                    <a:pt x="4045838" y="976630"/>
                  </a:lnTo>
                  <a:lnTo>
                    <a:pt x="4067048" y="937259"/>
                  </a:lnTo>
                  <a:lnTo>
                    <a:pt x="4072128" y="902969"/>
                  </a:lnTo>
                  <a:lnTo>
                    <a:pt x="4072128" y="519429"/>
                  </a:lnTo>
                  <a:close/>
                </a:path>
                <a:path w="4072254" h="1017270">
                  <a:moveTo>
                    <a:pt x="38050" y="519429"/>
                  </a:moveTo>
                  <a:lnTo>
                    <a:pt x="25421" y="519429"/>
                  </a:lnTo>
                  <a:lnTo>
                    <a:pt x="25400" y="902969"/>
                  </a:lnTo>
                  <a:lnTo>
                    <a:pt x="36321" y="946150"/>
                  </a:lnTo>
                  <a:lnTo>
                    <a:pt x="65024" y="976630"/>
                  </a:lnTo>
                  <a:lnTo>
                    <a:pt x="105917" y="991869"/>
                  </a:lnTo>
                  <a:lnTo>
                    <a:pt x="3966209" y="991869"/>
                  </a:lnTo>
                  <a:lnTo>
                    <a:pt x="4004775" y="979169"/>
                  </a:lnTo>
                  <a:lnTo>
                    <a:pt x="107187" y="979169"/>
                  </a:lnTo>
                  <a:lnTo>
                    <a:pt x="92201" y="976630"/>
                  </a:lnTo>
                  <a:lnTo>
                    <a:pt x="55625" y="951230"/>
                  </a:lnTo>
                  <a:lnTo>
                    <a:pt x="51180" y="946150"/>
                  </a:lnTo>
                  <a:lnTo>
                    <a:pt x="38100" y="902969"/>
                  </a:lnTo>
                  <a:lnTo>
                    <a:pt x="38100" y="670559"/>
                  </a:lnTo>
                  <a:lnTo>
                    <a:pt x="30733" y="670559"/>
                  </a:lnTo>
                  <a:lnTo>
                    <a:pt x="38050" y="519429"/>
                  </a:lnTo>
                  <a:close/>
                </a:path>
                <a:path w="4072254" h="1017270">
                  <a:moveTo>
                    <a:pt x="4034077" y="519428"/>
                  </a:moveTo>
                  <a:lnTo>
                    <a:pt x="4034028" y="902969"/>
                  </a:lnTo>
                  <a:lnTo>
                    <a:pt x="4020947" y="946150"/>
                  </a:lnTo>
                  <a:lnTo>
                    <a:pt x="4016502" y="951230"/>
                  </a:lnTo>
                  <a:lnTo>
                    <a:pt x="4011549" y="957580"/>
                  </a:lnTo>
                  <a:lnTo>
                    <a:pt x="3964939" y="979169"/>
                  </a:lnTo>
                  <a:lnTo>
                    <a:pt x="4004775" y="979169"/>
                  </a:lnTo>
                  <a:lnTo>
                    <a:pt x="4007230" y="977900"/>
                  </a:lnTo>
                  <a:lnTo>
                    <a:pt x="4014088" y="971550"/>
                  </a:lnTo>
                  <a:lnTo>
                    <a:pt x="4020438" y="966469"/>
                  </a:lnTo>
                  <a:lnTo>
                    <a:pt x="4026280" y="960119"/>
                  </a:lnTo>
                  <a:lnTo>
                    <a:pt x="4031360" y="952500"/>
                  </a:lnTo>
                  <a:lnTo>
                    <a:pt x="4035805" y="946150"/>
                  </a:lnTo>
                  <a:lnTo>
                    <a:pt x="4046728" y="902969"/>
                  </a:lnTo>
                  <a:lnTo>
                    <a:pt x="4046728" y="670559"/>
                  </a:lnTo>
                  <a:lnTo>
                    <a:pt x="4041394" y="670559"/>
                  </a:lnTo>
                  <a:lnTo>
                    <a:pt x="4034077" y="519428"/>
                  </a:lnTo>
                  <a:close/>
                </a:path>
                <a:path w="4072254" h="1017270">
                  <a:moveTo>
                    <a:pt x="12700" y="568960"/>
                  </a:moveTo>
                  <a:lnTo>
                    <a:pt x="12700" y="670559"/>
                  </a:lnTo>
                  <a:lnTo>
                    <a:pt x="25400" y="670559"/>
                  </a:lnTo>
                  <a:lnTo>
                    <a:pt x="25400" y="570229"/>
                  </a:lnTo>
                  <a:lnTo>
                    <a:pt x="22987" y="570229"/>
                  </a:lnTo>
                  <a:lnTo>
                    <a:pt x="12700" y="568960"/>
                  </a:lnTo>
                  <a:close/>
                </a:path>
                <a:path w="4072254" h="1017270">
                  <a:moveTo>
                    <a:pt x="38050" y="519428"/>
                  </a:moveTo>
                  <a:lnTo>
                    <a:pt x="30733" y="670559"/>
                  </a:lnTo>
                  <a:lnTo>
                    <a:pt x="38100" y="670559"/>
                  </a:lnTo>
                  <a:lnTo>
                    <a:pt x="38050" y="519428"/>
                  </a:lnTo>
                  <a:close/>
                </a:path>
                <a:path w="4072254" h="1017270">
                  <a:moveTo>
                    <a:pt x="4046706" y="519429"/>
                  </a:moveTo>
                  <a:lnTo>
                    <a:pt x="4034077" y="519429"/>
                  </a:lnTo>
                  <a:lnTo>
                    <a:pt x="4041394" y="670559"/>
                  </a:lnTo>
                  <a:lnTo>
                    <a:pt x="4046728" y="670559"/>
                  </a:lnTo>
                  <a:lnTo>
                    <a:pt x="4046706" y="519429"/>
                  </a:lnTo>
                  <a:close/>
                </a:path>
                <a:path w="4072254" h="1017270">
                  <a:moveTo>
                    <a:pt x="4046728" y="519871"/>
                  </a:moveTo>
                  <a:lnTo>
                    <a:pt x="4046728" y="670559"/>
                  </a:lnTo>
                  <a:lnTo>
                    <a:pt x="4059428" y="670559"/>
                  </a:lnTo>
                  <a:lnTo>
                    <a:pt x="4059428" y="570229"/>
                  </a:lnTo>
                  <a:lnTo>
                    <a:pt x="4049140" y="570229"/>
                  </a:lnTo>
                  <a:lnTo>
                    <a:pt x="4046728" y="519871"/>
                  </a:lnTo>
                  <a:close/>
                </a:path>
                <a:path w="4072254" h="1017270">
                  <a:moveTo>
                    <a:pt x="25400" y="519871"/>
                  </a:moveTo>
                  <a:lnTo>
                    <a:pt x="22987" y="570229"/>
                  </a:lnTo>
                  <a:lnTo>
                    <a:pt x="25400" y="570229"/>
                  </a:lnTo>
                  <a:lnTo>
                    <a:pt x="25400" y="519871"/>
                  </a:lnTo>
                  <a:close/>
                </a:path>
                <a:path w="4072254" h="1017270">
                  <a:moveTo>
                    <a:pt x="4059428" y="568960"/>
                  </a:moveTo>
                  <a:lnTo>
                    <a:pt x="4049140" y="570229"/>
                  </a:lnTo>
                  <a:lnTo>
                    <a:pt x="4059428" y="570229"/>
                  </a:lnTo>
                  <a:lnTo>
                    <a:pt x="4059428" y="568960"/>
                  </a:lnTo>
                  <a:close/>
                </a:path>
                <a:path w="4072254" h="1017270">
                  <a:moveTo>
                    <a:pt x="19050" y="518794"/>
                  </a:moveTo>
                  <a:lnTo>
                    <a:pt x="25383" y="519428"/>
                  </a:lnTo>
                  <a:lnTo>
                    <a:pt x="25400" y="519871"/>
                  </a:lnTo>
                  <a:lnTo>
                    <a:pt x="25441" y="519008"/>
                  </a:lnTo>
                  <a:lnTo>
                    <a:pt x="19050" y="518794"/>
                  </a:lnTo>
                  <a:close/>
                </a:path>
                <a:path w="4072254" h="1017270">
                  <a:moveTo>
                    <a:pt x="4053078" y="518794"/>
                  </a:moveTo>
                  <a:lnTo>
                    <a:pt x="4046686" y="519008"/>
                  </a:lnTo>
                  <a:lnTo>
                    <a:pt x="4046728" y="519871"/>
                  </a:lnTo>
                  <a:lnTo>
                    <a:pt x="4046744" y="519428"/>
                  </a:lnTo>
                  <a:lnTo>
                    <a:pt x="4053078" y="518794"/>
                  </a:lnTo>
                  <a:close/>
                </a:path>
                <a:path w="4072254" h="1017270">
                  <a:moveTo>
                    <a:pt x="1659763" y="36829"/>
                  </a:moveTo>
                  <a:lnTo>
                    <a:pt x="692657" y="429260"/>
                  </a:lnTo>
                  <a:lnTo>
                    <a:pt x="105917" y="429260"/>
                  </a:lnTo>
                  <a:lnTo>
                    <a:pt x="97027" y="430529"/>
                  </a:lnTo>
                  <a:lnTo>
                    <a:pt x="58038" y="449579"/>
                  </a:lnTo>
                  <a:lnTo>
                    <a:pt x="32384" y="483869"/>
                  </a:lnTo>
                  <a:lnTo>
                    <a:pt x="25441" y="519008"/>
                  </a:lnTo>
                  <a:lnTo>
                    <a:pt x="38050" y="519428"/>
                  </a:lnTo>
                  <a:lnTo>
                    <a:pt x="38480" y="510539"/>
                  </a:lnTo>
                  <a:lnTo>
                    <a:pt x="39750" y="502919"/>
                  </a:lnTo>
                  <a:lnTo>
                    <a:pt x="60705" y="464819"/>
                  </a:lnTo>
                  <a:lnTo>
                    <a:pt x="99567" y="443229"/>
                  </a:lnTo>
                  <a:lnTo>
                    <a:pt x="107187" y="441960"/>
                  </a:lnTo>
                  <a:lnTo>
                    <a:pt x="695197" y="441960"/>
                  </a:lnTo>
                  <a:lnTo>
                    <a:pt x="1648587" y="54610"/>
                  </a:lnTo>
                  <a:lnTo>
                    <a:pt x="1661316" y="54610"/>
                  </a:lnTo>
                  <a:lnTo>
                    <a:pt x="1659763" y="36829"/>
                  </a:lnTo>
                  <a:close/>
                </a:path>
                <a:path w="4072254" h="1017270">
                  <a:moveTo>
                    <a:pt x="1661316" y="54610"/>
                  </a:moveTo>
                  <a:lnTo>
                    <a:pt x="1648587" y="54610"/>
                  </a:lnTo>
                  <a:lnTo>
                    <a:pt x="1682495" y="441960"/>
                  </a:lnTo>
                  <a:lnTo>
                    <a:pt x="3964939" y="441960"/>
                  </a:lnTo>
                  <a:lnTo>
                    <a:pt x="3972559" y="443229"/>
                  </a:lnTo>
                  <a:lnTo>
                    <a:pt x="4011549" y="464819"/>
                  </a:lnTo>
                  <a:lnTo>
                    <a:pt x="4032504" y="502919"/>
                  </a:lnTo>
                  <a:lnTo>
                    <a:pt x="4034077" y="519428"/>
                  </a:lnTo>
                  <a:lnTo>
                    <a:pt x="4046686" y="519008"/>
                  </a:lnTo>
                  <a:lnTo>
                    <a:pt x="4035932" y="476250"/>
                  </a:lnTo>
                  <a:lnTo>
                    <a:pt x="4007230" y="444500"/>
                  </a:lnTo>
                  <a:lnTo>
                    <a:pt x="3966209" y="429260"/>
                  </a:lnTo>
                  <a:lnTo>
                    <a:pt x="1694052" y="429260"/>
                  </a:lnTo>
                  <a:lnTo>
                    <a:pt x="1661316" y="54610"/>
                  </a:lnTo>
                  <a:close/>
                </a:path>
                <a:path w="4072254" h="1017270">
                  <a:moveTo>
                    <a:pt x="1682114" y="0"/>
                  </a:moveTo>
                  <a:lnTo>
                    <a:pt x="687704" y="403860"/>
                  </a:lnTo>
                  <a:lnTo>
                    <a:pt x="103250" y="403860"/>
                  </a:lnTo>
                  <a:lnTo>
                    <a:pt x="81025" y="408939"/>
                  </a:lnTo>
                  <a:lnTo>
                    <a:pt x="41782" y="430529"/>
                  </a:lnTo>
                  <a:lnTo>
                    <a:pt x="13969" y="463550"/>
                  </a:lnTo>
                  <a:lnTo>
                    <a:pt x="507" y="506729"/>
                  </a:lnTo>
                  <a:lnTo>
                    <a:pt x="0" y="518160"/>
                  </a:lnTo>
                  <a:lnTo>
                    <a:pt x="19050" y="518794"/>
                  </a:lnTo>
                  <a:lnTo>
                    <a:pt x="12700" y="518160"/>
                  </a:lnTo>
                  <a:lnTo>
                    <a:pt x="13207" y="508000"/>
                  </a:lnTo>
                  <a:lnTo>
                    <a:pt x="25145" y="469900"/>
                  </a:lnTo>
                  <a:lnTo>
                    <a:pt x="42799" y="447039"/>
                  </a:lnTo>
                  <a:lnTo>
                    <a:pt x="49910" y="439419"/>
                  </a:lnTo>
                  <a:lnTo>
                    <a:pt x="84708" y="420369"/>
                  </a:lnTo>
                  <a:lnTo>
                    <a:pt x="94487" y="419100"/>
                  </a:lnTo>
                  <a:lnTo>
                    <a:pt x="104647" y="416560"/>
                  </a:lnTo>
                  <a:lnTo>
                    <a:pt x="690117" y="416560"/>
                  </a:lnTo>
                  <a:lnTo>
                    <a:pt x="1670939" y="19050"/>
                  </a:lnTo>
                  <a:lnTo>
                    <a:pt x="1683780" y="19050"/>
                  </a:lnTo>
                  <a:lnTo>
                    <a:pt x="1682114" y="0"/>
                  </a:lnTo>
                  <a:close/>
                </a:path>
                <a:path w="4072254" h="1017270">
                  <a:moveTo>
                    <a:pt x="1683780" y="19050"/>
                  </a:moveTo>
                  <a:lnTo>
                    <a:pt x="1670939" y="19050"/>
                  </a:lnTo>
                  <a:lnTo>
                    <a:pt x="1705737" y="416560"/>
                  </a:lnTo>
                  <a:lnTo>
                    <a:pt x="3967479" y="416560"/>
                  </a:lnTo>
                  <a:lnTo>
                    <a:pt x="3977639" y="419100"/>
                  </a:lnTo>
                  <a:lnTo>
                    <a:pt x="4014343" y="434339"/>
                  </a:lnTo>
                  <a:lnTo>
                    <a:pt x="4029455" y="447039"/>
                  </a:lnTo>
                  <a:lnTo>
                    <a:pt x="4036059" y="453389"/>
                  </a:lnTo>
                  <a:lnTo>
                    <a:pt x="4054855" y="488950"/>
                  </a:lnTo>
                  <a:lnTo>
                    <a:pt x="4059428" y="518160"/>
                  </a:lnTo>
                  <a:lnTo>
                    <a:pt x="4053078" y="518794"/>
                  </a:lnTo>
                  <a:lnTo>
                    <a:pt x="4072128" y="518160"/>
                  </a:lnTo>
                  <a:lnTo>
                    <a:pt x="4063110" y="473710"/>
                  </a:lnTo>
                  <a:lnTo>
                    <a:pt x="4038473" y="438150"/>
                  </a:lnTo>
                  <a:lnTo>
                    <a:pt x="4001897" y="412750"/>
                  </a:lnTo>
                  <a:lnTo>
                    <a:pt x="3968877" y="403860"/>
                  </a:lnTo>
                  <a:lnTo>
                    <a:pt x="1717420" y="403860"/>
                  </a:lnTo>
                  <a:lnTo>
                    <a:pt x="168378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3023" y="3822191"/>
              <a:ext cx="1363218" cy="56769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719734" y="3891229"/>
            <a:ext cx="10496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Verdana"/>
                <a:cs typeface="Verdana"/>
              </a:rPr>
              <a:t>Enteral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63896" y="3860291"/>
            <a:ext cx="1841753" cy="567690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5411851" y="3929888"/>
            <a:ext cx="15284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Verdana"/>
                <a:cs typeface="Verdana"/>
              </a:rPr>
              <a:t>Parenter</a:t>
            </a:r>
            <a:r>
              <a:rPr sz="2000" b="1" spc="5" dirty="0">
                <a:latin typeface="Verdana"/>
                <a:cs typeface="Verdana"/>
              </a:rPr>
              <a:t>a</a:t>
            </a:r>
            <a:r>
              <a:rPr sz="2000" b="1" dirty="0">
                <a:latin typeface="Verdana"/>
                <a:cs typeface="Verdana"/>
              </a:rPr>
              <a:t>l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2592" y="4704715"/>
            <a:ext cx="1771014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265" indent="-203200">
              <a:lnSpc>
                <a:spcPct val="100000"/>
              </a:lnSpc>
              <a:spcBef>
                <a:spcPts val="100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b="1" spc="-5" dirty="0">
                <a:latin typeface="Verdana"/>
                <a:cs typeface="Verdana"/>
              </a:rPr>
              <a:t>Oral</a:t>
            </a:r>
            <a:endParaRPr sz="2000">
              <a:latin typeface="Verdana"/>
              <a:cs typeface="Verdana"/>
            </a:endParaRPr>
          </a:p>
          <a:p>
            <a:pPr marL="215265" indent="-203200">
              <a:lnSpc>
                <a:spcPct val="100000"/>
              </a:lnSpc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b="1" spc="-5" dirty="0">
                <a:latin typeface="Verdana"/>
                <a:cs typeface="Verdana"/>
              </a:rPr>
              <a:t>Sublingual</a:t>
            </a:r>
            <a:endParaRPr sz="2000">
              <a:latin typeface="Verdana"/>
              <a:cs typeface="Verdana"/>
            </a:endParaRPr>
          </a:p>
          <a:p>
            <a:pPr marL="215265" indent="-203200">
              <a:lnSpc>
                <a:spcPct val="100000"/>
              </a:lnSpc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b="1" spc="-5" dirty="0">
                <a:latin typeface="Verdana"/>
                <a:cs typeface="Verdana"/>
              </a:rPr>
              <a:t>Rectal</a:t>
            </a:r>
            <a:endParaRPr sz="2000">
              <a:latin typeface="Verdana"/>
              <a:cs typeface="Verdana"/>
            </a:endParaRPr>
          </a:p>
          <a:p>
            <a:pPr marL="215265" indent="-203200">
              <a:lnSpc>
                <a:spcPct val="100000"/>
              </a:lnSpc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b="1" dirty="0">
                <a:latin typeface="Verdana"/>
                <a:cs typeface="Verdana"/>
              </a:rPr>
              <a:t>Buccal</a:t>
            </a:r>
            <a:r>
              <a:rPr sz="2000" b="1" spc="-8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etc.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148393" y="4503229"/>
            <a:ext cx="3597275" cy="2026285"/>
            <a:chOff x="3148393" y="4503229"/>
            <a:chExt cx="3597275" cy="2026285"/>
          </a:xfrm>
        </p:grpSpPr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53155" y="4507991"/>
              <a:ext cx="3587496" cy="201625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153155" y="4507991"/>
              <a:ext cx="3587750" cy="2016760"/>
            </a:xfrm>
            <a:custGeom>
              <a:avLst/>
              <a:gdLst/>
              <a:ahLst/>
              <a:cxnLst/>
              <a:rect l="l" t="t" r="r" b="b"/>
              <a:pathLst>
                <a:path w="3587750" h="2016759">
                  <a:moveTo>
                    <a:pt x="0" y="336041"/>
                  </a:moveTo>
                  <a:lnTo>
                    <a:pt x="3644" y="286394"/>
                  </a:lnTo>
                  <a:lnTo>
                    <a:pt x="14231" y="239004"/>
                  </a:lnTo>
                  <a:lnTo>
                    <a:pt x="31239" y="194394"/>
                  </a:lnTo>
                  <a:lnTo>
                    <a:pt x="54149" y="153082"/>
                  </a:lnTo>
                  <a:lnTo>
                    <a:pt x="82440" y="115591"/>
                  </a:lnTo>
                  <a:lnTo>
                    <a:pt x="115591" y="82440"/>
                  </a:lnTo>
                  <a:lnTo>
                    <a:pt x="153082" y="54149"/>
                  </a:lnTo>
                  <a:lnTo>
                    <a:pt x="194394" y="31239"/>
                  </a:lnTo>
                  <a:lnTo>
                    <a:pt x="239004" y="14231"/>
                  </a:lnTo>
                  <a:lnTo>
                    <a:pt x="286394" y="3644"/>
                  </a:lnTo>
                  <a:lnTo>
                    <a:pt x="336042" y="0"/>
                  </a:lnTo>
                  <a:lnTo>
                    <a:pt x="3251454" y="0"/>
                  </a:lnTo>
                  <a:lnTo>
                    <a:pt x="3301101" y="3644"/>
                  </a:lnTo>
                  <a:lnTo>
                    <a:pt x="3348491" y="14231"/>
                  </a:lnTo>
                  <a:lnTo>
                    <a:pt x="3393101" y="31239"/>
                  </a:lnTo>
                  <a:lnTo>
                    <a:pt x="3434413" y="54149"/>
                  </a:lnTo>
                  <a:lnTo>
                    <a:pt x="3471904" y="82440"/>
                  </a:lnTo>
                  <a:lnTo>
                    <a:pt x="3505055" y="115591"/>
                  </a:lnTo>
                  <a:lnTo>
                    <a:pt x="3533346" y="153082"/>
                  </a:lnTo>
                  <a:lnTo>
                    <a:pt x="3556256" y="194394"/>
                  </a:lnTo>
                  <a:lnTo>
                    <a:pt x="3573264" y="239004"/>
                  </a:lnTo>
                  <a:lnTo>
                    <a:pt x="3583851" y="286394"/>
                  </a:lnTo>
                  <a:lnTo>
                    <a:pt x="3587496" y="336041"/>
                  </a:lnTo>
                  <a:lnTo>
                    <a:pt x="3587496" y="1680209"/>
                  </a:lnTo>
                  <a:lnTo>
                    <a:pt x="3583851" y="1729866"/>
                  </a:lnTo>
                  <a:lnTo>
                    <a:pt x="3573264" y="1777261"/>
                  </a:lnTo>
                  <a:lnTo>
                    <a:pt x="3556256" y="1821874"/>
                  </a:lnTo>
                  <a:lnTo>
                    <a:pt x="3533346" y="1863185"/>
                  </a:lnTo>
                  <a:lnTo>
                    <a:pt x="3505055" y="1900675"/>
                  </a:lnTo>
                  <a:lnTo>
                    <a:pt x="3471904" y="1933824"/>
                  </a:lnTo>
                  <a:lnTo>
                    <a:pt x="3434413" y="1962112"/>
                  </a:lnTo>
                  <a:lnTo>
                    <a:pt x="3393101" y="1985018"/>
                  </a:lnTo>
                  <a:lnTo>
                    <a:pt x="3348491" y="2002023"/>
                  </a:lnTo>
                  <a:lnTo>
                    <a:pt x="3301101" y="2012608"/>
                  </a:lnTo>
                  <a:lnTo>
                    <a:pt x="3251454" y="2016251"/>
                  </a:lnTo>
                  <a:lnTo>
                    <a:pt x="336042" y="2016251"/>
                  </a:lnTo>
                  <a:lnTo>
                    <a:pt x="286394" y="2012608"/>
                  </a:lnTo>
                  <a:lnTo>
                    <a:pt x="239004" y="2002023"/>
                  </a:lnTo>
                  <a:lnTo>
                    <a:pt x="194394" y="1985018"/>
                  </a:lnTo>
                  <a:lnTo>
                    <a:pt x="153082" y="1962112"/>
                  </a:lnTo>
                  <a:lnTo>
                    <a:pt x="115591" y="1933824"/>
                  </a:lnTo>
                  <a:lnTo>
                    <a:pt x="82440" y="1900675"/>
                  </a:lnTo>
                  <a:lnTo>
                    <a:pt x="54149" y="1863185"/>
                  </a:lnTo>
                  <a:lnTo>
                    <a:pt x="31239" y="1821874"/>
                  </a:lnTo>
                  <a:lnTo>
                    <a:pt x="14231" y="1777261"/>
                  </a:lnTo>
                  <a:lnTo>
                    <a:pt x="3644" y="1729866"/>
                  </a:lnTo>
                  <a:lnTo>
                    <a:pt x="0" y="1680209"/>
                  </a:lnTo>
                  <a:lnTo>
                    <a:pt x="0" y="33604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330321" y="4587366"/>
            <a:ext cx="16224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Verdana"/>
                <a:cs typeface="Verdana"/>
              </a:rPr>
              <a:t>INJECTION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30321" y="5197221"/>
            <a:ext cx="247015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265" indent="-203200">
              <a:lnSpc>
                <a:spcPct val="100000"/>
              </a:lnSpc>
              <a:spcBef>
                <a:spcPts val="100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b="1" dirty="0">
                <a:latin typeface="Verdana"/>
                <a:cs typeface="Verdana"/>
              </a:rPr>
              <a:t>Intravenous</a:t>
            </a:r>
            <a:endParaRPr sz="2000">
              <a:latin typeface="Verdana"/>
              <a:cs typeface="Verdana"/>
            </a:endParaRPr>
          </a:p>
          <a:p>
            <a:pPr marL="215265" indent="-203200">
              <a:lnSpc>
                <a:spcPct val="100000"/>
              </a:lnSpc>
              <a:spcBef>
                <a:spcPts val="5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b="1" dirty="0">
                <a:latin typeface="Verdana"/>
                <a:cs typeface="Verdana"/>
              </a:rPr>
              <a:t>Intra-arterial</a:t>
            </a:r>
            <a:endParaRPr sz="2000">
              <a:latin typeface="Verdana"/>
              <a:cs typeface="Verdana"/>
            </a:endParaRPr>
          </a:p>
          <a:p>
            <a:pPr marL="215265" indent="-203200">
              <a:lnSpc>
                <a:spcPct val="100000"/>
              </a:lnSpc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b="1" spc="-5" dirty="0">
                <a:latin typeface="Verdana"/>
                <a:cs typeface="Verdana"/>
              </a:rPr>
              <a:t>Intramuscular</a:t>
            </a:r>
            <a:endParaRPr sz="2000">
              <a:latin typeface="Verdana"/>
              <a:cs typeface="Verdana"/>
            </a:endParaRPr>
          </a:p>
          <a:p>
            <a:pPr marL="215265" indent="-203200">
              <a:lnSpc>
                <a:spcPct val="100000"/>
              </a:lnSpc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b="1" dirty="0">
                <a:latin typeface="Verdana"/>
                <a:cs typeface="Verdana"/>
              </a:rPr>
              <a:t>Subdermal,</a:t>
            </a:r>
            <a:r>
              <a:rPr sz="2000" b="1" spc="-10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etc.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892861" y="4503229"/>
            <a:ext cx="2663190" cy="2026285"/>
            <a:chOff x="6892861" y="4503229"/>
            <a:chExt cx="2663190" cy="2026285"/>
          </a:xfrm>
        </p:grpSpPr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97623" y="4507991"/>
              <a:ext cx="2653283" cy="201625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897623" y="4507991"/>
              <a:ext cx="2653665" cy="2016760"/>
            </a:xfrm>
            <a:custGeom>
              <a:avLst/>
              <a:gdLst/>
              <a:ahLst/>
              <a:cxnLst/>
              <a:rect l="l" t="t" r="r" b="b"/>
              <a:pathLst>
                <a:path w="2653665" h="2016759">
                  <a:moveTo>
                    <a:pt x="0" y="336041"/>
                  </a:moveTo>
                  <a:lnTo>
                    <a:pt x="3644" y="286394"/>
                  </a:lnTo>
                  <a:lnTo>
                    <a:pt x="14231" y="239004"/>
                  </a:lnTo>
                  <a:lnTo>
                    <a:pt x="31239" y="194394"/>
                  </a:lnTo>
                  <a:lnTo>
                    <a:pt x="54149" y="153082"/>
                  </a:lnTo>
                  <a:lnTo>
                    <a:pt x="82440" y="115591"/>
                  </a:lnTo>
                  <a:lnTo>
                    <a:pt x="115591" y="82440"/>
                  </a:lnTo>
                  <a:lnTo>
                    <a:pt x="153082" y="54149"/>
                  </a:lnTo>
                  <a:lnTo>
                    <a:pt x="194394" y="31239"/>
                  </a:lnTo>
                  <a:lnTo>
                    <a:pt x="239004" y="14231"/>
                  </a:lnTo>
                  <a:lnTo>
                    <a:pt x="286394" y="3644"/>
                  </a:lnTo>
                  <a:lnTo>
                    <a:pt x="336042" y="0"/>
                  </a:lnTo>
                  <a:lnTo>
                    <a:pt x="2317242" y="0"/>
                  </a:lnTo>
                  <a:lnTo>
                    <a:pt x="2366889" y="3644"/>
                  </a:lnTo>
                  <a:lnTo>
                    <a:pt x="2414279" y="14231"/>
                  </a:lnTo>
                  <a:lnTo>
                    <a:pt x="2458889" y="31239"/>
                  </a:lnTo>
                  <a:lnTo>
                    <a:pt x="2500201" y="54149"/>
                  </a:lnTo>
                  <a:lnTo>
                    <a:pt x="2537692" y="82440"/>
                  </a:lnTo>
                  <a:lnTo>
                    <a:pt x="2570843" y="115591"/>
                  </a:lnTo>
                  <a:lnTo>
                    <a:pt x="2599134" y="153082"/>
                  </a:lnTo>
                  <a:lnTo>
                    <a:pt x="2622044" y="194394"/>
                  </a:lnTo>
                  <a:lnTo>
                    <a:pt x="2639052" y="239004"/>
                  </a:lnTo>
                  <a:lnTo>
                    <a:pt x="2649639" y="286394"/>
                  </a:lnTo>
                  <a:lnTo>
                    <a:pt x="2653283" y="336041"/>
                  </a:lnTo>
                  <a:lnTo>
                    <a:pt x="2653283" y="1680209"/>
                  </a:lnTo>
                  <a:lnTo>
                    <a:pt x="2649639" y="1729866"/>
                  </a:lnTo>
                  <a:lnTo>
                    <a:pt x="2639052" y="1777261"/>
                  </a:lnTo>
                  <a:lnTo>
                    <a:pt x="2622044" y="1821874"/>
                  </a:lnTo>
                  <a:lnTo>
                    <a:pt x="2599134" y="1863185"/>
                  </a:lnTo>
                  <a:lnTo>
                    <a:pt x="2570843" y="1900675"/>
                  </a:lnTo>
                  <a:lnTo>
                    <a:pt x="2537692" y="1933824"/>
                  </a:lnTo>
                  <a:lnTo>
                    <a:pt x="2500201" y="1962112"/>
                  </a:lnTo>
                  <a:lnTo>
                    <a:pt x="2458889" y="1985018"/>
                  </a:lnTo>
                  <a:lnTo>
                    <a:pt x="2414279" y="2002023"/>
                  </a:lnTo>
                  <a:lnTo>
                    <a:pt x="2366889" y="2012608"/>
                  </a:lnTo>
                  <a:lnTo>
                    <a:pt x="2317242" y="2016251"/>
                  </a:lnTo>
                  <a:lnTo>
                    <a:pt x="336042" y="2016251"/>
                  </a:lnTo>
                  <a:lnTo>
                    <a:pt x="286394" y="2012608"/>
                  </a:lnTo>
                  <a:lnTo>
                    <a:pt x="239004" y="2002023"/>
                  </a:lnTo>
                  <a:lnTo>
                    <a:pt x="194394" y="1985018"/>
                  </a:lnTo>
                  <a:lnTo>
                    <a:pt x="153082" y="1962112"/>
                  </a:lnTo>
                  <a:lnTo>
                    <a:pt x="115591" y="1933824"/>
                  </a:lnTo>
                  <a:lnTo>
                    <a:pt x="82440" y="1900675"/>
                  </a:lnTo>
                  <a:lnTo>
                    <a:pt x="54149" y="1863185"/>
                  </a:lnTo>
                  <a:lnTo>
                    <a:pt x="31239" y="1821874"/>
                  </a:lnTo>
                  <a:lnTo>
                    <a:pt x="14231" y="1777261"/>
                  </a:lnTo>
                  <a:lnTo>
                    <a:pt x="3644" y="1729866"/>
                  </a:lnTo>
                  <a:lnTo>
                    <a:pt x="0" y="1680209"/>
                  </a:lnTo>
                  <a:lnTo>
                    <a:pt x="0" y="33604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076058" y="4602607"/>
            <a:ext cx="100139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Verdana"/>
                <a:cs typeface="Verdana"/>
              </a:rPr>
              <a:t>OTHER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76058" y="5181980"/>
            <a:ext cx="246824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265" indent="-203200">
              <a:lnSpc>
                <a:spcPct val="100000"/>
              </a:lnSpc>
              <a:spcBef>
                <a:spcPts val="100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b="1" dirty="0">
                <a:latin typeface="Verdana"/>
                <a:cs typeface="Verdana"/>
              </a:rPr>
              <a:t>Inhalation</a:t>
            </a:r>
            <a:endParaRPr sz="2000">
              <a:latin typeface="Verdana"/>
              <a:cs typeface="Verdana"/>
            </a:endParaRPr>
          </a:p>
          <a:p>
            <a:pPr marL="215265" indent="-203200">
              <a:lnSpc>
                <a:spcPct val="100000"/>
              </a:lnSpc>
              <a:spcBef>
                <a:spcPts val="5"/>
              </a:spcBef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b="1" dirty="0">
                <a:latin typeface="Verdana"/>
                <a:cs typeface="Verdana"/>
              </a:rPr>
              <a:t>Transdermal</a:t>
            </a:r>
            <a:endParaRPr sz="2000">
              <a:latin typeface="Verdana"/>
              <a:cs typeface="Verdana"/>
            </a:endParaRPr>
          </a:p>
          <a:p>
            <a:pPr marL="215265" indent="-203200">
              <a:lnSpc>
                <a:spcPct val="100000"/>
              </a:lnSpc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b="1" dirty="0">
                <a:latin typeface="Verdana"/>
                <a:cs typeface="Verdana"/>
              </a:rPr>
              <a:t>Instil</a:t>
            </a:r>
            <a:r>
              <a:rPr sz="2000" b="1" spc="-10" dirty="0">
                <a:latin typeface="Verdana"/>
                <a:cs typeface="Verdana"/>
              </a:rPr>
              <a:t>l</a:t>
            </a:r>
            <a:r>
              <a:rPr sz="2000" b="1" dirty="0">
                <a:latin typeface="Verdana"/>
                <a:cs typeface="Verdana"/>
              </a:rPr>
              <a:t>y</a:t>
            </a:r>
            <a:r>
              <a:rPr sz="2000" b="1" spc="5" dirty="0">
                <a:latin typeface="Verdana"/>
                <a:cs typeface="Verdana"/>
              </a:rPr>
              <a:t>a</a:t>
            </a:r>
            <a:r>
              <a:rPr sz="2000" b="1" dirty="0">
                <a:latin typeface="Verdana"/>
                <a:cs typeface="Verdana"/>
              </a:rPr>
              <a:t>tsionny</a:t>
            </a:r>
            <a:endParaRPr sz="2000">
              <a:latin typeface="Verdana"/>
              <a:cs typeface="Verdana"/>
            </a:endParaRPr>
          </a:p>
          <a:p>
            <a:pPr marL="215265" indent="-203200">
              <a:lnSpc>
                <a:spcPct val="100000"/>
              </a:lnSpc>
              <a:buSzPct val="95000"/>
              <a:buFont typeface="Wingdings"/>
              <a:buChar char=""/>
              <a:tabLst>
                <a:tab pos="215900" algn="l"/>
              </a:tabLst>
            </a:pPr>
            <a:r>
              <a:rPr sz="2000" b="1" dirty="0">
                <a:latin typeface="Verdana"/>
                <a:cs typeface="Verdana"/>
              </a:rPr>
              <a:t>Intranasal</a:t>
            </a:r>
            <a:r>
              <a:rPr sz="2000" b="1" spc="-6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etc.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33" name="object 3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04544" y="0"/>
            <a:ext cx="7319009" cy="898398"/>
          </a:xfrm>
          <a:prstGeom prst="rect">
            <a:avLst/>
          </a:prstGeom>
        </p:spPr>
      </p:pic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1463421" y="0"/>
            <a:ext cx="69773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CC0518"/>
                </a:solidFill>
              </a:rPr>
              <a:t>TYPE</a:t>
            </a:r>
            <a:r>
              <a:rPr spc="-25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OF</a:t>
            </a:r>
            <a:r>
              <a:rPr spc="-20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MEDICINAL</a:t>
            </a:r>
            <a:r>
              <a:rPr spc="-30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FORM</a:t>
            </a:r>
          </a:p>
          <a:p>
            <a:pPr algn="ctr">
              <a:lnSpc>
                <a:spcPct val="100000"/>
              </a:lnSpc>
            </a:pPr>
            <a:r>
              <a:rPr spc="-5" dirty="0"/>
              <a:t>AND THE</a:t>
            </a:r>
            <a:r>
              <a:rPr spc="20" dirty="0"/>
              <a:t> </a:t>
            </a:r>
            <a:r>
              <a:rPr spc="-5" dirty="0">
                <a:solidFill>
                  <a:srgbClr val="1207A0"/>
                </a:solidFill>
              </a:rPr>
              <a:t>WAY OF</a:t>
            </a:r>
            <a:r>
              <a:rPr dirty="0">
                <a:solidFill>
                  <a:srgbClr val="1207A0"/>
                </a:solidFill>
              </a:rPr>
              <a:t> </a:t>
            </a:r>
            <a:r>
              <a:rPr spc="-5" dirty="0">
                <a:solidFill>
                  <a:srgbClr val="1207A0"/>
                </a:solidFill>
              </a:rPr>
              <a:t>ITS</a:t>
            </a:r>
            <a:r>
              <a:rPr spc="15" dirty="0">
                <a:solidFill>
                  <a:srgbClr val="1207A0"/>
                </a:solidFill>
              </a:rPr>
              <a:t> </a:t>
            </a:r>
            <a:r>
              <a:rPr spc="-10" dirty="0">
                <a:solidFill>
                  <a:srgbClr val="1207A0"/>
                </a:solidFill>
              </a:rPr>
              <a:t>ADMINISTRATION</a:t>
            </a: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16</a:t>
            </a:fld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0673" y="1126998"/>
              <a:ext cx="8502396" cy="179831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01624" y="1107947"/>
              <a:ext cx="8540750" cy="1837689"/>
            </a:xfrm>
            <a:custGeom>
              <a:avLst/>
              <a:gdLst/>
              <a:ahLst/>
              <a:cxnLst/>
              <a:rect l="l" t="t" r="r" b="b"/>
              <a:pathLst>
                <a:path w="8540750" h="1837689">
                  <a:moveTo>
                    <a:pt x="8540496" y="0"/>
                  </a:moveTo>
                  <a:lnTo>
                    <a:pt x="0" y="0"/>
                  </a:lnTo>
                  <a:lnTo>
                    <a:pt x="0" y="1236979"/>
                  </a:lnTo>
                  <a:lnTo>
                    <a:pt x="3578605" y="1236979"/>
                  </a:lnTo>
                  <a:lnTo>
                    <a:pt x="3578605" y="1437259"/>
                  </a:lnTo>
                  <a:lnTo>
                    <a:pt x="2851404" y="1437259"/>
                  </a:lnTo>
                  <a:lnTo>
                    <a:pt x="4270248" y="1837181"/>
                  </a:lnTo>
                  <a:lnTo>
                    <a:pt x="4317111" y="1823974"/>
                  </a:lnTo>
                  <a:lnTo>
                    <a:pt x="4270248" y="1823974"/>
                  </a:lnTo>
                  <a:lnTo>
                    <a:pt x="2943225" y="1449959"/>
                  </a:lnTo>
                  <a:lnTo>
                    <a:pt x="3591305" y="1449959"/>
                  </a:lnTo>
                  <a:lnTo>
                    <a:pt x="3591305" y="1224279"/>
                  </a:lnTo>
                  <a:lnTo>
                    <a:pt x="12700" y="1224279"/>
                  </a:lnTo>
                  <a:lnTo>
                    <a:pt x="12700" y="12700"/>
                  </a:lnTo>
                  <a:lnTo>
                    <a:pt x="8540496" y="12700"/>
                  </a:lnTo>
                  <a:lnTo>
                    <a:pt x="8540496" y="0"/>
                  </a:lnTo>
                  <a:close/>
                </a:path>
                <a:path w="8540750" h="1837689">
                  <a:moveTo>
                    <a:pt x="8540496" y="12700"/>
                  </a:moveTo>
                  <a:lnTo>
                    <a:pt x="8527796" y="12700"/>
                  </a:lnTo>
                  <a:lnTo>
                    <a:pt x="8527796" y="1224279"/>
                  </a:lnTo>
                  <a:lnTo>
                    <a:pt x="4949190" y="1224279"/>
                  </a:lnTo>
                  <a:lnTo>
                    <a:pt x="4949190" y="1449959"/>
                  </a:lnTo>
                  <a:lnTo>
                    <a:pt x="5597271" y="1449959"/>
                  </a:lnTo>
                  <a:lnTo>
                    <a:pt x="4270248" y="1823974"/>
                  </a:lnTo>
                  <a:lnTo>
                    <a:pt x="4317111" y="1823974"/>
                  </a:lnTo>
                  <a:lnTo>
                    <a:pt x="5689219" y="1437259"/>
                  </a:lnTo>
                  <a:lnTo>
                    <a:pt x="4961890" y="1437259"/>
                  </a:lnTo>
                  <a:lnTo>
                    <a:pt x="4961890" y="1236979"/>
                  </a:lnTo>
                  <a:lnTo>
                    <a:pt x="8540496" y="1236979"/>
                  </a:lnTo>
                  <a:lnTo>
                    <a:pt x="8540496" y="12700"/>
                  </a:lnTo>
                  <a:close/>
                </a:path>
                <a:path w="8540750" h="1837689">
                  <a:moveTo>
                    <a:pt x="8515096" y="25400"/>
                  </a:moveTo>
                  <a:lnTo>
                    <a:pt x="25400" y="25400"/>
                  </a:lnTo>
                  <a:lnTo>
                    <a:pt x="25400" y="1211579"/>
                  </a:lnTo>
                  <a:lnTo>
                    <a:pt x="3604005" y="1211579"/>
                  </a:lnTo>
                  <a:lnTo>
                    <a:pt x="3604005" y="1462659"/>
                  </a:lnTo>
                  <a:lnTo>
                    <a:pt x="3035173" y="1462659"/>
                  </a:lnTo>
                  <a:lnTo>
                    <a:pt x="4270248" y="1810765"/>
                  </a:lnTo>
                  <a:lnTo>
                    <a:pt x="4317109" y="1797557"/>
                  </a:lnTo>
                  <a:lnTo>
                    <a:pt x="4270248" y="1797557"/>
                  </a:lnTo>
                  <a:lnTo>
                    <a:pt x="3126993" y="1475359"/>
                  </a:lnTo>
                  <a:lnTo>
                    <a:pt x="3616705" y="1475359"/>
                  </a:lnTo>
                  <a:lnTo>
                    <a:pt x="3616705" y="1198879"/>
                  </a:lnTo>
                  <a:lnTo>
                    <a:pt x="38100" y="1198879"/>
                  </a:lnTo>
                  <a:lnTo>
                    <a:pt x="38100" y="38100"/>
                  </a:lnTo>
                  <a:lnTo>
                    <a:pt x="8515096" y="38100"/>
                  </a:lnTo>
                  <a:lnTo>
                    <a:pt x="8515096" y="25400"/>
                  </a:lnTo>
                  <a:close/>
                </a:path>
                <a:path w="8540750" h="1837689">
                  <a:moveTo>
                    <a:pt x="8515096" y="38100"/>
                  </a:moveTo>
                  <a:lnTo>
                    <a:pt x="8502396" y="38100"/>
                  </a:lnTo>
                  <a:lnTo>
                    <a:pt x="8502396" y="1198879"/>
                  </a:lnTo>
                  <a:lnTo>
                    <a:pt x="4923790" y="1198879"/>
                  </a:lnTo>
                  <a:lnTo>
                    <a:pt x="4923790" y="1475359"/>
                  </a:lnTo>
                  <a:lnTo>
                    <a:pt x="5413502" y="1475359"/>
                  </a:lnTo>
                  <a:lnTo>
                    <a:pt x="4270248" y="1797557"/>
                  </a:lnTo>
                  <a:lnTo>
                    <a:pt x="4317109" y="1797557"/>
                  </a:lnTo>
                  <a:lnTo>
                    <a:pt x="5505323" y="1462659"/>
                  </a:lnTo>
                  <a:lnTo>
                    <a:pt x="4936490" y="1462659"/>
                  </a:lnTo>
                  <a:lnTo>
                    <a:pt x="4936490" y="1211579"/>
                  </a:lnTo>
                  <a:lnTo>
                    <a:pt x="8515096" y="1211579"/>
                  </a:lnTo>
                  <a:lnTo>
                    <a:pt x="8515096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4464" y="1114044"/>
              <a:ext cx="2148078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45436" y="1114044"/>
              <a:ext cx="1945386" cy="78714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3715" y="1114044"/>
              <a:ext cx="1617726" cy="7871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74336" y="1114044"/>
              <a:ext cx="2737866" cy="787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47204" y="1114044"/>
              <a:ext cx="2149602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3272" y="1490472"/>
              <a:ext cx="2349245" cy="79324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12947" y="1490472"/>
              <a:ext cx="5615178" cy="79324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24443" y="1426463"/>
              <a:ext cx="1279398" cy="89992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873048" y="1207388"/>
            <a:ext cx="8291195" cy="84010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82905" marR="5080" indent="-370840">
              <a:lnSpc>
                <a:spcPct val="79100"/>
              </a:lnSpc>
              <a:spcBef>
                <a:spcPts val="795"/>
              </a:spcBef>
            </a:pPr>
            <a:r>
              <a:rPr sz="2800" b="1" i="1" spc="-10" dirty="0">
                <a:latin typeface="Arial"/>
                <a:cs typeface="Arial"/>
              </a:rPr>
              <a:t>The</a:t>
            </a:r>
            <a:r>
              <a:rPr sz="2800" b="1" i="1" spc="10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most</a:t>
            </a:r>
            <a:r>
              <a:rPr sz="2800" b="1" i="1" spc="20" dirty="0"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0000CC"/>
                </a:solidFill>
                <a:latin typeface="Arial"/>
                <a:cs typeface="Arial"/>
              </a:rPr>
              <a:t>common</a:t>
            </a:r>
            <a:r>
              <a:rPr sz="2800" b="1" i="1" spc="-5" dirty="0">
                <a:latin typeface="Arial"/>
                <a:cs typeface="Arial"/>
              </a:rPr>
              <a:t>,</a:t>
            </a:r>
            <a:r>
              <a:rPr sz="2800" b="1" i="1" spc="25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most</a:t>
            </a:r>
            <a:r>
              <a:rPr sz="2800" b="1" i="1" spc="15" dirty="0"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CC3300"/>
                </a:solidFill>
                <a:latin typeface="Arial"/>
                <a:cs typeface="Arial"/>
              </a:rPr>
              <a:t>physiological</a:t>
            </a:r>
            <a:r>
              <a:rPr sz="2800" b="1" i="1" spc="3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and</a:t>
            </a:r>
            <a:r>
              <a:rPr sz="2800" b="1" i="1" spc="25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most </a:t>
            </a:r>
            <a:r>
              <a:rPr sz="2800" b="1" i="1" spc="-765" dirty="0"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C382D0"/>
                </a:solidFill>
                <a:latin typeface="Arial"/>
                <a:cs typeface="Arial"/>
              </a:rPr>
              <a:t>convenient</a:t>
            </a:r>
            <a:r>
              <a:rPr sz="2800" b="1" i="1" spc="45" dirty="0">
                <a:solidFill>
                  <a:srgbClr val="C382D0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route</a:t>
            </a:r>
            <a:r>
              <a:rPr sz="2800" b="1" i="1" spc="20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of</a:t>
            </a:r>
            <a:r>
              <a:rPr sz="2800" b="1" i="1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administration</a:t>
            </a:r>
            <a:r>
              <a:rPr sz="2800" b="1" i="1" spc="20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way</a:t>
            </a:r>
            <a:r>
              <a:rPr sz="2800" b="1" i="1" spc="20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is</a:t>
            </a:r>
            <a:r>
              <a:rPr sz="2800" b="1" i="1" spc="30" dirty="0">
                <a:latin typeface="Arial"/>
                <a:cs typeface="Arial"/>
              </a:rPr>
              <a:t> </a:t>
            </a:r>
            <a:r>
              <a:rPr sz="3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oral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516189" y="1985772"/>
            <a:ext cx="7644130" cy="2385695"/>
            <a:chOff x="1516189" y="1985772"/>
            <a:chExt cx="7644130" cy="2385695"/>
          </a:xfrm>
        </p:grpSpPr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68283" y="1985772"/>
              <a:ext cx="791718" cy="8915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20952" y="3069336"/>
              <a:ext cx="7174992" cy="129692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520952" y="3069336"/>
              <a:ext cx="7175500" cy="1297305"/>
            </a:xfrm>
            <a:custGeom>
              <a:avLst/>
              <a:gdLst/>
              <a:ahLst/>
              <a:cxnLst/>
              <a:rect l="l" t="t" r="r" b="b"/>
              <a:pathLst>
                <a:path w="7175500" h="1297304">
                  <a:moveTo>
                    <a:pt x="0" y="0"/>
                  </a:moveTo>
                  <a:lnTo>
                    <a:pt x="7174992" y="0"/>
                  </a:lnTo>
                  <a:lnTo>
                    <a:pt x="7174992" y="1296924"/>
                  </a:lnTo>
                  <a:lnTo>
                    <a:pt x="0" y="1296924"/>
                  </a:lnTo>
                  <a:lnTo>
                    <a:pt x="0" y="0"/>
                  </a:lnTo>
                  <a:close/>
                </a:path>
                <a:path w="7175500" h="1297304">
                  <a:moveTo>
                    <a:pt x="126365" y="126364"/>
                  </a:moveTo>
                  <a:lnTo>
                    <a:pt x="7048627" y="126364"/>
                  </a:lnTo>
                  <a:lnTo>
                    <a:pt x="7048627" y="1170558"/>
                  </a:lnTo>
                  <a:lnTo>
                    <a:pt x="126365" y="1170558"/>
                  </a:lnTo>
                  <a:lnTo>
                    <a:pt x="126365" y="126364"/>
                  </a:lnTo>
                  <a:close/>
                </a:path>
                <a:path w="7175500" h="1297304">
                  <a:moveTo>
                    <a:pt x="0" y="0"/>
                  </a:moveTo>
                  <a:lnTo>
                    <a:pt x="126365" y="126364"/>
                  </a:lnTo>
                </a:path>
                <a:path w="7175500" h="1297304">
                  <a:moveTo>
                    <a:pt x="0" y="1296924"/>
                  </a:moveTo>
                  <a:lnTo>
                    <a:pt x="126365" y="1170558"/>
                  </a:lnTo>
                </a:path>
                <a:path w="7175500" h="1297304">
                  <a:moveTo>
                    <a:pt x="7174992" y="0"/>
                  </a:moveTo>
                  <a:lnTo>
                    <a:pt x="7048627" y="126364"/>
                  </a:lnTo>
                </a:path>
                <a:path w="7175500" h="1297304">
                  <a:moveTo>
                    <a:pt x="7174992" y="1296924"/>
                  </a:moveTo>
                  <a:lnTo>
                    <a:pt x="7048627" y="117055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301367" y="3397377"/>
            <a:ext cx="561530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9395" marR="5080" indent="-227329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70-80% of the drugs that are available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are intended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for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oral administration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816504" y="3670490"/>
            <a:ext cx="4293870" cy="2279650"/>
            <a:chOff x="816504" y="3670490"/>
            <a:chExt cx="4293870" cy="2279650"/>
          </a:xfrm>
        </p:grpSpPr>
        <p:sp>
          <p:nvSpPr>
            <p:cNvPr id="20" name="object 20"/>
            <p:cNvSpPr/>
            <p:nvPr/>
          </p:nvSpPr>
          <p:spPr>
            <a:xfrm>
              <a:off x="824877" y="4338828"/>
              <a:ext cx="857250" cy="695960"/>
            </a:xfrm>
            <a:custGeom>
              <a:avLst/>
              <a:gdLst/>
              <a:ahLst/>
              <a:cxnLst/>
              <a:rect l="l" t="t" r="r" b="b"/>
              <a:pathLst>
                <a:path w="857250" h="695960">
                  <a:moveTo>
                    <a:pt x="0" y="0"/>
                  </a:moveTo>
                  <a:lnTo>
                    <a:pt x="15201" y="108585"/>
                  </a:lnTo>
                  <a:lnTo>
                    <a:pt x="23081" y="149510"/>
                  </a:lnTo>
                  <a:lnTo>
                    <a:pt x="35015" y="189197"/>
                  </a:lnTo>
                  <a:lnTo>
                    <a:pt x="50859" y="227537"/>
                  </a:lnTo>
                  <a:lnTo>
                    <a:pt x="70467" y="264416"/>
                  </a:lnTo>
                  <a:lnTo>
                    <a:pt x="93696" y="299724"/>
                  </a:lnTo>
                  <a:lnTo>
                    <a:pt x="120401" y="333350"/>
                  </a:lnTo>
                  <a:lnTo>
                    <a:pt x="150437" y="365181"/>
                  </a:lnTo>
                  <a:lnTo>
                    <a:pt x="183660" y="395107"/>
                  </a:lnTo>
                  <a:lnTo>
                    <a:pt x="219925" y="423016"/>
                  </a:lnTo>
                  <a:lnTo>
                    <a:pt x="259088" y="448797"/>
                  </a:lnTo>
                  <a:lnTo>
                    <a:pt x="301004" y="472339"/>
                  </a:lnTo>
                  <a:lnTo>
                    <a:pt x="345529" y="493530"/>
                  </a:lnTo>
                  <a:lnTo>
                    <a:pt x="392517" y="512258"/>
                  </a:lnTo>
                  <a:lnTo>
                    <a:pt x="441825" y="528413"/>
                  </a:lnTo>
                  <a:lnTo>
                    <a:pt x="493308" y="541883"/>
                  </a:lnTo>
                  <a:lnTo>
                    <a:pt x="546822" y="552557"/>
                  </a:lnTo>
                  <a:lnTo>
                    <a:pt x="602221" y="560324"/>
                  </a:lnTo>
                  <a:lnTo>
                    <a:pt x="621144" y="695833"/>
                  </a:lnTo>
                  <a:lnTo>
                    <a:pt x="857237" y="501904"/>
                  </a:lnTo>
                  <a:lnTo>
                    <a:pt x="568058" y="316230"/>
                  </a:lnTo>
                  <a:lnTo>
                    <a:pt x="586981" y="451739"/>
                  </a:lnTo>
                  <a:lnTo>
                    <a:pt x="531590" y="443972"/>
                  </a:lnTo>
                  <a:lnTo>
                    <a:pt x="478084" y="433298"/>
                  </a:lnTo>
                  <a:lnTo>
                    <a:pt x="426608" y="419828"/>
                  </a:lnTo>
                  <a:lnTo>
                    <a:pt x="377305" y="403673"/>
                  </a:lnTo>
                  <a:lnTo>
                    <a:pt x="330321" y="384945"/>
                  </a:lnTo>
                  <a:lnTo>
                    <a:pt x="285801" y="363754"/>
                  </a:lnTo>
                  <a:lnTo>
                    <a:pt x="243888" y="340212"/>
                  </a:lnTo>
                  <a:lnTo>
                    <a:pt x="204727" y="314431"/>
                  </a:lnTo>
                  <a:lnTo>
                    <a:pt x="168464" y="286522"/>
                  </a:lnTo>
                  <a:lnTo>
                    <a:pt x="135242" y="256596"/>
                  </a:lnTo>
                  <a:lnTo>
                    <a:pt x="105206" y="224765"/>
                  </a:lnTo>
                  <a:lnTo>
                    <a:pt x="78501" y="191139"/>
                  </a:lnTo>
                  <a:lnTo>
                    <a:pt x="55272" y="155831"/>
                  </a:lnTo>
                  <a:lnTo>
                    <a:pt x="35662" y="118952"/>
                  </a:lnTo>
                  <a:lnTo>
                    <a:pt x="19817" y="80612"/>
                  </a:lnTo>
                  <a:lnTo>
                    <a:pt x="7881" y="409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D0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20892" y="3675253"/>
              <a:ext cx="713740" cy="717550"/>
            </a:xfrm>
            <a:custGeom>
              <a:avLst/>
              <a:gdLst/>
              <a:ahLst/>
              <a:cxnLst/>
              <a:rect l="l" t="t" r="r" b="b"/>
              <a:pathLst>
                <a:path w="713740" h="717550">
                  <a:moveTo>
                    <a:pt x="698281" y="0"/>
                  </a:moveTo>
                  <a:lnTo>
                    <a:pt x="660546" y="5984"/>
                  </a:lnTo>
                  <a:lnTo>
                    <a:pt x="623097" y="13208"/>
                  </a:lnTo>
                  <a:lnTo>
                    <a:pt x="569163" y="26130"/>
                  </a:lnTo>
                  <a:lnTo>
                    <a:pt x="517010" y="41495"/>
                  </a:lnTo>
                  <a:lnTo>
                    <a:pt x="466740" y="59183"/>
                  </a:lnTo>
                  <a:lnTo>
                    <a:pt x="418457" y="79074"/>
                  </a:lnTo>
                  <a:lnTo>
                    <a:pt x="372262" y="101051"/>
                  </a:lnTo>
                  <a:lnTo>
                    <a:pt x="328260" y="124993"/>
                  </a:lnTo>
                  <a:lnTo>
                    <a:pt x="286552" y="150782"/>
                  </a:lnTo>
                  <a:lnTo>
                    <a:pt x="247242" y="178299"/>
                  </a:lnTo>
                  <a:lnTo>
                    <a:pt x="210433" y="207425"/>
                  </a:lnTo>
                  <a:lnTo>
                    <a:pt x="176228" y="238040"/>
                  </a:lnTo>
                  <a:lnTo>
                    <a:pt x="144728" y="270026"/>
                  </a:lnTo>
                  <a:lnTo>
                    <a:pt x="116038" y="303263"/>
                  </a:lnTo>
                  <a:lnTo>
                    <a:pt x="90261" y="337633"/>
                  </a:lnTo>
                  <a:lnTo>
                    <a:pt x="67498" y="373016"/>
                  </a:lnTo>
                  <a:lnTo>
                    <a:pt x="47853" y="409294"/>
                  </a:lnTo>
                  <a:lnTo>
                    <a:pt x="31429" y="446346"/>
                  </a:lnTo>
                  <a:lnTo>
                    <a:pt x="18329" y="484055"/>
                  </a:lnTo>
                  <a:lnTo>
                    <a:pt x="8655" y="522301"/>
                  </a:lnTo>
                  <a:lnTo>
                    <a:pt x="2511" y="560966"/>
                  </a:lnTo>
                  <a:lnTo>
                    <a:pt x="0" y="599929"/>
                  </a:lnTo>
                  <a:lnTo>
                    <a:pt x="1223" y="639072"/>
                  </a:lnTo>
                  <a:lnTo>
                    <a:pt x="6285" y="678276"/>
                  </a:lnTo>
                  <a:lnTo>
                    <a:pt x="15288" y="717423"/>
                  </a:lnTo>
                  <a:lnTo>
                    <a:pt x="17186" y="676203"/>
                  </a:lnTo>
                  <a:lnTo>
                    <a:pt x="23073" y="635464"/>
                  </a:lnTo>
                  <a:lnTo>
                    <a:pt x="32812" y="595323"/>
                  </a:lnTo>
                  <a:lnTo>
                    <a:pt x="46269" y="555895"/>
                  </a:lnTo>
                  <a:lnTo>
                    <a:pt x="63309" y="517300"/>
                  </a:lnTo>
                  <a:lnTo>
                    <a:pt x="83798" y="479654"/>
                  </a:lnTo>
                  <a:lnTo>
                    <a:pt x="107601" y="443074"/>
                  </a:lnTo>
                  <a:lnTo>
                    <a:pt x="134583" y="407678"/>
                  </a:lnTo>
                  <a:lnTo>
                    <a:pt x="164610" y="373583"/>
                  </a:lnTo>
                  <a:lnTo>
                    <a:pt x="197547" y="340906"/>
                  </a:lnTo>
                  <a:lnTo>
                    <a:pt x="233260" y="309764"/>
                  </a:lnTo>
                  <a:lnTo>
                    <a:pt x="271612" y="280274"/>
                  </a:lnTo>
                  <a:lnTo>
                    <a:pt x="312471" y="252555"/>
                  </a:lnTo>
                  <a:lnTo>
                    <a:pt x="355701" y="226723"/>
                  </a:lnTo>
                  <a:lnTo>
                    <a:pt x="401168" y="202895"/>
                  </a:lnTo>
                  <a:lnTo>
                    <a:pt x="448736" y="181188"/>
                  </a:lnTo>
                  <a:lnTo>
                    <a:pt x="498272" y="161721"/>
                  </a:lnTo>
                  <a:lnTo>
                    <a:pt x="549640" y="144610"/>
                  </a:lnTo>
                  <a:lnTo>
                    <a:pt x="602707" y="129972"/>
                  </a:lnTo>
                  <a:lnTo>
                    <a:pt x="657336" y="117924"/>
                  </a:lnTo>
                  <a:lnTo>
                    <a:pt x="713394" y="108585"/>
                  </a:lnTo>
                  <a:lnTo>
                    <a:pt x="698281" y="0"/>
                  </a:lnTo>
                  <a:close/>
                </a:path>
              </a:pathLst>
            </a:custGeom>
            <a:solidFill>
              <a:srgbClr val="9BA7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21266" y="3675253"/>
              <a:ext cx="861060" cy="1359535"/>
            </a:xfrm>
            <a:custGeom>
              <a:avLst/>
              <a:gdLst/>
              <a:ahLst/>
              <a:cxnLst/>
              <a:rect l="l" t="t" r="r" b="b"/>
              <a:pathLst>
                <a:path w="861060" h="1359535">
                  <a:moveTo>
                    <a:pt x="3610" y="663575"/>
                  </a:moveTo>
                  <a:lnTo>
                    <a:pt x="11492" y="704500"/>
                  </a:lnTo>
                  <a:lnTo>
                    <a:pt x="23428" y="744187"/>
                  </a:lnTo>
                  <a:lnTo>
                    <a:pt x="39273" y="782527"/>
                  </a:lnTo>
                  <a:lnTo>
                    <a:pt x="58883" y="819406"/>
                  </a:lnTo>
                  <a:lnTo>
                    <a:pt x="82112" y="854714"/>
                  </a:lnTo>
                  <a:lnTo>
                    <a:pt x="108817" y="888340"/>
                  </a:lnTo>
                  <a:lnTo>
                    <a:pt x="138853" y="920171"/>
                  </a:lnTo>
                  <a:lnTo>
                    <a:pt x="172075" y="950097"/>
                  </a:lnTo>
                  <a:lnTo>
                    <a:pt x="208338" y="978006"/>
                  </a:lnTo>
                  <a:lnTo>
                    <a:pt x="247499" y="1003787"/>
                  </a:lnTo>
                  <a:lnTo>
                    <a:pt x="289412" y="1027329"/>
                  </a:lnTo>
                  <a:lnTo>
                    <a:pt x="333932" y="1048520"/>
                  </a:lnTo>
                  <a:lnTo>
                    <a:pt x="380916" y="1067248"/>
                  </a:lnTo>
                  <a:lnTo>
                    <a:pt x="430219" y="1083403"/>
                  </a:lnTo>
                  <a:lnTo>
                    <a:pt x="481695" y="1096873"/>
                  </a:lnTo>
                  <a:lnTo>
                    <a:pt x="535201" y="1107547"/>
                  </a:lnTo>
                  <a:lnTo>
                    <a:pt x="590592" y="1115314"/>
                  </a:lnTo>
                  <a:lnTo>
                    <a:pt x="571669" y="979805"/>
                  </a:lnTo>
                  <a:lnTo>
                    <a:pt x="860848" y="1165479"/>
                  </a:lnTo>
                  <a:lnTo>
                    <a:pt x="624755" y="1359408"/>
                  </a:lnTo>
                  <a:lnTo>
                    <a:pt x="605832" y="1223899"/>
                  </a:lnTo>
                  <a:lnTo>
                    <a:pt x="550433" y="1216132"/>
                  </a:lnTo>
                  <a:lnTo>
                    <a:pt x="496919" y="1205458"/>
                  </a:lnTo>
                  <a:lnTo>
                    <a:pt x="445436" y="1191988"/>
                  </a:lnTo>
                  <a:lnTo>
                    <a:pt x="396128" y="1175833"/>
                  </a:lnTo>
                  <a:lnTo>
                    <a:pt x="349140" y="1157105"/>
                  </a:lnTo>
                  <a:lnTo>
                    <a:pt x="304615" y="1135914"/>
                  </a:lnTo>
                  <a:lnTo>
                    <a:pt x="262699" y="1112372"/>
                  </a:lnTo>
                  <a:lnTo>
                    <a:pt x="223536" y="1086591"/>
                  </a:lnTo>
                  <a:lnTo>
                    <a:pt x="187271" y="1058682"/>
                  </a:lnTo>
                  <a:lnTo>
                    <a:pt x="154048" y="1028756"/>
                  </a:lnTo>
                  <a:lnTo>
                    <a:pt x="124012" y="996925"/>
                  </a:lnTo>
                  <a:lnTo>
                    <a:pt x="97307" y="963299"/>
                  </a:lnTo>
                  <a:lnTo>
                    <a:pt x="74078" y="927991"/>
                  </a:lnTo>
                  <a:lnTo>
                    <a:pt x="54470" y="891112"/>
                  </a:lnTo>
                  <a:lnTo>
                    <a:pt x="38626" y="852772"/>
                  </a:lnTo>
                  <a:lnTo>
                    <a:pt x="26692" y="813085"/>
                  </a:lnTo>
                  <a:lnTo>
                    <a:pt x="18812" y="772160"/>
                  </a:lnTo>
                  <a:lnTo>
                    <a:pt x="3610" y="663575"/>
                  </a:lnTo>
                  <a:lnTo>
                    <a:pt x="0" y="623627"/>
                  </a:lnTo>
                  <a:lnTo>
                    <a:pt x="283" y="583903"/>
                  </a:lnTo>
                  <a:lnTo>
                    <a:pt x="4344" y="544514"/>
                  </a:lnTo>
                  <a:lnTo>
                    <a:pt x="12064" y="505573"/>
                  </a:lnTo>
                  <a:lnTo>
                    <a:pt x="23327" y="467191"/>
                  </a:lnTo>
                  <a:lnTo>
                    <a:pt x="38014" y="429482"/>
                  </a:lnTo>
                  <a:lnTo>
                    <a:pt x="56009" y="392557"/>
                  </a:lnTo>
                  <a:lnTo>
                    <a:pt x="77193" y="356528"/>
                  </a:lnTo>
                  <a:lnTo>
                    <a:pt x="101451" y="321508"/>
                  </a:lnTo>
                  <a:lnTo>
                    <a:pt x="128663" y="287610"/>
                  </a:lnTo>
                  <a:lnTo>
                    <a:pt x="158713" y="254944"/>
                  </a:lnTo>
                  <a:lnTo>
                    <a:pt x="191483" y="223624"/>
                  </a:lnTo>
                  <a:lnTo>
                    <a:pt x="226856" y="193761"/>
                  </a:lnTo>
                  <a:lnTo>
                    <a:pt x="264714" y="165469"/>
                  </a:lnTo>
                  <a:lnTo>
                    <a:pt x="304941" y="138858"/>
                  </a:lnTo>
                  <a:lnTo>
                    <a:pt x="347418" y="114042"/>
                  </a:lnTo>
                  <a:lnTo>
                    <a:pt x="392028" y="91133"/>
                  </a:lnTo>
                  <a:lnTo>
                    <a:pt x="438653" y="70242"/>
                  </a:lnTo>
                  <a:lnTo>
                    <a:pt x="487177" y="51483"/>
                  </a:lnTo>
                  <a:lnTo>
                    <a:pt x="537482" y="34966"/>
                  </a:lnTo>
                  <a:lnTo>
                    <a:pt x="589450" y="20806"/>
                  </a:lnTo>
                  <a:lnTo>
                    <a:pt x="642964" y="9113"/>
                  </a:lnTo>
                  <a:lnTo>
                    <a:pt x="697907" y="0"/>
                  </a:lnTo>
                  <a:lnTo>
                    <a:pt x="713020" y="108585"/>
                  </a:lnTo>
                  <a:lnTo>
                    <a:pt x="656962" y="117924"/>
                  </a:lnTo>
                  <a:lnTo>
                    <a:pt x="602332" y="129972"/>
                  </a:lnTo>
                  <a:lnTo>
                    <a:pt x="549266" y="144610"/>
                  </a:lnTo>
                  <a:lnTo>
                    <a:pt x="497898" y="161721"/>
                  </a:lnTo>
                  <a:lnTo>
                    <a:pt x="448362" y="181188"/>
                  </a:lnTo>
                  <a:lnTo>
                    <a:pt x="400794" y="202895"/>
                  </a:lnTo>
                  <a:lnTo>
                    <a:pt x="355327" y="226723"/>
                  </a:lnTo>
                  <a:lnTo>
                    <a:pt x="312097" y="252555"/>
                  </a:lnTo>
                  <a:lnTo>
                    <a:pt x="271238" y="280274"/>
                  </a:lnTo>
                  <a:lnTo>
                    <a:pt x="232885" y="309764"/>
                  </a:lnTo>
                  <a:lnTo>
                    <a:pt x="197173" y="340906"/>
                  </a:lnTo>
                  <a:lnTo>
                    <a:pt x="164236" y="373583"/>
                  </a:lnTo>
                  <a:lnTo>
                    <a:pt x="134209" y="407678"/>
                  </a:lnTo>
                  <a:lnTo>
                    <a:pt x="107227" y="443074"/>
                  </a:lnTo>
                  <a:lnTo>
                    <a:pt x="83424" y="479654"/>
                  </a:lnTo>
                  <a:lnTo>
                    <a:pt x="62935" y="517300"/>
                  </a:lnTo>
                  <a:lnTo>
                    <a:pt x="45895" y="555895"/>
                  </a:lnTo>
                  <a:lnTo>
                    <a:pt x="32438" y="595323"/>
                  </a:lnTo>
                  <a:lnTo>
                    <a:pt x="22699" y="635464"/>
                  </a:lnTo>
                  <a:lnTo>
                    <a:pt x="16812" y="676203"/>
                  </a:lnTo>
                  <a:lnTo>
                    <a:pt x="14913" y="71742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00200" y="4436364"/>
              <a:ext cx="3509772" cy="150876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600200" y="4436364"/>
              <a:ext cx="3487420" cy="1513840"/>
            </a:xfrm>
            <a:custGeom>
              <a:avLst/>
              <a:gdLst/>
              <a:ahLst/>
              <a:cxnLst/>
              <a:rect l="l" t="t" r="r" b="b"/>
              <a:pathLst>
                <a:path w="3487420" h="1513839">
                  <a:moveTo>
                    <a:pt x="1743455" y="0"/>
                  </a:moveTo>
                  <a:lnTo>
                    <a:pt x="1678092" y="521"/>
                  </a:lnTo>
                  <a:lnTo>
                    <a:pt x="1613336" y="2075"/>
                  </a:lnTo>
                  <a:lnTo>
                    <a:pt x="1549229" y="4641"/>
                  </a:lnTo>
                  <a:lnTo>
                    <a:pt x="1485814" y="8202"/>
                  </a:lnTo>
                  <a:lnTo>
                    <a:pt x="1423132" y="12740"/>
                  </a:lnTo>
                  <a:lnTo>
                    <a:pt x="1361227" y="18237"/>
                  </a:lnTo>
                  <a:lnTo>
                    <a:pt x="1300139" y="24673"/>
                  </a:lnTo>
                  <a:lnTo>
                    <a:pt x="1239911" y="32031"/>
                  </a:lnTo>
                  <a:lnTo>
                    <a:pt x="1180586" y="40293"/>
                  </a:lnTo>
                  <a:lnTo>
                    <a:pt x="1122205" y="49440"/>
                  </a:lnTo>
                  <a:lnTo>
                    <a:pt x="1064811" y="59453"/>
                  </a:lnTo>
                  <a:lnTo>
                    <a:pt x="1008446" y="70316"/>
                  </a:lnTo>
                  <a:lnTo>
                    <a:pt x="953151" y="82009"/>
                  </a:lnTo>
                  <a:lnTo>
                    <a:pt x="898969" y="94514"/>
                  </a:lnTo>
                  <a:lnTo>
                    <a:pt x="845942" y="107813"/>
                  </a:lnTo>
                  <a:lnTo>
                    <a:pt x="794112" y="121887"/>
                  </a:lnTo>
                  <a:lnTo>
                    <a:pt x="743522" y="136719"/>
                  </a:lnTo>
                  <a:lnTo>
                    <a:pt x="694213" y="152290"/>
                  </a:lnTo>
                  <a:lnTo>
                    <a:pt x="646228" y="168582"/>
                  </a:lnTo>
                  <a:lnTo>
                    <a:pt x="599608" y="185576"/>
                  </a:lnTo>
                  <a:lnTo>
                    <a:pt x="554396" y="203254"/>
                  </a:lnTo>
                  <a:lnTo>
                    <a:pt x="510635" y="221599"/>
                  </a:lnTo>
                  <a:lnTo>
                    <a:pt x="468365" y="240591"/>
                  </a:lnTo>
                  <a:lnTo>
                    <a:pt x="427630" y="260212"/>
                  </a:lnTo>
                  <a:lnTo>
                    <a:pt x="388471" y="280444"/>
                  </a:lnTo>
                  <a:lnTo>
                    <a:pt x="350930" y="301270"/>
                  </a:lnTo>
                  <a:lnTo>
                    <a:pt x="315051" y="322669"/>
                  </a:lnTo>
                  <a:lnTo>
                    <a:pt x="280874" y="344626"/>
                  </a:lnTo>
                  <a:lnTo>
                    <a:pt x="248441" y="367120"/>
                  </a:lnTo>
                  <a:lnTo>
                    <a:pt x="217796" y="390134"/>
                  </a:lnTo>
                  <a:lnTo>
                    <a:pt x="162036" y="437647"/>
                  </a:lnTo>
                  <a:lnTo>
                    <a:pt x="113929" y="487021"/>
                  </a:lnTo>
                  <a:lnTo>
                    <a:pt x="73813" y="538108"/>
                  </a:lnTo>
                  <a:lnTo>
                    <a:pt x="42025" y="590762"/>
                  </a:lnTo>
                  <a:lnTo>
                    <a:pt x="18902" y="644837"/>
                  </a:lnTo>
                  <a:lnTo>
                    <a:pt x="4781" y="700187"/>
                  </a:lnTo>
                  <a:lnTo>
                    <a:pt x="0" y="756666"/>
                  </a:lnTo>
                  <a:lnTo>
                    <a:pt x="1202" y="785033"/>
                  </a:lnTo>
                  <a:lnTo>
                    <a:pt x="10696" y="840958"/>
                  </a:lnTo>
                  <a:lnTo>
                    <a:pt x="29360" y="895683"/>
                  </a:lnTo>
                  <a:lnTo>
                    <a:pt x="56857" y="949062"/>
                  </a:lnTo>
                  <a:lnTo>
                    <a:pt x="92851" y="1000947"/>
                  </a:lnTo>
                  <a:lnTo>
                    <a:pt x="137005" y="1051193"/>
                  </a:lnTo>
                  <a:lnTo>
                    <a:pt x="188980" y="1099654"/>
                  </a:lnTo>
                  <a:lnTo>
                    <a:pt x="248441" y="1146183"/>
                  </a:lnTo>
                  <a:lnTo>
                    <a:pt x="280874" y="1168677"/>
                  </a:lnTo>
                  <a:lnTo>
                    <a:pt x="315051" y="1190634"/>
                  </a:lnTo>
                  <a:lnTo>
                    <a:pt x="350930" y="1212034"/>
                  </a:lnTo>
                  <a:lnTo>
                    <a:pt x="388471" y="1232860"/>
                  </a:lnTo>
                  <a:lnTo>
                    <a:pt x="427630" y="1253093"/>
                  </a:lnTo>
                  <a:lnTo>
                    <a:pt x="468365" y="1272716"/>
                  </a:lnTo>
                  <a:lnTo>
                    <a:pt x="510635" y="1291709"/>
                  </a:lnTo>
                  <a:lnTo>
                    <a:pt x="554396" y="1310054"/>
                  </a:lnTo>
                  <a:lnTo>
                    <a:pt x="599608" y="1327734"/>
                  </a:lnTo>
                  <a:lnTo>
                    <a:pt x="646228" y="1344729"/>
                  </a:lnTo>
                  <a:lnTo>
                    <a:pt x="694213" y="1361022"/>
                  </a:lnTo>
                  <a:lnTo>
                    <a:pt x="743522" y="1376594"/>
                  </a:lnTo>
                  <a:lnTo>
                    <a:pt x="794112" y="1391428"/>
                  </a:lnTo>
                  <a:lnTo>
                    <a:pt x="845942" y="1405504"/>
                  </a:lnTo>
                  <a:lnTo>
                    <a:pt x="898969" y="1418804"/>
                  </a:lnTo>
                  <a:lnTo>
                    <a:pt x="953151" y="1431310"/>
                  </a:lnTo>
                  <a:lnTo>
                    <a:pt x="1008446" y="1443005"/>
                  </a:lnTo>
                  <a:lnTo>
                    <a:pt x="1064811" y="1453869"/>
                  </a:lnTo>
                  <a:lnTo>
                    <a:pt x="1122205" y="1463884"/>
                  </a:lnTo>
                  <a:lnTo>
                    <a:pt x="1180586" y="1473032"/>
                  </a:lnTo>
                  <a:lnTo>
                    <a:pt x="1239911" y="1481295"/>
                  </a:lnTo>
                  <a:lnTo>
                    <a:pt x="1300139" y="1488654"/>
                  </a:lnTo>
                  <a:lnTo>
                    <a:pt x="1361227" y="1495091"/>
                  </a:lnTo>
                  <a:lnTo>
                    <a:pt x="1423132" y="1500589"/>
                  </a:lnTo>
                  <a:lnTo>
                    <a:pt x="1485814" y="1505127"/>
                  </a:lnTo>
                  <a:lnTo>
                    <a:pt x="1549229" y="1508689"/>
                  </a:lnTo>
                  <a:lnTo>
                    <a:pt x="1613336" y="1511256"/>
                  </a:lnTo>
                  <a:lnTo>
                    <a:pt x="1678092" y="1512810"/>
                  </a:lnTo>
                  <a:lnTo>
                    <a:pt x="1743455" y="1513332"/>
                  </a:lnTo>
                  <a:lnTo>
                    <a:pt x="1808819" y="1512810"/>
                  </a:lnTo>
                  <a:lnTo>
                    <a:pt x="1873575" y="1511256"/>
                  </a:lnTo>
                  <a:lnTo>
                    <a:pt x="1937682" y="1508689"/>
                  </a:lnTo>
                  <a:lnTo>
                    <a:pt x="2001097" y="1505127"/>
                  </a:lnTo>
                  <a:lnTo>
                    <a:pt x="2063779" y="1500589"/>
                  </a:lnTo>
                  <a:lnTo>
                    <a:pt x="2125684" y="1495091"/>
                  </a:lnTo>
                  <a:lnTo>
                    <a:pt x="2186772" y="1488654"/>
                  </a:lnTo>
                  <a:lnTo>
                    <a:pt x="2247000" y="1481295"/>
                  </a:lnTo>
                  <a:lnTo>
                    <a:pt x="2306325" y="1473032"/>
                  </a:lnTo>
                  <a:lnTo>
                    <a:pt x="2364706" y="1463884"/>
                  </a:lnTo>
                  <a:lnTo>
                    <a:pt x="2422100" y="1453869"/>
                  </a:lnTo>
                  <a:lnTo>
                    <a:pt x="2478465" y="1443005"/>
                  </a:lnTo>
                  <a:lnTo>
                    <a:pt x="2533760" y="1431310"/>
                  </a:lnTo>
                  <a:lnTo>
                    <a:pt x="2587942" y="1418804"/>
                  </a:lnTo>
                  <a:lnTo>
                    <a:pt x="2640969" y="1405504"/>
                  </a:lnTo>
                  <a:lnTo>
                    <a:pt x="2692799" y="1391428"/>
                  </a:lnTo>
                  <a:lnTo>
                    <a:pt x="2743389" y="1376594"/>
                  </a:lnTo>
                  <a:lnTo>
                    <a:pt x="2792698" y="1361022"/>
                  </a:lnTo>
                  <a:lnTo>
                    <a:pt x="2840683" y="1344729"/>
                  </a:lnTo>
                  <a:lnTo>
                    <a:pt x="2887303" y="1327734"/>
                  </a:lnTo>
                  <a:lnTo>
                    <a:pt x="2932515" y="1310054"/>
                  </a:lnTo>
                  <a:lnTo>
                    <a:pt x="2976276" y="1291709"/>
                  </a:lnTo>
                  <a:lnTo>
                    <a:pt x="3018546" y="1272716"/>
                  </a:lnTo>
                  <a:lnTo>
                    <a:pt x="3059281" y="1253093"/>
                  </a:lnTo>
                  <a:lnTo>
                    <a:pt x="3098440" y="1232860"/>
                  </a:lnTo>
                  <a:lnTo>
                    <a:pt x="3135981" y="1212034"/>
                  </a:lnTo>
                  <a:lnTo>
                    <a:pt x="3171860" y="1190634"/>
                  </a:lnTo>
                  <a:lnTo>
                    <a:pt x="3206037" y="1168677"/>
                  </a:lnTo>
                  <a:lnTo>
                    <a:pt x="3238470" y="1146183"/>
                  </a:lnTo>
                  <a:lnTo>
                    <a:pt x="3269115" y="1123169"/>
                  </a:lnTo>
                  <a:lnTo>
                    <a:pt x="3324875" y="1075656"/>
                  </a:lnTo>
                  <a:lnTo>
                    <a:pt x="3372982" y="1026284"/>
                  </a:lnTo>
                  <a:lnTo>
                    <a:pt x="3413098" y="975200"/>
                  </a:lnTo>
                  <a:lnTo>
                    <a:pt x="3444886" y="922550"/>
                  </a:lnTo>
                  <a:lnTo>
                    <a:pt x="3468009" y="868480"/>
                  </a:lnTo>
                  <a:lnTo>
                    <a:pt x="3482130" y="813136"/>
                  </a:lnTo>
                  <a:lnTo>
                    <a:pt x="3486912" y="756666"/>
                  </a:lnTo>
                  <a:lnTo>
                    <a:pt x="3485709" y="728294"/>
                  </a:lnTo>
                  <a:lnTo>
                    <a:pt x="3476215" y="672362"/>
                  </a:lnTo>
                  <a:lnTo>
                    <a:pt x="3457551" y="617631"/>
                  </a:lnTo>
                  <a:lnTo>
                    <a:pt x="3430054" y="564248"/>
                  </a:lnTo>
                  <a:lnTo>
                    <a:pt x="3394060" y="512359"/>
                  </a:lnTo>
                  <a:lnTo>
                    <a:pt x="3349906" y="462111"/>
                  </a:lnTo>
                  <a:lnTo>
                    <a:pt x="3297931" y="413649"/>
                  </a:lnTo>
                  <a:lnTo>
                    <a:pt x="3238470" y="367120"/>
                  </a:lnTo>
                  <a:lnTo>
                    <a:pt x="3206037" y="344626"/>
                  </a:lnTo>
                  <a:lnTo>
                    <a:pt x="3171860" y="322669"/>
                  </a:lnTo>
                  <a:lnTo>
                    <a:pt x="3135981" y="301270"/>
                  </a:lnTo>
                  <a:lnTo>
                    <a:pt x="3098440" y="280444"/>
                  </a:lnTo>
                  <a:lnTo>
                    <a:pt x="3059281" y="260212"/>
                  </a:lnTo>
                  <a:lnTo>
                    <a:pt x="3018546" y="240591"/>
                  </a:lnTo>
                  <a:lnTo>
                    <a:pt x="2976276" y="221599"/>
                  </a:lnTo>
                  <a:lnTo>
                    <a:pt x="2932515" y="203254"/>
                  </a:lnTo>
                  <a:lnTo>
                    <a:pt x="2887303" y="185576"/>
                  </a:lnTo>
                  <a:lnTo>
                    <a:pt x="2840683" y="168582"/>
                  </a:lnTo>
                  <a:lnTo>
                    <a:pt x="2792698" y="152290"/>
                  </a:lnTo>
                  <a:lnTo>
                    <a:pt x="2743389" y="136719"/>
                  </a:lnTo>
                  <a:lnTo>
                    <a:pt x="2692799" y="121887"/>
                  </a:lnTo>
                  <a:lnTo>
                    <a:pt x="2640969" y="107813"/>
                  </a:lnTo>
                  <a:lnTo>
                    <a:pt x="2587942" y="94514"/>
                  </a:lnTo>
                  <a:lnTo>
                    <a:pt x="2533760" y="82009"/>
                  </a:lnTo>
                  <a:lnTo>
                    <a:pt x="2478465" y="70316"/>
                  </a:lnTo>
                  <a:lnTo>
                    <a:pt x="2422100" y="59453"/>
                  </a:lnTo>
                  <a:lnTo>
                    <a:pt x="2364706" y="49440"/>
                  </a:lnTo>
                  <a:lnTo>
                    <a:pt x="2306325" y="40293"/>
                  </a:lnTo>
                  <a:lnTo>
                    <a:pt x="2247000" y="32031"/>
                  </a:lnTo>
                  <a:lnTo>
                    <a:pt x="2186772" y="24673"/>
                  </a:lnTo>
                  <a:lnTo>
                    <a:pt x="2125684" y="18237"/>
                  </a:lnTo>
                  <a:lnTo>
                    <a:pt x="2063779" y="12740"/>
                  </a:lnTo>
                  <a:lnTo>
                    <a:pt x="2001097" y="8202"/>
                  </a:lnTo>
                  <a:lnTo>
                    <a:pt x="1937682" y="4641"/>
                  </a:lnTo>
                  <a:lnTo>
                    <a:pt x="1873575" y="2075"/>
                  </a:lnTo>
                  <a:lnTo>
                    <a:pt x="1808819" y="521"/>
                  </a:lnTo>
                  <a:lnTo>
                    <a:pt x="1743455" y="0"/>
                  </a:lnTo>
                  <a:close/>
                </a:path>
              </a:pathLst>
            </a:custGeom>
            <a:solidFill>
              <a:srgbClr val="D7AD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51895" y="4451109"/>
              <a:ext cx="2739741" cy="521829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2015302" y="4897310"/>
            <a:ext cx="274828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854" marR="5080" indent="-224790" algn="just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Verdana"/>
                <a:cs typeface="Verdana"/>
              </a:rPr>
              <a:t>In general </a:t>
            </a:r>
            <a:r>
              <a:rPr sz="2000" b="1" spc="-5" dirty="0">
                <a:latin typeface="Verdana"/>
                <a:cs typeface="Verdana"/>
              </a:rPr>
              <a:t>practice </a:t>
            </a:r>
            <a:r>
              <a:rPr sz="2000" b="1" spc="-67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 most popular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tablets</a:t>
            </a:r>
            <a:r>
              <a:rPr sz="2000" b="1" spc="-4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-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spc="5" dirty="0">
                <a:latin typeface="Verdana"/>
                <a:cs typeface="Verdana"/>
              </a:rPr>
              <a:t>50%</a:t>
            </a:r>
            <a:endParaRPr sz="2000" dirty="0">
              <a:latin typeface="Verdana"/>
              <a:cs typeface="Verdan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263896" y="4436364"/>
            <a:ext cx="3432175" cy="1513840"/>
            <a:chOff x="5263896" y="4436364"/>
            <a:chExt cx="3432175" cy="1513840"/>
          </a:xfrm>
        </p:grpSpPr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63896" y="4436364"/>
              <a:ext cx="3432048" cy="150876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263896" y="4436364"/>
              <a:ext cx="3409315" cy="1513840"/>
            </a:xfrm>
            <a:custGeom>
              <a:avLst/>
              <a:gdLst/>
              <a:ahLst/>
              <a:cxnLst/>
              <a:rect l="l" t="t" r="r" b="b"/>
              <a:pathLst>
                <a:path w="3409315" h="1513839">
                  <a:moveTo>
                    <a:pt x="1704594" y="0"/>
                  </a:moveTo>
                  <a:lnTo>
                    <a:pt x="1639208" y="546"/>
                  </a:lnTo>
                  <a:lnTo>
                    <a:pt x="1574444" y="2172"/>
                  </a:lnTo>
                  <a:lnTo>
                    <a:pt x="1510348" y="4857"/>
                  </a:lnTo>
                  <a:lnTo>
                    <a:pt x="1446963" y="8584"/>
                  </a:lnTo>
                  <a:lnTo>
                    <a:pt x="1384332" y="13330"/>
                  </a:lnTo>
                  <a:lnTo>
                    <a:pt x="1322502" y="19079"/>
                  </a:lnTo>
                  <a:lnTo>
                    <a:pt x="1261514" y="25808"/>
                  </a:lnTo>
                  <a:lnTo>
                    <a:pt x="1201414" y="33500"/>
                  </a:lnTo>
                  <a:lnTo>
                    <a:pt x="1142246" y="42134"/>
                  </a:lnTo>
                  <a:lnTo>
                    <a:pt x="1084053" y="51692"/>
                  </a:lnTo>
                  <a:lnTo>
                    <a:pt x="1026881" y="62152"/>
                  </a:lnTo>
                  <a:lnTo>
                    <a:pt x="970773" y="73496"/>
                  </a:lnTo>
                  <a:lnTo>
                    <a:pt x="915772" y="85705"/>
                  </a:lnTo>
                  <a:lnTo>
                    <a:pt x="861925" y="98758"/>
                  </a:lnTo>
                  <a:lnTo>
                    <a:pt x="809273" y="112635"/>
                  </a:lnTo>
                  <a:lnTo>
                    <a:pt x="757863" y="127319"/>
                  </a:lnTo>
                  <a:lnTo>
                    <a:pt x="707737" y="142788"/>
                  </a:lnTo>
                  <a:lnTo>
                    <a:pt x="658940" y="159023"/>
                  </a:lnTo>
                  <a:lnTo>
                    <a:pt x="611516" y="176005"/>
                  </a:lnTo>
                  <a:lnTo>
                    <a:pt x="565509" y="193714"/>
                  </a:lnTo>
                  <a:lnTo>
                    <a:pt x="520963" y="212131"/>
                  </a:lnTo>
                  <a:lnTo>
                    <a:pt x="477923" y="231236"/>
                  </a:lnTo>
                  <a:lnTo>
                    <a:pt x="436433" y="251009"/>
                  </a:lnTo>
                  <a:lnTo>
                    <a:pt x="396536" y="271430"/>
                  </a:lnTo>
                  <a:lnTo>
                    <a:pt x="358277" y="292481"/>
                  </a:lnTo>
                  <a:lnTo>
                    <a:pt x="321700" y="314142"/>
                  </a:lnTo>
                  <a:lnTo>
                    <a:pt x="286849" y="336392"/>
                  </a:lnTo>
                  <a:lnTo>
                    <a:pt x="253768" y="359213"/>
                  </a:lnTo>
                  <a:lnTo>
                    <a:pt x="222502" y="382585"/>
                  </a:lnTo>
                  <a:lnTo>
                    <a:pt x="165589" y="430903"/>
                  </a:lnTo>
                  <a:lnTo>
                    <a:pt x="116464" y="481189"/>
                  </a:lnTo>
                  <a:lnTo>
                    <a:pt x="75478" y="533287"/>
                  </a:lnTo>
                  <a:lnTo>
                    <a:pt x="42986" y="587041"/>
                  </a:lnTo>
                  <a:lnTo>
                    <a:pt x="19340" y="642292"/>
                  </a:lnTo>
                  <a:lnTo>
                    <a:pt x="4893" y="698886"/>
                  </a:lnTo>
                  <a:lnTo>
                    <a:pt x="0" y="756666"/>
                  </a:lnTo>
                  <a:lnTo>
                    <a:pt x="1230" y="785689"/>
                  </a:lnTo>
                  <a:lnTo>
                    <a:pt x="10945" y="842888"/>
                  </a:lnTo>
                  <a:lnTo>
                    <a:pt x="30035" y="898825"/>
                  </a:lnTo>
                  <a:lnTo>
                    <a:pt x="58148" y="953343"/>
                  </a:lnTo>
                  <a:lnTo>
                    <a:pt x="94931" y="1006285"/>
                  </a:lnTo>
                  <a:lnTo>
                    <a:pt x="140031" y="1057495"/>
                  </a:lnTo>
                  <a:lnTo>
                    <a:pt x="193094" y="1106815"/>
                  </a:lnTo>
                  <a:lnTo>
                    <a:pt x="253768" y="1154090"/>
                  </a:lnTo>
                  <a:lnTo>
                    <a:pt x="286849" y="1176911"/>
                  </a:lnTo>
                  <a:lnTo>
                    <a:pt x="321700" y="1199162"/>
                  </a:lnTo>
                  <a:lnTo>
                    <a:pt x="358277" y="1220823"/>
                  </a:lnTo>
                  <a:lnTo>
                    <a:pt x="396536" y="1241875"/>
                  </a:lnTo>
                  <a:lnTo>
                    <a:pt x="436433" y="1262297"/>
                  </a:lnTo>
                  <a:lnTo>
                    <a:pt x="477923" y="1282071"/>
                  </a:lnTo>
                  <a:lnTo>
                    <a:pt x="520963" y="1301177"/>
                  </a:lnTo>
                  <a:lnTo>
                    <a:pt x="565509" y="1319594"/>
                  </a:lnTo>
                  <a:lnTo>
                    <a:pt x="611516" y="1337305"/>
                  </a:lnTo>
                  <a:lnTo>
                    <a:pt x="658940" y="1354288"/>
                  </a:lnTo>
                  <a:lnTo>
                    <a:pt x="707737" y="1370525"/>
                  </a:lnTo>
                  <a:lnTo>
                    <a:pt x="757863" y="1385996"/>
                  </a:lnTo>
                  <a:lnTo>
                    <a:pt x="809273" y="1400680"/>
                  </a:lnTo>
                  <a:lnTo>
                    <a:pt x="861925" y="1414560"/>
                  </a:lnTo>
                  <a:lnTo>
                    <a:pt x="915772" y="1427614"/>
                  </a:lnTo>
                  <a:lnTo>
                    <a:pt x="970773" y="1439824"/>
                  </a:lnTo>
                  <a:lnTo>
                    <a:pt x="1026881" y="1451170"/>
                  </a:lnTo>
                  <a:lnTo>
                    <a:pt x="1084053" y="1461631"/>
                  </a:lnTo>
                  <a:lnTo>
                    <a:pt x="1142246" y="1471190"/>
                  </a:lnTo>
                  <a:lnTo>
                    <a:pt x="1201414" y="1479825"/>
                  </a:lnTo>
                  <a:lnTo>
                    <a:pt x="1261514" y="1487518"/>
                  </a:lnTo>
                  <a:lnTo>
                    <a:pt x="1322502" y="1494249"/>
                  </a:lnTo>
                  <a:lnTo>
                    <a:pt x="1384332" y="1499998"/>
                  </a:lnTo>
                  <a:lnTo>
                    <a:pt x="1446963" y="1504746"/>
                  </a:lnTo>
                  <a:lnTo>
                    <a:pt x="1510348" y="1508473"/>
                  </a:lnTo>
                  <a:lnTo>
                    <a:pt x="1574444" y="1511159"/>
                  </a:lnTo>
                  <a:lnTo>
                    <a:pt x="1639208" y="1512785"/>
                  </a:lnTo>
                  <a:lnTo>
                    <a:pt x="1704594" y="1513332"/>
                  </a:lnTo>
                  <a:lnTo>
                    <a:pt x="1769979" y="1512785"/>
                  </a:lnTo>
                  <a:lnTo>
                    <a:pt x="1834743" y="1511159"/>
                  </a:lnTo>
                  <a:lnTo>
                    <a:pt x="1898839" y="1508473"/>
                  </a:lnTo>
                  <a:lnTo>
                    <a:pt x="1962224" y="1504746"/>
                  </a:lnTo>
                  <a:lnTo>
                    <a:pt x="2024855" y="1499998"/>
                  </a:lnTo>
                  <a:lnTo>
                    <a:pt x="2086685" y="1494249"/>
                  </a:lnTo>
                  <a:lnTo>
                    <a:pt x="2147673" y="1487518"/>
                  </a:lnTo>
                  <a:lnTo>
                    <a:pt x="2207773" y="1479825"/>
                  </a:lnTo>
                  <a:lnTo>
                    <a:pt x="2266941" y="1471190"/>
                  </a:lnTo>
                  <a:lnTo>
                    <a:pt x="2325134" y="1461631"/>
                  </a:lnTo>
                  <a:lnTo>
                    <a:pt x="2382306" y="1451170"/>
                  </a:lnTo>
                  <a:lnTo>
                    <a:pt x="2438414" y="1439824"/>
                  </a:lnTo>
                  <a:lnTo>
                    <a:pt x="2493415" y="1427614"/>
                  </a:lnTo>
                  <a:lnTo>
                    <a:pt x="2547262" y="1414560"/>
                  </a:lnTo>
                  <a:lnTo>
                    <a:pt x="2599914" y="1400680"/>
                  </a:lnTo>
                  <a:lnTo>
                    <a:pt x="2651324" y="1385996"/>
                  </a:lnTo>
                  <a:lnTo>
                    <a:pt x="2701450" y="1370525"/>
                  </a:lnTo>
                  <a:lnTo>
                    <a:pt x="2750247" y="1354288"/>
                  </a:lnTo>
                  <a:lnTo>
                    <a:pt x="2797671" y="1337305"/>
                  </a:lnTo>
                  <a:lnTo>
                    <a:pt x="2843678" y="1319594"/>
                  </a:lnTo>
                  <a:lnTo>
                    <a:pt x="2888224" y="1301177"/>
                  </a:lnTo>
                  <a:lnTo>
                    <a:pt x="2931264" y="1282071"/>
                  </a:lnTo>
                  <a:lnTo>
                    <a:pt x="2972754" y="1262297"/>
                  </a:lnTo>
                  <a:lnTo>
                    <a:pt x="3012651" y="1241875"/>
                  </a:lnTo>
                  <a:lnTo>
                    <a:pt x="3050910" y="1220823"/>
                  </a:lnTo>
                  <a:lnTo>
                    <a:pt x="3087487" y="1199162"/>
                  </a:lnTo>
                  <a:lnTo>
                    <a:pt x="3122338" y="1176911"/>
                  </a:lnTo>
                  <a:lnTo>
                    <a:pt x="3155419" y="1154090"/>
                  </a:lnTo>
                  <a:lnTo>
                    <a:pt x="3186685" y="1130718"/>
                  </a:lnTo>
                  <a:lnTo>
                    <a:pt x="3243598" y="1082401"/>
                  </a:lnTo>
                  <a:lnTo>
                    <a:pt x="3292723" y="1032116"/>
                  </a:lnTo>
                  <a:lnTo>
                    <a:pt x="3333709" y="980020"/>
                  </a:lnTo>
                  <a:lnTo>
                    <a:pt x="3366201" y="926271"/>
                  </a:lnTo>
                  <a:lnTo>
                    <a:pt x="3389847" y="871024"/>
                  </a:lnTo>
                  <a:lnTo>
                    <a:pt x="3404294" y="814437"/>
                  </a:lnTo>
                  <a:lnTo>
                    <a:pt x="3409187" y="756666"/>
                  </a:lnTo>
                  <a:lnTo>
                    <a:pt x="3407957" y="727638"/>
                  </a:lnTo>
                  <a:lnTo>
                    <a:pt x="3398242" y="670431"/>
                  </a:lnTo>
                  <a:lnTo>
                    <a:pt x="3379152" y="614489"/>
                  </a:lnTo>
                  <a:lnTo>
                    <a:pt x="3351039" y="559967"/>
                  </a:lnTo>
                  <a:lnTo>
                    <a:pt x="3314256" y="507021"/>
                  </a:lnTo>
                  <a:lnTo>
                    <a:pt x="3269156" y="455810"/>
                  </a:lnTo>
                  <a:lnTo>
                    <a:pt x="3216093" y="406488"/>
                  </a:lnTo>
                  <a:lnTo>
                    <a:pt x="3155419" y="359213"/>
                  </a:lnTo>
                  <a:lnTo>
                    <a:pt x="3122338" y="336392"/>
                  </a:lnTo>
                  <a:lnTo>
                    <a:pt x="3087487" y="314142"/>
                  </a:lnTo>
                  <a:lnTo>
                    <a:pt x="3050910" y="292481"/>
                  </a:lnTo>
                  <a:lnTo>
                    <a:pt x="3012651" y="271430"/>
                  </a:lnTo>
                  <a:lnTo>
                    <a:pt x="2972754" y="251009"/>
                  </a:lnTo>
                  <a:lnTo>
                    <a:pt x="2931264" y="231236"/>
                  </a:lnTo>
                  <a:lnTo>
                    <a:pt x="2888224" y="212131"/>
                  </a:lnTo>
                  <a:lnTo>
                    <a:pt x="2843678" y="193714"/>
                  </a:lnTo>
                  <a:lnTo>
                    <a:pt x="2797671" y="176005"/>
                  </a:lnTo>
                  <a:lnTo>
                    <a:pt x="2750247" y="159023"/>
                  </a:lnTo>
                  <a:lnTo>
                    <a:pt x="2701450" y="142788"/>
                  </a:lnTo>
                  <a:lnTo>
                    <a:pt x="2651324" y="127319"/>
                  </a:lnTo>
                  <a:lnTo>
                    <a:pt x="2599914" y="112635"/>
                  </a:lnTo>
                  <a:lnTo>
                    <a:pt x="2547262" y="98758"/>
                  </a:lnTo>
                  <a:lnTo>
                    <a:pt x="2493415" y="85705"/>
                  </a:lnTo>
                  <a:lnTo>
                    <a:pt x="2438414" y="73496"/>
                  </a:lnTo>
                  <a:lnTo>
                    <a:pt x="2382306" y="62152"/>
                  </a:lnTo>
                  <a:lnTo>
                    <a:pt x="2325134" y="51692"/>
                  </a:lnTo>
                  <a:lnTo>
                    <a:pt x="2266941" y="42134"/>
                  </a:lnTo>
                  <a:lnTo>
                    <a:pt x="2207773" y="33500"/>
                  </a:lnTo>
                  <a:lnTo>
                    <a:pt x="2147673" y="25808"/>
                  </a:lnTo>
                  <a:lnTo>
                    <a:pt x="2086685" y="19079"/>
                  </a:lnTo>
                  <a:lnTo>
                    <a:pt x="2024855" y="13330"/>
                  </a:lnTo>
                  <a:lnTo>
                    <a:pt x="1962224" y="8584"/>
                  </a:lnTo>
                  <a:lnTo>
                    <a:pt x="1898839" y="4857"/>
                  </a:lnTo>
                  <a:lnTo>
                    <a:pt x="1834743" y="2172"/>
                  </a:lnTo>
                  <a:lnTo>
                    <a:pt x="1769979" y="546"/>
                  </a:lnTo>
                  <a:lnTo>
                    <a:pt x="1704594" y="0"/>
                  </a:lnTo>
                  <a:close/>
                </a:path>
              </a:pathLst>
            </a:custGeom>
            <a:solidFill>
              <a:srgbClr val="D5A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07945" y="4451109"/>
              <a:ext cx="2679464" cy="521829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5559107" y="4940878"/>
            <a:ext cx="297307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254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In </a:t>
            </a:r>
            <a:r>
              <a:rPr sz="2000" b="1" spc="-5" dirty="0">
                <a:latin typeface="Verdana"/>
                <a:cs typeface="Verdana"/>
              </a:rPr>
              <a:t>pediatric practice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up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to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70%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are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liquid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medicines</a:t>
            </a:r>
            <a:endParaRPr sz="2000" dirty="0">
              <a:latin typeface="Verdana"/>
              <a:cs typeface="Verdan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304544" y="0"/>
            <a:ext cx="8103234" cy="5045075"/>
            <a:chOff x="1304544" y="0"/>
            <a:chExt cx="8103234" cy="5045075"/>
          </a:xfrm>
        </p:grpSpPr>
        <p:sp>
          <p:nvSpPr>
            <p:cNvPr id="33" name="object 33"/>
            <p:cNvSpPr/>
            <p:nvPr/>
          </p:nvSpPr>
          <p:spPr>
            <a:xfrm>
              <a:off x="8572880" y="4319523"/>
              <a:ext cx="828040" cy="720725"/>
            </a:xfrm>
            <a:custGeom>
              <a:avLst/>
              <a:gdLst/>
              <a:ahLst/>
              <a:cxnLst/>
              <a:rect l="l" t="t" r="r" b="b"/>
              <a:pathLst>
                <a:path w="828040" h="720725">
                  <a:moveTo>
                    <a:pt x="827532" y="0"/>
                  </a:moveTo>
                  <a:lnTo>
                    <a:pt x="821291" y="41189"/>
                  </a:lnTo>
                  <a:lnTo>
                    <a:pt x="811000" y="81306"/>
                  </a:lnTo>
                  <a:lnTo>
                    <a:pt x="796797" y="120235"/>
                  </a:lnTo>
                  <a:lnTo>
                    <a:pt x="778820" y="157858"/>
                  </a:lnTo>
                  <a:lnTo>
                    <a:pt x="757209" y="194058"/>
                  </a:lnTo>
                  <a:lnTo>
                    <a:pt x="732103" y="228719"/>
                  </a:lnTo>
                  <a:lnTo>
                    <a:pt x="703640" y="261722"/>
                  </a:lnTo>
                  <a:lnTo>
                    <a:pt x="671958" y="292951"/>
                  </a:lnTo>
                  <a:lnTo>
                    <a:pt x="637198" y="322289"/>
                  </a:lnTo>
                  <a:lnTo>
                    <a:pt x="599497" y="349618"/>
                  </a:lnTo>
                  <a:lnTo>
                    <a:pt x="558995" y="374822"/>
                  </a:lnTo>
                  <a:lnTo>
                    <a:pt x="515830" y="397783"/>
                  </a:lnTo>
                  <a:lnTo>
                    <a:pt x="470141" y="418385"/>
                  </a:lnTo>
                  <a:lnTo>
                    <a:pt x="422066" y="436510"/>
                  </a:lnTo>
                  <a:lnTo>
                    <a:pt x="371746" y="452041"/>
                  </a:lnTo>
                  <a:lnTo>
                    <a:pt x="319318" y="464861"/>
                  </a:lnTo>
                  <a:lnTo>
                    <a:pt x="264922" y="474852"/>
                  </a:lnTo>
                  <a:lnTo>
                    <a:pt x="278638" y="338708"/>
                  </a:lnTo>
                  <a:lnTo>
                    <a:pt x="0" y="535939"/>
                  </a:lnTo>
                  <a:lnTo>
                    <a:pt x="240411" y="720217"/>
                  </a:lnTo>
                  <a:lnTo>
                    <a:pt x="254000" y="583945"/>
                  </a:lnTo>
                  <a:lnTo>
                    <a:pt x="308396" y="573954"/>
                  </a:lnTo>
                  <a:lnTo>
                    <a:pt x="360824" y="561134"/>
                  </a:lnTo>
                  <a:lnTo>
                    <a:pt x="411144" y="545603"/>
                  </a:lnTo>
                  <a:lnTo>
                    <a:pt x="459219" y="527478"/>
                  </a:lnTo>
                  <a:lnTo>
                    <a:pt x="504908" y="506876"/>
                  </a:lnTo>
                  <a:lnTo>
                    <a:pt x="548073" y="483915"/>
                  </a:lnTo>
                  <a:lnTo>
                    <a:pt x="588575" y="458711"/>
                  </a:lnTo>
                  <a:lnTo>
                    <a:pt x="626276" y="431382"/>
                  </a:lnTo>
                  <a:lnTo>
                    <a:pt x="661036" y="402044"/>
                  </a:lnTo>
                  <a:lnTo>
                    <a:pt x="692718" y="370815"/>
                  </a:lnTo>
                  <a:lnTo>
                    <a:pt x="721181" y="337812"/>
                  </a:lnTo>
                  <a:lnTo>
                    <a:pt x="746287" y="303151"/>
                  </a:lnTo>
                  <a:lnTo>
                    <a:pt x="767898" y="266951"/>
                  </a:lnTo>
                  <a:lnTo>
                    <a:pt x="785875" y="229328"/>
                  </a:lnTo>
                  <a:lnTo>
                    <a:pt x="800078" y="190399"/>
                  </a:lnTo>
                  <a:lnTo>
                    <a:pt x="810369" y="150282"/>
                  </a:lnTo>
                  <a:lnTo>
                    <a:pt x="816610" y="109093"/>
                  </a:lnTo>
                  <a:lnTo>
                    <a:pt x="827532" y="0"/>
                  </a:lnTo>
                  <a:close/>
                </a:path>
              </a:pathLst>
            </a:custGeom>
            <a:solidFill>
              <a:srgbClr val="C1D0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679307" y="3684523"/>
              <a:ext cx="723265" cy="689610"/>
            </a:xfrm>
            <a:custGeom>
              <a:avLst/>
              <a:gdLst/>
              <a:ahLst/>
              <a:cxnLst/>
              <a:rect l="l" t="t" r="r" b="b"/>
              <a:pathLst>
                <a:path w="723265" h="689610">
                  <a:moveTo>
                    <a:pt x="10922" y="0"/>
                  </a:moveTo>
                  <a:lnTo>
                    <a:pt x="0" y="109093"/>
                  </a:lnTo>
                  <a:lnTo>
                    <a:pt x="55688" y="116155"/>
                  </a:lnTo>
                  <a:lnTo>
                    <a:pt x="110068" y="125982"/>
                  </a:lnTo>
                  <a:lnTo>
                    <a:pt x="163002" y="138462"/>
                  </a:lnTo>
                  <a:lnTo>
                    <a:pt x="214352" y="153483"/>
                  </a:lnTo>
                  <a:lnTo>
                    <a:pt x="263981" y="170933"/>
                  </a:lnTo>
                  <a:lnTo>
                    <a:pt x="311752" y="190701"/>
                  </a:lnTo>
                  <a:lnTo>
                    <a:pt x="357528" y="212673"/>
                  </a:lnTo>
                  <a:lnTo>
                    <a:pt x="401171" y="236738"/>
                  </a:lnTo>
                  <a:lnTo>
                    <a:pt x="442544" y="262784"/>
                  </a:lnTo>
                  <a:lnTo>
                    <a:pt x="481509" y="290700"/>
                  </a:lnTo>
                  <a:lnTo>
                    <a:pt x="517930" y="320372"/>
                  </a:lnTo>
                  <a:lnTo>
                    <a:pt x="551668" y="351690"/>
                  </a:lnTo>
                  <a:lnTo>
                    <a:pt x="582587" y="384541"/>
                  </a:lnTo>
                  <a:lnTo>
                    <a:pt x="610550" y="418813"/>
                  </a:lnTo>
                  <a:lnTo>
                    <a:pt x="635418" y="454394"/>
                  </a:lnTo>
                  <a:lnTo>
                    <a:pt x="657055" y="491172"/>
                  </a:lnTo>
                  <a:lnTo>
                    <a:pt x="675323" y="529035"/>
                  </a:lnTo>
                  <a:lnTo>
                    <a:pt x="690085" y="567872"/>
                  </a:lnTo>
                  <a:lnTo>
                    <a:pt x="701204" y="607570"/>
                  </a:lnTo>
                  <a:lnTo>
                    <a:pt x="708542" y="648017"/>
                  </a:lnTo>
                  <a:lnTo>
                    <a:pt x="711962" y="689101"/>
                  </a:lnTo>
                  <a:lnTo>
                    <a:pt x="719389" y="649639"/>
                  </a:lnTo>
                  <a:lnTo>
                    <a:pt x="722923" y="610276"/>
                  </a:lnTo>
                  <a:lnTo>
                    <a:pt x="722671" y="571129"/>
                  </a:lnTo>
                  <a:lnTo>
                    <a:pt x="718738" y="532311"/>
                  </a:lnTo>
                  <a:lnTo>
                    <a:pt x="711231" y="493939"/>
                  </a:lnTo>
                  <a:lnTo>
                    <a:pt x="700254" y="456125"/>
                  </a:lnTo>
                  <a:lnTo>
                    <a:pt x="685914" y="418987"/>
                  </a:lnTo>
                  <a:lnTo>
                    <a:pt x="668318" y="382637"/>
                  </a:lnTo>
                  <a:lnTo>
                    <a:pt x="647571" y="347192"/>
                  </a:lnTo>
                  <a:lnTo>
                    <a:pt x="623778" y="312765"/>
                  </a:lnTo>
                  <a:lnTo>
                    <a:pt x="597047" y="279472"/>
                  </a:lnTo>
                  <a:lnTo>
                    <a:pt x="567482" y="247427"/>
                  </a:lnTo>
                  <a:lnTo>
                    <a:pt x="535191" y="216746"/>
                  </a:lnTo>
                  <a:lnTo>
                    <a:pt x="500278" y="187542"/>
                  </a:lnTo>
                  <a:lnTo>
                    <a:pt x="462850" y="159931"/>
                  </a:lnTo>
                  <a:lnTo>
                    <a:pt x="423013" y="134028"/>
                  </a:lnTo>
                  <a:lnTo>
                    <a:pt x="380873" y="109947"/>
                  </a:lnTo>
                  <a:lnTo>
                    <a:pt x="336535" y="87803"/>
                  </a:lnTo>
                  <a:lnTo>
                    <a:pt x="290106" y="67711"/>
                  </a:lnTo>
                  <a:lnTo>
                    <a:pt x="241692" y="49786"/>
                  </a:lnTo>
                  <a:lnTo>
                    <a:pt x="191399" y="34143"/>
                  </a:lnTo>
                  <a:lnTo>
                    <a:pt x="139332" y="20896"/>
                  </a:lnTo>
                  <a:lnTo>
                    <a:pt x="85598" y="10159"/>
                  </a:lnTo>
                  <a:lnTo>
                    <a:pt x="29662" y="2069"/>
                  </a:lnTo>
                  <a:lnTo>
                    <a:pt x="10922" y="0"/>
                  </a:lnTo>
                  <a:close/>
                </a:path>
              </a:pathLst>
            </a:custGeom>
            <a:solidFill>
              <a:srgbClr val="9BA7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572880" y="3684523"/>
              <a:ext cx="829944" cy="1355725"/>
            </a:xfrm>
            <a:custGeom>
              <a:avLst/>
              <a:gdLst/>
              <a:ahLst/>
              <a:cxnLst/>
              <a:rect l="l" t="t" r="r" b="b"/>
              <a:pathLst>
                <a:path w="829945" h="1355725">
                  <a:moveTo>
                    <a:pt x="827532" y="635000"/>
                  </a:moveTo>
                  <a:lnTo>
                    <a:pt x="821291" y="676189"/>
                  </a:lnTo>
                  <a:lnTo>
                    <a:pt x="811000" y="716306"/>
                  </a:lnTo>
                  <a:lnTo>
                    <a:pt x="796797" y="755235"/>
                  </a:lnTo>
                  <a:lnTo>
                    <a:pt x="778820" y="792858"/>
                  </a:lnTo>
                  <a:lnTo>
                    <a:pt x="757209" y="829058"/>
                  </a:lnTo>
                  <a:lnTo>
                    <a:pt x="732103" y="863719"/>
                  </a:lnTo>
                  <a:lnTo>
                    <a:pt x="703640" y="896722"/>
                  </a:lnTo>
                  <a:lnTo>
                    <a:pt x="671958" y="927951"/>
                  </a:lnTo>
                  <a:lnTo>
                    <a:pt x="637198" y="957289"/>
                  </a:lnTo>
                  <a:lnTo>
                    <a:pt x="599497" y="984618"/>
                  </a:lnTo>
                  <a:lnTo>
                    <a:pt x="558995" y="1009822"/>
                  </a:lnTo>
                  <a:lnTo>
                    <a:pt x="515830" y="1032783"/>
                  </a:lnTo>
                  <a:lnTo>
                    <a:pt x="470141" y="1053385"/>
                  </a:lnTo>
                  <a:lnTo>
                    <a:pt x="422066" y="1071510"/>
                  </a:lnTo>
                  <a:lnTo>
                    <a:pt x="371746" y="1087041"/>
                  </a:lnTo>
                  <a:lnTo>
                    <a:pt x="319318" y="1099861"/>
                  </a:lnTo>
                  <a:lnTo>
                    <a:pt x="264922" y="1109852"/>
                  </a:lnTo>
                  <a:lnTo>
                    <a:pt x="278638" y="973708"/>
                  </a:lnTo>
                  <a:lnTo>
                    <a:pt x="0" y="1170939"/>
                  </a:lnTo>
                  <a:lnTo>
                    <a:pt x="240411" y="1355217"/>
                  </a:lnTo>
                  <a:lnTo>
                    <a:pt x="254000" y="1218945"/>
                  </a:lnTo>
                  <a:lnTo>
                    <a:pt x="308396" y="1208954"/>
                  </a:lnTo>
                  <a:lnTo>
                    <a:pt x="360824" y="1196134"/>
                  </a:lnTo>
                  <a:lnTo>
                    <a:pt x="411144" y="1180603"/>
                  </a:lnTo>
                  <a:lnTo>
                    <a:pt x="459219" y="1162478"/>
                  </a:lnTo>
                  <a:lnTo>
                    <a:pt x="504908" y="1141876"/>
                  </a:lnTo>
                  <a:lnTo>
                    <a:pt x="548073" y="1118915"/>
                  </a:lnTo>
                  <a:lnTo>
                    <a:pt x="588575" y="1093711"/>
                  </a:lnTo>
                  <a:lnTo>
                    <a:pt x="626276" y="1066382"/>
                  </a:lnTo>
                  <a:lnTo>
                    <a:pt x="661036" y="1037044"/>
                  </a:lnTo>
                  <a:lnTo>
                    <a:pt x="692718" y="1005815"/>
                  </a:lnTo>
                  <a:lnTo>
                    <a:pt x="721181" y="972812"/>
                  </a:lnTo>
                  <a:lnTo>
                    <a:pt x="746287" y="938151"/>
                  </a:lnTo>
                  <a:lnTo>
                    <a:pt x="767898" y="901951"/>
                  </a:lnTo>
                  <a:lnTo>
                    <a:pt x="785875" y="864328"/>
                  </a:lnTo>
                  <a:lnTo>
                    <a:pt x="800078" y="825399"/>
                  </a:lnTo>
                  <a:lnTo>
                    <a:pt x="810369" y="785282"/>
                  </a:lnTo>
                  <a:lnTo>
                    <a:pt x="816610" y="744093"/>
                  </a:lnTo>
                  <a:lnTo>
                    <a:pt x="827532" y="635000"/>
                  </a:lnTo>
                  <a:lnTo>
                    <a:pt x="829599" y="594934"/>
                  </a:lnTo>
                  <a:lnTo>
                    <a:pt x="827831" y="555249"/>
                  </a:lnTo>
                  <a:lnTo>
                    <a:pt x="822348" y="516053"/>
                  </a:lnTo>
                  <a:lnTo>
                    <a:pt x="813270" y="477453"/>
                  </a:lnTo>
                  <a:lnTo>
                    <a:pt x="800716" y="439555"/>
                  </a:lnTo>
                  <a:lnTo>
                    <a:pt x="784807" y="402468"/>
                  </a:lnTo>
                  <a:lnTo>
                    <a:pt x="765663" y="366299"/>
                  </a:lnTo>
                  <a:lnTo>
                    <a:pt x="743404" y="331155"/>
                  </a:lnTo>
                  <a:lnTo>
                    <a:pt x="718150" y="297143"/>
                  </a:lnTo>
                  <a:lnTo>
                    <a:pt x="690020" y="264371"/>
                  </a:lnTo>
                  <a:lnTo>
                    <a:pt x="659136" y="232946"/>
                  </a:lnTo>
                  <a:lnTo>
                    <a:pt x="625618" y="202976"/>
                  </a:lnTo>
                  <a:lnTo>
                    <a:pt x="589584" y="174568"/>
                  </a:lnTo>
                  <a:lnTo>
                    <a:pt x="551156" y="147828"/>
                  </a:lnTo>
                  <a:lnTo>
                    <a:pt x="510453" y="122866"/>
                  </a:lnTo>
                  <a:lnTo>
                    <a:pt x="467595" y="99787"/>
                  </a:lnTo>
                  <a:lnTo>
                    <a:pt x="422703" y="78699"/>
                  </a:lnTo>
                  <a:lnTo>
                    <a:pt x="375896" y="59710"/>
                  </a:lnTo>
                  <a:lnTo>
                    <a:pt x="327295" y="42927"/>
                  </a:lnTo>
                  <a:lnTo>
                    <a:pt x="277020" y="28457"/>
                  </a:lnTo>
                  <a:lnTo>
                    <a:pt x="225190" y="16407"/>
                  </a:lnTo>
                  <a:lnTo>
                    <a:pt x="171926" y="6886"/>
                  </a:lnTo>
                  <a:lnTo>
                    <a:pt x="117348" y="0"/>
                  </a:lnTo>
                  <a:lnTo>
                    <a:pt x="106425" y="109093"/>
                  </a:lnTo>
                  <a:lnTo>
                    <a:pt x="162114" y="116155"/>
                  </a:lnTo>
                  <a:lnTo>
                    <a:pt x="216494" y="125982"/>
                  </a:lnTo>
                  <a:lnTo>
                    <a:pt x="269428" y="138462"/>
                  </a:lnTo>
                  <a:lnTo>
                    <a:pt x="320778" y="153483"/>
                  </a:lnTo>
                  <a:lnTo>
                    <a:pt x="370407" y="170933"/>
                  </a:lnTo>
                  <a:lnTo>
                    <a:pt x="418178" y="190701"/>
                  </a:lnTo>
                  <a:lnTo>
                    <a:pt x="463954" y="212673"/>
                  </a:lnTo>
                  <a:lnTo>
                    <a:pt x="507597" y="236738"/>
                  </a:lnTo>
                  <a:lnTo>
                    <a:pt x="548970" y="262784"/>
                  </a:lnTo>
                  <a:lnTo>
                    <a:pt x="587935" y="290700"/>
                  </a:lnTo>
                  <a:lnTo>
                    <a:pt x="624356" y="320372"/>
                  </a:lnTo>
                  <a:lnTo>
                    <a:pt x="658094" y="351690"/>
                  </a:lnTo>
                  <a:lnTo>
                    <a:pt x="689013" y="384541"/>
                  </a:lnTo>
                  <a:lnTo>
                    <a:pt x="716976" y="418813"/>
                  </a:lnTo>
                  <a:lnTo>
                    <a:pt x="741844" y="454394"/>
                  </a:lnTo>
                  <a:lnTo>
                    <a:pt x="763481" y="491172"/>
                  </a:lnTo>
                  <a:lnTo>
                    <a:pt x="781749" y="529035"/>
                  </a:lnTo>
                  <a:lnTo>
                    <a:pt x="796511" y="567872"/>
                  </a:lnTo>
                  <a:lnTo>
                    <a:pt x="807630" y="607570"/>
                  </a:lnTo>
                  <a:lnTo>
                    <a:pt x="814968" y="648017"/>
                  </a:lnTo>
                  <a:lnTo>
                    <a:pt x="818388" y="689101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04544" y="0"/>
              <a:ext cx="7319009" cy="898398"/>
            </a:xfrm>
            <a:prstGeom prst="rect">
              <a:avLst/>
            </a:prstGeom>
          </p:spPr>
        </p:pic>
      </p:grp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1463421" y="0"/>
            <a:ext cx="69773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CC0518"/>
                </a:solidFill>
              </a:rPr>
              <a:t>TYPE</a:t>
            </a:r>
            <a:r>
              <a:rPr spc="-25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OF</a:t>
            </a:r>
            <a:r>
              <a:rPr spc="-20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MEDICINAL</a:t>
            </a:r>
            <a:r>
              <a:rPr spc="-30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FORM</a:t>
            </a:r>
          </a:p>
          <a:p>
            <a:pPr algn="ctr">
              <a:lnSpc>
                <a:spcPct val="100000"/>
              </a:lnSpc>
            </a:pPr>
            <a:r>
              <a:rPr spc="-5" dirty="0"/>
              <a:t>AND THE</a:t>
            </a:r>
            <a:r>
              <a:rPr spc="20" dirty="0"/>
              <a:t> </a:t>
            </a:r>
            <a:r>
              <a:rPr spc="-5" dirty="0">
                <a:solidFill>
                  <a:srgbClr val="1207A0"/>
                </a:solidFill>
              </a:rPr>
              <a:t>WAY OF</a:t>
            </a:r>
            <a:r>
              <a:rPr dirty="0">
                <a:solidFill>
                  <a:srgbClr val="1207A0"/>
                </a:solidFill>
              </a:rPr>
              <a:t> </a:t>
            </a:r>
            <a:r>
              <a:rPr spc="-5" dirty="0">
                <a:solidFill>
                  <a:srgbClr val="1207A0"/>
                </a:solidFill>
              </a:rPr>
              <a:t>ITS</a:t>
            </a:r>
            <a:r>
              <a:rPr spc="15" dirty="0">
                <a:solidFill>
                  <a:srgbClr val="1207A0"/>
                </a:solidFill>
              </a:rPr>
              <a:t> </a:t>
            </a:r>
            <a:r>
              <a:rPr spc="-10" dirty="0">
                <a:solidFill>
                  <a:srgbClr val="1207A0"/>
                </a:solidFill>
              </a:rPr>
              <a:t>ADMINISTRATION</a:t>
            </a: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17</a:t>
            </a:fld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900" y="3093720"/>
              <a:ext cx="9364218" cy="11986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44423" y="3069336"/>
              <a:ext cx="9363710" cy="1198245"/>
            </a:xfrm>
            <a:custGeom>
              <a:avLst/>
              <a:gdLst/>
              <a:ahLst/>
              <a:cxnLst/>
              <a:rect l="l" t="t" r="r" b="b"/>
              <a:pathLst>
                <a:path w="9363710" h="1198245">
                  <a:moveTo>
                    <a:pt x="9029065" y="0"/>
                  </a:moveTo>
                  <a:lnTo>
                    <a:pt x="334403" y="0"/>
                  </a:lnTo>
                  <a:lnTo>
                    <a:pt x="284988" y="3626"/>
                  </a:lnTo>
                  <a:lnTo>
                    <a:pt x="237824" y="14159"/>
                  </a:lnTo>
                  <a:lnTo>
                    <a:pt x="193428" y="31082"/>
                  </a:lnTo>
                  <a:lnTo>
                    <a:pt x="152318" y="53877"/>
                  </a:lnTo>
                  <a:lnTo>
                    <a:pt x="115011" y="82027"/>
                  </a:lnTo>
                  <a:lnTo>
                    <a:pt x="82024" y="115014"/>
                  </a:lnTo>
                  <a:lnTo>
                    <a:pt x="53875" y="152320"/>
                  </a:lnTo>
                  <a:lnTo>
                    <a:pt x="31080" y="193429"/>
                  </a:lnTo>
                  <a:lnTo>
                    <a:pt x="14158" y="237822"/>
                  </a:lnTo>
                  <a:lnTo>
                    <a:pt x="3625" y="284981"/>
                  </a:lnTo>
                  <a:lnTo>
                    <a:pt x="0" y="334390"/>
                  </a:lnTo>
                  <a:lnTo>
                    <a:pt x="0" y="863472"/>
                  </a:lnTo>
                  <a:lnTo>
                    <a:pt x="3625" y="912882"/>
                  </a:lnTo>
                  <a:lnTo>
                    <a:pt x="14158" y="960041"/>
                  </a:lnTo>
                  <a:lnTo>
                    <a:pt x="31080" y="1004434"/>
                  </a:lnTo>
                  <a:lnTo>
                    <a:pt x="53875" y="1045543"/>
                  </a:lnTo>
                  <a:lnTo>
                    <a:pt x="82024" y="1082849"/>
                  </a:lnTo>
                  <a:lnTo>
                    <a:pt x="115011" y="1115836"/>
                  </a:lnTo>
                  <a:lnTo>
                    <a:pt x="152318" y="1143986"/>
                  </a:lnTo>
                  <a:lnTo>
                    <a:pt x="193428" y="1166781"/>
                  </a:lnTo>
                  <a:lnTo>
                    <a:pt x="237824" y="1183704"/>
                  </a:lnTo>
                  <a:lnTo>
                    <a:pt x="284988" y="1194237"/>
                  </a:lnTo>
                  <a:lnTo>
                    <a:pt x="334403" y="1197864"/>
                  </a:lnTo>
                  <a:lnTo>
                    <a:pt x="9029065" y="1197864"/>
                  </a:lnTo>
                  <a:lnTo>
                    <a:pt x="9078474" y="1194237"/>
                  </a:lnTo>
                  <a:lnTo>
                    <a:pt x="9125633" y="1183704"/>
                  </a:lnTo>
                  <a:lnTo>
                    <a:pt x="9170026" y="1166781"/>
                  </a:lnTo>
                  <a:lnTo>
                    <a:pt x="9211135" y="1143986"/>
                  </a:lnTo>
                  <a:lnTo>
                    <a:pt x="9248441" y="1115836"/>
                  </a:lnTo>
                  <a:lnTo>
                    <a:pt x="9281428" y="1082849"/>
                  </a:lnTo>
                  <a:lnTo>
                    <a:pt x="9309578" y="1045543"/>
                  </a:lnTo>
                  <a:lnTo>
                    <a:pt x="9332373" y="1004434"/>
                  </a:lnTo>
                  <a:lnTo>
                    <a:pt x="9349296" y="960041"/>
                  </a:lnTo>
                  <a:lnTo>
                    <a:pt x="9359829" y="912882"/>
                  </a:lnTo>
                  <a:lnTo>
                    <a:pt x="9363456" y="863472"/>
                  </a:lnTo>
                  <a:lnTo>
                    <a:pt x="9363456" y="334390"/>
                  </a:lnTo>
                  <a:lnTo>
                    <a:pt x="9359829" y="284981"/>
                  </a:lnTo>
                  <a:lnTo>
                    <a:pt x="9349296" y="237822"/>
                  </a:lnTo>
                  <a:lnTo>
                    <a:pt x="9332373" y="193429"/>
                  </a:lnTo>
                  <a:lnTo>
                    <a:pt x="9309578" y="152320"/>
                  </a:lnTo>
                  <a:lnTo>
                    <a:pt x="9281428" y="115014"/>
                  </a:lnTo>
                  <a:lnTo>
                    <a:pt x="9248441" y="82027"/>
                  </a:lnTo>
                  <a:lnTo>
                    <a:pt x="9211135" y="53877"/>
                  </a:lnTo>
                  <a:lnTo>
                    <a:pt x="9170026" y="31082"/>
                  </a:lnTo>
                  <a:lnTo>
                    <a:pt x="9125633" y="14159"/>
                  </a:lnTo>
                  <a:lnTo>
                    <a:pt x="9078474" y="3626"/>
                  </a:lnTo>
                  <a:lnTo>
                    <a:pt x="9029065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8432" y="3078479"/>
              <a:ext cx="9230995" cy="539750"/>
            </a:xfrm>
            <a:custGeom>
              <a:avLst/>
              <a:gdLst/>
              <a:ahLst/>
              <a:cxnLst/>
              <a:rect l="l" t="t" r="r" b="b"/>
              <a:pathLst>
                <a:path w="9230995" h="539750">
                  <a:moveTo>
                    <a:pt x="8961120" y="0"/>
                  </a:moveTo>
                  <a:lnTo>
                    <a:pt x="269748" y="0"/>
                  </a:lnTo>
                  <a:lnTo>
                    <a:pt x="221258" y="4346"/>
                  </a:lnTo>
                  <a:lnTo>
                    <a:pt x="175621" y="16876"/>
                  </a:lnTo>
                  <a:lnTo>
                    <a:pt x="133598" y="36830"/>
                  </a:lnTo>
                  <a:lnTo>
                    <a:pt x="95950" y="63443"/>
                  </a:lnTo>
                  <a:lnTo>
                    <a:pt x="63439" y="95955"/>
                  </a:lnTo>
                  <a:lnTo>
                    <a:pt x="36827" y="133604"/>
                  </a:lnTo>
                  <a:lnTo>
                    <a:pt x="16875" y="175626"/>
                  </a:lnTo>
                  <a:lnTo>
                    <a:pt x="4345" y="221262"/>
                  </a:lnTo>
                  <a:lnTo>
                    <a:pt x="0" y="269748"/>
                  </a:lnTo>
                  <a:lnTo>
                    <a:pt x="4345" y="318233"/>
                  </a:lnTo>
                  <a:lnTo>
                    <a:pt x="16875" y="363869"/>
                  </a:lnTo>
                  <a:lnTo>
                    <a:pt x="36827" y="405892"/>
                  </a:lnTo>
                  <a:lnTo>
                    <a:pt x="63439" y="443540"/>
                  </a:lnTo>
                  <a:lnTo>
                    <a:pt x="95950" y="476052"/>
                  </a:lnTo>
                  <a:lnTo>
                    <a:pt x="133598" y="502666"/>
                  </a:lnTo>
                  <a:lnTo>
                    <a:pt x="175621" y="522619"/>
                  </a:lnTo>
                  <a:lnTo>
                    <a:pt x="221258" y="535149"/>
                  </a:lnTo>
                  <a:lnTo>
                    <a:pt x="269748" y="539496"/>
                  </a:lnTo>
                  <a:lnTo>
                    <a:pt x="8961120" y="539496"/>
                  </a:lnTo>
                  <a:lnTo>
                    <a:pt x="9009605" y="535149"/>
                  </a:lnTo>
                  <a:lnTo>
                    <a:pt x="9055241" y="522619"/>
                  </a:lnTo>
                  <a:lnTo>
                    <a:pt x="9097264" y="502666"/>
                  </a:lnTo>
                  <a:lnTo>
                    <a:pt x="9134912" y="476052"/>
                  </a:lnTo>
                  <a:lnTo>
                    <a:pt x="9167424" y="443540"/>
                  </a:lnTo>
                  <a:lnTo>
                    <a:pt x="9194038" y="405892"/>
                  </a:lnTo>
                  <a:lnTo>
                    <a:pt x="9213991" y="363869"/>
                  </a:lnTo>
                  <a:lnTo>
                    <a:pt x="9226521" y="318233"/>
                  </a:lnTo>
                  <a:lnTo>
                    <a:pt x="9230868" y="269748"/>
                  </a:lnTo>
                  <a:lnTo>
                    <a:pt x="9226521" y="221262"/>
                  </a:lnTo>
                  <a:lnTo>
                    <a:pt x="9213991" y="175626"/>
                  </a:lnTo>
                  <a:lnTo>
                    <a:pt x="9194038" y="133604"/>
                  </a:lnTo>
                  <a:lnTo>
                    <a:pt x="9167424" y="95955"/>
                  </a:lnTo>
                  <a:lnTo>
                    <a:pt x="9134912" y="63443"/>
                  </a:lnTo>
                  <a:lnTo>
                    <a:pt x="9097264" y="36830"/>
                  </a:lnTo>
                  <a:lnTo>
                    <a:pt x="9055241" y="16876"/>
                  </a:lnTo>
                  <a:lnTo>
                    <a:pt x="9009605" y="4346"/>
                  </a:lnTo>
                  <a:lnTo>
                    <a:pt x="8961120" y="0"/>
                  </a:lnTo>
                  <a:close/>
                </a:path>
              </a:pathLst>
            </a:custGeom>
            <a:solidFill>
              <a:srgbClr val="CC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06374" y="3172460"/>
            <a:ext cx="889254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2540" algn="ctr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Verdana"/>
                <a:cs typeface="Verdana"/>
              </a:rPr>
              <a:t>When choosing </a:t>
            </a:r>
            <a:r>
              <a:rPr sz="2000" b="1" dirty="0">
                <a:latin typeface="Verdana"/>
                <a:cs typeface="Verdana"/>
              </a:rPr>
              <a:t>the type of medicinal form for oral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administration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consider</a:t>
            </a:r>
            <a:r>
              <a:rPr sz="2000" b="1" dirty="0">
                <a:latin typeface="Verdana"/>
                <a:cs typeface="Verdana"/>
              </a:rPr>
              <a:t> the</a:t>
            </a:r>
            <a:r>
              <a:rPr sz="2000" b="1" spc="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physicochemical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properties</a:t>
            </a:r>
            <a:r>
              <a:rPr sz="2000" b="1" dirty="0">
                <a:latin typeface="Verdana"/>
                <a:cs typeface="Verdana"/>
              </a:rPr>
              <a:t> of</a:t>
            </a:r>
            <a:r>
              <a:rPr sz="2000" b="1" spc="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drug, </a:t>
            </a:r>
            <a:r>
              <a:rPr sz="2000" b="1" spc="-5" dirty="0">
                <a:latin typeface="Verdana"/>
                <a:cs typeface="Verdana"/>
              </a:rPr>
              <a:t>bioavailability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and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wishes of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patients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4881" y="687133"/>
            <a:ext cx="9526270" cy="5271135"/>
            <a:chOff x="194881" y="687133"/>
            <a:chExt cx="9526270" cy="527113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748" y="4796028"/>
              <a:ext cx="9451086" cy="116205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99644" y="4725924"/>
              <a:ext cx="9441180" cy="1152525"/>
            </a:xfrm>
            <a:custGeom>
              <a:avLst/>
              <a:gdLst/>
              <a:ahLst/>
              <a:cxnLst/>
              <a:rect l="l" t="t" r="r" b="b"/>
              <a:pathLst>
                <a:path w="9441180" h="1152525">
                  <a:moveTo>
                    <a:pt x="9441180" y="0"/>
                  </a:moveTo>
                  <a:lnTo>
                    <a:pt x="0" y="0"/>
                  </a:lnTo>
                  <a:lnTo>
                    <a:pt x="0" y="1152144"/>
                  </a:lnTo>
                  <a:lnTo>
                    <a:pt x="9441180" y="1152144"/>
                  </a:lnTo>
                  <a:lnTo>
                    <a:pt x="9441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9644" y="4725924"/>
              <a:ext cx="9441180" cy="1152525"/>
            </a:xfrm>
            <a:custGeom>
              <a:avLst/>
              <a:gdLst/>
              <a:ahLst/>
              <a:cxnLst/>
              <a:rect l="l" t="t" r="r" b="b"/>
              <a:pathLst>
                <a:path w="9441180" h="1152525">
                  <a:moveTo>
                    <a:pt x="0" y="1152144"/>
                  </a:moveTo>
                  <a:lnTo>
                    <a:pt x="9441180" y="1152144"/>
                  </a:lnTo>
                  <a:lnTo>
                    <a:pt x="9441180" y="0"/>
                  </a:lnTo>
                  <a:lnTo>
                    <a:pt x="0" y="0"/>
                  </a:lnTo>
                  <a:lnTo>
                    <a:pt x="0" y="1152144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0124" y="5237987"/>
              <a:ext cx="9377172" cy="62636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72796" y="703325"/>
              <a:ext cx="9363710" cy="925830"/>
            </a:xfrm>
            <a:custGeom>
              <a:avLst/>
              <a:gdLst/>
              <a:ahLst/>
              <a:cxnLst/>
              <a:rect l="l" t="t" r="r" b="b"/>
              <a:pathLst>
                <a:path w="9363710" h="925830">
                  <a:moveTo>
                    <a:pt x="9363456" y="2539"/>
                  </a:moveTo>
                  <a:lnTo>
                    <a:pt x="9359392" y="6476"/>
                  </a:lnTo>
                  <a:lnTo>
                    <a:pt x="4013" y="6476"/>
                  </a:lnTo>
                  <a:lnTo>
                    <a:pt x="0" y="10540"/>
                  </a:lnTo>
                  <a:lnTo>
                    <a:pt x="0" y="921765"/>
                  </a:lnTo>
                  <a:lnTo>
                    <a:pt x="4013" y="925829"/>
                  </a:lnTo>
                  <a:lnTo>
                    <a:pt x="13906" y="925829"/>
                  </a:lnTo>
                  <a:lnTo>
                    <a:pt x="17919" y="921765"/>
                  </a:lnTo>
                  <a:lnTo>
                    <a:pt x="17919" y="907923"/>
                  </a:lnTo>
                  <a:lnTo>
                    <a:pt x="9359392" y="907923"/>
                  </a:lnTo>
                  <a:lnTo>
                    <a:pt x="9363456" y="903859"/>
                  </a:lnTo>
                  <a:lnTo>
                    <a:pt x="9363456" y="24384"/>
                  </a:lnTo>
                  <a:lnTo>
                    <a:pt x="8966" y="24384"/>
                  </a:lnTo>
                  <a:lnTo>
                    <a:pt x="8953" y="12953"/>
                  </a:lnTo>
                  <a:lnTo>
                    <a:pt x="10960" y="10922"/>
                  </a:lnTo>
                  <a:lnTo>
                    <a:pt x="9363456" y="10922"/>
                  </a:lnTo>
                  <a:lnTo>
                    <a:pt x="9363456" y="2539"/>
                  </a:lnTo>
                  <a:close/>
                </a:path>
                <a:path w="9363710" h="925830">
                  <a:moveTo>
                    <a:pt x="9363456" y="10922"/>
                  </a:moveTo>
                  <a:lnTo>
                    <a:pt x="15913" y="10922"/>
                  </a:lnTo>
                  <a:lnTo>
                    <a:pt x="17919" y="12953"/>
                  </a:lnTo>
                  <a:lnTo>
                    <a:pt x="17919" y="20447"/>
                  </a:lnTo>
                  <a:lnTo>
                    <a:pt x="13906" y="24384"/>
                  </a:lnTo>
                  <a:lnTo>
                    <a:pt x="9363456" y="24384"/>
                  </a:lnTo>
                  <a:lnTo>
                    <a:pt x="9363456" y="10922"/>
                  </a:lnTo>
                  <a:close/>
                </a:path>
                <a:path w="9363710" h="925830">
                  <a:moveTo>
                    <a:pt x="9345549" y="0"/>
                  </a:moveTo>
                  <a:lnTo>
                    <a:pt x="9345549" y="6476"/>
                  </a:lnTo>
                  <a:lnTo>
                    <a:pt x="9354439" y="6476"/>
                  </a:lnTo>
                  <a:lnTo>
                    <a:pt x="9354439" y="2032"/>
                  </a:lnTo>
                  <a:lnTo>
                    <a:pt x="9347581" y="2032"/>
                  </a:lnTo>
                  <a:lnTo>
                    <a:pt x="9345549" y="0"/>
                  </a:lnTo>
                  <a:close/>
                </a:path>
                <a:path w="9363710" h="925830">
                  <a:moveTo>
                    <a:pt x="9354439" y="0"/>
                  </a:moveTo>
                  <a:lnTo>
                    <a:pt x="9352534" y="2032"/>
                  </a:lnTo>
                  <a:lnTo>
                    <a:pt x="9354439" y="2032"/>
                  </a:lnTo>
                  <a:lnTo>
                    <a:pt x="9354439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1749" y="691895"/>
              <a:ext cx="9354820" cy="36195"/>
            </a:xfrm>
            <a:custGeom>
              <a:avLst/>
              <a:gdLst/>
              <a:ahLst/>
              <a:cxnLst/>
              <a:rect l="l" t="t" r="r" b="b"/>
              <a:pathLst>
                <a:path w="9354820" h="36195">
                  <a:moveTo>
                    <a:pt x="6959" y="22351"/>
                  </a:moveTo>
                  <a:lnTo>
                    <a:pt x="2006" y="22351"/>
                  </a:lnTo>
                  <a:lnTo>
                    <a:pt x="0" y="24383"/>
                  </a:lnTo>
                  <a:lnTo>
                    <a:pt x="12" y="35813"/>
                  </a:lnTo>
                  <a:lnTo>
                    <a:pt x="4953" y="35813"/>
                  </a:lnTo>
                  <a:lnTo>
                    <a:pt x="8966" y="31876"/>
                  </a:lnTo>
                  <a:lnTo>
                    <a:pt x="8966" y="24383"/>
                  </a:lnTo>
                  <a:lnTo>
                    <a:pt x="6959" y="22351"/>
                  </a:lnTo>
                  <a:close/>
                </a:path>
                <a:path w="9354820" h="36195">
                  <a:moveTo>
                    <a:pt x="9354502" y="9016"/>
                  </a:moveTo>
                  <a:lnTo>
                    <a:pt x="9345612" y="9016"/>
                  </a:lnTo>
                  <a:lnTo>
                    <a:pt x="9345485" y="17906"/>
                  </a:lnTo>
                  <a:lnTo>
                    <a:pt x="9350438" y="17906"/>
                  </a:lnTo>
                  <a:lnTo>
                    <a:pt x="9354502" y="13969"/>
                  </a:lnTo>
                  <a:lnTo>
                    <a:pt x="9354502" y="9016"/>
                  </a:lnTo>
                  <a:close/>
                </a:path>
                <a:path w="9354820" h="36195">
                  <a:moveTo>
                    <a:pt x="9350438" y="0"/>
                  </a:moveTo>
                  <a:lnTo>
                    <a:pt x="9340532" y="0"/>
                  </a:lnTo>
                  <a:lnTo>
                    <a:pt x="9336595" y="4063"/>
                  </a:lnTo>
                  <a:lnTo>
                    <a:pt x="9336630" y="11464"/>
                  </a:lnTo>
                  <a:lnTo>
                    <a:pt x="9338627" y="13462"/>
                  </a:lnTo>
                  <a:lnTo>
                    <a:pt x="9343580" y="13462"/>
                  </a:lnTo>
                  <a:lnTo>
                    <a:pt x="9345577" y="11464"/>
                  </a:lnTo>
                  <a:lnTo>
                    <a:pt x="9345612" y="9016"/>
                  </a:lnTo>
                  <a:lnTo>
                    <a:pt x="9354502" y="9016"/>
                  </a:lnTo>
                  <a:lnTo>
                    <a:pt x="9354502" y="4063"/>
                  </a:lnTo>
                  <a:lnTo>
                    <a:pt x="9350438" y="0"/>
                  </a:lnTo>
                  <a:close/>
                </a:path>
              </a:pathLst>
            </a:custGeom>
            <a:solidFill>
              <a:srgbClr val="CDCD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2796" y="691895"/>
              <a:ext cx="9363710" cy="937260"/>
            </a:xfrm>
            <a:custGeom>
              <a:avLst/>
              <a:gdLst/>
              <a:ahLst/>
              <a:cxnLst/>
              <a:rect l="l" t="t" r="r" b="b"/>
              <a:pathLst>
                <a:path w="9363710" h="937260">
                  <a:moveTo>
                    <a:pt x="0" y="26924"/>
                  </a:moveTo>
                  <a:lnTo>
                    <a:pt x="0" y="21970"/>
                  </a:lnTo>
                  <a:lnTo>
                    <a:pt x="4013" y="17906"/>
                  </a:lnTo>
                  <a:lnTo>
                    <a:pt x="8966" y="17906"/>
                  </a:lnTo>
                  <a:lnTo>
                    <a:pt x="9345549" y="17906"/>
                  </a:lnTo>
                  <a:lnTo>
                    <a:pt x="9345549" y="9016"/>
                  </a:lnTo>
                  <a:lnTo>
                    <a:pt x="9345549" y="4063"/>
                  </a:lnTo>
                  <a:lnTo>
                    <a:pt x="9349486" y="0"/>
                  </a:lnTo>
                  <a:lnTo>
                    <a:pt x="9354439" y="0"/>
                  </a:lnTo>
                  <a:lnTo>
                    <a:pt x="9359392" y="0"/>
                  </a:lnTo>
                  <a:lnTo>
                    <a:pt x="9363456" y="4063"/>
                  </a:lnTo>
                  <a:lnTo>
                    <a:pt x="9363456" y="9016"/>
                  </a:lnTo>
                  <a:lnTo>
                    <a:pt x="9363456" y="910336"/>
                  </a:lnTo>
                  <a:lnTo>
                    <a:pt x="9363456" y="915288"/>
                  </a:lnTo>
                  <a:lnTo>
                    <a:pt x="9359392" y="919352"/>
                  </a:lnTo>
                  <a:lnTo>
                    <a:pt x="9354439" y="919352"/>
                  </a:lnTo>
                  <a:lnTo>
                    <a:pt x="17919" y="919352"/>
                  </a:lnTo>
                  <a:lnTo>
                    <a:pt x="17919" y="928242"/>
                  </a:lnTo>
                  <a:lnTo>
                    <a:pt x="17919" y="933195"/>
                  </a:lnTo>
                  <a:lnTo>
                    <a:pt x="13906" y="937259"/>
                  </a:lnTo>
                  <a:lnTo>
                    <a:pt x="8966" y="937259"/>
                  </a:lnTo>
                  <a:lnTo>
                    <a:pt x="4013" y="937259"/>
                  </a:lnTo>
                  <a:lnTo>
                    <a:pt x="0" y="933195"/>
                  </a:lnTo>
                  <a:lnTo>
                    <a:pt x="0" y="928242"/>
                  </a:lnTo>
                  <a:lnTo>
                    <a:pt x="0" y="26924"/>
                  </a:lnTo>
                  <a:close/>
                </a:path>
                <a:path w="9363710" h="937260">
                  <a:moveTo>
                    <a:pt x="9345549" y="17906"/>
                  </a:moveTo>
                  <a:lnTo>
                    <a:pt x="9354439" y="17906"/>
                  </a:lnTo>
                  <a:lnTo>
                    <a:pt x="9359392" y="17906"/>
                  </a:lnTo>
                  <a:lnTo>
                    <a:pt x="9363456" y="13969"/>
                  </a:lnTo>
                  <a:lnTo>
                    <a:pt x="9363456" y="9016"/>
                  </a:lnTo>
                </a:path>
                <a:path w="9363710" h="937260">
                  <a:moveTo>
                    <a:pt x="9354439" y="17906"/>
                  </a:moveTo>
                  <a:lnTo>
                    <a:pt x="9354439" y="9016"/>
                  </a:lnTo>
                  <a:lnTo>
                    <a:pt x="9354439" y="11429"/>
                  </a:lnTo>
                  <a:lnTo>
                    <a:pt x="9352534" y="13462"/>
                  </a:lnTo>
                  <a:lnTo>
                    <a:pt x="9349994" y="13462"/>
                  </a:lnTo>
                  <a:lnTo>
                    <a:pt x="9347581" y="13462"/>
                  </a:lnTo>
                  <a:lnTo>
                    <a:pt x="9345549" y="11429"/>
                  </a:lnTo>
                  <a:lnTo>
                    <a:pt x="9345549" y="9016"/>
                  </a:lnTo>
                </a:path>
                <a:path w="9363710" h="937260">
                  <a:moveTo>
                    <a:pt x="8966" y="35813"/>
                  </a:moveTo>
                  <a:lnTo>
                    <a:pt x="8966" y="26924"/>
                  </a:lnTo>
                  <a:lnTo>
                    <a:pt x="8966" y="24383"/>
                  </a:lnTo>
                  <a:lnTo>
                    <a:pt x="10972" y="22351"/>
                  </a:lnTo>
                  <a:lnTo>
                    <a:pt x="13449" y="22351"/>
                  </a:lnTo>
                  <a:lnTo>
                    <a:pt x="15925" y="22351"/>
                  </a:lnTo>
                  <a:lnTo>
                    <a:pt x="17932" y="24383"/>
                  </a:lnTo>
                  <a:lnTo>
                    <a:pt x="17932" y="26924"/>
                  </a:lnTo>
                  <a:lnTo>
                    <a:pt x="17932" y="31876"/>
                  </a:lnTo>
                  <a:lnTo>
                    <a:pt x="13919" y="35813"/>
                  </a:lnTo>
                  <a:lnTo>
                    <a:pt x="8966" y="35813"/>
                  </a:lnTo>
                  <a:lnTo>
                    <a:pt x="4025" y="35813"/>
                  </a:lnTo>
                  <a:lnTo>
                    <a:pt x="12" y="31876"/>
                  </a:lnTo>
                  <a:lnTo>
                    <a:pt x="12" y="26924"/>
                  </a:lnTo>
                </a:path>
                <a:path w="9363710" h="937260">
                  <a:moveTo>
                    <a:pt x="17919" y="26924"/>
                  </a:moveTo>
                  <a:lnTo>
                    <a:pt x="17919" y="9193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80187" y="731265"/>
            <a:ext cx="9116695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8560" marR="5080" indent="-1166495">
              <a:lnSpc>
                <a:spcPct val="120000"/>
              </a:lnSpc>
              <a:spcBef>
                <a:spcPts val="100"/>
              </a:spcBef>
            </a:pPr>
            <a:r>
              <a:rPr sz="1800" b="1" spc="-5" dirty="0">
                <a:latin typeface="Verdana"/>
                <a:cs typeface="Verdana"/>
              </a:rPr>
              <a:t>According</a:t>
            </a:r>
            <a:r>
              <a:rPr sz="1800" b="1" spc="4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to</a:t>
            </a:r>
            <a:r>
              <a:rPr sz="1800" b="1" spc="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the</a:t>
            </a:r>
            <a:r>
              <a:rPr sz="1800" b="1" spc="15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degree</a:t>
            </a:r>
            <a:r>
              <a:rPr sz="1800" b="1" spc="1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of</a:t>
            </a:r>
            <a:r>
              <a:rPr sz="1800" b="1" spc="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release</a:t>
            </a:r>
            <a:r>
              <a:rPr sz="1800" b="1" spc="-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and,</a:t>
            </a:r>
            <a:r>
              <a:rPr sz="1800" b="1" spc="10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accordingly,</a:t>
            </a:r>
            <a:r>
              <a:rPr sz="1800" b="1" spc="2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the</a:t>
            </a:r>
            <a:r>
              <a:rPr sz="1800" b="1" spc="15" dirty="0">
                <a:latin typeface="Verdana"/>
                <a:cs typeface="Verdana"/>
              </a:rPr>
              <a:t> </a:t>
            </a:r>
            <a:r>
              <a:rPr sz="1800" b="1" spc="-10" dirty="0">
                <a:latin typeface="Verdana"/>
                <a:cs typeface="Verdana"/>
              </a:rPr>
              <a:t>bioavailability </a:t>
            </a:r>
            <a:r>
              <a:rPr sz="1800" b="1" spc="-600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of</a:t>
            </a:r>
            <a:r>
              <a:rPr sz="1800" b="1" spc="-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oral</a:t>
            </a:r>
            <a:r>
              <a:rPr sz="1800" b="1" spc="-5" dirty="0">
                <a:latin typeface="Verdana"/>
                <a:cs typeface="Verdana"/>
              </a:rPr>
              <a:t> drugs can</a:t>
            </a:r>
            <a:r>
              <a:rPr sz="1800" b="1" spc="5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be</a:t>
            </a:r>
            <a:r>
              <a:rPr sz="1800" b="1" spc="5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arranged</a:t>
            </a:r>
            <a:r>
              <a:rPr sz="1800" b="1" dirty="0">
                <a:latin typeface="Verdana"/>
                <a:cs typeface="Verdana"/>
              </a:rPr>
              <a:t> in</a:t>
            </a:r>
            <a:r>
              <a:rPr sz="1800" b="1" spc="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the</a:t>
            </a:r>
            <a:r>
              <a:rPr sz="1800" b="1" spc="10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following</a:t>
            </a:r>
            <a:r>
              <a:rPr sz="1800" b="1" spc="5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series: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2984" y="2113775"/>
            <a:ext cx="1434846" cy="41530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291490" y="2146173"/>
            <a:ext cx="13601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Verdana"/>
                <a:cs typeface="Verdana"/>
              </a:rPr>
              <a:t>S</a:t>
            </a:r>
            <a:r>
              <a:rPr sz="2000" b="1" spc="5" dirty="0">
                <a:latin typeface="Verdana"/>
                <a:cs typeface="Verdana"/>
              </a:rPr>
              <a:t>o</a:t>
            </a:r>
            <a:r>
              <a:rPr sz="2000" b="1" dirty="0">
                <a:latin typeface="Verdana"/>
                <a:cs typeface="Verdana"/>
              </a:rPr>
              <a:t>lutions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72795" y="2113775"/>
            <a:ext cx="8082915" cy="415925"/>
            <a:chOff x="272795" y="2113775"/>
            <a:chExt cx="8082915" cy="415925"/>
          </a:xfrm>
        </p:grpSpPr>
        <p:sp>
          <p:nvSpPr>
            <p:cNvPr id="19" name="object 19"/>
            <p:cNvSpPr/>
            <p:nvPr/>
          </p:nvSpPr>
          <p:spPr>
            <a:xfrm>
              <a:off x="272795" y="2135123"/>
              <a:ext cx="1397635" cy="146685"/>
            </a:xfrm>
            <a:custGeom>
              <a:avLst/>
              <a:gdLst/>
              <a:ahLst/>
              <a:cxnLst/>
              <a:rect l="l" t="t" r="r" b="b"/>
              <a:pathLst>
                <a:path w="1397635" h="146685">
                  <a:moveTo>
                    <a:pt x="1397508" y="0"/>
                  </a:moveTo>
                  <a:lnTo>
                    <a:pt x="0" y="0"/>
                  </a:lnTo>
                  <a:lnTo>
                    <a:pt x="0" y="146303"/>
                  </a:lnTo>
                  <a:lnTo>
                    <a:pt x="1397508" y="146303"/>
                  </a:lnTo>
                  <a:lnTo>
                    <a:pt x="1397508" y="0"/>
                  </a:lnTo>
                  <a:close/>
                </a:path>
              </a:pathLst>
            </a:custGeom>
            <a:solidFill>
              <a:srgbClr val="F8F8F8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09572" y="2115286"/>
              <a:ext cx="1398270" cy="41379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929384" y="2133599"/>
              <a:ext cx="1367155" cy="144780"/>
            </a:xfrm>
            <a:custGeom>
              <a:avLst/>
              <a:gdLst/>
              <a:ahLst/>
              <a:cxnLst/>
              <a:rect l="l" t="t" r="r" b="b"/>
              <a:pathLst>
                <a:path w="1367154" h="144780">
                  <a:moveTo>
                    <a:pt x="1367028" y="0"/>
                  </a:moveTo>
                  <a:lnTo>
                    <a:pt x="0" y="0"/>
                  </a:lnTo>
                  <a:lnTo>
                    <a:pt x="0" y="144779"/>
                  </a:lnTo>
                  <a:lnTo>
                    <a:pt x="1367028" y="144779"/>
                  </a:lnTo>
                  <a:lnTo>
                    <a:pt x="1367028" y="0"/>
                  </a:lnTo>
                  <a:close/>
                </a:path>
              </a:pathLst>
            </a:custGeom>
            <a:solidFill>
              <a:srgbClr val="F8F8F8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19856" y="2115286"/>
              <a:ext cx="1838705" cy="41379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439668" y="2133599"/>
              <a:ext cx="1801495" cy="144780"/>
            </a:xfrm>
            <a:custGeom>
              <a:avLst/>
              <a:gdLst/>
              <a:ahLst/>
              <a:cxnLst/>
              <a:rect l="l" t="t" r="r" b="b"/>
              <a:pathLst>
                <a:path w="1801495" h="144780">
                  <a:moveTo>
                    <a:pt x="1801367" y="0"/>
                  </a:moveTo>
                  <a:lnTo>
                    <a:pt x="0" y="0"/>
                  </a:lnTo>
                  <a:lnTo>
                    <a:pt x="0" y="144779"/>
                  </a:lnTo>
                  <a:lnTo>
                    <a:pt x="1801367" y="144779"/>
                  </a:lnTo>
                  <a:lnTo>
                    <a:pt x="1801367" y="0"/>
                  </a:lnTo>
                  <a:close/>
                </a:path>
              </a:pathLst>
            </a:custGeom>
            <a:solidFill>
              <a:srgbClr val="F8F8F8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37631" y="2113775"/>
              <a:ext cx="1405889" cy="41530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57443" y="2133599"/>
              <a:ext cx="1369060" cy="146685"/>
            </a:xfrm>
            <a:custGeom>
              <a:avLst/>
              <a:gdLst/>
              <a:ahLst/>
              <a:cxnLst/>
              <a:rect l="l" t="t" r="r" b="b"/>
              <a:pathLst>
                <a:path w="1369059" h="146685">
                  <a:moveTo>
                    <a:pt x="1368552" y="0"/>
                  </a:moveTo>
                  <a:lnTo>
                    <a:pt x="0" y="0"/>
                  </a:lnTo>
                  <a:lnTo>
                    <a:pt x="0" y="146303"/>
                  </a:lnTo>
                  <a:lnTo>
                    <a:pt x="1368552" y="146303"/>
                  </a:lnTo>
                  <a:lnTo>
                    <a:pt x="1368552" y="0"/>
                  </a:lnTo>
                  <a:close/>
                </a:path>
              </a:pathLst>
            </a:custGeom>
            <a:solidFill>
              <a:srgbClr val="F8F8F8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21067" y="2115286"/>
              <a:ext cx="1334262" cy="413791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1944116" y="2147062"/>
            <a:ext cx="63950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03045" algn="l"/>
                <a:tab pos="3580129" algn="l"/>
                <a:tab pos="5109845" algn="l"/>
              </a:tabLst>
            </a:pPr>
            <a:r>
              <a:rPr sz="2000" b="1" dirty="0">
                <a:latin typeface="Verdana"/>
                <a:cs typeface="Verdana"/>
              </a:rPr>
              <a:t>Emulsion	</a:t>
            </a:r>
            <a:r>
              <a:rPr sz="2000" b="1" spc="-5" dirty="0">
                <a:latin typeface="Verdana"/>
                <a:cs typeface="Verdana"/>
              </a:rPr>
              <a:t>Suspensions	</a:t>
            </a:r>
            <a:r>
              <a:rPr sz="2000" b="1" dirty="0">
                <a:latin typeface="Verdana"/>
                <a:cs typeface="Verdana"/>
              </a:rPr>
              <a:t>Powders	</a:t>
            </a:r>
            <a:r>
              <a:rPr sz="2000" b="1" spc="-5" dirty="0">
                <a:latin typeface="Verdana"/>
                <a:cs typeface="Verdana"/>
              </a:rPr>
              <a:t>Capsules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040880" y="2115286"/>
            <a:ext cx="2640330" cy="414020"/>
            <a:chOff x="7040880" y="2115286"/>
            <a:chExt cx="2640330" cy="414020"/>
          </a:xfrm>
        </p:grpSpPr>
        <p:sp>
          <p:nvSpPr>
            <p:cNvPr id="29" name="object 29"/>
            <p:cNvSpPr/>
            <p:nvPr/>
          </p:nvSpPr>
          <p:spPr>
            <a:xfrm>
              <a:off x="7040880" y="2133599"/>
              <a:ext cx="1295400" cy="144780"/>
            </a:xfrm>
            <a:custGeom>
              <a:avLst/>
              <a:gdLst/>
              <a:ahLst/>
              <a:cxnLst/>
              <a:rect l="l" t="t" r="r" b="b"/>
              <a:pathLst>
                <a:path w="1295400" h="144780">
                  <a:moveTo>
                    <a:pt x="1295400" y="0"/>
                  </a:moveTo>
                  <a:lnTo>
                    <a:pt x="0" y="0"/>
                  </a:lnTo>
                  <a:lnTo>
                    <a:pt x="0" y="144779"/>
                  </a:lnTo>
                  <a:lnTo>
                    <a:pt x="1295400" y="14477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F8F8F8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32876" y="2115286"/>
              <a:ext cx="1148333" cy="41379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8554212" y="2133599"/>
              <a:ext cx="1109980" cy="144780"/>
            </a:xfrm>
            <a:custGeom>
              <a:avLst/>
              <a:gdLst/>
              <a:ahLst/>
              <a:cxnLst/>
              <a:rect l="l" t="t" r="r" b="b"/>
              <a:pathLst>
                <a:path w="1109979" h="144780">
                  <a:moveTo>
                    <a:pt x="1109472" y="0"/>
                  </a:moveTo>
                  <a:lnTo>
                    <a:pt x="0" y="0"/>
                  </a:lnTo>
                  <a:lnTo>
                    <a:pt x="0" y="144779"/>
                  </a:lnTo>
                  <a:lnTo>
                    <a:pt x="1109472" y="144779"/>
                  </a:lnTo>
                  <a:lnTo>
                    <a:pt x="1109472" y="0"/>
                  </a:lnTo>
                  <a:close/>
                </a:path>
              </a:pathLst>
            </a:custGeom>
            <a:solidFill>
              <a:srgbClr val="F8F8F8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8561958" y="2164207"/>
            <a:ext cx="10706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Verdana"/>
                <a:cs typeface="Verdana"/>
              </a:rPr>
              <a:t>Tablets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304544" y="0"/>
            <a:ext cx="7319009" cy="2390140"/>
            <a:chOff x="1304544" y="0"/>
            <a:chExt cx="7319009" cy="2390140"/>
          </a:xfrm>
        </p:grpSpPr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76400" y="2287523"/>
              <a:ext cx="234695" cy="7620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24783" y="2311907"/>
              <a:ext cx="236219" cy="7620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41035" y="2313432"/>
              <a:ext cx="233172" cy="7620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24472" y="2313432"/>
              <a:ext cx="233172" cy="762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37803" y="2313432"/>
              <a:ext cx="233172" cy="7620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04544" y="0"/>
              <a:ext cx="7319009" cy="898398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225552" y="4738115"/>
            <a:ext cx="9382125" cy="500380"/>
          </a:xfrm>
          <a:prstGeom prst="rect">
            <a:avLst/>
          </a:prstGeom>
          <a:solidFill>
            <a:srgbClr val="64B737"/>
          </a:solidFill>
        </p:spPr>
        <p:txBody>
          <a:bodyPr vert="horz" wrap="square" lIns="0" tIns="103505" rIns="0" bIns="0" rtlCol="0">
            <a:spAutoFit/>
          </a:bodyPr>
          <a:lstStyle/>
          <a:p>
            <a:pPr marR="145415" algn="ctr">
              <a:lnSpc>
                <a:spcPct val="100000"/>
              </a:lnSpc>
              <a:spcBef>
                <a:spcPts val="815"/>
              </a:spcBef>
            </a:pPr>
            <a:r>
              <a:rPr sz="2000" dirty="0">
                <a:latin typeface="Verdana"/>
                <a:cs typeface="Verdana"/>
              </a:rPr>
              <a:t>In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many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cases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for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oral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administration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18</a:t>
            </a:fld>
            <a:endParaRPr dirty="0"/>
          </a:p>
        </p:txBody>
      </p:sp>
      <p:sp>
        <p:nvSpPr>
          <p:cNvPr id="41" name="object 41"/>
          <p:cNvSpPr txBox="1"/>
          <p:nvPr/>
        </p:nvSpPr>
        <p:spPr>
          <a:xfrm>
            <a:off x="1019352" y="5134137"/>
            <a:ext cx="7643495" cy="69596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35"/>
              </a:spcBef>
            </a:pPr>
            <a:r>
              <a:rPr sz="2000" spc="-10" dirty="0">
                <a:latin typeface="Verdana"/>
                <a:cs typeface="Verdana"/>
              </a:rPr>
              <a:t>several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different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drug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forms </a:t>
            </a:r>
            <a:r>
              <a:rPr sz="2000" dirty="0">
                <a:latin typeface="Verdana"/>
                <a:cs typeface="Verdana"/>
              </a:rPr>
              <a:t>of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the </a:t>
            </a:r>
            <a:r>
              <a:rPr sz="2000" dirty="0">
                <a:latin typeface="Verdana"/>
                <a:cs typeface="Verdana"/>
              </a:rPr>
              <a:t>same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drug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are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produced</a:t>
            </a:r>
            <a:endParaRPr sz="20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2000" spc="-5" dirty="0">
                <a:latin typeface="Verdana"/>
                <a:cs typeface="Verdana"/>
              </a:rPr>
              <a:t>(tablets,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capsules,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syrups,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granules,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etc.)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1463421" y="0"/>
            <a:ext cx="69773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CC0518"/>
                </a:solidFill>
              </a:rPr>
              <a:t>TYPE</a:t>
            </a:r>
            <a:r>
              <a:rPr spc="-25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OF</a:t>
            </a:r>
            <a:r>
              <a:rPr spc="-20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MEDICINAL</a:t>
            </a:r>
            <a:r>
              <a:rPr spc="-30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FORM</a:t>
            </a:r>
          </a:p>
          <a:p>
            <a:pPr algn="ctr">
              <a:lnSpc>
                <a:spcPct val="100000"/>
              </a:lnSpc>
            </a:pPr>
            <a:r>
              <a:rPr spc="-5" dirty="0"/>
              <a:t>AND THE</a:t>
            </a:r>
            <a:r>
              <a:rPr spc="20" dirty="0"/>
              <a:t> </a:t>
            </a:r>
            <a:r>
              <a:rPr spc="-5" dirty="0">
                <a:solidFill>
                  <a:srgbClr val="1207A0"/>
                </a:solidFill>
              </a:rPr>
              <a:t>WAY OF</a:t>
            </a:r>
            <a:r>
              <a:rPr dirty="0">
                <a:solidFill>
                  <a:srgbClr val="1207A0"/>
                </a:solidFill>
              </a:rPr>
              <a:t> </a:t>
            </a:r>
            <a:r>
              <a:rPr spc="-5" dirty="0">
                <a:solidFill>
                  <a:srgbClr val="1207A0"/>
                </a:solidFill>
              </a:rPr>
              <a:t>ITS</a:t>
            </a:r>
            <a:r>
              <a:rPr spc="15" dirty="0">
                <a:solidFill>
                  <a:srgbClr val="1207A0"/>
                </a:solidFill>
              </a:rPr>
              <a:t> </a:t>
            </a:r>
            <a:r>
              <a:rPr spc="-10" dirty="0">
                <a:solidFill>
                  <a:srgbClr val="1207A0"/>
                </a:solidFill>
              </a:rPr>
              <a:t>ADMINISTRATION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275" y="3832860"/>
              <a:ext cx="9472422" cy="205511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73557" y="3789426"/>
              <a:ext cx="9433560" cy="2016760"/>
            </a:xfrm>
            <a:custGeom>
              <a:avLst/>
              <a:gdLst/>
              <a:ahLst/>
              <a:cxnLst/>
              <a:rect l="l" t="t" r="r" b="b"/>
              <a:pathLst>
                <a:path w="9433560" h="2016760">
                  <a:moveTo>
                    <a:pt x="9097518" y="0"/>
                  </a:moveTo>
                  <a:lnTo>
                    <a:pt x="336042" y="0"/>
                  </a:lnTo>
                  <a:lnTo>
                    <a:pt x="286385" y="3644"/>
                  </a:lnTo>
                  <a:lnTo>
                    <a:pt x="238990" y="14231"/>
                  </a:lnTo>
                  <a:lnTo>
                    <a:pt x="194377" y="31239"/>
                  </a:lnTo>
                  <a:lnTo>
                    <a:pt x="153066" y="54149"/>
                  </a:lnTo>
                  <a:lnTo>
                    <a:pt x="115576" y="82440"/>
                  </a:lnTo>
                  <a:lnTo>
                    <a:pt x="82427" y="115591"/>
                  </a:lnTo>
                  <a:lnTo>
                    <a:pt x="54139" y="153082"/>
                  </a:lnTo>
                  <a:lnTo>
                    <a:pt x="31233" y="194394"/>
                  </a:lnTo>
                  <a:lnTo>
                    <a:pt x="14228" y="239004"/>
                  </a:lnTo>
                  <a:lnTo>
                    <a:pt x="3643" y="286394"/>
                  </a:lnTo>
                  <a:lnTo>
                    <a:pt x="0" y="336042"/>
                  </a:lnTo>
                  <a:lnTo>
                    <a:pt x="0" y="1680210"/>
                  </a:lnTo>
                  <a:lnTo>
                    <a:pt x="3643" y="1729866"/>
                  </a:lnTo>
                  <a:lnTo>
                    <a:pt x="14228" y="1777261"/>
                  </a:lnTo>
                  <a:lnTo>
                    <a:pt x="31233" y="1821874"/>
                  </a:lnTo>
                  <a:lnTo>
                    <a:pt x="54139" y="1863185"/>
                  </a:lnTo>
                  <a:lnTo>
                    <a:pt x="82427" y="1900675"/>
                  </a:lnTo>
                  <a:lnTo>
                    <a:pt x="115576" y="1933824"/>
                  </a:lnTo>
                  <a:lnTo>
                    <a:pt x="153066" y="1962112"/>
                  </a:lnTo>
                  <a:lnTo>
                    <a:pt x="194377" y="1985018"/>
                  </a:lnTo>
                  <a:lnTo>
                    <a:pt x="238990" y="2002023"/>
                  </a:lnTo>
                  <a:lnTo>
                    <a:pt x="286385" y="2012608"/>
                  </a:lnTo>
                  <a:lnTo>
                    <a:pt x="336042" y="2016252"/>
                  </a:lnTo>
                  <a:lnTo>
                    <a:pt x="9097518" y="2016252"/>
                  </a:lnTo>
                  <a:lnTo>
                    <a:pt x="9147165" y="2012608"/>
                  </a:lnTo>
                  <a:lnTo>
                    <a:pt x="9194555" y="2002023"/>
                  </a:lnTo>
                  <a:lnTo>
                    <a:pt x="9239165" y="1985018"/>
                  </a:lnTo>
                  <a:lnTo>
                    <a:pt x="9280477" y="1962112"/>
                  </a:lnTo>
                  <a:lnTo>
                    <a:pt x="9317968" y="1933824"/>
                  </a:lnTo>
                  <a:lnTo>
                    <a:pt x="9351119" y="1900675"/>
                  </a:lnTo>
                  <a:lnTo>
                    <a:pt x="9379410" y="1863185"/>
                  </a:lnTo>
                  <a:lnTo>
                    <a:pt x="9402320" y="1821874"/>
                  </a:lnTo>
                  <a:lnTo>
                    <a:pt x="9419328" y="1777261"/>
                  </a:lnTo>
                  <a:lnTo>
                    <a:pt x="9429915" y="1729866"/>
                  </a:lnTo>
                  <a:lnTo>
                    <a:pt x="9433560" y="1680210"/>
                  </a:lnTo>
                  <a:lnTo>
                    <a:pt x="9433560" y="336042"/>
                  </a:lnTo>
                  <a:lnTo>
                    <a:pt x="9429915" y="286394"/>
                  </a:lnTo>
                  <a:lnTo>
                    <a:pt x="9419328" y="239004"/>
                  </a:lnTo>
                  <a:lnTo>
                    <a:pt x="9402320" y="194394"/>
                  </a:lnTo>
                  <a:lnTo>
                    <a:pt x="9379410" y="153082"/>
                  </a:lnTo>
                  <a:lnTo>
                    <a:pt x="9351119" y="115591"/>
                  </a:lnTo>
                  <a:lnTo>
                    <a:pt x="9317968" y="82440"/>
                  </a:lnTo>
                  <a:lnTo>
                    <a:pt x="9280477" y="54149"/>
                  </a:lnTo>
                  <a:lnTo>
                    <a:pt x="9239165" y="31239"/>
                  </a:lnTo>
                  <a:lnTo>
                    <a:pt x="9194555" y="14231"/>
                  </a:lnTo>
                  <a:lnTo>
                    <a:pt x="9147165" y="3644"/>
                  </a:lnTo>
                  <a:lnTo>
                    <a:pt x="9097518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3557" y="3789426"/>
              <a:ext cx="9433560" cy="2016760"/>
            </a:xfrm>
            <a:custGeom>
              <a:avLst/>
              <a:gdLst/>
              <a:ahLst/>
              <a:cxnLst/>
              <a:rect l="l" t="t" r="r" b="b"/>
              <a:pathLst>
                <a:path w="9433560" h="2016760">
                  <a:moveTo>
                    <a:pt x="0" y="336042"/>
                  </a:moveTo>
                  <a:lnTo>
                    <a:pt x="3643" y="286394"/>
                  </a:lnTo>
                  <a:lnTo>
                    <a:pt x="14228" y="239004"/>
                  </a:lnTo>
                  <a:lnTo>
                    <a:pt x="31233" y="194394"/>
                  </a:lnTo>
                  <a:lnTo>
                    <a:pt x="54139" y="153082"/>
                  </a:lnTo>
                  <a:lnTo>
                    <a:pt x="82427" y="115591"/>
                  </a:lnTo>
                  <a:lnTo>
                    <a:pt x="115576" y="82440"/>
                  </a:lnTo>
                  <a:lnTo>
                    <a:pt x="153066" y="54149"/>
                  </a:lnTo>
                  <a:lnTo>
                    <a:pt x="194377" y="31239"/>
                  </a:lnTo>
                  <a:lnTo>
                    <a:pt x="238990" y="14231"/>
                  </a:lnTo>
                  <a:lnTo>
                    <a:pt x="286385" y="3644"/>
                  </a:lnTo>
                  <a:lnTo>
                    <a:pt x="336042" y="0"/>
                  </a:lnTo>
                  <a:lnTo>
                    <a:pt x="9097518" y="0"/>
                  </a:lnTo>
                  <a:lnTo>
                    <a:pt x="9147165" y="3644"/>
                  </a:lnTo>
                  <a:lnTo>
                    <a:pt x="9194555" y="14231"/>
                  </a:lnTo>
                  <a:lnTo>
                    <a:pt x="9239165" y="31239"/>
                  </a:lnTo>
                  <a:lnTo>
                    <a:pt x="9280477" y="54149"/>
                  </a:lnTo>
                  <a:lnTo>
                    <a:pt x="9317968" y="82440"/>
                  </a:lnTo>
                  <a:lnTo>
                    <a:pt x="9351119" y="115591"/>
                  </a:lnTo>
                  <a:lnTo>
                    <a:pt x="9379410" y="153082"/>
                  </a:lnTo>
                  <a:lnTo>
                    <a:pt x="9402320" y="194394"/>
                  </a:lnTo>
                  <a:lnTo>
                    <a:pt x="9419328" y="239004"/>
                  </a:lnTo>
                  <a:lnTo>
                    <a:pt x="9429915" y="286394"/>
                  </a:lnTo>
                  <a:lnTo>
                    <a:pt x="9433560" y="336042"/>
                  </a:lnTo>
                  <a:lnTo>
                    <a:pt x="9433560" y="1680210"/>
                  </a:lnTo>
                  <a:lnTo>
                    <a:pt x="9429915" y="1729866"/>
                  </a:lnTo>
                  <a:lnTo>
                    <a:pt x="9419328" y="1777261"/>
                  </a:lnTo>
                  <a:lnTo>
                    <a:pt x="9402320" y="1821874"/>
                  </a:lnTo>
                  <a:lnTo>
                    <a:pt x="9379410" y="1863185"/>
                  </a:lnTo>
                  <a:lnTo>
                    <a:pt x="9351119" y="1900675"/>
                  </a:lnTo>
                  <a:lnTo>
                    <a:pt x="9317968" y="1933824"/>
                  </a:lnTo>
                  <a:lnTo>
                    <a:pt x="9280477" y="1962112"/>
                  </a:lnTo>
                  <a:lnTo>
                    <a:pt x="9239165" y="1985018"/>
                  </a:lnTo>
                  <a:lnTo>
                    <a:pt x="9194555" y="2002023"/>
                  </a:lnTo>
                  <a:lnTo>
                    <a:pt x="9147165" y="2012608"/>
                  </a:lnTo>
                  <a:lnTo>
                    <a:pt x="9097518" y="2016252"/>
                  </a:lnTo>
                  <a:lnTo>
                    <a:pt x="336042" y="2016252"/>
                  </a:lnTo>
                  <a:lnTo>
                    <a:pt x="286385" y="2012608"/>
                  </a:lnTo>
                  <a:lnTo>
                    <a:pt x="238990" y="2002023"/>
                  </a:lnTo>
                  <a:lnTo>
                    <a:pt x="194377" y="1985018"/>
                  </a:lnTo>
                  <a:lnTo>
                    <a:pt x="153066" y="1962112"/>
                  </a:lnTo>
                  <a:lnTo>
                    <a:pt x="115576" y="1933824"/>
                  </a:lnTo>
                  <a:lnTo>
                    <a:pt x="82427" y="1900675"/>
                  </a:lnTo>
                  <a:lnTo>
                    <a:pt x="54139" y="1863185"/>
                  </a:lnTo>
                  <a:lnTo>
                    <a:pt x="31233" y="1821874"/>
                  </a:lnTo>
                  <a:lnTo>
                    <a:pt x="14228" y="1777261"/>
                  </a:lnTo>
                  <a:lnTo>
                    <a:pt x="3643" y="1729866"/>
                  </a:lnTo>
                  <a:lnTo>
                    <a:pt x="0" y="1680210"/>
                  </a:lnTo>
                  <a:lnTo>
                    <a:pt x="0" y="336042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179" y="1150620"/>
              <a:ext cx="9437370" cy="225780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3557" y="1126998"/>
              <a:ext cx="9410700" cy="2231390"/>
            </a:xfrm>
            <a:custGeom>
              <a:avLst/>
              <a:gdLst/>
              <a:ahLst/>
              <a:cxnLst/>
              <a:rect l="l" t="t" r="r" b="b"/>
              <a:pathLst>
                <a:path w="9410700" h="2231390">
                  <a:moveTo>
                    <a:pt x="9144762" y="0"/>
                  </a:moveTo>
                  <a:lnTo>
                    <a:pt x="265976" y="0"/>
                  </a:lnTo>
                  <a:lnTo>
                    <a:pt x="218168" y="4286"/>
                  </a:lnTo>
                  <a:lnTo>
                    <a:pt x="173170" y="16644"/>
                  </a:lnTo>
                  <a:lnTo>
                    <a:pt x="131735" y="36322"/>
                  </a:lnTo>
                  <a:lnTo>
                    <a:pt x="94613" y="62565"/>
                  </a:lnTo>
                  <a:lnTo>
                    <a:pt x="62556" y="94622"/>
                  </a:lnTo>
                  <a:lnTo>
                    <a:pt x="36314" y="131741"/>
                  </a:lnTo>
                  <a:lnTo>
                    <a:pt x="16640" y="173168"/>
                  </a:lnTo>
                  <a:lnTo>
                    <a:pt x="4285" y="218151"/>
                  </a:lnTo>
                  <a:lnTo>
                    <a:pt x="0" y="265938"/>
                  </a:lnTo>
                  <a:lnTo>
                    <a:pt x="0" y="1965198"/>
                  </a:lnTo>
                  <a:lnTo>
                    <a:pt x="4285" y="2012984"/>
                  </a:lnTo>
                  <a:lnTo>
                    <a:pt x="16640" y="2057967"/>
                  </a:lnTo>
                  <a:lnTo>
                    <a:pt x="36314" y="2099394"/>
                  </a:lnTo>
                  <a:lnTo>
                    <a:pt x="62556" y="2136513"/>
                  </a:lnTo>
                  <a:lnTo>
                    <a:pt x="94613" y="2168570"/>
                  </a:lnTo>
                  <a:lnTo>
                    <a:pt x="131735" y="2194814"/>
                  </a:lnTo>
                  <a:lnTo>
                    <a:pt x="173170" y="2214491"/>
                  </a:lnTo>
                  <a:lnTo>
                    <a:pt x="218168" y="2226849"/>
                  </a:lnTo>
                  <a:lnTo>
                    <a:pt x="265976" y="2231136"/>
                  </a:lnTo>
                  <a:lnTo>
                    <a:pt x="9144762" y="2231136"/>
                  </a:lnTo>
                  <a:lnTo>
                    <a:pt x="9192548" y="2226849"/>
                  </a:lnTo>
                  <a:lnTo>
                    <a:pt x="9237531" y="2214491"/>
                  </a:lnTo>
                  <a:lnTo>
                    <a:pt x="9278958" y="2194813"/>
                  </a:lnTo>
                  <a:lnTo>
                    <a:pt x="9316077" y="2168570"/>
                  </a:lnTo>
                  <a:lnTo>
                    <a:pt x="9348134" y="2136513"/>
                  </a:lnTo>
                  <a:lnTo>
                    <a:pt x="9374378" y="2099394"/>
                  </a:lnTo>
                  <a:lnTo>
                    <a:pt x="9394055" y="2057967"/>
                  </a:lnTo>
                  <a:lnTo>
                    <a:pt x="9406413" y="2012984"/>
                  </a:lnTo>
                  <a:lnTo>
                    <a:pt x="9410700" y="1965198"/>
                  </a:lnTo>
                  <a:lnTo>
                    <a:pt x="9410700" y="265938"/>
                  </a:lnTo>
                  <a:lnTo>
                    <a:pt x="9406413" y="218151"/>
                  </a:lnTo>
                  <a:lnTo>
                    <a:pt x="9394055" y="173168"/>
                  </a:lnTo>
                  <a:lnTo>
                    <a:pt x="9374378" y="131741"/>
                  </a:lnTo>
                  <a:lnTo>
                    <a:pt x="9348134" y="94622"/>
                  </a:lnTo>
                  <a:lnTo>
                    <a:pt x="9316077" y="62565"/>
                  </a:lnTo>
                  <a:lnTo>
                    <a:pt x="9278958" y="36321"/>
                  </a:lnTo>
                  <a:lnTo>
                    <a:pt x="9237531" y="16644"/>
                  </a:lnTo>
                  <a:lnTo>
                    <a:pt x="9192548" y="4286"/>
                  </a:lnTo>
                  <a:lnTo>
                    <a:pt x="9144762" y="0"/>
                  </a:lnTo>
                  <a:close/>
                </a:path>
              </a:pathLst>
            </a:custGeom>
            <a:solidFill>
              <a:srgbClr val="E3EA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3557" y="1126998"/>
              <a:ext cx="9410700" cy="2231390"/>
            </a:xfrm>
            <a:custGeom>
              <a:avLst/>
              <a:gdLst/>
              <a:ahLst/>
              <a:cxnLst/>
              <a:rect l="l" t="t" r="r" b="b"/>
              <a:pathLst>
                <a:path w="9410700" h="2231390">
                  <a:moveTo>
                    <a:pt x="0" y="265938"/>
                  </a:moveTo>
                  <a:lnTo>
                    <a:pt x="4285" y="218151"/>
                  </a:lnTo>
                  <a:lnTo>
                    <a:pt x="16640" y="173168"/>
                  </a:lnTo>
                  <a:lnTo>
                    <a:pt x="36314" y="131741"/>
                  </a:lnTo>
                  <a:lnTo>
                    <a:pt x="62556" y="94622"/>
                  </a:lnTo>
                  <a:lnTo>
                    <a:pt x="94613" y="62565"/>
                  </a:lnTo>
                  <a:lnTo>
                    <a:pt x="131735" y="36322"/>
                  </a:lnTo>
                  <a:lnTo>
                    <a:pt x="173170" y="16644"/>
                  </a:lnTo>
                  <a:lnTo>
                    <a:pt x="218168" y="4286"/>
                  </a:lnTo>
                  <a:lnTo>
                    <a:pt x="265976" y="0"/>
                  </a:lnTo>
                  <a:lnTo>
                    <a:pt x="9144762" y="0"/>
                  </a:lnTo>
                  <a:lnTo>
                    <a:pt x="9192548" y="4286"/>
                  </a:lnTo>
                  <a:lnTo>
                    <a:pt x="9237531" y="16644"/>
                  </a:lnTo>
                  <a:lnTo>
                    <a:pt x="9278958" y="36321"/>
                  </a:lnTo>
                  <a:lnTo>
                    <a:pt x="9316077" y="62565"/>
                  </a:lnTo>
                  <a:lnTo>
                    <a:pt x="9348134" y="94622"/>
                  </a:lnTo>
                  <a:lnTo>
                    <a:pt x="9374378" y="131741"/>
                  </a:lnTo>
                  <a:lnTo>
                    <a:pt x="9394055" y="173168"/>
                  </a:lnTo>
                  <a:lnTo>
                    <a:pt x="9406413" y="218151"/>
                  </a:lnTo>
                  <a:lnTo>
                    <a:pt x="9410700" y="265938"/>
                  </a:lnTo>
                  <a:lnTo>
                    <a:pt x="9410700" y="1965198"/>
                  </a:lnTo>
                  <a:lnTo>
                    <a:pt x="9406413" y="2012984"/>
                  </a:lnTo>
                  <a:lnTo>
                    <a:pt x="9394055" y="2057967"/>
                  </a:lnTo>
                  <a:lnTo>
                    <a:pt x="9374378" y="2099394"/>
                  </a:lnTo>
                  <a:lnTo>
                    <a:pt x="9348134" y="2136513"/>
                  </a:lnTo>
                  <a:lnTo>
                    <a:pt x="9316077" y="2168570"/>
                  </a:lnTo>
                  <a:lnTo>
                    <a:pt x="9278958" y="2194813"/>
                  </a:lnTo>
                  <a:lnTo>
                    <a:pt x="9237531" y="2214491"/>
                  </a:lnTo>
                  <a:lnTo>
                    <a:pt x="9192548" y="2226849"/>
                  </a:lnTo>
                  <a:lnTo>
                    <a:pt x="9144762" y="2231136"/>
                  </a:lnTo>
                  <a:lnTo>
                    <a:pt x="265976" y="2231136"/>
                  </a:lnTo>
                  <a:lnTo>
                    <a:pt x="218168" y="2226849"/>
                  </a:lnTo>
                  <a:lnTo>
                    <a:pt x="173170" y="2214491"/>
                  </a:lnTo>
                  <a:lnTo>
                    <a:pt x="131735" y="2194814"/>
                  </a:lnTo>
                  <a:lnTo>
                    <a:pt x="94613" y="2168570"/>
                  </a:lnTo>
                  <a:lnTo>
                    <a:pt x="62556" y="2136513"/>
                  </a:lnTo>
                  <a:lnTo>
                    <a:pt x="36314" y="2099394"/>
                  </a:lnTo>
                  <a:lnTo>
                    <a:pt x="16640" y="2057967"/>
                  </a:lnTo>
                  <a:lnTo>
                    <a:pt x="4285" y="2012984"/>
                  </a:lnTo>
                  <a:lnTo>
                    <a:pt x="0" y="1965198"/>
                  </a:lnTo>
                  <a:lnTo>
                    <a:pt x="0" y="265938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35095" y="3965448"/>
              <a:ext cx="3412998" cy="56768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48840" y="4270248"/>
              <a:ext cx="5983986" cy="5676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37943" y="4575048"/>
              <a:ext cx="6520433" cy="5676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2084" y="4879848"/>
              <a:ext cx="8852154" cy="5676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55164" y="5184648"/>
              <a:ext cx="5287518" cy="56768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18794" y="4036314"/>
            <a:ext cx="853821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Verdana"/>
                <a:cs typeface="Verdana"/>
              </a:rPr>
              <a:t>Dosage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spc="5" dirty="0">
                <a:latin typeface="Verdana"/>
                <a:cs typeface="Verdana"/>
              </a:rPr>
              <a:t>form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and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endParaRPr sz="2000">
              <a:latin typeface="Verdana"/>
              <a:cs typeface="Verdana"/>
            </a:endParaRPr>
          </a:p>
          <a:p>
            <a:pPr marL="1178560" marR="1172210" indent="1905" algn="ctr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way of its </a:t>
            </a:r>
            <a:r>
              <a:rPr sz="2000" b="1" spc="-5" dirty="0">
                <a:latin typeface="Verdana"/>
                <a:cs typeface="Verdana"/>
              </a:rPr>
              <a:t>administration </a:t>
            </a:r>
            <a:r>
              <a:rPr sz="2000" b="1" dirty="0">
                <a:latin typeface="Verdana"/>
                <a:cs typeface="Verdana"/>
              </a:rPr>
              <a:t>into the body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must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be</a:t>
            </a:r>
            <a:r>
              <a:rPr sz="2000" b="1" spc="-5" dirty="0">
                <a:latin typeface="Verdana"/>
                <a:cs typeface="Verdana"/>
              </a:rPr>
              <a:t> clearly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substantiated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each case:</a:t>
            </a:r>
            <a:endParaRPr sz="20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be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comfortable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to </a:t>
            </a:r>
            <a:r>
              <a:rPr sz="2000" b="1" spc="-5" dirty="0">
                <a:latin typeface="Verdana"/>
                <a:cs typeface="Verdana"/>
              </a:rPr>
              <a:t>use,</a:t>
            </a:r>
            <a:r>
              <a:rPr sz="2000" b="1" dirty="0">
                <a:latin typeface="Verdana"/>
                <a:cs typeface="Verdana"/>
              </a:rPr>
              <a:t> provide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maximum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therapeutic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effect</a:t>
            </a:r>
            <a:endParaRPr sz="2000">
              <a:latin typeface="Verdana"/>
              <a:cs typeface="Verdana"/>
            </a:endParaRPr>
          </a:p>
          <a:p>
            <a:pPr marL="1270" algn="ctr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and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minimum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possible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side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effects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07719" y="1231391"/>
            <a:ext cx="8441690" cy="2015489"/>
            <a:chOff x="807719" y="1231391"/>
            <a:chExt cx="8441690" cy="2015489"/>
          </a:xfrm>
        </p:grpSpPr>
        <p:sp>
          <p:nvSpPr>
            <p:cNvPr id="16" name="object 16"/>
            <p:cNvSpPr/>
            <p:nvPr/>
          </p:nvSpPr>
          <p:spPr>
            <a:xfrm>
              <a:off x="807719" y="1231391"/>
              <a:ext cx="8441690" cy="1918970"/>
            </a:xfrm>
            <a:custGeom>
              <a:avLst/>
              <a:gdLst/>
              <a:ahLst/>
              <a:cxnLst/>
              <a:rect l="l" t="t" r="r" b="b"/>
              <a:pathLst>
                <a:path w="8441690" h="1918970">
                  <a:moveTo>
                    <a:pt x="8441436" y="0"/>
                  </a:moveTo>
                  <a:lnTo>
                    <a:pt x="0" y="0"/>
                  </a:lnTo>
                  <a:lnTo>
                    <a:pt x="0" y="1918715"/>
                  </a:lnTo>
                  <a:lnTo>
                    <a:pt x="8441436" y="1918715"/>
                  </a:lnTo>
                  <a:lnTo>
                    <a:pt x="8441436" y="0"/>
                  </a:lnTo>
                  <a:close/>
                </a:path>
              </a:pathLst>
            </a:custGeom>
            <a:solidFill>
              <a:srgbClr val="E3EA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27448" y="2679191"/>
              <a:ext cx="2088642" cy="567689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905967" y="1224762"/>
            <a:ext cx="824738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810" algn="ctr">
              <a:lnSpc>
                <a:spcPct val="120000"/>
              </a:lnSpc>
              <a:spcBef>
                <a:spcPts val="100"/>
              </a:spcBef>
            </a:pPr>
            <a:r>
              <a:rPr sz="2000" b="1" spc="-5" dirty="0">
                <a:latin typeface="Verdana"/>
                <a:cs typeface="Verdana"/>
              </a:rPr>
              <a:t>When </a:t>
            </a:r>
            <a:r>
              <a:rPr sz="2000" b="1" dirty="0">
                <a:latin typeface="Verdana"/>
                <a:cs typeface="Verdana"/>
              </a:rPr>
              <a:t>introducing </a:t>
            </a:r>
            <a:r>
              <a:rPr sz="2000" b="1" spc="-5" dirty="0">
                <a:latin typeface="Verdana"/>
                <a:cs typeface="Verdana"/>
              </a:rPr>
              <a:t>drug </a:t>
            </a:r>
            <a:r>
              <a:rPr sz="2000" b="1" dirty="0">
                <a:latin typeface="Verdana"/>
                <a:cs typeface="Verdana"/>
              </a:rPr>
              <a:t>into the body in </a:t>
            </a:r>
            <a:r>
              <a:rPr sz="2000" b="1" spc="-5" dirty="0">
                <a:latin typeface="Verdana"/>
                <a:cs typeface="Verdana"/>
              </a:rPr>
              <a:t>different </a:t>
            </a:r>
            <a:r>
              <a:rPr sz="2000" b="1" dirty="0">
                <a:latin typeface="Verdana"/>
                <a:cs typeface="Verdana"/>
              </a:rPr>
              <a:t>ways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and in </a:t>
            </a:r>
            <a:r>
              <a:rPr sz="2000" b="1" spc="-5" dirty="0">
                <a:latin typeface="Verdana"/>
                <a:cs typeface="Verdana"/>
              </a:rPr>
              <a:t>different </a:t>
            </a:r>
            <a:r>
              <a:rPr sz="2000" b="1" dirty="0">
                <a:latin typeface="Verdana"/>
                <a:cs typeface="Verdana"/>
              </a:rPr>
              <a:t>formulations the </a:t>
            </a:r>
            <a:r>
              <a:rPr sz="2000" b="1" spc="-5" dirty="0">
                <a:solidFill>
                  <a:srgbClr val="0000CC"/>
                </a:solidFill>
                <a:latin typeface="Verdana"/>
                <a:cs typeface="Verdana"/>
              </a:rPr>
              <a:t>pharmacological </a:t>
            </a:r>
            <a:r>
              <a:rPr sz="2000" b="1" dirty="0">
                <a:solidFill>
                  <a:srgbClr val="0000CC"/>
                </a:solidFill>
                <a:latin typeface="Verdana"/>
                <a:cs typeface="Verdana"/>
              </a:rPr>
              <a:t>action </a:t>
            </a:r>
            <a:r>
              <a:rPr sz="2000" b="1" spc="5" dirty="0">
                <a:solidFill>
                  <a:srgbClr val="0000CC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direction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is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preserved,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but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20" dirty="0"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CC3300"/>
                </a:solidFill>
                <a:latin typeface="Verdana"/>
                <a:cs typeface="Verdana"/>
              </a:rPr>
              <a:t>speed</a:t>
            </a:r>
            <a:r>
              <a:rPr sz="2000" b="1" spc="-10" dirty="0">
                <a:solidFill>
                  <a:srgbClr val="CC3300"/>
                </a:solidFill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therapeutic </a:t>
            </a:r>
            <a:r>
              <a:rPr sz="2000" b="1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effect, </a:t>
            </a:r>
            <a:r>
              <a:rPr sz="2000" b="1" dirty="0">
                <a:latin typeface="Verdana"/>
                <a:cs typeface="Verdana"/>
              </a:rPr>
              <a:t>the </a:t>
            </a:r>
            <a:r>
              <a:rPr sz="2000" b="1" dirty="0">
                <a:solidFill>
                  <a:srgbClr val="CC3300"/>
                </a:solidFill>
                <a:latin typeface="Verdana"/>
                <a:cs typeface="Verdana"/>
              </a:rPr>
              <a:t>time </a:t>
            </a:r>
            <a:r>
              <a:rPr sz="2000" b="1" dirty="0">
                <a:latin typeface="Verdana"/>
                <a:cs typeface="Verdana"/>
              </a:rPr>
              <a:t>and the </a:t>
            </a:r>
            <a:r>
              <a:rPr sz="2000" b="1" spc="-5" dirty="0">
                <a:solidFill>
                  <a:srgbClr val="CC3300"/>
                </a:solidFill>
                <a:latin typeface="Verdana"/>
                <a:cs typeface="Verdana"/>
              </a:rPr>
              <a:t>strength </a:t>
            </a:r>
            <a:r>
              <a:rPr sz="2000" b="1" dirty="0">
                <a:latin typeface="Verdana"/>
                <a:cs typeface="Verdana"/>
              </a:rPr>
              <a:t>of the </a:t>
            </a:r>
            <a:r>
              <a:rPr sz="2000" b="1" spc="-5" dirty="0">
                <a:latin typeface="Verdana"/>
                <a:cs typeface="Verdana"/>
              </a:rPr>
              <a:t>therapeutic </a:t>
            </a:r>
            <a:r>
              <a:rPr sz="2000" b="1" dirty="0">
                <a:latin typeface="Verdana"/>
                <a:cs typeface="Verdana"/>
              </a:rPr>
              <a:t>effect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may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differ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significantly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304544" y="0"/>
            <a:ext cx="7319009" cy="3085465"/>
            <a:chOff x="1304544" y="0"/>
            <a:chExt cx="7319009" cy="3085465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79847" y="3025085"/>
              <a:ext cx="1783842" cy="6025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04544" y="0"/>
              <a:ext cx="7319009" cy="898398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463421" y="0"/>
            <a:ext cx="69773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CC0518"/>
                </a:solidFill>
              </a:rPr>
              <a:t>TYPE</a:t>
            </a:r>
            <a:r>
              <a:rPr spc="-25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OF</a:t>
            </a:r>
            <a:r>
              <a:rPr spc="-20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MEDICINAL</a:t>
            </a:r>
            <a:r>
              <a:rPr spc="-30" dirty="0">
                <a:solidFill>
                  <a:srgbClr val="CC0518"/>
                </a:solidFill>
              </a:rPr>
              <a:t> </a:t>
            </a:r>
            <a:r>
              <a:rPr spc="-5" dirty="0">
                <a:solidFill>
                  <a:srgbClr val="CC0518"/>
                </a:solidFill>
              </a:rPr>
              <a:t>FORM</a:t>
            </a:r>
          </a:p>
          <a:p>
            <a:pPr algn="ctr">
              <a:lnSpc>
                <a:spcPct val="100000"/>
              </a:lnSpc>
            </a:pPr>
            <a:r>
              <a:rPr spc="-5" dirty="0"/>
              <a:t>AND THE</a:t>
            </a:r>
            <a:r>
              <a:rPr spc="20" dirty="0"/>
              <a:t> </a:t>
            </a:r>
            <a:r>
              <a:rPr spc="-5" dirty="0">
                <a:solidFill>
                  <a:srgbClr val="1207A0"/>
                </a:solidFill>
              </a:rPr>
              <a:t>WAY OF</a:t>
            </a:r>
            <a:r>
              <a:rPr dirty="0">
                <a:solidFill>
                  <a:srgbClr val="1207A0"/>
                </a:solidFill>
              </a:rPr>
              <a:t> </a:t>
            </a:r>
            <a:r>
              <a:rPr spc="-5" dirty="0">
                <a:solidFill>
                  <a:srgbClr val="1207A0"/>
                </a:solidFill>
              </a:rPr>
              <a:t>ITS</a:t>
            </a:r>
            <a:r>
              <a:rPr spc="15" dirty="0">
                <a:solidFill>
                  <a:srgbClr val="1207A0"/>
                </a:solidFill>
              </a:rPr>
              <a:t> </a:t>
            </a:r>
            <a:r>
              <a:rPr spc="-10" dirty="0">
                <a:solidFill>
                  <a:srgbClr val="1207A0"/>
                </a:solidFill>
              </a:rPr>
              <a:t>ADMINISTRATION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19</a:t>
            </a:fld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643" y="3573779"/>
            <a:ext cx="9512808" cy="17282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6407" y="3828669"/>
            <a:ext cx="8682355" cy="1242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922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Verdana"/>
                <a:cs typeface="Verdana"/>
              </a:rPr>
              <a:t>The technological process </a:t>
            </a:r>
            <a:r>
              <a:rPr sz="2000" dirty="0">
                <a:latin typeface="Verdana"/>
                <a:cs typeface="Verdana"/>
              </a:rPr>
              <a:t>of </a:t>
            </a:r>
            <a:r>
              <a:rPr sz="2000" spc="-5" dirty="0">
                <a:latin typeface="Verdana"/>
                <a:cs typeface="Verdana"/>
              </a:rPr>
              <a:t>medicinal </a:t>
            </a:r>
            <a:r>
              <a:rPr sz="2000" dirty="0">
                <a:latin typeface="Verdana"/>
                <a:cs typeface="Verdana"/>
              </a:rPr>
              <a:t>form </a:t>
            </a:r>
            <a:r>
              <a:rPr sz="2000" spc="-10" dirty="0">
                <a:latin typeface="Verdana"/>
                <a:cs typeface="Verdana"/>
              </a:rPr>
              <a:t>preparation, </a:t>
            </a:r>
            <a:r>
              <a:rPr sz="2000" dirty="0">
                <a:latin typeface="Verdana"/>
                <a:cs typeface="Verdana"/>
              </a:rPr>
              <a:t>consists 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of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several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sequential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stages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of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production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(granulation,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packaging),</a:t>
            </a:r>
            <a:endParaRPr sz="2000">
              <a:latin typeface="Verdana"/>
              <a:cs typeface="Verdana"/>
            </a:endParaRPr>
          </a:p>
          <a:p>
            <a:pPr marL="2150745" marR="391160" indent="-1753235">
              <a:lnSpc>
                <a:spcPts val="2380"/>
              </a:lnSpc>
              <a:spcBef>
                <a:spcPts val="100"/>
              </a:spcBef>
            </a:pPr>
            <a:r>
              <a:rPr sz="2000" spc="-5" dirty="0">
                <a:latin typeface="Verdana"/>
                <a:cs typeface="Verdana"/>
              </a:rPr>
              <a:t>each includes </a:t>
            </a:r>
            <a:r>
              <a:rPr sz="2000" dirty="0">
                <a:latin typeface="Verdana"/>
                <a:cs typeface="Verdana"/>
              </a:rPr>
              <a:t>a </a:t>
            </a:r>
            <a:r>
              <a:rPr sz="2000" spc="-5" dirty="0">
                <a:latin typeface="Verdana"/>
                <a:cs typeface="Verdana"/>
              </a:rPr>
              <a:t>number ofsuccessive technological operations </a:t>
            </a:r>
            <a:r>
              <a:rPr sz="2000" spc="-69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(weighing, grinding,</a:t>
            </a:r>
            <a:r>
              <a:rPr sz="200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mixing,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etc.)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1904" y="1484375"/>
            <a:ext cx="6664452" cy="158496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75278" y="1593037"/>
            <a:ext cx="537273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8745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complex</a:t>
            </a:r>
            <a:r>
              <a:rPr sz="2000" b="1" spc="-4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sequence</a:t>
            </a:r>
            <a:r>
              <a:rPr sz="2000" b="1" spc="-6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endParaRPr sz="2000">
              <a:latin typeface="Verdana"/>
              <a:cs typeface="Verdana"/>
            </a:endParaRPr>
          </a:p>
          <a:p>
            <a:pPr marL="335280" marR="5080" indent="-323215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technological operations for </a:t>
            </a:r>
            <a:r>
              <a:rPr sz="2000" b="1" spc="-5" dirty="0">
                <a:latin typeface="Verdana"/>
                <a:cs typeface="Verdana"/>
              </a:rPr>
              <a:t>handling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active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substances </a:t>
            </a:r>
            <a:r>
              <a:rPr sz="2000" b="1" dirty="0">
                <a:latin typeface="Verdana"/>
                <a:cs typeface="Verdana"/>
              </a:rPr>
              <a:t>and</a:t>
            </a:r>
            <a:r>
              <a:rPr sz="2000" b="1" spc="68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excipients </a:t>
            </a:r>
            <a:r>
              <a:rPr sz="2000" b="1" dirty="0">
                <a:latin typeface="Verdana"/>
                <a:cs typeface="Verdana"/>
              </a:rPr>
              <a:t> in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manufacture</a:t>
            </a:r>
            <a:r>
              <a:rPr sz="2000" b="1" spc="-4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drug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73451" y="74676"/>
            <a:ext cx="4982717" cy="64084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TECHNOLOGICAL</a:t>
            </a:r>
            <a:r>
              <a:rPr spc="-25" dirty="0"/>
              <a:t> </a:t>
            </a:r>
            <a:r>
              <a:rPr spc="-5" dirty="0"/>
              <a:t>PROCESS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99644" y="1339596"/>
            <a:ext cx="3601720" cy="1871980"/>
            <a:chOff x="199644" y="1339596"/>
            <a:chExt cx="3601720" cy="1871980"/>
          </a:xfrm>
        </p:grpSpPr>
        <p:sp>
          <p:nvSpPr>
            <p:cNvPr id="9" name="object 9"/>
            <p:cNvSpPr/>
            <p:nvPr/>
          </p:nvSpPr>
          <p:spPr>
            <a:xfrm>
              <a:off x="3008376" y="2203704"/>
              <a:ext cx="792480" cy="309880"/>
            </a:xfrm>
            <a:custGeom>
              <a:avLst/>
              <a:gdLst/>
              <a:ahLst/>
              <a:cxnLst/>
              <a:rect l="l" t="t" r="r" b="b"/>
              <a:pathLst>
                <a:path w="792479" h="309880">
                  <a:moveTo>
                    <a:pt x="597026" y="0"/>
                  </a:moveTo>
                  <a:lnTo>
                    <a:pt x="597026" y="77343"/>
                  </a:lnTo>
                  <a:lnTo>
                    <a:pt x="0" y="77343"/>
                  </a:lnTo>
                  <a:lnTo>
                    <a:pt x="0" y="232029"/>
                  </a:lnTo>
                  <a:lnTo>
                    <a:pt x="597026" y="232029"/>
                  </a:lnTo>
                  <a:lnTo>
                    <a:pt x="597026" y="309372"/>
                  </a:lnTo>
                  <a:lnTo>
                    <a:pt x="792479" y="154686"/>
                  </a:lnTo>
                  <a:lnTo>
                    <a:pt x="5970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9644" y="2758440"/>
              <a:ext cx="2805684" cy="44043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04216" y="1650238"/>
              <a:ext cx="2806065" cy="1560830"/>
            </a:xfrm>
            <a:custGeom>
              <a:avLst/>
              <a:gdLst/>
              <a:ahLst/>
              <a:cxnLst/>
              <a:rect l="l" t="t" r="r" b="b"/>
              <a:pathLst>
                <a:path w="2806065" h="1560830">
                  <a:moveTo>
                    <a:pt x="2805684" y="0"/>
                  </a:moveTo>
                  <a:lnTo>
                    <a:pt x="2788475" y="48802"/>
                  </a:lnTo>
                  <a:lnTo>
                    <a:pt x="2758690" y="80036"/>
                  </a:lnTo>
                  <a:lnTo>
                    <a:pt x="2715159" y="110029"/>
                  </a:lnTo>
                  <a:lnTo>
                    <a:pt x="2658658" y="138609"/>
                  </a:lnTo>
                  <a:lnTo>
                    <a:pt x="2589962" y="165605"/>
                  </a:lnTo>
                  <a:lnTo>
                    <a:pt x="2551283" y="178455"/>
                  </a:lnTo>
                  <a:lnTo>
                    <a:pt x="2509846" y="190844"/>
                  </a:lnTo>
                  <a:lnTo>
                    <a:pt x="2465747" y="202751"/>
                  </a:lnTo>
                  <a:lnTo>
                    <a:pt x="2419085" y="214155"/>
                  </a:lnTo>
                  <a:lnTo>
                    <a:pt x="2369955" y="225034"/>
                  </a:lnTo>
                  <a:lnTo>
                    <a:pt x="2318456" y="235367"/>
                  </a:lnTo>
                  <a:lnTo>
                    <a:pt x="2264682" y="245132"/>
                  </a:lnTo>
                  <a:lnTo>
                    <a:pt x="2208732" y="254308"/>
                  </a:lnTo>
                  <a:lnTo>
                    <a:pt x="2150703" y="262873"/>
                  </a:lnTo>
                  <a:lnTo>
                    <a:pt x="2090690" y="270806"/>
                  </a:lnTo>
                  <a:lnTo>
                    <a:pt x="2028792" y="278085"/>
                  </a:lnTo>
                  <a:lnTo>
                    <a:pt x="1965106" y="284689"/>
                  </a:lnTo>
                  <a:lnTo>
                    <a:pt x="1899727" y="290596"/>
                  </a:lnTo>
                  <a:lnTo>
                    <a:pt x="1832753" y="295786"/>
                  </a:lnTo>
                  <a:lnTo>
                    <a:pt x="1764281" y="300235"/>
                  </a:lnTo>
                  <a:lnTo>
                    <a:pt x="1694408" y="303924"/>
                  </a:lnTo>
                  <a:lnTo>
                    <a:pt x="1623230" y="306831"/>
                  </a:lnTo>
                  <a:lnTo>
                    <a:pt x="1550846" y="308934"/>
                  </a:lnTo>
                  <a:lnTo>
                    <a:pt x="1477350" y="310211"/>
                  </a:lnTo>
                  <a:lnTo>
                    <a:pt x="1402842" y="310641"/>
                  </a:lnTo>
                  <a:lnTo>
                    <a:pt x="1328338" y="310211"/>
                  </a:lnTo>
                  <a:lnTo>
                    <a:pt x="1254848" y="308934"/>
                  </a:lnTo>
                  <a:lnTo>
                    <a:pt x="1182468" y="306831"/>
                  </a:lnTo>
                  <a:lnTo>
                    <a:pt x="1111294" y="303924"/>
                  </a:lnTo>
                  <a:lnTo>
                    <a:pt x="1041424" y="300235"/>
                  </a:lnTo>
                  <a:lnTo>
                    <a:pt x="972954" y="295786"/>
                  </a:lnTo>
                  <a:lnTo>
                    <a:pt x="905982" y="290596"/>
                  </a:lnTo>
                  <a:lnTo>
                    <a:pt x="840604" y="284689"/>
                  </a:lnTo>
                  <a:lnTo>
                    <a:pt x="776918" y="278085"/>
                  </a:lnTo>
                  <a:lnTo>
                    <a:pt x="715021" y="270806"/>
                  </a:lnTo>
                  <a:lnTo>
                    <a:pt x="655008" y="262873"/>
                  </a:lnTo>
                  <a:lnTo>
                    <a:pt x="596979" y="254308"/>
                  </a:lnTo>
                  <a:lnTo>
                    <a:pt x="541028" y="245132"/>
                  </a:lnTo>
                  <a:lnTo>
                    <a:pt x="487253" y="235367"/>
                  </a:lnTo>
                  <a:lnTo>
                    <a:pt x="435752" y="225034"/>
                  </a:lnTo>
                  <a:lnTo>
                    <a:pt x="386621" y="214155"/>
                  </a:lnTo>
                  <a:lnTo>
                    <a:pt x="339957" y="202751"/>
                  </a:lnTo>
                  <a:lnTo>
                    <a:pt x="295857" y="190844"/>
                  </a:lnTo>
                  <a:lnTo>
                    <a:pt x="254418" y="178455"/>
                  </a:lnTo>
                  <a:lnTo>
                    <a:pt x="215737" y="165605"/>
                  </a:lnTo>
                  <a:lnTo>
                    <a:pt x="179911" y="152316"/>
                  </a:lnTo>
                  <a:lnTo>
                    <a:pt x="117211" y="124506"/>
                  </a:lnTo>
                  <a:lnTo>
                    <a:pt x="67094" y="95198"/>
                  </a:lnTo>
                  <a:lnTo>
                    <a:pt x="30337" y="64564"/>
                  </a:lnTo>
                  <a:lnTo>
                    <a:pt x="7713" y="32773"/>
                  </a:lnTo>
                  <a:lnTo>
                    <a:pt x="0" y="0"/>
                  </a:lnTo>
                  <a:lnTo>
                    <a:pt x="0" y="1250188"/>
                  </a:lnTo>
                  <a:lnTo>
                    <a:pt x="17210" y="1298990"/>
                  </a:lnTo>
                  <a:lnTo>
                    <a:pt x="46997" y="1330224"/>
                  </a:lnTo>
                  <a:lnTo>
                    <a:pt x="90531" y="1360217"/>
                  </a:lnTo>
                  <a:lnTo>
                    <a:pt x="147037" y="1388797"/>
                  </a:lnTo>
                  <a:lnTo>
                    <a:pt x="215737" y="1415793"/>
                  </a:lnTo>
                  <a:lnTo>
                    <a:pt x="254418" y="1428643"/>
                  </a:lnTo>
                  <a:lnTo>
                    <a:pt x="295857" y="1441032"/>
                  </a:lnTo>
                  <a:lnTo>
                    <a:pt x="339957" y="1452939"/>
                  </a:lnTo>
                  <a:lnTo>
                    <a:pt x="386621" y="1464343"/>
                  </a:lnTo>
                  <a:lnTo>
                    <a:pt x="435752" y="1475222"/>
                  </a:lnTo>
                  <a:lnTo>
                    <a:pt x="487253" y="1485555"/>
                  </a:lnTo>
                  <a:lnTo>
                    <a:pt x="541028" y="1495320"/>
                  </a:lnTo>
                  <a:lnTo>
                    <a:pt x="596979" y="1504496"/>
                  </a:lnTo>
                  <a:lnTo>
                    <a:pt x="655008" y="1513061"/>
                  </a:lnTo>
                  <a:lnTo>
                    <a:pt x="715021" y="1520994"/>
                  </a:lnTo>
                  <a:lnTo>
                    <a:pt x="776918" y="1528273"/>
                  </a:lnTo>
                  <a:lnTo>
                    <a:pt x="840604" y="1534877"/>
                  </a:lnTo>
                  <a:lnTo>
                    <a:pt x="905982" y="1540784"/>
                  </a:lnTo>
                  <a:lnTo>
                    <a:pt x="972954" y="1545974"/>
                  </a:lnTo>
                  <a:lnTo>
                    <a:pt x="1041424" y="1550423"/>
                  </a:lnTo>
                  <a:lnTo>
                    <a:pt x="1111294" y="1554112"/>
                  </a:lnTo>
                  <a:lnTo>
                    <a:pt x="1182468" y="1557019"/>
                  </a:lnTo>
                  <a:lnTo>
                    <a:pt x="1254848" y="1559122"/>
                  </a:lnTo>
                  <a:lnTo>
                    <a:pt x="1328338" y="1560399"/>
                  </a:lnTo>
                  <a:lnTo>
                    <a:pt x="1402842" y="1560829"/>
                  </a:lnTo>
                  <a:lnTo>
                    <a:pt x="1477350" y="1560399"/>
                  </a:lnTo>
                  <a:lnTo>
                    <a:pt x="1550846" y="1559122"/>
                  </a:lnTo>
                  <a:lnTo>
                    <a:pt x="1623230" y="1557019"/>
                  </a:lnTo>
                  <a:lnTo>
                    <a:pt x="1694408" y="1554112"/>
                  </a:lnTo>
                  <a:lnTo>
                    <a:pt x="1764281" y="1550423"/>
                  </a:lnTo>
                  <a:lnTo>
                    <a:pt x="1832753" y="1545974"/>
                  </a:lnTo>
                  <a:lnTo>
                    <a:pt x="1899727" y="1540784"/>
                  </a:lnTo>
                  <a:lnTo>
                    <a:pt x="1965106" y="1534877"/>
                  </a:lnTo>
                  <a:lnTo>
                    <a:pt x="2028792" y="1528273"/>
                  </a:lnTo>
                  <a:lnTo>
                    <a:pt x="2090690" y="1520994"/>
                  </a:lnTo>
                  <a:lnTo>
                    <a:pt x="2150703" y="1513061"/>
                  </a:lnTo>
                  <a:lnTo>
                    <a:pt x="2208732" y="1504496"/>
                  </a:lnTo>
                  <a:lnTo>
                    <a:pt x="2264682" y="1495320"/>
                  </a:lnTo>
                  <a:lnTo>
                    <a:pt x="2318456" y="1485555"/>
                  </a:lnTo>
                  <a:lnTo>
                    <a:pt x="2369955" y="1475222"/>
                  </a:lnTo>
                  <a:lnTo>
                    <a:pt x="2419085" y="1464343"/>
                  </a:lnTo>
                  <a:lnTo>
                    <a:pt x="2465747" y="1452939"/>
                  </a:lnTo>
                  <a:lnTo>
                    <a:pt x="2509846" y="1441032"/>
                  </a:lnTo>
                  <a:lnTo>
                    <a:pt x="2551283" y="1428643"/>
                  </a:lnTo>
                  <a:lnTo>
                    <a:pt x="2589962" y="1415793"/>
                  </a:lnTo>
                  <a:lnTo>
                    <a:pt x="2625786" y="1402504"/>
                  </a:lnTo>
                  <a:lnTo>
                    <a:pt x="2688481" y="1374694"/>
                  </a:lnTo>
                  <a:lnTo>
                    <a:pt x="2738594" y="1345386"/>
                  </a:lnTo>
                  <a:lnTo>
                    <a:pt x="2775349" y="1314752"/>
                  </a:lnTo>
                  <a:lnTo>
                    <a:pt x="2797971" y="1282961"/>
                  </a:lnTo>
                  <a:lnTo>
                    <a:pt x="2805684" y="1250188"/>
                  </a:lnTo>
                  <a:lnTo>
                    <a:pt x="2805684" y="0"/>
                  </a:lnTo>
                  <a:close/>
                </a:path>
              </a:pathLst>
            </a:custGeom>
            <a:solidFill>
              <a:srgbClr val="4F912B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4216" y="1339596"/>
              <a:ext cx="2806065" cy="621665"/>
            </a:xfrm>
            <a:custGeom>
              <a:avLst/>
              <a:gdLst/>
              <a:ahLst/>
              <a:cxnLst/>
              <a:rect l="l" t="t" r="r" b="b"/>
              <a:pathLst>
                <a:path w="2806065" h="621664">
                  <a:moveTo>
                    <a:pt x="1402842" y="0"/>
                  </a:moveTo>
                  <a:lnTo>
                    <a:pt x="1328338" y="430"/>
                  </a:lnTo>
                  <a:lnTo>
                    <a:pt x="1254848" y="1707"/>
                  </a:lnTo>
                  <a:lnTo>
                    <a:pt x="1182468" y="3810"/>
                  </a:lnTo>
                  <a:lnTo>
                    <a:pt x="1111294" y="6717"/>
                  </a:lnTo>
                  <a:lnTo>
                    <a:pt x="1041424" y="10406"/>
                  </a:lnTo>
                  <a:lnTo>
                    <a:pt x="972954" y="14855"/>
                  </a:lnTo>
                  <a:lnTo>
                    <a:pt x="905982" y="20045"/>
                  </a:lnTo>
                  <a:lnTo>
                    <a:pt x="840604" y="25952"/>
                  </a:lnTo>
                  <a:lnTo>
                    <a:pt x="776918" y="32556"/>
                  </a:lnTo>
                  <a:lnTo>
                    <a:pt x="715021" y="39835"/>
                  </a:lnTo>
                  <a:lnTo>
                    <a:pt x="655008" y="47768"/>
                  </a:lnTo>
                  <a:lnTo>
                    <a:pt x="596979" y="56333"/>
                  </a:lnTo>
                  <a:lnTo>
                    <a:pt x="541028" y="65509"/>
                  </a:lnTo>
                  <a:lnTo>
                    <a:pt x="487253" y="75274"/>
                  </a:lnTo>
                  <a:lnTo>
                    <a:pt x="435752" y="85607"/>
                  </a:lnTo>
                  <a:lnTo>
                    <a:pt x="386621" y="96486"/>
                  </a:lnTo>
                  <a:lnTo>
                    <a:pt x="339957" y="107890"/>
                  </a:lnTo>
                  <a:lnTo>
                    <a:pt x="295857" y="119797"/>
                  </a:lnTo>
                  <a:lnTo>
                    <a:pt x="254418" y="132186"/>
                  </a:lnTo>
                  <a:lnTo>
                    <a:pt x="215737" y="145036"/>
                  </a:lnTo>
                  <a:lnTo>
                    <a:pt x="179911" y="158325"/>
                  </a:lnTo>
                  <a:lnTo>
                    <a:pt x="117211" y="186135"/>
                  </a:lnTo>
                  <a:lnTo>
                    <a:pt x="67094" y="215443"/>
                  </a:lnTo>
                  <a:lnTo>
                    <a:pt x="30337" y="246077"/>
                  </a:lnTo>
                  <a:lnTo>
                    <a:pt x="7713" y="277868"/>
                  </a:lnTo>
                  <a:lnTo>
                    <a:pt x="0" y="310641"/>
                  </a:lnTo>
                  <a:lnTo>
                    <a:pt x="1944" y="327141"/>
                  </a:lnTo>
                  <a:lnTo>
                    <a:pt x="30337" y="375206"/>
                  </a:lnTo>
                  <a:lnTo>
                    <a:pt x="67094" y="405840"/>
                  </a:lnTo>
                  <a:lnTo>
                    <a:pt x="117211" y="435148"/>
                  </a:lnTo>
                  <a:lnTo>
                    <a:pt x="179911" y="462958"/>
                  </a:lnTo>
                  <a:lnTo>
                    <a:pt x="215737" y="476247"/>
                  </a:lnTo>
                  <a:lnTo>
                    <a:pt x="254418" y="489097"/>
                  </a:lnTo>
                  <a:lnTo>
                    <a:pt x="295857" y="501486"/>
                  </a:lnTo>
                  <a:lnTo>
                    <a:pt x="339957" y="513393"/>
                  </a:lnTo>
                  <a:lnTo>
                    <a:pt x="386621" y="524797"/>
                  </a:lnTo>
                  <a:lnTo>
                    <a:pt x="435752" y="535676"/>
                  </a:lnTo>
                  <a:lnTo>
                    <a:pt x="487253" y="546009"/>
                  </a:lnTo>
                  <a:lnTo>
                    <a:pt x="541028" y="555774"/>
                  </a:lnTo>
                  <a:lnTo>
                    <a:pt x="596979" y="564950"/>
                  </a:lnTo>
                  <a:lnTo>
                    <a:pt x="655008" y="573515"/>
                  </a:lnTo>
                  <a:lnTo>
                    <a:pt x="715021" y="581448"/>
                  </a:lnTo>
                  <a:lnTo>
                    <a:pt x="776918" y="588727"/>
                  </a:lnTo>
                  <a:lnTo>
                    <a:pt x="840604" y="595331"/>
                  </a:lnTo>
                  <a:lnTo>
                    <a:pt x="905982" y="601238"/>
                  </a:lnTo>
                  <a:lnTo>
                    <a:pt x="972954" y="606428"/>
                  </a:lnTo>
                  <a:lnTo>
                    <a:pt x="1041424" y="610877"/>
                  </a:lnTo>
                  <a:lnTo>
                    <a:pt x="1111294" y="614566"/>
                  </a:lnTo>
                  <a:lnTo>
                    <a:pt x="1182468" y="617473"/>
                  </a:lnTo>
                  <a:lnTo>
                    <a:pt x="1254848" y="619576"/>
                  </a:lnTo>
                  <a:lnTo>
                    <a:pt x="1328338" y="620853"/>
                  </a:lnTo>
                  <a:lnTo>
                    <a:pt x="1402842" y="621283"/>
                  </a:lnTo>
                  <a:lnTo>
                    <a:pt x="1477350" y="620853"/>
                  </a:lnTo>
                  <a:lnTo>
                    <a:pt x="1550846" y="619576"/>
                  </a:lnTo>
                  <a:lnTo>
                    <a:pt x="1623230" y="617473"/>
                  </a:lnTo>
                  <a:lnTo>
                    <a:pt x="1694408" y="614566"/>
                  </a:lnTo>
                  <a:lnTo>
                    <a:pt x="1764281" y="610877"/>
                  </a:lnTo>
                  <a:lnTo>
                    <a:pt x="1832753" y="606428"/>
                  </a:lnTo>
                  <a:lnTo>
                    <a:pt x="1899727" y="601238"/>
                  </a:lnTo>
                  <a:lnTo>
                    <a:pt x="1965106" y="595331"/>
                  </a:lnTo>
                  <a:lnTo>
                    <a:pt x="2028792" y="588727"/>
                  </a:lnTo>
                  <a:lnTo>
                    <a:pt x="2090690" y="581448"/>
                  </a:lnTo>
                  <a:lnTo>
                    <a:pt x="2150703" y="573515"/>
                  </a:lnTo>
                  <a:lnTo>
                    <a:pt x="2208732" y="564950"/>
                  </a:lnTo>
                  <a:lnTo>
                    <a:pt x="2264682" y="555774"/>
                  </a:lnTo>
                  <a:lnTo>
                    <a:pt x="2318456" y="546009"/>
                  </a:lnTo>
                  <a:lnTo>
                    <a:pt x="2369955" y="535676"/>
                  </a:lnTo>
                  <a:lnTo>
                    <a:pt x="2419085" y="524797"/>
                  </a:lnTo>
                  <a:lnTo>
                    <a:pt x="2465747" y="513393"/>
                  </a:lnTo>
                  <a:lnTo>
                    <a:pt x="2509846" y="501486"/>
                  </a:lnTo>
                  <a:lnTo>
                    <a:pt x="2551283" y="489097"/>
                  </a:lnTo>
                  <a:lnTo>
                    <a:pt x="2589962" y="476247"/>
                  </a:lnTo>
                  <a:lnTo>
                    <a:pt x="2625786" y="462958"/>
                  </a:lnTo>
                  <a:lnTo>
                    <a:pt x="2688481" y="435148"/>
                  </a:lnTo>
                  <a:lnTo>
                    <a:pt x="2738594" y="405840"/>
                  </a:lnTo>
                  <a:lnTo>
                    <a:pt x="2775349" y="375206"/>
                  </a:lnTo>
                  <a:lnTo>
                    <a:pt x="2797971" y="343415"/>
                  </a:lnTo>
                  <a:lnTo>
                    <a:pt x="2805684" y="310641"/>
                  </a:lnTo>
                  <a:lnTo>
                    <a:pt x="2803739" y="294142"/>
                  </a:lnTo>
                  <a:lnTo>
                    <a:pt x="2775349" y="246077"/>
                  </a:lnTo>
                  <a:lnTo>
                    <a:pt x="2738594" y="215443"/>
                  </a:lnTo>
                  <a:lnTo>
                    <a:pt x="2688481" y="186135"/>
                  </a:lnTo>
                  <a:lnTo>
                    <a:pt x="2625786" y="158325"/>
                  </a:lnTo>
                  <a:lnTo>
                    <a:pt x="2589962" y="145036"/>
                  </a:lnTo>
                  <a:lnTo>
                    <a:pt x="2551283" y="132186"/>
                  </a:lnTo>
                  <a:lnTo>
                    <a:pt x="2509846" y="119797"/>
                  </a:lnTo>
                  <a:lnTo>
                    <a:pt x="2465747" y="107890"/>
                  </a:lnTo>
                  <a:lnTo>
                    <a:pt x="2419085" y="96486"/>
                  </a:lnTo>
                  <a:lnTo>
                    <a:pt x="2369955" y="85607"/>
                  </a:lnTo>
                  <a:lnTo>
                    <a:pt x="2318456" y="75274"/>
                  </a:lnTo>
                  <a:lnTo>
                    <a:pt x="2264682" y="65509"/>
                  </a:lnTo>
                  <a:lnTo>
                    <a:pt x="2208732" y="56333"/>
                  </a:lnTo>
                  <a:lnTo>
                    <a:pt x="2150703" y="47768"/>
                  </a:lnTo>
                  <a:lnTo>
                    <a:pt x="2090690" y="39835"/>
                  </a:lnTo>
                  <a:lnTo>
                    <a:pt x="2028792" y="32556"/>
                  </a:lnTo>
                  <a:lnTo>
                    <a:pt x="1965106" y="25952"/>
                  </a:lnTo>
                  <a:lnTo>
                    <a:pt x="1899727" y="20045"/>
                  </a:lnTo>
                  <a:lnTo>
                    <a:pt x="1832753" y="14855"/>
                  </a:lnTo>
                  <a:lnTo>
                    <a:pt x="1764281" y="10406"/>
                  </a:lnTo>
                  <a:lnTo>
                    <a:pt x="1694408" y="6717"/>
                  </a:lnTo>
                  <a:lnTo>
                    <a:pt x="1623230" y="3810"/>
                  </a:lnTo>
                  <a:lnTo>
                    <a:pt x="1550846" y="1707"/>
                  </a:lnTo>
                  <a:lnTo>
                    <a:pt x="1477350" y="430"/>
                  </a:lnTo>
                  <a:lnTo>
                    <a:pt x="1402842" y="0"/>
                  </a:lnTo>
                  <a:close/>
                </a:path>
              </a:pathLst>
            </a:custGeom>
            <a:solidFill>
              <a:srgbClr val="94BC8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03047" y="1927606"/>
            <a:ext cx="2403475" cy="9436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indent="70485" algn="ctr">
              <a:lnSpc>
                <a:spcPct val="100499"/>
              </a:lnSpc>
              <a:spcBef>
                <a:spcPts val="90"/>
              </a:spcBef>
            </a:pPr>
            <a:r>
              <a:rPr sz="2000" b="1" dirty="0">
                <a:latin typeface="Verdana"/>
                <a:cs typeface="Verdana"/>
              </a:rPr>
              <a:t>Technological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(</a:t>
            </a:r>
            <a:r>
              <a:rPr sz="2000" b="1" spc="5" dirty="0">
                <a:latin typeface="Verdana"/>
                <a:cs typeface="Verdana"/>
              </a:rPr>
              <a:t>m</a:t>
            </a:r>
            <a:r>
              <a:rPr sz="2000" b="1" dirty="0">
                <a:latin typeface="Verdana"/>
                <a:cs typeface="Verdana"/>
              </a:rPr>
              <a:t>an</a:t>
            </a:r>
            <a:r>
              <a:rPr sz="2000" b="1" spc="-5" dirty="0">
                <a:latin typeface="Verdana"/>
                <a:cs typeface="Verdana"/>
              </a:rPr>
              <a:t>u</a:t>
            </a:r>
            <a:r>
              <a:rPr sz="2000" b="1" spc="5" dirty="0">
                <a:latin typeface="Verdana"/>
                <a:cs typeface="Verdana"/>
              </a:rPr>
              <a:t>f</a:t>
            </a:r>
            <a:r>
              <a:rPr sz="2000" b="1" dirty="0">
                <a:latin typeface="Verdana"/>
                <a:cs typeface="Verdana"/>
              </a:rPr>
              <a:t>acturing)  </a:t>
            </a:r>
            <a:r>
              <a:rPr sz="2000" b="1" spc="-5" dirty="0">
                <a:latin typeface="Verdana"/>
                <a:cs typeface="Verdana"/>
              </a:rPr>
              <a:t>process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20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691895"/>
            <a:ext cx="9903460" cy="6166485"/>
            <a:chOff x="3047" y="691895"/>
            <a:chExt cx="9903460" cy="61664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347" y="691895"/>
              <a:ext cx="9634728" cy="12969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9871" y="5620510"/>
              <a:ext cx="9089136" cy="11262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1593" y="5662422"/>
              <a:ext cx="8970264" cy="100736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61593" y="5662422"/>
              <a:ext cx="8970645" cy="1007744"/>
            </a:xfrm>
            <a:custGeom>
              <a:avLst/>
              <a:gdLst/>
              <a:ahLst/>
              <a:cxnLst/>
              <a:rect l="l" t="t" r="r" b="b"/>
              <a:pathLst>
                <a:path w="8970645" h="1007745">
                  <a:moveTo>
                    <a:pt x="0" y="167893"/>
                  </a:moveTo>
                  <a:lnTo>
                    <a:pt x="5997" y="123262"/>
                  </a:lnTo>
                  <a:lnTo>
                    <a:pt x="22923" y="83155"/>
                  </a:lnTo>
                  <a:lnTo>
                    <a:pt x="49175" y="49175"/>
                  </a:lnTo>
                  <a:lnTo>
                    <a:pt x="83155" y="22923"/>
                  </a:lnTo>
                  <a:lnTo>
                    <a:pt x="123262" y="5997"/>
                  </a:lnTo>
                  <a:lnTo>
                    <a:pt x="167894" y="0"/>
                  </a:lnTo>
                  <a:lnTo>
                    <a:pt x="8802370" y="0"/>
                  </a:lnTo>
                  <a:lnTo>
                    <a:pt x="8846997" y="5997"/>
                  </a:lnTo>
                  <a:lnTo>
                    <a:pt x="8887102" y="22923"/>
                  </a:lnTo>
                  <a:lnTo>
                    <a:pt x="8921083" y="49175"/>
                  </a:lnTo>
                  <a:lnTo>
                    <a:pt x="8947338" y="83155"/>
                  </a:lnTo>
                  <a:lnTo>
                    <a:pt x="8964265" y="123262"/>
                  </a:lnTo>
                  <a:lnTo>
                    <a:pt x="8970264" y="167893"/>
                  </a:lnTo>
                  <a:lnTo>
                    <a:pt x="8970264" y="839469"/>
                  </a:lnTo>
                  <a:lnTo>
                    <a:pt x="8964265" y="884101"/>
                  </a:lnTo>
                  <a:lnTo>
                    <a:pt x="8947338" y="924208"/>
                  </a:lnTo>
                  <a:lnTo>
                    <a:pt x="8921083" y="958188"/>
                  </a:lnTo>
                  <a:lnTo>
                    <a:pt x="8887102" y="984440"/>
                  </a:lnTo>
                  <a:lnTo>
                    <a:pt x="8846997" y="1001366"/>
                  </a:lnTo>
                  <a:lnTo>
                    <a:pt x="8802370" y="1007363"/>
                  </a:lnTo>
                  <a:lnTo>
                    <a:pt x="167894" y="1007363"/>
                  </a:lnTo>
                  <a:lnTo>
                    <a:pt x="123262" y="1001366"/>
                  </a:lnTo>
                  <a:lnTo>
                    <a:pt x="83155" y="984440"/>
                  </a:lnTo>
                  <a:lnTo>
                    <a:pt x="49175" y="958188"/>
                  </a:lnTo>
                  <a:lnTo>
                    <a:pt x="22923" y="924208"/>
                  </a:lnTo>
                  <a:lnTo>
                    <a:pt x="5997" y="884101"/>
                  </a:lnTo>
                  <a:lnTo>
                    <a:pt x="0" y="839469"/>
                  </a:lnTo>
                  <a:lnTo>
                    <a:pt x="0" y="167893"/>
                  </a:lnTo>
                  <a:close/>
                </a:path>
              </a:pathLst>
            </a:custGeom>
            <a:ln w="38100">
              <a:solidFill>
                <a:srgbClr val="2D52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318641" y="5836716"/>
            <a:ext cx="7512684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1145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Verdana"/>
                <a:cs typeface="Verdana"/>
              </a:rPr>
              <a:t>Equipment: Ovens, </a:t>
            </a:r>
            <a:r>
              <a:rPr sz="2000" dirty="0">
                <a:latin typeface="Verdana"/>
                <a:cs typeface="Verdana"/>
              </a:rPr>
              <a:t>crushers, </a:t>
            </a:r>
            <a:r>
              <a:rPr sz="2000" spc="-5" dirty="0">
                <a:latin typeface="Verdana"/>
                <a:cs typeface="Verdana"/>
              </a:rPr>
              <a:t>mills, screens, reactors, </a:t>
            </a:r>
            <a:r>
              <a:rPr sz="200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tablet </a:t>
            </a:r>
            <a:r>
              <a:rPr sz="2000" dirty="0">
                <a:latin typeface="Verdana"/>
                <a:cs typeface="Verdana"/>
              </a:rPr>
              <a:t>machines,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mortars,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spc="-5" dirty="0">
                <a:latin typeface="Verdana"/>
                <a:cs typeface="Verdana"/>
              </a:rPr>
              <a:t>packaging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machinery</a:t>
            </a:r>
            <a:r>
              <a:rPr sz="2000" spc="-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and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spc="-50" dirty="0">
                <a:latin typeface="Verdana"/>
                <a:cs typeface="Verdana"/>
              </a:rPr>
              <a:t>other.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105655" y="2418588"/>
            <a:ext cx="2494280" cy="429895"/>
            <a:chOff x="4105655" y="2418588"/>
            <a:chExt cx="2494280" cy="42989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57471" y="2631935"/>
              <a:ext cx="2442210" cy="21565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24705" y="2437638"/>
              <a:ext cx="2136648" cy="39166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124705" y="2437638"/>
              <a:ext cx="2136775" cy="391795"/>
            </a:xfrm>
            <a:custGeom>
              <a:avLst/>
              <a:gdLst/>
              <a:ahLst/>
              <a:cxnLst/>
              <a:rect l="l" t="t" r="r" b="b"/>
              <a:pathLst>
                <a:path w="2136775" h="391794">
                  <a:moveTo>
                    <a:pt x="2058670" y="0"/>
                  </a:moveTo>
                  <a:lnTo>
                    <a:pt x="2089017" y="6129"/>
                  </a:lnTo>
                  <a:lnTo>
                    <a:pt x="2113803" y="22844"/>
                  </a:lnTo>
                  <a:lnTo>
                    <a:pt x="2130518" y="47630"/>
                  </a:lnTo>
                  <a:lnTo>
                    <a:pt x="2136648" y="77977"/>
                  </a:lnTo>
                  <a:lnTo>
                    <a:pt x="2136648" y="313689"/>
                  </a:lnTo>
                  <a:lnTo>
                    <a:pt x="2130518" y="344037"/>
                  </a:lnTo>
                  <a:lnTo>
                    <a:pt x="2113803" y="368823"/>
                  </a:lnTo>
                  <a:lnTo>
                    <a:pt x="2089017" y="385538"/>
                  </a:lnTo>
                  <a:lnTo>
                    <a:pt x="2058670" y="391667"/>
                  </a:lnTo>
                  <a:lnTo>
                    <a:pt x="77978" y="391667"/>
                  </a:lnTo>
                  <a:lnTo>
                    <a:pt x="47630" y="385538"/>
                  </a:lnTo>
                  <a:lnTo>
                    <a:pt x="22844" y="368823"/>
                  </a:lnTo>
                  <a:lnTo>
                    <a:pt x="6129" y="344037"/>
                  </a:lnTo>
                  <a:lnTo>
                    <a:pt x="0" y="313689"/>
                  </a:lnTo>
                  <a:lnTo>
                    <a:pt x="0" y="77977"/>
                  </a:lnTo>
                  <a:lnTo>
                    <a:pt x="6129" y="47630"/>
                  </a:lnTo>
                  <a:lnTo>
                    <a:pt x="22844" y="22844"/>
                  </a:lnTo>
                  <a:lnTo>
                    <a:pt x="47630" y="6129"/>
                  </a:lnTo>
                  <a:lnTo>
                    <a:pt x="77978" y="0"/>
                  </a:lnTo>
                  <a:lnTo>
                    <a:pt x="2058670" y="0"/>
                  </a:lnTo>
                  <a:close/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58876" y="938276"/>
            <a:ext cx="9328150" cy="1858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2090" marR="120014" indent="6350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Depending on the physical, </a:t>
            </a:r>
            <a:r>
              <a:rPr sz="2000" b="1" spc="-5" dirty="0">
                <a:latin typeface="Verdana"/>
                <a:cs typeface="Verdana"/>
              </a:rPr>
              <a:t>chemical, mechanical </a:t>
            </a:r>
            <a:r>
              <a:rPr sz="2000" b="1" dirty="0">
                <a:latin typeface="Verdana"/>
                <a:cs typeface="Verdana"/>
              </a:rPr>
              <a:t>and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other</a:t>
            </a:r>
            <a:r>
              <a:rPr sz="2000" b="1" spc="-5" dirty="0">
                <a:latin typeface="Verdana"/>
                <a:cs typeface="Verdana"/>
              </a:rPr>
              <a:t> characteristics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medicinal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forms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and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5" dirty="0">
                <a:latin typeface="Verdana"/>
                <a:cs typeface="Verdana"/>
              </a:rPr>
              <a:t> properties</a:t>
            </a:r>
            <a:endParaRPr sz="2000">
              <a:latin typeface="Verdana"/>
              <a:cs typeface="Verdana"/>
            </a:endParaRPr>
          </a:p>
          <a:p>
            <a:pPr marL="733425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drugs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and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auxiliary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substances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the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preparation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drugs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employ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different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manufacturing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operations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and </a:t>
            </a:r>
            <a:r>
              <a:rPr sz="2000" b="1" spc="-5" dirty="0">
                <a:latin typeface="Verdana"/>
                <a:cs typeface="Verdana"/>
              </a:rPr>
              <a:t>equipment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50">
              <a:latin typeface="Verdana"/>
              <a:cs typeface="Verdana"/>
            </a:endParaRPr>
          </a:p>
          <a:p>
            <a:pPr marL="538480" algn="ctr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For</a:t>
            </a:r>
            <a:r>
              <a:rPr sz="2000" b="1" spc="-4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example</a:t>
            </a:r>
            <a:r>
              <a:rPr sz="1800" b="1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09955" y="3140964"/>
            <a:ext cx="4525010" cy="2304415"/>
            <a:chOff x="409955" y="3140964"/>
            <a:chExt cx="4525010" cy="2304415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9955" y="3140964"/>
              <a:ext cx="4524756" cy="230428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67689" y="3214878"/>
              <a:ext cx="4287520" cy="646430"/>
            </a:xfrm>
            <a:custGeom>
              <a:avLst/>
              <a:gdLst/>
              <a:ahLst/>
              <a:cxnLst/>
              <a:rect l="l" t="t" r="r" b="b"/>
              <a:pathLst>
                <a:path w="4287520" h="646429">
                  <a:moveTo>
                    <a:pt x="0" y="646176"/>
                  </a:moveTo>
                  <a:lnTo>
                    <a:pt x="4287012" y="646176"/>
                  </a:lnTo>
                  <a:lnTo>
                    <a:pt x="4287012" y="0"/>
                  </a:lnTo>
                  <a:lnTo>
                    <a:pt x="0" y="0"/>
                  </a:lnTo>
                  <a:lnTo>
                    <a:pt x="0" y="646176"/>
                  </a:lnTo>
                  <a:close/>
                </a:path>
              </a:pathLst>
            </a:custGeom>
            <a:ln w="19812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6447" y="3291852"/>
              <a:ext cx="4373118" cy="53414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64565" y="3343783"/>
            <a:ext cx="409447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Preparation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suppositories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82751" y="3140964"/>
            <a:ext cx="8930640" cy="2239645"/>
            <a:chOff x="682751" y="3140964"/>
            <a:chExt cx="8930640" cy="2239645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7135" y="4287012"/>
              <a:ext cx="249173" cy="23088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2751" y="4262628"/>
              <a:ext cx="248411" cy="23012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7135" y="4575035"/>
              <a:ext cx="249173" cy="22937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2751" y="4550664"/>
              <a:ext cx="248411" cy="2286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7135" y="4861560"/>
              <a:ext cx="249173" cy="23088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2751" y="4837176"/>
              <a:ext cx="248411" cy="23012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7135" y="5151107"/>
              <a:ext cx="249173" cy="22937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82751" y="5126736"/>
              <a:ext cx="248411" cy="22859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69407" y="3140964"/>
              <a:ext cx="4443984" cy="223266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31763" y="3305568"/>
              <a:ext cx="3434334" cy="534149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5246370" y="3214877"/>
            <a:ext cx="4290060" cy="647700"/>
          </a:xfrm>
          <a:prstGeom prst="rect">
            <a:avLst/>
          </a:prstGeom>
          <a:ln w="19811">
            <a:solidFill>
              <a:srgbClr val="DDDDDD"/>
            </a:solidFill>
          </a:ln>
        </p:spPr>
        <p:txBody>
          <a:bodyPr vert="horz" wrap="square" lIns="0" tIns="155575" rIns="0" bIns="0" rtlCol="0">
            <a:spAutoFit/>
          </a:bodyPr>
          <a:lstStyle/>
          <a:p>
            <a:pPr marL="93345" algn="ctr">
              <a:lnSpc>
                <a:spcPct val="100000"/>
              </a:lnSpc>
              <a:spcBef>
                <a:spcPts val="1225"/>
              </a:spcBef>
            </a:pPr>
            <a:r>
              <a:rPr sz="2000" b="1" dirty="0">
                <a:latin typeface="Verdana"/>
                <a:cs typeface="Verdana"/>
              </a:rPr>
              <a:t>Preparation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tablets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82751" y="74676"/>
            <a:ext cx="7449820" cy="5306060"/>
            <a:chOff x="682751" y="74676"/>
            <a:chExt cx="7449820" cy="5306060"/>
          </a:xfrm>
        </p:grpSpPr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15711" y="5151107"/>
              <a:ext cx="247662" cy="22937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291328" y="5126735"/>
              <a:ext cx="246888" cy="22859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41619" y="3950208"/>
              <a:ext cx="247662" cy="23088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17236" y="3925823"/>
              <a:ext cx="246888" cy="23012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15711" y="4287011"/>
              <a:ext cx="247662" cy="23088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291328" y="4262628"/>
              <a:ext cx="246888" cy="23012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15711" y="4575035"/>
              <a:ext cx="247662" cy="22937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91328" y="4550664"/>
              <a:ext cx="246888" cy="22860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15711" y="4861560"/>
              <a:ext cx="247662" cy="23088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291328" y="4837176"/>
              <a:ext cx="246888" cy="23012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493763" y="2638043"/>
              <a:ext cx="1638300" cy="50291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203704" y="2638043"/>
              <a:ext cx="1714499" cy="50291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7135" y="3998963"/>
              <a:ext cx="249173" cy="22937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82751" y="3974591"/>
              <a:ext cx="248411" cy="22860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473451" y="74676"/>
              <a:ext cx="4982717" cy="640841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1058367" y="3893311"/>
            <a:ext cx="3491229" cy="152971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7940" marR="98425" indent="-3175">
              <a:lnSpc>
                <a:spcPts val="2260"/>
              </a:lnSpc>
              <a:spcBef>
                <a:spcPts val="295"/>
              </a:spcBef>
            </a:pPr>
            <a:r>
              <a:rPr sz="2000" b="1" spc="-5" dirty="0">
                <a:latin typeface="Verdana"/>
                <a:cs typeface="Verdana"/>
              </a:rPr>
              <a:t>grinding</a:t>
            </a:r>
            <a:r>
              <a:rPr sz="2000" b="1" spc="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AS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preparation</a:t>
            </a:r>
            <a:r>
              <a:rPr sz="2000" b="1" spc="-4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base</a:t>
            </a:r>
            <a:endParaRPr sz="2000">
              <a:latin typeface="Verdana"/>
              <a:cs typeface="Verdana"/>
            </a:endParaRPr>
          </a:p>
          <a:p>
            <a:pPr marL="12700" marR="5080">
              <a:lnSpc>
                <a:spcPct val="98400"/>
              </a:lnSpc>
              <a:spcBef>
                <a:spcPts val="40"/>
              </a:spcBef>
            </a:pPr>
            <a:r>
              <a:rPr sz="2000" b="1" dirty="0">
                <a:latin typeface="Verdana"/>
                <a:cs typeface="Verdana"/>
              </a:rPr>
              <a:t>AS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mixing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with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base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pouring </a:t>
            </a:r>
            <a:r>
              <a:rPr sz="2000" b="1" dirty="0">
                <a:latin typeface="Verdana"/>
                <a:cs typeface="Verdana"/>
              </a:rPr>
              <a:t>suppositories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packing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21</a:t>
            </a:fld>
            <a:endParaRPr dirty="0"/>
          </a:p>
        </p:txBody>
      </p:sp>
      <p:sp>
        <p:nvSpPr>
          <p:cNvPr id="47" name="object 47"/>
          <p:cNvSpPr txBox="1"/>
          <p:nvPr/>
        </p:nvSpPr>
        <p:spPr>
          <a:xfrm>
            <a:off x="5667502" y="3867353"/>
            <a:ext cx="1680210" cy="155575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ct val="94600"/>
              </a:lnSpc>
              <a:spcBef>
                <a:spcPts val="235"/>
              </a:spcBef>
            </a:pPr>
            <a:r>
              <a:rPr sz="2000" b="1" spc="-5" dirty="0">
                <a:latin typeface="Verdana"/>
                <a:cs typeface="Verdana"/>
              </a:rPr>
              <a:t>grinding </a:t>
            </a:r>
            <a:r>
              <a:rPr sz="2000" b="1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mixing </a:t>
            </a:r>
            <a:r>
              <a:rPr sz="2000" b="1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granulation</a:t>
            </a:r>
            <a:endParaRPr sz="2000">
              <a:latin typeface="Verdana"/>
              <a:cs typeface="Verdana"/>
            </a:endParaRPr>
          </a:p>
          <a:p>
            <a:pPr marL="12700" marR="438150">
              <a:lnSpc>
                <a:spcPts val="2260"/>
              </a:lnSpc>
              <a:spcBef>
                <a:spcPts val="630"/>
              </a:spcBef>
            </a:pPr>
            <a:r>
              <a:rPr sz="2000" b="1" spc="-5" dirty="0">
                <a:latin typeface="Verdana"/>
                <a:cs typeface="Verdana"/>
              </a:rPr>
              <a:t>pressing  packing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TECHNOLOGICAL</a:t>
            </a:r>
            <a:r>
              <a:rPr spc="-25" dirty="0"/>
              <a:t> </a:t>
            </a:r>
            <a:r>
              <a:rPr spc="-5" dirty="0"/>
              <a:t>PROCESS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1282" y="765810"/>
              <a:ext cx="9206484" cy="187147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32232" y="746760"/>
              <a:ext cx="9244965" cy="1910080"/>
            </a:xfrm>
            <a:custGeom>
              <a:avLst/>
              <a:gdLst/>
              <a:ahLst/>
              <a:cxnLst/>
              <a:rect l="l" t="t" r="r" b="b"/>
              <a:pathLst>
                <a:path w="9244965" h="1910080">
                  <a:moveTo>
                    <a:pt x="9244584" y="0"/>
                  </a:moveTo>
                  <a:lnTo>
                    <a:pt x="0" y="0"/>
                  </a:lnTo>
                  <a:lnTo>
                    <a:pt x="0" y="1405127"/>
                  </a:lnTo>
                  <a:lnTo>
                    <a:pt x="3642741" y="1405127"/>
                  </a:lnTo>
                  <a:lnTo>
                    <a:pt x="3642741" y="1481454"/>
                  </a:lnTo>
                  <a:lnTo>
                    <a:pt x="2200529" y="1481454"/>
                  </a:lnTo>
                  <a:lnTo>
                    <a:pt x="2199513" y="1493774"/>
                  </a:lnTo>
                  <a:lnTo>
                    <a:pt x="4622292" y="1909826"/>
                  </a:lnTo>
                  <a:lnTo>
                    <a:pt x="4696986" y="1896999"/>
                  </a:lnTo>
                  <a:lnTo>
                    <a:pt x="4622292" y="1896999"/>
                  </a:lnTo>
                  <a:lnTo>
                    <a:pt x="2425183" y="1519554"/>
                  </a:lnTo>
                  <a:lnTo>
                    <a:pt x="2351786" y="1519554"/>
                  </a:lnTo>
                  <a:lnTo>
                    <a:pt x="2352828" y="1507125"/>
                  </a:lnTo>
                  <a:lnTo>
                    <a:pt x="2300986" y="1498218"/>
                  </a:lnTo>
                  <a:lnTo>
                    <a:pt x="2301367" y="1494154"/>
                  </a:lnTo>
                  <a:lnTo>
                    <a:pt x="2353916" y="1494154"/>
                  </a:lnTo>
                  <a:lnTo>
                    <a:pt x="2354961" y="1481709"/>
                  </a:lnTo>
                  <a:lnTo>
                    <a:pt x="3655441" y="1481709"/>
                  </a:lnTo>
                  <a:lnTo>
                    <a:pt x="3655441" y="1392427"/>
                  </a:lnTo>
                  <a:lnTo>
                    <a:pt x="12700" y="1392427"/>
                  </a:lnTo>
                  <a:lnTo>
                    <a:pt x="12700" y="12700"/>
                  </a:lnTo>
                  <a:lnTo>
                    <a:pt x="9244584" y="12700"/>
                  </a:lnTo>
                  <a:lnTo>
                    <a:pt x="9244584" y="0"/>
                  </a:lnTo>
                  <a:close/>
                </a:path>
                <a:path w="9244965" h="1910080">
                  <a:moveTo>
                    <a:pt x="6891755" y="1507125"/>
                  </a:moveTo>
                  <a:lnTo>
                    <a:pt x="4622292" y="1896999"/>
                  </a:lnTo>
                  <a:lnTo>
                    <a:pt x="4696986" y="1896999"/>
                  </a:lnTo>
                  <a:lnTo>
                    <a:pt x="6894941" y="1519554"/>
                  </a:lnTo>
                  <a:lnTo>
                    <a:pt x="6892798" y="1519554"/>
                  </a:lnTo>
                  <a:lnTo>
                    <a:pt x="6891755" y="1507125"/>
                  </a:lnTo>
                  <a:close/>
                </a:path>
                <a:path w="9244965" h="1910080">
                  <a:moveTo>
                    <a:pt x="2354961" y="1481709"/>
                  </a:moveTo>
                  <a:lnTo>
                    <a:pt x="2353890" y="1494468"/>
                  </a:lnTo>
                  <a:lnTo>
                    <a:pt x="4622292" y="1884044"/>
                  </a:lnTo>
                  <a:lnTo>
                    <a:pt x="4696980" y="1871217"/>
                  </a:lnTo>
                  <a:lnTo>
                    <a:pt x="4622292" y="1871217"/>
                  </a:lnTo>
                  <a:lnTo>
                    <a:pt x="2354961" y="1481709"/>
                  </a:lnTo>
                  <a:close/>
                </a:path>
                <a:path w="9244965" h="1910080">
                  <a:moveTo>
                    <a:pt x="6889623" y="1481709"/>
                  </a:moveTo>
                  <a:lnTo>
                    <a:pt x="4622292" y="1871217"/>
                  </a:lnTo>
                  <a:lnTo>
                    <a:pt x="4696980" y="1871217"/>
                  </a:lnTo>
                  <a:lnTo>
                    <a:pt x="6890693" y="1494468"/>
                  </a:lnTo>
                  <a:lnTo>
                    <a:pt x="6889623" y="1481709"/>
                  </a:lnTo>
                  <a:close/>
                </a:path>
                <a:path w="9244965" h="1910080">
                  <a:moveTo>
                    <a:pt x="2352828" y="1507125"/>
                  </a:moveTo>
                  <a:lnTo>
                    <a:pt x="2351786" y="1519554"/>
                  </a:lnTo>
                  <a:lnTo>
                    <a:pt x="2425183" y="1519554"/>
                  </a:lnTo>
                  <a:lnTo>
                    <a:pt x="2352828" y="1507125"/>
                  </a:lnTo>
                  <a:close/>
                </a:path>
                <a:path w="9244965" h="1910080">
                  <a:moveTo>
                    <a:pt x="2426011" y="1506854"/>
                  </a:moveTo>
                  <a:lnTo>
                    <a:pt x="2352851" y="1506854"/>
                  </a:lnTo>
                  <a:lnTo>
                    <a:pt x="2352828" y="1507125"/>
                  </a:lnTo>
                  <a:lnTo>
                    <a:pt x="2425183" y="1519554"/>
                  </a:lnTo>
                  <a:lnTo>
                    <a:pt x="2499960" y="1519554"/>
                  </a:lnTo>
                  <a:lnTo>
                    <a:pt x="2426011" y="1506854"/>
                  </a:lnTo>
                  <a:close/>
                </a:path>
                <a:path w="9244965" h="1910080">
                  <a:moveTo>
                    <a:pt x="9219184" y="25400"/>
                  </a:moveTo>
                  <a:lnTo>
                    <a:pt x="25400" y="25400"/>
                  </a:lnTo>
                  <a:lnTo>
                    <a:pt x="25400" y="1379727"/>
                  </a:lnTo>
                  <a:lnTo>
                    <a:pt x="3668141" y="1379727"/>
                  </a:lnTo>
                  <a:lnTo>
                    <a:pt x="3668141" y="1506854"/>
                  </a:lnTo>
                  <a:lnTo>
                    <a:pt x="2501335" y="1506854"/>
                  </a:lnTo>
                  <a:lnTo>
                    <a:pt x="2575262" y="1519554"/>
                  </a:lnTo>
                  <a:lnTo>
                    <a:pt x="3680841" y="1519554"/>
                  </a:lnTo>
                  <a:lnTo>
                    <a:pt x="3680841" y="1367027"/>
                  </a:lnTo>
                  <a:lnTo>
                    <a:pt x="38100" y="1367027"/>
                  </a:lnTo>
                  <a:lnTo>
                    <a:pt x="38100" y="38100"/>
                  </a:lnTo>
                  <a:lnTo>
                    <a:pt x="9219184" y="38100"/>
                  </a:lnTo>
                  <a:lnTo>
                    <a:pt x="9219184" y="25400"/>
                  </a:lnTo>
                  <a:close/>
                </a:path>
                <a:path w="9244965" h="1910080">
                  <a:moveTo>
                    <a:pt x="9219184" y="38100"/>
                  </a:moveTo>
                  <a:lnTo>
                    <a:pt x="9206484" y="38100"/>
                  </a:lnTo>
                  <a:lnTo>
                    <a:pt x="9206484" y="1367027"/>
                  </a:lnTo>
                  <a:lnTo>
                    <a:pt x="5563743" y="1367027"/>
                  </a:lnTo>
                  <a:lnTo>
                    <a:pt x="5563743" y="1519554"/>
                  </a:lnTo>
                  <a:lnTo>
                    <a:pt x="6669321" y="1519554"/>
                  </a:lnTo>
                  <a:lnTo>
                    <a:pt x="6743248" y="1506854"/>
                  </a:lnTo>
                  <a:lnTo>
                    <a:pt x="5576443" y="1506854"/>
                  </a:lnTo>
                  <a:lnTo>
                    <a:pt x="5576443" y="1379727"/>
                  </a:lnTo>
                  <a:lnTo>
                    <a:pt x="9219184" y="1379727"/>
                  </a:lnTo>
                  <a:lnTo>
                    <a:pt x="9219184" y="38100"/>
                  </a:lnTo>
                  <a:close/>
                </a:path>
                <a:path w="9244965" h="1910080">
                  <a:moveTo>
                    <a:pt x="6891732" y="1506854"/>
                  </a:moveTo>
                  <a:lnTo>
                    <a:pt x="6818572" y="1506854"/>
                  </a:lnTo>
                  <a:lnTo>
                    <a:pt x="6744623" y="1519554"/>
                  </a:lnTo>
                  <a:lnTo>
                    <a:pt x="6819400" y="1519554"/>
                  </a:lnTo>
                  <a:lnTo>
                    <a:pt x="6891755" y="1507125"/>
                  </a:lnTo>
                  <a:lnTo>
                    <a:pt x="6891732" y="1506854"/>
                  </a:lnTo>
                  <a:close/>
                </a:path>
                <a:path w="9244965" h="1910080">
                  <a:moveTo>
                    <a:pt x="7044075" y="1481709"/>
                  </a:moveTo>
                  <a:lnTo>
                    <a:pt x="6889623" y="1481709"/>
                  </a:lnTo>
                  <a:lnTo>
                    <a:pt x="6890667" y="1494154"/>
                  </a:lnTo>
                  <a:lnTo>
                    <a:pt x="6943217" y="1494154"/>
                  </a:lnTo>
                  <a:lnTo>
                    <a:pt x="6943598" y="1498218"/>
                  </a:lnTo>
                  <a:lnTo>
                    <a:pt x="6891755" y="1507125"/>
                  </a:lnTo>
                  <a:lnTo>
                    <a:pt x="6892798" y="1519554"/>
                  </a:lnTo>
                  <a:lnTo>
                    <a:pt x="6894941" y="1519554"/>
                  </a:lnTo>
                  <a:lnTo>
                    <a:pt x="7045071" y="1493774"/>
                  </a:lnTo>
                  <a:lnTo>
                    <a:pt x="7044075" y="1481709"/>
                  </a:lnTo>
                  <a:close/>
                </a:path>
                <a:path w="9244965" h="1910080">
                  <a:moveTo>
                    <a:pt x="2352802" y="1494281"/>
                  </a:moveTo>
                  <a:lnTo>
                    <a:pt x="2351786" y="1506854"/>
                  </a:lnTo>
                  <a:lnTo>
                    <a:pt x="2352851" y="1506854"/>
                  </a:lnTo>
                  <a:lnTo>
                    <a:pt x="2353890" y="1494468"/>
                  </a:lnTo>
                  <a:lnTo>
                    <a:pt x="2352802" y="1494281"/>
                  </a:lnTo>
                  <a:close/>
                </a:path>
                <a:path w="9244965" h="1910080">
                  <a:moveTo>
                    <a:pt x="6891782" y="1494281"/>
                  </a:moveTo>
                  <a:lnTo>
                    <a:pt x="6890693" y="1494468"/>
                  </a:lnTo>
                  <a:lnTo>
                    <a:pt x="6891732" y="1506854"/>
                  </a:lnTo>
                  <a:lnTo>
                    <a:pt x="6892798" y="1506854"/>
                  </a:lnTo>
                  <a:lnTo>
                    <a:pt x="6891782" y="1494281"/>
                  </a:lnTo>
                  <a:close/>
                </a:path>
                <a:path w="9244965" h="1910080">
                  <a:moveTo>
                    <a:pt x="3655441" y="1481709"/>
                  </a:moveTo>
                  <a:lnTo>
                    <a:pt x="2354961" y="1481709"/>
                  </a:lnTo>
                  <a:lnTo>
                    <a:pt x="2427409" y="1494154"/>
                  </a:lnTo>
                  <a:lnTo>
                    <a:pt x="3655441" y="1494154"/>
                  </a:lnTo>
                  <a:lnTo>
                    <a:pt x="3655441" y="1481709"/>
                  </a:lnTo>
                  <a:close/>
                </a:path>
                <a:path w="9244965" h="1910080">
                  <a:moveTo>
                    <a:pt x="9244584" y="12700"/>
                  </a:moveTo>
                  <a:lnTo>
                    <a:pt x="9231884" y="12700"/>
                  </a:lnTo>
                  <a:lnTo>
                    <a:pt x="9231884" y="1392427"/>
                  </a:lnTo>
                  <a:lnTo>
                    <a:pt x="5589143" y="1392427"/>
                  </a:lnTo>
                  <a:lnTo>
                    <a:pt x="5589143" y="1494154"/>
                  </a:lnTo>
                  <a:lnTo>
                    <a:pt x="6817174" y="1494154"/>
                  </a:lnTo>
                  <a:lnTo>
                    <a:pt x="6889623" y="1481709"/>
                  </a:lnTo>
                  <a:lnTo>
                    <a:pt x="7044075" y="1481709"/>
                  </a:lnTo>
                  <a:lnTo>
                    <a:pt x="7044055" y="1481454"/>
                  </a:lnTo>
                  <a:lnTo>
                    <a:pt x="5601843" y="1481454"/>
                  </a:lnTo>
                  <a:lnTo>
                    <a:pt x="5601843" y="1405127"/>
                  </a:lnTo>
                  <a:lnTo>
                    <a:pt x="9244584" y="1405127"/>
                  </a:lnTo>
                  <a:lnTo>
                    <a:pt x="9244584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9039" y="871474"/>
            <a:ext cx="923226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Conditions of the implementation of any technological operation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can affect therapeutic effectiveness of drugs </a:t>
            </a:r>
            <a:r>
              <a:rPr sz="2000" b="1" spc="-5" dirty="0">
                <a:latin typeface="Verdana"/>
                <a:cs typeface="Verdana"/>
              </a:rPr>
              <a:t>that </a:t>
            </a:r>
            <a:r>
              <a:rPr sz="2000" b="1" dirty="0">
                <a:latin typeface="Verdana"/>
                <a:cs typeface="Verdana"/>
              </a:rPr>
              <a:t>must </a:t>
            </a:r>
            <a:r>
              <a:rPr sz="2000" b="1" spc="-5" dirty="0">
                <a:latin typeface="Verdana"/>
                <a:cs typeface="Verdana"/>
              </a:rPr>
              <a:t>be </a:t>
            </a:r>
            <a:r>
              <a:rPr sz="2000" b="1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considered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development</a:t>
            </a:r>
            <a:r>
              <a:rPr sz="2000" b="1" spc="-3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their </a:t>
            </a:r>
            <a:r>
              <a:rPr sz="2000" b="1" spc="-5" dirty="0">
                <a:latin typeface="Verdana"/>
                <a:cs typeface="Verdana"/>
              </a:rPr>
              <a:t>technology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54508" y="3052572"/>
            <a:ext cx="2574290" cy="3276600"/>
            <a:chOff x="254508" y="3052572"/>
            <a:chExt cx="2574290" cy="32766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3558" y="3070098"/>
              <a:ext cx="2535936" cy="324002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54508" y="3052572"/>
              <a:ext cx="2574290" cy="3276600"/>
            </a:xfrm>
            <a:custGeom>
              <a:avLst/>
              <a:gdLst/>
              <a:ahLst/>
              <a:cxnLst/>
              <a:rect l="l" t="t" r="r" b="b"/>
              <a:pathLst>
                <a:path w="2574290" h="3276600">
                  <a:moveTo>
                    <a:pt x="2243201" y="3263900"/>
                  </a:moveTo>
                  <a:lnTo>
                    <a:pt x="331825" y="3263900"/>
                  </a:lnTo>
                  <a:lnTo>
                    <a:pt x="353263" y="3276600"/>
                  </a:lnTo>
                  <a:lnTo>
                    <a:pt x="2221865" y="3276600"/>
                  </a:lnTo>
                  <a:lnTo>
                    <a:pt x="2243201" y="3263900"/>
                  </a:lnTo>
                  <a:close/>
                </a:path>
                <a:path w="2574290" h="3276600">
                  <a:moveTo>
                    <a:pt x="334695" y="3251200"/>
                  </a:moveTo>
                  <a:lnTo>
                    <a:pt x="290283" y="3251200"/>
                  </a:lnTo>
                  <a:lnTo>
                    <a:pt x="310908" y="3263900"/>
                  </a:lnTo>
                  <a:lnTo>
                    <a:pt x="355498" y="3263900"/>
                  </a:lnTo>
                  <a:lnTo>
                    <a:pt x="334695" y="3251200"/>
                  </a:lnTo>
                  <a:close/>
                </a:path>
                <a:path w="2574290" h="3276600">
                  <a:moveTo>
                    <a:pt x="2284730" y="3251200"/>
                  </a:moveTo>
                  <a:lnTo>
                    <a:pt x="2239772" y="3251200"/>
                  </a:lnTo>
                  <a:lnTo>
                    <a:pt x="2218944" y="3263900"/>
                  </a:lnTo>
                  <a:lnTo>
                    <a:pt x="2264029" y="3263900"/>
                  </a:lnTo>
                  <a:lnTo>
                    <a:pt x="2284730" y="3251200"/>
                  </a:lnTo>
                  <a:close/>
                </a:path>
                <a:path w="2574290" h="3276600">
                  <a:moveTo>
                    <a:pt x="237413" y="3213100"/>
                  </a:moveTo>
                  <a:lnTo>
                    <a:pt x="213106" y="3213100"/>
                  </a:lnTo>
                  <a:lnTo>
                    <a:pt x="231622" y="3225800"/>
                  </a:lnTo>
                  <a:lnTo>
                    <a:pt x="250736" y="3238500"/>
                  </a:lnTo>
                  <a:lnTo>
                    <a:pt x="270230" y="3251200"/>
                  </a:lnTo>
                  <a:lnTo>
                    <a:pt x="314325" y="3251200"/>
                  </a:lnTo>
                  <a:lnTo>
                    <a:pt x="294373" y="3238500"/>
                  </a:lnTo>
                  <a:lnTo>
                    <a:pt x="274929" y="3238500"/>
                  </a:lnTo>
                  <a:lnTo>
                    <a:pt x="255917" y="3225800"/>
                  </a:lnTo>
                  <a:lnTo>
                    <a:pt x="237413" y="3213100"/>
                  </a:lnTo>
                  <a:close/>
                </a:path>
                <a:path w="2574290" h="3276600">
                  <a:moveTo>
                    <a:pt x="2236216" y="3238500"/>
                  </a:moveTo>
                  <a:lnTo>
                    <a:pt x="337578" y="3238500"/>
                  </a:lnTo>
                  <a:lnTo>
                    <a:pt x="357733" y="3251200"/>
                  </a:lnTo>
                  <a:lnTo>
                    <a:pt x="2216023" y="3251200"/>
                  </a:lnTo>
                  <a:lnTo>
                    <a:pt x="2236216" y="3238500"/>
                  </a:lnTo>
                  <a:close/>
                </a:path>
                <a:path w="2574290" h="3276600">
                  <a:moveTo>
                    <a:pt x="2361819" y="3213100"/>
                  </a:moveTo>
                  <a:lnTo>
                    <a:pt x="2336927" y="3213100"/>
                  </a:lnTo>
                  <a:lnTo>
                    <a:pt x="2318512" y="3225800"/>
                  </a:lnTo>
                  <a:lnTo>
                    <a:pt x="2299462" y="3238500"/>
                  </a:lnTo>
                  <a:lnTo>
                    <a:pt x="2280031" y="3238500"/>
                  </a:lnTo>
                  <a:lnTo>
                    <a:pt x="2259965" y="3251200"/>
                  </a:lnTo>
                  <a:lnTo>
                    <a:pt x="2304669" y="3251200"/>
                  </a:lnTo>
                  <a:lnTo>
                    <a:pt x="2324354" y="3238500"/>
                  </a:lnTo>
                  <a:lnTo>
                    <a:pt x="2343277" y="3225800"/>
                  </a:lnTo>
                  <a:lnTo>
                    <a:pt x="2361819" y="3213100"/>
                  </a:lnTo>
                  <a:close/>
                </a:path>
                <a:path w="2574290" h="3276600">
                  <a:moveTo>
                    <a:pt x="267169" y="76200"/>
                  </a:moveTo>
                  <a:lnTo>
                    <a:pt x="243382" y="76200"/>
                  </a:lnTo>
                  <a:lnTo>
                    <a:pt x="226034" y="88900"/>
                  </a:lnTo>
                  <a:lnTo>
                    <a:pt x="192786" y="114300"/>
                  </a:lnTo>
                  <a:lnTo>
                    <a:pt x="161925" y="139700"/>
                  </a:lnTo>
                  <a:lnTo>
                    <a:pt x="120548" y="177800"/>
                  </a:lnTo>
                  <a:lnTo>
                    <a:pt x="108229" y="203200"/>
                  </a:lnTo>
                  <a:lnTo>
                    <a:pt x="96583" y="215900"/>
                  </a:lnTo>
                  <a:lnTo>
                    <a:pt x="85712" y="228600"/>
                  </a:lnTo>
                  <a:lnTo>
                    <a:pt x="75755" y="254000"/>
                  </a:lnTo>
                  <a:lnTo>
                    <a:pt x="66560" y="266700"/>
                  </a:lnTo>
                  <a:lnTo>
                    <a:pt x="58191" y="279400"/>
                  </a:lnTo>
                  <a:lnTo>
                    <a:pt x="50698" y="304800"/>
                  </a:lnTo>
                  <a:lnTo>
                    <a:pt x="44208" y="317500"/>
                  </a:lnTo>
                  <a:lnTo>
                    <a:pt x="38569" y="342900"/>
                  </a:lnTo>
                  <a:lnTo>
                    <a:pt x="33870" y="368300"/>
                  </a:lnTo>
                  <a:lnTo>
                    <a:pt x="30213" y="381000"/>
                  </a:lnTo>
                  <a:lnTo>
                    <a:pt x="27571" y="406400"/>
                  </a:lnTo>
                  <a:lnTo>
                    <a:pt x="25971" y="419100"/>
                  </a:lnTo>
                  <a:lnTo>
                    <a:pt x="25400" y="444500"/>
                  </a:lnTo>
                  <a:lnTo>
                    <a:pt x="25400" y="2844800"/>
                  </a:lnTo>
                  <a:lnTo>
                    <a:pt x="25857" y="2857500"/>
                  </a:lnTo>
                  <a:lnTo>
                    <a:pt x="27546" y="2882900"/>
                  </a:lnTo>
                  <a:lnTo>
                    <a:pt x="30162" y="2908300"/>
                  </a:lnTo>
                  <a:lnTo>
                    <a:pt x="33807" y="2921000"/>
                  </a:lnTo>
                  <a:lnTo>
                    <a:pt x="38493" y="2946400"/>
                  </a:lnTo>
                  <a:lnTo>
                    <a:pt x="44018" y="2959100"/>
                  </a:lnTo>
                  <a:lnTo>
                    <a:pt x="50571" y="2984500"/>
                  </a:lnTo>
                  <a:lnTo>
                    <a:pt x="58077" y="2997200"/>
                  </a:lnTo>
                  <a:lnTo>
                    <a:pt x="66421" y="3022600"/>
                  </a:lnTo>
                  <a:lnTo>
                    <a:pt x="75615" y="3035300"/>
                  </a:lnTo>
                  <a:lnTo>
                    <a:pt x="85534" y="3060700"/>
                  </a:lnTo>
                  <a:lnTo>
                    <a:pt x="96418" y="3073400"/>
                  </a:lnTo>
                  <a:lnTo>
                    <a:pt x="108051" y="3086100"/>
                  </a:lnTo>
                  <a:lnTo>
                    <a:pt x="120332" y="3111500"/>
                  </a:lnTo>
                  <a:lnTo>
                    <a:pt x="161709" y="3149600"/>
                  </a:lnTo>
                  <a:lnTo>
                    <a:pt x="192544" y="3175000"/>
                  </a:lnTo>
                  <a:lnTo>
                    <a:pt x="225767" y="3200400"/>
                  </a:lnTo>
                  <a:lnTo>
                    <a:pt x="243217" y="3213100"/>
                  </a:lnTo>
                  <a:lnTo>
                    <a:pt x="261099" y="3213100"/>
                  </a:lnTo>
                  <a:lnTo>
                    <a:pt x="279615" y="3225800"/>
                  </a:lnTo>
                  <a:lnTo>
                    <a:pt x="298462" y="3238500"/>
                  </a:lnTo>
                  <a:lnTo>
                    <a:pt x="359968" y="3238500"/>
                  </a:lnTo>
                  <a:lnTo>
                    <a:pt x="340448" y="3225800"/>
                  </a:lnTo>
                  <a:lnTo>
                    <a:pt x="302552" y="3225800"/>
                  </a:lnTo>
                  <a:lnTo>
                    <a:pt x="266280" y="3200400"/>
                  </a:lnTo>
                  <a:lnTo>
                    <a:pt x="249008" y="3200400"/>
                  </a:lnTo>
                  <a:lnTo>
                    <a:pt x="232092" y="3187700"/>
                  </a:lnTo>
                  <a:lnTo>
                    <a:pt x="199872" y="3162300"/>
                  </a:lnTo>
                  <a:lnTo>
                    <a:pt x="170040" y="3136900"/>
                  </a:lnTo>
                  <a:lnTo>
                    <a:pt x="129908" y="3098800"/>
                  </a:lnTo>
                  <a:lnTo>
                    <a:pt x="106768" y="3060700"/>
                  </a:lnTo>
                  <a:lnTo>
                    <a:pt x="96215" y="3048000"/>
                  </a:lnTo>
                  <a:lnTo>
                    <a:pt x="86652" y="3035300"/>
                  </a:lnTo>
                  <a:lnTo>
                    <a:pt x="77724" y="3009900"/>
                  </a:lnTo>
                  <a:lnTo>
                    <a:pt x="69646" y="2997200"/>
                  </a:lnTo>
                  <a:lnTo>
                    <a:pt x="62369" y="2984500"/>
                  </a:lnTo>
                  <a:lnTo>
                    <a:pt x="56045" y="2959100"/>
                  </a:lnTo>
                  <a:lnTo>
                    <a:pt x="50723" y="2946400"/>
                  </a:lnTo>
                  <a:lnTo>
                    <a:pt x="46177" y="2921000"/>
                  </a:lnTo>
                  <a:lnTo>
                    <a:pt x="42659" y="2908300"/>
                  </a:lnTo>
                  <a:lnTo>
                    <a:pt x="40144" y="2882900"/>
                  </a:lnTo>
                  <a:lnTo>
                    <a:pt x="38519" y="2857500"/>
                  </a:lnTo>
                  <a:lnTo>
                    <a:pt x="38100" y="2844800"/>
                  </a:lnTo>
                  <a:lnTo>
                    <a:pt x="38100" y="444500"/>
                  </a:lnTo>
                  <a:lnTo>
                    <a:pt x="38658" y="419100"/>
                  </a:lnTo>
                  <a:lnTo>
                    <a:pt x="40233" y="406400"/>
                  </a:lnTo>
                  <a:lnTo>
                    <a:pt x="42811" y="381000"/>
                  </a:lnTo>
                  <a:lnTo>
                    <a:pt x="46380" y="368300"/>
                  </a:lnTo>
                  <a:lnTo>
                    <a:pt x="50939" y="342900"/>
                  </a:lnTo>
                  <a:lnTo>
                    <a:pt x="56426" y="330200"/>
                  </a:lnTo>
                  <a:lnTo>
                    <a:pt x="62738" y="304800"/>
                  </a:lnTo>
                  <a:lnTo>
                    <a:pt x="69989" y="292100"/>
                  </a:lnTo>
                  <a:lnTo>
                    <a:pt x="78130" y="266700"/>
                  </a:lnTo>
                  <a:lnTo>
                    <a:pt x="87058" y="254000"/>
                  </a:lnTo>
                  <a:lnTo>
                    <a:pt x="96748" y="241300"/>
                  </a:lnTo>
                  <a:lnTo>
                    <a:pt x="107264" y="215900"/>
                  </a:lnTo>
                  <a:lnTo>
                    <a:pt x="143243" y="177800"/>
                  </a:lnTo>
                  <a:lnTo>
                    <a:pt x="185381" y="139700"/>
                  </a:lnTo>
                  <a:lnTo>
                    <a:pt x="216509" y="114300"/>
                  </a:lnTo>
                  <a:lnTo>
                    <a:pt x="249694" y="88900"/>
                  </a:lnTo>
                  <a:lnTo>
                    <a:pt x="267169" y="76200"/>
                  </a:lnTo>
                  <a:close/>
                </a:path>
                <a:path w="2574290" h="3276600">
                  <a:moveTo>
                    <a:pt x="2275713" y="50800"/>
                  </a:moveTo>
                  <a:lnTo>
                    <a:pt x="2233676" y="50800"/>
                  </a:lnTo>
                  <a:lnTo>
                    <a:pt x="2252853" y="63500"/>
                  </a:lnTo>
                  <a:lnTo>
                    <a:pt x="2271649" y="63500"/>
                  </a:lnTo>
                  <a:lnTo>
                    <a:pt x="2307717" y="88900"/>
                  </a:lnTo>
                  <a:lnTo>
                    <a:pt x="2325116" y="88900"/>
                  </a:lnTo>
                  <a:lnTo>
                    <a:pt x="2342134" y="101600"/>
                  </a:lnTo>
                  <a:lnTo>
                    <a:pt x="2374138" y="127000"/>
                  </a:lnTo>
                  <a:lnTo>
                    <a:pt x="2404110" y="152400"/>
                  </a:lnTo>
                  <a:lnTo>
                    <a:pt x="2444115" y="190500"/>
                  </a:lnTo>
                  <a:lnTo>
                    <a:pt x="2477770" y="241300"/>
                  </a:lnTo>
                  <a:lnTo>
                    <a:pt x="2487422" y="254000"/>
                  </a:lnTo>
                  <a:lnTo>
                    <a:pt x="2496312" y="266700"/>
                  </a:lnTo>
                  <a:lnTo>
                    <a:pt x="2504440" y="292100"/>
                  </a:lnTo>
                  <a:lnTo>
                    <a:pt x="2511679" y="304800"/>
                  </a:lnTo>
                  <a:lnTo>
                    <a:pt x="2517902" y="330200"/>
                  </a:lnTo>
                  <a:lnTo>
                    <a:pt x="2523363" y="342900"/>
                  </a:lnTo>
                  <a:lnTo>
                    <a:pt x="2527808" y="368300"/>
                  </a:lnTo>
                  <a:lnTo>
                    <a:pt x="2531364" y="381000"/>
                  </a:lnTo>
                  <a:lnTo>
                    <a:pt x="2533904" y="406400"/>
                  </a:lnTo>
                  <a:lnTo>
                    <a:pt x="2535428" y="431800"/>
                  </a:lnTo>
                  <a:lnTo>
                    <a:pt x="2535936" y="444500"/>
                  </a:lnTo>
                  <a:lnTo>
                    <a:pt x="2535936" y="2844800"/>
                  </a:lnTo>
                  <a:lnTo>
                    <a:pt x="2535428" y="2857500"/>
                  </a:lnTo>
                  <a:lnTo>
                    <a:pt x="2533777" y="2882900"/>
                  </a:lnTo>
                  <a:lnTo>
                    <a:pt x="2531237" y="2908300"/>
                  </a:lnTo>
                  <a:lnTo>
                    <a:pt x="2527681" y="2921000"/>
                  </a:lnTo>
                  <a:lnTo>
                    <a:pt x="2523109" y="2946400"/>
                  </a:lnTo>
                  <a:lnTo>
                    <a:pt x="2517648" y="2959100"/>
                  </a:lnTo>
                  <a:lnTo>
                    <a:pt x="2511298" y="2984500"/>
                  </a:lnTo>
                  <a:lnTo>
                    <a:pt x="2504059" y="2997200"/>
                  </a:lnTo>
                  <a:lnTo>
                    <a:pt x="2495931" y="3022600"/>
                  </a:lnTo>
                  <a:lnTo>
                    <a:pt x="2487041" y="3035300"/>
                  </a:lnTo>
                  <a:lnTo>
                    <a:pt x="2477262" y="3048000"/>
                  </a:lnTo>
                  <a:lnTo>
                    <a:pt x="2466721" y="3073400"/>
                  </a:lnTo>
                  <a:lnTo>
                    <a:pt x="2430780" y="3111500"/>
                  </a:lnTo>
                  <a:lnTo>
                    <a:pt x="2388616" y="3149600"/>
                  </a:lnTo>
                  <a:lnTo>
                    <a:pt x="2357628" y="3175000"/>
                  </a:lnTo>
                  <a:lnTo>
                    <a:pt x="2324354" y="3200400"/>
                  </a:lnTo>
                  <a:lnTo>
                    <a:pt x="2306955" y="3200400"/>
                  </a:lnTo>
                  <a:lnTo>
                    <a:pt x="2289048" y="3213100"/>
                  </a:lnTo>
                  <a:lnTo>
                    <a:pt x="2270633" y="3225800"/>
                  </a:lnTo>
                  <a:lnTo>
                    <a:pt x="2251964" y="3225800"/>
                  </a:lnTo>
                  <a:lnTo>
                    <a:pt x="2232787" y="3238500"/>
                  </a:lnTo>
                  <a:lnTo>
                    <a:pt x="2275332" y="3238500"/>
                  </a:lnTo>
                  <a:lnTo>
                    <a:pt x="2294255" y="3225800"/>
                  </a:lnTo>
                  <a:lnTo>
                    <a:pt x="2312670" y="3213100"/>
                  </a:lnTo>
                  <a:lnTo>
                    <a:pt x="2330704" y="3213100"/>
                  </a:lnTo>
                  <a:lnTo>
                    <a:pt x="2364994" y="3187700"/>
                  </a:lnTo>
                  <a:lnTo>
                    <a:pt x="2396998" y="3162300"/>
                  </a:lnTo>
                  <a:lnTo>
                    <a:pt x="2426589" y="3136900"/>
                  </a:lnTo>
                  <a:lnTo>
                    <a:pt x="2465832" y="3086100"/>
                  </a:lnTo>
                  <a:lnTo>
                    <a:pt x="2477389" y="3073400"/>
                  </a:lnTo>
                  <a:lnTo>
                    <a:pt x="2488311" y="3060700"/>
                  </a:lnTo>
                  <a:lnTo>
                    <a:pt x="2498344" y="3035300"/>
                  </a:lnTo>
                  <a:lnTo>
                    <a:pt x="2507615" y="3022600"/>
                  </a:lnTo>
                  <a:lnTo>
                    <a:pt x="2515870" y="2997200"/>
                  </a:lnTo>
                  <a:lnTo>
                    <a:pt x="2523363" y="2984500"/>
                  </a:lnTo>
                  <a:lnTo>
                    <a:pt x="2529967" y="2959100"/>
                  </a:lnTo>
                  <a:lnTo>
                    <a:pt x="2535428" y="2946400"/>
                  </a:lnTo>
                  <a:lnTo>
                    <a:pt x="2540127" y="2921000"/>
                  </a:lnTo>
                  <a:lnTo>
                    <a:pt x="2543810" y="2908300"/>
                  </a:lnTo>
                  <a:lnTo>
                    <a:pt x="2546477" y="2882900"/>
                  </a:lnTo>
                  <a:lnTo>
                    <a:pt x="2548128" y="2857500"/>
                  </a:lnTo>
                  <a:lnTo>
                    <a:pt x="2548636" y="2844800"/>
                  </a:lnTo>
                  <a:lnTo>
                    <a:pt x="2548636" y="444500"/>
                  </a:lnTo>
                  <a:lnTo>
                    <a:pt x="2548128" y="419100"/>
                  </a:lnTo>
                  <a:lnTo>
                    <a:pt x="2546477" y="406400"/>
                  </a:lnTo>
                  <a:lnTo>
                    <a:pt x="2543937" y="381000"/>
                  </a:lnTo>
                  <a:lnTo>
                    <a:pt x="2540254" y="368300"/>
                  </a:lnTo>
                  <a:lnTo>
                    <a:pt x="2535555" y="342900"/>
                  </a:lnTo>
                  <a:lnTo>
                    <a:pt x="2529967" y="317500"/>
                  </a:lnTo>
                  <a:lnTo>
                    <a:pt x="2523490" y="304800"/>
                  </a:lnTo>
                  <a:lnTo>
                    <a:pt x="2515997" y="279400"/>
                  </a:lnTo>
                  <a:lnTo>
                    <a:pt x="2507615" y="266700"/>
                  </a:lnTo>
                  <a:lnTo>
                    <a:pt x="2498471" y="254000"/>
                  </a:lnTo>
                  <a:lnTo>
                    <a:pt x="2488438" y="228600"/>
                  </a:lnTo>
                  <a:lnTo>
                    <a:pt x="2477643" y="215900"/>
                  </a:lnTo>
                  <a:lnTo>
                    <a:pt x="2466086" y="203200"/>
                  </a:lnTo>
                  <a:lnTo>
                    <a:pt x="2453767" y="177800"/>
                  </a:lnTo>
                  <a:lnTo>
                    <a:pt x="2440559" y="165100"/>
                  </a:lnTo>
                  <a:lnTo>
                    <a:pt x="2397379" y="127000"/>
                  </a:lnTo>
                  <a:lnTo>
                    <a:pt x="2365248" y="101600"/>
                  </a:lnTo>
                  <a:lnTo>
                    <a:pt x="2330958" y="76200"/>
                  </a:lnTo>
                  <a:lnTo>
                    <a:pt x="2313051" y="76200"/>
                  </a:lnTo>
                  <a:lnTo>
                    <a:pt x="2275713" y="50800"/>
                  </a:lnTo>
                  <a:close/>
                </a:path>
                <a:path w="2574290" h="3276600">
                  <a:moveTo>
                    <a:pt x="237058" y="63500"/>
                  </a:moveTo>
                  <a:lnTo>
                    <a:pt x="212280" y="63500"/>
                  </a:lnTo>
                  <a:lnTo>
                    <a:pt x="194398" y="76200"/>
                  </a:lnTo>
                  <a:lnTo>
                    <a:pt x="177165" y="88900"/>
                  </a:lnTo>
                  <a:lnTo>
                    <a:pt x="160375" y="101600"/>
                  </a:lnTo>
                  <a:lnTo>
                    <a:pt x="144386" y="114300"/>
                  </a:lnTo>
                  <a:lnTo>
                    <a:pt x="129095" y="139700"/>
                  </a:lnTo>
                  <a:lnTo>
                    <a:pt x="114503" y="152400"/>
                  </a:lnTo>
                  <a:lnTo>
                    <a:pt x="100520" y="165100"/>
                  </a:lnTo>
                  <a:lnTo>
                    <a:pt x="87541" y="177800"/>
                  </a:lnTo>
                  <a:lnTo>
                    <a:pt x="75234" y="203200"/>
                  </a:lnTo>
                  <a:lnTo>
                    <a:pt x="63652" y="215900"/>
                  </a:lnTo>
                  <a:lnTo>
                    <a:pt x="53149" y="241300"/>
                  </a:lnTo>
                  <a:lnTo>
                    <a:pt x="43408" y="254000"/>
                  </a:lnTo>
                  <a:lnTo>
                    <a:pt x="34594" y="279400"/>
                  </a:lnTo>
                  <a:lnTo>
                    <a:pt x="26606" y="292100"/>
                  </a:lnTo>
                  <a:lnTo>
                    <a:pt x="19773" y="317500"/>
                  </a:lnTo>
                  <a:lnTo>
                    <a:pt x="13830" y="342900"/>
                  </a:lnTo>
                  <a:lnTo>
                    <a:pt x="8864" y="355600"/>
                  </a:lnTo>
                  <a:lnTo>
                    <a:pt x="5003" y="381000"/>
                  </a:lnTo>
                  <a:lnTo>
                    <a:pt x="2247" y="406400"/>
                  </a:lnTo>
                  <a:lnTo>
                    <a:pt x="584" y="419100"/>
                  </a:lnTo>
                  <a:lnTo>
                    <a:pt x="0" y="444500"/>
                  </a:lnTo>
                  <a:lnTo>
                    <a:pt x="0" y="2844800"/>
                  </a:lnTo>
                  <a:lnTo>
                    <a:pt x="533" y="2870200"/>
                  </a:lnTo>
                  <a:lnTo>
                    <a:pt x="2336" y="2882900"/>
                  </a:lnTo>
                  <a:lnTo>
                    <a:pt x="5156" y="2908300"/>
                  </a:lnTo>
                  <a:lnTo>
                    <a:pt x="9067" y="2933700"/>
                  </a:lnTo>
                  <a:lnTo>
                    <a:pt x="14046" y="2946400"/>
                  </a:lnTo>
                  <a:lnTo>
                    <a:pt x="19964" y="2971800"/>
                  </a:lnTo>
                  <a:lnTo>
                    <a:pt x="26974" y="2997200"/>
                  </a:lnTo>
                  <a:lnTo>
                    <a:pt x="34937" y="3009900"/>
                  </a:lnTo>
                  <a:lnTo>
                    <a:pt x="43814" y="3035300"/>
                  </a:lnTo>
                  <a:lnTo>
                    <a:pt x="53555" y="3048000"/>
                  </a:lnTo>
                  <a:lnTo>
                    <a:pt x="64185" y="3073400"/>
                  </a:lnTo>
                  <a:lnTo>
                    <a:pt x="75730" y="3086100"/>
                  </a:lnTo>
                  <a:lnTo>
                    <a:pt x="101168" y="3124200"/>
                  </a:lnTo>
                  <a:lnTo>
                    <a:pt x="129768" y="3149600"/>
                  </a:lnTo>
                  <a:lnTo>
                    <a:pt x="145046" y="3162300"/>
                  </a:lnTo>
                  <a:lnTo>
                    <a:pt x="161112" y="3187700"/>
                  </a:lnTo>
                  <a:lnTo>
                    <a:pt x="177888" y="3200400"/>
                  </a:lnTo>
                  <a:lnTo>
                    <a:pt x="195135" y="3213100"/>
                  </a:lnTo>
                  <a:lnTo>
                    <a:pt x="219430" y="3213100"/>
                  </a:lnTo>
                  <a:lnTo>
                    <a:pt x="202018" y="3200400"/>
                  </a:lnTo>
                  <a:lnTo>
                    <a:pt x="185216" y="3187700"/>
                  </a:lnTo>
                  <a:lnTo>
                    <a:pt x="168960" y="3175000"/>
                  </a:lnTo>
                  <a:lnTo>
                    <a:pt x="153377" y="3162300"/>
                  </a:lnTo>
                  <a:lnTo>
                    <a:pt x="138506" y="3149600"/>
                  </a:lnTo>
                  <a:lnTo>
                    <a:pt x="124269" y="3124200"/>
                  </a:lnTo>
                  <a:lnTo>
                    <a:pt x="110744" y="3111500"/>
                  </a:lnTo>
                  <a:lnTo>
                    <a:pt x="98069" y="3098800"/>
                  </a:lnTo>
                  <a:lnTo>
                    <a:pt x="86080" y="3086100"/>
                  </a:lnTo>
                  <a:lnTo>
                    <a:pt x="74866" y="3060700"/>
                  </a:lnTo>
                  <a:lnTo>
                    <a:pt x="64592" y="3048000"/>
                  </a:lnTo>
                  <a:lnTo>
                    <a:pt x="55118" y="3022600"/>
                  </a:lnTo>
                  <a:lnTo>
                    <a:pt x="46507" y="3009900"/>
                  </a:lnTo>
                  <a:lnTo>
                    <a:pt x="38773" y="2984500"/>
                  </a:lnTo>
                  <a:lnTo>
                    <a:pt x="31991" y="2971800"/>
                  </a:lnTo>
                  <a:lnTo>
                    <a:pt x="26276" y="2946400"/>
                  </a:lnTo>
                  <a:lnTo>
                    <a:pt x="21437" y="2933700"/>
                  </a:lnTo>
                  <a:lnTo>
                    <a:pt x="17653" y="2908300"/>
                  </a:lnTo>
                  <a:lnTo>
                    <a:pt x="14935" y="2882900"/>
                  </a:lnTo>
                  <a:lnTo>
                    <a:pt x="13195" y="2857500"/>
                  </a:lnTo>
                  <a:lnTo>
                    <a:pt x="12700" y="2844800"/>
                  </a:lnTo>
                  <a:lnTo>
                    <a:pt x="12700" y="444500"/>
                  </a:lnTo>
                  <a:lnTo>
                    <a:pt x="13271" y="419100"/>
                  </a:lnTo>
                  <a:lnTo>
                    <a:pt x="14909" y="406400"/>
                  </a:lnTo>
                  <a:lnTo>
                    <a:pt x="17602" y="381000"/>
                  </a:lnTo>
                  <a:lnTo>
                    <a:pt x="21374" y="355600"/>
                  </a:lnTo>
                  <a:lnTo>
                    <a:pt x="26200" y="342900"/>
                  </a:lnTo>
                  <a:lnTo>
                    <a:pt x="31991" y="317500"/>
                  </a:lnTo>
                  <a:lnTo>
                    <a:pt x="38646" y="304800"/>
                  </a:lnTo>
                  <a:lnTo>
                    <a:pt x="46393" y="279400"/>
                  </a:lnTo>
                  <a:lnTo>
                    <a:pt x="54978" y="266700"/>
                  </a:lnTo>
                  <a:lnTo>
                    <a:pt x="64452" y="241300"/>
                  </a:lnTo>
                  <a:lnTo>
                    <a:pt x="74688" y="228600"/>
                  </a:lnTo>
                  <a:lnTo>
                    <a:pt x="85915" y="203200"/>
                  </a:lnTo>
                  <a:lnTo>
                    <a:pt x="97891" y="190500"/>
                  </a:lnTo>
                  <a:lnTo>
                    <a:pt x="110528" y="177800"/>
                  </a:lnTo>
                  <a:lnTo>
                    <a:pt x="124079" y="152400"/>
                  </a:lnTo>
                  <a:lnTo>
                    <a:pt x="153162" y="127000"/>
                  </a:lnTo>
                  <a:lnTo>
                    <a:pt x="184975" y="101600"/>
                  </a:lnTo>
                  <a:lnTo>
                    <a:pt x="219163" y="76200"/>
                  </a:lnTo>
                  <a:lnTo>
                    <a:pt x="237058" y="63500"/>
                  </a:lnTo>
                  <a:close/>
                </a:path>
                <a:path w="2574290" h="3276600">
                  <a:moveTo>
                    <a:pt x="2360930" y="63500"/>
                  </a:moveTo>
                  <a:lnTo>
                    <a:pt x="2336673" y="63500"/>
                  </a:lnTo>
                  <a:lnTo>
                    <a:pt x="2354707" y="76200"/>
                  </a:lnTo>
                  <a:lnTo>
                    <a:pt x="2372106" y="88900"/>
                  </a:lnTo>
                  <a:lnTo>
                    <a:pt x="2405126" y="114300"/>
                  </a:lnTo>
                  <a:lnTo>
                    <a:pt x="2435606" y="139700"/>
                  </a:lnTo>
                  <a:lnTo>
                    <a:pt x="2463292" y="177800"/>
                  </a:lnTo>
                  <a:lnTo>
                    <a:pt x="2476119" y="190500"/>
                  </a:lnTo>
                  <a:lnTo>
                    <a:pt x="2487930" y="203200"/>
                  </a:lnTo>
                  <a:lnTo>
                    <a:pt x="2499233" y="228600"/>
                  </a:lnTo>
                  <a:lnTo>
                    <a:pt x="2509393" y="241300"/>
                  </a:lnTo>
                  <a:lnTo>
                    <a:pt x="2518918" y="266700"/>
                  </a:lnTo>
                  <a:lnTo>
                    <a:pt x="2527554" y="279400"/>
                  </a:lnTo>
                  <a:lnTo>
                    <a:pt x="2535301" y="304800"/>
                  </a:lnTo>
                  <a:lnTo>
                    <a:pt x="2541905" y="317500"/>
                  </a:lnTo>
                  <a:lnTo>
                    <a:pt x="2547747" y="342900"/>
                  </a:lnTo>
                  <a:lnTo>
                    <a:pt x="2552573" y="355600"/>
                  </a:lnTo>
                  <a:lnTo>
                    <a:pt x="2556383" y="381000"/>
                  </a:lnTo>
                  <a:lnTo>
                    <a:pt x="2559050" y="406400"/>
                  </a:lnTo>
                  <a:lnTo>
                    <a:pt x="2560701" y="419100"/>
                  </a:lnTo>
                  <a:lnTo>
                    <a:pt x="2561336" y="444500"/>
                  </a:lnTo>
                  <a:lnTo>
                    <a:pt x="2561336" y="2844800"/>
                  </a:lnTo>
                  <a:lnTo>
                    <a:pt x="2559177" y="2882900"/>
                  </a:lnTo>
                  <a:lnTo>
                    <a:pt x="2552700" y="2933700"/>
                  </a:lnTo>
                  <a:lnTo>
                    <a:pt x="2547874" y="2946400"/>
                  </a:lnTo>
                  <a:lnTo>
                    <a:pt x="2542159" y="2971800"/>
                  </a:lnTo>
                  <a:lnTo>
                    <a:pt x="2535428" y="2984500"/>
                  </a:lnTo>
                  <a:lnTo>
                    <a:pt x="2527681" y="3009900"/>
                  </a:lnTo>
                  <a:lnTo>
                    <a:pt x="2519172" y="3022600"/>
                  </a:lnTo>
                  <a:lnTo>
                    <a:pt x="2509647" y="3048000"/>
                  </a:lnTo>
                  <a:lnTo>
                    <a:pt x="2499360" y="3060700"/>
                  </a:lnTo>
                  <a:lnTo>
                    <a:pt x="2488184" y="3086100"/>
                  </a:lnTo>
                  <a:lnTo>
                    <a:pt x="2476246" y="3098800"/>
                  </a:lnTo>
                  <a:lnTo>
                    <a:pt x="2463546" y="3111500"/>
                  </a:lnTo>
                  <a:lnTo>
                    <a:pt x="2449957" y="3124200"/>
                  </a:lnTo>
                  <a:lnTo>
                    <a:pt x="2435860" y="3149600"/>
                  </a:lnTo>
                  <a:lnTo>
                    <a:pt x="2405380" y="3175000"/>
                  </a:lnTo>
                  <a:lnTo>
                    <a:pt x="2372360" y="3200400"/>
                  </a:lnTo>
                  <a:lnTo>
                    <a:pt x="2354961" y="3213100"/>
                  </a:lnTo>
                  <a:lnTo>
                    <a:pt x="2379726" y="3213100"/>
                  </a:lnTo>
                  <a:lnTo>
                    <a:pt x="2397125" y="3200400"/>
                  </a:lnTo>
                  <a:lnTo>
                    <a:pt x="2413635" y="3187700"/>
                  </a:lnTo>
                  <a:lnTo>
                    <a:pt x="2429510" y="3162300"/>
                  </a:lnTo>
                  <a:lnTo>
                    <a:pt x="2445131" y="3149600"/>
                  </a:lnTo>
                  <a:lnTo>
                    <a:pt x="2459482" y="3136900"/>
                  </a:lnTo>
                  <a:lnTo>
                    <a:pt x="2473452" y="3124200"/>
                  </a:lnTo>
                  <a:lnTo>
                    <a:pt x="2486660" y="3111500"/>
                  </a:lnTo>
                  <a:lnTo>
                    <a:pt x="2498852" y="3086100"/>
                  </a:lnTo>
                  <a:lnTo>
                    <a:pt x="2510409" y="3073400"/>
                  </a:lnTo>
                  <a:lnTo>
                    <a:pt x="2520950" y="3048000"/>
                  </a:lnTo>
                  <a:lnTo>
                    <a:pt x="2530729" y="3035300"/>
                  </a:lnTo>
                  <a:lnTo>
                    <a:pt x="2539492" y="3009900"/>
                  </a:lnTo>
                  <a:lnTo>
                    <a:pt x="2547366" y="2997200"/>
                  </a:lnTo>
                  <a:lnTo>
                    <a:pt x="2554351" y="2971800"/>
                  </a:lnTo>
                  <a:lnTo>
                    <a:pt x="2560193" y="2946400"/>
                  </a:lnTo>
                  <a:lnTo>
                    <a:pt x="2565146" y="2933700"/>
                  </a:lnTo>
                  <a:lnTo>
                    <a:pt x="2569083" y="2908300"/>
                  </a:lnTo>
                  <a:lnTo>
                    <a:pt x="2571750" y="2882900"/>
                  </a:lnTo>
                  <a:lnTo>
                    <a:pt x="2573401" y="2857500"/>
                  </a:lnTo>
                  <a:lnTo>
                    <a:pt x="2574036" y="2844800"/>
                  </a:lnTo>
                  <a:lnTo>
                    <a:pt x="2574036" y="444500"/>
                  </a:lnTo>
                  <a:lnTo>
                    <a:pt x="2573401" y="419100"/>
                  </a:lnTo>
                  <a:lnTo>
                    <a:pt x="2571750" y="406400"/>
                  </a:lnTo>
                  <a:lnTo>
                    <a:pt x="2568829" y="381000"/>
                  </a:lnTo>
                  <a:lnTo>
                    <a:pt x="2565019" y="355600"/>
                  </a:lnTo>
                  <a:lnTo>
                    <a:pt x="2559939" y="330200"/>
                  </a:lnTo>
                  <a:lnTo>
                    <a:pt x="2553970" y="317500"/>
                  </a:lnTo>
                  <a:lnTo>
                    <a:pt x="2547112" y="292100"/>
                  </a:lnTo>
                  <a:lnTo>
                    <a:pt x="2539111" y="279400"/>
                  </a:lnTo>
                  <a:lnTo>
                    <a:pt x="2530221" y="254000"/>
                  </a:lnTo>
                  <a:lnTo>
                    <a:pt x="2520442" y="241300"/>
                  </a:lnTo>
                  <a:lnTo>
                    <a:pt x="2509901" y="215900"/>
                  </a:lnTo>
                  <a:lnTo>
                    <a:pt x="2498344" y="203200"/>
                  </a:lnTo>
                  <a:lnTo>
                    <a:pt x="2486025" y="177800"/>
                  </a:lnTo>
                  <a:lnTo>
                    <a:pt x="2472817" y="165100"/>
                  </a:lnTo>
                  <a:lnTo>
                    <a:pt x="2458974" y="152400"/>
                  </a:lnTo>
                  <a:lnTo>
                    <a:pt x="2444369" y="139700"/>
                  </a:lnTo>
                  <a:lnTo>
                    <a:pt x="2429129" y="114300"/>
                  </a:lnTo>
                  <a:lnTo>
                    <a:pt x="2413000" y="101600"/>
                  </a:lnTo>
                  <a:lnTo>
                    <a:pt x="2396363" y="88900"/>
                  </a:lnTo>
                  <a:lnTo>
                    <a:pt x="2378964" y="76200"/>
                  </a:lnTo>
                  <a:lnTo>
                    <a:pt x="2360930" y="63500"/>
                  </a:lnTo>
                  <a:close/>
                </a:path>
                <a:path w="2574290" h="3276600">
                  <a:moveTo>
                    <a:pt x="341261" y="50800"/>
                  </a:moveTo>
                  <a:lnTo>
                    <a:pt x="298754" y="50800"/>
                  </a:lnTo>
                  <a:lnTo>
                    <a:pt x="279806" y="63500"/>
                  </a:lnTo>
                  <a:lnTo>
                    <a:pt x="261391" y="76200"/>
                  </a:lnTo>
                  <a:lnTo>
                    <a:pt x="285051" y="76200"/>
                  </a:lnTo>
                  <a:lnTo>
                    <a:pt x="303428" y="63500"/>
                  </a:lnTo>
                  <a:lnTo>
                    <a:pt x="322173" y="63500"/>
                  </a:lnTo>
                  <a:lnTo>
                    <a:pt x="341261" y="50800"/>
                  </a:lnTo>
                  <a:close/>
                </a:path>
                <a:path w="2574290" h="3276600">
                  <a:moveTo>
                    <a:pt x="334429" y="25400"/>
                  </a:moveTo>
                  <a:lnTo>
                    <a:pt x="289407" y="25400"/>
                  </a:lnTo>
                  <a:lnTo>
                    <a:pt x="269303" y="38100"/>
                  </a:lnTo>
                  <a:lnTo>
                    <a:pt x="249847" y="50800"/>
                  </a:lnTo>
                  <a:lnTo>
                    <a:pt x="230746" y="63500"/>
                  </a:lnTo>
                  <a:lnTo>
                    <a:pt x="255625" y="63500"/>
                  </a:lnTo>
                  <a:lnTo>
                    <a:pt x="274548" y="50800"/>
                  </a:lnTo>
                  <a:lnTo>
                    <a:pt x="294081" y="38100"/>
                  </a:lnTo>
                  <a:lnTo>
                    <a:pt x="313994" y="38100"/>
                  </a:lnTo>
                  <a:lnTo>
                    <a:pt x="334429" y="25400"/>
                  </a:lnTo>
                  <a:close/>
                </a:path>
                <a:path w="2574290" h="3276600">
                  <a:moveTo>
                    <a:pt x="2283714" y="25400"/>
                  </a:moveTo>
                  <a:lnTo>
                    <a:pt x="2239391" y="25400"/>
                  </a:lnTo>
                  <a:lnTo>
                    <a:pt x="2259838" y="38100"/>
                  </a:lnTo>
                  <a:lnTo>
                    <a:pt x="2279777" y="38100"/>
                  </a:lnTo>
                  <a:lnTo>
                    <a:pt x="2299208" y="50800"/>
                  </a:lnTo>
                  <a:lnTo>
                    <a:pt x="2318258" y="63500"/>
                  </a:lnTo>
                  <a:lnTo>
                    <a:pt x="2342515" y="63500"/>
                  </a:lnTo>
                  <a:lnTo>
                    <a:pt x="2323465" y="50800"/>
                  </a:lnTo>
                  <a:lnTo>
                    <a:pt x="2303907" y="38100"/>
                  </a:lnTo>
                  <a:lnTo>
                    <a:pt x="2283714" y="25400"/>
                  </a:lnTo>
                  <a:close/>
                </a:path>
                <a:path w="2574290" h="3276600">
                  <a:moveTo>
                    <a:pt x="421474" y="38100"/>
                  </a:moveTo>
                  <a:lnTo>
                    <a:pt x="337845" y="38100"/>
                  </a:lnTo>
                  <a:lnTo>
                    <a:pt x="318084" y="50800"/>
                  </a:lnTo>
                  <a:lnTo>
                    <a:pt x="400913" y="50800"/>
                  </a:lnTo>
                  <a:lnTo>
                    <a:pt x="421474" y="38100"/>
                  </a:lnTo>
                  <a:close/>
                </a:path>
                <a:path w="2574290" h="3276600">
                  <a:moveTo>
                    <a:pt x="2236597" y="38100"/>
                  </a:moveTo>
                  <a:lnTo>
                    <a:pt x="2153539" y="38100"/>
                  </a:lnTo>
                  <a:lnTo>
                    <a:pt x="2174113" y="50800"/>
                  </a:lnTo>
                  <a:lnTo>
                    <a:pt x="2256409" y="50800"/>
                  </a:lnTo>
                  <a:lnTo>
                    <a:pt x="2236597" y="38100"/>
                  </a:lnTo>
                  <a:close/>
                </a:path>
                <a:path w="2574290" h="3276600">
                  <a:moveTo>
                    <a:pt x="2153920" y="25400"/>
                  </a:moveTo>
                  <a:lnTo>
                    <a:pt x="420458" y="25400"/>
                  </a:lnTo>
                  <a:lnTo>
                    <a:pt x="399326" y="38100"/>
                  </a:lnTo>
                  <a:lnTo>
                    <a:pt x="2175129" y="38100"/>
                  </a:lnTo>
                  <a:lnTo>
                    <a:pt x="2153920" y="25400"/>
                  </a:lnTo>
                  <a:close/>
                </a:path>
                <a:path w="2574290" h="3276600">
                  <a:moveTo>
                    <a:pt x="419455" y="12700"/>
                  </a:moveTo>
                  <a:lnTo>
                    <a:pt x="331012" y="12700"/>
                  </a:lnTo>
                  <a:lnTo>
                    <a:pt x="309905" y="25400"/>
                  </a:lnTo>
                  <a:lnTo>
                    <a:pt x="397725" y="25400"/>
                  </a:lnTo>
                  <a:lnTo>
                    <a:pt x="419455" y="12700"/>
                  </a:lnTo>
                  <a:close/>
                </a:path>
                <a:path w="2574290" h="3276600">
                  <a:moveTo>
                    <a:pt x="2242312" y="12700"/>
                  </a:moveTo>
                  <a:lnTo>
                    <a:pt x="2154301" y="12700"/>
                  </a:lnTo>
                  <a:lnTo>
                    <a:pt x="2176018" y="25400"/>
                  </a:lnTo>
                  <a:lnTo>
                    <a:pt x="2263267" y="25400"/>
                  </a:lnTo>
                  <a:lnTo>
                    <a:pt x="2242312" y="12700"/>
                  </a:lnTo>
                  <a:close/>
                </a:path>
                <a:path w="2574290" h="3276600">
                  <a:moveTo>
                    <a:pt x="2154555" y="0"/>
                  </a:moveTo>
                  <a:lnTo>
                    <a:pt x="418439" y="0"/>
                  </a:lnTo>
                  <a:lnTo>
                    <a:pt x="396138" y="12700"/>
                  </a:lnTo>
                  <a:lnTo>
                    <a:pt x="2177034" y="12700"/>
                  </a:lnTo>
                  <a:lnTo>
                    <a:pt x="21545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63067" y="3754882"/>
            <a:ext cx="1958339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175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Biological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availability</a:t>
            </a:r>
            <a:r>
              <a:rPr sz="2400" b="1" spc="-10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medicinal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substance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depends: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73451" y="74676"/>
            <a:ext cx="4982717" cy="640841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TECHNOLOGICAL</a:t>
            </a:r>
            <a:r>
              <a:rPr spc="-25" dirty="0"/>
              <a:t> </a:t>
            </a:r>
            <a:r>
              <a:rPr spc="-5" dirty="0"/>
              <a:t>PROCESS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2994660" y="2839211"/>
            <a:ext cx="6651625" cy="1465580"/>
            <a:chOff x="2994660" y="2839211"/>
            <a:chExt cx="6651625" cy="146558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19044" y="3511295"/>
              <a:ext cx="977645" cy="21716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94660" y="3486911"/>
              <a:ext cx="977646" cy="21716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008376" y="3500627"/>
              <a:ext cx="977265" cy="216535"/>
            </a:xfrm>
            <a:custGeom>
              <a:avLst/>
              <a:gdLst/>
              <a:ahLst/>
              <a:cxnLst/>
              <a:rect l="l" t="t" r="r" b="b"/>
              <a:pathLst>
                <a:path w="977264" h="216535">
                  <a:moveTo>
                    <a:pt x="30518" y="54102"/>
                  </a:moveTo>
                  <a:lnTo>
                    <a:pt x="0" y="54102"/>
                  </a:lnTo>
                  <a:lnTo>
                    <a:pt x="0" y="162306"/>
                  </a:lnTo>
                  <a:lnTo>
                    <a:pt x="30518" y="162306"/>
                  </a:lnTo>
                  <a:lnTo>
                    <a:pt x="30518" y="54102"/>
                  </a:lnTo>
                  <a:close/>
                </a:path>
                <a:path w="977264" h="216535">
                  <a:moveTo>
                    <a:pt x="122135" y="54102"/>
                  </a:moveTo>
                  <a:lnTo>
                    <a:pt x="61087" y="54102"/>
                  </a:lnTo>
                  <a:lnTo>
                    <a:pt x="61087" y="162306"/>
                  </a:lnTo>
                  <a:lnTo>
                    <a:pt x="122135" y="162306"/>
                  </a:lnTo>
                  <a:lnTo>
                    <a:pt x="122135" y="54102"/>
                  </a:lnTo>
                  <a:close/>
                </a:path>
                <a:path w="977264" h="216535">
                  <a:moveTo>
                    <a:pt x="976884" y="108204"/>
                  </a:moveTo>
                  <a:lnTo>
                    <a:pt x="732663" y="0"/>
                  </a:lnTo>
                  <a:lnTo>
                    <a:pt x="732663" y="54102"/>
                  </a:lnTo>
                  <a:lnTo>
                    <a:pt x="152654" y="54102"/>
                  </a:lnTo>
                  <a:lnTo>
                    <a:pt x="152654" y="162306"/>
                  </a:lnTo>
                  <a:lnTo>
                    <a:pt x="732663" y="162306"/>
                  </a:lnTo>
                  <a:lnTo>
                    <a:pt x="732663" y="216408"/>
                  </a:lnTo>
                  <a:lnTo>
                    <a:pt x="976884" y="108204"/>
                  </a:lnTo>
                  <a:close/>
                </a:path>
              </a:pathLst>
            </a:custGeom>
            <a:solidFill>
              <a:srgbClr val="4A9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99560" y="2863595"/>
              <a:ext cx="5546597" cy="144094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75176" y="2839211"/>
              <a:ext cx="5546598" cy="144094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88892" y="2852927"/>
              <a:ext cx="5545836" cy="144018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278884" y="3100577"/>
            <a:ext cx="516509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Changes in </a:t>
            </a:r>
            <a:r>
              <a:rPr sz="2000" b="1" spc="-5" dirty="0">
                <a:latin typeface="Verdana"/>
                <a:cs typeface="Verdana"/>
              </a:rPr>
              <a:t>conditions </a:t>
            </a:r>
            <a:r>
              <a:rPr sz="2000" b="1" dirty="0">
                <a:latin typeface="Verdana"/>
                <a:cs typeface="Verdana"/>
              </a:rPr>
              <a:t>or </a:t>
            </a:r>
            <a:r>
              <a:rPr sz="2000" b="1" spc="-5" dirty="0">
                <a:latin typeface="Verdana"/>
                <a:cs typeface="Verdana"/>
              </a:rPr>
              <a:t>equipment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during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grinding can</a:t>
            </a:r>
            <a:r>
              <a:rPr sz="2000" b="1" spc="-5" dirty="0">
                <a:latin typeface="Verdana"/>
                <a:cs typeface="Verdana"/>
              </a:rPr>
              <a:t> cause</a:t>
            </a:r>
            <a:endParaRPr sz="2000">
              <a:latin typeface="Verdana"/>
              <a:cs typeface="Verdana"/>
            </a:endParaRPr>
          </a:p>
          <a:p>
            <a:pPr marL="1270" algn="ctr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to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change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dispersion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drug</a:t>
            </a:r>
            <a:r>
              <a:rPr sz="2000" b="1" spc="2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degree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075176" y="4639055"/>
            <a:ext cx="5571490" cy="1465580"/>
            <a:chOff x="4075176" y="4639055"/>
            <a:chExt cx="5571490" cy="1465580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99560" y="4663439"/>
              <a:ext cx="5546597" cy="144094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75176" y="4639055"/>
              <a:ext cx="5546598" cy="144094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88892" y="4652771"/>
              <a:ext cx="5545836" cy="1440179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4605020" y="4748529"/>
            <a:ext cx="4429760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Verdana"/>
                <a:cs typeface="Verdana"/>
              </a:rPr>
              <a:t>Carrying </a:t>
            </a:r>
            <a:r>
              <a:rPr sz="2000" b="1" dirty="0">
                <a:latin typeface="Verdana"/>
                <a:cs typeface="Verdana"/>
              </a:rPr>
              <a:t>out moist granulation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can cause crystallization </a:t>
            </a:r>
            <a:r>
              <a:rPr sz="2000" b="1" dirty="0">
                <a:latin typeface="Verdana"/>
                <a:cs typeface="Verdana"/>
              </a:rPr>
              <a:t>and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formation another </a:t>
            </a:r>
            <a:r>
              <a:rPr sz="2000" b="1" spc="-5" dirty="0">
                <a:latin typeface="Verdana"/>
                <a:cs typeface="Verdana"/>
              </a:rPr>
              <a:t>polymorph </a:t>
            </a:r>
            <a:r>
              <a:rPr sz="2000" b="1" dirty="0">
                <a:latin typeface="Verdana"/>
                <a:cs typeface="Verdana"/>
              </a:rPr>
              <a:t> modification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drug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994660" y="5286755"/>
            <a:ext cx="1002030" cy="241935"/>
            <a:chOff x="2994660" y="5286755"/>
            <a:chExt cx="1002030" cy="241935"/>
          </a:xfrm>
        </p:grpSpPr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19044" y="5311139"/>
              <a:ext cx="977645" cy="21717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94660" y="5286755"/>
              <a:ext cx="977646" cy="21716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008376" y="5300471"/>
              <a:ext cx="977265" cy="216535"/>
            </a:xfrm>
            <a:custGeom>
              <a:avLst/>
              <a:gdLst/>
              <a:ahLst/>
              <a:cxnLst/>
              <a:rect l="l" t="t" r="r" b="b"/>
              <a:pathLst>
                <a:path w="977264" h="216535">
                  <a:moveTo>
                    <a:pt x="30518" y="54102"/>
                  </a:moveTo>
                  <a:lnTo>
                    <a:pt x="0" y="54102"/>
                  </a:lnTo>
                  <a:lnTo>
                    <a:pt x="0" y="162306"/>
                  </a:lnTo>
                  <a:lnTo>
                    <a:pt x="30518" y="162306"/>
                  </a:lnTo>
                  <a:lnTo>
                    <a:pt x="30518" y="54102"/>
                  </a:lnTo>
                  <a:close/>
                </a:path>
                <a:path w="977264" h="216535">
                  <a:moveTo>
                    <a:pt x="122135" y="54102"/>
                  </a:moveTo>
                  <a:lnTo>
                    <a:pt x="61087" y="54102"/>
                  </a:lnTo>
                  <a:lnTo>
                    <a:pt x="61087" y="162306"/>
                  </a:lnTo>
                  <a:lnTo>
                    <a:pt x="122135" y="162306"/>
                  </a:lnTo>
                  <a:lnTo>
                    <a:pt x="122135" y="54102"/>
                  </a:lnTo>
                  <a:close/>
                </a:path>
                <a:path w="977264" h="216535">
                  <a:moveTo>
                    <a:pt x="976884" y="108204"/>
                  </a:moveTo>
                  <a:lnTo>
                    <a:pt x="732663" y="0"/>
                  </a:lnTo>
                  <a:lnTo>
                    <a:pt x="732663" y="54102"/>
                  </a:lnTo>
                  <a:lnTo>
                    <a:pt x="152654" y="54102"/>
                  </a:lnTo>
                  <a:lnTo>
                    <a:pt x="152654" y="162306"/>
                  </a:lnTo>
                  <a:lnTo>
                    <a:pt x="732663" y="162306"/>
                  </a:lnTo>
                  <a:lnTo>
                    <a:pt x="732663" y="216408"/>
                  </a:lnTo>
                  <a:lnTo>
                    <a:pt x="976884" y="108204"/>
                  </a:lnTo>
                  <a:close/>
                </a:path>
              </a:pathLst>
            </a:custGeom>
            <a:solidFill>
              <a:srgbClr val="4A9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22</a:t>
            </a:fld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4027" y="2825495"/>
              <a:ext cx="9480042" cy="198196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0392" y="2971800"/>
              <a:ext cx="8227314" cy="17564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310" y="2782061"/>
              <a:ext cx="9441180" cy="19431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4310" y="2782061"/>
              <a:ext cx="9441180" cy="1943100"/>
            </a:xfrm>
            <a:custGeom>
              <a:avLst/>
              <a:gdLst/>
              <a:ahLst/>
              <a:cxnLst/>
              <a:rect l="l" t="t" r="r" b="b"/>
              <a:pathLst>
                <a:path w="9441180" h="1943100">
                  <a:moveTo>
                    <a:pt x="0" y="323850"/>
                  </a:moveTo>
                  <a:lnTo>
                    <a:pt x="3511" y="276003"/>
                  </a:lnTo>
                  <a:lnTo>
                    <a:pt x="13711" y="230332"/>
                  </a:lnTo>
                  <a:lnTo>
                    <a:pt x="30099" y="187340"/>
                  </a:lnTo>
                  <a:lnTo>
                    <a:pt x="52175" y="147528"/>
                  </a:lnTo>
                  <a:lnTo>
                    <a:pt x="79436" y="111397"/>
                  </a:lnTo>
                  <a:lnTo>
                    <a:pt x="111381" y="79448"/>
                  </a:lnTo>
                  <a:lnTo>
                    <a:pt x="147511" y="52184"/>
                  </a:lnTo>
                  <a:lnTo>
                    <a:pt x="187324" y="30106"/>
                  </a:lnTo>
                  <a:lnTo>
                    <a:pt x="230319" y="13714"/>
                  </a:lnTo>
                  <a:lnTo>
                    <a:pt x="275994" y="3512"/>
                  </a:lnTo>
                  <a:lnTo>
                    <a:pt x="323849" y="0"/>
                  </a:lnTo>
                  <a:lnTo>
                    <a:pt x="9117330" y="0"/>
                  </a:lnTo>
                  <a:lnTo>
                    <a:pt x="9165176" y="3512"/>
                  </a:lnTo>
                  <a:lnTo>
                    <a:pt x="9210847" y="13714"/>
                  </a:lnTo>
                  <a:lnTo>
                    <a:pt x="9253839" y="30106"/>
                  </a:lnTo>
                  <a:lnTo>
                    <a:pt x="9293651" y="52184"/>
                  </a:lnTo>
                  <a:lnTo>
                    <a:pt x="9329782" y="79448"/>
                  </a:lnTo>
                  <a:lnTo>
                    <a:pt x="9361731" y="111397"/>
                  </a:lnTo>
                  <a:lnTo>
                    <a:pt x="9388995" y="147528"/>
                  </a:lnTo>
                  <a:lnTo>
                    <a:pt x="9411073" y="187340"/>
                  </a:lnTo>
                  <a:lnTo>
                    <a:pt x="9427465" y="230332"/>
                  </a:lnTo>
                  <a:lnTo>
                    <a:pt x="9437667" y="276003"/>
                  </a:lnTo>
                  <a:lnTo>
                    <a:pt x="9441180" y="323850"/>
                  </a:lnTo>
                  <a:lnTo>
                    <a:pt x="9441180" y="1619250"/>
                  </a:lnTo>
                  <a:lnTo>
                    <a:pt x="9437667" y="1667096"/>
                  </a:lnTo>
                  <a:lnTo>
                    <a:pt x="9427465" y="1712767"/>
                  </a:lnTo>
                  <a:lnTo>
                    <a:pt x="9411073" y="1755759"/>
                  </a:lnTo>
                  <a:lnTo>
                    <a:pt x="9388995" y="1795571"/>
                  </a:lnTo>
                  <a:lnTo>
                    <a:pt x="9361731" y="1831702"/>
                  </a:lnTo>
                  <a:lnTo>
                    <a:pt x="9329782" y="1863651"/>
                  </a:lnTo>
                  <a:lnTo>
                    <a:pt x="9293651" y="1890915"/>
                  </a:lnTo>
                  <a:lnTo>
                    <a:pt x="9253839" y="1912993"/>
                  </a:lnTo>
                  <a:lnTo>
                    <a:pt x="9210847" y="1929385"/>
                  </a:lnTo>
                  <a:lnTo>
                    <a:pt x="9165176" y="1939587"/>
                  </a:lnTo>
                  <a:lnTo>
                    <a:pt x="9117330" y="1943100"/>
                  </a:lnTo>
                  <a:lnTo>
                    <a:pt x="323849" y="1943100"/>
                  </a:lnTo>
                  <a:lnTo>
                    <a:pt x="275994" y="1939587"/>
                  </a:lnTo>
                  <a:lnTo>
                    <a:pt x="230319" y="1929385"/>
                  </a:lnTo>
                  <a:lnTo>
                    <a:pt x="187324" y="1912993"/>
                  </a:lnTo>
                  <a:lnTo>
                    <a:pt x="147511" y="1890915"/>
                  </a:lnTo>
                  <a:lnTo>
                    <a:pt x="111381" y="1863651"/>
                  </a:lnTo>
                  <a:lnTo>
                    <a:pt x="79436" y="1831702"/>
                  </a:lnTo>
                  <a:lnTo>
                    <a:pt x="52175" y="1795571"/>
                  </a:lnTo>
                  <a:lnTo>
                    <a:pt x="30099" y="1755759"/>
                  </a:lnTo>
                  <a:lnTo>
                    <a:pt x="13711" y="1712767"/>
                  </a:lnTo>
                  <a:lnTo>
                    <a:pt x="3511" y="1667096"/>
                  </a:lnTo>
                  <a:lnTo>
                    <a:pt x="0" y="1619250"/>
                  </a:lnTo>
                  <a:lnTo>
                    <a:pt x="0" y="323850"/>
                  </a:lnTo>
                  <a:close/>
                </a:path>
              </a:pathLst>
            </a:custGeom>
            <a:ln w="38100">
              <a:solidFill>
                <a:srgbClr val="339966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3557" y="1558289"/>
              <a:ext cx="9395460" cy="797560"/>
            </a:xfrm>
            <a:custGeom>
              <a:avLst/>
              <a:gdLst/>
              <a:ahLst/>
              <a:cxnLst/>
              <a:rect l="l" t="t" r="r" b="b"/>
              <a:pathLst>
                <a:path w="9395460" h="797560">
                  <a:moveTo>
                    <a:pt x="9262618" y="0"/>
                  </a:moveTo>
                  <a:lnTo>
                    <a:pt x="132842" y="0"/>
                  </a:lnTo>
                  <a:lnTo>
                    <a:pt x="90853" y="6768"/>
                  </a:lnTo>
                  <a:lnTo>
                    <a:pt x="54386" y="25619"/>
                  </a:lnTo>
                  <a:lnTo>
                    <a:pt x="25630" y="54370"/>
                  </a:lnTo>
                  <a:lnTo>
                    <a:pt x="6772" y="90838"/>
                  </a:lnTo>
                  <a:lnTo>
                    <a:pt x="0" y="132842"/>
                  </a:lnTo>
                  <a:lnTo>
                    <a:pt x="0" y="664210"/>
                  </a:lnTo>
                  <a:lnTo>
                    <a:pt x="6772" y="706213"/>
                  </a:lnTo>
                  <a:lnTo>
                    <a:pt x="25630" y="742681"/>
                  </a:lnTo>
                  <a:lnTo>
                    <a:pt x="54386" y="771432"/>
                  </a:lnTo>
                  <a:lnTo>
                    <a:pt x="90853" y="790283"/>
                  </a:lnTo>
                  <a:lnTo>
                    <a:pt x="132842" y="797051"/>
                  </a:lnTo>
                  <a:lnTo>
                    <a:pt x="9262618" y="797051"/>
                  </a:lnTo>
                  <a:lnTo>
                    <a:pt x="9304621" y="790283"/>
                  </a:lnTo>
                  <a:lnTo>
                    <a:pt x="9341089" y="771432"/>
                  </a:lnTo>
                  <a:lnTo>
                    <a:pt x="9369840" y="742681"/>
                  </a:lnTo>
                  <a:lnTo>
                    <a:pt x="9388691" y="706213"/>
                  </a:lnTo>
                  <a:lnTo>
                    <a:pt x="9395460" y="664210"/>
                  </a:lnTo>
                  <a:lnTo>
                    <a:pt x="9395460" y="132842"/>
                  </a:lnTo>
                  <a:lnTo>
                    <a:pt x="9388691" y="90838"/>
                  </a:lnTo>
                  <a:lnTo>
                    <a:pt x="9369840" y="54370"/>
                  </a:lnTo>
                  <a:lnTo>
                    <a:pt x="9341089" y="25619"/>
                  </a:lnTo>
                  <a:lnTo>
                    <a:pt x="9304621" y="6768"/>
                  </a:lnTo>
                  <a:lnTo>
                    <a:pt x="9262618" y="0"/>
                  </a:lnTo>
                  <a:close/>
                </a:path>
              </a:pathLst>
            </a:custGeom>
            <a:solidFill>
              <a:srgbClr val="FFFF99">
                <a:alpha val="2117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3557" y="1558289"/>
              <a:ext cx="9395460" cy="797560"/>
            </a:xfrm>
            <a:custGeom>
              <a:avLst/>
              <a:gdLst/>
              <a:ahLst/>
              <a:cxnLst/>
              <a:rect l="l" t="t" r="r" b="b"/>
              <a:pathLst>
                <a:path w="9395460" h="797560">
                  <a:moveTo>
                    <a:pt x="0" y="132842"/>
                  </a:moveTo>
                  <a:lnTo>
                    <a:pt x="6772" y="90838"/>
                  </a:lnTo>
                  <a:lnTo>
                    <a:pt x="25630" y="54370"/>
                  </a:lnTo>
                  <a:lnTo>
                    <a:pt x="54386" y="25619"/>
                  </a:lnTo>
                  <a:lnTo>
                    <a:pt x="90853" y="6768"/>
                  </a:lnTo>
                  <a:lnTo>
                    <a:pt x="132842" y="0"/>
                  </a:lnTo>
                  <a:lnTo>
                    <a:pt x="9262618" y="0"/>
                  </a:lnTo>
                  <a:lnTo>
                    <a:pt x="9304621" y="6768"/>
                  </a:lnTo>
                  <a:lnTo>
                    <a:pt x="9341089" y="25619"/>
                  </a:lnTo>
                  <a:lnTo>
                    <a:pt x="9369840" y="54370"/>
                  </a:lnTo>
                  <a:lnTo>
                    <a:pt x="9388691" y="90838"/>
                  </a:lnTo>
                  <a:lnTo>
                    <a:pt x="9395460" y="132842"/>
                  </a:lnTo>
                  <a:lnTo>
                    <a:pt x="9395460" y="664210"/>
                  </a:lnTo>
                  <a:lnTo>
                    <a:pt x="9388691" y="706213"/>
                  </a:lnTo>
                  <a:lnTo>
                    <a:pt x="9369840" y="742681"/>
                  </a:lnTo>
                  <a:lnTo>
                    <a:pt x="9341089" y="771432"/>
                  </a:lnTo>
                  <a:lnTo>
                    <a:pt x="9304621" y="790283"/>
                  </a:lnTo>
                  <a:lnTo>
                    <a:pt x="9262618" y="797051"/>
                  </a:lnTo>
                  <a:lnTo>
                    <a:pt x="132842" y="797051"/>
                  </a:lnTo>
                  <a:lnTo>
                    <a:pt x="90853" y="790283"/>
                  </a:lnTo>
                  <a:lnTo>
                    <a:pt x="54386" y="771432"/>
                  </a:lnTo>
                  <a:lnTo>
                    <a:pt x="25630" y="742681"/>
                  </a:lnTo>
                  <a:lnTo>
                    <a:pt x="6772" y="706213"/>
                  </a:lnTo>
                  <a:lnTo>
                    <a:pt x="0" y="664210"/>
                  </a:lnTo>
                  <a:lnTo>
                    <a:pt x="0" y="132842"/>
                  </a:lnTo>
                  <a:close/>
                </a:path>
              </a:pathLst>
            </a:custGeom>
            <a:ln w="28956">
              <a:solidFill>
                <a:srgbClr val="C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020" algn="ctr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While</a:t>
            </a:r>
            <a:r>
              <a:rPr spc="10" dirty="0"/>
              <a:t> </a:t>
            </a:r>
            <a:r>
              <a:rPr dirty="0"/>
              <a:t>drugs are</a:t>
            </a:r>
            <a:r>
              <a:rPr spc="10" dirty="0"/>
              <a:t> </a:t>
            </a:r>
            <a:r>
              <a:rPr spc="-5" dirty="0"/>
              <a:t>produced</a:t>
            </a:r>
            <a:r>
              <a:rPr spc="-10" dirty="0"/>
              <a:t> </a:t>
            </a:r>
            <a:r>
              <a:rPr dirty="0"/>
              <a:t>all</a:t>
            </a:r>
            <a:r>
              <a:rPr spc="15" dirty="0"/>
              <a:t> </a:t>
            </a:r>
            <a:r>
              <a:rPr spc="-5" dirty="0"/>
              <a:t>technological</a:t>
            </a:r>
            <a:r>
              <a:rPr spc="-10" dirty="0"/>
              <a:t> </a:t>
            </a:r>
            <a:r>
              <a:rPr dirty="0"/>
              <a:t>operations</a:t>
            </a:r>
            <a:r>
              <a:rPr spc="-10" dirty="0"/>
              <a:t> </a:t>
            </a:r>
            <a:r>
              <a:rPr spc="-5" dirty="0"/>
              <a:t>shall</a:t>
            </a:r>
            <a:r>
              <a:rPr spc="15" dirty="0"/>
              <a:t> </a:t>
            </a:r>
            <a:r>
              <a:rPr spc="-5" dirty="0"/>
              <a:t>be</a:t>
            </a:r>
          </a:p>
          <a:p>
            <a:pPr marL="33020" algn="ctr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conducted</a:t>
            </a:r>
            <a:r>
              <a:rPr spc="-25" dirty="0"/>
              <a:t> </a:t>
            </a:r>
            <a:r>
              <a:rPr dirty="0"/>
              <a:t>in</a:t>
            </a:r>
            <a:r>
              <a:rPr spc="5" dirty="0"/>
              <a:t> </a:t>
            </a:r>
            <a:r>
              <a:rPr spc="-5" dirty="0"/>
              <a:t>full</a:t>
            </a:r>
            <a:r>
              <a:rPr spc="15" dirty="0"/>
              <a:t> </a:t>
            </a:r>
            <a:r>
              <a:rPr dirty="0"/>
              <a:t>accordance</a:t>
            </a:r>
            <a:r>
              <a:rPr spc="-25" dirty="0"/>
              <a:t> </a:t>
            </a:r>
            <a:r>
              <a:rPr dirty="0"/>
              <a:t>with</a:t>
            </a:r>
            <a:r>
              <a:rPr spc="-5" dirty="0"/>
              <a:t> </a:t>
            </a:r>
            <a:r>
              <a:rPr dirty="0"/>
              <a:t>the</a:t>
            </a:r>
            <a:r>
              <a:rPr spc="5" dirty="0"/>
              <a:t> </a:t>
            </a:r>
            <a:r>
              <a:rPr dirty="0"/>
              <a:t>approved</a:t>
            </a:r>
            <a:r>
              <a:rPr spc="-30" dirty="0"/>
              <a:t> </a:t>
            </a:r>
            <a:r>
              <a:rPr dirty="0"/>
              <a:t>technology</a:t>
            </a:r>
          </a:p>
          <a:p>
            <a:pPr marL="33020">
              <a:lnSpc>
                <a:spcPct val="100000"/>
              </a:lnSpc>
            </a:pPr>
            <a:endParaRPr sz="2400"/>
          </a:p>
          <a:p>
            <a:pPr marL="33020">
              <a:lnSpc>
                <a:spcPct val="100000"/>
              </a:lnSpc>
            </a:pPr>
            <a:endParaRPr sz="2350"/>
          </a:p>
          <a:p>
            <a:pPr marL="489584" marR="645160" indent="618490">
              <a:lnSpc>
                <a:spcPct val="101000"/>
              </a:lnSpc>
            </a:pPr>
            <a:r>
              <a:rPr spc="5" dirty="0">
                <a:latin typeface="Arial"/>
                <a:cs typeface="Arial"/>
              </a:rPr>
              <a:t>NB! </a:t>
            </a:r>
            <a:r>
              <a:rPr dirty="0"/>
              <a:t>Changes in the </a:t>
            </a:r>
            <a:r>
              <a:rPr spc="-5" dirty="0"/>
              <a:t>drug, </a:t>
            </a:r>
            <a:r>
              <a:rPr dirty="0"/>
              <a:t>which </a:t>
            </a:r>
            <a:r>
              <a:rPr spc="-5" dirty="0"/>
              <a:t>can </a:t>
            </a:r>
            <a:r>
              <a:rPr dirty="0"/>
              <a:t>occur with </a:t>
            </a:r>
            <a:r>
              <a:rPr spc="5" dirty="0"/>
              <a:t> </a:t>
            </a:r>
            <a:r>
              <a:rPr spc="-5" dirty="0"/>
              <a:t>non-adherence </a:t>
            </a:r>
            <a:r>
              <a:rPr dirty="0"/>
              <a:t>to</a:t>
            </a:r>
            <a:r>
              <a:rPr spc="-15" dirty="0"/>
              <a:t> </a:t>
            </a:r>
            <a:r>
              <a:rPr spc="-5" dirty="0"/>
              <a:t>process</a:t>
            </a:r>
            <a:r>
              <a:rPr spc="-15" dirty="0"/>
              <a:t> </a:t>
            </a:r>
            <a:r>
              <a:rPr dirty="0"/>
              <a:t>operations,</a:t>
            </a:r>
            <a:r>
              <a:rPr spc="-5" dirty="0"/>
              <a:t> </a:t>
            </a:r>
            <a:r>
              <a:rPr dirty="0"/>
              <a:t>often</a:t>
            </a:r>
            <a:r>
              <a:rPr spc="-15" dirty="0"/>
              <a:t> </a:t>
            </a:r>
            <a:r>
              <a:rPr spc="-5" dirty="0"/>
              <a:t>can</a:t>
            </a:r>
            <a:r>
              <a:rPr spc="5" dirty="0"/>
              <a:t> </a:t>
            </a:r>
            <a:r>
              <a:rPr dirty="0"/>
              <a:t>not</a:t>
            </a:r>
            <a:r>
              <a:rPr spc="10" dirty="0"/>
              <a:t> </a:t>
            </a:r>
            <a:r>
              <a:rPr spc="-5" dirty="0"/>
              <a:t>be</a:t>
            </a:r>
          </a:p>
          <a:p>
            <a:pPr marL="33020" marR="187960" algn="ctr">
              <a:lnSpc>
                <a:spcPct val="100000"/>
              </a:lnSpc>
            </a:pPr>
            <a:r>
              <a:rPr dirty="0"/>
              <a:t>established</a:t>
            </a:r>
            <a:r>
              <a:rPr spc="-15" dirty="0"/>
              <a:t> </a:t>
            </a:r>
            <a:r>
              <a:rPr spc="-5" dirty="0"/>
              <a:t>byconventional</a:t>
            </a:r>
            <a:r>
              <a:rPr spc="-25" dirty="0"/>
              <a:t> </a:t>
            </a:r>
            <a:r>
              <a:rPr spc="-5" dirty="0"/>
              <a:t>methods</a:t>
            </a:r>
            <a:r>
              <a:rPr spc="-30" dirty="0"/>
              <a:t> </a:t>
            </a:r>
            <a:r>
              <a:rPr dirty="0"/>
              <a:t>of</a:t>
            </a:r>
            <a:r>
              <a:rPr spc="15" dirty="0"/>
              <a:t> </a:t>
            </a:r>
            <a:r>
              <a:rPr dirty="0"/>
              <a:t>analysis.</a:t>
            </a:r>
          </a:p>
          <a:p>
            <a:pPr marL="33020" marR="186690" algn="ctr">
              <a:lnSpc>
                <a:spcPct val="100000"/>
              </a:lnSpc>
            </a:pPr>
            <a:r>
              <a:rPr dirty="0"/>
              <a:t>The</a:t>
            </a:r>
            <a:r>
              <a:rPr spc="-15" dirty="0"/>
              <a:t> </a:t>
            </a:r>
            <a:r>
              <a:rPr dirty="0"/>
              <a:t>drug can</a:t>
            </a:r>
            <a:r>
              <a:rPr spc="-10" dirty="0"/>
              <a:t> </a:t>
            </a:r>
            <a:r>
              <a:rPr spc="-5" dirty="0"/>
              <a:t>fully</a:t>
            </a:r>
            <a:r>
              <a:rPr dirty="0"/>
              <a:t> meet</a:t>
            </a:r>
            <a:r>
              <a:rPr spc="-30" dirty="0"/>
              <a:t> </a:t>
            </a:r>
            <a:r>
              <a:rPr spc="-5" dirty="0"/>
              <a:t>current</a:t>
            </a:r>
            <a:r>
              <a:rPr spc="5" dirty="0"/>
              <a:t> </a:t>
            </a:r>
            <a:r>
              <a:rPr spc="-5" dirty="0"/>
              <a:t>requirements,</a:t>
            </a:r>
          </a:p>
          <a:p>
            <a:pPr marL="33020" marR="192405" algn="ctr">
              <a:lnSpc>
                <a:spcPct val="100000"/>
              </a:lnSpc>
            </a:pPr>
            <a:r>
              <a:rPr spc="-5" dirty="0"/>
              <a:t>but</a:t>
            </a:r>
            <a:r>
              <a:rPr dirty="0"/>
              <a:t> do</a:t>
            </a:r>
            <a:r>
              <a:rPr spc="-10" dirty="0"/>
              <a:t> </a:t>
            </a:r>
            <a:r>
              <a:rPr spc="-5" dirty="0"/>
              <a:t>not</a:t>
            </a:r>
            <a:r>
              <a:rPr dirty="0"/>
              <a:t> provide</a:t>
            </a:r>
            <a:r>
              <a:rPr spc="-10" dirty="0"/>
              <a:t> </a:t>
            </a:r>
            <a:r>
              <a:rPr dirty="0"/>
              <a:t>the</a:t>
            </a:r>
            <a:r>
              <a:rPr spc="-10" dirty="0"/>
              <a:t> </a:t>
            </a:r>
            <a:r>
              <a:rPr spc="-5" dirty="0"/>
              <a:t>necessary</a:t>
            </a:r>
            <a:r>
              <a:rPr spc="-25" dirty="0"/>
              <a:t> </a:t>
            </a:r>
            <a:r>
              <a:rPr dirty="0"/>
              <a:t>therapeutic</a:t>
            </a:r>
            <a:r>
              <a:rPr spc="-30" dirty="0"/>
              <a:t> </a:t>
            </a:r>
            <a:r>
              <a:rPr spc="-5" dirty="0"/>
              <a:t>effect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257429" y="5215001"/>
            <a:ext cx="9437370" cy="826769"/>
            <a:chOff x="257429" y="5215001"/>
            <a:chExt cx="9437370" cy="826769"/>
          </a:xfrm>
        </p:grpSpPr>
        <p:sp>
          <p:nvSpPr>
            <p:cNvPr id="11" name="object 11"/>
            <p:cNvSpPr/>
            <p:nvPr/>
          </p:nvSpPr>
          <p:spPr>
            <a:xfrm>
              <a:off x="272034" y="5229606"/>
              <a:ext cx="9408160" cy="797560"/>
            </a:xfrm>
            <a:custGeom>
              <a:avLst/>
              <a:gdLst/>
              <a:ahLst/>
              <a:cxnLst/>
              <a:rect l="l" t="t" r="r" b="b"/>
              <a:pathLst>
                <a:path w="9408160" h="797560">
                  <a:moveTo>
                    <a:pt x="9274810" y="0"/>
                  </a:moveTo>
                  <a:lnTo>
                    <a:pt x="132841" y="0"/>
                  </a:lnTo>
                  <a:lnTo>
                    <a:pt x="90853" y="6768"/>
                  </a:lnTo>
                  <a:lnTo>
                    <a:pt x="54386" y="25619"/>
                  </a:lnTo>
                  <a:lnTo>
                    <a:pt x="25630" y="54370"/>
                  </a:lnTo>
                  <a:lnTo>
                    <a:pt x="6772" y="90838"/>
                  </a:lnTo>
                  <a:lnTo>
                    <a:pt x="0" y="132842"/>
                  </a:lnTo>
                  <a:lnTo>
                    <a:pt x="0" y="664210"/>
                  </a:lnTo>
                  <a:lnTo>
                    <a:pt x="6772" y="706198"/>
                  </a:lnTo>
                  <a:lnTo>
                    <a:pt x="25630" y="742665"/>
                  </a:lnTo>
                  <a:lnTo>
                    <a:pt x="54386" y="771421"/>
                  </a:lnTo>
                  <a:lnTo>
                    <a:pt x="90853" y="790279"/>
                  </a:lnTo>
                  <a:lnTo>
                    <a:pt x="132841" y="797052"/>
                  </a:lnTo>
                  <a:lnTo>
                    <a:pt x="9274810" y="797052"/>
                  </a:lnTo>
                  <a:lnTo>
                    <a:pt x="9316813" y="790279"/>
                  </a:lnTo>
                  <a:lnTo>
                    <a:pt x="9353281" y="771421"/>
                  </a:lnTo>
                  <a:lnTo>
                    <a:pt x="9382032" y="742665"/>
                  </a:lnTo>
                  <a:lnTo>
                    <a:pt x="9400883" y="706198"/>
                  </a:lnTo>
                  <a:lnTo>
                    <a:pt x="9407652" y="664210"/>
                  </a:lnTo>
                  <a:lnTo>
                    <a:pt x="9407652" y="132842"/>
                  </a:lnTo>
                  <a:lnTo>
                    <a:pt x="9400883" y="90838"/>
                  </a:lnTo>
                  <a:lnTo>
                    <a:pt x="9382032" y="54370"/>
                  </a:lnTo>
                  <a:lnTo>
                    <a:pt x="9353281" y="25619"/>
                  </a:lnTo>
                  <a:lnTo>
                    <a:pt x="9316813" y="6768"/>
                  </a:lnTo>
                  <a:lnTo>
                    <a:pt x="9274810" y="0"/>
                  </a:lnTo>
                  <a:close/>
                </a:path>
              </a:pathLst>
            </a:custGeom>
            <a:solidFill>
              <a:srgbClr val="FFFF99">
                <a:alpha val="2117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72034" y="5229606"/>
              <a:ext cx="9408160" cy="797560"/>
            </a:xfrm>
            <a:custGeom>
              <a:avLst/>
              <a:gdLst/>
              <a:ahLst/>
              <a:cxnLst/>
              <a:rect l="l" t="t" r="r" b="b"/>
              <a:pathLst>
                <a:path w="9408160" h="797560">
                  <a:moveTo>
                    <a:pt x="0" y="132842"/>
                  </a:moveTo>
                  <a:lnTo>
                    <a:pt x="6772" y="90838"/>
                  </a:lnTo>
                  <a:lnTo>
                    <a:pt x="25630" y="54370"/>
                  </a:lnTo>
                  <a:lnTo>
                    <a:pt x="54386" y="25619"/>
                  </a:lnTo>
                  <a:lnTo>
                    <a:pt x="90853" y="6768"/>
                  </a:lnTo>
                  <a:lnTo>
                    <a:pt x="132841" y="0"/>
                  </a:lnTo>
                  <a:lnTo>
                    <a:pt x="9274810" y="0"/>
                  </a:lnTo>
                  <a:lnTo>
                    <a:pt x="9316813" y="6768"/>
                  </a:lnTo>
                  <a:lnTo>
                    <a:pt x="9353281" y="25619"/>
                  </a:lnTo>
                  <a:lnTo>
                    <a:pt x="9382032" y="54370"/>
                  </a:lnTo>
                  <a:lnTo>
                    <a:pt x="9400883" y="90838"/>
                  </a:lnTo>
                  <a:lnTo>
                    <a:pt x="9407652" y="132842"/>
                  </a:lnTo>
                  <a:lnTo>
                    <a:pt x="9407652" y="664210"/>
                  </a:lnTo>
                  <a:lnTo>
                    <a:pt x="9400883" y="706198"/>
                  </a:lnTo>
                  <a:lnTo>
                    <a:pt x="9382032" y="742665"/>
                  </a:lnTo>
                  <a:lnTo>
                    <a:pt x="9353281" y="771421"/>
                  </a:lnTo>
                  <a:lnTo>
                    <a:pt x="9316813" y="790279"/>
                  </a:lnTo>
                  <a:lnTo>
                    <a:pt x="9274810" y="797052"/>
                  </a:lnTo>
                  <a:lnTo>
                    <a:pt x="132841" y="797052"/>
                  </a:lnTo>
                  <a:lnTo>
                    <a:pt x="90853" y="790279"/>
                  </a:lnTo>
                  <a:lnTo>
                    <a:pt x="54386" y="771421"/>
                  </a:lnTo>
                  <a:lnTo>
                    <a:pt x="25630" y="742665"/>
                  </a:lnTo>
                  <a:lnTo>
                    <a:pt x="6772" y="706198"/>
                  </a:lnTo>
                  <a:lnTo>
                    <a:pt x="0" y="664210"/>
                  </a:lnTo>
                  <a:lnTo>
                    <a:pt x="0" y="132842"/>
                  </a:lnTo>
                  <a:close/>
                </a:path>
              </a:pathLst>
            </a:custGeom>
            <a:ln w="28956">
              <a:solidFill>
                <a:srgbClr val="0000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79500" y="5299328"/>
            <a:ext cx="85915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3215" marR="5080" indent="-158115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Verdana"/>
                <a:cs typeface="Verdana"/>
              </a:rPr>
              <a:t>Strict </a:t>
            </a:r>
            <a:r>
              <a:rPr sz="2000" b="1" dirty="0">
                <a:latin typeface="Verdana"/>
                <a:cs typeface="Verdana"/>
              </a:rPr>
              <a:t>compliance with the approved modes of technological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operations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require</a:t>
            </a:r>
            <a:r>
              <a:rPr sz="2000" b="1" dirty="0">
                <a:latin typeface="Verdana"/>
                <a:cs typeface="Verdana"/>
              </a:rPr>
              <a:t> the</a:t>
            </a:r>
            <a:r>
              <a:rPr sz="2000" b="1" spc="-5" dirty="0">
                <a:latin typeface="Verdana"/>
                <a:cs typeface="Verdana"/>
              </a:rPr>
              <a:t> GMP</a:t>
            </a:r>
            <a:r>
              <a:rPr sz="2000" b="1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principles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73451" y="74676"/>
            <a:ext cx="4982717" cy="640841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TECHNOLOGICAL</a:t>
            </a:r>
            <a:r>
              <a:rPr spc="-25" dirty="0"/>
              <a:t> </a:t>
            </a:r>
            <a:r>
              <a:rPr spc="-5" dirty="0"/>
              <a:t>PROCESS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23</a:t>
            </a:fld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59" y="1854708"/>
              <a:ext cx="9495282" cy="168630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41554" y="1844802"/>
              <a:ext cx="9465945" cy="1656714"/>
            </a:xfrm>
            <a:custGeom>
              <a:avLst/>
              <a:gdLst/>
              <a:ahLst/>
              <a:cxnLst/>
              <a:rect l="l" t="t" r="r" b="b"/>
              <a:pathLst>
                <a:path w="9465945" h="1656714">
                  <a:moveTo>
                    <a:pt x="9189466" y="0"/>
                  </a:moveTo>
                  <a:lnTo>
                    <a:pt x="276098" y="0"/>
                  </a:lnTo>
                  <a:lnTo>
                    <a:pt x="226467" y="4446"/>
                  </a:lnTo>
                  <a:lnTo>
                    <a:pt x="179756" y="17268"/>
                  </a:lnTo>
                  <a:lnTo>
                    <a:pt x="136744" y="37686"/>
                  </a:lnTo>
                  <a:lnTo>
                    <a:pt x="98209" y="64920"/>
                  </a:lnTo>
                  <a:lnTo>
                    <a:pt x="64933" y="98194"/>
                  </a:lnTo>
                  <a:lnTo>
                    <a:pt x="37694" y="136727"/>
                  </a:lnTo>
                  <a:lnTo>
                    <a:pt x="17272" y="179741"/>
                  </a:lnTo>
                  <a:lnTo>
                    <a:pt x="4448" y="226457"/>
                  </a:lnTo>
                  <a:lnTo>
                    <a:pt x="0" y="276098"/>
                  </a:lnTo>
                  <a:lnTo>
                    <a:pt x="0" y="1380489"/>
                  </a:lnTo>
                  <a:lnTo>
                    <a:pt x="4448" y="1430130"/>
                  </a:lnTo>
                  <a:lnTo>
                    <a:pt x="17272" y="1476846"/>
                  </a:lnTo>
                  <a:lnTo>
                    <a:pt x="37694" y="1519860"/>
                  </a:lnTo>
                  <a:lnTo>
                    <a:pt x="64933" y="1558393"/>
                  </a:lnTo>
                  <a:lnTo>
                    <a:pt x="98209" y="1591667"/>
                  </a:lnTo>
                  <a:lnTo>
                    <a:pt x="136744" y="1618901"/>
                  </a:lnTo>
                  <a:lnTo>
                    <a:pt x="179756" y="1639319"/>
                  </a:lnTo>
                  <a:lnTo>
                    <a:pt x="226467" y="1652141"/>
                  </a:lnTo>
                  <a:lnTo>
                    <a:pt x="276098" y="1656588"/>
                  </a:lnTo>
                  <a:lnTo>
                    <a:pt x="9189466" y="1656588"/>
                  </a:lnTo>
                  <a:lnTo>
                    <a:pt x="9239106" y="1652141"/>
                  </a:lnTo>
                  <a:lnTo>
                    <a:pt x="9285822" y="1639319"/>
                  </a:lnTo>
                  <a:lnTo>
                    <a:pt x="9328836" y="1618901"/>
                  </a:lnTo>
                  <a:lnTo>
                    <a:pt x="9367369" y="1591667"/>
                  </a:lnTo>
                  <a:lnTo>
                    <a:pt x="9400643" y="1558393"/>
                  </a:lnTo>
                  <a:lnTo>
                    <a:pt x="9427877" y="1519860"/>
                  </a:lnTo>
                  <a:lnTo>
                    <a:pt x="9448295" y="1476846"/>
                  </a:lnTo>
                  <a:lnTo>
                    <a:pt x="9461117" y="1430130"/>
                  </a:lnTo>
                  <a:lnTo>
                    <a:pt x="9465564" y="1380489"/>
                  </a:lnTo>
                  <a:lnTo>
                    <a:pt x="9465564" y="276098"/>
                  </a:lnTo>
                  <a:lnTo>
                    <a:pt x="9461117" y="226457"/>
                  </a:lnTo>
                  <a:lnTo>
                    <a:pt x="9448295" y="179741"/>
                  </a:lnTo>
                  <a:lnTo>
                    <a:pt x="9427877" y="136727"/>
                  </a:lnTo>
                  <a:lnTo>
                    <a:pt x="9400643" y="98194"/>
                  </a:lnTo>
                  <a:lnTo>
                    <a:pt x="9367369" y="64920"/>
                  </a:lnTo>
                  <a:lnTo>
                    <a:pt x="9328836" y="37686"/>
                  </a:lnTo>
                  <a:lnTo>
                    <a:pt x="9285822" y="17268"/>
                  </a:lnTo>
                  <a:lnTo>
                    <a:pt x="9239106" y="4446"/>
                  </a:lnTo>
                  <a:lnTo>
                    <a:pt x="91894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1554" y="1844802"/>
              <a:ext cx="9465945" cy="1656714"/>
            </a:xfrm>
            <a:custGeom>
              <a:avLst/>
              <a:gdLst/>
              <a:ahLst/>
              <a:cxnLst/>
              <a:rect l="l" t="t" r="r" b="b"/>
              <a:pathLst>
                <a:path w="9465945" h="1656714">
                  <a:moveTo>
                    <a:pt x="0" y="276098"/>
                  </a:moveTo>
                  <a:lnTo>
                    <a:pt x="4448" y="226457"/>
                  </a:lnTo>
                  <a:lnTo>
                    <a:pt x="17272" y="179741"/>
                  </a:lnTo>
                  <a:lnTo>
                    <a:pt x="37694" y="136727"/>
                  </a:lnTo>
                  <a:lnTo>
                    <a:pt x="64933" y="98194"/>
                  </a:lnTo>
                  <a:lnTo>
                    <a:pt x="98209" y="64920"/>
                  </a:lnTo>
                  <a:lnTo>
                    <a:pt x="136744" y="37686"/>
                  </a:lnTo>
                  <a:lnTo>
                    <a:pt x="179756" y="17268"/>
                  </a:lnTo>
                  <a:lnTo>
                    <a:pt x="226467" y="4446"/>
                  </a:lnTo>
                  <a:lnTo>
                    <a:pt x="276098" y="0"/>
                  </a:lnTo>
                  <a:lnTo>
                    <a:pt x="9189466" y="0"/>
                  </a:lnTo>
                  <a:lnTo>
                    <a:pt x="9239106" y="4446"/>
                  </a:lnTo>
                  <a:lnTo>
                    <a:pt x="9285822" y="17268"/>
                  </a:lnTo>
                  <a:lnTo>
                    <a:pt x="9328836" y="37686"/>
                  </a:lnTo>
                  <a:lnTo>
                    <a:pt x="9367369" y="64920"/>
                  </a:lnTo>
                  <a:lnTo>
                    <a:pt x="9400643" y="98194"/>
                  </a:lnTo>
                  <a:lnTo>
                    <a:pt x="9427877" y="136727"/>
                  </a:lnTo>
                  <a:lnTo>
                    <a:pt x="9448295" y="179741"/>
                  </a:lnTo>
                  <a:lnTo>
                    <a:pt x="9461117" y="226457"/>
                  </a:lnTo>
                  <a:lnTo>
                    <a:pt x="9465564" y="276098"/>
                  </a:lnTo>
                  <a:lnTo>
                    <a:pt x="9465564" y="1380489"/>
                  </a:lnTo>
                  <a:lnTo>
                    <a:pt x="9461117" y="1430130"/>
                  </a:lnTo>
                  <a:lnTo>
                    <a:pt x="9448295" y="1476846"/>
                  </a:lnTo>
                  <a:lnTo>
                    <a:pt x="9427877" y="1519860"/>
                  </a:lnTo>
                  <a:lnTo>
                    <a:pt x="9400643" y="1558393"/>
                  </a:lnTo>
                  <a:lnTo>
                    <a:pt x="9367369" y="1591667"/>
                  </a:lnTo>
                  <a:lnTo>
                    <a:pt x="9328836" y="1618901"/>
                  </a:lnTo>
                  <a:lnTo>
                    <a:pt x="9285822" y="1639319"/>
                  </a:lnTo>
                  <a:lnTo>
                    <a:pt x="9239106" y="1652141"/>
                  </a:lnTo>
                  <a:lnTo>
                    <a:pt x="9189466" y="1656588"/>
                  </a:lnTo>
                  <a:lnTo>
                    <a:pt x="276098" y="1656588"/>
                  </a:lnTo>
                  <a:lnTo>
                    <a:pt x="226467" y="1652141"/>
                  </a:lnTo>
                  <a:lnTo>
                    <a:pt x="179756" y="1639319"/>
                  </a:lnTo>
                  <a:lnTo>
                    <a:pt x="136744" y="1618901"/>
                  </a:lnTo>
                  <a:lnTo>
                    <a:pt x="98209" y="1591667"/>
                  </a:lnTo>
                  <a:lnTo>
                    <a:pt x="64933" y="1558393"/>
                  </a:lnTo>
                  <a:lnTo>
                    <a:pt x="37694" y="1519860"/>
                  </a:lnTo>
                  <a:lnTo>
                    <a:pt x="17272" y="1476846"/>
                  </a:lnTo>
                  <a:lnTo>
                    <a:pt x="4448" y="1430130"/>
                  </a:lnTo>
                  <a:lnTo>
                    <a:pt x="0" y="1380489"/>
                  </a:lnTo>
                  <a:lnTo>
                    <a:pt x="0" y="276098"/>
                  </a:lnTo>
                  <a:close/>
                </a:path>
              </a:pathLst>
            </a:custGeom>
            <a:ln w="28956">
              <a:solidFill>
                <a:srgbClr val="2D52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16355" y="2047748"/>
            <a:ext cx="831088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Verdana"/>
                <a:cs typeface="Verdana"/>
              </a:rPr>
              <a:t>"The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quality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drugs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should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be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predetermined</a:t>
            </a:r>
            <a:endParaRPr sz="20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principles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GMP"(excerpt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from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EU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89/341/EES).</a:t>
            </a:r>
            <a:endParaRPr sz="2000">
              <a:latin typeface="Verdana"/>
              <a:cs typeface="Verdana"/>
            </a:endParaRPr>
          </a:p>
          <a:p>
            <a:pPr marL="6350" algn="ctr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In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Ukraine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there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is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guide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42-01-2001 "Drugs.</a:t>
            </a:r>
            <a:endParaRPr sz="2000">
              <a:latin typeface="Verdana"/>
              <a:cs typeface="Verdana"/>
            </a:endParaRPr>
          </a:p>
          <a:p>
            <a:pPr marR="75565" algn="ctr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Good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manufacturing</a:t>
            </a:r>
            <a:r>
              <a:rPr sz="2000" b="1" spc="-6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practice"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85801" y="4062857"/>
            <a:ext cx="9496425" cy="1163320"/>
            <a:chOff x="185801" y="4062857"/>
            <a:chExt cx="9496425" cy="1163320"/>
          </a:xfrm>
        </p:grpSpPr>
        <p:sp>
          <p:nvSpPr>
            <p:cNvPr id="8" name="object 8"/>
            <p:cNvSpPr/>
            <p:nvPr/>
          </p:nvSpPr>
          <p:spPr>
            <a:xfrm>
              <a:off x="200406" y="4077462"/>
              <a:ext cx="9467215" cy="1134110"/>
            </a:xfrm>
            <a:custGeom>
              <a:avLst/>
              <a:gdLst/>
              <a:ahLst/>
              <a:cxnLst/>
              <a:rect l="l" t="t" r="r" b="b"/>
              <a:pathLst>
                <a:path w="9467215" h="1134110">
                  <a:moveTo>
                    <a:pt x="9278112" y="0"/>
                  </a:moveTo>
                  <a:lnTo>
                    <a:pt x="188976" y="0"/>
                  </a:lnTo>
                  <a:lnTo>
                    <a:pt x="138738" y="6748"/>
                  </a:lnTo>
                  <a:lnTo>
                    <a:pt x="93596" y="25795"/>
                  </a:lnTo>
                  <a:lnTo>
                    <a:pt x="55349" y="55340"/>
                  </a:lnTo>
                  <a:lnTo>
                    <a:pt x="25800" y="93584"/>
                  </a:lnTo>
                  <a:lnTo>
                    <a:pt x="6750" y="138729"/>
                  </a:lnTo>
                  <a:lnTo>
                    <a:pt x="0" y="188975"/>
                  </a:lnTo>
                  <a:lnTo>
                    <a:pt x="0" y="944880"/>
                  </a:lnTo>
                  <a:lnTo>
                    <a:pt x="6750" y="995126"/>
                  </a:lnTo>
                  <a:lnTo>
                    <a:pt x="25800" y="1040271"/>
                  </a:lnTo>
                  <a:lnTo>
                    <a:pt x="55349" y="1078515"/>
                  </a:lnTo>
                  <a:lnTo>
                    <a:pt x="93596" y="1108060"/>
                  </a:lnTo>
                  <a:lnTo>
                    <a:pt x="138738" y="1127107"/>
                  </a:lnTo>
                  <a:lnTo>
                    <a:pt x="188976" y="1133856"/>
                  </a:lnTo>
                  <a:lnTo>
                    <a:pt x="9278112" y="1133856"/>
                  </a:lnTo>
                  <a:lnTo>
                    <a:pt x="9328358" y="1127107"/>
                  </a:lnTo>
                  <a:lnTo>
                    <a:pt x="9373503" y="1108060"/>
                  </a:lnTo>
                  <a:lnTo>
                    <a:pt x="9411747" y="1078515"/>
                  </a:lnTo>
                  <a:lnTo>
                    <a:pt x="9441292" y="1040271"/>
                  </a:lnTo>
                  <a:lnTo>
                    <a:pt x="9460339" y="995126"/>
                  </a:lnTo>
                  <a:lnTo>
                    <a:pt x="9467088" y="944880"/>
                  </a:lnTo>
                  <a:lnTo>
                    <a:pt x="9467088" y="188975"/>
                  </a:lnTo>
                  <a:lnTo>
                    <a:pt x="9460339" y="138729"/>
                  </a:lnTo>
                  <a:lnTo>
                    <a:pt x="9441292" y="93584"/>
                  </a:lnTo>
                  <a:lnTo>
                    <a:pt x="9411747" y="55340"/>
                  </a:lnTo>
                  <a:lnTo>
                    <a:pt x="9373503" y="25795"/>
                  </a:lnTo>
                  <a:lnTo>
                    <a:pt x="9328358" y="6748"/>
                  </a:lnTo>
                  <a:lnTo>
                    <a:pt x="9278112" y="0"/>
                  </a:lnTo>
                  <a:close/>
                </a:path>
              </a:pathLst>
            </a:custGeom>
            <a:solidFill>
              <a:srgbClr val="FFFF99">
                <a:alpha val="2117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0406" y="4077462"/>
              <a:ext cx="9467215" cy="1134110"/>
            </a:xfrm>
            <a:custGeom>
              <a:avLst/>
              <a:gdLst/>
              <a:ahLst/>
              <a:cxnLst/>
              <a:rect l="l" t="t" r="r" b="b"/>
              <a:pathLst>
                <a:path w="9467215" h="1134110">
                  <a:moveTo>
                    <a:pt x="0" y="188975"/>
                  </a:moveTo>
                  <a:lnTo>
                    <a:pt x="6750" y="138729"/>
                  </a:lnTo>
                  <a:lnTo>
                    <a:pt x="25800" y="93584"/>
                  </a:lnTo>
                  <a:lnTo>
                    <a:pt x="55349" y="55340"/>
                  </a:lnTo>
                  <a:lnTo>
                    <a:pt x="93596" y="25795"/>
                  </a:lnTo>
                  <a:lnTo>
                    <a:pt x="138738" y="6748"/>
                  </a:lnTo>
                  <a:lnTo>
                    <a:pt x="188976" y="0"/>
                  </a:lnTo>
                  <a:lnTo>
                    <a:pt x="9278112" y="0"/>
                  </a:lnTo>
                  <a:lnTo>
                    <a:pt x="9328358" y="6748"/>
                  </a:lnTo>
                  <a:lnTo>
                    <a:pt x="9373503" y="25795"/>
                  </a:lnTo>
                  <a:lnTo>
                    <a:pt x="9411747" y="55340"/>
                  </a:lnTo>
                  <a:lnTo>
                    <a:pt x="9441292" y="93584"/>
                  </a:lnTo>
                  <a:lnTo>
                    <a:pt x="9460339" y="138729"/>
                  </a:lnTo>
                  <a:lnTo>
                    <a:pt x="9467088" y="188975"/>
                  </a:lnTo>
                  <a:lnTo>
                    <a:pt x="9467088" y="944880"/>
                  </a:lnTo>
                  <a:lnTo>
                    <a:pt x="9460339" y="995126"/>
                  </a:lnTo>
                  <a:lnTo>
                    <a:pt x="9441292" y="1040271"/>
                  </a:lnTo>
                  <a:lnTo>
                    <a:pt x="9411747" y="1078515"/>
                  </a:lnTo>
                  <a:lnTo>
                    <a:pt x="9373503" y="1108060"/>
                  </a:lnTo>
                  <a:lnTo>
                    <a:pt x="9328358" y="1127107"/>
                  </a:lnTo>
                  <a:lnTo>
                    <a:pt x="9278112" y="1133856"/>
                  </a:lnTo>
                  <a:lnTo>
                    <a:pt x="188976" y="1133856"/>
                  </a:lnTo>
                  <a:lnTo>
                    <a:pt x="138738" y="1127107"/>
                  </a:lnTo>
                  <a:lnTo>
                    <a:pt x="93596" y="1108060"/>
                  </a:lnTo>
                  <a:lnTo>
                    <a:pt x="55349" y="1078515"/>
                  </a:lnTo>
                  <a:lnTo>
                    <a:pt x="25800" y="1040271"/>
                  </a:lnTo>
                  <a:lnTo>
                    <a:pt x="6750" y="995126"/>
                  </a:lnTo>
                  <a:lnTo>
                    <a:pt x="0" y="944880"/>
                  </a:lnTo>
                  <a:lnTo>
                    <a:pt x="0" y="188975"/>
                  </a:lnTo>
                  <a:close/>
                </a:path>
              </a:pathLst>
            </a:custGeom>
            <a:ln w="28956">
              <a:solidFill>
                <a:srgbClr val="437821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18387" y="4160011"/>
            <a:ext cx="7427595" cy="943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CC0000"/>
                </a:solidFill>
                <a:latin typeface="Verdana"/>
                <a:cs typeface="Verdana"/>
              </a:rPr>
              <a:t>GMP</a:t>
            </a:r>
            <a:r>
              <a:rPr sz="2000" b="1" dirty="0">
                <a:solidFill>
                  <a:srgbClr val="CC0000"/>
                </a:solidFill>
                <a:latin typeface="Verdana"/>
                <a:cs typeface="Verdana"/>
              </a:rPr>
              <a:t> –</a:t>
            </a:r>
            <a:r>
              <a:rPr sz="2000" b="1" spc="-5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Good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Manufacturing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Practice</a:t>
            </a:r>
            <a:endParaRPr sz="20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  <a:spcBef>
                <a:spcPts val="25"/>
              </a:spcBef>
            </a:pPr>
            <a:r>
              <a:rPr sz="2000" b="1" spc="-5" dirty="0">
                <a:latin typeface="Verdana"/>
                <a:cs typeface="Verdana"/>
              </a:rPr>
              <a:t>Good </a:t>
            </a:r>
            <a:r>
              <a:rPr sz="2000" b="1" dirty="0">
                <a:latin typeface="Verdana"/>
                <a:cs typeface="Verdana"/>
              </a:rPr>
              <a:t>manufacturing </a:t>
            </a:r>
            <a:r>
              <a:rPr sz="2000" b="1" spc="-5" dirty="0">
                <a:latin typeface="Verdana"/>
                <a:cs typeface="Verdana"/>
              </a:rPr>
              <a:t>practices: </a:t>
            </a:r>
            <a:r>
              <a:rPr sz="2000" b="1" dirty="0">
                <a:latin typeface="Verdana"/>
                <a:cs typeface="Verdana"/>
              </a:rPr>
              <a:t>a </a:t>
            </a:r>
            <a:r>
              <a:rPr sz="2000" b="1" spc="-5" dirty="0">
                <a:latin typeface="Verdana"/>
                <a:cs typeface="Verdana"/>
              </a:rPr>
              <a:t>set </a:t>
            </a:r>
            <a:r>
              <a:rPr sz="2000" b="1" dirty="0">
                <a:latin typeface="Verdana"/>
                <a:cs typeface="Verdana"/>
              </a:rPr>
              <a:t>of </a:t>
            </a:r>
            <a:r>
              <a:rPr sz="2000" b="1" spc="-5" dirty="0">
                <a:latin typeface="Verdana"/>
                <a:cs typeface="Verdana"/>
              </a:rPr>
              <a:t>rules </a:t>
            </a:r>
            <a:r>
              <a:rPr sz="2000" b="1" dirty="0">
                <a:latin typeface="Verdana"/>
                <a:cs typeface="Verdana"/>
              </a:rPr>
              <a:t>for the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organization</a:t>
            </a:r>
            <a:r>
              <a:rPr sz="2000" b="1" spc="-3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production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and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quality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control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73451" y="74676"/>
            <a:ext cx="4982717" cy="640841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TECHNOLOGICAL</a:t>
            </a:r>
            <a:r>
              <a:rPr spc="-25" dirty="0"/>
              <a:t> </a:t>
            </a:r>
            <a:r>
              <a:rPr spc="-5" dirty="0"/>
              <a:t>PROCESS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24</a:t>
            </a:fld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59" y="1711452"/>
              <a:ext cx="9495282" cy="168478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859" y="1865375"/>
              <a:ext cx="9187434" cy="144856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41554" y="1701546"/>
              <a:ext cx="9465945" cy="1655445"/>
            </a:xfrm>
            <a:custGeom>
              <a:avLst/>
              <a:gdLst/>
              <a:ahLst/>
              <a:cxnLst/>
              <a:rect l="l" t="t" r="r" b="b"/>
              <a:pathLst>
                <a:path w="9465945" h="1655445">
                  <a:moveTo>
                    <a:pt x="9189720" y="0"/>
                  </a:moveTo>
                  <a:lnTo>
                    <a:pt x="275856" y="0"/>
                  </a:lnTo>
                  <a:lnTo>
                    <a:pt x="226271" y="4442"/>
                  </a:lnTo>
                  <a:lnTo>
                    <a:pt x="179602" y="17251"/>
                  </a:lnTo>
                  <a:lnTo>
                    <a:pt x="136627" y="37648"/>
                  </a:lnTo>
                  <a:lnTo>
                    <a:pt x="98126" y="64856"/>
                  </a:lnTo>
                  <a:lnTo>
                    <a:pt x="64878" y="98098"/>
                  </a:lnTo>
                  <a:lnTo>
                    <a:pt x="37663" y="136595"/>
                  </a:lnTo>
                  <a:lnTo>
                    <a:pt x="17258" y="179570"/>
                  </a:lnTo>
                  <a:lnTo>
                    <a:pt x="4444" y="226246"/>
                  </a:lnTo>
                  <a:lnTo>
                    <a:pt x="0" y="275843"/>
                  </a:lnTo>
                  <a:lnTo>
                    <a:pt x="0" y="1379219"/>
                  </a:lnTo>
                  <a:lnTo>
                    <a:pt x="4444" y="1428817"/>
                  </a:lnTo>
                  <a:lnTo>
                    <a:pt x="17258" y="1475493"/>
                  </a:lnTo>
                  <a:lnTo>
                    <a:pt x="37663" y="1518468"/>
                  </a:lnTo>
                  <a:lnTo>
                    <a:pt x="64878" y="1556965"/>
                  </a:lnTo>
                  <a:lnTo>
                    <a:pt x="98126" y="1590207"/>
                  </a:lnTo>
                  <a:lnTo>
                    <a:pt x="136627" y="1617415"/>
                  </a:lnTo>
                  <a:lnTo>
                    <a:pt x="179602" y="1637812"/>
                  </a:lnTo>
                  <a:lnTo>
                    <a:pt x="226271" y="1650621"/>
                  </a:lnTo>
                  <a:lnTo>
                    <a:pt x="275856" y="1655064"/>
                  </a:lnTo>
                  <a:lnTo>
                    <a:pt x="9189720" y="1655064"/>
                  </a:lnTo>
                  <a:lnTo>
                    <a:pt x="9239317" y="1650621"/>
                  </a:lnTo>
                  <a:lnTo>
                    <a:pt x="9285993" y="1637812"/>
                  </a:lnTo>
                  <a:lnTo>
                    <a:pt x="9328968" y="1617415"/>
                  </a:lnTo>
                  <a:lnTo>
                    <a:pt x="9367465" y="1590207"/>
                  </a:lnTo>
                  <a:lnTo>
                    <a:pt x="9400707" y="1556965"/>
                  </a:lnTo>
                  <a:lnTo>
                    <a:pt x="9427915" y="1518468"/>
                  </a:lnTo>
                  <a:lnTo>
                    <a:pt x="9448312" y="1475493"/>
                  </a:lnTo>
                  <a:lnTo>
                    <a:pt x="9461121" y="1428817"/>
                  </a:lnTo>
                  <a:lnTo>
                    <a:pt x="9465564" y="1379219"/>
                  </a:lnTo>
                  <a:lnTo>
                    <a:pt x="9465564" y="275843"/>
                  </a:lnTo>
                  <a:lnTo>
                    <a:pt x="9461121" y="226246"/>
                  </a:lnTo>
                  <a:lnTo>
                    <a:pt x="9448312" y="179570"/>
                  </a:lnTo>
                  <a:lnTo>
                    <a:pt x="9427915" y="136595"/>
                  </a:lnTo>
                  <a:lnTo>
                    <a:pt x="9400707" y="98098"/>
                  </a:lnTo>
                  <a:lnTo>
                    <a:pt x="9367465" y="64856"/>
                  </a:lnTo>
                  <a:lnTo>
                    <a:pt x="9328968" y="37648"/>
                  </a:lnTo>
                  <a:lnTo>
                    <a:pt x="9285993" y="17251"/>
                  </a:lnTo>
                  <a:lnTo>
                    <a:pt x="9239317" y="4442"/>
                  </a:lnTo>
                  <a:lnTo>
                    <a:pt x="9189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1554" y="1701546"/>
              <a:ext cx="9465945" cy="1655445"/>
            </a:xfrm>
            <a:custGeom>
              <a:avLst/>
              <a:gdLst/>
              <a:ahLst/>
              <a:cxnLst/>
              <a:rect l="l" t="t" r="r" b="b"/>
              <a:pathLst>
                <a:path w="9465945" h="1655445">
                  <a:moveTo>
                    <a:pt x="0" y="275843"/>
                  </a:moveTo>
                  <a:lnTo>
                    <a:pt x="4444" y="226246"/>
                  </a:lnTo>
                  <a:lnTo>
                    <a:pt x="17258" y="179570"/>
                  </a:lnTo>
                  <a:lnTo>
                    <a:pt x="37663" y="136595"/>
                  </a:lnTo>
                  <a:lnTo>
                    <a:pt x="64878" y="98098"/>
                  </a:lnTo>
                  <a:lnTo>
                    <a:pt x="98126" y="64856"/>
                  </a:lnTo>
                  <a:lnTo>
                    <a:pt x="136627" y="37648"/>
                  </a:lnTo>
                  <a:lnTo>
                    <a:pt x="179602" y="17251"/>
                  </a:lnTo>
                  <a:lnTo>
                    <a:pt x="226271" y="4442"/>
                  </a:lnTo>
                  <a:lnTo>
                    <a:pt x="275856" y="0"/>
                  </a:lnTo>
                  <a:lnTo>
                    <a:pt x="9189720" y="0"/>
                  </a:lnTo>
                  <a:lnTo>
                    <a:pt x="9239317" y="4442"/>
                  </a:lnTo>
                  <a:lnTo>
                    <a:pt x="9285993" y="17251"/>
                  </a:lnTo>
                  <a:lnTo>
                    <a:pt x="9328968" y="37648"/>
                  </a:lnTo>
                  <a:lnTo>
                    <a:pt x="9367465" y="64856"/>
                  </a:lnTo>
                  <a:lnTo>
                    <a:pt x="9400707" y="98098"/>
                  </a:lnTo>
                  <a:lnTo>
                    <a:pt x="9427915" y="136595"/>
                  </a:lnTo>
                  <a:lnTo>
                    <a:pt x="9448312" y="179570"/>
                  </a:lnTo>
                  <a:lnTo>
                    <a:pt x="9461121" y="226246"/>
                  </a:lnTo>
                  <a:lnTo>
                    <a:pt x="9465564" y="275843"/>
                  </a:lnTo>
                  <a:lnTo>
                    <a:pt x="9465564" y="1379219"/>
                  </a:lnTo>
                  <a:lnTo>
                    <a:pt x="9461121" y="1428817"/>
                  </a:lnTo>
                  <a:lnTo>
                    <a:pt x="9448312" y="1475493"/>
                  </a:lnTo>
                  <a:lnTo>
                    <a:pt x="9427915" y="1518468"/>
                  </a:lnTo>
                  <a:lnTo>
                    <a:pt x="9400707" y="1556965"/>
                  </a:lnTo>
                  <a:lnTo>
                    <a:pt x="9367465" y="1590207"/>
                  </a:lnTo>
                  <a:lnTo>
                    <a:pt x="9328968" y="1617415"/>
                  </a:lnTo>
                  <a:lnTo>
                    <a:pt x="9285993" y="1637812"/>
                  </a:lnTo>
                  <a:lnTo>
                    <a:pt x="9239317" y="1650621"/>
                  </a:lnTo>
                  <a:lnTo>
                    <a:pt x="9189720" y="1655064"/>
                  </a:lnTo>
                  <a:lnTo>
                    <a:pt x="275856" y="1655064"/>
                  </a:lnTo>
                  <a:lnTo>
                    <a:pt x="226271" y="1650621"/>
                  </a:lnTo>
                  <a:lnTo>
                    <a:pt x="179602" y="1637812"/>
                  </a:lnTo>
                  <a:lnTo>
                    <a:pt x="136627" y="1617415"/>
                  </a:lnTo>
                  <a:lnTo>
                    <a:pt x="98126" y="1590207"/>
                  </a:lnTo>
                  <a:lnTo>
                    <a:pt x="64878" y="1556965"/>
                  </a:lnTo>
                  <a:lnTo>
                    <a:pt x="37663" y="1518468"/>
                  </a:lnTo>
                  <a:lnTo>
                    <a:pt x="17258" y="1475493"/>
                  </a:lnTo>
                  <a:lnTo>
                    <a:pt x="4444" y="1428817"/>
                  </a:lnTo>
                  <a:lnTo>
                    <a:pt x="0" y="1379219"/>
                  </a:lnTo>
                  <a:lnTo>
                    <a:pt x="0" y="275843"/>
                  </a:lnTo>
                  <a:close/>
                </a:path>
              </a:pathLst>
            </a:custGeom>
            <a:ln w="28955">
              <a:solidFill>
                <a:srgbClr val="2D52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2138" y="3679698"/>
              <a:ext cx="9333230" cy="1809114"/>
            </a:xfrm>
            <a:custGeom>
              <a:avLst/>
              <a:gdLst/>
              <a:ahLst/>
              <a:cxnLst/>
              <a:rect l="l" t="t" r="r" b="b"/>
              <a:pathLst>
                <a:path w="9333230" h="1809114">
                  <a:moveTo>
                    <a:pt x="9031478" y="0"/>
                  </a:moveTo>
                  <a:lnTo>
                    <a:pt x="301510" y="0"/>
                  </a:lnTo>
                  <a:lnTo>
                    <a:pt x="252603" y="3946"/>
                  </a:lnTo>
                  <a:lnTo>
                    <a:pt x="206208" y="15372"/>
                  </a:lnTo>
                  <a:lnTo>
                    <a:pt x="162948" y="33655"/>
                  </a:lnTo>
                  <a:lnTo>
                    <a:pt x="123441" y="58176"/>
                  </a:lnTo>
                  <a:lnTo>
                    <a:pt x="88309" y="88312"/>
                  </a:lnTo>
                  <a:lnTo>
                    <a:pt x="58173" y="123443"/>
                  </a:lnTo>
                  <a:lnTo>
                    <a:pt x="33653" y="162949"/>
                  </a:lnTo>
                  <a:lnTo>
                    <a:pt x="15370" y="206207"/>
                  </a:lnTo>
                  <a:lnTo>
                    <a:pt x="3946" y="252597"/>
                  </a:lnTo>
                  <a:lnTo>
                    <a:pt x="0" y="301497"/>
                  </a:lnTo>
                  <a:lnTo>
                    <a:pt x="0" y="1507489"/>
                  </a:lnTo>
                  <a:lnTo>
                    <a:pt x="3946" y="1556390"/>
                  </a:lnTo>
                  <a:lnTo>
                    <a:pt x="15370" y="1602780"/>
                  </a:lnTo>
                  <a:lnTo>
                    <a:pt x="33653" y="1646038"/>
                  </a:lnTo>
                  <a:lnTo>
                    <a:pt x="58173" y="1685544"/>
                  </a:lnTo>
                  <a:lnTo>
                    <a:pt x="88309" y="1720675"/>
                  </a:lnTo>
                  <a:lnTo>
                    <a:pt x="123441" y="1750811"/>
                  </a:lnTo>
                  <a:lnTo>
                    <a:pt x="162948" y="1775332"/>
                  </a:lnTo>
                  <a:lnTo>
                    <a:pt x="206208" y="1793615"/>
                  </a:lnTo>
                  <a:lnTo>
                    <a:pt x="252603" y="1805041"/>
                  </a:lnTo>
                  <a:lnTo>
                    <a:pt x="301510" y="1808988"/>
                  </a:lnTo>
                  <a:lnTo>
                    <a:pt x="9031478" y="1808988"/>
                  </a:lnTo>
                  <a:lnTo>
                    <a:pt x="9080378" y="1805041"/>
                  </a:lnTo>
                  <a:lnTo>
                    <a:pt x="9126768" y="1793615"/>
                  </a:lnTo>
                  <a:lnTo>
                    <a:pt x="9170026" y="1775332"/>
                  </a:lnTo>
                  <a:lnTo>
                    <a:pt x="9209532" y="1750811"/>
                  </a:lnTo>
                  <a:lnTo>
                    <a:pt x="9244663" y="1720675"/>
                  </a:lnTo>
                  <a:lnTo>
                    <a:pt x="9274799" y="1685543"/>
                  </a:lnTo>
                  <a:lnTo>
                    <a:pt x="9299320" y="1646038"/>
                  </a:lnTo>
                  <a:lnTo>
                    <a:pt x="9317603" y="1602780"/>
                  </a:lnTo>
                  <a:lnTo>
                    <a:pt x="9329029" y="1556390"/>
                  </a:lnTo>
                  <a:lnTo>
                    <a:pt x="9332976" y="1507489"/>
                  </a:lnTo>
                  <a:lnTo>
                    <a:pt x="9332976" y="301497"/>
                  </a:lnTo>
                  <a:lnTo>
                    <a:pt x="9329029" y="252597"/>
                  </a:lnTo>
                  <a:lnTo>
                    <a:pt x="9317603" y="206207"/>
                  </a:lnTo>
                  <a:lnTo>
                    <a:pt x="9299320" y="162949"/>
                  </a:lnTo>
                  <a:lnTo>
                    <a:pt x="9274799" y="123443"/>
                  </a:lnTo>
                  <a:lnTo>
                    <a:pt x="9244663" y="88312"/>
                  </a:lnTo>
                  <a:lnTo>
                    <a:pt x="9209532" y="58176"/>
                  </a:lnTo>
                  <a:lnTo>
                    <a:pt x="9170026" y="33655"/>
                  </a:lnTo>
                  <a:lnTo>
                    <a:pt x="9126768" y="15372"/>
                  </a:lnTo>
                  <a:lnTo>
                    <a:pt x="9080378" y="3946"/>
                  </a:lnTo>
                  <a:lnTo>
                    <a:pt x="9031478" y="0"/>
                  </a:lnTo>
                  <a:close/>
                </a:path>
              </a:pathLst>
            </a:custGeom>
            <a:solidFill>
              <a:srgbClr val="FFFF99">
                <a:alpha val="2117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2138" y="3679698"/>
              <a:ext cx="9333230" cy="1809114"/>
            </a:xfrm>
            <a:custGeom>
              <a:avLst/>
              <a:gdLst/>
              <a:ahLst/>
              <a:cxnLst/>
              <a:rect l="l" t="t" r="r" b="b"/>
              <a:pathLst>
                <a:path w="9333230" h="1809114">
                  <a:moveTo>
                    <a:pt x="0" y="301497"/>
                  </a:moveTo>
                  <a:lnTo>
                    <a:pt x="3946" y="252597"/>
                  </a:lnTo>
                  <a:lnTo>
                    <a:pt x="15370" y="206207"/>
                  </a:lnTo>
                  <a:lnTo>
                    <a:pt x="33653" y="162949"/>
                  </a:lnTo>
                  <a:lnTo>
                    <a:pt x="58173" y="123443"/>
                  </a:lnTo>
                  <a:lnTo>
                    <a:pt x="88309" y="88312"/>
                  </a:lnTo>
                  <a:lnTo>
                    <a:pt x="123441" y="58176"/>
                  </a:lnTo>
                  <a:lnTo>
                    <a:pt x="162948" y="33655"/>
                  </a:lnTo>
                  <a:lnTo>
                    <a:pt x="206208" y="15372"/>
                  </a:lnTo>
                  <a:lnTo>
                    <a:pt x="252603" y="3946"/>
                  </a:lnTo>
                  <a:lnTo>
                    <a:pt x="301510" y="0"/>
                  </a:lnTo>
                  <a:lnTo>
                    <a:pt x="9031478" y="0"/>
                  </a:lnTo>
                  <a:lnTo>
                    <a:pt x="9080378" y="3946"/>
                  </a:lnTo>
                  <a:lnTo>
                    <a:pt x="9126768" y="15372"/>
                  </a:lnTo>
                  <a:lnTo>
                    <a:pt x="9170026" y="33655"/>
                  </a:lnTo>
                  <a:lnTo>
                    <a:pt x="9209532" y="58176"/>
                  </a:lnTo>
                  <a:lnTo>
                    <a:pt x="9244663" y="88312"/>
                  </a:lnTo>
                  <a:lnTo>
                    <a:pt x="9274799" y="123443"/>
                  </a:lnTo>
                  <a:lnTo>
                    <a:pt x="9299320" y="162949"/>
                  </a:lnTo>
                  <a:lnTo>
                    <a:pt x="9317603" y="206207"/>
                  </a:lnTo>
                  <a:lnTo>
                    <a:pt x="9329029" y="252597"/>
                  </a:lnTo>
                  <a:lnTo>
                    <a:pt x="9332976" y="301497"/>
                  </a:lnTo>
                  <a:lnTo>
                    <a:pt x="9332976" y="1507489"/>
                  </a:lnTo>
                  <a:lnTo>
                    <a:pt x="9329029" y="1556390"/>
                  </a:lnTo>
                  <a:lnTo>
                    <a:pt x="9317603" y="1602780"/>
                  </a:lnTo>
                  <a:lnTo>
                    <a:pt x="9299320" y="1646038"/>
                  </a:lnTo>
                  <a:lnTo>
                    <a:pt x="9274799" y="1685543"/>
                  </a:lnTo>
                  <a:lnTo>
                    <a:pt x="9244663" y="1720675"/>
                  </a:lnTo>
                  <a:lnTo>
                    <a:pt x="9209532" y="1750811"/>
                  </a:lnTo>
                  <a:lnTo>
                    <a:pt x="9170026" y="1775332"/>
                  </a:lnTo>
                  <a:lnTo>
                    <a:pt x="9126768" y="1793615"/>
                  </a:lnTo>
                  <a:lnTo>
                    <a:pt x="9080378" y="1805041"/>
                  </a:lnTo>
                  <a:lnTo>
                    <a:pt x="9031478" y="1808988"/>
                  </a:lnTo>
                  <a:lnTo>
                    <a:pt x="301510" y="1808988"/>
                  </a:lnTo>
                  <a:lnTo>
                    <a:pt x="252603" y="1805041"/>
                  </a:lnTo>
                  <a:lnTo>
                    <a:pt x="206208" y="1793615"/>
                  </a:lnTo>
                  <a:lnTo>
                    <a:pt x="162948" y="1775332"/>
                  </a:lnTo>
                  <a:lnTo>
                    <a:pt x="123441" y="1750811"/>
                  </a:lnTo>
                  <a:lnTo>
                    <a:pt x="88309" y="1720675"/>
                  </a:lnTo>
                  <a:lnTo>
                    <a:pt x="58173" y="1685544"/>
                  </a:lnTo>
                  <a:lnTo>
                    <a:pt x="33653" y="1646038"/>
                  </a:lnTo>
                  <a:lnTo>
                    <a:pt x="15370" y="1602780"/>
                  </a:lnTo>
                  <a:lnTo>
                    <a:pt x="3946" y="1556390"/>
                  </a:lnTo>
                  <a:lnTo>
                    <a:pt x="0" y="1507489"/>
                  </a:lnTo>
                  <a:lnTo>
                    <a:pt x="0" y="301497"/>
                  </a:lnTo>
                  <a:close/>
                </a:path>
              </a:pathLst>
            </a:custGeom>
            <a:ln w="28956">
              <a:solidFill>
                <a:srgbClr val="437821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08508" y="1903222"/>
            <a:ext cx="8832850" cy="3444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860" marR="5080" algn="ctr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Verdana"/>
                <a:cs typeface="Verdana"/>
              </a:rPr>
              <a:t>GMP</a:t>
            </a:r>
            <a:r>
              <a:rPr sz="2000" b="1" spc="10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includes</a:t>
            </a:r>
            <a:r>
              <a:rPr sz="2000" b="1" spc="9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</a:t>
            </a:r>
            <a:r>
              <a:rPr sz="2000" b="1" spc="10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detailed</a:t>
            </a:r>
            <a:r>
              <a:rPr sz="2000" b="1" spc="9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description</a:t>
            </a:r>
            <a:r>
              <a:rPr sz="2000" b="1" spc="9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10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all</a:t>
            </a:r>
            <a:r>
              <a:rPr sz="2000" b="1" spc="114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9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requirements </a:t>
            </a:r>
            <a:r>
              <a:rPr sz="2000" b="1" dirty="0">
                <a:latin typeface="Verdana"/>
                <a:cs typeface="Verdana"/>
              </a:rPr>
              <a:t> of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conditions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production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drugs,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provides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accurate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performance of these </a:t>
            </a:r>
            <a:r>
              <a:rPr sz="2000" b="1" spc="-5" dirty="0">
                <a:latin typeface="Verdana"/>
                <a:cs typeface="Verdana"/>
              </a:rPr>
              <a:t>requirements </a:t>
            </a:r>
            <a:r>
              <a:rPr sz="2000" b="1" dirty="0">
                <a:latin typeface="Verdana"/>
                <a:cs typeface="Verdana"/>
              </a:rPr>
              <a:t>and </a:t>
            </a:r>
            <a:r>
              <a:rPr sz="2000" b="1" spc="-5" dirty="0">
                <a:latin typeface="Verdana"/>
                <a:cs typeface="Verdana"/>
              </a:rPr>
              <a:t>establishes </a:t>
            </a:r>
            <a:r>
              <a:rPr sz="2000" b="1" dirty="0">
                <a:latin typeface="Verdana"/>
                <a:cs typeface="Verdana"/>
              </a:rPr>
              <a:t>the order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strict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control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over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production.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Verdana"/>
              <a:cs typeface="Verdana"/>
            </a:endParaRPr>
          </a:p>
          <a:p>
            <a:pPr marL="12700" marR="525780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In </a:t>
            </a:r>
            <a:r>
              <a:rPr sz="2000" b="1" spc="-5" dirty="0">
                <a:latin typeface="Verdana"/>
                <a:cs typeface="Verdana"/>
              </a:rPr>
              <a:t>GMP </a:t>
            </a:r>
            <a:r>
              <a:rPr sz="2000" b="1" dirty="0">
                <a:latin typeface="Verdana"/>
                <a:cs typeface="Verdana"/>
              </a:rPr>
              <a:t>maximum account and clearly defined the factors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that affect the </a:t>
            </a:r>
            <a:r>
              <a:rPr sz="2000" b="1" spc="-5" dirty="0">
                <a:latin typeface="Verdana"/>
                <a:cs typeface="Verdana"/>
              </a:rPr>
              <a:t>drug </a:t>
            </a:r>
            <a:r>
              <a:rPr sz="2000" b="1" dirty="0">
                <a:latin typeface="Verdana"/>
                <a:cs typeface="Verdana"/>
              </a:rPr>
              <a:t>quality: </a:t>
            </a:r>
            <a:r>
              <a:rPr sz="2000" b="1" spc="-5" dirty="0">
                <a:latin typeface="Verdana"/>
                <a:cs typeface="Verdana"/>
              </a:rPr>
              <a:t>buildings </a:t>
            </a:r>
            <a:r>
              <a:rPr sz="2000" b="1" dirty="0">
                <a:latin typeface="Verdana"/>
                <a:cs typeface="Verdana"/>
              </a:rPr>
              <a:t>and facilities, staff,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equipment, organization and implementation </a:t>
            </a:r>
            <a:r>
              <a:rPr sz="2000" b="1" spc="-5" dirty="0">
                <a:latin typeface="Verdana"/>
                <a:cs typeface="Verdana"/>
              </a:rPr>
              <a:t>process, </a:t>
            </a:r>
            <a:r>
              <a:rPr sz="2000" b="1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documentation,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control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5" dirty="0">
                <a:latin typeface="Verdana"/>
                <a:cs typeface="Verdana"/>
              </a:rPr>
              <a:t> production</a:t>
            </a:r>
            <a:r>
              <a:rPr sz="2000" b="1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process,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quality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control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-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finished </a:t>
            </a:r>
            <a:r>
              <a:rPr sz="2000" b="1" spc="-5" dirty="0">
                <a:latin typeface="Verdana"/>
                <a:cs typeface="Verdana"/>
              </a:rPr>
              <a:t>products,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etc.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73451" y="74676"/>
            <a:ext cx="4982717" cy="640841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TECHNOLOGICAL</a:t>
            </a:r>
            <a:r>
              <a:rPr spc="-25" dirty="0"/>
              <a:t> </a:t>
            </a:r>
            <a:r>
              <a:rPr spc="-5" dirty="0"/>
              <a:t>PROCESS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25</a:t>
            </a:fld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6871" y="5711951"/>
              <a:ext cx="5965698" cy="60426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456432" y="6233160"/>
              <a:ext cx="5491480" cy="0"/>
            </a:xfrm>
            <a:custGeom>
              <a:avLst/>
              <a:gdLst/>
              <a:ahLst/>
              <a:cxnLst/>
              <a:rect l="l" t="t" r="r" b="b"/>
              <a:pathLst>
                <a:path w="5491480">
                  <a:moveTo>
                    <a:pt x="0" y="0"/>
                  </a:moveTo>
                  <a:lnTo>
                    <a:pt x="5490971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1756" y="5064251"/>
              <a:ext cx="5887974" cy="60429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668268" y="5585460"/>
              <a:ext cx="5417820" cy="0"/>
            </a:xfrm>
            <a:custGeom>
              <a:avLst/>
              <a:gdLst/>
              <a:ahLst/>
              <a:cxnLst/>
              <a:rect l="l" t="t" r="r" b="b"/>
              <a:pathLst>
                <a:path w="5417820">
                  <a:moveTo>
                    <a:pt x="0" y="0"/>
                  </a:moveTo>
                  <a:lnTo>
                    <a:pt x="541782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10127" y="4415002"/>
              <a:ext cx="5810250" cy="60429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593592" y="4936236"/>
              <a:ext cx="5343525" cy="0"/>
            </a:xfrm>
            <a:custGeom>
              <a:avLst/>
              <a:gdLst/>
              <a:ahLst/>
              <a:cxnLst/>
              <a:rect l="l" t="t" r="r" b="b"/>
              <a:pathLst>
                <a:path w="5343525">
                  <a:moveTo>
                    <a:pt x="0" y="0"/>
                  </a:moveTo>
                  <a:lnTo>
                    <a:pt x="5343144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04259" y="4434839"/>
              <a:ext cx="5346700" cy="0"/>
            </a:xfrm>
            <a:custGeom>
              <a:avLst/>
              <a:gdLst/>
              <a:ahLst/>
              <a:cxnLst/>
              <a:rect l="l" t="t" r="r" b="b"/>
              <a:pathLst>
                <a:path w="5346700">
                  <a:moveTo>
                    <a:pt x="0" y="0"/>
                  </a:moveTo>
                  <a:lnTo>
                    <a:pt x="5346192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22092" y="3767327"/>
              <a:ext cx="5808726" cy="60426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304032" y="4288536"/>
              <a:ext cx="5343525" cy="0"/>
            </a:xfrm>
            <a:custGeom>
              <a:avLst/>
              <a:gdLst/>
              <a:ahLst/>
              <a:cxnLst/>
              <a:rect l="l" t="t" r="r" b="b"/>
              <a:pathLst>
                <a:path w="5343525">
                  <a:moveTo>
                    <a:pt x="0" y="0"/>
                  </a:moveTo>
                  <a:lnTo>
                    <a:pt x="5343144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14700" y="3787139"/>
              <a:ext cx="5346700" cy="0"/>
            </a:xfrm>
            <a:custGeom>
              <a:avLst/>
              <a:gdLst/>
              <a:ahLst/>
              <a:cxnLst/>
              <a:rect l="l" t="t" r="r" b="b"/>
              <a:pathLst>
                <a:path w="5346700">
                  <a:moveTo>
                    <a:pt x="0" y="0"/>
                  </a:moveTo>
                  <a:lnTo>
                    <a:pt x="5346192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2795" y="1484376"/>
              <a:ext cx="9517380" cy="100736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3399" y="1638300"/>
              <a:ext cx="9048750" cy="144246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9016" y="1613916"/>
              <a:ext cx="9048750" cy="144246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22731" y="1627632"/>
              <a:ext cx="9048115" cy="1442085"/>
            </a:xfrm>
            <a:custGeom>
              <a:avLst/>
              <a:gdLst/>
              <a:ahLst/>
              <a:cxnLst/>
              <a:rect l="l" t="t" r="r" b="b"/>
              <a:pathLst>
                <a:path w="9048115" h="1442085">
                  <a:moveTo>
                    <a:pt x="8807704" y="0"/>
                  </a:moveTo>
                  <a:lnTo>
                    <a:pt x="240284" y="0"/>
                  </a:lnTo>
                  <a:lnTo>
                    <a:pt x="191859" y="4881"/>
                  </a:lnTo>
                  <a:lnTo>
                    <a:pt x="146755" y="18881"/>
                  </a:lnTo>
                  <a:lnTo>
                    <a:pt x="105940" y="41034"/>
                  </a:lnTo>
                  <a:lnTo>
                    <a:pt x="70378" y="70373"/>
                  </a:lnTo>
                  <a:lnTo>
                    <a:pt x="41037" y="105934"/>
                  </a:lnTo>
                  <a:lnTo>
                    <a:pt x="18883" y="146750"/>
                  </a:lnTo>
                  <a:lnTo>
                    <a:pt x="4881" y="191855"/>
                  </a:lnTo>
                  <a:lnTo>
                    <a:pt x="0" y="240283"/>
                  </a:lnTo>
                  <a:lnTo>
                    <a:pt x="0" y="1201419"/>
                  </a:lnTo>
                  <a:lnTo>
                    <a:pt x="4881" y="1249848"/>
                  </a:lnTo>
                  <a:lnTo>
                    <a:pt x="18883" y="1294953"/>
                  </a:lnTo>
                  <a:lnTo>
                    <a:pt x="41037" y="1335769"/>
                  </a:lnTo>
                  <a:lnTo>
                    <a:pt x="70378" y="1371330"/>
                  </a:lnTo>
                  <a:lnTo>
                    <a:pt x="105940" y="1400669"/>
                  </a:lnTo>
                  <a:lnTo>
                    <a:pt x="146755" y="1422822"/>
                  </a:lnTo>
                  <a:lnTo>
                    <a:pt x="191859" y="1436822"/>
                  </a:lnTo>
                  <a:lnTo>
                    <a:pt x="240284" y="1441703"/>
                  </a:lnTo>
                  <a:lnTo>
                    <a:pt x="8807704" y="1441703"/>
                  </a:lnTo>
                  <a:lnTo>
                    <a:pt x="8856132" y="1436822"/>
                  </a:lnTo>
                  <a:lnTo>
                    <a:pt x="8901237" y="1422822"/>
                  </a:lnTo>
                  <a:lnTo>
                    <a:pt x="8942053" y="1400669"/>
                  </a:lnTo>
                  <a:lnTo>
                    <a:pt x="8977614" y="1371330"/>
                  </a:lnTo>
                  <a:lnTo>
                    <a:pt x="9006953" y="1335769"/>
                  </a:lnTo>
                  <a:lnTo>
                    <a:pt x="9029106" y="1294953"/>
                  </a:lnTo>
                  <a:lnTo>
                    <a:pt x="9043106" y="1249848"/>
                  </a:lnTo>
                  <a:lnTo>
                    <a:pt x="9047988" y="1201419"/>
                  </a:lnTo>
                  <a:lnTo>
                    <a:pt x="9047988" y="240283"/>
                  </a:lnTo>
                  <a:lnTo>
                    <a:pt x="9043106" y="191855"/>
                  </a:lnTo>
                  <a:lnTo>
                    <a:pt x="9029106" y="146750"/>
                  </a:lnTo>
                  <a:lnTo>
                    <a:pt x="9006953" y="105934"/>
                  </a:lnTo>
                  <a:lnTo>
                    <a:pt x="8977614" y="70373"/>
                  </a:lnTo>
                  <a:lnTo>
                    <a:pt x="8942053" y="41034"/>
                  </a:lnTo>
                  <a:lnTo>
                    <a:pt x="8901237" y="18881"/>
                  </a:lnTo>
                  <a:lnTo>
                    <a:pt x="8856132" y="4881"/>
                  </a:lnTo>
                  <a:lnTo>
                    <a:pt x="88077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20898" y="3890009"/>
            <a:ext cx="55327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Verdana"/>
                <a:cs typeface="Verdana"/>
              </a:rPr>
              <a:t>Qualification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and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specialist </a:t>
            </a:r>
            <a:r>
              <a:rPr sz="2000" b="1" dirty="0">
                <a:latin typeface="Verdana"/>
                <a:cs typeface="Verdana"/>
              </a:rPr>
              <a:t>knowledge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81196" y="5186883"/>
            <a:ext cx="223837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Verdana"/>
                <a:cs typeface="Verdana"/>
              </a:rPr>
              <a:t>Analytical</a:t>
            </a:r>
            <a:r>
              <a:rPr sz="2000" b="1" spc="-8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mind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36797" y="5835192"/>
            <a:ext cx="22618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Verdana"/>
                <a:cs typeface="Verdana"/>
              </a:rPr>
              <a:t>Equipment,</a:t>
            </a:r>
            <a:r>
              <a:rPr sz="2000" b="1" spc="-7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etc.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84988" y="3662171"/>
            <a:ext cx="2992120" cy="2847340"/>
            <a:chOff x="284988" y="3662171"/>
            <a:chExt cx="2992120" cy="2847340"/>
          </a:xfrm>
        </p:grpSpPr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62994" y="5950769"/>
              <a:ext cx="704756" cy="55086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04038" y="3681221"/>
              <a:ext cx="2954020" cy="2809240"/>
            </a:xfrm>
            <a:custGeom>
              <a:avLst/>
              <a:gdLst/>
              <a:ahLst/>
              <a:cxnLst/>
              <a:rect l="l" t="t" r="r" b="b"/>
              <a:pathLst>
                <a:path w="2954020" h="2809240">
                  <a:moveTo>
                    <a:pt x="1476756" y="0"/>
                  </a:moveTo>
                  <a:lnTo>
                    <a:pt x="1427018" y="781"/>
                  </a:lnTo>
                  <a:lnTo>
                    <a:pt x="1377693" y="3109"/>
                  </a:lnTo>
                  <a:lnTo>
                    <a:pt x="1328805" y="6960"/>
                  </a:lnTo>
                  <a:lnTo>
                    <a:pt x="1280381" y="12308"/>
                  </a:lnTo>
                  <a:lnTo>
                    <a:pt x="1232446" y="19129"/>
                  </a:lnTo>
                  <a:lnTo>
                    <a:pt x="1185026" y="27398"/>
                  </a:lnTo>
                  <a:lnTo>
                    <a:pt x="1138148" y="37091"/>
                  </a:lnTo>
                  <a:lnTo>
                    <a:pt x="1091836" y="48183"/>
                  </a:lnTo>
                  <a:lnTo>
                    <a:pt x="1046116" y="60650"/>
                  </a:lnTo>
                  <a:lnTo>
                    <a:pt x="1001015" y="74467"/>
                  </a:lnTo>
                  <a:lnTo>
                    <a:pt x="956559" y="89610"/>
                  </a:lnTo>
                  <a:lnTo>
                    <a:pt x="912772" y="106053"/>
                  </a:lnTo>
                  <a:lnTo>
                    <a:pt x="869682" y="123773"/>
                  </a:lnTo>
                  <a:lnTo>
                    <a:pt x="827314" y="142745"/>
                  </a:lnTo>
                  <a:lnTo>
                    <a:pt x="785693" y="162943"/>
                  </a:lnTo>
                  <a:lnTo>
                    <a:pt x="744846" y="184345"/>
                  </a:lnTo>
                  <a:lnTo>
                    <a:pt x="704798" y="206924"/>
                  </a:lnTo>
                  <a:lnTo>
                    <a:pt x="665576" y="230657"/>
                  </a:lnTo>
                  <a:lnTo>
                    <a:pt x="627204" y="255518"/>
                  </a:lnTo>
                  <a:lnTo>
                    <a:pt x="589710" y="281484"/>
                  </a:lnTo>
                  <a:lnTo>
                    <a:pt x="553118" y="308530"/>
                  </a:lnTo>
                  <a:lnTo>
                    <a:pt x="517455" y="336630"/>
                  </a:lnTo>
                  <a:lnTo>
                    <a:pt x="482747" y="365761"/>
                  </a:lnTo>
                  <a:lnTo>
                    <a:pt x="449018" y="395899"/>
                  </a:lnTo>
                  <a:lnTo>
                    <a:pt x="416296" y="427017"/>
                  </a:lnTo>
                  <a:lnTo>
                    <a:pt x="384606" y="459092"/>
                  </a:lnTo>
                  <a:lnTo>
                    <a:pt x="353974" y="492100"/>
                  </a:lnTo>
                  <a:lnTo>
                    <a:pt x="324425" y="526015"/>
                  </a:lnTo>
                  <a:lnTo>
                    <a:pt x="295986" y="560813"/>
                  </a:lnTo>
                  <a:lnTo>
                    <a:pt x="268682" y="596470"/>
                  </a:lnTo>
                  <a:lnTo>
                    <a:pt x="242539" y="632960"/>
                  </a:lnTo>
                  <a:lnTo>
                    <a:pt x="217584" y="670260"/>
                  </a:lnTo>
                  <a:lnTo>
                    <a:pt x="193841" y="708345"/>
                  </a:lnTo>
                  <a:lnTo>
                    <a:pt x="171337" y="747190"/>
                  </a:lnTo>
                  <a:lnTo>
                    <a:pt x="150098" y="786770"/>
                  </a:lnTo>
                  <a:lnTo>
                    <a:pt x="130149" y="827061"/>
                  </a:lnTo>
                  <a:lnTo>
                    <a:pt x="111516" y="868039"/>
                  </a:lnTo>
                  <a:lnTo>
                    <a:pt x="94226" y="909679"/>
                  </a:lnTo>
                  <a:lnTo>
                    <a:pt x="78303" y="951956"/>
                  </a:lnTo>
                  <a:lnTo>
                    <a:pt x="63774" y="994845"/>
                  </a:lnTo>
                  <a:lnTo>
                    <a:pt x="50665" y="1038323"/>
                  </a:lnTo>
                  <a:lnTo>
                    <a:pt x="39001" y="1082364"/>
                  </a:lnTo>
                  <a:lnTo>
                    <a:pt x="28809" y="1126944"/>
                  </a:lnTo>
                  <a:lnTo>
                    <a:pt x="20114" y="1172038"/>
                  </a:lnTo>
                  <a:lnTo>
                    <a:pt x="12942" y="1217623"/>
                  </a:lnTo>
                  <a:lnTo>
                    <a:pt x="7318" y="1263672"/>
                  </a:lnTo>
                  <a:lnTo>
                    <a:pt x="3269" y="1310162"/>
                  </a:lnTo>
                  <a:lnTo>
                    <a:pt x="821" y="1357068"/>
                  </a:lnTo>
                  <a:lnTo>
                    <a:pt x="0" y="1404365"/>
                  </a:lnTo>
                  <a:lnTo>
                    <a:pt x="821" y="1451664"/>
                  </a:lnTo>
                  <a:lnTo>
                    <a:pt x="3269" y="1498572"/>
                  </a:lnTo>
                  <a:lnTo>
                    <a:pt x="7318" y="1545063"/>
                  </a:lnTo>
                  <a:lnTo>
                    <a:pt x="12942" y="1591114"/>
                  </a:lnTo>
                  <a:lnTo>
                    <a:pt x="20114" y="1636699"/>
                  </a:lnTo>
                  <a:lnTo>
                    <a:pt x="28809" y="1681794"/>
                  </a:lnTo>
                  <a:lnTo>
                    <a:pt x="39001" y="1726375"/>
                  </a:lnTo>
                  <a:lnTo>
                    <a:pt x="50665" y="1770417"/>
                  </a:lnTo>
                  <a:lnTo>
                    <a:pt x="63774" y="1813895"/>
                  </a:lnTo>
                  <a:lnTo>
                    <a:pt x="78303" y="1856785"/>
                  </a:lnTo>
                  <a:lnTo>
                    <a:pt x="94226" y="1899063"/>
                  </a:lnTo>
                  <a:lnTo>
                    <a:pt x="111516" y="1940702"/>
                  </a:lnTo>
                  <a:lnTo>
                    <a:pt x="130149" y="1981681"/>
                  </a:lnTo>
                  <a:lnTo>
                    <a:pt x="150098" y="2021972"/>
                  </a:lnTo>
                  <a:lnTo>
                    <a:pt x="171337" y="2061553"/>
                  </a:lnTo>
                  <a:lnTo>
                    <a:pt x="193841" y="2100397"/>
                  </a:lnTo>
                  <a:lnTo>
                    <a:pt x="217584" y="2138482"/>
                  </a:lnTo>
                  <a:lnTo>
                    <a:pt x="242539" y="2175782"/>
                  </a:lnTo>
                  <a:lnTo>
                    <a:pt x="268682" y="2212272"/>
                  </a:lnTo>
                  <a:lnTo>
                    <a:pt x="295986" y="2247929"/>
                  </a:lnTo>
                  <a:lnTo>
                    <a:pt x="324425" y="2282727"/>
                  </a:lnTo>
                  <a:lnTo>
                    <a:pt x="353974" y="2316642"/>
                  </a:lnTo>
                  <a:lnTo>
                    <a:pt x="384606" y="2349649"/>
                  </a:lnTo>
                  <a:lnTo>
                    <a:pt x="416296" y="2381724"/>
                  </a:lnTo>
                  <a:lnTo>
                    <a:pt x="449018" y="2412842"/>
                  </a:lnTo>
                  <a:lnTo>
                    <a:pt x="482747" y="2442979"/>
                  </a:lnTo>
                  <a:lnTo>
                    <a:pt x="517455" y="2472109"/>
                  </a:lnTo>
                  <a:lnTo>
                    <a:pt x="553118" y="2500209"/>
                  </a:lnTo>
                  <a:lnTo>
                    <a:pt x="589710" y="2527255"/>
                  </a:lnTo>
                  <a:lnTo>
                    <a:pt x="627204" y="2553220"/>
                  </a:lnTo>
                  <a:lnTo>
                    <a:pt x="665576" y="2578081"/>
                  </a:lnTo>
                  <a:lnTo>
                    <a:pt x="704798" y="2601813"/>
                  </a:lnTo>
                  <a:lnTo>
                    <a:pt x="744846" y="2624392"/>
                  </a:lnTo>
                  <a:lnTo>
                    <a:pt x="785693" y="2645793"/>
                  </a:lnTo>
                  <a:lnTo>
                    <a:pt x="827314" y="2665991"/>
                  </a:lnTo>
                  <a:lnTo>
                    <a:pt x="869682" y="2684962"/>
                  </a:lnTo>
                  <a:lnTo>
                    <a:pt x="912772" y="2702681"/>
                  </a:lnTo>
                  <a:lnTo>
                    <a:pt x="956559" y="2719124"/>
                  </a:lnTo>
                  <a:lnTo>
                    <a:pt x="1001015" y="2734266"/>
                  </a:lnTo>
                  <a:lnTo>
                    <a:pt x="1046116" y="2748083"/>
                  </a:lnTo>
                  <a:lnTo>
                    <a:pt x="1091836" y="2760549"/>
                  </a:lnTo>
                  <a:lnTo>
                    <a:pt x="1138148" y="2771641"/>
                  </a:lnTo>
                  <a:lnTo>
                    <a:pt x="1185026" y="2781334"/>
                  </a:lnTo>
                  <a:lnTo>
                    <a:pt x="1232446" y="2789603"/>
                  </a:lnTo>
                  <a:lnTo>
                    <a:pt x="1280381" y="2796424"/>
                  </a:lnTo>
                  <a:lnTo>
                    <a:pt x="1328805" y="2801772"/>
                  </a:lnTo>
                  <a:lnTo>
                    <a:pt x="1377693" y="2805622"/>
                  </a:lnTo>
                  <a:lnTo>
                    <a:pt x="1427018" y="2807950"/>
                  </a:lnTo>
                  <a:lnTo>
                    <a:pt x="1476756" y="2808732"/>
                  </a:lnTo>
                  <a:lnTo>
                    <a:pt x="1526493" y="2807950"/>
                  </a:lnTo>
                  <a:lnTo>
                    <a:pt x="1575818" y="2805622"/>
                  </a:lnTo>
                  <a:lnTo>
                    <a:pt x="1624706" y="2801772"/>
                  </a:lnTo>
                  <a:lnTo>
                    <a:pt x="1673130" y="2796424"/>
                  </a:lnTo>
                  <a:lnTo>
                    <a:pt x="1721065" y="2789603"/>
                  </a:lnTo>
                  <a:lnTo>
                    <a:pt x="1768485" y="2781334"/>
                  </a:lnTo>
                  <a:lnTo>
                    <a:pt x="1815363" y="2771641"/>
                  </a:lnTo>
                  <a:lnTo>
                    <a:pt x="1861675" y="2760549"/>
                  </a:lnTo>
                  <a:lnTo>
                    <a:pt x="1907395" y="2748083"/>
                  </a:lnTo>
                  <a:lnTo>
                    <a:pt x="1952496" y="2734266"/>
                  </a:lnTo>
                  <a:lnTo>
                    <a:pt x="1996952" y="2719124"/>
                  </a:lnTo>
                  <a:lnTo>
                    <a:pt x="2040739" y="2702681"/>
                  </a:lnTo>
                  <a:lnTo>
                    <a:pt x="2083829" y="2684962"/>
                  </a:lnTo>
                  <a:lnTo>
                    <a:pt x="2126197" y="2665991"/>
                  </a:lnTo>
                  <a:lnTo>
                    <a:pt x="2167818" y="2645793"/>
                  </a:lnTo>
                  <a:lnTo>
                    <a:pt x="2208665" y="2624392"/>
                  </a:lnTo>
                  <a:lnTo>
                    <a:pt x="2248713" y="2601813"/>
                  </a:lnTo>
                  <a:lnTo>
                    <a:pt x="2287935" y="2578081"/>
                  </a:lnTo>
                  <a:lnTo>
                    <a:pt x="2326307" y="2553220"/>
                  </a:lnTo>
                  <a:lnTo>
                    <a:pt x="2363801" y="2527255"/>
                  </a:lnTo>
                  <a:lnTo>
                    <a:pt x="2400393" y="2500209"/>
                  </a:lnTo>
                  <a:lnTo>
                    <a:pt x="2436056" y="2472109"/>
                  </a:lnTo>
                  <a:lnTo>
                    <a:pt x="2470764" y="2442979"/>
                  </a:lnTo>
                  <a:lnTo>
                    <a:pt x="2504493" y="2412842"/>
                  </a:lnTo>
                  <a:lnTo>
                    <a:pt x="2537215" y="2381724"/>
                  </a:lnTo>
                  <a:lnTo>
                    <a:pt x="2568905" y="2349649"/>
                  </a:lnTo>
                  <a:lnTo>
                    <a:pt x="2599537" y="2316642"/>
                  </a:lnTo>
                  <a:lnTo>
                    <a:pt x="2629086" y="2282727"/>
                  </a:lnTo>
                  <a:lnTo>
                    <a:pt x="2657525" y="2247929"/>
                  </a:lnTo>
                  <a:lnTo>
                    <a:pt x="2684829" y="2212272"/>
                  </a:lnTo>
                  <a:lnTo>
                    <a:pt x="2710972" y="2175782"/>
                  </a:lnTo>
                  <a:lnTo>
                    <a:pt x="2735927" y="2138482"/>
                  </a:lnTo>
                  <a:lnTo>
                    <a:pt x="2759670" y="2100397"/>
                  </a:lnTo>
                  <a:lnTo>
                    <a:pt x="2782174" y="2061553"/>
                  </a:lnTo>
                  <a:lnTo>
                    <a:pt x="2803413" y="2021972"/>
                  </a:lnTo>
                  <a:lnTo>
                    <a:pt x="2823362" y="1981681"/>
                  </a:lnTo>
                  <a:lnTo>
                    <a:pt x="2841995" y="1940702"/>
                  </a:lnTo>
                  <a:lnTo>
                    <a:pt x="2859285" y="1899063"/>
                  </a:lnTo>
                  <a:lnTo>
                    <a:pt x="2875208" y="1856785"/>
                  </a:lnTo>
                  <a:lnTo>
                    <a:pt x="2889737" y="1813895"/>
                  </a:lnTo>
                  <a:lnTo>
                    <a:pt x="2902846" y="1770417"/>
                  </a:lnTo>
                  <a:lnTo>
                    <a:pt x="2914510" y="1726375"/>
                  </a:lnTo>
                  <a:lnTo>
                    <a:pt x="2924702" y="1681794"/>
                  </a:lnTo>
                  <a:lnTo>
                    <a:pt x="2933397" y="1636699"/>
                  </a:lnTo>
                  <a:lnTo>
                    <a:pt x="2940569" y="1591114"/>
                  </a:lnTo>
                  <a:lnTo>
                    <a:pt x="2946193" y="1545063"/>
                  </a:lnTo>
                  <a:lnTo>
                    <a:pt x="2950242" y="1498572"/>
                  </a:lnTo>
                  <a:lnTo>
                    <a:pt x="2952690" y="1451664"/>
                  </a:lnTo>
                  <a:lnTo>
                    <a:pt x="2953512" y="1404365"/>
                  </a:lnTo>
                  <a:lnTo>
                    <a:pt x="2952690" y="1357068"/>
                  </a:lnTo>
                  <a:lnTo>
                    <a:pt x="2950242" y="1310162"/>
                  </a:lnTo>
                  <a:lnTo>
                    <a:pt x="2946193" y="1263672"/>
                  </a:lnTo>
                  <a:lnTo>
                    <a:pt x="2940569" y="1217623"/>
                  </a:lnTo>
                  <a:lnTo>
                    <a:pt x="2933397" y="1172038"/>
                  </a:lnTo>
                  <a:lnTo>
                    <a:pt x="2924702" y="1126944"/>
                  </a:lnTo>
                  <a:lnTo>
                    <a:pt x="2914510" y="1082364"/>
                  </a:lnTo>
                  <a:lnTo>
                    <a:pt x="2902846" y="1038323"/>
                  </a:lnTo>
                  <a:lnTo>
                    <a:pt x="2889737" y="994845"/>
                  </a:lnTo>
                  <a:lnTo>
                    <a:pt x="2875208" y="951956"/>
                  </a:lnTo>
                  <a:lnTo>
                    <a:pt x="2859285" y="909679"/>
                  </a:lnTo>
                  <a:lnTo>
                    <a:pt x="2841995" y="868039"/>
                  </a:lnTo>
                  <a:lnTo>
                    <a:pt x="2823362" y="827061"/>
                  </a:lnTo>
                  <a:lnTo>
                    <a:pt x="2803413" y="786770"/>
                  </a:lnTo>
                  <a:lnTo>
                    <a:pt x="2782174" y="747190"/>
                  </a:lnTo>
                  <a:lnTo>
                    <a:pt x="2759670" y="708345"/>
                  </a:lnTo>
                  <a:lnTo>
                    <a:pt x="2735927" y="670260"/>
                  </a:lnTo>
                  <a:lnTo>
                    <a:pt x="2710972" y="632960"/>
                  </a:lnTo>
                  <a:lnTo>
                    <a:pt x="2684829" y="596470"/>
                  </a:lnTo>
                  <a:lnTo>
                    <a:pt x="2657525" y="560813"/>
                  </a:lnTo>
                  <a:lnTo>
                    <a:pt x="2629086" y="526015"/>
                  </a:lnTo>
                  <a:lnTo>
                    <a:pt x="2599537" y="492100"/>
                  </a:lnTo>
                  <a:lnTo>
                    <a:pt x="2568905" y="459092"/>
                  </a:lnTo>
                  <a:lnTo>
                    <a:pt x="2537215" y="427017"/>
                  </a:lnTo>
                  <a:lnTo>
                    <a:pt x="2504493" y="395899"/>
                  </a:lnTo>
                  <a:lnTo>
                    <a:pt x="2470764" y="365761"/>
                  </a:lnTo>
                  <a:lnTo>
                    <a:pt x="2436056" y="336630"/>
                  </a:lnTo>
                  <a:lnTo>
                    <a:pt x="2400393" y="308530"/>
                  </a:lnTo>
                  <a:lnTo>
                    <a:pt x="2363801" y="281484"/>
                  </a:lnTo>
                  <a:lnTo>
                    <a:pt x="2326307" y="255518"/>
                  </a:lnTo>
                  <a:lnTo>
                    <a:pt x="2287935" y="230657"/>
                  </a:lnTo>
                  <a:lnTo>
                    <a:pt x="2248713" y="206924"/>
                  </a:lnTo>
                  <a:lnTo>
                    <a:pt x="2208665" y="184345"/>
                  </a:lnTo>
                  <a:lnTo>
                    <a:pt x="2167818" y="162943"/>
                  </a:lnTo>
                  <a:lnTo>
                    <a:pt x="2126197" y="142745"/>
                  </a:lnTo>
                  <a:lnTo>
                    <a:pt x="2083829" y="123773"/>
                  </a:lnTo>
                  <a:lnTo>
                    <a:pt x="2040739" y="106053"/>
                  </a:lnTo>
                  <a:lnTo>
                    <a:pt x="1996952" y="89610"/>
                  </a:lnTo>
                  <a:lnTo>
                    <a:pt x="1952496" y="74467"/>
                  </a:lnTo>
                  <a:lnTo>
                    <a:pt x="1907395" y="60650"/>
                  </a:lnTo>
                  <a:lnTo>
                    <a:pt x="1861675" y="48183"/>
                  </a:lnTo>
                  <a:lnTo>
                    <a:pt x="1815363" y="37091"/>
                  </a:lnTo>
                  <a:lnTo>
                    <a:pt x="1768485" y="27398"/>
                  </a:lnTo>
                  <a:lnTo>
                    <a:pt x="1721065" y="19129"/>
                  </a:lnTo>
                  <a:lnTo>
                    <a:pt x="1673130" y="12308"/>
                  </a:lnTo>
                  <a:lnTo>
                    <a:pt x="1624706" y="6960"/>
                  </a:lnTo>
                  <a:lnTo>
                    <a:pt x="1575818" y="3109"/>
                  </a:lnTo>
                  <a:lnTo>
                    <a:pt x="1526493" y="781"/>
                  </a:lnTo>
                  <a:lnTo>
                    <a:pt x="1476756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4038" y="3681221"/>
              <a:ext cx="2954020" cy="2809240"/>
            </a:xfrm>
            <a:custGeom>
              <a:avLst/>
              <a:gdLst/>
              <a:ahLst/>
              <a:cxnLst/>
              <a:rect l="l" t="t" r="r" b="b"/>
              <a:pathLst>
                <a:path w="2954020" h="2809240">
                  <a:moveTo>
                    <a:pt x="0" y="1404365"/>
                  </a:moveTo>
                  <a:lnTo>
                    <a:pt x="821" y="1357068"/>
                  </a:lnTo>
                  <a:lnTo>
                    <a:pt x="3269" y="1310162"/>
                  </a:lnTo>
                  <a:lnTo>
                    <a:pt x="7318" y="1263672"/>
                  </a:lnTo>
                  <a:lnTo>
                    <a:pt x="12942" y="1217623"/>
                  </a:lnTo>
                  <a:lnTo>
                    <a:pt x="20114" y="1172038"/>
                  </a:lnTo>
                  <a:lnTo>
                    <a:pt x="28809" y="1126944"/>
                  </a:lnTo>
                  <a:lnTo>
                    <a:pt x="39001" y="1082364"/>
                  </a:lnTo>
                  <a:lnTo>
                    <a:pt x="50665" y="1038323"/>
                  </a:lnTo>
                  <a:lnTo>
                    <a:pt x="63774" y="994845"/>
                  </a:lnTo>
                  <a:lnTo>
                    <a:pt x="78303" y="951956"/>
                  </a:lnTo>
                  <a:lnTo>
                    <a:pt x="94226" y="909679"/>
                  </a:lnTo>
                  <a:lnTo>
                    <a:pt x="111516" y="868039"/>
                  </a:lnTo>
                  <a:lnTo>
                    <a:pt x="130149" y="827061"/>
                  </a:lnTo>
                  <a:lnTo>
                    <a:pt x="150098" y="786770"/>
                  </a:lnTo>
                  <a:lnTo>
                    <a:pt x="171337" y="747190"/>
                  </a:lnTo>
                  <a:lnTo>
                    <a:pt x="193841" y="708345"/>
                  </a:lnTo>
                  <a:lnTo>
                    <a:pt x="217584" y="670260"/>
                  </a:lnTo>
                  <a:lnTo>
                    <a:pt x="242539" y="632960"/>
                  </a:lnTo>
                  <a:lnTo>
                    <a:pt x="268682" y="596470"/>
                  </a:lnTo>
                  <a:lnTo>
                    <a:pt x="295986" y="560813"/>
                  </a:lnTo>
                  <a:lnTo>
                    <a:pt x="324425" y="526015"/>
                  </a:lnTo>
                  <a:lnTo>
                    <a:pt x="353974" y="492100"/>
                  </a:lnTo>
                  <a:lnTo>
                    <a:pt x="384606" y="459092"/>
                  </a:lnTo>
                  <a:lnTo>
                    <a:pt x="416296" y="427017"/>
                  </a:lnTo>
                  <a:lnTo>
                    <a:pt x="449018" y="395899"/>
                  </a:lnTo>
                  <a:lnTo>
                    <a:pt x="482747" y="365761"/>
                  </a:lnTo>
                  <a:lnTo>
                    <a:pt x="517455" y="336630"/>
                  </a:lnTo>
                  <a:lnTo>
                    <a:pt x="553118" y="308530"/>
                  </a:lnTo>
                  <a:lnTo>
                    <a:pt x="589710" y="281484"/>
                  </a:lnTo>
                  <a:lnTo>
                    <a:pt x="627204" y="255518"/>
                  </a:lnTo>
                  <a:lnTo>
                    <a:pt x="665576" y="230657"/>
                  </a:lnTo>
                  <a:lnTo>
                    <a:pt x="704798" y="206924"/>
                  </a:lnTo>
                  <a:lnTo>
                    <a:pt x="744846" y="184345"/>
                  </a:lnTo>
                  <a:lnTo>
                    <a:pt x="785693" y="162943"/>
                  </a:lnTo>
                  <a:lnTo>
                    <a:pt x="827314" y="142745"/>
                  </a:lnTo>
                  <a:lnTo>
                    <a:pt x="869682" y="123773"/>
                  </a:lnTo>
                  <a:lnTo>
                    <a:pt x="912772" y="106053"/>
                  </a:lnTo>
                  <a:lnTo>
                    <a:pt x="956559" y="89610"/>
                  </a:lnTo>
                  <a:lnTo>
                    <a:pt x="1001015" y="74467"/>
                  </a:lnTo>
                  <a:lnTo>
                    <a:pt x="1046116" y="60650"/>
                  </a:lnTo>
                  <a:lnTo>
                    <a:pt x="1091836" y="48183"/>
                  </a:lnTo>
                  <a:lnTo>
                    <a:pt x="1138148" y="37091"/>
                  </a:lnTo>
                  <a:lnTo>
                    <a:pt x="1185026" y="27398"/>
                  </a:lnTo>
                  <a:lnTo>
                    <a:pt x="1232446" y="19129"/>
                  </a:lnTo>
                  <a:lnTo>
                    <a:pt x="1280381" y="12308"/>
                  </a:lnTo>
                  <a:lnTo>
                    <a:pt x="1328805" y="6960"/>
                  </a:lnTo>
                  <a:lnTo>
                    <a:pt x="1377693" y="3109"/>
                  </a:lnTo>
                  <a:lnTo>
                    <a:pt x="1427018" y="781"/>
                  </a:lnTo>
                  <a:lnTo>
                    <a:pt x="1476756" y="0"/>
                  </a:lnTo>
                  <a:lnTo>
                    <a:pt x="1526493" y="781"/>
                  </a:lnTo>
                  <a:lnTo>
                    <a:pt x="1575818" y="3109"/>
                  </a:lnTo>
                  <a:lnTo>
                    <a:pt x="1624706" y="6960"/>
                  </a:lnTo>
                  <a:lnTo>
                    <a:pt x="1673130" y="12308"/>
                  </a:lnTo>
                  <a:lnTo>
                    <a:pt x="1721065" y="19129"/>
                  </a:lnTo>
                  <a:lnTo>
                    <a:pt x="1768485" y="27398"/>
                  </a:lnTo>
                  <a:lnTo>
                    <a:pt x="1815363" y="37091"/>
                  </a:lnTo>
                  <a:lnTo>
                    <a:pt x="1861675" y="48183"/>
                  </a:lnTo>
                  <a:lnTo>
                    <a:pt x="1907395" y="60650"/>
                  </a:lnTo>
                  <a:lnTo>
                    <a:pt x="1952496" y="74467"/>
                  </a:lnTo>
                  <a:lnTo>
                    <a:pt x="1996952" y="89610"/>
                  </a:lnTo>
                  <a:lnTo>
                    <a:pt x="2040739" y="106053"/>
                  </a:lnTo>
                  <a:lnTo>
                    <a:pt x="2083829" y="123773"/>
                  </a:lnTo>
                  <a:lnTo>
                    <a:pt x="2126197" y="142745"/>
                  </a:lnTo>
                  <a:lnTo>
                    <a:pt x="2167818" y="162943"/>
                  </a:lnTo>
                  <a:lnTo>
                    <a:pt x="2208665" y="184345"/>
                  </a:lnTo>
                  <a:lnTo>
                    <a:pt x="2248713" y="206924"/>
                  </a:lnTo>
                  <a:lnTo>
                    <a:pt x="2287935" y="230657"/>
                  </a:lnTo>
                  <a:lnTo>
                    <a:pt x="2326307" y="255518"/>
                  </a:lnTo>
                  <a:lnTo>
                    <a:pt x="2363801" y="281484"/>
                  </a:lnTo>
                  <a:lnTo>
                    <a:pt x="2400393" y="308530"/>
                  </a:lnTo>
                  <a:lnTo>
                    <a:pt x="2436056" y="336630"/>
                  </a:lnTo>
                  <a:lnTo>
                    <a:pt x="2470764" y="365761"/>
                  </a:lnTo>
                  <a:lnTo>
                    <a:pt x="2504493" y="395899"/>
                  </a:lnTo>
                  <a:lnTo>
                    <a:pt x="2537215" y="427017"/>
                  </a:lnTo>
                  <a:lnTo>
                    <a:pt x="2568905" y="459092"/>
                  </a:lnTo>
                  <a:lnTo>
                    <a:pt x="2599537" y="492100"/>
                  </a:lnTo>
                  <a:lnTo>
                    <a:pt x="2629086" y="526015"/>
                  </a:lnTo>
                  <a:lnTo>
                    <a:pt x="2657525" y="560813"/>
                  </a:lnTo>
                  <a:lnTo>
                    <a:pt x="2684829" y="596470"/>
                  </a:lnTo>
                  <a:lnTo>
                    <a:pt x="2710972" y="632960"/>
                  </a:lnTo>
                  <a:lnTo>
                    <a:pt x="2735927" y="670260"/>
                  </a:lnTo>
                  <a:lnTo>
                    <a:pt x="2759670" y="708345"/>
                  </a:lnTo>
                  <a:lnTo>
                    <a:pt x="2782174" y="747190"/>
                  </a:lnTo>
                  <a:lnTo>
                    <a:pt x="2803413" y="786770"/>
                  </a:lnTo>
                  <a:lnTo>
                    <a:pt x="2823362" y="827061"/>
                  </a:lnTo>
                  <a:lnTo>
                    <a:pt x="2841995" y="868039"/>
                  </a:lnTo>
                  <a:lnTo>
                    <a:pt x="2859285" y="909679"/>
                  </a:lnTo>
                  <a:lnTo>
                    <a:pt x="2875208" y="951956"/>
                  </a:lnTo>
                  <a:lnTo>
                    <a:pt x="2889737" y="994845"/>
                  </a:lnTo>
                  <a:lnTo>
                    <a:pt x="2902846" y="1038323"/>
                  </a:lnTo>
                  <a:lnTo>
                    <a:pt x="2914510" y="1082364"/>
                  </a:lnTo>
                  <a:lnTo>
                    <a:pt x="2924702" y="1126944"/>
                  </a:lnTo>
                  <a:lnTo>
                    <a:pt x="2933397" y="1172038"/>
                  </a:lnTo>
                  <a:lnTo>
                    <a:pt x="2940569" y="1217623"/>
                  </a:lnTo>
                  <a:lnTo>
                    <a:pt x="2946193" y="1263672"/>
                  </a:lnTo>
                  <a:lnTo>
                    <a:pt x="2950242" y="1310162"/>
                  </a:lnTo>
                  <a:lnTo>
                    <a:pt x="2952690" y="1357068"/>
                  </a:lnTo>
                  <a:lnTo>
                    <a:pt x="2953512" y="1404365"/>
                  </a:lnTo>
                  <a:lnTo>
                    <a:pt x="2952690" y="1451664"/>
                  </a:lnTo>
                  <a:lnTo>
                    <a:pt x="2950242" y="1498572"/>
                  </a:lnTo>
                  <a:lnTo>
                    <a:pt x="2946193" y="1545063"/>
                  </a:lnTo>
                  <a:lnTo>
                    <a:pt x="2940569" y="1591114"/>
                  </a:lnTo>
                  <a:lnTo>
                    <a:pt x="2933397" y="1636699"/>
                  </a:lnTo>
                  <a:lnTo>
                    <a:pt x="2924702" y="1681794"/>
                  </a:lnTo>
                  <a:lnTo>
                    <a:pt x="2914510" y="1726375"/>
                  </a:lnTo>
                  <a:lnTo>
                    <a:pt x="2902846" y="1770417"/>
                  </a:lnTo>
                  <a:lnTo>
                    <a:pt x="2889737" y="1813895"/>
                  </a:lnTo>
                  <a:lnTo>
                    <a:pt x="2875208" y="1856785"/>
                  </a:lnTo>
                  <a:lnTo>
                    <a:pt x="2859285" y="1899063"/>
                  </a:lnTo>
                  <a:lnTo>
                    <a:pt x="2841995" y="1940702"/>
                  </a:lnTo>
                  <a:lnTo>
                    <a:pt x="2823362" y="1981681"/>
                  </a:lnTo>
                  <a:lnTo>
                    <a:pt x="2803413" y="2021972"/>
                  </a:lnTo>
                  <a:lnTo>
                    <a:pt x="2782174" y="2061553"/>
                  </a:lnTo>
                  <a:lnTo>
                    <a:pt x="2759670" y="2100397"/>
                  </a:lnTo>
                  <a:lnTo>
                    <a:pt x="2735927" y="2138482"/>
                  </a:lnTo>
                  <a:lnTo>
                    <a:pt x="2710972" y="2175782"/>
                  </a:lnTo>
                  <a:lnTo>
                    <a:pt x="2684829" y="2212272"/>
                  </a:lnTo>
                  <a:lnTo>
                    <a:pt x="2657525" y="2247929"/>
                  </a:lnTo>
                  <a:lnTo>
                    <a:pt x="2629086" y="2282727"/>
                  </a:lnTo>
                  <a:lnTo>
                    <a:pt x="2599537" y="2316642"/>
                  </a:lnTo>
                  <a:lnTo>
                    <a:pt x="2568905" y="2349649"/>
                  </a:lnTo>
                  <a:lnTo>
                    <a:pt x="2537215" y="2381724"/>
                  </a:lnTo>
                  <a:lnTo>
                    <a:pt x="2504493" y="2412842"/>
                  </a:lnTo>
                  <a:lnTo>
                    <a:pt x="2470764" y="2442979"/>
                  </a:lnTo>
                  <a:lnTo>
                    <a:pt x="2436056" y="2472109"/>
                  </a:lnTo>
                  <a:lnTo>
                    <a:pt x="2400393" y="2500209"/>
                  </a:lnTo>
                  <a:lnTo>
                    <a:pt x="2363801" y="2527255"/>
                  </a:lnTo>
                  <a:lnTo>
                    <a:pt x="2326307" y="2553220"/>
                  </a:lnTo>
                  <a:lnTo>
                    <a:pt x="2287935" y="2578081"/>
                  </a:lnTo>
                  <a:lnTo>
                    <a:pt x="2248713" y="2601813"/>
                  </a:lnTo>
                  <a:lnTo>
                    <a:pt x="2208665" y="2624392"/>
                  </a:lnTo>
                  <a:lnTo>
                    <a:pt x="2167818" y="2645793"/>
                  </a:lnTo>
                  <a:lnTo>
                    <a:pt x="2126197" y="2665991"/>
                  </a:lnTo>
                  <a:lnTo>
                    <a:pt x="2083829" y="2684962"/>
                  </a:lnTo>
                  <a:lnTo>
                    <a:pt x="2040739" y="2702681"/>
                  </a:lnTo>
                  <a:lnTo>
                    <a:pt x="1996952" y="2719124"/>
                  </a:lnTo>
                  <a:lnTo>
                    <a:pt x="1952496" y="2734266"/>
                  </a:lnTo>
                  <a:lnTo>
                    <a:pt x="1907395" y="2748083"/>
                  </a:lnTo>
                  <a:lnTo>
                    <a:pt x="1861675" y="2760549"/>
                  </a:lnTo>
                  <a:lnTo>
                    <a:pt x="1815363" y="2771641"/>
                  </a:lnTo>
                  <a:lnTo>
                    <a:pt x="1768485" y="2781334"/>
                  </a:lnTo>
                  <a:lnTo>
                    <a:pt x="1721065" y="2789603"/>
                  </a:lnTo>
                  <a:lnTo>
                    <a:pt x="1673130" y="2796424"/>
                  </a:lnTo>
                  <a:lnTo>
                    <a:pt x="1624706" y="2801772"/>
                  </a:lnTo>
                  <a:lnTo>
                    <a:pt x="1575818" y="2805622"/>
                  </a:lnTo>
                  <a:lnTo>
                    <a:pt x="1526493" y="2807950"/>
                  </a:lnTo>
                  <a:lnTo>
                    <a:pt x="1476756" y="2808732"/>
                  </a:lnTo>
                  <a:lnTo>
                    <a:pt x="1427018" y="2807950"/>
                  </a:lnTo>
                  <a:lnTo>
                    <a:pt x="1377693" y="2805622"/>
                  </a:lnTo>
                  <a:lnTo>
                    <a:pt x="1328805" y="2801772"/>
                  </a:lnTo>
                  <a:lnTo>
                    <a:pt x="1280381" y="2796424"/>
                  </a:lnTo>
                  <a:lnTo>
                    <a:pt x="1232446" y="2789603"/>
                  </a:lnTo>
                  <a:lnTo>
                    <a:pt x="1185026" y="2781334"/>
                  </a:lnTo>
                  <a:lnTo>
                    <a:pt x="1138148" y="2771641"/>
                  </a:lnTo>
                  <a:lnTo>
                    <a:pt x="1091836" y="2760549"/>
                  </a:lnTo>
                  <a:lnTo>
                    <a:pt x="1046116" y="2748083"/>
                  </a:lnTo>
                  <a:lnTo>
                    <a:pt x="1001015" y="2734266"/>
                  </a:lnTo>
                  <a:lnTo>
                    <a:pt x="956559" y="2719124"/>
                  </a:lnTo>
                  <a:lnTo>
                    <a:pt x="912772" y="2702681"/>
                  </a:lnTo>
                  <a:lnTo>
                    <a:pt x="869682" y="2684962"/>
                  </a:lnTo>
                  <a:lnTo>
                    <a:pt x="827314" y="2665991"/>
                  </a:lnTo>
                  <a:lnTo>
                    <a:pt x="785693" y="2645793"/>
                  </a:lnTo>
                  <a:lnTo>
                    <a:pt x="744846" y="2624392"/>
                  </a:lnTo>
                  <a:lnTo>
                    <a:pt x="704798" y="2601813"/>
                  </a:lnTo>
                  <a:lnTo>
                    <a:pt x="665576" y="2578081"/>
                  </a:lnTo>
                  <a:lnTo>
                    <a:pt x="627204" y="2553220"/>
                  </a:lnTo>
                  <a:lnTo>
                    <a:pt x="589710" y="2527255"/>
                  </a:lnTo>
                  <a:lnTo>
                    <a:pt x="553118" y="2500209"/>
                  </a:lnTo>
                  <a:lnTo>
                    <a:pt x="517455" y="2472109"/>
                  </a:lnTo>
                  <a:lnTo>
                    <a:pt x="482747" y="2442979"/>
                  </a:lnTo>
                  <a:lnTo>
                    <a:pt x="449018" y="2412842"/>
                  </a:lnTo>
                  <a:lnTo>
                    <a:pt x="416296" y="2381724"/>
                  </a:lnTo>
                  <a:lnTo>
                    <a:pt x="384606" y="2349649"/>
                  </a:lnTo>
                  <a:lnTo>
                    <a:pt x="353974" y="2316642"/>
                  </a:lnTo>
                  <a:lnTo>
                    <a:pt x="324425" y="2282727"/>
                  </a:lnTo>
                  <a:lnTo>
                    <a:pt x="295986" y="2247929"/>
                  </a:lnTo>
                  <a:lnTo>
                    <a:pt x="268682" y="2212272"/>
                  </a:lnTo>
                  <a:lnTo>
                    <a:pt x="242539" y="2175782"/>
                  </a:lnTo>
                  <a:lnTo>
                    <a:pt x="217584" y="2138482"/>
                  </a:lnTo>
                  <a:lnTo>
                    <a:pt x="193841" y="2100397"/>
                  </a:lnTo>
                  <a:lnTo>
                    <a:pt x="171337" y="2061553"/>
                  </a:lnTo>
                  <a:lnTo>
                    <a:pt x="150098" y="2021972"/>
                  </a:lnTo>
                  <a:lnTo>
                    <a:pt x="130149" y="1981681"/>
                  </a:lnTo>
                  <a:lnTo>
                    <a:pt x="111516" y="1940702"/>
                  </a:lnTo>
                  <a:lnTo>
                    <a:pt x="94226" y="1899063"/>
                  </a:lnTo>
                  <a:lnTo>
                    <a:pt x="78303" y="1856785"/>
                  </a:lnTo>
                  <a:lnTo>
                    <a:pt x="63774" y="1813895"/>
                  </a:lnTo>
                  <a:lnTo>
                    <a:pt x="50665" y="1770417"/>
                  </a:lnTo>
                  <a:lnTo>
                    <a:pt x="39001" y="1726375"/>
                  </a:lnTo>
                  <a:lnTo>
                    <a:pt x="28809" y="1681794"/>
                  </a:lnTo>
                  <a:lnTo>
                    <a:pt x="20114" y="1636699"/>
                  </a:lnTo>
                  <a:lnTo>
                    <a:pt x="12942" y="1591114"/>
                  </a:lnTo>
                  <a:lnTo>
                    <a:pt x="7318" y="1545063"/>
                  </a:lnTo>
                  <a:lnTo>
                    <a:pt x="3269" y="1498572"/>
                  </a:lnTo>
                  <a:lnTo>
                    <a:pt x="821" y="1451664"/>
                  </a:lnTo>
                  <a:lnTo>
                    <a:pt x="0" y="1404365"/>
                  </a:lnTo>
                  <a:close/>
                </a:path>
              </a:pathLst>
            </a:custGeom>
            <a:ln w="38100">
              <a:solidFill>
                <a:srgbClr val="CF9F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25958" y="3797045"/>
              <a:ext cx="2707005" cy="2577465"/>
            </a:xfrm>
            <a:custGeom>
              <a:avLst/>
              <a:gdLst/>
              <a:ahLst/>
              <a:cxnLst/>
              <a:rect l="l" t="t" r="r" b="b"/>
              <a:pathLst>
                <a:path w="2707005" h="2577465">
                  <a:moveTo>
                    <a:pt x="0" y="1288541"/>
                  </a:moveTo>
                  <a:lnTo>
                    <a:pt x="892" y="1241307"/>
                  </a:lnTo>
                  <a:lnTo>
                    <a:pt x="3549" y="1194501"/>
                  </a:lnTo>
                  <a:lnTo>
                    <a:pt x="7941" y="1148151"/>
                  </a:lnTo>
                  <a:lnTo>
                    <a:pt x="14036" y="1102288"/>
                  </a:lnTo>
                  <a:lnTo>
                    <a:pt x="21803" y="1056941"/>
                  </a:lnTo>
                  <a:lnTo>
                    <a:pt x="31214" y="1012137"/>
                  </a:lnTo>
                  <a:lnTo>
                    <a:pt x="42236" y="967908"/>
                  </a:lnTo>
                  <a:lnTo>
                    <a:pt x="54839" y="924281"/>
                  </a:lnTo>
                  <a:lnTo>
                    <a:pt x="68993" y="881286"/>
                  </a:lnTo>
                  <a:lnTo>
                    <a:pt x="84667" y="838952"/>
                  </a:lnTo>
                  <a:lnTo>
                    <a:pt x="101830" y="797308"/>
                  </a:lnTo>
                  <a:lnTo>
                    <a:pt x="120453" y="756384"/>
                  </a:lnTo>
                  <a:lnTo>
                    <a:pt x="140503" y="716208"/>
                  </a:lnTo>
                  <a:lnTo>
                    <a:pt x="161952" y="676809"/>
                  </a:lnTo>
                  <a:lnTo>
                    <a:pt x="184768" y="638217"/>
                  </a:lnTo>
                  <a:lnTo>
                    <a:pt x="208920" y="600461"/>
                  </a:lnTo>
                  <a:lnTo>
                    <a:pt x="234378" y="563569"/>
                  </a:lnTo>
                  <a:lnTo>
                    <a:pt x="261112" y="527572"/>
                  </a:lnTo>
                  <a:lnTo>
                    <a:pt x="289091" y="492497"/>
                  </a:lnTo>
                  <a:lnTo>
                    <a:pt x="318283" y="458375"/>
                  </a:lnTo>
                  <a:lnTo>
                    <a:pt x="348660" y="425235"/>
                  </a:lnTo>
                  <a:lnTo>
                    <a:pt x="380190" y="393105"/>
                  </a:lnTo>
                  <a:lnTo>
                    <a:pt x="412842" y="362014"/>
                  </a:lnTo>
                  <a:lnTo>
                    <a:pt x="446586" y="331992"/>
                  </a:lnTo>
                  <a:lnTo>
                    <a:pt x="481392" y="303069"/>
                  </a:lnTo>
                  <a:lnTo>
                    <a:pt x="517229" y="275272"/>
                  </a:lnTo>
                  <a:lnTo>
                    <a:pt x="554066" y="248631"/>
                  </a:lnTo>
                  <a:lnTo>
                    <a:pt x="591872" y="223175"/>
                  </a:lnTo>
                  <a:lnTo>
                    <a:pt x="630618" y="198934"/>
                  </a:lnTo>
                  <a:lnTo>
                    <a:pt x="670272" y="175937"/>
                  </a:lnTo>
                  <a:lnTo>
                    <a:pt x="710804" y="154212"/>
                  </a:lnTo>
                  <a:lnTo>
                    <a:pt x="752183" y="133789"/>
                  </a:lnTo>
                  <a:lnTo>
                    <a:pt x="794379" y="114696"/>
                  </a:lnTo>
                  <a:lnTo>
                    <a:pt x="837361" y="96964"/>
                  </a:lnTo>
                  <a:lnTo>
                    <a:pt x="881099" y="80621"/>
                  </a:lnTo>
                  <a:lnTo>
                    <a:pt x="925562" y="65696"/>
                  </a:lnTo>
                  <a:lnTo>
                    <a:pt x="970720" y="52219"/>
                  </a:lnTo>
                  <a:lnTo>
                    <a:pt x="1016541" y="40218"/>
                  </a:lnTo>
                  <a:lnTo>
                    <a:pt x="1062996" y="29722"/>
                  </a:lnTo>
                  <a:lnTo>
                    <a:pt x="1110054" y="20762"/>
                  </a:lnTo>
                  <a:lnTo>
                    <a:pt x="1157683" y="13365"/>
                  </a:lnTo>
                  <a:lnTo>
                    <a:pt x="1205854" y="7561"/>
                  </a:lnTo>
                  <a:lnTo>
                    <a:pt x="1254536" y="3380"/>
                  </a:lnTo>
                  <a:lnTo>
                    <a:pt x="1303699" y="849"/>
                  </a:lnTo>
                  <a:lnTo>
                    <a:pt x="1353312" y="0"/>
                  </a:lnTo>
                  <a:lnTo>
                    <a:pt x="1402923" y="849"/>
                  </a:lnTo>
                  <a:lnTo>
                    <a:pt x="1452085" y="3380"/>
                  </a:lnTo>
                  <a:lnTo>
                    <a:pt x="1500767" y="7561"/>
                  </a:lnTo>
                  <a:lnTo>
                    <a:pt x="1548937" y="13365"/>
                  </a:lnTo>
                  <a:lnTo>
                    <a:pt x="1596566" y="20762"/>
                  </a:lnTo>
                  <a:lnTo>
                    <a:pt x="1643623" y="29722"/>
                  </a:lnTo>
                  <a:lnTo>
                    <a:pt x="1690077" y="40218"/>
                  </a:lnTo>
                  <a:lnTo>
                    <a:pt x="1735898" y="52219"/>
                  </a:lnTo>
                  <a:lnTo>
                    <a:pt x="1781056" y="65696"/>
                  </a:lnTo>
                  <a:lnTo>
                    <a:pt x="1825518" y="80621"/>
                  </a:lnTo>
                  <a:lnTo>
                    <a:pt x="1869256" y="96964"/>
                  </a:lnTo>
                  <a:lnTo>
                    <a:pt x="1912238" y="114696"/>
                  </a:lnTo>
                  <a:lnTo>
                    <a:pt x="1954434" y="133789"/>
                  </a:lnTo>
                  <a:lnTo>
                    <a:pt x="1995814" y="154212"/>
                  </a:lnTo>
                  <a:lnTo>
                    <a:pt x="2036346" y="175937"/>
                  </a:lnTo>
                  <a:lnTo>
                    <a:pt x="2076000" y="198934"/>
                  </a:lnTo>
                  <a:lnTo>
                    <a:pt x="2114745" y="223175"/>
                  </a:lnTo>
                  <a:lnTo>
                    <a:pt x="2152552" y="248631"/>
                  </a:lnTo>
                  <a:lnTo>
                    <a:pt x="2189389" y="275272"/>
                  </a:lnTo>
                  <a:lnTo>
                    <a:pt x="2225226" y="303069"/>
                  </a:lnTo>
                  <a:lnTo>
                    <a:pt x="2260031" y="331992"/>
                  </a:lnTo>
                  <a:lnTo>
                    <a:pt x="2293776" y="362014"/>
                  </a:lnTo>
                  <a:lnTo>
                    <a:pt x="2326428" y="393105"/>
                  </a:lnTo>
                  <a:lnTo>
                    <a:pt x="2357958" y="425235"/>
                  </a:lnTo>
                  <a:lnTo>
                    <a:pt x="2388335" y="458375"/>
                  </a:lnTo>
                  <a:lnTo>
                    <a:pt x="2417529" y="492497"/>
                  </a:lnTo>
                  <a:lnTo>
                    <a:pt x="2445507" y="527572"/>
                  </a:lnTo>
                  <a:lnTo>
                    <a:pt x="2472241" y="563569"/>
                  </a:lnTo>
                  <a:lnTo>
                    <a:pt x="2497700" y="600461"/>
                  </a:lnTo>
                  <a:lnTo>
                    <a:pt x="2521853" y="638217"/>
                  </a:lnTo>
                  <a:lnTo>
                    <a:pt x="2544669" y="676809"/>
                  </a:lnTo>
                  <a:lnTo>
                    <a:pt x="2566117" y="716208"/>
                  </a:lnTo>
                  <a:lnTo>
                    <a:pt x="2586168" y="756384"/>
                  </a:lnTo>
                  <a:lnTo>
                    <a:pt x="2604791" y="797308"/>
                  </a:lnTo>
                  <a:lnTo>
                    <a:pt x="2621955" y="838952"/>
                  </a:lnTo>
                  <a:lnTo>
                    <a:pt x="2637629" y="881286"/>
                  </a:lnTo>
                  <a:lnTo>
                    <a:pt x="2651783" y="924281"/>
                  </a:lnTo>
                  <a:lnTo>
                    <a:pt x="2664387" y="967908"/>
                  </a:lnTo>
                  <a:lnTo>
                    <a:pt x="2675409" y="1012137"/>
                  </a:lnTo>
                  <a:lnTo>
                    <a:pt x="2684819" y="1056941"/>
                  </a:lnTo>
                  <a:lnTo>
                    <a:pt x="2692587" y="1102288"/>
                  </a:lnTo>
                  <a:lnTo>
                    <a:pt x="2698682" y="1148151"/>
                  </a:lnTo>
                  <a:lnTo>
                    <a:pt x="2703074" y="1194501"/>
                  </a:lnTo>
                  <a:lnTo>
                    <a:pt x="2705731" y="1241307"/>
                  </a:lnTo>
                  <a:lnTo>
                    <a:pt x="2706624" y="1288541"/>
                  </a:lnTo>
                  <a:lnTo>
                    <a:pt x="2705731" y="1335780"/>
                  </a:lnTo>
                  <a:lnTo>
                    <a:pt x="2703074" y="1382590"/>
                  </a:lnTo>
                  <a:lnTo>
                    <a:pt x="2698682" y="1428943"/>
                  </a:lnTo>
                  <a:lnTo>
                    <a:pt x="2692587" y="1474809"/>
                  </a:lnTo>
                  <a:lnTo>
                    <a:pt x="2684819" y="1520159"/>
                  </a:lnTo>
                  <a:lnTo>
                    <a:pt x="2675409" y="1564965"/>
                  </a:lnTo>
                  <a:lnTo>
                    <a:pt x="2664387" y="1609196"/>
                  </a:lnTo>
                  <a:lnTo>
                    <a:pt x="2651783" y="1652825"/>
                  </a:lnTo>
                  <a:lnTo>
                    <a:pt x="2637629" y="1695821"/>
                  </a:lnTo>
                  <a:lnTo>
                    <a:pt x="2621955" y="1738157"/>
                  </a:lnTo>
                  <a:lnTo>
                    <a:pt x="2604791" y="1779801"/>
                  </a:lnTo>
                  <a:lnTo>
                    <a:pt x="2586168" y="1820727"/>
                  </a:lnTo>
                  <a:lnTo>
                    <a:pt x="2566117" y="1860903"/>
                  </a:lnTo>
                  <a:lnTo>
                    <a:pt x="2544669" y="1900302"/>
                  </a:lnTo>
                  <a:lnTo>
                    <a:pt x="2521853" y="1938894"/>
                  </a:lnTo>
                  <a:lnTo>
                    <a:pt x="2497700" y="1976651"/>
                  </a:lnTo>
                  <a:lnTo>
                    <a:pt x="2472241" y="2013542"/>
                  </a:lnTo>
                  <a:lnTo>
                    <a:pt x="2445507" y="2049539"/>
                  </a:lnTo>
                  <a:lnTo>
                    <a:pt x="2417529" y="2084612"/>
                  </a:lnTo>
                  <a:lnTo>
                    <a:pt x="2388335" y="2118734"/>
                  </a:lnTo>
                  <a:lnTo>
                    <a:pt x="2357958" y="2151874"/>
                  </a:lnTo>
                  <a:lnTo>
                    <a:pt x="2326428" y="2184003"/>
                  </a:lnTo>
                  <a:lnTo>
                    <a:pt x="2293776" y="2215092"/>
                  </a:lnTo>
                  <a:lnTo>
                    <a:pt x="2260031" y="2245113"/>
                  </a:lnTo>
                  <a:lnTo>
                    <a:pt x="2225226" y="2274035"/>
                  </a:lnTo>
                  <a:lnTo>
                    <a:pt x="2189389" y="2301831"/>
                  </a:lnTo>
                  <a:lnTo>
                    <a:pt x="2152552" y="2328470"/>
                  </a:lnTo>
                  <a:lnTo>
                    <a:pt x="2114745" y="2353924"/>
                  </a:lnTo>
                  <a:lnTo>
                    <a:pt x="2076000" y="2378164"/>
                  </a:lnTo>
                  <a:lnTo>
                    <a:pt x="2036346" y="2401160"/>
                  </a:lnTo>
                  <a:lnTo>
                    <a:pt x="1995814" y="2422884"/>
                  </a:lnTo>
                  <a:lnTo>
                    <a:pt x="1954434" y="2443306"/>
                  </a:lnTo>
                  <a:lnTo>
                    <a:pt x="1912238" y="2462397"/>
                  </a:lnTo>
                  <a:lnTo>
                    <a:pt x="1869256" y="2480127"/>
                  </a:lnTo>
                  <a:lnTo>
                    <a:pt x="1825518" y="2496469"/>
                  </a:lnTo>
                  <a:lnTo>
                    <a:pt x="1781056" y="2511393"/>
                  </a:lnTo>
                  <a:lnTo>
                    <a:pt x="1735898" y="2524869"/>
                  </a:lnTo>
                  <a:lnTo>
                    <a:pt x="1690077" y="2536869"/>
                  </a:lnTo>
                  <a:lnTo>
                    <a:pt x="1643623" y="2547364"/>
                  </a:lnTo>
                  <a:lnTo>
                    <a:pt x="1596566" y="2556323"/>
                  </a:lnTo>
                  <a:lnTo>
                    <a:pt x="1548937" y="2563719"/>
                  </a:lnTo>
                  <a:lnTo>
                    <a:pt x="1500767" y="2569523"/>
                  </a:lnTo>
                  <a:lnTo>
                    <a:pt x="1452085" y="2573704"/>
                  </a:lnTo>
                  <a:lnTo>
                    <a:pt x="1402923" y="2576234"/>
                  </a:lnTo>
                  <a:lnTo>
                    <a:pt x="1353312" y="2577084"/>
                  </a:lnTo>
                  <a:lnTo>
                    <a:pt x="1303699" y="2576234"/>
                  </a:lnTo>
                  <a:lnTo>
                    <a:pt x="1254536" y="2573704"/>
                  </a:lnTo>
                  <a:lnTo>
                    <a:pt x="1205854" y="2569523"/>
                  </a:lnTo>
                  <a:lnTo>
                    <a:pt x="1157683" y="2563719"/>
                  </a:lnTo>
                  <a:lnTo>
                    <a:pt x="1110054" y="2556323"/>
                  </a:lnTo>
                  <a:lnTo>
                    <a:pt x="1062996" y="2547364"/>
                  </a:lnTo>
                  <a:lnTo>
                    <a:pt x="1016541" y="2536869"/>
                  </a:lnTo>
                  <a:lnTo>
                    <a:pt x="970720" y="2524869"/>
                  </a:lnTo>
                  <a:lnTo>
                    <a:pt x="925562" y="2511393"/>
                  </a:lnTo>
                  <a:lnTo>
                    <a:pt x="881099" y="2496469"/>
                  </a:lnTo>
                  <a:lnTo>
                    <a:pt x="837361" y="2480127"/>
                  </a:lnTo>
                  <a:lnTo>
                    <a:pt x="794379" y="2462397"/>
                  </a:lnTo>
                  <a:lnTo>
                    <a:pt x="752183" y="2443306"/>
                  </a:lnTo>
                  <a:lnTo>
                    <a:pt x="710804" y="2422884"/>
                  </a:lnTo>
                  <a:lnTo>
                    <a:pt x="670272" y="2401160"/>
                  </a:lnTo>
                  <a:lnTo>
                    <a:pt x="630618" y="2378164"/>
                  </a:lnTo>
                  <a:lnTo>
                    <a:pt x="591872" y="2353924"/>
                  </a:lnTo>
                  <a:lnTo>
                    <a:pt x="554066" y="2328470"/>
                  </a:lnTo>
                  <a:lnTo>
                    <a:pt x="517229" y="2301831"/>
                  </a:lnTo>
                  <a:lnTo>
                    <a:pt x="481392" y="2274035"/>
                  </a:lnTo>
                  <a:lnTo>
                    <a:pt x="446586" y="2245113"/>
                  </a:lnTo>
                  <a:lnTo>
                    <a:pt x="412842" y="2215092"/>
                  </a:lnTo>
                  <a:lnTo>
                    <a:pt x="380190" y="2184003"/>
                  </a:lnTo>
                  <a:lnTo>
                    <a:pt x="348660" y="2151874"/>
                  </a:lnTo>
                  <a:lnTo>
                    <a:pt x="318283" y="2118734"/>
                  </a:lnTo>
                  <a:lnTo>
                    <a:pt x="289091" y="2084612"/>
                  </a:lnTo>
                  <a:lnTo>
                    <a:pt x="261112" y="2049539"/>
                  </a:lnTo>
                  <a:lnTo>
                    <a:pt x="234378" y="2013542"/>
                  </a:lnTo>
                  <a:lnTo>
                    <a:pt x="208920" y="1976651"/>
                  </a:lnTo>
                  <a:lnTo>
                    <a:pt x="184768" y="1938894"/>
                  </a:lnTo>
                  <a:lnTo>
                    <a:pt x="161952" y="1900302"/>
                  </a:lnTo>
                  <a:lnTo>
                    <a:pt x="140503" y="1860903"/>
                  </a:lnTo>
                  <a:lnTo>
                    <a:pt x="120453" y="1820727"/>
                  </a:lnTo>
                  <a:lnTo>
                    <a:pt x="101830" y="1779801"/>
                  </a:lnTo>
                  <a:lnTo>
                    <a:pt x="84667" y="1738157"/>
                  </a:lnTo>
                  <a:lnTo>
                    <a:pt x="68993" y="1695821"/>
                  </a:lnTo>
                  <a:lnTo>
                    <a:pt x="54839" y="1652825"/>
                  </a:lnTo>
                  <a:lnTo>
                    <a:pt x="42236" y="1609196"/>
                  </a:lnTo>
                  <a:lnTo>
                    <a:pt x="31214" y="1564965"/>
                  </a:lnTo>
                  <a:lnTo>
                    <a:pt x="21803" y="1520159"/>
                  </a:lnTo>
                  <a:lnTo>
                    <a:pt x="14036" y="1474809"/>
                  </a:lnTo>
                  <a:lnTo>
                    <a:pt x="7941" y="1428943"/>
                  </a:lnTo>
                  <a:lnTo>
                    <a:pt x="3549" y="1382590"/>
                  </a:lnTo>
                  <a:lnTo>
                    <a:pt x="892" y="1335780"/>
                  </a:lnTo>
                  <a:lnTo>
                    <a:pt x="0" y="1288541"/>
                  </a:lnTo>
                  <a:close/>
                </a:path>
              </a:pathLst>
            </a:custGeom>
            <a:ln w="38100">
              <a:solidFill>
                <a:srgbClr val="CF9F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6354" y="3918965"/>
              <a:ext cx="2464435" cy="2346960"/>
            </a:xfrm>
            <a:custGeom>
              <a:avLst/>
              <a:gdLst/>
              <a:ahLst/>
              <a:cxnLst/>
              <a:rect l="l" t="t" r="r" b="b"/>
              <a:pathLst>
                <a:path w="2464435" h="2346960">
                  <a:moveTo>
                    <a:pt x="0" y="1173479"/>
                  </a:moveTo>
                  <a:lnTo>
                    <a:pt x="978" y="1126284"/>
                  </a:lnTo>
                  <a:lnTo>
                    <a:pt x="3888" y="1079561"/>
                  </a:lnTo>
                  <a:lnTo>
                    <a:pt x="8694" y="1033346"/>
                  </a:lnTo>
                  <a:lnTo>
                    <a:pt x="15359" y="987674"/>
                  </a:lnTo>
                  <a:lnTo>
                    <a:pt x="23845" y="942581"/>
                  </a:lnTo>
                  <a:lnTo>
                    <a:pt x="34117" y="898100"/>
                  </a:lnTo>
                  <a:lnTo>
                    <a:pt x="46136" y="854268"/>
                  </a:lnTo>
                  <a:lnTo>
                    <a:pt x="59867" y="811119"/>
                  </a:lnTo>
                  <a:lnTo>
                    <a:pt x="75272" y="768689"/>
                  </a:lnTo>
                  <a:lnTo>
                    <a:pt x="92315" y="727012"/>
                  </a:lnTo>
                  <a:lnTo>
                    <a:pt x="110959" y="686123"/>
                  </a:lnTo>
                  <a:lnTo>
                    <a:pt x="131168" y="646058"/>
                  </a:lnTo>
                  <a:lnTo>
                    <a:pt x="152903" y="606851"/>
                  </a:lnTo>
                  <a:lnTo>
                    <a:pt x="176129" y="568538"/>
                  </a:lnTo>
                  <a:lnTo>
                    <a:pt x="200809" y="531154"/>
                  </a:lnTo>
                  <a:lnTo>
                    <a:pt x="226905" y="494734"/>
                  </a:lnTo>
                  <a:lnTo>
                    <a:pt x="254382" y="459312"/>
                  </a:lnTo>
                  <a:lnTo>
                    <a:pt x="283202" y="424925"/>
                  </a:lnTo>
                  <a:lnTo>
                    <a:pt x="313329" y="391606"/>
                  </a:lnTo>
                  <a:lnTo>
                    <a:pt x="344725" y="359391"/>
                  </a:lnTo>
                  <a:lnTo>
                    <a:pt x="377354" y="328316"/>
                  </a:lnTo>
                  <a:lnTo>
                    <a:pt x="411179" y="298414"/>
                  </a:lnTo>
                  <a:lnTo>
                    <a:pt x="446163" y="269722"/>
                  </a:lnTo>
                  <a:lnTo>
                    <a:pt x="482270" y="242274"/>
                  </a:lnTo>
                  <a:lnTo>
                    <a:pt x="519462" y="216105"/>
                  </a:lnTo>
                  <a:lnTo>
                    <a:pt x="557704" y="191251"/>
                  </a:lnTo>
                  <a:lnTo>
                    <a:pt x="596957" y="167746"/>
                  </a:lnTo>
                  <a:lnTo>
                    <a:pt x="637185" y="145626"/>
                  </a:lnTo>
                  <a:lnTo>
                    <a:pt x="678352" y="124925"/>
                  </a:lnTo>
                  <a:lnTo>
                    <a:pt x="720421" y="105678"/>
                  </a:lnTo>
                  <a:lnTo>
                    <a:pt x="763354" y="87922"/>
                  </a:lnTo>
                  <a:lnTo>
                    <a:pt x="807115" y="71690"/>
                  </a:lnTo>
                  <a:lnTo>
                    <a:pt x="851668" y="57018"/>
                  </a:lnTo>
                  <a:lnTo>
                    <a:pt x="896975" y="43940"/>
                  </a:lnTo>
                  <a:lnTo>
                    <a:pt x="942999" y="32493"/>
                  </a:lnTo>
                  <a:lnTo>
                    <a:pt x="989704" y="22710"/>
                  </a:lnTo>
                  <a:lnTo>
                    <a:pt x="1037054" y="14628"/>
                  </a:lnTo>
                  <a:lnTo>
                    <a:pt x="1085010" y="8281"/>
                  </a:lnTo>
                  <a:lnTo>
                    <a:pt x="1133536" y="3703"/>
                  </a:lnTo>
                  <a:lnTo>
                    <a:pt x="1182597" y="931"/>
                  </a:lnTo>
                  <a:lnTo>
                    <a:pt x="1232153" y="0"/>
                  </a:lnTo>
                  <a:lnTo>
                    <a:pt x="1281708" y="931"/>
                  </a:lnTo>
                  <a:lnTo>
                    <a:pt x="1330766" y="3703"/>
                  </a:lnTo>
                  <a:lnTo>
                    <a:pt x="1379290" y="8281"/>
                  </a:lnTo>
                  <a:lnTo>
                    <a:pt x="1427244" y="14628"/>
                  </a:lnTo>
                  <a:lnTo>
                    <a:pt x="1474592" y="22710"/>
                  </a:lnTo>
                  <a:lnTo>
                    <a:pt x="1521296" y="32493"/>
                  </a:lnTo>
                  <a:lnTo>
                    <a:pt x="1567319" y="43940"/>
                  </a:lnTo>
                  <a:lnTo>
                    <a:pt x="1612625" y="57018"/>
                  </a:lnTo>
                  <a:lnTo>
                    <a:pt x="1657176" y="71690"/>
                  </a:lnTo>
                  <a:lnTo>
                    <a:pt x="1700937" y="87922"/>
                  </a:lnTo>
                  <a:lnTo>
                    <a:pt x="1743870" y="105678"/>
                  </a:lnTo>
                  <a:lnTo>
                    <a:pt x="1785938" y="124925"/>
                  </a:lnTo>
                  <a:lnTo>
                    <a:pt x="1827105" y="145626"/>
                  </a:lnTo>
                  <a:lnTo>
                    <a:pt x="1867333" y="167746"/>
                  </a:lnTo>
                  <a:lnTo>
                    <a:pt x="1906587" y="191251"/>
                  </a:lnTo>
                  <a:lnTo>
                    <a:pt x="1944828" y="216105"/>
                  </a:lnTo>
                  <a:lnTo>
                    <a:pt x="1982021" y="242274"/>
                  </a:lnTo>
                  <a:lnTo>
                    <a:pt x="2018128" y="269722"/>
                  </a:lnTo>
                  <a:lnTo>
                    <a:pt x="2053113" y="298414"/>
                  </a:lnTo>
                  <a:lnTo>
                    <a:pt x="2086939" y="328316"/>
                  </a:lnTo>
                  <a:lnTo>
                    <a:pt x="2119568" y="359391"/>
                  </a:lnTo>
                  <a:lnTo>
                    <a:pt x="2150965" y="391606"/>
                  </a:lnTo>
                  <a:lnTo>
                    <a:pt x="2181093" y="424925"/>
                  </a:lnTo>
                  <a:lnTo>
                    <a:pt x="2209913" y="459312"/>
                  </a:lnTo>
                  <a:lnTo>
                    <a:pt x="2237391" y="494734"/>
                  </a:lnTo>
                  <a:lnTo>
                    <a:pt x="2263489" y="531154"/>
                  </a:lnTo>
                  <a:lnTo>
                    <a:pt x="2288169" y="568538"/>
                  </a:lnTo>
                  <a:lnTo>
                    <a:pt x="2311396" y="606851"/>
                  </a:lnTo>
                  <a:lnTo>
                    <a:pt x="2333133" y="646058"/>
                  </a:lnTo>
                  <a:lnTo>
                    <a:pt x="2353342" y="686123"/>
                  </a:lnTo>
                  <a:lnTo>
                    <a:pt x="2371987" y="727012"/>
                  </a:lnTo>
                  <a:lnTo>
                    <a:pt x="2389030" y="768689"/>
                  </a:lnTo>
                  <a:lnTo>
                    <a:pt x="2404437" y="811119"/>
                  </a:lnTo>
                  <a:lnTo>
                    <a:pt x="2418168" y="854268"/>
                  </a:lnTo>
                  <a:lnTo>
                    <a:pt x="2430188" y="898100"/>
                  </a:lnTo>
                  <a:lnTo>
                    <a:pt x="2440460" y="942581"/>
                  </a:lnTo>
                  <a:lnTo>
                    <a:pt x="2448947" y="987674"/>
                  </a:lnTo>
                  <a:lnTo>
                    <a:pt x="2455612" y="1033346"/>
                  </a:lnTo>
                  <a:lnTo>
                    <a:pt x="2460418" y="1079561"/>
                  </a:lnTo>
                  <a:lnTo>
                    <a:pt x="2463329" y="1126284"/>
                  </a:lnTo>
                  <a:lnTo>
                    <a:pt x="2464308" y="1173479"/>
                  </a:lnTo>
                  <a:lnTo>
                    <a:pt x="2463329" y="1220676"/>
                  </a:lnTo>
                  <a:lnTo>
                    <a:pt x="2460418" y="1267400"/>
                  </a:lnTo>
                  <a:lnTo>
                    <a:pt x="2455612" y="1313615"/>
                  </a:lnTo>
                  <a:lnTo>
                    <a:pt x="2448947" y="1359288"/>
                  </a:lnTo>
                  <a:lnTo>
                    <a:pt x="2440460" y="1404382"/>
                  </a:lnTo>
                  <a:lnTo>
                    <a:pt x="2430188" y="1448863"/>
                  </a:lnTo>
                  <a:lnTo>
                    <a:pt x="2418168" y="1492695"/>
                  </a:lnTo>
                  <a:lnTo>
                    <a:pt x="2404437" y="1535845"/>
                  </a:lnTo>
                  <a:lnTo>
                    <a:pt x="2389030" y="1578275"/>
                  </a:lnTo>
                  <a:lnTo>
                    <a:pt x="2371987" y="1619953"/>
                  </a:lnTo>
                  <a:lnTo>
                    <a:pt x="2353342" y="1660842"/>
                  </a:lnTo>
                  <a:lnTo>
                    <a:pt x="2333133" y="1700907"/>
                  </a:lnTo>
                  <a:lnTo>
                    <a:pt x="2311396" y="1740113"/>
                  </a:lnTo>
                  <a:lnTo>
                    <a:pt x="2288169" y="1778426"/>
                  </a:lnTo>
                  <a:lnTo>
                    <a:pt x="2263489" y="1815810"/>
                  </a:lnTo>
                  <a:lnTo>
                    <a:pt x="2237391" y="1852231"/>
                  </a:lnTo>
                  <a:lnTo>
                    <a:pt x="2209913" y="1887652"/>
                  </a:lnTo>
                  <a:lnTo>
                    <a:pt x="2181093" y="1922039"/>
                  </a:lnTo>
                  <a:lnTo>
                    <a:pt x="2150965" y="1955358"/>
                  </a:lnTo>
                  <a:lnTo>
                    <a:pt x="2119568" y="1987572"/>
                  </a:lnTo>
                  <a:lnTo>
                    <a:pt x="2086939" y="2018648"/>
                  </a:lnTo>
                  <a:lnTo>
                    <a:pt x="2053113" y="2048549"/>
                  </a:lnTo>
                  <a:lnTo>
                    <a:pt x="2018128" y="2077241"/>
                  </a:lnTo>
                  <a:lnTo>
                    <a:pt x="1982021" y="2104689"/>
                  </a:lnTo>
                  <a:lnTo>
                    <a:pt x="1944828" y="2130857"/>
                  </a:lnTo>
                  <a:lnTo>
                    <a:pt x="1906587" y="2155711"/>
                  </a:lnTo>
                  <a:lnTo>
                    <a:pt x="1867333" y="2179216"/>
                  </a:lnTo>
                  <a:lnTo>
                    <a:pt x="1827105" y="2201336"/>
                  </a:lnTo>
                  <a:lnTo>
                    <a:pt x="1785938" y="2222037"/>
                  </a:lnTo>
                  <a:lnTo>
                    <a:pt x="1743870" y="2241283"/>
                  </a:lnTo>
                  <a:lnTo>
                    <a:pt x="1700937" y="2259039"/>
                  </a:lnTo>
                  <a:lnTo>
                    <a:pt x="1657176" y="2275271"/>
                  </a:lnTo>
                  <a:lnTo>
                    <a:pt x="1612625" y="2289942"/>
                  </a:lnTo>
                  <a:lnTo>
                    <a:pt x="1567319" y="2303020"/>
                  </a:lnTo>
                  <a:lnTo>
                    <a:pt x="1521296" y="2314467"/>
                  </a:lnTo>
                  <a:lnTo>
                    <a:pt x="1474592" y="2324249"/>
                  </a:lnTo>
                  <a:lnTo>
                    <a:pt x="1427244" y="2332331"/>
                  </a:lnTo>
                  <a:lnTo>
                    <a:pt x="1379290" y="2338679"/>
                  </a:lnTo>
                  <a:lnTo>
                    <a:pt x="1330766" y="2343256"/>
                  </a:lnTo>
                  <a:lnTo>
                    <a:pt x="1281708" y="2346028"/>
                  </a:lnTo>
                  <a:lnTo>
                    <a:pt x="1232153" y="2346959"/>
                  </a:lnTo>
                  <a:lnTo>
                    <a:pt x="1182597" y="2346028"/>
                  </a:lnTo>
                  <a:lnTo>
                    <a:pt x="1133536" y="2343256"/>
                  </a:lnTo>
                  <a:lnTo>
                    <a:pt x="1085010" y="2338679"/>
                  </a:lnTo>
                  <a:lnTo>
                    <a:pt x="1037054" y="2332331"/>
                  </a:lnTo>
                  <a:lnTo>
                    <a:pt x="989704" y="2324249"/>
                  </a:lnTo>
                  <a:lnTo>
                    <a:pt x="942999" y="2314467"/>
                  </a:lnTo>
                  <a:lnTo>
                    <a:pt x="896975" y="2303020"/>
                  </a:lnTo>
                  <a:lnTo>
                    <a:pt x="851668" y="2289942"/>
                  </a:lnTo>
                  <a:lnTo>
                    <a:pt x="807115" y="2275271"/>
                  </a:lnTo>
                  <a:lnTo>
                    <a:pt x="763354" y="2259039"/>
                  </a:lnTo>
                  <a:lnTo>
                    <a:pt x="720421" y="2241283"/>
                  </a:lnTo>
                  <a:lnTo>
                    <a:pt x="678352" y="2222037"/>
                  </a:lnTo>
                  <a:lnTo>
                    <a:pt x="637185" y="2201336"/>
                  </a:lnTo>
                  <a:lnTo>
                    <a:pt x="596957" y="2179216"/>
                  </a:lnTo>
                  <a:lnTo>
                    <a:pt x="557704" y="2155711"/>
                  </a:lnTo>
                  <a:lnTo>
                    <a:pt x="519462" y="2130857"/>
                  </a:lnTo>
                  <a:lnTo>
                    <a:pt x="482270" y="2104689"/>
                  </a:lnTo>
                  <a:lnTo>
                    <a:pt x="446163" y="2077241"/>
                  </a:lnTo>
                  <a:lnTo>
                    <a:pt x="411179" y="2048549"/>
                  </a:lnTo>
                  <a:lnTo>
                    <a:pt x="377354" y="2018648"/>
                  </a:lnTo>
                  <a:lnTo>
                    <a:pt x="344725" y="1987572"/>
                  </a:lnTo>
                  <a:lnTo>
                    <a:pt x="313329" y="1955358"/>
                  </a:lnTo>
                  <a:lnTo>
                    <a:pt x="283202" y="1922039"/>
                  </a:lnTo>
                  <a:lnTo>
                    <a:pt x="254382" y="1887652"/>
                  </a:lnTo>
                  <a:lnTo>
                    <a:pt x="226905" y="1852231"/>
                  </a:lnTo>
                  <a:lnTo>
                    <a:pt x="200809" y="1815810"/>
                  </a:lnTo>
                  <a:lnTo>
                    <a:pt x="176129" y="1778426"/>
                  </a:lnTo>
                  <a:lnTo>
                    <a:pt x="152903" y="1740113"/>
                  </a:lnTo>
                  <a:lnTo>
                    <a:pt x="131168" y="1700907"/>
                  </a:lnTo>
                  <a:lnTo>
                    <a:pt x="110959" y="1660842"/>
                  </a:lnTo>
                  <a:lnTo>
                    <a:pt x="92315" y="1619953"/>
                  </a:lnTo>
                  <a:lnTo>
                    <a:pt x="75272" y="1578275"/>
                  </a:lnTo>
                  <a:lnTo>
                    <a:pt x="59867" y="1535845"/>
                  </a:lnTo>
                  <a:lnTo>
                    <a:pt x="46136" y="1492695"/>
                  </a:lnTo>
                  <a:lnTo>
                    <a:pt x="34117" y="1448863"/>
                  </a:lnTo>
                  <a:lnTo>
                    <a:pt x="23845" y="1404382"/>
                  </a:lnTo>
                  <a:lnTo>
                    <a:pt x="15359" y="1359288"/>
                  </a:lnTo>
                  <a:lnTo>
                    <a:pt x="8694" y="1313615"/>
                  </a:lnTo>
                  <a:lnTo>
                    <a:pt x="3888" y="1267400"/>
                  </a:lnTo>
                  <a:lnTo>
                    <a:pt x="978" y="1220676"/>
                  </a:lnTo>
                  <a:lnTo>
                    <a:pt x="0" y="1173479"/>
                  </a:lnTo>
                  <a:close/>
                </a:path>
              </a:pathLst>
            </a:custGeom>
            <a:ln w="38100">
              <a:solidFill>
                <a:srgbClr val="CF9F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409950" y="4539488"/>
            <a:ext cx="5784215" cy="580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80"/>
              </a:lnSpc>
              <a:spcBef>
                <a:spcPts val="100"/>
              </a:spcBef>
            </a:pPr>
            <a:r>
              <a:rPr sz="2000" b="1" spc="-5" dirty="0">
                <a:latin typeface="Verdana"/>
                <a:cs typeface="Verdana"/>
              </a:rPr>
              <a:t>Experience</a:t>
            </a:r>
            <a:r>
              <a:rPr sz="2000" b="1" spc="-3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of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the</a:t>
            </a:r>
            <a:r>
              <a:rPr sz="2000" b="1" spc="-5" dirty="0">
                <a:latin typeface="Verdana"/>
                <a:cs typeface="Verdana"/>
              </a:rPr>
              <a:t> person</a:t>
            </a:r>
            <a:endParaRPr sz="2000">
              <a:latin typeface="Verdana"/>
              <a:cs typeface="Verdana"/>
            </a:endParaRPr>
          </a:p>
          <a:p>
            <a:pPr marL="268605">
              <a:lnSpc>
                <a:spcPts val="2180"/>
              </a:lnSpc>
              <a:tabLst>
                <a:tab pos="5770880" algn="l"/>
              </a:tabLst>
            </a:pPr>
            <a:r>
              <a:rPr sz="2000" b="1" u="sng" dirty="0"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 	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54400" y="5398414"/>
            <a:ext cx="56007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87365" algn="l"/>
              </a:tabLst>
            </a:pPr>
            <a:r>
              <a:rPr sz="2000" b="1" u="sng" dirty="0"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 	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4163" y="4178630"/>
            <a:ext cx="2169795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Verdana"/>
                <a:cs typeface="Verdana"/>
              </a:rPr>
              <a:t>Selection </a:t>
            </a:r>
            <a:r>
              <a:rPr sz="2000" b="1" dirty="0">
                <a:latin typeface="Verdana"/>
                <a:cs typeface="Verdana"/>
              </a:rPr>
              <a:t> technological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operations</a:t>
            </a:r>
            <a:r>
              <a:rPr sz="2000" b="1" spc="-9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and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methods</a:t>
            </a:r>
            <a:endParaRPr sz="20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in</a:t>
            </a:r>
            <a:r>
              <a:rPr sz="2000" b="1" spc="-9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pharmacy</a:t>
            </a:r>
            <a:endParaRPr sz="20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Verdana"/>
                <a:cs typeface="Verdana"/>
              </a:rPr>
              <a:t>depends</a:t>
            </a:r>
            <a:r>
              <a:rPr sz="2000" b="1" spc="-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on</a:t>
            </a:r>
            <a:r>
              <a:rPr sz="2000" b="1" spc="-55" dirty="0">
                <a:latin typeface="Verdana"/>
                <a:cs typeface="Verdana"/>
              </a:rPr>
              <a:t> </a:t>
            </a:r>
            <a:r>
              <a:rPr sz="1800" b="1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846960" y="74676"/>
            <a:ext cx="5609590" cy="3812540"/>
            <a:chOff x="1846960" y="74676"/>
            <a:chExt cx="5609590" cy="3812540"/>
          </a:xfrm>
        </p:grpSpPr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46960" y="3090290"/>
              <a:ext cx="927252" cy="79636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73451" y="74676"/>
              <a:ext cx="4982717" cy="640841"/>
            </a:xfrm>
            <a:prstGeom prst="rect">
              <a:avLst/>
            </a:prstGeom>
          </p:spPr>
        </p:pic>
      </p:grp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TECHNOLOGICAL</a:t>
            </a:r>
            <a:r>
              <a:rPr spc="-25" dirty="0"/>
              <a:t> </a:t>
            </a:r>
            <a:r>
              <a:rPr spc="-5" dirty="0"/>
              <a:t>PROCESS</a:t>
            </a:r>
          </a:p>
        </p:txBody>
      </p:sp>
      <p:grpSp>
        <p:nvGrpSpPr>
          <p:cNvPr id="33" name="object 33"/>
          <p:cNvGrpSpPr/>
          <p:nvPr/>
        </p:nvGrpSpPr>
        <p:grpSpPr>
          <a:xfrm>
            <a:off x="259079" y="606551"/>
            <a:ext cx="9446260" cy="487680"/>
            <a:chOff x="259079" y="606551"/>
            <a:chExt cx="9446260" cy="487680"/>
          </a:xfrm>
        </p:grpSpPr>
        <p:sp>
          <p:nvSpPr>
            <p:cNvPr id="34" name="object 34"/>
            <p:cNvSpPr/>
            <p:nvPr/>
          </p:nvSpPr>
          <p:spPr>
            <a:xfrm>
              <a:off x="273557" y="621029"/>
              <a:ext cx="9417050" cy="459105"/>
            </a:xfrm>
            <a:custGeom>
              <a:avLst/>
              <a:gdLst/>
              <a:ahLst/>
              <a:cxnLst/>
              <a:rect l="l" t="t" r="r" b="b"/>
              <a:pathLst>
                <a:path w="9417050" h="459105">
                  <a:moveTo>
                    <a:pt x="9340342" y="0"/>
                  </a:moveTo>
                  <a:lnTo>
                    <a:pt x="76454" y="0"/>
                  </a:lnTo>
                  <a:lnTo>
                    <a:pt x="46693" y="6016"/>
                  </a:lnTo>
                  <a:lnTo>
                    <a:pt x="22391" y="22415"/>
                  </a:lnTo>
                  <a:lnTo>
                    <a:pt x="6007" y="46720"/>
                  </a:lnTo>
                  <a:lnTo>
                    <a:pt x="0" y="76454"/>
                  </a:lnTo>
                  <a:lnTo>
                    <a:pt x="0" y="382270"/>
                  </a:lnTo>
                  <a:lnTo>
                    <a:pt x="6007" y="412003"/>
                  </a:lnTo>
                  <a:lnTo>
                    <a:pt x="22391" y="436308"/>
                  </a:lnTo>
                  <a:lnTo>
                    <a:pt x="46693" y="452707"/>
                  </a:lnTo>
                  <a:lnTo>
                    <a:pt x="76454" y="458724"/>
                  </a:lnTo>
                  <a:lnTo>
                    <a:pt x="9340342" y="458724"/>
                  </a:lnTo>
                  <a:lnTo>
                    <a:pt x="9370075" y="452707"/>
                  </a:lnTo>
                  <a:lnTo>
                    <a:pt x="9394380" y="436308"/>
                  </a:lnTo>
                  <a:lnTo>
                    <a:pt x="9410779" y="412003"/>
                  </a:lnTo>
                  <a:lnTo>
                    <a:pt x="9416796" y="382270"/>
                  </a:lnTo>
                  <a:lnTo>
                    <a:pt x="9416796" y="76454"/>
                  </a:lnTo>
                  <a:lnTo>
                    <a:pt x="9410779" y="46720"/>
                  </a:lnTo>
                  <a:lnTo>
                    <a:pt x="9394380" y="22415"/>
                  </a:lnTo>
                  <a:lnTo>
                    <a:pt x="9370075" y="6016"/>
                  </a:lnTo>
                  <a:lnTo>
                    <a:pt x="9340342" y="0"/>
                  </a:lnTo>
                  <a:close/>
                </a:path>
              </a:pathLst>
            </a:custGeom>
            <a:solidFill>
              <a:srgbClr val="FFFF99">
                <a:alpha val="2117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73557" y="621029"/>
              <a:ext cx="9417050" cy="459105"/>
            </a:xfrm>
            <a:custGeom>
              <a:avLst/>
              <a:gdLst/>
              <a:ahLst/>
              <a:cxnLst/>
              <a:rect l="l" t="t" r="r" b="b"/>
              <a:pathLst>
                <a:path w="9417050" h="459105">
                  <a:moveTo>
                    <a:pt x="0" y="76454"/>
                  </a:moveTo>
                  <a:lnTo>
                    <a:pt x="6007" y="46720"/>
                  </a:lnTo>
                  <a:lnTo>
                    <a:pt x="22391" y="22415"/>
                  </a:lnTo>
                  <a:lnTo>
                    <a:pt x="46693" y="6016"/>
                  </a:lnTo>
                  <a:lnTo>
                    <a:pt x="76454" y="0"/>
                  </a:lnTo>
                  <a:lnTo>
                    <a:pt x="9340342" y="0"/>
                  </a:lnTo>
                  <a:lnTo>
                    <a:pt x="9370075" y="6016"/>
                  </a:lnTo>
                  <a:lnTo>
                    <a:pt x="9394380" y="22415"/>
                  </a:lnTo>
                  <a:lnTo>
                    <a:pt x="9410779" y="46720"/>
                  </a:lnTo>
                  <a:lnTo>
                    <a:pt x="9416796" y="76454"/>
                  </a:lnTo>
                  <a:lnTo>
                    <a:pt x="9416796" y="382270"/>
                  </a:lnTo>
                  <a:lnTo>
                    <a:pt x="9410779" y="412003"/>
                  </a:lnTo>
                  <a:lnTo>
                    <a:pt x="9394380" y="436308"/>
                  </a:lnTo>
                  <a:lnTo>
                    <a:pt x="9370075" y="452707"/>
                  </a:lnTo>
                  <a:lnTo>
                    <a:pt x="9340342" y="458724"/>
                  </a:lnTo>
                  <a:lnTo>
                    <a:pt x="76454" y="458724"/>
                  </a:lnTo>
                  <a:lnTo>
                    <a:pt x="46693" y="452707"/>
                  </a:lnTo>
                  <a:lnTo>
                    <a:pt x="22391" y="436308"/>
                  </a:lnTo>
                  <a:lnTo>
                    <a:pt x="6007" y="412003"/>
                  </a:lnTo>
                  <a:lnTo>
                    <a:pt x="0" y="382270"/>
                  </a:lnTo>
                  <a:lnTo>
                    <a:pt x="0" y="76454"/>
                  </a:lnTo>
                  <a:close/>
                </a:path>
              </a:pathLst>
            </a:custGeom>
            <a:ln w="28956">
              <a:solidFill>
                <a:srgbClr val="C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76757" y="670306"/>
            <a:ext cx="8729345" cy="2305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05410" algn="ctr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CC0000"/>
                </a:solidFill>
                <a:latin typeface="Verdana"/>
                <a:cs typeface="Verdana"/>
              </a:rPr>
              <a:t>GPP</a:t>
            </a:r>
            <a:r>
              <a:rPr sz="2000" b="1" spc="-10" dirty="0">
                <a:solidFill>
                  <a:srgbClr val="CC0000"/>
                </a:solidFill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– Good Pharmaceutical</a:t>
            </a:r>
            <a:r>
              <a:rPr sz="2000" b="1" spc="-3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Practice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2000" b="1" spc="-5" dirty="0">
                <a:latin typeface="Verdana"/>
                <a:cs typeface="Verdana"/>
              </a:rPr>
              <a:t>Special </a:t>
            </a:r>
            <a:r>
              <a:rPr sz="2000" b="1" dirty="0">
                <a:latin typeface="Verdana"/>
                <a:cs typeface="Verdana"/>
              </a:rPr>
              <a:t>attention is </a:t>
            </a:r>
            <a:r>
              <a:rPr sz="2000" b="1" spc="-5" dirty="0">
                <a:latin typeface="Verdana"/>
                <a:cs typeface="Verdana"/>
              </a:rPr>
              <a:t>required </a:t>
            </a:r>
            <a:r>
              <a:rPr sz="2000" b="1" dirty="0">
                <a:latin typeface="Verdana"/>
                <a:cs typeface="Verdana"/>
              </a:rPr>
              <a:t>observance of technology in </a:t>
            </a:r>
            <a:r>
              <a:rPr sz="2000" b="1" spc="-5" dirty="0">
                <a:latin typeface="Verdana"/>
                <a:cs typeface="Verdana"/>
              </a:rPr>
              <a:t>the </a:t>
            </a:r>
            <a:r>
              <a:rPr sz="2000" b="1" spc="-67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manufacture of of drugs in </a:t>
            </a:r>
            <a:r>
              <a:rPr sz="2000" b="1" spc="-5" dirty="0">
                <a:latin typeface="Verdana"/>
                <a:cs typeface="Verdana"/>
              </a:rPr>
              <a:t>pharmacies </a:t>
            </a:r>
            <a:r>
              <a:rPr sz="2000" b="1" dirty="0">
                <a:latin typeface="Verdana"/>
                <a:cs typeface="Verdana"/>
              </a:rPr>
              <a:t>on individual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prescriptions, </a:t>
            </a:r>
            <a:r>
              <a:rPr sz="2000" b="1" dirty="0">
                <a:latin typeface="Verdana"/>
                <a:cs typeface="Verdana"/>
              </a:rPr>
              <a:t>when an important </a:t>
            </a:r>
            <a:r>
              <a:rPr sz="2000" b="1" spc="-5" dirty="0">
                <a:latin typeface="Verdana"/>
                <a:cs typeface="Verdana"/>
              </a:rPr>
              <a:t>role </a:t>
            </a:r>
            <a:r>
              <a:rPr sz="2000" b="1" dirty="0">
                <a:latin typeface="Verdana"/>
                <a:cs typeface="Verdana"/>
              </a:rPr>
              <a:t>is played by the 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5" dirty="0">
                <a:latin typeface="Verdana"/>
                <a:cs typeface="Verdana"/>
              </a:rPr>
              <a:t>subjective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factors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26</a:t>
            </a:fld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" y="712200"/>
            <a:ext cx="9903460" cy="6146165"/>
            <a:chOff x="3047" y="712200"/>
            <a:chExt cx="9903460" cy="6146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752" y="3473195"/>
              <a:ext cx="9402318" cy="29923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72034" y="3429761"/>
              <a:ext cx="9363710" cy="2954020"/>
            </a:xfrm>
            <a:custGeom>
              <a:avLst/>
              <a:gdLst/>
              <a:ahLst/>
              <a:cxnLst/>
              <a:rect l="l" t="t" r="r" b="b"/>
              <a:pathLst>
                <a:path w="9363710" h="2954020">
                  <a:moveTo>
                    <a:pt x="8871204" y="0"/>
                  </a:moveTo>
                  <a:lnTo>
                    <a:pt x="492252" y="0"/>
                  </a:lnTo>
                  <a:lnTo>
                    <a:pt x="444843" y="2252"/>
                  </a:lnTo>
                  <a:lnTo>
                    <a:pt x="398711" y="8874"/>
                  </a:lnTo>
                  <a:lnTo>
                    <a:pt x="354059" y="19658"/>
                  </a:lnTo>
                  <a:lnTo>
                    <a:pt x="311095" y="34398"/>
                  </a:lnTo>
                  <a:lnTo>
                    <a:pt x="270026" y="52888"/>
                  </a:lnTo>
                  <a:lnTo>
                    <a:pt x="231056" y="74922"/>
                  </a:lnTo>
                  <a:lnTo>
                    <a:pt x="194393" y="100295"/>
                  </a:lnTo>
                  <a:lnTo>
                    <a:pt x="160243" y="128798"/>
                  </a:lnTo>
                  <a:lnTo>
                    <a:pt x="128812" y="160228"/>
                  </a:lnTo>
                  <a:lnTo>
                    <a:pt x="100306" y="194377"/>
                  </a:lnTo>
                  <a:lnTo>
                    <a:pt x="74932" y="231039"/>
                  </a:lnTo>
                  <a:lnTo>
                    <a:pt x="52895" y="270009"/>
                  </a:lnTo>
                  <a:lnTo>
                    <a:pt x="34403" y="311080"/>
                  </a:lnTo>
                  <a:lnTo>
                    <a:pt x="19661" y="354046"/>
                  </a:lnTo>
                  <a:lnTo>
                    <a:pt x="8875" y="398700"/>
                  </a:lnTo>
                  <a:lnTo>
                    <a:pt x="2253" y="444838"/>
                  </a:lnTo>
                  <a:lnTo>
                    <a:pt x="0" y="492251"/>
                  </a:lnTo>
                  <a:lnTo>
                    <a:pt x="0" y="2461260"/>
                  </a:lnTo>
                  <a:lnTo>
                    <a:pt x="2253" y="2508668"/>
                  </a:lnTo>
                  <a:lnTo>
                    <a:pt x="8875" y="2554800"/>
                  </a:lnTo>
                  <a:lnTo>
                    <a:pt x="19661" y="2599452"/>
                  </a:lnTo>
                  <a:lnTo>
                    <a:pt x="34403" y="2642416"/>
                  </a:lnTo>
                  <a:lnTo>
                    <a:pt x="52895" y="2683485"/>
                  </a:lnTo>
                  <a:lnTo>
                    <a:pt x="74932" y="2722455"/>
                  </a:lnTo>
                  <a:lnTo>
                    <a:pt x="100306" y="2759118"/>
                  </a:lnTo>
                  <a:lnTo>
                    <a:pt x="128812" y="2793268"/>
                  </a:lnTo>
                  <a:lnTo>
                    <a:pt x="160243" y="2824699"/>
                  </a:lnTo>
                  <a:lnTo>
                    <a:pt x="194393" y="2853205"/>
                  </a:lnTo>
                  <a:lnTo>
                    <a:pt x="231056" y="2878579"/>
                  </a:lnTo>
                  <a:lnTo>
                    <a:pt x="270026" y="2900616"/>
                  </a:lnTo>
                  <a:lnTo>
                    <a:pt x="311095" y="2919108"/>
                  </a:lnTo>
                  <a:lnTo>
                    <a:pt x="354059" y="2933850"/>
                  </a:lnTo>
                  <a:lnTo>
                    <a:pt x="398711" y="2944636"/>
                  </a:lnTo>
                  <a:lnTo>
                    <a:pt x="444843" y="2951258"/>
                  </a:lnTo>
                  <a:lnTo>
                    <a:pt x="492252" y="2953512"/>
                  </a:lnTo>
                  <a:lnTo>
                    <a:pt x="8871204" y="2953512"/>
                  </a:lnTo>
                  <a:lnTo>
                    <a:pt x="8918617" y="2951258"/>
                  </a:lnTo>
                  <a:lnTo>
                    <a:pt x="8964755" y="2944636"/>
                  </a:lnTo>
                  <a:lnTo>
                    <a:pt x="9009409" y="2933850"/>
                  </a:lnTo>
                  <a:lnTo>
                    <a:pt x="9052375" y="2919108"/>
                  </a:lnTo>
                  <a:lnTo>
                    <a:pt x="9093446" y="2900616"/>
                  </a:lnTo>
                  <a:lnTo>
                    <a:pt x="9132416" y="2878579"/>
                  </a:lnTo>
                  <a:lnTo>
                    <a:pt x="9169078" y="2853205"/>
                  </a:lnTo>
                  <a:lnTo>
                    <a:pt x="9203227" y="2824699"/>
                  </a:lnTo>
                  <a:lnTo>
                    <a:pt x="9234657" y="2793268"/>
                  </a:lnTo>
                  <a:lnTo>
                    <a:pt x="9263160" y="2759118"/>
                  </a:lnTo>
                  <a:lnTo>
                    <a:pt x="9288533" y="2722455"/>
                  </a:lnTo>
                  <a:lnTo>
                    <a:pt x="9310567" y="2683485"/>
                  </a:lnTo>
                  <a:lnTo>
                    <a:pt x="9329057" y="2642416"/>
                  </a:lnTo>
                  <a:lnTo>
                    <a:pt x="9343797" y="2599452"/>
                  </a:lnTo>
                  <a:lnTo>
                    <a:pt x="9354581" y="2554800"/>
                  </a:lnTo>
                  <a:lnTo>
                    <a:pt x="9361203" y="2508668"/>
                  </a:lnTo>
                  <a:lnTo>
                    <a:pt x="9363456" y="2461260"/>
                  </a:lnTo>
                  <a:lnTo>
                    <a:pt x="9363456" y="492251"/>
                  </a:lnTo>
                  <a:lnTo>
                    <a:pt x="9361203" y="444838"/>
                  </a:lnTo>
                  <a:lnTo>
                    <a:pt x="9354581" y="398700"/>
                  </a:lnTo>
                  <a:lnTo>
                    <a:pt x="9343797" y="354046"/>
                  </a:lnTo>
                  <a:lnTo>
                    <a:pt x="9329057" y="311080"/>
                  </a:lnTo>
                  <a:lnTo>
                    <a:pt x="9310567" y="270009"/>
                  </a:lnTo>
                  <a:lnTo>
                    <a:pt x="9288533" y="231039"/>
                  </a:lnTo>
                  <a:lnTo>
                    <a:pt x="9263160" y="194377"/>
                  </a:lnTo>
                  <a:lnTo>
                    <a:pt x="9234657" y="160228"/>
                  </a:lnTo>
                  <a:lnTo>
                    <a:pt x="9203227" y="128798"/>
                  </a:lnTo>
                  <a:lnTo>
                    <a:pt x="9169078" y="100295"/>
                  </a:lnTo>
                  <a:lnTo>
                    <a:pt x="9132416" y="74922"/>
                  </a:lnTo>
                  <a:lnTo>
                    <a:pt x="9093446" y="52888"/>
                  </a:lnTo>
                  <a:lnTo>
                    <a:pt x="9052375" y="34398"/>
                  </a:lnTo>
                  <a:lnTo>
                    <a:pt x="9009409" y="19658"/>
                  </a:lnTo>
                  <a:lnTo>
                    <a:pt x="8964755" y="8874"/>
                  </a:lnTo>
                  <a:lnTo>
                    <a:pt x="8918617" y="2252"/>
                  </a:lnTo>
                  <a:lnTo>
                    <a:pt x="8871204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2034" y="3429761"/>
              <a:ext cx="9363710" cy="2954020"/>
            </a:xfrm>
            <a:custGeom>
              <a:avLst/>
              <a:gdLst/>
              <a:ahLst/>
              <a:cxnLst/>
              <a:rect l="l" t="t" r="r" b="b"/>
              <a:pathLst>
                <a:path w="9363710" h="2954020">
                  <a:moveTo>
                    <a:pt x="0" y="492251"/>
                  </a:moveTo>
                  <a:lnTo>
                    <a:pt x="2253" y="444838"/>
                  </a:lnTo>
                  <a:lnTo>
                    <a:pt x="8875" y="398700"/>
                  </a:lnTo>
                  <a:lnTo>
                    <a:pt x="19661" y="354046"/>
                  </a:lnTo>
                  <a:lnTo>
                    <a:pt x="34403" y="311080"/>
                  </a:lnTo>
                  <a:lnTo>
                    <a:pt x="52895" y="270009"/>
                  </a:lnTo>
                  <a:lnTo>
                    <a:pt x="74932" y="231039"/>
                  </a:lnTo>
                  <a:lnTo>
                    <a:pt x="100306" y="194377"/>
                  </a:lnTo>
                  <a:lnTo>
                    <a:pt x="128812" y="160228"/>
                  </a:lnTo>
                  <a:lnTo>
                    <a:pt x="160243" y="128798"/>
                  </a:lnTo>
                  <a:lnTo>
                    <a:pt x="194393" y="100295"/>
                  </a:lnTo>
                  <a:lnTo>
                    <a:pt x="231056" y="74922"/>
                  </a:lnTo>
                  <a:lnTo>
                    <a:pt x="270026" y="52888"/>
                  </a:lnTo>
                  <a:lnTo>
                    <a:pt x="311095" y="34398"/>
                  </a:lnTo>
                  <a:lnTo>
                    <a:pt x="354059" y="19658"/>
                  </a:lnTo>
                  <a:lnTo>
                    <a:pt x="398711" y="8874"/>
                  </a:lnTo>
                  <a:lnTo>
                    <a:pt x="444843" y="2252"/>
                  </a:lnTo>
                  <a:lnTo>
                    <a:pt x="492252" y="0"/>
                  </a:lnTo>
                  <a:lnTo>
                    <a:pt x="8871204" y="0"/>
                  </a:lnTo>
                  <a:lnTo>
                    <a:pt x="8918617" y="2252"/>
                  </a:lnTo>
                  <a:lnTo>
                    <a:pt x="8964755" y="8874"/>
                  </a:lnTo>
                  <a:lnTo>
                    <a:pt x="9009409" y="19658"/>
                  </a:lnTo>
                  <a:lnTo>
                    <a:pt x="9052375" y="34398"/>
                  </a:lnTo>
                  <a:lnTo>
                    <a:pt x="9093446" y="52888"/>
                  </a:lnTo>
                  <a:lnTo>
                    <a:pt x="9132416" y="74922"/>
                  </a:lnTo>
                  <a:lnTo>
                    <a:pt x="9169078" y="100295"/>
                  </a:lnTo>
                  <a:lnTo>
                    <a:pt x="9203227" y="128798"/>
                  </a:lnTo>
                  <a:lnTo>
                    <a:pt x="9234657" y="160228"/>
                  </a:lnTo>
                  <a:lnTo>
                    <a:pt x="9263160" y="194377"/>
                  </a:lnTo>
                  <a:lnTo>
                    <a:pt x="9288533" y="231039"/>
                  </a:lnTo>
                  <a:lnTo>
                    <a:pt x="9310567" y="270009"/>
                  </a:lnTo>
                  <a:lnTo>
                    <a:pt x="9329057" y="311080"/>
                  </a:lnTo>
                  <a:lnTo>
                    <a:pt x="9343797" y="354046"/>
                  </a:lnTo>
                  <a:lnTo>
                    <a:pt x="9354581" y="398700"/>
                  </a:lnTo>
                  <a:lnTo>
                    <a:pt x="9361203" y="444838"/>
                  </a:lnTo>
                  <a:lnTo>
                    <a:pt x="9363456" y="492251"/>
                  </a:lnTo>
                  <a:lnTo>
                    <a:pt x="9363456" y="2461260"/>
                  </a:lnTo>
                  <a:lnTo>
                    <a:pt x="9361203" y="2508668"/>
                  </a:lnTo>
                  <a:lnTo>
                    <a:pt x="9354581" y="2554800"/>
                  </a:lnTo>
                  <a:lnTo>
                    <a:pt x="9343797" y="2599452"/>
                  </a:lnTo>
                  <a:lnTo>
                    <a:pt x="9329057" y="2642416"/>
                  </a:lnTo>
                  <a:lnTo>
                    <a:pt x="9310567" y="2683485"/>
                  </a:lnTo>
                  <a:lnTo>
                    <a:pt x="9288533" y="2722455"/>
                  </a:lnTo>
                  <a:lnTo>
                    <a:pt x="9263160" y="2759118"/>
                  </a:lnTo>
                  <a:lnTo>
                    <a:pt x="9234657" y="2793268"/>
                  </a:lnTo>
                  <a:lnTo>
                    <a:pt x="9203227" y="2824699"/>
                  </a:lnTo>
                  <a:lnTo>
                    <a:pt x="9169078" y="2853205"/>
                  </a:lnTo>
                  <a:lnTo>
                    <a:pt x="9132416" y="2878579"/>
                  </a:lnTo>
                  <a:lnTo>
                    <a:pt x="9093446" y="2900616"/>
                  </a:lnTo>
                  <a:lnTo>
                    <a:pt x="9052375" y="2919108"/>
                  </a:lnTo>
                  <a:lnTo>
                    <a:pt x="9009409" y="2933850"/>
                  </a:lnTo>
                  <a:lnTo>
                    <a:pt x="8964755" y="2944636"/>
                  </a:lnTo>
                  <a:lnTo>
                    <a:pt x="8918617" y="2951258"/>
                  </a:lnTo>
                  <a:lnTo>
                    <a:pt x="8871204" y="2953512"/>
                  </a:lnTo>
                  <a:lnTo>
                    <a:pt x="492252" y="2953512"/>
                  </a:lnTo>
                  <a:lnTo>
                    <a:pt x="444843" y="2951258"/>
                  </a:lnTo>
                  <a:lnTo>
                    <a:pt x="398711" y="2944636"/>
                  </a:lnTo>
                  <a:lnTo>
                    <a:pt x="354059" y="2933850"/>
                  </a:lnTo>
                  <a:lnTo>
                    <a:pt x="311095" y="2919108"/>
                  </a:lnTo>
                  <a:lnTo>
                    <a:pt x="270026" y="2900616"/>
                  </a:lnTo>
                  <a:lnTo>
                    <a:pt x="231056" y="2878579"/>
                  </a:lnTo>
                  <a:lnTo>
                    <a:pt x="194393" y="2853205"/>
                  </a:lnTo>
                  <a:lnTo>
                    <a:pt x="160243" y="2824699"/>
                  </a:lnTo>
                  <a:lnTo>
                    <a:pt x="128812" y="2793268"/>
                  </a:lnTo>
                  <a:lnTo>
                    <a:pt x="100306" y="2759118"/>
                  </a:lnTo>
                  <a:lnTo>
                    <a:pt x="74932" y="2722455"/>
                  </a:lnTo>
                  <a:lnTo>
                    <a:pt x="52895" y="2683485"/>
                  </a:lnTo>
                  <a:lnTo>
                    <a:pt x="34403" y="2642416"/>
                  </a:lnTo>
                  <a:lnTo>
                    <a:pt x="19661" y="2599452"/>
                  </a:lnTo>
                  <a:lnTo>
                    <a:pt x="8875" y="2554800"/>
                  </a:lnTo>
                  <a:lnTo>
                    <a:pt x="2253" y="2508668"/>
                  </a:lnTo>
                  <a:lnTo>
                    <a:pt x="0" y="2461260"/>
                  </a:lnTo>
                  <a:lnTo>
                    <a:pt x="0" y="492251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23163" y="933704"/>
            <a:ext cx="8536305" cy="508190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03200" indent="-191135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203835" algn="l"/>
              </a:tabLst>
            </a:pPr>
            <a:r>
              <a:rPr sz="2400" b="1" spc="-5" dirty="0">
                <a:latin typeface="Arial"/>
                <a:cs typeface="Arial"/>
              </a:rPr>
              <a:t>Physical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state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drugs</a:t>
            </a:r>
            <a:endParaRPr sz="2400">
              <a:latin typeface="Arial"/>
              <a:cs typeface="Arial"/>
            </a:endParaRPr>
          </a:p>
          <a:p>
            <a:pPr marL="203200" indent="-191135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203835" algn="l"/>
              </a:tabLst>
            </a:pPr>
            <a:r>
              <a:rPr sz="2400" b="1" dirty="0">
                <a:solidFill>
                  <a:srgbClr val="CC0518"/>
                </a:solidFill>
                <a:latin typeface="Arial"/>
                <a:cs typeface="Arial"/>
              </a:rPr>
              <a:t>Simple</a:t>
            </a:r>
            <a:r>
              <a:rPr sz="2400" b="1" spc="-10" dirty="0">
                <a:solidFill>
                  <a:srgbClr val="CC0518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0518"/>
                </a:solidFill>
                <a:latin typeface="Arial"/>
                <a:cs typeface="Arial"/>
              </a:rPr>
              <a:t>chemical</a:t>
            </a:r>
            <a:r>
              <a:rPr sz="2400" b="1" spc="-10" dirty="0">
                <a:solidFill>
                  <a:srgbClr val="CC051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C0518"/>
                </a:solidFill>
                <a:latin typeface="Arial"/>
                <a:cs typeface="Arial"/>
              </a:rPr>
              <a:t>modification</a:t>
            </a:r>
            <a:r>
              <a:rPr sz="2400" b="1" spc="-45" dirty="0">
                <a:solidFill>
                  <a:srgbClr val="CC051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C0518"/>
                </a:solidFill>
                <a:latin typeface="Arial"/>
                <a:cs typeface="Arial"/>
              </a:rPr>
              <a:t>of</a:t>
            </a:r>
            <a:r>
              <a:rPr sz="2400" b="1" spc="-10" dirty="0">
                <a:solidFill>
                  <a:srgbClr val="CC0518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0518"/>
                </a:solidFill>
                <a:latin typeface="Arial"/>
                <a:cs typeface="Arial"/>
              </a:rPr>
              <a:t>drugs</a:t>
            </a:r>
            <a:endParaRPr sz="2400">
              <a:latin typeface="Arial"/>
              <a:cs typeface="Arial"/>
            </a:endParaRPr>
          </a:p>
          <a:p>
            <a:pPr marL="192405" indent="-180340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193040" algn="l"/>
              </a:tabLst>
            </a:pPr>
            <a:r>
              <a:rPr sz="2400" b="1" spc="-5" dirty="0">
                <a:solidFill>
                  <a:srgbClr val="1207A0"/>
                </a:solidFill>
                <a:latin typeface="Arial"/>
                <a:cs typeface="Arial"/>
              </a:rPr>
              <a:t>Auxiliary</a:t>
            </a:r>
            <a:r>
              <a:rPr sz="2400" b="1" spc="-30" dirty="0">
                <a:solidFill>
                  <a:srgbClr val="1207A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Arial"/>
                <a:cs typeface="Arial"/>
              </a:rPr>
              <a:t>substances</a:t>
            </a:r>
            <a:endParaRPr sz="2400">
              <a:latin typeface="Arial"/>
              <a:cs typeface="Arial"/>
            </a:endParaRPr>
          </a:p>
          <a:p>
            <a:pPr marL="203200" indent="-191135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03835" algn="l"/>
              </a:tabLst>
            </a:pPr>
            <a:r>
              <a:rPr sz="2400" b="1" spc="-55" dirty="0">
                <a:latin typeface="Arial"/>
                <a:cs typeface="Arial"/>
              </a:rPr>
              <a:t>Type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medicinal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form</a:t>
            </a:r>
            <a:r>
              <a:rPr sz="2400" b="1" spc="-5" dirty="0">
                <a:latin typeface="Arial"/>
                <a:cs typeface="Arial"/>
              </a:rPr>
              <a:t> and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the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way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its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administration</a:t>
            </a:r>
            <a:endParaRPr sz="2400">
              <a:latin typeface="Arial"/>
              <a:cs typeface="Arial"/>
            </a:endParaRPr>
          </a:p>
          <a:p>
            <a:pPr marL="203200" indent="-191135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03835" algn="l"/>
              </a:tabLst>
            </a:pPr>
            <a:r>
              <a:rPr sz="2400" b="1" spc="-15" dirty="0">
                <a:solidFill>
                  <a:srgbClr val="CC0518"/>
                </a:solidFill>
                <a:latin typeface="Arial"/>
                <a:cs typeface="Arial"/>
              </a:rPr>
              <a:t>Technological</a:t>
            </a:r>
            <a:r>
              <a:rPr sz="2400" b="1" spc="-55" dirty="0">
                <a:solidFill>
                  <a:srgbClr val="CC0518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0518"/>
                </a:solidFill>
                <a:latin typeface="Arial"/>
                <a:cs typeface="Arial"/>
              </a:rPr>
              <a:t>process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00">
              <a:latin typeface="Arial"/>
              <a:cs typeface="Arial"/>
            </a:endParaRPr>
          </a:p>
          <a:p>
            <a:pPr marL="523875" algn="ctr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Pharmaceutical</a:t>
            </a:r>
            <a:r>
              <a:rPr sz="2400" b="1" spc="-1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factors</a:t>
            </a:r>
            <a:r>
              <a:rPr sz="2400" b="1" spc="-4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1207A0"/>
                </a:solidFill>
                <a:latin typeface="Verdana"/>
                <a:cs typeface="Verdana"/>
              </a:rPr>
              <a:t>-</a:t>
            </a:r>
            <a:endParaRPr sz="2400">
              <a:latin typeface="Verdana"/>
              <a:cs typeface="Verdana"/>
            </a:endParaRPr>
          </a:p>
          <a:p>
            <a:pPr marL="927100" marR="398145" algn="ctr">
              <a:lnSpc>
                <a:spcPct val="100000"/>
              </a:lnSpc>
            </a:pPr>
            <a:r>
              <a:rPr sz="2400" b="1" dirty="0">
                <a:solidFill>
                  <a:srgbClr val="1207A0"/>
                </a:solidFill>
                <a:latin typeface="Verdana"/>
                <a:cs typeface="Verdana"/>
              </a:rPr>
              <a:t>it is a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tool </a:t>
            </a:r>
            <a:r>
              <a:rPr sz="2400" b="1" dirty="0">
                <a:solidFill>
                  <a:srgbClr val="1207A0"/>
                </a:solidFill>
                <a:latin typeface="Verdana"/>
                <a:cs typeface="Verdana"/>
              </a:rPr>
              <a:t>in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the hands </a:t>
            </a:r>
            <a:r>
              <a:rPr sz="2400" b="1" dirty="0">
                <a:solidFill>
                  <a:srgbClr val="1207A0"/>
                </a:solidFill>
                <a:latin typeface="Verdana"/>
                <a:cs typeface="Verdana"/>
              </a:rPr>
              <a:t>of a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professional, </a:t>
            </a:r>
            <a:r>
              <a:rPr sz="2400" b="1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through</a:t>
            </a:r>
            <a:r>
              <a:rPr sz="2400" b="1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which</a:t>
            </a:r>
            <a:r>
              <a:rPr sz="2400" b="1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he provides manufacturing</a:t>
            </a:r>
            <a:endParaRPr sz="2400">
              <a:latin typeface="Verdana"/>
              <a:cs typeface="Verdana"/>
            </a:endParaRPr>
          </a:p>
          <a:p>
            <a:pPr marL="535305" marR="5080" algn="ctr">
              <a:lnSpc>
                <a:spcPct val="100000"/>
              </a:lnSpc>
            </a:pPr>
            <a:r>
              <a:rPr sz="2400" b="1" dirty="0">
                <a:solidFill>
                  <a:srgbClr val="1207A0"/>
                </a:solidFill>
                <a:latin typeface="Verdana"/>
                <a:cs typeface="Verdana"/>
              </a:rPr>
              <a:t>of </a:t>
            </a:r>
            <a:r>
              <a:rPr sz="2400" b="1" spc="-10" dirty="0">
                <a:solidFill>
                  <a:srgbClr val="1207A0"/>
                </a:solidFill>
                <a:latin typeface="Verdana"/>
                <a:cs typeface="Verdana"/>
              </a:rPr>
              <a:t>high</a:t>
            </a:r>
            <a:r>
              <a:rPr sz="2400" b="1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quality</a:t>
            </a:r>
            <a:r>
              <a:rPr sz="2400" b="1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1207A0"/>
                </a:solidFill>
                <a:latin typeface="Verdana"/>
                <a:cs typeface="Verdana"/>
              </a:rPr>
              <a:t>and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 effective</a:t>
            </a:r>
            <a:r>
              <a:rPr sz="2400" b="1" spc="2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drug:</a:t>
            </a:r>
            <a:r>
              <a:rPr sz="2400" b="1" spc="-1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1207A0"/>
                </a:solidFill>
                <a:latin typeface="Verdana"/>
                <a:cs typeface="Verdana"/>
              </a:rPr>
              <a:t>easy</a:t>
            </a:r>
            <a:r>
              <a:rPr sz="2400" b="1" spc="-1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1207A0"/>
                </a:solidFill>
                <a:latin typeface="Verdana"/>
                <a:cs typeface="Verdana"/>
              </a:rPr>
              <a:t>to</a:t>
            </a:r>
            <a:r>
              <a:rPr sz="2400" b="1" spc="-1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use, </a:t>
            </a:r>
            <a:r>
              <a:rPr sz="2400" b="1" spc="-80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with</a:t>
            </a:r>
            <a:r>
              <a:rPr sz="2400" b="1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spc="-10" dirty="0">
                <a:solidFill>
                  <a:srgbClr val="1207A0"/>
                </a:solidFill>
                <a:latin typeface="Verdana"/>
                <a:cs typeface="Verdana"/>
              </a:rPr>
              <a:t>high</a:t>
            </a:r>
            <a:r>
              <a:rPr sz="2400" b="1" spc="1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therapeutic</a:t>
            </a:r>
            <a:r>
              <a:rPr sz="2400" b="1" spc="1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effectiveness</a:t>
            </a:r>
            <a:endParaRPr sz="2400">
              <a:latin typeface="Verdana"/>
              <a:cs typeface="Verdana"/>
            </a:endParaRPr>
          </a:p>
          <a:p>
            <a:pPr marL="417830" algn="ctr">
              <a:lnSpc>
                <a:spcPct val="100000"/>
              </a:lnSpc>
            </a:pP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and</a:t>
            </a:r>
            <a:r>
              <a:rPr sz="2400" b="1" spc="-20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minimal</a:t>
            </a:r>
            <a:r>
              <a:rPr sz="2400" b="1" spc="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1207A0"/>
                </a:solidFill>
                <a:latin typeface="Verdana"/>
                <a:cs typeface="Verdana"/>
              </a:rPr>
              <a:t>side</a:t>
            </a:r>
            <a:r>
              <a:rPr sz="2400" b="1" spc="15" dirty="0">
                <a:solidFill>
                  <a:srgbClr val="1207A0"/>
                </a:solidFill>
                <a:latin typeface="Verdana"/>
                <a:cs typeface="Verdana"/>
              </a:rPr>
              <a:t> </a:t>
            </a:r>
            <a:r>
              <a:rPr sz="2400" b="1" spc="-5" dirty="0">
                <a:solidFill>
                  <a:srgbClr val="1207A0"/>
                </a:solidFill>
                <a:latin typeface="Verdana"/>
                <a:cs typeface="Verdana"/>
              </a:rPr>
              <a:t>effects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50007" y="65531"/>
            <a:ext cx="5228082" cy="64084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08885" y="131190"/>
            <a:ext cx="4892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1207A0"/>
                </a:solidFill>
              </a:rPr>
              <a:t>PHARMACEUTICAL</a:t>
            </a:r>
            <a:r>
              <a:rPr spc="-15" dirty="0">
                <a:solidFill>
                  <a:srgbClr val="1207A0"/>
                </a:solidFill>
              </a:rPr>
              <a:t> </a:t>
            </a:r>
            <a:r>
              <a:rPr spc="-5" dirty="0">
                <a:solidFill>
                  <a:srgbClr val="1207A0"/>
                </a:solidFill>
              </a:rPr>
              <a:t>FACTORS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27</a:t>
            </a:fld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76" y="0"/>
            <a:ext cx="2526030" cy="5768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6392" y="1905"/>
            <a:ext cx="2185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003900"/>
                </a:solidFill>
              </a:rPr>
              <a:t>Conclusions: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28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35128" y="934339"/>
            <a:ext cx="9636760" cy="5128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287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Factors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forces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acting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simultaneously,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states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or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other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circumstances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that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affect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 final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result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investigated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processes,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data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or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parameters.</a:t>
            </a:r>
            <a:endParaRPr sz="1800">
              <a:latin typeface="Times New Roman"/>
              <a:cs typeface="Times New Roman"/>
            </a:endParaRPr>
          </a:p>
          <a:p>
            <a:pPr marL="355600" marR="628650" indent="-342900">
              <a:lnSpc>
                <a:spcPct val="100000"/>
              </a:lnSpc>
              <a:spcBef>
                <a:spcPts val="43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All </a:t>
            </a:r>
            <a:r>
              <a:rPr sz="1800" dirty="0">
                <a:latin typeface="Times New Roman"/>
                <a:cs typeface="Times New Roman"/>
              </a:rPr>
              <a:t>pharmaceutical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factors,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which influence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on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biological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effects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 drugs,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can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divided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on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groups:</a:t>
            </a:r>
            <a:endParaRPr sz="1800">
              <a:latin typeface="Times New Roman"/>
              <a:cs typeface="Times New Roman"/>
            </a:endParaRPr>
          </a:p>
          <a:p>
            <a:pPr marL="468630" indent="-456565">
              <a:lnSpc>
                <a:spcPct val="100000"/>
              </a:lnSpc>
              <a:spcBef>
                <a:spcPts val="434"/>
              </a:spcBef>
              <a:buAutoNum type="arabicPeriod"/>
              <a:tabLst>
                <a:tab pos="468630" algn="l"/>
                <a:tab pos="469265" algn="l"/>
              </a:tabLst>
            </a:pPr>
            <a:r>
              <a:rPr sz="1800" dirty="0">
                <a:latin typeface="Times New Roman"/>
                <a:cs typeface="Times New Roman"/>
              </a:rPr>
              <a:t>Physical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state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 the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medicinal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substance.</a:t>
            </a:r>
            <a:endParaRPr sz="1800">
              <a:latin typeface="Times New Roman"/>
              <a:cs typeface="Times New Roman"/>
            </a:endParaRPr>
          </a:p>
          <a:p>
            <a:pPr marL="468630" indent="-456565">
              <a:lnSpc>
                <a:spcPct val="100000"/>
              </a:lnSpc>
              <a:spcBef>
                <a:spcPts val="430"/>
              </a:spcBef>
              <a:buAutoNum type="arabicPeriod"/>
              <a:tabLst>
                <a:tab pos="468630" algn="l"/>
                <a:tab pos="469265" algn="l"/>
              </a:tabLst>
            </a:pPr>
            <a:r>
              <a:rPr sz="1800" dirty="0">
                <a:latin typeface="Times New Roman"/>
                <a:cs typeface="Times New Roman"/>
              </a:rPr>
              <a:t>Chemical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nature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 the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medicinal</a:t>
            </a:r>
            <a:r>
              <a:rPr sz="1800" spc="-5" dirty="0">
                <a:latin typeface="Times New Roman"/>
                <a:cs typeface="Times New Roman"/>
              </a:rPr>
              <a:t> substance</a:t>
            </a:r>
            <a:endParaRPr sz="18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spcBef>
                <a:spcPts val="434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1800" spc="-5" dirty="0">
                <a:latin typeface="Times New Roman"/>
                <a:cs typeface="Times New Roman"/>
              </a:rPr>
              <a:t>Auxiliary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substances.</a:t>
            </a:r>
            <a:endParaRPr sz="1800">
              <a:latin typeface="Times New Roman"/>
              <a:cs typeface="Times New Roman"/>
            </a:endParaRPr>
          </a:p>
          <a:p>
            <a:pPr marL="468630" indent="-456565">
              <a:lnSpc>
                <a:spcPct val="100000"/>
              </a:lnSpc>
              <a:spcBef>
                <a:spcPts val="434"/>
              </a:spcBef>
              <a:buAutoNum type="arabicPeriod"/>
              <a:tabLst>
                <a:tab pos="468630" algn="l"/>
                <a:tab pos="469265" algn="l"/>
              </a:tabLst>
            </a:pPr>
            <a:r>
              <a:rPr sz="1800" spc="5" dirty="0">
                <a:latin typeface="Times New Roman"/>
                <a:cs typeface="Times New Roman"/>
              </a:rPr>
              <a:t>Type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 the </a:t>
            </a:r>
            <a:r>
              <a:rPr sz="1800" spc="-5" dirty="0">
                <a:latin typeface="Times New Roman"/>
                <a:cs typeface="Times New Roman"/>
              </a:rPr>
              <a:t>medicinal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form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 the ways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introduction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it in the</a:t>
            </a:r>
            <a:r>
              <a:rPr sz="1800" spc="-5" dirty="0">
                <a:latin typeface="Times New Roman"/>
                <a:cs typeface="Times New Roman"/>
              </a:rPr>
              <a:t> organism.</a:t>
            </a:r>
            <a:endParaRPr sz="1800">
              <a:latin typeface="Times New Roman"/>
              <a:cs typeface="Times New Roman"/>
            </a:endParaRPr>
          </a:p>
          <a:p>
            <a:pPr marL="468630" indent="-456565">
              <a:lnSpc>
                <a:spcPct val="100000"/>
              </a:lnSpc>
              <a:spcBef>
                <a:spcPts val="430"/>
              </a:spcBef>
              <a:buAutoNum type="arabicPeriod"/>
              <a:tabLst>
                <a:tab pos="468630" algn="l"/>
                <a:tab pos="469265" algn="l"/>
              </a:tabLst>
            </a:pPr>
            <a:r>
              <a:rPr sz="1800" dirty="0">
                <a:latin typeface="Times New Roman"/>
                <a:cs typeface="Times New Roman"/>
              </a:rPr>
              <a:t>Technological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operations,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which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take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place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getting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drug.</a:t>
            </a:r>
            <a:endParaRPr sz="1800">
              <a:latin typeface="Times New Roman"/>
              <a:cs typeface="Times New Roman"/>
            </a:endParaRPr>
          </a:p>
          <a:p>
            <a:pPr marL="355600" marR="118745" indent="-342900">
              <a:lnSpc>
                <a:spcPct val="100000"/>
              </a:lnSpc>
              <a:spcBef>
                <a:spcPts val="43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Pharmaceutical factors play an important role in working out the composition and the technology of </a:t>
            </a:r>
            <a:r>
              <a:rPr sz="1800" spc="-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new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drugs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 improving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already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existed.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In practice of pharmacist-technologist the </a:t>
            </a:r>
            <a:r>
              <a:rPr sz="1800" spc="-5" dirty="0">
                <a:latin typeface="Times New Roman"/>
                <a:cs typeface="Times New Roman"/>
              </a:rPr>
              <a:t>most </a:t>
            </a:r>
            <a:r>
              <a:rPr sz="1800" dirty="0">
                <a:latin typeface="Times New Roman"/>
                <a:cs typeface="Times New Roman"/>
              </a:rPr>
              <a:t>important factors are: physical state of the medicinal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substance, availability of helping </a:t>
            </a:r>
            <a:r>
              <a:rPr sz="1800" spc="-5" dirty="0">
                <a:latin typeface="Times New Roman"/>
                <a:cs typeface="Times New Roman"/>
              </a:rPr>
              <a:t>compounds </a:t>
            </a:r>
            <a:r>
              <a:rPr sz="1800" dirty="0">
                <a:latin typeface="Times New Roman"/>
                <a:cs typeface="Times New Roman"/>
              </a:rPr>
              <a:t>and their nature. Consequently, right choices of the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technology of drugs, mechanization of technological process's levels are needed. Pharmacist in </a:t>
            </a:r>
            <a:r>
              <a:rPr sz="1800" spc="-15" dirty="0">
                <a:latin typeface="Times New Roman"/>
                <a:cs typeface="Times New Roman"/>
              </a:rPr>
              <a:t>drug-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store chooses neither medicinal substances nor medicinal forms, because determined form of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prescription already exists. There a doctor gives instructions about </a:t>
            </a:r>
            <a:r>
              <a:rPr sz="1800" spc="-5" dirty="0">
                <a:latin typeface="Times New Roman"/>
                <a:cs typeface="Times New Roman"/>
              </a:rPr>
              <a:t>what </a:t>
            </a:r>
            <a:r>
              <a:rPr sz="1800" dirty="0">
                <a:latin typeface="Times New Roman"/>
                <a:cs typeface="Times New Roman"/>
              </a:rPr>
              <a:t>medicinal substance </a:t>
            </a:r>
            <a:r>
              <a:rPr sz="1800" spc="-5" dirty="0">
                <a:latin typeface="Times New Roman"/>
                <a:cs typeface="Times New Roman"/>
              </a:rPr>
              <a:t>must </a:t>
            </a:r>
            <a:r>
              <a:rPr sz="1800" dirty="0">
                <a:latin typeface="Times New Roman"/>
                <a:cs typeface="Times New Roman"/>
              </a:rPr>
              <a:t>be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used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what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medicinal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form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must be </a:t>
            </a:r>
            <a:r>
              <a:rPr sz="1800" spc="-5" dirty="0">
                <a:latin typeface="Times New Roman"/>
                <a:cs typeface="Times New Roman"/>
              </a:rPr>
              <a:t>prepared.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3942" y="218694"/>
            <a:ext cx="42468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0000"/>
                </a:solidFill>
              </a:rPr>
              <a:t>Questions</a:t>
            </a:r>
            <a:r>
              <a:rPr sz="2000" spc="-20" dirty="0">
                <a:solidFill>
                  <a:srgbClr val="FF0000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for</a:t>
            </a:r>
            <a:r>
              <a:rPr sz="2000" spc="-10" dirty="0">
                <a:solidFill>
                  <a:srgbClr val="FF0000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individual</a:t>
            </a:r>
            <a:r>
              <a:rPr sz="2000" spc="-25" dirty="0">
                <a:solidFill>
                  <a:srgbClr val="FF0000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work</a:t>
            </a:r>
            <a:endParaRPr sz="2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29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43331" y="970914"/>
            <a:ext cx="9141460" cy="12445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69695" marR="1470025" indent="-4572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1369695" algn="l"/>
                <a:tab pos="1370330" algn="l"/>
              </a:tabLst>
            </a:pPr>
            <a:r>
              <a:rPr sz="2000" b="1" i="1" dirty="0">
                <a:latin typeface="Verdana"/>
                <a:cs typeface="Verdana"/>
              </a:rPr>
              <a:t>Types of chemical bonds that arise between </a:t>
            </a:r>
            <a:r>
              <a:rPr sz="2000" b="1" i="1" spc="-670" dirty="0">
                <a:latin typeface="Verdana"/>
                <a:cs typeface="Verdana"/>
              </a:rPr>
              <a:t> </a:t>
            </a:r>
            <a:r>
              <a:rPr sz="2000" b="1" i="1" spc="-5" dirty="0">
                <a:latin typeface="Verdana"/>
                <a:cs typeface="Verdana"/>
              </a:rPr>
              <a:t>active </a:t>
            </a:r>
            <a:r>
              <a:rPr sz="2000" b="1" i="1" dirty="0">
                <a:latin typeface="Verdana"/>
                <a:cs typeface="Verdana"/>
              </a:rPr>
              <a:t>substances</a:t>
            </a:r>
            <a:r>
              <a:rPr sz="2000" b="1" i="1" spc="-20" dirty="0">
                <a:latin typeface="Verdana"/>
                <a:cs typeface="Verdana"/>
              </a:rPr>
              <a:t> </a:t>
            </a:r>
            <a:r>
              <a:rPr sz="2000" b="1" i="1" dirty="0">
                <a:latin typeface="Verdana"/>
                <a:cs typeface="Verdana"/>
              </a:rPr>
              <a:t>and</a:t>
            </a:r>
            <a:r>
              <a:rPr sz="2000" b="1" i="1" spc="-5" dirty="0">
                <a:latin typeface="Verdana"/>
                <a:cs typeface="Verdana"/>
              </a:rPr>
              <a:t> excipients.</a:t>
            </a:r>
            <a:endParaRPr sz="2000" dirty="0">
              <a:latin typeface="Verdana"/>
              <a:cs typeface="Verdana"/>
            </a:endParaRPr>
          </a:p>
          <a:p>
            <a:pPr marL="1456690" indent="-544830">
              <a:lnSpc>
                <a:spcPct val="100000"/>
              </a:lnSpc>
              <a:buAutoNum type="arabicPeriod"/>
              <a:tabLst>
                <a:tab pos="1456690" algn="l"/>
                <a:tab pos="1457325" algn="l"/>
              </a:tabLst>
            </a:pPr>
            <a:r>
              <a:rPr sz="2000" b="1" i="1" spc="-5" dirty="0">
                <a:latin typeface="Verdana"/>
                <a:cs typeface="Verdana"/>
              </a:rPr>
              <a:t>Factors</a:t>
            </a:r>
            <a:r>
              <a:rPr sz="2000" b="1" i="1" dirty="0">
                <a:latin typeface="Verdana"/>
                <a:cs typeface="Verdana"/>
              </a:rPr>
              <a:t> affecting</a:t>
            </a:r>
            <a:r>
              <a:rPr sz="2000" b="1" i="1" spc="-15" dirty="0">
                <a:latin typeface="Verdana"/>
                <a:cs typeface="Verdana"/>
              </a:rPr>
              <a:t> </a:t>
            </a:r>
            <a:r>
              <a:rPr sz="2000" b="1" i="1" dirty="0">
                <a:latin typeface="Verdana"/>
                <a:cs typeface="Verdana"/>
              </a:rPr>
              <a:t>the</a:t>
            </a:r>
            <a:r>
              <a:rPr sz="2000" b="1" i="1" spc="-10" dirty="0">
                <a:latin typeface="Verdana"/>
                <a:cs typeface="Verdana"/>
              </a:rPr>
              <a:t> </a:t>
            </a:r>
            <a:r>
              <a:rPr sz="2000" b="1" i="1" spc="-5" dirty="0">
                <a:latin typeface="Verdana"/>
                <a:cs typeface="Verdana"/>
              </a:rPr>
              <a:t>rate</a:t>
            </a:r>
            <a:r>
              <a:rPr sz="2000" b="1" i="1" dirty="0">
                <a:latin typeface="Verdana"/>
                <a:cs typeface="Verdana"/>
              </a:rPr>
              <a:t> </a:t>
            </a:r>
            <a:r>
              <a:rPr sz="2000" b="1" i="1" spc="-5" dirty="0">
                <a:latin typeface="Verdana"/>
                <a:cs typeface="Verdana"/>
              </a:rPr>
              <a:t>of</a:t>
            </a:r>
            <a:r>
              <a:rPr sz="2000" b="1" i="1" spc="5" dirty="0">
                <a:latin typeface="Verdana"/>
                <a:cs typeface="Verdana"/>
              </a:rPr>
              <a:t> </a:t>
            </a:r>
            <a:r>
              <a:rPr sz="2000" b="1" i="1" spc="-5" dirty="0">
                <a:latin typeface="Verdana"/>
                <a:cs typeface="Verdana"/>
              </a:rPr>
              <a:t>resorption</a:t>
            </a:r>
            <a:r>
              <a:rPr sz="2000" b="1" i="1" spc="20" dirty="0">
                <a:latin typeface="Verdana"/>
                <a:cs typeface="Verdana"/>
              </a:rPr>
              <a:t> </a:t>
            </a:r>
            <a:r>
              <a:rPr sz="2000" b="1" i="1" spc="-5" dirty="0">
                <a:latin typeface="Verdana"/>
                <a:cs typeface="Verdana"/>
              </a:rPr>
              <a:t>of</a:t>
            </a:r>
            <a:endParaRPr sz="2000" dirty="0">
              <a:latin typeface="Verdana"/>
              <a:cs typeface="Verdana"/>
            </a:endParaRPr>
          </a:p>
          <a:p>
            <a:pPr marL="1369695">
              <a:lnSpc>
                <a:spcPct val="100000"/>
              </a:lnSpc>
            </a:pPr>
            <a:r>
              <a:rPr sz="2000" b="1" i="1" spc="-5" dirty="0">
                <a:latin typeface="Verdana"/>
                <a:cs typeface="Verdana"/>
              </a:rPr>
              <a:t>active</a:t>
            </a:r>
            <a:r>
              <a:rPr sz="2000" b="1" i="1" spc="-35" dirty="0">
                <a:latin typeface="Verdana"/>
                <a:cs typeface="Verdana"/>
              </a:rPr>
              <a:t> </a:t>
            </a:r>
            <a:r>
              <a:rPr sz="2000" b="1" i="1">
                <a:latin typeface="Verdana"/>
                <a:cs typeface="Verdana"/>
              </a:rPr>
              <a:t>substances</a:t>
            </a:r>
            <a:r>
              <a:rPr sz="2000" b="1" i="1" smtClean="0">
                <a:latin typeface="Verdana"/>
                <a:cs typeface="Verdana"/>
              </a:rPr>
              <a:t>.</a:t>
            </a:r>
            <a:endParaRPr sz="20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87681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7354" y="2734182"/>
            <a:ext cx="5180965" cy="1367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48285">
              <a:lnSpc>
                <a:spcPct val="100000"/>
              </a:lnSpc>
              <a:spcBef>
                <a:spcPts val="105"/>
              </a:spcBef>
            </a:pPr>
            <a:r>
              <a:rPr sz="4400" i="1" dirty="0">
                <a:solidFill>
                  <a:srgbClr val="FFFFFF"/>
                </a:solidFill>
                <a:latin typeface="Arial"/>
                <a:cs typeface="Arial"/>
              </a:rPr>
              <a:t>THANK YOU FOR </a:t>
            </a:r>
            <a:r>
              <a:rPr sz="4400" i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00" i="1" dirty="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sz="4400" i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00" i="1" dirty="0">
                <a:solidFill>
                  <a:srgbClr val="FFFFFF"/>
                </a:solidFill>
                <a:latin typeface="Arial"/>
                <a:cs typeface="Arial"/>
              </a:rPr>
              <a:t>ATTENTION!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pPr marL="38100">
                <a:lnSpc>
                  <a:spcPts val="1430"/>
                </a:lnSpc>
              </a:pPr>
              <a:t>30</a:t>
            </a:fld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F9F4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1836</Words>
  <Application>Microsoft Office PowerPoint</Application>
  <PresentationFormat>Лист A4 (210x297 мм)</PresentationFormat>
  <Paragraphs>318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Office Theme</vt:lpstr>
      <vt:lpstr>Discipline “Biopharmacy ”</vt:lpstr>
      <vt:lpstr>PLAN OF THE LECTURE</vt:lpstr>
      <vt:lpstr>PHARMACEUTICAL FACTORS</vt:lpstr>
      <vt:lpstr>PHARMACEUTICAL FACTORS</vt:lpstr>
      <vt:lpstr>CLASSIFICATION OF PHARMACEUTICAL FACTORS</vt:lpstr>
      <vt:lpstr>SIMPLE CHEMICAL MODIFICATION OF DRUGS</vt:lpstr>
      <vt:lpstr>SIMPLE CHEMICAL MODIFICATION OF DRUGS</vt:lpstr>
      <vt:lpstr>AUXILIARY SUBSTANCES</vt:lpstr>
      <vt:lpstr>AUXILIARY SUBSTANCES</vt:lpstr>
      <vt:lpstr>AUXILIARY SUBSTANCES</vt:lpstr>
      <vt:lpstr>AUXILIARY SUBSTANCES</vt:lpstr>
      <vt:lpstr>AUXILIARY SUBSTANCES</vt:lpstr>
      <vt:lpstr>TYPE OF MEDICINAL FORM AND THE WAY OF ITS ADMINISTRATION</vt:lpstr>
      <vt:lpstr>Liquid</vt:lpstr>
      <vt:lpstr>TYPE OF MEDICINAL FORM AND THE WAY OF ITS ADMINISTRATION</vt:lpstr>
      <vt:lpstr>TYPE OF MEDICINAL FORM AND THE WAY OF ITS ADMINISTRATION</vt:lpstr>
      <vt:lpstr>TYPE OF MEDICINAL FORM AND THE WAY OF ITS ADMINISTRATION</vt:lpstr>
      <vt:lpstr>TYPE OF MEDICINAL FORM AND THE WAY OF ITS ADMINISTRATION</vt:lpstr>
      <vt:lpstr>TYPE OF MEDICINAL FORM AND THE WAY OF ITS ADMINISTRATION</vt:lpstr>
      <vt:lpstr>TECHNOLOGICAL PROCESS</vt:lpstr>
      <vt:lpstr>TECHNOLOGICAL PROCESS</vt:lpstr>
      <vt:lpstr>TECHNOLOGICAL PROCESS</vt:lpstr>
      <vt:lpstr>TECHNOLOGICAL PROCESS</vt:lpstr>
      <vt:lpstr>TECHNOLOGICAL PROCESS</vt:lpstr>
      <vt:lpstr>TECHNOLOGICAL PROCESS</vt:lpstr>
      <vt:lpstr>TECHNOLOGICAL PROCESS</vt:lpstr>
      <vt:lpstr>PHARMACEUTICAL FACTORS</vt:lpstr>
      <vt:lpstr>Conclusions:</vt:lpstr>
      <vt:lpstr>Questions for individual work</vt:lpstr>
      <vt:lpstr>THANK YOU FOR 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Наташа</dc:creator>
  <cp:lastModifiedBy>dm_pa</cp:lastModifiedBy>
  <cp:revision>4</cp:revision>
  <dcterms:created xsi:type="dcterms:W3CDTF">2021-10-08T08:44:58Z</dcterms:created>
  <dcterms:modified xsi:type="dcterms:W3CDTF">2023-02-02T16:56:09Z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2018-04-13T00:00:00Z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2021-10-08T00:00:00Z</vt:filetime>
  </property>
</Properties>
</file>