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47" autoAdjust="0"/>
  </p:normalViewPr>
  <p:slideViewPr>
    <p:cSldViewPr snapToGrid="0">
      <p:cViewPr varScale="1">
        <p:scale>
          <a:sx n="75" d="100"/>
          <a:sy n="75" d="100"/>
        </p:scale>
        <p:origin x="43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9578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935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340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480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5200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6451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329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6353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6677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0876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1303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38993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7410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5488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459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6354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3104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2000">
              <a:srgbClr val="839072"/>
            </a:gs>
            <a:gs pos="70000">
              <a:schemeClr val="accent6">
                <a:lumMod val="40000"/>
                <a:lumOff val="60000"/>
              </a:schemeClr>
            </a:gs>
            <a:gs pos="10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95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7109B-52CF-40AD-8C2E-BBBF653630FE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8A79D-5108-43DC-92B7-2F4DB04F339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42128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1442" y="2632109"/>
            <a:ext cx="8144134" cy="1373070"/>
          </a:xfrm>
        </p:spPr>
        <p:txBody>
          <a:bodyPr/>
          <a:lstStyle/>
          <a:p>
            <a:r>
              <a:rPr lang="uk-UA" sz="2800" b="1" dirty="0" err="1">
                <a:solidFill>
                  <a:schemeClr val="accent6">
                    <a:lumMod val="50000"/>
                  </a:schemeClr>
                </a:solidFill>
              </a:rPr>
              <a:t>Ліпофільність</a:t>
            </a: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</a:rPr>
              <a:t> та її вплив на </a:t>
            </a:r>
            <a:r>
              <a:rPr lang="uk-UA" sz="2800" b="1" dirty="0" err="1">
                <a:solidFill>
                  <a:schemeClr val="accent6">
                    <a:lumMod val="50000"/>
                  </a:schemeClr>
                </a:solidFill>
              </a:rPr>
              <a:t>фармакокінетичні</a:t>
            </a: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</a:rPr>
              <a:t> характеристики та динаміку </a:t>
            </a:r>
            <a:r>
              <a:rPr lang="uk-UA" sz="2800" b="1" dirty="0" err="1">
                <a:solidFill>
                  <a:schemeClr val="accent6">
                    <a:lumMod val="50000"/>
                  </a:schemeClr>
                </a:solidFill>
              </a:rPr>
              <a:t>біодоступності</a:t>
            </a:r>
            <a:r>
              <a:rPr lang="uk-UA" sz="2800" b="1" dirty="0">
                <a:solidFill>
                  <a:schemeClr val="accent6">
                    <a:lumMod val="50000"/>
                  </a:schemeClr>
                </a:solidFill>
              </a:rPr>
              <a:t> лікарських засобів</a:t>
            </a:r>
            <a:endParaRPr lang="uk-UA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1408" y="290285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ОДЕСЬКИЙ НАЦ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КАФЕДРА ТЕХНОЛОГІЇ 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ЛІКІВ</a:t>
            </a:r>
            <a:endParaRPr lang="uk-UA" sz="22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5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504" y="290285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554742" y="4919008"/>
            <a:ext cx="3506370" cy="1846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1900" b="1" dirty="0" err="1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19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1900" b="1" dirty="0" err="1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1900" b="1" dirty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1900" b="1" dirty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д.фарм.н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. Борисюк І.Ю.</a:t>
            </a:r>
          </a:p>
          <a:p>
            <a:pPr algn="r"/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 Н.С.</a:t>
            </a:r>
          </a:p>
          <a:p>
            <a:pPr algn="r"/>
            <a:r>
              <a:rPr lang="uk-UA" sz="1900" dirty="0" err="1" smtClean="0">
                <a:solidFill>
                  <a:schemeClr val="tx2">
                    <a:lumMod val="10000"/>
                  </a:schemeClr>
                </a:solidFill>
              </a:rPr>
              <a:t>к.б.н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., ас. </a:t>
            </a:r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Валіводзь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 І.П</a:t>
            </a:r>
            <a:r>
              <a:rPr lang="uk-UA" sz="1900" dirty="0" smtClean="0"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en-US" sz="1900" dirty="0" smtClean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а</a:t>
            </a:r>
            <a:r>
              <a:rPr lang="uk-UA" sz="1900" dirty="0" smtClean="0">
                <a:solidFill>
                  <a:schemeClr val="tx2">
                    <a:lumMod val="10000"/>
                  </a:schemeClr>
                </a:solidFill>
              </a:rPr>
              <a:t>с. Молодан Ю.О.</a:t>
            </a:r>
            <a:endParaRPr lang="uk-UA" sz="1900" dirty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ас. </a:t>
            </a:r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Акішева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 А.С.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518" y="4336476"/>
            <a:ext cx="8955464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002060"/>
                </a:solidFill>
              </a:rPr>
              <a:t>Практичне заняття з дисципліни «</a:t>
            </a:r>
            <a:r>
              <a:rPr lang="uk-UA" sz="2400" dirty="0" err="1" smtClean="0">
                <a:solidFill>
                  <a:srgbClr val="002060"/>
                </a:solidFill>
              </a:rPr>
              <a:t>Біофармація</a:t>
            </a:r>
            <a:r>
              <a:rPr lang="uk-UA" sz="2400" dirty="0" smtClean="0">
                <a:solidFill>
                  <a:srgbClr val="002060"/>
                </a:solidFill>
              </a:rPr>
              <a:t>»</a:t>
            </a:r>
            <a:endParaRPr lang="uk-UA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95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4241" y="2093032"/>
            <a:ext cx="11308479" cy="4389047"/>
          </a:xfrm>
        </p:spPr>
        <p:txBody>
          <a:bodyPr>
            <a:normAutofit/>
          </a:bodyPr>
          <a:lstStyle/>
          <a:p>
            <a:pPr algn="just"/>
            <a:r>
              <a:rPr lang="uk-UA" sz="3200" dirty="0">
                <a:solidFill>
                  <a:schemeClr val="bg2">
                    <a:lumMod val="50000"/>
                  </a:schemeClr>
                </a:solidFill>
              </a:rPr>
              <a:t>Для оцінки </a:t>
            </a:r>
            <a:r>
              <a:rPr lang="uk-UA" sz="3200" dirty="0" err="1">
                <a:solidFill>
                  <a:schemeClr val="bg2">
                    <a:lumMod val="50000"/>
                  </a:schemeClr>
                </a:solidFill>
              </a:rPr>
              <a:t>біодоступності</a:t>
            </a:r>
            <a:r>
              <a:rPr lang="uk-UA" sz="3200" dirty="0">
                <a:solidFill>
                  <a:schemeClr val="bg2">
                    <a:lumMod val="50000"/>
                  </a:schemeClr>
                </a:solidFill>
              </a:rPr>
              <a:t> лікарських засобів та їх лікарських форм поряд з такими характеристиками як молекулярна структура, розмір молекули, стереохімічні особливості, агрегатний стан, важливе </a:t>
            </a:r>
            <a:r>
              <a:rPr lang="uk-UA" sz="3200" b="1" dirty="0">
                <a:solidFill>
                  <a:srgbClr val="002060"/>
                </a:solidFill>
              </a:rPr>
              <a:t>значення має здатність речовини розчинятися у водному або ліпідному шарі біологічних мембран</a:t>
            </a:r>
            <a:r>
              <a:rPr lang="uk-UA" sz="3200" dirty="0">
                <a:solidFill>
                  <a:schemeClr val="bg2">
                    <a:lumMod val="50000"/>
                  </a:schemeClr>
                </a:solidFill>
              </a:rPr>
              <a:t>. </a:t>
            </a:r>
            <a:endParaRPr lang="uk-UA" sz="3200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r>
              <a:rPr lang="uk-UA" sz="3200" dirty="0" smtClean="0">
                <a:solidFill>
                  <a:schemeClr val="bg2">
                    <a:lumMod val="50000"/>
                  </a:schemeClr>
                </a:solidFill>
              </a:rPr>
              <a:t>Для </a:t>
            </a:r>
            <a:r>
              <a:rPr lang="uk-UA" sz="3200" dirty="0">
                <a:solidFill>
                  <a:schemeClr val="bg2">
                    <a:lumMod val="50000"/>
                  </a:schemeClr>
                </a:solidFill>
              </a:rPr>
              <a:t>приблизної оцінки цього параметру використовують поняття «</a:t>
            </a:r>
            <a:r>
              <a:rPr lang="uk-UA" sz="3200" dirty="0" err="1">
                <a:solidFill>
                  <a:schemeClr val="bg2">
                    <a:lumMod val="50000"/>
                  </a:schemeClr>
                </a:solidFill>
              </a:rPr>
              <a:t>ліпофільність</a:t>
            </a:r>
            <a:r>
              <a:rPr lang="uk-UA" sz="3200" dirty="0">
                <a:solidFill>
                  <a:schemeClr val="bg2">
                    <a:lumMod val="50000"/>
                  </a:schemeClr>
                </a:solidFill>
              </a:rPr>
              <a:t>». </a:t>
            </a:r>
            <a:endParaRPr lang="ru-RU" sz="3200" b="1" dirty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endParaRPr lang="uk-UA" sz="3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00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841" y="2174312"/>
            <a:ext cx="11450719" cy="4155367"/>
          </a:xfrm>
        </p:spPr>
        <p:txBody>
          <a:bodyPr>
            <a:normAutofit/>
          </a:bodyPr>
          <a:lstStyle/>
          <a:p>
            <a:pPr algn="just"/>
            <a:r>
              <a:rPr lang="uk-UA" b="1" dirty="0" err="1">
                <a:solidFill>
                  <a:schemeClr val="accent6">
                    <a:lumMod val="50000"/>
                  </a:schemeClr>
                </a:solidFill>
              </a:rPr>
              <a:t>Ліпофільність</a:t>
            </a:r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 – фізико-хімічна константа речовини, яка характеризує здатність хімічної сполуки розчинятися в жирах, оліях, ліпідах і неполярних розчинниках (толуолі, гексані та ін.). Цей параметр обумовлює фармакокінетику лікарської речовини та її поведінку в організмі, проходження через </a:t>
            </a:r>
            <a:r>
              <a:rPr lang="uk-UA" dirty="0" err="1">
                <a:solidFill>
                  <a:schemeClr val="bg2">
                    <a:lumMod val="50000"/>
                  </a:schemeClr>
                </a:solidFill>
              </a:rPr>
              <a:t>біліпідний</a:t>
            </a:r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 шар мембрани клітин</a:t>
            </a:r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algn="just"/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uk-UA" dirty="0" err="1">
                <a:solidFill>
                  <a:schemeClr val="bg2">
                    <a:lumMod val="50000"/>
                  </a:schemeClr>
                </a:solidFill>
              </a:rPr>
              <a:t>Ліпофільні</a:t>
            </a:r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 (жиророзчинні) речовини швидко і майже повністю (на 90 %) всмоктуються в ШКТ. </a:t>
            </a:r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Надходження жиророзчинних </a:t>
            </a:r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лікарських засобів знижується при зменшенні </a:t>
            </a:r>
            <a:r>
              <a:rPr lang="uk-UA" dirty="0" err="1">
                <a:solidFill>
                  <a:schemeClr val="bg2">
                    <a:lumMod val="50000"/>
                  </a:schemeClr>
                </a:solidFill>
              </a:rPr>
              <a:t>всмоктуючої</a:t>
            </a:r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 поверхні (після резекції </a:t>
            </a:r>
            <a:r>
              <a:rPr lang="uk-UA" dirty="0" err="1">
                <a:solidFill>
                  <a:schemeClr val="bg2">
                    <a:lumMod val="50000"/>
                  </a:schemeClr>
                </a:solidFill>
              </a:rPr>
              <a:t>шлунка</a:t>
            </a:r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, частини кишечнику), діареї, підвищеній перистальтиці, набряку слизової ШКТ, порушеннях кровообігу ШКТ. Гідрофільні сполуки не повністю і нерівномірно всмоктуються у кишечнику.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endParaRPr lang="uk-UA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50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161" y="2123513"/>
            <a:ext cx="11765679" cy="3599316"/>
          </a:xfrm>
        </p:spPr>
        <p:txBody>
          <a:bodyPr>
            <a:normAutofit/>
          </a:bodyPr>
          <a:lstStyle/>
          <a:p>
            <a:pPr algn="just"/>
            <a:r>
              <a:rPr lang="uk-UA" sz="3200" dirty="0" err="1">
                <a:solidFill>
                  <a:schemeClr val="bg2">
                    <a:lumMod val="50000"/>
                  </a:schemeClr>
                </a:solidFill>
              </a:rPr>
              <a:t>Ліпофільність</a:t>
            </a:r>
            <a:r>
              <a:rPr lang="uk-UA" sz="3200" dirty="0">
                <a:solidFill>
                  <a:schemeClr val="bg2">
                    <a:lumMod val="50000"/>
                  </a:schemeClr>
                </a:solidFill>
              </a:rPr>
              <a:t> зазвичай описується процесами розподілу між двома фазами ‒ неполярною (органічна фаза) і полярною (в основному, водна). </a:t>
            </a:r>
            <a:endParaRPr lang="uk-UA" sz="3200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r>
              <a:rPr lang="uk-UA" sz="3200" dirty="0" smtClean="0">
                <a:solidFill>
                  <a:schemeClr val="bg2">
                    <a:lumMod val="50000"/>
                  </a:schemeClr>
                </a:solidFill>
              </a:rPr>
              <a:t>Кількісна </a:t>
            </a:r>
            <a:r>
              <a:rPr lang="uk-UA" sz="3200" dirty="0">
                <a:solidFill>
                  <a:schemeClr val="bg2">
                    <a:lumMod val="50000"/>
                  </a:schemeClr>
                </a:solidFill>
              </a:rPr>
              <a:t>характеристика </a:t>
            </a:r>
            <a:r>
              <a:rPr lang="uk-UA" sz="3200" dirty="0" err="1">
                <a:solidFill>
                  <a:schemeClr val="bg2">
                    <a:lumMod val="50000"/>
                  </a:schemeClr>
                </a:solidFill>
              </a:rPr>
              <a:t>ліпофільності</a:t>
            </a:r>
            <a:r>
              <a:rPr lang="uk-UA" sz="3200" dirty="0">
                <a:solidFill>
                  <a:schemeClr val="bg2">
                    <a:lumMod val="50000"/>
                  </a:schemeClr>
                </a:solidFill>
              </a:rPr>
              <a:t> – коефіцієнт розподілу P – визначається як відношення концентрацій нейтральної сполуки в органічному </a:t>
            </a:r>
            <a:r>
              <a:rPr lang="uk-UA" sz="3200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uk-UA" sz="3200" dirty="0" err="1">
                <a:solidFill>
                  <a:schemeClr val="bg2">
                    <a:lumMod val="50000"/>
                  </a:schemeClr>
                </a:solidFill>
              </a:rPr>
              <a:t>С</a:t>
            </a:r>
            <a:r>
              <a:rPr lang="uk-UA" sz="3200" dirty="0" err="1" smtClean="0">
                <a:solidFill>
                  <a:schemeClr val="bg2">
                    <a:lumMod val="50000"/>
                  </a:schemeClr>
                </a:solidFill>
              </a:rPr>
              <a:t>орг</a:t>
            </a:r>
            <a:r>
              <a:rPr lang="uk-UA" sz="32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uk-UA" sz="3200" dirty="0">
                <a:solidFill>
                  <a:schemeClr val="bg2">
                    <a:lumMod val="50000"/>
                  </a:schemeClr>
                </a:solidFill>
              </a:rPr>
              <a:t>) і водному </a:t>
            </a:r>
            <a:r>
              <a:rPr lang="uk-UA" sz="3200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uk-UA" sz="3200" dirty="0" err="1">
                <a:solidFill>
                  <a:schemeClr val="bg2">
                    <a:lumMod val="50000"/>
                  </a:schemeClr>
                </a:solidFill>
              </a:rPr>
              <a:t>С</a:t>
            </a:r>
            <a:r>
              <a:rPr lang="uk-UA" sz="3200" dirty="0" err="1" smtClean="0">
                <a:solidFill>
                  <a:schemeClr val="bg2">
                    <a:lumMod val="50000"/>
                  </a:schemeClr>
                </a:solidFill>
              </a:rPr>
              <a:t>водн</a:t>
            </a:r>
            <a:r>
              <a:rPr lang="uk-UA" sz="32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uk-UA" sz="3200" dirty="0">
                <a:solidFill>
                  <a:schemeClr val="bg2">
                    <a:lumMod val="50000"/>
                  </a:schemeClr>
                </a:solidFill>
              </a:rPr>
              <a:t>) розчинах у рівноважних умовах (1):</a:t>
            </a:r>
            <a:endParaRPr lang="ru-RU" sz="3200" b="1" dirty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endParaRPr lang="uk-UA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510" y="5426810"/>
            <a:ext cx="2239010" cy="11707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454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681" y="2072078"/>
            <a:ext cx="8351919" cy="464304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Експериментально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коефіцієнт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ліпофільності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визначають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за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допомогою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стандартної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бінарної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системи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н-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октанол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‒ вода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. 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Ця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система є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зручною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моделлю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для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оцінки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ліпофільності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: н-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октанол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обраний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як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стандартний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розчинник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завдяки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його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формальній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схожості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з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ліпідами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(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довгий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алкільний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ланцюг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і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функціональна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група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що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має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як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протонодонорні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, так і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акцепторні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властивості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). 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Концентрацію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речовини визначають спектрофотометричним методом або методом високоефективної рідинної хроматографії. </a:t>
            </a:r>
            <a:endParaRPr lang="uk-UA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Значення </a:t>
            </a:r>
            <a:r>
              <a:rPr lang="uk-UA" dirty="0" err="1">
                <a:solidFill>
                  <a:schemeClr val="bg2">
                    <a:lumMod val="50000"/>
                  </a:schemeClr>
                </a:solidFill>
              </a:rPr>
              <a:t>logРo</a:t>
            </a:r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/w стали використовувати як параметр </a:t>
            </a:r>
            <a:r>
              <a:rPr lang="uk-UA" dirty="0" err="1">
                <a:solidFill>
                  <a:schemeClr val="bg2">
                    <a:lumMod val="50000"/>
                  </a:schemeClr>
                </a:solidFill>
              </a:rPr>
              <a:t>ліпофільності</a:t>
            </a:r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 після того, як </a:t>
            </a:r>
            <a:r>
              <a:rPr lang="uk-UA" dirty="0" err="1">
                <a:solidFill>
                  <a:schemeClr val="bg2">
                    <a:lumMod val="50000"/>
                  </a:schemeClr>
                </a:solidFill>
              </a:rPr>
              <a:t>Хенч</a:t>
            </a:r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 виявив кореляцію між біологічною активністю речовини і константою його розподілу в цій системі. 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 descr="http://fox-rpc.com/images/alvisorb/colpol/kolpol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821" y="2072078"/>
            <a:ext cx="3057273" cy="1341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556821" y="3560482"/>
            <a:ext cx="3586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de-DE" b="0" i="0" dirty="0" smtClean="0">
                <a:solidFill>
                  <a:schemeClr val="bg2">
                    <a:lumMod val="50000"/>
                  </a:schemeClr>
                </a:solidFill>
                <a:effectLst/>
                <a:latin typeface="Helvetica" panose="020B0604020202020204" pitchFamily="34" charset="0"/>
              </a:rPr>
              <a:t> Log </a:t>
            </a:r>
            <a:r>
              <a:rPr lang="de-DE" b="0" i="0" dirty="0" err="1" smtClean="0">
                <a:solidFill>
                  <a:schemeClr val="bg2">
                    <a:lumMod val="50000"/>
                  </a:schemeClr>
                </a:solidFill>
                <a:effectLst/>
                <a:latin typeface="Helvetica" panose="020B0604020202020204" pitchFamily="34" charset="0"/>
              </a:rPr>
              <a:t>Kow</a:t>
            </a:r>
            <a:r>
              <a:rPr lang="de-DE" b="0" i="0" dirty="0" smtClean="0">
                <a:solidFill>
                  <a:schemeClr val="bg2">
                    <a:lumMod val="50000"/>
                  </a:schemeClr>
                </a:solidFill>
                <a:effectLst/>
                <a:latin typeface="Helvetica" panose="020B0604020202020204" pitchFamily="34" charset="0"/>
              </a:rPr>
              <a:t>, </a:t>
            </a: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або</a:t>
            </a:r>
            <a:r>
              <a:rPr lang="ru-RU" b="0" i="0" dirty="0" smtClean="0">
                <a:solidFill>
                  <a:schemeClr val="bg2">
                    <a:lumMod val="50000"/>
                  </a:schemeClr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de-DE" b="0" i="0" dirty="0" smtClean="0">
                <a:solidFill>
                  <a:schemeClr val="bg2">
                    <a:lumMod val="50000"/>
                  </a:schemeClr>
                </a:solidFill>
                <a:effectLst/>
                <a:latin typeface="Helvetica" panose="020B0604020202020204" pitchFamily="34" charset="0"/>
              </a:rPr>
              <a:t>Log </a:t>
            </a:r>
            <a:r>
              <a:rPr lang="de-DE" b="0" i="0" dirty="0" err="1" smtClean="0">
                <a:solidFill>
                  <a:schemeClr val="bg2">
                    <a:lumMod val="50000"/>
                  </a:schemeClr>
                </a:solidFill>
                <a:effectLst/>
                <a:latin typeface="Helvetica" panose="020B0604020202020204" pitchFamily="34" charset="0"/>
              </a:rPr>
              <a:t>Pow</a:t>
            </a:r>
            <a:r>
              <a:rPr lang="de-DE" b="0" i="0" dirty="0" smtClean="0">
                <a:solidFill>
                  <a:schemeClr val="bg2">
                    <a:lumMod val="50000"/>
                  </a:schemeClr>
                </a:solidFill>
                <a:effectLst/>
                <a:latin typeface="Helvetica" panose="020B0604020202020204" pitchFamily="34" charset="0"/>
              </a:rPr>
              <a:t>, </a:t>
            </a:r>
            <a:r>
              <a:rPr lang="ru-RU" b="0" i="0" dirty="0" smtClean="0">
                <a:solidFill>
                  <a:schemeClr val="bg2">
                    <a:lumMod val="50000"/>
                  </a:schemeClr>
                </a:solidFill>
                <a:effectLst/>
                <a:latin typeface="Helvetica" panose="020B0604020202020204" pitchFamily="34" charset="0"/>
              </a:rPr>
              <a:t>де </a:t>
            </a:r>
            <a:r>
              <a:rPr lang="de-DE" b="0" i="0" dirty="0" err="1" smtClean="0">
                <a:solidFill>
                  <a:schemeClr val="bg2">
                    <a:lumMod val="50000"/>
                  </a:schemeClr>
                </a:solidFill>
                <a:effectLst/>
                <a:latin typeface="Helvetica" panose="020B0604020202020204" pitchFamily="34" charset="0"/>
              </a:rPr>
              <a:t>Pow</a:t>
            </a:r>
            <a:r>
              <a:rPr lang="de-DE" b="0" i="0" dirty="0" smtClean="0">
                <a:solidFill>
                  <a:schemeClr val="bg2">
                    <a:lumMod val="50000"/>
                  </a:schemeClr>
                </a:solidFill>
                <a:effectLst/>
                <a:latin typeface="Helvetica" panose="020B0604020202020204" pitchFamily="34" charset="0"/>
              </a:rPr>
              <a:t> </a:t>
            </a:r>
            <a:r>
              <a:rPr lang="ru-RU" b="0" i="0" dirty="0" err="1" smtClean="0">
                <a:solidFill>
                  <a:schemeClr val="bg2">
                    <a:lumMod val="50000"/>
                  </a:schemeClr>
                </a:solidFill>
                <a:effectLst/>
                <a:latin typeface="Helvetica" panose="020B0604020202020204" pitchFamily="34" charset="0"/>
              </a:rPr>
              <a:t>означає</a:t>
            </a:r>
            <a:r>
              <a:rPr lang="ru-RU" b="0" i="0" dirty="0" smtClean="0">
                <a:solidFill>
                  <a:schemeClr val="bg2">
                    <a:lumMod val="50000"/>
                  </a:schemeClr>
                </a:solidFill>
                <a:effectLst/>
                <a:latin typeface="Helvetica" panose="020B0604020202020204" pitchFamily="34" charset="0"/>
              </a:rPr>
              <a:t> «</a:t>
            </a:r>
            <a:r>
              <a:rPr lang="de-DE" b="0" i="0" dirty="0" smtClean="0">
                <a:solidFill>
                  <a:schemeClr val="bg2">
                    <a:lumMod val="50000"/>
                  </a:schemeClr>
                </a:solidFill>
                <a:effectLst/>
                <a:latin typeface="Helvetica" panose="020B0604020202020204" pitchFamily="34" charset="0"/>
              </a:rPr>
              <a:t>Partition </a:t>
            </a:r>
            <a:r>
              <a:rPr lang="de-DE" b="0" i="0" dirty="0" err="1" smtClean="0">
                <a:solidFill>
                  <a:schemeClr val="bg2">
                    <a:lumMod val="50000"/>
                  </a:schemeClr>
                </a:solidFill>
                <a:effectLst/>
                <a:latin typeface="Helvetica" panose="020B0604020202020204" pitchFamily="34" charset="0"/>
              </a:rPr>
              <a:t>octanol</a:t>
            </a:r>
            <a:r>
              <a:rPr lang="de-DE" b="0" i="0" dirty="0" smtClean="0">
                <a:solidFill>
                  <a:schemeClr val="bg2">
                    <a:lumMod val="50000"/>
                  </a:schemeClr>
                </a:solidFill>
                <a:effectLst/>
                <a:latin typeface="Helvetica" panose="020B0604020202020204" pitchFamily="34" charset="0"/>
              </a:rPr>
              <a:t>/</a:t>
            </a:r>
            <a:r>
              <a:rPr lang="de-DE" b="0" i="0" dirty="0" err="1" smtClean="0">
                <a:solidFill>
                  <a:schemeClr val="bg2">
                    <a:lumMod val="50000"/>
                  </a:schemeClr>
                </a:solidFill>
                <a:effectLst/>
                <a:latin typeface="Helvetica" panose="020B0604020202020204" pitchFamily="34" charset="0"/>
              </a:rPr>
              <a:t>water</a:t>
            </a:r>
            <a:r>
              <a:rPr lang="de-DE" b="0" i="0" dirty="0" smtClean="0">
                <a:solidFill>
                  <a:schemeClr val="bg2">
                    <a:lumMod val="50000"/>
                  </a:schemeClr>
                </a:solidFill>
                <a:effectLst/>
                <a:latin typeface="Helvetica" panose="020B0604020202020204" pitchFamily="34" charset="0"/>
              </a:rPr>
              <a:t>"</a:t>
            </a:r>
            <a:endParaRPr lang="uk-UA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50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841" y="2062552"/>
            <a:ext cx="11714879" cy="4663367"/>
          </a:xfrm>
        </p:spPr>
        <p:txBody>
          <a:bodyPr>
            <a:normAutofit/>
          </a:bodyPr>
          <a:lstStyle/>
          <a:p>
            <a:pPr algn="just"/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Органічні сполуки за рівнем полярності можна зручності сприйняття умовно розділити втричі категорії. </a:t>
            </a:r>
            <a:endParaRPr lang="uk-UA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Полярні</a:t>
            </a:r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, у яких значення </a:t>
            </a:r>
            <a:r>
              <a:rPr lang="de-DE" dirty="0">
                <a:solidFill>
                  <a:schemeClr val="bg2">
                    <a:lumMod val="50000"/>
                  </a:schemeClr>
                </a:solidFill>
              </a:rPr>
              <a:t>Log </a:t>
            </a:r>
            <a:r>
              <a:rPr lang="de-DE" dirty="0" err="1">
                <a:solidFill>
                  <a:schemeClr val="bg2">
                    <a:lumMod val="50000"/>
                  </a:schemeClr>
                </a:solidFill>
              </a:rPr>
              <a:t>Pow</a:t>
            </a:r>
            <a:r>
              <a:rPr lang="de-DE" dirty="0">
                <a:solidFill>
                  <a:schemeClr val="bg2">
                    <a:lumMod val="50000"/>
                  </a:schemeClr>
                </a:solidFill>
              </a:rPr>
              <a:t> &lt; 1, </a:t>
            </a:r>
            <a:endParaRPr lang="uk-UA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r>
              <a:rPr lang="uk-UA" dirty="0" err="1" smtClean="0">
                <a:solidFill>
                  <a:schemeClr val="bg2">
                    <a:lumMod val="50000"/>
                  </a:schemeClr>
                </a:solidFill>
              </a:rPr>
              <a:t>помірно</a:t>
            </a:r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полярні, </a:t>
            </a:r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у </a:t>
            </a:r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яких </a:t>
            </a:r>
            <a:r>
              <a:rPr lang="de-DE" dirty="0">
                <a:solidFill>
                  <a:schemeClr val="bg2">
                    <a:lumMod val="50000"/>
                  </a:schemeClr>
                </a:solidFill>
              </a:rPr>
              <a:t>Log </a:t>
            </a:r>
            <a:r>
              <a:rPr lang="de-DE" dirty="0" err="1">
                <a:solidFill>
                  <a:schemeClr val="bg2">
                    <a:lumMod val="50000"/>
                  </a:schemeClr>
                </a:solidFill>
              </a:rPr>
              <a:t>Pow</a:t>
            </a:r>
            <a:r>
              <a:rPr lang="de-DE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може набувати значення від 1 до 3, </a:t>
            </a:r>
            <a:endParaRPr lang="uk-UA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і </a:t>
            </a:r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неполярні речовини, у яких значення </a:t>
            </a:r>
            <a:r>
              <a:rPr lang="de-DE" dirty="0">
                <a:solidFill>
                  <a:schemeClr val="bg2">
                    <a:lumMod val="50000"/>
                  </a:schemeClr>
                </a:solidFill>
              </a:rPr>
              <a:t>Log </a:t>
            </a:r>
            <a:r>
              <a:rPr lang="de-DE" dirty="0" err="1">
                <a:solidFill>
                  <a:schemeClr val="bg2">
                    <a:lumMod val="50000"/>
                  </a:schemeClr>
                </a:solidFill>
              </a:rPr>
              <a:t>Pow</a:t>
            </a:r>
            <a:r>
              <a:rPr lang="de-DE" dirty="0">
                <a:solidFill>
                  <a:schemeClr val="bg2">
                    <a:lumMod val="50000"/>
                  </a:schemeClr>
                </a:solidFill>
              </a:rPr>
              <a:t> &gt; 3. </a:t>
            </a:r>
            <a:endParaRPr lang="uk-UA" dirty="0" smtClean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06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201" y="753228"/>
            <a:ext cx="10090982" cy="1080938"/>
          </a:xfrm>
        </p:spPr>
        <p:txBody>
          <a:bodyPr>
            <a:noAutofit/>
          </a:bodyPr>
          <a:lstStyle/>
          <a:p>
            <a:r>
              <a:rPr lang="uk-UA" sz="2800" dirty="0">
                <a:solidFill>
                  <a:srgbClr val="002060"/>
                </a:solidFill>
              </a:rPr>
              <a:t>Збільшення </a:t>
            </a:r>
            <a:r>
              <a:rPr lang="uk-UA" sz="2800" dirty="0" err="1">
                <a:solidFill>
                  <a:srgbClr val="002060"/>
                </a:solidFill>
              </a:rPr>
              <a:t>ліпофільності</a:t>
            </a:r>
            <a:r>
              <a:rPr lang="uk-UA" sz="2800" dirty="0">
                <a:solidFill>
                  <a:srgbClr val="002060"/>
                </a:solidFill>
              </a:rPr>
              <a:t> молекули спостерігається при введенні </a:t>
            </a:r>
            <a:r>
              <a:rPr lang="uk-UA" sz="2800" dirty="0" smtClean="0">
                <a:solidFill>
                  <a:srgbClr val="002060"/>
                </a:solidFill>
              </a:rPr>
              <a:t>функціональних груп </a:t>
            </a:r>
            <a:r>
              <a:rPr lang="uk-UA" sz="2800" dirty="0">
                <a:solidFill>
                  <a:srgbClr val="002060"/>
                </a:solidFill>
              </a:rPr>
              <a:t>або радикалів в наступній послідовності: </a:t>
            </a:r>
            <a:endParaRPr lang="uk-UA" sz="28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4881" y="2103192"/>
            <a:ext cx="11013839" cy="4683687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uk-UA" sz="2800" dirty="0">
                <a:solidFill>
                  <a:srgbClr val="002060"/>
                </a:solidFill>
              </a:rPr>
              <a:t>Для гідрофільних груп: </a:t>
            </a:r>
            <a:endParaRPr lang="ru-RU" sz="2800" b="1" dirty="0">
              <a:solidFill>
                <a:srgbClr val="002060"/>
              </a:solidFill>
            </a:endParaRPr>
          </a:p>
          <a:p>
            <a:pPr algn="just"/>
            <a:r>
              <a:rPr lang="uk-UA" sz="2800" dirty="0" err="1">
                <a:solidFill>
                  <a:srgbClr val="002060"/>
                </a:solidFill>
              </a:rPr>
              <a:t>Карбоксильна</a:t>
            </a:r>
            <a:r>
              <a:rPr lang="uk-UA" sz="2800" dirty="0">
                <a:solidFill>
                  <a:srgbClr val="002060"/>
                </a:solidFill>
              </a:rPr>
              <a:t> &gt; гідроксильна &gt; альдегідна &gt; </a:t>
            </a:r>
            <a:r>
              <a:rPr lang="uk-UA" sz="2800" dirty="0" err="1">
                <a:solidFill>
                  <a:srgbClr val="002060"/>
                </a:solidFill>
              </a:rPr>
              <a:t>кетогрупа</a:t>
            </a:r>
            <a:r>
              <a:rPr lang="uk-UA" sz="2800" dirty="0">
                <a:solidFill>
                  <a:srgbClr val="002060"/>
                </a:solidFill>
              </a:rPr>
              <a:t> &gt; аміногрупа &gt; </a:t>
            </a:r>
            <a:r>
              <a:rPr lang="uk-UA" sz="2800" dirty="0" err="1">
                <a:solidFill>
                  <a:srgbClr val="002060"/>
                </a:solidFill>
              </a:rPr>
              <a:t>іміногрупа</a:t>
            </a:r>
            <a:r>
              <a:rPr lang="uk-UA" sz="2800" dirty="0">
                <a:solidFill>
                  <a:srgbClr val="002060"/>
                </a:solidFill>
              </a:rPr>
              <a:t> &gt; </a:t>
            </a:r>
            <a:r>
              <a:rPr lang="uk-UA" sz="2800" dirty="0" err="1">
                <a:solidFill>
                  <a:srgbClr val="002060"/>
                </a:solidFill>
              </a:rPr>
              <a:t>амідогрупа</a:t>
            </a:r>
            <a:r>
              <a:rPr lang="uk-UA" sz="2800" dirty="0">
                <a:solidFill>
                  <a:srgbClr val="002060"/>
                </a:solidFill>
              </a:rPr>
              <a:t> &gt; </a:t>
            </a:r>
            <a:r>
              <a:rPr lang="uk-UA" sz="2800" dirty="0" err="1">
                <a:solidFill>
                  <a:srgbClr val="002060"/>
                </a:solidFill>
              </a:rPr>
              <a:t>імідогрупа</a:t>
            </a:r>
            <a:r>
              <a:rPr lang="uk-UA" sz="2800" dirty="0">
                <a:solidFill>
                  <a:srgbClr val="002060"/>
                </a:solidFill>
              </a:rPr>
              <a:t> </a:t>
            </a:r>
            <a:endParaRPr lang="ru-RU" sz="2800" b="1" dirty="0">
              <a:solidFill>
                <a:srgbClr val="002060"/>
              </a:solidFill>
            </a:endParaRPr>
          </a:p>
          <a:p>
            <a:pPr lvl="0" algn="just"/>
            <a:r>
              <a:rPr lang="uk-UA" sz="2800" dirty="0">
                <a:solidFill>
                  <a:srgbClr val="002060"/>
                </a:solidFill>
              </a:rPr>
              <a:t>Для гідрофобних радикалів: </a:t>
            </a:r>
            <a:endParaRPr lang="ru-RU" sz="2800" b="1" dirty="0">
              <a:solidFill>
                <a:srgbClr val="002060"/>
              </a:solidFill>
            </a:endParaRPr>
          </a:p>
          <a:p>
            <a:pPr algn="just"/>
            <a:r>
              <a:rPr lang="ru-RU" sz="2800" dirty="0">
                <a:solidFill>
                  <a:srgbClr val="002060"/>
                </a:solidFill>
              </a:rPr>
              <a:t>Метил &gt; метилен &gt; </a:t>
            </a:r>
            <a:r>
              <a:rPr lang="ru-RU" sz="2800" dirty="0" err="1">
                <a:solidFill>
                  <a:srgbClr val="002060"/>
                </a:solidFill>
              </a:rPr>
              <a:t>етил</a:t>
            </a:r>
            <a:r>
              <a:rPr lang="ru-RU" sz="2800" dirty="0">
                <a:solidFill>
                  <a:srgbClr val="002060"/>
                </a:solidFill>
              </a:rPr>
              <a:t> &gt; </a:t>
            </a:r>
            <a:r>
              <a:rPr lang="ru-RU" sz="2800" dirty="0" err="1">
                <a:solidFill>
                  <a:srgbClr val="002060"/>
                </a:solidFill>
              </a:rPr>
              <a:t>пропіл</a:t>
            </a:r>
            <a:r>
              <a:rPr lang="ru-RU" sz="2800" dirty="0">
                <a:solidFill>
                  <a:srgbClr val="002060"/>
                </a:solidFill>
              </a:rPr>
              <a:t> &gt; </a:t>
            </a:r>
            <a:r>
              <a:rPr lang="ru-RU" sz="2800" dirty="0" err="1">
                <a:solidFill>
                  <a:srgbClr val="002060"/>
                </a:solidFill>
              </a:rPr>
              <a:t>вищий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алкіл</a:t>
            </a:r>
            <a:r>
              <a:rPr lang="ru-RU" sz="2800" dirty="0">
                <a:solidFill>
                  <a:srgbClr val="002060"/>
                </a:solidFill>
              </a:rPr>
              <a:t> &gt; </a:t>
            </a:r>
            <a:r>
              <a:rPr lang="ru-RU" sz="2800" dirty="0" err="1">
                <a:solidFill>
                  <a:srgbClr val="002060"/>
                </a:solidFill>
              </a:rPr>
              <a:t>феніл</a:t>
            </a:r>
            <a:r>
              <a:rPr lang="ru-RU" sz="2800" dirty="0">
                <a:solidFill>
                  <a:srgbClr val="002060"/>
                </a:solidFill>
              </a:rPr>
              <a:t> &gt; </a:t>
            </a:r>
            <a:r>
              <a:rPr lang="ru-RU" sz="2800" dirty="0" err="1">
                <a:solidFill>
                  <a:srgbClr val="002060"/>
                </a:solidFill>
              </a:rPr>
              <a:t>хлорфеніл</a:t>
            </a:r>
            <a:r>
              <a:rPr lang="ru-RU" sz="2800" dirty="0">
                <a:solidFill>
                  <a:srgbClr val="002060"/>
                </a:solidFill>
              </a:rPr>
              <a:t> &gt; </a:t>
            </a:r>
            <a:r>
              <a:rPr lang="ru-RU" sz="2800" dirty="0" err="1">
                <a:solidFill>
                  <a:srgbClr val="002060"/>
                </a:solidFill>
              </a:rPr>
              <a:t>бромфеніл</a:t>
            </a:r>
            <a:r>
              <a:rPr lang="ru-RU" sz="2800" dirty="0">
                <a:solidFill>
                  <a:srgbClr val="002060"/>
                </a:solidFill>
              </a:rPr>
              <a:t> &gt; </a:t>
            </a:r>
            <a:r>
              <a:rPr lang="ru-RU" sz="2800" dirty="0" err="1">
                <a:solidFill>
                  <a:srgbClr val="002060"/>
                </a:solidFill>
              </a:rPr>
              <a:t>йодфеніл</a:t>
            </a:r>
            <a:endParaRPr lang="uk-UA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46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961" y="2153993"/>
            <a:ext cx="10698879" cy="3599316"/>
          </a:xfrm>
        </p:spPr>
        <p:txBody>
          <a:bodyPr>
            <a:noAutofit/>
          </a:bodyPr>
          <a:lstStyle/>
          <a:p>
            <a:pPr algn="just"/>
            <a:r>
              <a:rPr lang="uk-UA" sz="2800" dirty="0">
                <a:solidFill>
                  <a:srgbClr val="002060"/>
                </a:solidFill>
              </a:rPr>
              <a:t>Величина </a:t>
            </a:r>
            <a:r>
              <a:rPr lang="uk-UA" sz="2800" dirty="0" err="1">
                <a:solidFill>
                  <a:srgbClr val="002060"/>
                </a:solidFill>
              </a:rPr>
              <a:t>lоgР</a:t>
            </a:r>
            <a:r>
              <a:rPr lang="uk-UA" sz="2800" dirty="0">
                <a:solidFill>
                  <a:srgbClr val="002060"/>
                </a:solidFill>
              </a:rPr>
              <a:t> між -1 і +5 є оптимальною для речовин, призначених для перорального вживання: якщо величина менша -1, то речовина погано всмоктується з кишечника; при </a:t>
            </a:r>
            <a:r>
              <a:rPr lang="uk-UA" sz="2800" dirty="0" err="1">
                <a:solidFill>
                  <a:srgbClr val="002060"/>
                </a:solidFill>
              </a:rPr>
              <a:t>lоgР</a:t>
            </a:r>
            <a:r>
              <a:rPr lang="uk-UA" sz="2800" dirty="0">
                <a:solidFill>
                  <a:srgbClr val="002060"/>
                </a:solidFill>
              </a:rPr>
              <a:t> &gt; 5 – сполука має значну </a:t>
            </a:r>
            <a:r>
              <a:rPr lang="uk-UA" sz="2800" dirty="0" err="1">
                <a:solidFill>
                  <a:srgbClr val="002060"/>
                </a:solidFill>
              </a:rPr>
              <a:t>ліпофільність</a:t>
            </a:r>
            <a:r>
              <a:rPr lang="uk-UA" sz="2800" dirty="0">
                <a:solidFill>
                  <a:srgbClr val="002060"/>
                </a:solidFill>
              </a:rPr>
              <a:t> і здатна надовго затримуватися в ліпідних шарах, що також ускладнює її абсорбцію.</a:t>
            </a:r>
            <a:endParaRPr lang="ru-RU" sz="2800" b="1" dirty="0">
              <a:solidFill>
                <a:srgbClr val="002060"/>
              </a:solidFill>
            </a:endParaRPr>
          </a:p>
          <a:p>
            <a:pPr algn="just"/>
            <a:r>
              <a:rPr lang="uk-UA" sz="2800" dirty="0">
                <a:solidFill>
                  <a:srgbClr val="002060"/>
                </a:solidFill>
              </a:rPr>
              <a:t>Значення </a:t>
            </a:r>
            <a:r>
              <a:rPr lang="uk-UA" sz="2800" dirty="0" err="1">
                <a:solidFill>
                  <a:srgbClr val="002060"/>
                </a:solidFill>
              </a:rPr>
              <a:t>logP</a:t>
            </a:r>
            <a:r>
              <a:rPr lang="uk-UA" sz="2800" dirty="0">
                <a:solidFill>
                  <a:srgbClr val="002060"/>
                </a:solidFill>
              </a:rPr>
              <a:t> теоретично можна розрахувати, виходячи з структурної формули речовини за допомогою спеціальних </a:t>
            </a:r>
            <a:r>
              <a:rPr lang="uk-UA" sz="2800" dirty="0" err="1">
                <a:solidFill>
                  <a:srgbClr val="002060"/>
                </a:solidFill>
              </a:rPr>
              <a:t>компʼютерних</a:t>
            </a:r>
            <a:r>
              <a:rPr lang="uk-UA" sz="2800" dirty="0">
                <a:solidFill>
                  <a:srgbClr val="002060"/>
                </a:solidFill>
              </a:rPr>
              <a:t> програм, таких як ACD/</a:t>
            </a:r>
            <a:r>
              <a:rPr lang="uk-UA" sz="2800" dirty="0" err="1">
                <a:solidFill>
                  <a:srgbClr val="002060"/>
                </a:solidFill>
              </a:rPr>
              <a:t>labs</a:t>
            </a:r>
            <a:r>
              <a:rPr lang="uk-UA" sz="2800" dirty="0">
                <a:solidFill>
                  <a:srgbClr val="002060"/>
                </a:solidFill>
              </a:rPr>
              <a:t> 10, ACD/</a:t>
            </a:r>
            <a:r>
              <a:rPr lang="uk-UA" sz="2800" dirty="0" err="1">
                <a:solidFill>
                  <a:srgbClr val="002060"/>
                </a:solidFill>
              </a:rPr>
              <a:t>LogP</a:t>
            </a:r>
            <a:r>
              <a:rPr lang="uk-UA" sz="2800" dirty="0">
                <a:solidFill>
                  <a:srgbClr val="002060"/>
                </a:solidFill>
              </a:rPr>
              <a:t>, </a:t>
            </a:r>
            <a:r>
              <a:rPr lang="uk-UA" sz="2800" dirty="0" err="1">
                <a:solidFill>
                  <a:srgbClr val="002060"/>
                </a:solidFill>
              </a:rPr>
              <a:t>Dragon</a:t>
            </a:r>
            <a:r>
              <a:rPr lang="uk-UA" sz="2800" dirty="0">
                <a:solidFill>
                  <a:srgbClr val="002060"/>
                </a:solidFill>
              </a:rPr>
              <a:t>, </a:t>
            </a:r>
            <a:r>
              <a:rPr lang="uk-UA" sz="2800" dirty="0" err="1">
                <a:solidFill>
                  <a:srgbClr val="002060"/>
                </a:solidFill>
              </a:rPr>
              <a:t>Instant</a:t>
            </a:r>
            <a:r>
              <a:rPr lang="uk-UA" sz="2800" dirty="0">
                <a:solidFill>
                  <a:srgbClr val="002060"/>
                </a:solidFill>
              </a:rPr>
              <a:t> </a:t>
            </a:r>
            <a:r>
              <a:rPr lang="uk-UA" sz="2800" dirty="0" err="1">
                <a:solidFill>
                  <a:srgbClr val="002060"/>
                </a:solidFill>
              </a:rPr>
              <a:t>JChem</a:t>
            </a:r>
            <a:r>
              <a:rPr lang="uk-UA" sz="2800" dirty="0">
                <a:solidFill>
                  <a:srgbClr val="002060"/>
                </a:solidFill>
              </a:rPr>
              <a:t>, </a:t>
            </a:r>
            <a:r>
              <a:rPr lang="uk-UA" sz="2800" dirty="0" err="1">
                <a:solidFill>
                  <a:srgbClr val="002060"/>
                </a:solidFill>
              </a:rPr>
              <a:t>Gaussian</a:t>
            </a:r>
            <a:r>
              <a:rPr lang="uk-UA" sz="2800" dirty="0">
                <a:solidFill>
                  <a:srgbClr val="002060"/>
                </a:solidFill>
              </a:rPr>
              <a:t>, </a:t>
            </a:r>
            <a:r>
              <a:rPr lang="uk-UA" sz="2800" dirty="0" err="1">
                <a:solidFill>
                  <a:srgbClr val="002060"/>
                </a:solidFill>
              </a:rPr>
              <a:t>Molinspiration</a:t>
            </a:r>
            <a:r>
              <a:rPr lang="uk-UA" sz="2800" dirty="0">
                <a:solidFill>
                  <a:srgbClr val="002060"/>
                </a:solidFill>
              </a:rPr>
              <a:t>, </a:t>
            </a:r>
            <a:r>
              <a:rPr lang="uk-UA" sz="2800" dirty="0" err="1">
                <a:solidFill>
                  <a:srgbClr val="002060"/>
                </a:solidFill>
              </a:rPr>
              <a:t>Chemoffice</a:t>
            </a:r>
            <a:r>
              <a:rPr lang="uk-UA" sz="2800" dirty="0">
                <a:solidFill>
                  <a:srgbClr val="002060"/>
                </a:solidFill>
              </a:rPr>
              <a:t> 6.0 та ін. </a:t>
            </a:r>
            <a:endParaRPr lang="ru-RU" sz="2800" b="1" dirty="0">
              <a:solidFill>
                <a:srgbClr val="002060"/>
              </a:solidFill>
            </a:endParaRPr>
          </a:p>
          <a:p>
            <a:pPr algn="just"/>
            <a:endParaRPr lang="uk-UA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8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6321" y="2113352"/>
            <a:ext cx="10688719" cy="4429687"/>
          </a:xfrm>
        </p:spPr>
        <p:txBody>
          <a:bodyPr>
            <a:normAutofit fontScale="92500"/>
          </a:bodyPr>
          <a:lstStyle/>
          <a:p>
            <a:pPr algn="just"/>
            <a:r>
              <a:rPr lang="uk-UA" dirty="0">
                <a:solidFill>
                  <a:srgbClr val="002060"/>
                </a:solidFill>
              </a:rPr>
              <a:t>Зростання </a:t>
            </a:r>
            <a:r>
              <a:rPr lang="uk-UA" dirty="0" err="1">
                <a:solidFill>
                  <a:srgbClr val="002060"/>
                </a:solidFill>
              </a:rPr>
              <a:t>ліпофільності</a:t>
            </a:r>
            <a:r>
              <a:rPr lang="uk-UA" dirty="0">
                <a:solidFill>
                  <a:srgbClr val="002060"/>
                </a:solidFill>
              </a:rPr>
              <a:t> корелює з накопиченням речовини в жирових </a:t>
            </a:r>
            <a:r>
              <a:rPr lang="uk-UA" dirty="0" smtClean="0">
                <a:solidFill>
                  <a:srgbClr val="002060"/>
                </a:solidFill>
              </a:rPr>
              <a:t>тканинах організму</a:t>
            </a:r>
            <a:r>
              <a:rPr lang="uk-UA" dirty="0">
                <a:solidFill>
                  <a:srgbClr val="002060"/>
                </a:solidFill>
              </a:rPr>
              <a:t>, зниженням </a:t>
            </a:r>
            <a:r>
              <a:rPr lang="uk-UA" dirty="0" err="1">
                <a:solidFill>
                  <a:srgbClr val="002060"/>
                </a:solidFill>
              </a:rPr>
              <a:t>водорозчинності</a:t>
            </a:r>
            <a:r>
              <a:rPr lang="uk-UA" dirty="0">
                <a:solidFill>
                  <a:srgbClr val="002060"/>
                </a:solidFill>
              </a:rPr>
              <a:t>, підвищенням швидкості проникнення через шкіру, збільшенням ступеня </a:t>
            </a:r>
            <a:r>
              <a:rPr lang="uk-UA" dirty="0" err="1">
                <a:solidFill>
                  <a:srgbClr val="002060"/>
                </a:solidFill>
              </a:rPr>
              <a:t>звʼязування</a:t>
            </a:r>
            <a:r>
              <a:rPr lang="uk-UA" dirty="0">
                <a:solidFill>
                  <a:srgbClr val="002060"/>
                </a:solidFill>
              </a:rPr>
              <a:t> з білками плазми крові, прискоренням метаболізму і виведенням, прискоренням настання піку активності і, у деяких випадках, скороченням тривалості дії лікарських засобів. </a:t>
            </a:r>
            <a:endParaRPr lang="ru-RU" b="1" dirty="0">
              <a:solidFill>
                <a:srgbClr val="002060"/>
              </a:solidFill>
            </a:endParaRPr>
          </a:p>
          <a:p>
            <a:pPr algn="just"/>
            <a:r>
              <a:rPr lang="uk-UA" dirty="0">
                <a:solidFill>
                  <a:srgbClr val="002060"/>
                </a:solidFill>
              </a:rPr>
              <a:t>Особливості метаболізму і виведення </a:t>
            </a:r>
            <a:r>
              <a:rPr lang="uk-UA" dirty="0" err="1">
                <a:solidFill>
                  <a:srgbClr val="002060"/>
                </a:solidFill>
              </a:rPr>
              <a:t>ліпофільних</a:t>
            </a:r>
            <a:r>
              <a:rPr lang="uk-UA" dirty="0">
                <a:solidFill>
                  <a:srgbClr val="002060"/>
                </a:solidFill>
              </a:rPr>
              <a:t> лікарських засобів мають значення при лікуванні хворих з порушеннями функції нирок і печінки. </a:t>
            </a:r>
            <a:endParaRPr lang="ru-RU" b="1" dirty="0">
              <a:solidFill>
                <a:srgbClr val="002060"/>
              </a:solidFill>
            </a:endParaRPr>
          </a:p>
          <a:p>
            <a:pPr algn="just"/>
            <a:r>
              <a:rPr lang="uk-UA" dirty="0">
                <a:solidFill>
                  <a:srgbClr val="002060"/>
                </a:solidFill>
              </a:rPr>
              <a:t>Величина </a:t>
            </a:r>
            <a:r>
              <a:rPr lang="uk-UA" dirty="0" err="1">
                <a:solidFill>
                  <a:srgbClr val="002060"/>
                </a:solidFill>
              </a:rPr>
              <a:t>ліпофільності</a:t>
            </a:r>
            <a:r>
              <a:rPr lang="uk-UA" dirty="0">
                <a:solidFill>
                  <a:srgbClr val="002060"/>
                </a:solidFill>
              </a:rPr>
              <a:t> серцевих </a:t>
            </a:r>
            <a:r>
              <a:rPr lang="uk-UA" dirty="0" err="1">
                <a:solidFill>
                  <a:srgbClr val="002060"/>
                </a:solidFill>
              </a:rPr>
              <a:t>глікозидів</a:t>
            </a:r>
            <a:r>
              <a:rPr lang="uk-UA" dirty="0">
                <a:solidFill>
                  <a:srgbClr val="002060"/>
                </a:solidFill>
              </a:rPr>
              <a:t> значно впливає на їх фармакокінетику, а саме всмоктування у травному каналі, чим обумовлює швидкість настання, тривалість їх </a:t>
            </a:r>
            <a:r>
              <a:rPr lang="uk-UA" dirty="0" err="1">
                <a:solidFill>
                  <a:srgbClr val="002060"/>
                </a:solidFill>
              </a:rPr>
              <a:t>кардіотонічного</a:t>
            </a:r>
            <a:r>
              <a:rPr lang="uk-UA" dirty="0">
                <a:solidFill>
                  <a:srgbClr val="002060"/>
                </a:solidFill>
              </a:rPr>
              <a:t> ефекту та шлях їх введення в організм. Чим більше і міцніше </a:t>
            </a:r>
            <a:r>
              <a:rPr lang="uk-UA" dirty="0" err="1">
                <a:solidFill>
                  <a:srgbClr val="002060"/>
                </a:solidFill>
              </a:rPr>
              <a:t>звʼязуються</a:t>
            </a:r>
            <a:r>
              <a:rPr lang="uk-UA" dirty="0">
                <a:solidFill>
                  <a:srgbClr val="002060"/>
                </a:solidFill>
              </a:rPr>
              <a:t> серцеві </a:t>
            </a:r>
            <a:r>
              <a:rPr lang="uk-UA" dirty="0" err="1">
                <a:solidFill>
                  <a:srgbClr val="002060"/>
                </a:solidFill>
              </a:rPr>
              <a:t>глікозиди</a:t>
            </a:r>
            <a:r>
              <a:rPr lang="uk-UA" dirty="0">
                <a:solidFill>
                  <a:srgbClr val="002060"/>
                </a:solidFill>
              </a:rPr>
              <a:t> з білками, тим довше триває їх дія.</a:t>
            </a:r>
            <a:endParaRPr lang="ru-RU" b="1" dirty="0">
              <a:solidFill>
                <a:srgbClr val="002060"/>
              </a:solidFill>
            </a:endParaRPr>
          </a:p>
          <a:p>
            <a:pPr algn="just"/>
            <a:endParaRPr lang="uk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97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161" y="2133672"/>
            <a:ext cx="7315599" cy="4439847"/>
          </a:xfrm>
        </p:spPr>
        <p:txBody>
          <a:bodyPr/>
          <a:lstStyle/>
          <a:p>
            <a:pPr algn="just"/>
            <a:r>
              <a:rPr lang="uk-UA" dirty="0" smtClean="0">
                <a:solidFill>
                  <a:srgbClr val="002060"/>
                </a:solidFill>
              </a:rPr>
              <a:t>Так, лікарський препарат </a:t>
            </a:r>
            <a:r>
              <a:rPr lang="uk-UA" dirty="0" err="1" smtClean="0">
                <a:solidFill>
                  <a:srgbClr val="002060"/>
                </a:solidFill>
              </a:rPr>
              <a:t>дигітоксин</a:t>
            </a:r>
            <a:r>
              <a:rPr lang="uk-UA" dirty="0" smtClean="0">
                <a:solidFill>
                  <a:srgbClr val="002060"/>
                </a:solidFill>
              </a:rPr>
              <a:t>, який відноситься до неполярних </a:t>
            </a:r>
            <a:r>
              <a:rPr lang="uk-UA" dirty="0" err="1" smtClean="0">
                <a:solidFill>
                  <a:srgbClr val="002060"/>
                </a:solidFill>
              </a:rPr>
              <a:t>ліпофільних</a:t>
            </a:r>
            <a:r>
              <a:rPr lang="uk-UA" dirty="0" smtClean="0">
                <a:solidFill>
                  <a:srgbClr val="002060"/>
                </a:solidFill>
              </a:rPr>
              <a:t> серцевих </a:t>
            </a:r>
            <a:r>
              <a:rPr lang="uk-UA" dirty="0" err="1" smtClean="0">
                <a:solidFill>
                  <a:srgbClr val="002060"/>
                </a:solidFill>
              </a:rPr>
              <a:t>глікозидів</a:t>
            </a:r>
            <a:r>
              <a:rPr lang="uk-UA" dirty="0" smtClean="0">
                <a:solidFill>
                  <a:srgbClr val="002060"/>
                </a:solidFill>
              </a:rPr>
              <a:t>, добре розчиняється в ліпідах і легко проникає через клітинні мембрани. Застосовується </a:t>
            </a:r>
            <a:r>
              <a:rPr lang="uk-UA" dirty="0" err="1" smtClean="0">
                <a:solidFill>
                  <a:srgbClr val="002060"/>
                </a:solidFill>
              </a:rPr>
              <a:t>перорально</a:t>
            </a:r>
            <a:r>
              <a:rPr lang="uk-UA" dirty="0" smtClean="0">
                <a:solidFill>
                  <a:srgbClr val="002060"/>
                </a:solidFill>
              </a:rPr>
              <a:t> (у вигляді таблеток). Він повністю всмоктується у травному каналі (на 100 %), міцно </a:t>
            </a:r>
            <a:r>
              <a:rPr lang="uk-UA" dirty="0" err="1" smtClean="0">
                <a:solidFill>
                  <a:srgbClr val="002060"/>
                </a:solidFill>
              </a:rPr>
              <a:t>звʼязується</a:t>
            </a:r>
            <a:r>
              <a:rPr lang="uk-UA" dirty="0" smtClean="0">
                <a:solidFill>
                  <a:srgbClr val="002060"/>
                </a:solidFill>
              </a:rPr>
              <a:t> з білками плазми (60 %), </a:t>
            </a:r>
            <a:r>
              <a:rPr lang="uk-UA" dirty="0" err="1" smtClean="0">
                <a:solidFill>
                  <a:srgbClr val="002060"/>
                </a:solidFill>
              </a:rPr>
              <a:t>біотрансформується</a:t>
            </a:r>
            <a:r>
              <a:rPr lang="uk-UA" dirty="0" smtClean="0">
                <a:solidFill>
                  <a:srgbClr val="002060"/>
                </a:solidFill>
              </a:rPr>
              <a:t> у печінці, має високу здатність до кумуляції у тканинах. Ефект наступає через 1,5-2 год, повністю елімінується через 14-21 день.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just"/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3074" name="Picture 2" descr="Серцеві глікозиди — Вікіпед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120" y="2133672"/>
            <a:ext cx="4382955" cy="2651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75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Серцев</a:t>
            </a:r>
            <a:r>
              <a:rPr lang="uk-UA" b="1" dirty="0" smtClean="0">
                <a:solidFill>
                  <a:srgbClr val="002060"/>
                </a:solidFill>
              </a:rPr>
              <a:t>і </a:t>
            </a:r>
            <a:r>
              <a:rPr lang="uk-UA" b="1" dirty="0" err="1" smtClean="0">
                <a:solidFill>
                  <a:srgbClr val="002060"/>
                </a:solidFill>
              </a:rPr>
              <a:t>глікозиди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841" y="2209581"/>
            <a:ext cx="5913519" cy="451901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dirty="0">
                <a:solidFill>
                  <a:srgbClr val="002060"/>
                </a:solidFill>
              </a:rPr>
              <a:t>Серцеві </a:t>
            </a:r>
            <a:r>
              <a:rPr lang="uk-UA" dirty="0" err="1">
                <a:solidFill>
                  <a:srgbClr val="002060"/>
                </a:solidFill>
              </a:rPr>
              <a:t>глікозиди</a:t>
            </a:r>
            <a:r>
              <a:rPr lang="uk-UA" dirty="0">
                <a:solidFill>
                  <a:srgbClr val="002060"/>
                </a:solidFill>
              </a:rPr>
              <a:t> з помірною полярністю і </a:t>
            </a:r>
            <a:r>
              <a:rPr lang="uk-UA" dirty="0" err="1">
                <a:solidFill>
                  <a:srgbClr val="002060"/>
                </a:solidFill>
              </a:rPr>
              <a:t>ліпофільністю</a:t>
            </a:r>
            <a:r>
              <a:rPr lang="uk-UA" dirty="0">
                <a:solidFill>
                  <a:srgbClr val="002060"/>
                </a:solidFill>
              </a:rPr>
              <a:t> ‒ </a:t>
            </a:r>
            <a:r>
              <a:rPr lang="uk-UA" dirty="0" err="1">
                <a:solidFill>
                  <a:srgbClr val="002060"/>
                </a:solidFill>
              </a:rPr>
              <a:t>дигоксин</a:t>
            </a:r>
            <a:r>
              <a:rPr lang="uk-UA" dirty="0">
                <a:solidFill>
                  <a:srgbClr val="002060"/>
                </a:solidFill>
              </a:rPr>
              <a:t>, </a:t>
            </a:r>
            <a:r>
              <a:rPr lang="uk-UA" dirty="0" err="1">
                <a:solidFill>
                  <a:srgbClr val="002060"/>
                </a:solidFill>
              </a:rPr>
              <a:t>целанід</a:t>
            </a:r>
            <a:r>
              <a:rPr lang="uk-UA" dirty="0">
                <a:solidFill>
                  <a:srgbClr val="002060"/>
                </a:solidFill>
              </a:rPr>
              <a:t> ‒ застосовуються </a:t>
            </a:r>
            <a:r>
              <a:rPr lang="uk-UA" dirty="0" err="1">
                <a:solidFill>
                  <a:srgbClr val="002060"/>
                </a:solidFill>
              </a:rPr>
              <a:t>перорально</a:t>
            </a:r>
            <a:r>
              <a:rPr lang="uk-UA" dirty="0">
                <a:solidFill>
                  <a:srgbClr val="002060"/>
                </a:solidFill>
              </a:rPr>
              <a:t> та внутрішньовенно, тому що всмоктуються у травному каналі лише на 60-80 % та 15-40 %, з білками плазми </a:t>
            </a:r>
            <a:r>
              <a:rPr lang="uk-UA" dirty="0" err="1">
                <a:solidFill>
                  <a:srgbClr val="002060"/>
                </a:solidFill>
              </a:rPr>
              <a:t>звʼязуються</a:t>
            </a:r>
            <a:r>
              <a:rPr lang="uk-UA" dirty="0">
                <a:solidFill>
                  <a:srgbClr val="002060"/>
                </a:solidFill>
              </a:rPr>
              <a:t> на 20-30 % та 20-25 %, відповідно. Початок дії спостерігається через 30-120 хв. при пероральному введенні, через 5-30 хв. – при внутрішньовенному. Повна елімінація відбувається через 5-7 днів. Препарати частково перетворюються в печінці, переважно </a:t>
            </a:r>
            <a:r>
              <a:rPr lang="uk-UA" dirty="0" err="1">
                <a:solidFill>
                  <a:srgbClr val="002060"/>
                </a:solidFill>
              </a:rPr>
              <a:t>екскретуються</a:t>
            </a:r>
            <a:r>
              <a:rPr lang="uk-UA" dirty="0">
                <a:solidFill>
                  <a:srgbClr val="002060"/>
                </a:solidFill>
              </a:rPr>
              <a:t> із сечею і мають здатність до кумуляції нижчу, ніж у </a:t>
            </a:r>
            <a:r>
              <a:rPr lang="uk-UA" dirty="0" err="1">
                <a:solidFill>
                  <a:srgbClr val="002060"/>
                </a:solidFill>
              </a:rPr>
              <a:t>дигітоксину</a:t>
            </a:r>
            <a:r>
              <a:rPr lang="uk-UA" dirty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  <a:p>
            <a:pPr algn="just"/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97600" y="2082364"/>
            <a:ext cx="5709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Полярні гідрофільні серцеві </a:t>
            </a:r>
            <a:r>
              <a:rPr lang="uk-UA" dirty="0" err="1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глікозиди</a:t>
            </a:r>
            <a:r>
              <a:rPr lang="uk-UA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 ‒ строфантин, </a:t>
            </a:r>
            <a:r>
              <a:rPr lang="uk-UA" dirty="0" err="1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корглікон</a:t>
            </a:r>
            <a:r>
              <a:rPr lang="uk-UA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 ‒ при пероральному прийомі вони практично не всмоктуються (на 3-7 %), не </a:t>
            </a:r>
            <a:r>
              <a:rPr lang="uk-UA" dirty="0" err="1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звʼязуються</a:t>
            </a:r>
            <a:r>
              <a:rPr lang="uk-UA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 з білками, незначно </a:t>
            </a:r>
            <a:r>
              <a:rPr lang="uk-UA" dirty="0" err="1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біотрансформуються</a:t>
            </a:r>
            <a:r>
              <a:rPr lang="uk-UA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 в печінці, майже не </a:t>
            </a:r>
            <a:r>
              <a:rPr lang="uk-UA" dirty="0" err="1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кумулюють</a:t>
            </a:r>
            <a:r>
              <a:rPr lang="uk-UA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, </a:t>
            </a:r>
            <a:r>
              <a:rPr lang="uk-UA" dirty="0" err="1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екскретуються</a:t>
            </a:r>
            <a:r>
              <a:rPr lang="uk-UA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 у незміненому вигляді переважно з сечею, тому їх використовують головним чином внутрішньовенно (</a:t>
            </a:r>
            <a:r>
              <a:rPr lang="uk-UA" dirty="0" err="1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рідко</a:t>
            </a:r>
            <a:r>
              <a:rPr lang="uk-UA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 ‒ </a:t>
            </a:r>
            <a:r>
              <a:rPr lang="uk-UA" dirty="0" err="1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внутрішньомʼязово</a:t>
            </a:r>
            <a:r>
              <a:rPr lang="uk-UA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). Препарати цієї групи проявляють нестійкий (протягом 1-3 днів), але швидкий ефект (початок дії спостерігається через 3-5 хв. і досягає максимуму у межах 30-60 хв.), повна елімінація відбувається через 1-3 дні. Строфантин є препаратом для первинної медико-санітарної допомоги. </a:t>
            </a:r>
            <a:endParaRPr lang="ru-RU" b="1" dirty="0">
              <a:solidFill>
                <a:srgbClr val="002060"/>
              </a:solidFill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46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21" y="2052392"/>
            <a:ext cx="11257679" cy="431792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dirty="0">
                <a:solidFill>
                  <a:srgbClr val="002060"/>
                </a:solidFill>
              </a:rPr>
              <a:t>Відмінності в тривалості дії β-</a:t>
            </a:r>
            <a:r>
              <a:rPr lang="uk-UA" dirty="0" err="1">
                <a:solidFill>
                  <a:srgbClr val="002060"/>
                </a:solidFill>
              </a:rPr>
              <a:t>адреноблокаторів</a:t>
            </a:r>
            <a:r>
              <a:rPr lang="uk-UA" dirty="0">
                <a:solidFill>
                  <a:srgbClr val="002060"/>
                </a:solidFill>
              </a:rPr>
              <a:t> з невисоким індексом селективності залежать від особливостей хімічної будови, </a:t>
            </a:r>
            <a:r>
              <a:rPr lang="uk-UA" dirty="0" err="1">
                <a:solidFill>
                  <a:srgbClr val="002060"/>
                </a:solidFill>
              </a:rPr>
              <a:t>ліпофільності</a:t>
            </a:r>
            <a:r>
              <a:rPr lang="uk-UA" dirty="0">
                <a:solidFill>
                  <a:srgbClr val="002060"/>
                </a:solidFill>
              </a:rPr>
              <a:t> і шляхів елімінації. </a:t>
            </a:r>
            <a:r>
              <a:rPr lang="uk-UA" dirty="0" err="1">
                <a:solidFill>
                  <a:srgbClr val="002060"/>
                </a:solidFill>
              </a:rPr>
              <a:t>Ліпофільність</a:t>
            </a:r>
            <a:r>
              <a:rPr lang="uk-UA" dirty="0">
                <a:solidFill>
                  <a:srgbClr val="002060"/>
                </a:solidFill>
              </a:rPr>
              <a:t> β-</a:t>
            </a:r>
            <a:r>
              <a:rPr lang="uk-UA" dirty="0" err="1">
                <a:solidFill>
                  <a:srgbClr val="002060"/>
                </a:solidFill>
              </a:rPr>
              <a:t>адреноблокаторів</a:t>
            </a:r>
            <a:r>
              <a:rPr lang="uk-UA" dirty="0">
                <a:solidFill>
                  <a:srgbClr val="002060"/>
                </a:solidFill>
              </a:rPr>
              <a:t> сприяє їх проникненню через </a:t>
            </a:r>
            <a:r>
              <a:rPr lang="uk-UA" dirty="0" err="1">
                <a:solidFill>
                  <a:srgbClr val="002060"/>
                </a:solidFill>
              </a:rPr>
              <a:t>гемато-енцефалічний</a:t>
            </a:r>
            <a:r>
              <a:rPr lang="uk-UA" dirty="0">
                <a:solidFill>
                  <a:srgbClr val="002060"/>
                </a:solidFill>
              </a:rPr>
              <a:t>, </a:t>
            </a:r>
            <a:r>
              <a:rPr lang="uk-UA" dirty="0" err="1">
                <a:solidFill>
                  <a:srgbClr val="002060"/>
                </a:solidFill>
              </a:rPr>
              <a:t>гістеро</a:t>
            </a:r>
            <a:r>
              <a:rPr lang="uk-UA" dirty="0">
                <a:solidFill>
                  <a:srgbClr val="002060"/>
                </a:solidFill>
              </a:rPr>
              <a:t>-плацентарний </a:t>
            </a:r>
            <a:r>
              <a:rPr lang="uk-UA" dirty="0" err="1">
                <a:solidFill>
                  <a:srgbClr val="002060"/>
                </a:solidFill>
              </a:rPr>
              <a:t>барʼєри</a:t>
            </a:r>
            <a:r>
              <a:rPr lang="uk-UA" dirty="0">
                <a:solidFill>
                  <a:srgbClr val="002060"/>
                </a:solidFill>
              </a:rPr>
              <a:t> в камери ока. </a:t>
            </a:r>
            <a:r>
              <a:rPr lang="uk-UA" dirty="0" err="1">
                <a:solidFill>
                  <a:srgbClr val="002060"/>
                </a:solidFill>
              </a:rPr>
              <a:t>Ліпофільні</a:t>
            </a:r>
            <a:r>
              <a:rPr lang="uk-UA" dirty="0">
                <a:solidFill>
                  <a:srgbClr val="002060"/>
                </a:solidFill>
              </a:rPr>
              <a:t> β-блокатори швидко і повністю (понад 90 %) всмоктуються в шлунково-кишковому тракті, їх метаболізм у печінці становить 80-100 %, </a:t>
            </a:r>
            <a:r>
              <a:rPr lang="uk-UA" dirty="0" err="1">
                <a:solidFill>
                  <a:srgbClr val="002060"/>
                </a:solidFill>
              </a:rPr>
              <a:t>біодоступність</a:t>
            </a:r>
            <a:r>
              <a:rPr lang="uk-UA" dirty="0">
                <a:solidFill>
                  <a:srgbClr val="002060"/>
                </a:solidFill>
              </a:rPr>
              <a:t> більшості з них (</a:t>
            </a:r>
            <a:r>
              <a:rPr lang="uk-UA" dirty="0" err="1">
                <a:solidFill>
                  <a:srgbClr val="002060"/>
                </a:solidFill>
              </a:rPr>
              <a:t>пропранолол</a:t>
            </a:r>
            <a:r>
              <a:rPr lang="uk-UA" dirty="0">
                <a:solidFill>
                  <a:srgbClr val="002060"/>
                </a:solidFill>
              </a:rPr>
              <a:t>, </a:t>
            </a:r>
            <a:r>
              <a:rPr lang="uk-UA" dirty="0" err="1">
                <a:solidFill>
                  <a:srgbClr val="002060"/>
                </a:solidFill>
              </a:rPr>
              <a:t>метопролол</a:t>
            </a:r>
            <a:r>
              <a:rPr lang="uk-UA" dirty="0">
                <a:solidFill>
                  <a:srgbClr val="002060"/>
                </a:solidFill>
              </a:rPr>
              <a:t>, </a:t>
            </a:r>
            <a:r>
              <a:rPr lang="uk-UA" dirty="0" err="1">
                <a:solidFill>
                  <a:srgbClr val="002060"/>
                </a:solidFill>
              </a:rPr>
              <a:t>алпренолол</a:t>
            </a:r>
            <a:r>
              <a:rPr lang="uk-UA" dirty="0">
                <a:solidFill>
                  <a:srgbClr val="002060"/>
                </a:solidFill>
              </a:rPr>
              <a:t> та ін.) у </a:t>
            </a:r>
            <a:r>
              <a:rPr lang="uk-UA" dirty="0" err="1">
                <a:solidFill>
                  <a:srgbClr val="002060"/>
                </a:solidFill>
              </a:rPr>
              <a:t>звʼязку</a:t>
            </a:r>
            <a:r>
              <a:rPr lang="uk-UA" dirty="0">
                <a:solidFill>
                  <a:srgbClr val="002060"/>
                </a:solidFill>
              </a:rPr>
              <a:t> з ефектом «першого проходження» через печінку становить трохи більше 10-40 %. Ці препарати при тривалому застосуванні можуть самі зменшувати печінковий </a:t>
            </a:r>
            <a:r>
              <a:rPr lang="uk-UA" dirty="0" err="1">
                <a:solidFill>
                  <a:srgbClr val="002060"/>
                </a:solidFill>
              </a:rPr>
              <a:t>кровотік</a:t>
            </a:r>
            <a:r>
              <a:rPr lang="uk-UA" dirty="0">
                <a:solidFill>
                  <a:srgbClr val="002060"/>
                </a:solidFill>
              </a:rPr>
              <a:t>, уповільнювати свій власний метаболізм і метаболізм інших </a:t>
            </a:r>
            <a:r>
              <a:rPr lang="uk-UA" dirty="0" err="1">
                <a:solidFill>
                  <a:srgbClr val="002060"/>
                </a:solidFill>
              </a:rPr>
              <a:t>ліпофільнихлікарських</a:t>
            </a:r>
            <a:r>
              <a:rPr lang="uk-UA" dirty="0">
                <a:solidFill>
                  <a:srgbClr val="002060"/>
                </a:solidFill>
              </a:rPr>
              <a:t> засобів. Цим пояснюється збільшення періоду </a:t>
            </a:r>
            <a:r>
              <a:rPr lang="uk-UA" dirty="0" err="1">
                <a:solidFill>
                  <a:srgbClr val="002060"/>
                </a:solidFill>
              </a:rPr>
              <a:t>напівелімінації</a:t>
            </a:r>
            <a:r>
              <a:rPr lang="uk-UA" dirty="0">
                <a:solidFill>
                  <a:srgbClr val="002060"/>
                </a:solidFill>
              </a:rPr>
              <a:t> і можливість зменшення разової (добової) дози і кратності їх прийому, наростання ефекту, загрозу передозування. Крім того, висока </a:t>
            </a:r>
            <a:r>
              <a:rPr lang="uk-UA" dirty="0" err="1">
                <a:solidFill>
                  <a:srgbClr val="002060"/>
                </a:solidFill>
              </a:rPr>
              <a:t>ліпофільність</a:t>
            </a:r>
            <a:r>
              <a:rPr lang="uk-UA" dirty="0">
                <a:solidFill>
                  <a:srgbClr val="002060"/>
                </a:solidFill>
              </a:rPr>
              <a:t> β-</a:t>
            </a:r>
            <a:r>
              <a:rPr lang="uk-UA" dirty="0" err="1">
                <a:solidFill>
                  <a:srgbClr val="002060"/>
                </a:solidFill>
              </a:rPr>
              <a:t>адреноблокаторів</a:t>
            </a:r>
            <a:r>
              <a:rPr lang="uk-UA" dirty="0">
                <a:solidFill>
                  <a:srgbClr val="002060"/>
                </a:solidFill>
              </a:rPr>
              <a:t> визначає їх більш високу ефективність у профілактиці несприятливих серцево-судинних захворювань, зокрема у хворих на артеріальну гіпертонію або ІХС.</a:t>
            </a:r>
            <a:endParaRPr lang="ru-RU" b="1" dirty="0">
              <a:solidFill>
                <a:srgbClr val="002060"/>
              </a:solidFill>
            </a:endParaRPr>
          </a:p>
          <a:p>
            <a:pPr algn="just"/>
            <a:endParaRPr lang="uk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26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Другая 4">
      <a:dk1>
        <a:srgbClr val="FBEF59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1171</TotalTime>
  <Words>1087</Words>
  <Application>Microsoft Office PowerPoint</Application>
  <PresentationFormat>Широкоэкранный</PresentationFormat>
  <Paragraphs>40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Helvetica</vt:lpstr>
      <vt:lpstr>Times New Roman</vt:lpstr>
      <vt:lpstr>Trebuchet MS</vt:lpstr>
      <vt:lpstr>Берлин</vt:lpstr>
      <vt:lpstr>Ліпофільність та її вплив на фармакокінетичні характеристики та динаміку біодоступності лікарських засобів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Збільшення ліпофільності молекули спостерігається при введенні функціональних груп або радикалів в наступній послідовності: </vt:lpstr>
      <vt:lpstr>Презентация PowerPoint</vt:lpstr>
      <vt:lpstr>Презентация PowerPoint</vt:lpstr>
      <vt:lpstr>Презентация PowerPoint</vt:lpstr>
      <vt:lpstr>Серцеві глікозиди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26</cp:revision>
  <dcterms:created xsi:type="dcterms:W3CDTF">2021-11-21T16:29:53Z</dcterms:created>
  <dcterms:modified xsi:type="dcterms:W3CDTF">2021-11-22T12:01:17Z</dcterms:modified>
</cp:coreProperties>
</file>