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9"/>
  </p:notesMasterIdLst>
  <p:sldIdLst>
    <p:sldId id="256" r:id="rId2"/>
    <p:sldId id="257" r:id="rId3"/>
    <p:sldId id="269" r:id="rId4"/>
    <p:sldId id="258" r:id="rId5"/>
    <p:sldId id="262" r:id="rId6"/>
    <p:sldId id="259" r:id="rId7"/>
    <p:sldId id="260" r:id="rId8"/>
    <p:sldId id="261" r:id="rId9"/>
    <p:sldId id="263" r:id="rId10"/>
    <p:sldId id="264" r:id="rId11"/>
    <p:sldId id="265" r:id="rId12"/>
    <p:sldId id="266" r:id="rId13"/>
    <p:sldId id="267" r:id="rId14"/>
    <p:sldId id="271" r:id="rId15"/>
    <p:sldId id="268" r:id="rId16"/>
    <p:sldId id="270" r:id="rId17"/>
    <p:sldId id="272" r:id="rId1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42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C9664BB-696B-459F-A900-4FAF74617580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9D69085-0ED8-49EF-B545-84165C86DBF3}">
      <dgm:prSet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uk-UA" dirty="0" smtClean="0">
              <a:solidFill>
                <a:srgbClr val="002060"/>
              </a:solidFill>
            </a:rPr>
            <a:t>1) атом Карбону знаходиться в стані sp3 -гібридизації; </a:t>
          </a:r>
          <a:endParaRPr lang="ru-RU" dirty="0">
            <a:solidFill>
              <a:srgbClr val="002060"/>
            </a:solidFill>
          </a:endParaRPr>
        </a:p>
      </dgm:t>
    </dgm:pt>
    <dgm:pt modelId="{8D4E604E-A2D8-4F54-B2B2-4C8833CD7382}" type="parTrans" cxnId="{9D445ED6-C99B-477B-98F8-648C0BA2AD15}">
      <dgm:prSet/>
      <dgm:spPr/>
      <dgm:t>
        <a:bodyPr/>
        <a:lstStyle/>
        <a:p>
          <a:endParaRPr lang="ru-RU"/>
        </a:p>
      </dgm:t>
    </dgm:pt>
    <dgm:pt modelId="{96F7A5BB-D0D3-4BAC-9834-53078D1E03D4}" type="sibTrans" cxnId="{9D445ED6-C99B-477B-98F8-648C0BA2AD15}">
      <dgm:prSet/>
      <dgm:spPr/>
      <dgm:t>
        <a:bodyPr/>
        <a:lstStyle/>
        <a:p>
          <a:endParaRPr lang="ru-RU"/>
        </a:p>
      </dgm:t>
    </dgm:pt>
    <dgm:pt modelId="{ED766452-0BB3-4BCE-A009-55FB6B14CEAE}">
      <dgm:prSet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uk-UA" dirty="0" smtClean="0">
              <a:solidFill>
                <a:srgbClr val="002060"/>
              </a:solidFill>
            </a:rPr>
            <a:t>2) відсутність будь-якої симетрії; </a:t>
          </a:r>
          <a:endParaRPr lang="ru-RU" dirty="0">
            <a:solidFill>
              <a:srgbClr val="002060"/>
            </a:solidFill>
          </a:endParaRPr>
        </a:p>
      </dgm:t>
    </dgm:pt>
    <dgm:pt modelId="{CCF4B91A-DF85-47FF-BF73-5FFEB8835D24}" type="parTrans" cxnId="{724BA56E-3C5A-439D-8979-17A0A8B98002}">
      <dgm:prSet/>
      <dgm:spPr/>
      <dgm:t>
        <a:bodyPr/>
        <a:lstStyle/>
        <a:p>
          <a:endParaRPr lang="ru-RU"/>
        </a:p>
      </dgm:t>
    </dgm:pt>
    <dgm:pt modelId="{2D5C2194-DCBC-4090-A23B-10F45C071326}" type="sibTrans" cxnId="{724BA56E-3C5A-439D-8979-17A0A8B98002}">
      <dgm:prSet/>
      <dgm:spPr/>
      <dgm:t>
        <a:bodyPr/>
        <a:lstStyle/>
        <a:p>
          <a:endParaRPr lang="ru-RU"/>
        </a:p>
      </dgm:t>
    </dgm:pt>
    <dgm:pt modelId="{239B26F3-3459-4AD8-9327-37B07CCB9E86}">
      <dgm:prSet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uk-UA" dirty="0" smtClean="0">
              <a:solidFill>
                <a:srgbClr val="002060"/>
              </a:solidFill>
            </a:rPr>
            <a:t>3) наявність асиметричного (</a:t>
          </a:r>
          <a:r>
            <a:rPr lang="uk-UA" dirty="0" err="1" smtClean="0">
              <a:solidFill>
                <a:srgbClr val="002060"/>
              </a:solidFill>
            </a:rPr>
            <a:t>хірального</a:t>
          </a:r>
          <a:r>
            <a:rPr lang="uk-UA" dirty="0" smtClean="0">
              <a:solidFill>
                <a:srgbClr val="002060"/>
              </a:solidFill>
            </a:rPr>
            <a:t>) атома Карбону, тобто атома, що має чотири різних замісника.</a:t>
          </a:r>
          <a:endParaRPr lang="ru-RU" dirty="0">
            <a:solidFill>
              <a:srgbClr val="002060"/>
            </a:solidFill>
          </a:endParaRPr>
        </a:p>
      </dgm:t>
    </dgm:pt>
    <dgm:pt modelId="{B7F1DEC7-0FE1-4CCC-B243-DC8B889F0929}" type="parTrans" cxnId="{CD60A12D-ACAE-4F69-B78F-73B537AF0426}">
      <dgm:prSet/>
      <dgm:spPr/>
      <dgm:t>
        <a:bodyPr/>
        <a:lstStyle/>
        <a:p>
          <a:endParaRPr lang="ru-RU"/>
        </a:p>
      </dgm:t>
    </dgm:pt>
    <dgm:pt modelId="{D954F1A8-8B5F-467F-B718-2F03CE243432}" type="sibTrans" cxnId="{CD60A12D-ACAE-4F69-B78F-73B537AF0426}">
      <dgm:prSet/>
      <dgm:spPr/>
      <dgm:t>
        <a:bodyPr/>
        <a:lstStyle/>
        <a:p>
          <a:endParaRPr lang="ru-RU"/>
        </a:p>
      </dgm:t>
    </dgm:pt>
    <dgm:pt modelId="{4529F236-2BCC-4BAE-A3C6-BB9F8B1EB932}" type="pres">
      <dgm:prSet presAssocID="{DC9664BB-696B-459F-A900-4FAF7461758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8E53669-8C6F-433D-9D23-FA95A46CF9D9}" type="pres">
      <dgm:prSet presAssocID="{69D69085-0ED8-49EF-B545-84165C86DBF3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1925A0B-E579-4647-A550-686DA551D636}" type="pres">
      <dgm:prSet presAssocID="{96F7A5BB-D0D3-4BAC-9834-53078D1E03D4}" presName="spacer" presStyleCnt="0"/>
      <dgm:spPr/>
    </dgm:pt>
    <dgm:pt modelId="{CB40E09F-82E6-471B-8EB7-F4E7DDE913E1}" type="pres">
      <dgm:prSet presAssocID="{ED766452-0BB3-4BCE-A009-55FB6B14CEAE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706B913-B597-4BC8-8BD8-6DCAE106F843}" type="pres">
      <dgm:prSet presAssocID="{2D5C2194-DCBC-4090-A23B-10F45C071326}" presName="spacer" presStyleCnt="0"/>
      <dgm:spPr/>
    </dgm:pt>
    <dgm:pt modelId="{EECC710A-5406-4D28-B403-3567FE504607}" type="pres">
      <dgm:prSet presAssocID="{239B26F3-3459-4AD8-9327-37B07CCB9E86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D445ED6-C99B-477B-98F8-648C0BA2AD15}" srcId="{DC9664BB-696B-459F-A900-4FAF74617580}" destId="{69D69085-0ED8-49EF-B545-84165C86DBF3}" srcOrd="0" destOrd="0" parTransId="{8D4E604E-A2D8-4F54-B2B2-4C8833CD7382}" sibTransId="{96F7A5BB-D0D3-4BAC-9834-53078D1E03D4}"/>
    <dgm:cxn modelId="{E3DEC766-64FC-40AA-9006-108D16FC0D16}" type="presOf" srcId="{ED766452-0BB3-4BCE-A009-55FB6B14CEAE}" destId="{CB40E09F-82E6-471B-8EB7-F4E7DDE913E1}" srcOrd="0" destOrd="0" presId="urn:microsoft.com/office/officeart/2005/8/layout/vList2"/>
    <dgm:cxn modelId="{7CE0279B-AD42-40AD-B4DF-F7A3B52D1101}" type="presOf" srcId="{DC9664BB-696B-459F-A900-4FAF74617580}" destId="{4529F236-2BCC-4BAE-A3C6-BB9F8B1EB932}" srcOrd="0" destOrd="0" presId="urn:microsoft.com/office/officeart/2005/8/layout/vList2"/>
    <dgm:cxn modelId="{DCD84406-07ED-411B-AAD9-3F4D222E8EA4}" type="presOf" srcId="{69D69085-0ED8-49EF-B545-84165C86DBF3}" destId="{58E53669-8C6F-433D-9D23-FA95A46CF9D9}" srcOrd="0" destOrd="0" presId="urn:microsoft.com/office/officeart/2005/8/layout/vList2"/>
    <dgm:cxn modelId="{E0F03187-20A2-4564-AB62-1C6EB8AD11E6}" type="presOf" srcId="{239B26F3-3459-4AD8-9327-37B07CCB9E86}" destId="{EECC710A-5406-4D28-B403-3567FE504607}" srcOrd="0" destOrd="0" presId="urn:microsoft.com/office/officeart/2005/8/layout/vList2"/>
    <dgm:cxn modelId="{724BA56E-3C5A-439D-8979-17A0A8B98002}" srcId="{DC9664BB-696B-459F-A900-4FAF74617580}" destId="{ED766452-0BB3-4BCE-A009-55FB6B14CEAE}" srcOrd="1" destOrd="0" parTransId="{CCF4B91A-DF85-47FF-BF73-5FFEB8835D24}" sibTransId="{2D5C2194-DCBC-4090-A23B-10F45C071326}"/>
    <dgm:cxn modelId="{CD60A12D-ACAE-4F69-B78F-73B537AF0426}" srcId="{DC9664BB-696B-459F-A900-4FAF74617580}" destId="{239B26F3-3459-4AD8-9327-37B07CCB9E86}" srcOrd="2" destOrd="0" parTransId="{B7F1DEC7-0FE1-4CCC-B243-DC8B889F0929}" sibTransId="{D954F1A8-8B5F-467F-B718-2F03CE243432}"/>
    <dgm:cxn modelId="{349103E7-1ED1-4F03-BBE4-7DDD8D0D8080}" type="presParOf" srcId="{4529F236-2BCC-4BAE-A3C6-BB9F8B1EB932}" destId="{58E53669-8C6F-433D-9D23-FA95A46CF9D9}" srcOrd="0" destOrd="0" presId="urn:microsoft.com/office/officeart/2005/8/layout/vList2"/>
    <dgm:cxn modelId="{402C7D05-E1DB-4BA4-B4E2-73BAD34F4FD7}" type="presParOf" srcId="{4529F236-2BCC-4BAE-A3C6-BB9F8B1EB932}" destId="{A1925A0B-E579-4647-A550-686DA551D636}" srcOrd="1" destOrd="0" presId="urn:microsoft.com/office/officeart/2005/8/layout/vList2"/>
    <dgm:cxn modelId="{479F7B32-9414-47C0-8A71-EA45490D0DA0}" type="presParOf" srcId="{4529F236-2BCC-4BAE-A3C6-BB9F8B1EB932}" destId="{CB40E09F-82E6-471B-8EB7-F4E7DDE913E1}" srcOrd="2" destOrd="0" presId="urn:microsoft.com/office/officeart/2005/8/layout/vList2"/>
    <dgm:cxn modelId="{0F31E2AF-F72D-4481-A1C2-BC52B340CC21}" type="presParOf" srcId="{4529F236-2BCC-4BAE-A3C6-BB9F8B1EB932}" destId="{9706B913-B597-4BC8-8BD8-6DCAE106F843}" srcOrd="3" destOrd="0" presId="urn:microsoft.com/office/officeart/2005/8/layout/vList2"/>
    <dgm:cxn modelId="{BDCBB5F1-D578-403C-8D02-C1D9B9A3EB80}" type="presParOf" srcId="{4529F236-2BCC-4BAE-A3C6-BB9F8B1EB932}" destId="{EECC710A-5406-4D28-B403-3567FE504607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8E53669-8C6F-433D-9D23-FA95A46CF9D9}">
      <dsp:nvSpPr>
        <dsp:cNvPr id="0" name=""/>
        <dsp:cNvSpPr/>
      </dsp:nvSpPr>
      <dsp:spPr>
        <a:xfrm>
          <a:off x="0" y="130808"/>
          <a:ext cx="6666745" cy="1380307"/>
        </a:xfrm>
        <a:prstGeom prst="roundRect">
          <a:avLst/>
        </a:prstGeom>
        <a:solidFill>
          <a:schemeClr val="lt1"/>
        </a:solidFill>
        <a:ln w="127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l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600" kern="1200" dirty="0" smtClean="0">
              <a:solidFill>
                <a:srgbClr val="002060"/>
              </a:solidFill>
            </a:rPr>
            <a:t>1) атом Карбону знаходиться в стані sp3 -гібридизації; </a:t>
          </a:r>
          <a:endParaRPr lang="ru-RU" sz="2600" kern="1200" dirty="0">
            <a:solidFill>
              <a:srgbClr val="002060"/>
            </a:solidFill>
          </a:endParaRPr>
        </a:p>
      </dsp:txBody>
      <dsp:txXfrm>
        <a:off x="67381" y="198189"/>
        <a:ext cx="6531983" cy="1245545"/>
      </dsp:txXfrm>
    </dsp:sp>
    <dsp:sp modelId="{CB40E09F-82E6-471B-8EB7-F4E7DDE913E1}">
      <dsp:nvSpPr>
        <dsp:cNvPr id="0" name=""/>
        <dsp:cNvSpPr/>
      </dsp:nvSpPr>
      <dsp:spPr>
        <a:xfrm>
          <a:off x="0" y="1585996"/>
          <a:ext cx="6666745" cy="1380307"/>
        </a:xfrm>
        <a:prstGeom prst="roundRect">
          <a:avLst/>
        </a:prstGeom>
        <a:solidFill>
          <a:schemeClr val="lt1"/>
        </a:solidFill>
        <a:ln w="127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l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600" kern="1200" dirty="0" smtClean="0">
              <a:solidFill>
                <a:srgbClr val="002060"/>
              </a:solidFill>
            </a:rPr>
            <a:t>2) відсутність будь-якої симетрії; </a:t>
          </a:r>
          <a:endParaRPr lang="ru-RU" sz="2600" kern="1200" dirty="0">
            <a:solidFill>
              <a:srgbClr val="002060"/>
            </a:solidFill>
          </a:endParaRPr>
        </a:p>
      </dsp:txBody>
      <dsp:txXfrm>
        <a:off x="67381" y="1653377"/>
        <a:ext cx="6531983" cy="1245545"/>
      </dsp:txXfrm>
    </dsp:sp>
    <dsp:sp modelId="{EECC710A-5406-4D28-B403-3567FE504607}">
      <dsp:nvSpPr>
        <dsp:cNvPr id="0" name=""/>
        <dsp:cNvSpPr/>
      </dsp:nvSpPr>
      <dsp:spPr>
        <a:xfrm>
          <a:off x="0" y="3041183"/>
          <a:ext cx="6666745" cy="1380307"/>
        </a:xfrm>
        <a:prstGeom prst="roundRect">
          <a:avLst/>
        </a:prstGeom>
        <a:solidFill>
          <a:schemeClr val="lt1"/>
        </a:solidFill>
        <a:ln w="127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l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600" kern="1200" dirty="0" smtClean="0">
              <a:solidFill>
                <a:srgbClr val="002060"/>
              </a:solidFill>
            </a:rPr>
            <a:t>3) наявність асиметричного (</a:t>
          </a:r>
          <a:r>
            <a:rPr lang="uk-UA" sz="2600" kern="1200" dirty="0" err="1" smtClean="0">
              <a:solidFill>
                <a:srgbClr val="002060"/>
              </a:solidFill>
            </a:rPr>
            <a:t>хірального</a:t>
          </a:r>
          <a:r>
            <a:rPr lang="uk-UA" sz="2600" kern="1200" dirty="0" smtClean="0">
              <a:solidFill>
                <a:srgbClr val="002060"/>
              </a:solidFill>
            </a:rPr>
            <a:t>) атома Карбону, тобто атома, що має чотири різних замісника.</a:t>
          </a:r>
          <a:endParaRPr lang="ru-RU" sz="2600" kern="1200" dirty="0">
            <a:solidFill>
              <a:srgbClr val="002060"/>
            </a:solidFill>
          </a:endParaRPr>
        </a:p>
      </dsp:txBody>
      <dsp:txXfrm>
        <a:off x="67381" y="3108564"/>
        <a:ext cx="6531983" cy="124554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F2804A-76F6-4BBF-8D62-08B76FDF491A}" type="datetimeFigureOut">
              <a:rPr lang="uk-UA" smtClean="0"/>
              <a:t>21.11.2021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ECB61F-A6EC-4E01-9EFB-925E81D7F4E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040855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ECB61F-A6EC-4E01-9EFB-925E81D7F4EA}" type="slidenum">
              <a:rPr lang="uk-UA" smtClean="0"/>
              <a:t>2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959922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97F6B-67D4-4D56-A3DD-0261F77A8598}" type="datetimeFigureOut">
              <a:rPr lang="uk-UA" smtClean="0"/>
              <a:t>21.11.2021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B4CA6EE0-5E9B-4156-B929-80E01267C39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014003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97F6B-67D4-4D56-A3DD-0261F77A8598}" type="datetimeFigureOut">
              <a:rPr lang="uk-UA" smtClean="0"/>
              <a:t>21.11.2021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A6EE0-5E9B-4156-B929-80E01267C39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102222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97F6B-67D4-4D56-A3DD-0261F77A8598}" type="datetimeFigureOut">
              <a:rPr lang="uk-UA" smtClean="0"/>
              <a:t>21.11.2021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B4CA6EE0-5E9B-4156-B929-80E01267C39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687476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97F6B-67D4-4D56-A3DD-0261F77A8598}" type="datetimeFigureOut">
              <a:rPr lang="uk-UA" smtClean="0"/>
              <a:t>21.11.2021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A6EE0-5E9B-4156-B929-80E01267C39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351371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97F6B-67D4-4D56-A3DD-0261F77A8598}" type="datetimeFigureOut">
              <a:rPr lang="uk-UA" smtClean="0"/>
              <a:t>21.11.2021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A6EE0-5E9B-4156-B929-80E01267C39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838564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97F6B-67D4-4D56-A3DD-0261F77A8598}" type="datetimeFigureOut">
              <a:rPr lang="uk-UA" smtClean="0"/>
              <a:t>21.11.2021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A6EE0-5E9B-4156-B929-80E01267C39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184969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97F6B-67D4-4D56-A3DD-0261F77A8598}" type="datetimeFigureOut">
              <a:rPr lang="uk-UA" smtClean="0"/>
              <a:t>21.11.2021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A6EE0-5E9B-4156-B929-80E01267C39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597882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97F6B-67D4-4D56-A3DD-0261F77A8598}" type="datetimeFigureOut">
              <a:rPr lang="uk-UA" smtClean="0"/>
              <a:t>21.11.2021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A6EE0-5E9B-4156-B929-80E01267C39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127873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97F6B-67D4-4D56-A3DD-0261F77A8598}" type="datetimeFigureOut">
              <a:rPr lang="uk-UA" smtClean="0"/>
              <a:t>21.11.2021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A6EE0-5E9B-4156-B929-80E01267C39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109848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97F6B-67D4-4D56-A3DD-0261F77A8598}" type="datetimeFigureOut">
              <a:rPr lang="uk-UA" smtClean="0"/>
              <a:t>21.11.2021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B4CA6EE0-5E9B-4156-B929-80E01267C39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355301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97F6B-67D4-4D56-A3DD-0261F77A8598}" type="datetimeFigureOut">
              <a:rPr lang="uk-UA" smtClean="0"/>
              <a:t>21.11.2021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B4CA6EE0-5E9B-4156-B929-80E01267C39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862310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97F6B-67D4-4D56-A3DD-0261F77A8598}" type="datetimeFigureOut">
              <a:rPr lang="uk-UA" smtClean="0"/>
              <a:t>21.11.2021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B4CA6EE0-5E9B-4156-B929-80E01267C39D}" type="slidenum">
              <a:rPr lang="uk-UA" smtClean="0"/>
              <a:t>‹#›</a:t>
            </a:fld>
            <a:endParaRPr lang="uk-UA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968706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97F6B-67D4-4D56-A3DD-0261F77A8598}" type="datetimeFigureOut">
              <a:rPr lang="uk-UA" smtClean="0"/>
              <a:t>21.11.2021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B4CA6EE0-5E9B-4156-B929-80E01267C39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3751518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97F6B-67D4-4D56-A3DD-0261F77A8598}" type="datetimeFigureOut">
              <a:rPr lang="uk-UA" smtClean="0"/>
              <a:t>21.11.2021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A6EE0-5E9B-4156-B929-80E01267C39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555124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97F6B-67D4-4D56-A3DD-0261F77A8598}" type="datetimeFigureOut">
              <a:rPr lang="uk-UA" smtClean="0"/>
              <a:t>21.11.2021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A6EE0-5E9B-4156-B929-80E01267C39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25782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97F6B-67D4-4D56-A3DD-0261F77A8598}" type="datetimeFigureOut">
              <a:rPr lang="uk-UA" smtClean="0"/>
              <a:t>21.11.2021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A6EE0-5E9B-4156-B929-80E01267C39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6953634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AD597F6B-67D4-4D56-A3DD-0261F77A8598}" type="datetimeFigureOut">
              <a:rPr lang="uk-UA" smtClean="0"/>
              <a:t>21.11.2021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B4CA6EE0-5E9B-4156-B929-80E01267C39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722732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98000">
              <a:schemeClr val="accent1">
                <a:lumMod val="60000"/>
                <a:lumOff val="40000"/>
              </a:schemeClr>
            </a:gs>
            <a:gs pos="10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597F6B-67D4-4D56-A3DD-0261F77A8598}" type="datetimeFigureOut">
              <a:rPr lang="uk-UA" smtClean="0"/>
              <a:t>21.11.2021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A6EE0-5E9B-4156-B929-80E01267C39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6043358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1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81408" y="290285"/>
            <a:ext cx="8097574" cy="76944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200" b="1" dirty="0" smtClean="0">
                <a:solidFill>
                  <a:schemeClr val="tx2">
                    <a:lumMod val="10000"/>
                  </a:schemeClr>
                </a:solidFill>
              </a:rPr>
              <a:t>ОДЕСЬКИЙ НАЦ</a:t>
            </a:r>
            <a:r>
              <a:rPr lang="uk-UA" sz="2200" b="1" dirty="0" smtClean="0">
                <a:solidFill>
                  <a:schemeClr val="tx2">
                    <a:lumMod val="10000"/>
                  </a:schemeClr>
                </a:solidFill>
              </a:rPr>
              <a:t>І</a:t>
            </a:r>
            <a:r>
              <a:rPr lang="ru-RU" sz="2200" b="1" dirty="0" smtClean="0">
                <a:solidFill>
                  <a:schemeClr val="tx2">
                    <a:lumMod val="10000"/>
                  </a:schemeClr>
                </a:solidFill>
              </a:rPr>
              <a:t>ОНАЛЬНИЙ МЕДИЧНИЙ УНІВЕРСИТЕТ</a:t>
            </a:r>
          </a:p>
          <a:p>
            <a:pPr algn="ctr"/>
            <a:r>
              <a:rPr lang="uk-UA" sz="2200" b="1" dirty="0">
                <a:solidFill>
                  <a:schemeClr val="tx2">
                    <a:lumMod val="10000"/>
                  </a:schemeClr>
                </a:solidFill>
              </a:rPr>
              <a:t>КАФЕДРА ТЕХНОЛОГІЇ </a:t>
            </a:r>
            <a:r>
              <a:rPr lang="uk-UA" sz="2200" b="1" dirty="0" smtClean="0">
                <a:solidFill>
                  <a:schemeClr val="tx2">
                    <a:lumMod val="10000"/>
                  </a:schemeClr>
                </a:solidFill>
              </a:rPr>
              <a:t>ЛІКІВ</a:t>
            </a:r>
            <a:endParaRPr lang="uk-UA" sz="2200" b="1" dirty="0">
              <a:solidFill>
                <a:schemeClr val="tx2">
                  <a:lumMod val="10000"/>
                </a:schemeClr>
              </a:solidFill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0" y="2654696"/>
            <a:ext cx="8947004" cy="156091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dirty="0" err="1">
                <a:solidFill>
                  <a:srgbClr val="002060"/>
                </a:solidFill>
              </a:rPr>
              <a:t>Вплив</a:t>
            </a:r>
            <a:r>
              <a:rPr lang="ru-RU" sz="3200" dirty="0">
                <a:solidFill>
                  <a:srgbClr val="002060"/>
                </a:solidFill>
              </a:rPr>
              <a:t> на </a:t>
            </a:r>
            <a:r>
              <a:rPr lang="ru-RU" sz="3200" dirty="0" err="1">
                <a:solidFill>
                  <a:srgbClr val="002060"/>
                </a:solidFill>
              </a:rPr>
              <a:t>біодоступність</a:t>
            </a:r>
            <a:r>
              <a:rPr lang="ru-RU" sz="3200" dirty="0">
                <a:solidFill>
                  <a:srgbClr val="002060"/>
                </a:solidFill>
              </a:rPr>
              <a:t> та </a:t>
            </a:r>
            <a:r>
              <a:rPr lang="ru-RU" sz="3200" dirty="0" err="1">
                <a:solidFill>
                  <a:srgbClr val="002060"/>
                </a:solidFill>
              </a:rPr>
              <a:t>терапевтичну</a:t>
            </a:r>
            <a:r>
              <a:rPr lang="ru-RU" sz="3200" dirty="0">
                <a:solidFill>
                  <a:srgbClr val="002060"/>
                </a:solidFill>
              </a:rPr>
              <a:t> </a:t>
            </a:r>
            <a:r>
              <a:rPr lang="ru-RU" sz="3200" dirty="0" err="1">
                <a:solidFill>
                  <a:srgbClr val="002060"/>
                </a:solidFill>
              </a:rPr>
              <a:t>активність</a:t>
            </a:r>
            <a:r>
              <a:rPr lang="ru-RU" sz="3200" dirty="0">
                <a:solidFill>
                  <a:srgbClr val="002060"/>
                </a:solidFill>
              </a:rPr>
              <a:t> </a:t>
            </a:r>
            <a:r>
              <a:rPr lang="ru-RU" sz="3200" dirty="0" err="1">
                <a:solidFill>
                  <a:srgbClr val="002060"/>
                </a:solidFill>
              </a:rPr>
              <a:t>просторової</a:t>
            </a:r>
            <a:r>
              <a:rPr lang="ru-RU" sz="3200" dirty="0">
                <a:solidFill>
                  <a:srgbClr val="002060"/>
                </a:solidFill>
              </a:rPr>
              <a:t> </a:t>
            </a:r>
            <a:r>
              <a:rPr lang="ru-RU" sz="3200" dirty="0" err="1">
                <a:solidFill>
                  <a:srgbClr val="002060"/>
                </a:solidFill>
              </a:rPr>
              <a:t>ізомерії</a:t>
            </a:r>
            <a:r>
              <a:rPr lang="ru-RU" sz="3200" dirty="0">
                <a:solidFill>
                  <a:srgbClr val="002060"/>
                </a:solidFill>
              </a:rPr>
              <a:t> та </a:t>
            </a:r>
            <a:r>
              <a:rPr lang="ru-RU" sz="3200" dirty="0" err="1">
                <a:solidFill>
                  <a:srgbClr val="002060"/>
                </a:solidFill>
              </a:rPr>
              <a:t>оптичних</a:t>
            </a:r>
            <a:r>
              <a:rPr lang="ru-RU" sz="3200" dirty="0">
                <a:solidFill>
                  <a:srgbClr val="002060"/>
                </a:solidFill>
              </a:rPr>
              <a:t> </a:t>
            </a:r>
            <a:r>
              <a:rPr lang="ru-RU" sz="3200" dirty="0" err="1">
                <a:solidFill>
                  <a:srgbClr val="002060"/>
                </a:solidFill>
              </a:rPr>
              <a:t>властивостей</a:t>
            </a:r>
            <a:r>
              <a:rPr lang="ru-RU" sz="3200" dirty="0">
                <a:solidFill>
                  <a:srgbClr val="002060"/>
                </a:solidFill>
              </a:rPr>
              <a:t> </a:t>
            </a:r>
            <a:r>
              <a:rPr lang="ru-RU" sz="3200" dirty="0" err="1">
                <a:solidFill>
                  <a:srgbClr val="002060"/>
                </a:solidFill>
              </a:rPr>
              <a:t>лікарських</a:t>
            </a:r>
            <a:r>
              <a:rPr lang="ru-RU" sz="3200" dirty="0">
                <a:solidFill>
                  <a:srgbClr val="002060"/>
                </a:solidFill>
              </a:rPr>
              <a:t> </a:t>
            </a:r>
            <a:r>
              <a:rPr lang="ru-RU" sz="3200" dirty="0" err="1">
                <a:solidFill>
                  <a:srgbClr val="002060"/>
                </a:solidFill>
              </a:rPr>
              <a:t>речовин</a:t>
            </a:r>
            <a:r>
              <a:rPr lang="ru-RU" sz="3200" dirty="0">
                <a:solidFill>
                  <a:srgbClr val="002060"/>
                </a:solidFill>
              </a:rPr>
              <a:t>.</a:t>
            </a:r>
            <a:endParaRPr lang="uk-UA" sz="3200" dirty="0">
              <a:solidFill>
                <a:srgbClr val="002060"/>
              </a:solidFill>
            </a:endParaRPr>
          </a:p>
        </p:txBody>
      </p:sp>
      <p:pic>
        <p:nvPicPr>
          <p:cNvPr id="6" name="Picture 2" descr="https://onmedu.edu.ua/wp-content/themes/medun/img/logos/logo-default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0504" y="290285"/>
            <a:ext cx="1485900" cy="1943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923518" y="4336476"/>
            <a:ext cx="8955464" cy="46166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sz="2400" dirty="0" smtClean="0">
                <a:solidFill>
                  <a:srgbClr val="002060"/>
                </a:solidFill>
              </a:rPr>
              <a:t>Практичне заняття з дисципліни «</a:t>
            </a:r>
            <a:r>
              <a:rPr lang="uk-UA" sz="2400" dirty="0" err="1" smtClean="0">
                <a:solidFill>
                  <a:srgbClr val="002060"/>
                </a:solidFill>
              </a:rPr>
              <a:t>Біофармація</a:t>
            </a:r>
            <a:r>
              <a:rPr lang="uk-UA" sz="2400" dirty="0" smtClean="0">
                <a:solidFill>
                  <a:srgbClr val="002060"/>
                </a:solidFill>
              </a:rPr>
              <a:t>»</a:t>
            </a:r>
            <a:endParaRPr lang="uk-UA" sz="2400" dirty="0">
              <a:solidFill>
                <a:srgbClr val="00206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554742" y="4919008"/>
            <a:ext cx="3506370" cy="184665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/>
            <a:r>
              <a:rPr lang="ru-RU" altLang="ru-RU" sz="1900" b="1" dirty="0" err="1">
                <a:solidFill>
                  <a:schemeClr val="tx2">
                    <a:lumMod val="10000"/>
                  </a:schemeClr>
                </a:solidFill>
              </a:rPr>
              <a:t>Презентацію</a:t>
            </a:r>
            <a:r>
              <a:rPr lang="ru-RU" altLang="ru-RU" sz="1900" b="1" dirty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ru-RU" altLang="ru-RU" sz="1900" b="1" dirty="0" err="1">
                <a:solidFill>
                  <a:schemeClr val="tx2">
                    <a:lumMod val="10000"/>
                  </a:schemeClr>
                </a:solidFill>
              </a:rPr>
              <a:t>підготував</a:t>
            </a:r>
            <a:r>
              <a:rPr lang="ru-RU" altLang="ru-RU" sz="1900" b="1" dirty="0">
                <a:solidFill>
                  <a:schemeClr val="tx2">
                    <a:lumMod val="10000"/>
                  </a:schemeClr>
                </a:solidFill>
              </a:rPr>
              <a:t>:</a:t>
            </a:r>
            <a:endParaRPr lang="uk-UA" sz="1900" b="1" dirty="0">
              <a:solidFill>
                <a:schemeClr val="tx2">
                  <a:lumMod val="10000"/>
                </a:schemeClr>
              </a:solidFill>
            </a:endParaRPr>
          </a:p>
          <a:p>
            <a:pPr algn="r"/>
            <a:r>
              <a:rPr lang="uk-UA" sz="1900" dirty="0" err="1">
                <a:solidFill>
                  <a:schemeClr val="tx2">
                    <a:lumMod val="10000"/>
                  </a:schemeClr>
                </a:solidFill>
              </a:rPr>
              <a:t>д.фарм.н</a:t>
            </a:r>
            <a:r>
              <a:rPr lang="uk-UA" sz="1900" dirty="0">
                <a:solidFill>
                  <a:schemeClr val="tx2">
                    <a:lumMod val="10000"/>
                  </a:schemeClr>
                </a:solidFill>
              </a:rPr>
              <a:t>. Борисюк І.Ю.</a:t>
            </a:r>
          </a:p>
          <a:p>
            <a:pPr algn="r"/>
            <a:r>
              <a:rPr lang="uk-UA" sz="1900" dirty="0" err="1">
                <a:solidFill>
                  <a:schemeClr val="tx2">
                    <a:lumMod val="10000"/>
                  </a:schemeClr>
                </a:solidFill>
              </a:rPr>
              <a:t>к.ф.н</a:t>
            </a:r>
            <a:r>
              <a:rPr lang="uk-UA" sz="1900" dirty="0">
                <a:solidFill>
                  <a:schemeClr val="tx2">
                    <a:lumMod val="10000"/>
                  </a:schemeClr>
                </a:solidFill>
              </a:rPr>
              <a:t>., доц. </a:t>
            </a:r>
            <a:r>
              <a:rPr lang="uk-UA" sz="1900" dirty="0" err="1">
                <a:solidFill>
                  <a:schemeClr val="tx2">
                    <a:lumMod val="10000"/>
                  </a:schemeClr>
                </a:solidFill>
              </a:rPr>
              <a:t>Фізор</a:t>
            </a:r>
            <a:r>
              <a:rPr lang="uk-UA" sz="1900" dirty="0">
                <a:solidFill>
                  <a:schemeClr val="tx2">
                    <a:lumMod val="10000"/>
                  </a:schemeClr>
                </a:solidFill>
              </a:rPr>
              <a:t> Н.С.</a:t>
            </a:r>
          </a:p>
          <a:p>
            <a:pPr algn="r"/>
            <a:r>
              <a:rPr lang="uk-UA" sz="1900" dirty="0" err="1" smtClean="0">
                <a:solidFill>
                  <a:schemeClr val="tx2">
                    <a:lumMod val="10000"/>
                  </a:schemeClr>
                </a:solidFill>
              </a:rPr>
              <a:t>к.б.н</a:t>
            </a:r>
            <a:r>
              <a:rPr lang="uk-UA" sz="1900" dirty="0">
                <a:solidFill>
                  <a:schemeClr val="tx2">
                    <a:lumMod val="10000"/>
                  </a:schemeClr>
                </a:solidFill>
              </a:rPr>
              <a:t>., ас. </a:t>
            </a:r>
            <a:r>
              <a:rPr lang="uk-UA" sz="1900" dirty="0" err="1">
                <a:solidFill>
                  <a:schemeClr val="tx2">
                    <a:lumMod val="10000"/>
                  </a:schemeClr>
                </a:solidFill>
              </a:rPr>
              <a:t>Валіводзь</a:t>
            </a:r>
            <a:r>
              <a:rPr lang="uk-UA" sz="1900" dirty="0">
                <a:solidFill>
                  <a:schemeClr val="tx2">
                    <a:lumMod val="10000"/>
                  </a:schemeClr>
                </a:solidFill>
              </a:rPr>
              <a:t> І.П</a:t>
            </a:r>
            <a:r>
              <a:rPr lang="uk-UA" sz="1900" dirty="0" smtClean="0">
                <a:solidFill>
                  <a:schemeClr val="tx2">
                    <a:lumMod val="10000"/>
                  </a:schemeClr>
                </a:solidFill>
              </a:rPr>
              <a:t>.</a:t>
            </a:r>
            <a:endParaRPr lang="en-US" sz="1900" dirty="0" smtClean="0">
              <a:solidFill>
                <a:schemeClr val="tx2">
                  <a:lumMod val="10000"/>
                </a:schemeClr>
              </a:solidFill>
            </a:endParaRPr>
          </a:p>
          <a:p>
            <a:pPr algn="r"/>
            <a:r>
              <a:rPr lang="uk-UA" sz="1900" dirty="0">
                <a:solidFill>
                  <a:schemeClr val="tx2">
                    <a:lumMod val="10000"/>
                  </a:schemeClr>
                </a:solidFill>
              </a:rPr>
              <a:t>а</a:t>
            </a:r>
            <a:r>
              <a:rPr lang="uk-UA" sz="1900" dirty="0" smtClean="0">
                <a:solidFill>
                  <a:schemeClr val="tx2">
                    <a:lumMod val="10000"/>
                  </a:schemeClr>
                </a:solidFill>
              </a:rPr>
              <a:t>с. Молодан Ю.О.</a:t>
            </a:r>
            <a:endParaRPr lang="uk-UA" sz="1900" dirty="0">
              <a:solidFill>
                <a:schemeClr val="tx2">
                  <a:lumMod val="10000"/>
                </a:schemeClr>
              </a:solidFill>
            </a:endParaRPr>
          </a:p>
          <a:p>
            <a:pPr algn="r"/>
            <a:r>
              <a:rPr lang="uk-UA" sz="1900" dirty="0">
                <a:solidFill>
                  <a:schemeClr val="tx2">
                    <a:lumMod val="10000"/>
                  </a:schemeClr>
                </a:solidFill>
              </a:rPr>
              <a:t>ас. </a:t>
            </a:r>
            <a:r>
              <a:rPr lang="uk-UA" sz="1900" dirty="0" err="1">
                <a:solidFill>
                  <a:schemeClr val="tx2">
                    <a:lumMod val="10000"/>
                  </a:schemeClr>
                </a:solidFill>
              </a:rPr>
              <a:t>Акішева</a:t>
            </a:r>
            <a:r>
              <a:rPr lang="uk-UA" sz="1900" dirty="0">
                <a:solidFill>
                  <a:schemeClr val="tx2">
                    <a:lumMod val="10000"/>
                  </a:schemeClr>
                </a:solidFill>
              </a:rPr>
              <a:t> А.С. </a:t>
            </a:r>
          </a:p>
        </p:txBody>
      </p:sp>
    </p:spTree>
    <p:extLst>
      <p:ext uri="{BB962C8B-B14F-4D97-AF65-F5344CB8AC3E}">
        <p14:creationId xmlns:p14="http://schemas.microsoft.com/office/powerpoint/2010/main" val="19585814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b="1" dirty="0" smtClean="0">
                <a:solidFill>
                  <a:srgbClr val="002060"/>
                </a:solidFill>
              </a:rPr>
              <a:t>Явище ізомерії</a:t>
            </a:r>
            <a:endParaRPr lang="uk-UA" b="1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4401" y="2062553"/>
            <a:ext cx="11359279" cy="3599316"/>
          </a:xfrm>
        </p:spPr>
        <p:txBody>
          <a:bodyPr>
            <a:normAutofit/>
          </a:bodyPr>
          <a:lstStyle/>
          <a:p>
            <a:pPr algn="just"/>
            <a:r>
              <a:rPr lang="ru-RU" sz="3600" b="1" dirty="0" err="1">
                <a:solidFill>
                  <a:srgbClr val="002060"/>
                </a:solidFill>
              </a:rPr>
              <a:t>Ізомерія</a:t>
            </a:r>
            <a:r>
              <a:rPr lang="ru-RU" sz="3600" dirty="0">
                <a:solidFill>
                  <a:srgbClr val="002060"/>
                </a:solidFill>
              </a:rPr>
              <a:t> — </a:t>
            </a:r>
            <a:r>
              <a:rPr lang="ru-RU" sz="3600" dirty="0" err="1">
                <a:solidFill>
                  <a:srgbClr val="002060"/>
                </a:solidFill>
              </a:rPr>
              <a:t>явище</a:t>
            </a:r>
            <a:r>
              <a:rPr lang="ru-RU" sz="3600" dirty="0">
                <a:solidFill>
                  <a:srgbClr val="002060"/>
                </a:solidFill>
              </a:rPr>
              <a:t>, яке </a:t>
            </a:r>
            <a:r>
              <a:rPr lang="ru-RU" sz="3600" dirty="0" err="1">
                <a:solidFill>
                  <a:srgbClr val="002060"/>
                </a:solidFill>
              </a:rPr>
              <a:t>полягає</a:t>
            </a:r>
            <a:r>
              <a:rPr lang="ru-RU" sz="3600" dirty="0">
                <a:solidFill>
                  <a:srgbClr val="002060"/>
                </a:solidFill>
              </a:rPr>
              <a:t> в </a:t>
            </a:r>
            <a:r>
              <a:rPr lang="ru-RU" sz="3600" dirty="0" err="1">
                <a:solidFill>
                  <a:srgbClr val="002060"/>
                </a:solidFill>
              </a:rPr>
              <a:t>існуванні</a:t>
            </a:r>
            <a:r>
              <a:rPr lang="ru-RU" sz="3600" dirty="0">
                <a:solidFill>
                  <a:srgbClr val="002060"/>
                </a:solidFill>
              </a:rPr>
              <a:t> сполук , </a:t>
            </a:r>
            <a:r>
              <a:rPr lang="ru-RU" sz="3600" dirty="0" err="1">
                <a:solidFill>
                  <a:srgbClr val="002060"/>
                </a:solidFill>
              </a:rPr>
              <a:t>що</a:t>
            </a:r>
            <a:r>
              <a:rPr lang="ru-RU" sz="3600" dirty="0">
                <a:solidFill>
                  <a:srgbClr val="002060"/>
                </a:solidFill>
              </a:rPr>
              <a:t> </a:t>
            </a:r>
            <a:r>
              <a:rPr lang="ru-RU" sz="3600" dirty="0" err="1">
                <a:solidFill>
                  <a:srgbClr val="002060"/>
                </a:solidFill>
              </a:rPr>
              <a:t>мають</a:t>
            </a:r>
            <a:r>
              <a:rPr lang="ru-RU" sz="3600" dirty="0">
                <a:solidFill>
                  <a:srgbClr val="002060"/>
                </a:solidFill>
              </a:rPr>
              <a:t> </a:t>
            </a:r>
            <a:r>
              <a:rPr lang="ru-RU" sz="3600" dirty="0" err="1">
                <a:solidFill>
                  <a:srgbClr val="002060"/>
                </a:solidFill>
              </a:rPr>
              <a:t>однакові</a:t>
            </a:r>
            <a:r>
              <a:rPr lang="ru-RU" sz="3600" dirty="0">
                <a:solidFill>
                  <a:srgbClr val="002060"/>
                </a:solidFill>
              </a:rPr>
              <a:t> </a:t>
            </a:r>
            <a:r>
              <a:rPr lang="ru-RU" sz="3600" dirty="0" err="1">
                <a:solidFill>
                  <a:srgbClr val="002060"/>
                </a:solidFill>
              </a:rPr>
              <a:t>молекулярні</a:t>
            </a:r>
            <a:r>
              <a:rPr lang="ru-RU" sz="3600" dirty="0">
                <a:solidFill>
                  <a:srgbClr val="002060"/>
                </a:solidFill>
              </a:rPr>
              <a:t> </a:t>
            </a:r>
            <a:r>
              <a:rPr lang="ru-RU" sz="3600" dirty="0" err="1">
                <a:solidFill>
                  <a:srgbClr val="002060"/>
                </a:solidFill>
              </a:rPr>
              <a:t>формули</a:t>
            </a:r>
            <a:r>
              <a:rPr lang="ru-RU" sz="3600" dirty="0">
                <a:solidFill>
                  <a:srgbClr val="002060"/>
                </a:solidFill>
              </a:rPr>
              <a:t>, але </a:t>
            </a:r>
            <a:r>
              <a:rPr lang="ru-RU" sz="3600" dirty="0" err="1">
                <a:solidFill>
                  <a:srgbClr val="002060"/>
                </a:solidFill>
              </a:rPr>
              <a:t>відрізняються</a:t>
            </a:r>
            <a:r>
              <a:rPr lang="ru-RU" sz="3600" dirty="0">
                <a:solidFill>
                  <a:srgbClr val="002060"/>
                </a:solidFill>
              </a:rPr>
              <a:t> порядком </a:t>
            </a:r>
            <a:r>
              <a:rPr lang="ru-RU" sz="3600" dirty="0" err="1">
                <a:solidFill>
                  <a:srgbClr val="002060"/>
                </a:solidFill>
              </a:rPr>
              <a:t>зв'язування</a:t>
            </a:r>
            <a:r>
              <a:rPr lang="ru-RU" sz="3600" dirty="0">
                <a:solidFill>
                  <a:srgbClr val="002060"/>
                </a:solidFill>
              </a:rPr>
              <a:t> </a:t>
            </a:r>
            <a:r>
              <a:rPr lang="ru-RU" sz="3600" dirty="0" err="1">
                <a:solidFill>
                  <a:srgbClr val="002060"/>
                </a:solidFill>
              </a:rPr>
              <a:t>атомів</a:t>
            </a:r>
            <a:r>
              <a:rPr lang="ru-RU" sz="3600" dirty="0">
                <a:solidFill>
                  <a:srgbClr val="002060"/>
                </a:solidFill>
              </a:rPr>
              <a:t> у </a:t>
            </a:r>
            <a:r>
              <a:rPr lang="ru-RU" sz="3600" dirty="0" err="1" smtClean="0">
                <a:solidFill>
                  <a:srgbClr val="002060"/>
                </a:solidFill>
              </a:rPr>
              <a:t>молекулі</a:t>
            </a:r>
            <a:r>
              <a:rPr lang="ru-RU" sz="3600" dirty="0" smtClean="0">
                <a:solidFill>
                  <a:srgbClr val="002060"/>
                </a:solidFill>
              </a:rPr>
              <a:t> (</a:t>
            </a:r>
            <a:r>
              <a:rPr lang="ru-RU" sz="3600" dirty="0" err="1" smtClean="0">
                <a:solidFill>
                  <a:srgbClr val="002060"/>
                </a:solidFill>
              </a:rPr>
              <a:t>будовою</a:t>
            </a:r>
            <a:r>
              <a:rPr lang="ru-RU" sz="3600" dirty="0" smtClean="0">
                <a:solidFill>
                  <a:srgbClr val="002060"/>
                </a:solidFill>
              </a:rPr>
              <a:t>).</a:t>
            </a:r>
            <a:endParaRPr lang="uk-UA" sz="3600" dirty="0">
              <a:solidFill>
                <a:srgbClr val="002060"/>
              </a:solidFill>
            </a:endParaRPr>
          </a:p>
        </p:txBody>
      </p:sp>
      <p:pic>
        <p:nvPicPr>
          <p:cNvPr id="1026" name="Picture 2" descr="Ізомерія – ОСНОВНІ ПОЛОЖЕННЯ ОРГАНІЧНОЇ ХІМІЇ | Шкільний довідник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7734" y="4304234"/>
            <a:ext cx="4850006" cy="15860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230263" y="5890256"/>
            <a:ext cx="33249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000" b="1" dirty="0" smtClean="0">
                <a:solidFill>
                  <a:srgbClr val="002060"/>
                </a:solidFill>
              </a:rPr>
              <a:t>Молекулярна формула: </a:t>
            </a:r>
            <a:r>
              <a:rPr lang="ru-RU" sz="2000" b="1" dirty="0">
                <a:solidFill>
                  <a:srgbClr val="002060"/>
                </a:solidFill>
              </a:rPr>
              <a:t>?</a:t>
            </a:r>
            <a:endParaRPr lang="uk-UA" sz="20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88528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b="1" dirty="0" smtClean="0">
                <a:solidFill>
                  <a:srgbClr val="002060"/>
                </a:solidFill>
              </a:rPr>
              <a:t>Класифікація ізомерії</a:t>
            </a:r>
            <a:endParaRPr lang="uk-UA" b="1" dirty="0">
              <a:solidFill>
                <a:srgbClr val="002060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4400" y="2091862"/>
            <a:ext cx="7573327" cy="4481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95096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b="1" i="1" dirty="0">
                <a:solidFill>
                  <a:srgbClr val="002060"/>
                </a:solidFill>
              </a:rPr>
              <a:t>Оптична ізомерія</a:t>
            </a:r>
            <a:endParaRPr lang="uk-UA" b="1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0366" y="2122589"/>
            <a:ext cx="6658654" cy="4368727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/>
            <a:r>
              <a:rPr lang="uk-UA" sz="2800" b="1" i="1" dirty="0">
                <a:solidFill>
                  <a:srgbClr val="002060"/>
                </a:solidFill>
              </a:rPr>
              <a:t>Оптична ізомерія</a:t>
            </a:r>
            <a:r>
              <a:rPr lang="uk-UA" sz="2800" b="1" dirty="0">
                <a:solidFill>
                  <a:srgbClr val="002060"/>
                </a:solidFill>
              </a:rPr>
              <a:t> </a:t>
            </a:r>
            <a:r>
              <a:rPr lang="uk-UA" sz="2800" dirty="0">
                <a:solidFill>
                  <a:srgbClr val="002060"/>
                </a:solidFill>
              </a:rPr>
              <a:t>(дзеркальна ізомерія, </a:t>
            </a:r>
            <a:r>
              <a:rPr lang="uk-UA" sz="2800" dirty="0" err="1">
                <a:solidFill>
                  <a:srgbClr val="002060"/>
                </a:solidFill>
              </a:rPr>
              <a:t>енантіомерія</a:t>
            </a:r>
            <a:r>
              <a:rPr lang="uk-UA" sz="2800" dirty="0">
                <a:solidFill>
                  <a:srgbClr val="002060"/>
                </a:solidFill>
              </a:rPr>
              <a:t>) спостерігається у речовин, які проявляють оптичну активність, тобто здатних обертати плоскополяризований світловий промінь. Ці речовини мають один асиметричний атом вуглецю і називаються </a:t>
            </a:r>
            <a:r>
              <a:rPr lang="uk-UA" sz="2800" dirty="0" err="1">
                <a:solidFill>
                  <a:srgbClr val="002060"/>
                </a:solidFill>
              </a:rPr>
              <a:t>енантіомерами</a:t>
            </a:r>
            <a:r>
              <a:rPr lang="uk-UA" sz="2800" dirty="0">
                <a:solidFill>
                  <a:srgbClr val="002060"/>
                </a:solidFill>
              </a:rPr>
              <a:t>. Існують D, L- (носить відносний характер) і R, S-класифікація оптичних ізомерів</a:t>
            </a:r>
            <a:r>
              <a:rPr lang="uk-UA" sz="2800" dirty="0" smtClean="0">
                <a:solidFill>
                  <a:srgbClr val="002060"/>
                </a:solidFill>
              </a:rPr>
              <a:t>.</a:t>
            </a:r>
            <a:endParaRPr lang="ru-RU" sz="2800" b="1" dirty="0">
              <a:solidFill>
                <a:srgbClr val="00206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34884" y="2122589"/>
            <a:ext cx="5128470" cy="2520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47389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b="1" i="1" dirty="0">
                <a:solidFill>
                  <a:srgbClr val="002060"/>
                </a:solidFill>
              </a:rPr>
              <a:t>Оптична ізомерія</a:t>
            </a:r>
            <a:endParaRPr lang="uk-UA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87460" y="2160610"/>
            <a:ext cx="7229260" cy="4545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6133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b="1" i="1" dirty="0" err="1">
                <a:solidFill>
                  <a:srgbClr val="002060"/>
                </a:solidFill>
              </a:rPr>
              <a:t>Енантіомери</a:t>
            </a:r>
            <a:endParaRPr lang="uk-UA" b="1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2123" y="2079178"/>
            <a:ext cx="7619477" cy="4687382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/>
            <a:r>
              <a:rPr lang="uk-UA" sz="3000" b="1" i="1" dirty="0" err="1">
                <a:solidFill>
                  <a:srgbClr val="002060"/>
                </a:solidFill>
              </a:rPr>
              <a:t>Енантіомери</a:t>
            </a:r>
            <a:r>
              <a:rPr lang="uk-UA" sz="3000" dirty="0">
                <a:solidFill>
                  <a:srgbClr val="002060"/>
                </a:solidFill>
              </a:rPr>
              <a:t> (оптичні ізомери, дзеркальні ізомери, антиподи) - це стереоізомери, молекули яких відносяться між собою як предмет і несумісне з ним дзеркальне </a:t>
            </a:r>
            <a:r>
              <a:rPr lang="uk-UA" sz="3000" dirty="0" smtClean="0">
                <a:solidFill>
                  <a:srgbClr val="002060"/>
                </a:solidFill>
              </a:rPr>
              <a:t>відображення (ХІРАЛЬНІСТЬ). </a:t>
            </a:r>
          </a:p>
          <a:p>
            <a:pPr algn="just"/>
            <a:r>
              <a:rPr lang="uk-UA" sz="3000" dirty="0" smtClean="0">
                <a:solidFill>
                  <a:srgbClr val="002060"/>
                </a:solidFill>
              </a:rPr>
              <a:t>Всі </a:t>
            </a:r>
            <a:r>
              <a:rPr lang="uk-UA" sz="3000" dirty="0">
                <a:solidFill>
                  <a:srgbClr val="002060"/>
                </a:solidFill>
              </a:rPr>
              <a:t>хімічні і фізичні властивості </a:t>
            </a:r>
            <a:r>
              <a:rPr lang="uk-UA" sz="3000" dirty="0" err="1">
                <a:solidFill>
                  <a:srgbClr val="002060"/>
                </a:solidFill>
              </a:rPr>
              <a:t>енантіомерів</a:t>
            </a:r>
            <a:r>
              <a:rPr lang="uk-UA" sz="3000" dirty="0">
                <a:solidFill>
                  <a:srgbClr val="002060"/>
                </a:solidFill>
              </a:rPr>
              <a:t> однакові, крім двох: </a:t>
            </a:r>
            <a:r>
              <a:rPr lang="uk-UA" sz="3000" b="1" u="sng" dirty="0">
                <a:solidFill>
                  <a:srgbClr val="002060"/>
                </a:solidFill>
              </a:rPr>
              <a:t>обертання площини поляризованого світла і біологічна активність. </a:t>
            </a:r>
            <a:endParaRPr lang="ru-RU" sz="3000" b="1" u="sng" dirty="0">
              <a:solidFill>
                <a:srgbClr val="002060"/>
              </a:solidFill>
            </a:endParaRPr>
          </a:p>
          <a:p>
            <a:pPr algn="just"/>
            <a:endParaRPr lang="uk-UA" sz="2800" dirty="0">
              <a:solidFill>
                <a:srgbClr val="002060"/>
              </a:solidFill>
            </a:endParaRPr>
          </a:p>
        </p:txBody>
      </p:sp>
      <p:pic>
        <p:nvPicPr>
          <p:cNvPr id="3074" name="Picture 2" descr="ГЕТЕРОФУНКЦІОНАЛЬНІ ОРГАНІЧНІ КИСЛОТИ - Загальна хімія - Підручники для  студентів онлайн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3573" y="2161309"/>
            <a:ext cx="4202434" cy="1263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Хіральність — Вікіпедія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9804" y="3425046"/>
            <a:ext cx="4309972" cy="2923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3709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b="1" dirty="0">
                <a:solidFill>
                  <a:srgbClr val="002060"/>
                </a:solidFill>
              </a:rPr>
              <a:t>Умови </a:t>
            </a:r>
            <a:r>
              <a:rPr lang="uk-UA" b="1" dirty="0" err="1">
                <a:solidFill>
                  <a:srgbClr val="002060"/>
                </a:solidFill>
              </a:rPr>
              <a:t>енантіомерії</a:t>
            </a:r>
            <a:r>
              <a:rPr lang="uk-UA" b="1" dirty="0">
                <a:solidFill>
                  <a:srgbClr val="002060"/>
                </a:solidFill>
              </a:rPr>
              <a:t>: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76480054"/>
              </p:ext>
            </p:extLst>
          </p:nvPr>
        </p:nvGraphicFramePr>
        <p:xfrm>
          <a:off x="160775" y="2077100"/>
          <a:ext cx="6666745" cy="45523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098" name="Picture 2" descr="Структура, властивості і біологічне значення функціональних похідних  карбонових кислот (гідрокси-, кето-, фенолокислот) - Основи біоорганічної  хімії (навчальний посібник) - Г. О. Сирова - 201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6615" y="2832542"/>
            <a:ext cx="4382401" cy="3365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285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uk-UA" sz="4400" dirty="0" smtClean="0">
                <a:solidFill>
                  <a:srgbClr val="002060"/>
                </a:solidFill>
              </a:rPr>
              <a:t>Приклад (</a:t>
            </a:r>
            <a:r>
              <a:rPr lang="uk-UA" sz="4400" dirty="0" err="1" smtClean="0">
                <a:solidFill>
                  <a:srgbClr val="002060"/>
                </a:solidFill>
              </a:rPr>
              <a:t>енантіомери</a:t>
            </a:r>
            <a:r>
              <a:rPr lang="uk-UA" sz="4400" dirty="0" smtClean="0">
                <a:solidFill>
                  <a:srgbClr val="002060"/>
                </a:solidFill>
              </a:rPr>
              <a:t> </a:t>
            </a:r>
            <a:r>
              <a:rPr lang="uk-UA" sz="4400" dirty="0" err="1" smtClean="0">
                <a:solidFill>
                  <a:srgbClr val="002060"/>
                </a:solidFill>
              </a:rPr>
              <a:t>ібупрофену</a:t>
            </a:r>
            <a:r>
              <a:rPr lang="uk-UA" sz="4400" dirty="0" smtClean="0">
                <a:solidFill>
                  <a:srgbClr val="002060"/>
                </a:solidFill>
              </a:rPr>
              <a:t>):</a:t>
            </a:r>
            <a:endParaRPr lang="uk-UA" sz="4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2153992"/>
            <a:ext cx="7223760" cy="4704008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uk-UA" dirty="0">
                <a:solidFill>
                  <a:srgbClr val="002060"/>
                </a:solidFill>
              </a:rPr>
              <a:t>Наприклад, існують 2 </a:t>
            </a:r>
            <a:r>
              <a:rPr lang="uk-UA" dirty="0" err="1">
                <a:solidFill>
                  <a:srgbClr val="002060"/>
                </a:solidFill>
              </a:rPr>
              <a:t>енантіомера</a:t>
            </a:r>
            <a:r>
              <a:rPr lang="uk-UA" dirty="0">
                <a:solidFill>
                  <a:srgbClr val="002060"/>
                </a:solidFill>
              </a:rPr>
              <a:t> </a:t>
            </a:r>
            <a:r>
              <a:rPr lang="uk-UA" dirty="0" err="1">
                <a:solidFill>
                  <a:srgbClr val="002060"/>
                </a:solidFill>
              </a:rPr>
              <a:t>ібупрофену</a:t>
            </a:r>
            <a:r>
              <a:rPr lang="uk-UA" dirty="0">
                <a:solidFill>
                  <a:srgbClr val="002060"/>
                </a:solidFill>
              </a:rPr>
              <a:t> - R (-) і S (+). </a:t>
            </a:r>
            <a:endParaRPr lang="uk-UA" dirty="0" smtClean="0">
              <a:solidFill>
                <a:srgbClr val="002060"/>
              </a:solidFill>
            </a:endParaRPr>
          </a:p>
          <a:p>
            <a:pPr algn="just"/>
            <a:r>
              <a:rPr lang="uk-UA" dirty="0" smtClean="0">
                <a:solidFill>
                  <a:srgbClr val="002060"/>
                </a:solidFill>
              </a:rPr>
              <a:t>Неактивний </a:t>
            </a:r>
            <a:r>
              <a:rPr lang="uk-UA" dirty="0" err="1">
                <a:solidFill>
                  <a:srgbClr val="002060"/>
                </a:solidFill>
              </a:rPr>
              <a:t>енантіомер</a:t>
            </a:r>
            <a:r>
              <a:rPr lang="uk-UA" dirty="0">
                <a:solidFill>
                  <a:srgbClr val="002060"/>
                </a:solidFill>
              </a:rPr>
              <a:t> R (-) перетворюється </a:t>
            </a:r>
            <a:r>
              <a:rPr lang="uk-UA" dirty="0" err="1">
                <a:solidFill>
                  <a:srgbClr val="002060"/>
                </a:solidFill>
              </a:rPr>
              <a:t>in</a:t>
            </a:r>
            <a:r>
              <a:rPr lang="uk-UA" dirty="0">
                <a:solidFill>
                  <a:srgbClr val="002060"/>
                </a:solidFill>
              </a:rPr>
              <a:t> </a:t>
            </a:r>
            <a:r>
              <a:rPr lang="uk-UA" dirty="0" err="1">
                <a:solidFill>
                  <a:srgbClr val="002060"/>
                </a:solidFill>
              </a:rPr>
              <a:t>vivo</a:t>
            </a:r>
            <a:r>
              <a:rPr lang="uk-UA" dirty="0">
                <a:solidFill>
                  <a:srgbClr val="002060"/>
                </a:solidFill>
              </a:rPr>
              <a:t> в активний ізомер S (+). </a:t>
            </a:r>
            <a:endParaRPr lang="en-US" dirty="0" smtClean="0">
              <a:solidFill>
                <a:srgbClr val="002060"/>
              </a:solidFill>
            </a:endParaRPr>
          </a:p>
          <a:p>
            <a:pPr algn="just"/>
            <a:r>
              <a:rPr lang="uk-UA" dirty="0" smtClean="0">
                <a:solidFill>
                  <a:srgbClr val="002060"/>
                </a:solidFill>
              </a:rPr>
              <a:t>Поліпшена </a:t>
            </a:r>
            <a:r>
              <a:rPr lang="uk-UA" dirty="0">
                <a:solidFill>
                  <a:srgbClr val="002060"/>
                </a:solidFill>
              </a:rPr>
              <a:t>шлунково-кишкова </a:t>
            </a:r>
            <a:r>
              <a:rPr lang="uk-UA" dirty="0" err="1">
                <a:solidFill>
                  <a:srgbClr val="002060"/>
                </a:solidFill>
              </a:rPr>
              <a:t>переносимість</a:t>
            </a:r>
            <a:r>
              <a:rPr lang="uk-UA" dirty="0">
                <a:solidFill>
                  <a:srgbClr val="002060"/>
                </a:solidFill>
              </a:rPr>
              <a:t> </a:t>
            </a:r>
            <a:r>
              <a:rPr lang="uk-UA" dirty="0" err="1">
                <a:solidFill>
                  <a:srgbClr val="002060"/>
                </a:solidFill>
              </a:rPr>
              <a:t>ібупрофену</a:t>
            </a:r>
            <a:r>
              <a:rPr lang="uk-UA" dirty="0">
                <a:solidFill>
                  <a:srgbClr val="002060"/>
                </a:solidFill>
              </a:rPr>
              <a:t> </a:t>
            </a:r>
            <a:r>
              <a:rPr lang="uk-UA" dirty="0" smtClean="0">
                <a:solidFill>
                  <a:srgbClr val="002060"/>
                </a:solidFill>
              </a:rPr>
              <a:t>обумовлена конкуренцією </a:t>
            </a:r>
            <a:r>
              <a:rPr lang="uk-UA" dirty="0">
                <a:solidFill>
                  <a:srgbClr val="002060"/>
                </a:solidFill>
              </a:rPr>
              <a:t>неактивного ізомеру R (-) з ізомером S (+) за місце </a:t>
            </a:r>
            <a:r>
              <a:rPr lang="uk-UA" dirty="0" err="1">
                <a:solidFill>
                  <a:srgbClr val="002060"/>
                </a:solidFill>
              </a:rPr>
              <a:t>звʼязування</a:t>
            </a:r>
            <a:r>
              <a:rPr lang="uk-UA" dirty="0">
                <a:solidFill>
                  <a:srgbClr val="002060"/>
                </a:solidFill>
              </a:rPr>
              <a:t> на ЦОГ-1, у результаті чого зменшується </a:t>
            </a:r>
            <a:r>
              <a:rPr lang="uk-UA" dirty="0" err="1">
                <a:solidFill>
                  <a:srgbClr val="002060"/>
                </a:solidFill>
              </a:rPr>
              <a:t>інгібуючий</a:t>
            </a:r>
            <a:r>
              <a:rPr lang="uk-UA" dirty="0">
                <a:solidFill>
                  <a:srgbClr val="002060"/>
                </a:solidFill>
              </a:rPr>
              <a:t> ефект останньої на синтез </a:t>
            </a:r>
            <a:r>
              <a:rPr lang="uk-UA" dirty="0" err="1">
                <a:solidFill>
                  <a:srgbClr val="002060"/>
                </a:solidFill>
              </a:rPr>
              <a:t>простагландинів</a:t>
            </a:r>
            <a:r>
              <a:rPr lang="uk-UA" dirty="0">
                <a:solidFill>
                  <a:srgbClr val="002060"/>
                </a:solidFill>
              </a:rPr>
              <a:t>. </a:t>
            </a:r>
            <a:endParaRPr lang="en-US" dirty="0" smtClean="0">
              <a:solidFill>
                <a:srgbClr val="002060"/>
              </a:solidFill>
            </a:endParaRPr>
          </a:p>
          <a:p>
            <a:pPr algn="just"/>
            <a:r>
              <a:rPr lang="uk-UA" dirty="0" smtClean="0">
                <a:solidFill>
                  <a:srgbClr val="002060"/>
                </a:solidFill>
              </a:rPr>
              <a:t>Отже</a:t>
            </a:r>
            <a:r>
              <a:rPr lang="uk-UA" dirty="0">
                <a:solidFill>
                  <a:srgbClr val="002060"/>
                </a:solidFill>
              </a:rPr>
              <a:t>, присутність варіантних біологічних активних речовин, заснованих на їх різноманітних </a:t>
            </a:r>
            <a:r>
              <a:rPr lang="uk-UA" dirty="0" err="1">
                <a:solidFill>
                  <a:srgbClr val="002060"/>
                </a:solidFill>
              </a:rPr>
              <a:t>енантіометричних</a:t>
            </a:r>
            <a:r>
              <a:rPr lang="uk-UA" dirty="0">
                <a:solidFill>
                  <a:srgbClr val="002060"/>
                </a:solidFill>
              </a:rPr>
              <a:t> характеристиках у субстанції може привести до:∙ </a:t>
            </a:r>
            <a:r>
              <a:rPr lang="uk-UA" i="1" dirty="0">
                <a:solidFill>
                  <a:srgbClr val="002060"/>
                </a:solidFill>
              </a:rPr>
              <a:t>небажаних побічних ефектів, токсичності, яку чинить один з ізомерів, прояву значної різниці в абсорбції, прояву значних варіацій в утвореннях </a:t>
            </a:r>
            <a:r>
              <a:rPr lang="uk-UA" i="1" dirty="0" err="1">
                <a:solidFill>
                  <a:srgbClr val="002060"/>
                </a:solidFill>
              </a:rPr>
              <a:t>сульфатно</a:t>
            </a:r>
            <a:r>
              <a:rPr lang="uk-UA" i="1" dirty="0">
                <a:solidFill>
                  <a:srgbClr val="002060"/>
                </a:solidFill>
              </a:rPr>
              <a:t>-протеїнових </a:t>
            </a:r>
            <a:r>
              <a:rPr lang="uk-UA" i="1" dirty="0" err="1">
                <a:solidFill>
                  <a:srgbClr val="002060"/>
                </a:solidFill>
              </a:rPr>
              <a:t>звʼязків</a:t>
            </a:r>
            <a:r>
              <a:rPr lang="uk-UA" i="1" dirty="0">
                <a:solidFill>
                  <a:srgbClr val="002060"/>
                </a:solidFill>
              </a:rPr>
              <a:t>, різного ступеню метаболізму, трансформації в токсичну субстанцію (погіршення метаболізму), вплив на метаболізм інших ліків, які приймаються одночасно. </a:t>
            </a:r>
            <a:endParaRPr lang="ru-RU" b="1" i="1" dirty="0">
              <a:solidFill>
                <a:srgbClr val="002060"/>
              </a:solidFill>
            </a:endParaRPr>
          </a:p>
          <a:p>
            <a:pPr algn="just"/>
            <a:endParaRPr lang="uk-UA" dirty="0"/>
          </a:p>
        </p:txBody>
      </p:sp>
      <p:pic>
        <p:nvPicPr>
          <p:cNvPr id="5124" name="Picture 4" descr="resolution-0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6052" y="2153992"/>
            <a:ext cx="4664042" cy="3901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7005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uk-UA" b="1" dirty="0" smtClean="0">
                <a:solidFill>
                  <a:srgbClr val="002060"/>
                </a:solidFill>
              </a:rPr>
              <a:t>Приклад </a:t>
            </a:r>
            <a:r>
              <a:rPr lang="ru-RU" b="1" dirty="0" err="1" smtClean="0">
                <a:solidFill>
                  <a:srgbClr val="002060"/>
                </a:solidFill>
              </a:rPr>
              <a:t>напроксен</a:t>
            </a:r>
            <a:r>
              <a:rPr lang="ru-RU" b="1" dirty="0" smtClean="0">
                <a:solidFill>
                  <a:srgbClr val="002060"/>
                </a:solidFill>
              </a:rPr>
              <a:t/>
            </a:r>
            <a:br>
              <a:rPr lang="ru-RU" b="1" dirty="0" smtClean="0">
                <a:solidFill>
                  <a:srgbClr val="002060"/>
                </a:solidFill>
              </a:rPr>
            </a:br>
            <a:r>
              <a:rPr lang="ru-RU" b="1" dirty="0" smtClean="0">
                <a:solidFill>
                  <a:srgbClr val="002060"/>
                </a:solidFill>
              </a:rPr>
              <a:t>(</a:t>
            </a:r>
            <a:r>
              <a:rPr lang="ru-RU" dirty="0" err="1" smtClean="0">
                <a:solidFill>
                  <a:srgbClr val="002060"/>
                </a:solidFill>
              </a:rPr>
              <a:t>нестероїдний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протизапальний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засіб</a:t>
            </a:r>
            <a:r>
              <a:rPr lang="ru-RU" dirty="0" smtClean="0">
                <a:solidFill>
                  <a:srgbClr val="002060"/>
                </a:solidFill>
              </a:rPr>
              <a:t>)</a:t>
            </a:r>
            <a:endParaRPr lang="uk-UA" b="1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73921" y="2164152"/>
            <a:ext cx="5181999" cy="4368727"/>
          </a:xfrm>
        </p:spPr>
        <p:txBody>
          <a:bodyPr>
            <a:normAutofit fontScale="85000" lnSpcReduction="10000"/>
          </a:bodyPr>
          <a:lstStyle/>
          <a:p>
            <a:pPr algn="just"/>
            <a:r>
              <a:rPr lang="uk-UA" sz="3200" dirty="0">
                <a:solidFill>
                  <a:srgbClr val="002060"/>
                </a:solidFill>
              </a:rPr>
              <a:t>Оптичні властивості лікарських препаратів суттєво впливають на фармакокінетику та </a:t>
            </a:r>
            <a:r>
              <a:rPr lang="uk-UA" sz="3200" dirty="0" err="1">
                <a:solidFill>
                  <a:srgbClr val="002060"/>
                </a:solidFill>
              </a:rPr>
              <a:t>фармакодинаміку</a:t>
            </a:r>
            <a:r>
              <a:rPr lang="uk-UA" sz="3200" dirty="0">
                <a:solidFill>
                  <a:srgbClr val="002060"/>
                </a:solidFill>
              </a:rPr>
              <a:t>. </a:t>
            </a:r>
            <a:endParaRPr lang="uk-UA" sz="3200" dirty="0" smtClean="0">
              <a:solidFill>
                <a:srgbClr val="002060"/>
              </a:solidFill>
            </a:endParaRPr>
          </a:p>
          <a:p>
            <a:pPr algn="just"/>
            <a:r>
              <a:rPr lang="uk-UA" sz="3200" dirty="0" smtClean="0">
                <a:solidFill>
                  <a:srgbClr val="002060"/>
                </a:solidFill>
              </a:rPr>
              <a:t>Наприклад</a:t>
            </a:r>
            <a:r>
              <a:rPr lang="uk-UA" sz="3200" dirty="0">
                <a:solidFill>
                  <a:srgbClr val="002060"/>
                </a:solidFill>
              </a:rPr>
              <a:t>, (S) – (+) натрію </a:t>
            </a:r>
            <a:r>
              <a:rPr lang="uk-UA" sz="3200" dirty="0" err="1">
                <a:solidFill>
                  <a:srgbClr val="002060"/>
                </a:solidFill>
              </a:rPr>
              <a:t>напроксен</a:t>
            </a:r>
            <a:r>
              <a:rPr lang="uk-UA" sz="3200" dirty="0">
                <a:solidFill>
                  <a:srgbClr val="002060"/>
                </a:solidFill>
              </a:rPr>
              <a:t> проявляє жарознижуючу, </a:t>
            </a:r>
            <a:r>
              <a:rPr lang="uk-UA" sz="3200" dirty="0" err="1">
                <a:solidFill>
                  <a:srgbClr val="002060"/>
                </a:solidFill>
              </a:rPr>
              <a:t>анальгетичну</a:t>
            </a:r>
            <a:r>
              <a:rPr lang="uk-UA" sz="3200" dirty="0">
                <a:solidFill>
                  <a:srgbClr val="002060"/>
                </a:solidFill>
              </a:rPr>
              <a:t> та протизапальну активність</a:t>
            </a:r>
            <a:r>
              <a:rPr lang="uk-UA" sz="3200" dirty="0" smtClean="0">
                <a:solidFill>
                  <a:srgbClr val="002060"/>
                </a:solidFill>
              </a:rPr>
              <a:t>.</a:t>
            </a:r>
          </a:p>
          <a:p>
            <a:pPr algn="just"/>
            <a:r>
              <a:rPr lang="uk-UA" sz="3200" dirty="0" smtClean="0">
                <a:solidFill>
                  <a:srgbClr val="002060"/>
                </a:solidFill>
              </a:rPr>
              <a:t> </a:t>
            </a:r>
            <a:r>
              <a:rPr lang="uk-UA" sz="3200" dirty="0">
                <a:solidFill>
                  <a:srgbClr val="002060"/>
                </a:solidFill>
              </a:rPr>
              <a:t>На відміну від нього R – (–) натрію </a:t>
            </a:r>
            <a:r>
              <a:rPr lang="uk-UA" sz="3200" dirty="0" err="1">
                <a:solidFill>
                  <a:srgbClr val="002060"/>
                </a:solidFill>
              </a:rPr>
              <a:t>напроксен</a:t>
            </a:r>
            <a:r>
              <a:rPr lang="uk-UA" sz="3200" dirty="0">
                <a:solidFill>
                  <a:srgbClr val="002060"/>
                </a:solidFill>
              </a:rPr>
              <a:t> є не активним.</a:t>
            </a:r>
            <a:endParaRPr lang="ru-RU" sz="3200" b="1" dirty="0">
              <a:solidFill>
                <a:srgbClr val="002060"/>
              </a:solidFill>
            </a:endParaRPr>
          </a:p>
          <a:p>
            <a:pPr algn="just"/>
            <a:endParaRPr lang="uk-UA" sz="3200" dirty="0">
              <a:solidFill>
                <a:srgbClr val="002060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440" y="2323882"/>
            <a:ext cx="5354320" cy="1427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3858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b="1" dirty="0" smtClean="0">
                <a:solidFill>
                  <a:srgbClr val="002060"/>
                </a:solidFill>
              </a:rPr>
              <a:t>Приклад хінін сульфат</a:t>
            </a:r>
            <a:endParaRPr lang="uk-UA" b="1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4721" y="2184472"/>
            <a:ext cx="11095119" cy="4470327"/>
          </a:xfrm>
        </p:spPr>
        <p:txBody>
          <a:bodyPr>
            <a:normAutofit/>
          </a:bodyPr>
          <a:lstStyle/>
          <a:p>
            <a:pPr algn="just"/>
            <a:r>
              <a:rPr lang="uk-UA" sz="3600" dirty="0" err="1">
                <a:solidFill>
                  <a:srgbClr val="002060"/>
                </a:solidFill>
              </a:rPr>
              <a:t>Правообертаючий</a:t>
            </a:r>
            <a:r>
              <a:rPr lang="uk-UA" sz="3600" dirty="0">
                <a:solidFill>
                  <a:srgbClr val="002060"/>
                </a:solidFill>
              </a:rPr>
              <a:t> ізомер хініну сульфату, на відміну від </a:t>
            </a:r>
            <a:r>
              <a:rPr lang="uk-UA" sz="3600" dirty="0" err="1">
                <a:solidFill>
                  <a:srgbClr val="002060"/>
                </a:solidFill>
              </a:rPr>
              <a:t>лівообертаючого</a:t>
            </a:r>
            <a:r>
              <a:rPr lang="uk-UA" sz="3600" dirty="0">
                <a:solidFill>
                  <a:srgbClr val="002060"/>
                </a:solidFill>
              </a:rPr>
              <a:t> аналога володіє </a:t>
            </a:r>
            <a:r>
              <a:rPr lang="uk-UA" sz="3600" dirty="0" err="1">
                <a:solidFill>
                  <a:srgbClr val="002060"/>
                </a:solidFill>
              </a:rPr>
              <a:t>антиаритмічною</a:t>
            </a:r>
            <a:r>
              <a:rPr lang="uk-UA" sz="3600" dirty="0">
                <a:solidFill>
                  <a:srgbClr val="002060"/>
                </a:solidFill>
              </a:rPr>
              <a:t> активністю. </a:t>
            </a:r>
            <a:endParaRPr lang="uk-UA" sz="3600" dirty="0" smtClean="0">
              <a:solidFill>
                <a:srgbClr val="002060"/>
              </a:solidFill>
            </a:endParaRPr>
          </a:p>
          <a:p>
            <a:pPr algn="just"/>
            <a:r>
              <a:rPr lang="uk-UA" sz="3600" dirty="0" smtClean="0">
                <a:solidFill>
                  <a:srgbClr val="002060"/>
                </a:solidFill>
              </a:rPr>
              <a:t>Випускають </a:t>
            </a:r>
            <a:r>
              <a:rPr lang="uk-UA" sz="3600" dirty="0">
                <a:solidFill>
                  <a:srgbClr val="002060"/>
                </a:solidFill>
              </a:rPr>
              <a:t>його у вигляді таблеток пролонгованої дії - </a:t>
            </a:r>
            <a:r>
              <a:rPr lang="uk-UA" sz="3600" dirty="0" err="1">
                <a:solidFill>
                  <a:srgbClr val="002060"/>
                </a:solidFill>
              </a:rPr>
              <a:t>хінідину</a:t>
            </a:r>
            <a:r>
              <a:rPr lang="uk-UA" sz="3600" dirty="0">
                <a:solidFill>
                  <a:srgbClr val="002060"/>
                </a:solidFill>
              </a:rPr>
              <a:t> сульфату, який в організмі рівномірно вивільнює лікарську речовину за 8-10 годин. </a:t>
            </a:r>
            <a:endParaRPr lang="ru-RU" sz="36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5904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14561" y="2407993"/>
            <a:ext cx="10871599" cy="3599316"/>
          </a:xfrm>
        </p:spPr>
        <p:txBody>
          <a:bodyPr>
            <a:noAutofit/>
          </a:bodyPr>
          <a:lstStyle/>
          <a:p>
            <a:pPr algn="just"/>
            <a:r>
              <a:rPr lang="uk-UA" sz="4000" dirty="0" err="1">
                <a:solidFill>
                  <a:srgbClr val="002060"/>
                </a:solidFill>
              </a:rPr>
              <a:t>Правообертаючий</a:t>
            </a:r>
            <a:r>
              <a:rPr lang="uk-UA" sz="4000" dirty="0">
                <a:solidFill>
                  <a:srgbClr val="002060"/>
                </a:solidFill>
              </a:rPr>
              <a:t> ізомер – </a:t>
            </a:r>
            <a:r>
              <a:rPr lang="uk-UA" sz="4000" dirty="0" err="1">
                <a:solidFill>
                  <a:srgbClr val="002060"/>
                </a:solidFill>
              </a:rPr>
              <a:t>пахикарпину</a:t>
            </a:r>
            <a:r>
              <a:rPr lang="uk-UA" sz="4000" dirty="0">
                <a:solidFill>
                  <a:srgbClr val="002060"/>
                </a:solidFill>
              </a:rPr>
              <a:t> </a:t>
            </a:r>
            <a:r>
              <a:rPr lang="uk-UA" sz="4000" dirty="0" err="1">
                <a:solidFill>
                  <a:srgbClr val="002060"/>
                </a:solidFill>
              </a:rPr>
              <a:t>гідрохлориду</a:t>
            </a:r>
            <a:r>
              <a:rPr lang="uk-UA" sz="4000" dirty="0">
                <a:solidFill>
                  <a:srgbClr val="002060"/>
                </a:solidFill>
              </a:rPr>
              <a:t> стимулює родову діяльність. </a:t>
            </a:r>
            <a:endParaRPr lang="en-US" sz="4000" dirty="0" smtClean="0">
              <a:solidFill>
                <a:srgbClr val="002060"/>
              </a:solidFill>
            </a:endParaRPr>
          </a:p>
          <a:p>
            <a:pPr algn="just"/>
            <a:r>
              <a:rPr lang="uk-UA" sz="4000" dirty="0" smtClean="0">
                <a:solidFill>
                  <a:srgbClr val="002060"/>
                </a:solidFill>
              </a:rPr>
              <a:t>Його </a:t>
            </a:r>
            <a:r>
              <a:rPr lang="uk-UA" sz="4000" dirty="0" err="1">
                <a:solidFill>
                  <a:srgbClr val="002060"/>
                </a:solidFill>
              </a:rPr>
              <a:t>лівообертаючий</a:t>
            </a:r>
            <a:r>
              <a:rPr lang="uk-UA" sz="4000" dirty="0">
                <a:solidFill>
                  <a:srgbClr val="002060"/>
                </a:solidFill>
              </a:rPr>
              <a:t> ізомер – </a:t>
            </a:r>
            <a:r>
              <a:rPr lang="uk-UA" sz="4000" dirty="0" err="1">
                <a:solidFill>
                  <a:srgbClr val="002060"/>
                </a:solidFill>
              </a:rPr>
              <a:t>спартеїн</a:t>
            </a:r>
            <a:r>
              <a:rPr lang="uk-UA" sz="4000" dirty="0">
                <a:solidFill>
                  <a:srgbClr val="002060"/>
                </a:solidFill>
              </a:rPr>
              <a:t> – зменшує частоту серцевих скорочень при </a:t>
            </a:r>
            <a:r>
              <a:rPr lang="uk-UA" sz="4000" dirty="0" err="1">
                <a:solidFill>
                  <a:srgbClr val="002060"/>
                </a:solidFill>
              </a:rPr>
              <a:t>синусовій</a:t>
            </a:r>
            <a:r>
              <a:rPr lang="uk-UA" sz="4000" dirty="0">
                <a:solidFill>
                  <a:srgbClr val="002060"/>
                </a:solidFill>
              </a:rPr>
              <a:t> тахікардії (</a:t>
            </a:r>
            <a:r>
              <a:rPr lang="uk-UA" sz="4000" dirty="0" err="1">
                <a:solidFill>
                  <a:srgbClr val="002060"/>
                </a:solidFill>
              </a:rPr>
              <a:t>антиаритмічна</a:t>
            </a:r>
            <a:r>
              <a:rPr lang="uk-UA" sz="4000" dirty="0">
                <a:solidFill>
                  <a:srgbClr val="002060"/>
                </a:solidFill>
              </a:rPr>
              <a:t> дія).</a:t>
            </a:r>
            <a:endParaRPr lang="ru-RU" sz="4000" b="1" dirty="0">
              <a:solidFill>
                <a:srgbClr val="002060"/>
              </a:solidFill>
            </a:endParaRPr>
          </a:p>
          <a:p>
            <a:pPr algn="just"/>
            <a:endParaRPr lang="uk-UA" sz="4000" dirty="0"/>
          </a:p>
        </p:txBody>
      </p:sp>
    </p:spTree>
    <p:extLst>
      <p:ext uri="{BB962C8B-B14F-4D97-AF65-F5344CB8AC3E}">
        <p14:creationId xmlns:p14="http://schemas.microsoft.com/office/powerpoint/2010/main" val="1077290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 smtClean="0">
                <a:solidFill>
                  <a:srgbClr val="002060"/>
                </a:solidFill>
              </a:rPr>
              <a:t>причин </a:t>
            </a:r>
            <a:r>
              <a:rPr lang="uk-UA" dirty="0">
                <a:solidFill>
                  <a:srgbClr val="002060"/>
                </a:solidFill>
              </a:rPr>
              <a:t>різної фізіологічної активності стереоізомерів лікарських препаратів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1681" y="2194632"/>
            <a:ext cx="11745359" cy="4023287"/>
          </a:xfrm>
        </p:spPr>
        <p:txBody>
          <a:bodyPr>
            <a:normAutofit/>
          </a:bodyPr>
          <a:lstStyle/>
          <a:p>
            <a:pPr algn="just"/>
            <a:r>
              <a:rPr lang="uk-UA" dirty="0" smtClean="0">
                <a:solidFill>
                  <a:srgbClr val="002060"/>
                </a:solidFill>
              </a:rPr>
              <a:t>Однією </a:t>
            </a:r>
            <a:r>
              <a:rPr lang="uk-UA" dirty="0">
                <a:solidFill>
                  <a:srgbClr val="002060"/>
                </a:solidFill>
              </a:rPr>
              <a:t>з причин різної фізіологічної активності стереоізомерів лікарських препаратів є </a:t>
            </a:r>
            <a:r>
              <a:rPr lang="uk-UA" b="1" u="sng" dirty="0">
                <a:solidFill>
                  <a:srgbClr val="002060"/>
                </a:solidFill>
              </a:rPr>
              <a:t>відмінності в їх проникненні в організм</a:t>
            </a:r>
            <a:r>
              <a:rPr lang="uk-UA" dirty="0">
                <a:solidFill>
                  <a:srgbClr val="002060"/>
                </a:solidFill>
              </a:rPr>
              <a:t>. Ці відмінності можуть бути </a:t>
            </a:r>
            <a:r>
              <a:rPr lang="uk-UA" dirty="0" err="1">
                <a:solidFill>
                  <a:srgbClr val="002060"/>
                </a:solidFill>
              </a:rPr>
              <a:t>повʼязані</a:t>
            </a:r>
            <a:r>
              <a:rPr lang="uk-UA" dirty="0">
                <a:solidFill>
                  <a:srgbClr val="002060"/>
                </a:solidFill>
              </a:rPr>
              <a:t> як з особливостями будови і властивостями біологічних мембран, які самі побудовані з оптично активного, асиметричного матеріалу, так і з наявністю в мембранах спеціальних систем, які здійснюють перенесення метаболітів через мембрани. Відомі стереоспецифічні транспортні мембранні системи, при дії яких концентрація L-амінокислот усередині клітин підвищується приблизно в 500 разів у порівнянні з навколишнім середовищем. D-амінокислоти цими системами не транспортуються.</a:t>
            </a:r>
            <a:endParaRPr lang="ru-RU" b="1" dirty="0">
              <a:solidFill>
                <a:srgbClr val="002060"/>
              </a:solidFill>
            </a:endParaRPr>
          </a:p>
          <a:p>
            <a:pPr algn="just"/>
            <a:endParaRPr lang="uk-UA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0070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6321" y="773548"/>
            <a:ext cx="9977519" cy="1080938"/>
          </a:xfrm>
        </p:spPr>
        <p:txBody>
          <a:bodyPr>
            <a:noAutofit/>
          </a:bodyPr>
          <a:lstStyle/>
          <a:p>
            <a:pPr algn="just"/>
            <a:r>
              <a:rPr lang="uk-UA" sz="2400" dirty="0">
                <a:solidFill>
                  <a:srgbClr val="002060"/>
                </a:solidFill>
              </a:rPr>
              <a:t>При наявності в молекулі більше 2-х асиметричних атомів Карбону існують стереоізомери, які є дзеркальними (оптичними) антиподами. Їх називають </a:t>
            </a:r>
            <a:r>
              <a:rPr lang="uk-UA" sz="2400" b="1" dirty="0" err="1">
                <a:solidFill>
                  <a:srgbClr val="002060"/>
                </a:solidFill>
              </a:rPr>
              <a:t>діастереомерами</a:t>
            </a:r>
            <a:r>
              <a:rPr lang="uk-UA" sz="2400" dirty="0" smtClean="0">
                <a:solidFill>
                  <a:srgbClr val="002060"/>
                </a:solidFill>
              </a:rPr>
              <a:t>.</a:t>
            </a:r>
            <a:endParaRPr lang="uk-UA" sz="2400" dirty="0">
              <a:solidFill>
                <a:srgbClr val="002060"/>
              </a:solidFill>
            </a:endParaRPr>
          </a:p>
        </p:txBody>
      </p:sp>
      <p:pic>
        <p:nvPicPr>
          <p:cNvPr id="6146" name="Picture 2" descr="Загальна та органічна хіміяТема 1 «Теоретичні основи органічної хімії»  Конспект лекції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535" y="2157235"/>
            <a:ext cx="5581650" cy="4143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5212080" y="2272159"/>
            <a:ext cx="6634480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14400" algn="just">
              <a:spcAft>
                <a:spcPts val="0"/>
              </a:spcAft>
            </a:pPr>
            <a:r>
              <a:rPr lang="uk-UA" sz="2000" dirty="0" err="1">
                <a:solidFill>
                  <a:srgbClr val="002060"/>
                </a:solidFill>
                <a:latin typeface="+mj-lt"/>
                <a:ea typeface="Times New Roman" panose="02020603050405020304" pitchFamily="18" charset="0"/>
              </a:rPr>
              <a:t>Грунтуючись</a:t>
            </a:r>
            <a:r>
              <a:rPr lang="uk-UA" sz="2000" dirty="0">
                <a:solidFill>
                  <a:srgbClr val="002060"/>
                </a:solidFill>
                <a:latin typeface="+mj-lt"/>
                <a:ea typeface="Times New Roman" panose="02020603050405020304" pitchFamily="18" charset="0"/>
              </a:rPr>
              <a:t> на фізико-хімічних властивостях, можна ефективно провести розподіл </a:t>
            </a:r>
            <a:r>
              <a:rPr lang="uk-UA" sz="2000" dirty="0" err="1">
                <a:solidFill>
                  <a:srgbClr val="002060"/>
                </a:solidFill>
                <a:latin typeface="+mj-lt"/>
                <a:ea typeface="Times New Roman" panose="02020603050405020304" pitchFamily="18" charset="0"/>
              </a:rPr>
              <a:t>діастереоізомерів</a:t>
            </a:r>
            <a:r>
              <a:rPr lang="uk-UA" sz="2000" dirty="0">
                <a:solidFill>
                  <a:srgbClr val="002060"/>
                </a:solidFill>
                <a:latin typeface="+mj-lt"/>
                <a:ea typeface="Times New Roman" panose="02020603050405020304" pitchFamily="18" charset="0"/>
              </a:rPr>
              <a:t> за допомогою використання затверджених технологій стандартного хімічного розподілу кристалізації та колонкової хроматографії. Необхідно відзначити, що «</a:t>
            </a:r>
            <a:r>
              <a:rPr lang="uk-UA" sz="2000" dirty="0" err="1">
                <a:solidFill>
                  <a:srgbClr val="002060"/>
                </a:solidFill>
                <a:latin typeface="+mj-lt"/>
                <a:ea typeface="Times New Roman" panose="02020603050405020304" pitchFamily="18" charset="0"/>
              </a:rPr>
              <a:t>енантіомери</a:t>
            </a:r>
            <a:r>
              <a:rPr lang="uk-UA" sz="2000" dirty="0">
                <a:solidFill>
                  <a:srgbClr val="002060"/>
                </a:solidFill>
                <a:latin typeface="+mj-lt"/>
                <a:ea typeface="Times New Roman" panose="02020603050405020304" pitchFamily="18" charset="0"/>
              </a:rPr>
              <a:t>» неможливо розділити жодним з вище наведених методів, поки вони не будуть конвертовані до </a:t>
            </a:r>
            <a:endParaRPr lang="ru-RU" sz="2000" b="1" dirty="0">
              <a:solidFill>
                <a:srgbClr val="002060"/>
              </a:solidFill>
              <a:latin typeface="+mj-lt"/>
              <a:ea typeface="Times New Roman" panose="02020603050405020304" pitchFamily="18" charset="0"/>
            </a:endParaRPr>
          </a:p>
          <a:p>
            <a:pPr marL="914400" algn="just">
              <a:spcAft>
                <a:spcPts val="0"/>
              </a:spcAft>
            </a:pPr>
            <a:r>
              <a:rPr lang="uk-UA" sz="2000" dirty="0" err="1">
                <a:solidFill>
                  <a:srgbClr val="002060"/>
                </a:solidFill>
                <a:latin typeface="+mj-lt"/>
                <a:ea typeface="Times New Roman" panose="02020603050405020304" pitchFamily="18" charset="0"/>
              </a:rPr>
              <a:t>діастереоізомерів</a:t>
            </a:r>
            <a:r>
              <a:rPr lang="uk-UA" sz="2000" dirty="0">
                <a:solidFill>
                  <a:srgbClr val="002060"/>
                </a:solidFill>
                <a:latin typeface="+mj-lt"/>
                <a:ea typeface="Times New Roman" panose="02020603050405020304" pitchFamily="18" charset="0"/>
              </a:rPr>
              <a:t>.</a:t>
            </a:r>
            <a:endParaRPr lang="ru-RU" sz="2000" b="1" dirty="0">
              <a:solidFill>
                <a:srgbClr val="002060"/>
              </a:solidFill>
              <a:latin typeface="+mj-lt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3525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 smtClean="0">
                <a:solidFill>
                  <a:srgbClr val="002060"/>
                </a:solidFill>
              </a:rPr>
              <a:t>Приклад </a:t>
            </a:r>
            <a:r>
              <a:rPr lang="uk-UA" dirty="0" err="1" smtClean="0">
                <a:solidFill>
                  <a:srgbClr val="002060"/>
                </a:solidFill>
              </a:rPr>
              <a:t>карнітін</a:t>
            </a:r>
            <a:endParaRPr lang="uk-UA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1041" y="1991432"/>
            <a:ext cx="7020959" cy="4541447"/>
          </a:xfrm>
        </p:spPr>
        <p:txBody>
          <a:bodyPr>
            <a:noAutofit/>
          </a:bodyPr>
          <a:lstStyle/>
          <a:p>
            <a:pPr algn="just"/>
            <a:r>
              <a:rPr lang="uk-UA" sz="2000" dirty="0">
                <a:solidFill>
                  <a:srgbClr val="002060"/>
                </a:solidFill>
              </a:rPr>
              <a:t>L-</a:t>
            </a:r>
            <a:r>
              <a:rPr lang="uk-UA" sz="2000" dirty="0" err="1">
                <a:solidFill>
                  <a:srgbClr val="002060"/>
                </a:solidFill>
              </a:rPr>
              <a:t>Карнітин</a:t>
            </a:r>
            <a:r>
              <a:rPr lang="uk-UA" sz="2000" dirty="0">
                <a:solidFill>
                  <a:srgbClr val="002060"/>
                </a:solidFill>
              </a:rPr>
              <a:t> відноситься до основних незамінних кислот, оскільки виконує головну роль в транспорті жирних кислот в мітохондрії. У клінічній практиці L-</a:t>
            </a:r>
            <a:r>
              <a:rPr lang="uk-UA" sz="2000" dirty="0" err="1">
                <a:solidFill>
                  <a:srgbClr val="002060"/>
                </a:solidFill>
              </a:rPr>
              <a:t>карнітин</a:t>
            </a:r>
            <a:r>
              <a:rPr lang="uk-UA" sz="2000" dirty="0">
                <a:solidFill>
                  <a:srgbClr val="002060"/>
                </a:solidFill>
              </a:rPr>
              <a:t> з успіхом застосовується в комплексній терапії широкого спектра захворювань, таких як анорексія, синдром хронічної втоми, серцево-судинна патологія, гіпоглікемія, чоловіче безпліддя, захворювання нирок і дефіциті </a:t>
            </a:r>
            <a:r>
              <a:rPr lang="uk-UA" sz="2000" dirty="0" err="1">
                <a:solidFill>
                  <a:srgbClr val="002060"/>
                </a:solidFill>
              </a:rPr>
              <a:t>карнітину</a:t>
            </a:r>
            <a:r>
              <a:rPr lang="uk-UA" sz="2000" dirty="0">
                <a:solidFill>
                  <a:srgbClr val="002060"/>
                </a:solidFill>
              </a:rPr>
              <a:t> при гемодіалізі. D-</a:t>
            </a:r>
            <a:r>
              <a:rPr lang="uk-UA" sz="2000" dirty="0" err="1">
                <a:solidFill>
                  <a:srgbClr val="002060"/>
                </a:solidFill>
              </a:rPr>
              <a:t>Карнітин</a:t>
            </a:r>
            <a:r>
              <a:rPr lang="uk-UA" sz="2000" dirty="0">
                <a:solidFill>
                  <a:srgbClr val="002060"/>
                </a:solidFill>
              </a:rPr>
              <a:t> біологічно неактивний і викликає цілий ряд побічних ефектів, що проявляються взаємодією D-форми з природною L-формою </a:t>
            </a:r>
            <a:r>
              <a:rPr lang="uk-UA" sz="2000" dirty="0" err="1">
                <a:solidFill>
                  <a:srgbClr val="002060"/>
                </a:solidFill>
              </a:rPr>
              <a:t>карнітину</a:t>
            </a:r>
            <a:r>
              <a:rPr lang="uk-UA" sz="2000" dirty="0">
                <a:solidFill>
                  <a:srgbClr val="002060"/>
                </a:solidFill>
              </a:rPr>
              <a:t>. </a:t>
            </a:r>
            <a:endParaRPr lang="ru-RU" sz="2000" b="1" dirty="0">
              <a:solidFill>
                <a:srgbClr val="002060"/>
              </a:solidFill>
            </a:endParaRPr>
          </a:p>
          <a:p>
            <a:pPr algn="just"/>
            <a:r>
              <a:rPr lang="uk-UA" sz="2000" dirty="0">
                <a:solidFill>
                  <a:srgbClr val="002060"/>
                </a:solidFill>
              </a:rPr>
              <a:t>Результати експериментальних і клінічних досліджень з оцінки ефективності L-, D- і DL-</a:t>
            </a:r>
            <a:r>
              <a:rPr lang="uk-UA" sz="2000" dirty="0" err="1">
                <a:solidFill>
                  <a:srgbClr val="002060"/>
                </a:solidFill>
              </a:rPr>
              <a:t>карнітину</a:t>
            </a:r>
            <a:r>
              <a:rPr lang="uk-UA" sz="2000" dirty="0">
                <a:solidFill>
                  <a:srgbClr val="002060"/>
                </a:solidFill>
              </a:rPr>
              <a:t> вказують на перевагу L-форми </a:t>
            </a:r>
            <a:r>
              <a:rPr lang="uk-UA" sz="2000" dirty="0" err="1">
                <a:solidFill>
                  <a:srgbClr val="002060"/>
                </a:solidFill>
              </a:rPr>
              <a:t>карнітину</a:t>
            </a:r>
            <a:r>
              <a:rPr lang="uk-UA" sz="2000" dirty="0">
                <a:solidFill>
                  <a:srgbClr val="002060"/>
                </a:solidFill>
              </a:rPr>
              <a:t> в порівнянні з його оптичним ізомером або рацематом. </a:t>
            </a:r>
            <a:endParaRPr lang="ru-RU" sz="2000" b="1" dirty="0">
              <a:solidFill>
                <a:srgbClr val="002060"/>
              </a:solidFill>
            </a:endParaRPr>
          </a:p>
          <a:p>
            <a:pPr algn="just"/>
            <a:endParaRPr lang="uk-UA" sz="2000" dirty="0">
              <a:solidFill>
                <a:srgbClr val="002060"/>
              </a:solidFill>
            </a:endParaRPr>
          </a:p>
        </p:txBody>
      </p:sp>
      <p:pic>
        <p:nvPicPr>
          <p:cNvPr id="8194" name="Picture 2" descr="Стереофармакологические особенности карнитин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6799" y="2204793"/>
            <a:ext cx="4498975" cy="2871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612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i="1" dirty="0" err="1">
                <a:solidFill>
                  <a:srgbClr val="002060"/>
                </a:solidFill>
              </a:rPr>
              <a:t>Конформаційна</a:t>
            </a:r>
            <a:r>
              <a:rPr lang="uk-UA" i="1" dirty="0">
                <a:solidFill>
                  <a:srgbClr val="002060"/>
                </a:solidFill>
              </a:rPr>
              <a:t> ізомерія</a:t>
            </a:r>
            <a:endParaRPr lang="uk-UA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43441" y="2204793"/>
            <a:ext cx="11206879" cy="3599316"/>
          </a:xfrm>
        </p:spPr>
        <p:txBody>
          <a:bodyPr>
            <a:normAutofit/>
          </a:bodyPr>
          <a:lstStyle/>
          <a:p>
            <a:pPr algn="just"/>
            <a:r>
              <a:rPr lang="uk-UA" sz="3200" b="1" i="1" dirty="0" err="1">
                <a:solidFill>
                  <a:srgbClr val="002060"/>
                </a:solidFill>
              </a:rPr>
              <a:t>Конформаційна</a:t>
            </a:r>
            <a:r>
              <a:rPr lang="uk-UA" sz="3200" b="1" i="1" dirty="0">
                <a:solidFill>
                  <a:srgbClr val="002060"/>
                </a:solidFill>
              </a:rPr>
              <a:t> ізомерія</a:t>
            </a:r>
            <a:r>
              <a:rPr lang="uk-UA" sz="3200" b="1" dirty="0">
                <a:solidFill>
                  <a:srgbClr val="002060"/>
                </a:solidFill>
              </a:rPr>
              <a:t> </a:t>
            </a:r>
            <a:r>
              <a:rPr lang="uk-UA" sz="3200" dirty="0">
                <a:solidFill>
                  <a:srgbClr val="002060"/>
                </a:solidFill>
              </a:rPr>
              <a:t>зумовлена обертанням атомів або атомних груп навколо однієї або декількох простих </a:t>
            </a:r>
            <a:r>
              <a:rPr lang="uk-UA" sz="3200" dirty="0">
                <a:solidFill>
                  <a:srgbClr val="002060"/>
                </a:solidFill>
                <a:sym typeface="Symbol" panose="05050102010706020507" pitchFamily="18" charset="2"/>
              </a:rPr>
              <a:t></a:t>
            </a:r>
            <a:r>
              <a:rPr lang="uk-UA" sz="3200" dirty="0">
                <a:solidFill>
                  <a:srgbClr val="002060"/>
                </a:solidFill>
              </a:rPr>
              <a:t>-</a:t>
            </a:r>
            <a:r>
              <a:rPr lang="uk-UA" sz="3200" dirty="0" err="1">
                <a:solidFill>
                  <a:srgbClr val="002060"/>
                </a:solidFill>
              </a:rPr>
              <a:t>звʼязків</a:t>
            </a:r>
            <a:r>
              <a:rPr lang="uk-UA" sz="3200" dirty="0">
                <a:solidFill>
                  <a:srgbClr val="002060"/>
                </a:solidFill>
              </a:rPr>
              <a:t>. У результаті обертання навколо С-С-</a:t>
            </a:r>
            <a:r>
              <a:rPr lang="uk-UA" sz="3200" dirty="0" err="1">
                <a:solidFill>
                  <a:srgbClr val="002060"/>
                </a:solidFill>
              </a:rPr>
              <a:t>звʼязків</a:t>
            </a:r>
            <a:r>
              <a:rPr lang="uk-UA" sz="3200" dirty="0">
                <a:solidFill>
                  <a:srgbClr val="002060"/>
                </a:solidFill>
              </a:rPr>
              <a:t> молекули можуть мати різні просторові форми, які називають </a:t>
            </a:r>
            <a:r>
              <a:rPr lang="uk-UA" sz="3200" dirty="0" err="1">
                <a:solidFill>
                  <a:srgbClr val="002060"/>
                </a:solidFill>
              </a:rPr>
              <a:t>конформаціями</a:t>
            </a:r>
            <a:r>
              <a:rPr lang="uk-UA" sz="3200" dirty="0">
                <a:solidFill>
                  <a:srgbClr val="002060"/>
                </a:solidFill>
              </a:rPr>
              <a:t>.</a:t>
            </a:r>
            <a:endParaRPr lang="ru-RU" sz="3200" b="1" dirty="0">
              <a:solidFill>
                <a:srgbClr val="002060"/>
              </a:solidFill>
            </a:endParaRPr>
          </a:p>
          <a:p>
            <a:pPr algn="just"/>
            <a:endParaRPr lang="uk-UA" sz="32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736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b="1" i="1" dirty="0">
                <a:solidFill>
                  <a:srgbClr val="002060"/>
                </a:solidFill>
              </a:rPr>
              <a:t>Конфігураційні ізомери</a:t>
            </a:r>
            <a:endParaRPr lang="uk-UA" b="1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33281" y="2286073"/>
            <a:ext cx="11643759" cy="3599316"/>
          </a:xfrm>
        </p:spPr>
        <p:txBody>
          <a:bodyPr>
            <a:normAutofit/>
          </a:bodyPr>
          <a:lstStyle/>
          <a:p>
            <a:pPr algn="just"/>
            <a:r>
              <a:rPr lang="uk-UA" sz="3200" i="1" dirty="0">
                <a:solidFill>
                  <a:srgbClr val="002060"/>
                </a:solidFill>
              </a:rPr>
              <a:t>Конфігураційні ізомери</a:t>
            </a:r>
            <a:r>
              <a:rPr lang="uk-UA" sz="3200" dirty="0">
                <a:solidFill>
                  <a:srgbClr val="002060"/>
                </a:solidFill>
              </a:rPr>
              <a:t> це стереоізомери, молекули яких мають різне розташування атомів в просторі без урахування </a:t>
            </a:r>
            <a:r>
              <a:rPr lang="uk-UA" sz="3200" dirty="0" err="1">
                <a:solidFill>
                  <a:srgbClr val="002060"/>
                </a:solidFill>
              </a:rPr>
              <a:t>конформацій</a:t>
            </a:r>
            <a:r>
              <a:rPr lang="uk-UA" sz="3200" dirty="0">
                <a:solidFill>
                  <a:srgbClr val="002060"/>
                </a:solidFill>
              </a:rPr>
              <a:t>.</a:t>
            </a:r>
            <a:endParaRPr lang="ru-RU" sz="3200" b="1" dirty="0">
              <a:solidFill>
                <a:srgbClr val="002060"/>
              </a:solidFill>
            </a:endParaRPr>
          </a:p>
          <a:p>
            <a:pPr algn="just"/>
            <a:endParaRPr lang="uk-UA" sz="32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69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Галогенопохідні вуглеводнів. Ізомерія органічних сполук. Просторова будова  молекул - презентация онлайн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524" y="235438"/>
            <a:ext cx="8370759" cy="6269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1385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Берлин">
  <a:themeElements>
    <a:clrScheme name="Другая 4">
      <a:dk1>
        <a:srgbClr val="FBEF59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ерлин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Берлин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Берлин</Template>
  <TotalTime>1230</TotalTime>
  <Words>776</Words>
  <Application>Microsoft Office PowerPoint</Application>
  <PresentationFormat>Широкоэкранный</PresentationFormat>
  <Paragraphs>51</Paragraphs>
  <Slides>17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3" baseType="lpstr">
      <vt:lpstr>Arial</vt:lpstr>
      <vt:lpstr>Calibri</vt:lpstr>
      <vt:lpstr>Symbol</vt:lpstr>
      <vt:lpstr>Times New Roman</vt:lpstr>
      <vt:lpstr>Trebuchet MS</vt:lpstr>
      <vt:lpstr>Берлин</vt:lpstr>
      <vt:lpstr>Презентация PowerPoint</vt:lpstr>
      <vt:lpstr>Явище ізомерії</vt:lpstr>
      <vt:lpstr>Класифікація ізомерії</vt:lpstr>
      <vt:lpstr>Оптична ізомерія</vt:lpstr>
      <vt:lpstr>Оптична ізомерія</vt:lpstr>
      <vt:lpstr>Енантіомери</vt:lpstr>
      <vt:lpstr>Умови енантіомерії:</vt:lpstr>
      <vt:lpstr>Приклад (енантіомери ібупрофену):</vt:lpstr>
      <vt:lpstr>Приклад напроксен (нестероїдний протизапальний засіб)</vt:lpstr>
      <vt:lpstr>Приклад хінін сульфат</vt:lpstr>
      <vt:lpstr>Презентация PowerPoint</vt:lpstr>
      <vt:lpstr>причин різної фізіологічної активності стереоізомерів лікарських препаратів</vt:lpstr>
      <vt:lpstr>При наявності в молекулі більше 2-х асиметричних атомів Карбону існують стереоізомери, які є дзеркальними (оптичними) антиподами. Їх називають діастереомерами.</vt:lpstr>
      <vt:lpstr>Приклад карнітін</vt:lpstr>
      <vt:lpstr>Конформаційна ізомерія</vt:lpstr>
      <vt:lpstr>Конфігураційні ізомери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44</cp:revision>
  <dcterms:created xsi:type="dcterms:W3CDTF">2021-11-16T20:24:23Z</dcterms:created>
  <dcterms:modified xsi:type="dcterms:W3CDTF">2021-11-22T12:01:19Z</dcterms:modified>
</cp:coreProperties>
</file>