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2" r:id="rId6"/>
    <p:sldId id="263" r:id="rId7"/>
    <p:sldId id="264" r:id="rId8"/>
    <p:sldId id="266" r:id="rId9"/>
    <p:sldId id="265" r:id="rId10"/>
    <p:sldId id="267" r:id="rId11"/>
    <p:sldId id="269"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88" d="100"/>
          <a:sy n="88" d="100"/>
        </p:scale>
        <p:origin x="-466" y="-77"/>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C08388-0B88-4374-B8A3-F3A4D61E532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D02874BD-EC21-4701-A1A2-C81B56D5F0CF}">
      <dgm:prSet custT="1">
        <dgm:style>
          <a:lnRef idx="2">
            <a:schemeClr val="accent6"/>
          </a:lnRef>
          <a:fillRef idx="1">
            <a:schemeClr val="lt1"/>
          </a:fillRef>
          <a:effectRef idx="0">
            <a:schemeClr val="accent6"/>
          </a:effectRef>
          <a:fontRef idx="minor">
            <a:schemeClr val="dk1"/>
          </a:fontRef>
        </dgm:style>
      </dgm:prSet>
      <dgm:spPr>
        <a:ln w="28575"/>
      </dgm:spPr>
      <dgm:t>
        <a:bodyPr/>
        <a:lstStyle/>
        <a:p>
          <a:pPr algn="just" rtl="0"/>
          <a:r>
            <a:rPr lang="ru-RU" sz="2800" b="1" dirty="0" smtClean="0">
              <a:solidFill>
                <a:srgbClr val="FFC000"/>
              </a:solidFill>
            </a:rPr>
            <a:t>ХІМІЧНА ЕКВІВАЛЕНТНІСТЬ </a:t>
          </a:r>
          <a:r>
            <a:rPr lang="ru-RU" sz="2800" b="0" dirty="0" smtClean="0">
              <a:solidFill>
                <a:srgbClr val="002060"/>
              </a:solidFill>
            </a:rPr>
            <a:t>- </a:t>
          </a:r>
          <a:r>
            <a:rPr lang="ru-RU" sz="2800" b="0" dirty="0" err="1" smtClean="0">
              <a:solidFill>
                <a:srgbClr val="002060"/>
              </a:solidFill>
            </a:rPr>
            <a:t>це</a:t>
          </a:r>
          <a:r>
            <a:rPr lang="ru-RU" sz="2800" b="0" dirty="0" smtClean="0">
              <a:solidFill>
                <a:srgbClr val="002060"/>
              </a:solidFill>
            </a:rPr>
            <a:t> </a:t>
          </a:r>
          <a:r>
            <a:rPr lang="ru-RU" sz="2800" b="0" dirty="0" err="1" smtClean="0">
              <a:solidFill>
                <a:srgbClr val="002060"/>
              </a:solidFill>
            </a:rPr>
            <a:t>збіг</a:t>
          </a:r>
          <a:r>
            <a:rPr lang="ru-RU" sz="2800" b="0" dirty="0" smtClean="0">
              <a:solidFill>
                <a:srgbClr val="002060"/>
              </a:solidFill>
            </a:rPr>
            <a:t> у </a:t>
          </a:r>
          <a:r>
            <a:rPr lang="ru-RU" sz="2800" b="0" dirty="0" err="1" smtClean="0">
              <a:solidFill>
                <a:srgbClr val="002060"/>
              </a:solidFill>
            </a:rPr>
            <a:t>препаратів</a:t>
          </a:r>
          <a:r>
            <a:rPr lang="ru-RU" sz="2800" b="0" dirty="0" smtClean="0">
              <a:solidFill>
                <a:srgbClr val="002060"/>
              </a:solidFill>
            </a:rPr>
            <a:t> не </a:t>
          </a:r>
          <a:r>
            <a:rPr lang="ru-RU" sz="2800" b="0" dirty="0" err="1" smtClean="0">
              <a:solidFill>
                <a:srgbClr val="002060"/>
              </a:solidFill>
            </a:rPr>
            <a:t>тільки</a:t>
          </a:r>
          <a:r>
            <a:rPr lang="ru-RU" sz="2800" b="0" dirty="0" smtClean="0">
              <a:solidFill>
                <a:srgbClr val="002060"/>
              </a:solidFill>
            </a:rPr>
            <a:t> </a:t>
          </a:r>
          <a:r>
            <a:rPr lang="ru-RU" sz="2800" b="0" dirty="0" err="1" smtClean="0">
              <a:solidFill>
                <a:srgbClr val="002060"/>
              </a:solidFill>
            </a:rPr>
            <a:t>хімічної</a:t>
          </a:r>
          <a:r>
            <a:rPr lang="ru-RU" sz="2800" b="0" dirty="0" smtClean="0">
              <a:solidFill>
                <a:srgbClr val="002060"/>
              </a:solidFill>
            </a:rPr>
            <a:t> </a:t>
          </a:r>
          <a:r>
            <a:rPr lang="ru-RU" sz="2800" b="0" dirty="0" err="1" smtClean="0">
              <a:solidFill>
                <a:srgbClr val="002060"/>
              </a:solidFill>
            </a:rPr>
            <a:t>формули</a:t>
          </a:r>
          <a:r>
            <a:rPr lang="ru-RU" sz="2800" b="0" dirty="0" smtClean="0">
              <a:solidFill>
                <a:srgbClr val="002060"/>
              </a:solidFill>
            </a:rPr>
            <a:t> </a:t>
          </a:r>
          <a:r>
            <a:rPr lang="ru-RU" sz="2800" b="0" dirty="0" err="1" smtClean="0">
              <a:solidFill>
                <a:srgbClr val="002060"/>
              </a:solidFill>
            </a:rPr>
            <a:t>ліків</a:t>
          </a:r>
          <a:r>
            <a:rPr lang="ru-RU" sz="2800" b="0" dirty="0" smtClean="0">
              <a:solidFill>
                <a:srgbClr val="002060"/>
              </a:solidFill>
            </a:rPr>
            <a:t>, але і </a:t>
          </a:r>
          <a:r>
            <a:rPr lang="ru-RU" sz="2800" b="0" dirty="0" err="1" smtClean="0">
              <a:solidFill>
                <a:srgbClr val="002060"/>
              </a:solidFill>
            </a:rPr>
            <a:t>збіг</a:t>
          </a:r>
          <a:r>
            <a:rPr lang="ru-RU" sz="2800" b="0" dirty="0" smtClean="0">
              <a:solidFill>
                <a:srgbClr val="002060"/>
              </a:solidFill>
            </a:rPr>
            <a:t> </a:t>
          </a:r>
          <a:r>
            <a:rPr lang="ru-RU" sz="2800" b="0" dirty="0" err="1" smtClean="0">
              <a:solidFill>
                <a:srgbClr val="002060"/>
              </a:solidFill>
            </a:rPr>
            <a:t>ізомерії</a:t>
          </a:r>
          <a:r>
            <a:rPr lang="ru-RU" sz="2800" b="0" dirty="0" smtClean="0">
              <a:solidFill>
                <a:srgbClr val="002060"/>
              </a:solidFill>
            </a:rPr>
            <a:t>, </a:t>
          </a:r>
          <a:r>
            <a:rPr lang="ru-RU" sz="2800" b="0" dirty="0" err="1" smtClean="0">
              <a:solidFill>
                <a:srgbClr val="002060"/>
              </a:solidFill>
            </a:rPr>
            <a:t>просторової</a:t>
          </a:r>
          <a:r>
            <a:rPr lang="ru-RU" sz="2800" b="0" dirty="0" smtClean="0">
              <a:solidFill>
                <a:srgbClr val="002060"/>
              </a:solidFill>
            </a:rPr>
            <a:t> </a:t>
          </a:r>
          <a:r>
            <a:rPr lang="ru-RU" sz="2800" b="0" dirty="0" err="1" smtClean="0">
              <a:solidFill>
                <a:srgbClr val="002060"/>
              </a:solidFill>
            </a:rPr>
            <a:t>конфігурації</a:t>
          </a:r>
          <a:r>
            <a:rPr lang="ru-RU" sz="2800" b="0" dirty="0" smtClean="0">
              <a:solidFill>
                <a:srgbClr val="002060"/>
              </a:solidFill>
            </a:rPr>
            <a:t> </a:t>
          </a:r>
          <a:r>
            <a:rPr lang="ru-RU" sz="2800" b="0" dirty="0" err="1" smtClean="0">
              <a:solidFill>
                <a:srgbClr val="002060"/>
              </a:solidFill>
            </a:rPr>
            <a:t>атомів</a:t>
          </a:r>
          <a:r>
            <a:rPr lang="ru-RU" sz="2800" b="0" dirty="0" smtClean="0">
              <a:solidFill>
                <a:srgbClr val="002060"/>
              </a:solidFill>
            </a:rPr>
            <a:t> в </a:t>
          </a:r>
          <a:r>
            <a:rPr lang="ru-RU" sz="2800" b="0" dirty="0" err="1" smtClean="0">
              <a:solidFill>
                <a:srgbClr val="002060"/>
              </a:solidFill>
            </a:rPr>
            <a:t>молекулі</a:t>
          </a:r>
          <a:r>
            <a:rPr lang="ru-RU" sz="2800" b="0" dirty="0" smtClean="0">
              <a:solidFill>
                <a:srgbClr val="002060"/>
              </a:solidFill>
            </a:rPr>
            <a:t> </a:t>
          </a:r>
          <a:r>
            <a:rPr lang="ru-RU" sz="2800" b="0" dirty="0" err="1" smtClean="0">
              <a:solidFill>
                <a:srgbClr val="002060"/>
              </a:solidFill>
            </a:rPr>
            <a:t>лікарської</a:t>
          </a:r>
          <a:r>
            <a:rPr lang="ru-RU" sz="2800" b="0" dirty="0" smtClean="0">
              <a:solidFill>
                <a:srgbClr val="002060"/>
              </a:solidFill>
            </a:rPr>
            <a:t> </a:t>
          </a:r>
          <a:r>
            <a:rPr lang="ru-RU" sz="2800" b="0" dirty="0" err="1" smtClean="0">
              <a:solidFill>
                <a:srgbClr val="002060"/>
              </a:solidFill>
            </a:rPr>
            <a:t>речовини</a:t>
          </a:r>
          <a:r>
            <a:rPr lang="ru-RU" sz="2800" b="0" dirty="0" smtClean="0">
              <a:solidFill>
                <a:srgbClr val="002060"/>
              </a:solidFill>
            </a:rPr>
            <a:t>.</a:t>
          </a:r>
          <a:endParaRPr lang="ru-RU" sz="2800" b="0" dirty="0">
            <a:solidFill>
              <a:srgbClr val="002060"/>
            </a:solidFill>
          </a:endParaRPr>
        </a:p>
      </dgm:t>
    </dgm:pt>
    <dgm:pt modelId="{F6724AA5-70E2-4730-9E16-F20D3FDDFB11}" type="parTrans" cxnId="{A0DD8851-5702-42F1-A336-D7AB59193E57}">
      <dgm:prSet/>
      <dgm:spPr/>
      <dgm:t>
        <a:bodyPr/>
        <a:lstStyle/>
        <a:p>
          <a:pPr algn="just"/>
          <a:endParaRPr lang="ru-RU" sz="2800">
            <a:solidFill>
              <a:srgbClr val="002060"/>
            </a:solidFill>
          </a:endParaRPr>
        </a:p>
      </dgm:t>
    </dgm:pt>
    <dgm:pt modelId="{7AB54561-3DB5-4AAB-A65B-D47AA40778B5}" type="sibTrans" cxnId="{A0DD8851-5702-42F1-A336-D7AB59193E57}">
      <dgm:prSet/>
      <dgm:spPr/>
      <dgm:t>
        <a:bodyPr/>
        <a:lstStyle/>
        <a:p>
          <a:pPr algn="just"/>
          <a:endParaRPr lang="ru-RU" sz="2800">
            <a:solidFill>
              <a:srgbClr val="002060"/>
            </a:solidFill>
          </a:endParaRPr>
        </a:p>
      </dgm:t>
    </dgm:pt>
    <dgm:pt modelId="{0DE0AE9F-CB5B-4288-A35D-175626350AC5}">
      <dgm:prSet custT="1">
        <dgm:style>
          <a:lnRef idx="2">
            <a:schemeClr val="accent6"/>
          </a:lnRef>
          <a:fillRef idx="1">
            <a:schemeClr val="lt1"/>
          </a:fillRef>
          <a:effectRef idx="0">
            <a:schemeClr val="accent6"/>
          </a:effectRef>
          <a:fontRef idx="minor">
            <a:schemeClr val="dk1"/>
          </a:fontRef>
        </dgm:style>
      </dgm:prSet>
      <dgm:spPr>
        <a:ln w="28575"/>
      </dgm:spPr>
      <dgm:t>
        <a:bodyPr/>
        <a:lstStyle/>
        <a:p>
          <a:pPr algn="just" rtl="0"/>
          <a:r>
            <a:rPr lang="ru-RU" sz="2800" b="1" dirty="0" smtClean="0">
              <a:solidFill>
                <a:srgbClr val="FFC000"/>
              </a:solidFill>
            </a:rPr>
            <a:t>БІОЛОГІЧНА ЕКВІВАЛЕНТНІСТЬ - </a:t>
          </a:r>
          <a:r>
            <a:rPr lang="ru-RU" sz="2800" b="0" dirty="0" err="1" smtClean="0">
              <a:solidFill>
                <a:srgbClr val="002060"/>
              </a:solidFill>
            </a:rPr>
            <a:t>означає</a:t>
          </a:r>
          <a:r>
            <a:rPr lang="ru-RU" sz="2800" b="0" dirty="0" smtClean="0">
              <a:solidFill>
                <a:srgbClr val="002060"/>
              </a:solidFill>
            </a:rPr>
            <a:t> </a:t>
          </a:r>
          <a:r>
            <a:rPr lang="ru-RU" sz="2800" b="0" dirty="0" err="1" smtClean="0">
              <a:solidFill>
                <a:srgbClr val="002060"/>
              </a:solidFill>
            </a:rPr>
            <a:t>однакову</a:t>
          </a:r>
          <a:r>
            <a:rPr lang="ru-RU" sz="2800" b="0" dirty="0" smtClean="0">
              <a:solidFill>
                <a:srgbClr val="002060"/>
              </a:solidFill>
            </a:rPr>
            <a:t>, </a:t>
          </a:r>
          <a:r>
            <a:rPr lang="ru-RU" sz="2800" b="0" dirty="0" err="1" smtClean="0">
              <a:solidFill>
                <a:srgbClr val="002060"/>
              </a:solidFill>
            </a:rPr>
            <a:t>рівну</a:t>
          </a:r>
          <a:r>
            <a:rPr lang="ru-RU" sz="2800" b="0" dirty="0" smtClean="0">
              <a:solidFill>
                <a:srgbClr val="002060"/>
              </a:solidFill>
            </a:rPr>
            <a:t> </a:t>
          </a:r>
          <a:r>
            <a:rPr lang="ru-RU" sz="2800" b="0" dirty="0" err="1" smtClean="0">
              <a:solidFill>
                <a:srgbClr val="002060"/>
              </a:solidFill>
            </a:rPr>
            <a:t>концентрацію</a:t>
          </a:r>
          <a:r>
            <a:rPr lang="ru-RU" sz="2800" b="0" dirty="0" smtClean="0">
              <a:solidFill>
                <a:srgbClr val="002060"/>
              </a:solidFill>
            </a:rPr>
            <a:t> </a:t>
          </a:r>
          <a:r>
            <a:rPr lang="ru-RU" sz="2800" b="0" dirty="0" err="1" smtClean="0">
              <a:solidFill>
                <a:srgbClr val="002060"/>
              </a:solidFill>
            </a:rPr>
            <a:t>діючої</a:t>
          </a:r>
          <a:r>
            <a:rPr lang="ru-RU" sz="2800" b="0" dirty="0" smtClean="0">
              <a:solidFill>
                <a:srgbClr val="002060"/>
              </a:solidFill>
            </a:rPr>
            <a:t> </a:t>
          </a:r>
          <a:r>
            <a:rPr lang="ru-RU" sz="2800" b="0" dirty="0" err="1" smtClean="0">
              <a:solidFill>
                <a:srgbClr val="002060"/>
              </a:solidFill>
            </a:rPr>
            <a:t>речовини</a:t>
          </a:r>
          <a:r>
            <a:rPr lang="ru-RU" sz="2800" b="0" dirty="0" smtClean="0">
              <a:solidFill>
                <a:srgbClr val="002060"/>
              </a:solidFill>
            </a:rPr>
            <a:t> в </a:t>
          </a:r>
          <a:r>
            <a:rPr lang="ru-RU" sz="2800" b="0" dirty="0" err="1" smtClean="0">
              <a:solidFill>
                <a:srgbClr val="002060"/>
              </a:solidFill>
            </a:rPr>
            <a:t>крові</a:t>
          </a:r>
          <a:r>
            <a:rPr lang="ru-RU" sz="2800" b="0" dirty="0" smtClean="0">
              <a:solidFill>
                <a:srgbClr val="002060"/>
              </a:solidFill>
            </a:rPr>
            <a:t> при </a:t>
          </a:r>
          <a:r>
            <a:rPr lang="ru-RU" sz="2800" b="0" dirty="0" err="1" smtClean="0">
              <a:solidFill>
                <a:srgbClr val="002060"/>
              </a:solidFill>
            </a:rPr>
            <a:t>прийомі</a:t>
          </a:r>
          <a:r>
            <a:rPr lang="ru-RU" sz="2800" b="0" dirty="0" smtClean="0">
              <a:solidFill>
                <a:srgbClr val="002060"/>
              </a:solidFill>
            </a:rPr>
            <a:t> препарату </a:t>
          </a:r>
          <a:r>
            <a:rPr lang="ru-RU" sz="2800" b="0" dirty="0" err="1" smtClean="0">
              <a:solidFill>
                <a:srgbClr val="002060"/>
              </a:solidFill>
            </a:rPr>
            <a:t>різних</a:t>
          </a:r>
          <a:r>
            <a:rPr lang="ru-RU" sz="2800" b="0" dirty="0" smtClean="0">
              <a:solidFill>
                <a:srgbClr val="002060"/>
              </a:solidFill>
            </a:rPr>
            <a:t> </a:t>
          </a:r>
          <a:r>
            <a:rPr lang="ru-RU" sz="2800" b="0" dirty="0" err="1" smtClean="0">
              <a:solidFill>
                <a:srgbClr val="002060"/>
              </a:solidFill>
            </a:rPr>
            <a:t>фірм</a:t>
          </a:r>
          <a:r>
            <a:rPr lang="ru-RU" sz="2800" b="0" dirty="0" smtClean="0">
              <a:solidFill>
                <a:srgbClr val="002060"/>
              </a:solidFill>
            </a:rPr>
            <a:t>.</a:t>
          </a:r>
          <a:endParaRPr lang="ru-RU" sz="2800" b="0" dirty="0">
            <a:solidFill>
              <a:srgbClr val="002060"/>
            </a:solidFill>
          </a:endParaRPr>
        </a:p>
      </dgm:t>
    </dgm:pt>
    <dgm:pt modelId="{84415256-E156-4350-B850-9E2EFFF17986}" type="parTrans" cxnId="{B8D3CC70-CD12-45AB-BB9C-548268C8DBDF}">
      <dgm:prSet/>
      <dgm:spPr/>
      <dgm:t>
        <a:bodyPr/>
        <a:lstStyle/>
        <a:p>
          <a:pPr algn="just"/>
          <a:endParaRPr lang="ru-RU" sz="2800">
            <a:solidFill>
              <a:srgbClr val="002060"/>
            </a:solidFill>
          </a:endParaRPr>
        </a:p>
      </dgm:t>
    </dgm:pt>
    <dgm:pt modelId="{663CD065-B5FA-4C95-9987-1C561F34428E}" type="sibTrans" cxnId="{B8D3CC70-CD12-45AB-BB9C-548268C8DBDF}">
      <dgm:prSet/>
      <dgm:spPr/>
      <dgm:t>
        <a:bodyPr/>
        <a:lstStyle/>
        <a:p>
          <a:pPr algn="just"/>
          <a:endParaRPr lang="ru-RU" sz="2800">
            <a:solidFill>
              <a:srgbClr val="002060"/>
            </a:solidFill>
          </a:endParaRPr>
        </a:p>
      </dgm:t>
    </dgm:pt>
    <dgm:pt modelId="{B8AC2B38-876F-4D46-AAAE-115EF136A609}">
      <dgm:prSet custT="1">
        <dgm:style>
          <a:lnRef idx="2">
            <a:schemeClr val="accent6"/>
          </a:lnRef>
          <a:fillRef idx="1">
            <a:schemeClr val="lt1"/>
          </a:fillRef>
          <a:effectRef idx="0">
            <a:schemeClr val="accent6"/>
          </a:effectRef>
          <a:fontRef idx="minor">
            <a:schemeClr val="dk1"/>
          </a:fontRef>
        </dgm:style>
      </dgm:prSet>
      <dgm:spPr>
        <a:ln w="28575"/>
      </dgm:spPr>
      <dgm:t>
        <a:bodyPr/>
        <a:lstStyle/>
        <a:p>
          <a:pPr algn="just" rtl="0"/>
          <a:r>
            <a:rPr lang="ru-RU" sz="2800" b="1" dirty="0" smtClean="0">
              <a:solidFill>
                <a:srgbClr val="FFC000"/>
              </a:solidFill>
            </a:rPr>
            <a:t>ТЕРАПЕВТИЧНА ЕКВІВАЛЕНТНІСТЬ</a:t>
          </a:r>
          <a:r>
            <a:rPr lang="ru-RU" sz="2800" b="0" dirty="0" smtClean="0">
              <a:solidFill>
                <a:srgbClr val="002060"/>
              </a:solidFill>
            </a:rPr>
            <a:t> </a:t>
          </a:r>
          <a:r>
            <a:rPr lang="ru-RU" sz="2800" b="0" dirty="0" err="1" smtClean="0">
              <a:solidFill>
                <a:srgbClr val="002060"/>
              </a:solidFill>
            </a:rPr>
            <a:t>має</a:t>
          </a:r>
          <a:r>
            <a:rPr lang="ru-RU" sz="2800" b="0" dirty="0" smtClean="0">
              <a:solidFill>
                <a:srgbClr val="002060"/>
              </a:solidFill>
            </a:rPr>
            <a:t> на </a:t>
          </a:r>
          <a:r>
            <a:rPr lang="ru-RU" sz="2800" b="0" dirty="0" err="1" smtClean="0">
              <a:solidFill>
                <a:srgbClr val="002060"/>
              </a:solidFill>
            </a:rPr>
            <a:t>увазі</a:t>
          </a:r>
          <a:r>
            <a:rPr lang="ru-RU" sz="2800" b="0" dirty="0" smtClean="0">
              <a:solidFill>
                <a:srgbClr val="002060"/>
              </a:solidFill>
            </a:rPr>
            <a:t> </a:t>
          </a:r>
          <a:r>
            <a:rPr lang="ru-RU" sz="2800" b="0" dirty="0" err="1" smtClean="0">
              <a:solidFill>
                <a:srgbClr val="002060"/>
              </a:solidFill>
            </a:rPr>
            <a:t>однаковий</a:t>
          </a:r>
          <a:r>
            <a:rPr lang="ru-RU" sz="2800" b="0" dirty="0" smtClean="0">
              <a:solidFill>
                <a:srgbClr val="002060"/>
              </a:solidFill>
            </a:rPr>
            <a:t>, </a:t>
          </a:r>
          <a:r>
            <a:rPr lang="ru-RU" sz="2800" b="0" dirty="0" err="1" smtClean="0">
              <a:solidFill>
                <a:srgbClr val="002060"/>
              </a:solidFill>
            </a:rPr>
            <a:t>рівноцінний</a:t>
          </a:r>
          <a:r>
            <a:rPr lang="ru-RU" sz="2800" b="0" dirty="0" smtClean="0">
              <a:solidFill>
                <a:srgbClr val="002060"/>
              </a:solidFill>
            </a:rPr>
            <a:t> </a:t>
          </a:r>
          <a:r>
            <a:rPr lang="ru-RU" sz="2800" b="0" dirty="0" err="1" smtClean="0">
              <a:solidFill>
                <a:srgbClr val="002060"/>
              </a:solidFill>
            </a:rPr>
            <a:t>терапевтичний</a:t>
          </a:r>
          <a:r>
            <a:rPr lang="ru-RU" sz="2800" b="0" dirty="0" smtClean="0">
              <a:solidFill>
                <a:srgbClr val="002060"/>
              </a:solidFill>
            </a:rPr>
            <a:t> </a:t>
          </a:r>
          <a:r>
            <a:rPr lang="ru-RU" sz="2800" b="0" dirty="0" err="1" smtClean="0">
              <a:solidFill>
                <a:srgbClr val="002060"/>
              </a:solidFill>
            </a:rPr>
            <a:t>ефект</a:t>
          </a:r>
          <a:r>
            <a:rPr lang="ru-RU" sz="2800" b="0" dirty="0" smtClean="0">
              <a:solidFill>
                <a:srgbClr val="002060"/>
              </a:solidFill>
            </a:rPr>
            <a:t>.</a:t>
          </a:r>
          <a:endParaRPr lang="ru-RU" sz="2800" b="0" dirty="0">
            <a:solidFill>
              <a:srgbClr val="002060"/>
            </a:solidFill>
          </a:endParaRPr>
        </a:p>
      </dgm:t>
    </dgm:pt>
    <dgm:pt modelId="{B0BD259E-56B2-4D49-8CBF-578D277058A2}" type="parTrans" cxnId="{53FF4C1E-E76B-4B5E-8BE1-C627F522F8D7}">
      <dgm:prSet/>
      <dgm:spPr/>
      <dgm:t>
        <a:bodyPr/>
        <a:lstStyle/>
        <a:p>
          <a:pPr algn="just"/>
          <a:endParaRPr lang="ru-RU" sz="2800">
            <a:solidFill>
              <a:srgbClr val="002060"/>
            </a:solidFill>
          </a:endParaRPr>
        </a:p>
      </dgm:t>
    </dgm:pt>
    <dgm:pt modelId="{2FE8B0DA-F0CB-47B1-A745-C95DAE819444}" type="sibTrans" cxnId="{53FF4C1E-E76B-4B5E-8BE1-C627F522F8D7}">
      <dgm:prSet/>
      <dgm:spPr/>
      <dgm:t>
        <a:bodyPr/>
        <a:lstStyle/>
        <a:p>
          <a:pPr algn="just"/>
          <a:endParaRPr lang="ru-RU" sz="2800">
            <a:solidFill>
              <a:srgbClr val="002060"/>
            </a:solidFill>
          </a:endParaRPr>
        </a:p>
      </dgm:t>
    </dgm:pt>
    <dgm:pt modelId="{331D1A20-D152-4651-B419-AD9E5264B939}" type="pres">
      <dgm:prSet presAssocID="{EDC08388-0B88-4374-B8A3-F3A4D61E532C}" presName="linear" presStyleCnt="0">
        <dgm:presLayoutVars>
          <dgm:animLvl val="lvl"/>
          <dgm:resizeHandles val="exact"/>
        </dgm:presLayoutVars>
      </dgm:prSet>
      <dgm:spPr/>
      <dgm:t>
        <a:bodyPr/>
        <a:lstStyle/>
        <a:p>
          <a:endParaRPr lang="ru-RU"/>
        </a:p>
      </dgm:t>
    </dgm:pt>
    <dgm:pt modelId="{A064CEB0-8AFF-4FE6-AECD-EF02E7B31647}" type="pres">
      <dgm:prSet presAssocID="{D02874BD-EC21-4701-A1A2-C81B56D5F0CF}" presName="parentText" presStyleLbl="node1" presStyleIdx="0" presStyleCnt="3">
        <dgm:presLayoutVars>
          <dgm:chMax val="0"/>
          <dgm:bulletEnabled val="1"/>
        </dgm:presLayoutVars>
      </dgm:prSet>
      <dgm:spPr/>
      <dgm:t>
        <a:bodyPr/>
        <a:lstStyle/>
        <a:p>
          <a:endParaRPr lang="ru-RU"/>
        </a:p>
      </dgm:t>
    </dgm:pt>
    <dgm:pt modelId="{D0A2EF53-82FA-4999-8CE1-EEAE61FD93F7}" type="pres">
      <dgm:prSet presAssocID="{7AB54561-3DB5-4AAB-A65B-D47AA40778B5}" presName="spacer" presStyleCnt="0"/>
      <dgm:spPr/>
    </dgm:pt>
    <dgm:pt modelId="{CDC0FB9B-B4AE-47D4-8A6F-0FACC35AC057}" type="pres">
      <dgm:prSet presAssocID="{0DE0AE9F-CB5B-4288-A35D-175626350AC5}" presName="parentText" presStyleLbl="node1" presStyleIdx="1" presStyleCnt="3">
        <dgm:presLayoutVars>
          <dgm:chMax val="0"/>
          <dgm:bulletEnabled val="1"/>
        </dgm:presLayoutVars>
      </dgm:prSet>
      <dgm:spPr/>
      <dgm:t>
        <a:bodyPr/>
        <a:lstStyle/>
        <a:p>
          <a:endParaRPr lang="ru-RU"/>
        </a:p>
      </dgm:t>
    </dgm:pt>
    <dgm:pt modelId="{671215DE-903C-4704-9DA2-26D9B291573F}" type="pres">
      <dgm:prSet presAssocID="{663CD065-B5FA-4C95-9987-1C561F34428E}" presName="spacer" presStyleCnt="0"/>
      <dgm:spPr/>
    </dgm:pt>
    <dgm:pt modelId="{064F2FD8-C071-4EB1-8E0A-CAB0A8768576}" type="pres">
      <dgm:prSet presAssocID="{B8AC2B38-876F-4D46-AAAE-115EF136A609}" presName="parentText" presStyleLbl="node1" presStyleIdx="2" presStyleCnt="3">
        <dgm:presLayoutVars>
          <dgm:chMax val="0"/>
          <dgm:bulletEnabled val="1"/>
        </dgm:presLayoutVars>
      </dgm:prSet>
      <dgm:spPr/>
      <dgm:t>
        <a:bodyPr/>
        <a:lstStyle/>
        <a:p>
          <a:endParaRPr lang="ru-RU"/>
        </a:p>
      </dgm:t>
    </dgm:pt>
  </dgm:ptLst>
  <dgm:cxnLst>
    <dgm:cxn modelId="{B8D3CC70-CD12-45AB-BB9C-548268C8DBDF}" srcId="{EDC08388-0B88-4374-B8A3-F3A4D61E532C}" destId="{0DE0AE9F-CB5B-4288-A35D-175626350AC5}" srcOrd="1" destOrd="0" parTransId="{84415256-E156-4350-B850-9E2EFFF17986}" sibTransId="{663CD065-B5FA-4C95-9987-1C561F34428E}"/>
    <dgm:cxn modelId="{BD19EDB0-B7A0-4F46-B024-E02ECADAF73E}" type="presOf" srcId="{EDC08388-0B88-4374-B8A3-F3A4D61E532C}" destId="{331D1A20-D152-4651-B419-AD9E5264B939}" srcOrd="0" destOrd="0" presId="urn:microsoft.com/office/officeart/2005/8/layout/vList2"/>
    <dgm:cxn modelId="{53FF4C1E-E76B-4B5E-8BE1-C627F522F8D7}" srcId="{EDC08388-0B88-4374-B8A3-F3A4D61E532C}" destId="{B8AC2B38-876F-4D46-AAAE-115EF136A609}" srcOrd="2" destOrd="0" parTransId="{B0BD259E-56B2-4D49-8CBF-578D277058A2}" sibTransId="{2FE8B0DA-F0CB-47B1-A745-C95DAE819444}"/>
    <dgm:cxn modelId="{A0DD8851-5702-42F1-A336-D7AB59193E57}" srcId="{EDC08388-0B88-4374-B8A3-F3A4D61E532C}" destId="{D02874BD-EC21-4701-A1A2-C81B56D5F0CF}" srcOrd="0" destOrd="0" parTransId="{F6724AA5-70E2-4730-9E16-F20D3FDDFB11}" sibTransId="{7AB54561-3DB5-4AAB-A65B-D47AA40778B5}"/>
    <dgm:cxn modelId="{D9F28F11-CF33-41FF-9858-853537CCE7F3}" type="presOf" srcId="{D02874BD-EC21-4701-A1A2-C81B56D5F0CF}" destId="{A064CEB0-8AFF-4FE6-AECD-EF02E7B31647}" srcOrd="0" destOrd="0" presId="urn:microsoft.com/office/officeart/2005/8/layout/vList2"/>
    <dgm:cxn modelId="{CCA02FC7-3410-4104-AC1D-266ED4181DE8}" type="presOf" srcId="{0DE0AE9F-CB5B-4288-A35D-175626350AC5}" destId="{CDC0FB9B-B4AE-47D4-8A6F-0FACC35AC057}" srcOrd="0" destOrd="0" presId="urn:microsoft.com/office/officeart/2005/8/layout/vList2"/>
    <dgm:cxn modelId="{05F12473-365C-48A2-97ED-DF7A0BC0DAEC}" type="presOf" srcId="{B8AC2B38-876F-4D46-AAAE-115EF136A609}" destId="{064F2FD8-C071-4EB1-8E0A-CAB0A8768576}" srcOrd="0" destOrd="0" presId="urn:microsoft.com/office/officeart/2005/8/layout/vList2"/>
    <dgm:cxn modelId="{D26ADAA8-9265-4934-BFCD-B4185FB05831}" type="presParOf" srcId="{331D1A20-D152-4651-B419-AD9E5264B939}" destId="{A064CEB0-8AFF-4FE6-AECD-EF02E7B31647}" srcOrd="0" destOrd="0" presId="urn:microsoft.com/office/officeart/2005/8/layout/vList2"/>
    <dgm:cxn modelId="{D9D13409-F357-476E-BB36-B1BFB0B98E34}" type="presParOf" srcId="{331D1A20-D152-4651-B419-AD9E5264B939}" destId="{D0A2EF53-82FA-4999-8CE1-EEAE61FD93F7}" srcOrd="1" destOrd="0" presId="urn:microsoft.com/office/officeart/2005/8/layout/vList2"/>
    <dgm:cxn modelId="{BFE93B2E-7D8A-408D-8699-D15254CBE1D5}" type="presParOf" srcId="{331D1A20-D152-4651-B419-AD9E5264B939}" destId="{CDC0FB9B-B4AE-47D4-8A6F-0FACC35AC057}" srcOrd="2" destOrd="0" presId="urn:microsoft.com/office/officeart/2005/8/layout/vList2"/>
    <dgm:cxn modelId="{23A27C45-3A27-48C1-967A-C1221EDCC628}" type="presParOf" srcId="{331D1A20-D152-4651-B419-AD9E5264B939}" destId="{671215DE-903C-4704-9DA2-26D9B291573F}" srcOrd="3" destOrd="0" presId="urn:microsoft.com/office/officeart/2005/8/layout/vList2"/>
    <dgm:cxn modelId="{570CA8F5-ED6E-4206-8984-5E48BAD43EAE}" type="presParOf" srcId="{331D1A20-D152-4651-B419-AD9E5264B939}" destId="{064F2FD8-C071-4EB1-8E0A-CAB0A8768576}"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64CEB0-8AFF-4FE6-AECD-EF02E7B31647}">
      <dsp:nvSpPr>
        <dsp:cNvPr id="0" name=""/>
        <dsp:cNvSpPr/>
      </dsp:nvSpPr>
      <dsp:spPr>
        <a:xfrm>
          <a:off x="0" y="1804"/>
          <a:ext cx="11791760" cy="1444999"/>
        </a:xfrm>
        <a:prstGeom prst="roundRect">
          <a:avLst/>
        </a:prstGeom>
        <a:solidFill>
          <a:schemeClr val="lt1"/>
        </a:solidFill>
        <a:ln w="285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ru-RU" sz="2800" b="1" kern="1200" dirty="0" smtClean="0">
              <a:solidFill>
                <a:srgbClr val="FFC000"/>
              </a:solidFill>
            </a:rPr>
            <a:t>ХІМІЧНА ЕКВІВАЛЕНТНІСТЬ </a:t>
          </a:r>
          <a:r>
            <a:rPr lang="ru-RU" sz="2800" b="0" kern="1200" dirty="0" smtClean="0">
              <a:solidFill>
                <a:srgbClr val="002060"/>
              </a:solidFill>
            </a:rPr>
            <a:t>- </a:t>
          </a:r>
          <a:r>
            <a:rPr lang="ru-RU" sz="2800" b="0" kern="1200" dirty="0" err="1" smtClean="0">
              <a:solidFill>
                <a:srgbClr val="002060"/>
              </a:solidFill>
            </a:rPr>
            <a:t>це</a:t>
          </a:r>
          <a:r>
            <a:rPr lang="ru-RU" sz="2800" b="0" kern="1200" dirty="0" smtClean="0">
              <a:solidFill>
                <a:srgbClr val="002060"/>
              </a:solidFill>
            </a:rPr>
            <a:t> </a:t>
          </a:r>
          <a:r>
            <a:rPr lang="ru-RU" sz="2800" b="0" kern="1200" dirty="0" err="1" smtClean="0">
              <a:solidFill>
                <a:srgbClr val="002060"/>
              </a:solidFill>
            </a:rPr>
            <a:t>збіг</a:t>
          </a:r>
          <a:r>
            <a:rPr lang="ru-RU" sz="2800" b="0" kern="1200" dirty="0" smtClean="0">
              <a:solidFill>
                <a:srgbClr val="002060"/>
              </a:solidFill>
            </a:rPr>
            <a:t> у </a:t>
          </a:r>
          <a:r>
            <a:rPr lang="ru-RU" sz="2800" b="0" kern="1200" dirty="0" err="1" smtClean="0">
              <a:solidFill>
                <a:srgbClr val="002060"/>
              </a:solidFill>
            </a:rPr>
            <a:t>препаратів</a:t>
          </a:r>
          <a:r>
            <a:rPr lang="ru-RU" sz="2800" b="0" kern="1200" dirty="0" smtClean="0">
              <a:solidFill>
                <a:srgbClr val="002060"/>
              </a:solidFill>
            </a:rPr>
            <a:t> не </a:t>
          </a:r>
          <a:r>
            <a:rPr lang="ru-RU" sz="2800" b="0" kern="1200" dirty="0" err="1" smtClean="0">
              <a:solidFill>
                <a:srgbClr val="002060"/>
              </a:solidFill>
            </a:rPr>
            <a:t>тільки</a:t>
          </a:r>
          <a:r>
            <a:rPr lang="ru-RU" sz="2800" b="0" kern="1200" dirty="0" smtClean="0">
              <a:solidFill>
                <a:srgbClr val="002060"/>
              </a:solidFill>
            </a:rPr>
            <a:t> </a:t>
          </a:r>
          <a:r>
            <a:rPr lang="ru-RU" sz="2800" b="0" kern="1200" dirty="0" err="1" smtClean="0">
              <a:solidFill>
                <a:srgbClr val="002060"/>
              </a:solidFill>
            </a:rPr>
            <a:t>хімічної</a:t>
          </a:r>
          <a:r>
            <a:rPr lang="ru-RU" sz="2800" b="0" kern="1200" dirty="0" smtClean="0">
              <a:solidFill>
                <a:srgbClr val="002060"/>
              </a:solidFill>
            </a:rPr>
            <a:t> </a:t>
          </a:r>
          <a:r>
            <a:rPr lang="ru-RU" sz="2800" b="0" kern="1200" dirty="0" err="1" smtClean="0">
              <a:solidFill>
                <a:srgbClr val="002060"/>
              </a:solidFill>
            </a:rPr>
            <a:t>формули</a:t>
          </a:r>
          <a:r>
            <a:rPr lang="ru-RU" sz="2800" b="0" kern="1200" dirty="0" smtClean="0">
              <a:solidFill>
                <a:srgbClr val="002060"/>
              </a:solidFill>
            </a:rPr>
            <a:t> </a:t>
          </a:r>
          <a:r>
            <a:rPr lang="ru-RU" sz="2800" b="0" kern="1200" dirty="0" err="1" smtClean="0">
              <a:solidFill>
                <a:srgbClr val="002060"/>
              </a:solidFill>
            </a:rPr>
            <a:t>ліків</a:t>
          </a:r>
          <a:r>
            <a:rPr lang="ru-RU" sz="2800" b="0" kern="1200" dirty="0" smtClean="0">
              <a:solidFill>
                <a:srgbClr val="002060"/>
              </a:solidFill>
            </a:rPr>
            <a:t>, але і </a:t>
          </a:r>
          <a:r>
            <a:rPr lang="ru-RU" sz="2800" b="0" kern="1200" dirty="0" err="1" smtClean="0">
              <a:solidFill>
                <a:srgbClr val="002060"/>
              </a:solidFill>
            </a:rPr>
            <a:t>збіг</a:t>
          </a:r>
          <a:r>
            <a:rPr lang="ru-RU" sz="2800" b="0" kern="1200" dirty="0" smtClean="0">
              <a:solidFill>
                <a:srgbClr val="002060"/>
              </a:solidFill>
            </a:rPr>
            <a:t> </a:t>
          </a:r>
          <a:r>
            <a:rPr lang="ru-RU" sz="2800" b="0" kern="1200" dirty="0" err="1" smtClean="0">
              <a:solidFill>
                <a:srgbClr val="002060"/>
              </a:solidFill>
            </a:rPr>
            <a:t>ізомерії</a:t>
          </a:r>
          <a:r>
            <a:rPr lang="ru-RU" sz="2800" b="0" kern="1200" dirty="0" smtClean="0">
              <a:solidFill>
                <a:srgbClr val="002060"/>
              </a:solidFill>
            </a:rPr>
            <a:t>, </a:t>
          </a:r>
          <a:r>
            <a:rPr lang="ru-RU" sz="2800" b="0" kern="1200" dirty="0" err="1" smtClean="0">
              <a:solidFill>
                <a:srgbClr val="002060"/>
              </a:solidFill>
            </a:rPr>
            <a:t>просторової</a:t>
          </a:r>
          <a:r>
            <a:rPr lang="ru-RU" sz="2800" b="0" kern="1200" dirty="0" smtClean="0">
              <a:solidFill>
                <a:srgbClr val="002060"/>
              </a:solidFill>
            </a:rPr>
            <a:t> </a:t>
          </a:r>
          <a:r>
            <a:rPr lang="ru-RU" sz="2800" b="0" kern="1200" dirty="0" err="1" smtClean="0">
              <a:solidFill>
                <a:srgbClr val="002060"/>
              </a:solidFill>
            </a:rPr>
            <a:t>конфігурації</a:t>
          </a:r>
          <a:r>
            <a:rPr lang="ru-RU" sz="2800" b="0" kern="1200" dirty="0" smtClean="0">
              <a:solidFill>
                <a:srgbClr val="002060"/>
              </a:solidFill>
            </a:rPr>
            <a:t> </a:t>
          </a:r>
          <a:r>
            <a:rPr lang="ru-RU" sz="2800" b="0" kern="1200" dirty="0" err="1" smtClean="0">
              <a:solidFill>
                <a:srgbClr val="002060"/>
              </a:solidFill>
            </a:rPr>
            <a:t>атомів</a:t>
          </a:r>
          <a:r>
            <a:rPr lang="ru-RU" sz="2800" b="0" kern="1200" dirty="0" smtClean="0">
              <a:solidFill>
                <a:srgbClr val="002060"/>
              </a:solidFill>
            </a:rPr>
            <a:t> в </a:t>
          </a:r>
          <a:r>
            <a:rPr lang="ru-RU" sz="2800" b="0" kern="1200" dirty="0" err="1" smtClean="0">
              <a:solidFill>
                <a:srgbClr val="002060"/>
              </a:solidFill>
            </a:rPr>
            <a:t>молекулі</a:t>
          </a:r>
          <a:r>
            <a:rPr lang="ru-RU" sz="2800" b="0" kern="1200" dirty="0" smtClean="0">
              <a:solidFill>
                <a:srgbClr val="002060"/>
              </a:solidFill>
            </a:rPr>
            <a:t> </a:t>
          </a:r>
          <a:r>
            <a:rPr lang="ru-RU" sz="2800" b="0" kern="1200" dirty="0" err="1" smtClean="0">
              <a:solidFill>
                <a:srgbClr val="002060"/>
              </a:solidFill>
            </a:rPr>
            <a:t>лікарської</a:t>
          </a:r>
          <a:r>
            <a:rPr lang="ru-RU" sz="2800" b="0" kern="1200" dirty="0" smtClean="0">
              <a:solidFill>
                <a:srgbClr val="002060"/>
              </a:solidFill>
            </a:rPr>
            <a:t> </a:t>
          </a:r>
          <a:r>
            <a:rPr lang="ru-RU" sz="2800" b="0" kern="1200" dirty="0" err="1" smtClean="0">
              <a:solidFill>
                <a:srgbClr val="002060"/>
              </a:solidFill>
            </a:rPr>
            <a:t>речовини</a:t>
          </a:r>
          <a:r>
            <a:rPr lang="ru-RU" sz="2800" b="0" kern="1200" dirty="0" smtClean="0">
              <a:solidFill>
                <a:srgbClr val="002060"/>
              </a:solidFill>
            </a:rPr>
            <a:t>.</a:t>
          </a:r>
          <a:endParaRPr lang="ru-RU" sz="2800" b="0" kern="1200" dirty="0">
            <a:solidFill>
              <a:srgbClr val="002060"/>
            </a:solidFill>
          </a:endParaRPr>
        </a:p>
      </dsp:txBody>
      <dsp:txXfrm>
        <a:off x="70539" y="72343"/>
        <a:ext cx="11650682" cy="1303921"/>
      </dsp:txXfrm>
    </dsp:sp>
    <dsp:sp modelId="{CDC0FB9B-B4AE-47D4-8A6F-0FACC35AC057}">
      <dsp:nvSpPr>
        <dsp:cNvPr id="0" name=""/>
        <dsp:cNvSpPr/>
      </dsp:nvSpPr>
      <dsp:spPr>
        <a:xfrm>
          <a:off x="0" y="1460712"/>
          <a:ext cx="11791760" cy="1444999"/>
        </a:xfrm>
        <a:prstGeom prst="roundRect">
          <a:avLst/>
        </a:prstGeom>
        <a:solidFill>
          <a:schemeClr val="lt1"/>
        </a:solidFill>
        <a:ln w="285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ru-RU" sz="2800" b="1" kern="1200" dirty="0" smtClean="0">
              <a:solidFill>
                <a:srgbClr val="FFC000"/>
              </a:solidFill>
            </a:rPr>
            <a:t>БІОЛОГІЧНА ЕКВІВАЛЕНТНІСТЬ - </a:t>
          </a:r>
          <a:r>
            <a:rPr lang="ru-RU" sz="2800" b="0" kern="1200" dirty="0" err="1" smtClean="0">
              <a:solidFill>
                <a:srgbClr val="002060"/>
              </a:solidFill>
            </a:rPr>
            <a:t>означає</a:t>
          </a:r>
          <a:r>
            <a:rPr lang="ru-RU" sz="2800" b="0" kern="1200" dirty="0" smtClean="0">
              <a:solidFill>
                <a:srgbClr val="002060"/>
              </a:solidFill>
            </a:rPr>
            <a:t> </a:t>
          </a:r>
          <a:r>
            <a:rPr lang="ru-RU" sz="2800" b="0" kern="1200" dirty="0" err="1" smtClean="0">
              <a:solidFill>
                <a:srgbClr val="002060"/>
              </a:solidFill>
            </a:rPr>
            <a:t>однакову</a:t>
          </a:r>
          <a:r>
            <a:rPr lang="ru-RU" sz="2800" b="0" kern="1200" dirty="0" smtClean="0">
              <a:solidFill>
                <a:srgbClr val="002060"/>
              </a:solidFill>
            </a:rPr>
            <a:t>, </a:t>
          </a:r>
          <a:r>
            <a:rPr lang="ru-RU" sz="2800" b="0" kern="1200" dirty="0" err="1" smtClean="0">
              <a:solidFill>
                <a:srgbClr val="002060"/>
              </a:solidFill>
            </a:rPr>
            <a:t>рівну</a:t>
          </a:r>
          <a:r>
            <a:rPr lang="ru-RU" sz="2800" b="0" kern="1200" dirty="0" smtClean="0">
              <a:solidFill>
                <a:srgbClr val="002060"/>
              </a:solidFill>
            </a:rPr>
            <a:t> </a:t>
          </a:r>
          <a:r>
            <a:rPr lang="ru-RU" sz="2800" b="0" kern="1200" dirty="0" err="1" smtClean="0">
              <a:solidFill>
                <a:srgbClr val="002060"/>
              </a:solidFill>
            </a:rPr>
            <a:t>концентрацію</a:t>
          </a:r>
          <a:r>
            <a:rPr lang="ru-RU" sz="2800" b="0" kern="1200" dirty="0" smtClean="0">
              <a:solidFill>
                <a:srgbClr val="002060"/>
              </a:solidFill>
            </a:rPr>
            <a:t> </a:t>
          </a:r>
          <a:r>
            <a:rPr lang="ru-RU" sz="2800" b="0" kern="1200" dirty="0" err="1" smtClean="0">
              <a:solidFill>
                <a:srgbClr val="002060"/>
              </a:solidFill>
            </a:rPr>
            <a:t>діючої</a:t>
          </a:r>
          <a:r>
            <a:rPr lang="ru-RU" sz="2800" b="0" kern="1200" dirty="0" smtClean="0">
              <a:solidFill>
                <a:srgbClr val="002060"/>
              </a:solidFill>
            </a:rPr>
            <a:t> </a:t>
          </a:r>
          <a:r>
            <a:rPr lang="ru-RU" sz="2800" b="0" kern="1200" dirty="0" err="1" smtClean="0">
              <a:solidFill>
                <a:srgbClr val="002060"/>
              </a:solidFill>
            </a:rPr>
            <a:t>речовини</a:t>
          </a:r>
          <a:r>
            <a:rPr lang="ru-RU" sz="2800" b="0" kern="1200" dirty="0" smtClean="0">
              <a:solidFill>
                <a:srgbClr val="002060"/>
              </a:solidFill>
            </a:rPr>
            <a:t> в </a:t>
          </a:r>
          <a:r>
            <a:rPr lang="ru-RU" sz="2800" b="0" kern="1200" dirty="0" err="1" smtClean="0">
              <a:solidFill>
                <a:srgbClr val="002060"/>
              </a:solidFill>
            </a:rPr>
            <a:t>крові</a:t>
          </a:r>
          <a:r>
            <a:rPr lang="ru-RU" sz="2800" b="0" kern="1200" dirty="0" smtClean="0">
              <a:solidFill>
                <a:srgbClr val="002060"/>
              </a:solidFill>
            </a:rPr>
            <a:t> при </a:t>
          </a:r>
          <a:r>
            <a:rPr lang="ru-RU" sz="2800" b="0" kern="1200" dirty="0" err="1" smtClean="0">
              <a:solidFill>
                <a:srgbClr val="002060"/>
              </a:solidFill>
            </a:rPr>
            <a:t>прийомі</a:t>
          </a:r>
          <a:r>
            <a:rPr lang="ru-RU" sz="2800" b="0" kern="1200" dirty="0" smtClean="0">
              <a:solidFill>
                <a:srgbClr val="002060"/>
              </a:solidFill>
            </a:rPr>
            <a:t> препарату </a:t>
          </a:r>
          <a:r>
            <a:rPr lang="ru-RU" sz="2800" b="0" kern="1200" dirty="0" err="1" smtClean="0">
              <a:solidFill>
                <a:srgbClr val="002060"/>
              </a:solidFill>
            </a:rPr>
            <a:t>різних</a:t>
          </a:r>
          <a:r>
            <a:rPr lang="ru-RU" sz="2800" b="0" kern="1200" dirty="0" smtClean="0">
              <a:solidFill>
                <a:srgbClr val="002060"/>
              </a:solidFill>
            </a:rPr>
            <a:t> </a:t>
          </a:r>
          <a:r>
            <a:rPr lang="ru-RU" sz="2800" b="0" kern="1200" dirty="0" err="1" smtClean="0">
              <a:solidFill>
                <a:srgbClr val="002060"/>
              </a:solidFill>
            </a:rPr>
            <a:t>фірм</a:t>
          </a:r>
          <a:r>
            <a:rPr lang="ru-RU" sz="2800" b="0" kern="1200" dirty="0" smtClean="0">
              <a:solidFill>
                <a:srgbClr val="002060"/>
              </a:solidFill>
            </a:rPr>
            <a:t>.</a:t>
          </a:r>
          <a:endParaRPr lang="ru-RU" sz="2800" b="0" kern="1200" dirty="0">
            <a:solidFill>
              <a:srgbClr val="002060"/>
            </a:solidFill>
          </a:endParaRPr>
        </a:p>
      </dsp:txBody>
      <dsp:txXfrm>
        <a:off x="70539" y="1531251"/>
        <a:ext cx="11650682" cy="1303921"/>
      </dsp:txXfrm>
    </dsp:sp>
    <dsp:sp modelId="{064F2FD8-C071-4EB1-8E0A-CAB0A8768576}">
      <dsp:nvSpPr>
        <dsp:cNvPr id="0" name=""/>
        <dsp:cNvSpPr/>
      </dsp:nvSpPr>
      <dsp:spPr>
        <a:xfrm>
          <a:off x="0" y="2919619"/>
          <a:ext cx="11791760" cy="1444999"/>
        </a:xfrm>
        <a:prstGeom prst="roundRect">
          <a:avLst/>
        </a:prstGeom>
        <a:solidFill>
          <a:schemeClr val="lt1"/>
        </a:solidFill>
        <a:ln w="285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lvl="0" algn="just" defTabSz="1244600" rtl="0">
            <a:lnSpc>
              <a:spcPct val="90000"/>
            </a:lnSpc>
            <a:spcBef>
              <a:spcPct val="0"/>
            </a:spcBef>
            <a:spcAft>
              <a:spcPct val="35000"/>
            </a:spcAft>
          </a:pPr>
          <a:r>
            <a:rPr lang="ru-RU" sz="2800" b="1" kern="1200" dirty="0" smtClean="0">
              <a:solidFill>
                <a:srgbClr val="FFC000"/>
              </a:solidFill>
            </a:rPr>
            <a:t>ТЕРАПЕВТИЧНА ЕКВІВАЛЕНТНІСТЬ</a:t>
          </a:r>
          <a:r>
            <a:rPr lang="ru-RU" sz="2800" b="0" kern="1200" dirty="0" smtClean="0">
              <a:solidFill>
                <a:srgbClr val="002060"/>
              </a:solidFill>
            </a:rPr>
            <a:t> </a:t>
          </a:r>
          <a:r>
            <a:rPr lang="ru-RU" sz="2800" b="0" kern="1200" dirty="0" err="1" smtClean="0">
              <a:solidFill>
                <a:srgbClr val="002060"/>
              </a:solidFill>
            </a:rPr>
            <a:t>має</a:t>
          </a:r>
          <a:r>
            <a:rPr lang="ru-RU" sz="2800" b="0" kern="1200" dirty="0" smtClean="0">
              <a:solidFill>
                <a:srgbClr val="002060"/>
              </a:solidFill>
            </a:rPr>
            <a:t> на </a:t>
          </a:r>
          <a:r>
            <a:rPr lang="ru-RU" sz="2800" b="0" kern="1200" dirty="0" err="1" smtClean="0">
              <a:solidFill>
                <a:srgbClr val="002060"/>
              </a:solidFill>
            </a:rPr>
            <a:t>увазі</a:t>
          </a:r>
          <a:r>
            <a:rPr lang="ru-RU" sz="2800" b="0" kern="1200" dirty="0" smtClean="0">
              <a:solidFill>
                <a:srgbClr val="002060"/>
              </a:solidFill>
            </a:rPr>
            <a:t> </a:t>
          </a:r>
          <a:r>
            <a:rPr lang="ru-RU" sz="2800" b="0" kern="1200" dirty="0" err="1" smtClean="0">
              <a:solidFill>
                <a:srgbClr val="002060"/>
              </a:solidFill>
            </a:rPr>
            <a:t>однаковий</a:t>
          </a:r>
          <a:r>
            <a:rPr lang="ru-RU" sz="2800" b="0" kern="1200" dirty="0" smtClean="0">
              <a:solidFill>
                <a:srgbClr val="002060"/>
              </a:solidFill>
            </a:rPr>
            <a:t>, </a:t>
          </a:r>
          <a:r>
            <a:rPr lang="ru-RU" sz="2800" b="0" kern="1200" dirty="0" err="1" smtClean="0">
              <a:solidFill>
                <a:srgbClr val="002060"/>
              </a:solidFill>
            </a:rPr>
            <a:t>рівноцінний</a:t>
          </a:r>
          <a:r>
            <a:rPr lang="ru-RU" sz="2800" b="0" kern="1200" dirty="0" smtClean="0">
              <a:solidFill>
                <a:srgbClr val="002060"/>
              </a:solidFill>
            </a:rPr>
            <a:t> </a:t>
          </a:r>
          <a:r>
            <a:rPr lang="ru-RU" sz="2800" b="0" kern="1200" dirty="0" err="1" smtClean="0">
              <a:solidFill>
                <a:srgbClr val="002060"/>
              </a:solidFill>
            </a:rPr>
            <a:t>терапевтичний</a:t>
          </a:r>
          <a:r>
            <a:rPr lang="ru-RU" sz="2800" b="0" kern="1200" dirty="0" smtClean="0">
              <a:solidFill>
                <a:srgbClr val="002060"/>
              </a:solidFill>
            </a:rPr>
            <a:t> </a:t>
          </a:r>
          <a:r>
            <a:rPr lang="ru-RU" sz="2800" b="0" kern="1200" dirty="0" err="1" smtClean="0">
              <a:solidFill>
                <a:srgbClr val="002060"/>
              </a:solidFill>
            </a:rPr>
            <a:t>ефект</a:t>
          </a:r>
          <a:r>
            <a:rPr lang="ru-RU" sz="2800" b="0" kern="1200" dirty="0" smtClean="0">
              <a:solidFill>
                <a:srgbClr val="002060"/>
              </a:solidFill>
            </a:rPr>
            <a:t>.</a:t>
          </a:r>
          <a:endParaRPr lang="ru-RU" sz="2800" b="0" kern="1200" dirty="0">
            <a:solidFill>
              <a:srgbClr val="002060"/>
            </a:solidFill>
          </a:endParaRPr>
        </a:p>
      </dsp:txBody>
      <dsp:txXfrm>
        <a:off x="70539" y="2990158"/>
        <a:ext cx="11650682" cy="13039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a:xfrm>
            <a:off x="9255346" y="2750337"/>
            <a:ext cx="1171888" cy="1356442"/>
          </a:xfrm>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2449560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960360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a:xfrm>
            <a:off x="10729455" y="2869895"/>
            <a:ext cx="1154151" cy="1090789"/>
          </a:xfrm>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3902314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1557410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411259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1757438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3568322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1532747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2679292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a:xfrm>
            <a:off x="10729455" y="4711309"/>
            <a:ext cx="1154151" cy="1090789"/>
          </a:xfrm>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2935122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a:xfrm>
            <a:off x="10729455" y="4711615"/>
            <a:ext cx="1154151" cy="1090789"/>
          </a:xfrm>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3732566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a:xfrm>
            <a:off x="10729455" y="4709925"/>
            <a:ext cx="1154151" cy="1090789"/>
          </a:xfrm>
        </p:spPr>
        <p:txBody>
          <a:bodyPr/>
          <a:lstStyle/>
          <a:p>
            <a:fld id="{DFF883C5-C2A8-4084-9E86-71142C0E6D84}" type="slidenum">
              <a:rPr lang="uk-UA" smtClean="0"/>
              <a:pPr/>
              <a:t>‹#›</a:t>
            </a:fld>
            <a:endParaRPr lang="uk-UA"/>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xmlns="" val="4257412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a:xfrm>
            <a:off x="10729455" y="4709925"/>
            <a:ext cx="1154151" cy="1090789"/>
          </a:xfrm>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1606828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2332657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2328088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68F6F62-0EF2-4944-A5F2-056C461911A3}" type="datetimeFigureOut">
              <a:rPr lang="uk-UA" smtClean="0"/>
              <a:pPr/>
              <a:t>02.02.2023</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4284918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168F6F62-0EF2-4944-A5F2-056C461911A3}" type="datetimeFigureOut">
              <a:rPr lang="uk-UA" smtClean="0"/>
              <a:pPr/>
              <a:t>02.02.2023</a:t>
            </a:fld>
            <a:endParaRPr lang="uk-UA"/>
          </a:p>
        </p:txBody>
      </p:sp>
      <p:sp>
        <p:nvSpPr>
          <p:cNvPr id="5" name="Footer Placeholder 4"/>
          <p:cNvSpPr>
            <a:spLocks noGrp="1"/>
          </p:cNvSpPr>
          <p:nvPr>
            <p:ph type="ftr" sz="quarter" idx="11"/>
          </p:nvPr>
        </p:nvSpPr>
        <p:spPr>
          <a:xfrm>
            <a:off x="680321" y="5936188"/>
            <a:ext cx="6126805" cy="365125"/>
          </a:xfrm>
        </p:spPr>
        <p:txBody>
          <a:bodyPr/>
          <a:lstStyle/>
          <a:p>
            <a:endParaRPr lang="uk-UA"/>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641759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6000">
              <a:schemeClr val="accent2">
                <a:lumMod val="20000"/>
                <a:lumOff val="80000"/>
              </a:schemeClr>
            </a:gs>
            <a:gs pos="100000">
              <a:schemeClr val="bg2">
                <a:shade val="100000"/>
                <a:hueMod val="100000"/>
                <a:satMod val="110000"/>
                <a:lumMod val="130000"/>
              </a:schemeClr>
            </a:gs>
            <a:gs pos="100000">
              <a:schemeClr val="bg2">
                <a:shade val="78000"/>
                <a:hueMod val="44000"/>
                <a:satMod val="200000"/>
                <a:lumMod val="69000"/>
              </a:schemeClr>
            </a:gs>
          </a:gsLst>
          <a:lin ang="2520000" scaled="0"/>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68F6F62-0EF2-4944-A5F2-056C461911A3}" type="datetimeFigureOut">
              <a:rPr lang="uk-UA" smtClean="0"/>
              <a:pPr/>
              <a:t>02.02.2023</a:t>
            </a:fld>
            <a:endParaRPr lang="uk-UA"/>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FF883C5-C2A8-4084-9E86-71142C0E6D84}" type="slidenum">
              <a:rPr lang="uk-UA" smtClean="0"/>
              <a:pPr/>
              <a:t>‹#›</a:t>
            </a:fld>
            <a:endParaRPr lang="uk-UA"/>
          </a:p>
        </p:txBody>
      </p:sp>
    </p:spTree>
    <p:extLst>
      <p:ext uri="{BB962C8B-B14F-4D97-AF65-F5344CB8AC3E}">
        <p14:creationId xmlns:p14="http://schemas.microsoft.com/office/powerpoint/2010/main" xmlns="" val="22479002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stretch>
            <a:fillRect/>
          </a:stretch>
        </p:blipFill>
        <p:spPr>
          <a:xfrm>
            <a:off x="9878982" y="2733073"/>
            <a:ext cx="2016642" cy="1415308"/>
          </a:xfrm>
          <a:prstGeom prst="rect">
            <a:avLst/>
          </a:prstGeom>
        </p:spPr>
      </p:pic>
      <p:sp>
        <p:nvSpPr>
          <p:cNvPr id="2" name="Заголовок 1"/>
          <p:cNvSpPr>
            <a:spLocks noGrp="1"/>
          </p:cNvSpPr>
          <p:nvPr>
            <p:ph type="ctrTitle"/>
          </p:nvPr>
        </p:nvSpPr>
        <p:spPr>
          <a:xfrm>
            <a:off x="0" y="2644536"/>
            <a:ext cx="8947004" cy="1560913"/>
          </a:xfrm>
        </p:spPr>
        <p:txBody>
          <a:bodyPr>
            <a:noAutofit/>
          </a:bodyPr>
          <a:lstStyle/>
          <a:p>
            <a:r>
              <a:rPr lang="uk-UA" sz="2800" dirty="0" err="1">
                <a:solidFill>
                  <a:srgbClr val="002060"/>
                </a:solidFill>
              </a:rPr>
              <a:t>Біофармація</a:t>
            </a:r>
            <a:r>
              <a:rPr lang="uk-UA" sz="2800" dirty="0">
                <a:solidFill>
                  <a:srgbClr val="002060"/>
                </a:solidFill>
              </a:rPr>
              <a:t> як наукова та навчальна дисципліна. Предмет і завдання дисципліни. </a:t>
            </a:r>
            <a:r>
              <a:rPr lang="ru-RU" sz="2800" dirty="0" err="1">
                <a:solidFill>
                  <a:srgbClr val="002060"/>
                </a:solidFill>
              </a:rPr>
              <a:t>Основні</a:t>
            </a:r>
            <a:r>
              <a:rPr lang="ru-RU" sz="2800" dirty="0">
                <a:solidFill>
                  <a:srgbClr val="002060"/>
                </a:solidFill>
              </a:rPr>
              <a:t> </a:t>
            </a:r>
            <a:r>
              <a:rPr lang="ru-RU" sz="2800" dirty="0" err="1">
                <a:solidFill>
                  <a:srgbClr val="002060"/>
                </a:solidFill>
              </a:rPr>
              <a:t>показники</a:t>
            </a:r>
            <a:r>
              <a:rPr lang="ru-RU" sz="2800" dirty="0">
                <a:solidFill>
                  <a:srgbClr val="002060"/>
                </a:solidFill>
              </a:rPr>
              <a:t> </a:t>
            </a:r>
            <a:r>
              <a:rPr lang="ru-RU" sz="2800" dirty="0" err="1">
                <a:solidFill>
                  <a:srgbClr val="002060"/>
                </a:solidFill>
              </a:rPr>
              <a:t>біологічної</a:t>
            </a:r>
            <a:r>
              <a:rPr lang="ru-RU" sz="2800" dirty="0">
                <a:solidFill>
                  <a:srgbClr val="002060"/>
                </a:solidFill>
              </a:rPr>
              <a:t> </a:t>
            </a:r>
            <a:r>
              <a:rPr lang="ru-RU" sz="2800" dirty="0" err="1">
                <a:solidFill>
                  <a:srgbClr val="002060"/>
                </a:solidFill>
              </a:rPr>
              <a:t>доступності</a:t>
            </a:r>
            <a:r>
              <a:rPr lang="ru-RU" sz="2800" dirty="0">
                <a:solidFill>
                  <a:srgbClr val="002060"/>
                </a:solidFill>
              </a:rPr>
              <a:t> </a:t>
            </a:r>
            <a:r>
              <a:rPr lang="ru-RU" sz="2800" dirty="0" err="1">
                <a:solidFill>
                  <a:srgbClr val="002060"/>
                </a:solidFill>
              </a:rPr>
              <a:t>ліків</a:t>
            </a:r>
            <a:r>
              <a:rPr lang="ru-RU" sz="2800" dirty="0">
                <a:solidFill>
                  <a:srgbClr val="002060"/>
                </a:solidFill>
              </a:rPr>
              <a:t>. </a:t>
            </a:r>
            <a:r>
              <a:rPr lang="ru-RU" sz="2800" dirty="0" err="1">
                <a:solidFill>
                  <a:srgbClr val="002060"/>
                </a:solidFill>
              </a:rPr>
              <a:t>Фактори</a:t>
            </a:r>
            <a:r>
              <a:rPr lang="ru-RU" sz="2800" dirty="0">
                <a:solidFill>
                  <a:srgbClr val="002060"/>
                </a:solidFill>
              </a:rPr>
              <a:t>, </a:t>
            </a:r>
            <a:r>
              <a:rPr lang="ru-RU" sz="2800" dirty="0" err="1">
                <a:solidFill>
                  <a:srgbClr val="002060"/>
                </a:solidFill>
              </a:rPr>
              <a:t>які</a:t>
            </a:r>
            <a:r>
              <a:rPr lang="ru-RU" sz="2800" dirty="0">
                <a:solidFill>
                  <a:srgbClr val="002060"/>
                </a:solidFill>
              </a:rPr>
              <a:t> </a:t>
            </a:r>
            <a:r>
              <a:rPr lang="ru-RU" sz="2800" dirty="0" err="1">
                <a:solidFill>
                  <a:srgbClr val="002060"/>
                </a:solidFill>
              </a:rPr>
              <a:t>впливають</a:t>
            </a:r>
            <a:r>
              <a:rPr lang="ru-RU" sz="2800" dirty="0">
                <a:solidFill>
                  <a:srgbClr val="002060"/>
                </a:solidFill>
              </a:rPr>
              <a:t> на </a:t>
            </a:r>
            <a:r>
              <a:rPr lang="ru-RU" sz="2800" dirty="0" err="1">
                <a:solidFill>
                  <a:srgbClr val="002060"/>
                </a:solidFill>
              </a:rPr>
              <a:t>біологічн</a:t>
            </a:r>
            <a:r>
              <a:rPr lang="uk-UA" sz="2800" dirty="0">
                <a:solidFill>
                  <a:srgbClr val="002060"/>
                </a:solidFill>
              </a:rPr>
              <a:t>у </a:t>
            </a:r>
            <a:r>
              <a:rPr lang="ru-RU" sz="2800" dirty="0" err="1">
                <a:solidFill>
                  <a:srgbClr val="002060"/>
                </a:solidFill>
              </a:rPr>
              <a:t>доступність</a:t>
            </a:r>
            <a:r>
              <a:rPr lang="ru-RU" sz="2800" dirty="0">
                <a:solidFill>
                  <a:srgbClr val="002060"/>
                </a:solidFill>
              </a:rPr>
              <a:t> </a:t>
            </a:r>
            <a:r>
              <a:rPr lang="ru-RU" sz="2800" dirty="0" err="1">
                <a:solidFill>
                  <a:srgbClr val="002060"/>
                </a:solidFill>
              </a:rPr>
              <a:t>ліків</a:t>
            </a:r>
            <a:r>
              <a:rPr lang="ru-RU" sz="2800" dirty="0">
                <a:solidFill>
                  <a:srgbClr val="002060"/>
                </a:solidFill>
              </a:rPr>
              <a:t>.</a:t>
            </a:r>
            <a:endParaRPr lang="uk-UA" sz="2800" dirty="0">
              <a:solidFill>
                <a:srgbClr val="002060"/>
              </a:solidFill>
            </a:endParaRPr>
          </a:p>
        </p:txBody>
      </p:sp>
      <p:sp>
        <p:nvSpPr>
          <p:cNvPr id="4" name="TextBox 3"/>
          <p:cNvSpPr txBox="1"/>
          <p:nvPr/>
        </p:nvSpPr>
        <p:spPr>
          <a:xfrm>
            <a:off x="1781408" y="290285"/>
            <a:ext cx="8097574" cy="76944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200" b="1" dirty="0" smtClean="0">
                <a:solidFill>
                  <a:schemeClr val="tx2">
                    <a:lumMod val="10000"/>
                  </a:schemeClr>
                </a:solidFill>
              </a:rPr>
              <a:t>ОДЕСЬКИЙ НАЦ</a:t>
            </a:r>
            <a:r>
              <a:rPr lang="uk-UA" sz="2200" b="1" dirty="0" smtClean="0">
                <a:solidFill>
                  <a:schemeClr val="tx2">
                    <a:lumMod val="10000"/>
                  </a:schemeClr>
                </a:solidFill>
              </a:rPr>
              <a:t>І</a:t>
            </a:r>
            <a:r>
              <a:rPr lang="ru-RU" sz="2200" b="1" dirty="0" smtClean="0">
                <a:solidFill>
                  <a:schemeClr val="tx2">
                    <a:lumMod val="10000"/>
                  </a:schemeClr>
                </a:solidFill>
              </a:rPr>
              <a:t>ОНАЛЬНИЙ МЕДИЧНИЙ УНІВЕРСИТЕТ</a:t>
            </a:r>
          </a:p>
          <a:p>
            <a:pPr algn="ctr"/>
            <a:r>
              <a:rPr lang="uk-UA" sz="2200" b="1" dirty="0">
                <a:solidFill>
                  <a:schemeClr val="tx2">
                    <a:lumMod val="10000"/>
                  </a:schemeClr>
                </a:solidFill>
              </a:rPr>
              <a:t>КАФЕДРА ТЕХНОЛОГІЇ </a:t>
            </a:r>
            <a:r>
              <a:rPr lang="uk-UA" sz="2200" b="1" dirty="0" smtClean="0">
                <a:solidFill>
                  <a:schemeClr val="tx2">
                    <a:lumMod val="10000"/>
                  </a:schemeClr>
                </a:solidFill>
              </a:rPr>
              <a:t>ЛІКІВ</a:t>
            </a:r>
            <a:endParaRPr lang="uk-UA" sz="2200" b="1" dirty="0">
              <a:solidFill>
                <a:schemeClr val="tx2">
                  <a:lumMod val="10000"/>
                </a:schemeClr>
              </a:solidFill>
            </a:endParaRPr>
          </a:p>
        </p:txBody>
      </p:sp>
      <p:pic>
        <p:nvPicPr>
          <p:cNvPr id="5"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490504" y="290285"/>
            <a:ext cx="1485900" cy="194310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352463" y="4331396"/>
            <a:ext cx="8955464"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sz="2400" smtClean="0">
                <a:solidFill>
                  <a:srgbClr val="002060"/>
                </a:solidFill>
              </a:rPr>
              <a:t>Практичне </a:t>
            </a:r>
            <a:r>
              <a:rPr lang="uk-UA" sz="2400" dirty="0" smtClean="0">
                <a:solidFill>
                  <a:srgbClr val="002060"/>
                </a:solidFill>
              </a:rPr>
              <a:t>заняття з дисципліни «</a:t>
            </a:r>
            <a:r>
              <a:rPr lang="uk-UA" sz="2400" dirty="0" err="1" smtClean="0">
                <a:solidFill>
                  <a:srgbClr val="002060"/>
                </a:solidFill>
              </a:rPr>
              <a:t>Біофармація</a:t>
            </a:r>
            <a:r>
              <a:rPr lang="uk-UA" sz="2400" dirty="0" smtClean="0">
                <a:solidFill>
                  <a:srgbClr val="002060"/>
                </a:solidFill>
              </a:rPr>
              <a:t>»</a:t>
            </a:r>
            <a:endParaRPr lang="uk-UA" sz="2400" dirty="0">
              <a:solidFill>
                <a:srgbClr val="002060"/>
              </a:solidFill>
            </a:endParaRPr>
          </a:p>
        </p:txBody>
      </p:sp>
      <p:sp>
        <p:nvSpPr>
          <p:cNvPr id="9" name="TextBox 8"/>
          <p:cNvSpPr txBox="1"/>
          <p:nvPr/>
        </p:nvSpPr>
        <p:spPr>
          <a:xfrm>
            <a:off x="8554742" y="4919008"/>
            <a:ext cx="3506370" cy="184665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ru-RU" altLang="ru-RU" sz="1900" b="1" dirty="0" err="1">
                <a:solidFill>
                  <a:schemeClr val="tx2">
                    <a:lumMod val="10000"/>
                  </a:schemeClr>
                </a:solidFill>
              </a:rPr>
              <a:t>Презентацію</a:t>
            </a:r>
            <a:r>
              <a:rPr lang="ru-RU" altLang="ru-RU" sz="1900" b="1" dirty="0">
                <a:solidFill>
                  <a:schemeClr val="tx2">
                    <a:lumMod val="10000"/>
                  </a:schemeClr>
                </a:solidFill>
              </a:rPr>
              <a:t> </a:t>
            </a:r>
            <a:r>
              <a:rPr lang="ru-RU" altLang="ru-RU" sz="1900" b="1" dirty="0" err="1">
                <a:solidFill>
                  <a:schemeClr val="tx2">
                    <a:lumMod val="10000"/>
                  </a:schemeClr>
                </a:solidFill>
              </a:rPr>
              <a:t>підготував</a:t>
            </a:r>
            <a:r>
              <a:rPr lang="ru-RU" altLang="ru-RU" sz="1900" b="1" dirty="0">
                <a:solidFill>
                  <a:schemeClr val="tx2">
                    <a:lumMod val="10000"/>
                  </a:schemeClr>
                </a:solidFill>
              </a:rPr>
              <a:t>:</a:t>
            </a:r>
            <a:endParaRPr lang="uk-UA" sz="1900" b="1" dirty="0">
              <a:solidFill>
                <a:schemeClr val="tx2">
                  <a:lumMod val="10000"/>
                </a:schemeClr>
              </a:solidFill>
            </a:endParaRPr>
          </a:p>
          <a:p>
            <a:pPr algn="r"/>
            <a:r>
              <a:rPr lang="uk-UA" sz="1900" dirty="0" err="1">
                <a:solidFill>
                  <a:schemeClr val="tx2">
                    <a:lumMod val="10000"/>
                  </a:schemeClr>
                </a:solidFill>
              </a:rPr>
              <a:t>д.фарм.н</a:t>
            </a:r>
            <a:r>
              <a:rPr lang="uk-UA" sz="1900" dirty="0">
                <a:solidFill>
                  <a:schemeClr val="tx2">
                    <a:lumMod val="10000"/>
                  </a:schemeClr>
                </a:solidFill>
              </a:rPr>
              <a:t>. Борисюк І.Ю.</a:t>
            </a:r>
          </a:p>
          <a:p>
            <a:pPr algn="r"/>
            <a:r>
              <a:rPr lang="uk-UA" sz="1900" dirty="0" err="1">
                <a:solidFill>
                  <a:schemeClr val="tx2">
                    <a:lumMod val="10000"/>
                  </a:schemeClr>
                </a:solidFill>
              </a:rPr>
              <a:t>к.ф.н</a:t>
            </a:r>
            <a:r>
              <a:rPr lang="uk-UA" sz="1900" dirty="0">
                <a:solidFill>
                  <a:schemeClr val="tx2">
                    <a:lumMod val="10000"/>
                  </a:schemeClr>
                </a:solidFill>
              </a:rPr>
              <a:t>., доц. </a:t>
            </a:r>
            <a:r>
              <a:rPr lang="uk-UA" sz="1900" dirty="0" err="1">
                <a:solidFill>
                  <a:schemeClr val="tx2">
                    <a:lumMod val="10000"/>
                  </a:schemeClr>
                </a:solidFill>
              </a:rPr>
              <a:t>Фізор</a:t>
            </a:r>
            <a:r>
              <a:rPr lang="uk-UA" sz="1900" dirty="0">
                <a:solidFill>
                  <a:schemeClr val="tx2">
                    <a:lumMod val="10000"/>
                  </a:schemeClr>
                </a:solidFill>
              </a:rPr>
              <a:t> Н.С.</a:t>
            </a:r>
          </a:p>
          <a:p>
            <a:pPr algn="r"/>
            <a:r>
              <a:rPr lang="uk-UA" sz="1900" dirty="0" err="1" smtClean="0">
                <a:solidFill>
                  <a:schemeClr val="tx2">
                    <a:lumMod val="10000"/>
                  </a:schemeClr>
                </a:solidFill>
              </a:rPr>
              <a:t>к.б.н</a:t>
            </a:r>
            <a:r>
              <a:rPr lang="uk-UA" sz="1900" dirty="0">
                <a:solidFill>
                  <a:schemeClr val="tx2">
                    <a:lumMod val="10000"/>
                  </a:schemeClr>
                </a:solidFill>
              </a:rPr>
              <a:t>., ас. </a:t>
            </a:r>
            <a:r>
              <a:rPr lang="uk-UA" sz="1900" dirty="0" err="1">
                <a:solidFill>
                  <a:schemeClr val="tx2">
                    <a:lumMod val="10000"/>
                  </a:schemeClr>
                </a:solidFill>
              </a:rPr>
              <a:t>Валіводзь</a:t>
            </a:r>
            <a:r>
              <a:rPr lang="uk-UA" sz="1900" dirty="0">
                <a:solidFill>
                  <a:schemeClr val="tx2">
                    <a:lumMod val="10000"/>
                  </a:schemeClr>
                </a:solidFill>
              </a:rPr>
              <a:t> І.П</a:t>
            </a:r>
            <a:r>
              <a:rPr lang="uk-UA" sz="1900" dirty="0" smtClean="0">
                <a:solidFill>
                  <a:schemeClr val="tx2">
                    <a:lumMod val="10000"/>
                  </a:schemeClr>
                </a:solidFill>
              </a:rPr>
              <a:t>.</a:t>
            </a:r>
            <a:endParaRPr lang="en-US" sz="1900" dirty="0" smtClean="0">
              <a:solidFill>
                <a:schemeClr val="tx2">
                  <a:lumMod val="10000"/>
                </a:schemeClr>
              </a:solidFill>
            </a:endParaRPr>
          </a:p>
          <a:p>
            <a:pPr algn="r"/>
            <a:r>
              <a:rPr lang="uk-UA" sz="1900" dirty="0">
                <a:solidFill>
                  <a:schemeClr val="tx2">
                    <a:lumMod val="10000"/>
                  </a:schemeClr>
                </a:solidFill>
              </a:rPr>
              <a:t>а</a:t>
            </a:r>
            <a:r>
              <a:rPr lang="uk-UA" sz="1900" dirty="0" smtClean="0">
                <a:solidFill>
                  <a:schemeClr val="tx2">
                    <a:lumMod val="10000"/>
                  </a:schemeClr>
                </a:solidFill>
              </a:rPr>
              <a:t>с. Молодан Ю.О.</a:t>
            </a:r>
            <a:endParaRPr lang="uk-UA" sz="1900" dirty="0">
              <a:solidFill>
                <a:schemeClr val="tx2">
                  <a:lumMod val="10000"/>
                </a:schemeClr>
              </a:solidFill>
            </a:endParaRPr>
          </a:p>
          <a:p>
            <a:pPr algn="r"/>
            <a:r>
              <a:rPr lang="uk-UA" sz="1900" dirty="0">
                <a:solidFill>
                  <a:schemeClr val="tx2">
                    <a:lumMod val="10000"/>
                  </a:schemeClr>
                </a:solidFill>
              </a:rPr>
              <a:t>ас. </a:t>
            </a:r>
            <a:r>
              <a:rPr lang="uk-UA" sz="1900" dirty="0" err="1">
                <a:solidFill>
                  <a:schemeClr val="tx2">
                    <a:lumMod val="10000"/>
                  </a:schemeClr>
                </a:solidFill>
              </a:rPr>
              <a:t>Акішева</a:t>
            </a:r>
            <a:r>
              <a:rPr lang="uk-UA" sz="1900" dirty="0">
                <a:solidFill>
                  <a:schemeClr val="tx2">
                    <a:lumMod val="10000"/>
                  </a:schemeClr>
                </a:solidFill>
              </a:rPr>
              <a:t> А.С. </a:t>
            </a:r>
          </a:p>
        </p:txBody>
      </p:sp>
    </p:spTree>
    <p:extLst>
      <p:ext uri="{BB962C8B-B14F-4D97-AF65-F5344CB8AC3E}">
        <p14:creationId xmlns:p14="http://schemas.microsoft.com/office/powerpoint/2010/main" xmlns="" val="1586912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0641" y="625942"/>
            <a:ext cx="9613861" cy="1080938"/>
          </a:xfrm>
        </p:spPr>
        <p:txBody>
          <a:bodyPr/>
          <a:lstStyle/>
          <a:p>
            <a:pPr algn="ctr"/>
            <a:r>
              <a:rPr lang="ru-RU" b="1" dirty="0" err="1" smtClean="0">
                <a:solidFill>
                  <a:srgbClr val="002060"/>
                </a:solidFill>
              </a:rPr>
              <a:t>Завдання</a:t>
            </a:r>
            <a:r>
              <a:rPr lang="ru-RU" b="1" dirty="0" smtClean="0">
                <a:solidFill>
                  <a:srgbClr val="002060"/>
                </a:solidFill>
              </a:rPr>
              <a:t> б</a:t>
            </a:r>
            <a:r>
              <a:rPr lang="uk-UA" b="1" dirty="0" err="1" smtClean="0">
                <a:solidFill>
                  <a:srgbClr val="002060"/>
                </a:solidFill>
              </a:rPr>
              <a:t>іофармації</a:t>
            </a:r>
            <a:endParaRPr lang="uk-UA" b="1" dirty="0">
              <a:solidFill>
                <a:srgbClr val="002060"/>
              </a:solidFill>
            </a:endParaRPr>
          </a:p>
        </p:txBody>
      </p:sp>
      <p:sp>
        <p:nvSpPr>
          <p:cNvPr id="5" name="Стрелка вниз 4"/>
          <p:cNvSpPr/>
          <p:nvPr/>
        </p:nvSpPr>
        <p:spPr>
          <a:xfrm>
            <a:off x="5232085" y="5340021"/>
            <a:ext cx="1159287" cy="7874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Прямоугольник 5"/>
          <p:cNvSpPr/>
          <p:nvPr/>
        </p:nvSpPr>
        <p:spPr>
          <a:xfrm>
            <a:off x="346906" y="2801682"/>
            <a:ext cx="11480800" cy="144353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sz="2600"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Основне завдання </a:t>
            </a:r>
            <a:r>
              <a:rPr lang="uk-UA" sz="2600" i="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біофармації</a:t>
            </a:r>
            <a:r>
              <a:rPr lang="uk-UA" sz="2600"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в технології ліків</a:t>
            </a:r>
            <a:r>
              <a:rPr lang="uk-UA" sz="26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полягає в максимальному підвищенні терапевтичної ефективності лікарських речовин і зниження до мінімуму можливої побічної їх дії на організм.</a:t>
            </a:r>
            <a:endParaRPr lang="ru-RU" sz="2600"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64895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0"/>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pSp>
        <p:nvGrpSpPr>
          <p:cNvPr id="5" name="Группа 51"/>
          <p:cNvGrpSpPr>
            <a:grpSpLocks/>
          </p:cNvGrpSpPr>
          <p:nvPr/>
        </p:nvGrpSpPr>
        <p:grpSpPr bwMode="auto">
          <a:xfrm>
            <a:off x="447040" y="96520"/>
            <a:ext cx="11297919" cy="6588760"/>
            <a:chOff x="600" y="4860"/>
            <a:chExt cx="10728" cy="9792"/>
          </a:xfrm>
        </p:grpSpPr>
        <p:sp>
          <p:nvSpPr>
            <p:cNvPr id="6" name="AutoShape 41"/>
            <p:cNvSpPr>
              <a:spLocks noChangeShapeType="1"/>
            </p:cNvSpPr>
            <p:nvPr/>
          </p:nvSpPr>
          <p:spPr bwMode="auto">
            <a:xfrm flipH="1">
              <a:off x="947" y="9540"/>
              <a:ext cx="1071" cy="0"/>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grpSp>
          <p:nvGrpSpPr>
            <p:cNvPr id="7" name="Group 42"/>
            <p:cNvGrpSpPr>
              <a:grpSpLocks/>
            </p:cNvGrpSpPr>
            <p:nvPr/>
          </p:nvGrpSpPr>
          <p:grpSpPr bwMode="auto">
            <a:xfrm>
              <a:off x="600" y="4860"/>
              <a:ext cx="10728" cy="9792"/>
              <a:chOff x="792" y="4968"/>
              <a:chExt cx="10728" cy="9792"/>
            </a:xfrm>
          </p:grpSpPr>
          <p:sp>
            <p:nvSpPr>
              <p:cNvPr id="8" name="Text Box 43"/>
              <p:cNvSpPr txBox="1">
                <a:spLocks noChangeArrowheads="1"/>
              </p:cNvSpPr>
              <p:nvPr/>
            </p:nvSpPr>
            <p:spPr bwMode="auto">
              <a:xfrm>
                <a:off x="5052" y="4968"/>
                <a:ext cx="3108" cy="61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b="1" i="1"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БІОФАРМАЦІЯ</a:t>
                </a:r>
                <a:endParaRPr kumimoji="0" lang="uk-UA" altLang="ru-RU" b="0" i="0" u="none" strike="noStrike" cap="none" normalizeH="0" baseline="0" smtClean="0">
                  <a:ln>
                    <a:noFill/>
                  </a:ln>
                  <a:solidFill>
                    <a:srgbClr val="002060"/>
                  </a:solidFill>
                  <a:effectLst/>
                  <a:latin typeface="Arial" panose="020B0604020202020204" pitchFamily="34" charset="0"/>
                </a:endParaRPr>
              </a:p>
            </p:txBody>
          </p:sp>
          <p:sp>
            <p:nvSpPr>
              <p:cNvPr id="9" name="AutoShape 44"/>
              <p:cNvSpPr>
                <a:spLocks noChangeShapeType="1"/>
              </p:cNvSpPr>
              <p:nvPr/>
            </p:nvSpPr>
            <p:spPr bwMode="auto">
              <a:xfrm rot="10800000" flipV="1">
                <a:off x="2844" y="5256"/>
                <a:ext cx="2208" cy="996"/>
              </a:xfrm>
              <a:prstGeom prst="bentConnector3">
                <a:avLst>
                  <a:gd name="adj1" fmla="val 100000"/>
                </a:avLst>
              </a:prstGeom>
              <a:noFill/>
              <a:ln w="9525">
                <a:solidFill>
                  <a:srgbClr val="000000"/>
                </a:solidFill>
                <a:miter lim="800000"/>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sp>
            <p:nvSpPr>
              <p:cNvPr id="10" name="Text Box 45"/>
              <p:cNvSpPr txBox="1">
                <a:spLocks noChangeArrowheads="1"/>
              </p:cNvSpPr>
              <p:nvPr/>
            </p:nvSpPr>
            <p:spPr bwMode="auto">
              <a:xfrm>
                <a:off x="792" y="6252"/>
                <a:ext cx="4332" cy="17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altLang="ru-RU"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Вивчає залежність терапевтичної дії лікарських препаратів на організм від різних факторів (фармацевтичних, біологічних та ін.).</a:t>
                </a:r>
                <a:endParaRPr kumimoji="0" lang="uk-UA" altLang="ru-RU" b="0" i="0" u="none" strike="noStrike" cap="none" normalizeH="0" baseline="0" smtClean="0">
                  <a:ln>
                    <a:noFill/>
                  </a:ln>
                  <a:solidFill>
                    <a:srgbClr val="002060"/>
                  </a:solidFill>
                  <a:effectLst/>
                  <a:latin typeface="Arial" panose="020B0604020202020204" pitchFamily="34" charset="0"/>
                </a:endParaRPr>
              </a:p>
            </p:txBody>
          </p:sp>
          <p:sp>
            <p:nvSpPr>
              <p:cNvPr id="11" name="AutoShape 46"/>
              <p:cNvSpPr>
                <a:spLocks noChangeShapeType="1"/>
              </p:cNvSpPr>
              <p:nvPr/>
            </p:nvSpPr>
            <p:spPr bwMode="auto">
              <a:xfrm>
                <a:off x="8160" y="5256"/>
                <a:ext cx="1536" cy="804"/>
              </a:xfrm>
              <a:prstGeom prst="bentConnector3">
                <a:avLst>
                  <a:gd name="adj1" fmla="val 98440"/>
                </a:avLst>
              </a:prstGeom>
              <a:noFill/>
              <a:ln w="9525">
                <a:solidFill>
                  <a:srgbClr val="000000"/>
                </a:solidFill>
                <a:miter lim="800000"/>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sp>
            <p:nvSpPr>
              <p:cNvPr id="12" name="Text Box 47"/>
              <p:cNvSpPr txBox="1">
                <a:spLocks noChangeArrowheads="1"/>
              </p:cNvSpPr>
              <p:nvPr/>
            </p:nvSpPr>
            <p:spPr bwMode="auto">
              <a:xfrm>
                <a:off x="7188" y="6060"/>
                <a:ext cx="4332" cy="285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altLang="ru-RU"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Займається дослідженням впливу фізичних та фізико-хімічних властивостей діючих та допоміжних речовин в лікарських препаратах, що виробляються в різних лікарських формах, але в однакових дозах, на їх терапевтичний ефект.</a:t>
                </a:r>
                <a:endParaRPr kumimoji="0" lang="uk-UA" altLang="ru-RU"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b="0" i="0" u="none" strike="noStrike" cap="none" normalizeH="0" baseline="0" dirty="0" smtClean="0">
                  <a:ln>
                    <a:noFill/>
                  </a:ln>
                  <a:solidFill>
                    <a:srgbClr val="002060"/>
                  </a:solidFill>
                  <a:effectLst/>
                  <a:latin typeface="Arial" panose="020B0604020202020204" pitchFamily="34" charset="0"/>
                </a:endParaRPr>
              </a:p>
            </p:txBody>
          </p:sp>
          <p:sp>
            <p:nvSpPr>
              <p:cNvPr id="13" name="Text Box 48"/>
              <p:cNvSpPr txBox="1">
                <a:spLocks noChangeArrowheads="1"/>
              </p:cNvSpPr>
              <p:nvPr/>
            </p:nvSpPr>
            <p:spPr bwMode="auto">
              <a:xfrm>
                <a:off x="2725" y="10152"/>
                <a:ext cx="7872" cy="10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altLang="ru-RU"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навчання студентів діяльності провізора як технолога-дослідника;</a:t>
                </a:r>
                <a:endParaRPr kumimoji="0" lang="uk-UA" altLang="ru-RU" b="0" i="0" u="none" strike="noStrike" cap="none" normalizeH="0" baseline="0" smtClean="0">
                  <a:ln>
                    <a:noFill/>
                  </a:ln>
                  <a:solidFill>
                    <a:srgbClr val="002060"/>
                  </a:solidFill>
                  <a:effectLst/>
                  <a:latin typeface="Arial" panose="020B0604020202020204" pitchFamily="34" charset="0"/>
                </a:endParaRPr>
              </a:p>
            </p:txBody>
          </p:sp>
          <p:sp>
            <p:nvSpPr>
              <p:cNvPr id="14" name="Text Box 49"/>
              <p:cNvSpPr txBox="1">
                <a:spLocks noChangeArrowheads="1"/>
              </p:cNvSpPr>
              <p:nvPr/>
            </p:nvSpPr>
            <p:spPr bwMode="auto">
              <a:xfrm>
                <a:off x="2210" y="9372"/>
                <a:ext cx="8601" cy="5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b="1" i="1"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Завдання біофармації як навчальної дисципліни:</a:t>
                </a:r>
                <a:endParaRPr kumimoji="0" lang="uk-UA" altLang="ru-RU" b="0" i="0" u="none" strike="noStrike" cap="none" normalizeH="0" baseline="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b="0" i="0" u="none" strike="noStrike" cap="none" normalizeH="0" baseline="0" smtClean="0">
                  <a:ln>
                    <a:noFill/>
                  </a:ln>
                  <a:solidFill>
                    <a:srgbClr val="002060"/>
                  </a:solidFill>
                  <a:effectLst/>
                  <a:latin typeface="Arial" panose="020B0604020202020204" pitchFamily="34" charset="0"/>
                </a:endParaRPr>
              </a:p>
            </p:txBody>
          </p:sp>
          <p:sp>
            <p:nvSpPr>
              <p:cNvPr id="15" name="AutoShape 50"/>
              <p:cNvSpPr>
                <a:spLocks noChangeShapeType="1"/>
              </p:cNvSpPr>
              <p:nvPr/>
            </p:nvSpPr>
            <p:spPr bwMode="auto">
              <a:xfrm>
                <a:off x="1139" y="9648"/>
                <a:ext cx="0" cy="4716"/>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sp>
            <p:nvSpPr>
              <p:cNvPr id="16" name="AutoShape 51"/>
              <p:cNvSpPr>
                <a:spLocks noChangeShapeType="1"/>
              </p:cNvSpPr>
              <p:nvPr/>
            </p:nvSpPr>
            <p:spPr bwMode="auto">
              <a:xfrm>
                <a:off x="1139" y="10692"/>
                <a:ext cx="1586"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sp>
            <p:nvSpPr>
              <p:cNvPr id="17" name="AutoShape 52"/>
              <p:cNvSpPr>
                <a:spLocks noChangeShapeType="1"/>
              </p:cNvSpPr>
              <p:nvPr/>
            </p:nvSpPr>
            <p:spPr bwMode="auto">
              <a:xfrm>
                <a:off x="1139" y="11794"/>
                <a:ext cx="1586"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sp>
            <p:nvSpPr>
              <p:cNvPr id="18" name="Text Box 53"/>
              <p:cNvSpPr txBox="1">
                <a:spLocks noChangeArrowheads="1"/>
              </p:cNvSpPr>
              <p:nvPr/>
            </p:nvSpPr>
            <p:spPr bwMode="auto">
              <a:xfrm>
                <a:off x="2725" y="11256"/>
                <a:ext cx="8474" cy="111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altLang="ru-RU"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вивчення теоретичних основ, придбання професійних умінь і навичок у виборі структури досліджень при розробці складів і технології нових лікарських препаратів;</a:t>
                </a:r>
                <a:endParaRPr kumimoji="0" lang="uk-UA" altLang="ru-RU" b="0" i="0" u="none" strike="noStrike" cap="none" normalizeH="0" baseline="0" dirty="0" smtClean="0">
                  <a:ln>
                    <a:noFill/>
                  </a:ln>
                  <a:solidFill>
                    <a:srgbClr val="002060"/>
                  </a:solidFill>
                  <a:effectLst/>
                  <a:latin typeface="Arial" panose="020B0604020202020204" pitchFamily="34" charset="0"/>
                </a:endParaRPr>
              </a:p>
            </p:txBody>
          </p:sp>
          <p:sp>
            <p:nvSpPr>
              <p:cNvPr id="19" name="AutoShape 54"/>
              <p:cNvSpPr>
                <a:spLocks noChangeShapeType="1"/>
              </p:cNvSpPr>
              <p:nvPr/>
            </p:nvSpPr>
            <p:spPr bwMode="auto">
              <a:xfrm>
                <a:off x="1139" y="13032"/>
                <a:ext cx="1586"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sp>
            <p:nvSpPr>
              <p:cNvPr id="20" name="Text Box 55"/>
              <p:cNvSpPr txBox="1">
                <a:spLocks noChangeArrowheads="1"/>
              </p:cNvSpPr>
              <p:nvPr/>
            </p:nvSpPr>
            <p:spPr bwMode="auto">
              <a:xfrm>
                <a:off x="2725" y="12528"/>
                <a:ext cx="7872" cy="11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altLang="ru-RU"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прогнозування фармакокінетичних процесів біологічно активних речовин в процесі застосування лікарських препаратів в різних лікарських формах;</a:t>
                </a:r>
                <a:endParaRPr kumimoji="0" lang="uk-UA" altLang="ru-RU" b="0" i="0" u="none" strike="noStrike" cap="none" normalizeH="0" baseline="0" smtClean="0">
                  <a:ln>
                    <a:noFill/>
                  </a:ln>
                  <a:solidFill>
                    <a:srgbClr val="002060"/>
                  </a:solidFill>
                  <a:effectLst/>
                  <a:latin typeface="Arial" panose="020B0604020202020204" pitchFamily="34" charset="0"/>
                </a:endParaRPr>
              </a:p>
            </p:txBody>
          </p:sp>
          <p:sp>
            <p:nvSpPr>
              <p:cNvPr id="21" name="AutoShape 56"/>
              <p:cNvSpPr>
                <a:spLocks noChangeShapeType="1"/>
              </p:cNvSpPr>
              <p:nvPr/>
            </p:nvSpPr>
            <p:spPr bwMode="auto">
              <a:xfrm>
                <a:off x="1139" y="14364"/>
                <a:ext cx="1586"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sp>
            <p:nvSpPr>
              <p:cNvPr id="22" name="Text Box 57"/>
              <p:cNvSpPr txBox="1">
                <a:spLocks noChangeArrowheads="1"/>
              </p:cNvSpPr>
              <p:nvPr/>
            </p:nvSpPr>
            <p:spPr bwMode="auto">
              <a:xfrm>
                <a:off x="2725" y="13860"/>
                <a:ext cx="7872"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altLang="ru-RU"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використання основ біофармації в обґрунтуванні оптимальної технології екстемпоральних лікарських форм.</a:t>
                </a:r>
                <a:endParaRPr kumimoji="0" lang="uk-UA" altLang="ru-RU" b="0" i="0" u="none" strike="noStrike" cap="none" normalizeH="0" baseline="0" smtClean="0">
                  <a:ln>
                    <a:noFill/>
                  </a:ln>
                  <a:solidFill>
                    <a:srgbClr val="002060"/>
                  </a:solidFill>
                  <a:effectLst/>
                  <a:latin typeface="Arial" panose="020B0604020202020204" pitchFamily="34" charset="0"/>
                </a:endParaRPr>
              </a:p>
            </p:txBody>
          </p:sp>
          <p:sp>
            <p:nvSpPr>
              <p:cNvPr id="23" name="AutoShape 58"/>
              <p:cNvSpPr>
                <a:spLocks noChangeShapeType="1"/>
              </p:cNvSpPr>
              <p:nvPr/>
            </p:nvSpPr>
            <p:spPr bwMode="auto">
              <a:xfrm>
                <a:off x="6576" y="5580"/>
                <a:ext cx="0" cy="379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a:solidFill>
                    <a:srgbClr val="002060"/>
                  </a:solidFill>
                </a:endParaRPr>
              </a:p>
            </p:txBody>
          </p:sp>
        </p:grpSp>
      </p:grpSp>
      <p:sp>
        <p:nvSpPr>
          <p:cNvPr id="24" name="Rectangle 29"/>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xmlns="" val="3403265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solidFill>
                  <a:srgbClr val="002060"/>
                </a:solidFill>
              </a:rPr>
              <a:t>Біологічна </a:t>
            </a:r>
            <a:r>
              <a:rPr lang="uk-UA" b="1" dirty="0" smtClean="0">
                <a:solidFill>
                  <a:srgbClr val="002060"/>
                </a:solidFill>
              </a:rPr>
              <a:t>доступність</a:t>
            </a:r>
            <a:endParaRPr lang="uk-UA" dirty="0">
              <a:solidFill>
                <a:srgbClr val="002060"/>
              </a:solidFill>
            </a:endParaRPr>
          </a:p>
        </p:txBody>
      </p:sp>
      <p:sp>
        <p:nvSpPr>
          <p:cNvPr id="3" name="Объект 2"/>
          <p:cNvSpPr>
            <a:spLocks noGrp="1"/>
          </p:cNvSpPr>
          <p:nvPr>
            <p:ph idx="1"/>
          </p:nvPr>
        </p:nvSpPr>
        <p:spPr>
          <a:xfrm>
            <a:off x="203201" y="2336873"/>
            <a:ext cx="11592560" cy="3599316"/>
          </a:xfrm>
        </p:spPr>
        <p:txBody>
          <a:bodyPr>
            <a:noAutofit/>
          </a:bodyPr>
          <a:lstStyle/>
          <a:p>
            <a:pPr algn="just"/>
            <a:r>
              <a:rPr lang="uk-UA" sz="3200" dirty="0">
                <a:solidFill>
                  <a:srgbClr val="002060"/>
                </a:solidFill>
              </a:rPr>
              <a:t>Ефективність лікарського препарату залежить від того, яка частина введеної лікарської речовини попадає в системний </a:t>
            </a:r>
            <a:r>
              <a:rPr lang="uk-UA" sz="3200" dirty="0" err="1">
                <a:solidFill>
                  <a:srgbClr val="002060"/>
                </a:solidFill>
              </a:rPr>
              <a:t>кровотік</a:t>
            </a:r>
            <a:r>
              <a:rPr lang="uk-UA" sz="3200" dirty="0">
                <a:solidFill>
                  <a:srgbClr val="002060"/>
                </a:solidFill>
              </a:rPr>
              <a:t>. Цей показник характеризує </a:t>
            </a:r>
            <a:r>
              <a:rPr lang="uk-UA" sz="3200" b="1" i="1" u="sng" dirty="0">
                <a:solidFill>
                  <a:srgbClr val="7030A0"/>
                </a:solidFill>
              </a:rPr>
              <a:t>біологічну доступність (БД)</a:t>
            </a:r>
            <a:r>
              <a:rPr lang="uk-UA" sz="3200" dirty="0">
                <a:solidFill>
                  <a:srgbClr val="002060"/>
                </a:solidFill>
              </a:rPr>
              <a:t> лікарської речовини. Очевидно, що при </a:t>
            </a:r>
            <a:r>
              <a:rPr lang="uk-UA" sz="3200" dirty="0" err="1" smtClean="0">
                <a:solidFill>
                  <a:srgbClr val="002060"/>
                </a:solidFill>
              </a:rPr>
              <a:t>внутрішньосудинному</a:t>
            </a:r>
            <a:r>
              <a:rPr lang="uk-UA" sz="3200" dirty="0" smtClean="0">
                <a:solidFill>
                  <a:srgbClr val="002060"/>
                </a:solidFill>
              </a:rPr>
              <a:t> </a:t>
            </a:r>
            <a:r>
              <a:rPr lang="uk-UA" sz="3200" dirty="0">
                <a:solidFill>
                  <a:srgbClr val="002060"/>
                </a:solidFill>
              </a:rPr>
              <a:t>введенні БД речовини дорівнює 100 %, а при інших шляхах введення (пероральному, ректальному, </a:t>
            </a:r>
            <a:r>
              <a:rPr lang="uk-UA" sz="3200" dirty="0" err="1" smtClean="0">
                <a:solidFill>
                  <a:srgbClr val="002060"/>
                </a:solidFill>
              </a:rPr>
              <a:t>внутрішньом’язовому</a:t>
            </a:r>
            <a:r>
              <a:rPr lang="uk-UA" sz="3200" dirty="0" smtClean="0">
                <a:solidFill>
                  <a:srgbClr val="002060"/>
                </a:solidFill>
              </a:rPr>
              <a:t> </a:t>
            </a:r>
            <a:r>
              <a:rPr lang="uk-UA" sz="3200" dirty="0">
                <a:solidFill>
                  <a:srgbClr val="002060"/>
                </a:solidFill>
              </a:rPr>
              <a:t>і т. д.) - значно нижче і майже ніколи не досягає 100 %.</a:t>
            </a:r>
            <a:endParaRPr lang="ru-RU" sz="3200" dirty="0">
              <a:solidFill>
                <a:srgbClr val="002060"/>
              </a:solidFill>
            </a:endParaRPr>
          </a:p>
          <a:p>
            <a:pPr algn="just"/>
            <a:endParaRPr lang="uk-UA" sz="3200" dirty="0">
              <a:solidFill>
                <a:srgbClr val="002060"/>
              </a:solidFill>
            </a:endParaRPr>
          </a:p>
        </p:txBody>
      </p:sp>
    </p:spTree>
    <p:extLst>
      <p:ext uri="{BB962C8B-B14F-4D97-AF65-F5344CB8AC3E}">
        <p14:creationId xmlns:p14="http://schemas.microsoft.com/office/powerpoint/2010/main" xmlns="" val="1186245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solidFill>
                  <a:srgbClr val="002060"/>
                </a:solidFill>
              </a:rPr>
              <a:t>Завдання </a:t>
            </a:r>
            <a:r>
              <a:rPr lang="uk-UA" dirty="0" err="1" smtClean="0">
                <a:solidFill>
                  <a:srgbClr val="002060"/>
                </a:solidFill>
              </a:rPr>
              <a:t>біодоступності</a:t>
            </a:r>
            <a:endParaRPr lang="uk-UA" dirty="0">
              <a:solidFill>
                <a:srgbClr val="002060"/>
              </a:solidFill>
            </a:endParaRPr>
          </a:p>
        </p:txBody>
      </p:sp>
      <p:sp>
        <p:nvSpPr>
          <p:cNvPr id="3" name="Объект 2"/>
          <p:cNvSpPr>
            <a:spLocks noGrp="1"/>
          </p:cNvSpPr>
          <p:nvPr>
            <p:ph idx="1"/>
          </p:nvPr>
        </p:nvSpPr>
        <p:spPr>
          <a:xfrm>
            <a:off x="395841" y="2133672"/>
            <a:ext cx="11399919" cy="4256968"/>
          </a:xfrm>
        </p:spPr>
        <p:txBody>
          <a:bodyPr>
            <a:normAutofit/>
          </a:bodyPr>
          <a:lstStyle/>
          <a:p>
            <a:pPr algn="just"/>
            <a:r>
              <a:rPr lang="uk-UA" dirty="0" smtClean="0">
                <a:solidFill>
                  <a:srgbClr val="002060"/>
                </a:solidFill>
              </a:rPr>
              <a:t>Основним завданням визначення біологічної доступності лікарських препаратів є забезпечення </a:t>
            </a:r>
            <a:r>
              <a:rPr lang="uk-UA" dirty="0">
                <a:solidFill>
                  <a:srgbClr val="002060"/>
                </a:solidFill>
              </a:rPr>
              <a:t>їх максимальної ефективності та запобігання терапевтичної </a:t>
            </a:r>
            <a:r>
              <a:rPr lang="uk-UA" dirty="0" smtClean="0">
                <a:solidFill>
                  <a:srgbClr val="002060"/>
                </a:solidFill>
              </a:rPr>
              <a:t>нееквівалентності їх в </a:t>
            </a:r>
            <a:r>
              <a:rPr lang="uk-UA" dirty="0">
                <a:solidFill>
                  <a:srgbClr val="002060"/>
                </a:solidFill>
              </a:rPr>
              <a:t>певній концентрації в організмі</a:t>
            </a:r>
            <a:r>
              <a:rPr lang="uk-UA" dirty="0" smtClean="0">
                <a:solidFill>
                  <a:srgbClr val="002060"/>
                </a:solidFill>
              </a:rPr>
              <a:t>.</a:t>
            </a:r>
          </a:p>
          <a:p>
            <a:pPr marL="0" indent="0" algn="just">
              <a:buNone/>
            </a:pPr>
            <a:r>
              <a:rPr lang="uk-UA" b="1" i="1" dirty="0" smtClean="0">
                <a:solidFill>
                  <a:srgbClr val="002060"/>
                </a:solidFill>
              </a:rPr>
              <a:t>Дослідження </a:t>
            </a:r>
            <a:r>
              <a:rPr lang="uk-UA" b="1" i="1" dirty="0">
                <a:solidFill>
                  <a:srgbClr val="002060"/>
                </a:solidFill>
              </a:rPr>
              <a:t>біологічної доступності відповідає на питання</a:t>
            </a:r>
            <a:r>
              <a:rPr lang="uk-UA" b="1" i="1" dirty="0" smtClean="0">
                <a:solidFill>
                  <a:srgbClr val="002060"/>
                </a:solidFill>
              </a:rPr>
              <a:t>:</a:t>
            </a:r>
          </a:p>
          <a:p>
            <a:pPr algn="just"/>
            <a:r>
              <a:rPr lang="uk-UA" dirty="0" smtClean="0">
                <a:solidFill>
                  <a:srgbClr val="002060"/>
                </a:solidFill>
              </a:rPr>
              <a:t>• </a:t>
            </a:r>
            <a:r>
              <a:rPr lang="uk-UA" dirty="0">
                <a:solidFill>
                  <a:srgbClr val="002060"/>
                </a:solidFill>
              </a:rPr>
              <a:t>яка частина дози лікарської речовини в</a:t>
            </a:r>
            <a:r>
              <a:rPr lang="uk-UA" dirty="0" smtClean="0">
                <a:solidFill>
                  <a:srgbClr val="002060"/>
                </a:solidFill>
              </a:rPr>
              <a:t>смокталася;</a:t>
            </a:r>
          </a:p>
          <a:p>
            <a:pPr algn="just"/>
            <a:r>
              <a:rPr lang="uk-UA" dirty="0" smtClean="0">
                <a:solidFill>
                  <a:srgbClr val="002060"/>
                </a:solidFill>
              </a:rPr>
              <a:t> </a:t>
            </a:r>
            <a:r>
              <a:rPr lang="uk-UA" dirty="0">
                <a:solidFill>
                  <a:srgbClr val="002060"/>
                </a:solidFill>
              </a:rPr>
              <a:t>• як швидко відбувалося </a:t>
            </a:r>
            <a:r>
              <a:rPr lang="uk-UA" dirty="0" smtClean="0">
                <a:solidFill>
                  <a:srgbClr val="002060"/>
                </a:solidFill>
              </a:rPr>
              <a:t>всмоктування;</a:t>
            </a:r>
          </a:p>
          <a:p>
            <a:pPr algn="just"/>
            <a:r>
              <a:rPr lang="uk-UA" dirty="0" smtClean="0">
                <a:solidFill>
                  <a:srgbClr val="002060"/>
                </a:solidFill>
              </a:rPr>
              <a:t>• </a:t>
            </a:r>
            <a:r>
              <a:rPr lang="uk-UA" dirty="0">
                <a:solidFill>
                  <a:srgbClr val="002060"/>
                </a:solidFill>
              </a:rPr>
              <a:t>як довго лікарський речовина знаходилася в </a:t>
            </a:r>
            <a:r>
              <a:rPr lang="uk-UA" dirty="0" smtClean="0">
                <a:solidFill>
                  <a:srgbClr val="002060"/>
                </a:solidFill>
              </a:rPr>
              <a:t>організмі;</a:t>
            </a:r>
          </a:p>
          <a:p>
            <a:pPr algn="just"/>
            <a:r>
              <a:rPr lang="uk-UA" dirty="0" smtClean="0">
                <a:solidFill>
                  <a:srgbClr val="002060"/>
                </a:solidFill>
              </a:rPr>
              <a:t> </a:t>
            </a:r>
            <a:r>
              <a:rPr lang="uk-UA" dirty="0">
                <a:solidFill>
                  <a:srgbClr val="002060"/>
                </a:solidFill>
              </a:rPr>
              <a:t>• в якій концентрації лікарська речовина розподілилася у внутрішньому середовищі </a:t>
            </a:r>
            <a:r>
              <a:rPr lang="uk-UA" dirty="0" smtClean="0">
                <a:solidFill>
                  <a:srgbClr val="002060"/>
                </a:solidFill>
              </a:rPr>
              <a:t>організму.</a:t>
            </a:r>
            <a:endParaRPr lang="uk-UA" dirty="0">
              <a:solidFill>
                <a:srgbClr val="002060"/>
              </a:solidFill>
            </a:endParaRPr>
          </a:p>
        </p:txBody>
      </p:sp>
    </p:spTree>
    <p:extLst>
      <p:ext uri="{BB962C8B-B14F-4D97-AF65-F5344CB8AC3E}">
        <p14:creationId xmlns:p14="http://schemas.microsoft.com/office/powerpoint/2010/main" xmlns="" val="1119828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uk-UA" dirty="0">
                <a:solidFill>
                  <a:srgbClr val="002060"/>
                </a:solidFill>
              </a:rPr>
              <a:t>На </a:t>
            </a:r>
            <a:r>
              <a:rPr lang="uk-UA" dirty="0" err="1">
                <a:solidFill>
                  <a:srgbClr val="002060"/>
                </a:solidFill>
              </a:rPr>
              <a:t>біодоступність</a:t>
            </a:r>
            <a:r>
              <a:rPr lang="uk-UA" dirty="0">
                <a:solidFill>
                  <a:srgbClr val="002060"/>
                </a:solidFill>
              </a:rPr>
              <a:t> ЛЗ впливають такі чинники</a:t>
            </a:r>
            <a:r>
              <a:rPr lang="uk-UA" dirty="0" smtClean="0">
                <a:solidFill>
                  <a:srgbClr val="002060"/>
                </a:solidFill>
              </a:rPr>
              <a:t>:</a:t>
            </a:r>
            <a:endParaRPr lang="uk-UA" dirty="0"/>
          </a:p>
        </p:txBody>
      </p:sp>
      <p:sp>
        <p:nvSpPr>
          <p:cNvPr id="3" name="Объект 2"/>
          <p:cNvSpPr>
            <a:spLocks noGrp="1"/>
          </p:cNvSpPr>
          <p:nvPr>
            <p:ph idx="1"/>
          </p:nvPr>
        </p:nvSpPr>
        <p:spPr>
          <a:xfrm>
            <a:off x="111361" y="2204793"/>
            <a:ext cx="7153039" cy="3599316"/>
          </a:xfrm>
        </p:spPr>
        <p:txBody>
          <a:bodyPr>
            <a:normAutofit/>
          </a:bodyPr>
          <a:lstStyle/>
          <a:p>
            <a:pPr algn="just"/>
            <a:r>
              <a:rPr lang="uk-UA" sz="3200" dirty="0" smtClean="0">
                <a:solidFill>
                  <a:srgbClr val="002060"/>
                </a:solidFill>
              </a:rPr>
              <a:t>- </a:t>
            </a:r>
            <a:r>
              <a:rPr lang="uk-UA" sz="3200" dirty="0">
                <a:solidFill>
                  <a:srgbClr val="002060"/>
                </a:solidFill>
              </a:rPr>
              <a:t>шлях введення препарату (</a:t>
            </a:r>
            <a:r>
              <a:rPr lang="uk-UA" sz="3200" dirty="0" err="1">
                <a:solidFill>
                  <a:srgbClr val="002060"/>
                </a:solidFill>
              </a:rPr>
              <a:t>ентеральний</a:t>
            </a:r>
            <a:r>
              <a:rPr lang="uk-UA" sz="3200" dirty="0">
                <a:solidFill>
                  <a:srgbClr val="002060"/>
                </a:solidFill>
              </a:rPr>
              <a:t>, </a:t>
            </a:r>
            <a:r>
              <a:rPr lang="uk-UA" sz="3200" dirty="0" err="1">
                <a:solidFill>
                  <a:srgbClr val="002060"/>
                </a:solidFill>
              </a:rPr>
              <a:t>парентеральний</a:t>
            </a:r>
            <a:r>
              <a:rPr lang="uk-UA" sz="3200" dirty="0" smtClean="0">
                <a:solidFill>
                  <a:srgbClr val="002060"/>
                </a:solidFill>
              </a:rPr>
              <a:t>);</a:t>
            </a:r>
          </a:p>
          <a:p>
            <a:pPr algn="just"/>
            <a:r>
              <a:rPr lang="uk-UA" sz="3200" dirty="0" smtClean="0">
                <a:solidFill>
                  <a:srgbClr val="002060"/>
                </a:solidFill>
              </a:rPr>
              <a:t>- </a:t>
            </a:r>
            <a:r>
              <a:rPr lang="uk-UA" sz="3200" dirty="0">
                <a:solidFill>
                  <a:srgbClr val="002060"/>
                </a:solidFill>
              </a:rPr>
              <a:t>особливості організму хворого</a:t>
            </a:r>
            <a:r>
              <a:rPr lang="uk-UA" sz="3200" dirty="0" smtClean="0">
                <a:solidFill>
                  <a:srgbClr val="002060"/>
                </a:solidFill>
              </a:rPr>
              <a:t>;</a:t>
            </a:r>
          </a:p>
          <a:p>
            <a:pPr algn="just"/>
            <a:r>
              <a:rPr lang="uk-UA" sz="3200" dirty="0" smtClean="0">
                <a:solidFill>
                  <a:srgbClr val="002060"/>
                </a:solidFill>
              </a:rPr>
              <a:t>- </a:t>
            </a:r>
            <a:r>
              <a:rPr lang="uk-UA" sz="3200" dirty="0" err="1">
                <a:solidFill>
                  <a:srgbClr val="002060"/>
                </a:solidFill>
              </a:rPr>
              <a:t>біофармацевтичні</a:t>
            </a:r>
            <a:r>
              <a:rPr lang="uk-UA" sz="3200" dirty="0">
                <a:solidFill>
                  <a:srgbClr val="002060"/>
                </a:solidFill>
              </a:rPr>
              <a:t> чинники (структура </a:t>
            </a:r>
            <a:r>
              <a:rPr lang="uk-UA" sz="3200" dirty="0" smtClean="0">
                <a:solidFill>
                  <a:srgbClr val="002060"/>
                </a:solidFill>
              </a:rPr>
              <a:t>ЛР, </a:t>
            </a:r>
            <a:r>
              <a:rPr lang="uk-UA" sz="3200" dirty="0">
                <a:solidFill>
                  <a:srgbClr val="002060"/>
                </a:solidFill>
              </a:rPr>
              <a:t>склад лікарської форми, особливості технології </a:t>
            </a:r>
            <a:r>
              <a:rPr lang="uk-UA" sz="3200" dirty="0" smtClean="0">
                <a:solidFill>
                  <a:srgbClr val="002060"/>
                </a:solidFill>
              </a:rPr>
              <a:t>виробництва</a:t>
            </a:r>
            <a:r>
              <a:rPr lang="en-US" sz="3200" dirty="0">
                <a:solidFill>
                  <a:srgbClr val="002060"/>
                </a:solidFill>
              </a:rPr>
              <a:t>.</a:t>
            </a:r>
            <a:endParaRPr lang="uk-UA" sz="3200" dirty="0">
              <a:solidFill>
                <a:srgbClr val="002060"/>
              </a:solidFill>
            </a:endParaRPr>
          </a:p>
        </p:txBody>
      </p:sp>
      <p:pic>
        <p:nvPicPr>
          <p:cNvPr id="3074" name="Picture 2" descr="http://vmede.org/sait/content/Farm_texnologiya_bzg_ls_gavrilov_2010/img/2248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454661" y="3122526"/>
            <a:ext cx="4465797" cy="288170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7264400" y="2199196"/>
            <a:ext cx="4846320" cy="923330"/>
          </a:xfrm>
          <a:prstGeom prst="rect">
            <a:avLst/>
          </a:prstGeom>
        </p:spPr>
        <p:txBody>
          <a:bodyPr wrap="square">
            <a:spAutoFit/>
          </a:bodyPr>
          <a:lstStyle/>
          <a:p>
            <a:pPr algn="just"/>
            <a:r>
              <a:rPr lang="uk-UA" i="1" dirty="0" smtClean="0">
                <a:solidFill>
                  <a:srgbClr val="002060"/>
                </a:solidFill>
              </a:rPr>
              <a:t>Динаміка зміни концентрації будь-якого ЛВ характеризується приблизно однаковою залежністю</a:t>
            </a:r>
            <a:endParaRPr lang="uk-UA" i="1" dirty="0">
              <a:solidFill>
                <a:srgbClr val="002060"/>
              </a:solidFill>
            </a:endParaRPr>
          </a:p>
        </p:txBody>
      </p:sp>
    </p:spTree>
    <p:extLst>
      <p:ext uri="{BB962C8B-B14F-4D97-AF65-F5344CB8AC3E}">
        <p14:creationId xmlns:p14="http://schemas.microsoft.com/office/powerpoint/2010/main" xmlns="" val="1322384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002060"/>
                </a:solidFill>
              </a:rPr>
              <a:t>Методу </a:t>
            </a:r>
            <a:r>
              <a:rPr lang="ru-RU" dirty="0" err="1">
                <a:solidFill>
                  <a:srgbClr val="002060"/>
                </a:solidFill>
              </a:rPr>
              <a:t>визначення</a:t>
            </a:r>
            <a:r>
              <a:rPr lang="ru-RU" dirty="0">
                <a:solidFill>
                  <a:srgbClr val="002060"/>
                </a:solidFill>
              </a:rPr>
              <a:t> </a:t>
            </a:r>
            <a:r>
              <a:rPr lang="ru-RU" dirty="0" err="1">
                <a:solidFill>
                  <a:srgbClr val="002060"/>
                </a:solidFill>
              </a:rPr>
              <a:t>біодоступності</a:t>
            </a:r>
            <a:endParaRPr lang="uk-UA" dirty="0"/>
          </a:p>
        </p:txBody>
      </p:sp>
      <p:sp>
        <p:nvSpPr>
          <p:cNvPr id="3" name="Объект 2"/>
          <p:cNvSpPr>
            <a:spLocks noGrp="1"/>
          </p:cNvSpPr>
          <p:nvPr>
            <p:ph idx="1"/>
          </p:nvPr>
        </p:nvSpPr>
        <p:spPr>
          <a:xfrm>
            <a:off x="0" y="2062480"/>
            <a:ext cx="12029440" cy="4643120"/>
          </a:xfrm>
        </p:spPr>
        <p:txBody>
          <a:bodyPr>
            <a:noAutofit/>
          </a:bodyPr>
          <a:lstStyle/>
          <a:p>
            <a:pPr marL="0" indent="0" algn="just">
              <a:buNone/>
            </a:pPr>
            <a:r>
              <a:rPr lang="ru-RU" dirty="0">
                <a:solidFill>
                  <a:srgbClr val="002060"/>
                </a:solidFill>
              </a:rPr>
              <a:t>Два методу </a:t>
            </a:r>
            <a:r>
              <a:rPr lang="ru-RU" dirty="0" err="1">
                <a:solidFill>
                  <a:srgbClr val="002060"/>
                </a:solidFill>
              </a:rPr>
              <a:t>визначення</a:t>
            </a:r>
            <a:r>
              <a:rPr lang="ru-RU" dirty="0">
                <a:solidFill>
                  <a:srgbClr val="002060"/>
                </a:solidFill>
              </a:rPr>
              <a:t> </a:t>
            </a:r>
            <a:r>
              <a:rPr lang="ru-RU" dirty="0" err="1">
                <a:solidFill>
                  <a:srgbClr val="002060"/>
                </a:solidFill>
              </a:rPr>
              <a:t>біодоступності</a:t>
            </a:r>
            <a:r>
              <a:rPr lang="ru-RU" dirty="0" smtClean="0">
                <a:solidFill>
                  <a:srgbClr val="002060"/>
                </a:solidFill>
              </a:rPr>
              <a:t>:</a:t>
            </a:r>
            <a:endParaRPr lang="en-US" dirty="0" smtClean="0">
              <a:solidFill>
                <a:srgbClr val="002060"/>
              </a:solidFill>
            </a:endParaRPr>
          </a:p>
          <a:p>
            <a:pPr algn="just"/>
            <a:r>
              <a:rPr lang="ru-RU" dirty="0" err="1" smtClean="0">
                <a:solidFill>
                  <a:srgbClr val="002060"/>
                </a:solidFill>
              </a:rPr>
              <a:t>Фармакокінетичний</a:t>
            </a:r>
            <a:r>
              <a:rPr lang="ru-RU" dirty="0" smtClean="0">
                <a:solidFill>
                  <a:srgbClr val="002060"/>
                </a:solidFill>
              </a:rPr>
              <a:t> </a:t>
            </a:r>
            <a:r>
              <a:rPr lang="ru-RU" dirty="0">
                <a:solidFill>
                  <a:srgbClr val="002060"/>
                </a:solidFill>
              </a:rPr>
              <a:t>метод</a:t>
            </a:r>
            <a:r>
              <a:rPr lang="ru-RU" dirty="0" smtClean="0">
                <a:solidFill>
                  <a:srgbClr val="002060"/>
                </a:solidFill>
              </a:rPr>
              <a:t>;</a:t>
            </a:r>
            <a:endParaRPr lang="en-US" dirty="0" smtClean="0">
              <a:solidFill>
                <a:srgbClr val="002060"/>
              </a:solidFill>
            </a:endParaRPr>
          </a:p>
          <a:p>
            <a:pPr algn="just"/>
            <a:r>
              <a:rPr lang="ru-RU" dirty="0" err="1" smtClean="0">
                <a:solidFill>
                  <a:srgbClr val="002060"/>
                </a:solidFill>
              </a:rPr>
              <a:t>Фармакодинамічний</a:t>
            </a:r>
            <a:r>
              <a:rPr lang="ru-RU" dirty="0" smtClean="0">
                <a:solidFill>
                  <a:srgbClr val="002060"/>
                </a:solidFill>
              </a:rPr>
              <a:t> </a:t>
            </a:r>
            <a:r>
              <a:rPr lang="ru-RU" dirty="0">
                <a:solidFill>
                  <a:srgbClr val="002060"/>
                </a:solidFill>
              </a:rPr>
              <a:t>метод</a:t>
            </a:r>
            <a:r>
              <a:rPr lang="ru-RU" dirty="0" smtClean="0">
                <a:solidFill>
                  <a:srgbClr val="002060"/>
                </a:solidFill>
              </a:rPr>
              <a:t>;</a:t>
            </a:r>
            <a:endParaRPr lang="en-US" dirty="0" smtClean="0">
              <a:solidFill>
                <a:srgbClr val="002060"/>
              </a:solidFill>
            </a:endParaRPr>
          </a:p>
          <a:p>
            <a:pPr algn="just"/>
            <a:r>
              <a:rPr lang="uk-UA" b="1" i="1" dirty="0" err="1">
                <a:solidFill>
                  <a:srgbClr val="002060"/>
                </a:solidFill>
              </a:rPr>
              <a:t>Фармакокінетичний</a:t>
            </a:r>
            <a:r>
              <a:rPr lang="uk-UA" b="1" i="1" dirty="0">
                <a:solidFill>
                  <a:srgbClr val="002060"/>
                </a:solidFill>
              </a:rPr>
              <a:t> метод </a:t>
            </a:r>
            <a:r>
              <a:rPr lang="uk-UA" dirty="0">
                <a:solidFill>
                  <a:srgbClr val="002060"/>
                </a:solidFill>
              </a:rPr>
              <a:t>заснований на вимірюванні зміни концентрації лікарської речовини в плазмі крові в часі або шляхом визначення загальної кількості лікарської речовини або його метаболітів, що виділилися з сечею після введення однієї або повторних </a:t>
            </a:r>
            <a:r>
              <a:rPr lang="uk-UA" dirty="0" smtClean="0">
                <a:solidFill>
                  <a:srgbClr val="002060"/>
                </a:solidFill>
              </a:rPr>
              <a:t>доз.</a:t>
            </a:r>
            <a:endParaRPr lang="en-US" dirty="0" smtClean="0">
              <a:solidFill>
                <a:srgbClr val="002060"/>
              </a:solidFill>
            </a:endParaRPr>
          </a:p>
          <a:p>
            <a:pPr algn="just"/>
            <a:r>
              <a:rPr lang="ru-RU" b="1" i="1" dirty="0" err="1">
                <a:solidFill>
                  <a:srgbClr val="002060"/>
                </a:solidFill>
              </a:rPr>
              <a:t>Фармакодинамічний</a:t>
            </a:r>
            <a:r>
              <a:rPr lang="ru-RU" b="1" i="1" dirty="0">
                <a:solidFill>
                  <a:srgbClr val="002060"/>
                </a:solidFill>
              </a:rPr>
              <a:t> метод </a:t>
            </a:r>
            <a:r>
              <a:rPr lang="ru-RU" dirty="0" err="1">
                <a:solidFill>
                  <a:srgbClr val="002060"/>
                </a:solidFill>
              </a:rPr>
              <a:t>заснований</a:t>
            </a:r>
            <a:r>
              <a:rPr lang="ru-RU" dirty="0">
                <a:solidFill>
                  <a:srgbClr val="002060"/>
                </a:solidFill>
              </a:rPr>
              <a:t> на </a:t>
            </a:r>
            <a:r>
              <a:rPr lang="ru-RU" dirty="0" err="1">
                <a:solidFill>
                  <a:srgbClr val="002060"/>
                </a:solidFill>
              </a:rPr>
              <a:t>вимірюванні</a:t>
            </a:r>
            <a:r>
              <a:rPr lang="ru-RU" dirty="0">
                <a:solidFill>
                  <a:srgbClr val="002060"/>
                </a:solidFill>
              </a:rPr>
              <a:t> </a:t>
            </a:r>
            <a:r>
              <a:rPr lang="ru-RU" dirty="0" err="1" smtClean="0">
                <a:solidFill>
                  <a:srgbClr val="002060"/>
                </a:solidFill>
              </a:rPr>
              <a:t>фармакодинамичних</a:t>
            </a:r>
            <a:r>
              <a:rPr lang="ru-RU" dirty="0" smtClean="0">
                <a:solidFill>
                  <a:srgbClr val="002060"/>
                </a:solidFill>
              </a:rPr>
              <a:t> </a:t>
            </a:r>
            <a:r>
              <a:rPr lang="ru-RU" dirty="0" err="1">
                <a:solidFill>
                  <a:srgbClr val="002060"/>
                </a:solidFill>
              </a:rPr>
              <a:t>або</a:t>
            </a:r>
            <a:r>
              <a:rPr lang="ru-RU" dirty="0">
                <a:solidFill>
                  <a:srgbClr val="002060"/>
                </a:solidFill>
              </a:rPr>
              <a:t> </a:t>
            </a:r>
            <a:r>
              <a:rPr lang="ru-RU" dirty="0" err="1">
                <a:solidFill>
                  <a:srgbClr val="002060"/>
                </a:solidFill>
              </a:rPr>
              <a:t>біохімічних</a:t>
            </a:r>
            <a:r>
              <a:rPr lang="ru-RU" dirty="0">
                <a:solidFill>
                  <a:srgbClr val="002060"/>
                </a:solidFill>
              </a:rPr>
              <a:t> </a:t>
            </a:r>
            <a:r>
              <a:rPr lang="ru-RU" dirty="0" err="1" smtClean="0">
                <a:solidFill>
                  <a:srgbClr val="002060"/>
                </a:solidFill>
              </a:rPr>
              <a:t>реакціях</a:t>
            </a:r>
            <a:r>
              <a:rPr lang="ru-RU" dirty="0" smtClean="0">
                <a:solidFill>
                  <a:srgbClr val="002060"/>
                </a:solidFill>
              </a:rPr>
              <a:t> </a:t>
            </a:r>
            <a:r>
              <a:rPr lang="ru-RU" dirty="0">
                <a:solidFill>
                  <a:srgbClr val="002060"/>
                </a:solidFill>
              </a:rPr>
              <a:t>на </a:t>
            </a:r>
            <a:r>
              <a:rPr lang="ru-RU" dirty="0" err="1" smtClean="0">
                <a:solidFill>
                  <a:srgbClr val="002060"/>
                </a:solidFill>
              </a:rPr>
              <a:t>лікарську</a:t>
            </a:r>
            <a:r>
              <a:rPr lang="ru-RU" dirty="0" smtClean="0">
                <a:solidFill>
                  <a:srgbClr val="002060"/>
                </a:solidFill>
              </a:rPr>
              <a:t> </a:t>
            </a:r>
            <a:r>
              <a:rPr lang="ru-RU" dirty="0" err="1" smtClean="0">
                <a:solidFill>
                  <a:srgbClr val="002060"/>
                </a:solidFill>
              </a:rPr>
              <a:t>речовину</a:t>
            </a:r>
            <a:r>
              <a:rPr lang="ru-RU" dirty="0" smtClean="0">
                <a:solidFill>
                  <a:srgbClr val="002060"/>
                </a:solidFill>
              </a:rPr>
              <a:t> </a:t>
            </a:r>
            <a:r>
              <a:rPr lang="ru-RU" dirty="0" err="1">
                <a:solidFill>
                  <a:srgbClr val="002060"/>
                </a:solidFill>
              </a:rPr>
              <a:t>або</a:t>
            </a:r>
            <a:r>
              <a:rPr lang="ru-RU" dirty="0">
                <a:solidFill>
                  <a:srgbClr val="002060"/>
                </a:solidFill>
              </a:rPr>
              <a:t> </a:t>
            </a:r>
            <a:r>
              <a:rPr lang="ru-RU" dirty="0" err="1">
                <a:solidFill>
                  <a:srgbClr val="002060"/>
                </a:solidFill>
              </a:rPr>
              <a:t>його</a:t>
            </a:r>
            <a:r>
              <a:rPr lang="ru-RU" dirty="0">
                <a:solidFill>
                  <a:srgbClr val="002060"/>
                </a:solidFill>
              </a:rPr>
              <a:t> </a:t>
            </a:r>
            <a:r>
              <a:rPr lang="ru-RU" dirty="0" err="1">
                <a:solidFill>
                  <a:srgbClr val="002060"/>
                </a:solidFill>
              </a:rPr>
              <a:t>активні</a:t>
            </a:r>
            <a:r>
              <a:rPr lang="ru-RU" dirty="0">
                <a:solidFill>
                  <a:srgbClr val="002060"/>
                </a:solidFill>
              </a:rPr>
              <a:t> </a:t>
            </a:r>
            <a:r>
              <a:rPr lang="ru-RU" dirty="0" err="1">
                <a:solidFill>
                  <a:srgbClr val="002060"/>
                </a:solidFill>
              </a:rPr>
              <a:t>метаболіти</a:t>
            </a:r>
            <a:r>
              <a:rPr lang="ru-RU" dirty="0">
                <a:solidFill>
                  <a:srgbClr val="002060"/>
                </a:solidFill>
              </a:rPr>
              <a:t>. </a:t>
            </a:r>
            <a:r>
              <a:rPr lang="ru-RU" dirty="0" err="1">
                <a:solidFill>
                  <a:srgbClr val="002060"/>
                </a:solidFill>
              </a:rPr>
              <a:t>Другий</a:t>
            </a:r>
            <a:r>
              <a:rPr lang="ru-RU" dirty="0">
                <a:solidFill>
                  <a:srgbClr val="002060"/>
                </a:solidFill>
              </a:rPr>
              <a:t> метод є </a:t>
            </a:r>
            <a:r>
              <a:rPr lang="ru-RU" dirty="0" err="1">
                <a:solidFill>
                  <a:srgbClr val="002060"/>
                </a:solidFill>
              </a:rPr>
              <a:t>більш</a:t>
            </a:r>
            <a:r>
              <a:rPr lang="ru-RU" dirty="0">
                <a:solidFill>
                  <a:srgbClr val="002060"/>
                </a:solidFill>
              </a:rPr>
              <a:t> </a:t>
            </a:r>
            <a:r>
              <a:rPr lang="ru-RU" dirty="0" err="1">
                <a:solidFill>
                  <a:srgbClr val="002060"/>
                </a:solidFill>
              </a:rPr>
              <a:t>складним</a:t>
            </a:r>
            <a:r>
              <a:rPr lang="ru-RU" dirty="0">
                <a:solidFill>
                  <a:srgbClr val="002060"/>
                </a:solidFill>
              </a:rPr>
              <a:t>, тому </a:t>
            </a:r>
            <a:r>
              <a:rPr lang="ru-RU" dirty="0" err="1">
                <a:solidFill>
                  <a:srgbClr val="002060"/>
                </a:solidFill>
              </a:rPr>
              <a:t>визначення</a:t>
            </a:r>
            <a:r>
              <a:rPr lang="ru-RU" dirty="0">
                <a:solidFill>
                  <a:srgbClr val="002060"/>
                </a:solidFill>
              </a:rPr>
              <a:t> БД </a:t>
            </a:r>
            <a:r>
              <a:rPr lang="ru-RU" dirty="0" err="1">
                <a:solidFill>
                  <a:srgbClr val="002060"/>
                </a:solidFill>
              </a:rPr>
              <a:t>частіше</a:t>
            </a:r>
            <a:r>
              <a:rPr lang="ru-RU" dirty="0">
                <a:solidFill>
                  <a:srgbClr val="002060"/>
                </a:solidFill>
              </a:rPr>
              <a:t> проводиться за </a:t>
            </a:r>
            <a:r>
              <a:rPr lang="ru-RU" dirty="0" err="1">
                <a:solidFill>
                  <a:srgbClr val="002060"/>
                </a:solidFill>
              </a:rPr>
              <a:t>допомогою</a:t>
            </a:r>
            <a:r>
              <a:rPr lang="ru-RU" dirty="0">
                <a:solidFill>
                  <a:srgbClr val="002060"/>
                </a:solidFill>
              </a:rPr>
              <a:t> </a:t>
            </a:r>
            <a:r>
              <a:rPr lang="ru-RU" dirty="0" err="1">
                <a:solidFill>
                  <a:srgbClr val="002060"/>
                </a:solidFill>
              </a:rPr>
              <a:t>фармакокінетичного</a:t>
            </a:r>
            <a:r>
              <a:rPr lang="ru-RU" dirty="0">
                <a:solidFill>
                  <a:srgbClr val="002060"/>
                </a:solidFill>
              </a:rPr>
              <a:t> методу.</a:t>
            </a:r>
            <a:endParaRPr lang="uk-UA" dirty="0">
              <a:solidFill>
                <a:srgbClr val="002060"/>
              </a:solidFill>
            </a:endParaRPr>
          </a:p>
        </p:txBody>
      </p:sp>
    </p:spTree>
    <p:extLst>
      <p:ext uri="{BB962C8B-B14F-4D97-AF65-F5344CB8AC3E}">
        <p14:creationId xmlns:p14="http://schemas.microsoft.com/office/powerpoint/2010/main" xmlns="" val="4256501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dirty="0">
                <a:solidFill>
                  <a:srgbClr val="002060"/>
                </a:solidFill>
              </a:rPr>
              <a:t>Основні параметри фармакокінетики, які використовуються при вивченні </a:t>
            </a:r>
            <a:r>
              <a:rPr lang="uk-UA" dirty="0" err="1">
                <a:solidFill>
                  <a:srgbClr val="002060"/>
                </a:solidFill>
              </a:rPr>
              <a:t>біодоступності</a:t>
            </a:r>
            <a:r>
              <a:rPr lang="uk-UA" dirty="0">
                <a:solidFill>
                  <a:srgbClr val="002060"/>
                </a:solidFill>
              </a:rPr>
              <a:t> лікарських препаратів</a:t>
            </a:r>
          </a:p>
        </p:txBody>
      </p:sp>
      <p:sp>
        <p:nvSpPr>
          <p:cNvPr id="3" name="Объект 2"/>
          <p:cNvSpPr>
            <a:spLocks noGrp="1"/>
          </p:cNvSpPr>
          <p:nvPr>
            <p:ph idx="1"/>
          </p:nvPr>
        </p:nvSpPr>
        <p:spPr>
          <a:xfrm>
            <a:off x="172321" y="2336873"/>
            <a:ext cx="6208159" cy="3599316"/>
          </a:xfrm>
        </p:spPr>
        <p:txBody>
          <a:bodyPr>
            <a:normAutofit lnSpcReduction="10000"/>
          </a:bodyPr>
          <a:lstStyle/>
          <a:p>
            <a:pPr lvl="0" algn="just"/>
            <a:r>
              <a:rPr lang="uk-UA" dirty="0">
                <a:solidFill>
                  <a:srgbClr val="002060"/>
                </a:solidFill>
              </a:rPr>
              <a:t>максимум (пік) концентрації лікарської речовини в крові;</a:t>
            </a:r>
            <a:endParaRPr lang="ru-RU" dirty="0">
              <a:solidFill>
                <a:srgbClr val="002060"/>
              </a:solidFill>
            </a:endParaRPr>
          </a:p>
          <a:p>
            <a:pPr lvl="0" algn="just"/>
            <a:r>
              <a:rPr lang="uk-UA" dirty="0">
                <a:solidFill>
                  <a:srgbClr val="002060"/>
                </a:solidFill>
              </a:rPr>
              <a:t>час досягнення максимальної концентрації;</a:t>
            </a:r>
            <a:endParaRPr lang="ru-RU" dirty="0">
              <a:solidFill>
                <a:srgbClr val="002060"/>
              </a:solidFill>
            </a:endParaRPr>
          </a:p>
          <a:p>
            <a:pPr algn="just"/>
            <a:r>
              <a:rPr lang="uk-UA" dirty="0">
                <a:solidFill>
                  <a:srgbClr val="002060"/>
                </a:solidFill>
              </a:rPr>
              <a:t>площа під кривою зміни концентрації лікарської речовини в плазмі або сироватці крові в </a:t>
            </a:r>
            <a:r>
              <a:rPr lang="uk-UA" dirty="0" smtClean="0">
                <a:solidFill>
                  <a:srgbClr val="002060"/>
                </a:solidFill>
              </a:rPr>
              <a:t>часі</a:t>
            </a:r>
            <a:r>
              <a:rPr lang="en-US" dirty="0" smtClean="0">
                <a:solidFill>
                  <a:srgbClr val="002060"/>
                </a:solidFill>
              </a:rPr>
              <a:t> </a:t>
            </a:r>
            <a:r>
              <a:rPr lang="uk-UA" dirty="0" smtClean="0">
                <a:solidFill>
                  <a:srgbClr val="002060"/>
                </a:solidFill>
              </a:rPr>
              <a:t>(AUC)</a:t>
            </a:r>
            <a:r>
              <a:rPr lang="en-US" dirty="0" smtClean="0">
                <a:solidFill>
                  <a:srgbClr val="002060"/>
                </a:solidFill>
              </a:rPr>
              <a:t>-</a:t>
            </a:r>
            <a:r>
              <a:rPr lang="uk-UA" dirty="0" smtClean="0">
                <a:solidFill>
                  <a:srgbClr val="002060"/>
                </a:solidFill>
              </a:rPr>
              <a:t> </a:t>
            </a:r>
            <a:r>
              <a:rPr lang="uk-UA" dirty="0">
                <a:solidFill>
                  <a:srgbClr val="002060"/>
                </a:solidFill>
              </a:rPr>
              <a:t>відображає кількість лікарської речовини, що надійшла в кров після одноразового введення препарату.</a:t>
            </a:r>
            <a:endParaRPr lang="ru-RU" dirty="0">
              <a:solidFill>
                <a:srgbClr val="002060"/>
              </a:solidFill>
            </a:endParaRPr>
          </a:p>
          <a:p>
            <a:pPr lvl="0" algn="just"/>
            <a:endParaRPr lang="ru-RU" dirty="0">
              <a:solidFill>
                <a:srgbClr val="002060"/>
              </a:solidFill>
            </a:endParaRPr>
          </a:p>
          <a:p>
            <a:pPr algn="just"/>
            <a:endParaRPr lang="uk-UA" dirty="0">
              <a:solidFill>
                <a:srgbClr val="002060"/>
              </a:solidFill>
            </a:endParaRPr>
          </a:p>
        </p:txBody>
      </p:sp>
      <p:pic>
        <p:nvPicPr>
          <p:cNvPr id="4" name="Рисунок 3"/>
          <p:cNvPicPr/>
          <p:nvPr/>
        </p:nvPicPr>
        <p:blipFill>
          <a:blip r:embed="rId2">
            <a:extLst>
              <a:ext uri="{28A0092B-C50C-407E-A947-70E740481C1C}">
                <a14:useLocalDpi xmlns:a14="http://schemas.microsoft.com/office/drawing/2010/main" xmlns="" val="0"/>
              </a:ext>
            </a:extLst>
          </a:blip>
          <a:srcRect/>
          <a:stretch>
            <a:fillRect/>
          </a:stretch>
        </p:blipFill>
        <p:spPr bwMode="auto">
          <a:xfrm>
            <a:off x="6821170" y="2336872"/>
            <a:ext cx="5015230" cy="2052247"/>
          </a:xfrm>
          <a:prstGeom prst="rect">
            <a:avLst/>
          </a:prstGeom>
          <a:noFill/>
          <a:ln>
            <a:noFill/>
          </a:ln>
        </p:spPr>
      </p:pic>
      <p:sp>
        <p:nvSpPr>
          <p:cNvPr id="5" name="Прямоугольник 4"/>
          <p:cNvSpPr/>
          <p:nvPr/>
        </p:nvSpPr>
        <p:spPr>
          <a:xfrm>
            <a:off x="6593840" y="4735860"/>
            <a:ext cx="6096000" cy="1200329"/>
          </a:xfrm>
          <a:prstGeom prst="rect">
            <a:avLst/>
          </a:prstGeom>
        </p:spPr>
        <p:txBody>
          <a:bodyPr>
            <a:spAutoFit/>
          </a:bodyPr>
          <a:lstStyle/>
          <a:p>
            <a:pPr algn="just">
              <a:spcAft>
                <a:spcPts val="0"/>
              </a:spcAft>
            </a:pPr>
            <a:r>
              <a:rPr lang="uk-UA" dirty="0">
                <a:solidFill>
                  <a:srgbClr val="002060"/>
                </a:solidFill>
                <a:latin typeface="Times New Roman" panose="02020603050405020304" pitchFamily="18" charset="0"/>
                <a:ea typeface="Times New Roman" panose="02020603050405020304" pitchFamily="18" charset="0"/>
              </a:rPr>
              <a:t>1 - максимальна концентрація (С);</a:t>
            </a:r>
            <a:endParaRPr lang="ru-RU" sz="1100" dirty="0" smtClean="0">
              <a:solidFill>
                <a:srgbClr val="002060"/>
              </a:solidFill>
              <a:effectLst/>
              <a:latin typeface="Times New Roman" panose="02020603050405020304" pitchFamily="18" charset="0"/>
              <a:ea typeface="Times New Roman" panose="02020603050405020304" pitchFamily="18" charset="0"/>
            </a:endParaRPr>
          </a:p>
          <a:p>
            <a:pPr algn="just">
              <a:spcAft>
                <a:spcPts val="0"/>
              </a:spcAft>
            </a:pPr>
            <a:r>
              <a:rPr lang="uk-UA" dirty="0">
                <a:solidFill>
                  <a:srgbClr val="002060"/>
                </a:solidFill>
                <a:latin typeface="Times New Roman" panose="02020603050405020304" pitchFamily="18" charset="0"/>
                <a:ea typeface="Times New Roman" panose="02020603050405020304" pitchFamily="18" charset="0"/>
              </a:rPr>
              <a:t>2 - пік;</a:t>
            </a:r>
            <a:endParaRPr lang="ru-RU" sz="1100" dirty="0" smtClean="0">
              <a:solidFill>
                <a:srgbClr val="002060"/>
              </a:solidFill>
              <a:effectLst/>
              <a:latin typeface="Times New Roman" panose="02020603050405020304" pitchFamily="18" charset="0"/>
              <a:ea typeface="Times New Roman" panose="02020603050405020304" pitchFamily="18" charset="0"/>
            </a:endParaRPr>
          </a:p>
          <a:p>
            <a:pPr algn="just">
              <a:spcAft>
                <a:spcPts val="0"/>
              </a:spcAft>
            </a:pPr>
            <a:r>
              <a:rPr lang="uk-UA" dirty="0">
                <a:solidFill>
                  <a:srgbClr val="002060"/>
                </a:solidFill>
                <a:latin typeface="Times New Roman" panose="02020603050405020304" pitchFamily="18" charset="0"/>
                <a:ea typeface="Times New Roman" panose="02020603050405020304" pitchFamily="18" charset="0"/>
              </a:rPr>
              <a:t>3 - час (t) досягнення максимальної концентрації;</a:t>
            </a:r>
            <a:endParaRPr lang="ru-RU" sz="1100" dirty="0" smtClean="0">
              <a:solidFill>
                <a:srgbClr val="002060"/>
              </a:solidFill>
              <a:effectLst/>
              <a:latin typeface="Times New Roman" panose="02020603050405020304" pitchFamily="18" charset="0"/>
              <a:ea typeface="Times New Roman" panose="02020603050405020304" pitchFamily="18" charset="0"/>
            </a:endParaRPr>
          </a:p>
          <a:p>
            <a:pPr algn="just">
              <a:spcAft>
                <a:spcPts val="0"/>
              </a:spcAft>
            </a:pPr>
            <a:r>
              <a:rPr lang="uk-UA" dirty="0">
                <a:solidFill>
                  <a:srgbClr val="002060"/>
                </a:solidFill>
                <a:latin typeface="Times New Roman" panose="02020603050405020304" pitchFamily="18" charset="0"/>
                <a:ea typeface="Times New Roman" panose="02020603050405020304" pitchFamily="18" charset="0"/>
              </a:rPr>
              <a:t>4 - площа під кривою «концентрація </a:t>
            </a:r>
            <a:r>
              <a:rPr lang="uk-UA" dirty="0" smtClean="0">
                <a:solidFill>
                  <a:srgbClr val="002060"/>
                </a:solidFill>
                <a:latin typeface="Times New Roman" panose="02020603050405020304" pitchFamily="18" charset="0"/>
                <a:ea typeface="Times New Roman" panose="02020603050405020304" pitchFamily="18" charset="0"/>
              </a:rPr>
              <a:t> </a:t>
            </a:r>
            <a:r>
              <a:rPr lang="uk-UA" dirty="0">
                <a:solidFill>
                  <a:srgbClr val="002060"/>
                </a:solidFill>
                <a:latin typeface="Times New Roman" panose="02020603050405020304" pitchFamily="18" charset="0"/>
                <a:ea typeface="Times New Roman" panose="02020603050405020304" pitchFamily="18" charset="0"/>
              </a:rPr>
              <a:t>- час».</a:t>
            </a:r>
            <a:endParaRPr lang="ru-RU" sz="1100" dirty="0">
              <a:solidFill>
                <a:srgbClr val="00206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669607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2060"/>
                </a:solidFill>
              </a:rPr>
              <a:t>Міра біологічної доступності</a:t>
            </a:r>
            <a:endParaRPr lang="uk-UA" b="1" dirty="0">
              <a:solidFill>
                <a:srgbClr val="002060"/>
              </a:solidFill>
            </a:endParaRPr>
          </a:p>
        </p:txBody>
      </p:sp>
      <mc:AlternateContent xmlns:mc="http://schemas.openxmlformats.org/markup-compatibility/2006">
        <mc:Choice xmlns:a14="http://schemas.microsoft.com/office/drawing/2010/main" xmlns="" Requires="a14">
          <p:sp>
            <p:nvSpPr>
              <p:cNvPr id="3" name="Объект 2"/>
              <p:cNvSpPr>
                <a:spLocks noGrp="1"/>
              </p:cNvSpPr>
              <p:nvPr>
                <p:ph idx="1"/>
              </p:nvPr>
            </p:nvSpPr>
            <p:spPr>
              <a:xfrm>
                <a:off x="0" y="2340465"/>
                <a:ext cx="8606672" cy="4790912"/>
              </a:xfrm>
            </p:spPr>
            <p:txBody>
              <a:bodyPr>
                <a:normAutofit fontScale="85000" lnSpcReduction="20000"/>
              </a:bodyPr>
              <a:lstStyle/>
              <a:p>
                <a:pPr algn="just"/>
                <a:r>
                  <a:rPr lang="uk-UA" sz="2600" dirty="0" smtClean="0">
                    <a:solidFill>
                      <a:srgbClr val="002060"/>
                    </a:solidFill>
                  </a:rPr>
                  <a:t>У відповідності з рекомендаціями ВООЗ ООН </a:t>
                </a:r>
                <a:r>
                  <a:rPr lang="uk-UA" sz="2600" b="1" u="sng" dirty="0">
                    <a:solidFill>
                      <a:srgbClr val="7030A0"/>
                    </a:solidFill>
                  </a:rPr>
                  <a:t>мірою біологічної доступності </a:t>
                </a:r>
                <a:r>
                  <a:rPr lang="uk-UA" sz="2600" dirty="0">
                    <a:solidFill>
                      <a:srgbClr val="002060"/>
                    </a:solidFill>
                  </a:rPr>
                  <a:t>є </a:t>
                </a:r>
                <a:r>
                  <a:rPr lang="uk-UA" sz="2600" i="1" u="sng" dirty="0">
                    <a:solidFill>
                      <a:srgbClr val="002060"/>
                    </a:solidFill>
                  </a:rPr>
                  <a:t>відношення (у відсотках) кількості лікарської речовини, що всмокталася, призначеної в досліджуваній лікарській формі (А), до кількості лікарської речовини, що всмокталася, призначеної в тій же дозі, але у вигляді </a:t>
                </a:r>
                <a:r>
                  <a:rPr lang="uk-UA" sz="2600" i="1" u="sng" dirty="0" smtClean="0">
                    <a:solidFill>
                      <a:srgbClr val="002060"/>
                    </a:solidFill>
                  </a:rPr>
                  <a:t>*стандартної </a:t>
                </a:r>
                <a:r>
                  <a:rPr lang="uk-UA" sz="2600" i="1" u="sng" dirty="0">
                    <a:solidFill>
                      <a:srgbClr val="002060"/>
                    </a:solidFill>
                  </a:rPr>
                  <a:t>лікарської форми </a:t>
                </a:r>
                <a:r>
                  <a:rPr lang="uk-UA" sz="2600" i="1" u="sng" dirty="0" smtClean="0">
                    <a:solidFill>
                      <a:srgbClr val="002060"/>
                    </a:solidFill>
                  </a:rPr>
                  <a:t>(</a:t>
                </a:r>
                <a:r>
                  <a:rPr lang="en-US" sz="2600" i="1" u="sng" dirty="0" smtClean="0">
                    <a:solidFill>
                      <a:srgbClr val="002060"/>
                    </a:solidFill>
                  </a:rPr>
                  <a:t>B</a:t>
                </a:r>
                <a:r>
                  <a:rPr lang="uk-UA" sz="2600" i="1" u="sng" dirty="0" smtClean="0">
                    <a:solidFill>
                      <a:srgbClr val="002060"/>
                    </a:solidFill>
                  </a:rPr>
                  <a:t>)</a:t>
                </a:r>
                <a:r>
                  <a:rPr lang="uk-UA" sz="2600" dirty="0" smtClean="0">
                    <a:solidFill>
                      <a:srgbClr val="002060"/>
                    </a:solidFill>
                  </a:rPr>
                  <a:t>, тобто</a:t>
                </a:r>
              </a:p>
              <a:p>
                <a:pPr marL="0" indent="0" algn="just">
                  <a:buNone/>
                </a:pPr>
                <a:r>
                  <a:rPr lang="uk-UA" sz="2600" dirty="0">
                    <a:solidFill>
                      <a:srgbClr val="002060"/>
                    </a:solidFill>
                  </a:rPr>
                  <a:t/>
                </a:r>
                <a:r>
                  <a:rPr lang="uk-UA" sz="2600" dirty="0" smtClean="0">
                    <a:solidFill>
                      <a:srgbClr val="002060"/>
                    </a:solidFill>
                  </a:rPr>
                  <a:t/>
                </a:r>
                <a:r>
                  <a:rPr lang="uk-UA" sz="3500" dirty="0" smtClean="0">
                    <a:solidFill>
                      <a:srgbClr val="002060"/>
                    </a:solidFill>
                  </a:rPr>
                  <a:t/>
                </a:r>
                <a14:m>
                  <m:oMath xmlns:m="http://schemas.openxmlformats.org/officeDocument/2006/math">
                    <m:r>
                      <a:rPr lang="uk-UA" sz="3500" b="1" i="1" smtClean="0">
                        <a:solidFill>
                          <a:srgbClr val="7030A0"/>
                        </a:solidFill>
                        <a:latin typeface="Cambria Math" panose="02040503050406030204" pitchFamily="18" charset="0"/>
                      </a:rPr>
                      <m:t>БД=</m:t>
                    </m:r>
                    <m:f>
                      <m:fPr>
                        <m:ctrlPr>
                          <a:rPr lang="uk-UA" sz="3500" b="1" i="1" smtClean="0">
                            <a:solidFill>
                              <a:srgbClr val="7030A0"/>
                            </a:solidFill>
                            <a:latin typeface="Cambria Math" panose="02040503050406030204" pitchFamily="18" charset="0"/>
                          </a:rPr>
                        </m:ctrlPr>
                      </m:fPr>
                      <m:num>
                        <m:r>
                          <a:rPr lang="en-US" sz="3500" b="1" i="1" smtClean="0">
                            <a:solidFill>
                              <a:srgbClr val="7030A0"/>
                            </a:solidFill>
                            <a:latin typeface="Cambria Math" panose="02040503050406030204" pitchFamily="18" charset="0"/>
                          </a:rPr>
                          <m:t>𝑨</m:t>
                        </m:r>
                      </m:num>
                      <m:den>
                        <m:r>
                          <a:rPr lang="en-US" sz="3500" b="1" i="1" smtClean="0">
                            <a:solidFill>
                              <a:srgbClr val="7030A0"/>
                            </a:solidFill>
                            <a:latin typeface="Cambria Math" panose="02040503050406030204" pitchFamily="18" charset="0"/>
                          </a:rPr>
                          <m:t>𝑩</m:t>
                        </m:r>
                      </m:den>
                    </m:f>
                    <m:r>
                      <a:rPr lang="uk-UA" sz="3500" b="1" i="1" smtClean="0">
                        <a:solidFill>
                          <a:srgbClr val="7030A0"/>
                        </a:solidFill>
                        <a:latin typeface="Cambria Math" panose="02040503050406030204" pitchFamily="18" charset="0"/>
                        <a:ea typeface="Cambria Math" panose="02040503050406030204" pitchFamily="18" charset="0"/>
                      </a:rPr>
                      <m:t>×</m:t>
                    </m:r>
                    <m:r>
                      <a:rPr lang="uk-UA" sz="3500" b="1" i="1" smtClean="0">
                        <a:solidFill>
                          <a:srgbClr val="7030A0"/>
                        </a:solidFill>
                        <a:latin typeface="Cambria Math" panose="02040503050406030204" pitchFamily="18" charset="0"/>
                        <a:ea typeface="Cambria Math" panose="02040503050406030204" pitchFamily="18" charset="0"/>
                      </a:rPr>
                      <m:t>𝟏𝟎𝟎</m:t>
                    </m:r>
                    <m:r>
                      <a:rPr lang="uk-UA" sz="3500" b="1" i="1" smtClean="0">
                        <a:solidFill>
                          <a:srgbClr val="7030A0"/>
                        </a:solidFill>
                        <a:latin typeface="Cambria Math" panose="02040503050406030204" pitchFamily="18" charset="0"/>
                        <a:ea typeface="Cambria Math" panose="02040503050406030204" pitchFamily="18" charset="0"/>
                      </a:rPr>
                      <m:t>%</m:t>
                    </m:r>
                  </m:oMath>
                </a14:m>
                <a:r>
                  <a:rPr lang="uk-UA" sz="3500" b="1" dirty="0" smtClean="0">
                    <a:solidFill>
                      <a:srgbClr val="7030A0"/>
                    </a:solidFill>
                  </a:rPr>
                  <a:t>.</a:t>
                </a:r>
              </a:p>
              <a:p>
                <a:pPr marL="720725" indent="0" algn="just">
                  <a:buFont typeface="Wingdings" panose="05000000000000000000" pitchFamily="2" charset="2"/>
                  <a:buChar char="ü"/>
                </a:pPr>
                <a:r>
                  <a:rPr lang="uk-UA" sz="2600" dirty="0">
                    <a:solidFill>
                      <a:srgbClr val="002060"/>
                    </a:solidFill>
                  </a:rPr>
                  <a:t>В - кількість лікарської </a:t>
                </a:r>
                <a:r>
                  <a:rPr lang="uk-UA" sz="2600" dirty="0" smtClean="0">
                    <a:solidFill>
                      <a:srgbClr val="002060"/>
                    </a:solidFill>
                  </a:rPr>
                  <a:t>речовини</a:t>
                </a:r>
                <a:r>
                  <a:rPr lang="uk-UA" sz="2600" dirty="0">
                    <a:solidFill>
                      <a:srgbClr val="002060"/>
                    </a:solidFill>
                  </a:rPr>
                  <a:t>, абсорбоване після його призначення в стандартній лікарській формі (мг</a:t>
                </a:r>
                <a:r>
                  <a:rPr lang="uk-UA" sz="2600" dirty="0" smtClean="0">
                    <a:solidFill>
                      <a:srgbClr val="002060"/>
                    </a:solidFill>
                  </a:rPr>
                  <a:t>);</a:t>
                </a:r>
                <a:endParaRPr lang="en-US" sz="2600" dirty="0" smtClean="0">
                  <a:solidFill>
                    <a:srgbClr val="002060"/>
                  </a:solidFill>
                </a:endParaRPr>
              </a:p>
              <a:p>
                <a:pPr marL="720725" indent="0" algn="just">
                  <a:buFont typeface="Wingdings" panose="05000000000000000000" pitchFamily="2" charset="2"/>
                  <a:buChar char="ü"/>
                </a:pPr>
                <a:r>
                  <a:rPr lang="uk-UA" sz="2600" dirty="0" smtClean="0">
                    <a:solidFill>
                      <a:srgbClr val="002060"/>
                    </a:solidFill>
                  </a:rPr>
                  <a:t>А </a:t>
                </a:r>
                <a:r>
                  <a:rPr lang="uk-UA" sz="2600" dirty="0">
                    <a:solidFill>
                      <a:srgbClr val="002060"/>
                    </a:solidFill>
                  </a:rPr>
                  <a:t>- кількість лікарської речовини, абсорбоване після його призначення в досліджуваній </a:t>
                </a:r>
                <a:r>
                  <a:rPr lang="uk-UA" sz="2600" dirty="0" smtClean="0">
                    <a:solidFill>
                      <a:srgbClr val="002060"/>
                    </a:solidFill>
                  </a:rPr>
                  <a:t>лікарській </a:t>
                </a:r>
                <a:r>
                  <a:rPr lang="uk-UA" sz="2600" dirty="0">
                    <a:solidFill>
                      <a:srgbClr val="002060"/>
                    </a:solidFill>
                  </a:rPr>
                  <a:t>формі (мг). </a:t>
                </a:r>
                <a:endParaRPr lang="uk-UA" sz="2600" dirty="0" smtClean="0">
                  <a:solidFill>
                    <a:srgbClr val="002060"/>
                  </a:solidFill>
                </a:endParaRPr>
              </a:p>
              <a:p>
                <a:pPr algn="just"/>
                <a:r>
                  <a:rPr lang="uk-UA" sz="2600" dirty="0" smtClean="0">
                    <a:solidFill>
                      <a:srgbClr val="002060"/>
                    </a:solidFill>
                  </a:rPr>
                  <a:t>Вона </a:t>
                </a:r>
                <a:r>
                  <a:rPr lang="uk-UA" sz="2600" dirty="0">
                    <a:solidFill>
                      <a:srgbClr val="002060"/>
                    </a:solidFill>
                  </a:rPr>
                  <a:t>визначається шляхом вимірювання площі під кривою зміни концентрації речовини в плазмі або сироватці крові в часі</a:t>
                </a:r>
                <a:r>
                  <a:rPr lang="uk-UA" sz="2600" dirty="0" smtClean="0">
                    <a:solidFill>
                      <a:srgbClr val="002060"/>
                    </a:solidFill>
                  </a:rPr>
                  <a:t>.</a:t>
                </a:r>
                <a:endParaRPr lang="ru-RU" sz="2600" dirty="0">
                  <a:solidFill>
                    <a:srgbClr val="002060"/>
                  </a:solidFill>
                </a:endParaRPr>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0" y="2340465"/>
                <a:ext cx="8606672" cy="4790912"/>
              </a:xfrm>
              <a:blipFill>
                <a:blip r:embed="rId2"/>
                <a:stretch>
                  <a:fillRect l="-779" t="-2926" r="-921"/>
                </a:stretch>
              </a:blipFill>
            </p:spPr>
            <p:txBody>
              <a:bodyPr/>
              <a:lstStyle/>
              <a:p>
                <a:r>
                  <a:rPr lang="uk-UA">
                    <a:noFill/>
                  </a:rPr>
                  <a:t> </a:t>
                </a:r>
              </a:p>
            </p:txBody>
          </p:sp>
        </mc:Fallback>
      </mc:AlternateContent>
      <p:sp>
        <p:nvSpPr>
          <p:cNvPr id="5" name="Прямоугольник 4"/>
          <p:cNvSpPr/>
          <p:nvPr/>
        </p:nvSpPr>
        <p:spPr>
          <a:xfrm>
            <a:off x="8682086" y="2340465"/>
            <a:ext cx="3396792" cy="313932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ru-RU" altLang="ru-RU" dirty="0" smtClean="0">
                <a:solidFill>
                  <a:srgbClr val="002060"/>
                </a:solidFill>
                <a:cs typeface="msmincho" charset="0"/>
              </a:rPr>
              <a:t>* </a:t>
            </a:r>
            <a:r>
              <a:rPr lang="en-US" altLang="ru-RU" dirty="0" smtClean="0">
                <a:solidFill>
                  <a:srgbClr val="002060"/>
                </a:solidFill>
                <a:cs typeface="msmincho" charset="0"/>
              </a:rPr>
              <a:t>В </a:t>
            </a:r>
            <a:r>
              <a:rPr lang="en-US" altLang="ru-RU" dirty="0" err="1">
                <a:solidFill>
                  <a:srgbClr val="002060"/>
                </a:solidFill>
                <a:cs typeface="msmincho" charset="0"/>
              </a:rPr>
              <a:t>качестве</a:t>
            </a:r>
            <a:r>
              <a:rPr lang="en-US" altLang="ru-RU" dirty="0">
                <a:solidFill>
                  <a:srgbClr val="002060"/>
                </a:solidFill>
                <a:cs typeface="msmincho" charset="0"/>
              </a:rPr>
              <a:t> </a:t>
            </a:r>
            <a:r>
              <a:rPr lang="en-US" altLang="ru-RU" i="1" dirty="0" err="1">
                <a:solidFill>
                  <a:srgbClr val="7030A0"/>
                </a:solidFill>
                <a:cs typeface="msmincho" charset="0"/>
              </a:rPr>
              <a:t>стандартной</a:t>
            </a:r>
            <a:r>
              <a:rPr lang="en-US" altLang="ru-RU" i="1" dirty="0">
                <a:solidFill>
                  <a:srgbClr val="7030A0"/>
                </a:solidFill>
                <a:cs typeface="msmincho" charset="0"/>
              </a:rPr>
              <a:t> </a:t>
            </a:r>
            <a:r>
              <a:rPr lang="en-US" altLang="ru-RU" i="1" dirty="0" err="1">
                <a:solidFill>
                  <a:srgbClr val="7030A0"/>
                </a:solidFill>
                <a:cs typeface="msmincho" charset="0"/>
              </a:rPr>
              <a:t>лекарственной</a:t>
            </a:r>
            <a:r>
              <a:rPr lang="en-US" altLang="ru-RU" i="1" dirty="0">
                <a:solidFill>
                  <a:srgbClr val="7030A0"/>
                </a:solidFill>
                <a:cs typeface="msmincho" charset="0"/>
              </a:rPr>
              <a:t> </a:t>
            </a:r>
            <a:r>
              <a:rPr lang="en-US" altLang="ru-RU" i="1" dirty="0" err="1">
                <a:solidFill>
                  <a:srgbClr val="7030A0"/>
                </a:solidFill>
                <a:cs typeface="msmincho" charset="0"/>
              </a:rPr>
              <a:t>формы</a:t>
            </a:r>
            <a:r>
              <a:rPr lang="en-US" altLang="ru-RU" i="1" dirty="0">
                <a:solidFill>
                  <a:srgbClr val="7030A0"/>
                </a:solidFill>
                <a:cs typeface="msmincho" charset="0"/>
              </a:rPr>
              <a:t> </a:t>
            </a:r>
            <a:r>
              <a:rPr lang="en-US" altLang="ru-RU" dirty="0" err="1">
                <a:solidFill>
                  <a:srgbClr val="002060"/>
                </a:solidFill>
                <a:cs typeface="msmincho" charset="0"/>
              </a:rPr>
              <a:t>при</a:t>
            </a:r>
            <a:r>
              <a:rPr lang="en-US" altLang="ru-RU" dirty="0">
                <a:solidFill>
                  <a:srgbClr val="002060"/>
                </a:solidFill>
                <a:cs typeface="msmincho" charset="0"/>
              </a:rPr>
              <a:t> </a:t>
            </a:r>
            <a:r>
              <a:rPr lang="en-US" altLang="ru-RU" dirty="0" err="1">
                <a:solidFill>
                  <a:srgbClr val="002060"/>
                </a:solidFill>
                <a:cs typeface="msmincho" charset="0"/>
              </a:rPr>
              <a:t>определении</a:t>
            </a:r>
            <a:r>
              <a:rPr lang="en-US" altLang="ru-RU" dirty="0">
                <a:solidFill>
                  <a:srgbClr val="002060"/>
                </a:solidFill>
                <a:cs typeface="msmincho" charset="0"/>
              </a:rPr>
              <a:t> </a:t>
            </a:r>
            <a:r>
              <a:rPr lang="en-US" altLang="ru-RU" dirty="0" err="1">
                <a:solidFill>
                  <a:srgbClr val="002060"/>
                </a:solidFill>
                <a:cs typeface="msmincho" charset="0"/>
              </a:rPr>
              <a:t>абсолютной</a:t>
            </a:r>
            <a:r>
              <a:rPr lang="en-US" altLang="ru-RU" dirty="0">
                <a:solidFill>
                  <a:srgbClr val="002060"/>
                </a:solidFill>
                <a:cs typeface="msmincho" charset="0"/>
              </a:rPr>
              <a:t> </a:t>
            </a:r>
            <a:r>
              <a:rPr lang="en-US" altLang="ru-RU" dirty="0" err="1">
                <a:solidFill>
                  <a:srgbClr val="002060"/>
                </a:solidFill>
                <a:cs typeface="msmincho" charset="0"/>
              </a:rPr>
              <a:t>биологической</a:t>
            </a:r>
            <a:r>
              <a:rPr lang="en-US" altLang="ru-RU" dirty="0">
                <a:solidFill>
                  <a:srgbClr val="002060"/>
                </a:solidFill>
                <a:cs typeface="msmincho" charset="0"/>
              </a:rPr>
              <a:t> </a:t>
            </a:r>
            <a:r>
              <a:rPr lang="en-US" altLang="ru-RU" dirty="0" err="1">
                <a:solidFill>
                  <a:srgbClr val="002060"/>
                </a:solidFill>
                <a:cs typeface="msmincho" charset="0"/>
              </a:rPr>
              <a:t>доступности</a:t>
            </a:r>
            <a:r>
              <a:rPr lang="en-US" altLang="ru-RU" dirty="0">
                <a:solidFill>
                  <a:srgbClr val="002060"/>
                </a:solidFill>
                <a:cs typeface="msmincho" charset="0"/>
              </a:rPr>
              <a:t> </a:t>
            </a:r>
            <a:r>
              <a:rPr lang="en-US" altLang="ru-RU" dirty="0" err="1">
                <a:solidFill>
                  <a:srgbClr val="002060"/>
                </a:solidFill>
                <a:cs typeface="msmincho" charset="0"/>
              </a:rPr>
              <a:t>применяют</a:t>
            </a:r>
            <a:r>
              <a:rPr lang="en-US" altLang="ru-RU" dirty="0">
                <a:solidFill>
                  <a:srgbClr val="002060"/>
                </a:solidFill>
                <a:cs typeface="msmincho" charset="0"/>
              </a:rPr>
              <a:t> </a:t>
            </a:r>
            <a:r>
              <a:rPr lang="en-US" altLang="ru-RU" dirty="0" err="1">
                <a:solidFill>
                  <a:srgbClr val="002060"/>
                </a:solidFill>
                <a:cs typeface="msmincho" charset="0"/>
              </a:rPr>
              <a:t>раствор</a:t>
            </a:r>
            <a:r>
              <a:rPr lang="en-US" altLang="ru-RU" dirty="0">
                <a:solidFill>
                  <a:srgbClr val="002060"/>
                </a:solidFill>
                <a:cs typeface="msmincho" charset="0"/>
              </a:rPr>
              <a:t> </a:t>
            </a:r>
            <a:r>
              <a:rPr lang="en-US" altLang="ru-RU" dirty="0" err="1">
                <a:solidFill>
                  <a:srgbClr val="002060"/>
                </a:solidFill>
                <a:cs typeface="msmincho" charset="0"/>
              </a:rPr>
              <a:t>для</a:t>
            </a:r>
            <a:r>
              <a:rPr lang="en-US" altLang="ru-RU" dirty="0">
                <a:solidFill>
                  <a:srgbClr val="002060"/>
                </a:solidFill>
                <a:cs typeface="msmincho" charset="0"/>
              </a:rPr>
              <a:t> </a:t>
            </a:r>
            <a:r>
              <a:rPr lang="en-US" altLang="ru-RU" dirty="0" err="1">
                <a:solidFill>
                  <a:srgbClr val="002060"/>
                </a:solidFill>
                <a:cs typeface="msmincho" charset="0"/>
              </a:rPr>
              <a:t>внутривенного</a:t>
            </a:r>
            <a:r>
              <a:rPr lang="en-US" altLang="ru-RU" dirty="0">
                <a:solidFill>
                  <a:srgbClr val="002060"/>
                </a:solidFill>
                <a:cs typeface="msmincho" charset="0"/>
              </a:rPr>
              <a:t> </a:t>
            </a:r>
            <a:r>
              <a:rPr lang="en-US" altLang="ru-RU" dirty="0" err="1">
                <a:solidFill>
                  <a:srgbClr val="002060"/>
                </a:solidFill>
                <a:cs typeface="msmincho" charset="0"/>
              </a:rPr>
              <a:t>введения</a:t>
            </a:r>
            <a:r>
              <a:rPr lang="en-US" altLang="ru-RU" dirty="0">
                <a:solidFill>
                  <a:srgbClr val="002060"/>
                </a:solidFill>
                <a:cs typeface="msmincho" charset="0"/>
              </a:rPr>
              <a:t>, </a:t>
            </a:r>
            <a:r>
              <a:rPr lang="en-US" altLang="ru-RU" dirty="0" err="1">
                <a:solidFill>
                  <a:srgbClr val="002060"/>
                </a:solidFill>
                <a:cs typeface="msmincho" charset="0"/>
              </a:rPr>
              <a:t>который</a:t>
            </a:r>
            <a:r>
              <a:rPr lang="en-US" altLang="ru-RU" dirty="0">
                <a:solidFill>
                  <a:srgbClr val="002060"/>
                </a:solidFill>
                <a:cs typeface="msmincho" charset="0"/>
              </a:rPr>
              <a:t> </a:t>
            </a:r>
            <a:r>
              <a:rPr lang="en-US" altLang="ru-RU" dirty="0" err="1">
                <a:solidFill>
                  <a:srgbClr val="002060"/>
                </a:solidFill>
                <a:cs typeface="msmincho" charset="0"/>
              </a:rPr>
              <a:t>обеспечивает</a:t>
            </a:r>
            <a:r>
              <a:rPr lang="en-US" altLang="ru-RU" dirty="0">
                <a:solidFill>
                  <a:srgbClr val="002060"/>
                </a:solidFill>
                <a:cs typeface="msmincho" charset="0"/>
              </a:rPr>
              <a:t> </a:t>
            </a:r>
            <a:r>
              <a:rPr lang="en-US" altLang="ru-RU" dirty="0" err="1">
                <a:solidFill>
                  <a:srgbClr val="002060"/>
                </a:solidFill>
                <a:cs typeface="msmincho" charset="0"/>
              </a:rPr>
              <a:t>немедленное</a:t>
            </a:r>
            <a:r>
              <a:rPr lang="en-US" altLang="ru-RU" dirty="0">
                <a:solidFill>
                  <a:srgbClr val="002060"/>
                </a:solidFill>
                <a:cs typeface="msmincho" charset="0"/>
              </a:rPr>
              <a:t> и </a:t>
            </a:r>
            <a:r>
              <a:rPr lang="en-US" altLang="ru-RU" dirty="0" err="1">
                <a:solidFill>
                  <a:srgbClr val="002060"/>
                </a:solidFill>
                <a:cs typeface="msmincho" charset="0"/>
              </a:rPr>
              <a:t>полное</a:t>
            </a:r>
            <a:r>
              <a:rPr lang="en-US" altLang="ru-RU" dirty="0">
                <a:solidFill>
                  <a:srgbClr val="002060"/>
                </a:solidFill>
                <a:cs typeface="msmincho" charset="0"/>
              </a:rPr>
              <a:t> </a:t>
            </a:r>
            <a:r>
              <a:rPr lang="en-US" altLang="ru-RU" dirty="0" err="1">
                <a:solidFill>
                  <a:srgbClr val="002060"/>
                </a:solidFill>
                <a:cs typeface="msmincho" charset="0"/>
              </a:rPr>
              <a:t>поступление</a:t>
            </a:r>
            <a:r>
              <a:rPr lang="en-US" altLang="ru-RU" dirty="0">
                <a:solidFill>
                  <a:srgbClr val="002060"/>
                </a:solidFill>
                <a:cs typeface="msmincho" charset="0"/>
              </a:rPr>
              <a:t> </a:t>
            </a:r>
            <a:r>
              <a:rPr lang="en-US" altLang="ru-RU" dirty="0" err="1">
                <a:solidFill>
                  <a:srgbClr val="002060"/>
                </a:solidFill>
                <a:cs typeface="msmincho" charset="0"/>
              </a:rPr>
              <a:t>лекарственного</a:t>
            </a:r>
            <a:r>
              <a:rPr lang="en-US" altLang="ru-RU" dirty="0">
                <a:solidFill>
                  <a:srgbClr val="002060"/>
                </a:solidFill>
                <a:cs typeface="msmincho" charset="0"/>
              </a:rPr>
              <a:t> </a:t>
            </a:r>
            <a:r>
              <a:rPr lang="en-US" altLang="ru-RU" dirty="0" err="1">
                <a:solidFill>
                  <a:srgbClr val="002060"/>
                </a:solidFill>
                <a:cs typeface="msmincho" charset="0"/>
              </a:rPr>
              <a:t>вещества</a:t>
            </a:r>
            <a:r>
              <a:rPr lang="en-US" altLang="ru-RU" dirty="0">
                <a:solidFill>
                  <a:srgbClr val="002060"/>
                </a:solidFill>
                <a:cs typeface="msmincho" charset="0"/>
              </a:rPr>
              <a:t> в </a:t>
            </a:r>
            <a:r>
              <a:rPr lang="en-US" altLang="ru-RU" dirty="0" err="1">
                <a:solidFill>
                  <a:srgbClr val="002060"/>
                </a:solidFill>
                <a:cs typeface="msmincho" charset="0"/>
              </a:rPr>
              <a:t>большой</a:t>
            </a:r>
            <a:r>
              <a:rPr lang="en-US" altLang="ru-RU" dirty="0">
                <a:solidFill>
                  <a:srgbClr val="002060"/>
                </a:solidFill>
                <a:cs typeface="msmincho" charset="0"/>
              </a:rPr>
              <a:t> </a:t>
            </a:r>
            <a:r>
              <a:rPr lang="en-US" altLang="ru-RU" dirty="0" err="1">
                <a:solidFill>
                  <a:srgbClr val="002060"/>
                </a:solidFill>
                <a:cs typeface="msmincho" charset="0"/>
              </a:rPr>
              <a:t>круг</a:t>
            </a:r>
            <a:r>
              <a:rPr lang="en-US" altLang="ru-RU" dirty="0">
                <a:solidFill>
                  <a:srgbClr val="002060"/>
                </a:solidFill>
                <a:cs typeface="msmincho" charset="0"/>
              </a:rPr>
              <a:t> </a:t>
            </a:r>
            <a:r>
              <a:rPr lang="en-US" altLang="ru-RU" dirty="0" err="1">
                <a:solidFill>
                  <a:srgbClr val="002060"/>
                </a:solidFill>
                <a:cs typeface="msmincho" charset="0"/>
              </a:rPr>
              <a:t>кровообращения</a:t>
            </a:r>
            <a:r>
              <a:rPr lang="en-US" altLang="ru-RU" dirty="0">
                <a:solidFill>
                  <a:srgbClr val="002060"/>
                </a:solidFill>
                <a:cs typeface="msmincho" charset="0"/>
              </a:rPr>
              <a:t>. </a:t>
            </a:r>
            <a:endParaRPr lang="uk-UA" dirty="0">
              <a:solidFill>
                <a:srgbClr val="002060"/>
              </a:solidFill>
            </a:endParaRPr>
          </a:p>
        </p:txBody>
      </p:sp>
    </p:spTree>
    <p:extLst>
      <p:ext uri="{BB962C8B-B14F-4D97-AF65-F5344CB8AC3E}">
        <p14:creationId xmlns:p14="http://schemas.microsoft.com/office/powerpoint/2010/main" xmlns="" val="31311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2060"/>
                </a:solidFill>
              </a:rPr>
              <a:t>Типи біологічної доступності</a:t>
            </a:r>
            <a:endParaRPr lang="uk-UA" b="1" dirty="0">
              <a:solidFill>
                <a:srgbClr val="002060"/>
              </a:solidFill>
            </a:endParaRPr>
          </a:p>
        </p:txBody>
      </p:sp>
      <p:grpSp>
        <p:nvGrpSpPr>
          <p:cNvPr id="75" name="Группа 74"/>
          <p:cNvGrpSpPr/>
          <p:nvPr/>
        </p:nvGrpSpPr>
        <p:grpSpPr>
          <a:xfrm>
            <a:off x="551144" y="2272380"/>
            <a:ext cx="11168387" cy="3986510"/>
            <a:chOff x="1225392" y="2577180"/>
            <a:chExt cx="6988175" cy="2842669"/>
          </a:xfrm>
        </p:grpSpPr>
        <p:grpSp>
          <p:nvGrpSpPr>
            <p:cNvPr id="74" name="Группа 73"/>
            <p:cNvGrpSpPr/>
            <p:nvPr/>
          </p:nvGrpSpPr>
          <p:grpSpPr>
            <a:xfrm>
              <a:off x="3491707" y="2577180"/>
              <a:ext cx="3743325" cy="342900"/>
              <a:chOff x="3491707" y="2577180"/>
              <a:chExt cx="3743325" cy="342900"/>
            </a:xfrm>
          </p:grpSpPr>
          <p:sp>
            <p:nvSpPr>
              <p:cNvPr id="44" name="AutoShape 62"/>
              <p:cNvSpPr>
                <a:spLocks noChangeShapeType="1"/>
              </p:cNvSpPr>
              <p:nvPr/>
            </p:nvSpPr>
            <p:spPr bwMode="auto">
              <a:xfrm flipH="1">
                <a:off x="3491707" y="2748630"/>
                <a:ext cx="3048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45" name="AutoShape 61"/>
              <p:cNvSpPr>
                <a:spLocks noChangeShapeType="1"/>
              </p:cNvSpPr>
              <p:nvPr/>
            </p:nvSpPr>
            <p:spPr bwMode="auto">
              <a:xfrm>
                <a:off x="5949633" y="2748630"/>
                <a:ext cx="3429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47" name="Text Box 59"/>
              <p:cNvSpPr txBox="1">
                <a:spLocks noChangeArrowheads="1"/>
              </p:cNvSpPr>
              <p:nvPr/>
            </p:nvSpPr>
            <p:spPr bwMode="auto">
              <a:xfrm>
                <a:off x="6304757" y="2577180"/>
                <a:ext cx="930275" cy="342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ru-RU" sz="2000" b="0" i="1"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Відносна</a:t>
                </a:r>
                <a:endParaRPr kumimoji="0" lang="uk-UA" altLang="ru-RU" sz="2000" b="0" i="0" u="none" strike="noStrike" cap="none" normalizeH="0" baseline="0" dirty="0" smtClean="0">
                  <a:ln>
                    <a:noFill/>
                  </a:ln>
                  <a:solidFill>
                    <a:srgbClr val="002060"/>
                  </a:solidFill>
                  <a:effectLst/>
                  <a:latin typeface="Arial" panose="020B0604020202020204" pitchFamily="34" charset="0"/>
                </a:endParaRPr>
              </a:p>
            </p:txBody>
          </p:sp>
        </p:grpSp>
        <p:grpSp>
          <p:nvGrpSpPr>
            <p:cNvPr id="60" name="Группа 59"/>
            <p:cNvGrpSpPr/>
            <p:nvPr/>
          </p:nvGrpSpPr>
          <p:grpSpPr>
            <a:xfrm>
              <a:off x="1225392" y="2577180"/>
              <a:ext cx="6988175" cy="2842669"/>
              <a:chOff x="-384175" y="2082800"/>
              <a:chExt cx="6988175" cy="2842669"/>
            </a:xfrm>
          </p:grpSpPr>
          <p:sp>
            <p:nvSpPr>
              <p:cNvPr id="43" name="Text Box 63"/>
              <p:cNvSpPr txBox="1">
                <a:spLocks noChangeArrowheads="1"/>
              </p:cNvSpPr>
              <p:nvPr/>
            </p:nvSpPr>
            <p:spPr bwMode="auto">
              <a:xfrm>
                <a:off x="2198688" y="2082800"/>
                <a:ext cx="2155825" cy="3127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Біологічна доступність</a:t>
                </a:r>
                <a:endParaRPr kumimoji="0" lang="uk-UA" altLang="ru-RU" sz="2000" b="0" i="0" u="none" strike="noStrike" cap="none" normalizeH="0" baseline="0" dirty="0" smtClean="0">
                  <a:ln>
                    <a:noFill/>
                  </a:ln>
                  <a:solidFill>
                    <a:srgbClr val="002060"/>
                  </a:solidFill>
                  <a:effectLst/>
                  <a:latin typeface="Arial" panose="020B0604020202020204" pitchFamily="34" charset="0"/>
                </a:endParaRPr>
              </a:p>
            </p:txBody>
          </p:sp>
          <p:sp>
            <p:nvSpPr>
              <p:cNvPr id="46" name="Text Box 60"/>
              <p:cNvSpPr txBox="1">
                <a:spLocks noChangeArrowheads="1"/>
              </p:cNvSpPr>
              <p:nvPr/>
            </p:nvSpPr>
            <p:spPr bwMode="auto">
              <a:xfrm>
                <a:off x="612775" y="2082800"/>
                <a:ext cx="1279525" cy="342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ru-RU" sz="2000" b="0" i="1"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Абсолютна</a:t>
                </a: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48" name="AutoShape 58"/>
              <p:cNvSpPr>
                <a:spLocks noChangeShapeType="1"/>
              </p:cNvSpPr>
              <p:nvPr/>
            </p:nvSpPr>
            <p:spPr bwMode="auto">
              <a:xfrm>
                <a:off x="5185779" y="2425700"/>
                <a:ext cx="0" cy="565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49" name="AutoShape 57"/>
              <p:cNvSpPr>
                <a:spLocks noChangeShapeType="1"/>
              </p:cNvSpPr>
              <p:nvPr/>
            </p:nvSpPr>
            <p:spPr bwMode="auto">
              <a:xfrm>
                <a:off x="1237956" y="2425699"/>
                <a:ext cx="0" cy="565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50" name="AutoShape 56"/>
              <p:cNvSpPr>
                <a:spLocks noChangeShapeType="1"/>
              </p:cNvSpPr>
              <p:nvPr/>
            </p:nvSpPr>
            <p:spPr bwMode="auto">
              <a:xfrm flipH="1">
                <a:off x="3197225" y="2930525"/>
                <a:ext cx="7938" cy="12461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51" name="Text Box 55"/>
              <p:cNvSpPr txBox="1">
                <a:spLocks noChangeArrowheads="1"/>
              </p:cNvSpPr>
              <p:nvPr/>
            </p:nvSpPr>
            <p:spPr bwMode="auto">
              <a:xfrm>
                <a:off x="-384175" y="3003007"/>
                <a:ext cx="3260726" cy="977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Можна розрахувати, якщо у якості лікарської форми використовується розчин для внутрішнього введення, які забезпечують 100%-</a:t>
                </a:r>
                <a:r>
                  <a:rPr kumimoji="0" lang="uk-UA" altLang="ru-RU" sz="2000" b="0" i="0" u="none" strike="noStrike" cap="none" normalizeH="0" baseline="0" dirty="0" err="1"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ву</a:t>
                </a: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uk-UA" altLang="ru-RU" sz="2000" b="0" i="0" u="none" strike="noStrike" cap="none" normalizeH="0" baseline="0" dirty="0" err="1"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біодоступність</a:t>
                </a: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uk-UA" altLang="ru-RU" sz="2000" b="0" i="0" u="none" strike="noStrike" cap="none" normalizeH="0" baseline="0" dirty="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2000" b="0" i="0" u="none" strike="noStrike" cap="none" normalizeH="0" baseline="0" dirty="0" smtClean="0">
                  <a:ln>
                    <a:noFill/>
                  </a:ln>
                  <a:solidFill>
                    <a:srgbClr val="002060"/>
                  </a:solidFill>
                  <a:effectLst/>
                  <a:latin typeface="Arial" panose="020B0604020202020204" pitchFamily="34" charset="0"/>
                </a:endParaRPr>
              </a:p>
            </p:txBody>
          </p:sp>
          <p:sp>
            <p:nvSpPr>
              <p:cNvPr id="52" name="Text Box 54"/>
              <p:cNvSpPr txBox="1">
                <a:spLocks noChangeArrowheads="1"/>
              </p:cNvSpPr>
              <p:nvPr/>
            </p:nvSpPr>
            <p:spPr bwMode="auto">
              <a:xfrm>
                <a:off x="3929063" y="3003913"/>
                <a:ext cx="2674937" cy="92874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Характеризує відносну ступінь всмоктування лікарської речовини з </a:t>
                </a:r>
                <a:r>
                  <a:rPr kumimoji="0" lang="uk-UA" altLang="ru-RU" sz="2000" b="0" i="0" u="none" strike="noStrike" cap="none" normalizeH="0" baseline="0" dirty="0" err="1"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досліджуємого</a:t>
                </a: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лікарського препарату та препарату порівняння. </a:t>
                </a:r>
                <a:endParaRPr kumimoji="0" lang="uk-UA" altLang="ru-RU" sz="2000" b="0" i="0" u="none" strike="noStrike" cap="none" normalizeH="0" baseline="0" dirty="0" smtClean="0">
                  <a:ln>
                    <a:noFill/>
                  </a:ln>
                  <a:solidFill>
                    <a:srgbClr val="002060"/>
                  </a:solidFill>
                  <a:effectLst/>
                  <a:latin typeface="Arial" panose="020B0604020202020204" pitchFamily="34" charset="0"/>
                </a:endParaRPr>
              </a:p>
            </p:txBody>
          </p:sp>
          <p:sp>
            <p:nvSpPr>
              <p:cNvPr id="53" name="Text Box 53"/>
              <p:cNvSpPr txBox="1">
                <a:spLocks noChangeArrowheads="1"/>
              </p:cNvSpPr>
              <p:nvPr/>
            </p:nvSpPr>
            <p:spPr bwMode="auto">
              <a:xfrm>
                <a:off x="2136775" y="2597150"/>
                <a:ext cx="2270125" cy="342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1"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Загальна біодоступність</a:t>
                </a: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54" name="AutoShape 52"/>
              <p:cNvSpPr>
                <a:spLocks noChangeShapeType="1"/>
              </p:cNvSpPr>
              <p:nvPr/>
            </p:nvSpPr>
            <p:spPr bwMode="auto">
              <a:xfrm>
                <a:off x="3249613" y="2387600"/>
                <a:ext cx="0" cy="2174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55" name="Text Box 51"/>
              <p:cNvSpPr txBox="1">
                <a:spLocks noChangeArrowheads="1"/>
              </p:cNvSpPr>
              <p:nvPr/>
            </p:nvSpPr>
            <p:spPr bwMode="auto">
              <a:xfrm>
                <a:off x="-338138" y="4193632"/>
                <a:ext cx="6942138" cy="7318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Частина прийнятої внутрішньо дози препарату, яка досягла системного кровотоку в незміненому вигляді і у вигляді метаболітів, що утворилися в процесі всмоктування в результаті </a:t>
                </a:r>
                <a:r>
                  <a:rPr kumimoji="0" lang="uk-UA" altLang="ru-RU" sz="2000" b="0" i="0" u="none" strike="noStrike" cap="none" normalizeH="0" baseline="0" dirty="0" err="1"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пресистемного</a:t>
                </a: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метаболізму («ефекту першого проходження»).</a:t>
                </a:r>
                <a:endParaRPr kumimoji="0" lang="uk-UA" altLang="ru-RU" sz="2000" b="0" i="0" u="none" strike="noStrike" cap="none" normalizeH="0" baseline="0" dirty="0" smtClean="0">
                  <a:ln>
                    <a:noFill/>
                  </a:ln>
                  <a:solidFill>
                    <a:srgbClr val="002060"/>
                  </a:solidFill>
                  <a:effectLst/>
                  <a:latin typeface="Arial" panose="020B0604020202020204" pitchFamily="34" charset="0"/>
                </a:endParaRPr>
              </a:p>
            </p:txBody>
          </p:sp>
        </p:grpSp>
      </p:grpSp>
      <p:sp>
        <p:nvSpPr>
          <p:cNvPr id="56" name="Rectangle 6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ru-RU"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r>
            <a:br>
              <a:rPr kumimoji="0" lang="uk-UA" altLang="ru-RU"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br>
            <a:endParaRPr kumimoji="0" lang="ru-RU" altLang="ru-RU" sz="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58" name="Rectangle 78"/>
          <p:cNvSpPr>
            <a:spLocks noChangeArrowheads="1"/>
          </p:cNvSpPr>
          <p:nvPr/>
        </p:nvSpPr>
        <p:spPr bwMode="auto">
          <a:xfrm>
            <a:off x="-10137" y="467519"/>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xmlns="" val="1758979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1" y="2336873"/>
            <a:ext cx="11562080" cy="3599316"/>
          </a:xfrm>
        </p:spPr>
        <p:txBody>
          <a:bodyPr/>
          <a:lstStyle/>
          <a:p>
            <a:pPr algn="just"/>
            <a:r>
              <a:rPr lang="uk-UA" b="1" i="1" dirty="0">
                <a:solidFill>
                  <a:srgbClr val="002060"/>
                </a:solidFill>
              </a:rPr>
              <a:t>Абсолютна </a:t>
            </a:r>
            <a:r>
              <a:rPr lang="uk-UA" b="1" i="1" dirty="0" err="1">
                <a:solidFill>
                  <a:srgbClr val="002060"/>
                </a:solidFill>
              </a:rPr>
              <a:t>біодоступність</a:t>
            </a:r>
            <a:r>
              <a:rPr lang="uk-UA" b="1" i="1" dirty="0">
                <a:solidFill>
                  <a:srgbClr val="002060"/>
                </a:solidFill>
              </a:rPr>
              <a:t> (</a:t>
            </a:r>
            <a:r>
              <a:rPr lang="de-DE" b="1" i="1" dirty="0">
                <a:solidFill>
                  <a:srgbClr val="002060"/>
                </a:solidFill>
              </a:rPr>
              <a:t>F) </a:t>
            </a:r>
            <a:r>
              <a:rPr lang="uk-UA" dirty="0">
                <a:solidFill>
                  <a:srgbClr val="002060"/>
                </a:solidFill>
              </a:rPr>
              <a:t>застосовується для оцінки загальної кількості </a:t>
            </a:r>
            <a:r>
              <a:rPr lang="uk-UA" dirty="0" smtClean="0">
                <a:solidFill>
                  <a:srgbClr val="002060"/>
                </a:solidFill>
              </a:rPr>
              <a:t>ЛР, </a:t>
            </a:r>
            <a:r>
              <a:rPr lang="uk-UA" dirty="0">
                <a:solidFill>
                  <a:srgbClr val="002060"/>
                </a:solidFill>
              </a:rPr>
              <a:t>що </a:t>
            </a:r>
            <a:r>
              <a:rPr lang="uk-UA" dirty="0" smtClean="0">
                <a:solidFill>
                  <a:srgbClr val="002060"/>
                </a:solidFill>
              </a:rPr>
              <a:t>надійшла </a:t>
            </a:r>
            <a:r>
              <a:rPr lang="uk-UA" dirty="0">
                <a:solidFill>
                  <a:srgbClr val="002060"/>
                </a:solidFill>
              </a:rPr>
              <a:t>з даного лікарського препарату в кров хворого, в порівнянні з розчином </a:t>
            </a:r>
            <a:r>
              <a:rPr lang="uk-UA" dirty="0" smtClean="0">
                <a:solidFill>
                  <a:srgbClr val="002060"/>
                </a:solidFill>
              </a:rPr>
              <a:t>тієї </a:t>
            </a:r>
            <a:r>
              <a:rPr lang="uk-UA" dirty="0">
                <a:solidFill>
                  <a:srgbClr val="002060"/>
                </a:solidFill>
              </a:rPr>
              <a:t>ж речовини, </a:t>
            </a:r>
            <a:r>
              <a:rPr lang="uk-UA" dirty="0" smtClean="0">
                <a:solidFill>
                  <a:srgbClr val="002060"/>
                </a:solidFill>
              </a:rPr>
              <a:t>введеної </a:t>
            </a:r>
            <a:r>
              <a:rPr lang="uk-UA" dirty="0">
                <a:solidFill>
                  <a:srgbClr val="002060"/>
                </a:solidFill>
              </a:rPr>
              <a:t>внутрішньовенно.</a:t>
            </a:r>
          </a:p>
        </p:txBody>
      </p:sp>
      <p:pic>
        <p:nvPicPr>
          <p:cNvPr id="5122" name="Picture 2" descr="http://vmede.org/sait/content/Farm_texnologiya_bzg_ls_gavrilov_2010/img/2248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1634" y="3496517"/>
            <a:ext cx="5560777" cy="1280028"/>
          </a:xfrm>
          <a:prstGeom prst="rect">
            <a:avLst/>
          </a:prstGeom>
          <a:noFill/>
          <a:extLst>
            <a:ext uri="{909E8E84-426E-40DD-AFC4-6F175D3DCCD1}">
              <a14:hiddenFill xmlns:a14="http://schemas.microsoft.com/office/drawing/2010/main" xmlns="">
                <a:solidFill>
                  <a:srgbClr val="FFFFFF"/>
                </a:solidFill>
              </a14:hiddenFill>
            </a:ext>
          </a:extLst>
        </p:spPr>
      </p:pic>
      <p:pic>
        <p:nvPicPr>
          <p:cNvPr id="5124" name="Picture 4" descr="http://vmede.org/sait/content/Farm_texnologiya_bzg_ls_gavrilov_2010/img/22487.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823757" y="3496517"/>
            <a:ext cx="5982164" cy="890003"/>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Заголовок 1"/>
          <p:cNvSpPr txBox="1">
            <a:spLocks/>
          </p:cNvSpPr>
          <p:nvPr/>
        </p:nvSpPr>
        <p:spPr>
          <a:xfrm>
            <a:off x="832721" y="9056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uk-UA" b="1" smtClean="0">
                <a:solidFill>
                  <a:srgbClr val="002060"/>
                </a:solidFill>
              </a:rPr>
              <a:t>Абсолютна біодосупність</a:t>
            </a:r>
            <a:endParaRPr lang="uk-UA" b="1" dirty="0">
              <a:solidFill>
                <a:srgbClr val="002060"/>
              </a:solidFill>
            </a:endParaRPr>
          </a:p>
        </p:txBody>
      </p:sp>
    </p:spTree>
    <p:extLst>
      <p:ext uri="{BB962C8B-B14F-4D97-AF65-F5344CB8AC3E}">
        <p14:creationId xmlns:p14="http://schemas.microsoft.com/office/powerpoint/2010/main" xmlns="" val="2934216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2060"/>
                </a:solidFill>
              </a:rPr>
              <a:t>Абсолютна </a:t>
            </a:r>
            <a:r>
              <a:rPr lang="uk-UA" b="1" dirty="0" err="1" smtClean="0">
                <a:solidFill>
                  <a:srgbClr val="002060"/>
                </a:solidFill>
              </a:rPr>
              <a:t>біодосупність</a:t>
            </a:r>
            <a:endParaRPr lang="uk-UA" b="1" dirty="0">
              <a:solidFill>
                <a:srgbClr val="002060"/>
              </a:solidFill>
            </a:endParaRPr>
          </a:p>
        </p:txBody>
      </p:sp>
      <p:sp>
        <p:nvSpPr>
          <p:cNvPr id="3" name="Объект 2"/>
          <p:cNvSpPr>
            <a:spLocks noGrp="1"/>
          </p:cNvSpPr>
          <p:nvPr>
            <p:ph idx="1"/>
          </p:nvPr>
        </p:nvSpPr>
        <p:spPr>
          <a:xfrm>
            <a:off x="289614" y="2242604"/>
            <a:ext cx="10901680" cy="4271318"/>
          </a:xfrm>
        </p:spPr>
        <p:txBody>
          <a:bodyPr>
            <a:noAutofit/>
          </a:bodyPr>
          <a:lstStyle/>
          <a:p>
            <a:pPr algn="just"/>
            <a:r>
              <a:rPr lang="uk-UA" sz="2800" dirty="0" smtClean="0">
                <a:solidFill>
                  <a:srgbClr val="002060"/>
                </a:solidFill>
              </a:rPr>
              <a:t>В </a:t>
            </a:r>
            <a:r>
              <a:rPr lang="uk-UA" sz="2800" dirty="0">
                <a:solidFill>
                  <a:srgbClr val="002060"/>
                </a:solidFill>
              </a:rPr>
              <a:t>анотаціях на лікарські препарати вказується абсолютна БД, часто позначається </a:t>
            </a:r>
            <a:r>
              <a:rPr lang="de-DE" sz="2800" dirty="0">
                <a:solidFill>
                  <a:srgbClr val="002060"/>
                </a:solidFill>
              </a:rPr>
              <a:t>F%. </a:t>
            </a:r>
            <a:endParaRPr lang="uk-UA" sz="2800" dirty="0" smtClean="0">
              <a:solidFill>
                <a:srgbClr val="002060"/>
              </a:solidFill>
            </a:endParaRPr>
          </a:p>
          <a:p>
            <a:pPr algn="just"/>
            <a:r>
              <a:rPr lang="uk-UA" sz="2800" dirty="0" smtClean="0">
                <a:solidFill>
                  <a:srgbClr val="002060"/>
                </a:solidFill>
              </a:rPr>
              <a:t>Абсолютна </a:t>
            </a:r>
            <a:r>
              <a:rPr lang="uk-UA" sz="2800" dirty="0">
                <a:solidFill>
                  <a:srgbClr val="002060"/>
                </a:solidFill>
              </a:rPr>
              <a:t>біологічна доступність лікарських препаратів, що застосовуються </a:t>
            </a:r>
            <a:r>
              <a:rPr lang="uk-UA" sz="2800" dirty="0" err="1">
                <a:solidFill>
                  <a:srgbClr val="002060"/>
                </a:solidFill>
              </a:rPr>
              <a:t>перорально</a:t>
            </a:r>
            <a:r>
              <a:rPr lang="uk-UA" sz="2800" dirty="0">
                <a:solidFill>
                  <a:srgbClr val="002060"/>
                </a:solidFill>
              </a:rPr>
              <a:t>, є оптимальною при БД в межах 40 - 60%; високою при БД понад 60%; низькою при БД менше 40</a:t>
            </a:r>
            <a:r>
              <a:rPr lang="uk-UA" sz="2800" dirty="0" smtClean="0">
                <a:solidFill>
                  <a:srgbClr val="002060"/>
                </a:solidFill>
              </a:rPr>
              <a:t>%.</a:t>
            </a:r>
          </a:p>
          <a:p>
            <a:pPr algn="just"/>
            <a:r>
              <a:rPr lang="uk-UA" sz="2800" dirty="0" smtClean="0">
                <a:solidFill>
                  <a:srgbClr val="002060"/>
                </a:solidFill>
              </a:rPr>
              <a:t>Наприклад</a:t>
            </a:r>
            <a:r>
              <a:rPr lang="uk-UA" sz="2800" dirty="0">
                <a:solidFill>
                  <a:srgbClr val="002060"/>
                </a:solidFill>
              </a:rPr>
              <a:t>, </a:t>
            </a:r>
            <a:r>
              <a:rPr lang="de-DE" sz="2800" dirty="0">
                <a:solidFill>
                  <a:srgbClr val="002060"/>
                </a:solidFill>
              </a:rPr>
              <a:t>F% </a:t>
            </a:r>
            <a:r>
              <a:rPr lang="uk-UA" sz="2800" dirty="0">
                <a:solidFill>
                  <a:srgbClr val="002060"/>
                </a:solidFill>
              </a:rPr>
              <a:t>таблеток «</a:t>
            </a:r>
            <a:r>
              <a:rPr lang="uk-UA" sz="2800" dirty="0" err="1">
                <a:solidFill>
                  <a:srgbClr val="002060"/>
                </a:solidFill>
              </a:rPr>
              <a:t>Кавінтон</a:t>
            </a:r>
            <a:r>
              <a:rPr lang="uk-UA" sz="2800" dirty="0">
                <a:solidFill>
                  <a:srgbClr val="002060"/>
                </a:solidFill>
              </a:rPr>
              <a:t>», що містять 0,005 </a:t>
            </a:r>
            <a:r>
              <a:rPr lang="uk-UA" sz="2800" dirty="0" err="1">
                <a:solidFill>
                  <a:srgbClr val="002060"/>
                </a:solidFill>
              </a:rPr>
              <a:t>винпоцетина</a:t>
            </a:r>
            <a:r>
              <a:rPr lang="uk-UA" sz="2800" dirty="0">
                <a:solidFill>
                  <a:srgbClr val="002060"/>
                </a:solidFill>
              </a:rPr>
              <a:t>, становить 70%, таблеток </a:t>
            </a:r>
            <a:r>
              <a:rPr lang="uk-UA" sz="2800" dirty="0" err="1">
                <a:solidFill>
                  <a:srgbClr val="002060"/>
                </a:solidFill>
              </a:rPr>
              <a:t>винпоцетина</a:t>
            </a:r>
            <a:r>
              <a:rPr lang="uk-UA" sz="2800" dirty="0">
                <a:solidFill>
                  <a:srgbClr val="002060"/>
                </a:solidFill>
              </a:rPr>
              <a:t> по 0,005 - 54</a:t>
            </a:r>
            <a:r>
              <a:rPr lang="uk-UA" sz="2800" dirty="0" smtClean="0">
                <a:solidFill>
                  <a:srgbClr val="002060"/>
                </a:solidFill>
              </a:rPr>
              <a:t>%.</a:t>
            </a:r>
            <a:endParaRPr lang="uk-UA" sz="2800" dirty="0">
              <a:solidFill>
                <a:srgbClr val="002060"/>
              </a:solidFill>
            </a:endParaRPr>
          </a:p>
        </p:txBody>
      </p:sp>
    </p:spTree>
    <p:extLst>
      <p:ext uri="{BB962C8B-B14F-4D97-AF65-F5344CB8AC3E}">
        <p14:creationId xmlns:p14="http://schemas.microsoft.com/office/powerpoint/2010/main" xmlns="" val="2199225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4480" y="2336873"/>
            <a:ext cx="11460479" cy="3599316"/>
          </a:xfrm>
        </p:spPr>
        <p:txBody>
          <a:bodyPr/>
          <a:lstStyle/>
          <a:p>
            <a:pPr algn="just"/>
            <a:r>
              <a:rPr lang="uk-UA" b="1" dirty="0">
                <a:solidFill>
                  <a:srgbClr val="002060"/>
                </a:solidFill>
              </a:rPr>
              <a:t>Відносну </a:t>
            </a:r>
            <a:r>
              <a:rPr lang="uk-UA" b="1" dirty="0" err="1">
                <a:solidFill>
                  <a:srgbClr val="002060"/>
                </a:solidFill>
              </a:rPr>
              <a:t>біодоступність</a:t>
            </a:r>
            <a:r>
              <a:rPr lang="uk-UA" b="1" dirty="0">
                <a:solidFill>
                  <a:srgbClr val="002060"/>
                </a:solidFill>
              </a:rPr>
              <a:t> </a:t>
            </a:r>
            <a:r>
              <a:rPr lang="uk-UA" dirty="0">
                <a:solidFill>
                  <a:srgbClr val="002060"/>
                </a:solidFill>
              </a:rPr>
              <a:t>вимірюють в порівнянні з еталонним препаратом при одному і тому ж шляху введення ЛЗ. Відносну </a:t>
            </a:r>
            <a:r>
              <a:rPr lang="uk-UA" dirty="0" err="1">
                <a:solidFill>
                  <a:srgbClr val="002060"/>
                </a:solidFill>
              </a:rPr>
              <a:t>біодоступність</a:t>
            </a:r>
            <a:r>
              <a:rPr lang="uk-UA" dirty="0">
                <a:solidFill>
                  <a:srgbClr val="002060"/>
                </a:solidFill>
              </a:rPr>
              <a:t> використовують для порівняння різних серій препаратів, для ЛЗ при зміні технології </a:t>
            </a:r>
            <a:r>
              <a:rPr lang="uk-UA" dirty="0" smtClean="0">
                <a:solidFill>
                  <a:srgbClr val="002060"/>
                </a:solidFill>
              </a:rPr>
              <a:t>виробництва</a:t>
            </a:r>
            <a:r>
              <a:rPr lang="uk-UA" dirty="0">
                <a:solidFill>
                  <a:srgbClr val="002060"/>
                </a:solidFill>
              </a:rPr>
              <a:t>, для препаратів, випущених різними виробниками, для різних лікарських форм</a:t>
            </a:r>
            <a:r>
              <a:rPr lang="uk-UA" dirty="0" smtClean="0">
                <a:solidFill>
                  <a:srgbClr val="002060"/>
                </a:solidFill>
              </a:rPr>
              <a:t>. Відносну </a:t>
            </a:r>
            <a:r>
              <a:rPr lang="uk-UA" dirty="0" err="1">
                <a:solidFill>
                  <a:srgbClr val="002060"/>
                </a:solidFill>
              </a:rPr>
              <a:t>біодоступність</a:t>
            </a:r>
            <a:r>
              <a:rPr lang="uk-UA" dirty="0">
                <a:solidFill>
                  <a:srgbClr val="002060"/>
                </a:solidFill>
              </a:rPr>
              <a:t> (</a:t>
            </a:r>
            <a:r>
              <a:rPr lang="de-DE" dirty="0">
                <a:solidFill>
                  <a:srgbClr val="002060"/>
                </a:solidFill>
              </a:rPr>
              <a:t>RF) </a:t>
            </a:r>
            <a:r>
              <a:rPr lang="uk-UA" dirty="0">
                <a:solidFill>
                  <a:srgbClr val="002060"/>
                </a:solidFill>
              </a:rPr>
              <a:t>обчислюють за формулою:</a:t>
            </a:r>
          </a:p>
        </p:txBody>
      </p:sp>
      <p:pic>
        <p:nvPicPr>
          <p:cNvPr id="6146" name="Picture 2" descr="http://vmede.org/sait/content/Farm_texnologiya_bzg_ls_gavrilov_2010/img/2248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19654" y="4470399"/>
            <a:ext cx="8045301" cy="203409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Заголовок 1"/>
          <p:cNvSpPr txBox="1">
            <a:spLocks/>
          </p:cNvSpPr>
          <p:nvPr/>
        </p:nvSpPr>
        <p:spPr>
          <a:xfrm>
            <a:off x="832721" y="905628"/>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uk-UA" b="1" smtClean="0">
                <a:solidFill>
                  <a:srgbClr val="002060"/>
                </a:solidFill>
              </a:rPr>
              <a:t>Відносна біодосупність</a:t>
            </a:r>
            <a:endParaRPr lang="uk-UA" b="1" dirty="0">
              <a:solidFill>
                <a:srgbClr val="002060"/>
              </a:solidFill>
            </a:endParaRPr>
          </a:p>
        </p:txBody>
      </p:sp>
    </p:spTree>
    <p:extLst>
      <p:ext uri="{BB962C8B-B14F-4D97-AF65-F5344CB8AC3E}">
        <p14:creationId xmlns:p14="http://schemas.microsoft.com/office/powerpoint/2010/main" xmlns="" val="731538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1681" y="1966319"/>
            <a:ext cx="11755519" cy="4846247"/>
          </a:xfrm>
        </p:spPr>
        <p:txBody>
          <a:bodyPr>
            <a:noAutofit/>
          </a:bodyPr>
          <a:lstStyle/>
          <a:p>
            <a:pPr marL="0" indent="628650" algn="just"/>
            <a:r>
              <a:rPr lang="uk-UA" sz="2200" dirty="0">
                <a:solidFill>
                  <a:srgbClr val="002060"/>
                </a:solidFill>
              </a:rPr>
              <a:t>На практиці частіше доводиться визначати </a:t>
            </a:r>
            <a:r>
              <a:rPr lang="uk-UA" sz="2200" b="1" i="1" u="sng" dirty="0">
                <a:solidFill>
                  <a:srgbClr val="002060"/>
                </a:solidFill>
              </a:rPr>
              <a:t>відносну БД</a:t>
            </a:r>
            <a:r>
              <a:rPr lang="uk-UA" sz="2200" dirty="0">
                <a:solidFill>
                  <a:srgbClr val="002060"/>
                </a:solidFill>
              </a:rPr>
              <a:t>, в цьому випадку стандартом є розчин або інша лікарська форма для перорального прийому, яка добре вивчена і добре всмоктується. </a:t>
            </a:r>
            <a:endParaRPr lang="uk-UA" sz="2200" dirty="0" smtClean="0">
              <a:solidFill>
                <a:srgbClr val="002060"/>
              </a:solidFill>
            </a:endParaRPr>
          </a:p>
          <a:p>
            <a:pPr marL="0" indent="628650" algn="just"/>
            <a:r>
              <a:rPr lang="uk-UA" sz="2200" dirty="0" smtClean="0">
                <a:solidFill>
                  <a:srgbClr val="002060"/>
                </a:solidFill>
              </a:rPr>
              <a:t>При </a:t>
            </a:r>
            <a:r>
              <a:rPr lang="uk-UA" sz="2200" dirty="0">
                <a:solidFill>
                  <a:srgbClr val="002060"/>
                </a:solidFill>
              </a:rPr>
              <a:t>дослідженні ректальних лікарських форм за стандартну лікарську форму при визначенні відносної БД приймається розчин - клізма, а при низькій розчинності лікарської речовини - суспензія </a:t>
            </a:r>
            <a:r>
              <a:rPr lang="uk-UA" sz="2200" dirty="0" err="1">
                <a:solidFill>
                  <a:srgbClr val="002060"/>
                </a:solidFill>
              </a:rPr>
              <a:t>мікронізованого</a:t>
            </a:r>
            <a:r>
              <a:rPr lang="uk-UA" sz="2200" dirty="0">
                <a:solidFill>
                  <a:srgbClr val="002060"/>
                </a:solidFill>
              </a:rPr>
              <a:t> порошку. </a:t>
            </a:r>
            <a:endParaRPr lang="uk-UA" sz="2200" dirty="0" smtClean="0">
              <a:solidFill>
                <a:srgbClr val="002060"/>
              </a:solidFill>
            </a:endParaRPr>
          </a:p>
          <a:p>
            <a:pPr marL="0" indent="628650" algn="just"/>
            <a:r>
              <a:rPr lang="uk-UA" sz="2200" dirty="0" smtClean="0">
                <a:solidFill>
                  <a:srgbClr val="002060"/>
                </a:solidFill>
              </a:rPr>
              <a:t>Відносну </a:t>
            </a:r>
            <a:r>
              <a:rPr lang="uk-UA" sz="2200" dirty="0">
                <a:solidFill>
                  <a:srgbClr val="002060"/>
                </a:solidFill>
              </a:rPr>
              <a:t>БД визначають при </a:t>
            </a:r>
            <a:r>
              <a:rPr lang="uk-UA" sz="2200" dirty="0" smtClean="0">
                <a:solidFill>
                  <a:srgbClr val="002060"/>
                </a:solidFill>
              </a:rPr>
              <a:t>порівняльній оцінці </a:t>
            </a:r>
            <a:r>
              <a:rPr lang="uk-UA" sz="2200" dirty="0">
                <a:solidFill>
                  <a:srgbClr val="002060"/>
                </a:solidFill>
              </a:rPr>
              <a:t>взаємозамінності оригінального і відтвореного лікарських препаратів, а також при розробці інших лікарських форм лікарської субстанції. При дослідженні </a:t>
            </a:r>
            <a:r>
              <a:rPr lang="uk-UA" sz="2200" dirty="0" err="1">
                <a:solidFill>
                  <a:srgbClr val="002060"/>
                </a:solidFill>
              </a:rPr>
              <a:t>біоеквівалентності</a:t>
            </a:r>
            <a:r>
              <a:rPr lang="uk-UA" sz="2200" dirty="0">
                <a:solidFill>
                  <a:srgbClr val="002060"/>
                </a:solidFill>
              </a:rPr>
              <a:t> відтворених препаратів в якості порівняння використовують оригінальний препарат або його аналог, якщо він є найбільш ефективним в даній терапевтичній групі. Досліджувані і стандартні препарати є </a:t>
            </a:r>
            <a:r>
              <a:rPr lang="uk-UA" sz="2200" dirty="0" err="1">
                <a:solidFill>
                  <a:srgbClr val="002060"/>
                </a:solidFill>
              </a:rPr>
              <a:t>біоеквівалентними</a:t>
            </a:r>
            <a:r>
              <a:rPr lang="uk-UA" sz="2200" dirty="0">
                <a:solidFill>
                  <a:srgbClr val="002060"/>
                </a:solidFill>
              </a:rPr>
              <a:t> (взаємозамінними), якщо величина відносної БД знаходиться в межах від 75 до 125%.Таким чином, вибір стандартної лікарської форми - відповідальний етап </a:t>
            </a:r>
            <a:r>
              <a:rPr lang="uk-UA" sz="2200" dirty="0" err="1">
                <a:solidFill>
                  <a:srgbClr val="002060"/>
                </a:solidFill>
              </a:rPr>
              <a:t>біофармацевтичних</a:t>
            </a:r>
            <a:r>
              <a:rPr lang="uk-UA" sz="2200" dirty="0">
                <a:solidFill>
                  <a:srgbClr val="002060"/>
                </a:solidFill>
              </a:rPr>
              <a:t> досліджень, який не можна проводити довільно і </a:t>
            </a:r>
            <a:r>
              <a:rPr lang="uk-UA" sz="2200" dirty="0" smtClean="0">
                <a:solidFill>
                  <a:srgbClr val="002060"/>
                </a:solidFill>
              </a:rPr>
              <a:t>необґрунтовано.</a:t>
            </a:r>
            <a:endParaRPr lang="uk-UA" sz="2200" dirty="0">
              <a:solidFill>
                <a:srgbClr val="002060"/>
              </a:solidFill>
            </a:endParaRPr>
          </a:p>
        </p:txBody>
      </p:sp>
      <p:sp>
        <p:nvSpPr>
          <p:cNvPr id="4" name="Заголовок 1"/>
          <p:cNvSpPr>
            <a:spLocks noGrp="1"/>
          </p:cNvSpPr>
          <p:nvPr>
            <p:ph type="title"/>
          </p:nvPr>
        </p:nvSpPr>
        <p:spPr>
          <a:xfrm>
            <a:off x="680321" y="753228"/>
            <a:ext cx="9613861" cy="1080938"/>
          </a:xfrm>
        </p:spPr>
        <p:txBody>
          <a:bodyPr/>
          <a:lstStyle/>
          <a:p>
            <a:pPr algn="ctr"/>
            <a:r>
              <a:rPr lang="uk-UA" b="1" dirty="0" smtClean="0">
                <a:solidFill>
                  <a:srgbClr val="002060"/>
                </a:solidFill>
              </a:rPr>
              <a:t>Відносна </a:t>
            </a:r>
            <a:r>
              <a:rPr lang="uk-UA" b="1" dirty="0" err="1" smtClean="0">
                <a:solidFill>
                  <a:srgbClr val="002060"/>
                </a:solidFill>
              </a:rPr>
              <a:t>біодосупність</a:t>
            </a:r>
            <a:endParaRPr lang="uk-UA" b="1" dirty="0">
              <a:solidFill>
                <a:srgbClr val="002060"/>
              </a:solidFill>
            </a:endParaRPr>
          </a:p>
        </p:txBody>
      </p:sp>
    </p:spTree>
    <p:extLst>
      <p:ext uri="{BB962C8B-B14F-4D97-AF65-F5344CB8AC3E}">
        <p14:creationId xmlns:p14="http://schemas.microsoft.com/office/powerpoint/2010/main" xmlns="" val="19402437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err="1" smtClean="0">
                <a:solidFill>
                  <a:srgbClr val="002060"/>
                </a:solidFill>
              </a:rPr>
              <a:t>Біоеквівалентність</a:t>
            </a:r>
            <a:endParaRPr lang="uk-UA" b="1" dirty="0">
              <a:solidFill>
                <a:srgbClr val="002060"/>
              </a:solidFill>
            </a:endParaRPr>
          </a:p>
        </p:txBody>
      </p:sp>
      <p:sp>
        <p:nvSpPr>
          <p:cNvPr id="3" name="Объект 2"/>
          <p:cNvSpPr>
            <a:spLocks noGrp="1"/>
          </p:cNvSpPr>
          <p:nvPr>
            <p:ph idx="1"/>
          </p:nvPr>
        </p:nvSpPr>
        <p:spPr>
          <a:xfrm>
            <a:off x="71120" y="2062553"/>
            <a:ext cx="11714479" cy="3599316"/>
          </a:xfrm>
        </p:spPr>
        <p:txBody>
          <a:bodyPr>
            <a:normAutofit/>
          </a:bodyPr>
          <a:lstStyle/>
          <a:p>
            <a:pPr algn="just"/>
            <a:r>
              <a:rPr lang="uk-UA" sz="2800" dirty="0">
                <a:solidFill>
                  <a:srgbClr val="002060"/>
                </a:solidFill>
              </a:rPr>
              <a:t>З поняттям </a:t>
            </a:r>
            <a:r>
              <a:rPr lang="uk-UA" sz="2800" dirty="0" err="1">
                <a:solidFill>
                  <a:srgbClr val="002060"/>
                </a:solidFill>
              </a:rPr>
              <a:t>біодоступності</a:t>
            </a:r>
            <a:r>
              <a:rPr lang="uk-UA" sz="2800" dirty="0">
                <a:solidFill>
                  <a:srgbClr val="002060"/>
                </a:solidFill>
              </a:rPr>
              <a:t> тісно пов'язане поняття </a:t>
            </a:r>
            <a:r>
              <a:rPr lang="uk-UA" sz="2800" b="1" i="1" u="sng" dirty="0" err="1">
                <a:solidFill>
                  <a:srgbClr val="002060"/>
                </a:solidFill>
              </a:rPr>
              <a:t>біоеквівалентності</a:t>
            </a:r>
            <a:r>
              <a:rPr lang="uk-UA" sz="2800" dirty="0">
                <a:solidFill>
                  <a:srgbClr val="002060"/>
                </a:solidFill>
              </a:rPr>
              <a:t>. Два лікарських засоби вважаються </a:t>
            </a:r>
            <a:r>
              <a:rPr lang="uk-UA" sz="2800" dirty="0" err="1">
                <a:solidFill>
                  <a:srgbClr val="002060"/>
                </a:solidFill>
              </a:rPr>
              <a:t>біоеквівалентними</a:t>
            </a:r>
            <a:r>
              <a:rPr lang="uk-UA" sz="2800" dirty="0">
                <a:solidFill>
                  <a:srgbClr val="002060"/>
                </a:solidFill>
              </a:rPr>
              <a:t>, якщо вони забезпечують однакову БД лікарської речовини після призначення в однаковій дозі і однаковій лікарській формі. За регламентом ВООЗ (1994, 1996) і ЄС (1992), відмінності у </a:t>
            </a:r>
            <a:r>
              <a:rPr lang="uk-UA" sz="2800" dirty="0" err="1">
                <a:solidFill>
                  <a:srgbClr val="002060"/>
                </a:solidFill>
              </a:rPr>
              <a:t>фармакокінетичних</a:t>
            </a:r>
            <a:r>
              <a:rPr lang="uk-UA" sz="2800" dirty="0">
                <a:solidFill>
                  <a:srgbClr val="002060"/>
                </a:solidFill>
              </a:rPr>
              <a:t> показниках для </a:t>
            </a:r>
            <a:r>
              <a:rPr lang="uk-UA" sz="2800" dirty="0" err="1">
                <a:solidFill>
                  <a:srgbClr val="002060"/>
                </a:solidFill>
              </a:rPr>
              <a:t>біоеквівалентності</a:t>
            </a:r>
            <a:r>
              <a:rPr lang="uk-UA" sz="2800" dirty="0">
                <a:solidFill>
                  <a:srgbClr val="002060"/>
                </a:solidFill>
              </a:rPr>
              <a:t> препаратів не повинні перевищувати 20%.</a:t>
            </a:r>
            <a:endParaRPr lang="ru-RU" sz="2800" dirty="0">
              <a:solidFill>
                <a:srgbClr val="002060"/>
              </a:solidFill>
            </a:endParaRPr>
          </a:p>
          <a:p>
            <a:pPr algn="just"/>
            <a:endParaRPr lang="uk-UA" sz="2800" dirty="0">
              <a:solidFill>
                <a:srgbClr val="002060"/>
              </a:solidFill>
            </a:endParaRPr>
          </a:p>
        </p:txBody>
      </p:sp>
      <p:sp>
        <p:nvSpPr>
          <p:cNvPr id="4" name="Прямоугольник 3"/>
          <p:cNvSpPr/>
          <p:nvPr/>
        </p:nvSpPr>
        <p:spPr>
          <a:xfrm>
            <a:off x="304799" y="4923205"/>
            <a:ext cx="11480799" cy="156966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sz="2400" dirty="0" err="1" smtClean="0">
                <a:solidFill>
                  <a:srgbClr val="002060"/>
                </a:solidFill>
              </a:rPr>
              <a:t>Біодоступність</a:t>
            </a:r>
            <a:r>
              <a:rPr lang="uk-UA" sz="2400" dirty="0" smtClean="0">
                <a:solidFill>
                  <a:srgbClr val="002060"/>
                </a:solidFill>
              </a:rPr>
              <a:t> одних і тих же препаратів, зроблених різними фірмами (приклад: </a:t>
            </a:r>
            <a:r>
              <a:rPr lang="uk-UA" sz="2400" dirty="0" err="1" smtClean="0">
                <a:solidFill>
                  <a:srgbClr val="002060"/>
                </a:solidFill>
              </a:rPr>
              <a:t>кокарбоксилаза</a:t>
            </a:r>
            <a:r>
              <a:rPr lang="uk-UA" sz="2400" dirty="0" smtClean="0">
                <a:solidFill>
                  <a:srgbClr val="002060"/>
                </a:solidFill>
              </a:rPr>
              <a:t> польського походження і зроблена в Дніпропетровську), визначається шляхом зіставлення </a:t>
            </a:r>
            <a:r>
              <a:rPr lang="uk-UA" sz="2400" b="1" i="1" u="sng" dirty="0" smtClean="0">
                <a:solidFill>
                  <a:srgbClr val="002060"/>
                </a:solidFill>
              </a:rPr>
              <a:t>хімічної, біологічної та терапевтичної еквівалентності.</a:t>
            </a:r>
            <a:endParaRPr lang="uk-UA" sz="2400" b="1" i="1" u="sng" dirty="0">
              <a:solidFill>
                <a:srgbClr val="002060"/>
              </a:solidFill>
            </a:endParaRPr>
          </a:p>
        </p:txBody>
      </p:sp>
    </p:spTree>
    <p:extLst>
      <p:ext uri="{BB962C8B-B14F-4D97-AF65-F5344CB8AC3E}">
        <p14:creationId xmlns:p14="http://schemas.microsoft.com/office/powerpoint/2010/main" xmlns="" val="622655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4147065331"/>
              </p:ext>
            </p:extLst>
          </p:nvPr>
        </p:nvGraphicFramePr>
        <p:xfrm>
          <a:off x="152002" y="2194632"/>
          <a:ext cx="11791760" cy="436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1"/>
          <p:cNvSpPr>
            <a:spLocks noGrp="1"/>
          </p:cNvSpPr>
          <p:nvPr>
            <p:ph type="title"/>
          </p:nvPr>
        </p:nvSpPr>
        <p:spPr>
          <a:xfrm>
            <a:off x="680321" y="753228"/>
            <a:ext cx="9613861" cy="1080938"/>
          </a:xfrm>
        </p:spPr>
        <p:txBody>
          <a:bodyPr/>
          <a:lstStyle/>
          <a:p>
            <a:pPr algn="ctr"/>
            <a:r>
              <a:rPr lang="uk-UA" b="1" dirty="0" err="1" smtClean="0">
                <a:solidFill>
                  <a:srgbClr val="002060"/>
                </a:solidFill>
              </a:rPr>
              <a:t>Біоеквівалентність</a:t>
            </a:r>
            <a:endParaRPr lang="uk-UA" b="1" dirty="0">
              <a:solidFill>
                <a:srgbClr val="002060"/>
              </a:solidFill>
            </a:endParaRPr>
          </a:p>
        </p:txBody>
      </p:sp>
    </p:spTree>
    <p:extLst>
      <p:ext uri="{BB962C8B-B14F-4D97-AF65-F5344CB8AC3E}">
        <p14:creationId xmlns:p14="http://schemas.microsoft.com/office/powerpoint/2010/main" xmlns="" val="3291551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solidFill>
                  <a:srgbClr val="002060"/>
                </a:solidFill>
              </a:rPr>
              <a:t>Загальна схема визначення біологічної доступності лікарських препаратів</a:t>
            </a:r>
            <a:endParaRPr lang="uk-UA" dirty="0"/>
          </a:p>
        </p:txBody>
      </p:sp>
      <p:sp>
        <p:nvSpPr>
          <p:cNvPr id="3" name="Объект 2"/>
          <p:cNvSpPr>
            <a:spLocks noGrp="1"/>
          </p:cNvSpPr>
          <p:nvPr>
            <p:ph idx="1"/>
          </p:nvPr>
        </p:nvSpPr>
        <p:spPr>
          <a:xfrm>
            <a:off x="157238" y="2080149"/>
            <a:ext cx="11720535" cy="3773895"/>
          </a:xfrm>
        </p:spPr>
        <p:txBody>
          <a:bodyPr>
            <a:noAutofit/>
          </a:bodyPr>
          <a:lstStyle/>
          <a:p>
            <a:pPr algn="just"/>
            <a:r>
              <a:rPr lang="uk-UA" sz="2800" dirty="0" smtClean="0">
                <a:solidFill>
                  <a:srgbClr val="002060"/>
                </a:solidFill>
              </a:rPr>
              <a:t>Біологічна </a:t>
            </a:r>
            <a:r>
              <a:rPr lang="uk-UA" sz="2800" dirty="0">
                <a:solidFill>
                  <a:srgbClr val="002060"/>
                </a:solidFill>
              </a:rPr>
              <a:t>доступність може бути встановлена ​​визначенням </a:t>
            </a:r>
            <a:r>
              <a:rPr lang="uk-UA" sz="2800" dirty="0" smtClean="0">
                <a:solidFill>
                  <a:srgbClr val="002060"/>
                </a:solidFill>
              </a:rPr>
              <a:t>вмісту </a:t>
            </a:r>
            <a:r>
              <a:rPr lang="uk-UA" sz="2800" dirty="0">
                <a:solidFill>
                  <a:srgbClr val="002060"/>
                </a:solidFill>
              </a:rPr>
              <a:t>речовини в крові або по екскреції лікарської речовини або його метаболіти з сечею після одноразового або багаторазового введення лікарського препарату. Такими методами визначають БД при </a:t>
            </a:r>
            <a:r>
              <a:rPr lang="uk-UA" sz="2800" dirty="0" err="1">
                <a:solidFill>
                  <a:srgbClr val="002060"/>
                </a:solidFill>
              </a:rPr>
              <a:t>парентеральному</a:t>
            </a:r>
            <a:r>
              <a:rPr lang="uk-UA" sz="2800" dirty="0">
                <a:solidFill>
                  <a:srgbClr val="002060"/>
                </a:solidFill>
              </a:rPr>
              <a:t>, пероральному, ректальному шляхах введення. Біологічна доступність мазей, лініментів, пластирів визначається при нанесенні на шкірні покриви. Біологічну доступність ректальних лікарських форм місцевої дії оцінюють після нанесення препарату на слизову прямої кишки, вагінальних лікарських форм - на слизову піхви.</a:t>
            </a:r>
          </a:p>
        </p:txBody>
      </p:sp>
    </p:spTree>
    <p:extLst>
      <p:ext uri="{BB962C8B-B14F-4D97-AF65-F5344CB8AC3E}">
        <p14:creationId xmlns:p14="http://schemas.microsoft.com/office/powerpoint/2010/main" xmlns="" val="603416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solidFill>
                  <a:srgbClr val="002060"/>
                </a:solidFill>
              </a:rPr>
              <a:t>Загальна схема визначення біологічної доступності лікарських препаратів</a:t>
            </a:r>
          </a:p>
        </p:txBody>
      </p:sp>
      <p:sp>
        <p:nvSpPr>
          <p:cNvPr id="3" name="Объект 2"/>
          <p:cNvSpPr>
            <a:spLocks noGrp="1"/>
          </p:cNvSpPr>
          <p:nvPr>
            <p:ph idx="1"/>
          </p:nvPr>
        </p:nvSpPr>
        <p:spPr>
          <a:xfrm>
            <a:off x="181119" y="2122150"/>
            <a:ext cx="11611813" cy="4216327"/>
          </a:xfrm>
        </p:spPr>
        <p:txBody>
          <a:bodyPr>
            <a:normAutofit lnSpcReduction="10000"/>
          </a:bodyPr>
          <a:lstStyle/>
          <a:p>
            <a:pPr algn="just"/>
            <a:r>
              <a:rPr lang="uk-UA" dirty="0" smtClean="0">
                <a:solidFill>
                  <a:srgbClr val="002060"/>
                </a:solidFill>
              </a:rPr>
              <a:t>Ступінь </a:t>
            </a:r>
            <a:r>
              <a:rPr lang="uk-UA" dirty="0">
                <a:solidFill>
                  <a:srgbClr val="002060"/>
                </a:solidFill>
              </a:rPr>
              <a:t>абсорбції препаратів залежить як від фармацевтичних, так і фізіологічних і біохімічних чинників. До фізіологічних факторів належать вік, стать, фізичний стан пацієнта, час прийому препарату, шлях введення, характер харчової кашки і ступінь заповнювання травної трубки. З метою врахування впливу фізіологічних чинників </a:t>
            </a:r>
            <a:r>
              <a:rPr lang="uk-UA" dirty="0" smtClean="0">
                <a:solidFill>
                  <a:srgbClr val="002060"/>
                </a:solidFill>
              </a:rPr>
              <a:t>біологічну </a:t>
            </a:r>
            <a:r>
              <a:rPr lang="uk-UA" dirty="0">
                <a:solidFill>
                  <a:srgbClr val="002060"/>
                </a:solidFill>
              </a:rPr>
              <a:t>доступність визначають перехресним методом подвійним сліпим порівнянням (А / В і В / А) на людях, які виконують відповідні інструкції щодо режиму і харчування в залежності від виду досліджуваного препарату. В цьому випадку випробуваним призначають препарат у вигляді стандартної лікарської форми і визначають концентрацію лікарської речовини протягом необхідного часу, потім після повного виведення лікарської речовини з організму через встановлений інтервал часу призначають препарат у вигляді досліджуваної лікарської форми, і аналогічно визначають концентрацію препарату в крові або інший </a:t>
            </a:r>
            <a:r>
              <a:rPr lang="uk-UA" dirty="0" err="1">
                <a:solidFill>
                  <a:srgbClr val="002060"/>
                </a:solidFill>
              </a:rPr>
              <a:t>біорідини</a:t>
            </a:r>
            <a:r>
              <a:rPr lang="uk-UA" dirty="0">
                <a:solidFill>
                  <a:srgbClr val="002060"/>
                </a:solidFill>
              </a:rPr>
              <a:t>.</a:t>
            </a:r>
          </a:p>
        </p:txBody>
      </p:sp>
    </p:spTree>
    <p:extLst>
      <p:ext uri="{BB962C8B-B14F-4D97-AF65-F5344CB8AC3E}">
        <p14:creationId xmlns:p14="http://schemas.microsoft.com/office/powerpoint/2010/main" xmlns="" val="332314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solidFill>
                  <a:srgbClr val="002060"/>
                </a:solidFill>
              </a:rPr>
              <a:t>Загальна схема визначення біологічної доступності лікарських </a:t>
            </a:r>
            <a:r>
              <a:rPr lang="uk-UA" dirty="0" err="1" smtClean="0">
                <a:solidFill>
                  <a:srgbClr val="002060"/>
                </a:solidFill>
              </a:rPr>
              <a:t>препаратівС</a:t>
            </a:r>
            <a:endParaRPr lang="uk-UA" dirty="0">
              <a:solidFill>
                <a:srgbClr val="002060"/>
              </a:solidFill>
            </a:endParaRPr>
          </a:p>
        </p:txBody>
      </p:sp>
      <p:sp>
        <p:nvSpPr>
          <p:cNvPr id="3" name="Объект 2"/>
          <p:cNvSpPr>
            <a:spLocks noGrp="1"/>
          </p:cNvSpPr>
          <p:nvPr>
            <p:ph idx="1"/>
          </p:nvPr>
        </p:nvSpPr>
        <p:spPr>
          <a:xfrm>
            <a:off x="212961" y="2113352"/>
            <a:ext cx="11105279" cy="4673527"/>
          </a:xfrm>
        </p:spPr>
        <p:txBody>
          <a:bodyPr>
            <a:normAutofit/>
          </a:bodyPr>
          <a:lstStyle/>
          <a:p>
            <a:pPr algn="just"/>
            <a:r>
              <a:rPr lang="uk-UA" b="1" dirty="0" smtClean="0">
                <a:solidFill>
                  <a:srgbClr val="7030A0"/>
                </a:solidFill>
              </a:rPr>
              <a:t>Першим </a:t>
            </a:r>
            <a:r>
              <a:rPr lang="uk-UA" b="1" dirty="0">
                <a:solidFill>
                  <a:srgbClr val="7030A0"/>
                </a:solidFill>
              </a:rPr>
              <a:t>етапом </a:t>
            </a:r>
            <a:r>
              <a:rPr lang="uk-UA" dirty="0">
                <a:solidFill>
                  <a:srgbClr val="002060"/>
                </a:solidFill>
              </a:rPr>
              <a:t>в дослідженнях при визначенні БД є введення лікарської речовини в лікарській формі, при виготовленні якої використовувалися різні фармацевтичні фактори. На даному етапі обов'язковою вимогою є рівноцінність умов введення препарату всій групі випробовуваних (однакова маса, стать тварини, режим харчування і утримання</a:t>
            </a:r>
            <a:r>
              <a:rPr lang="uk-UA" dirty="0" smtClean="0">
                <a:solidFill>
                  <a:srgbClr val="002060"/>
                </a:solidFill>
              </a:rPr>
              <a:t>).</a:t>
            </a:r>
          </a:p>
          <a:p>
            <a:pPr algn="just"/>
            <a:r>
              <a:rPr lang="uk-UA" b="1" u="sng" dirty="0" smtClean="0">
                <a:solidFill>
                  <a:srgbClr val="7030A0"/>
                </a:solidFill>
              </a:rPr>
              <a:t>Другий </a:t>
            </a:r>
            <a:r>
              <a:rPr lang="uk-UA" b="1" u="sng" dirty="0">
                <a:solidFill>
                  <a:srgbClr val="7030A0"/>
                </a:solidFill>
              </a:rPr>
              <a:t>етап </a:t>
            </a:r>
            <a:r>
              <a:rPr lang="uk-UA" dirty="0">
                <a:solidFill>
                  <a:srgbClr val="002060"/>
                </a:solidFill>
              </a:rPr>
              <a:t>досліджень передбачає послідовний забір проб біологічних рідин організму протягом строго обумовленого періоду часу. На даному етапі досліджень велике значення мають час і частота забору проб. </a:t>
            </a:r>
            <a:r>
              <a:rPr lang="uk-UA" dirty="0" err="1">
                <a:solidFill>
                  <a:srgbClr val="002060"/>
                </a:solidFill>
              </a:rPr>
              <a:t>Загальноприйнято</a:t>
            </a:r>
            <a:r>
              <a:rPr lang="uk-UA" dirty="0">
                <a:solidFill>
                  <a:srgbClr val="002060"/>
                </a:solidFill>
              </a:rPr>
              <a:t> проводити забір проб крові для визначення концентрації препарату протягом часу, рівного 5 періодів </a:t>
            </a:r>
            <a:r>
              <a:rPr lang="uk-UA" dirty="0" err="1">
                <a:solidFill>
                  <a:srgbClr val="002060"/>
                </a:solidFill>
              </a:rPr>
              <a:t>напівіснування</a:t>
            </a:r>
            <a:r>
              <a:rPr lang="uk-UA" dirty="0">
                <a:solidFill>
                  <a:srgbClr val="002060"/>
                </a:solidFill>
              </a:rPr>
              <a:t> речовини в організмі. Період </a:t>
            </a:r>
            <a:r>
              <a:rPr lang="uk-UA" dirty="0" err="1">
                <a:solidFill>
                  <a:srgbClr val="002060"/>
                </a:solidFill>
              </a:rPr>
              <a:t>напівіснування</a:t>
            </a:r>
            <a:r>
              <a:rPr lang="uk-UA" dirty="0">
                <a:solidFill>
                  <a:srgbClr val="002060"/>
                </a:solidFill>
              </a:rPr>
              <a:t> лікарського засобу в організмі - час, протягом якого концентрація лікарської речовини в плазмі крові зменшується на 50%.</a:t>
            </a:r>
          </a:p>
        </p:txBody>
      </p:sp>
    </p:spTree>
    <p:extLst>
      <p:ext uri="{BB962C8B-B14F-4D97-AF65-F5344CB8AC3E}">
        <p14:creationId xmlns:p14="http://schemas.microsoft.com/office/powerpoint/2010/main" xmlns="" val="33071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110629"/>
            <a:ext cx="11972041" cy="4582402"/>
          </a:xfrm>
        </p:spPr>
        <p:txBody>
          <a:bodyPr>
            <a:normAutofit fontScale="85000" lnSpcReduction="10000"/>
          </a:bodyPr>
          <a:lstStyle/>
          <a:p>
            <a:pPr algn="just"/>
            <a:r>
              <a:rPr lang="uk-UA" dirty="0">
                <a:solidFill>
                  <a:srgbClr val="002060"/>
                </a:solidFill>
              </a:rPr>
              <a:t>Початок забору проб і частота залежить від виду лікарської форми і шляху введення. При внутрішньовенному введенні взяття проб крові починають після закінчення 5 хвилин після ін'єкції і далі, продовжують забори проб крові через 10-15 хвилинні інтервали часу. В цьому випадку БД препарату є найбільш повною практично 100%.При інших способах введення препаратів необхідно встановлення часу досягнення піку концентрації. Для точного побудови кривої фармакокінетики визначення концентрації препарату в крові також має проводитися через невеликі проміжки часу. Необхідно отримати, принаймні, три значення до досягнення піку концентрації і 5-6 точок на низхідній частині </a:t>
            </a:r>
            <a:r>
              <a:rPr lang="uk-UA" dirty="0" err="1">
                <a:solidFill>
                  <a:srgbClr val="002060"/>
                </a:solidFill>
              </a:rPr>
              <a:t>фармакокінетичною</a:t>
            </a:r>
            <a:r>
              <a:rPr lang="uk-UA" dirty="0">
                <a:solidFill>
                  <a:srgbClr val="002060"/>
                </a:solidFill>
              </a:rPr>
              <a:t> кривою після початку зниження концентрації лікарської речовини в крові. Як правило, при одноразовому введенні препарату достатньо 12-16 аналізів крові за час експерименту. </a:t>
            </a:r>
            <a:endParaRPr lang="uk-UA" dirty="0" smtClean="0">
              <a:solidFill>
                <a:srgbClr val="002060"/>
              </a:solidFill>
            </a:endParaRPr>
          </a:p>
          <a:p>
            <a:pPr marL="0" indent="0" algn="just">
              <a:buNone/>
            </a:pPr>
            <a:r>
              <a:rPr lang="uk-UA" dirty="0" smtClean="0">
                <a:solidFill>
                  <a:srgbClr val="002060"/>
                </a:solidFill>
              </a:rPr>
              <a:t>Метод </a:t>
            </a:r>
            <a:r>
              <a:rPr lang="uk-UA" dirty="0">
                <a:solidFill>
                  <a:srgbClr val="002060"/>
                </a:solidFill>
              </a:rPr>
              <a:t>визначення БД по екскреції лікарської речовини з сечею передбачає виконання ряду умов: </a:t>
            </a:r>
            <a:endParaRPr lang="uk-UA" dirty="0" smtClean="0">
              <a:solidFill>
                <a:srgbClr val="002060"/>
              </a:solidFill>
            </a:endParaRPr>
          </a:p>
          <a:p>
            <a:pPr algn="just"/>
            <a:r>
              <a:rPr lang="uk-UA" dirty="0" smtClean="0">
                <a:solidFill>
                  <a:srgbClr val="002060"/>
                </a:solidFill>
              </a:rPr>
              <a:t>• </a:t>
            </a:r>
            <a:r>
              <a:rPr lang="uk-UA" dirty="0">
                <a:solidFill>
                  <a:srgbClr val="002060"/>
                </a:solidFill>
              </a:rPr>
              <a:t>виділення хоча б частини препарату в незмінному вигляді; </a:t>
            </a:r>
            <a:endParaRPr lang="uk-UA" dirty="0" smtClean="0">
              <a:solidFill>
                <a:srgbClr val="002060"/>
              </a:solidFill>
            </a:endParaRPr>
          </a:p>
          <a:p>
            <a:pPr algn="just"/>
            <a:r>
              <a:rPr lang="uk-UA" dirty="0" smtClean="0">
                <a:solidFill>
                  <a:srgbClr val="002060"/>
                </a:solidFill>
              </a:rPr>
              <a:t>• </a:t>
            </a:r>
            <a:r>
              <a:rPr lang="uk-UA" dirty="0">
                <a:solidFill>
                  <a:srgbClr val="002060"/>
                </a:solidFill>
              </a:rPr>
              <a:t>повне й ретельне спорожнення сечового міхура кожного </a:t>
            </a:r>
            <a:r>
              <a:rPr lang="uk-UA" dirty="0" smtClean="0">
                <a:solidFill>
                  <a:srgbClr val="002060"/>
                </a:solidFill>
              </a:rPr>
              <a:t>разу, при  кожному заборі проб</a:t>
            </a:r>
            <a:r>
              <a:rPr lang="uk-UA" dirty="0">
                <a:solidFill>
                  <a:srgbClr val="002060"/>
                </a:solidFill>
              </a:rPr>
              <a:t>; </a:t>
            </a:r>
            <a:endParaRPr lang="uk-UA" dirty="0" smtClean="0">
              <a:solidFill>
                <a:srgbClr val="002060"/>
              </a:solidFill>
            </a:endParaRPr>
          </a:p>
          <a:p>
            <a:pPr algn="just"/>
            <a:r>
              <a:rPr lang="uk-UA" dirty="0" smtClean="0">
                <a:solidFill>
                  <a:srgbClr val="002060"/>
                </a:solidFill>
              </a:rPr>
              <a:t>• </a:t>
            </a:r>
            <a:r>
              <a:rPr lang="uk-UA" dirty="0">
                <a:solidFill>
                  <a:srgbClr val="002060"/>
                </a:solidFill>
              </a:rPr>
              <a:t>строго </a:t>
            </a:r>
            <a:r>
              <a:rPr lang="uk-UA" dirty="0" smtClean="0">
                <a:solidFill>
                  <a:srgbClr val="002060"/>
                </a:solidFill>
              </a:rPr>
              <a:t>обґрунтована </a:t>
            </a:r>
            <a:r>
              <a:rPr lang="uk-UA" dirty="0">
                <a:solidFill>
                  <a:srgbClr val="002060"/>
                </a:solidFill>
              </a:rPr>
              <a:t>частота забору проб, щоб точно зазначити час затримки екскреції препарату і пік концентрації.</a:t>
            </a:r>
          </a:p>
        </p:txBody>
      </p:sp>
      <p:sp>
        <p:nvSpPr>
          <p:cNvPr id="5" name="Заголовок 1"/>
          <p:cNvSpPr>
            <a:spLocks noGrp="1"/>
          </p:cNvSpPr>
          <p:nvPr>
            <p:ph type="title"/>
          </p:nvPr>
        </p:nvSpPr>
        <p:spPr>
          <a:xfrm>
            <a:off x="680321" y="753228"/>
            <a:ext cx="9613861" cy="1080938"/>
          </a:xfrm>
        </p:spPr>
        <p:txBody>
          <a:bodyPr/>
          <a:lstStyle/>
          <a:p>
            <a:pPr algn="ctr"/>
            <a:r>
              <a:rPr lang="uk-UA" dirty="0">
                <a:solidFill>
                  <a:srgbClr val="002060"/>
                </a:solidFill>
              </a:rPr>
              <a:t>Загальна схема визначення біологічної доступності лікарських </a:t>
            </a:r>
            <a:r>
              <a:rPr lang="uk-UA" dirty="0" err="1" smtClean="0">
                <a:solidFill>
                  <a:srgbClr val="002060"/>
                </a:solidFill>
              </a:rPr>
              <a:t>препаратівС</a:t>
            </a:r>
            <a:endParaRPr lang="uk-UA" dirty="0">
              <a:solidFill>
                <a:srgbClr val="002060"/>
              </a:solidFill>
            </a:endParaRPr>
          </a:p>
        </p:txBody>
      </p:sp>
    </p:spTree>
    <p:extLst>
      <p:ext uri="{BB962C8B-B14F-4D97-AF65-F5344CB8AC3E}">
        <p14:creationId xmlns:p14="http://schemas.microsoft.com/office/powerpoint/2010/main" xmlns="" val="594134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9554" y="2195470"/>
            <a:ext cx="11668792" cy="4431573"/>
          </a:xfrm>
        </p:spPr>
        <p:txBody>
          <a:bodyPr>
            <a:normAutofit fontScale="92500" lnSpcReduction="20000"/>
          </a:bodyPr>
          <a:lstStyle/>
          <a:p>
            <a:pPr algn="just"/>
            <a:r>
              <a:rPr lang="uk-UA" dirty="0">
                <a:solidFill>
                  <a:srgbClr val="002060"/>
                </a:solidFill>
              </a:rPr>
              <a:t>При одноразовому призначенні лікарського препарату час збору сечі дорівнює 7-10 періодів біологічного </a:t>
            </a:r>
            <a:r>
              <a:rPr lang="uk-UA" dirty="0" err="1" smtClean="0">
                <a:solidFill>
                  <a:srgbClr val="002060"/>
                </a:solidFill>
              </a:rPr>
              <a:t>напівіснування</a:t>
            </a:r>
            <a:r>
              <a:rPr lang="uk-UA" dirty="0" smtClean="0">
                <a:solidFill>
                  <a:srgbClr val="002060"/>
                </a:solidFill>
              </a:rPr>
              <a:t> лікарського </a:t>
            </a:r>
            <a:r>
              <a:rPr lang="uk-UA" dirty="0">
                <a:solidFill>
                  <a:srgbClr val="002060"/>
                </a:solidFill>
              </a:rPr>
              <a:t>засобу в організмі, тому що саме за цей період встигає елімінувати з організму 99,9% введеного лікарського речовини. Недоліками методу визначення БД на підставі даних екскреції препарату з сечею є можлива втрата зразка сечі і необхідність прийняття випробуваними великою кількості рідини: 400 мл води за 1-2 години до початку експерименту і по 200 мл води щогодини протягом усіх попередніх досліджень. В окремих випадках для визначення БД використовують метод багаторазового призначення препарату. В даному випадку необхідно дотримуватися таких умов: </a:t>
            </a:r>
            <a:endParaRPr lang="uk-UA" dirty="0" smtClean="0">
              <a:solidFill>
                <a:srgbClr val="002060"/>
              </a:solidFill>
            </a:endParaRPr>
          </a:p>
          <a:p>
            <a:pPr algn="just"/>
            <a:r>
              <a:rPr lang="uk-UA" dirty="0" smtClean="0">
                <a:solidFill>
                  <a:srgbClr val="002060"/>
                </a:solidFill>
              </a:rPr>
              <a:t>1</a:t>
            </a:r>
            <a:r>
              <a:rPr lang="uk-UA" dirty="0">
                <a:solidFill>
                  <a:srgbClr val="002060"/>
                </a:solidFill>
              </a:rPr>
              <a:t>. Визначення БД проводиться тільки після досягнення стабільної концентрації препарату в крові, що спостерігається після прийому 5-10 доз. </a:t>
            </a:r>
            <a:endParaRPr lang="uk-UA" dirty="0" smtClean="0">
              <a:solidFill>
                <a:srgbClr val="002060"/>
              </a:solidFill>
            </a:endParaRPr>
          </a:p>
          <a:p>
            <a:pPr algn="just"/>
            <a:r>
              <a:rPr lang="uk-UA" dirty="0" smtClean="0">
                <a:solidFill>
                  <a:srgbClr val="002060"/>
                </a:solidFill>
              </a:rPr>
              <a:t>2</a:t>
            </a:r>
            <a:r>
              <a:rPr lang="uk-UA" dirty="0">
                <a:solidFill>
                  <a:srgbClr val="002060"/>
                </a:solidFill>
              </a:rPr>
              <a:t>. Обґрунтовані інтервали призначення препарату з урахуванням періоду його біологічного </a:t>
            </a:r>
            <a:r>
              <a:rPr lang="uk-UA" dirty="0" err="1">
                <a:solidFill>
                  <a:srgbClr val="002060"/>
                </a:solidFill>
              </a:rPr>
              <a:t>напівіснування</a:t>
            </a:r>
            <a:r>
              <a:rPr lang="uk-UA" dirty="0">
                <a:solidFill>
                  <a:srgbClr val="002060"/>
                </a:solidFill>
              </a:rPr>
              <a:t> щоб уникнути кумуляції. </a:t>
            </a:r>
            <a:endParaRPr lang="uk-UA" dirty="0" smtClean="0">
              <a:solidFill>
                <a:srgbClr val="002060"/>
              </a:solidFill>
            </a:endParaRPr>
          </a:p>
          <a:p>
            <a:pPr algn="just"/>
            <a:r>
              <a:rPr lang="uk-UA" dirty="0" smtClean="0">
                <a:solidFill>
                  <a:srgbClr val="002060"/>
                </a:solidFill>
              </a:rPr>
              <a:t>3</a:t>
            </a:r>
            <a:r>
              <a:rPr lang="uk-UA" dirty="0">
                <a:solidFill>
                  <a:srgbClr val="002060"/>
                </a:solidFill>
              </a:rPr>
              <a:t>. Частота взяття проб для аналізу повинна забезпечувати чітку межу піків концентрації. </a:t>
            </a:r>
            <a:endParaRPr lang="uk-UA" dirty="0" smtClean="0">
              <a:solidFill>
                <a:srgbClr val="002060"/>
              </a:solidFill>
            </a:endParaRPr>
          </a:p>
          <a:p>
            <a:pPr algn="just"/>
            <a:r>
              <a:rPr lang="uk-UA" dirty="0" smtClean="0">
                <a:solidFill>
                  <a:srgbClr val="002060"/>
                </a:solidFill>
              </a:rPr>
              <a:t>4</a:t>
            </a:r>
            <a:r>
              <a:rPr lang="uk-UA" dirty="0">
                <a:solidFill>
                  <a:srgbClr val="002060"/>
                </a:solidFill>
              </a:rPr>
              <a:t>. Точне визначення мінімальної та максимальної в часі концентрації препарату.</a:t>
            </a:r>
          </a:p>
        </p:txBody>
      </p:sp>
      <p:sp>
        <p:nvSpPr>
          <p:cNvPr id="4" name="Заголовок 1"/>
          <p:cNvSpPr>
            <a:spLocks noGrp="1"/>
          </p:cNvSpPr>
          <p:nvPr>
            <p:ph type="title"/>
          </p:nvPr>
        </p:nvSpPr>
        <p:spPr>
          <a:xfrm>
            <a:off x="680321" y="753228"/>
            <a:ext cx="9613861" cy="1080938"/>
          </a:xfrm>
        </p:spPr>
        <p:txBody>
          <a:bodyPr/>
          <a:lstStyle/>
          <a:p>
            <a:pPr algn="ctr"/>
            <a:r>
              <a:rPr lang="uk-UA" dirty="0">
                <a:solidFill>
                  <a:srgbClr val="002060"/>
                </a:solidFill>
              </a:rPr>
              <a:t>Загальна схема визначення біологічної доступності лікарських </a:t>
            </a:r>
            <a:r>
              <a:rPr lang="uk-UA" dirty="0" err="1" smtClean="0">
                <a:solidFill>
                  <a:srgbClr val="002060"/>
                </a:solidFill>
              </a:rPr>
              <a:t>препаратівС</a:t>
            </a:r>
            <a:endParaRPr lang="uk-UA" dirty="0">
              <a:solidFill>
                <a:srgbClr val="002060"/>
              </a:solidFill>
            </a:endParaRPr>
          </a:p>
        </p:txBody>
      </p:sp>
    </p:spTree>
    <p:extLst>
      <p:ext uri="{BB962C8B-B14F-4D97-AF65-F5344CB8AC3E}">
        <p14:creationId xmlns:p14="http://schemas.microsoft.com/office/powerpoint/2010/main" xmlns="" val="571198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2420" y="2091776"/>
            <a:ext cx="11885609" cy="4525840"/>
          </a:xfrm>
        </p:spPr>
        <p:txBody>
          <a:bodyPr>
            <a:normAutofit lnSpcReduction="10000"/>
          </a:bodyPr>
          <a:lstStyle/>
          <a:p>
            <a:pPr marL="0" indent="0" algn="just">
              <a:buNone/>
            </a:pPr>
            <a:r>
              <a:rPr lang="uk-UA" dirty="0">
                <a:solidFill>
                  <a:srgbClr val="002060"/>
                </a:solidFill>
              </a:rPr>
              <a:t>Позитивними сторонами методу багаторазового призначення препарату є</a:t>
            </a:r>
            <a:r>
              <a:rPr lang="uk-UA" dirty="0" smtClean="0">
                <a:solidFill>
                  <a:srgbClr val="002060"/>
                </a:solidFill>
              </a:rPr>
              <a:t>:</a:t>
            </a:r>
          </a:p>
          <a:p>
            <a:pPr algn="just"/>
            <a:r>
              <a:rPr lang="uk-UA" dirty="0" smtClean="0">
                <a:solidFill>
                  <a:srgbClr val="002060"/>
                </a:solidFill>
              </a:rPr>
              <a:t>• </a:t>
            </a:r>
            <a:r>
              <a:rPr lang="uk-UA" dirty="0">
                <a:solidFill>
                  <a:srgbClr val="002060"/>
                </a:solidFill>
              </a:rPr>
              <a:t>порівняно високий вміст препарату в крові, що полегшує проведення аналітичних операцій і підвищує точність визначення</a:t>
            </a:r>
            <a:r>
              <a:rPr lang="uk-UA" dirty="0" smtClean="0">
                <a:solidFill>
                  <a:srgbClr val="002060"/>
                </a:solidFill>
              </a:rPr>
              <a:t>;</a:t>
            </a:r>
          </a:p>
          <a:p>
            <a:pPr algn="just"/>
            <a:r>
              <a:rPr lang="uk-UA" dirty="0" smtClean="0">
                <a:solidFill>
                  <a:srgbClr val="002060"/>
                </a:solidFill>
              </a:rPr>
              <a:t>• </a:t>
            </a:r>
            <a:r>
              <a:rPr lang="uk-UA" dirty="0">
                <a:solidFill>
                  <a:srgbClr val="002060"/>
                </a:solidFill>
              </a:rPr>
              <a:t>обмеженість числа взяття проб крові. Разом з тим, для правильного визначення біологічної доступності важливе значення має фізіологічний стан </a:t>
            </a:r>
            <a:r>
              <a:rPr lang="uk-UA" dirty="0" smtClean="0">
                <a:solidFill>
                  <a:srgbClr val="002060"/>
                </a:solidFill>
              </a:rPr>
              <a:t>пацієнта.</a:t>
            </a:r>
          </a:p>
          <a:p>
            <a:pPr marL="0" indent="0" algn="just">
              <a:buNone/>
            </a:pPr>
            <a:r>
              <a:rPr lang="uk-UA" dirty="0" smtClean="0">
                <a:solidFill>
                  <a:srgbClr val="002060"/>
                </a:solidFill>
              </a:rPr>
              <a:t>В </a:t>
            </a:r>
            <a:r>
              <a:rPr lang="uk-UA" dirty="0">
                <a:solidFill>
                  <a:srgbClr val="002060"/>
                </a:solidFill>
              </a:rPr>
              <a:t>окремих випадках слід визначати БД препарату в осіб з різними патологічними станами: </a:t>
            </a:r>
            <a:endParaRPr lang="uk-UA" dirty="0" smtClean="0">
              <a:solidFill>
                <a:srgbClr val="002060"/>
              </a:solidFill>
            </a:endParaRPr>
          </a:p>
          <a:p>
            <a:pPr algn="just">
              <a:buFontTx/>
              <a:buChar char="-"/>
            </a:pPr>
            <a:r>
              <a:rPr lang="uk-UA" dirty="0" smtClean="0">
                <a:solidFill>
                  <a:srgbClr val="002060"/>
                </a:solidFill>
              </a:rPr>
              <a:t>з </a:t>
            </a:r>
            <a:r>
              <a:rPr lang="uk-UA" dirty="0">
                <a:solidFill>
                  <a:srgbClr val="002060"/>
                </a:solidFill>
              </a:rPr>
              <a:t>нирковою недостатністю, якщо лікарські речовини виводяться через нічки; </a:t>
            </a:r>
            <a:endParaRPr lang="uk-UA" dirty="0" smtClean="0">
              <a:solidFill>
                <a:srgbClr val="002060"/>
              </a:solidFill>
            </a:endParaRPr>
          </a:p>
          <a:p>
            <a:pPr algn="just">
              <a:buFontTx/>
              <a:buChar char="-"/>
            </a:pPr>
            <a:r>
              <a:rPr lang="uk-UA" dirty="0" smtClean="0">
                <a:solidFill>
                  <a:srgbClr val="002060"/>
                </a:solidFill>
              </a:rPr>
              <a:t>з </a:t>
            </a:r>
            <a:r>
              <a:rPr lang="uk-UA" dirty="0">
                <a:solidFill>
                  <a:srgbClr val="002060"/>
                </a:solidFill>
              </a:rPr>
              <a:t>печінкової, якщо лікарські речовини піддаються метаболізму і метаболіти є </a:t>
            </a:r>
            <a:r>
              <a:rPr lang="uk-UA" dirty="0" err="1">
                <a:solidFill>
                  <a:srgbClr val="002060"/>
                </a:solidFill>
              </a:rPr>
              <a:t>фармакологічно</a:t>
            </a:r>
            <a:r>
              <a:rPr lang="uk-UA" dirty="0">
                <a:solidFill>
                  <a:srgbClr val="002060"/>
                </a:solidFill>
              </a:rPr>
              <a:t> активними; </a:t>
            </a:r>
            <a:endParaRPr lang="uk-UA" dirty="0" smtClean="0">
              <a:solidFill>
                <a:srgbClr val="002060"/>
              </a:solidFill>
            </a:endParaRPr>
          </a:p>
          <a:p>
            <a:pPr algn="just">
              <a:buFontTx/>
              <a:buChar char="-"/>
            </a:pPr>
            <a:r>
              <a:rPr lang="uk-UA" dirty="0" smtClean="0">
                <a:solidFill>
                  <a:srgbClr val="002060"/>
                </a:solidFill>
              </a:rPr>
              <a:t>-з </a:t>
            </a:r>
            <a:r>
              <a:rPr lang="uk-UA" dirty="0">
                <a:solidFill>
                  <a:srgbClr val="002060"/>
                </a:solidFill>
              </a:rPr>
              <a:t>ураженнями і </a:t>
            </a:r>
            <a:r>
              <a:rPr lang="uk-UA" dirty="0" err="1">
                <a:solidFill>
                  <a:srgbClr val="002060"/>
                </a:solidFill>
              </a:rPr>
              <a:t>дисфункціями</a:t>
            </a:r>
            <a:r>
              <a:rPr lang="uk-UA" dirty="0">
                <a:solidFill>
                  <a:srgbClr val="002060"/>
                </a:solidFill>
              </a:rPr>
              <a:t> шлунково-кишкового тракту та ін.</a:t>
            </a:r>
          </a:p>
        </p:txBody>
      </p:sp>
      <p:sp>
        <p:nvSpPr>
          <p:cNvPr id="4" name="Заголовок 1"/>
          <p:cNvSpPr>
            <a:spLocks noGrp="1"/>
          </p:cNvSpPr>
          <p:nvPr>
            <p:ph type="title"/>
          </p:nvPr>
        </p:nvSpPr>
        <p:spPr>
          <a:xfrm>
            <a:off x="680321" y="753228"/>
            <a:ext cx="9613861" cy="1080938"/>
          </a:xfrm>
        </p:spPr>
        <p:txBody>
          <a:bodyPr/>
          <a:lstStyle/>
          <a:p>
            <a:pPr algn="ctr"/>
            <a:r>
              <a:rPr lang="uk-UA" dirty="0">
                <a:solidFill>
                  <a:srgbClr val="002060"/>
                </a:solidFill>
              </a:rPr>
              <a:t>Загальна схема визначення біологічної доступності лікарських </a:t>
            </a:r>
            <a:r>
              <a:rPr lang="uk-UA" dirty="0" err="1" smtClean="0">
                <a:solidFill>
                  <a:srgbClr val="002060"/>
                </a:solidFill>
              </a:rPr>
              <a:t>препаратівС</a:t>
            </a:r>
            <a:endParaRPr lang="uk-UA" dirty="0">
              <a:solidFill>
                <a:srgbClr val="002060"/>
              </a:solidFill>
            </a:endParaRPr>
          </a:p>
        </p:txBody>
      </p:sp>
    </p:spTree>
    <p:extLst>
      <p:ext uri="{BB962C8B-B14F-4D97-AF65-F5344CB8AC3E}">
        <p14:creationId xmlns:p14="http://schemas.microsoft.com/office/powerpoint/2010/main" xmlns="" val="3266381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139" y="2233178"/>
            <a:ext cx="11725354" cy="4233609"/>
          </a:xfrm>
        </p:spPr>
        <p:txBody>
          <a:bodyPr>
            <a:normAutofit/>
          </a:bodyPr>
          <a:lstStyle/>
          <a:p>
            <a:pPr algn="just"/>
            <a:r>
              <a:rPr lang="uk-UA" b="1" u="sng" dirty="0">
                <a:solidFill>
                  <a:srgbClr val="7030A0"/>
                </a:solidFill>
              </a:rPr>
              <a:t>Третім етапом </a:t>
            </a:r>
            <a:r>
              <a:rPr lang="uk-UA" dirty="0">
                <a:solidFill>
                  <a:srgbClr val="002060"/>
                </a:solidFill>
              </a:rPr>
              <a:t>визначення БД є визначення і розрахунок концентрації препарату в </a:t>
            </a:r>
            <a:r>
              <a:rPr lang="uk-UA" dirty="0" err="1">
                <a:solidFill>
                  <a:srgbClr val="002060"/>
                </a:solidFill>
              </a:rPr>
              <a:t>біорідини</a:t>
            </a:r>
            <a:r>
              <a:rPr lang="uk-UA" dirty="0">
                <a:solidFill>
                  <a:srgbClr val="002060"/>
                </a:solidFill>
              </a:rPr>
              <a:t>. Визначення концентрації лікарської речовини в пробі </a:t>
            </a:r>
            <a:r>
              <a:rPr lang="uk-UA" dirty="0" err="1">
                <a:solidFill>
                  <a:srgbClr val="002060"/>
                </a:solidFill>
              </a:rPr>
              <a:t>біорідини</a:t>
            </a:r>
            <a:r>
              <a:rPr lang="uk-UA" dirty="0">
                <a:solidFill>
                  <a:srgbClr val="002060"/>
                </a:solidFill>
              </a:rPr>
              <a:t> здійснюють різними хімічними або фізико-хімічними методами. У розрахунках використовують поправочні коефіцієнти, тому що в </a:t>
            </a:r>
            <a:r>
              <a:rPr lang="uk-UA" dirty="0" err="1">
                <a:solidFill>
                  <a:srgbClr val="002060"/>
                </a:solidFill>
              </a:rPr>
              <a:t>біорідинах</a:t>
            </a:r>
            <a:r>
              <a:rPr lang="uk-UA" dirty="0">
                <a:solidFill>
                  <a:srgbClr val="002060"/>
                </a:solidFill>
              </a:rPr>
              <a:t> лікарська речовина пов'язано в комплекси з іншими ендогенними речовинами організму, від яких в процесі аналізу намагаються позбутися</a:t>
            </a:r>
            <a:r>
              <a:rPr lang="uk-UA" dirty="0" smtClean="0">
                <a:solidFill>
                  <a:srgbClr val="002060"/>
                </a:solidFill>
              </a:rPr>
              <a:t>. На </a:t>
            </a:r>
            <a:r>
              <a:rPr lang="uk-UA" dirty="0">
                <a:solidFill>
                  <a:srgbClr val="002060"/>
                </a:solidFill>
              </a:rPr>
              <a:t>четвертому етапі отримані результати експерименту піддають статистичній обробці. Складають таблиці отриманих даних і будують графіки, що відображають кінетику того чи іншого препарату </a:t>
            </a:r>
            <a:r>
              <a:rPr lang="uk-UA">
                <a:solidFill>
                  <a:srgbClr val="002060"/>
                </a:solidFill>
              </a:rPr>
              <a:t>в </a:t>
            </a:r>
            <a:r>
              <a:rPr lang="uk-UA" smtClean="0">
                <a:solidFill>
                  <a:srgbClr val="002060"/>
                </a:solidFill>
              </a:rPr>
              <a:t>організмі. </a:t>
            </a:r>
            <a:r>
              <a:rPr lang="uk-UA" dirty="0">
                <a:solidFill>
                  <a:srgbClr val="002060"/>
                </a:solidFill>
              </a:rPr>
              <a:t>П'ятий етап досліджень включає аналіз отриманих показників і обґрунтування висновків експерименту.</a:t>
            </a:r>
          </a:p>
        </p:txBody>
      </p:sp>
      <p:sp>
        <p:nvSpPr>
          <p:cNvPr id="4" name="Заголовок 1"/>
          <p:cNvSpPr>
            <a:spLocks noGrp="1"/>
          </p:cNvSpPr>
          <p:nvPr>
            <p:ph type="title"/>
          </p:nvPr>
        </p:nvSpPr>
        <p:spPr>
          <a:xfrm>
            <a:off x="680321" y="753228"/>
            <a:ext cx="9613861" cy="1080938"/>
          </a:xfrm>
        </p:spPr>
        <p:txBody>
          <a:bodyPr/>
          <a:lstStyle/>
          <a:p>
            <a:pPr algn="ctr"/>
            <a:r>
              <a:rPr lang="uk-UA" dirty="0">
                <a:solidFill>
                  <a:srgbClr val="002060"/>
                </a:solidFill>
              </a:rPr>
              <a:t>Загальна схема визначення біологічної доступності лікарських </a:t>
            </a:r>
            <a:r>
              <a:rPr lang="uk-UA" dirty="0" err="1" smtClean="0">
                <a:solidFill>
                  <a:srgbClr val="002060"/>
                </a:solidFill>
              </a:rPr>
              <a:t>препаратівС</a:t>
            </a:r>
            <a:endParaRPr lang="uk-UA" dirty="0">
              <a:solidFill>
                <a:srgbClr val="002060"/>
              </a:solidFill>
            </a:endParaRPr>
          </a:p>
        </p:txBody>
      </p:sp>
    </p:spTree>
    <p:extLst>
      <p:ext uri="{BB962C8B-B14F-4D97-AF65-F5344CB8AC3E}">
        <p14:creationId xmlns:p14="http://schemas.microsoft.com/office/powerpoint/2010/main" xmlns="" val="1479632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Группа 45"/>
          <p:cNvGrpSpPr/>
          <p:nvPr/>
        </p:nvGrpSpPr>
        <p:grpSpPr>
          <a:xfrm>
            <a:off x="169683" y="345327"/>
            <a:ext cx="11302738" cy="5848082"/>
            <a:chOff x="0" y="89600"/>
            <a:chExt cx="6496050" cy="4063300"/>
          </a:xfrm>
        </p:grpSpPr>
        <p:sp>
          <p:nvSpPr>
            <p:cNvPr id="25" name="Text Box 48"/>
            <p:cNvSpPr txBox="1">
              <a:spLocks noChangeArrowheads="1"/>
            </p:cNvSpPr>
            <p:nvPr/>
          </p:nvSpPr>
          <p:spPr bwMode="auto">
            <a:xfrm>
              <a:off x="1527175" y="457200"/>
              <a:ext cx="4968875" cy="3270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1"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Фактори, що впливають на біологічну доступність ліків</a:t>
              </a: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26" name="AutoShape 47"/>
            <p:cNvSpPr>
              <a:spLocks noChangeShapeType="1"/>
            </p:cNvSpPr>
            <p:nvPr/>
          </p:nvSpPr>
          <p:spPr bwMode="auto">
            <a:xfrm flipH="1">
              <a:off x="400050" y="482600"/>
              <a:ext cx="1127125" cy="0"/>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27" name="AutoShape 46"/>
            <p:cNvSpPr>
              <a:spLocks noChangeShapeType="1"/>
            </p:cNvSpPr>
            <p:nvPr/>
          </p:nvSpPr>
          <p:spPr bwMode="auto">
            <a:xfrm>
              <a:off x="400050" y="490538"/>
              <a:ext cx="0" cy="3522662"/>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28" name="AutoShape 45"/>
            <p:cNvSpPr>
              <a:spLocks noChangeShapeType="1"/>
            </p:cNvSpPr>
            <p:nvPr/>
          </p:nvSpPr>
          <p:spPr bwMode="auto">
            <a:xfrm>
              <a:off x="400050" y="993775"/>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29" name="Text Box 44"/>
            <p:cNvSpPr txBox="1">
              <a:spLocks noChangeArrowheads="1"/>
            </p:cNvSpPr>
            <p:nvPr/>
          </p:nvSpPr>
          <p:spPr bwMode="auto">
            <a:xfrm>
              <a:off x="1360488" y="811213"/>
              <a:ext cx="4556125" cy="33496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шляху введення</a:t>
              </a:r>
              <a:endParaRPr kumimoji="0" lang="uk-UA" altLang="ru-RU" sz="2000" b="0" i="0" u="none" strike="noStrike" cap="none" normalizeH="0" baseline="0" dirty="0" smtClean="0">
                <a:ln>
                  <a:noFill/>
                </a:ln>
                <a:solidFill>
                  <a:srgbClr val="002060"/>
                </a:solidFill>
                <a:effectLst/>
                <a:latin typeface="Arial" panose="020B0604020202020204" pitchFamily="34" charset="0"/>
              </a:endParaRPr>
            </a:p>
          </p:txBody>
        </p:sp>
        <p:sp>
          <p:nvSpPr>
            <p:cNvPr id="30" name="Text Box 43"/>
            <p:cNvSpPr txBox="1">
              <a:spLocks noChangeArrowheads="1"/>
            </p:cNvSpPr>
            <p:nvPr/>
          </p:nvSpPr>
          <p:spPr bwMode="auto">
            <a:xfrm>
              <a:off x="1344613" y="1193800"/>
              <a:ext cx="4618037" cy="3460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температури тіла і навколишнього середовища</a:t>
              </a: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31" name="AutoShape 42"/>
            <p:cNvSpPr>
              <a:spLocks noChangeShapeType="1"/>
            </p:cNvSpPr>
            <p:nvPr/>
          </p:nvSpPr>
          <p:spPr bwMode="auto">
            <a:xfrm>
              <a:off x="400050" y="1368425"/>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32" name="AutoShape 41"/>
            <p:cNvSpPr>
              <a:spLocks noChangeShapeType="1"/>
            </p:cNvSpPr>
            <p:nvPr/>
          </p:nvSpPr>
          <p:spPr bwMode="auto">
            <a:xfrm>
              <a:off x="400050" y="1751013"/>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33" name="Text Box 40"/>
            <p:cNvSpPr txBox="1">
              <a:spLocks noChangeArrowheads="1"/>
            </p:cNvSpPr>
            <p:nvPr/>
          </p:nvSpPr>
          <p:spPr bwMode="auto">
            <a:xfrm>
              <a:off x="1344613" y="1600200"/>
              <a:ext cx="4556125" cy="3349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віку і статі людини</a:t>
              </a:r>
              <a:endParaRPr kumimoji="0" lang="uk-UA" altLang="ru-RU" sz="2000" b="0" i="0" u="none" strike="noStrike" cap="none" normalizeH="0" baseline="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34" name="Text Box 39"/>
            <p:cNvSpPr txBox="1">
              <a:spLocks noChangeArrowheads="1"/>
            </p:cNvSpPr>
            <p:nvPr/>
          </p:nvSpPr>
          <p:spPr bwMode="auto">
            <a:xfrm>
              <a:off x="1360488" y="2006600"/>
              <a:ext cx="4503737" cy="3587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магнітного поля і метеорологічних факторів  </a:t>
              </a: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35" name="AutoShape 38"/>
            <p:cNvSpPr>
              <a:spLocks noChangeShapeType="1"/>
            </p:cNvSpPr>
            <p:nvPr/>
          </p:nvSpPr>
          <p:spPr bwMode="auto">
            <a:xfrm>
              <a:off x="400050" y="2195513"/>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36" name="Text Box 37"/>
            <p:cNvSpPr txBox="1">
              <a:spLocks noChangeArrowheads="1"/>
            </p:cNvSpPr>
            <p:nvPr/>
          </p:nvSpPr>
          <p:spPr bwMode="auto">
            <a:xfrm>
              <a:off x="1360488" y="2419350"/>
              <a:ext cx="4572000" cy="525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патологічних процесів та індивідуальних особливостей організму</a:t>
              </a:r>
              <a:endParaRPr kumimoji="0" lang="uk-UA" altLang="ru-RU" sz="2000" b="0" i="0" u="none" strike="noStrike" cap="none" normalizeH="0" baseline="0" dirty="0" smtClean="0">
                <a:ln>
                  <a:noFill/>
                </a:ln>
                <a:solidFill>
                  <a:srgbClr val="002060"/>
                </a:solidFill>
                <a:effectLst/>
                <a:latin typeface="Arial" panose="020B0604020202020204" pitchFamily="34" charset="0"/>
              </a:endParaRPr>
            </a:p>
          </p:txBody>
        </p:sp>
        <p:sp>
          <p:nvSpPr>
            <p:cNvPr id="37" name="AutoShape 36"/>
            <p:cNvSpPr>
              <a:spLocks noChangeShapeType="1"/>
            </p:cNvSpPr>
            <p:nvPr/>
          </p:nvSpPr>
          <p:spPr bwMode="auto">
            <a:xfrm>
              <a:off x="415925" y="2609850"/>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38" name="Text Box 35"/>
            <p:cNvSpPr txBox="1">
              <a:spLocks noChangeArrowheads="1"/>
            </p:cNvSpPr>
            <p:nvPr/>
          </p:nvSpPr>
          <p:spPr bwMode="auto">
            <a:xfrm>
              <a:off x="1360488" y="2976563"/>
              <a:ext cx="4572000" cy="3270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алкоголю</a:t>
              </a:r>
              <a:endParaRPr kumimoji="0" lang="uk-UA" altLang="ru-RU" sz="2000" b="0" i="0" u="none" strike="noStrike" cap="none" normalizeH="0" baseline="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39" name="AutoShape 34"/>
            <p:cNvSpPr>
              <a:spLocks noChangeShapeType="1"/>
            </p:cNvSpPr>
            <p:nvPr/>
          </p:nvSpPr>
          <p:spPr bwMode="auto">
            <a:xfrm>
              <a:off x="415925" y="3136900"/>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40" name="AutoShape 33"/>
            <p:cNvSpPr>
              <a:spLocks noChangeShapeType="1"/>
            </p:cNvSpPr>
            <p:nvPr/>
          </p:nvSpPr>
          <p:spPr bwMode="auto">
            <a:xfrm>
              <a:off x="400050" y="3519488"/>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41" name="Text Box 32"/>
            <p:cNvSpPr txBox="1">
              <a:spLocks noChangeArrowheads="1"/>
            </p:cNvSpPr>
            <p:nvPr/>
          </p:nvSpPr>
          <p:spPr bwMode="auto">
            <a:xfrm>
              <a:off x="1360488" y="3351213"/>
              <a:ext cx="4556125" cy="3270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куріння</a:t>
              </a:r>
              <a:endParaRPr kumimoji="0" lang="uk-UA" altLang="ru-RU" sz="2000" b="0" i="0" u="none" strike="noStrike" cap="none" normalizeH="0" baseline="0" smtClean="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42" name="AutoShape 31"/>
            <p:cNvSpPr>
              <a:spLocks noChangeShapeType="1"/>
            </p:cNvSpPr>
            <p:nvPr/>
          </p:nvSpPr>
          <p:spPr bwMode="auto">
            <a:xfrm>
              <a:off x="400050" y="3894138"/>
              <a:ext cx="94456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uk-UA" sz="2000">
                <a:solidFill>
                  <a:srgbClr val="002060"/>
                </a:solidFill>
              </a:endParaRPr>
            </a:p>
          </p:txBody>
        </p:sp>
        <p:sp>
          <p:nvSpPr>
            <p:cNvPr id="43" name="Text Box 30"/>
            <p:cNvSpPr txBox="1">
              <a:spLocks noChangeArrowheads="1"/>
            </p:cNvSpPr>
            <p:nvPr/>
          </p:nvSpPr>
          <p:spPr bwMode="auto">
            <a:xfrm>
              <a:off x="1360488" y="3756025"/>
              <a:ext cx="4556125"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Вплив взаємодії лікарських засобів на біодоступність</a:t>
              </a:r>
              <a:endParaRPr kumimoji="0" lang="uk-UA" altLang="ru-RU" sz="2000" b="0" i="0" u="none" strike="noStrike" cap="none" normalizeH="0" baseline="0" smtClean="0">
                <a:ln>
                  <a:noFill/>
                </a:ln>
                <a:solidFill>
                  <a:srgbClr val="002060"/>
                </a:solidFill>
                <a:effectLst/>
                <a:latin typeface="Arial" panose="020B0604020202020204" pitchFamily="34" charset="0"/>
              </a:endParaRPr>
            </a:p>
          </p:txBody>
        </p:sp>
        <p:sp>
          <p:nvSpPr>
            <p:cNvPr id="44" name="Rectangle 49"/>
            <p:cNvSpPr>
              <a:spLocks noChangeArrowheads="1"/>
            </p:cNvSpPr>
            <p:nvPr/>
          </p:nvSpPr>
          <p:spPr bwMode="auto">
            <a:xfrm>
              <a:off x="0" y="89600"/>
              <a:ext cx="97027" cy="27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sz="2000">
                <a:solidFill>
                  <a:srgbClr val="002060"/>
                </a:solidFill>
              </a:endParaRPr>
            </a:p>
          </p:txBody>
        </p:sp>
        <p:sp>
          <p:nvSpPr>
            <p:cNvPr id="45" name="Rectangle 59"/>
            <p:cNvSpPr>
              <a:spLocks noChangeArrowheads="1"/>
            </p:cNvSpPr>
            <p:nvPr/>
          </p:nvSpPr>
          <p:spPr bwMode="auto">
            <a:xfrm>
              <a:off x="0" y="546800"/>
              <a:ext cx="97027" cy="27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sz="2000">
                <a:solidFill>
                  <a:srgbClr val="002060"/>
                </a:solidFill>
              </a:endParaRPr>
            </a:p>
          </p:txBody>
        </p:sp>
      </p:grpSp>
    </p:spTree>
    <p:extLst>
      <p:ext uri="{BB962C8B-B14F-4D97-AF65-F5344CB8AC3E}">
        <p14:creationId xmlns:p14="http://schemas.microsoft.com/office/powerpoint/2010/main" xmlns="" val="238595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alt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Вплив шляху </a:t>
            </a:r>
            <a:r>
              <a:rPr lang="uk-UA" alt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введення</a:t>
            </a:r>
            <a:br>
              <a:rPr lang="uk-UA" alt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uk-UA" dirty="0">
                <a:solidFill>
                  <a:srgbClr val="002060"/>
                </a:solidFill>
              </a:rPr>
              <a:t>Пероральний шлях введення </a:t>
            </a:r>
            <a:r>
              <a:rPr lang="uk-UA" dirty="0" smtClean="0">
                <a:solidFill>
                  <a:srgbClr val="002060"/>
                </a:solidFill>
              </a:rPr>
              <a:t>ліків</a:t>
            </a:r>
            <a:endParaRPr lang="uk-UA" b="1" dirty="0"/>
          </a:p>
        </p:txBody>
      </p:sp>
      <p:sp>
        <p:nvSpPr>
          <p:cNvPr id="3" name="Объект 2"/>
          <p:cNvSpPr>
            <a:spLocks noGrp="1"/>
          </p:cNvSpPr>
          <p:nvPr>
            <p:ph idx="1"/>
          </p:nvPr>
        </p:nvSpPr>
        <p:spPr>
          <a:xfrm>
            <a:off x="0" y="1956715"/>
            <a:ext cx="12192000" cy="4756798"/>
          </a:xfrm>
        </p:spPr>
        <p:txBody>
          <a:bodyPr>
            <a:noAutofit/>
          </a:bodyPr>
          <a:lstStyle/>
          <a:p>
            <a:pPr marL="0" indent="0" algn="just">
              <a:lnSpc>
                <a:spcPct val="100000"/>
              </a:lnSpc>
              <a:spcBef>
                <a:spcPts val="0"/>
              </a:spcBef>
              <a:buFont typeface="Wingdings" panose="05000000000000000000" pitchFamily="2" charset="2"/>
              <a:buChar char="ü"/>
            </a:pPr>
            <a:r>
              <a:rPr lang="uk-UA" sz="1600" b="1" i="1" dirty="0" smtClean="0">
                <a:solidFill>
                  <a:srgbClr val="002060"/>
                </a:solidFill>
              </a:rPr>
              <a:t>Вплив </a:t>
            </a:r>
            <a:r>
              <a:rPr lang="uk-UA" sz="1600" b="1" i="1" dirty="0">
                <a:solidFill>
                  <a:srgbClr val="002060"/>
                </a:solidFill>
              </a:rPr>
              <a:t>ферментів шлунково-кишкового </a:t>
            </a:r>
            <a:r>
              <a:rPr lang="uk-UA" sz="1600" b="1" i="1" dirty="0" smtClean="0">
                <a:solidFill>
                  <a:srgbClr val="002060"/>
                </a:solidFill>
              </a:rPr>
              <a:t>тракту </a:t>
            </a:r>
            <a:r>
              <a:rPr lang="uk-UA" sz="1600" dirty="0" smtClean="0">
                <a:solidFill>
                  <a:srgbClr val="002060"/>
                </a:solidFill>
              </a:rPr>
              <a:t>(Зміненням </a:t>
            </a:r>
            <a:r>
              <a:rPr lang="uk-UA" sz="1600" dirty="0" err="1">
                <a:solidFill>
                  <a:srgbClr val="002060"/>
                </a:solidFill>
              </a:rPr>
              <a:t>рН</a:t>
            </a:r>
            <a:r>
              <a:rPr lang="uk-UA" sz="1600" dirty="0">
                <a:solidFill>
                  <a:srgbClr val="002060"/>
                </a:solidFill>
              </a:rPr>
              <a:t> середовища ШКТ, наявністю в ньому різних ферментів і активних </a:t>
            </a:r>
            <a:r>
              <a:rPr lang="uk-UA" sz="1600" dirty="0" smtClean="0">
                <a:solidFill>
                  <a:srgbClr val="002060"/>
                </a:solidFill>
              </a:rPr>
              <a:t>речовин. В </a:t>
            </a:r>
            <a:r>
              <a:rPr lang="uk-UA" sz="1600" dirty="0">
                <a:solidFill>
                  <a:srgbClr val="002060"/>
                </a:solidFill>
              </a:rPr>
              <a:t>період прийому їжі і після нього кисле середовище шлунку досягає </a:t>
            </a:r>
            <a:r>
              <a:rPr lang="uk-UA" sz="1600" dirty="0" err="1">
                <a:solidFill>
                  <a:srgbClr val="002060"/>
                </a:solidFill>
              </a:rPr>
              <a:t>рН</a:t>
            </a:r>
            <a:r>
              <a:rPr lang="uk-UA" sz="1600" dirty="0">
                <a:solidFill>
                  <a:srgbClr val="002060"/>
                </a:solidFill>
              </a:rPr>
              <a:t> = 2,9 ... 3,0, а тонкого кишечнику - 8,0 ... 8,4, що значно впливає на іонізацію, стабільність ліків, швидкість їх проходження по харчового тракту і всмоктування в кров. Так, </a:t>
            </a:r>
            <a:endParaRPr lang="uk-UA" sz="1600" dirty="0" smtClean="0">
              <a:solidFill>
                <a:srgbClr val="002060"/>
              </a:solidFill>
            </a:endParaRPr>
          </a:p>
          <a:p>
            <a:pPr marL="1776413" indent="-342900" algn="just">
              <a:lnSpc>
                <a:spcPct val="100000"/>
              </a:lnSpc>
              <a:spcBef>
                <a:spcPts val="0"/>
              </a:spcBef>
              <a:buFont typeface="Wingdings" panose="05000000000000000000" pitchFamily="2" charset="2"/>
              <a:buChar char="v"/>
            </a:pPr>
            <a:r>
              <a:rPr lang="uk-UA" sz="1600" b="1" dirty="0">
                <a:solidFill>
                  <a:srgbClr val="7030A0"/>
                </a:solidFill>
              </a:rPr>
              <a:t>К</a:t>
            </a:r>
            <a:r>
              <a:rPr lang="uk-UA" sz="1600" b="1" dirty="0" smtClean="0">
                <a:solidFill>
                  <a:srgbClr val="7030A0"/>
                </a:solidFill>
              </a:rPr>
              <a:t>ислота </a:t>
            </a:r>
            <a:r>
              <a:rPr lang="uk-UA" sz="1600" b="1" dirty="0">
                <a:solidFill>
                  <a:srgbClr val="7030A0"/>
                </a:solidFill>
              </a:rPr>
              <a:t>ацетилсаліцилова при </a:t>
            </a:r>
            <a:r>
              <a:rPr lang="uk-UA" sz="1600" b="1" dirty="0" err="1">
                <a:solidFill>
                  <a:srgbClr val="7030A0"/>
                </a:solidFill>
              </a:rPr>
              <a:t>рН</a:t>
            </a:r>
            <a:r>
              <a:rPr lang="uk-UA" sz="1600" b="1" dirty="0">
                <a:solidFill>
                  <a:srgbClr val="7030A0"/>
                </a:solidFill>
              </a:rPr>
              <a:t> шлунку від 1 до 3 знаходиться практично повністю в неіонізованій формі і внаслідок цього (за рахунок високої розчинності в ліпідах) практично повністю всмоктується.</a:t>
            </a:r>
            <a:r>
              <a:rPr lang="uk-UA" sz="1600" dirty="0">
                <a:solidFill>
                  <a:srgbClr val="002060"/>
                </a:solidFill>
              </a:rPr>
              <a:t> Прийом аспірину разом з їжею збільшує кількість препарату, що перетворюється в форму солі, швидкість його всмоктування в </a:t>
            </a:r>
            <a:r>
              <a:rPr lang="uk-UA" sz="1600" dirty="0" smtClean="0">
                <a:solidFill>
                  <a:srgbClr val="002060"/>
                </a:solidFill>
              </a:rPr>
              <a:t>шлунку, </a:t>
            </a:r>
            <a:r>
              <a:rPr lang="uk-UA" sz="1600" dirty="0">
                <a:solidFill>
                  <a:srgbClr val="002060"/>
                </a:solidFill>
              </a:rPr>
              <a:t>а </a:t>
            </a:r>
            <a:r>
              <a:rPr lang="uk-UA" sz="1600" dirty="0" err="1">
                <a:solidFill>
                  <a:srgbClr val="002060"/>
                </a:solidFill>
              </a:rPr>
              <a:t>біодоступність</a:t>
            </a:r>
            <a:r>
              <a:rPr lang="uk-UA" sz="1600" dirty="0">
                <a:solidFill>
                  <a:srgbClr val="002060"/>
                </a:solidFill>
              </a:rPr>
              <a:t> в цілому знижується</a:t>
            </a:r>
            <a:r>
              <a:rPr lang="uk-UA" sz="1600" b="1" dirty="0" smtClean="0">
                <a:solidFill>
                  <a:srgbClr val="7030A0"/>
                </a:solidFill>
              </a:rPr>
              <a:t>.</a:t>
            </a:r>
            <a:r>
              <a:rPr lang="uk-UA" sz="1600" b="1" dirty="0">
                <a:solidFill>
                  <a:srgbClr val="7030A0"/>
                </a:solidFill>
              </a:rPr>
              <a:t> </a:t>
            </a:r>
            <a:endParaRPr lang="uk-UA" sz="1600" b="1" dirty="0" smtClean="0">
              <a:solidFill>
                <a:srgbClr val="7030A0"/>
              </a:solidFill>
            </a:endParaRPr>
          </a:p>
          <a:p>
            <a:pPr marL="1776413" indent="-342900" algn="just">
              <a:lnSpc>
                <a:spcPct val="100000"/>
              </a:lnSpc>
              <a:spcBef>
                <a:spcPts val="0"/>
              </a:spcBef>
              <a:buFont typeface="Wingdings" panose="05000000000000000000" pitchFamily="2" charset="2"/>
              <a:buChar char="v"/>
            </a:pPr>
            <a:r>
              <a:rPr lang="uk-UA" sz="1600" b="1" dirty="0" smtClean="0">
                <a:solidFill>
                  <a:srgbClr val="7030A0"/>
                </a:solidFill>
              </a:rPr>
              <a:t>Під </a:t>
            </a:r>
            <a:r>
              <a:rPr lang="uk-UA" sz="1600" b="1" dirty="0">
                <a:solidFill>
                  <a:srgbClr val="7030A0"/>
                </a:solidFill>
              </a:rPr>
              <a:t>впливом кислого середовища і ферментів шлунку </a:t>
            </a:r>
            <a:r>
              <a:rPr lang="uk-UA" sz="1600" b="1" dirty="0" err="1">
                <a:solidFill>
                  <a:srgbClr val="7030A0"/>
                </a:solidFill>
              </a:rPr>
              <a:t>інактивуються</a:t>
            </a:r>
            <a:r>
              <a:rPr lang="uk-UA" sz="1600" b="1" dirty="0">
                <a:solidFill>
                  <a:srgbClr val="7030A0"/>
                </a:solidFill>
              </a:rPr>
              <a:t> еритроміцин, </a:t>
            </a:r>
            <a:r>
              <a:rPr lang="uk-UA" sz="1600" b="1" dirty="0" err="1">
                <a:solidFill>
                  <a:srgbClr val="7030A0"/>
                </a:solidFill>
              </a:rPr>
              <a:t>бензилпеніцилін</a:t>
            </a:r>
            <a:r>
              <a:rPr lang="uk-UA" sz="1600" b="1" dirty="0">
                <a:solidFill>
                  <a:srgbClr val="7030A0"/>
                </a:solidFill>
              </a:rPr>
              <a:t>, панкреатин, </a:t>
            </a:r>
            <a:r>
              <a:rPr lang="uk-UA" sz="1600" b="1" dirty="0" err="1">
                <a:solidFill>
                  <a:srgbClr val="7030A0"/>
                </a:solidFill>
              </a:rPr>
              <a:t>пітуїтрин</a:t>
            </a:r>
            <a:r>
              <a:rPr lang="uk-UA" sz="1600" b="1" dirty="0">
                <a:solidFill>
                  <a:srgbClr val="7030A0"/>
                </a:solidFill>
              </a:rPr>
              <a:t>, інсулін і цілий ряд інших </a:t>
            </a:r>
            <a:r>
              <a:rPr lang="uk-UA" sz="1600" b="1" dirty="0" smtClean="0">
                <a:solidFill>
                  <a:srgbClr val="7030A0"/>
                </a:solidFill>
              </a:rPr>
              <a:t>препаратів</a:t>
            </a:r>
            <a:r>
              <a:rPr lang="uk-UA" sz="1600" dirty="0" smtClean="0">
                <a:solidFill>
                  <a:srgbClr val="002060"/>
                </a:solidFill>
              </a:rPr>
              <a:t>.</a:t>
            </a:r>
          </a:p>
          <a:p>
            <a:pPr marL="1776413" indent="-342900" algn="just">
              <a:lnSpc>
                <a:spcPct val="100000"/>
              </a:lnSpc>
              <a:spcBef>
                <a:spcPts val="0"/>
              </a:spcBef>
              <a:buFont typeface="Wingdings" panose="05000000000000000000" pitchFamily="2" charset="2"/>
              <a:buChar char="v"/>
            </a:pPr>
            <a:r>
              <a:rPr lang="uk-UA" sz="1600" b="1" dirty="0" err="1" smtClean="0">
                <a:solidFill>
                  <a:srgbClr val="7030A0"/>
                </a:solidFill>
              </a:rPr>
              <a:t>Гексаметилентетрамін</a:t>
            </a:r>
            <a:r>
              <a:rPr lang="uk-UA" sz="1600" b="1" dirty="0" smtClean="0">
                <a:solidFill>
                  <a:srgbClr val="7030A0"/>
                </a:solidFill>
              </a:rPr>
              <a:t> </a:t>
            </a:r>
            <a:r>
              <a:rPr lang="uk-UA" sz="1600" b="1" dirty="0">
                <a:solidFill>
                  <a:srgbClr val="7030A0"/>
                </a:solidFill>
              </a:rPr>
              <a:t>повністю розпадається на аміак і формальдегід</a:t>
            </a:r>
            <a:r>
              <a:rPr lang="uk-UA" sz="1600" dirty="0">
                <a:solidFill>
                  <a:srgbClr val="002060"/>
                </a:solidFill>
              </a:rPr>
              <a:t>. </a:t>
            </a:r>
            <a:endParaRPr lang="uk-UA" sz="1600" dirty="0" smtClean="0">
              <a:solidFill>
                <a:srgbClr val="002060"/>
              </a:solidFill>
            </a:endParaRPr>
          </a:p>
          <a:p>
            <a:pPr marL="1776413" indent="-342900" algn="just">
              <a:lnSpc>
                <a:spcPct val="100000"/>
              </a:lnSpc>
              <a:spcBef>
                <a:spcPts val="0"/>
              </a:spcBef>
              <a:buFont typeface="Wingdings" panose="05000000000000000000" pitchFamily="2" charset="2"/>
              <a:buChar char="v"/>
            </a:pPr>
            <a:r>
              <a:rPr lang="uk-UA" sz="1600" b="1" dirty="0" smtClean="0">
                <a:solidFill>
                  <a:srgbClr val="7030A0"/>
                </a:solidFill>
              </a:rPr>
              <a:t>Препарати </a:t>
            </a:r>
            <a:r>
              <a:rPr lang="uk-UA" sz="1600" b="1" dirty="0">
                <a:solidFill>
                  <a:srgbClr val="7030A0"/>
                </a:solidFill>
              </a:rPr>
              <a:t>серцевих </a:t>
            </a:r>
            <a:r>
              <a:rPr lang="uk-UA" sz="1600" b="1" dirty="0" err="1">
                <a:solidFill>
                  <a:srgbClr val="7030A0"/>
                </a:solidFill>
              </a:rPr>
              <a:t>глікозидів</a:t>
            </a:r>
            <a:r>
              <a:rPr lang="uk-UA" sz="1600" b="1" dirty="0">
                <a:solidFill>
                  <a:srgbClr val="7030A0"/>
                </a:solidFill>
              </a:rPr>
              <a:t> (конвалії, строфанту, морської цибулі) повністю руйнуються</a:t>
            </a:r>
            <a:r>
              <a:rPr lang="uk-UA" sz="1600" dirty="0">
                <a:solidFill>
                  <a:srgbClr val="002060"/>
                </a:solidFill>
              </a:rPr>
              <a:t>, а у найбільш стійких з них - препаратів наперстянки - значно знижується активність під дією ферментів шлунково-кишкового тракту. Однак, при наявності протеолітичних ферментів швидше всмоктуються тетрациклін та </a:t>
            </a:r>
            <a:r>
              <a:rPr lang="uk-UA" sz="1600" dirty="0" err="1">
                <a:solidFill>
                  <a:srgbClr val="002060"/>
                </a:solidFill>
              </a:rPr>
              <a:t>ізоніазид</a:t>
            </a:r>
            <a:r>
              <a:rPr lang="uk-UA" sz="1600" dirty="0">
                <a:solidFill>
                  <a:srgbClr val="002060"/>
                </a:solidFill>
              </a:rPr>
              <a:t>. Шлунковий сік стимулює всмоктування і </a:t>
            </a:r>
            <a:r>
              <a:rPr lang="uk-UA" sz="1600" dirty="0" err="1">
                <a:solidFill>
                  <a:srgbClr val="002060"/>
                </a:solidFill>
              </a:rPr>
              <a:t>ацетилювання</a:t>
            </a:r>
            <a:r>
              <a:rPr lang="uk-UA" sz="1600" dirty="0">
                <a:solidFill>
                  <a:srgbClr val="002060"/>
                </a:solidFill>
              </a:rPr>
              <a:t> (перехід в неактивну форму) сульфаніламідних препаратів</a:t>
            </a:r>
            <a:r>
              <a:rPr lang="uk-UA" sz="1600" dirty="0" smtClean="0">
                <a:solidFill>
                  <a:srgbClr val="002060"/>
                </a:solidFill>
              </a:rPr>
              <a:t>.</a:t>
            </a:r>
          </a:p>
          <a:p>
            <a:pPr marL="0" indent="0" algn="just">
              <a:lnSpc>
                <a:spcPct val="100000"/>
              </a:lnSpc>
              <a:spcBef>
                <a:spcPts val="0"/>
              </a:spcBef>
              <a:buFont typeface="Wingdings" panose="05000000000000000000" pitchFamily="2" charset="2"/>
              <a:buChar char="ü"/>
            </a:pPr>
            <a:r>
              <a:rPr lang="uk-UA" sz="1600" dirty="0">
                <a:solidFill>
                  <a:srgbClr val="002060"/>
                </a:solidFill>
              </a:rPr>
              <a:t>Вплив складу і температури їжі</a:t>
            </a:r>
            <a:r>
              <a:rPr lang="uk-UA" sz="1600" dirty="0" smtClean="0">
                <a:solidFill>
                  <a:srgbClr val="002060"/>
                </a:solidFill>
              </a:rPr>
              <a:t>.</a:t>
            </a:r>
          </a:p>
          <a:p>
            <a:pPr marL="0" indent="0" algn="just">
              <a:lnSpc>
                <a:spcPct val="100000"/>
              </a:lnSpc>
              <a:spcBef>
                <a:spcPts val="0"/>
              </a:spcBef>
              <a:buFont typeface="Wingdings" panose="05000000000000000000" pitchFamily="2" charset="2"/>
              <a:buChar char="ü"/>
            </a:pPr>
            <a:r>
              <a:rPr lang="uk-UA" sz="1600" dirty="0">
                <a:solidFill>
                  <a:srgbClr val="002060"/>
                </a:solidFill>
              </a:rPr>
              <a:t>Вплив характеру рідини, використовуваної для запивання ліків</a:t>
            </a:r>
            <a:r>
              <a:rPr lang="uk-UA" sz="1600" dirty="0" smtClean="0">
                <a:solidFill>
                  <a:srgbClr val="002060"/>
                </a:solidFill>
              </a:rPr>
              <a:t>.</a:t>
            </a:r>
          </a:p>
          <a:p>
            <a:pPr marL="0" indent="0" algn="just">
              <a:lnSpc>
                <a:spcPct val="100000"/>
              </a:lnSpc>
              <a:spcBef>
                <a:spcPts val="0"/>
              </a:spcBef>
              <a:buFont typeface="Wingdings" panose="05000000000000000000" pitchFamily="2" charset="2"/>
              <a:buChar char="ü"/>
            </a:pPr>
            <a:r>
              <a:rPr lang="uk-UA" sz="1600" dirty="0">
                <a:solidFill>
                  <a:srgbClr val="002060"/>
                </a:solidFill>
              </a:rPr>
              <a:t>Вплив харчових продуктів (дієти). </a:t>
            </a:r>
          </a:p>
        </p:txBody>
      </p:sp>
    </p:spTree>
    <p:extLst>
      <p:ext uri="{BB962C8B-B14F-4D97-AF65-F5344CB8AC3E}">
        <p14:creationId xmlns:p14="http://schemas.microsoft.com/office/powerpoint/2010/main" xmlns="" val="173253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5797" y="2110630"/>
            <a:ext cx="11074904" cy="4450426"/>
          </a:xfrm>
        </p:spPr>
        <p:txBody>
          <a:bodyPr>
            <a:normAutofit fontScale="92500"/>
          </a:bodyPr>
          <a:lstStyle/>
          <a:p>
            <a:pPr marL="0" indent="715963" algn="just"/>
            <a:r>
              <a:rPr lang="ru-RU" dirty="0" err="1" smtClean="0">
                <a:solidFill>
                  <a:srgbClr val="002060"/>
                </a:solidFill>
              </a:rPr>
              <a:t>забезпечує</a:t>
            </a:r>
            <a:r>
              <a:rPr lang="ru-RU" dirty="0" smtClean="0">
                <a:solidFill>
                  <a:srgbClr val="002060"/>
                </a:solidFill>
              </a:rPr>
              <a:t> </a:t>
            </a:r>
            <a:r>
              <a:rPr lang="ru-RU" dirty="0" err="1">
                <a:solidFill>
                  <a:srgbClr val="002060"/>
                </a:solidFill>
              </a:rPr>
              <a:t>їх</a:t>
            </a:r>
            <a:r>
              <a:rPr lang="ru-RU" dirty="0">
                <a:solidFill>
                  <a:srgbClr val="002060"/>
                </a:solidFill>
              </a:rPr>
              <a:t> </a:t>
            </a:r>
            <a:r>
              <a:rPr lang="ru-RU" dirty="0" err="1">
                <a:solidFill>
                  <a:srgbClr val="002060"/>
                </a:solidFill>
              </a:rPr>
              <a:t>швидке</a:t>
            </a:r>
            <a:r>
              <a:rPr lang="ru-RU" dirty="0">
                <a:solidFill>
                  <a:srgbClr val="002060"/>
                </a:solidFill>
              </a:rPr>
              <a:t> </a:t>
            </a:r>
            <a:r>
              <a:rPr lang="ru-RU" dirty="0" err="1">
                <a:solidFill>
                  <a:srgbClr val="002060"/>
                </a:solidFill>
              </a:rPr>
              <a:t>всмоктування</a:t>
            </a:r>
            <a:r>
              <a:rPr lang="ru-RU" dirty="0">
                <a:solidFill>
                  <a:srgbClr val="002060"/>
                </a:solidFill>
              </a:rPr>
              <a:t> (через 7-10 </a:t>
            </a:r>
            <a:r>
              <a:rPr lang="ru-RU" dirty="0" err="1">
                <a:solidFill>
                  <a:srgbClr val="002060"/>
                </a:solidFill>
              </a:rPr>
              <a:t>хв</a:t>
            </a:r>
            <a:r>
              <a:rPr lang="ru-RU" dirty="0">
                <a:solidFill>
                  <a:srgbClr val="002060"/>
                </a:solidFill>
              </a:rPr>
              <a:t>). </a:t>
            </a:r>
            <a:r>
              <a:rPr lang="ru-RU" dirty="0" err="1">
                <a:solidFill>
                  <a:srgbClr val="002060"/>
                </a:solidFill>
              </a:rPr>
              <a:t>Він</a:t>
            </a:r>
            <a:r>
              <a:rPr lang="ru-RU" dirty="0">
                <a:solidFill>
                  <a:srgbClr val="002060"/>
                </a:solidFill>
              </a:rPr>
              <a:t> </a:t>
            </a:r>
            <a:r>
              <a:rPr lang="ru-RU" dirty="0" err="1">
                <a:solidFill>
                  <a:srgbClr val="002060"/>
                </a:solidFill>
              </a:rPr>
              <a:t>використовується</a:t>
            </a:r>
            <a:r>
              <a:rPr lang="ru-RU" dirty="0">
                <a:solidFill>
                  <a:srgbClr val="002060"/>
                </a:solidFill>
              </a:rPr>
              <a:t> в </a:t>
            </a:r>
            <a:r>
              <a:rPr lang="ru-RU" dirty="0" err="1">
                <a:solidFill>
                  <a:srgbClr val="002060"/>
                </a:solidFill>
              </a:rPr>
              <a:t>цілях</a:t>
            </a:r>
            <a:r>
              <a:rPr lang="ru-RU" dirty="0">
                <a:solidFill>
                  <a:srgbClr val="002060"/>
                </a:solidFill>
              </a:rPr>
              <a:t>, як </a:t>
            </a:r>
            <a:r>
              <a:rPr lang="ru-RU" dirty="0" err="1">
                <a:solidFill>
                  <a:srgbClr val="002060"/>
                </a:solidFill>
              </a:rPr>
              <a:t>місцевого</a:t>
            </a:r>
            <a:r>
              <a:rPr lang="ru-RU" dirty="0">
                <a:solidFill>
                  <a:srgbClr val="002060"/>
                </a:solidFill>
              </a:rPr>
              <a:t>, так і </a:t>
            </a:r>
            <a:r>
              <a:rPr lang="ru-RU" dirty="0" err="1">
                <a:solidFill>
                  <a:srgbClr val="002060"/>
                </a:solidFill>
              </a:rPr>
              <a:t>загальної</a:t>
            </a:r>
            <a:r>
              <a:rPr lang="ru-RU" dirty="0">
                <a:solidFill>
                  <a:srgbClr val="002060"/>
                </a:solidFill>
              </a:rPr>
              <a:t> </a:t>
            </a:r>
            <a:r>
              <a:rPr lang="ru-RU" dirty="0" err="1">
                <a:solidFill>
                  <a:srgbClr val="002060"/>
                </a:solidFill>
              </a:rPr>
              <a:t>дії</a:t>
            </a:r>
            <a:r>
              <a:rPr lang="ru-RU" dirty="0">
                <a:solidFill>
                  <a:srgbClr val="002060"/>
                </a:solidFill>
              </a:rPr>
              <a:t>. При ректальному шляху </a:t>
            </a:r>
            <a:r>
              <a:rPr lang="ru-RU" dirty="0" err="1">
                <a:solidFill>
                  <a:srgbClr val="002060"/>
                </a:solidFill>
              </a:rPr>
              <a:t>введення</a:t>
            </a:r>
            <a:r>
              <a:rPr lang="ru-RU" dirty="0">
                <a:solidFill>
                  <a:srgbClr val="002060"/>
                </a:solidFill>
              </a:rPr>
              <a:t> </a:t>
            </a:r>
            <a:r>
              <a:rPr lang="ru-RU" dirty="0" err="1">
                <a:solidFill>
                  <a:srgbClr val="002060"/>
                </a:solidFill>
              </a:rPr>
              <a:t>лікарських</a:t>
            </a:r>
            <a:r>
              <a:rPr lang="ru-RU" dirty="0">
                <a:solidFill>
                  <a:srgbClr val="002060"/>
                </a:solidFill>
              </a:rPr>
              <a:t> </a:t>
            </a:r>
            <a:r>
              <a:rPr lang="ru-RU" dirty="0" err="1">
                <a:solidFill>
                  <a:srgbClr val="002060"/>
                </a:solidFill>
              </a:rPr>
              <a:t>речовин</a:t>
            </a:r>
            <a:r>
              <a:rPr lang="ru-RU" dirty="0">
                <a:solidFill>
                  <a:srgbClr val="002060"/>
                </a:solidFill>
              </a:rPr>
              <a:t> </a:t>
            </a:r>
            <a:r>
              <a:rPr lang="ru-RU" dirty="0" err="1">
                <a:solidFill>
                  <a:srgbClr val="002060"/>
                </a:solidFill>
              </a:rPr>
              <a:t>вже</a:t>
            </a:r>
            <a:r>
              <a:rPr lang="ru-RU" dirty="0">
                <a:solidFill>
                  <a:srgbClr val="002060"/>
                </a:solidFill>
              </a:rPr>
              <a:t> через 515 </a:t>
            </a:r>
            <a:r>
              <a:rPr lang="ru-RU" dirty="0" err="1">
                <a:solidFill>
                  <a:srgbClr val="002060"/>
                </a:solidFill>
              </a:rPr>
              <a:t>хв</a:t>
            </a:r>
            <a:r>
              <a:rPr lang="ru-RU" dirty="0">
                <a:solidFill>
                  <a:srgbClr val="002060"/>
                </a:solidFill>
              </a:rPr>
              <a:t> в </a:t>
            </a:r>
            <a:r>
              <a:rPr lang="ru-RU" dirty="0" err="1">
                <a:solidFill>
                  <a:srgbClr val="002060"/>
                </a:solidFill>
              </a:rPr>
              <a:t>крові</a:t>
            </a:r>
            <a:r>
              <a:rPr lang="ru-RU" dirty="0">
                <a:solidFill>
                  <a:srgbClr val="002060"/>
                </a:solidFill>
              </a:rPr>
              <a:t> </a:t>
            </a:r>
            <a:r>
              <a:rPr lang="ru-RU" dirty="0" err="1">
                <a:solidFill>
                  <a:srgbClr val="002060"/>
                </a:solidFill>
              </a:rPr>
              <a:t>створюється</a:t>
            </a:r>
            <a:r>
              <a:rPr lang="ru-RU" dirty="0">
                <a:solidFill>
                  <a:srgbClr val="002060"/>
                </a:solidFill>
              </a:rPr>
              <a:t> </a:t>
            </a:r>
            <a:r>
              <a:rPr lang="ru-RU" dirty="0" err="1">
                <a:solidFill>
                  <a:srgbClr val="002060"/>
                </a:solidFill>
              </a:rPr>
              <a:t>мінімальна</a:t>
            </a:r>
            <a:r>
              <a:rPr lang="ru-RU" dirty="0">
                <a:solidFill>
                  <a:srgbClr val="002060"/>
                </a:solidFill>
              </a:rPr>
              <a:t> </a:t>
            </a:r>
            <a:r>
              <a:rPr lang="ru-RU" dirty="0" err="1">
                <a:solidFill>
                  <a:srgbClr val="002060"/>
                </a:solidFill>
              </a:rPr>
              <a:t>терапевтична</a:t>
            </a:r>
            <a:r>
              <a:rPr lang="ru-RU" dirty="0">
                <a:solidFill>
                  <a:srgbClr val="002060"/>
                </a:solidFill>
              </a:rPr>
              <a:t> </a:t>
            </a:r>
            <a:r>
              <a:rPr lang="ru-RU" dirty="0" err="1">
                <a:solidFill>
                  <a:srgbClr val="002060"/>
                </a:solidFill>
              </a:rPr>
              <a:t>концентрація</a:t>
            </a:r>
            <a:r>
              <a:rPr lang="ru-RU" dirty="0">
                <a:solidFill>
                  <a:srgbClr val="002060"/>
                </a:solidFill>
              </a:rPr>
              <a:t>. </a:t>
            </a:r>
            <a:r>
              <a:rPr lang="ru-RU" dirty="0" err="1">
                <a:solidFill>
                  <a:srgbClr val="002060"/>
                </a:solidFill>
              </a:rPr>
              <a:t>Це</a:t>
            </a:r>
            <a:r>
              <a:rPr lang="ru-RU" dirty="0">
                <a:solidFill>
                  <a:srgbClr val="002060"/>
                </a:solidFill>
              </a:rPr>
              <a:t> </a:t>
            </a:r>
            <a:r>
              <a:rPr lang="ru-RU" dirty="0" err="1">
                <a:solidFill>
                  <a:srgbClr val="002060"/>
                </a:solidFill>
              </a:rPr>
              <a:t>пояснюється</a:t>
            </a:r>
            <a:r>
              <a:rPr lang="ru-RU" dirty="0">
                <a:solidFill>
                  <a:srgbClr val="002060"/>
                </a:solidFill>
              </a:rPr>
              <a:t> </a:t>
            </a:r>
            <a:r>
              <a:rPr lang="ru-RU" dirty="0" err="1">
                <a:solidFill>
                  <a:srgbClr val="002060"/>
                </a:solidFill>
              </a:rPr>
              <a:t>наявністю</a:t>
            </a:r>
            <a:r>
              <a:rPr lang="ru-RU" dirty="0">
                <a:solidFill>
                  <a:srgbClr val="002060"/>
                </a:solidFill>
              </a:rPr>
              <a:t> в </a:t>
            </a:r>
            <a:r>
              <a:rPr lang="ru-RU" dirty="0" err="1">
                <a:solidFill>
                  <a:srgbClr val="002060"/>
                </a:solidFill>
              </a:rPr>
              <a:t>прямій</a:t>
            </a:r>
            <a:r>
              <a:rPr lang="ru-RU" dirty="0">
                <a:solidFill>
                  <a:srgbClr val="002060"/>
                </a:solidFill>
              </a:rPr>
              <a:t> </a:t>
            </a:r>
            <a:r>
              <a:rPr lang="ru-RU" dirty="0" err="1">
                <a:solidFill>
                  <a:srgbClr val="002060"/>
                </a:solidFill>
              </a:rPr>
              <a:t>кишці</a:t>
            </a:r>
            <a:r>
              <a:rPr lang="ru-RU" dirty="0">
                <a:solidFill>
                  <a:srgbClr val="002060"/>
                </a:solidFill>
              </a:rPr>
              <a:t> </a:t>
            </a:r>
            <a:r>
              <a:rPr lang="ru-RU" dirty="0" err="1">
                <a:solidFill>
                  <a:srgbClr val="002060"/>
                </a:solidFill>
              </a:rPr>
              <a:t>густий</a:t>
            </a:r>
            <a:r>
              <a:rPr lang="ru-RU" dirty="0">
                <a:solidFill>
                  <a:srgbClr val="002060"/>
                </a:solidFill>
              </a:rPr>
              <a:t> </a:t>
            </a:r>
            <a:r>
              <a:rPr lang="ru-RU" dirty="0" err="1">
                <a:solidFill>
                  <a:srgbClr val="002060"/>
                </a:solidFill>
              </a:rPr>
              <a:t>мережі</a:t>
            </a:r>
            <a:r>
              <a:rPr lang="ru-RU" dirty="0">
                <a:solidFill>
                  <a:srgbClr val="002060"/>
                </a:solidFill>
              </a:rPr>
              <a:t> </a:t>
            </a:r>
            <a:r>
              <a:rPr lang="ru-RU" dirty="0" err="1">
                <a:solidFill>
                  <a:srgbClr val="002060"/>
                </a:solidFill>
              </a:rPr>
              <a:t>кровоносних</a:t>
            </a:r>
            <a:r>
              <a:rPr lang="ru-RU" dirty="0">
                <a:solidFill>
                  <a:srgbClr val="002060"/>
                </a:solidFill>
              </a:rPr>
              <a:t> і </a:t>
            </a:r>
            <a:r>
              <a:rPr lang="ru-RU" dirty="0" err="1">
                <a:solidFill>
                  <a:srgbClr val="002060"/>
                </a:solidFill>
              </a:rPr>
              <a:t>лімфатичних</a:t>
            </a:r>
            <a:r>
              <a:rPr lang="ru-RU" dirty="0">
                <a:solidFill>
                  <a:srgbClr val="002060"/>
                </a:solidFill>
              </a:rPr>
              <a:t> </a:t>
            </a:r>
            <a:r>
              <a:rPr lang="ru-RU" dirty="0" err="1">
                <a:solidFill>
                  <a:srgbClr val="002060"/>
                </a:solidFill>
              </a:rPr>
              <a:t>судин</a:t>
            </a:r>
            <a:r>
              <a:rPr lang="ru-RU" dirty="0">
                <a:solidFill>
                  <a:srgbClr val="002060"/>
                </a:solidFill>
              </a:rPr>
              <a:t>, </a:t>
            </a:r>
            <a:r>
              <a:rPr lang="ru-RU" dirty="0" err="1">
                <a:solidFill>
                  <a:srgbClr val="002060"/>
                </a:solidFill>
              </a:rPr>
              <a:t>хорошою</a:t>
            </a:r>
            <a:r>
              <a:rPr lang="ru-RU" dirty="0">
                <a:solidFill>
                  <a:srgbClr val="002060"/>
                </a:solidFill>
              </a:rPr>
              <a:t> </a:t>
            </a:r>
            <a:r>
              <a:rPr lang="ru-RU" dirty="0" err="1">
                <a:solidFill>
                  <a:srgbClr val="002060"/>
                </a:solidFill>
              </a:rPr>
              <a:t>усмоктуваністю</a:t>
            </a:r>
            <a:r>
              <a:rPr lang="ru-RU" dirty="0">
                <a:solidFill>
                  <a:srgbClr val="002060"/>
                </a:solidFill>
              </a:rPr>
              <a:t> </a:t>
            </a:r>
            <a:r>
              <a:rPr lang="ru-RU" dirty="0" err="1">
                <a:solidFill>
                  <a:srgbClr val="002060"/>
                </a:solidFill>
              </a:rPr>
              <a:t>лікарських</a:t>
            </a:r>
            <a:r>
              <a:rPr lang="ru-RU" dirty="0">
                <a:solidFill>
                  <a:srgbClr val="002060"/>
                </a:solidFill>
              </a:rPr>
              <a:t> </a:t>
            </a:r>
            <a:r>
              <a:rPr lang="ru-RU" dirty="0" err="1">
                <a:solidFill>
                  <a:srgbClr val="002060"/>
                </a:solidFill>
              </a:rPr>
              <a:t>речовин</a:t>
            </a:r>
            <a:r>
              <a:rPr lang="ru-RU" dirty="0">
                <a:solidFill>
                  <a:srgbClr val="002060"/>
                </a:solidFill>
              </a:rPr>
              <a:t>, </a:t>
            </a:r>
            <a:r>
              <a:rPr lang="ru-RU" dirty="0" err="1">
                <a:solidFill>
                  <a:srgbClr val="002060"/>
                </a:solidFill>
              </a:rPr>
              <a:t>розчинних</a:t>
            </a:r>
            <a:r>
              <a:rPr lang="ru-RU" dirty="0">
                <a:solidFill>
                  <a:srgbClr val="002060"/>
                </a:solidFill>
              </a:rPr>
              <a:t> як у </a:t>
            </a:r>
            <a:r>
              <a:rPr lang="ru-RU" dirty="0" err="1">
                <a:solidFill>
                  <a:srgbClr val="002060"/>
                </a:solidFill>
              </a:rPr>
              <a:t>воді</a:t>
            </a:r>
            <a:r>
              <a:rPr lang="ru-RU" dirty="0">
                <a:solidFill>
                  <a:srgbClr val="002060"/>
                </a:solidFill>
              </a:rPr>
              <a:t>, так і в жирах, через </a:t>
            </a:r>
            <a:r>
              <a:rPr lang="ru-RU" dirty="0" err="1">
                <a:solidFill>
                  <a:srgbClr val="002060"/>
                </a:solidFill>
              </a:rPr>
              <a:t>слизову</a:t>
            </a:r>
            <a:r>
              <a:rPr lang="ru-RU" dirty="0">
                <a:solidFill>
                  <a:srgbClr val="002060"/>
                </a:solidFill>
              </a:rPr>
              <a:t> </a:t>
            </a:r>
            <a:r>
              <a:rPr lang="ru-RU" dirty="0" err="1">
                <a:solidFill>
                  <a:srgbClr val="002060"/>
                </a:solidFill>
              </a:rPr>
              <a:t>оболонку</a:t>
            </a:r>
            <a:r>
              <a:rPr lang="ru-RU" dirty="0">
                <a:solidFill>
                  <a:srgbClr val="002060"/>
                </a:solidFill>
              </a:rPr>
              <a:t> </a:t>
            </a:r>
            <a:r>
              <a:rPr lang="ru-RU" dirty="0" err="1">
                <a:solidFill>
                  <a:srgbClr val="002060"/>
                </a:solidFill>
              </a:rPr>
              <a:t>прямої</a:t>
            </a:r>
            <a:r>
              <a:rPr lang="ru-RU" dirty="0">
                <a:solidFill>
                  <a:srgbClr val="002060"/>
                </a:solidFill>
              </a:rPr>
              <a:t> кишки. </a:t>
            </a:r>
            <a:r>
              <a:rPr lang="ru-RU" dirty="0" err="1">
                <a:solidFill>
                  <a:srgbClr val="002060"/>
                </a:solidFill>
              </a:rPr>
              <a:t>Речовини</a:t>
            </a:r>
            <a:r>
              <a:rPr lang="ru-RU" dirty="0">
                <a:solidFill>
                  <a:srgbClr val="002060"/>
                </a:solidFill>
              </a:rPr>
              <a:t>, </a:t>
            </a:r>
            <a:r>
              <a:rPr lang="ru-RU" dirty="0" err="1">
                <a:solidFill>
                  <a:srgbClr val="002060"/>
                </a:solidFill>
              </a:rPr>
              <a:t>абсорбуються</a:t>
            </a:r>
            <a:r>
              <a:rPr lang="ru-RU" dirty="0">
                <a:solidFill>
                  <a:srgbClr val="002060"/>
                </a:solidFill>
              </a:rPr>
              <a:t> в </a:t>
            </a:r>
            <a:r>
              <a:rPr lang="ru-RU" dirty="0" err="1">
                <a:solidFill>
                  <a:srgbClr val="002060"/>
                </a:solidFill>
              </a:rPr>
              <a:t>нижній</a:t>
            </a:r>
            <a:r>
              <a:rPr lang="ru-RU" dirty="0">
                <a:solidFill>
                  <a:srgbClr val="002060"/>
                </a:solidFill>
              </a:rPr>
              <a:t> </a:t>
            </a:r>
            <a:r>
              <a:rPr lang="ru-RU" dirty="0" err="1">
                <a:solidFill>
                  <a:srgbClr val="002060"/>
                </a:solidFill>
              </a:rPr>
              <a:t>частині</a:t>
            </a:r>
            <a:r>
              <a:rPr lang="ru-RU" dirty="0">
                <a:solidFill>
                  <a:srgbClr val="002060"/>
                </a:solidFill>
              </a:rPr>
              <a:t> </a:t>
            </a:r>
            <a:r>
              <a:rPr lang="ru-RU" dirty="0" err="1">
                <a:solidFill>
                  <a:srgbClr val="002060"/>
                </a:solidFill>
              </a:rPr>
              <a:t>прямої</a:t>
            </a:r>
            <a:r>
              <a:rPr lang="ru-RU" dirty="0">
                <a:solidFill>
                  <a:srgbClr val="002060"/>
                </a:solidFill>
              </a:rPr>
              <a:t> кишки, через </a:t>
            </a:r>
            <a:r>
              <a:rPr lang="ru-RU" dirty="0" err="1">
                <a:solidFill>
                  <a:srgbClr val="002060"/>
                </a:solidFill>
              </a:rPr>
              <a:t>нижні</a:t>
            </a:r>
            <a:r>
              <a:rPr lang="ru-RU" dirty="0">
                <a:solidFill>
                  <a:srgbClr val="002060"/>
                </a:solidFill>
              </a:rPr>
              <a:t> </a:t>
            </a:r>
            <a:r>
              <a:rPr lang="ru-RU" dirty="0" err="1">
                <a:solidFill>
                  <a:srgbClr val="002060"/>
                </a:solidFill>
              </a:rPr>
              <a:t>гемороїдальних</a:t>
            </a:r>
            <a:r>
              <a:rPr lang="ru-RU" dirty="0">
                <a:solidFill>
                  <a:srgbClr val="002060"/>
                </a:solidFill>
              </a:rPr>
              <a:t> </a:t>
            </a:r>
            <a:r>
              <a:rPr lang="ru-RU" dirty="0" err="1">
                <a:solidFill>
                  <a:srgbClr val="002060"/>
                </a:solidFill>
              </a:rPr>
              <a:t>вени</a:t>
            </a:r>
            <a:r>
              <a:rPr lang="ru-RU" dirty="0">
                <a:solidFill>
                  <a:srgbClr val="002060"/>
                </a:solidFill>
              </a:rPr>
              <a:t> </a:t>
            </a:r>
            <a:r>
              <a:rPr lang="ru-RU" dirty="0" err="1">
                <a:solidFill>
                  <a:srgbClr val="002060"/>
                </a:solidFill>
              </a:rPr>
              <a:t>потрапляють</a:t>
            </a:r>
            <a:r>
              <a:rPr lang="ru-RU" dirty="0">
                <a:solidFill>
                  <a:srgbClr val="002060"/>
                </a:solidFill>
              </a:rPr>
              <a:t> в </a:t>
            </a:r>
            <a:r>
              <a:rPr lang="ru-RU" dirty="0" err="1">
                <a:solidFill>
                  <a:srgbClr val="002060"/>
                </a:solidFill>
              </a:rPr>
              <a:t>системний</a:t>
            </a:r>
            <a:r>
              <a:rPr lang="ru-RU" dirty="0">
                <a:solidFill>
                  <a:srgbClr val="002060"/>
                </a:solidFill>
              </a:rPr>
              <a:t> </a:t>
            </a:r>
            <a:r>
              <a:rPr lang="ru-RU" dirty="0" err="1">
                <a:solidFill>
                  <a:srgbClr val="002060"/>
                </a:solidFill>
              </a:rPr>
              <a:t>кровотік</a:t>
            </a:r>
            <a:r>
              <a:rPr lang="ru-RU" dirty="0">
                <a:solidFill>
                  <a:srgbClr val="002060"/>
                </a:solidFill>
              </a:rPr>
              <a:t>, </a:t>
            </a:r>
            <a:r>
              <a:rPr lang="ru-RU" dirty="0" err="1">
                <a:solidFill>
                  <a:srgbClr val="002060"/>
                </a:solidFill>
              </a:rPr>
              <a:t>минаючи</a:t>
            </a:r>
            <a:r>
              <a:rPr lang="ru-RU" dirty="0">
                <a:solidFill>
                  <a:srgbClr val="002060"/>
                </a:solidFill>
              </a:rPr>
              <a:t> </a:t>
            </a:r>
            <a:r>
              <a:rPr lang="ru-RU" dirty="0" err="1">
                <a:solidFill>
                  <a:srgbClr val="002060"/>
                </a:solidFill>
              </a:rPr>
              <a:t>печінковий</a:t>
            </a:r>
            <a:r>
              <a:rPr lang="ru-RU" dirty="0">
                <a:solidFill>
                  <a:srgbClr val="002060"/>
                </a:solidFill>
              </a:rPr>
              <a:t> </a:t>
            </a:r>
            <a:r>
              <a:rPr lang="ru-RU" dirty="0" err="1">
                <a:solidFill>
                  <a:srgbClr val="002060"/>
                </a:solidFill>
              </a:rPr>
              <a:t>бар'єр</a:t>
            </a:r>
            <a:r>
              <a:rPr lang="ru-RU" dirty="0">
                <a:solidFill>
                  <a:srgbClr val="002060"/>
                </a:solidFill>
              </a:rPr>
              <a:t>. Той факт, </a:t>
            </a:r>
            <a:r>
              <a:rPr lang="ru-RU" dirty="0" err="1">
                <a:solidFill>
                  <a:srgbClr val="002060"/>
                </a:solidFill>
              </a:rPr>
              <a:t>що</a:t>
            </a:r>
            <a:r>
              <a:rPr lang="ru-RU" dirty="0">
                <a:solidFill>
                  <a:srgbClr val="002060"/>
                </a:solidFill>
              </a:rPr>
              <a:t> при ректальному шляху </a:t>
            </a:r>
            <a:r>
              <a:rPr lang="ru-RU" dirty="0" err="1">
                <a:solidFill>
                  <a:srgbClr val="002060"/>
                </a:solidFill>
              </a:rPr>
              <a:t>введення</a:t>
            </a:r>
            <a:r>
              <a:rPr lang="ru-RU" dirty="0">
                <a:solidFill>
                  <a:srgbClr val="002060"/>
                </a:solidFill>
              </a:rPr>
              <a:t> </a:t>
            </a:r>
            <a:r>
              <a:rPr lang="ru-RU" dirty="0" err="1">
                <a:solidFill>
                  <a:srgbClr val="002060"/>
                </a:solidFill>
              </a:rPr>
              <a:t>ліків</a:t>
            </a:r>
            <a:r>
              <a:rPr lang="ru-RU" dirty="0">
                <a:solidFill>
                  <a:srgbClr val="002060"/>
                </a:solidFill>
              </a:rPr>
              <a:t> не </a:t>
            </a:r>
            <a:r>
              <a:rPr lang="ru-RU" dirty="0" err="1">
                <a:solidFill>
                  <a:srgbClr val="002060"/>
                </a:solidFill>
              </a:rPr>
              <a:t>піддаються</a:t>
            </a:r>
            <a:r>
              <a:rPr lang="ru-RU" dirty="0">
                <a:solidFill>
                  <a:srgbClr val="002060"/>
                </a:solidFill>
              </a:rPr>
              <a:t> </a:t>
            </a:r>
            <a:r>
              <a:rPr lang="ru-RU" dirty="0" err="1">
                <a:solidFill>
                  <a:srgbClr val="002060"/>
                </a:solidFill>
              </a:rPr>
              <a:t>деструкції</a:t>
            </a:r>
            <a:r>
              <a:rPr lang="ru-RU" dirty="0">
                <a:solidFill>
                  <a:srgbClr val="002060"/>
                </a:solidFill>
              </a:rPr>
              <a:t> </a:t>
            </a:r>
            <a:r>
              <a:rPr lang="ru-RU" dirty="0" err="1">
                <a:solidFill>
                  <a:srgbClr val="002060"/>
                </a:solidFill>
              </a:rPr>
              <a:t>ферментної</a:t>
            </a:r>
            <a:r>
              <a:rPr lang="ru-RU" dirty="0">
                <a:solidFill>
                  <a:srgbClr val="002060"/>
                </a:solidFill>
              </a:rPr>
              <a:t> системою </a:t>
            </a:r>
            <a:r>
              <a:rPr lang="ru-RU" dirty="0" err="1">
                <a:solidFill>
                  <a:srgbClr val="002060"/>
                </a:solidFill>
              </a:rPr>
              <a:t>печінки</a:t>
            </a:r>
            <a:r>
              <a:rPr lang="ru-RU" dirty="0">
                <a:solidFill>
                  <a:srgbClr val="002060"/>
                </a:solidFill>
              </a:rPr>
              <a:t> в </a:t>
            </a:r>
            <a:r>
              <a:rPr lang="ru-RU" dirty="0" err="1">
                <a:solidFill>
                  <a:srgbClr val="002060"/>
                </a:solidFill>
              </a:rPr>
              <a:t>результаті</a:t>
            </a:r>
            <a:r>
              <a:rPr lang="ru-RU" dirty="0">
                <a:solidFill>
                  <a:srgbClr val="002060"/>
                </a:solidFill>
              </a:rPr>
              <a:t> "</a:t>
            </a:r>
            <a:r>
              <a:rPr lang="ru-RU" dirty="0" err="1">
                <a:solidFill>
                  <a:srgbClr val="002060"/>
                </a:solidFill>
              </a:rPr>
              <a:t>ефекту</a:t>
            </a:r>
            <a:r>
              <a:rPr lang="ru-RU" dirty="0">
                <a:solidFill>
                  <a:srgbClr val="002060"/>
                </a:solidFill>
              </a:rPr>
              <a:t> </a:t>
            </a:r>
            <a:r>
              <a:rPr lang="ru-RU" dirty="0" err="1">
                <a:solidFill>
                  <a:srgbClr val="002060"/>
                </a:solidFill>
              </a:rPr>
              <a:t>первинного</a:t>
            </a:r>
            <a:r>
              <a:rPr lang="ru-RU" dirty="0">
                <a:solidFill>
                  <a:srgbClr val="002060"/>
                </a:solidFill>
              </a:rPr>
              <a:t> </a:t>
            </a:r>
            <a:r>
              <a:rPr lang="ru-RU" dirty="0" err="1">
                <a:solidFill>
                  <a:srgbClr val="002060"/>
                </a:solidFill>
              </a:rPr>
              <a:t>проходження</a:t>
            </a:r>
            <a:r>
              <a:rPr lang="ru-RU" dirty="0">
                <a:solidFill>
                  <a:srgbClr val="002060"/>
                </a:solidFill>
              </a:rPr>
              <a:t>", </a:t>
            </a:r>
            <a:r>
              <a:rPr lang="ru-RU" dirty="0" err="1">
                <a:solidFill>
                  <a:srgbClr val="002060"/>
                </a:solidFill>
              </a:rPr>
              <a:t>значно</a:t>
            </a:r>
            <a:r>
              <a:rPr lang="ru-RU" dirty="0">
                <a:solidFill>
                  <a:srgbClr val="002060"/>
                </a:solidFill>
              </a:rPr>
              <a:t> </a:t>
            </a:r>
            <a:r>
              <a:rPr lang="ru-RU" dirty="0" err="1">
                <a:solidFill>
                  <a:srgbClr val="002060"/>
                </a:solidFill>
              </a:rPr>
              <a:t>підвищує</a:t>
            </a:r>
            <a:r>
              <a:rPr lang="ru-RU" dirty="0">
                <a:solidFill>
                  <a:srgbClr val="002060"/>
                </a:solidFill>
              </a:rPr>
              <a:t> </a:t>
            </a:r>
            <a:r>
              <a:rPr lang="ru-RU" dirty="0" err="1">
                <a:solidFill>
                  <a:srgbClr val="002060"/>
                </a:solidFill>
              </a:rPr>
              <a:t>їх</a:t>
            </a:r>
            <a:r>
              <a:rPr lang="ru-RU" dirty="0">
                <a:solidFill>
                  <a:srgbClr val="002060"/>
                </a:solidFill>
              </a:rPr>
              <a:t> </a:t>
            </a:r>
            <a:r>
              <a:rPr lang="ru-RU" dirty="0" err="1">
                <a:solidFill>
                  <a:srgbClr val="002060"/>
                </a:solidFill>
              </a:rPr>
              <a:t>біодоступність</a:t>
            </a:r>
            <a:r>
              <a:rPr lang="ru-RU" dirty="0">
                <a:solidFill>
                  <a:srgbClr val="002060"/>
                </a:solidFill>
              </a:rPr>
              <a:t> у </a:t>
            </a:r>
            <a:r>
              <a:rPr lang="ru-RU" dirty="0" err="1">
                <a:solidFill>
                  <a:srgbClr val="002060"/>
                </a:solidFill>
              </a:rPr>
              <a:t>порівнянні</a:t>
            </a:r>
            <a:r>
              <a:rPr lang="ru-RU" dirty="0">
                <a:solidFill>
                  <a:srgbClr val="002060"/>
                </a:solidFill>
              </a:rPr>
              <a:t> з </a:t>
            </a:r>
            <a:r>
              <a:rPr lang="ru-RU" dirty="0" err="1">
                <a:solidFill>
                  <a:srgbClr val="002060"/>
                </a:solidFill>
              </a:rPr>
              <a:t>пероральним</a:t>
            </a:r>
            <a:r>
              <a:rPr lang="ru-RU" dirty="0">
                <a:solidFill>
                  <a:srgbClr val="002060"/>
                </a:solidFill>
              </a:rPr>
              <a:t> </a:t>
            </a:r>
            <a:r>
              <a:rPr lang="ru-RU" dirty="0" err="1">
                <a:solidFill>
                  <a:srgbClr val="002060"/>
                </a:solidFill>
              </a:rPr>
              <a:t>введенням.При</a:t>
            </a:r>
            <a:r>
              <a:rPr lang="ru-RU" dirty="0">
                <a:solidFill>
                  <a:srgbClr val="002060"/>
                </a:solidFill>
              </a:rPr>
              <a:t> ректальному шляху </a:t>
            </a:r>
            <a:r>
              <a:rPr lang="ru-RU" dirty="0" err="1">
                <a:solidFill>
                  <a:srgbClr val="002060"/>
                </a:solidFill>
              </a:rPr>
              <a:t>введення</a:t>
            </a:r>
            <a:r>
              <a:rPr lang="ru-RU" dirty="0">
                <a:solidFill>
                  <a:srgbClr val="002060"/>
                </a:solidFill>
              </a:rPr>
              <a:t> на </a:t>
            </a:r>
            <a:r>
              <a:rPr lang="ru-RU" dirty="0" err="1">
                <a:solidFill>
                  <a:srgbClr val="002060"/>
                </a:solidFill>
              </a:rPr>
              <a:t>біодоступність</a:t>
            </a:r>
            <a:r>
              <a:rPr lang="ru-RU" dirty="0">
                <a:solidFill>
                  <a:srgbClr val="002060"/>
                </a:solidFill>
              </a:rPr>
              <a:t> </a:t>
            </a:r>
            <a:r>
              <a:rPr lang="ru-RU" dirty="0" err="1">
                <a:solidFill>
                  <a:srgbClr val="002060"/>
                </a:solidFill>
              </a:rPr>
              <a:t>можуть</a:t>
            </a:r>
            <a:r>
              <a:rPr lang="ru-RU" dirty="0">
                <a:solidFill>
                  <a:srgbClr val="002060"/>
                </a:solidFill>
              </a:rPr>
              <a:t> </a:t>
            </a:r>
            <a:r>
              <a:rPr lang="ru-RU" dirty="0" err="1">
                <a:solidFill>
                  <a:srgbClr val="002060"/>
                </a:solidFill>
              </a:rPr>
              <a:t>вплинути</a:t>
            </a:r>
            <a:r>
              <a:rPr lang="ru-RU" dirty="0">
                <a:solidFill>
                  <a:srgbClr val="002060"/>
                </a:solidFill>
              </a:rPr>
              <a:t> </a:t>
            </a:r>
            <a:r>
              <a:rPr lang="ru-RU" dirty="0" err="1">
                <a:solidFill>
                  <a:srgbClr val="002060"/>
                </a:solidFill>
              </a:rPr>
              <a:t>індивідуальні</a:t>
            </a:r>
            <a:r>
              <a:rPr lang="ru-RU" dirty="0">
                <a:solidFill>
                  <a:srgbClr val="002060"/>
                </a:solidFill>
              </a:rPr>
              <a:t> </a:t>
            </a:r>
            <a:r>
              <a:rPr lang="ru-RU" dirty="0" err="1">
                <a:solidFill>
                  <a:srgbClr val="002060"/>
                </a:solidFill>
              </a:rPr>
              <a:t>особливості</a:t>
            </a:r>
            <a:r>
              <a:rPr lang="ru-RU" dirty="0">
                <a:solidFill>
                  <a:srgbClr val="002060"/>
                </a:solidFill>
              </a:rPr>
              <a:t> </a:t>
            </a:r>
            <a:r>
              <a:rPr lang="ru-RU" dirty="0" err="1">
                <a:solidFill>
                  <a:srgbClr val="002060"/>
                </a:solidFill>
              </a:rPr>
              <a:t>кровопостачання</a:t>
            </a:r>
            <a:r>
              <a:rPr lang="ru-RU" dirty="0">
                <a:solidFill>
                  <a:srgbClr val="002060"/>
                </a:solidFill>
              </a:rPr>
              <a:t> </a:t>
            </a:r>
            <a:r>
              <a:rPr lang="ru-RU" dirty="0" err="1">
                <a:solidFill>
                  <a:srgbClr val="002060"/>
                </a:solidFill>
              </a:rPr>
              <a:t>прямої</a:t>
            </a:r>
            <a:r>
              <a:rPr lang="ru-RU" dirty="0">
                <a:solidFill>
                  <a:srgbClr val="002060"/>
                </a:solidFill>
              </a:rPr>
              <a:t> кишки, стан </a:t>
            </a:r>
            <a:r>
              <a:rPr lang="ru-RU" dirty="0" err="1">
                <a:solidFill>
                  <a:srgbClr val="002060"/>
                </a:solidFill>
              </a:rPr>
              <a:t>її</a:t>
            </a:r>
            <a:r>
              <a:rPr lang="ru-RU" dirty="0">
                <a:solidFill>
                  <a:srgbClr val="002060"/>
                </a:solidFill>
              </a:rPr>
              <a:t> </a:t>
            </a:r>
            <a:r>
              <a:rPr lang="ru-RU" dirty="0" err="1">
                <a:solidFill>
                  <a:srgbClr val="002060"/>
                </a:solidFill>
              </a:rPr>
              <a:t>слизової</a:t>
            </a:r>
            <a:r>
              <a:rPr lang="ru-RU" dirty="0">
                <a:solidFill>
                  <a:srgbClr val="002060"/>
                </a:solidFill>
              </a:rPr>
              <a:t>.</a:t>
            </a:r>
            <a:endParaRPr lang="uk-UA" dirty="0">
              <a:solidFill>
                <a:srgbClr val="002060"/>
              </a:solidFill>
            </a:endParaRPr>
          </a:p>
        </p:txBody>
      </p:sp>
      <p:sp>
        <p:nvSpPr>
          <p:cNvPr id="5" name="Заголовок 1"/>
          <p:cNvSpPr>
            <a:spLocks noGrp="1"/>
          </p:cNvSpPr>
          <p:nvPr>
            <p:ph type="title"/>
          </p:nvPr>
        </p:nvSpPr>
        <p:spPr>
          <a:xfrm>
            <a:off x="680321" y="753228"/>
            <a:ext cx="9613861" cy="1080938"/>
          </a:xfrm>
        </p:spPr>
        <p:txBody>
          <a:bodyPr>
            <a:normAutofit/>
          </a:bodyPr>
          <a:lstStyle/>
          <a:p>
            <a:pPr algn="ctr"/>
            <a:r>
              <a:rPr lang="uk-UA" alt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Вплив шляху </a:t>
            </a:r>
            <a:r>
              <a:rPr lang="uk-UA" alt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введення</a:t>
            </a:r>
            <a:br>
              <a:rPr lang="uk-UA" alt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uk-UA" dirty="0" smtClean="0">
                <a:solidFill>
                  <a:srgbClr val="002060"/>
                </a:solidFill>
              </a:rPr>
              <a:t>Ректальний </a:t>
            </a:r>
            <a:r>
              <a:rPr lang="uk-UA" dirty="0">
                <a:solidFill>
                  <a:srgbClr val="002060"/>
                </a:solidFill>
              </a:rPr>
              <a:t>шлях введення </a:t>
            </a:r>
            <a:r>
              <a:rPr lang="uk-UA" dirty="0" smtClean="0">
                <a:solidFill>
                  <a:srgbClr val="002060"/>
                </a:solidFill>
              </a:rPr>
              <a:t>ліків</a:t>
            </a:r>
            <a:endParaRPr lang="uk-UA" b="1" dirty="0"/>
          </a:p>
        </p:txBody>
      </p:sp>
    </p:spTree>
    <p:extLst>
      <p:ext uri="{BB962C8B-B14F-4D97-AF65-F5344CB8AC3E}">
        <p14:creationId xmlns:p14="http://schemas.microsoft.com/office/powerpoint/2010/main" xmlns="" val="3325402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3249" y="2138911"/>
            <a:ext cx="11197452" cy="3599316"/>
          </a:xfrm>
        </p:spPr>
        <p:txBody>
          <a:bodyPr/>
          <a:lstStyle/>
          <a:p>
            <a:pPr algn="just"/>
            <a:r>
              <a:rPr lang="uk-UA">
                <a:solidFill>
                  <a:srgbClr val="002060"/>
                </a:solidFill>
              </a:rPr>
              <a:t>введення лікарська речовина через слизову оболонку бронхів швидко всмоктується в системний </a:t>
            </a:r>
            <a:r>
              <a:rPr lang="uk-UA" dirty="0" err="1">
                <a:solidFill>
                  <a:srgbClr val="002060"/>
                </a:solidFill>
              </a:rPr>
              <a:t>кровотік</a:t>
            </a:r>
            <a:r>
              <a:rPr lang="uk-UA" dirty="0">
                <a:solidFill>
                  <a:srgbClr val="002060"/>
                </a:solidFill>
              </a:rPr>
              <a:t>, не наражаючись первинному метаболізму в печінці. При цьому шляху введення на </a:t>
            </a:r>
            <a:r>
              <a:rPr lang="uk-UA" dirty="0" err="1">
                <a:solidFill>
                  <a:srgbClr val="002060"/>
                </a:solidFill>
              </a:rPr>
              <a:t>біодоступність</a:t>
            </a:r>
            <a:r>
              <a:rPr lang="uk-UA" dirty="0">
                <a:solidFill>
                  <a:srgbClr val="002060"/>
                </a:solidFill>
              </a:rPr>
              <a:t> препаратів можуть вплинути супутні захворювання </a:t>
            </a:r>
            <a:r>
              <a:rPr lang="uk-UA" dirty="0" err="1">
                <a:solidFill>
                  <a:srgbClr val="002060"/>
                </a:solidFill>
              </a:rPr>
              <a:t>бронхолегеневої</a:t>
            </a:r>
            <a:r>
              <a:rPr lang="uk-UA" dirty="0">
                <a:solidFill>
                  <a:srgbClr val="002060"/>
                </a:solidFill>
              </a:rPr>
              <a:t> системи, куріння, а також стан кровообігу в </a:t>
            </a:r>
            <a:r>
              <a:rPr lang="uk-UA" dirty="0" err="1">
                <a:solidFill>
                  <a:srgbClr val="002060"/>
                </a:solidFill>
              </a:rPr>
              <a:t>бронхопульмональной</a:t>
            </a:r>
            <a:r>
              <a:rPr lang="uk-UA" dirty="0">
                <a:solidFill>
                  <a:srgbClr val="002060"/>
                </a:solidFill>
              </a:rPr>
              <a:t> системі.</a:t>
            </a:r>
          </a:p>
        </p:txBody>
      </p:sp>
      <p:sp>
        <p:nvSpPr>
          <p:cNvPr id="4" name="Заголовок 1"/>
          <p:cNvSpPr>
            <a:spLocks noGrp="1"/>
          </p:cNvSpPr>
          <p:nvPr>
            <p:ph type="title"/>
          </p:nvPr>
        </p:nvSpPr>
        <p:spPr>
          <a:xfrm>
            <a:off x="680321" y="753228"/>
            <a:ext cx="9613861" cy="1080938"/>
          </a:xfrm>
        </p:spPr>
        <p:txBody>
          <a:bodyPr>
            <a:normAutofit/>
          </a:bodyPr>
          <a:lstStyle/>
          <a:p>
            <a:pPr algn="ctr"/>
            <a:r>
              <a:rPr lang="uk-UA" alt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Вплив шляху </a:t>
            </a:r>
            <a:r>
              <a:rPr lang="uk-UA" alt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введення</a:t>
            </a:r>
            <a:br>
              <a:rPr lang="uk-UA" altLang="ru-RU"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uk-UA" dirty="0" smtClean="0">
                <a:solidFill>
                  <a:srgbClr val="002060"/>
                </a:solidFill>
              </a:rPr>
              <a:t>Інгаляційний </a:t>
            </a:r>
            <a:r>
              <a:rPr lang="uk-UA" dirty="0">
                <a:solidFill>
                  <a:srgbClr val="002060"/>
                </a:solidFill>
              </a:rPr>
              <a:t>шлях введення </a:t>
            </a:r>
            <a:r>
              <a:rPr lang="uk-UA" dirty="0" smtClean="0">
                <a:solidFill>
                  <a:srgbClr val="002060"/>
                </a:solidFill>
              </a:rPr>
              <a:t>ліків</a:t>
            </a:r>
            <a:endParaRPr lang="uk-UA" b="1" dirty="0"/>
          </a:p>
        </p:txBody>
      </p:sp>
    </p:spTree>
    <p:extLst>
      <p:ext uri="{BB962C8B-B14F-4D97-AF65-F5344CB8AC3E}">
        <p14:creationId xmlns:p14="http://schemas.microsoft.com/office/powerpoint/2010/main" xmlns="" val="3176602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b="1" dirty="0">
                <a:solidFill>
                  <a:srgbClr val="002060"/>
                </a:solidFill>
              </a:rPr>
              <a:t>Вплив температури тіла і навколишнього </a:t>
            </a:r>
            <a:r>
              <a:rPr lang="uk-UA" b="1" dirty="0" smtClean="0">
                <a:solidFill>
                  <a:srgbClr val="002060"/>
                </a:solidFill>
              </a:rPr>
              <a:t>середовища</a:t>
            </a:r>
            <a:endParaRPr lang="uk-UA" dirty="0">
              <a:solidFill>
                <a:srgbClr val="002060"/>
              </a:solidFill>
            </a:endParaRPr>
          </a:p>
        </p:txBody>
      </p:sp>
      <p:sp>
        <p:nvSpPr>
          <p:cNvPr id="3" name="Объект 2"/>
          <p:cNvSpPr>
            <a:spLocks noGrp="1"/>
          </p:cNvSpPr>
          <p:nvPr>
            <p:ph idx="1"/>
          </p:nvPr>
        </p:nvSpPr>
        <p:spPr>
          <a:xfrm>
            <a:off x="246688" y="2233178"/>
            <a:ext cx="11338854" cy="4375012"/>
          </a:xfrm>
        </p:spPr>
        <p:txBody>
          <a:bodyPr>
            <a:normAutofit/>
          </a:bodyPr>
          <a:lstStyle/>
          <a:p>
            <a:pPr algn="just"/>
            <a:r>
              <a:rPr lang="uk-UA" dirty="0">
                <a:solidFill>
                  <a:srgbClr val="002060"/>
                </a:solidFill>
              </a:rPr>
              <a:t>значно впливає на перебіг фізіологічних і біохімічних процесів в організмі</a:t>
            </a:r>
            <a:r>
              <a:rPr lang="uk-UA" dirty="0" smtClean="0">
                <a:solidFill>
                  <a:srgbClr val="002060"/>
                </a:solidFill>
              </a:rPr>
              <a:t>. В </a:t>
            </a:r>
            <a:r>
              <a:rPr lang="uk-UA" dirty="0">
                <a:solidFill>
                  <a:srgbClr val="002060"/>
                </a:solidFill>
              </a:rPr>
              <a:t>умовах підвищення температури і вологості повітря віддача тепла з організму в навколишнє середовище </a:t>
            </a:r>
            <a:r>
              <a:rPr lang="uk-UA" dirty="0" err="1">
                <a:solidFill>
                  <a:srgbClr val="002060"/>
                </a:solidFill>
              </a:rPr>
              <a:t>ускладнюється</a:t>
            </a:r>
            <a:r>
              <a:rPr lang="uk-UA" dirty="0">
                <a:solidFill>
                  <a:srgbClr val="002060"/>
                </a:solidFill>
              </a:rPr>
              <a:t> і може здійснюватися тільки при напрузі механізмів фізичної терморегуляції. Утруднення тепловіддачі призводить до перегрівання організму. Підвищення температури тіла супроводжується різким збудженням ЦНС, дихання і кровообігу, посиленням обміну речовин. Рясне потовиділення призводить до зневоднення організму, згущення крові, зменшення об'єму циркулюючої рідини, порушення електролітного балансу. Все це, в свою чергу, впливає на процеси всмоктування, розподілу і метаболізму ліків, їх </a:t>
            </a:r>
            <a:r>
              <a:rPr lang="uk-UA" dirty="0" err="1">
                <a:solidFill>
                  <a:srgbClr val="002060"/>
                </a:solidFill>
              </a:rPr>
              <a:t>біодоступність</a:t>
            </a:r>
            <a:r>
              <a:rPr lang="uk-UA" dirty="0" smtClean="0">
                <a:solidFill>
                  <a:srgbClr val="002060"/>
                </a:solidFill>
              </a:rPr>
              <a:t>. Вплив </a:t>
            </a:r>
            <a:r>
              <a:rPr lang="uk-UA" dirty="0">
                <a:solidFill>
                  <a:srgbClr val="002060"/>
                </a:solidFill>
              </a:rPr>
              <a:t>температурного </a:t>
            </a:r>
            <a:r>
              <a:rPr lang="uk-UA" dirty="0" err="1">
                <a:solidFill>
                  <a:srgbClr val="002060"/>
                </a:solidFill>
              </a:rPr>
              <a:t>фактора</a:t>
            </a:r>
            <a:r>
              <a:rPr lang="uk-UA" dirty="0">
                <a:solidFill>
                  <a:srgbClr val="002060"/>
                </a:solidFill>
              </a:rPr>
              <a:t> на фармакокінетику ліків обов'язково треба враховувати в клінічній практиці в тих випадках, коли ліки призначаються хворим з різко порушеною терморегуляцією.</a:t>
            </a:r>
          </a:p>
        </p:txBody>
      </p:sp>
    </p:spTree>
    <p:extLst>
      <p:ext uri="{BB962C8B-B14F-4D97-AF65-F5344CB8AC3E}">
        <p14:creationId xmlns:p14="http://schemas.microsoft.com/office/powerpoint/2010/main" xmlns="" val="2988757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solidFill>
                  <a:srgbClr val="002060"/>
                </a:solidFill>
              </a:rPr>
              <a:t>Вплив віку і статі </a:t>
            </a:r>
            <a:r>
              <a:rPr lang="uk-UA" b="1" dirty="0" smtClean="0">
                <a:solidFill>
                  <a:srgbClr val="002060"/>
                </a:solidFill>
              </a:rPr>
              <a:t>людини</a:t>
            </a:r>
            <a:endParaRPr lang="uk-UA" dirty="0">
              <a:solidFill>
                <a:srgbClr val="002060"/>
              </a:solidFill>
            </a:endParaRPr>
          </a:p>
        </p:txBody>
      </p:sp>
      <p:sp>
        <p:nvSpPr>
          <p:cNvPr id="3" name="Объект 2"/>
          <p:cNvSpPr>
            <a:spLocks noGrp="1"/>
          </p:cNvSpPr>
          <p:nvPr>
            <p:ph idx="1"/>
          </p:nvPr>
        </p:nvSpPr>
        <p:spPr>
          <a:xfrm>
            <a:off x="246687" y="2138909"/>
            <a:ext cx="11093757" cy="4111061"/>
          </a:xfrm>
        </p:spPr>
        <p:txBody>
          <a:bodyPr>
            <a:noAutofit/>
          </a:bodyPr>
          <a:lstStyle/>
          <a:p>
            <a:pPr algn="just"/>
            <a:r>
              <a:rPr lang="uk-UA" sz="1800" dirty="0">
                <a:solidFill>
                  <a:srgbClr val="002060"/>
                </a:solidFill>
              </a:rPr>
              <a:t>також впливає на </a:t>
            </a:r>
            <a:r>
              <a:rPr lang="uk-UA" sz="1800" dirty="0" err="1">
                <a:solidFill>
                  <a:srgbClr val="002060"/>
                </a:solidFill>
              </a:rPr>
              <a:t>біодоступність</a:t>
            </a:r>
            <a:r>
              <a:rPr lang="uk-UA" sz="1800" dirty="0">
                <a:solidFill>
                  <a:srgbClr val="002060"/>
                </a:solidFill>
              </a:rPr>
              <a:t> ліків. Для молодих хворих характерні більш високі показники всмоктування, виведення, найменший час досягнення максимальної концентрації ліків; для старих - більш високе значення періодів </a:t>
            </a:r>
            <a:r>
              <a:rPr lang="uk-UA" sz="1800" dirty="0" err="1">
                <a:solidFill>
                  <a:srgbClr val="002060"/>
                </a:solidFill>
              </a:rPr>
              <a:t>напіввиведення</a:t>
            </a:r>
            <a:r>
              <a:rPr lang="uk-UA" sz="1800" dirty="0">
                <a:solidFill>
                  <a:srgbClr val="002060"/>
                </a:solidFill>
              </a:rPr>
              <a:t> </a:t>
            </a:r>
            <a:r>
              <a:rPr lang="uk-UA" sz="1800" dirty="0" err="1">
                <a:solidFill>
                  <a:srgbClr val="002060"/>
                </a:solidFill>
              </a:rPr>
              <a:t>ліків.При</a:t>
            </a:r>
            <a:r>
              <a:rPr lang="uk-UA" sz="1800" dirty="0">
                <a:solidFill>
                  <a:srgbClr val="002060"/>
                </a:solidFill>
              </a:rPr>
              <a:t> призначенні ліків дітям необхідно пам'ятати, що у дітей до півтора року </a:t>
            </a:r>
            <a:r>
              <a:rPr lang="uk-UA" sz="1800" dirty="0" err="1">
                <a:solidFill>
                  <a:srgbClr val="002060"/>
                </a:solidFill>
              </a:rPr>
              <a:t>біодоступність</a:t>
            </a:r>
            <a:r>
              <a:rPr lang="uk-UA" sz="1800" dirty="0">
                <a:solidFill>
                  <a:srgbClr val="002060"/>
                </a:solidFill>
              </a:rPr>
              <a:t> ліків, прийнятих всередину, лише небагато чим відрізняється від такої у дорослих. Однак їх всмоктування відбувається дуже повільно. В результаті в плазмі крові створюються невеликі концентрації, часто недостатні для досягнення терапевтичного </a:t>
            </a:r>
            <a:r>
              <a:rPr lang="uk-UA" sz="1800" dirty="0" err="1">
                <a:solidFill>
                  <a:srgbClr val="002060"/>
                </a:solidFill>
              </a:rPr>
              <a:t>ефекту.Одним</a:t>
            </a:r>
            <a:r>
              <a:rPr lang="uk-UA" sz="1800" dirty="0">
                <a:solidFill>
                  <a:srgbClr val="002060"/>
                </a:solidFill>
              </a:rPr>
              <a:t> з найбільш потужних факторів, що впливають на людину і ефективність лікарської терапії, є дія біоритмів. Кожна клітина нашого організму відчуває час чергування дня і ночі. Для людини характерно підвищення в денні години і зниження в нічні фізіологічних функцій</a:t>
            </a:r>
            <a:r>
              <a:rPr lang="uk-UA" sz="1800" dirty="0" smtClean="0">
                <a:solidFill>
                  <a:srgbClr val="002060"/>
                </a:solidFill>
              </a:rPr>
              <a:t>. Питання </a:t>
            </a:r>
            <a:r>
              <a:rPr lang="uk-UA" sz="1800" dirty="0">
                <a:solidFill>
                  <a:srgbClr val="002060"/>
                </a:solidFill>
              </a:rPr>
              <a:t>дії лікарських речовин на організм в залежності від часу доби, сезонів року вивчає </a:t>
            </a:r>
            <a:r>
              <a:rPr lang="uk-UA" sz="1800" dirty="0" err="1">
                <a:solidFill>
                  <a:srgbClr val="002060"/>
                </a:solidFill>
              </a:rPr>
              <a:t>хронофармакології</a:t>
            </a:r>
            <a:r>
              <a:rPr lang="uk-UA" sz="1800" dirty="0">
                <a:solidFill>
                  <a:srgbClr val="002060"/>
                </a:solidFill>
              </a:rPr>
              <a:t>, яка встановлює принципи і правила раціонального прийому ліків, вишукує схеми їх застосування для лікування </a:t>
            </a:r>
            <a:r>
              <a:rPr lang="uk-UA" sz="1800" dirty="0" err="1">
                <a:solidFill>
                  <a:srgbClr val="002060"/>
                </a:solidFill>
              </a:rPr>
              <a:t>десинхронозів</a:t>
            </a:r>
            <a:r>
              <a:rPr lang="uk-UA" sz="1800" dirty="0">
                <a:solidFill>
                  <a:srgbClr val="002060"/>
                </a:solidFill>
              </a:rPr>
              <a:t>. При неузгодженості біоритмів організму з датчиками часу розвивається </a:t>
            </a:r>
            <a:r>
              <a:rPr lang="uk-UA" sz="1800" dirty="0" err="1">
                <a:solidFill>
                  <a:srgbClr val="002060"/>
                </a:solidFill>
              </a:rPr>
              <a:t>десинхроноз</a:t>
            </a:r>
            <a:r>
              <a:rPr lang="uk-UA" sz="1800" dirty="0">
                <a:solidFill>
                  <a:srgbClr val="002060"/>
                </a:solidFill>
              </a:rPr>
              <a:t>, який є ознакою фізіологічного дискомфорту. Значним коливанням протягом доби піддається інтенсивність всмоктування, транспорту і розпаду різних лікарських речовин</a:t>
            </a:r>
            <a:r>
              <a:rPr lang="uk-UA" sz="1800" dirty="0" smtClean="0">
                <a:solidFill>
                  <a:srgbClr val="002060"/>
                </a:solidFill>
              </a:rPr>
              <a:t>. </a:t>
            </a:r>
            <a:endParaRPr lang="uk-UA" sz="1800" dirty="0">
              <a:solidFill>
                <a:srgbClr val="002060"/>
              </a:solidFill>
            </a:endParaRPr>
          </a:p>
        </p:txBody>
      </p:sp>
    </p:spTree>
    <p:extLst>
      <p:ext uri="{BB962C8B-B14F-4D97-AF65-F5344CB8AC3E}">
        <p14:creationId xmlns:p14="http://schemas.microsoft.com/office/powerpoint/2010/main" xmlns="" val="3773382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i="1" dirty="0">
                <a:solidFill>
                  <a:srgbClr val="002060"/>
                </a:solidFill>
              </a:rPr>
              <a:t>Основна література</a:t>
            </a:r>
            <a:r>
              <a:rPr lang="uk-UA" b="1" i="1" dirty="0" smtClean="0">
                <a:solidFill>
                  <a:srgbClr val="002060"/>
                </a:solidFill>
              </a:rPr>
              <a:t>:</a:t>
            </a:r>
            <a:endParaRPr lang="uk-UA" b="1" i="1" dirty="0">
              <a:solidFill>
                <a:srgbClr val="002060"/>
              </a:solidFill>
            </a:endParaRPr>
          </a:p>
        </p:txBody>
      </p:sp>
      <p:sp>
        <p:nvSpPr>
          <p:cNvPr id="3" name="Объект 2"/>
          <p:cNvSpPr>
            <a:spLocks noGrp="1"/>
          </p:cNvSpPr>
          <p:nvPr>
            <p:ph idx="1"/>
          </p:nvPr>
        </p:nvSpPr>
        <p:spPr>
          <a:xfrm>
            <a:off x="680321" y="2336873"/>
            <a:ext cx="10633301" cy="4047302"/>
          </a:xfrm>
        </p:spPr>
        <p:txBody>
          <a:bodyPr>
            <a:normAutofit/>
          </a:bodyPr>
          <a:lstStyle/>
          <a:p>
            <a:pPr algn="just"/>
            <a:r>
              <a:rPr lang="uk-UA" dirty="0" smtClean="0">
                <a:solidFill>
                  <a:srgbClr val="002060"/>
                </a:solidFill>
              </a:rPr>
              <a:t>1. </a:t>
            </a:r>
            <a:r>
              <a:rPr lang="uk-UA" dirty="0" err="1" smtClean="0">
                <a:solidFill>
                  <a:srgbClr val="002060"/>
                </a:solidFill>
              </a:rPr>
              <a:t>Біофармація</a:t>
            </a:r>
            <a:r>
              <a:rPr lang="uk-UA" dirty="0" smtClean="0">
                <a:solidFill>
                  <a:srgbClr val="002060"/>
                </a:solidFill>
              </a:rPr>
              <a:t>: </a:t>
            </a:r>
            <a:r>
              <a:rPr lang="uk-UA" dirty="0" err="1" smtClean="0">
                <a:solidFill>
                  <a:srgbClr val="002060"/>
                </a:solidFill>
              </a:rPr>
              <a:t>Підр</a:t>
            </a:r>
            <a:r>
              <a:rPr lang="uk-UA" dirty="0" smtClean="0">
                <a:solidFill>
                  <a:srgbClr val="002060"/>
                </a:solidFill>
              </a:rPr>
              <a:t>. для </a:t>
            </a:r>
            <a:r>
              <a:rPr lang="uk-UA" dirty="0" err="1" smtClean="0">
                <a:solidFill>
                  <a:srgbClr val="002060"/>
                </a:solidFill>
              </a:rPr>
              <a:t>студ</a:t>
            </a:r>
            <a:r>
              <a:rPr lang="uk-UA" dirty="0" smtClean="0">
                <a:solidFill>
                  <a:srgbClr val="002060"/>
                </a:solidFill>
              </a:rPr>
              <a:t>. </a:t>
            </a:r>
            <a:r>
              <a:rPr lang="uk-UA" dirty="0" err="1" smtClean="0">
                <a:solidFill>
                  <a:srgbClr val="002060"/>
                </a:solidFill>
              </a:rPr>
              <a:t>фармац</a:t>
            </a:r>
            <a:r>
              <a:rPr lang="uk-UA" dirty="0" smtClean="0">
                <a:solidFill>
                  <a:srgbClr val="002060"/>
                </a:solidFill>
              </a:rPr>
              <a:t>. вузів і фак. / А.І.</a:t>
            </a:r>
            <a:r>
              <a:rPr lang="uk-UA" dirty="0" err="1" smtClean="0">
                <a:solidFill>
                  <a:srgbClr val="002060"/>
                </a:solidFill>
              </a:rPr>
              <a:t>Тіхонов</a:t>
            </a:r>
            <a:r>
              <a:rPr lang="uk-UA" dirty="0" smtClean="0">
                <a:solidFill>
                  <a:srgbClr val="002060"/>
                </a:solidFill>
              </a:rPr>
              <a:t>, Т.Г. </a:t>
            </a:r>
            <a:r>
              <a:rPr lang="uk-UA" dirty="0" err="1" smtClean="0">
                <a:solidFill>
                  <a:srgbClr val="002060"/>
                </a:solidFill>
              </a:rPr>
              <a:t>Ярних</a:t>
            </a:r>
            <a:r>
              <a:rPr lang="uk-UA" dirty="0" smtClean="0">
                <a:solidFill>
                  <a:srgbClr val="002060"/>
                </a:solidFill>
              </a:rPr>
              <a:t>, І.А. </a:t>
            </a:r>
            <a:r>
              <a:rPr lang="uk-UA" dirty="0" err="1" smtClean="0">
                <a:solidFill>
                  <a:srgbClr val="002060"/>
                </a:solidFill>
              </a:rPr>
              <a:t>Зупанець</a:t>
            </a:r>
            <a:r>
              <a:rPr lang="uk-UA" dirty="0" smtClean="0">
                <a:solidFill>
                  <a:srgbClr val="002060"/>
                </a:solidFill>
              </a:rPr>
              <a:t>, О.С.</a:t>
            </a:r>
            <a:r>
              <a:rPr lang="uk-UA" dirty="0" err="1" smtClean="0">
                <a:solidFill>
                  <a:srgbClr val="002060"/>
                </a:solidFill>
              </a:rPr>
              <a:t>Данькевіч</a:t>
            </a:r>
            <a:r>
              <a:rPr lang="uk-UA" dirty="0" smtClean="0">
                <a:solidFill>
                  <a:srgbClr val="002060"/>
                </a:solidFill>
              </a:rPr>
              <a:t>, Е.Е.</a:t>
            </a:r>
            <a:r>
              <a:rPr lang="uk-UA" dirty="0" err="1" smtClean="0">
                <a:solidFill>
                  <a:srgbClr val="002060"/>
                </a:solidFill>
              </a:rPr>
              <a:t>Богуцкая</a:t>
            </a:r>
            <a:r>
              <a:rPr lang="uk-UA" dirty="0" smtClean="0">
                <a:solidFill>
                  <a:srgbClr val="002060"/>
                </a:solidFill>
              </a:rPr>
              <a:t>; Під ред. А.І. Тихонова. - Х .: Вид-во </a:t>
            </a:r>
            <a:r>
              <a:rPr lang="uk-UA" dirty="0" err="1" smtClean="0">
                <a:solidFill>
                  <a:srgbClr val="002060"/>
                </a:solidFill>
              </a:rPr>
              <a:t>НФаУ</a:t>
            </a:r>
            <a:r>
              <a:rPr lang="uk-UA" dirty="0" smtClean="0">
                <a:solidFill>
                  <a:srgbClr val="002060"/>
                </a:solidFill>
              </a:rPr>
              <a:t>; Золоті сторінки, 2003.-240с.: 18 мул.</a:t>
            </a:r>
            <a:endParaRPr lang="ru-RU" dirty="0" smtClean="0">
              <a:solidFill>
                <a:srgbClr val="002060"/>
              </a:solidFill>
            </a:endParaRPr>
          </a:p>
          <a:p>
            <a:pPr algn="just"/>
            <a:r>
              <a:rPr lang="uk-UA" dirty="0" smtClean="0">
                <a:solidFill>
                  <a:srgbClr val="002060"/>
                </a:solidFill>
              </a:rPr>
              <a:t>2. </a:t>
            </a:r>
            <a:r>
              <a:rPr lang="uk-UA" dirty="0" err="1" smtClean="0">
                <a:solidFill>
                  <a:srgbClr val="002060"/>
                </a:solidFill>
              </a:rPr>
              <a:t>Біофармація</a:t>
            </a:r>
            <a:r>
              <a:rPr lang="uk-UA" dirty="0" smtClean="0">
                <a:solidFill>
                  <a:srgbClr val="002060"/>
                </a:solidFill>
              </a:rPr>
              <a:t>: </a:t>
            </a:r>
            <a:r>
              <a:rPr lang="uk-UA" dirty="0" err="1" smtClean="0">
                <a:solidFill>
                  <a:srgbClr val="002060"/>
                </a:solidFill>
              </a:rPr>
              <a:t>Підр</a:t>
            </a:r>
            <a:r>
              <a:rPr lang="uk-UA" dirty="0" smtClean="0">
                <a:solidFill>
                  <a:srgbClr val="002060"/>
                </a:solidFill>
              </a:rPr>
              <a:t>. для </a:t>
            </a:r>
            <a:r>
              <a:rPr lang="uk-UA" dirty="0" err="1" smtClean="0">
                <a:solidFill>
                  <a:srgbClr val="002060"/>
                </a:solidFill>
              </a:rPr>
              <a:t>студ</a:t>
            </a:r>
            <a:r>
              <a:rPr lang="uk-UA" dirty="0" smtClean="0">
                <a:solidFill>
                  <a:srgbClr val="002060"/>
                </a:solidFill>
              </a:rPr>
              <a:t>. </a:t>
            </a:r>
            <a:r>
              <a:rPr lang="uk-UA" dirty="0" err="1" smtClean="0">
                <a:solidFill>
                  <a:srgbClr val="002060"/>
                </a:solidFill>
              </a:rPr>
              <a:t>фармац</a:t>
            </a:r>
            <a:r>
              <a:rPr lang="uk-UA" dirty="0" smtClean="0">
                <a:solidFill>
                  <a:srgbClr val="002060"/>
                </a:solidFill>
              </a:rPr>
              <a:t>. вузів і фак. / О.І.Тихонов, Т.Г.</a:t>
            </a:r>
            <a:r>
              <a:rPr lang="uk-UA" dirty="0" err="1" smtClean="0">
                <a:solidFill>
                  <a:srgbClr val="002060"/>
                </a:solidFill>
              </a:rPr>
              <a:t>Ярних</a:t>
            </a:r>
            <a:r>
              <a:rPr lang="uk-UA" dirty="0" smtClean="0">
                <a:solidFill>
                  <a:srgbClr val="002060"/>
                </a:solidFill>
              </a:rPr>
              <a:t>, О.І </a:t>
            </a:r>
            <a:r>
              <a:rPr lang="uk-UA" dirty="0" err="1" smtClean="0">
                <a:solidFill>
                  <a:srgbClr val="002060"/>
                </a:solidFill>
              </a:rPr>
              <a:t>Зупанець</a:t>
            </a:r>
            <a:r>
              <a:rPr lang="uk-UA" dirty="0" smtClean="0">
                <a:solidFill>
                  <a:srgbClr val="002060"/>
                </a:solidFill>
              </a:rPr>
              <a:t>, О.С.</a:t>
            </a:r>
            <a:r>
              <a:rPr lang="uk-UA" dirty="0" err="1" smtClean="0">
                <a:solidFill>
                  <a:srgbClr val="002060"/>
                </a:solidFill>
              </a:rPr>
              <a:t>Данкевич</a:t>
            </a:r>
            <a:r>
              <a:rPr lang="uk-UA" dirty="0" smtClean="0">
                <a:solidFill>
                  <a:srgbClr val="002060"/>
                </a:solidFill>
              </a:rPr>
              <a:t>, О.С.Богуцька, Під ред. А.І. Тихонова. –Х.: Вид-во </a:t>
            </a:r>
            <a:r>
              <a:rPr lang="uk-UA" dirty="0" err="1" smtClean="0">
                <a:solidFill>
                  <a:srgbClr val="002060"/>
                </a:solidFill>
              </a:rPr>
              <a:t>НФаУ</a:t>
            </a:r>
            <a:r>
              <a:rPr lang="uk-UA" dirty="0" smtClean="0">
                <a:solidFill>
                  <a:srgbClr val="002060"/>
                </a:solidFill>
              </a:rPr>
              <a:t>; Золоті сторінки, 2010.-240с.: 18 мал.</a:t>
            </a:r>
            <a:endParaRPr lang="ru-RU" dirty="0" smtClean="0">
              <a:solidFill>
                <a:srgbClr val="002060"/>
              </a:solidFill>
            </a:endParaRPr>
          </a:p>
          <a:p>
            <a:pPr algn="just"/>
            <a:r>
              <a:rPr lang="uk-UA" dirty="0" smtClean="0">
                <a:solidFill>
                  <a:srgbClr val="002060"/>
                </a:solidFill>
              </a:rPr>
              <a:t>3. Практикум з </a:t>
            </a:r>
            <a:r>
              <a:rPr lang="uk-UA" dirty="0" err="1" smtClean="0">
                <a:solidFill>
                  <a:srgbClr val="002060"/>
                </a:solidFill>
              </a:rPr>
              <a:t>біофамаціі</a:t>
            </a:r>
            <a:r>
              <a:rPr lang="uk-UA" dirty="0" smtClean="0">
                <a:solidFill>
                  <a:srgbClr val="002060"/>
                </a:solidFill>
              </a:rPr>
              <a:t>: </a:t>
            </a:r>
            <a:r>
              <a:rPr lang="uk-UA" dirty="0" err="1" smtClean="0">
                <a:solidFill>
                  <a:srgbClr val="002060"/>
                </a:solidFill>
              </a:rPr>
              <a:t>Навч</a:t>
            </a:r>
            <a:r>
              <a:rPr lang="uk-UA" dirty="0" smtClean="0">
                <a:solidFill>
                  <a:srgbClr val="002060"/>
                </a:solidFill>
              </a:rPr>
              <a:t>. посібник для студентів вузів / А.І.</a:t>
            </a:r>
            <a:r>
              <a:rPr lang="uk-UA" dirty="0" err="1" smtClean="0">
                <a:solidFill>
                  <a:srgbClr val="002060"/>
                </a:solidFill>
              </a:rPr>
              <a:t>Тіхонов</a:t>
            </a:r>
            <a:r>
              <a:rPr lang="uk-UA" dirty="0" smtClean="0">
                <a:solidFill>
                  <a:srgbClr val="002060"/>
                </a:solidFill>
              </a:rPr>
              <a:t>, Е.Е.</a:t>
            </a:r>
            <a:r>
              <a:rPr lang="uk-UA" dirty="0" err="1" smtClean="0">
                <a:solidFill>
                  <a:srgbClr val="002060"/>
                </a:solidFill>
              </a:rPr>
              <a:t>Богуцкая</a:t>
            </a:r>
            <a:r>
              <a:rPr lang="uk-UA" dirty="0" smtClean="0">
                <a:solidFill>
                  <a:srgbClr val="002060"/>
                </a:solidFill>
              </a:rPr>
              <a:t>, Т.Г.</a:t>
            </a:r>
            <a:r>
              <a:rPr lang="uk-UA" dirty="0" err="1" smtClean="0">
                <a:solidFill>
                  <a:srgbClr val="002060"/>
                </a:solidFill>
              </a:rPr>
              <a:t>Ярних</a:t>
            </a:r>
            <a:r>
              <a:rPr lang="uk-UA" dirty="0" smtClean="0">
                <a:solidFill>
                  <a:srgbClr val="002060"/>
                </a:solidFill>
              </a:rPr>
              <a:t> та </a:t>
            </a:r>
            <a:r>
              <a:rPr lang="uk-UA" dirty="0" err="1" smtClean="0">
                <a:solidFill>
                  <a:srgbClr val="002060"/>
                </a:solidFill>
              </a:rPr>
              <a:t>ін</a:t>
            </a:r>
            <a:r>
              <a:rPr lang="uk-UA" dirty="0" smtClean="0">
                <a:solidFill>
                  <a:srgbClr val="002060"/>
                </a:solidFill>
              </a:rPr>
              <a:t> .; під ред. А.І.</a:t>
            </a:r>
            <a:r>
              <a:rPr lang="uk-UA" dirty="0" err="1" smtClean="0">
                <a:solidFill>
                  <a:srgbClr val="002060"/>
                </a:solidFill>
              </a:rPr>
              <a:t>Тіхонова.-</a:t>
            </a:r>
            <a:r>
              <a:rPr lang="uk-UA" dirty="0" smtClean="0">
                <a:solidFill>
                  <a:srgbClr val="002060"/>
                </a:solidFill>
              </a:rPr>
              <a:t> Харків: Вид-во </a:t>
            </a:r>
            <a:r>
              <a:rPr lang="uk-UA" dirty="0" err="1" smtClean="0">
                <a:solidFill>
                  <a:srgbClr val="002060"/>
                </a:solidFill>
              </a:rPr>
              <a:t>НФаУ</a:t>
            </a:r>
            <a:r>
              <a:rPr lang="uk-UA" smtClean="0">
                <a:solidFill>
                  <a:srgbClr val="002060"/>
                </a:solidFill>
              </a:rPr>
              <a:t>: Золоті сторінки, 2003.- 96с.</a:t>
            </a:r>
            <a:endParaRPr lang="ru-RU" dirty="0">
              <a:solidFill>
                <a:srgbClr val="002060"/>
              </a:solidFill>
            </a:endParaRPr>
          </a:p>
        </p:txBody>
      </p:sp>
    </p:spTree>
    <p:extLst>
      <p:ext uri="{BB962C8B-B14F-4D97-AF65-F5344CB8AC3E}">
        <p14:creationId xmlns:p14="http://schemas.microsoft.com/office/powerpoint/2010/main" xmlns="" val="1224304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ctr">
              <a:buNone/>
            </a:pPr>
            <a:endParaRPr lang="uk-UA" sz="7200" dirty="0" smtClean="0">
              <a:solidFill>
                <a:srgbClr val="002060"/>
              </a:solidFill>
            </a:endParaRPr>
          </a:p>
          <a:p>
            <a:pPr marL="0" indent="0" algn="ctr">
              <a:buNone/>
            </a:pPr>
            <a:r>
              <a:rPr lang="uk-UA" sz="7200" dirty="0" smtClean="0">
                <a:solidFill>
                  <a:srgbClr val="002060"/>
                </a:solidFill>
              </a:rPr>
              <a:t>ДЯКУЮ ЗА УВАГУ!</a:t>
            </a:r>
            <a:endParaRPr lang="uk-UA" sz="7200" dirty="0">
              <a:solidFill>
                <a:srgbClr val="002060"/>
              </a:solidFill>
            </a:endParaRPr>
          </a:p>
        </p:txBody>
      </p:sp>
    </p:spTree>
    <p:extLst>
      <p:ext uri="{BB962C8B-B14F-4D97-AF65-F5344CB8AC3E}">
        <p14:creationId xmlns:p14="http://schemas.microsoft.com/office/powerpoint/2010/main" xmlns="" val="4221302504"/>
      </p:ext>
    </p:extLst>
  </p:cSld>
  <p:clrMapOvr>
    <a:masterClrMapping/>
  </p:clrMapOvr>
</p:sld>
</file>

<file path=ppt/theme/theme1.xml><?xml version="1.0" encoding="utf-8"?>
<a:theme xmlns:a="http://schemas.openxmlformats.org/drawingml/2006/main" name="Берлин">
  <a:themeElements>
    <a:clrScheme name="Другая 2">
      <a:dk1>
        <a:srgbClr val="AABBC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Берлин">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Берлин</Template>
  <TotalTime>574</TotalTime>
  <Words>3000</Words>
  <Application>Microsoft Office PowerPoint</Application>
  <PresentationFormat>Произвольный</PresentationFormat>
  <Paragraphs>140</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Берлин</vt:lpstr>
      <vt:lpstr>Біофармація як наукова та навчальна дисципліна. Предмет і завдання дисципліни. Основні показники біологічної доступності ліків. Фактори, які впливають на біологічну доступність ліків.</vt:lpstr>
      <vt:lpstr>Завдання біофармації</vt:lpstr>
      <vt:lpstr>Слайд 3</vt:lpstr>
      <vt:lpstr>Біологічна доступність</vt:lpstr>
      <vt:lpstr>Завдання біодоступності</vt:lpstr>
      <vt:lpstr>На біодоступність ЛЗ впливають такі чинники:</vt:lpstr>
      <vt:lpstr>Методу визначення біодоступності</vt:lpstr>
      <vt:lpstr>Основні параметри фармакокінетики, які використовуються при вивченні біодоступності лікарських препаратів</vt:lpstr>
      <vt:lpstr>Міра біологічної доступності</vt:lpstr>
      <vt:lpstr>Типи біологічної доступності</vt:lpstr>
      <vt:lpstr>Слайд 11</vt:lpstr>
      <vt:lpstr>Абсолютна біодосупність</vt:lpstr>
      <vt:lpstr>Слайд 13</vt:lpstr>
      <vt:lpstr>Відносна біодосупність</vt:lpstr>
      <vt:lpstr>Біоеквівалентність</vt:lpstr>
      <vt:lpstr>Біоеквівалентність</vt:lpstr>
      <vt:lpstr>Загальна схема визначення біологічної доступності лікарських препаратів</vt:lpstr>
      <vt:lpstr>Загальна схема визначення біологічної доступності лікарських препаратів</vt:lpstr>
      <vt:lpstr>Загальна схема визначення біологічної доступності лікарських препаратівС</vt:lpstr>
      <vt:lpstr>Загальна схема визначення біологічної доступності лікарських препаратівС</vt:lpstr>
      <vt:lpstr>Загальна схема визначення біологічної доступності лікарських препаратівС</vt:lpstr>
      <vt:lpstr>Загальна схема визначення біологічної доступності лікарських препаратівС</vt:lpstr>
      <vt:lpstr>Загальна схема визначення біологічної доступності лікарських препаратівС</vt:lpstr>
      <vt:lpstr>Слайд 24</vt:lpstr>
      <vt:lpstr>Вплив шляху введення Пероральний шлях введення ліків</vt:lpstr>
      <vt:lpstr>Вплив шляху введення Ректальний шлях введення ліків</vt:lpstr>
      <vt:lpstr>Вплив шляху введення Інгаляційний шлях введення ліків</vt:lpstr>
      <vt:lpstr>Вплив температури тіла і навколишнього середовища</vt:lpstr>
      <vt:lpstr>Вплив віку і статі людини</vt:lpstr>
      <vt:lpstr>Основна література:</vt:lpstr>
      <vt:lpstr>Слайд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Біофармація як наукова та навчальна дисципліна. Предмет і завдання дисципліни. Основні показники біологічної доступності ліків. Фактори, які впливають на біологічну доступність ліків.</dc:title>
  <dc:creator>User</dc:creator>
  <cp:lastModifiedBy>dm_pa</cp:lastModifiedBy>
  <cp:revision>75</cp:revision>
  <dcterms:created xsi:type="dcterms:W3CDTF">2021-09-13T14:36:33Z</dcterms:created>
  <dcterms:modified xsi:type="dcterms:W3CDTF">2023-02-02T15:21:36Z</dcterms:modified>
</cp:coreProperties>
</file>