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6" r:id="rId17"/>
    <p:sldId id="270" r:id="rId18"/>
    <p:sldId id="273" r:id="rId19"/>
    <p:sldId id="275" r:id="rId20"/>
    <p:sldId id="274" r:id="rId21"/>
    <p:sldId id="271" r:id="rId22"/>
    <p:sldId id="27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74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44756-577F-42B3-A4F3-645C7CE98C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D8A7207-F474-4F7C-9141-E01B67096F2B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300" dirty="0" smtClean="0">
              <a:solidFill>
                <a:srgbClr val="002060"/>
              </a:solidFill>
            </a:rPr>
            <a:t>* зустрічаються дві поліморфні модифікації кислоти ацетилсаліцилової, одна з яких біологічно активніше інший в 1,5 рази., </a:t>
          </a:r>
          <a:endParaRPr lang="ru-RU" sz="2300" dirty="0">
            <a:solidFill>
              <a:srgbClr val="002060"/>
            </a:solidFill>
          </a:endParaRPr>
        </a:p>
      </dgm:t>
    </dgm:pt>
    <dgm:pt modelId="{6F1D5D3A-5E3F-49DE-9E7F-0C43AEFBF4AF}" type="parTrans" cxnId="{8BB87470-2746-48F3-BCEE-80FBA7FF07E1}">
      <dgm:prSet/>
      <dgm:spPr/>
      <dgm:t>
        <a:bodyPr/>
        <a:lstStyle/>
        <a:p>
          <a:endParaRPr lang="ru-RU" sz="2300"/>
        </a:p>
      </dgm:t>
    </dgm:pt>
    <dgm:pt modelId="{8AD2DE80-FB54-4A91-837F-F4B165ECC229}" type="sibTrans" cxnId="{8BB87470-2746-48F3-BCEE-80FBA7FF07E1}">
      <dgm:prSet/>
      <dgm:spPr/>
      <dgm:t>
        <a:bodyPr/>
        <a:lstStyle/>
        <a:p>
          <a:endParaRPr lang="ru-RU" sz="2300"/>
        </a:p>
      </dgm:t>
    </dgm:pt>
    <dgm:pt modelId="{E427FA15-0DE6-48B9-9622-3A31B07911D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300" dirty="0" smtClean="0">
              <a:solidFill>
                <a:srgbClr val="002060"/>
              </a:solidFill>
            </a:rPr>
            <a:t>* у фенобарбіталу - одинадцять, </a:t>
          </a:r>
          <a:endParaRPr lang="ru-RU" sz="2300" dirty="0">
            <a:solidFill>
              <a:srgbClr val="002060"/>
            </a:solidFill>
          </a:endParaRPr>
        </a:p>
      </dgm:t>
    </dgm:pt>
    <dgm:pt modelId="{5EA03643-5BE8-4DC0-80EB-AB4DA2EEE7FA}" type="parTrans" cxnId="{05D0B266-FC53-47A4-B523-8F40D162E4F2}">
      <dgm:prSet/>
      <dgm:spPr/>
      <dgm:t>
        <a:bodyPr/>
        <a:lstStyle/>
        <a:p>
          <a:endParaRPr lang="ru-RU" sz="2300"/>
        </a:p>
      </dgm:t>
    </dgm:pt>
    <dgm:pt modelId="{85FFBA0D-2566-430B-8295-D78AF5DCBD5C}" type="sibTrans" cxnId="{05D0B266-FC53-47A4-B523-8F40D162E4F2}">
      <dgm:prSet/>
      <dgm:spPr/>
      <dgm:t>
        <a:bodyPr/>
        <a:lstStyle/>
        <a:p>
          <a:endParaRPr lang="ru-RU" sz="2300"/>
        </a:p>
      </dgm:t>
    </dgm:pt>
    <dgm:pt modelId="{FBBB0A8D-875D-4392-AD73-3B0098A76EB9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300" dirty="0" smtClean="0">
              <a:solidFill>
                <a:srgbClr val="002060"/>
              </a:solidFill>
            </a:rPr>
            <a:t>*у </a:t>
          </a:r>
          <a:r>
            <a:rPr lang="uk-UA" sz="2300" dirty="0" err="1" smtClean="0">
              <a:solidFill>
                <a:srgbClr val="002060"/>
              </a:solidFill>
            </a:rPr>
            <a:t>тестостерона</a:t>
          </a:r>
          <a:r>
            <a:rPr lang="uk-UA" sz="2300" dirty="0" smtClean="0">
              <a:solidFill>
                <a:srgbClr val="002060"/>
              </a:solidFill>
            </a:rPr>
            <a:t> - шість  </a:t>
          </a:r>
          <a:endParaRPr lang="ru-RU" sz="2300" dirty="0">
            <a:solidFill>
              <a:srgbClr val="002060"/>
            </a:solidFill>
          </a:endParaRPr>
        </a:p>
      </dgm:t>
    </dgm:pt>
    <dgm:pt modelId="{5BC6AE30-D788-461D-BE31-F33A9B95910C}" type="parTrans" cxnId="{81FB0B71-1D76-4E10-8E90-EE2539FCB02B}">
      <dgm:prSet/>
      <dgm:spPr/>
      <dgm:t>
        <a:bodyPr/>
        <a:lstStyle/>
        <a:p>
          <a:endParaRPr lang="ru-RU" sz="2300"/>
        </a:p>
      </dgm:t>
    </dgm:pt>
    <dgm:pt modelId="{261F279F-3EA3-4463-ACF9-8A2B7DAA90C8}" type="sibTrans" cxnId="{81FB0B71-1D76-4E10-8E90-EE2539FCB02B}">
      <dgm:prSet/>
      <dgm:spPr/>
      <dgm:t>
        <a:bodyPr/>
        <a:lstStyle/>
        <a:p>
          <a:endParaRPr lang="ru-RU" sz="2300"/>
        </a:p>
      </dgm:t>
    </dgm:pt>
    <dgm:pt modelId="{0CA81E2C-C9D1-4B1A-816D-03159AA9E0FE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uk-UA" sz="2300" dirty="0" smtClean="0">
              <a:solidFill>
                <a:srgbClr val="002060"/>
              </a:solidFill>
            </a:rPr>
            <a:t>*Аморфна модифікація також відрізняється за своїми властивостями від кристалічної. Наприклад, </a:t>
          </a:r>
          <a:r>
            <a:rPr lang="uk-UA" sz="2300" dirty="0" err="1" smtClean="0">
              <a:solidFill>
                <a:srgbClr val="002060"/>
              </a:solidFill>
            </a:rPr>
            <a:t>новобіоцин</a:t>
          </a:r>
          <a:r>
            <a:rPr lang="uk-UA" sz="2300" dirty="0" smtClean="0">
              <a:solidFill>
                <a:srgbClr val="002060"/>
              </a:solidFill>
            </a:rPr>
            <a:t> існує в кристалічній і аморфній модифікаціях. Аморфна форма розчиняється в 10 разів швидше кристалічної.</a:t>
          </a:r>
          <a:endParaRPr lang="ru-RU" sz="2300" dirty="0">
            <a:solidFill>
              <a:srgbClr val="002060"/>
            </a:solidFill>
          </a:endParaRPr>
        </a:p>
      </dgm:t>
    </dgm:pt>
    <dgm:pt modelId="{2CFA548C-34FC-4706-82F1-DA33B5EC1095}" type="parTrans" cxnId="{98AED33B-99E1-48C0-922A-8963C37C922D}">
      <dgm:prSet/>
      <dgm:spPr/>
      <dgm:t>
        <a:bodyPr/>
        <a:lstStyle/>
        <a:p>
          <a:endParaRPr lang="ru-RU" sz="2300"/>
        </a:p>
      </dgm:t>
    </dgm:pt>
    <dgm:pt modelId="{E8560AF0-2587-412C-94F2-537FD033C0FD}" type="sibTrans" cxnId="{98AED33B-99E1-48C0-922A-8963C37C922D}">
      <dgm:prSet/>
      <dgm:spPr/>
      <dgm:t>
        <a:bodyPr/>
        <a:lstStyle/>
        <a:p>
          <a:endParaRPr lang="ru-RU" sz="2300"/>
        </a:p>
      </dgm:t>
    </dgm:pt>
    <dgm:pt modelId="{5FC0ADC6-89AD-45F1-83FC-009D2C1DB0EA}" type="pres">
      <dgm:prSet presAssocID="{CC444756-577F-42B3-A4F3-645C7CE98C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0E1A13-CF3B-4351-B8C9-117E665170A4}" type="pres">
      <dgm:prSet presAssocID="{ED8A7207-F474-4F7C-9141-E01B67096F2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DE43F-6088-4FBB-9FAA-A749286AA32F}" type="pres">
      <dgm:prSet presAssocID="{8AD2DE80-FB54-4A91-837F-F4B165ECC229}" presName="spacer" presStyleCnt="0"/>
      <dgm:spPr/>
    </dgm:pt>
    <dgm:pt modelId="{0BC1648E-2090-4ED5-9F98-D2D4BC708324}" type="pres">
      <dgm:prSet presAssocID="{E427FA15-0DE6-48B9-9622-3A31B07911D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C9BC1-D560-4D93-A1A7-61232F8DA1A4}" type="pres">
      <dgm:prSet presAssocID="{85FFBA0D-2566-430B-8295-D78AF5DCBD5C}" presName="spacer" presStyleCnt="0"/>
      <dgm:spPr/>
    </dgm:pt>
    <dgm:pt modelId="{EDC739F9-D59E-4BB7-BCFA-53D58C6C7D99}" type="pres">
      <dgm:prSet presAssocID="{FBBB0A8D-875D-4392-AD73-3B0098A76EB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2773A-3928-4744-9908-971269640CF9}" type="pres">
      <dgm:prSet presAssocID="{261F279F-3EA3-4463-ACF9-8A2B7DAA90C8}" presName="spacer" presStyleCnt="0"/>
      <dgm:spPr/>
    </dgm:pt>
    <dgm:pt modelId="{16F500C7-1457-4BD3-9C57-5B11503A4B52}" type="pres">
      <dgm:prSet presAssocID="{0CA81E2C-C9D1-4B1A-816D-03159AA9E0F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FB0B71-1D76-4E10-8E90-EE2539FCB02B}" srcId="{CC444756-577F-42B3-A4F3-645C7CE98C1D}" destId="{FBBB0A8D-875D-4392-AD73-3B0098A76EB9}" srcOrd="2" destOrd="0" parTransId="{5BC6AE30-D788-461D-BE31-F33A9B95910C}" sibTransId="{261F279F-3EA3-4463-ACF9-8A2B7DAA90C8}"/>
    <dgm:cxn modelId="{BDB9438D-E6C5-4FE4-96B2-889346A88750}" type="presOf" srcId="{ED8A7207-F474-4F7C-9141-E01B67096F2B}" destId="{CD0E1A13-CF3B-4351-B8C9-117E665170A4}" srcOrd="0" destOrd="0" presId="urn:microsoft.com/office/officeart/2005/8/layout/vList2"/>
    <dgm:cxn modelId="{8BB87470-2746-48F3-BCEE-80FBA7FF07E1}" srcId="{CC444756-577F-42B3-A4F3-645C7CE98C1D}" destId="{ED8A7207-F474-4F7C-9141-E01B67096F2B}" srcOrd="0" destOrd="0" parTransId="{6F1D5D3A-5E3F-49DE-9E7F-0C43AEFBF4AF}" sibTransId="{8AD2DE80-FB54-4A91-837F-F4B165ECC229}"/>
    <dgm:cxn modelId="{1D1481C6-5C51-4583-9018-F93BDE2F8DB3}" type="presOf" srcId="{FBBB0A8D-875D-4392-AD73-3B0098A76EB9}" destId="{EDC739F9-D59E-4BB7-BCFA-53D58C6C7D99}" srcOrd="0" destOrd="0" presId="urn:microsoft.com/office/officeart/2005/8/layout/vList2"/>
    <dgm:cxn modelId="{F4D1D0D3-4928-425B-8457-7A941029F1FE}" type="presOf" srcId="{CC444756-577F-42B3-A4F3-645C7CE98C1D}" destId="{5FC0ADC6-89AD-45F1-83FC-009D2C1DB0EA}" srcOrd="0" destOrd="0" presId="urn:microsoft.com/office/officeart/2005/8/layout/vList2"/>
    <dgm:cxn modelId="{7D6EE194-C366-43F5-9FE2-01043F76C79F}" type="presOf" srcId="{0CA81E2C-C9D1-4B1A-816D-03159AA9E0FE}" destId="{16F500C7-1457-4BD3-9C57-5B11503A4B52}" srcOrd="0" destOrd="0" presId="urn:microsoft.com/office/officeart/2005/8/layout/vList2"/>
    <dgm:cxn modelId="{98AED33B-99E1-48C0-922A-8963C37C922D}" srcId="{CC444756-577F-42B3-A4F3-645C7CE98C1D}" destId="{0CA81E2C-C9D1-4B1A-816D-03159AA9E0FE}" srcOrd="3" destOrd="0" parTransId="{2CFA548C-34FC-4706-82F1-DA33B5EC1095}" sibTransId="{E8560AF0-2587-412C-94F2-537FD033C0FD}"/>
    <dgm:cxn modelId="{24FA38EC-159F-4B9B-9B4B-FBF473752F28}" type="presOf" srcId="{E427FA15-0DE6-48B9-9622-3A31B07911D8}" destId="{0BC1648E-2090-4ED5-9F98-D2D4BC708324}" srcOrd="0" destOrd="0" presId="urn:microsoft.com/office/officeart/2005/8/layout/vList2"/>
    <dgm:cxn modelId="{05D0B266-FC53-47A4-B523-8F40D162E4F2}" srcId="{CC444756-577F-42B3-A4F3-645C7CE98C1D}" destId="{E427FA15-0DE6-48B9-9622-3A31B07911D8}" srcOrd="1" destOrd="0" parTransId="{5EA03643-5BE8-4DC0-80EB-AB4DA2EEE7FA}" sibTransId="{85FFBA0D-2566-430B-8295-D78AF5DCBD5C}"/>
    <dgm:cxn modelId="{1478909F-C35D-4AD7-A64F-AE11BAFB4E07}" type="presParOf" srcId="{5FC0ADC6-89AD-45F1-83FC-009D2C1DB0EA}" destId="{CD0E1A13-CF3B-4351-B8C9-117E665170A4}" srcOrd="0" destOrd="0" presId="urn:microsoft.com/office/officeart/2005/8/layout/vList2"/>
    <dgm:cxn modelId="{4D7483B4-2030-4A44-AA1A-874C9D34C339}" type="presParOf" srcId="{5FC0ADC6-89AD-45F1-83FC-009D2C1DB0EA}" destId="{14BDE43F-6088-4FBB-9FAA-A749286AA32F}" srcOrd="1" destOrd="0" presId="urn:microsoft.com/office/officeart/2005/8/layout/vList2"/>
    <dgm:cxn modelId="{B58701D1-A150-402F-BFF0-EFD7D5E5CBA5}" type="presParOf" srcId="{5FC0ADC6-89AD-45F1-83FC-009D2C1DB0EA}" destId="{0BC1648E-2090-4ED5-9F98-D2D4BC708324}" srcOrd="2" destOrd="0" presId="urn:microsoft.com/office/officeart/2005/8/layout/vList2"/>
    <dgm:cxn modelId="{8F574591-0466-4863-9AC4-1C9DF0C7CFCD}" type="presParOf" srcId="{5FC0ADC6-89AD-45F1-83FC-009D2C1DB0EA}" destId="{D86C9BC1-D560-4D93-A1A7-61232F8DA1A4}" srcOrd="3" destOrd="0" presId="urn:microsoft.com/office/officeart/2005/8/layout/vList2"/>
    <dgm:cxn modelId="{0EB76768-1B05-4763-BFFF-4249FBF67F57}" type="presParOf" srcId="{5FC0ADC6-89AD-45F1-83FC-009D2C1DB0EA}" destId="{EDC739F9-D59E-4BB7-BCFA-53D58C6C7D99}" srcOrd="4" destOrd="0" presId="urn:microsoft.com/office/officeart/2005/8/layout/vList2"/>
    <dgm:cxn modelId="{51A56BB9-2D41-406F-9A9B-CFCD07D3CD37}" type="presParOf" srcId="{5FC0ADC6-89AD-45F1-83FC-009D2C1DB0EA}" destId="{4D72773A-3928-4744-9908-971269640CF9}" srcOrd="5" destOrd="0" presId="urn:microsoft.com/office/officeart/2005/8/layout/vList2"/>
    <dgm:cxn modelId="{F9D98D13-0CD5-4BBF-BED0-7D82DBD2E6E6}" type="presParOf" srcId="{5FC0ADC6-89AD-45F1-83FC-009D2C1DB0EA}" destId="{16F500C7-1457-4BD3-9C57-5B11503A4B5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0E1A13-CF3B-4351-B8C9-117E665170A4}">
      <dsp:nvSpPr>
        <dsp:cNvPr id="0" name=""/>
        <dsp:cNvSpPr/>
      </dsp:nvSpPr>
      <dsp:spPr>
        <a:xfrm>
          <a:off x="0" y="216"/>
          <a:ext cx="11559318" cy="1086534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rgbClr val="002060"/>
              </a:solidFill>
            </a:rPr>
            <a:t>* зустрічаються дві поліморфні модифікації кислоти ацетилсаліцилової, одна з яких біологічно активніше інший в 1,5 рази., 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53040" y="53256"/>
        <a:ext cx="11453238" cy="980454"/>
      </dsp:txXfrm>
    </dsp:sp>
    <dsp:sp modelId="{0BC1648E-2090-4ED5-9F98-D2D4BC708324}">
      <dsp:nvSpPr>
        <dsp:cNvPr id="0" name=""/>
        <dsp:cNvSpPr/>
      </dsp:nvSpPr>
      <dsp:spPr>
        <a:xfrm>
          <a:off x="0" y="1099548"/>
          <a:ext cx="11559318" cy="1086534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rgbClr val="002060"/>
              </a:solidFill>
            </a:rPr>
            <a:t>* у фенобарбіталу - одинадцять, 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53040" y="1152588"/>
        <a:ext cx="11453238" cy="980454"/>
      </dsp:txXfrm>
    </dsp:sp>
    <dsp:sp modelId="{EDC739F9-D59E-4BB7-BCFA-53D58C6C7D99}">
      <dsp:nvSpPr>
        <dsp:cNvPr id="0" name=""/>
        <dsp:cNvSpPr/>
      </dsp:nvSpPr>
      <dsp:spPr>
        <a:xfrm>
          <a:off x="0" y="2198879"/>
          <a:ext cx="11559318" cy="1086534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rgbClr val="002060"/>
              </a:solidFill>
            </a:rPr>
            <a:t>*у </a:t>
          </a:r>
          <a:r>
            <a:rPr lang="uk-UA" sz="2300" kern="1200" dirty="0" err="1" smtClean="0">
              <a:solidFill>
                <a:srgbClr val="002060"/>
              </a:solidFill>
            </a:rPr>
            <a:t>тестостерона</a:t>
          </a:r>
          <a:r>
            <a:rPr lang="uk-UA" sz="2300" kern="1200" dirty="0" smtClean="0">
              <a:solidFill>
                <a:srgbClr val="002060"/>
              </a:solidFill>
            </a:rPr>
            <a:t> - шість  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53040" y="2251919"/>
        <a:ext cx="11453238" cy="980454"/>
      </dsp:txXfrm>
    </dsp:sp>
    <dsp:sp modelId="{16F500C7-1457-4BD3-9C57-5B11503A4B52}">
      <dsp:nvSpPr>
        <dsp:cNvPr id="0" name=""/>
        <dsp:cNvSpPr/>
      </dsp:nvSpPr>
      <dsp:spPr>
        <a:xfrm>
          <a:off x="0" y="3298211"/>
          <a:ext cx="11559318" cy="1086534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just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rgbClr val="002060"/>
              </a:solidFill>
            </a:rPr>
            <a:t>*Аморфна модифікація також відрізняється за своїми властивостями від кристалічної. Наприклад, </a:t>
          </a:r>
          <a:r>
            <a:rPr lang="uk-UA" sz="2300" kern="1200" dirty="0" err="1" smtClean="0">
              <a:solidFill>
                <a:srgbClr val="002060"/>
              </a:solidFill>
            </a:rPr>
            <a:t>новобіоцин</a:t>
          </a:r>
          <a:r>
            <a:rPr lang="uk-UA" sz="2300" kern="1200" dirty="0" smtClean="0">
              <a:solidFill>
                <a:srgbClr val="002060"/>
              </a:solidFill>
            </a:rPr>
            <a:t> існує в кристалічній і аморфній модифікаціях. Аморфна форма розчиняється в 10 разів швидше кристалічної.</a:t>
          </a:r>
          <a:endParaRPr lang="ru-RU" sz="2300" kern="1200" dirty="0">
            <a:solidFill>
              <a:srgbClr val="002060"/>
            </a:solidFill>
          </a:endParaRPr>
        </a:p>
      </dsp:txBody>
      <dsp:txXfrm>
        <a:off x="53040" y="3351251"/>
        <a:ext cx="11453238" cy="980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0090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3636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19612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2834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659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1980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01248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6896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12709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1181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17074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54133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13583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60461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55173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61543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9145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2">
                <a:lumMod val="20000"/>
                <a:lumOff val="80000"/>
              </a:schemeClr>
            </a:gs>
            <a:gs pos="93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1998C-8ABB-4275-9CBF-128FC50EBC41}" type="datetimeFigureOut">
              <a:rPr lang="uk-UA" smtClean="0"/>
              <a:pPr/>
              <a:t>02.02.2023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1A64D-3813-4DAA-9323-C925098702B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40128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dirty="0" err="1">
                <a:solidFill>
                  <a:srgbClr val="002060"/>
                </a:solidFill>
              </a:rPr>
              <a:t>Вплив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фізичного</a:t>
            </a:r>
            <a:r>
              <a:rPr lang="ru-RU" sz="3200" dirty="0">
                <a:solidFill>
                  <a:srgbClr val="002060"/>
                </a:solidFill>
              </a:rPr>
              <a:t> стану </a:t>
            </a:r>
            <a:r>
              <a:rPr lang="ru-RU" sz="3200" dirty="0" err="1">
                <a:solidFill>
                  <a:srgbClr val="002060"/>
                </a:solidFill>
              </a:rPr>
              <a:t>лікарських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засобів</a:t>
            </a:r>
            <a:r>
              <a:rPr lang="ru-RU" sz="3200" dirty="0">
                <a:solidFill>
                  <a:srgbClr val="002060"/>
                </a:solidFill>
              </a:rPr>
              <a:t> на </a:t>
            </a:r>
            <a:r>
              <a:rPr lang="ru-RU" sz="3200" dirty="0" err="1">
                <a:solidFill>
                  <a:srgbClr val="002060"/>
                </a:solidFill>
              </a:rPr>
              <a:t>швидкість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їх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вивільнення</a:t>
            </a:r>
            <a:r>
              <a:rPr lang="ru-RU" sz="3200" dirty="0">
                <a:solidFill>
                  <a:srgbClr val="002060"/>
                </a:solidFill>
              </a:rPr>
              <a:t> з </a:t>
            </a:r>
            <a:r>
              <a:rPr lang="ru-RU" sz="3200" dirty="0" err="1">
                <a:solidFill>
                  <a:srgbClr val="002060"/>
                </a:solidFill>
              </a:rPr>
              <a:t>лікарських</a:t>
            </a:r>
            <a:r>
              <a:rPr lang="ru-RU" sz="3200" dirty="0">
                <a:solidFill>
                  <a:srgbClr val="002060"/>
                </a:solidFill>
              </a:rPr>
              <a:t> форм.</a:t>
            </a:r>
            <a:endParaRPr lang="uk-UA" sz="3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1408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</a:rPr>
              <a:t>ОДЕСЬКИЙ НАЦ</a:t>
            </a:r>
            <a:r>
              <a:rPr lang="uk-UA" sz="2200" b="1" dirty="0" smtClean="0">
                <a:solidFill>
                  <a:srgbClr val="002060"/>
                </a:solidFill>
              </a:rPr>
              <a:t>І</a:t>
            </a:r>
            <a:r>
              <a:rPr lang="ru-RU" sz="2200" b="1" dirty="0" smtClean="0">
                <a:solidFill>
                  <a:srgbClr val="002060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rgbClr val="002060"/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rgbClr val="002060"/>
                </a:solidFill>
              </a:rPr>
              <a:t>ЛІКІВ</a:t>
            </a:r>
            <a:endParaRPr lang="uk-UA" sz="22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90504" y="290285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52463" y="4375579"/>
            <a:ext cx="895546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Практичне заняття з дисципліни «</a:t>
            </a:r>
            <a:r>
              <a:rPr lang="uk-UA" sz="2400" dirty="0" err="1" smtClean="0">
                <a:solidFill>
                  <a:srgbClr val="002060"/>
                </a:solidFill>
              </a:rPr>
              <a:t>Біофармація</a:t>
            </a:r>
            <a:r>
              <a:rPr lang="uk-UA" sz="2400" dirty="0" smtClean="0">
                <a:solidFill>
                  <a:srgbClr val="002060"/>
                </a:solidFill>
              </a:rPr>
              <a:t>»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54742" y="4919008"/>
            <a:ext cx="35063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1900" b="1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19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І.П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n-US" sz="1900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с. Молодан Ю.О.</a:t>
            </a:r>
            <a:endParaRPr lang="uk-UA" sz="19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А.С. </a:t>
            </a:r>
          </a:p>
        </p:txBody>
      </p:sp>
      <p:pic>
        <p:nvPicPr>
          <p:cNvPr id="1026" name="Picture 2" descr="Основы фармацевтической технологии: понятие, особенности, цели и задачи —  Vk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22705" y="2919845"/>
            <a:ext cx="2844484" cy="110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427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План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2300" y="2091777"/>
            <a:ext cx="8578391" cy="4459852"/>
          </a:xfrm>
        </p:spPr>
        <p:txBody>
          <a:bodyPr>
            <a:noAutofit/>
          </a:bodyPr>
          <a:lstStyle/>
          <a:p>
            <a:pPr algn="just"/>
            <a:r>
              <a:rPr lang="uk-UA" altLang="ru-RU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Фармацевтичні фактори, які впливають на біологічну дію</a:t>
            </a:r>
          </a:p>
          <a:p>
            <a:pPr algn="just"/>
            <a:r>
              <a:rPr lang="uk-UA" altLang="ru-RU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Фізичний станом лікарських речовин 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Подрібнення лікарських речовин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Поліморфізм</a:t>
            </a:r>
          </a:p>
          <a:p>
            <a:pPr marL="715963" indent="-357188" algn="just"/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4.1. Кристалографічні системи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5.Стереоізомерія 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Розчинність речовин</a:t>
            </a:r>
          </a:p>
          <a:p>
            <a:pPr marL="715963" indent="-357188" algn="just"/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6.1. Кілька шляхів підвищення розчинності важкорозчинних речовин і тим самим </a:t>
            </a:r>
            <a:r>
              <a:rPr lang="uk-UA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біодоступності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Ступінь іонізації речовини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290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916" y="826086"/>
            <a:ext cx="9613861" cy="1080938"/>
          </a:xfrm>
        </p:spPr>
        <p:txBody>
          <a:bodyPr>
            <a:normAutofit/>
          </a:bodyPr>
          <a:lstStyle/>
          <a:p>
            <a:pPr algn="ctr"/>
            <a:r>
              <a:rPr lang="uk-UA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Фармацевтичні </a:t>
            </a:r>
            <a:r>
              <a:rPr lang="uk-UA" alt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фактори, які впливають на біологічну </a:t>
            </a:r>
            <a:r>
              <a:rPr lang="uk-UA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endParaRPr lang="uk-UA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161228" y="2275910"/>
            <a:ext cx="11921668" cy="4419873"/>
            <a:chOff x="-535781" y="595313"/>
            <a:chExt cx="7058034" cy="2857500"/>
          </a:xfrm>
        </p:grpSpPr>
        <p:sp>
          <p:nvSpPr>
            <p:cNvPr id="4" name="Text Box 11"/>
            <p:cNvSpPr txBox="1">
              <a:spLocks noChangeArrowheads="1"/>
            </p:cNvSpPr>
            <p:nvPr/>
          </p:nvSpPr>
          <p:spPr bwMode="auto">
            <a:xfrm>
              <a:off x="1162050" y="595313"/>
              <a:ext cx="5045075" cy="33496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ru-RU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Фармацевтичні фактори, які впливають на біологічну дію</a:t>
              </a:r>
              <a:endParaRPr kumimoji="0" lang="uk-UA" alt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AutoShape 10"/>
            <p:cNvSpPr>
              <a:spLocks noChangeShapeType="1"/>
            </p:cNvSpPr>
            <p:nvPr/>
          </p:nvSpPr>
          <p:spPr bwMode="auto">
            <a:xfrm flipH="1">
              <a:off x="315913" y="915988"/>
              <a:ext cx="892175" cy="3587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uk-UA" sz="2400">
                <a:solidFill>
                  <a:srgbClr val="002060"/>
                </a:solidFill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-535781" y="1282961"/>
              <a:ext cx="1866900" cy="5556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Фізичний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стан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лікарської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речовини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AutoShape 8"/>
            <p:cNvSpPr>
              <a:spLocks noChangeShapeType="1"/>
            </p:cNvSpPr>
            <p:nvPr/>
          </p:nvSpPr>
          <p:spPr bwMode="auto">
            <a:xfrm flipH="1">
              <a:off x="1331119" y="937819"/>
              <a:ext cx="730250" cy="11652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uk-UA" sz="2400">
                <a:solidFill>
                  <a:srgbClr val="002060"/>
                </a:solidFill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-18454" y="2095705"/>
              <a:ext cx="1866901" cy="838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Проста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хімічна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модифікація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лікарської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речовини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AutoShape 6"/>
            <p:cNvSpPr>
              <a:spLocks noChangeShapeType="1"/>
            </p:cNvSpPr>
            <p:nvPr/>
          </p:nvSpPr>
          <p:spPr bwMode="auto">
            <a:xfrm>
              <a:off x="2813251" y="937819"/>
              <a:ext cx="0" cy="10287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uk-UA" sz="2400">
                <a:solidFill>
                  <a:srgbClr val="002060"/>
                </a:solidFill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2046289" y="1974062"/>
              <a:ext cx="1866900" cy="784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400" b="0" i="0" u="none" strike="noStrike" cap="none" normalizeH="0" baseline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Допоміжні речовини (їх природа, фізичний стан і кількість);</a:t>
              </a:r>
              <a:r>
                <a:rPr kumimoji="0" lang="uk-UA" altLang="ru-RU" sz="2400" b="0" i="0" u="none" strike="noStrike" cap="none" normalizeH="0" baseline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uk-UA" altLang="ru-RU" sz="24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AutoShape 4"/>
            <p:cNvSpPr>
              <a:spLocks noChangeShapeType="1"/>
            </p:cNvSpPr>
            <p:nvPr/>
          </p:nvSpPr>
          <p:spPr bwMode="auto">
            <a:xfrm>
              <a:off x="4964113" y="937425"/>
              <a:ext cx="0" cy="103663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uk-UA" sz="2400">
                <a:solidFill>
                  <a:srgbClr val="002060"/>
                </a:solidFill>
              </a:endParaRPr>
            </a:p>
          </p:txBody>
        </p:sp>
        <p:sp>
          <p:nvSpPr>
            <p:cNvPr id="12" name="Text Box 3"/>
            <p:cNvSpPr txBox="1">
              <a:spLocks noChangeArrowheads="1"/>
            </p:cNvSpPr>
            <p:nvPr/>
          </p:nvSpPr>
          <p:spPr bwMode="auto">
            <a:xfrm>
              <a:off x="4030663" y="1974062"/>
              <a:ext cx="1866900" cy="838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Лікарська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форма і шляхи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її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введення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в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організм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AutoShape 2"/>
            <p:cNvSpPr>
              <a:spLocks noChangeShapeType="1"/>
            </p:cNvSpPr>
            <p:nvPr/>
          </p:nvSpPr>
          <p:spPr bwMode="auto">
            <a:xfrm>
              <a:off x="6015038" y="941388"/>
              <a:ext cx="38100" cy="19446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uk-UA" sz="2400">
                <a:solidFill>
                  <a:srgbClr val="002060"/>
                </a:solidFill>
              </a:endParaRPr>
            </a:p>
          </p:txBody>
        </p:sp>
        <p:sp>
          <p:nvSpPr>
            <p:cNvPr id="14" name="Text Box 1"/>
            <p:cNvSpPr txBox="1">
              <a:spLocks noChangeArrowheads="1"/>
            </p:cNvSpPr>
            <p:nvPr/>
          </p:nvSpPr>
          <p:spPr bwMode="auto">
            <a:xfrm>
              <a:off x="5128428" y="2897188"/>
              <a:ext cx="1393825" cy="5556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Технологічний</a:t>
              </a:r>
              <a:r>
                <a:rPr kumimoji="0" lang="ru-RU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2400" b="0" i="0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процес</a:t>
              </a:r>
              <a:r>
                <a:rPr kumimoji="0" lang="uk-UA" altLang="ru-RU" sz="24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kumimoji="0" lang="uk-UA" alt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657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Під </a:t>
            </a:r>
            <a:r>
              <a:rPr lang="uk-UA" alt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фізичним станом лікарських речовин розуміють</a:t>
            </a:r>
            <a:r>
              <a:rPr lang="uk-UA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/>
          </a:p>
        </p:txBody>
      </p:sp>
      <p:grpSp>
        <p:nvGrpSpPr>
          <p:cNvPr id="41" name="Группа 40"/>
          <p:cNvGrpSpPr/>
          <p:nvPr/>
        </p:nvGrpSpPr>
        <p:grpSpPr>
          <a:xfrm>
            <a:off x="-2296391" y="1545042"/>
            <a:ext cx="14270182" cy="4318231"/>
            <a:chOff x="374073" y="1592179"/>
            <a:chExt cx="11024753" cy="4318231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374073" y="1592179"/>
              <a:ext cx="11024753" cy="4318231"/>
              <a:chOff x="0" y="43934"/>
              <a:chExt cx="6389688" cy="4318231"/>
            </a:xfrm>
          </p:grpSpPr>
          <p:sp>
            <p:nvSpPr>
              <p:cNvPr id="21" name="Text Box 39"/>
              <p:cNvSpPr txBox="1">
                <a:spLocks noChangeArrowheads="1"/>
              </p:cNvSpPr>
              <p:nvPr/>
            </p:nvSpPr>
            <p:spPr bwMode="auto">
              <a:xfrm>
                <a:off x="1801813" y="495300"/>
                <a:ext cx="4587875" cy="365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b="1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Під фізичним станом лікарських речовин розуміють:</a:t>
                </a: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" name="AutoShape 38"/>
              <p:cNvSpPr>
                <a:spLocks noChangeShapeType="1"/>
              </p:cNvSpPr>
              <p:nvPr/>
            </p:nvSpPr>
            <p:spPr bwMode="auto">
              <a:xfrm flipH="1">
                <a:off x="1260475" y="685800"/>
                <a:ext cx="54133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24" name="AutoShape 36"/>
              <p:cNvSpPr>
                <a:spLocks noChangeShapeType="1"/>
              </p:cNvSpPr>
              <p:nvPr/>
            </p:nvSpPr>
            <p:spPr bwMode="auto">
              <a:xfrm>
                <a:off x="1260475" y="1212850"/>
                <a:ext cx="47942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25" name="Text Box 35"/>
              <p:cNvSpPr txBox="1">
                <a:spLocks noChangeArrowheads="1"/>
              </p:cNvSpPr>
              <p:nvPr/>
            </p:nvSpPr>
            <p:spPr bwMode="auto">
              <a:xfrm>
                <a:off x="1741488" y="990601"/>
                <a:ext cx="3779837" cy="425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ступінь подрібнення або дисперсність (величина часток) лікарських речовин;</a:t>
                </a:r>
                <a:endParaRPr kumimoji="0" lang="uk-UA" altLang="ru-RU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AutoShape 34"/>
              <p:cNvSpPr>
                <a:spLocks noChangeShapeType="1"/>
              </p:cNvSpPr>
              <p:nvPr/>
            </p:nvSpPr>
            <p:spPr bwMode="auto">
              <a:xfrm>
                <a:off x="1264689" y="1689894"/>
                <a:ext cx="47942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27" name="Text Box 33"/>
              <p:cNvSpPr txBox="1">
                <a:spLocks noChangeArrowheads="1"/>
              </p:cNvSpPr>
              <p:nvPr/>
            </p:nvSpPr>
            <p:spPr bwMode="auto">
              <a:xfrm>
                <a:off x="1741488" y="1511300"/>
                <a:ext cx="3779837" cy="3571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поліморфізм лікарських речовин;</a:t>
                </a:r>
                <a:endParaRPr kumimoji="0" lang="uk-UA" altLang="ru-RU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AutoShape 32"/>
              <p:cNvSpPr>
                <a:spLocks noChangeShapeType="1"/>
              </p:cNvSpPr>
              <p:nvPr/>
            </p:nvSpPr>
            <p:spPr bwMode="auto">
              <a:xfrm>
                <a:off x="1264689" y="2185555"/>
                <a:ext cx="47942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29" name="Text Box 31"/>
              <p:cNvSpPr txBox="1">
                <a:spLocks noChangeArrowheads="1"/>
              </p:cNvSpPr>
              <p:nvPr/>
            </p:nvSpPr>
            <p:spPr bwMode="auto">
              <a:xfrm>
                <a:off x="1744114" y="1977054"/>
                <a:ext cx="3943589" cy="36612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агрегатний стан (аморфність, кристалічність, форма і характер кристалів);</a:t>
                </a: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" name="AutoShape 30"/>
              <p:cNvSpPr>
                <a:spLocks noChangeShapeType="1"/>
              </p:cNvSpPr>
              <p:nvPr/>
            </p:nvSpPr>
            <p:spPr bwMode="auto">
              <a:xfrm>
                <a:off x="1264689" y="2712460"/>
                <a:ext cx="47942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31" name="Text Box 29"/>
              <p:cNvSpPr txBox="1">
                <a:spLocks noChangeArrowheads="1"/>
              </p:cNvSpPr>
              <p:nvPr/>
            </p:nvSpPr>
            <p:spPr bwMode="auto">
              <a:xfrm>
                <a:off x="1750137" y="2446843"/>
                <a:ext cx="3779837" cy="63023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фізико-</a:t>
                </a:r>
                <a:r>
                  <a:rPr kumimoji="0" lang="uk-UA" altLang="ru-RU" b="0" i="0" u="none" strike="noStrike" cap="none" normalizeH="0" baseline="0" dirty="0" err="1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хімичні</a:t>
                </a: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властивості (</a:t>
                </a:r>
                <a:r>
                  <a:rPr kumimoji="0" lang="uk-UA" altLang="ru-RU" b="0" i="0" u="none" strike="noStrike" cap="none" normalizeH="0" baseline="0" dirty="0" err="1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рН</a:t>
                </a: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розчинність, оптична активність, </a:t>
                </a:r>
                <a:r>
                  <a:rPr kumimoji="0" lang="uk-UA" altLang="ru-RU" b="0" i="0" u="none" strike="noStrike" cap="none" normalizeH="0" baseline="0" dirty="0" err="1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электропроводність</a:t>
                </a: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температура плавлення) ;</a:t>
                </a: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AutoShape 28"/>
              <p:cNvSpPr>
                <a:spLocks noChangeShapeType="1"/>
              </p:cNvSpPr>
              <p:nvPr/>
            </p:nvSpPr>
            <p:spPr bwMode="auto">
              <a:xfrm>
                <a:off x="1270712" y="3441700"/>
                <a:ext cx="47942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33" name="Text Box 27"/>
              <p:cNvSpPr txBox="1">
                <a:spLocks noChangeArrowheads="1"/>
              </p:cNvSpPr>
              <p:nvPr/>
            </p:nvSpPr>
            <p:spPr bwMode="auto">
              <a:xfrm>
                <a:off x="1756160" y="3243799"/>
                <a:ext cx="3779837" cy="35702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поверхневі властивості лікарської речовини;</a:t>
                </a: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" name="AutoShape 26"/>
              <p:cNvSpPr>
                <a:spLocks noChangeShapeType="1"/>
              </p:cNvSpPr>
              <p:nvPr/>
            </p:nvSpPr>
            <p:spPr bwMode="auto">
              <a:xfrm>
                <a:off x="1276735" y="3903518"/>
                <a:ext cx="47942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35" name="Text Box 25"/>
              <p:cNvSpPr txBox="1">
                <a:spLocks noChangeArrowheads="1"/>
              </p:cNvSpPr>
              <p:nvPr/>
            </p:nvSpPr>
            <p:spPr bwMode="auto">
              <a:xfrm>
                <a:off x="1756160" y="3693827"/>
                <a:ext cx="3779837" cy="6683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uk-UA" altLang="ru-RU" b="0" i="0" u="none" strike="noStrike" cap="none" normalizeH="0" baseline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міра чистоти (вид и кількість забруднень, в тому числі наявність мікроорганізмів, алергенів, інших речовин) ;</a:t>
                </a: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uk-UA" altLang="ru-RU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" name="Rectangle 40"/>
              <p:cNvSpPr>
                <a:spLocks noChangeArrowheads="1"/>
              </p:cNvSpPr>
              <p:nvPr/>
            </p:nvSpPr>
            <p:spPr bwMode="auto">
              <a:xfrm>
                <a:off x="0" y="43934"/>
                <a:ext cx="107066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/>
            </p:nvSpPr>
            <p:spPr bwMode="auto">
              <a:xfrm>
                <a:off x="0" y="272534"/>
                <a:ext cx="107066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just"/>
                <a:endParaRPr lang="uk-UA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40" name="Прямая соединительная линия 39"/>
            <p:cNvCxnSpPr/>
            <p:nvPr/>
          </p:nvCxnSpPr>
          <p:spPr>
            <a:xfrm>
              <a:off x="2545773" y="2213264"/>
              <a:ext cx="10391" cy="32384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Прямоугольник 41"/>
          <p:cNvSpPr/>
          <p:nvPr/>
        </p:nvSpPr>
        <p:spPr>
          <a:xfrm>
            <a:off x="297442" y="5952879"/>
            <a:ext cx="1167634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 істотно впливають на фармакотерапію ступінь подрібнення і поліморфізм лікарських речовин.</a:t>
            </a:r>
            <a:endParaRPr lang="ru-RU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6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3. Подрібнення </a:t>
            </a:r>
            <a:r>
              <a:rPr lang="uk-UA" b="1" dirty="0">
                <a:solidFill>
                  <a:srgbClr val="002060"/>
                </a:solidFill>
              </a:rPr>
              <a:t>лікарських речовин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33" y="2035534"/>
            <a:ext cx="7623621" cy="4822466"/>
          </a:xfrm>
        </p:spPr>
        <p:txBody>
          <a:bodyPr>
            <a:normAutofit fontScale="92500"/>
          </a:bodyPr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Подрібнення лікарських речовин - це найбільш проста, але в той же час одна з найбільш важливих технологічних операцій, яка виконується фармацевтом </a:t>
            </a:r>
            <a:r>
              <a:rPr lang="uk-UA" dirty="0" smtClean="0">
                <a:solidFill>
                  <a:srgbClr val="002060"/>
                </a:solidFill>
              </a:rPr>
              <a:t>при виготовленні </a:t>
            </a:r>
            <a:r>
              <a:rPr lang="uk-UA" dirty="0">
                <a:solidFill>
                  <a:srgbClr val="002060"/>
                </a:solidFill>
              </a:rPr>
              <a:t>різних лікарських форм. </a:t>
            </a:r>
            <a:endParaRPr lang="uk-UA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Дисперсність </a:t>
            </a:r>
            <a:r>
              <a:rPr lang="uk-UA" dirty="0">
                <a:solidFill>
                  <a:srgbClr val="002060"/>
                </a:solidFill>
              </a:rPr>
              <a:t>лікарської речовини впливає не тільки на сипкість порошкоподібних матеріалів, насипну масу, однорідність змішування, точність дозування. </a:t>
            </a:r>
            <a:endParaRPr lang="uk-UA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Особливо </a:t>
            </a:r>
            <a:r>
              <a:rPr lang="uk-UA" dirty="0">
                <a:solidFill>
                  <a:srgbClr val="002060"/>
                </a:solidFill>
              </a:rPr>
              <a:t>важливо відзначити те, що </a:t>
            </a:r>
            <a:r>
              <a:rPr lang="uk-UA" b="1" u="sng" dirty="0">
                <a:solidFill>
                  <a:srgbClr val="002060"/>
                </a:solidFill>
              </a:rPr>
              <a:t>від розміру часток залежить швидкість і повнота всмоктування лікарської речовини, а також його концентрація в біологічних рідинах, головним чином в крові</a:t>
            </a:r>
            <a:r>
              <a:rPr lang="uk-UA" dirty="0">
                <a:solidFill>
                  <a:srgbClr val="002060"/>
                </a:solidFill>
              </a:rPr>
              <a:t>, при будь-яких способах його призначення у вигляді різних лікарських форм.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4098" name="Picture 2" descr="6 ризиків подрібнення ліків - Моє здоров&amp;#39;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4725" y="2192482"/>
            <a:ext cx="3937111" cy="262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602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385" y="2064738"/>
            <a:ext cx="11903070" cy="21208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800" dirty="0">
                <a:solidFill>
                  <a:srgbClr val="002060"/>
                </a:solidFill>
              </a:rPr>
              <a:t>Вплив величини частинок на терапевтичну активність вперше було доведено для сульфаніламідних, а потім стероїдних </a:t>
            </a:r>
            <a:r>
              <a:rPr lang="uk-UA" sz="2800" dirty="0" smtClean="0">
                <a:solidFill>
                  <a:srgbClr val="002060"/>
                </a:solidFill>
              </a:rPr>
              <a:t>препаратах, </a:t>
            </a:r>
            <a:r>
              <a:rPr lang="uk-UA" sz="2800" dirty="0">
                <a:solidFill>
                  <a:srgbClr val="002060"/>
                </a:solidFill>
              </a:rPr>
              <a:t>а також похідних </a:t>
            </a:r>
            <a:r>
              <a:rPr lang="uk-UA" sz="2800" dirty="0" err="1">
                <a:solidFill>
                  <a:srgbClr val="002060"/>
                </a:solidFill>
              </a:rPr>
              <a:t>фурану</a:t>
            </a:r>
            <a:r>
              <a:rPr lang="uk-UA" sz="2800" dirty="0">
                <a:solidFill>
                  <a:srgbClr val="002060"/>
                </a:solidFill>
              </a:rPr>
              <a:t>, кислоти саліцилової, антибіотиків і в даний час -для </a:t>
            </a:r>
            <a:r>
              <a:rPr lang="uk-UA" sz="2800" dirty="0" err="1">
                <a:solidFill>
                  <a:srgbClr val="002060"/>
                </a:solidFill>
              </a:rPr>
              <a:t>протисудомних</a:t>
            </a:r>
            <a:r>
              <a:rPr lang="uk-UA" sz="2800" dirty="0">
                <a:solidFill>
                  <a:srgbClr val="002060"/>
                </a:solidFill>
              </a:rPr>
              <a:t>, знеболюючих, сечогінних, </a:t>
            </a:r>
            <a:r>
              <a:rPr lang="uk-UA" sz="2800" dirty="0" err="1">
                <a:solidFill>
                  <a:srgbClr val="002060"/>
                </a:solidFill>
              </a:rPr>
              <a:t>протитуберкулезних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r>
              <a:rPr lang="uk-UA" sz="2800" dirty="0" err="1">
                <a:solidFill>
                  <a:srgbClr val="002060"/>
                </a:solidFill>
              </a:rPr>
              <a:t>антидіабетичних</a:t>
            </a:r>
            <a:r>
              <a:rPr lang="uk-UA" sz="2800" dirty="0">
                <a:solidFill>
                  <a:srgbClr val="002060"/>
                </a:solidFill>
              </a:rPr>
              <a:t> і </a:t>
            </a:r>
            <a:r>
              <a:rPr lang="uk-UA" sz="2800" dirty="0" err="1">
                <a:solidFill>
                  <a:srgbClr val="002060"/>
                </a:solidFill>
              </a:rPr>
              <a:t>кардіотонічних</a:t>
            </a:r>
            <a:r>
              <a:rPr lang="uk-UA" sz="2800" dirty="0">
                <a:solidFill>
                  <a:srgbClr val="002060"/>
                </a:solidFill>
              </a:rPr>
              <a:t> засобів.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3. Подрібнення </a:t>
            </a:r>
            <a:r>
              <a:rPr lang="uk-UA" b="1" dirty="0">
                <a:solidFill>
                  <a:srgbClr val="002060"/>
                </a:solidFill>
              </a:rPr>
              <a:t>лікарських речовин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385" y="4237520"/>
            <a:ext cx="119030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rgbClr val="002060"/>
                </a:solidFill>
              </a:rPr>
              <a:t>Особливо істотне значення ступеня подрібнення в процесах всмоктування </a:t>
            </a:r>
            <a:r>
              <a:rPr lang="uk-UA" sz="2000" b="1" u="sng" dirty="0" smtClean="0">
                <a:solidFill>
                  <a:srgbClr val="002060"/>
                </a:solidFill>
              </a:rPr>
              <a:t>важко розчинних сполук, всмоктування яких зростає в міру зменшення розміру часток (сульфаніламідні препарати, тетрациклін та ін. антибіотики цього ряду, похідні кумарину, бутадіон, ацетилсаліцилова кислота та ін.).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rgbClr val="002060"/>
                </a:solidFill>
              </a:rPr>
              <a:t>Розчинність будь-якого з цих речовин залежить від розміру його частинок і його поверхні: чим менше розмір частки і чим більше сумарна поверхня частинок, тим швидше речовина перейде в розчин і буде доступним для всмоктування.</a:t>
            </a:r>
            <a:endParaRPr lang="uk-UA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9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6422" y="2033374"/>
            <a:ext cx="8266249" cy="219140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200" dirty="0">
                <a:solidFill>
                  <a:srgbClr val="002060"/>
                </a:solidFill>
              </a:rPr>
              <a:t>Так, при призначенні однакових </a:t>
            </a:r>
            <a:r>
              <a:rPr lang="uk-UA" sz="2200" dirty="0" smtClean="0">
                <a:solidFill>
                  <a:srgbClr val="002060"/>
                </a:solidFill>
              </a:rPr>
              <a:t>доз сульфадимезину </a:t>
            </a:r>
            <a:r>
              <a:rPr lang="uk-UA" sz="2200" dirty="0" err="1" smtClean="0">
                <a:solidFill>
                  <a:srgbClr val="002060"/>
                </a:solidFill>
              </a:rPr>
              <a:t>микронізованного</a:t>
            </a:r>
            <a:r>
              <a:rPr lang="uk-UA" sz="2200" dirty="0" smtClean="0">
                <a:solidFill>
                  <a:srgbClr val="002060"/>
                </a:solidFill>
              </a:rPr>
              <a:t> </a:t>
            </a:r>
            <a:r>
              <a:rPr lang="uk-UA" sz="2200" dirty="0">
                <a:solidFill>
                  <a:srgbClr val="002060"/>
                </a:solidFill>
              </a:rPr>
              <a:t>і </a:t>
            </a:r>
            <a:r>
              <a:rPr lang="uk-UA" sz="2200" dirty="0" smtClean="0">
                <a:solidFill>
                  <a:srgbClr val="002060"/>
                </a:solidFill>
              </a:rPr>
              <a:t>звичайного ступеня </a:t>
            </a:r>
            <a:r>
              <a:rPr lang="uk-UA" sz="2200" dirty="0">
                <a:solidFill>
                  <a:srgbClr val="002060"/>
                </a:solidFill>
              </a:rPr>
              <a:t>подрібнення знайдено, що в крові </a:t>
            </a:r>
            <a:r>
              <a:rPr lang="uk-UA" sz="2200" dirty="0" smtClean="0">
                <a:solidFill>
                  <a:srgbClr val="002060"/>
                </a:solidFill>
              </a:rPr>
              <a:t>людей максимальний </a:t>
            </a:r>
            <a:r>
              <a:rPr lang="uk-UA" sz="2200" dirty="0">
                <a:solidFill>
                  <a:srgbClr val="002060"/>
                </a:solidFill>
              </a:rPr>
              <a:t>вміст речовини в </a:t>
            </a:r>
            <a:r>
              <a:rPr lang="uk-UA" sz="2200" dirty="0" smtClean="0">
                <a:solidFill>
                  <a:srgbClr val="002060"/>
                </a:solidFill>
              </a:rPr>
              <a:t>разі застосування </a:t>
            </a:r>
            <a:r>
              <a:rPr lang="uk-UA" sz="2200" dirty="0" err="1" smtClean="0">
                <a:solidFill>
                  <a:srgbClr val="002060"/>
                </a:solidFill>
              </a:rPr>
              <a:t>мікронізата</a:t>
            </a:r>
            <a:r>
              <a:rPr lang="uk-UA" sz="2200" dirty="0">
                <a:solidFill>
                  <a:srgbClr val="002060"/>
                </a:solidFill>
              </a:rPr>
              <a:t>, з розмірами частинок &lt;5 </a:t>
            </a:r>
            <a:r>
              <a:rPr lang="uk-UA" sz="2200" dirty="0" err="1">
                <a:solidFill>
                  <a:srgbClr val="002060"/>
                </a:solidFill>
              </a:rPr>
              <a:t>мкм</a:t>
            </a:r>
            <a:r>
              <a:rPr lang="uk-UA" sz="2200" dirty="0" smtClean="0">
                <a:solidFill>
                  <a:srgbClr val="002060"/>
                </a:solidFill>
              </a:rPr>
              <a:t>, на </a:t>
            </a:r>
            <a:r>
              <a:rPr lang="uk-UA" sz="2200" dirty="0">
                <a:solidFill>
                  <a:srgbClr val="002060"/>
                </a:solidFill>
              </a:rPr>
              <a:t>40% вище, ніж у випадку звичайної. При цьому </a:t>
            </a:r>
            <a:r>
              <a:rPr lang="uk-UA" sz="2200" dirty="0" smtClean="0">
                <a:solidFill>
                  <a:srgbClr val="002060"/>
                </a:solidFill>
              </a:rPr>
              <a:t>і максимум </a:t>
            </a:r>
            <a:r>
              <a:rPr lang="uk-UA" sz="2200" dirty="0">
                <a:solidFill>
                  <a:srgbClr val="002060"/>
                </a:solidFill>
              </a:rPr>
              <a:t>концентрації зрушився з часу на </a:t>
            </a:r>
            <a:r>
              <a:rPr lang="uk-UA" sz="2200" dirty="0" smtClean="0">
                <a:solidFill>
                  <a:srgbClr val="002060"/>
                </a:solidFill>
              </a:rPr>
              <a:t>2 години </a:t>
            </a:r>
            <a:r>
              <a:rPr lang="uk-UA" sz="2200" dirty="0">
                <a:solidFill>
                  <a:srgbClr val="002060"/>
                </a:solidFill>
              </a:rPr>
              <a:t>раніше.</a:t>
            </a:r>
          </a:p>
        </p:txBody>
      </p:sp>
      <p:sp>
        <p:nvSpPr>
          <p:cNvPr id="5" name="Штриховая стрелка вправо 4"/>
          <p:cNvSpPr/>
          <p:nvPr/>
        </p:nvSpPr>
        <p:spPr>
          <a:xfrm>
            <a:off x="243902" y="2001121"/>
            <a:ext cx="3522520" cy="222365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002060"/>
                </a:solidFill>
              </a:rPr>
              <a:t>Вплив </a:t>
            </a:r>
            <a:r>
              <a:rPr lang="uk-UA" dirty="0" smtClean="0">
                <a:solidFill>
                  <a:srgbClr val="002060"/>
                </a:solidFill>
              </a:rPr>
              <a:t>подрібнення на </a:t>
            </a:r>
            <a:r>
              <a:rPr lang="uk-UA" b="1" dirty="0" smtClean="0">
                <a:solidFill>
                  <a:srgbClr val="002060"/>
                </a:solidFill>
              </a:rPr>
              <a:t>СУЛЬФАНІЛАМІДНІ ПРЕПАРАТИ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40627" y="4467011"/>
            <a:ext cx="9092044" cy="2123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200" dirty="0" err="1" smtClean="0">
                <a:solidFill>
                  <a:srgbClr val="002060"/>
                </a:solidFill>
              </a:rPr>
              <a:t>Антикоагуляційну</a:t>
            </a:r>
            <a:r>
              <a:rPr lang="uk-UA" sz="2200" dirty="0" smtClean="0">
                <a:solidFill>
                  <a:srgbClr val="002060"/>
                </a:solidFill>
              </a:rPr>
              <a:t> дію </a:t>
            </a:r>
            <a:r>
              <a:rPr lang="uk-UA" sz="2200" dirty="0" err="1" smtClean="0">
                <a:solidFill>
                  <a:srgbClr val="002060"/>
                </a:solidFill>
              </a:rPr>
              <a:t>феніндіон</a:t>
            </a:r>
            <a:r>
              <a:rPr lang="uk-UA" sz="2200" dirty="0" smtClean="0">
                <a:solidFill>
                  <a:srgbClr val="002060"/>
                </a:solidFill>
              </a:rPr>
              <a:t> значною мірою також визначається розмірами частинок: оптимальним вважається розмір часток речовини від 10 до 30 </a:t>
            </a:r>
            <a:r>
              <a:rPr lang="uk-UA" sz="2200" dirty="0" err="1" smtClean="0">
                <a:solidFill>
                  <a:srgbClr val="002060"/>
                </a:solidFill>
              </a:rPr>
              <a:t>мкм</a:t>
            </a:r>
            <a:r>
              <a:rPr lang="uk-UA" sz="2200" dirty="0" smtClean="0">
                <a:solidFill>
                  <a:srgbClr val="002060"/>
                </a:solidFill>
              </a:rPr>
              <a:t>. Якщо таблетуванню піддати частинки розміром більше 30 </a:t>
            </a:r>
            <a:r>
              <a:rPr lang="uk-UA" sz="2200" dirty="0" err="1" smtClean="0">
                <a:solidFill>
                  <a:srgbClr val="002060"/>
                </a:solidFill>
              </a:rPr>
              <a:t>мкм</a:t>
            </a:r>
            <a:r>
              <a:rPr lang="uk-UA" sz="2200" dirty="0" smtClean="0">
                <a:solidFill>
                  <a:srgbClr val="002060"/>
                </a:solidFill>
              </a:rPr>
              <a:t>, то для досягнення такого ж лікувального ефекту доводиться застосовувати великі (подвійні) дози цього антикоагулянту.</a:t>
            </a:r>
            <a:endParaRPr lang="uk-UA" sz="2200" dirty="0">
              <a:solidFill>
                <a:srgbClr val="002060"/>
              </a:solidFill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94966" y="4455540"/>
            <a:ext cx="2845661" cy="166362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002060"/>
                </a:solidFill>
              </a:rPr>
              <a:t>Вплив </a:t>
            </a:r>
            <a:r>
              <a:rPr lang="uk-UA" dirty="0" smtClean="0">
                <a:solidFill>
                  <a:srgbClr val="002060"/>
                </a:solidFill>
              </a:rPr>
              <a:t>подрібнення на </a:t>
            </a:r>
            <a:r>
              <a:rPr lang="uk-UA" b="1" dirty="0" smtClean="0">
                <a:solidFill>
                  <a:srgbClr val="002060"/>
                </a:solidFill>
              </a:rPr>
              <a:t>ФЕНІНДІОН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3. Подрібнення </a:t>
            </a:r>
            <a:r>
              <a:rPr lang="uk-UA" b="1" dirty="0">
                <a:solidFill>
                  <a:srgbClr val="002060"/>
                </a:solidFill>
              </a:rPr>
              <a:t>лікарських речовин</a:t>
            </a:r>
          </a:p>
        </p:txBody>
      </p:sp>
    </p:spTree>
    <p:extLst>
      <p:ext uri="{BB962C8B-B14F-4D97-AF65-F5344CB8AC3E}">
        <p14:creationId xmlns:p14="http://schemas.microsoft.com/office/powerpoint/2010/main" xmlns="" val="382538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2285" y="2664369"/>
            <a:ext cx="7705141" cy="11648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Препарат </a:t>
            </a:r>
            <a:r>
              <a:rPr lang="uk-UA" dirty="0" err="1">
                <a:solidFill>
                  <a:srgbClr val="002060"/>
                </a:solidFill>
              </a:rPr>
              <a:t>кальциферол</a:t>
            </a:r>
            <a:r>
              <a:rPr lang="uk-UA" dirty="0">
                <a:solidFill>
                  <a:srgbClr val="002060"/>
                </a:solidFill>
              </a:rPr>
              <a:t> здатний всмоктуватися і надавати лікувальну дію тільки тоді, коли розмір частинок менше 10 </a:t>
            </a:r>
            <a:r>
              <a:rPr lang="uk-UA" dirty="0" err="1">
                <a:solidFill>
                  <a:srgbClr val="002060"/>
                </a:solidFill>
              </a:rPr>
              <a:t>мкм</a:t>
            </a:r>
            <a:r>
              <a:rPr lang="uk-UA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endParaRPr lang="uk-UA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3. Подрібнення </a:t>
            </a:r>
            <a:r>
              <a:rPr lang="uk-UA" b="1" dirty="0">
                <a:solidFill>
                  <a:srgbClr val="002060"/>
                </a:solidFill>
              </a:rPr>
              <a:t>лікарських речовин</a:t>
            </a:r>
          </a:p>
        </p:txBody>
      </p:sp>
      <p:sp>
        <p:nvSpPr>
          <p:cNvPr id="5" name="Штриховая стрелка вправо 4"/>
          <p:cNvSpPr/>
          <p:nvPr/>
        </p:nvSpPr>
        <p:spPr>
          <a:xfrm>
            <a:off x="399765" y="2134972"/>
            <a:ext cx="3522520" cy="222365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002060"/>
                </a:solidFill>
              </a:rPr>
              <a:t>Вплив </a:t>
            </a:r>
            <a:r>
              <a:rPr lang="uk-UA" dirty="0" smtClean="0">
                <a:solidFill>
                  <a:srgbClr val="002060"/>
                </a:solidFill>
              </a:rPr>
              <a:t>подрібнення на </a:t>
            </a:r>
            <a:r>
              <a:rPr lang="uk-UA" b="1" dirty="0" smtClean="0">
                <a:solidFill>
                  <a:srgbClr val="002060"/>
                </a:solidFill>
              </a:rPr>
              <a:t>КАЛЬЦИФЕРОЛ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3136" y="4535150"/>
            <a:ext cx="7705142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2060"/>
                </a:solidFill>
                <a:latin typeface="Trebuchet MS (Основной текст)"/>
                <a:ea typeface="Times New Roman" panose="02020603050405020304" pitchFamily="18" charset="0"/>
                <a:cs typeface="Calibri" panose="020F0502020204030204" pitchFamily="34" charset="0"/>
              </a:rPr>
              <a:t>При зменшенні часток </a:t>
            </a:r>
            <a:r>
              <a:rPr lang="uk-UA" sz="2200" dirty="0" err="1">
                <a:solidFill>
                  <a:srgbClr val="002060"/>
                </a:solidFill>
                <a:latin typeface="Trebuchet MS (Основной текст)"/>
                <a:ea typeface="Times New Roman" panose="02020603050405020304" pitchFamily="18" charset="0"/>
                <a:cs typeface="Calibri" panose="020F0502020204030204" pitchFamily="34" charset="0"/>
              </a:rPr>
              <a:t>гризеофульвіну</a:t>
            </a:r>
            <a:r>
              <a:rPr lang="uk-UA" sz="2200" dirty="0">
                <a:solidFill>
                  <a:srgbClr val="002060"/>
                </a:solidFill>
                <a:latin typeface="Trebuchet MS (Основной текст)"/>
                <a:ea typeface="Times New Roman" panose="02020603050405020304" pitchFamily="18" charset="0"/>
                <a:cs typeface="Calibri" panose="020F0502020204030204" pitchFamily="34" charset="0"/>
              </a:rPr>
              <a:t> з 10 до </a:t>
            </a:r>
            <a:r>
              <a:rPr lang="uk-UA" sz="2200" dirty="0" smtClean="0">
                <a:solidFill>
                  <a:srgbClr val="002060"/>
                </a:solidFill>
                <a:latin typeface="Trebuchet MS (Основной текст)"/>
                <a:ea typeface="Times New Roman" panose="02020603050405020304" pitchFamily="18" charset="0"/>
                <a:cs typeface="Calibri" panose="020F0502020204030204" pitchFamily="34" charset="0"/>
              </a:rPr>
              <a:t>2,6 </a:t>
            </a:r>
            <a:r>
              <a:rPr lang="uk-UA" sz="2200" dirty="0" err="1">
                <a:solidFill>
                  <a:srgbClr val="002060"/>
                </a:solidFill>
                <a:latin typeface="Trebuchet MS (Основной текст)"/>
                <a:ea typeface="Times New Roman" panose="02020603050405020304" pitchFamily="18" charset="0"/>
                <a:cs typeface="Calibri" panose="020F0502020204030204" pitchFamily="34" charset="0"/>
              </a:rPr>
              <a:t>мкм</a:t>
            </a:r>
            <a:r>
              <a:rPr lang="uk-UA" sz="2200" dirty="0">
                <a:solidFill>
                  <a:srgbClr val="002060"/>
                </a:solidFill>
                <a:latin typeface="Trebuchet MS (Основной текст)"/>
                <a:ea typeface="Times New Roman" panose="02020603050405020304" pitchFamily="18" charset="0"/>
                <a:cs typeface="Calibri" panose="020F0502020204030204" pitchFamily="34" charset="0"/>
              </a:rPr>
              <a:t> різко зростає його всмоктування в шлунково-кишковому тракті, що дозволяє в два рази знизити його терапевтичну дозу. </a:t>
            </a:r>
            <a:endParaRPr lang="uk-UA" sz="2200" dirty="0">
              <a:solidFill>
                <a:srgbClr val="002060"/>
              </a:solidFill>
              <a:latin typeface="Trebuchet MS (Основной текст)"/>
              <a:cs typeface="Calibri" panose="020F0502020204030204" pitchFamily="34" charset="0"/>
            </a:endParaRPr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399765" y="4288176"/>
            <a:ext cx="2873371" cy="194049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002060"/>
                </a:solidFill>
              </a:rPr>
              <a:t>Вплив </a:t>
            </a:r>
            <a:r>
              <a:rPr lang="uk-UA" dirty="0" smtClean="0">
                <a:solidFill>
                  <a:srgbClr val="002060"/>
                </a:solidFill>
              </a:rPr>
              <a:t>подрібнення на </a:t>
            </a:r>
            <a:r>
              <a:rPr lang="uk-UA" b="1" dirty="0" smtClean="0">
                <a:solidFill>
                  <a:srgbClr val="002060"/>
                </a:solidFill>
              </a:rPr>
              <a:t>ГРИЗЕОФУЛЬВІН</a:t>
            </a:r>
            <a:endParaRPr lang="uk-U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98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858" y="2149836"/>
            <a:ext cx="11632906" cy="1538937"/>
          </a:xfrm>
        </p:spPr>
        <p:txBody>
          <a:bodyPr/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Однак, сприяючи розчиненню і </a:t>
            </a:r>
            <a:r>
              <a:rPr lang="uk-UA" dirty="0" smtClean="0">
                <a:solidFill>
                  <a:srgbClr val="002060"/>
                </a:solidFill>
              </a:rPr>
              <a:t>всмоктуванню лікарських </a:t>
            </a:r>
            <a:r>
              <a:rPr lang="uk-UA" dirty="0">
                <a:solidFill>
                  <a:srgbClr val="002060"/>
                </a:solidFill>
              </a:rPr>
              <a:t>речовин, </a:t>
            </a:r>
            <a:r>
              <a:rPr lang="uk-UA" dirty="0" err="1">
                <a:solidFill>
                  <a:srgbClr val="002060"/>
                </a:solidFill>
              </a:rPr>
              <a:t>мікронізованих</a:t>
            </a:r>
            <a:r>
              <a:rPr lang="uk-UA" dirty="0">
                <a:solidFill>
                  <a:srgbClr val="002060"/>
                </a:solidFill>
              </a:rPr>
              <a:t> може </a:t>
            </a:r>
            <a:r>
              <a:rPr lang="uk-UA" b="1" u="sng" dirty="0">
                <a:solidFill>
                  <a:srgbClr val="002060"/>
                </a:solidFill>
              </a:rPr>
              <a:t>прискорити процеси їх виведення з </a:t>
            </a:r>
            <a:r>
              <a:rPr lang="uk-UA" b="1" u="sng" dirty="0" smtClean="0">
                <a:solidFill>
                  <a:srgbClr val="002060"/>
                </a:solidFill>
              </a:rPr>
              <a:t>організму (еритроміцин</a:t>
            </a:r>
            <a:r>
              <a:rPr lang="uk-UA" b="1" u="sng" dirty="0">
                <a:solidFill>
                  <a:srgbClr val="002060"/>
                </a:solidFill>
              </a:rPr>
              <a:t>, левоміцетин)</a:t>
            </a:r>
            <a:r>
              <a:rPr lang="uk-UA" dirty="0">
                <a:solidFill>
                  <a:srgbClr val="002060"/>
                </a:solidFill>
              </a:rPr>
              <a:t> або </a:t>
            </a:r>
            <a:r>
              <a:rPr lang="uk-UA" b="1" u="sng" dirty="0">
                <a:solidFill>
                  <a:srgbClr val="002060"/>
                </a:solidFill>
              </a:rPr>
              <a:t>посилювати </a:t>
            </a:r>
            <a:r>
              <a:rPr lang="uk-UA" b="1" u="sng" dirty="0" smtClean="0">
                <a:solidFill>
                  <a:srgbClr val="002060"/>
                </a:solidFill>
              </a:rPr>
              <a:t>побічні небажані </a:t>
            </a:r>
            <a:r>
              <a:rPr lang="uk-UA" b="1" u="sng" dirty="0">
                <a:solidFill>
                  <a:srgbClr val="002060"/>
                </a:solidFill>
              </a:rPr>
              <a:t>ефекти </a:t>
            </a:r>
            <a:r>
              <a:rPr lang="uk-UA" b="1" u="sng" dirty="0" smtClean="0">
                <a:solidFill>
                  <a:srgbClr val="002060"/>
                </a:solidFill>
              </a:rPr>
              <a:t>препаратів (</a:t>
            </a:r>
            <a:r>
              <a:rPr lang="uk-UA" b="1" u="sng" dirty="0" err="1">
                <a:solidFill>
                  <a:srgbClr val="002060"/>
                </a:solidFill>
              </a:rPr>
              <a:t>д</a:t>
            </a:r>
            <a:r>
              <a:rPr lang="uk-UA" b="1" u="sng" dirty="0" err="1" smtClean="0">
                <a:solidFill>
                  <a:srgbClr val="002060"/>
                </a:solidFill>
              </a:rPr>
              <a:t>ифенілгідантоїн</a:t>
            </a:r>
            <a:r>
              <a:rPr lang="uk-UA" b="1" u="sng" dirty="0">
                <a:solidFill>
                  <a:srgbClr val="002060"/>
                </a:solidFill>
              </a:rPr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8545" y="4027381"/>
            <a:ext cx="5805055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Так, </a:t>
            </a:r>
            <a:r>
              <a:rPr lang="uk-UA" b="1" u="sng" dirty="0" smtClean="0">
                <a:solidFill>
                  <a:srgbClr val="002060"/>
                </a:solidFill>
              </a:rPr>
              <a:t>резорцин</a:t>
            </a:r>
            <a:r>
              <a:rPr lang="uk-UA" dirty="0" smtClean="0">
                <a:solidFill>
                  <a:srgbClr val="002060"/>
                </a:solidFill>
              </a:rPr>
              <a:t> в мазі для нашкірного нанесення вводиться у вигляді суспензії, а не розчину (молекулярного стану), тому що інакше проявляться його токсичні властивості.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576945" y="3688773"/>
            <a:ext cx="353291" cy="3156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6198459" y="4004443"/>
            <a:ext cx="405245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Зі збільшенням дисперсності різко знижується активність, </a:t>
            </a:r>
            <a:r>
              <a:rPr lang="uk-UA" b="1" u="sng" dirty="0" smtClean="0">
                <a:solidFill>
                  <a:srgbClr val="002060"/>
                </a:solidFill>
              </a:rPr>
              <a:t>пеніциліну і еритроміцину.</a:t>
            </a:r>
            <a:endParaRPr lang="uk-UA" b="1" u="sng" dirty="0">
              <a:solidFill>
                <a:srgbClr val="00206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7871395" y="3642024"/>
            <a:ext cx="353291" cy="3156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30236" y="5380672"/>
            <a:ext cx="91997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При призначенні </a:t>
            </a:r>
            <a:r>
              <a:rPr lang="uk-UA" b="1" u="sng" dirty="0" err="1" smtClean="0">
                <a:solidFill>
                  <a:srgbClr val="002060"/>
                </a:solidFill>
              </a:rPr>
              <a:t>нітрофурантіона</a:t>
            </a:r>
            <a:r>
              <a:rPr lang="uk-UA" dirty="0" smtClean="0">
                <a:solidFill>
                  <a:srgbClr val="002060"/>
                </a:solidFill>
              </a:rPr>
              <a:t>, у вигляді </a:t>
            </a:r>
            <a:r>
              <a:rPr lang="uk-UA" dirty="0" err="1" smtClean="0">
                <a:solidFill>
                  <a:srgbClr val="002060"/>
                </a:solidFill>
              </a:rPr>
              <a:t>мікронізата</a:t>
            </a:r>
            <a:r>
              <a:rPr lang="uk-UA" dirty="0" smtClean="0">
                <a:solidFill>
                  <a:srgbClr val="002060"/>
                </a:solidFill>
              </a:rPr>
              <a:t> речовина швидко всмоктується, створюючи високі концентрації в крові, при цьому спостерігаються загальні та місцеві токсичні реакції, в </a:t>
            </a:r>
            <a:r>
              <a:rPr lang="uk-UA" dirty="0" err="1" smtClean="0">
                <a:solidFill>
                  <a:srgbClr val="002060"/>
                </a:solidFill>
              </a:rPr>
              <a:t>т.ч</a:t>
            </a:r>
            <a:r>
              <a:rPr lang="uk-UA" dirty="0" smtClean="0">
                <a:solidFill>
                  <a:srgbClr val="002060"/>
                </a:solidFill>
              </a:rPr>
              <a:t>. значне подразнення слизових травного тракту; призначенням тієї ж дози </a:t>
            </a:r>
            <a:r>
              <a:rPr lang="uk-UA" dirty="0" err="1" smtClean="0">
                <a:solidFill>
                  <a:srgbClr val="002060"/>
                </a:solidFill>
              </a:rPr>
              <a:t>нітрофурантіона</a:t>
            </a:r>
            <a:r>
              <a:rPr lang="uk-UA" dirty="0" smtClean="0">
                <a:solidFill>
                  <a:srgbClr val="002060"/>
                </a:solidFill>
              </a:rPr>
              <a:t> у вигляді великих кристалів вдається запобігти зазначені побічні реакції.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0881295" y="4936922"/>
            <a:ext cx="353291" cy="3156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3</a:t>
            </a:r>
            <a:r>
              <a:rPr lang="uk-UA" b="1" dirty="0" smtClean="0">
                <a:solidFill>
                  <a:srgbClr val="002060"/>
                </a:solidFill>
              </a:rPr>
              <a:t>. Подрібнення </a:t>
            </a:r>
            <a:r>
              <a:rPr lang="uk-UA" b="1" dirty="0">
                <a:solidFill>
                  <a:srgbClr val="002060"/>
                </a:solidFill>
              </a:rPr>
              <a:t>лікарських речовин</a:t>
            </a:r>
          </a:p>
        </p:txBody>
      </p:sp>
    </p:spTree>
    <p:extLst>
      <p:ext uri="{BB962C8B-B14F-4D97-AF65-F5344CB8AC3E}">
        <p14:creationId xmlns:p14="http://schemas.microsoft.com/office/powerpoint/2010/main" xmlns="" val="33151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harmaceutical compounding and its impact on women&amp;#39;s healthcare - Women&amp;#39;s  Healthc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26227"/>
            <a:ext cx="12192000" cy="483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7521" y="2243354"/>
            <a:ext cx="9613861" cy="300405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4000" dirty="0">
                <a:solidFill>
                  <a:srgbClr val="002060"/>
                </a:solidFill>
              </a:rPr>
              <a:t>Тому, вибір ступеня </a:t>
            </a:r>
            <a:r>
              <a:rPr lang="uk-UA" sz="4000" dirty="0" smtClean="0">
                <a:solidFill>
                  <a:srgbClr val="002060"/>
                </a:solidFill>
              </a:rPr>
              <a:t>подрібнення лікарських </a:t>
            </a:r>
            <a:r>
              <a:rPr lang="uk-UA" sz="4000" dirty="0">
                <a:solidFill>
                  <a:srgbClr val="002060"/>
                </a:solidFill>
              </a:rPr>
              <a:t>речовин повинен здійснюватися </a:t>
            </a:r>
            <a:r>
              <a:rPr lang="uk-UA" sz="4000" dirty="0" smtClean="0">
                <a:solidFill>
                  <a:srgbClr val="002060"/>
                </a:solidFill>
              </a:rPr>
              <a:t>в обов'язковому </a:t>
            </a:r>
            <a:r>
              <a:rPr lang="uk-UA" sz="4000" dirty="0">
                <a:solidFill>
                  <a:srgbClr val="002060"/>
                </a:solidFill>
              </a:rPr>
              <a:t>порядку з урахуванням впливу </a:t>
            </a:r>
            <a:r>
              <a:rPr lang="uk-UA" sz="4000" dirty="0" smtClean="0">
                <a:solidFill>
                  <a:srgbClr val="002060"/>
                </a:solidFill>
              </a:rPr>
              <a:t>даного </a:t>
            </a:r>
            <a:r>
              <a:rPr lang="uk-UA" sz="4000" dirty="0" err="1" smtClean="0">
                <a:solidFill>
                  <a:srgbClr val="002060"/>
                </a:solidFill>
              </a:rPr>
              <a:t>фактора</a:t>
            </a:r>
            <a:r>
              <a:rPr lang="uk-UA" sz="4000" dirty="0" smtClean="0">
                <a:solidFill>
                  <a:srgbClr val="002060"/>
                </a:solidFill>
              </a:rPr>
              <a:t> </a:t>
            </a:r>
            <a:r>
              <a:rPr lang="uk-UA" sz="4000" dirty="0">
                <a:solidFill>
                  <a:srgbClr val="002060"/>
                </a:solidFill>
              </a:rPr>
              <a:t>на їх фармакокінетику.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90712" y="805183"/>
            <a:ext cx="9613861" cy="1080938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3. Подрібнення </a:t>
            </a:r>
            <a:r>
              <a:rPr lang="uk-UA" b="1" dirty="0">
                <a:solidFill>
                  <a:srgbClr val="002060"/>
                </a:solidFill>
              </a:rPr>
              <a:t>лікарських речовин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8645" y="5464535"/>
            <a:ext cx="10480963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Тому необхідна сувора регламентація розмірів частинок речовини при розробці аналітичної нормативної документації (АНД) на лікарські препарати.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438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4</a:t>
            </a:r>
            <a:r>
              <a:rPr lang="uk-UA" b="1" dirty="0" smtClean="0">
                <a:solidFill>
                  <a:srgbClr val="002060"/>
                </a:solidFill>
              </a:rPr>
              <a:t>. Поліморфізм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19137" y="2038643"/>
            <a:ext cx="11695251" cy="3599316"/>
          </a:xfrm>
        </p:spPr>
        <p:txBody>
          <a:bodyPr>
            <a:normAutofit/>
          </a:bodyPr>
          <a:lstStyle/>
          <a:p>
            <a:pPr algn="just"/>
            <a:r>
              <a:rPr lang="uk-UA" sz="3200" b="1" i="1" dirty="0">
                <a:solidFill>
                  <a:srgbClr val="002060"/>
                </a:solidFill>
              </a:rPr>
              <a:t>Поліморфізм</a:t>
            </a:r>
            <a:r>
              <a:rPr lang="uk-UA" sz="3200" dirty="0">
                <a:solidFill>
                  <a:srgbClr val="002060"/>
                </a:solidFill>
              </a:rPr>
              <a:t> (від грецьких слів «</a:t>
            </a:r>
            <a:r>
              <a:rPr lang="uk-UA" sz="3200" dirty="0" err="1">
                <a:solidFill>
                  <a:srgbClr val="002060"/>
                </a:solidFill>
              </a:rPr>
              <a:t>poli</a:t>
            </a:r>
            <a:r>
              <a:rPr lang="uk-UA" sz="3200" dirty="0">
                <a:solidFill>
                  <a:srgbClr val="002060"/>
                </a:solidFill>
              </a:rPr>
              <a:t>» - багато, «</a:t>
            </a:r>
            <a:r>
              <a:rPr lang="uk-UA" sz="3200" dirty="0" err="1">
                <a:solidFill>
                  <a:srgbClr val="002060"/>
                </a:solidFill>
              </a:rPr>
              <a:t>morphe</a:t>
            </a:r>
            <a:r>
              <a:rPr lang="uk-UA" sz="3200" dirty="0">
                <a:solidFill>
                  <a:srgbClr val="002060"/>
                </a:solidFill>
              </a:rPr>
              <a:t>» - форма) - це здатність хімічної речовини утворювати в різних умовах кристалізації кристали, що відрізняються один від одного класом симетрії або формою, фізичними, а іноді і хімічними властивостями.</a:t>
            </a:r>
            <a:endParaRPr lang="ru-RU" sz="3200" dirty="0">
              <a:solidFill>
                <a:srgbClr val="002060"/>
              </a:solidFill>
            </a:endParaRPr>
          </a:p>
          <a:p>
            <a:pPr algn="just"/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ПОЛИМОРФИЗМ • Большая российская энциклопедия - электронная верс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295" y="2107519"/>
            <a:ext cx="6105157" cy="419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17258" y="6185670"/>
            <a:ext cx="3740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Поліморфні модифікації Карбону</a:t>
            </a:r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587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56316"/>
            <a:ext cx="9683836" cy="2920929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Електронно-мікроскопічне </a:t>
            </a:r>
            <a:r>
              <a:rPr lang="uk-UA" dirty="0">
                <a:solidFill>
                  <a:srgbClr val="002060"/>
                </a:solidFill>
              </a:rPr>
              <a:t>дослідження </a:t>
            </a:r>
            <a:r>
              <a:rPr lang="uk-UA" dirty="0" smtClean="0">
                <a:solidFill>
                  <a:srgbClr val="002060"/>
                </a:solidFill>
              </a:rPr>
              <a:t>показало, </a:t>
            </a:r>
            <a:r>
              <a:rPr lang="uk-UA" dirty="0">
                <a:solidFill>
                  <a:srgbClr val="002060"/>
                </a:solidFill>
              </a:rPr>
              <a:t>що </a:t>
            </a:r>
            <a:r>
              <a:rPr lang="uk-UA" b="1" i="1" dirty="0">
                <a:solidFill>
                  <a:srgbClr val="002060"/>
                </a:solidFill>
              </a:rPr>
              <a:t>лікарські речовини в більшості випадків мають кристалічну структуру внаслідок фіксованого розташування атомів в молекулі і спрямованого росту кристалів в певних умовах в процесі кристалізації</a:t>
            </a:r>
            <a:r>
              <a:rPr lang="uk-UA" b="1" i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Будь-яка лікарська </a:t>
            </a:r>
            <a:r>
              <a:rPr lang="uk-UA" dirty="0">
                <a:solidFill>
                  <a:srgbClr val="002060"/>
                </a:solidFill>
              </a:rPr>
              <a:t>речовина в відповідних умовах (розчинник, температура, тиск та інші) кристалізується в певній системі і володіє певними фізико-хімічними характеристиками (розчинність, температура плавлення, питома поверхня, міцність, форма і розмір часток і ін.). При зміні умов речовина кристалізується в іншій системі і володіє іншими фізико-хімічними характеристиками, а відповідно, та іншими показниками біологічної доступності. </a:t>
            </a:r>
            <a:endParaRPr lang="uk-UA" dirty="0" smtClean="0">
              <a:solidFill>
                <a:srgbClr val="002060"/>
              </a:solidFill>
            </a:endParaRPr>
          </a:p>
        </p:txBody>
      </p:sp>
      <p:pic>
        <p:nvPicPr>
          <p:cNvPr id="10242" name="Picture 2" descr="Типи кристалічних ґраток хімічних речовин — урок. Хімія, 11 клас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83836" y="2056316"/>
            <a:ext cx="2508164" cy="233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1673" y="4919008"/>
            <a:ext cx="117902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rgbClr val="002060"/>
                </a:solidFill>
              </a:rPr>
              <a:t>Такі фізичні характеристики порошків в існуючій АНД, як:</a:t>
            </a:r>
          </a:p>
          <a:p>
            <a:pPr marL="342900" indent="-342900" algn="just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«кристалічний», </a:t>
            </a:r>
          </a:p>
          <a:p>
            <a:pPr marL="342900" indent="-342900" algn="just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«дрібнокристалічний», </a:t>
            </a:r>
          </a:p>
          <a:p>
            <a:pPr marL="342900" indent="-342900" algn="just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«аморфний», </a:t>
            </a:r>
          </a:p>
          <a:p>
            <a:pPr marL="342900" indent="-342900" algn="just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«легкий порошок», є достатніми для технологічного процесу, але для виявлення їх впливу на терапевтичну активність потрібні більш точні визначенні, які дає кристалохімія.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4</a:t>
            </a:r>
            <a:r>
              <a:rPr lang="uk-UA" b="1" dirty="0" smtClean="0">
                <a:solidFill>
                  <a:srgbClr val="002060"/>
                </a:solidFill>
              </a:rPr>
              <a:t>. Поліморфізм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xmlns="" val="79526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4</a:t>
            </a:r>
            <a:r>
              <a:rPr lang="uk-UA" b="1" dirty="0" smtClean="0">
                <a:solidFill>
                  <a:srgbClr val="002060"/>
                </a:solidFill>
              </a:rPr>
              <a:t>.1. Кристалографічні системи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731" y="2191400"/>
            <a:ext cx="9253387" cy="443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dirty="0">
                <a:solidFill>
                  <a:srgbClr val="002060"/>
                </a:solidFill>
              </a:rPr>
              <a:t>Існує сім кристалографічних систем (сингоній) </a:t>
            </a: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моноклінна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err="1" smtClean="0">
                <a:solidFill>
                  <a:srgbClr val="002060"/>
                </a:solidFill>
              </a:rPr>
              <a:t>диклінна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тригональна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тетрагональна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гексагональна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ромбічна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endParaRPr lang="uk-UA" sz="2800" dirty="0" smtClean="0">
              <a:solidFill>
                <a:srgbClr val="002060"/>
              </a:solidFill>
            </a:endParaRPr>
          </a:p>
          <a:p>
            <a:r>
              <a:rPr lang="uk-UA" sz="2800" dirty="0" smtClean="0">
                <a:solidFill>
                  <a:srgbClr val="002060"/>
                </a:solidFill>
              </a:rPr>
              <a:t>кубічна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r>
              <a:rPr lang="uk-UA" sz="2800" dirty="0" smtClean="0">
                <a:solidFill>
                  <a:srgbClr val="002060"/>
                </a:solidFill>
              </a:rPr>
              <a:t>які </a:t>
            </a:r>
            <a:r>
              <a:rPr lang="uk-UA" sz="2800" dirty="0">
                <a:solidFill>
                  <a:srgbClr val="002060"/>
                </a:solidFill>
              </a:rPr>
              <a:t>служать для ідентифікації лікарських речовин. </a:t>
            </a:r>
          </a:p>
        </p:txBody>
      </p:sp>
      <p:pic>
        <p:nvPicPr>
          <p:cNvPr id="11266" name="Picture 2" descr="8.6.2. Формула Пуазейл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5797" y="2743200"/>
            <a:ext cx="4482377" cy="303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094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92257758"/>
              </p:ext>
            </p:extLst>
          </p:nvPr>
        </p:nvGraphicFramePr>
        <p:xfrm>
          <a:off x="172018" y="2317173"/>
          <a:ext cx="11559318" cy="438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4</a:t>
            </a:r>
            <a:r>
              <a:rPr lang="uk-UA" b="1" dirty="0" smtClean="0">
                <a:solidFill>
                  <a:srgbClr val="002060"/>
                </a:solidFill>
              </a:rPr>
              <a:t>. Поліморфізм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xmlns="" val="45978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685" y="2191400"/>
            <a:ext cx="11927315" cy="41366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dirty="0">
                <a:solidFill>
                  <a:srgbClr val="002060"/>
                </a:solidFill>
              </a:rPr>
              <a:t>Поліморфні модифікації одного і </a:t>
            </a:r>
            <a:r>
              <a:rPr lang="uk-UA" sz="2800" dirty="0" smtClean="0">
                <a:solidFill>
                  <a:srgbClr val="002060"/>
                </a:solidFill>
              </a:rPr>
              <a:t>тієї ж </a:t>
            </a:r>
            <a:r>
              <a:rPr lang="uk-UA" sz="2800" dirty="0">
                <a:solidFill>
                  <a:srgbClr val="002060"/>
                </a:solidFill>
              </a:rPr>
              <a:t>речовини характеризуються </a:t>
            </a:r>
            <a:r>
              <a:rPr lang="uk-UA" sz="2800" dirty="0" smtClean="0">
                <a:solidFill>
                  <a:srgbClr val="002060"/>
                </a:solidFill>
              </a:rPr>
              <a:t>різними:</a:t>
            </a:r>
          </a:p>
          <a:p>
            <a:pPr algn="just"/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константами стабільності, </a:t>
            </a:r>
            <a:endParaRPr lang="uk-UA" sz="2800" dirty="0" smtClean="0">
              <a:solidFill>
                <a:srgbClr val="002060"/>
              </a:solidFill>
            </a:endParaRPr>
          </a:p>
          <a:p>
            <a:pPr algn="just"/>
            <a:r>
              <a:rPr lang="uk-UA" sz="2800" dirty="0" smtClean="0">
                <a:solidFill>
                  <a:srgbClr val="002060"/>
                </a:solidFill>
              </a:rPr>
              <a:t>температурою </a:t>
            </a:r>
            <a:r>
              <a:rPr lang="uk-UA" sz="2800" dirty="0">
                <a:solidFill>
                  <a:srgbClr val="002060"/>
                </a:solidFill>
              </a:rPr>
              <a:t>фазового переходу, </a:t>
            </a:r>
            <a:endParaRPr lang="uk-UA" sz="2800" dirty="0" smtClean="0">
              <a:solidFill>
                <a:srgbClr val="002060"/>
              </a:solidFill>
            </a:endParaRPr>
          </a:p>
          <a:p>
            <a:pPr algn="just"/>
            <a:r>
              <a:rPr lang="uk-UA" sz="2800" dirty="0" smtClean="0">
                <a:solidFill>
                  <a:srgbClr val="002060"/>
                </a:solidFill>
              </a:rPr>
              <a:t>розчинністю</a:t>
            </a:r>
            <a:r>
              <a:rPr lang="uk-UA" sz="2800" dirty="0">
                <a:solidFill>
                  <a:srgbClr val="002060"/>
                </a:solidFill>
              </a:rPr>
              <a:t>, що в кінцевому підсумку і визначає як стабільність речовини, так і його фармакологічну активність.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uk-UA" sz="2800" dirty="0">
                <a:solidFill>
                  <a:srgbClr val="002060"/>
                </a:solidFill>
              </a:rPr>
              <a:t>Особливе значення має розчинність різних поліморфних модифікацій, так як від неї залежить абсорбція (всмоктування) лікарських речовин.</a:t>
            </a:r>
            <a:endParaRPr lang="ru-RU" sz="2800" dirty="0">
              <a:solidFill>
                <a:srgbClr val="002060"/>
              </a:solidFill>
            </a:endParaRPr>
          </a:p>
          <a:p>
            <a:pPr algn="just"/>
            <a:endParaRPr lang="uk-UA" sz="2800" dirty="0">
              <a:solidFill>
                <a:srgbClr val="00206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4</a:t>
            </a:r>
            <a:r>
              <a:rPr lang="uk-UA" b="1" dirty="0" smtClean="0">
                <a:solidFill>
                  <a:srgbClr val="002060"/>
                </a:solidFill>
              </a:rPr>
              <a:t>. Поліморфізм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xmlns="" val="5425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5.Стереоізомерія 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98482"/>
            <a:ext cx="8814062" cy="4129915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rgbClr val="002060"/>
                </a:solidFill>
              </a:rPr>
              <a:t>В </a:t>
            </a:r>
            <a:r>
              <a:rPr lang="ru-RU" sz="1800" dirty="0" err="1">
                <a:solidFill>
                  <a:srgbClr val="002060"/>
                </a:solidFill>
              </a:rPr>
              <a:t>даний</a:t>
            </a:r>
            <a:r>
              <a:rPr lang="ru-RU" sz="1800" dirty="0">
                <a:solidFill>
                  <a:srgbClr val="002060"/>
                </a:solidFill>
              </a:rPr>
              <a:t> час велика </a:t>
            </a:r>
            <a:r>
              <a:rPr lang="ru-RU" sz="1800" dirty="0" err="1">
                <a:solidFill>
                  <a:srgbClr val="002060"/>
                </a:solidFill>
              </a:rPr>
              <a:t>увага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вчених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приділяється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</a:rPr>
              <a:t>хіральності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>
                <a:solidFill>
                  <a:srgbClr val="002060"/>
                </a:solidFill>
              </a:rPr>
              <a:t>як </a:t>
            </a:r>
            <a:r>
              <a:rPr lang="ru-RU" sz="1800" dirty="0" err="1" smtClean="0">
                <a:solidFill>
                  <a:srgbClr val="002060"/>
                </a:solidFill>
              </a:rPr>
              <a:t>фундаментальної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властивості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біологічних</a:t>
            </a:r>
            <a:r>
              <a:rPr lang="ru-RU" sz="1800" dirty="0">
                <a:solidFill>
                  <a:srgbClr val="002060"/>
                </a:solidFill>
              </a:rPr>
              <a:t> систем. Так, </a:t>
            </a:r>
            <a:r>
              <a:rPr lang="ru-RU" sz="1800" dirty="0" err="1">
                <a:solidFill>
                  <a:srgbClr val="002060"/>
                </a:solidFill>
              </a:rPr>
              <a:t>наприклад</a:t>
            </a:r>
            <a:r>
              <a:rPr lang="ru-RU" sz="1800" dirty="0">
                <a:solidFill>
                  <a:srgbClr val="002060"/>
                </a:solidFill>
              </a:rPr>
              <a:t>, до </a:t>
            </a:r>
            <a:r>
              <a:rPr lang="ru-RU" sz="1800" dirty="0" err="1">
                <a:solidFill>
                  <a:srgbClr val="002060"/>
                </a:solidFill>
              </a:rPr>
              <a:t>останнього</a:t>
            </a:r>
            <a:r>
              <a:rPr lang="ru-RU" sz="1800" dirty="0">
                <a:solidFill>
                  <a:srgbClr val="002060"/>
                </a:solidFill>
              </a:rPr>
              <a:t> часу </a:t>
            </a:r>
            <a:r>
              <a:rPr lang="ru-RU" sz="1800" dirty="0" err="1">
                <a:solidFill>
                  <a:srgbClr val="002060"/>
                </a:solidFill>
              </a:rPr>
              <a:t>амлодипін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використовували</a:t>
            </a:r>
            <a:r>
              <a:rPr lang="ru-RU" sz="1800" dirty="0">
                <a:solidFill>
                  <a:srgbClr val="002060"/>
                </a:solidFill>
              </a:rPr>
              <a:t> у </a:t>
            </a:r>
            <a:r>
              <a:rPr lang="ru-RU" sz="1800" dirty="0" err="1">
                <a:solidFill>
                  <a:srgbClr val="002060"/>
                </a:solidFill>
              </a:rPr>
              <a:t>вигляді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рацемічної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суміші</a:t>
            </a:r>
            <a:r>
              <a:rPr lang="ru-RU" sz="1800" dirty="0">
                <a:solidFill>
                  <a:srgbClr val="002060"/>
                </a:solidFill>
              </a:rPr>
              <a:t> право- і </a:t>
            </a:r>
            <a:r>
              <a:rPr lang="ru-RU" sz="1800" dirty="0" err="1">
                <a:solidFill>
                  <a:srgbClr val="002060"/>
                </a:solidFill>
              </a:rPr>
              <a:t>лівообертаюча</a:t>
            </a:r>
            <a:r>
              <a:rPr lang="ru-RU" sz="1800" dirty="0">
                <a:solidFill>
                  <a:srgbClr val="002060"/>
                </a:solidFill>
              </a:rPr>
              <a:t>. Разом з </a:t>
            </a:r>
            <a:r>
              <a:rPr lang="ru-RU" sz="1800" dirty="0" err="1">
                <a:solidFill>
                  <a:srgbClr val="002060"/>
                </a:solidFill>
              </a:rPr>
              <a:t>тим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встановлено</a:t>
            </a:r>
            <a:r>
              <a:rPr lang="ru-RU" sz="1800" dirty="0">
                <a:solidFill>
                  <a:srgbClr val="002060"/>
                </a:solidFill>
              </a:rPr>
              <a:t>, </a:t>
            </a:r>
            <a:r>
              <a:rPr lang="ru-RU" sz="1800" dirty="0" err="1">
                <a:solidFill>
                  <a:srgbClr val="002060"/>
                </a:solidFill>
              </a:rPr>
              <a:t>що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здатність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блокувати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кальцієві</a:t>
            </a:r>
            <a:r>
              <a:rPr lang="ru-RU" sz="1800" dirty="0">
                <a:solidFill>
                  <a:srgbClr val="002060"/>
                </a:solidFill>
              </a:rPr>
              <a:t> канали </a:t>
            </a:r>
            <a:r>
              <a:rPr lang="de-DE" sz="1800" dirty="0">
                <a:solidFill>
                  <a:srgbClr val="002060"/>
                </a:solidFill>
              </a:rPr>
              <a:t>L-</a:t>
            </a:r>
            <a:r>
              <a:rPr lang="ru-RU" sz="1800" dirty="0">
                <a:solidFill>
                  <a:srgbClr val="002060"/>
                </a:solidFill>
              </a:rPr>
              <a:t>типу </a:t>
            </a:r>
            <a:r>
              <a:rPr lang="ru-RU" sz="1800" dirty="0" err="1">
                <a:solidFill>
                  <a:srgbClr val="002060"/>
                </a:solidFill>
              </a:rPr>
              <a:t>належить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переважно</a:t>
            </a:r>
            <a:r>
              <a:rPr lang="ru-RU" sz="1800" dirty="0">
                <a:solidFill>
                  <a:srgbClr val="002060"/>
                </a:solidFill>
              </a:rPr>
              <a:t> левовращающего </a:t>
            </a:r>
            <a:r>
              <a:rPr lang="de-DE" sz="1800" dirty="0">
                <a:solidFill>
                  <a:srgbClr val="002060"/>
                </a:solidFill>
              </a:rPr>
              <a:t>S-</a:t>
            </a:r>
            <a:r>
              <a:rPr lang="ru-RU" sz="1800" dirty="0" err="1">
                <a:solidFill>
                  <a:srgbClr val="002060"/>
                </a:solidFill>
              </a:rPr>
              <a:t>енантіомер</a:t>
            </a:r>
            <a:r>
              <a:rPr lang="ru-RU" sz="1800" dirty="0">
                <a:solidFill>
                  <a:srgbClr val="002060"/>
                </a:solidFill>
              </a:rPr>
              <a:t>. </a:t>
            </a:r>
            <a:r>
              <a:rPr lang="ru-RU" sz="1800" dirty="0" err="1">
                <a:solidFill>
                  <a:srgbClr val="002060"/>
                </a:solidFill>
              </a:rPr>
              <a:t>Вивчення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амлодипіну</a:t>
            </a:r>
            <a:r>
              <a:rPr lang="ru-RU" sz="1800" dirty="0">
                <a:solidFill>
                  <a:srgbClr val="002060"/>
                </a:solidFill>
              </a:rPr>
              <a:t> показало, </a:t>
            </a:r>
            <a:r>
              <a:rPr lang="ru-RU" sz="1800" dirty="0" err="1">
                <a:solidFill>
                  <a:srgbClr val="002060"/>
                </a:solidFill>
              </a:rPr>
              <a:t>що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приєднання</a:t>
            </a:r>
            <a:r>
              <a:rPr lang="ru-RU" sz="1800" dirty="0">
                <a:solidFill>
                  <a:srgbClr val="002060"/>
                </a:solidFill>
              </a:rPr>
              <a:t> до </a:t>
            </a:r>
            <a:r>
              <a:rPr lang="ru-RU" sz="1800" dirty="0" err="1">
                <a:solidFill>
                  <a:srgbClr val="002060"/>
                </a:solidFill>
              </a:rPr>
              <a:t>дигідропіридиновими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рецепторів</a:t>
            </a:r>
            <a:r>
              <a:rPr lang="ru-RU" sz="1800" dirty="0">
                <a:solidFill>
                  <a:srgbClr val="002060"/>
                </a:solidFill>
              </a:rPr>
              <a:t> є стерео-</a:t>
            </a:r>
            <a:r>
              <a:rPr lang="ru-RU" sz="1800" dirty="0" err="1">
                <a:solidFill>
                  <a:srgbClr val="002060"/>
                </a:solidFill>
              </a:rPr>
              <a:t>селективним</a:t>
            </a:r>
            <a:r>
              <a:rPr lang="ru-RU" sz="1800" dirty="0">
                <a:solidFill>
                  <a:srgbClr val="002060"/>
                </a:solidFill>
              </a:rPr>
              <a:t>, і </a:t>
            </a:r>
            <a:r>
              <a:rPr lang="ru-RU" sz="1800" dirty="0" err="1">
                <a:solidFill>
                  <a:srgbClr val="002060"/>
                </a:solidFill>
              </a:rPr>
              <a:t>зв'язок</a:t>
            </a:r>
            <a:r>
              <a:rPr lang="ru-RU" sz="1800" dirty="0">
                <a:solidFill>
                  <a:srgbClr val="002060"/>
                </a:solidFill>
              </a:rPr>
              <a:t> з </a:t>
            </a:r>
            <a:r>
              <a:rPr lang="de-DE" sz="1800" dirty="0">
                <a:solidFill>
                  <a:srgbClr val="002060"/>
                </a:solidFill>
              </a:rPr>
              <a:t>S (-) </a:t>
            </a:r>
            <a:r>
              <a:rPr lang="ru-RU" sz="1800" dirty="0">
                <a:solidFill>
                  <a:srgbClr val="002060"/>
                </a:solidFill>
              </a:rPr>
              <a:t>изомером </a:t>
            </a:r>
            <a:r>
              <a:rPr lang="ru-RU" sz="1800" dirty="0" err="1">
                <a:solidFill>
                  <a:srgbClr val="002060"/>
                </a:solidFill>
              </a:rPr>
              <a:t>була</a:t>
            </a:r>
            <a:r>
              <a:rPr lang="ru-RU" sz="1800" dirty="0">
                <a:solidFill>
                  <a:srgbClr val="002060"/>
                </a:solidFill>
              </a:rPr>
              <a:t> в 1000 </a:t>
            </a:r>
            <a:r>
              <a:rPr lang="ru-RU" sz="1800" dirty="0" err="1">
                <a:solidFill>
                  <a:srgbClr val="002060"/>
                </a:solidFill>
              </a:rPr>
              <a:t>разів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сильніше</a:t>
            </a:r>
            <a:r>
              <a:rPr lang="ru-RU" sz="1800" dirty="0">
                <a:solidFill>
                  <a:srgbClr val="002060"/>
                </a:solidFill>
              </a:rPr>
              <a:t>, </a:t>
            </a:r>
            <a:r>
              <a:rPr lang="ru-RU" sz="1800" dirty="0" err="1">
                <a:solidFill>
                  <a:srgbClr val="002060"/>
                </a:solidFill>
              </a:rPr>
              <a:t>ніж</a:t>
            </a:r>
            <a:r>
              <a:rPr lang="ru-RU" sz="1800" dirty="0">
                <a:solidFill>
                  <a:srgbClr val="002060"/>
                </a:solidFill>
              </a:rPr>
              <a:t> з </a:t>
            </a:r>
            <a:r>
              <a:rPr lang="de-DE" sz="1800" dirty="0">
                <a:solidFill>
                  <a:srgbClr val="002060"/>
                </a:solidFill>
              </a:rPr>
              <a:t>R (+) </a:t>
            </a:r>
            <a:r>
              <a:rPr lang="ru-RU" sz="1800" dirty="0" err="1">
                <a:solidFill>
                  <a:srgbClr val="002060"/>
                </a:solidFill>
              </a:rPr>
              <a:t>ізомером</a:t>
            </a:r>
            <a:r>
              <a:rPr lang="ru-RU" sz="1800" dirty="0">
                <a:solidFill>
                  <a:srgbClr val="002060"/>
                </a:solidFill>
              </a:rPr>
              <a:t>. </a:t>
            </a:r>
            <a:r>
              <a:rPr lang="ru-RU" sz="1800" dirty="0" err="1">
                <a:solidFill>
                  <a:srgbClr val="002060"/>
                </a:solidFill>
              </a:rPr>
              <a:t>Стереоселективність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рецепторів</a:t>
            </a:r>
            <a:r>
              <a:rPr lang="ru-RU" sz="1800" dirty="0">
                <a:solidFill>
                  <a:srgbClr val="002060"/>
                </a:solidFill>
              </a:rPr>
              <a:t> до </a:t>
            </a:r>
            <a:r>
              <a:rPr lang="de-DE" sz="1800" dirty="0">
                <a:solidFill>
                  <a:srgbClr val="002060"/>
                </a:solidFill>
              </a:rPr>
              <a:t>S (-) </a:t>
            </a:r>
            <a:r>
              <a:rPr lang="ru-RU" sz="1800" dirty="0">
                <a:solidFill>
                  <a:srgbClr val="002060"/>
                </a:solidFill>
              </a:rPr>
              <a:t>та </a:t>
            </a:r>
            <a:r>
              <a:rPr lang="de-DE" sz="1800" dirty="0">
                <a:solidFill>
                  <a:srgbClr val="002060"/>
                </a:solidFill>
              </a:rPr>
              <a:t>R (+) </a:t>
            </a:r>
            <a:r>
              <a:rPr lang="ru-RU" sz="1800" dirty="0" err="1">
                <a:solidFill>
                  <a:srgbClr val="002060"/>
                </a:solidFill>
              </a:rPr>
              <a:t>ізомерів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пояснює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відмінності</a:t>
            </a:r>
            <a:r>
              <a:rPr lang="ru-RU" sz="1800" dirty="0">
                <a:solidFill>
                  <a:srgbClr val="002060"/>
                </a:solidFill>
              </a:rPr>
              <a:t> в </a:t>
            </a:r>
            <a:r>
              <a:rPr lang="ru-RU" sz="1800" dirty="0" err="1">
                <a:solidFill>
                  <a:srgbClr val="002060"/>
                </a:solidFill>
              </a:rPr>
              <a:t>кліренсі</a:t>
            </a:r>
            <a:r>
              <a:rPr lang="ru-RU" sz="1800" dirty="0">
                <a:solidFill>
                  <a:srgbClr val="002060"/>
                </a:solidFill>
              </a:rPr>
              <a:t>, </a:t>
            </a:r>
            <a:r>
              <a:rPr lang="ru-RU" sz="1800" dirty="0" err="1">
                <a:solidFill>
                  <a:srgbClr val="002060"/>
                </a:solidFill>
              </a:rPr>
              <a:t>біодоступності</a:t>
            </a:r>
            <a:r>
              <a:rPr lang="ru-RU" sz="1800" dirty="0">
                <a:solidFill>
                  <a:srgbClr val="002060"/>
                </a:solidFill>
              </a:rPr>
              <a:t> та </a:t>
            </a:r>
            <a:r>
              <a:rPr lang="ru-RU" sz="1800" dirty="0" err="1">
                <a:solidFill>
                  <a:srgbClr val="002060"/>
                </a:solidFill>
              </a:rPr>
              <a:t>клінічної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активності</a:t>
            </a:r>
            <a:r>
              <a:rPr lang="ru-RU" sz="1800" dirty="0">
                <a:solidFill>
                  <a:srgbClr val="002060"/>
                </a:solidFill>
              </a:rPr>
              <a:t> препарату. </a:t>
            </a:r>
            <a:r>
              <a:rPr lang="ru-RU" sz="1800" dirty="0" err="1">
                <a:solidFill>
                  <a:srgbClr val="002060"/>
                </a:solidFill>
              </a:rPr>
              <a:t>Застосування</a:t>
            </a:r>
            <a:r>
              <a:rPr lang="ru-RU" sz="1800" dirty="0">
                <a:solidFill>
                  <a:srgbClr val="002060"/>
                </a:solidFill>
              </a:rPr>
              <a:t> чистого левовращающего </a:t>
            </a:r>
            <a:r>
              <a:rPr lang="ru-RU" sz="1800" dirty="0" err="1">
                <a:solidFill>
                  <a:srgbClr val="002060"/>
                </a:solidFill>
              </a:rPr>
              <a:t>фармакологічно</a:t>
            </a:r>
            <a:r>
              <a:rPr lang="ru-RU" sz="1800" dirty="0">
                <a:solidFill>
                  <a:srgbClr val="002060"/>
                </a:solidFill>
              </a:rPr>
              <a:t> активного </a:t>
            </a:r>
            <a:r>
              <a:rPr lang="de-DE" sz="1800" dirty="0">
                <a:solidFill>
                  <a:srgbClr val="002060"/>
                </a:solidFill>
              </a:rPr>
              <a:t>S (-) </a:t>
            </a:r>
            <a:r>
              <a:rPr lang="ru-RU" sz="1800" dirty="0" err="1">
                <a:solidFill>
                  <a:srgbClr val="002060"/>
                </a:solidFill>
              </a:rPr>
              <a:t>ізомеру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амлодипіну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замість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рацемічної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суміші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має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важливі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переваги</a:t>
            </a:r>
            <a:r>
              <a:rPr lang="ru-RU" sz="1800" dirty="0">
                <a:solidFill>
                  <a:srgbClr val="002060"/>
                </a:solidFill>
              </a:rPr>
              <a:t>, </a:t>
            </a:r>
            <a:r>
              <a:rPr lang="ru-RU" sz="1800" dirty="0" err="1">
                <a:solidFill>
                  <a:srgbClr val="002060"/>
                </a:solidFill>
              </a:rPr>
              <a:t>адже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необхідна</a:t>
            </a:r>
            <a:r>
              <a:rPr lang="ru-RU" sz="1800" dirty="0">
                <a:solidFill>
                  <a:srgbClr val="002060"/>
                </a:solidFill>
              </a:rPr>
              <a:t> доза і системна </a:t>
            </a:r>
            <a:r>
              <a:rPr lang="ru-RU" sz="1800" dirty="0" err="1">
                <a:solidFill>
                  <a:srgbClr val="002060"/>
                </a:solidFill>
              </a:rPr>
              <a:t>токсичність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можуть</a:t>
            </a:r>
            <a:r>
              <a:rPr lang="ru-RU" sz="1800" dirty="0">
                <a:solidFill>
                  <a:srgbClr val="002060"/>
                </a:solidFill>
              </a:rPr>
              <a:t> бути </a:t>
            </a:r>
            <a:r>
              <a:rPr lang="ru-RU" sz="1800" dirty="0" err="1">
                <a:solidFill>
                  <a:srgbClr val="002060"/>
                </a:solidFill>
              </a:rPr>
              <a:t>знижені</a:t>
            </a:r>
            <a:r>
              <a:rPr lang="ru-RU" sz="1800" dirty="0">
                <a:solidFill>
                  <a:srgbClr val="002060"/>
                </a:solidFill>
              </a:rPr>
              <a:t>.</a:t>
            </a:r>
            <a:endParaRPr lang="uk-UA" sz="1800" dirty="0">
              <a:solidFill>
                <a:srgbClr val="002060"/>
              </a:solidFill>
            </a:endParaRPr>
          </a:p>
        </p:txBody>
      </p:sp>
      <p:pic>
        <p:nvPicPr>
          <p:cNvPr id="1030" name="Picture 6" descr="Хиральность в химических соединениях: почему «зеркальные» молекулы  действуют так по-разному и как это используют в фармакологии — Нож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4062" y="2092749"/>
            <a:ext cx="3326593" cy="232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)-(-)-амлодипина камзилат или его гидрат и фармацевтическая композиция,  включающая и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4556" y="5027746"/>
            <a:ext cx="5700970" cy="183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796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6. РОЗЧИННІСТЬ РЕЧОВИН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430" y="2181010"/>
            <a:ext cx="11664080" cy="4541908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Рідини класифікують на полярні, </a:t>
            </a:r>
            <a:r>
              <a:rPr lang="uk-UA" dirty="0" err="1">
                <a:solidFill>
                  <a:srgbClr val="002060"/>
                </a:solidFill>
              </a:rPr>
              <a:t>напівполярні</a:t>
            </a:r>
            <a:r>
              <a:rPr lang="uk-UA" dirty="0">
                <a:solidFill>
                  <a:srgbClr val="002060"/>
                </a:solidFill>
              </a:rPr>
              <a:t> й неполярні. Залежно від хімічної природи лікарської речовини і розчинника, енергії взаємодії в рідких лікарських формах утворюються іонні, молекулярно-дисперсні системи або </a:t>
            </a:r>
            <a:r>
              <a:rPr lang="uk-UA" dirty="0" err="1">
                <a:solidFill>
                  <a:srgbClr val="002060"/>
                </a:solidFill>
              </a:rPr>
              <a:t>грубодисперсні</a:t>
            </a:r>
            <a:r>
              <a:rPr lang="uk-UA" dirty="0">
                <a:solidFill>
                  <a:srgbClr val="002060"/>
                </a:solidFill>
              </a:rPr>
              <a:t> суспензії. У процесі приготування можуть спостерігатися </a:t>
            </a:r>
            <a:r>
              <a:rPr lang="uk-UA" dirty="0" err="1">
                <a:solidFill>
                  <a:srgbClr val="002060"/>
                </a:solidFill>
              </a:rPr>
              <a:t>екзо</a:t>
            </a:r>
            <a:r>
              <a:rPr lang="uk-UA" dirty="0">
                <a:solidFill>
                  <a:srgbClr val="002060"/>
                </a:solidFill>
              </a:rPr>
              <a:t>-або ендотермічні явища, контракція. </a:t>
            </a:r>
            <a:endParaRPr lang="uk-UA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Зазвичай більш розчинні речовини швидше вивільнюється з лікарських форм, швидше всмоктуються, швидке проявляють лікувальну дію. У той же час для </a:t>
            </a:r>
            <a:r>
              <a:rPr lang="uk-UA" dirty="0" err="1">
                <a:solidFill>
                  <a:srgbClr val="002060"/>
                </a:solidFill>
              </a:rPr>
              <a:t>пролонгування</a:t>
            </a:r>
            <a:r>
              <a:rPr lang="uk-UA" dirty="0">
                <a:solidFill>
                  <a:srgbClr val="002060"/>
                </a:solidFill>
              </a:rPr>
              <a:t> дії більш придатні важкорозчинні лікарські речовини. Щоб отримати такі лікарські речовини, іноді створюють середовище, в якій препарат не розчиняється. </a:t>
            </a:r>
            <a:r>
              <a:rPr lang="uk-UA" i="1" dirty="0">
                <a:solidFill>
                  <a:srgbClr val="002060"/>
                </a:solidFill>
              </a:rPr>
              <a:t>Наприклад, при призначенні розчину естрадіолу </a:t>
            </a:r>
            <a:r>
              <a:rPr lang="uk-UA" i="1" dirty="0" err="1">
                <a:solidFill>
                  <a:srgbClr val="002060"/>
                </a:solidFill>
              </a:rPr>
              <a:t>бензоату</a:t>
            </a:r>
            <a:r>
              <a:rPr lang="uk-UA" i="1" dirty="0">
                <a:solidFill>
                  <a:srgbClr val="002060"/>
                </a:solidFill>
              </a:rPr>
              <a:t> в маслі препарат надає терапевтичний ефект протягом трьох діб, а при введенні його у вигляді водяної суспензії - близько трьох тижнів.</a:t>
            </a:r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177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6.1. Кілька </a:t>
            </a:r>
            <a:r>
              <a:rPr lang="uk-UA" dirty="0">
                <a:solidFill>
                  <a:srgbClr val="002060"/>
                </a:solidFill>
              </a:rPr>
              <a:t>шляхів підвищення розчинності важкорозчинних речовин і тим самим </a:t>
            </a:r>
            <a:r>
              <a:rPr lang="uk-UA" dirty="0" err="1">
                <a:solidFill>
                  <a:srgbClr val="002060"/>
                </a:solidFill>
              </a:rPr>
              <a:t>біодоступності</a:t>
            </a:r>
            <a:r>
              <a:rPr lang="uk-UA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93" y="2016361"/>
            <a:ext cx="11791343" cy="4733231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1500" dirty="0" smtClean="0">
                <a:solidFill>
                  <a:srgbClr val="002060"/>
                </a:solidFill>
              </a:rPr>
              <a:t>1</a:t>
            </a:r>
            <a:r>
              <a:rPr lang="uk-UA" sz="1500" dirty="0">
                <a:solidFill>
                  <a:srgbClr val="002060"/>
                </a:solidFill>
              </a:rPr>
              <a:t>. За допомогою </a:t>
            </a:r>
            <a:r>
              <a:rPr lang="uk-UA" sz="1500" dirty="0" err="1">
                <a:solidFill>
                  <a:srgbClr val="002060"/>
                </a:solidFill>
              </a:rPr>
              <a:t>солюбілізації</a:t>
            </a:r>
            <a:r>
              <a:rPr lang="uk-UA" sz="1500" dirty="0">
                <a:solidFill>
                  <a:srgbClr val="002060"/>
                </a:solidFill>
              </a:rPr>
              <a:t>, яка визначається як процес мимовільного переходу в стійкий розчин з допомогою ПАР нерозчинних або важкорозчинних в даному розчиннику сполук. У вітчизняній літературі цей процес ще називається </a:t>
            </a:r>
            <a:r>
              <a:rPr lang="uk-UA" sz="1500" dirty="0" smtClean="0">
                <a:solidFill>
                  <a:srgbClr val="002060"/>
                </a:solidFill>
              </a:rPr>
              <a:t>колоїдною </a:t>
            </a:r>
            <a:r>
              <a:rPr lang="uk-UA" sz="1500" dirty="0">
                <a:solidFill>
                  <a:srgbClr val="002060"/>
                </a:solidFill>
              </a:rPr>
              <a:t>або пов’язаною розчинністю.</a:t>
            </a:r>
            <a:endParaRPr lang="ru-RU" sz="1500" dirty="0">
              <a:solidFill>
                <a:srgbClr val="00206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1500" dirty="0">
                <a:solidFill>
                  <a:srgbClr val="002060"/>
                </a:solidFill>
              </a:rPr>
              <a:t>2. З використанням індивідуальних або змішаних розчинників (</a:t>
            </a:r>
            <a:r>
              <a:rPr lang="uk-UA" sz="1500" dirty="0" err="1">
                <a:solidFill>
                  <a:srgbClr val="002060"/>
                </a:solidFill>
              </a:rPr>
              <a:t>бензилбензоат</a:t>
            </a:r>
            <a:r>
              <a:rPr lang="uk-UA" sz="1500" dirty="0">
                <a:solidFill>
                  <a:srgbClr val="002060"/>
                </a:solidFill>
              </a:rPr>
              <a:t>, спирт </a:t>
            </a:r>
            <a:r>
              <a:rPr lang="uk-UA" sz="1500" dirty="0" err="1">
                <a:solidFill>
                  <a:srgbClr val="002060"/>
                </a:solidFill>
              </a:rPr>
              <a:t>бензиловий</a:t>
            </a:r>
            <a:r>
              <a:rPr lang="uk-UA" sz="1500" dirty="0">
                <a:solidFill>
                  <a:srgbClr val="002060"/>
                </a:solidFill>
              </a:rPr>
              <a:t>, </a:t>
            </a:r>
            <a:r>
              <a:rPr lang="uk-UA" sz="1500" dirty="0" err="1">
                <a:solidFill>
                  <a:srgbClr val="002060"/>
                </a:solidFill>
              </a:rPr>
              <a:t>пропіленгліколь</a:t>
            </a:r>
            <a:r>
              <a:rPr lang="uk-UA" sz="1500" dirty="0">
                <a:solidFill>
                  <a:srgbClr val="002060"/>
                </a:solidFill>
              </a:rPr>
              <a:t>, </a:t>
            </a:r>
            <a:r>
              <a:rPr lang="uk-UA" sz="1500" dirty="0" err="1">
                <a:solidFill>
                  <a:srgbClr val="002060"/>
                </a:solidFill>
              </a:rPr>
              <a:t>поліетиленгліколь</a:t>
            </a:r>
            <a:r>
              <a:rPr lang="uk-UA" sz="1500" dirty="0">
                <a:solidFill>
                  <a:srgbClr val="002060"/>
                </a:solidFill>
              </a:rPr>
              <a:t>, етилцелюлоза, </a:t>
            </a:r>
            <a:r>
              <a:rPr lang="uk-UA" sz="1500" dirty="0" err="1">
                <a:solidFill>
                  <a:srgbClr val="002060"/>
                </a:solidFill>
              </a:rPr>
              <a:t>димексид</a:t>
            </a:r>
            <a:r>
              <a:rPr lang="uk-UA" sz="1500" dirty="0">
                <a:solidFill>
                  <a:srgbClr val="002060"/>
                </a:solidFill>
              </a:rPr>
              <a:t>, гліцерин та ін.).</a:t>
            </a:r>
            <a:endParaRPr lang="ru-RU" sz="1500" dirty="0">
              <a:solidFill>
                <a:srgbClr val="00206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1500" dirty="0">
                <a:solidFill>
                  <a:srgbClr val="002060"/>
                </a:solidFill>
              </a:rPr>
              <a:t>3. З використанням </a:t>
            </a:r>
            <a:r>
              <a:rPr lang="uk-UA" sz="1500" dirty="0" err="1" smtClean="0">
                <a:solidFill>
                  <a:srgbClr val="002060"/>
                </a:solidFill>
              </a:rPr>
              <a:t>гідротропу</a:t>
            </a:r>
            <a:r>
              <a:rPr lang="uk-UA" sz="1500" dirty="0" smtClean="0">
                <a:solidFill>
                  <a:srgbClr val="002060"/>
                </a:solidFill>
              </a:rPr>
              <a:t>, який </a:t>
            </a:r>
            <a:r>
              <a:rPr lang="uk-UA" sz="1500" dirty="0">
                <a:solidFill>
                  <a:srgbClr val="002060"/>
                </a:solidFill>
              </a:rPr>
              <a:t>забезпечує отримання гідрофільних комплексів з органічними речовинами, що містять </a:t>
            </a:r>
            <a:r>
              <a:rPr lang="uk-UA" sz="1500" dirty="0" err="1">
                <a:solidFill>
                  <a:srgbClr val="002060"/>
                </a:solidFill>
              </a:rPr>
              <a:t>електронодонорні</a:t>
            </a:r>
            <a:r>
              <a:rPr lang="uk-UA" sz="1500" dirty="0">
                <a:solidFill>
                  <a:srgbClr val="002060"/>
                </a:solidFill>
              </a:rPr>
              <a:t> </a:t>
            </a:r>
            <a:r>
              <a:rPr lang="uk-UA" sz="1500" dirty="0" smtClean="0">
                <a:solidFill>
                  <a:srgbClr val="002060"/>
                </a:solidFill>
              </a:rPr>
              <a:t>замісники </a:t>
            </a:r>
            <a:r>
              <a:rPr lang="uk-UA" sz="1500" dirty="0">
                <a:solidFill>
                  <a:srgbClr val="002060"/>
                </a:solidFill>
              </a:rPr>
              <a:t>- полярні радикали. Прикладами </a:t>
            </a:r>
            <a:r>
              <a:rPr lang="uk-UA" sz="1500" dirty="0" err="1" smtClean="0">
                <a:solidFill>
                  <a:srgbClr val="002060"/>
                </a:solidFill>
              </a:rPr>
              <a:t>гідротропні</a:t>
            </a:r>
            <a:r>
              <a:rPr lang="uk-UA" sz="1500" dirty="0" smtClean="0">
                <a:solidFill>
                  <a:srgbClr val="002060"/>
                </a:solidFill>
              </a:rPr>
              <a:t> </a:t>
            </a:r>
            <a:r>
              <a:rPr lang="uk-UA" sz="1500" dirty="0">
                <a:solidFill>
                  <a:srgbClr val="002060"/>
                </a:solidFill>
              </a:rPr>
              <a:t>речовин можуть служити натрію </a:t>
            </a:r>
            <a:r>
              <a:rPr lang="uk-UA" sz="1500" dirty="0" err="1">
                <a:solidFill>
                  <a:srgbClr val="002060"/>
                </a:solidFill>
              </a:rPr>
              <a:t>саліцилат</a:t>
            </a:r>
            <a:r>
              <a:rPr lang="uk-UA" sz="1500" dirty="0">
                <a:solidFill>
                  <a:srgbClr val="002060"/>
                </a:solidFill>
              </a:rPr>
              <a:t>, натрію </a:t>
            </a:r>
            <a:r>
              <a:rPr lang="uk-UA" sz="1500" dirty="0" err="1">
                <a:solidFill>
                  <a:srgbClr val="002060"/>
                </a:solidFill>
              </a:rPr>
              <a:t>бензоат</a:t>
            </a:r>
            <a:r>
              <a:rPr lang="uk-UA" sz="1500" dirty="0">
                <a:solidFill>
                  <a:srgbClr val="002060"/>
                </a:solidFill>
              </a:rPr>
              <a:t>, </a:t>
            </a:r>
            <a:r>
              <a:rPr lang="uk-UA" sz="1500" dirty="0" err="1">
                <a:solidFill>
                  <a:srgbClr val="002060"/>
                </a:solidFill>
              </a:rPr>
              <a:t>гексаметилентетрамін</a:t>
            </a:r>
            <a:r>
              <a:rPr lang="uk-UA" sz="1500" dirty="0">
                <a:solidFill>
                  <a:srgbClr val="002060"/>
                </a:solidFill>
              </a:rPr>
              <a:t>, новокаїн, антипірин, сечовина, гліцерин, амінокислоти, оксикислоти, протеїни та ін.</a:t>
            </a:r>
            <a:endParaRPr lang="ru-RU" sz="1500" dirty="0">
              <a:solidFill>
                <a:srgbClr val="00206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1500" dirty="0">
                <a:solidFill>
                  <a:srgbClr val="002060"/>
                </a:solidFill>
              </a:rPr>
              <a:t>4. Шляхом утворення солей і комплексів:</a:t>
            </a:r>
            <a:endParaRPr lang="ru-RU" sz="1500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500" dirty="0" smtClean="0">
                <a:solidFill>
                  <a:srgbClr val="002060"/>
                </a:solidFill>
              </a:rPr>
              <a:t>а) </a:t>
            </a:r>
            <a:r>
              <a:rPr lang="uk-UA" sz="1500" dirty="0">
                <a:solidFill>
                  <a:srgbClr val="002060"/>
                </a:solidFill>
              </a:rPr>
              <a:t>важкорозчинні речовини: підстави, кисла форма сполук у лугу або з натрію гідрокарбонатом переходить в легкорозчинну сіль. Таким чином можна перевести в розчинні сполуки фенобарбітал, норсульфазол, стрептоцид, </a:t>
            </a:r>
            <a:r>
              <a:rPr lang="uk-UA" sz="1500" dirty="0" err="1">
                <a:solidFill>
                  <a:srgbClr val="002060"/>
                </a:solidFill>
              </a:rPr>
              <a:t>осарсол</a:t>
            </a:r>
            <a:r>
              <a:rPr lang="uk-UA" sz="1500" dirty="0">
                <a:solidFill>
                  <a:srgbClr val="002060"/>
                </a:solidFill>
              </a:rPr>
              <a:t> та інші речовини;</a:t>
            </a:r>
            <a:endParaRPr lang="ru-RU" sz="1500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500" dirty="0">
                <a:solidFill>
                  <a:srgbClr val="002060"/>
                </a:solidFill>
              </a:rPr>
              <a:t>б) отримання водних розчинів йоду з допомогою легкорозчинних комплексів йоду з йодидами лужних металів;</a:t>
            </a:r>
            <a:endParaRPr lang="ru-RU" sz="1500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500" dirty="0">
                <a:solidFill>
                  <a:srgbClr val="002060"/>
                </a:solidFill>
              </a:rPr>
              <a:t>в</a:t>
            </a:r>
            <a:r>
              <a:rPr lang="uk-UA" sz="1500" dirty="0" smtClean="0">
                <a:solidFill>
                  <a:srgbClr val="002060"/>
                </a:solidFill>
              </a:rPr>
              <a:t>) </a:t>
            </a:r>
            <a:r>
              <a:rPr lang="uk-UA" sz="1500" dirty="0">
                <a:solidFill>
                  <a:srgbClr val="002060"/>
                </a:solidFill>
              </a:rPr>
              <a:t>для отримання водних розчинів </a:t>
            </a:r>
            <a:r>
              <a:rPr lang="uk-UA" sz="1500" dirty="0" err="1">
                <a:solidFill>
                  <a:srgbClr val="002060"/>
                </a:solidFill>
              </a:rPr>
              <a:t>поліенових</a:t>
            </a:r>
            <a:r>
              <a:rPr lang="uk-UA" sz="1500" dirty="0">
                <a:solidFill>
                  <a:srgbClr val="002060"/>
                </a:solidFill>
              </a:rPr>
              <a:t> антибіотиків (ністатину, леворин і ін.) використовують </a:t>
            </a:r>
            <a:r>
              <a:rPr lang="uk-UA" sz="1500" dirty="0" err="1">
                <a:solidFill>
                  <a:srgbClr val="002060"/>
                </a:solidFill>
              </a:rPr>
              <a:t>полівінілпіролідон</a:t>
            </a:r>
            <a:r>
              <a:rPr lang="uk-UA" sz="1500" dirty="0">
                <a:solidFill>
                  <a:srgbClr val="002060"/>
                </a:solidFill>
              </a:rPr>
              <a:t>, з яким вони утворюють комплексні сполуки, де нерозчинний у воді речовина і </a:t>
            </a:r>
            <a:r>
              <a:rPr lang="uk-UA" sz="1500" dirty="0" err="1">
                <a:solidFill>
                  <a:srgbClr val="002060"/>
                </a:solidFill>
              </a:rPr>
              <a:t>солюбілізатор</a:t>
            </a:r>
            <a:r>
              <a:rPr lang="uk-UA" sz="1500" dirty="0">
                <a:solidFill>
                  <a:srgbClr val="002060"/>
                </a:solidFill>
              </a:rPr>
              <a:t> пов'язані </a:t>
            </a:r>
            <a:r>
              <a:rPr lang="uk-UA" sz="1500" dirty="0" err="1">
                <a:solidFill>
                  <a:srgbClr val="002060"/>
                </a:solidFill>
              </a:rPr>
              <a:t>коордінатівной</a:t>
            </a:r>
            <a:r>
              <a:rPr lang="uk-UA" sz="1500" dirty="0">
                <a:solidFill>
                  <a:srgbClr val="002060"/>
                </a:solidFill>
              </a:rPr>
              <a:t> зв'язком. Ці комплекси добре розчинні у воді. Розпочаті в цьому напрямку наукові дослідження дозволяють розкривати нові закономірності щодо «лікарська речовина - допоміжна речовина» в складних фізико-хімічних системах, якими є лікарські препарати.</a:t>
            </a:r>
            <a:endParaRPr lang="ru-RU" sz="1500" dirty="0">
              <a:solidFill>
                <a:srgbClr val="00206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1500" dirty="0" smtClean="0">
                <a:solidFill>
                  <a:srgbClr val="002060"/>
                </a:solidFill>
              </a:rPr>
              <a:t>5.Синтетичний </a:t>
            </a:r>
            <a:r>
              <a:rPr lang="uk-UA" sz="1500" dirty="0">
                <a:solidFill>
                  <a:srgbClr val="002060"/>
                </a:solidFill>
              </a:rPr>
              <a:t>шлях - введення в структуру молекули гідрофільних груп: -ОН; -СООН; -СН2-СООН; -СН2ОН. Приклад: </a:t>
            </a:r>
            <a:r>
              <a:rPr lang="uk-UA" sz="1500" dirty="0" err="1">
                <a:solidFill>
                  <a:srgbClr val="002060"/>
                </a:solidFill>
              </a:rPr>
              <a:t>унітіол</a:t>
            </a:r>
            <a:r>
              <a:rPr lang="uk-UA" sz="1500" dirty="0">
                <a:solidFill>
                  <a:srgbClr val="002060"/>
                </a:solidFill>
              </a:rPr>
              <a:t>.</a:t>
            </a:r>
            <a:endParaRPr lang="ru-RU" sz="1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371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7. СТУПІНЬ ІОНІЗАЦІЇ РЕЧОВИНИ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581" y="2249324"/>
            <a:ext cx="10885866" cy="3599316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При всмоктуванні препарату в шлунково-кишковому тракту велику роль відіграє </a:t>
            </a:r>
            <a:r>
              <a:rPr lang="uk-UA" b="1" u="sng" dirty="0">
                <a:solidFill>
                  <a:srgbClr val="002060"/>
                </a:solidFill>
              </a:rPr>
              <a:t>ступінь іонізації речовини</a:t>
            </a:r>
            <a:r>
              <a:rPr lang="uk-UA" dirty="0">
                <a:solidFill>
                  <a:srgbClr val="002060"/>
                </a:solidFill>
              </a:rPr>
              <a:t>. Залежно від концентрації водневих іонів лікарської речовини можуть бути в іонізованої або неіонізованій формі. Показник </a:t>
            </a:r>
            <a:r>
              <a:rPr lang="uk-UA" dirty="0" err="1">
                <a:solidFill>
                  <a:srgbClr val="002060"/>
                </a:solidFill>
              </a:rPr>
              <a:t>рН</a:t>
            </a:r>
            <a:r>
              <a:rPr lang="uk-UA" dirty="0">
                <a:solidFill>
                  <a:srgbClr val="002060"/>
                </a:solidFill>
              </a:rPr>
              <a:t> впливає також на розчинність, коефіцієнт розподілу лікарських речовин, мембранний потенціал і поверхневу активність.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Безводні лікарські речовини і кристалогідрати мають різну розчинність, що призводить до змінення їх фармакологічної дії. Наприклад, швидше розчиняються безводні форми кофеїну, </a:t>
            </a:r>
            <a:r>
              <a:rPr lang="uk-UA" dirty="0" err="1">
                <a:solidFill>
                  <a:srgbClr val="002060"/>
                </a:solidFill>
              </a:rPr>
              <a:t>ампіциліну</a:t>
            </a:r>
            <a:r>
              <a:rPr lang="uk-UA" dirty="0">
                <a:solidFill>
                  <a:srgbClr val="002060"/>
                </a:solidFill>
              </a:rPr>
              <a:t>, теофіліну в порівнянні з їх кристалогідрату, а відповідно, і швидше всмоктуються.</a:t>
            </a:r>
            <a:br>
              <a:rPr lang="uk-UA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145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Завдання для самоперевірки вихідного рівня знань-вмінь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1. Поняття фізичний стан. Які параметри розуміють під фізичним станом.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2. Подрібнення лікарських речовин.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3. Вплив величини частинок на терапевтичну активність.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4. Поліморфізм та поліморфні модифікації.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5. Шляхи підвищення розчинності важкорозчинних речовин і тим самим </a:t>
            </a:r>
            <a:r>
              <a:rPr lang="uk-UA" dirty="0" err="1">
                <a:solidFill>
                  <a:srgbClr val="002060"/>
                </a:solidFill>
              </a:rPr>
              <a:t>біодоступності</a:t>
            </a:r>
            <a:r>
              <a:rPr lang="uk-UA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2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2060"/>
                </a:solidFill>
              </a:rPr>
              <a:t>Основна література</a:t>
            </a:r>
            <a:r>
              <a:rPr lang="uk-UA" b="1" i="1" dirty="0" smtClean="0">
                <a:solidFill>
                  <a:srgbClr val="002060"/>
                </a:solidFill>
              </a:rPr>
              <a:t>:</a:t>
            </a:r>
            <a:endParaRPr lang="uk-UA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10633301" cy="4047302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1</a:t>
            </a:r>
            <a:r>
              <a:rPr lang="uk-UA" dirty="0">
                <a:solidFill>
                  <a:srgbClr val="002060"/>
                </a:solidFill>
              </a:rPr>
              <a:t>. </a:t>
            </a:r>
            <a:r>
              <a:rPr lang="uk-UA" dirty="0" err="1">
                <a:solidFill>
                  <a:srgbClr val="002060"/>
                </a:solidFill>
              </a:rPr>
              <a:t>Біофармація</a:t>
            </a:r>
            <a:r>
              <a:rPr lang="uk-UA" dirty="0">
                <a:solidFill>
                  <a:srgbClr val="002060"/>
                </a:solidFill>
              </a:rPr>
              <a:t>: </a:t>
            </a:r>
            <a:r>
              <a:rPr lang="uk-UA" dirty="0" err="1" smtClean="0">
                <a:solidFill>
                  <a:srgbClr val="002060"/>
                </a:solidFill>
              </a:rPr>
              <a:t>Підр</a:t>
            </a:r>
            <a:r>
              <a:rPr lang="uk-UA" dirty="0" smtClean="0">
                <a:solidFill>
                  <a:srgbClr val="002060"/>
                </a:solidFill>
              </a:rPr>
              <a:t>. </a:t>
            </a:r>
            <a:r>
              <a:rPr lang="uk-UA" dirty="0">
                <a:solidFill>
                  <a:srgbClr val="002060"/>
                </a:solidFill>
              </a:rPr>
              <a:t>для </a:t>
            </a:r>
            <a:r>
              <a:rPr lang="uk-UA" dirty="0" err="1">
                <a:solidFill>
                  <a:srgbClr val="002060"/>
                </a:solidFill>
              </a:rPr>
              <a:t>студ</a:t>
            </a:r>
            <a:r>
              <a:rPr lang="uk-UA" dirty="0">
                <a:solidFill>
                  <a:srgbClr val="002060"/>
                </a:solidFill>
              </a:rPr>
              <a:t>. </a:t>
            </a:r>
            <a:r>
              <a:rPr lang="uk-UA" dirty="0" err="1">
                <a:solidFill>
                  <a:srgbClr val="002060"/>
                </a:solidFill>
              </a:rPr>
              <a:t>фармац</a:t>
            </a:r>
            <a:r>
              <a:rPr lang="uk-UA" dirty="0">
                <a:solidFill>
                  <a:srgbClr val="002060"/>
                </a:solidFill>
              </a:rPr>
              <a:t>. вузів і фак. / </a:t>
            </a:r>
            <a:r>
              <a:rPr lang="uk-UA" dirty="0" err="1">
                <a:solidFill>
                  <a:srgbClr val="002060"/>
                </a:solidFill>
              </a:rPr>
              <a:t>А.І.Тіхонов</a:t>
            </a:r>
            <a:r>
              <a:rPr lang="uk-UA" dirty="0">
                <a:solidFill>
                  <a:srgbClr val="002060"/>
                </a:solidFill>
              </a:rPr>
              <a:t>, Т.Г. </a:t>
            </a:r>
            <a:r>
              <a:rPr lang="uk-UA" dirty="0" err="1">
                <a:solidFill>
                  <a:srgbClr val="002060"/>
                </a:solidFill>
              </a:rPr>
              <a:t>Ярних</a:t>
            </a:r>
            <a:r>
              <a:rPr lang="uk-UA" dirty="0">
                <a:solidFill>
                  <a:srgbClr val="002060"/>
                </a:solidFill>
              </a:rPr>
              <a:t>, І.А. </a:t>
            </a:r>
            <a:r>
              <a:rPr lang="uk-UA" dirty="0" err="1">
                <a:solidFill>
                  <a:srgbClr val="002060"/>
                </a:solidFill>
              </a:rPr>
              <a:t>Зупанець</a:t>
            </a:r>
            <a:r>
              <a:rPr lang="uk-UA" dirty="0">
                <a:solidFill>
                  <a:srgbClr val="002060"/>
                </a:solidFill>
              </a:rPr>
              <a:t>, О.С.</a:t>
            </a:r>
            <a:r>
              <a:rPr lang="uk-UA" dirty="0" err="1">
                <a:solidFill>
                  <a:srgbClr val="002060"/>
                </a:solidFill>
              </a:rPr>
              <a:t>Данькевіч</a:t>
            </a:r>
            <a:r>
              <a:rPr lang="uk-UA" dirty="0">
                <a:solidFill>
                  <a:srgbClr val="002060"/>
                </a:solidFill>
              </a:rPr>
              <a:t>, Е.Е.</a:t>
            </a:r>
            <a:r>
              <a:rPr lang="uk-UA" dirty="0" err="1">
                <a:solidFill>
                  <a:srgbClr val="002060"/>
                </a:solidFill>
              </a:rPr>
              <a:t>Богуцкая</a:t>
            </a:r>
            <a:r>
              <a:rPr lang="uk-UA" dirty="0">
                <a:solidFill>
                  <a:srgbClr val="002060"/>
                </a:solidFill>
              </a:rPr>
              <a:t>; </a:t>
            </a:r>
            <a:r>
              <a:rPr lang="uk-UA" dirty="0" smtClean="0">
                <a:solidFill>
                  <a:srgbClr val="002060"/>
                </a:solidFill>
              </a:rPr>
              <a:t>Під </a:t>
            </a:r>
            <a:r>
              <a:rPr lang="uk-UA" dirty="0">
                <a:solidFill>
                  <a:srgbClr val="002060"/>
                </a:solidFill>
              </a:rPr>
              <a:t>ред. А.І. Тихонова. - Х .: Вид-во </a:t>
            </a:r>
            <a:r>
              <a:rPr lang="uk-UA" dirty="0" err="1">
                <a:solidFill>
                  <a:srgbClr val="002060"/>
                </a:solidFill>
              </a:rPr>
              <a:t>НФаУ</a:t>
            </a:r>
            <a:r>
              <a:rPr lang="uk-UA" dirty="0">
                <a:solidFill>
                  <a:srgbClr val="002060"/>
                </a:solidFill>
              </a:rPr>
              <a:t>; Золоті сторінки, 2003.-240с.: 18 мул.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2. </a:t>
            </a:r>
            <a:r>
              <a:rPr lang="uk-UA" dirty="0" err="1">
                <a:solidFill>
                  <a:srgbClr val="002060"/>
                </a:solidFill>
              </a:rPr>
              <a:t>Біофармація</a:t>
            </a:r>
            <a:r>
              <a:rPr lang="uk-UA" dirty="0">
                <a:solidFill>
                  <a:srgbClr val="002060"/>
                </a:solidFill>
              </a:rPr>
              <a:t>: </a:t>
            </a:r>
            <a:r>
              <a:rPr lang="uk-UA" dirty="0" err="1" smtClean="0">
                <a:solidFill>
                  <a:srgbClr val="002060"/>
                </a:solidFill>
              </a:rPr>
              <a:t>Підр</a:t>
            </a:r>
            <a:r>
              <a:rPr lang="uk-UA" dirty="0" smtClean="0">
                <a:solidFill>
                  <a:srgbClr val="002060"/>
                </a:solidFill>
              </a:rPr>
              <a:t>. </a:t>
            </a:r>
            <a:r>
              <a:rPr lang="uk-UA" dirty="0">
                <a:solidFill>
                  <a:srgbClr val="002060"/>
                </a:solidFill>
              </a:rPr>
              <a:t>для </a:t>
            </a:r>
            <a:r>
              <a:rPr lang="uk-UA" dirty="0" err="1">
                <a:solidFill>
                  <a:srgbClr val="002060"/>
                </a:solidFill>
              </a:rPr>
              <a:t>студ</a:t>
            </a:r>
            <a:r>
              <a:rPr lang="uk-UA" dirty="0">
                <a:solidFill>
                  <a:srgbClr val="002060"/>
                </a:solidFill>
              </a:rPr>
              <a:t>. </a:t>
            </a:r>
            <a:r>
              <a:rPr lang="uk-UA" dirty="0" err="1">
                <a:solidFill>
                  <a:srgbClr val="002060"/>
                </a:solidFill>
              </a:rPr>
              <a:t>фармац</a:t>
            </a:r>
            <a:r>
              <a:rPr lang="uk-UA" dirty="0">
                <a:solidFill>
                  <a:srgbClr val="002060"/>
                </a:solidFill>
              </a:rPr>
              <a:t>. вузів і фак. / О.І.Тихонов, Т.Г.</a:t>
            </a:r>
            <a:r>
              <a:rPr lang="uk-UA" dirty="0" err="1">
                <a:solidFill>
                  <a:srgbClr val="002060"/>
                </a:solidFill>
              </a:rPr>
              <a:t>Ярних</a:t>
            </a:r>
            <a:r>
              <a:rPr lang="uk-UA" dirty="0">
                <a:solidFill>
                  <a:srgbClr val="002060"/>
                </a:solidFill>
              </a:rPr>
              <a:t>, О.І </a:t>
            </a:r>
            <a:r>
              <a:rPr lang="uk-UA" dirty="0" err="1">
                <a:solidFill>
                  <a:srgbClr val="002060"/>
                </a:solidFill>
              </a:rPr>
              <a:t>Зупанець</a:t>
            </a:r>
            <a:r>
              <a:rPr lang="uk-UA" dirty="0">
                <a:solidFill>
                  <a:srgbClr val="002060"/>
                </a:solidFill>
              </a:rPr>
              <a:t>, О.С.</a:t>
            </a:r>
            <a:r>
              <a:rPr lang="uk-UA" dirty="0" err="1">
                <a:solidFill>
                  <a:srgbClr val="002060"/>
                </a:solidFill>
              </a:rPr>
              <a:t>Данкевич</a:t>
            </a:r>
            <a:r>
              <a:rPr lang="uk-UA" dirty="0">
                <a:solidFill>
                  <a:srgbClr val="002060"/>
                </a:solidFill>
              </a:rPr>
              <a:t>, О.С.Богуцька, </a:t>
            </a:r>
            <a:r>
              <a:rPr lang="uk-UA" dirty="0" smtClean="0">
                <a:solidFill>
                  <a:srgbClr val="002060"/>
                </a:solidFill>
              </a:rPr>
              <a:t>Під </a:t>
            </a:r>
            <a:r>
              <a:rPr lang="uk-UA" dirty="0">
                <a:solidFill>
                  <a:srgbClr val="002060"/>
                </a:solidFill>
              </a:rPr>
              <a:t>ред. А.І. Тихонова. –Х.: Вид-во </a:t>
            </a:r>
            <a:r>
              <a:rPr lang="uk-UA" dirty="0" err="1">
                <a:solidFill>
                  <a:srgbClr val="002060"/>
                </a:solidFill>
              </a:rPr>
              <a:t>НФаУ</a:t>
            </a:r>
            <a:r>
              <a:rPr lang="uk-UA" dirty="0">
                <a:solidFill>
                  <a:srgbClr val="002060"/>
                </a:solidFill>
              </a:rPr>
              <a:t>; Золоті сторінки, 2010.-240с.: 18 </a:t>
            </a:r>
            <a:r>
              <a:rPr lang="uk-UA" dirty="0" err="1">
                <a:solidFill>
                  <a:srgbClr val="002060"/>
                </a:solidFill>
              </a:rPr>
              <a:t>мал</a:t>
            </a:r>
            <a:r>
              <a:rPr lang="uk-UA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3. Практикум з </a:t>
            </a:r>
            <a:r>
              <a:rPr lang="uk-UA" dirty="0" err="1">
                <a:solidFill>
                  <a:srgbClr val="002060"/>
                </a:solidFill>
              </a:rPr>
              <a:t>біофамаціі</a:t>
            </a:r>
            <a:r>
              <a:rPr lang="uk-UA" dirty="0" smtClean="0">
                <a:solidFill>
                  <a:srgbClr val="002060"/>
                </a:solidFill>
              </a:rPr>
              <a:t>: </a:t>
            </a:r>
            <a:r>
              <a:rPr lang="uk-UA" dirty="0" err="1" smtClean="0">
                <a:solidFill>
                  <a:srgbClr val="002060"/>
                </a:solidFill>
              </a:rPr>
              <a:t>Навч</a:t>
            </a:r>
            <a:r>
              <a:rPr lang="uk-UA" dirty="0" smtClean="0">
                <a:solidFill>
                  <a:srgbClr val="002060"/>
                </a:solidFill>
              </a:rPr>
              <a:t>. </a:t>
            </a:r>
            <a:r>
              <a:rPr lang="uk-UA" dirty="0">
                <a:solidFill>
                  <a:srgbClr val="002060"/>
                </a:solidFill>
              </a:rPr>
              <a:t>посібник для студентів вузів / </a:t>
            </a:r>
            <a:r>
              <a:rPr lang="uk-UA" dirty="0" err="1">
                <a:solidFill>
                  <a:srgbClr val="002060"/>
                </a:solidFill>
              </a:rPr>
              <a:t>А.І.Тіхонов</a:t>
            </a:r>
            <a:r>
              <a:rPr lang="uk-UA" dirty="0">
                <a:solidFill>
                  <a:srgbClr val="002060"/>
                </a:solidFill>
              </a:rPr>
              <a:t>, </a:t>
            </a:r>
            <a:r>
              <a:rPr lang="uk-UA" dirty="0" err="1">
                <a:solidFill>
                  <a:srgbClr val="002060"/>
                </a:solidFill>
              </a:rPr>
              <a:t>Е.Е.Богуцкая</a:t>
            </a:r>
            <a:r>
              <a:rPr lang="uk-UA" dirty="0">
                <a:solidFill>
                  <a:srgbClr val="002060"/>
                </a:solidFill>
              </a:rPr>
              <a:t>, </a:t>
            </a:r>
            <a:r>
              <a:rPr lang="uk-UA" dirty="0" err="1">
                <a:solidFill>
                  <a:srgbClr val="002060"/>
                </a:solidFill>
              </a:rPr>
              <a:t>Т.Г.Ярних</a:t>
            </a:r>
            <a:r>
              <a:rPr lang="uk-UA" dirty="0">
                <a:solidFill>
                  <a:srgbClr val="002060"/>
                </a:solidFill>
              </a:rPr>
              <a:t> та </a:t>
            </a:r>
            <a:r>
              <a:rPr lang="uk-UA" dirty="0" err="1">
                <a:solidFill>
                  <a:srgbClr val="002060"/>
                </a:solidFill>
              </a:rPr>
              <a:t>ін</a:t>
            </a:r>
            <a:r>
              <a:rPr lang="uk-UA" dirty="0">
                <a:solidFill>
                  <a:srgbClr val="002060"/>
                </a:solidFill>
              </a:rPr>
              <a:t> .; під ред. А.І.</a:t>
            </a:r>
            <a:r>
              <a:rPr lang="uk-UA" dirty="0" err="1">
                <a:solidFill>
                  <a:srgbClr val="002060"/>
                </a:solidFill>
              </a:rPr>
              <a:t>Тіхонова.-</a:t>
            </a:r>
            <a:r>
              <a:rPr lang="uk-UA" dirty="0">
                <a:solidFill>
                  <a:srgbClr val="002060"/>
                </a:solidFill>
              </a:rPr>
              <a:t> Харків: Вид-во </a:t>
            </a:r>
            <a:r>
              <a:rPr lang="uk-UA" dirty="0" err="1">
                <a:solidFill>
                  <a:srgbClr val="002060"/>
                </a:solidFill>
              </a:rPr>
              <a:t>НФаУ</a:t>
            </a:r>
            <a:r>
              <a:rPr lang="uk-UA" dirty="0">
                <a:solidFill>
                  <a:srgbClr val="002060"/>
                </a:solidFill>
              </a:rPr>
              <a:t>: Золоті </a:t>
            </a:r>
            <a:r>
              <a:rPr lang="uk-UA" dirty="0" smtClean="0">
                <a:solidFill>
                  <a:srgbClr val="002060"/>
                </a:solidFill>
              </a:rPr>
              <a:t>сторінки, </a:t>
            </a:r>
            <a:r>
              <a:rPr lang="uk-UA" dirty="0">
                <a:solidFill>
                  <a:srgbClr val="002060"/>
                </a:solidFill>
              </a:rPr>
              <a:t>2003.- 96с.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94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7067" y="3136973"/>
            <a:ext cx="9613861" cy="18194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8800" b="1" dirty="0" smtClean="0">
                <a:solidFill>
                  <a:srgbClr val="002060"/>
                </a:solidFill>
              </a:rPr>
              <a:t>Дякую за увагу!</a:t>
            </a:r>
            <a:endParaRPr lang="uk-UA" sz="8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66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Другая 2">
      <a:dk1>
        <a:srgbClr val="AABBC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Берлин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308</TotalTime>
  <Words>2014</Words>
  <Application>Microsoft Office PowerPoint</Application>
  <PresentationFormat>Произвольный</PresentationFormat>
  <Paragraphs>122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Берлин</vt:lpstr>
      <vt:lpstr>Вплив фізичного стану лікарських засобів на швидкість їх вивільнення з лікарських форм.</vt:lpstr>
      <vt:lpstr>План</vt:lpstr>
      <vt:lpstr>1. Фармацевтичні фактори, які впливають на біологічну дію</vt:lpstr>
      <vt:lpstr>2. Під фізичним станом лікарських речовин розуміють:</vt:lpstr>
      <vt:lpstr>3. Подрібнення лікарських речовин</vt:lpstr>
      <vt:lpstr>3. Подрібнення лікарських речовин</vt:lpstr>
      <vt:lpstr>3. Подрібнення лікарських речовин</vt:lpstr>
      <vt:lpstr>3. Подрібнення лікарських речовин</vt:lpstr>
      <vt:lpstr>3. Подрібнення лікарських речовин</vt:lpstr>
      <vt:lpstr>3. Подрібнення лікарських речовин</vt:lpstr>
      <vt:lpstr>4. Поліморфізм</vt:lpstr>
      <vt:lpstr>4. Поліморфізм</vt:lpstr>
      <vt:lpstr>4.1. Кристалографічні системи</vt:lpstr>
      <vt:lpstr>4. Поліморфізм</vt:lpstr>
      <vt:lpstr>4. Поліморфізм</vt:lpstr>
      <vt:lpstr>5.Стереоізомерія </vt:lpstr>
      <vt:lpstr>6. РОЗЧИННІСТЬ РЕЧОВИН</vt:lpstr>
      <vt:lpstr>6.1. Кілька шляхів підвищення розчинності важкорозчинних речовин і тим самим біодоступності.</vt:lpstr>
      <vt:lpstr>7. СТУПІНЬ ІОНІЗАЦІЇ РЕЧОВИНИ</vt:lpstr>
      <vt:lpstr>Завдання для самоперевірки вихідного рівня знань-вмінь </vt:lpstr>
      <vt:lpstr>Основна література: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фізичного стану лікарських засобів на швидкість їх вивільнення з лікарських форм.</dc:title>
  <dc:creator>User</dc:creator>
  <cp:lastModifiedBy>dm_pa</cp:lastModifiedBy>
  <cp:revision>68</cp:revision>
  <dcterms:created xsi:type="dcterms:W3CDTF">2021-09-20T18:55:05Z</dcterms:created>
  <dcterms:modified xsi:type="dcterms:W3CDTF">2023-02-02T15:17:28Z</dcterms:modified>
</cp:coreProperties>
</file>