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77" r:id="rId3"/>
    <p:sldId id="279" r:id="rId4"/>
    <p:sldId id="285" r:id="rId5"/>
    <p:sldId id="278" r:id="rId6"/>
    <p:sldId id="286" r:id="rId7"/>
    <p:sldId id="288" r:id="rId8"/>
    <p:sldId id="289" r:id="rId9"/>
    <p:sldId id="290" r:id="rId10"/>
    <p:sldId id="291" r:id="rId11"/>
    <p:sldId id="293" r:id="rId12"/>
    <p:sldId id="292" r:id="rId13"/>
    <p:sldId id="294" r:id="rId14"/>
    <p:sldId id="295" r:id="rId15"/>
    <p:sldId id="296" r:id="rId16"/>
    <p:sldId id="297" r:id="rId17"/>
    <p:sldId id="280" r:id="rId18"/>
    <p:sldId id="281" r:id="rId19"/>
    <p:sldId id="282" r:id="rId20"/>
    <p:sldId id="283" r:id="rId21"/>
    <p:sldId id="284" r:id="rId22"/>
    <p:sldId id="287" r:id="rId23"/>
    <p:sldId id="298" r:id="rId24"/>
    <p:sldId id="274" r:id="rId25"/>
    <p:sldId id="271" r:id="rId26"/>
    <p:sldId id="272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994" autoAdjust="0"/>
    <p:restoredTop sz="94660"/>
  </p:normalViewPr>
  <p:slideViewPr>
    <p:cSldViewPr snapToGrid="0">
      <p:cViewPr varScale="1">
        <p:scale>
          <a:sx n="88" d="100"/>
          <a:sy n="88" d="100"/>
        </p:scale>
        <p:origin x="-374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998C-8ABB-4275-9CBF-128FC50EBC41}" type="datetimeFigureOut">
              <a:rPr lang="uk-UA" smtClean="0"/>
              <a:pPr/>
              <a:t>02.02.2023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2A1A64D-3813-4DAA-9323-C925098702BA}" type="slidenum">
              <a:rPr lang="uk-UA" smtClean="0"/>
              <a:pPr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687365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998C-8ABB-4275-9CBF-128FC50EBC41}" type="datetimeFigureOut">
              <a:rPr lang="uk-UA" smtClean="0"/>
              <a:pPr/>
              <a:t>02.02.2023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A64D-3813-4DAA-9323-C925098702BA}" type="slidenum">
              <a:rPr lang="uk-UA" smtClean="0"/>
              <a:pPr/>
              <a:t>‹#›</a:t>
            </a:fld>
            <a:endParaRPr lang="uk-UA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548178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998C-8ABB-4275-9CBF-128FC50EBC41}" type="datetimeFigureOut">
              <a:rPr lang="uk-UA" smtClean="0"/>
              <a:pPr/>
              <a:t>02.02.2023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A64D-3813-4DAA-9323-C925098702BA}" type="slidenum">
              <a:rPr lang="uk-UA" smtClean="0"/>
              <a:pPr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110982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998C-8ABB-4275-9CBF-128FC50EBC41}" type="datetimeFigureOut">
              <a:rPr lang="uk-UA" smtClean="0"/>
              <a:pPr/>
              <a:t>02.02.2023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A64D-3813-4DAA-9323-C925098702BA}" type="slidenum">
              <a:rPr lang="uk-UA" smtClean="0"/>
              <a:pPr/>
              <a:t>‹#›</a:t>
            </a:fld>
            <a:endParaRPr lang="uk-UA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092962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998C-8ABB-4275-9CBF-128FC50EBC41}" type="datetimeFigureOut">
              <a:rPr lang="uk-UA" smtClean="0"/>
              <a:pPr/>
              <a:t>02.02.2023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A64D-3813-4DAA-9323-C925098702BA}" type="slidenum">
              <a:rPr lang="uk-UA" smtClean="0"/>
              <a:pPr/>
              <a:t>‹#›</a:t>
            </a:fld>
            <a:endParaRPr lang="uk-UA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575252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998C-8ABB-4275-9CBF-128FC50EBC41}" type="datetimeFigureOut">
              <a:rPr lang="uk-UA" smtClean="0"/>
              <a:pPr/>
              <a:t>02.02.2023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A64D-3813-4DAA-9323-C925098702BA}" type="slidenum">
              <a:rPr lang="uk-UA" smtClean="0"/>
              <a:pPr/>
              <a:t>‹#›</a:t>
            </a:fld>
            <a:endParaRPr lang="uk-UA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805870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998C-8ABB-4275-9CBF-128FC50EBC41}" type="datetimeFigureOut">
              <a:rPr lang="uk-UA" smtClean="0"/>
              <a:pPr/>
              <a:t>02.02.2023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A64D-3813-4DAA-9323-C925098702B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362130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998C-8ABB-4275-9CBF-128FC50EBC41}" type="datetimeFigureOut">
              <a:rPr lang="uk-UA" smtClean="0"/>
              <a:pPr/>
              <a:t>02.02.2023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A64D-3813-4DAA-9323-C925098702BA}" type="slidenum">
              <a:rPr lang="uk-UA" smtClean="0"/>
              <a:pPr/>
              <a:t>‹#›</a:t>
            </a:fld>
            <a:endParaRPr lang="uk-UA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890487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6691998C-8ABB-4275-9CBF-128FC50EBC41}" type="datetimeFigureOut">
              <a:rPr lang="uk-UA" smtClean="0"/>
              <a:pPr/>
              <a:t>02.02.2023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A64D-3813-4DAA-9323-C925098702BA}" type="slidenum">
              <a:rPr lang="uk-UA" smtClean="0"/>
              <a:pPr/>
              <a:t>‹#›</a:t>
            </a:fld>
            <a:endParaRPr lang="uk-UA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064625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998C-8ABB-4275-9CBF-128FC50EBC41}" type="datetimeFigureOut">
              <a:rPr lang="uk-UA" smtClean="0"/>
              <a:pPr/>
              <a:t>02.02.2023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A64D-3813-4DAA-9323-C925098702BA}" type="slidenum">
              <a:rPr lang="uk-UA" smtClean="0"/>
              <a:pPr/>
              <a:t>‹#›</a:t>
            </a:fld>
            <a:endParaRPr lang="uk-UA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136390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998C-8ABB-4275-9CBF-128FC50EBC41}" type="datetimeFigureOut">
              <a:rPr lang="uk-UA" smtClean="0"/>
              <a:pPr/>
              <a:t>02.02.2023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A64D-3813-4DAA-9323-C925098702BA}" type="slidenum">
              <a:rPr lang="uk-UA" smtClean="0"/>
              <a:pPr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288043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1998C-8ABB-4275-9CBF-128FC50EBC41}" type="datetimeFigureOut">
              <a:rPr lang="uk-UA" smtClean="0"/>
              <a:pPr/>
              <a:t>02.02.2023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2A1A64D-3813-4DAA-9323-C925098702BA}" type="slidenum">
              <a:rPr lang="uk-UA" smtClean="0"/>
              <a:pPr/>
              <a:t>‹#›</a:t>
            </a:fld>
            <a:endParaRPr lang="uk-UA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906034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ua-referat.com/%D0%A4%D0%B0%D0%BA%D1%82%D0%BE%D1%80%D1%96%D1%8F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99213" y="1693889"/>
            <a:ext cx="8074790" cy="2356947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b="1" dirty="0"/>
              <a:t>Вплив технологічних факторів на швидкість розчинення таблеток та стабільність ін`єкційних розчинів. Терапевтична нееквівалентність лікарських препаратів</a:t>
            </a:r>
            <a:r>
              <a:rPr lang="ru-RU" sz="3200" dirty="0" smtClean="0">
                <a:solidFill>
                  <a:srgbClr val="002060"/>
                </a:solidFill>
              </a:rPr>
              <a:t>.</a:t>
            </a:r>
            <a:endParaRPr lang="uk-UA" sz="32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81408" y="290285"/>
            <a:ext cx="8097574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02060"/>
                </a:solidFill>
              </a:rPr>
              <a:t>ОДЕСЬКИЙ НАЦ</a:t>
            </a:r>
            <a:r>
              <a:rPr lang="uk-UA" sz="2200" b="1" dirty="0" smtClean="0">
                <a:solidFill>
                  <a:srgbClr val="002060"/>
                </a:solidFill>
              </a:rPr>
              <a:t>І</a:t>
            </a:r>
            <a:r>
              <a:rPr lang="ru-RU" sz="2200" b="1" dirty="0" smtClean="0">
                <a:solidFill>
                  <a:srgbClr val="002060"/>
                </a:solidFill>
              </a:rPr>
              <a:t>ОНАЛЬНИЙ МЕДИЧНИЙ УНІВЕРСИТЕТ</a:t>
            </a:r>
          </a:p>
          <a:p>
            <a:pPr algn="ctr"/>
            <a:r>
              <a:rPr lang="uk-UA" sz="2200" b="1" dirty="0">
                <a:solidFill>
                  <a:srgbClr val="002060"/>
                </a:solidFill>
              </a:rPr>
              <a:t>КАФЕДРА ТЕХНОЛОГІЇ </a:t>
            </a:r>
            <a:r>
              <a:rPr lang="uk-UA" sz="2200" b="1" dirty="0" smtClean="0">
                <a:solidFill>
                  <a:srgbClr val="002060"/>
                </a:solidFill>
              </a:rPr>
              <a:t>ЛІКІВ</a:t>
            </a:r>
            <a:endParaRPr lang="uk-UA" sz="2200" b="1" dirty="0">
              <a:solidFill>
                <a:srgbClr val="002060"/>
              </a:solidFill>
            </a:endParaRPr>
          </a:p>
        </p:txBody>
      </p:sp>
      <p:pic>
        <p:nvPicPr>
          <p:cNvPr id="5" name="Picture 2" descr="https://onmedu.edu.ua/wp-content/themes/medun/img/logos/logo-defaul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91" y="290285"/>
            <a:ext cx="1485900" cy="19431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352463" y="4375579"/>
            <a:ext cx="8955464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solidFill>
                  <a:srgbClr val="002060"/>
                </a:solidFill>
              </a:rPr>
              <a:t>Практичне заняття з дисципліни «</a:t>
            </a:r>
            <a:r>
              <a:rPr lang="uk-UA" sz="2400" dirty="0" err="1" smtClean="0">
                <a:solidFill>
                  <a:srgbClr val="002060"/>
                </a:solidFill>
              </a:rPr>
              <a:t>Біофармація</a:t>
            </a:r>
            <a:r>
              <a:rPr lang="uk-UA" sz="2400" dirty="0" smtClean="0">
                <a:solidFill>
                  <a:srgbClr val="002060"/>
                </a:solidFill>
              </a:rPr>
              <a:t>»</a:t>
            </a:r>
            <a:endParaRPr lang="uk-UA" sz="2400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54742" y="4919008"/>
            <a:ext cx="3506370" cy="18466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altLang="ru-RU" sz="1900" b="1" dirty="0" err="1">
                <a:solidFill>
                  <a:schemeClr val="tx2">
                    <a:lumMod val="10000"/>
                  </a:schemeClr>
                </a:solidFill>
              </a:rPr>
              <a:t>Презентацію</a:t>
            </a:r>
            <a:r>
              <a:rPr lang="ru-RU" altLang="ru-RU" sz="19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altLang="ru-RU" sz="1900" b="1" dirty="0" err="1">
                <a:solidFill>
                  <a:schemeClr val="tx2">
                    <a:lumMod val="10000"/>
                  </a:schemeClr>
                </a:solidFill>
              </a:rPr>
              <a:t>підготував</a:t>
            </a:r>
            <a:r>
              <a:rPr lang="ru-RU" altLang="ru-RU" sz="1900" b="1" dirty="0">
                <a:solidFill>
                  <a:schemeClr val="tx2">
                    <a:lumMod val="10000"/>
                  </a:schemeClr>
                </a:solidFill>
              </a:rPr>
              <a:t>:</a:t>
            </a:r>
            <a:endParaRPr lang="uk-UA" sz="1900" b="1" dirty="0">
              <a:solidFill>
                <a:schemeClr val="tx2">
                  <a:lumMod val="10000"/>
                </a:schemeClr>
              </a:solidFill>
            </a:endParaRPr>
          </a:p>
          <a:p>
            <a:pPr algn="r"/>
            <a:r>
              <a:rPr lang="uk-UA" sz="1900" dirty="0" err="1">
                <a:solidFill>
                  <a:schemeClr val="tx2">
                    <a:lumMod val="10000"/>
                  </a:schemeClr>
                </a:solidFill>
              </a:rPr>
              <a:t>д.фарм.н</a:t>
            </a:r>
            <a:r>
              <a:rPr lang="uk-UA" sz="1900" dirty="0">
                <a:solidFill>
                  <a:schemeClr val="tx2">
                    <a:lumMod val="10000"/>
                  </a:schemeClr>
                </a:solidFill>
              </a:rPr>
              <a:t>. Борисюк І.Ю.</a:t>
            </a:r>
          </a:p>
          <a:p>
            <a:pPr algn="r"/>
            <a:r>
              <a:rPr lang="uk-UA" sz="1900" dirty="0" err="1">
                <a:solidFill>
                  <a:schemeClr val="tx2">
                    <a:lumMod val="10000"/>
                  </a:schemeClr>
                </a:solidFill>
              </a:rPr>
              <a:t>к.ф.н</a:t>
            </a:r>
            <a:r>
              <a:rPr lang="uk-UA" sz="1900" dirty="0">
                <a:solidFill>
                  <a:schemeClr val="tx2">
                    <a:lumMod val="10000"/>
                  </a:schemeClr>
                </a:solidFill>
              </a:rPr>
              <a:t>., доц. </a:t>
            </a:r>
            <a:r>
              <a:rPr lang="uk-UA" sz="1900" dirty="0" err="1">
                <a:solidFill>
                  <a:schemeClr val="tx2">
                    <a:lumMod val="10000"/>
                  </a:schemeClr>
                </a:solidFill>
              </a:rPr>
              <a:t>Фізор</a:t>
            </a:r>
            <a:r>
              <a:rPr lang="uk-UA" sz="1900" dirty="0">
                <a:solidFill>
                  <a:schemeClr val="tx2">
                    <a:lumMod val="10000"/>
                  </a:schemeClr>
                </a:solidFill>
              </a:rPr>
              <a:t> Н.С.</a:t>
            </a:r>
          </a:p>
          <a:p>
            <a:pPr algn="r"/>
            <a:r>
              <a:rPr lang="uk-UA" sz="1900" dirty="0" err="1" smtClean="0">
                <a:solidFill>
                  <a:schemeClr val="tx2">
                    <a:lumMod val="10000"/>
                  </a:schemeClr>
                </a:solidFill>
              </a:rPr>
              <a:t>к.б.н</a:t>
            </a:r>
            <a:r>
              <a:rPr lang="uk-UA" sz="1900" dirty="0">
                <a:solidFill>
                  <a:schemeClr val="tx2">
                    <a:lumMod val="10000"/>
                  </a:schemeClr>
                </a:solidFill>
              </a:rPr>
              <a:t>., ас. </a:t>
            </a:r>
            <a:r>
              <a:rPr lang="uk-UA" sz="1900" dirty="0" err="1">
                <a:solidFill>
                  <a:schemeClr val="tx2">
                    <a:lumMod val="10000"/>
                  </a:schemeClr>
                </a:solidFill>
              </a:rPr>
              <a:t>Валіводзь</a:t>
            </a:r>
            <a:r>
              <a:rPr lang="uk-UA" sz="1900" dirty="0">
                <a:solidFill>
                  <a:schemeClr val="tx2">
                    <a:lumMod val="10000"/>
                  </a:schemeClr>
                </a:solidFill>
              </a:rPr>
              <a:t> І.П</a:t>
            </a:r>
            <a:r>
              <a:rPr lang="uk-UA" sz="1900" dirty="0" smtClean="0">
                <a:solidFill>
                  <a:schemeClr val="tx2">
                    <a:lumMod val="10000"/>
                  </a:schemeClr>
                </a:solidFill>
              </a:rPr>
              <a:t>.</a:t>
            </a:r>
            <a:endParaRPr lang="en-US" sz="1900" dirty="0" smtClean="0">
              <a:solidFill>
                <a:schemeClr val="tx2">
                  <a:lumMod val="10000"/>
                </a:schemeClr>
              </a:solidFill>
            </a:endParaRPr>
          </a:p>
          <a:p>
            <a:pPr algn="r"/>
            <a:r>
              <a:rPr lang="uk-UA" sz="1900" dirty="0">
                <a:solidFill>
                  <a:schemeClr val="tx2">
                    <a:lumMod val="10000"/>
                  </a:schemeClr>
                </a:solidFill>
              </a:rPr>
              <a:t>а</a:t>
            </a:r>
            <a:r>
              <a:rPr lang="uk-UA" sz="1900" dirty="0" smtClean="0">
                <a:solidFill>
                  <a:schemeClr val="tx2">
                    <a:lumMod val="10000"/>
                  </a:schemeClr>
                </a:solidFill>
              </a:rPr>
              <a:t>с. Молодан Ю.О.</a:t>
            </a:r>
            <a:endParaRPr lang="uk-UA" sz="1900" dirty="0">
              <a:solidFill>
                <a:schemeClr val="tx2">
                  <a:lumMod val="10000"/>
                </a:schemeClr>
              </a:solidFill>
            </a:endParaRPr>
          </a:p>
          <a:p>
            <a:pPr algn="r"/>
            <a:r>
              <a:rPr lang="uk-UA" sz="1900" dirty="0">
                <a:solidFill>
                  <a:schemeClr val="tx2">
                    <a:lumMod val="10000"/>
                  </a:schemeClr>
                </a:solidFill>
              </a:rPr>
              <a:t>ас. </a:t>
            </a:r>
            <a:r>
              <a:rPr lang="uk-UA" sz="1900" dirty="0" err="1">
                <a:solidFill>
                  <a:schemeClr val="tx2">
                    <a:lumMod val="10000"/>
                  </a:schemeClr>
                </a:solidFill>
              </a:rPr>
              <a:t>Акішева</a:t>
            </a:r>
            <a:r>
              <a:rPr lang="uk-UA" sz="1900" dirty="0">
                <a:solidFill>
                  <a:schemeClr val="tx2">
                    <a:lumMod val="10000"/>
                  </a:schemeClr>
                </a:solidFill>
              </a:rPr>
              <a:t> А.С.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2212" y="1598595"/>
            <a:ext cx="2628900" cy="17430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04274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2517" y="219902"/>
            <a:ext cx="9603275" cy="1049235"/>
          </a:xfrm>
        </p:spPr>
        <p:txBody>
          <a:bodyPr>
            <a:normAutofit/>
          </a:bodyPr>
          <a:lstStyle/>
          <a:p>
            <a:pPr algn="ctr"/>
            <a:r>
              <a:rPr lang="uk-UA" sz="4000" dirty="0" smtClean="0">
                <a:solidFill>
                  <a:srgbClr val="002060"/>
                </a:solidFill>
              </a:rPr>
              <a:t>План</a:t>
            </a:r>
            <a:endParaRPr lang="uk-UA" sz="40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7920" y="1269137"/>
            <a:ext cx="11524191" cy="4459852"/>
          </a:xfrm>
        </p:spPr>
        <p:txBody>
          <a:bodyPr>
            <a:noAutofit/>
          </a:bodyPr>
          <a:lstStyle/>
          <a:p>
            <a:pPr algn="just"/>
            <a:r>
              <a:rPr lang="uk-UA" alt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1. Вплив технологічного </a:t>
            </a:r>
            <a:r>
              <a:rPr lang="uk-UA" alt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фактора</a:t>
            </a:r>
            <a:r>
              <a:rPr lang="uk-UA" alt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на фармакотерапію.</a:t>
            </a:r>
          </a:p>
          <a:p>
            <a:pPr algn="just"/>
            <a:r>
              <a:rPr lang="uk-UA" alt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2. Поняття стабільності лікарських препаратів. Роль стабілізаторів в технології лікарських препаратів.</a:t>
            </a:r>
          </a:p>
          <a:p>
            <a:pPr algn="just"/>
            <a:r>
              <a:rPr lang="uk-UA" alt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3. Вплив умов зберігання лікарських препаратів на їх стабільність.</a:t>
            </a:r>
          </a:p>
          <a:p>
            <a:pPr algn="just"/>
            <a:r>
              <a:rPr lang="uk-UA" alt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4. Методи визначення стабільності ін'єкційних розчинів.</a:t>
            </a:r>
          </a:p>
          <a:p>
            <a:pPr algn="just"/>
            <a:r>
              <a:rPr lang="uk-UA" alt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5. Поняття про терапевтичну нееквівалентності лікарських препаратів і причини її виникнення.</a:t>
            </a:r>
          </a:p>
          <a:p>
            <a:pPr algn="just"/>
            <a:r>
              <a:rPr lang="uk-UA" alt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6. Бренди та </a:t>
            </a:r>
            <a:r>
              <a:rPr lang="uk-UA" alt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генерики</a:t>
            </a:r>
            <a:r>
              <a:rPr lang="uk-UA" alt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Заміна лікарських препаратів їх аналогами.</a:t>
            </a:r>
            <a:endParaRPr lang="uk-UA" sz="2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1290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100" b="1" dirty="0">
                <a:solidFill>
                  <a:srgbClr val="333333"/>
                </a:solidFill>
                <a:latin typeface="Arial" panose="020B0604020202020204" pitchFamily="34" charset="0"/>
              </a:rPr>
              <a:t>ТЕХНОЛОГІЧНІ ПРОЦЕСИ У ВИРОБНИЦТВІ ЛІКІВ.</a:t>
            </a:r>
            <a:r>
              <a:rPr lang="uk-UA" sz="2100" dirty="0">
                <a:solidFill>
                  <a:srgbClr val="333333"/>
                </a:solidFill>
                <a:latin typeface="Arial" panose="020B0604020202020204" pitchFamily="34" charset="0"/>
              </a:rPr>
              <a:t> </a:t>
            </a:r>
            <a:endParaRPr lang="uk-UA" sz="2100" dirty="0" smtClean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pPr algn="just"/>
            <a:r>
              <a:rPr lang="uk-UA" sz="21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 </a:t>
            </a:r>
            <a:r>
              <a:rPr lang="uk-UA" sz="21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технологічними процесами </a:t>
            </a:r>
            <a:r>
              <a:rPr lang="uk-UA" sz="21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розуміють цілеспрямовані виробничі дії: технологічні прийоми та </a:t>
            </a:r>
            <a:r>
              <a:rPr lang="uk-UA" sz="21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перколяції</a:t>
            </a:r>
            <a:r>
              <a:rPr lang="uk-UA" sz="21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пов’язані з обробкою (переробкою) вихідної сировини (АФІ, допоміжних речовин, ЛРС), напівпродуктів, які використані при одержанні ЛП у певній лікарській формі.</a:t>
            </a:r>
            <a:endParaRPr lang="uk-UA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1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sz="21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фармацевтичному виробництві відбуваються різноманітні процеси, в яких вихідні матеріали внаслідок фізико-хімічної взаємодії зазнають глибоких перетворень, що супроводжуються зміною агрегатного стану, внутрішньої структури та складу речовини. </a:t>
            </a:r>
            <a:endParaRPr lang="uk-UA" sz="2100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1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 </a:t>
            </a:r>
            <a:r>
              <a:rPr lang="uk-UA" sz="21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 хімічними перетвореннями, які є основою технологічних процесів у виробництві ліків, останні, як правило, містять численні фізичні (у </a:t>
            </a:r>
            <a:r>
              <a:rPr lang="uk-UA" sz="21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uk-UA" sz="21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механічні) та фізико-хімічні процеси. До таких процесів належать: переміщення рідин і твердих речовин; здрібнювання, сортування, грануляція та пресування останніх; стиснення та транспортування газів; нагрівання та охолодження речовин; їх перемішування; розподіл рідинних і газових неоднорідних та однорідних сумішей та ін. При цьому проведення зазначених процесів часто визначає можливість здійснення, ефективності та рентабельності технологічного процесу в цілому. </a:t>
            </a:r>
            <a:endParaRPr lang="uk-UA" sz="2100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1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 </a:t>
            </a:r>
            <a:r>
              <a:rPr lang="uk-UA" sz="21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чином, технологія виробництва ліків складається з низки однотипних (фізичних, фізико-хімічних та хімічних) процесів, які характеризуються загальними закономірностями. Ці технологічні процеси у виробництві різних ліків проводяться в аналогічних за принципом дії машинах та апаратах</a:t>
            </a:r>
            <a:r>
              <a:rPr lang="uk-UA" sz="21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3389" y="5448161"/>
            <a:ext cx="2118611" cy="140983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06878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563" y="0"/>
            <a:ext cx="7867231" cy="14080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812" y="1369354"/>
            <a:ext cx="13054077" cy="450679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59188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4774" y="272936"/>
            <a:ext cx="11692328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100" dirty="0" err="1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Біофармація</a:t>
            </a:r>
            <a:r>
              <a:rPr lang="uk-UA" sz="21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вимагає </a:t>
            </a:r>
            <a:r>
              <a:rPr lang="uk-UA" sz="21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теоретичного обґрунтування впливу використаних технологічних процесів на </a:t>
            </a:r>
            <a:r>
              <a:rPr lang="uk-UA" sz="21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фармакокінетичні</a:t>
            </a:r>
            <a:r>
              <a:rPr lang="uk-UA" sz="21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sz="21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фармакодинамічні</a:t>
            </a:r>
            <a:r>
              <a:rPr lang="uk-UA" sz="21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показники готового продукту (ЛП). </a:t>
            </a:r>
            <a:endParaRPr lang="uk-UA" sz="2100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1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Доведено</a:t>
            </a:r>
            <a:r>
              <a:rPr lang="uk-UA" sz="21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що навіть найпростіші технологічні прийоми можуть суттєво впливати на характер дії ліків. </a:t>
            </a:r>
            <a:endParaRPr lang="uk-UA" sz="2100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uk-UA" sz="21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Наприклад, </a:t>
            </a:r>
            <a:r>
              <a:rPr lang="uk-UA" sz="21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змінюючи температуру при змішуванні масляного дисперсійного середовища і водної дисперсної фази, можна отримати охолоджувальну дію різної сили </a:t>
            </a:r>
            <a:r>
              <a:rPr lang="uk-UA" sz="21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псевдоемульсій</a:t>
            </a:r>
            <a:r>
              <a:rPr lang="uk-UA" sz="21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sz="21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кольд</a:t>
            </a:r>
            <a:r>
              <a:rPr lang="uk-UA" sz="21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-кремів. </a:t>
            </a:r>
            <a:endParaRPr lang="uk-UA" sz="2100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uk-UA" sz="21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Додавання </a:t>
            </a:r>
            <a:r>
              <a:rPr lang="uk-UA" sz="21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ВМС до очних крапель змінює їх в’язкість, </a:t>
            </a:r>
            <a:r>
              <a:rPr lang="uk-UA" sz="21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адгезивну</a:t>
            </a:r>
            <a:r>
              <a:rPr lang="uk-UA" sz="21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здатність і термін контакту із слизовою оболонкою, внаслідок чого збільшується термін їх терапевтичної дії. </a:t>
            </a:r>
            <a:endParaRPr lang="uk-UA" sz="2100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uk-UA" sz="21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Покриття </a:t>
            </a:r>
            <a:r>
              <a:rPr lang="uk-UA" sz="21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таблеток, драже, гранул оболонками дозволяє уникнути подразливої дії на слизову оболонку, захистити діючу речовину від деструктивного впливу різних чинників зовнішнього середовища, або локалізувати її місце вивільнення та створити більш високу концентрацію в шлунку або кишечнику, що має певне значення при застосуванні проносних, глистогінних та інших ЛП, або отримати ліки пролонгованої дії.</a:t>
            </a:r>
            <a:endParaRPr lang="uk-UA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9246" y="4600497"/>
            <a:ext cx="3267856" cy="21240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88702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344" y="0"/>
            <a:ext cx="8465240" cy="73857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240" y="738578"/>
            <a:ext cx="11651448" cy="108936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327" y="1827941"/>
            <a:ext cx="11325361" cy="451607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33477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9921"/>
            <a:ext cx="121920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 стабільності лікарських засобів (ЛЗ) є одним з основоположних питань системи забезпечення якості. Відповідно до діючого законодавства розвинених країн світу, правил Належної виробничої практики одним з обов’язків виробника є дослідження стабільності, які необхідно здійснювати вже на етапі розроблення активної речовини та лікарського </a:t>
            </a:r>
            <a:r>
              <a:rPr lang="uk-UA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препарату. </a:t>
            </a:r>
          </a:p>
          <a:p>
            <a:pPr algn="just"/>
            <a:r>
              <a:rPr lang="uk-UA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стабільності є дуже важливим завданням у процесі розроблення лікарського засобу. </a:t>
            </a:r>
            <a:r>
              <a:rPr lang="uk-UA" sz="2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Стабільність</a:t>
            </a:r>
            <a:r>
              <a:rPr lang="uk-UA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 показник якості лікарських препаратів, який забезпечує збереження їхніх </a:t>
            </a:r>
            <a:r>
              <a:rPr lang="uk-UA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терапевтичних 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властивостей упродовж декількох років у процесі зберігання. Стабільність має бути об’єктом пильної уваги виробника лікарського засобу, оскільки цей показник не перевіряють органи державного контролю якості, а він є повною відповідальністю </a:t>
            </a:r>
            <a:r>
              <a:rPr lang="uk-UA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виробника.</a:t>
            </a:r>
          </a:p>
          <a:p>
            <a:pPr algn="just"/>
            <a:r>
              <a:rPr lang="uk-UA" sz="21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 випробувань стабільності 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це отримання даних про зміну якості діючої речовини або лікарського препарату з плином часу під впливом різних факторів навколишнього середовища, таких як температура, вологість і світло, а також встановлення рекомендованих умов зберігання і періоду до проведення повторних випробувань для діючої речовини або терміну зберігання для лікарського </a:t>
            </a:r>
            <a:r>
              <a:rPr lang="uk-UA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препарату.</a:t>
            </a:r>
          </a:p>
          <a:p>
            <a:pPr algn="just"/>
            <a:endParaRPr lang="uk-UA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54590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9901" y="0"/>
            <a:ext cx="1184223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 </a:t>
            </a:r>
            <a:r>
              <a:rPr lang="uk-UA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терміном придатності лікарських засобів 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розуміють період часу, протягом якого вони мають повністю зберігати свою терапевтичну активність, нешкідливість і за рівнем якісних і кількісних характеристик відповідати вимогам, які висувають у нормативній документації, відповідно до якої виробляють та зберігають готові препарати. Після закінчення терміну придатності лікарські засоби не можуть бути використані без </a:t>
            </a:r>
            <a:r>
              <a:rPr lang="uk-UA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переконтролю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якості та відповідної зміни встановленого терміну </a:t>
            </a:r>
            <a:r>
              <a:rPr lang="uk-UA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придатності.</a:t>
            </a:r>
          </a:p>
          <a:p>
            <a:pPr algn="just"/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 придатності залежить від багатьох факторів, при цьому погіршення </a:t>
            </a:r>
            <a:r>
              <a:rPr lang="uk-UA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будьякого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показників якості в період зберігання свідчить про негативні процеси, які відбуваються з речовинами, що входять до складу </a:t>
            </a:r>
            <a:r>
              <a:rPr lang="uk-UA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препарату. </a:t>
            </a:r>
          </a:p>
          <a:p>
            <a:pPr algn="just"/>
            <a:r>
              <a:rPr lang="uk-UA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 зберігання може відбуватися розкладання діючих речовин, яке супроводжується зниженням їх кількості та процесом утворення продуктів розпаду (домішок). Це може знижувати фармакологічну активність препарату, а домішки можуть бути шкідливими для організму людини, тому нормативна документація обмежує кількість домішок у лікарських </a:t>
            </a:r>
            <a:r>
              <a:rPr lang="uk-UA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засобах.</a:t>
            </a:r>
          </a:p>
          <a:p>
            <a:pPr algn="just"/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перераховані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великий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робить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температура,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вологість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рН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склад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та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фактори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uk-UA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76607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9095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1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Фізичні процеси</a:t>
            </a:r>
            <a:r>
              <a:rPr lang="uk-UA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1.Температура</a:t>
            </a:r>
          </a:p>
          <a:p>
            <a:pPr algn="just"/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фізико-хімічних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процесів, що відбуваються при неправильному зберіганні лікарських засобів та лікарських форм, відносяться: поглинання і втрата води; зміну фазового стану, наприклад плавлення, випаровування або сублімація, розшарування, укрупнення частинок дисперсної фази та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Так, при зберіганні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легколетучих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речовин ( розчин аміаку, Бромкамфору, йод, йодоформ, ефірні олії) може змінюватися зміст лікарських речовин в лікарській формі. З фізичних факторів найбільший вплив на стабільність ліків надають температура, світло і вологість.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 велика роль температурного режиму на стабільність лікарських речовин. Відомо, що з підвищенням температури різко зростає швидкість хімічних реакцій. Навіть якщо взяти температурний коефіцієнт дорівнює 2, то швидкість реакції при нагріванні реагують речовин від 20 до 100 ° С зростає в 256 разів. З цього випливає необхідність встановлення оптимальних температурних умов для тих чи інших лікарських препаратів. Разом з тим залежність між температурою і швидкістю хімічної реакції лежить в основі методів прискореного зберігання ліків, які використовуються для вивчення їх стабільності. Зниження температури надає різну дію на лікарські речовини. Так,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ампульованого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розчини, що містять 0,1% адреналіну 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гідрохлориду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25 - 40% глюкози, 25% магнію сульфату, 10% кальцію хлориду, 5% ефедрину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гідрохлориду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2% новокаїну, зберігають свої якості при зниженні температури навіть до -43 ° С . У той же час бактерійні і деякі інші препарати розкладаються при температурі нижче 0 °, а розчини деяких антибіотиків (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коліміціна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сульфату, еритроміцину та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руйнуються протягом кількох днів при температурі від 6 до 20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° С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58884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197714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Світло</a:t>
            </a:r>
          </a:p>
          <a:p>
            <a:pPr algn="just"/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 також по-різному впливає на лікарські речовини. Зазвичай вплив світла прискорює розкладання. Сухі кристалічні речовини більш стійкі до світла, ніж розчини. Гігроскопічні речовини після плавлення в кристалізаційної воді підвищують світлочутливість. Вплив світла посилюється в присутності каталізаторів, які активізують хімічні процеси. </a:t>
            </a:r>
            <a:r>
              <a:rPr lang="uk-UA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Фотокаталітичні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процеси відбуваються в кристалічних речовинах тільки в поверхневому шарі.</a:t>
            </a:r>
            <a:b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зберіганні на світлі деяких засобів, що відносяться до фенолу, амінів, сульфаніламідів, відбувається зміна забарвлення, форми кристалів. Інші ж кристали на світлі зберігаються краще, ніж у темряві (10% спиртовий розчин йоду). Препарати, що містять солі заліза (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II), 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стабільні й підвищують стійкість до світла інших лікарських </a:t>
            </a:r>
            <a:r>
              <a:rPr lang="uk-UA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речовин.</a:t>
            </a:r>
          </a:p>
          <a:p>
            <a:r>
              <a:rPr lang="uk-UA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3.Вологість</a:t>
            </a:r>
          </a:p>
          <a:p>
            <a:pPr algn="just"/>
            <a:r>
              <a:rPr lang="uk-UA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Вологість повітря </a:t>
            </a:r>
            <a:r>
              <a:rPr lang="uk-UA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один з чинників, активно знижують стабільність ліків. Знижена вологість повітря, що зазвичай супроводжується підвищенням температури, зменшує вміст кристалізаційної води в лікарських речовинах. Це призводить до підвищення концентрації препаратів, а також до змін фізичних властивостей (форми кристалів, розчинності і </a:t>
            </a:r>
            <a:r>
              <a:rPr lang="uk-UA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т.д</a:t>
            </a:r>
            <a:r>
              <a:rPr lang="uk-UA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.). Підвищена вологість повітря впливає на фізичні властивості гігроскопічних лікарських речовин, прискорює такі хімічні процеси, як гідроліз. У результаті можуть змінитися зовнішній вигляд, забарвлення, концентрація лікарської речовини. Внаслідок цих процесів утворюються продукти розкладання і знижується фармакологічна активність</a:t>
            </a:r>
            <a:r>
              <a:rPr lang="uk-UA" sz="2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567409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4870" y="0"/>
            <a:ext cx="11782271" cy="6878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1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uk-UA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1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Хімічні </a:t>
            </a:r>
            <a:r>
              <a:rPr lang="uk-UA" sz="21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</a:p>
          <a:p>
            <a:pPr algn="just"/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Хімічні процеси, що відбуваються при зберіганні ліків, складні і різноманітні. Вони протікають у вигляді реакцій гідролізу окислення-відновлення, рацемізації, освіти високомолекулярних </a:t>
            </a:r>
            <a:r>
              <a:rPr lang="uk-UA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сполук</a:t>
            </a:r>
            <a:r>
              <a:rPr lang="uk-UA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тісно пов'язані з впливом фізичних </a:t>
            </a: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Факторія"/>
              </a:rPr>
              <a:t>факторі</a:t>
            </a:r>
            <a:r>
              <a:rPr lang="uk-UA" sz="1900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Факторія"/>
              </a:rPr>
              <a:t> </a:t>
            </a:r>
            <a:r>
              <a:rPr lang="uk-UA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(температури, світла, вологості). Знання механізму й швидкості перебігу цих процесів дає можливість усувати або сповільнювати хід хімічних реакцій, а отже, підвищувати </a:t>
            </a: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стабільність ліків</a:t>
            </a:r>
            <a:r>
              <a:rPr lang="uk-UA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uk-UA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Гідроліз, реакції окиснення-відновлення, декарбоксилювання, фотохімічна деструкція, ізомеризація - такий далеко не повний перелік хімічних процесів, які можуть відбуватися при зберіганні лікарських речовин</a:t>
            </a: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істотний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швидкість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гідролізу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розчинах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надають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розчинники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рН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Вибір оптимальних інтервалів значень </a:t>
            </a:r>
            <a:r>
              <a:rPr lang="uk-UA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рН</a:t>
            </a:r>
            <a:r>
              <a:rPr lang="uk-UA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середовища та інших параметрів, які впливають на константу швидкості реакції, має дуже велике значення для збільшення терміну придатності багатьох розчинів лікарських речовин, особливо застосовуваних для ін'єкцій. У лікарських формах роль каталізаторів можуть виконувати як іони водню, так і гідроксид-іони, тобто </a:t>
            </a:r>
            <a:r>
              <a:rPr lang="uk-UA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рН</a:t>
            </a:r>
            <a:r>
              <a:rPr lang="uk-UA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середовища надає не тільки стабілізуючий, а й каталітичне вплив. Для кожного ліки оптимальні умови зберігання встановлюють експериментально</a:t>
            </a: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 впливом світла, температури і при зміні </a:t>
            </a:r>
            <a:r>
              <a:rPr lang="uk-UA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рН</a:t>
            </a:r>
            <a:r>
              <a:rPr lang="uk-UA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середовища можливо перетворення оптично активного ЛВ в його оптичний ізомер (реакції рацемізації). Утворені оптичні ізомери можуть володіти зниженими фармакологічним ефектом, не володіти таким чи виявляти токсичність</a:t>
            </a: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зберіганні лікарських препаратів можуть відбуватися </a:t>
            </a:r>
            <a:r>
              <a:rPr lang="uk-UA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 ізомеризації. </a:t>
            </a:r>
            <a:r>
              <a:rPr lang="uk-UA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 рацемізації (освіти рацематів) є причиною значного зниження фармакологічної дії лікарських препаратів, що мають оптичною активністю. Оптичні ізомери відрізняються один від одного по фармакологічної активності іноді в кілька разів. У розчині адреналіну поступово відбувається процес рацемізації - освіти суміші обох ізомерів. Цей процес супроводжується помітним зниженням активності препарату.</a:t>
            </a:r>
          </a:p>
        </p:txBody>
      </p:sp>
    </p:spTree>
    <p:extLst>
      <p:ext uri="{BB962C8B-B14F-4D97-AF65-F5344CB8AC3E}">
        <p14:creationId xmlns="" xmlns:p14="http://schemas.microsoft.com/office/powerpoint/2010/main" val="3024357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4872" y="58847"/>
            <a:ext cx="11997128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1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Біологічні процеси</a:t>
            </a:r>
          </a:p>
          <a:p>
            <a:pPr algn="just"/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Біологічні процеси викликають зміни в ліках під впливом життєдіяльності мікроорганізмів, що призводить до зниження стабільності лікарських засобів та інфікування людини-Ліки найчастіше за все забруднюються сапрофіти, широко поширеними в навколишньому середовищі. Сапрофіти здатні розкладати органічні речовини: </a:t>
            </a:r>
            <a:r>
              <a:rPr lang="uk-UA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білки, 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ліпіди, вуглеводи. Дріжджові і нитчасті гриби руйнують алкалоїди, антипірин, </a:t>
            </a:r>
            <a:r>
              <a:rPr lang="uk-UA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глікозиди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глюкозу, різні вітаміни.</a:t>
            </a:r>
            <a:b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 придатності лікарських засобів може різко знижуватися через низьку якість упаковки; Наприклад, при зберіганні розчинів для ін'єкцій у флаконах або ампулах з неякісного скла відбувається перехід силікату натрію і калію з скла в розчин. Це призводить до збільшення значення </a:t>
            </a:r>
            <a:r>
              <a:rPr lang="uk-UA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рН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середовища і утворення так званих «блискіток» (частинок зруйнованого скла). При підвищенні </a:t>
            </a:r>
            <a:r>
              <a:rPr lang="uk-UA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рН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солі алкалоїдів і синтетичних азотовмісних підстав розкладаються із зниженням або втратою лікувальної дії і утворенням токсичних продуктів. Лужні розчини </a:t>
            </a:r>
            <a:r>
              <a:rPr lang="uk-UA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каталізують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процеси окислення аскорбінової кислоти, аміназину, </a:t>
            </a:r>
            <a:r>
              <a:rPr lang="uk-UA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ерготал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Паска, вікасолу, вітамінів, антибіотиків, </a:t>
            </a:r>
            <a:r>
              <a:rPr lang="uk-UA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глікозидів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Крім того, лужність скла також сприяє розвитку мікрофлори.</a:t>
            </a:r>
          </a:p>
        </p:txBody>
      </p:sp>
    </p:spTree>
    <p:extLst>
      <p:ext uri="{BB962C8B-B14F-4D97-AF65-F5344CB8AC3E}">
        <p14:creationId xmlns="" xmlns:p14="http://schemas.microsoft.com/office/powerpoint/2010/main" val="20164472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78112" y="0"/>
            <a:ext cx="64950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altLang="ru-RU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Методи визначення стабільності ін'єкційних розчинів</a:t>
            </a: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9756"/>
            <a:ext cx="5771213" cy="63886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982" y="369332"/>
            <a:ext cx="5778095" cy="63710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31238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9862"/>
            <a:ext cx="6471919" cy="605602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9610" y="28575"/>
            <a:ext cx="5766333" cy="623731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186800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783532" cy="199254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69233" y="2173574"/>
            <a:ext cx="1090284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Терапевтична </a:t>
            </a:r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нееквівалентність - 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нерівність терапевтичної дії тих самих лікарських препаратів в однакових дозах, приготовлених різними виробниками або тим же заводом, але різних серій.</a:t>
            </a:r>
          </a:p>
          <a:p>
            <a:pPr algn="just"/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неправильне збереження лікарських речовин - може привести до фізико-хімічної взаємодії активних і індиферентних речовин, що входять до складу одних ліків у результаті впливом температури, світла, вологості й ін.;</a:t>
            </a:r>
          </a:p>
          <a:p>
            <a:pPr algn="just"/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   змішування різних лікарських засобів в одному шприці;</a:t>
            </a:r>
          </a:p>
          <a:p>
            <a:pPr algn="just"/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   нестабільні 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инфузионные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розчини (наприклад, пеніцилін у лужному розчині або 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катехоламины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в розчині, що тривалий час знаходився на світлі і підпадав під  вплив  кисню повітря  й 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ощелачиванию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                                                                                                    </a:t>
            </a:r>
            <a:r>
              <a:rPr lang="uk-UA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   адсорбція речовини на поверхні пластмаси, з якої виготовлений флакон, шприц, система для 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інфузії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09373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4774" y="239842"/>
            <a:ext cx="114674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Ретельне дослідження відомих випадків терапевтичної нееквівалентності лікарських препаратів показало, що активність діючої речовини (лікарського засобу), його вивільнення з лікарської форми і всмоктування - знаходяться в тісній залежності від фармацевтичних факторів. Тому вивчення фармацевтичних факторів є обов'язковим з точки зору </a:t>
            </a:r>
            <a:r>
              <a:rPr lang="uk-UA" sz="21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біофармації</a:t>
            </a:r>
            <a:r>
              <a:rPr lang="uk-UA" sz="2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зважаючи на їх істотний вплив на динаміку </a:t>
            </a:r>
            <a:r>
              <a:rPr lang="uk-UA" sz="21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біодоступності</a:t>
            </a:r>
            <a:r>
              <a:rPr lang="uk-UA" sz="2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лікарських речовин, стабільність лікарських препаратів в процесі зберігання і багато інших показників.</a:t>
            </a:r>
            <a:endParaRPr lang="uk-UA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896359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0897" y="2718890"/>
            <a:ext cx="5761103" cy="58050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6250898" cy="317661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8042" y="3432965"/>
            <a:ext cx="7440935" cy="329099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475809" y="0"/>
            <a:ext cx="552381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solidFill>
                  <a:srgbClr val="FF0000"/>
                </a:solidFill>
                <a:latin typeface="Roboto"/>
              </a:rPr>
              <a:t>Оригінальний (інноваційний) препарат </a:t>
            </a:r>
            <a:r>
              <a:rPr lang="uk-UA" dirty="0">
                <a:solidFill>
                  <a:srgbClr val="000000"/>
                </a:solidFill>
                <a:latin typeface="Roboto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Roboto"/>
              </a:rPr>
              <a:t>originalis</a:t>
            </a:r>
            <a:r>
              <a:rPr lang="en-US" dirty="0">
                <a:solidFill>
                  <a:srgbClr val="000000"/>
                </a:solidFill>
                <a:latin typeface="Roboto"/>
              </a:rPr>
              <a:t> - </a:t>
            </a:r>
            <a:r>
              <a:rPr lang="uk-UA" dirty="0">
                <a:solidFill>
                  <a:srgbClr val="000000"/>
                </a:solidFill>
                <a:latin typeface="Roboto"/>
              </a:rPr>
              <a:t>первинний, </a:t>
            </a:r>
            <a:r>
              <a:rPr lang="en-US" dirty="0">
                <a:solidFill>
                  <a:srgbClr val="000000"/>
                </a:solidFill>
                <a:latin typeface="Roboto"/>
              </a:rPr>
              <a:t>innovative - </a:t>
            </a:r>
            <a:r>
              <a:rPr lang="uk-UA" dirty="0">
                <a:solidFill>
                  <a:srgbClr val="000000"/>
                </a:solidFill>
                <a:latin typeface="Roboto"/>
              </a:rPr>
              <a:t>оновлений) - це лікарський препарат, який створений на основі нової, вперше синтезованої або отриманої з природної сировини субстанції, пройшов повний курс </a:t>
            </a:r>
            <a:r>
              <a:rPr lang="uk-UA" dirty="0" err="1">
                <a:solidFill>
                  <a:srgbClr val="000000"/>
                </a:solidFill>
                <a:latin typeface="Roboto"/>
              </a:rPr>
              <a:t>доклінічних</a:t>
            </a:r>
            <a:r>
              <a:rPr lang="uk-UA" dirty="0">
                <a:solidFill>
                  <a:srgbClr val="000000"/>
                </a:solidFill>
                <a:latin typeface="Roboto"/>
              </a:rPr>
              <a:t> і клінічних досліджень ефективності і безпеки і захищений патентом на певний </a:t>
            </a:r>
            <a:r>
              <a:rPr lang="uk-UA" dirty="0" smtClean="0">
                <a:solidFill>
                  <a:srgbClr val="000000"/>
                </a:solidFill>
                <a:latin typeface="Roboto"/>
              </a:rPr>
              <a:t>термін. </a:t>
            </a:r>
            <a:r>
              <a:rPr lang="uk-UA" dirty="0">
                <a:solidFill>
                  <a:srgbClr val="000000"/>
                </a:solidFill>
                <a:latin typeface="Roboto"/>
              </a:rPr>
              <a:t>У країнах ЄС цей термін становить 10-15 років, в Росії і Україні - 20 років. </a:t>
            </a:r>
            <a:endParaRPr lang="uk-UA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79882" y="2853802"/>
            <a:ext cx="4578160" cy="347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err="1">
                <a:solidFill>
                  <a:srgbClr val="FF0000"/>
                </a:solidFill>
                <a:latin typeface="Roboto"/>
              </a:rPr>
              <a:t>Генерик</a:t>
            </a:r>
            <a:r>
              <a:rPr lang="uk-UA" b="1" dirty="0">
                <a:solidFill>
                  <a:srgbClr val="FF0000"/>
                </a:solidFill>
                <a:latin typeface="Roboto"/>
              </a:rPr>
              <a:t> (</a:t>
            </a:r>
            <a:r>
              <a:rPr lang="uk-UA" b="1" dirty="0" err="1">
                <a:solidFill>
                  <a:srgbClr val="FF0000"/>
                </a:solidFill>
                <a:latin typeface="Roboto"/>
              </a:rPr>
              <a:t>дженерик</a:t>
            </a:r>
            <a:r>
              <a:rPr lang="uk-UA" b="1" dirty="0">
                <a:solidFill>
                  <a:srgbClr val="FF0000"/>
                </a:solidFill>
                <a:latin typeface="Roboto"/>
              </a:rPr>
              <a:t>, </a:t>
            </a:r>
            <a:r>
              <a:rPr lang="uk-UA" b="1" dirty="0" err="1">
                <a:solidFill>
                  <a:srgbClr val="FF0000"/>
                </a:solidFill>
                <a:latin typeface="Roboto"/>
              </a:rPr>
              <a:t>генеричний</a:t>
            </a:r>
            <a:r>
              <a:rPr lang="uk-UA" b="1" dirty="0">
                <a:solidFill>
                  <a:srgbClr val="FF0000"/>
                </a:solidFill>
                <a:latin typeface="Roboto"/>
              </a:rPr>
              <a:t> препарат, </a:t>
            </a:r>
            <a:r>
              <a:rPr lang="uk-UA" b="1" dirty="0" err="1">
                <a:solidFill>
                  <a:srgbClr val="FF0000"/>
                </a:solidFill>
                <a:latin typeface="Roboto"/>
              </a:rPr>
              <a:t>багатоджерельний</a:t>
            </a:r>
            <a:r>
              <a:rPr lang="uk-UA" b="1" dirty="0">
                <a:solidFill>
                  <a:srgbClr val="FF0000"/>
                </a:solidFill>
                <a:latin typeface="Roboto"/>
              </a:rPr>
              <a:t> препарат; </a:t>
            </a:r>
            <a:r>
              <a:rPr lang="uk-UA" b="1" dirty="0" err="1">
                <a:solidFill>
                  <a:srgbClr val="FF0000"/>
                </a:solidFill>
                <a:latin typeface="Roboto"/>
              </a:rPr>
              <a:t>англ</a:t>
            </a:r>
            <a:r>
              <a:rPr lang="uk-UA" b="1" dirty="0">
                <a:solidFill>
                  <a:srgbClr val="FF0000"/>
                </a:solidFill>
                <a:latin typeface="Roboto"/>
              </a:rPr>
              <a:t>. </a:t>
            </a:r>
            <a:r>
              <a:rPr lang="en-US" b="1" dirty="0">
                <a:solidFill>
                  <a:srgbClr val="FF0000"/>
                </a:solidFill>
                <a:latin typeface="Roboto"/>
              </a:rPr>
              <a:t>Generic) </a:t>
            </a:r>
            <a:r>
              <a:rPr lang="en-US" dirty="0">
                <a:solidFill>
                  <a:srgbClr val="000000"/>
                </a:solidFill>
                <a:latin typeface="Roboto"/>
              </a:rPr>
              <a:t>- </a:t>
            </a:r>
            <a:r>
              <a:rPr lang="uk-UA" dirty="0">
                <a:solidFill>
                  <a:srgbClr val="000000"/>
                </a:solidFill>
                <a:latin typeface="Roboto"/>
              </a:rPr>
              <a:t>непатентований лікарський препарат, який є відтворенням оригінального препарату, на активний фармацевтичний інгредієнт (АФІ) якого закінчився термін патентного </a:t>
            </a:r>
            <a:r>
              <a:rPr lang="uk-UA" dirty="0" smtClean="0">
                <a:solidFill>
                  <a:srgbClr val="000000"/>
                </a:solidFill>
                <a:latin typeface="Roboto"/>
              </a:rPr>
              <a:t>захисту. </a:t>
            </a:r>
            <a:r>
              <a:rPr lang="uk-UA" dirty="0">
                <a:solidFill>
                  <a:srgbClr val="000000"/>
                </a:solidFill>
                <a:latin typeface="Roboto"/>
              </a:rPr>
              <a:t>Він може випускатися будь-фармацевтичною компанією як під міжнародними непатентованими найменуванням, так і комерційним (торговим) назвою. </a:t>
            </a:r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19841866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280" y="0"/>
            <a:ext cx="10252205" cy="8530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3034"/>
            <a:ext cx="10225337" cy="41454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5191125"/>
            <a:ext cx="2695575" cy="16668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12975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280" y="0"/>
            <a:ext cx="10252205" cy="8530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168" y="997671"/>
            <a:ext cx="11542427" cy="485289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958138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3456" y="0"/>
            <a:ext cx="7719934" cy="62717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4912" y="627173"/>
            <a:ext cx="7634558" cy="327605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4381" y="3903232"/>
            <a:ext cx="7747619" cy="29547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317530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3456" y="0"/>
            <a:ext cx="7719934" cy="62717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922" y="627173"/>
            <a:ext cx="2295525" cy="9239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1551098"/>
            <a:ext cx="8244573" cy="24107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8798" y="3518940"/>
            <a:ext cx="2419350" cy="8858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6516" y="4404765"/>
            <a:ext cx="9095484" cy="245323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069106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7292804" cy="359763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7290" y="3709362"/>
            <a:ext cx="3152775" cy="4286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0088" y="4137987"/>
            <a:ext cx="7681912" cy="272001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112785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5891135"/>
            <a:ext cx="12157022" cy="9264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бренд або оригінальний препарат»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ментальною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конструкцією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образом, який зберігається в пам’яті певного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контингенту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споживачів. З урахуванням цих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обставин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брендом може бути не тільки оригінальний, але </a:t>
            </a:r>
          </a:p>
          <a:p>
            <a:pPr algn="jus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генеричний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препарат. Але не кожна торгова марка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лікарського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препарату може стати справжнім брендом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Генерики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 мати доведену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терапевтичну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взаємозамінність із оригінальним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препаратом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аналогічного складу. Вони впроваджуються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 реєстраційного досьє скороченого обсягу та </a:t>
            </a: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даних щодо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біоеквівалентності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 відрізняти препарати-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генерики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препарати-копії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Копіями називають ліки, термін патентного </a:t>
            </a: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 яких ще не збіг, але вони наявні на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фармацевтичному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ринку держав, у яких немає належного патент-</a:t>
            </a: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ного захисту хімічних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сполук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і, відповідно, субстанцій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препаратів. Такі «піратські» копії завдають </a:t>
            </a: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збитків розробнику оригінального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препарату. Вживається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 «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брендований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генерик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»: так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позна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чаються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генеричні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препарати, прибуток від продажу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яких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перевищує 1 млн доларів на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рік.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Центральним питанням проблеми порівняння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генериків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із оригінальним препаратом є гарантована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 замінність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Вона, у свою чергу, базується на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еквівалентності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3 типи еквівалентності, які тісно пов’язані одна </a:t>
            </a:r>
          </a:p>
          <a:p>
            <a:pPr algn="jus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одною: фармацевтична,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фармакокінетична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терапевтична.</a:t>
            </a:r>
          </a:p>
          <a:p>
            <a:pPr algn="jus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Фармацевтична еквівалентність означає, що в одиниці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дозування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лікарської форми (1 таблетці, капсулі, драже </a:t>
            </a:r>
          </a:p>
          <a:p>
            <a:pPr algn="jus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ін.) міститься однакова доза одного й того самого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фармакологічно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активного інгредієнту.</a:t>
            </a:r>
          </a:p>
          <a:p>
            <a:pPr algn="just"/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Фармакокінетична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еквівалентність (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біоеквівалентність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або ступінь схожості за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фармакокінетичними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параметрами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фармацевтично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еквівалентного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препарату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референтним, означає, що оригінальний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препа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 algn="just"/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рат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генерик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однаково швидко створюють у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тканинах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організму аналогічні концентрації діючих речовин. </a:t>
            </a:r>
          </a:p>
          <a:p>
            <a:pPr algn="jus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біоеквівалентності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референтним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препаратом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необхідна для прояву достатньої фармакологічної </a:t>
            </a:r>
          </a:p>
          <a:p>
            <a:pPr algn="jus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активності та є обов’язковою умовою реєстрації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генерика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Брак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біоеквівалентності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може бути пов’язаний </a:t>
            </a:r>
          </a:p>
          <a:p>
            <a:pPr algn="jus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відмінностями складу та структури субстанцій, з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яких виготовляються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порівнювані препарати (домішки, </a:t>
            </a:r>
          </a:p>
          <a:p>
            <a:pPr algn="just"/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неод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накова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кристалічна форма, ізомерія тощо), а також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відмінностями складу допоміжних речовин і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 algn="just"/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логії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виробництва препаратів. Вплив цих чинників на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фармакокінетичні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параметри та ефективність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 algn="jus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 вивчає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біофармація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40418147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solidFill>
                  <a:srgbClr val="002060"/>
                </a:solidFill>
              </a:rPr>
              <a:t>Завдання для самоперевірки вихідного рівня знань-вмінь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uk-UA" dirty="0">
                <a:solidFill>
                  <a:srgbClr val="002060"/>
                </a:solidFill>
              </a:rPr>
              <a:t>1. Поняття фізичний стан. Які параметри розуміють під фізичним станом.</a:t>
            </a:r>
            <a:endParaRPr lang="ru-RU" dirty="0">
              <a:solidFill>
                <a:srgbClr val="002060"/>
              </a:solidFill>
            </a:endParaRPr>
          </a:p>
          <a:p>
            <a:pPr algn="just"/>
            <a:r>
              <a:rPr lang="uk-UA" dirty="0">
                <a:solidFill>
                  <a:srgbClr val="002060"/>
                </a:solidFill>
              </a:rPr>
              <a:t>2. Подрібнення лікарських речовин.</a:t>
            </a:r>
            <a:endParaRPr lang="ru-RU" dirty="0">
              <a:solidFill>
                <a:srgbClr val="002060"/>
              </a:solidFill>
            </a:endParaRPr>
          </a:p>
          <a:p>
            <a:pPr algn="just"/>
            <a:r>
              <a:rPr lang="uk-UA" dirty="0">
                <a:solidFill>
                  <a:srgbClr val="002060"/>
                </a:solidFill>
              </a:rPr>
              <a:t>3. Вплив величини частинок на терапевтичну активність.</a:t>
            </a:r>
            <a:endParaRPr lang="ru-RU" dirty="0">
              <a:solidFill>
                <a:srgbClr val="002060"/>
              </a:solidFill>
            </a:endParaRPr>
          </a:p>
          <a:p>
            <a:pPr algn="just"/>
            <a:r>
              <a:rPr lang="uk-UA" dirty="0">
                <a:solidFill>
                  <a:srgbClr val="002060"/>
                </a:solidFill>
              </a:rPr>
              <a:t>4. Поліморфізм та поліморфні модифікації.</a:t>
            </a:r>
            <a:endParaRPr lang="ru-RU" dirty="0">
              <a:solidFill>
                <a:srgbClr val="002060"/>
              </a:solidFill>
            </a:endParaRPr>
          </a:p>
          <a:p>
            <a:pPr algn="just"/>
            <a:r>
              <a:rPr lang="uk-UA" dirty="0">
                <a:solidFill>
                  <a:srgbClr val="002060"/>
                </a:solidFill>
              </a:rPr>
              <a:t>5. Шляхи підвищення розчинності важкорозчинних речовин і тим самим </a:t>
            </a:r>
            <a:r>
              <a:rPr lang="uk-UA" dirty="0" err="1">
                <a:solidFill>
                  <a:srgbClr val="002060"/>
                </a:solidFill>
              </a:rPr>
              <a:t>біодоступності</a:t>
            </a:r>
            <a:r>
              <a:rPr lang="uk-UA" dirty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  <a:p>
            <a:pPr algn="just"/>
            <a:endParaRPr lang="uk-U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7029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>
                <a:solidFill>
                  <a:srgbClr val="002060"/>
                </a:solidFill>
              </a:rPr>
              <a:t>Основна література</a:t>
            </a:r>
            <a:r>
              <a:rPr lang="uk-UA" b="1" i="1" dirty="0" smtClean="0">
                <a:solidFill>
                  <a:srgbClr val="002060"/>
                </a:solidFill>
              </a:rPr>
              <a:t>:</a:t>
            </a:r>
            <a:endParaRPr lang="uk-UA" b="1" i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2336873"/>
            <a:ext cx="10633301" cy="4047302"/>
          </a:xfrm>
        </p:spPr>
        <p:txBody>
          <a:bodyPr>
            <a:normAutofit/>
          </a:bodyPr>
          <a:lstStyle/>
          <a:p>
            <a:pPr algn="just"/>
            <a:r>
              <a:rPr lang="uk-UA" dirty="0" smtClean="0">
                <a:solidFill>
                  <a:srgbClr val="002060"/>
                </a:solidFill>
              </a:rPr>
              <a:t>1. </a:t>
            </a:r>
            <a:r>
              <a:rPr lang="uk-UA" dirty="0" err="1" smtClean="0">
                <a:solidFill>
                  <a:srgbClr val="002060"/>
                </a:solidFill>
              </a:rPr>
              <a:t>Біофармація</a:t>
            </a:r>
            <a:r>
              <a:rPr lang="uk-UA" dirty="0" smtClean="0">
                <a:solidFill>
                  <a:srgbClr val="002060"/>
                </a:solidFill>
              </a:rPr>
              <a:t>: </a:t>
            </a:r>
            <a:r>
              <a:rPr lang="uk-UA" dirty="0" err="1" smtClean="0">
                <a:solidFill>
                  <a:srgbClr val="002060"/>
                </a:solidFill>
              </a:rPr>
              <a:t>Підр</a:t>
            </a:r>
            <a:r>
              <a:rPr lang="uk-UA" dirty="0" smtClean="0">
                <a:solidFill>
                  <a:srgbClr val="002060"/>
                </a:solidFill>
              </a:rPr>
              <a:t>. для </a:t>
            </a:r>
            <a:r>
              <a:rPr lang="uk-UA" dirty="0" err="1" smtClean="0">
                <a:solidFill>
                  <a:srgbClr val="002060"/>
                </a:solidFill>
              </a:rPr>
              <a:t>студ</a:t>
            </a:r>
            <a:r>
              <a:rPr lang="uk-UA" dirty="0" smtClean="0">
                <a:solidFill>
                  <a:srgbClr val="002060"/>
                </a:solidFill>
              </a:rPr>
              <a:t>. </a:t>
            </a:r>
            <a:r>
              <a:rPr lang="uk-UA" dirty="0" err="1" smtClean="0">
                <a:solidFill>
                  <a:srgbClr val="002060"/>
                </a:solidFill>
              </a:rPr>
              <a:t>фармац</a:t>
            </a:r>
            <a:r>
              <a:rPr lang="uk-UA" dirty="0" smtClean="0">
                <a:solidFill>
                  <a:srgbClr val="002060"/>
                </a:solidFill>
              </a:rPr>
              <a:t>. вузів і фак. / А.І.</a:t>
            </a:r>
            <a:r>
              <a:rPr lang="uk-UA" dirty="0" err="1" smtClean="0">
                <a:solidFill>
                  <a:srgbClr val="002060"/>
                </a:solidFill>
              </a:rPr>
              <a:t>Тіхонов</a:t>
            </a:r>
            <a:r>
              <a:rPr lang="uk-UA" dirty="0" smtClean="0">
                <a:solidFill>
                  <a:srgbClr val="002060"/>
                </a:solidFill>
              </a:rPr>
              <a:t>, Т.Г. </a:t>
            </a:r>
            <a:r>
              <a:rPr lang="uk-UA" dirty="0" err="1" smtClean="0">
                <a:solidFill>
                  <a:srgbClr val="002060"/>
                </a:solidFill>
              </a:rPr>
              <a:t>Ярних</a:t>
            </a:r>
            <a:r>
              <a:rPr lang="uk-UA" dirty="0" smtClean="0">
                <a:solidFill>
                  <a:srgbClr val="002060"/>
                </a:solidFill>
              </a:rPr>
              <a:t>, І.А. </a:t>
            </a:r>
            <a:r>
              <a:rPr lang="uk-UA" dirty="0" err="1" smtClean="0">
                <a:solidFill>
                  <a:srgbClr val="002060"/>
                </a:solidFill>
              </a:rPr>
              <a:t>Зупанець</a:t>
            </a:r>
            <a:r>
              <a:rPr lang="uk-UA" dirty="0" smtClean="0">
                <a:solidFill>
                  <a:srgbClr val="002060"/>
                </a:solidFill>
              </a:rPr>
              <a:t>, О.С.</a:t>
            </a:r>
            <a:r>
              <a:rPr lang="uk-UA" dirty="0" err="1" smtClean="0">
                <a:solidFill>
                  <a:srgbClr val="002060"/>
                </a:solidFill>
              </a:rPr>
              <a:t>Данькевіч</a:t>
            </a:r>
            <a:r>
              <a:rPr lang="uk-UA" dirty="0" smtClean="0">
                <a:solidFill>
                  <a:srgbClr val="002060"/>
                </a:solidFill>
              </a:rPr>
              <a:t>, Е.Е.</a:t>
            </a:r>
            <a:r>
              <a:rPr lang="uk-UA" dirty="0" err="1" smtClean="0">
                <a:solidFill>
                  <a:srgbClr val="002060"/>
                </a:solidFill>
              </a:rPr>
              <a:t>Богуцкая</a:t>
            </a:r>
            <a:r>
              <a:rPr lang="uk-UA" dirty="0" smtClean="0">
                <a:solidFill>
                  <a:srgbClr val="002060"/>
                </a:solidFill>
              </a:rPr>
              <a:t>; Під ред. А.І. Тихонова. - Х .: Вид-во </a:t>
            </a:r>
            <a:r>
              <a:rPr lang="uk-UA" dirty="0" err="1" smtClean="0">
                <a:solidFill>
                  <a:srgbClr val="002060"/>
                </a:solidFill>
              </a:rPr>
              <a:t>НФаУ</a:t>
            </a:r>
            <a:r>
              <a:rPr lang="uk-UA" dirty="0" smtClean="0">
                <a:solidFill>
                  <a:srgbClr val="002060"/>
                </a:solidFill>
              </a:rPr>
              <a:t>; Золоті сторінки, 2003.-240с.: 18 мул.</a:t>
            </a:r>
            <a:endParaRPr lang="ru-RU" dirty="0" smtClean="0">
              <a:solidFill>
                <a:srgbClr val="002060"/>
              </a:solidFill>
            </a:endParaRPr>
          </a:p>
          <a:p>
            <a:pPr algn="just"/>
            <a:r>
              <a:rPr lang="uk-UA" dirty="0" smtClean="0">
                <a:solidFill>
                  <a:srgbClr val="002060"/>
                </a:solidFill>
              </a:rPr>
              <a:t>2. </a:t>
            </a:r>
            <a:r>
              <a:rPr lang="uk-UA" dirty="0" err="1" smtClean="0">
                <a:solidFill>
                  <a:srgbClr val="002060"/>
                </a:solidFill>
              </a:rPr>
              <a:t>Біофармація</a:t>
            </a:r>
            <a:r>
              <a:rPr lang="uk-UA" dirty="0" smtClean="0">
                <a:solidFill>
                  <a:srgbClr val="002060"/>
                </a:solidFill>
              </a:rPr>
              <a:t>: </a:t>
            </a:r>
            <a:r>
              <a:rPr lang="uk-UA" dirty="0" err="1" smtClean="0">
                <a:solidFill>
                  <a:srgbClr val="002060"/>
                </a:solidFill>
              </a:rPr>
              <a:t>Підр</a:t>
            </a:r>
            <a:r>
              <a:rPr lang="uk-UA" dirty="0" smtClean="0">
                <a:solidFill>
                  <a:srgbClr val="002060"/>
                </a:solidFill>
              </a:rPr>
              <a:t>. для </a:t>
            </a:r>
            <a:r>
              <a:rPr lang="uk-UA" dirty="0" err="1" smtClean="0">
                <a:solidFill>
                  <a:srgbClr val="002060"/>
                </a:solidFill>
              </a:rPr>
              <a:t>студ</a:t>
            </a:r>
            <a:r>
              <a:rPr lang="uk-UA" dirty="0" smtClean="0">
                <a:solidFill>
                  <a:srgbClr val="002060"/>
                </a:solidFill>
              </a:rPr>
              <a:t>. </a:t>
            </a:r>
            <a:r>
              <a:rPr lang="uk-UA" dirty="0" err="1" smtClean="0">
                <a:solidFill>
                  <a:srgbClr val="002060"/>
                </a:solidFill>
              </a:rPr>
              <a:t>фармац</a:t>
            </a:r>
            <a:r>
              <a:rPr lang="uk-UA" dirty="0" smtClean="0">
                <a:solidFill>
                  <a:srgbClr val="002060"/>
                </a:solidFill>
              </a:rPr>
              <a:t>. вузів і фак. / О.І.Тихонов, Т.Г.</a:t>
            </a:r>
            <a:r>
              <a:rPr lang="uk-UA" dirty="0" err="1" smtClean="0">
                <a:solidFill>
                  <a:srgbClr val="002060"/>
                </a:solidFill>
              </a:rPr>
              <a:t>Ярних</a:t>
            </a:r>
            <a:r>
              <a:rPr lang="uk-UA" dirty="0" smtClean="0">
                <a:solidFill>
                  <a:srgbClr val="002060"/>
                </a:solidFill>
              </a:rPr>
              <a:t>, О.І </a:t>
            </a:r>
            <a:r>
              <a:rPr lang="uk-UA" dirty="0" err="1" smtClean="0">
                <a:solidFill>
                  <a:srgbClr val="002060"/>
                </a:solidFill>
              </a:rPr>
              <a:t>Зупанець</a:t>
            </a:r>
            <a:r>
              <a:rPr lang="uk-UA" dirty="0" smtClean="0">
                <a:solidFill>
                  <a:srgbClr val="002060"/>
                </a:solidFill>
              </a:rPr>
              <a:t>, О.С.</a:t>
            </a:r>
            <a:r>
              <a:rPr lang="uk-UA" dirty="0" err="1" smtClean="0">
                <a:solidFill>
                  <a:srgbClr val="002060"/>
                </a:solidFill>
              </a:rPr>
              <a:t>Данкевич</a:t>
            </a:r>
            <a:r>
              <a:rPr lang="uk-UA" dirty="0" smtClean="0">
                <a:solidFill>
                  <a:srgbClr val="002060"/>
                </a:solidFill>
              </a:rPr>
              <a:t>, О.С.Богуцька, Під ред. А.І. Тихонова. –Х.: Вид-во </a:t>
            </a:r>
            <a:r>
              <a:rPr lang="uk-UA" dirty="0" err="1" smtClean="0">
                <a:solidFill>
                  <a:srgbClr val="002060"/>
                </a:solidFill>
              </a:rPr>
              <a:t>НФаУ</a:t>
            </a:r>
            <a:r>
              <a:rPr lang="uk-UA" dirty="0" smtClean="0">
                <a:solidFill>
                  <a:srgbClr val="002060"/>
                </a:solidFill>
              </a:rPr>
              <a:t>; Золоті сторінки, 2010.-240с.: 18 мал.</a:t>
            </a:r>
            <a:endParaRPr lang="ru-RU" dirty="0" smtClean="0">
              <a:solidFill>
                <a:srgbClr val="002060"/>
              </a:solidFill>
            </a:endParaRPr>
          </a:p>
          <a:p>
            <a:pPr algn="just"/>
            <a:r>
              <a:rPr lang="uk-UA" dirty="0" smtClean="0">
                <a:solidFill>
                  <a:srgbClr val="002060"/>
                </a:solidFill>
              </a:rPr>
              <a:t>3. Практикум з </a:t>
            </a:r>
            <a:r>
              <a:rPr lang="uk-UA" dirty="0" err="1" smtClean="0">
                <a:solidFill>
                  <a:srgbClr val="002060"/>
                </a:solidFill>
              </a:rPr>
              <a:t>біофамаціі</a:t>
            </a:r>
            <a:r>
              <a:rPr lang="uk-UA" dirty="0" smtClean="0">
                <a:solidFill>
                  <a:srgbClr val="002060"/>
                </a:solidFill>
              </a:rPr>
              <a:t>: </a:t>
            </a:r>
            <a:r>
              <a:rPr lang="uk-UA" dirty="0" err="1" smtClean="0">
                <a:solidFill>
                  <a:srgbClr val="002060"/>
                </a:solidFill>
              </a:rPr>
              <a:t>Навч</a:t>
            </a:r>
            <a:r>
              <a:rPr lang="uk-UA" dirty="0" smtClean="0">
                <a:solidFill>
                  <a:srgbClr val="002060"/>
                </a:solidFill>
              </a:rPr>
              <a:t>. посібник для студентів вузів / А.І.</a:t>
            </a:r>
            <a:r>
              <a:rPr lang="uk-UA" dirty="0" err="1" smtClean="0">
                <a:solidFill>
                  <a:srgbClr val="002060"/>
                </a:solidFill>
              </a:rPr>
              <a:t>Тіхонов</a:t>
            </a:r>
            <a:r>
              <a:rPr lang="uk-UA" dirty="0" smtClean="0">
                <a:solidFill>
                  <a:srgbClr val="002060"/>
                </a:solidFill>
              </a:rPr>
              <a:t>, Е.Е.</a:t>
            </a:r>
            <a:r>
              <a:rPr lang="uk-UA" dirty="0" err="1" smtClean="0">
                <a:solidFill>
                  <a:srgbClr val="002060"/>
                </a:solidFill>
              </a:rPr>
              <a:t>Богуцкая</a:t>
            </a:r>
            <a:r>
              <a:rPr lang="uk-UA" dirty="0" smtClean="0">
                <a:solidFill>
                  <a:srgbClr val="002060"/>
                </a:solidFill>
              </a:rPr>
              <a:t>, Т.Г.</a:t>
            </a:r>
            <a:r>
              <a:rPr lang="uk-UA" dirty="0" err="1" smtClean="0">
                <a:solidFill>
                  <a:srgbClr val="002060"/>
                </a:solidFill>
              </a:rPr>
              <a:t>Ярних</a:t>
            </a:r>
            <a:r>
              <a:rPr lang="uk-UA" dirty="0" smtClean="0">
                <a:solidFill>
                  <a:srgbClr val="002060"/>
                </a:solidFill>
              </a:rPr>
              <a:t> та </a:t>
            </a:r>
            <a:r>
              <a:rPr lang="uk-UA" dirty="0" err="1" smtClean="0">
                <a:solidFill>
                  <a:srgbClr val="002060"/>
                </a:solidFill>
              </a:rPr>
              <a:t>ін</a:t>
            </a:r>
            <a:r>
              <a:rPr lang="uk-UA" dirty="0" smtClean="0">
                <a:solidFill>
                  <a:srgbClr val="002060"/>
                </a:solidFill>
              </a:rPr>
              <a:t> .; під ред. А.І.</a:t>
            </a:r>
            <a:r>
              <a:rPr lang="uk-UA" dirty="0" err="1" smtClean="0">
                <a:solidFill>
                  <a:srgbClr val="002060"/>
                </a:solidFill>
              </a:rPr>
              <a:t>Тіхонова.-</a:t>
            </a:r>
            <a:r>
              <a:rPr lang="uk-UA" dirty="0" smtClean="0">
                <a:solidFill>
                  <a:srgbClr val="002060"/>
                </a:solidFill>
              </a:rPr>
              <a:t> Харків: Вид-во </a:t>
            </a:r>
            <a:r>
              <a:rPr lang="uk-UA" dirty="0" err="1" smtClean="0">
                <a:solidFill>
                  <a:srgbClr val="002060"/>
                </a:solidFill>
              </a:rPr>
              <a:t>НФаУ</a:t>
            </a:r>
            <a:r>
              <a:rPr lang="uk-UA" dirty="0" smtClean="0">
                <a:solidFill>
                  <a:srgbClr val="002060"/>
                </a:solidFill>
              </a:rPr>
              <a:t>: Золоті сторінки, 2003.- 96с.</a:t>
            </a:r>
            <a:endParaRPr lang="ru-RU" smtClean="0">
              <a:solidFill>
                <a:srgbClr val="002060"/>
              </a:solidFill>
            </a:endParaRPr>
          </a:p>
          <a:p>
            <a:pPr algn="just"/>
            <a:endParaRPr lang="uk-U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2194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57067" y="3136973"/>
            <a:ext cx="9613861" cy="18194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8800" b="1" dirty="0" smtClean="0">
                <a:solidFill>
                  <a:srgbClr val="002060"/>
                </a:solidFill>
              </a:rPr>
              <a:t>Дякую за увагу!</a:t>
            </a:r>
            <a:endParaRPr lang="uk-UA" sz="8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4366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Галерея</Template>
  <TotalTime>857</TotalTime>
  <Words>1332</Words>
  <Application>Microsoft Office PowerPoint</Application>
  <PresentationFormat>Произвольный</PresentationFormat>
  <Paragraphs>92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Gallery</vt:lpstr>
      <vt:lpstr>Вплив технологічних факторів на швидкість розчинення таблеток та стабільність ін`єкційних розчинів. Терапевтична нееквівалентність лікарських препаратів.</vt:lpstr>
      <vt:lpstr>План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Завдання для самоперевірки вихідного рівня знань-вмінь </vt:lpstr>
      <vt:lpstr>Основна література:</vt:lpstr>
      <vt:lpstr>Слайд 26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Вплив фізичного стану лікарських засобів на швидкість їх вивільнення з лікарських форм.</dc:title>
  <dc:creator>User</dc:creator>
  <cp:lastModifiedBy>dm_pa</cp:lastModifiedBy>
  <cp:revision>81</cp:revision>
  <dcterms:created xsi:type="dcterms:W3CDTF">2021-09-20T18:55:05Z</dcterms:created>
  <dcterms:modified xsi:type="dcterms:W3CDTF">2023-02-02T15:19:16Z</dcterms:modified>
</cp:coreProperties>
</file>