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77" r:id="rId3"/>
    <p:sldId id="258" r:id="rId4"/>
    <p:sldId id="259" r:id="rId5"/>
    <p:sldId id="273" r:id="rId6"/>
    <p:sldId id="261" r:id="rId7"/>
    <p:sldId id="278" r:id="rId8"/>
    <p:sldId id="262" r:id="rId9"/>
    <p:sldId id="263" r:id="rId10"/>
    <p:sldId id="264" r:id="rId11"/>
    <p:sldId id="270" r:id="rId12"/>
    <p:sldId id="265" r:id="rId13"/>
    <p:sldId id="266" r:id="rId14"/>
    <p:sldId id="269" r:id="rId15"/>
    <p:sldId id="267" r:id="rId16"/>
    <p:sldId id="268" r:id="rId17"/>
    <p:sldId id="280" r:id="rId18"/>
    <p:sldId id="271" r:id="rId19"/>
    <p:sldId id="272" r:id="rId20"/>
    <p:sldId id="279" r:id="rId21"/>
    <p:sldId id="257" r:id="rId22"/>
    <p:sldId id="276" r:id="rId23"/>
    <p:sldId id="275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4F4F2"/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4EDB1B-EE7D-4943-9081-6F22B6A9984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112A62-68C0-4E1B-948B-7F9B791AA00F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uk-UA" dirty="0"/>
            <a:t>До гомеопатичних лікарських форм твердої консистенції належать:</a:t>
          </a:r>
          <a:endParaRPr lang="ru-RU" dirty="0"/>
        </a:p>
      </dgm:t>
    </dgm:pt>
    <dgm:pt modelId="{B2B8485A-A81D-4DE8-8AFE-542CE15B447F}" type="parTrans" cxnId="{8C59B5CC-A77F-47E8-84B1-7D25E25B1EAF}">
      <dgm:prSet/>
      <dgm:spPr/>
      <dgm:t>
        <a:bodyPr/>
        <a:lstStyle/>
        <a:p>
          <a:endParaRPr lang="ru-RU"/>
        </a:p>
      </dgm:t>
    </dgm:pt>
    <dgm:pt modelId="{1FE828FE-3FF5-45D4-8FAD-7C8A086F387D}" type="sibTrans" cxnId="{8C59B5CC-A77F-47E8-84B1-7D25E25B1EAF}">
      <dgm:prSet/>
      <dgm:spPr/>
      <dgm:t>
        <a:bodyPr/>
        <a:lstStyle/>
        <a:p>
          <a:endParaRPr lang="ru-RU"/>
        </a:p>
      </dgm:t>
    </dgm:pt>
    <dgm:pt modelId="{5CB05E7D-4530-4F71-B2F2-D9F4309BDE08}">
      <dgm:prSet/>
      <dgm:spPr/>
      <dgm:t>
        <a:bodyPr/>
        <a:lstStyle/>
        <a:p>
          <a:pPr rtl="0"/>
          <a:r>
            <a:rPr lang="uk-UA"/>
            <a:t>порошки, </a:t>
          </a:r>
          <a:endParaRPr lang="ru-RU"/>
        </a:p>
      </dgm:t>
    </dgm:pt>
    <dgm:pt modelId="{090CA752-86DC-4095-A4A0-56D57CDC8EB6}" type="parTrans" cxnId="{5DDD6862-2170-471D-A8AE-273002FF3373}">
      <dgm:prSet/>
      <dgm:spPr/>
      <dgm:t>
        <a:bodyPr/>
        <a:lstStyle/>
        <a:p>
          <a:endParaRPr lang="ru-RU"/>
        </a:p>
      </dgm:t>
    </dgm:pt>
    <dgm:pt modelId="{8E067199-0376-44A4-A1A9-96DD3501A2CC}" type="sibTrans" cxnId="{5DDD6862-2170-471D-A8AE-273002FF3373}">
      <dgm:prSet/>
      <dgm:spPr/>
      <dgm:t>
        <a:bodyPr/>
        <a:lstStyle/>
        <a:p>
          <a:endParaRPr lang="ru-RU"/>
        </a:p>
      </dgm:t>
    </dgm:pt>
    <dgm:pt modelId="{B9785325-C0CD-47FE-B416-9F4E6518ED72}">
      <dgm:prSet/>
      <dgm:spPr/>
      <dgm:t>
        <a:bodyPr/>
        <a:lstStyle/>
        <a:p>
          <a:pPr rtl="0"/>
          <a:r>
            <a:rPr lang="uk-UA" dirty="0"/>
            <a:t>гранули (пілюлі, крупинки) і </a:t>
          </a:r>
          <a:endParaRPr lang="ru-RU" dirty="0"/>
        </a:p>
      </dgm:t>
    </dgm:pt>
    <dgm:pt modelId="{E14B8CA7-5EDE-4488-9409-DACC2DAF8D16}" type="parTrans" cxnId="{992EE19C-ED8B-4F19-A492-A404D41E866E}">
      <dgm:prSet/>
      <dgm:spPr/>
      <dgm:t>
        <a:bodyPr/>
        <a:lstStyle/>
        <a:p>
          <a:endParaRPr lang="ru-RU"/>
        </a:p>
      </dgm:t>
    </dgm:pt>
    <dgm:pt modelId="{DCB137EB-C583-40BA-B4D8-A9CE63BD1C34}" type="sibTrans" cxnId="{992EE19C-ED8B-4F19-A492-A404D41E866E}">
      <dgm:prSet/>
      <dgm:spPr/>
      <dgm:t>
        <a:bodyPr/>
        <a:lstStyle/>
        <a:p>
          <a:endParaRPr lang="ru-RU"/>
        </a:p>
      </dgm:t>
    </dgm:pt>
    <dgm:pt modelId="{89C69204-1838-407E-943D-1AD28C53029A}">
      <dgm:prSet/>
      <dgm:spPr/>
      <dgm:t>
        <a:bodyPr/>
        <a:lstStyle/>
        <a:p>
          <a:pPr rtl="0"/>
          <a:r>
            <a:rPr lang="uk-UA" dirty="0"/>
            <a:t>таблетки, що використовуються для внутрішнього застосування. </a:t>
          </a:r>
          <a:endParaRPr lang="ru-RU" dirty="0"/>
        </a:p>
      </dgm:t>
    </dgm:pt>
    <dgm:pt modelId="{EFBD8F6D-7242-47C8-8BDB-47AB3A307F18}" type="parTrans" cxnId="{CF089029-5488-4F0D-AB6C-BB10DBA44304}">
      <dgm:prSet/>
      <dgm:spPr/>
      <dgm:t>
        <a:bodyPr/>
        <a:lstStyle/>
        <a:p>
          <a:endParaRPr lang="ru-RU"/>
        </a:p>
      </dgm:t>
    </dgm:pt>
    <dgm:pt modelId="{3F8AD05B-261D-48D4-983D-0446749A77B2}" type="sibTrans" cxnId="{CF089029-5488-4F0D-AB6C-BB10DBA44304}">
      <dgm:prSet/>
      <dgm:spPr/>
      <dgm:t>
        <a:bodyPr/>
        <a:lstStyle/>
        <a:p>
          <a:endParaRPr lang="ru-RU"/>
        </a:p>
      </dgm:t>
    </dgm:pt>
    <dgm:pt modelId="{BC8462F4-22CF-4A6E-B2E9-C334691C5673}" type="pres">
      <dgm:prSet presAssocID="{1D4EDB1B-EE7D-4943-9081-6F22B6A998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1A62B6-2AE5-40D2-A0EF-0FECE9A54569}" type="pres">
      <dgm:prSet presAssocID="{FD112A62-68C0-4E1B-948B-7F9B791AA0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EFA47-49E3-4E60-A996-971DB648ABB8}" type="pres">
      <dgm:prSet presAssocID="{FD112A62-68C0-4E1B-948B-7F9B791AA00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089029-5488-4F0D-AB6C-BB10DBA44304}" srcId="{FD112A62-68C0-4E1B-948B-7F9B791AA00F}" destId="{89C69204-1838-407E-943D-1AD28C53029A}" srcOrd="2" destOrd="0" parTransId="{EFBD8F6D-7242-47C8-8BDB-47AB3A307F18}" sibTransId="{3F8AD05B-261D-48D4-983D-0446749A77B2}"/>
    <dgm:cxn modelId="{8C59B5CC-A77F-47E8-84B1-7D25E25B1EAF}" srcId="{1D4EDB1B-EE7D-4943-9081-6F22B6A99844}" destId="{FD112A62-68C0-4E1B-948B-7F9B791AA00F}" srcOrd="0" destOrd="0" parTransId="{B2B8485A-A81D-4DE8-8AFE-542CE15B447F}" sibTransId="{1FE828FE-3FF5-45D4-8FAD-7C8A086F387D}"/>
    <dgm:cxn modelId="{38C7372A-14F9-4EBA-B94C-A519357DE418}" type="presOf" srcId="{1D4EDB1B-EE7D-4943-9081-6F22B6A99844}" destId="{BC8462F4-22CF-4A6E-B2E9-C334691C5673}" srcOrd="0" destOrd="0" presId="urn:microsoft.com/office/officeart/2005/8/layout/vList2"/>
    <dgm:cxn modelId="{5F9DCC73-A3FF-46C5-A2E7-1B2C1E40A225}" type="presOf" srcId="{FD112A62-68C0-4E1B-948B-7F9B791AA00F}" destId="{531A62B6-2AE5-40D2-A0EF-0FECE9A54569}" srcOrd="0" destOrd="0" presId="urn:microsoft.com/office/officeart/2005/8/layout/vList2"/>
    <dgm:cxn modelId="{9A6D6D25-5731-42EB-BC82-D607E37F6F54}" type="presOf" srcId="{89C69204-1838-407E-943D-1AD28C53029A}" destId="{41FEFA47-49E3-4E60-A996-971DB648ABB8}" srcOrd="0" destOrd="2" presId="urn:microsoft.com/office/officeart/2005/8/layout/vList2"/>
    <dgm:cxn modelId="{5DDD6862-2170-471D-A8AE-273002FF3373}" srcId="{FD112A62-68C0-4E1B-948B-7F9B791AA00F}" destId="{5CB05E7D-4530-4F71-B2F2-D9F4309BDE08}" srcOrd="0" destOrd="0" parTransId="{090CA752-86DC-4095-A4A0-56D57CDC8EB6}" sibTransId="{8E067199-0376-44A4-A1A9-96DD3501A2CC}"/>
    <dgm:cxn modelId="{EBE3EF68-EFE6-4EFB-AACA-7FF602A8A629}" type="presOf" srcId="{5CB05E7D-4530-4F71-B2F2-D9F4309BDE08}" destId="{41FEFA47-49E3-4E60-A996-971DB648ABB8}" srcOrd="0" destOrd="0" presId="urn:microsoft.com/office/officeart/2005/8/layout/vList2"/>
    <dgm:cxn modelId="{992EE19C-ED8B-4F19-A492-A404D41E866E}" srcId="{FD112A62-68C0-4E1B-948B-7F9B791AA00F}" destId="{B9785325-C0CD-47FE-B416-9F4E6518ED72}" srcOrd="1" destOrd="0" parTransId="{E14B8CA7-5EDE-4488-9409-DACC2DAF8D16}" sibTransId="{DCB137EB-C583-40BA-B4D8-A9CE63BD1C34}"/>
    <dgm:cxn modelId="{F4EA3EAD-9F15-4B5F-B669-753A3808DDAE}" type="presOf" srcId="{B9785325-C0CD-47FE-B416-9F4E6518ED72}" destId="{41FEFA47-49E3-4E60-A996-971DB648ABB8}" srcOrd="0" destOrd="1" presId="urn:microsoft.com/office/officeart/2005/8/layout/vList2"/>
    <dgm:cxn modelId="{B5C6EA54-2196-45FB-920C-B84F656800AC}" type="presParOf" srcId="{BC8462F4-22CF-4A6E-B2E9-C334691C5673}" destId="{531A62B6-2AE5-40D2-A0EF-0FECE9A54569}" srcOrd="0" destOrd="0" presId="urn:microsoft.com/office/officeart/2005/8/layout/vList2"/>
    <dgm:cxn modelId="{3C4806C2-A180-4BA6-91A6-2C5E5AC103E0}" type="presParOf" srcId="{BC8462F4-22CF-4A6E-B2E9-C334691C5673}" destId="{41FEFA47-49E3-4E60-A996-971DB648ABB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A62B6-2AE5-40D2-A0EF-0FECE9A54569}">
      <dsp:nvSpPr>
        <dsp:cNvPr id="0" name=""/>
        <dsp:cNvSpPr/>
      </dsp:nvSpPr>
      <dsp:spPr>
        <a:xfrm>
          <a:off x="0" y="10739"/>
          <a:ext cx="11331805" cy="1272960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hade val="92000"/>
                <a:satMod val="130000"/>
              </a:schemeClr>
            </a:gs>
            <a:gs pos="45000">
              <a:schemeClr val="accent2">
                <a:tint val="60000"/>
                <a:shade val="99000"/>
                <a:satMod val="120000"/>
              </a:schemeClr>
            </a:gs>
            <a:gs pos="100000">
              <a:schemeClr val="accent2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/>
            <a:t>До гомеопатичних лікарських форм твердої консистенції належать:</a:t>
          </a:r>
          <a:endParaRPr lang="ru-RU" sz="3200" kern="1200" dirty="0"/>
        </a:p>
      </dsp:txBody>
      <dsp:txXfrm>
        <a:off x="62141" y="72880"/>
        <a:ext cx="11207523" cy="1148678"/>
      </dsp:txXfrm>
    </dsp:sp>
    <dsp:sp modelId="{41FEFA47-49E3-4E60-A996-971DB648ABB8}">
      <dsp:nvSpPr>
        <dsp:cNvPr id="0" name=""/>
        <dsp:cNvSpPr/>
      </dsp:nvSpPr>
      <dsp:spPr>
        <a:xfrm>
          <a:off x="0" y="1283699"/>
          <a:ext cx="11331805" cy="1291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785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/>
            <a:t>порошки, </a:t>
          </a:r>
          <a:endParaRPr lang="ru-RU" sz="2500" kern="120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dirty="0"/>
            <a:t>гранули (пілюлі, крупинки) і </a:t>
          </a:r>
          <a:endParaRPr lang="ru-RU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dirty="0"/>
            <a:t>таблетки, що використовуються для внутрішнього застосування. </a:t>
          </a:r>
          <a:endParaRPr lang="ru-RU" sz="2500" kern="1200" dirty="0"/>
        </a:p>
      </dsp:txBody>
      <dsp:txXfrm>
        <a:off x="0" y="1283699"/>
        <a:ext cx="11331805" cy="1291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11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9325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270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372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521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34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267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5AD3DFF-7F0E-47ED-A096-AFADDABA4E6F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8438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9254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0378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3DFF-7F0E-47ED-A096-AFADDABA4E6F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846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5AD3DFF-7F0E-47ED-A096-AFADDABA4E6F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067B723-D6FA-4029-BA8E-1731BBD87C86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09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Чи ефективні гомеопатичні препарати і як їх відрізнити в аптеці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87" y="0"/>
            <a:ext cx="12214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КАФЕДРА ФАРМАЦЕВТИЧНОЇ ХІМІЇ ТА </a:t>
            </a:r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ТЕХНОЛОГІЇ ЛІКІВ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03554" y="2202098"/>
            <a:ext cx="9991072" cy="15297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dirty="0" err="1"/>
              <a:t>Технологія</a:t>
            </a:r>
            <a:r>
              <a:rPr lang="ru-RU" sz="3200" dirty="0"/>
              <a:t> </a:t>
            </a:r>
            <a:r>
              <a:rPr lang="ru-RU" sz="3200" dirty="0" err="1"/>
              <a:t>твердих</a:t>
            </a:r>
            <a:r>
              <a:rPr lang="ru-RU" sz="3200" dirty="0"/>
              <a:t>, </a:t>
            </a:r>
            <a:r>
              <a:rPr lang="ru-RU" sz="3200" dirty="0" err="1"/>
              <a:t>комплексних</a:t>
            </a:r>
            <a:r>
              <a:rPr lang="ru-RU" sz="3200" dirty="0"/>
              <a:t> </a:t>
            </a:r>
            <a:r>
              <a:rPr lang="ru-RU" sz="3200" dirty="0" err="1"/>
              <a:t>гомеопатичних</a:t>
            </a:r>
            <a:r>
              <a:rPr lang="ru-RU" sz="3200" dirty="0"/>
              <a:t> </a:t>
            </a:r>
            <a:r>
              <a:rPr lang="ru-RU" sz="3200" dirty="0" err="1"/>
              <a:t>лікарських</a:t>
            </a:r>
            <a:r>
              <a:rPr lang="ru-RU" sz="3200" dirty="0"/>
              <a:t> форм, </a:t>
            </a:r>
            <a:r>
              <a:rPr lang="ru-RU" sz="3200" dirty="0" err="1"/>
              <a:t>оформлення</a:t>
            </a:r>
            <a:r>
              <a:rPr lang="ru-RU" sz="3200" dirty="0"/>
              <a:t> до </a:t>
            </a:r>
            <a:r>
              <a:rPr lang="ru-RU" sz="3200" dirty="0" err="1"/>
              <a:t>відпуску</a:t>
            </a:r>
            <a:r>
              <a:rPr lang="ru-RU" sz="3200" dirty="0"/>
              <a:t> та контроль </a:t>
            </a:r>
            <a:r>
              <a:rPr lang="ru-RU" sz="3200" dirty="0" err="1"/>
              <a:t>їх</a:t>
            </a:r>
            <a:r>
              <a:rPr lang="ru-RU" sz="3200" dirty="0"/>
              <a:t> </a:t>
            </a:r>
            <a:r>
              <a:rPr lang="ru-RU" sz="3200" dirty="0" err="1"/>
              <a:t>якості</a:t>
            </a:r>
            <a:r>
              <a:rPr lang="ru-RU" sz="3200" dirty="0"/>
              <a:t>.</a:t>
            </a:r>
            <a:endParaRPr lang="uk-UA" sz="3200" b="1" dirty="0"/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981799" y="4613147"/>
            <a:ext cx="3136007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</p:txBody>
      </p:sp>
    </p:spTree>
    <p:extLst>
      <p:ext uri="{BB962C8B-B14F-4D97-AF65-F5344CB8AC3E}">
        <p14:creationId xmlns:p14="http://schemas.microsoft.com/office/powerpoint/2010/main" val="3929766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506904"/>
            <a:ext cx="10058400" cy="68787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2830" y="1546754"/>
            <a:ext cx="10647298" cy="475035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Гомеопатичні ЛФ твердої консистенції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Порошки (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тритурації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Алгоритм технолог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ії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тритурацій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гомеопатичних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Контроль якості 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тритурацій</a:t>
            </a:r>
            <a:endParaRPr lang="uk-UA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Гранули (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Granulae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uk-UA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6. Виготовляють гранули декількома способами.</a:t>
            </a:r>
            <a:br>
              <a:rPr lang="uk-UA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Алгоритм технолог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ії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гранул гомеопатичних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8.Приклад гранули 1: 	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Rp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Tabacum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C13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Приклад гранули 2: 	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Rp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.: 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ulae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Thuja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C12 10,0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		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8 гранул 3 рази на день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Контроль якості гранул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cap="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Таблетки гомеопатичні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12.Таблетки для гомеопатичного застосування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 Контроль якості таблеток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14.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Приготування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комплексних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</a:t>
            </a:r>
            <a:r>
              <a:rPr lang="uk-UA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ікарських</a:t>
            </a:r>
            <a:r>
              <a:rPr lang="uk-UA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форм у вигляді гранул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318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913" y="732179"/>
            <a:ext cx="10598727" cy="79178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1. Гомеопатичні ЛФ твердої консистенції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9090443"/>
              </p:ext>
            </p:extLst>
          </p:nvPr>
        </p:nvGraphicFramePr>
        <p:xfrm>
          <a:off x="404566" y="1872759"/>
          <a:ext cx="11331805" cy="2586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Горизонтальный свиток 3"/>
          <p:cNvSpPr/>
          <p:nvPr/>
        </p:nvSpPr>
        <p:spPr>
          <a:xfrm>
            <a:off x="358220" y="4807671"/>
            <a:ext cx="11576114" cy="1338606"/>
          </a:xfrm>
          <a:prstGeom prst="horizontalScroll">
            <a:avLst/>
          </a:prstGeom>
          <a:solidFill>
            <a:srgbClr val="FF99FF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dirty="0">
                <a:solidFill>
                  <a:schemeClr val="tx1"/>
                </a:solidFill>
              </a:rPr>
              <a:t>Зазначені лікарські форми не проковтують, а розсмоктують в роті. У гомеопатичній практиці найчастіше застосовуються крупинки і порошки.</a:t>
            </a:r>
          </a:p>
        </p:txBody>
      </p:sp>
    </p:spTree>
    <p:extLst>
      <p:ext uri="{BB962C8B-B14F-4D97-AF65-F5344CB8AC3E}">
        <p14:creationId xmlns:p14="http://schemas.microsoft.com/office/powerpoint/2010/main" val="216865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36,555 BEST Homeopathic Background IMAGES, STOCK PHOTOS &amp; VECTORS | Adobe 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647" y="0"/>
            <a:ext cx="123546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5119" y="131171"/>
            <a:ext cx="10058400" cy="62499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2. Порошки (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576" y="832387"/>
            <a:ext cx="11685466" cy="189670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ru-RU" sz="2800" b="1" dirty="0">
                <a:solidFill>
                  <a:schemeClr val="tx1"/>
                </a:solidFill>
              </a:rPr>
              <a:t>Порошки (</a:t>
            </a:r>
            <a:r>
              <a:rPr lang="de-DE" sz="2800" b="1" dirty="0" err="1">
                <a:solidFill>
                  <a:schemeClr val="tx1"/>
                </a:solidFill>
              </a:rPr>
              <a:t>Triturationes</a:t>
            </a:r>
            <a:r>
              <a:rPr lang="de-DE" sz="2800" b="1" dirty="0">
                <a:solidFill>
                  <a:schemeClr val="tx1"/>
                </a:solidFill>
              </a:rPr>
              <a:t>) </a:t>
            </a:r>
            <a:r>
              <a:rPr lang="ru-RU" sz="2800" dirty="0" err="1">
                <a:solidFill>
                  <a:schemeClr val="tx1"/>
                </a:solidFill>
              </a:rPr>
              <a:t>виготовляють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відпускають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вигляді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відповідних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розведень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твердих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різних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рідких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. Для </a:t>
            </a:r>
            <a:r>
              <a:rPr lang="ru-RU" sz="2800" dirty="0" err="1">
                <a:solidFill>
                  <a:schemeClr val="tx1"/>
                </a:solidFill>
              </a:rPr>
              <a:t>дозування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їх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застосовують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спеціальні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скляні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чи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кістяні</a:t>
            </a:r>
            <a:r>
              <a:rPr lang="ru-RU" sz="2800" dirty="0">
                <a:solidFill>
                  <a:schemeClr val="tx1"/>
                </a:solidFill>
              </a:rPr>
              <a:t> лопаточки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ж просто </a:t>
            </a:r>
            <a:r>
              <a:rPr lang="ru-RU" sz="2800" dirty="0" err="1">
                <a:solidFill>
                  <a:schemeClr val="tx1"/>
                </a:solidFill>
              </a:rPr>
              <a:t>рекомендують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приймати</a:t>
            </a:r>
            <a:r>
              <a:rPr lang="ru-RU" sz="2800" dirty="0">
                <a:solidFill>
                  <a:schemeClr val="tx1"/>
                </a:solidFill>
              </a:rPr>
              <a:t> на </a:t>
            </a:r>
            <a:r>
              <a:rPr lang="ru-RU" sz="2800" dirty="0" err="1">
                <a:solidFill>
                  <a:schemeClr val="tx1"/>
                </a:solidFill>
              </a:rPr>
              <a:t>кінчику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кавової</a:t>
            </a:r>
            <a:r>
              <a:rPr lang="ru-RU" sz="2800" dirty="0">
                <a:solidFill>
                  <a:schemeClr val="tx1"/>
                </a:solidFill>
              </a:rPr>
              <a:t> ложки. </a:t>
            </a:r>
            <a:r>
              <a:rPr lang="ru-RU" sz="2800" i="1" u="sng" dirty="0">
                <a:solidFill>
                  <a:schemeClr val="tx1"/>
                </a:solidFill>
              </a:rPr>
              <a:t>Доза на один </a:t>
            </a:r>
            <a:r>
              <a:rPr lang="ru-RU" sz="2800" i="1" u="sng" dirty="0" err="1">
                <a:solidFill>
                  <a:schemeClr val="tx1"/>
                </a:solidFill>
              </a:rPr>
              <a:t>прийом</a:t>
            </a:r>
            <a:r>
              <a:rPr lang="ru-RU" sz="2800" i="1" u="sng" dirty="0">
                <a:solidFill>
                  <a:schemeClr val="tx1"/>
                </a:solidFill>
              </a:rPr>
              <a:t> </a:t>
            </a:r>
            <a:r>
              <a:rPr lang="ru-RU" sz="2800" i="1" u="sng" dirty="0" err="1">
                <a:solidFill>
                  <a:schemeClr val="tx1"/>
                </a:solidFill>
              </a:rPr>
              <a:t>виходить</a:t>
            </a:r>
            <a:r>
              <a:rPr lang="ru-RU" sz="2800" i="1" u="sng" dirty="0">
                <a:solidFill>
                  <a:schemeClr val="tx1"/>
                </a:solidFill>
              </a:rPr>
              <a:t> </a:t>
            </a:r>
            <a:r>
              <a:rPr lang="ru-RU" sz="2800" i="1" u="sng" dirty="0" err="1">
                <a:solidFill>
                  <a:schemeClr val="tx1"/>
                </a:solidFill>
              </a:rPr>
              <a:t>близько</a:t>
            </a:r>
            <a:r>
              <a:rPr lang="ru-RU" sz="2800" i="1" u="sng" dirty="0">
                <a:solidFill>
                  <a:schemeClr val="tx1"/>
                </a:solidFill>
              </a:rPr>
              <a:t> 0,2 г.</a:t>
            </a:r>
            <a:endParaRPr lang="uk-UA" sz="2800" i="1" u="sng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2208" y="2385318"/>
            <a:ext cx="4940006" cy="892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2400" i="1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Приклад 1: </a:t>
            </a:r>
            <a:r>
              <a:rPr lang="uk-UA" sz="32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Trit</a:t>
            </a:r>
            <a:r>
              <a:rPr lang="uk-UA" sz="3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32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Borax</a:t>
            </a:r>
            <a:r>
              <a:rPr lang="uk-UA" sz="3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C3 400,0</a:t>
            </a:r>
          </a:p>
          <a:p>
            <a:pPr algn="ctr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Основний компонент - натрію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тетраборат</a:t>
            </a:r>
            <a:r>
              <a:rPr lang="uk-UA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6597" y="3354090"/>
            <a:ext cx="11795445" cy="2970044"/>
          </a:xfrm>
          <a:prstGeom prst="rect">
            <a:avLst/>
          </a:prstGeom>
          <a:solidFill>
            <a:srgbClr val="FFCCFF"/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715963" indent="358775" algn="just">
              <a:buFont typeface="Arial" panose="020B0604020202020204" pitchFamily="34" charset="0"/>
              <a:buChar char="•"/>
            </a:pPr>
            <a:r>
              <a:rPr lang="uk-UA" sz="1700" dirty="0"/>
              <a:t>Розрахунок: 0,1 частина речовини і 9,9 частин молочного цукру - С1. </a:t>
            </a:r>
          </a:p>
          <a:p>
            <a:pPr marL="715963" indent="358775" algn="just">
              <a:buFont typeface="Arial" panose="020B0604020202020204" pitchFamily="34" charset="0"/>
              <a:buChar char="•"/>
            </a:pPr>
            <a:r>
              <a:rPr lang="uk-UA" sz="1700" dirty="0"/>
              <a:t>Маса </a:t>
            </a:r>
            <a:r>
              <a:rPr lang="uk-UA" sz="1700" dirty="0" err="1"/>
              <a:t>Borax</a:t>
            </a:r>
            <a:r>
              <a:rPr lang="uk-UA" sz="1700" dirty="0"/>
              <a:t> C2: 400,0 / 100,0 = 4,0. </a:t>
            </a:r>
          </a:p>
          <a:p>
            <a:pPr marL="715963" indent="358775" algn="just">
              <a:buFont typeface="Arial" panose="020B0604020202020204" pitchFamily="34" charset="0"/>
              <a:buChar char="•"/>
            </a:pPr>
            <a:r>
              <a:rPr lang="uk-UA" sz="1700" dirty="0"/>
              <a:t>Маса цукру молочного: 400,0 - 4,0 = 396,0.</a:t>
            </a:r>
            <a:endParaRPr lang="ru-RU" sz="1700" dirty="0"/>
          </a:p>
          <a:p>
            <a:pPr algn="ctr"/>
            <a:r>
              <a:rPr lang="uk-UA" sz="1700" b="1" u="sng" dirty="0"/>
              <a:t>Технологія виготовлення, ППК: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1700" dirty="0"/>
              <a:t>Вихідну речовину розтирають з молочним цукром у фарфоровій ступці найретельнішим чином і не менше 1 год. </a:t>
            </a:r>
            <a:r>
              <a:rPr lang="uk-UA" sz="1700" dirty="0" err="1"/>
              <a:t>Зіскоблювання</a:t>
            </a:r>
            <a:r>
              <a:rPr lang="uk-UA" sz="1700" dirty="0"/>
              <a:t> зі стінок ступки також слід проводити дуже ретельно. Порцію молочного цукру ділять на три частини. Першою частиною затирають пори ступки, додають речовину, розтирають 6 хв, зіскоблюють 4 хв, знову розтирають 6 хв і зіскоблюють 4 хв. Додають другу частину молочного цукру і двічі повторюють операції розтирання і </a:t>
            </a:r>
            <a:r>
              <a:rPr lang="uk-UA" sz="1700" dirty="0" err="1"/>
              <a:t>зіскоблювання</a:t>
            </a:r>
            <a:r>
              <a:rPr lang="uk-UA" sz="1700" dirty="0"/>
              <a:t>. Додають третю частину молочного цукру і виконують ті ж операції.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1700" dirty="0"/>
              <a:t>Разом: 1 год. роботи.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1700" dirty="0"/>
              <a:t>Наступні розведення з попереднього виготовляють так само.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11734" y="5539304"/>
            <a:ext cx="4790700" cy="7848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just"/>
            <a:r>
              <a:rPr lang="uk-UA" sz="1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Дата __________ ППК № 2</a:t>
            </a:r>
            <a:endParaRPr lang="ru-RU" sz="15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uk-UA" sz="1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Borax</a:t>
            </a:r>
            <a:r>
              <a:rPr lang="uk-UA" sz="1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C2 4,0 </a:t>
            </a:r>
            <a:r>
              <a:rPr lang="uk-UA" sz="1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Saccharum</a:t>
            </a:r>
            <a:r>
              <a:rPr lang="uk-UA" sz="1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lacticum</a:t>
            </a:r>
            <a:r>
              <a:rPr lang="uk-UA" sz="1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396,0 M = 400,0</a:t>
            </a:r>
            <a:endParaRPr lang="ru-RU" sz="15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uk-UA" sz="1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Підписи: _______________</a:t>
            </a:r>
            <a:endParaRPr lang="ru-RU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382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597" y="236269"/>
            <a:ext cx="10810702" cy="457486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3. Алгоритм технолог</a:t>
            </a:r>
            <a:r>
              <a:rPr lang="uk-UA" sz="2400" b="1" dirty="0" err="1">
                <a:solidFill>
                  <a:schemeClr val="tx1"/>
                </a:solidFill>
              </a:rPr>
              <a:t>ії</a:t>
            </a:r>
            <a:r>
              <a:rPr lang="uk-UA" sz="2400" b="1" dirty="0">
                <a:solidFill>
                  <a:schemeClr val="tx1"/>
                </a:solidFill>
              </a:rPr>
              <a:t> </a:t>
            </a:r>
            <a:r>
              <a:rPr lang="uk-UA" sz="2400" b="1" dirty="0" err="1">
                <a:solidFill>
                  <a:schemeClr val="tx1"/>
                </a:solidFill>
              </a:rPr>
              <a:t>тритурацій</a:t>
            </a:r>
            <a:r>
              <a:rPr lang="uk-UA" sz="2400" b="1" dirty="0">
                <a:solidFill>
                  <a:schemeClr val="tx1"/>
                </a:solidFill>
              </a:rPr>
              <a:t> гомеопатичних</a:t>
            </a:r>
            <a:endParaRPr lang="uk-UA" sz="2400" dirty="0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2273669" y="779318"/>
            <a:ext cx="8241932" cy="5917538"/>
            <a:chOff x="1650" y="1854"/>
            <a:chExt cx="9780" cy="14497"/>
          </a:xfrm>
        </p:grpSpPr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4941" y="2394"/>
              <a:ext cx="2520" cy="36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Вихідна сировина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8181" y="3128"/>
              <a:ext cx="2880" cy="89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Лактози моногідрат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701" y="3174"/>
              <a:ext cx="5940" cy="90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Матричні настойки та розчини, їх розведення, </a:t>
              </a:r>
            </a:p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суміші та комплексні розведення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1701" y="923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Зіскоблювання протягом 4 хв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8156" y="5433"/>
              <a:ext cx="2901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Розділення на 3 рівні частини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650" y="5341"/>
              <a:ext cx="5940" cy="90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Відважування 1 частини матричної настойки/розчину/їх розведення/суміші та комплексні розведення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1701" y="4486"/>
              <a:ext cx="5940" cy="50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Затирання пор фарфорової ступки першою частиною  лактози моногідрату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 flipH="1">
              <a:off x="7641" y="5822"/>
              <a:ext cx="540" cy="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6201" y="2754"/>
              <a:ext cx="2" cy="2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 type="none" w="med" len="med"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V="1">
              <a:off x="8001" y="5851"/>
              <a:ext cx="0" cy="674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1701" y="6632"/>
              <a:ext cx="5940" cy="51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Додавання сировини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701" y="815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Зіскоблювання</a:t>
              </a: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протягом 4 хв фарфоровим шпателем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1701" y="869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Розтирання суміші протягом 6 хв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4660" y="6247"/>
              <a:ext cx="0" cy="384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4581" y="797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4581" y="851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8156" y="4201"/>
              <a:ext cx="3274" cy="9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Відважування 9 частин  (</a:t>
              </a: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D</a:t>
              </a: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розведення) або 99 частин (С розведення)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19"/>
            <p:cNvSpPr txBox="1">
              <a:spLocks noChangeArrowheads="1"/>
            </p:cNvSpPr>
            <p:nvPr/>
          </p:nvSpPr>
          <p:spPr bwMode="auto">
            <a:xfrm>
              <a:off x="1701" y="7492"/>
              <a:ext cx="5940" cy="44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Розтирання суміші протягом 6 хв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 Box 20"/>
            <p:cNvSpPr txBox="1">
              <a:spLocks noChangeArrowheads="1"/>
            </p:cNvSpPr>
            <p:nvPr/>
          </p:nvSpPr>
          <p:spPr bwMode="auto">
            <a:xfrm>
              <a:off x="1701" y="977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Додавання другої частини лактози моногідрату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4581" y="959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4581" y="905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Text Box 23"/>
            <p:cNvSpPr txBox="1">
              <a:spLocks noChangeArrowheads="1"/>
            </p:cNvSpPr>
            <p:nvPr/>
          </p:nvSpPr>
          <p:spPr bwMode="auto">
            <a:xfrm>
              <a:off x="1701" y="15174"/>
              <a:ext cx="5940" cy="46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Контроль</a:t>
              </a:r>
              <a:r>
                <a:rPr kumimoji="0" lang="ru-RU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якості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Box 24"/>
            <p:cNvSpPr txBox="1">
              <a:spLocks noChangeArrowheads="1"/>
            </p:cNvSpPr>
            <p:nvPr/>
          </p:nvSpPr>
          <p:spPr bwMode="auto">
            <a:xfrm>
              <a:off x="1701" y="15886"/>
              <a:ext cx="5940" cy="46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Оформлення до відпуску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 flipH="1">
              <a:off x="7641" y="9954"/>
              <a:ext cx="371" cy="1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1701" y="1193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Зіскоблювання</a:t>
              </a:r>
              <a:r>
                <a:rPr kumimoji="0" lang="uk-UA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протягом 4 хв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1701" y="1085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Зіскоблювання протягом 4 хв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1701" y="1139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Розтирання суміші протягом 6 хв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4581" y="1013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>
              <a:off x="4581" y="1067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4581" y="1121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Text Box 32"/>
            <p:cNvSpPr txBox="1">
              <a:spLocks noChangeArrowheads="1"/>
            </p:cNvSpPr>
            <p:nvPr/>
          </p:nvSpPr>
          <p:spPr bwMode="auto">
            <a:xfrm>
              <a:off x="1701" y="10314"/>
              <a:ext cx="5940" cy="37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Розтирання суміші протягом 6 хв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 Box 33"/>
            <p:cNvSpPr txBox="1">
              <a:spLocks noChangeArrowheads="1"/>
            </p:cNvSpPr>
            <p:nvPr/>
          </p:nvSpPr>
          <p:spPr bwMode="auto">
            <a:xfrm>
              <a:off x="1701" y="1247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Додавання третьої частини лактози моногідрату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Line 34"/>
            <p:cNvSpPr>
              <a:spLocks noChangeShapeType="1"/>
            </p:cNvSpPr>
            <p:nvPr/>
          </p:nvSpPr>
          <p:spPr bwMode="auto">
            <a:xfrm>
              <a:off x="4581" y="1229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>
              <a:off x="4581" y="1175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 flipH="1">
              <a:off x="7641" y="12654"/>
              <a:ext cx="371" cy="1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Line 37"/>
            <p:cNvSpPr>
              <a:spLocks noChangeShapeType="1"/>
            </p:cNvSpPr>
            <p:nvPr/>
          </p:nvSpPr>
          <p:spPr bwMode="auto">
            <a:xfrm>
              <a:off x="3141" y="293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Line 38"/>
            <p:cNvSpPr>
              <a:spLocks noChangeShapeType="1"/>
            </p:cNvSpPr>
            <p:nvPr/>
          </p:nvSpPr>
          <p:spPr bwMode="auto">
            <a:xfrm>
              <a:off x="4581" y="4081"/>
              <a:ext cx="21" cy="445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Line 39"/>
            <p:cNvSpPr>
              <a:spLocks noChangeShapeType="1"/>
            </p:cNvSpPr>
            <p:nvPr/>
          </p:nvSpPr>
          <p:spPr bwMode="auto">
            <a:xfrm>
              <a:off x="9621" y="293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>
              <a:off x="9621" y="4021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Line 41"/>
            <p:cNvSpPr>
              <a:spLocks noChangeShapeType="1"/>
            </p:cNvSpPr>
            <p:nvPr/>
          </p:nvSpPr>
          <p:spPr bwMode="auto">
            <a:xfrm>
              <a:off x="4620" y="4991"/>
              <a:ext cx="0" cy="377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>
              <a:off x="4635" y="7147"/>
              <a:ext cx="0" cy="371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Line 43"/>
            <p:cNvSpPr>
              <a:spLocks noChangeShapeType="1"/>
            </p:cNvSpPr>
            <p:nvPr/>
          </p:nvSpPr>
          <p:spPr bwMode="auto">
            <a:xfrm>
              <a:off x="9621" y="5161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Text Box 44"/>
            <p:cNvSpPr txBox="1">
              <a:spLocks noChangeArrowheads="1"/>
            </p:cNvSpPr>
            <p:nvPr/>
          </p:nvSpPr>
          <p:spPr bwMode="auto">
            <a:xfrm>
              <a:off x="1701" y="14634"/>
              <a:ext cx="5940" cy="39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Зіскоблювання</a:t>
              </a: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протягом 4 хв</a:t>
              </a:r>
              <a:endPara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45"/>
            <p:cNvSpPr txBox="1">
              <a:spLocks noChangeArrowheads="1"/>
            </p:cNvSpPr>
            <p:nvPr/>
          </p:nvSpPr>
          <p:spPr bwMode="auto">
            <a:xfrm>
              <a:off x="1701" y="1355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Зіскоблювання протягом 4 хв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Text Box 46"/>
            <p:cNvSpPr txBox="1">
              <a:spLocks noChangeArrowheads="1"/>
            </p:cNvSpPr>
            <p:nvPr/>
          </p:nvSpPr>
          <p:spPr bwMode="auto">
            <a:xfrm>
              <a:off x="1701" y="14094"/>
              <a:ext cx="594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Розтирання суміші протягом 6 хв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Line 47"/>
            <p:cNvSpPr>
              <a:spLocks noChangeShapeType="1"/>
            </p:cNvSpPr>
            <p:nvPr/>
          </p:nvSpPr>
          <p:spPr bwMode="auto">
            <a:xfrm>
              <a:off x="4581" y="1283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Line 48"/>
            <p:cNvSpPr>
              <a:spLocks noChangeShapeType="1"/>
            </p:cNvSpPr>
            <p:nvPr/>
          </p:nvSpPr>
          <p:spPr bwMode="auto">
            <a:xfrm>
              <a:off x="4581" y="1337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Line 49"/>
            <p:cNvSpPr>
              <a:spLocks noChangeShapeType="1"/>
            </p:cNvSpPr>
            <p:nvPr/>
          </p:nvSpPr>
          <p:spPr bwMode="auto">
            <a:xfrm>
              <a:off x="4581" y="1391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Text Box 50"/>
            <p:cNvSpPr txBox="1">
              <a:spLocks noChangeArrowheads="1"/>
            </p:cNvSpPr>
            <p:nvPr/>
          </p:nvSpPr>
          <p:spPr bwMode="auto">
            <a:xfrm>
              <a:off x="1701" y="13014"/>
              <a:ext cx="5940" cy="37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Розтирання суміші протягом 6 хв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Line 51"/>
            <p:cNvSpPr>
              <a:spLocks noChangeShapeType="1"/>
            </p:cNvSpPr>
            <p:nvPr/>
          </p:nvSpPr>
          <p:spPr bwMode="auto">
            <a:xfrm>
              <a:off x="4581" y="1499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Line 52"/>
            <p:cNvSpPr>
              <a:spLocks noChangeShapeType="1"/>
            </p:cNvSpPr>
            <p:nvPr/>
          </p:nvSpPr>
          <p:spPr bwMode="auto">
            <a:xfrm>
              <a:off x="4581" y="1445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Line 53"/>
            <p:cNvSpPr>
              <a:spLocks noChangeShapeType="1"/>
            </p:cNvSpPr>
            <p:nvPr/>
          </p:nvSpPr>
          <p:spPr bwMode="auto">
            <a:xfrm>
              <a:off x="4581" y="15641"/>
              <a:ext cx="0" cy="245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Line 54"/>
            <p:cNvSpPr>
              <a:spLocks noChangeShapeType="1"/>
            </p:cNvSpPr>
            <p:nvPr/>
          </p:nvSpPr>
          <p:spPr bwMode="auto">
            <a:xfrm>
              <a:off x="3141" y="2934"/>
              <a:ext cx="64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Line 55"/>
            <p:cNvSpPr>
              <a:spLocks noChangeShapeType="1"/>
            </p:cNvSpPr>
            <p:nvPr/>
          </p:nvSpPr>
          <p:spPr bwMode="auto">
            <a:xfrm>
              <a:off x="6201" y="221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Text Box 56"/>
            <p:cNvSpPr txBox="1">
              <a:spLocks noChangeArrowheads="1"/>
            </p:cNvSpPr>
            <p:nvPr/>
          </p:nvSpPr>
          <p:spPr bwMode="auto">
            <a:xfrm>
              <a:off x="4941" y="1854"/>
              <a:ext cx="2554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Рецептурний пропис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857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Гомеопатическая аптечка для мам | My Hand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3474" cy="635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25062" y="1343050"/>
            <a:ext cx="7575382" cy="47655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700" i="1" u="sng" dirty="0">
                <a:solidFill>
                  <a:schemeClr val="tx1"/>
                </a:solidFill>
              </a:rPr>
              <a:t>Кількість порошку не вказано, тому необхідно відпустити 10,0г.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700" dirty="0">
                <a:solidFill>
                  <a:schemeClr val="tx1"/>
                </a:solidFill>
              </a:rPr>
              <a:t>Готують </a:t>
            </a:r>
            <a:r>
              <a:rPr lang="uk-UA" sz="1700" dirty="0" err="1">
                <a:solidFill>
                  <a:schemeClr val="tx1"/>
                </a:solidFill>
              </a:rPr>
              <a:t>тритурацію</a:t>
            </a:r>
            <a:r>
              <a:rPr lang="uk-UA" sz="1700" dirty="0">
                <a:solidFill>
                  <a:schemeClr val="tx1"/>
                </a:solidFill>
              </a:rPr>
              <a:t> за правилами, які викладені в ____________. 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700" dirty="0">
                <a:solidFill>
                  <a:schemeClr val="tx1"/>
                </a:solidFill>
              </a:rPr>
              <a:t>Для цього провізор-технолог з базисної </a:t>
            </a:r>
            <a:r>
              <a:rPr lang="uk-UA" sz="1700" dirty="0" err="1">
                <a:solidFill>
                  <a:schemeClr val="tx1"/>
                </a:solidFill>
              </a:rPr>
              <a:t>тритурації</a:t>
            </a:r>
            <a:r>
              <a:rPr lang="uk-UA" sz="1700" dirty="0">
                <a:solidFill>
                  <a:schemeClr val="tx1"/>
                </a:solidFill>
              </a:rPr>
              <a:t> Х1(</a:t>
            </a:r>
            <a:r>
              <a:rPr lang="en-US" sz="1700" dirty="0">
                <a:solidFill>
                  <a:schemeClr val="tx1"/>
                </a:solidFill>
              </a:rPr>
              <a:t>D1) </a:t>
            </a:r>
            <a:r>
              <a:rPr lang="uk-UA" sz="1700" dirty="0">
                <a:solidFill>
                  <a:schemeClr val="tx1"/>
                </a:solidFill>
              </a:rPr>
              <a:t>готує протягом 1 години </a:t>
            </a:r>
            <a:r>
              <a:rPr lang="uk-UA" sz="1700" dirty="0" err="1">
                <a:solidFill>
                  <a:schemeClr val="tx1"/>
                </a:solidFill>
              </a:rPr>
              <a:t>тритурацію</a:t>
            </a:r>
            <a:r>
              <a:rPr lang="uk-UA" sz="1700" dirty="0">
                <a:solidFill>
                  <a:schemeClr val="tx1"/>
                </a:solidFill>
              </a:rPr>
              <a:t> Х2 (С1), змішуючи 1,0г </a:t>
            </a:r>
            <a:r>
              <a:rPr lang="uk-UA" sz="1700" dirty="0" err="1">
                <a:solidFill>
                  <a:schemeClr val="tx1"/>
                </a:solidFill>
              </a:rPr>
              <a:t>тритурації</a:t>
            </a:r>
            <a:r>
              <a:rPr lang="uk-UA" sz="1700" dirty="0">
                <a:solidFill>
                  <a:schemeClr val="tx1"/>
                </a:solidFill>
              </a:rPr>
              <a:t> Х1 та 9,0г молочного цукру. 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700" dirty="0">
                <a:solidFill>
                  <a:schemeClr val="tx1"/>
                </a:solidFill>
              </a:rPr>
              <a:t>Далі аналогічно  готують </a:t>
            </a:r>
            <a:r>
              <a:rPr lang="uk-UA" sz="1700" dirty="0" err="1">
                <a:solidFill>
                  <a:schemeClr val="tx1"/>
                </a:solidFill>
              </a:rPr>
              <a:t>тритурацію</a:t>
            </a:r>
            <a:r>
              <a:rPr lang="uk-UA" sz="1700" dirty="0">
                <a:solidFill>
                  <a:schemeClr val="tx1"/>
                </a:solidFill>
              </a:rPr>
              <a:t> Х3 та Х4(С2). Останню </a:t>
            </a:r>
            <a:r>
              <a:rPr lang="uk-UA" sz="1700" dirty="0" err="1">
                <a:solidFill>
                  <a:schemeClr val="tx1"/>
                </a:solidFill>
              </a:rPr>
              <a:t>тритурацію</a:t>
            </a:r>
            <a:r>
              <a:rPr lang="uk-UA" sz="1700" dirty="0">
                <a:solidFill>
                  <a:schemeClr val="tx1"/>
                </a:solidFill>
              </a:rPr>
              <a:t> (С2) він має виставити на вертушку в асистентській кімнаті після відповідного контроля якості та оформлення до використання.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700" dirty="0">
                <a:solidFill>
                  <a:schemeClr val="tx1"/>
                </a:solidFill>
              </a:rPr>
              <a:t>Фармацевт відважує 9,9г молочного цукру та 0,1г </a:t>
            </a:r>
            <a:r>
              <a:rPr lang="uk-UA" sz="1700" dirty="0" err="1">
                <a:solidFill>
                  <a:schemeClr val="tx1"/>
                </a:solidFill>
              </a:rPr>
              <a:t>тритурації</a:t>
            </a:r>
            <a:r>
              <a:rPr lang="uk-UA" sz="1700" dirty="0">
                <a:solidFill>
                  <a:schemeClr val="tx1"/>
                </a:solidFill>
              </a:rPr>
              <a:t> С2, після чого за всіма правилами протягом 1 години готує </a:t>
            </a:r>
            <a:r>
              <a:rPr lang="uk-UA" sz="1700" dirty="0" err="1">
                <a:solidFill>
                  <a:schemeClr val="tx1"/>
                </a:solidFill>
              </a:rPr>
              <a:t>тритурацію</a:t>
            </a:r>
            <a:r>
              <a:rPr lang="uk-UA" sz="1700" dirty="0">
                <a:solidFill>
                  <a:schemeClr val="tx1"/>
                </a:solidFill>
              </a:rPr>
              <a:t> С3. Отриману </a:t>
            </a:r>
            <a:r>
              <a:rPr lang="uk-UA" sz="1700" dirty="0" err="1">
                <a:solidFill>
                  <a:schemeClr val="tx1"/>
                </a:solidFill>
              </a:rPr>
              <a:t>тритурацію</a:t>
            </a:r>
            <a:r>
              <a:rPr lang="uk-UA" sz="1700" dirty="0">
                <a:solidFill>
                  <a:schemeClr val="tx1"/>
                </a:solidFill>
              </a:rPr>
              <a:t> піддають контролю, після чого поміщають у флакон або пакет та оформлюють до відпуску відповідним номером рецепту та порядковим номером препарату в рецепті, зазначається номер аптеки, маса </a:t>
            </a:r>
            <a:r>
              <a:rPr lang="uk-UA" sz="1700" dirty="0" err="1">
                <a:solidFill>
                  <a:schemeClr val="tx1"/>
                </a:solidFill>
              </a:rPr>
              <a:t>відпускаємого</a:t>
            </a:r>
            <a:r>
              <a:rPr lang="uk-UA" sz="1700" dirty="0">
                <a:solidFill>
                  <a:schemeClr val="tx1"/>
                </a:solidFill>
              </a:rPr>
              <a:t> препарату, дата, підпис </a:t>
            </a:r>
            <a:r>
              <a:rPr lang="uk-UA" sz="1700" dirty="0" err="1">
                <a:solidFill>
                  <a:schemeClr val="tx1"/>
                </a:solidFill>
              </a:rPr>
              <a:t>фармацевта</a:t>
            </a:r>
            <a:r>
              <a:rPr lang="uk-UA" sz="1700" dirty="0">
                <a:solidFill>
                  <a:schemeClr val="tx1"/>
                </a:solidFill>
              </a:rPr>
              <a:t>, який приготував ліки.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700" dirty="0">
                <a:solidFill>
                  <a:schemeClr val="tx1"/>
                </a:solidFill>
              </a:rPr>
              <a:t>Заповнення ППК.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247" y="84594"/>
            <a:ext cx="6842289" cy="10158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5505" y="1343050"/>
            <a:ext cx="4000211" cy="206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64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41023"/>
            <a:ext cx="10058400" cy="73528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b="1" dirty="0"/>
              <a:t>4. Контроль якості </a:t>
            </a:r>
            <a:r>
              <a:rPr lang="uk-UA" b="1" dirty="0" err="1"/>
              <a:t>тритурацій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289" y="1789173"/>
            <a:ext cx="11670382" cy="4281690"/>
          </a:xfrm>
        </p:spPr>
        <p:txBody>
          <a:bodyPr>
            <a:noAutofit/>
          </a:bodyPr>
          <a:lstStyle/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chemeClr val="tx1"/>
                </a:solidFill>
              </a:rPr>
              <a:t>Розмір частинок для ЛВ і ВВ не повинен перевищувати 65 </a:t>
            </a:r>
            <a:r>
              <a:rPr lang="uk-UA" sz="1800" dirty="0" err="1">
                <a:solidFill>
                  <a:schemeClr val="tx1"/>
                </a:solidFill>
              </a:rPr>
              <a:t>мкм</a:t>
            </a:r>
            <a:r>
              <a:rPr lang="uk-UA" sz="1800" dirty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chemeClr val="tx1"/>
                </a:solidFill>
              </a:rPr>
              <a:t>Якість </a:t>
            </a:r>
            <a:r>
              <a:rPr lang="uk-UA" sz="1800" dirty="0" err="1">
                <a:solidFill>
                  <a:schemeClr val="tx1"/>
                </a:solidFill>
              </a:rPr>
              <a:t>тритурацій</a:t>
            </a:r>
            <a:r>
              <a:rPr lang="uk-UA" sz="1800" dirty="0">
                <a:solidFill>
                  <a:schemeClr val="tx1"/>
                </a:solidFill>
              </a:rPr>
              <a:t> оцінюють за такими показниками, </a:t>
            </a:r>
            <a:r>
              <a:rPr lang="uk-UA" sz="1800" b="1" i="1" dirty="0">
                <a:solidFill>
                  <a:schemeClr val="tx1"/>
                </a:solidFill>
              </a:rPr>
              <a:t>як зовнішній вигляд, колір, однорідність, розмір часток </a:t>
            </a:r>
            <a:r>
              <a:rPr lang="uk-UA" sz="1800" dirty="0">
                <a:solidFill>
                  <a:schemeClr val="tx1"/>
                </a:solidFill>
              </a:rPr>
              <a:t>(основна маса готової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 повинна складатися з частинок розміром 25 </a:t>
            </a:r>
            <a:r>
              <a:rPr lang="uk-UA" sz="1800" dirty="0" err="1">
                <a:solidFill>
                  <a:schemeClr val="tx1"/>
                </a:solidFill>
              </a:rPr>
              <a:t>мкм</a:t>
            </a:r>
            <a:r>
              <a:rPr lang="uk-UA" sz="1800" dirty="0">
                <a:solidFill>
                  <a:schemeClr val="tx1"/>
                </a:solidFill>
              </a:rPr>
              <a:t> і менше, не повинно бути часток розміром більше 50 </a:t>
            </a:r>
            <a:r>
              <a:rPr lang="uk-UA" sz="1800" dirty="0" err="1">
                <a:solidFill>
                  <a:schemeClr val="tx1"/>
                </a:solidFill>
              </a:rPr>
              <a:t>мкм</a:t>
            </a:r>
            <a:r>
              <a:rPr lang="uk-UA" sz="1800" dirty="0">
                <a:solidFill>
                  <a:schemeClr val="tx1"/>
                </a:solidFill>
              </a:rPr>
              <a:t>). Розмір частинок визначають за допомогою мікроскопа з окулярним мікрометрів або по зовнішній питомої поверхні (відповідно до приватної статтею).</a:t>
            </a:r>
            <a:endParaRPr lang="ru-RU" sz="18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chemeClr val="tx1"/>
                </a:solidFill>
              </a:rPr>
              <a:t>У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 1, 2 і 3-го десяткового розведення ідентичність і кількісний вміст діючої речовини контролюють відповідно до вимог приватних ФС або ФСП.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, що містять отруйні або сильнодіючі речовини в 4-му десятковому розведенні, аналізуються за методиками, наведеними в НД. Відхилення у змісті ЛВ не повинні бути більш ніж 5% в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 1-го і 2-го десяткового розведення, а також більше 10% в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 3-го десяткового розведення.</a:t>
            </a:r>
            <a:endParaRPr lang="ru-RU" sz="18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dirty="0">
                <a:solidFill>
                  <a:schemeClr val="tx1"/>
                </a:solidFill>
              </a:rPr>
              <a:t>У </a:t>
            </a:r>
            <a:r>
              <a:rPr lang="uk-UA" sz="1800" dirty="0" err="1">
                <a:solidFill>
                  <a:schemeClr val="tx1"/>
                </a:solidFill>
              </a:rPr>
              <a:t>ттритурації</a:t>
            </a:r>
            <a:r>
              <a:rPr lang="uk-UA" sz="1800" dirty="0">
                <a:solidFill>
                  <a:schemeClr val="tx1"/>
                </a:solidFill>
              </a:rPr>
              <a:t>, що містять метали та пофарбовані речовини, визначають однорідність змішування шляхом розглядання під лупою з 7-9-кратним збільшенням. В ході такої перевірки не повинно виявлятися окремих частинок. ЛВ має рівномірно розподілятися в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. Розміри частинок визначають за допомогою мікроскопа або по величині питомої поверхні. Величина зовнішньої питомої поверхні </a:t>
            </a: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, виготовленої з лактозою, повинна бути не менше 0,65 м2 / г.</a:t>
            </a:r>
            <a:endParaRPr lang="ru-RU" sz="18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dirty="0" err="1">
                <a:solidFill>
                  <a:schemeClr val="tx1"/>
                </a:solidFill>
              </a:rPr>
              <a:t>Тритурації</a:t>
            </a:r>
            <a:r>
              <a:rPr lang="uk-UA" sz="1800" dirty="0">
                <a:solidFill>
                  <a:schemeClr val="tx1"/>
                </a:solidFill>
              </a:rPr>
              <a:t> перевіряють також на мікробіологічну чистоту.</a:t>
            </a:r>
            <a:endParaRPr lang="ru-RU" sz="180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715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49058"/>
            <a:ext cx="10058400" cy="55618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5. Гранули (</a:t>
            </a:r>
            <a:r>
              <a:rPr lang="en-US" b="1" dirty="0" err="1">
                <a:solidFill>
                  <a:schemeClr val="tx1"/>
                </a:solidFill>
              </a:rPr>
              <a:t>Granulae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1582" y="783641"/>
            <a:ext cx="11449796" cy="7729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358775" algn="just">
              <a:buNone/>
            </a:pPr>
            <a:r>
              <a:rPr lang="uk-UA" sz="2800" b="1" cap="all" dirty="0" err="1">
                <a:solidFill>
                  <a:schemeClr val="tx1"/>
                </a:solidFill>
              </a:rPr>
              <a:t>гранулИ</a:t>
            </a:r>
            <a:r>
              <a:rPr lang="uk-UA" sz="2800" b="1" cap="all" dirty="0">
                <a:solidFill>
                  <a:schemeClr val="tx1"/>
                </a:solidFill>
              </a:rPr>
              <a:t> </a:t>
            </a:r>
            <a:r>
              <a:rPr lang="uk-UA" sz="2800" b="1" cap="all" dirty="0" err="1">
                <a:solidFill>
                  <a:schemeClr val="tx1"/>
                </a:solidFill>
              </a:rPr>
              <a:t>гомеопатичНІ</a:t>
            </a:r>
            <a:r>
              <a:rPr lang="uk-UA" sz="2800" b="1" dirty="0">
                <a:solidFill>
                  <a:schemeClr val="tx1"/>
                </a:solidFill>
              </a:rPr>
              <a:t>  </a:t>
            </a:r>
            <a:r>
              <a:rPr lang="uk-UA" sz="2800" dirty="0">
                <a:solidFill>
                  <a:schemeClr val="tx1"/>
                </a:solidFill>
              </a:rPr>
              <a:t>(лат. </a:t>
            </a:r>
            <a:r>
              <a:rPr lang="ru-RU" sz="2800" i="1" dirty="0" err="1">
                <a:solidFill>
                  <a:schemeClr val="tx1"/>
                </a:solidFill>
              </a:rPr>
              <a:t>granula</a:t>
            </a:r>
            <a:r>
              <a:rPr lang="ru-RU" sz="2800" i="1" dirty="0">
                <a:solidFill>
                  <a:schemeClr val="tx1"/>
                </a:solidFill>
              </a:rPr>
              <a:t> </a:t>
            </a:r>
            <a:r>
              <a:rPr lang="ru-RU" sz="2800" i="1" dirty="0" err="1">
                <a:solidFill>
                  <a:schemeClr val="tx1"/>
                </a:solidFill>
              </a:rPr>
              <a:t>homeopathica</a:t>
            </a:r>
            <a:r>
              <a:rPr lang="uk-UA" sz="2800" dirty="0">
                <a:solidFill>
                  <a:schemeClr val="tx1"/>
                </a:solidFill>
              </a:rPr>
              <a:t>) — лікарська форма для внутрішнього застосування, що складається з твердих, сухих, досить міцних агрегатів сухих порошків, на які нанесено потенційований розчин, у вигляді крупинок круглої, циліндричної або неправильної форми.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743961"/>
            <a:ext cx="86450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Виготовляють гранули шляхом нанесення рідких гомеопатичних розведень лікарських речовин або їх сумішей на допоміжний компонент - гранули цукрові, одержувані з сахарози, лактози, інших цукрів, дозволених до медичного застосування. Для отримання рівномірного нанесення гомеопатичних розведень гранули цукрові повинні бути певного розміру, який розрізняють за номерами від 1 до 12 або іншим, зазначеним у приватній нормативної документації, класифікують за кількістю гранул в 1 г або за допомогою сит.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098" name="Picture 2" descr="ᐈ Homeopathy stock pictures, Royalty Free homeopathic backgrounds |  download on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5" y="3775286"/>
            <a:ext cx="2778967" cy="185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Гомеопатія при цукровому діабеті 2 і 1 типу: лікування, відгуки,  ефективність, ускладнення - Зернова - цікаві факт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010" y="1828803"/>
            <a:ext cx="3425069" cy="205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842979"/>
              </p:ext>
            </p:extLst>
          </p:nvPr>
        </p:nvGraphicFramePr>
        <p:xfrm>
          <a:off x="3039199" y="3962607"/>
          <a:ext cx="9030880" cy="27340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31217">
                  <a:extLst>
                    <a:ext uri="{9D8B030D-6E8A-4147-A177-3AD203B41FA5}">
                      <a16:colId xmlns:a16="http://schemas.microsoft.com/office/drawing/2014/main" val="1387925618"/>
                    </a:ext>
                  </a:extLst>
                </a:gridCol>
                <a:gridCol w="2475271">
                  <a:extLst>
                    <a:ext uri="{9D8B030D-6E8A-4147-A177-3AD203B41FA5}">
                      <a16:colId xmlns:a16="http://schemas.microsoft.com/office/drawing/2014/main" val="3642890156"/>
                    </a:ext>
                  </a:extLst>
                </a:gridCol>
                <a:gridCol w="3240927">
                  <a:extLst>
                    <a:ext uri="{9D8B030D-6E8A-4147-A177-3AD203B41FA5}">
                      <a16:colId xmlns:a16="http://schemas.microsoft.com/office/drawing/2014/main" val="2998492136"/>
                    </a:ext>
                  </a:extLst>
                </a:gridCol>
                <a:gridCol w="2183465">
                  <a:extLst>
                    <a:ext uri="{9D8B030D-6E8A-4147-A177-3AD203B41FA5}">
                      <a16:colId xmlns:a16="http://schemas.microsoft.com/office/drawing/2014/main" val="2088241889"/>
                    </a:ext>
                  </a:extLst>
                </a:gridCol>
              </a:tblGrid>
              <a:tr h="1824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Номер гранул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</a:rPr>
                        <a:t>Кількість гранул в 1 г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Маса наважки для підрахунку їх кількості, г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Середній діаметр гранул, мм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8769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470–530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11810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220–280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9984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3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110–130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89655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70–90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17531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5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40–50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6189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6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28–32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86934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7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22–28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48478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8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16–20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707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9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59868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10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660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11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72941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12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035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035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5966" y="490194"/>
            <a:ext cx="10058400" cy="10492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4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4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Виготовляють гранули декількома способами.</a:t>
            </a:r>
            <a:br>
              <a:rPr lang="uk-UA" sz="4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>
                <a:solidFill>
                  <a:schemeClr val="tx1"/>
                </a:solidFill>
              </a:rPr>
              <a:t>Спосіб 1</a:t>
            </a:r>
            <a:endParaRPr lang="uk-UA" sz="40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963" y="1836307"/>
            <a:ext cx="11468651" cy="4023360"/>
          </a:xfrm>
        </p:spPr>
        <p:txBody>
          <a:bodyPr>
            <a:normAutofit fontScale="92500" lnSpcReduction="10000"/>
          </a:bodyPr>
          <a:lstStyle/>
          <a:p>
            <a:pPr marL="0" indent="358775" algn="just"/>
            <a:r>
              <a:rPr lang="uk-UA" b="1" dirty="0">
                <a:solidFill>
                  <a:schemeClr val="tx1"/>
                </a:solidFill>
              </a:rPr>
              <a:t>Спосіб 1.</a:t>
            </a:r>
            <a:r>
              <a:rPr lang="uk-UA" dirty="0">
                <a:solidFill>
                  <a:schemeClr val="tx1"/>
                </a:solidFill>
              </a:rPr>
              <a:t> На вихідні гранули наносять водно-спиртове гомеопатичне розведення рідкого препарату, </a:t>
            </a:r>
            <a:r>
              <a:rPr lang="uk-UA" dirty="0" err="1">
                <a:solidFill>
                  <a:schemeClr val="tx1"/>
                </a:solidFill>
              </a:rPr>
              <a:t>тритурації</a:t>
            </a:r>
            <a:r>
              <a:rPr lang="uk-UA" dirty="0">
                <a:solidFill>
                  <a:schemeClr val="tx1"/>
                </a:solidFill>
              </a:rPr>
              <a:t> або їх суміші, приготовані </a:t>
            </a:r>
            <a:r>
              <a:rPr lang="uk-UA" b="1" dirty="0">
                <a:solidFill>
                  <a:schemeClr val="tx1"/>
                </a:solidFill>
              </a:rPr>
              <a:t>на спирті етиловому 70% </a:t>
            </a:r>
            <a:r>
              <a:rPr lang="uk-UA" dirty="0">
                <a:solidFill>
                  <a:schemeClr val="tx1"/>
                </a:solidFill>
              </a:rPr>
              <a:t>(62% за масою), при цьому вміст спирту в розведенні повинно бути не менше 68% за обсягом (60% по масі). Якщо концентрація спирту нижче необхідної, то виготовлення десяткового або сотенного розведення, призначеного для нанесення (в тому числі матричних настоянок), проводять з використанням спирту етилового 70% за обсягом (62% по масі).</a:t>
            </a:r>
          </a:p>
          <a:p>
            <a:pPr marL="0" indent="358775" algn="just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Для рівномірного розподілу наноситься речовини гранули цукрові попередньо змочують </a:t>
            </a:r>
            <a:r>
              <a:rPr lang="uk-UA" b="1" dirty="0">
                <a:solidFill>
                  <a:schemeClr val="tx1"/>
                </a:solidFill>
              </a:rPr>
              <a:t>спиртом етиловим 70% </a:t>
            </a:r>
            <a:r>
              <a:rPr lang="uk-UA" dirty="0">
                <a:solidFill>
                  <a:schemeClr val="tx1"/>
                </a:solidFill>
              </a:rPr>
              <a:t>(62% за масою), який </a:t>
            </a:r>
            <a:r>
              <a:rPr lang="uk-UA" b="1" dirty="0">
                <a:solidFill>
                  <a:schemeClr val="tx1"/>
                </a:solidFill>
              </a:rPr>
              <a:t>додають з розрахунку 10 г на 100 г гранул цукрових</a:t>
            </a:r>
            <a:r>
              <a:rPr lang="uk-UA" dirty="0">
                <a:solidFill>
                  <a:schemeClr val="tx1"/>
                </a:solidFill>
              </a:rPr>
              <a:t>. Нанесення лікарських препаратів на цукрові гранули виробляють методом перемішування в механічних змішувачах без рухомих робочих частин або вручну (для маси до 1 кг) в скляних щільно закритих посудинах. Робочий об'єм змішувача повинен бути в 1,5-2 рази більше завантажується маси гранул цукрових. Перемішування в механічних змішувачах виробляють протягом 3-4 хв, при ручному способі - протягом 10 хв. Вологі гранули висушують на повітрі при кімнатній температурі до постійної маси.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На цукрові гранули можна наносити гомеопатичні розведення нижче С3 (третього сотенного), отримані з летючих і пахучих речовин, а також з усіх кислот.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91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408" y="1303675"/>
            <a:ext cx="8276732" cy="523991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50" b="1" dirty="0">
                <a:solidFill>
                  <a:schemeClr val="tx1"/>
                </a:solidFill>
              </a:rPr>
              <a:t>Спосіб 2. </a:t>
            </a:r>
            <a:r>
              <a:rPr lang="uk-UA" sz="1250" dirty="0">
                <a:solidFill>
                  <a:schemeClr val="tx1"/>
                </a:solidFill>
              </a:rPr>
              <a:t>На цукрові гранули багаторазово рівномірно нашаровуються гомеопатичне розведення лікарської речовини в 64% цукровому сиропі з підсушуванням між операціями. </a:t>
            </a:r>
            <a:r>
              <a:rPr lang="uk-UA" sz="1250" i="1" dirty="0">
                <a:solidFill>
                  <a:schemeClr val="tx1"/>
                </a:solidFill>
              </a:rPr>
              <a:t>Цей спосіб використовують для нанесення водних рідких препаратів (розчинів, витягів та ін.)</a:t>
            </a:r>
            <a:r>
              <a:rPr lang="uk-UA" sz="1250" dirty="0">
                <a:solidFill>
                  <a:schemeClr val="tx1"/>
                </a:solidFill>
              </a:rPr>
              <a:t>, </a:t>
            </a:r>
            <a:r>
              <a:rPr lang="uk-UA" sz="1250" i="1" dirty="0" err="1">
                <a:solidFill>
                  <a:schemeClr val="tx1"/>
                </a:solidFill>
              </a:rPr>
              <a:t>тритурацій</a:t>
            </a:r>
            <a:r>
              <a:rPr lang="uk-UA" sz="1250" i="1" dirty="0">
                <a:solidFill>
                  <a:schemeClr val="tx1"/>
                </a:solidFill>
              </a:rPr>
              <a:t>, сумішей препаратів з низькими десятковими розведеннями і в випадках, коли спосіб 1 із застосуванням спирту небажаний.</a:t>
            </a:r>
            <a:endParaRPr lang="ru-RU" sz="1250" i="1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50" dirty="0">
                <a:solidFill>
                  <a:schemeClr val="tx1"/>
                </a:solidFill>
              </a:rPr>
              <a:t>Нашарування рідких препаратів. Для виготовлення 100 г гомеопатичних гранул 1 г рідкого препарату струшують з 9 цукрового сиропу і отримані 10 г рівномірно нашаровуються на (100 - Х) г гранул цукрових, де Х - кількість цукру в цукровому сиропі (г).</a:t>
            </a:r>
            <a:endParaRPr lang="ru-RU" sz="125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250" u="sng" dirty="0">
                <a:solidFill>
                  <a:schemeClr val="tx1"/>
                </a:solidFill>
              </a:rPr>
              <a:t>Нашарування </a:t>
            </a:r>
            <a:r>
              <a:rPr lang="uk-UA" sz="1250" u="sng" dirty="0" err="1">
                <a:solidFill>
                  <a:schemeClr val="tx1"/>
                </a:solidFill>
              </a:rPr>
              <a:t>тритурацій</a:t>
            </a:r>
            <a:r>
              <a:rPr lang="uk-UA" sz="1250" dirty="0">
                <a:solidFill>
                  <a:schemeClr val="tx1"/>
                </a:solidFill>
              </a:rPr>
              <a:t>. Для виготовлення 100 г гомеопатичних гранул 10 г </a:t>
            </a:r>
            <a:r>
              <a:rPr lang="uk-UA" sz="1250" dirty="0" err="1">
                <a:solidFill>
                  <a:schemeClr val="tx1"/>
                </a:solidFill>
              </a:rPr>
              <a:t>тритурації</a:t>
            </a:r>
            <a:r>
              <a:rPr lang="uk-UA" sz="1250" dirty="0">
                <a:solidFill>
                  <a:schemeClr val="tx1"/>
                </a:solidFill>
              </a:rPr>
              <a:t> струшують з 20 г цукрового сиропу, отриману суміш рівномірно нашаровуються на (100 Х) г гранул.</a:t>
            </a:r>
            <a:endParaRPr lang="ru-RU" sz="125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250" u="sng" dirty="0">
                <a:solidFill>
                  <a:schemeClr val="tx1"/>
                </a:solidFill>
              </a:rPr>
              <a:t>Нашарування сумішей. </a:t>
            </a:r>
            <a:r>
              <a:rPr lang="uk-UA" sz="1250" dirty="0">
                <a:solidFill>
                  <a:schemeClr val="tx1"/>
                </a:solidFill>
              </a:rPr>
              <a:t>Суміші виготовляють шляхом спільного </a:t>
            </a:r>
            <a:r>
              <a:rPr lang="uk-UA" sz="1250" dirty="0" err="1">
                <a:solidFill>
                  <a:schemeClr val="tx1"/>
                </a:solidFill>
              </a:rPr>
              <a:t>встряхування</a:t>
            </a:r>
            <a:r>
              <a:rPr lang="uk-UA" sz="1250" dirty="0">
                <a:solidFill>
                  <a:schemeClr val="tx1"/>
                </a:solidFill>
              </a:rPr>
              <a:t> гомеопатичних розведень рідких препаратів і (або) </a:t>
            </a:r>
            <a:r>
              <a:rPr lang="uk-UA" sz="1250" dirty="0" err="1">
                <a:solidFill>
                  <a:schemeClr val="tx1"/>
                </a:solidFill>
              </a:rPr>
              <a:t>тритурацій</a:t>
            </a:r>
            <a:r>
              <a:rPr lang="uk-UA" sz="1250" dirty="0">
                <a:solidFill>
                  <a:schemeClr val="tx1"/>
                </a:solidFill>
              </a:rPr>
              <a:t> в цукровому сиропі. Для отримання 100 г гранул 1 г суміші струшують з 9 г цукрового сиропу і 10 г цього розведення рівномірно нашаровуються на (100 Х-У) г гранул цукрових, де Х- кількість цукру в цукровому сиропі (г), У-кількість допоміжної речовини , що міститься в </a:t>
            </a:r>
            <a:r>
              <a:rPr lang="uk-UA" sz="1250" dirty="0" err="1">
                <a:solidFill>
                  <a:schemeClr val="tx1"/>
                </a:solidFill>
              </a:rPr>
              <a:t>тритурації</a:t>
            </a:r>
            <a:r>
              <a:rPr lang="uk-UA" sz="1250" dirty="0">
                <a:solidFill>
                  <a:schemeClr val="tx1"/>
                </a:solidFill>
              </a:rPr>
              <a:t> (г).</a:t>
            </a:r>
            <a:endParaRPr lang="ru-RU" sz="125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250" u="sng" dirty="0">
                <a:solidFill>
                  <a:schemeClr val="tx1"/>
                </a:solidFill>
              </a:rPr>
              <a:t>Нашарування гомеопатичних розведень лікарських речовин </a:t>
            </a:r>
            <a:r>
              <a:rPr lang="uk-UA" sz="1250" dirty="0">
                <a:solidFill>
                  <a:schemeClr val="tx1"/>
                </a:solidFill>
              </a:rPr>
              <a:t>в цукровому сиропі на гранули цукрові виробляють в дражирувальних котлах з регульованим підігрівом. Гранули цукрові поміщають в </a:t>
            </a:r>
            <a:r>
              <a:rPr lang="uk-UA" sz="1250" dirty="0" err="1">
                <a:solidFill>
                  <a:schemeClr val="tx1"/>
                </a:solidFill>
              </a:rPr>
              <a:t>дражувальний</a:t>
            </a:r>
            <a:r>
              <a:rPr lang="uk-UA" sz="1250" dirty="0">
                <a:solidFill>
                  <a:schemeClr val="tx1"/>
                </a:solidFill>
              </a:rPr>
              <a:t> котел, попередньо підігрітий до 37-42 ° С, повільно обертають до тих пір, поки вся маса гранул не нагріється до тієї ж температури. Гомеопатичні розведення лікарських речовин в цукровому сиропі вливають в </a:t>
            </a:r>
            <a:r>
              <a:rPr lang="uk-UA" sz="1250" dirty="0" err="1">
                <a:solidFill>
                  <a:schemeClr val="tx1"/>
                </a:solidFill>
              </a:rPr>
              <a:t>дражувальний</a:t>
            </a:r>
            <a:r>
              <a:rPr lang="uk-UA" sz="1250" dirty="0">
                <a:solidFill>
                  <a:schemeClr val="tx1"/>
                </a:solidFill>
              </a:rPr>
              <a:t> котел поступово, невеликими рівними порціями, через рівні проміжки часу. Після закінчення нашарування нагрів </a:t>
            </a:r>
            <a:r>
              <a:rPr lang="uk-UA" sz="1250" dirty="0" err="1">
                <a:solidFill>
                  <a:schemeClr val="tx1"/>
                </a:solidFill>
              </a:rPr>
              <a:t>дражировочная</a:t>
            </a:r>
            <a:r>
              <a:rPr lang="uk-UA" sz="1250" dirty="0">
                <a:solidFill>
                  <a:schemeClr val="tx1"/>
                </a:solidFill>
              </a:rPr>
              <a:t> котла припиняють, а обертання його продовжують для висушування гранул до постійної маси.</a:t>
            </a:r>
            <a:endParaRPr lang="ru-RU" sz="125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50" dirty="0">
                <a:solidFill>
                  <a:schemeClr val="tx1"/>
                </a:solidFill>
              </a:rPr>
              <a:t>Кількість лікарських речовин, нанесене на вихідні гранули будь-яким з цих способів, суттєво не змінює їх середній діаметр і інші фізико-механічні показники.</a:t>
            </a:r>
            <a:endParaRPr lang="ru-RU" sz="125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50" dirty="0">
                <a:solidFill>
                  <a:schemeClr val="tx1"/>
                </a:solidFill>
              </a:rPr>
              <a:t>Склад, розрахунки і технологія виготовлення деяких гомеопатичних лікарських форм</a:t>
            </a:r>
            <a:endParaRPr lang="ru-RU" sz="125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200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87853" y="141403"/>
            <a:ext cx="10058400" cy="104920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4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Виготовляють гранули декількома способами.</a:t>
            </a:r>
            <a:br>
              <a:rPr lang="uk-UA" sz="4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dirty="0">
                <a:solidFill>
                  <a:schemeClr val="tx1"/>
                </a:solidFill>
              </a:rPr>
              <a:t>Спосіб 2</a:t>
            </a:r>
            <a:endParaRPr lang="uk-UA" sz="4000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463" y="1388033"/>
            <a:ext cx="2153082" cy="28148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5199" y="4202864"/>
            <a:ext cx="1746801" cy="257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28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60438"/>
            <a:ext cx="10058400" cy="48773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7. Алгоритм технолог</a:t>
            </a:r>
            <a:r>
              <a:rPr lang="uk-UA" sz="3600" b="1" dirty="0" err="1">
                <a:solidFill>
                  <a:schemeClr val="tx1"/>
                </a:solidFill>
              </a:rPr>
              <a:t>ії</a:t>
            </a:r>
            <a:r>
              <a:rPr lang="uk-UA" sz="3600" b="1" dirty="0">
                <a:solidFill>
                  <a:schemeClr val="tx1"/>
                </a:solidFill>
              </a:rPr>
              <a:t> гранул гомеопатичних</a:t>
            </a:r>
            <a:endParaRPr lang="uk-UA" sz="3600" b="1" dirty="0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1747104" y="863588"/>
            <a:ext cx="8758751" cy="5608949"/>
            <a:chOff x="1701" y="1494"/>
            <a:chExt cx="9720" cy="8280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5121" y="2034"/>
              <a:ext cx="25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Вихідна сировина</a:t>
              </a:r>
              <a:endParaRPr kumimoji="0" lang="uk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32"/>
            <p:cNvSpPr txBox="1">
              <a:spLocks noChangeArrowheads="1"/>
            </p:cNvSpPr>
            <p:nvPr/>
          </p:nvSpPr>
          <p:spPr bwMode="auto">
            <a:xfrm>
              <a:off x="1701" y="2934"/>
              <a:ext cx="3780" cy="12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Розведення (</a:t>
              </a:r>
              <a:r>
                <a:rPr kumimoji="0" lang="uk-UA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дилюції</a:t>
              </a:r>
              <a:r>
                <a:rPr kumimoji="0" lang="uk-UA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) спиртові, </a:t>
              </a:r>
              <a:br>
                <a:rPr kumimoji="0" lang="uk-UA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uk-UA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розведення (</a:t>
              </a:r>
              <a:r>
                <a:rPr kumimoji="0" lang="uk-UA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дилюції</a:t>
              </a:r>
              <a:r>
                <a:rPr kumimoji="0" lang="uk-UA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) водні, </a:t>
              </a:r>
              <a:br>
                <a:rPr kumimoji="0" lang="uk-UA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uk-UA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матричні настойки, комплексні </a:t>
              </a:r>
              <a:br>
                <a:rPr kumimoji="0" lang="uk-UA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uk-UA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розведення</a:t>
              </a:r>
              <a:endParaRPr kumimoji="0" lang="uk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31"/>
            <p:cNvSpPr txBox="1">
              <a:spLocks noChangeArrowheads="1"/>
            </p:cNvSpPr>
            <p:nvPr/>
          </p:nvSpPr>
          <p:spPr bwMode="auto">
            <a:xfrm>
              <a:off x="1701" y="7974"/>
              <a:ext cx="97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Висушування гомеопатичних гранул на пергаментному папері при кімнатній температурі</a:t>
              </a:r>
              <a:endParaRPr kumimoji="0" 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30"/>
            <p:cNvSpPr txBox="1">
              <a:spLocks noChangeArrowheads="1"/>
            </p:cNvSpPr>
            <p:nvPr/>
          </p:nvSpPr>
          <p:spPr bwMode="auto">
            <a:xfrm>
              <a:off x="1701" y="4554"/>
              <a:ext cx="3780" cy="10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Відважування або відмірювання </a:t>
              </a:r>
              <a:endParaRPr kumimoji="0" 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каліброваним краплеміром</a:t>
              </a:r>
              <a:endParaRPr kumimoji="0" 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29"/>
            <p:cNvSpPr>
              <a:spLocks/>
            </p:cNvSpPr>
            <p:nvPr/>
          </p:nvSpPr>
          <p:spPr bwMode="auto">
            <a:xfrm>
              <a:off x="6379" y="2394"/>
              <a:ext cx="2" cy="2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3681" y="2574"/>
              <a:ext cx="2" cy="3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11" name="Text Box 27"/>
            <p:cNvSpPr txBox="1">
              <a:spLocks noChangeArrowheads="1"/>
            </p:cNvSpPr>
            <p:nvPr/>
          </p:nvSpPr>
          <p:spPr bwMode="auto">
            <a:xfrm>
              <a:off x="1701" y="7074"/>
              <a:ext cx="9720" cy="5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Струшування зверху вниз (потенціювання) протягом 10 хвилин</a:t>
              </a:r>
              <a:endParaRPr kumimoji="0" lang="uk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1701" y="8694"/>
              <a:ext cx="97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Контроль якості</a:t>
              </a:r>
              <a:endParaRPr kumimoji="0" 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 Box 25"/>
            <p:cNvSpPr txBox="1">
              <a:spLocks noChangeArrowheads="1"/>
            </p:cNvSpPr>
            <p:nvPr/>
          </p:nvSpPr>
          <p:spPr bwMode="auto">
            <a:xfrm>
              <a:off x="1701" y="9414"/>
              <a:ext cx="972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Упаковка та оформлення до відпуску</a:t>
              </a:r>
              <a:endParaRPr kumimoji="0" 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5841" y="3474"/>
              <a:ext cx="270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Спирт етиловий </a:t>
              </a:r>
              <a:b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60 %-вий</a:t>
              </a:r>
              <a:endParaRPr kumimoji="0" 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 Box 23"/>
            <p:cNvSpPr txBox="1">
              <a:spLocks noChangeArrowheads="1"/>
            </p:cNvSpPr>
            <p:nvPr/>
          </p:nvSpPr>
          <p:spPr bwMode="auto">
            <a:xfrm>
              <a:off x="8721" y="3474"/>
              <a:ext cx="270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Крупка цукрова</a:t>
              </a:r>
              <a:endParaRPr kumimoji="0" 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auto">
            <a:xfrm>
              <a:off x="8721" y="2574"/>
              <a:ext cx="2" cy="3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66"/>
                </a:cxn>
              </a:cxnLst>
              <a:rect l="0" t="0" r="r" b="b"/>
              <a:pathLst>
                <a:path w="3" h="266">
                  <a:moveTo>
                    <a:pt x="0" y="0"/>
                  </a:moveTo>
                  <a:lnTo>
                    <a:pt x="3" y="266"/>
                  </a:lnTo>
                </a:path>
              </a:pathLst>
            </a:cu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17" name="Rectangle 21"/>
            <p:cNvSpPr>
              <a:spLocks noChangeArrowheads="1"/>
            </p:cNvSpPr>
            <p:nvPr/>
          </p:nvSpPr>
          <p:spPr bwMode="auto">
            <a:xfrm>
              <a:off x="5841" y="2934"/>
              <a:ext cx="558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0" rIns="9144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Допоміжні речовини</a:t>
              </a:r>
              <a:endParaRPr kumimoji="0" 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20"/>
            <p:cNvSpPr>
              <a:spLocks noChangeShapeType="1"/>
            </p:cNvSpPr>
            <p:nvPr/>
          </p:nvSpPr>
          <p:spPr bwMode="auto">
            <a:xfrm>
              <a:off x="3681" y="2574"/>
              <a:ext cx="504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681" y="419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9981" y="671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6561" y="761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2" name="Line 16"/>
            <p:cNvSpPr>
              <a:spLocks noChangeShapeType="1"/>
            </p:cNvSpPr>
            <p:nvPr/>
          </p:nvSpPr>
          <p:spPr bwMode="auto">
            <a:xfrm>
              <a:off x="6561" y="905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>
              <a:off x="7101" y="329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4" name="Line 14"/>
            <p:cNvSpPr>
              <a:spLocks noChangeShapeType="1"/>
            </p:cNvSpPr>
            <p:nvPr/>
          </p:nvSpPr>
          <p:spPr bwMode="auto">
            <a:xfrm>
              <a:off x="9981" y="329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5" name="Line 13"/>
            <p:cNvSpPr>
              <a:spLocks noChangeShapeType="1"/>
            </p:cNvSpPr>
            <p:nvPr/>
          </p:nvSpPr>
          <p:spPr bwMode="auto">
            <a:xfrm>
              <a:off x="6381" y="1854"/>
              <a:ext cx="0" cy="18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5121" y="1494"/>
              <a:ext cx="2554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Рецептурний пропис</a:t>
              </a:r>
              <a:endParaRPr kumimoji="0" 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Line 11"/>
            <p:cNvSpPr>
              <a:spLocks noChangeShapeType="1"/>
            </p:cNvSpPr>
            <p:nvPr/>
          </p:nvSpPr>
          <p:spPr bwMode="auto">
            <a:xfrm>
              <a:off x="7101" y="419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8" name="Line 10"/>
            <p:cNvSpPr>
              <a:spLocks noChangeShapeType="1"/>
            </p:cNvSpPr>
            <p:nvPr/>
          </p:nvSpPr>
          <p:spPr bwMode="auto">
            <a:xfrm>
              <a:off x="9981" y="419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29" name="Text Box 9"/>
            <p:cNvSpPr txBox="1">
              <a:spLocks noChangeArrowheads="1"/>
            </p:cNvSpPr>
            <p:nvPr/>
          </p:nvSpPr>
          <p:spPr bwMode="auto">
            <a:xfrm>
              <a:off x="5841" y="4554"/>
              <a:ext cx="2700" cy="10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Відважування або відмірювання каліброваним краплеміром</a:t>
              </a:r>
              <a:endParaRPr kumimoji="0" 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 Box 8"/>
            <p:cNvSpPr txBox="1">
              <a:spLocks noChangeArrowheads="1"/>
            </p:cNvSpPr>
            <p:nvPr/>
          </p:nvSpPr>
          <p:spPr bwMode="auto">
            <a:xfrm>
              <a:off x="8721" y="4554"/>
              <a:ext cx="2700" cy="10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Відважування</a:t>
              </a:r>
              <a:endParaRPr kumimoji="0" 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Line 7"/>
            <p:cNvSpPr>
              <a:spLocks noChangeShapeType="1"/>
            </p:cNvSpPr>
            <p:nvPr/>
          </p:nvSpPr>
          <p:spPr bwMode="auto">
            <a:xfrm>
              <a:off x="7101" y="5634"/>
              <a:ext cx="0" cy="72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3681" y="5634"/>
              <a:ext cx="0" cy="72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33" name="Line 5"/>
            <p:cNvSpPr>
              <a:spLocks noChangeShapeType="1"/>
            </p:cNvSpPr>
            <p:nvPr/>
          </p:nvSpPr>
          <p:spPr bwMode="auto">
            <a:xfrm flipH="1">
              <a:off x="3681" y="6354"/>
              <a:ext cx="5040" cy="0"/>
            </a:xfrm>
            <a:prstGeom prst="line">
              <a:avLst/>
            </a:prstGeom>
            <a:ln>
              <a:headEnd type="stealth" w="med" len="med"/>
              <a:tailEnd type="none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34" name="Text Box 4"/>
            <p:cNvSpPr txBox="1">
              <a:spLocks noChangeArrowheads="1"/>
            </p:cNvSpPr>
            <p:nvPr/>
          </p:nvSpPr>
          <p:spPr bwMode="auto">
            <a:xfrm>
              <a:off x="8721" y="5994"/>
              <a:ext cx="2700" cy="7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0" tIns="3600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Насичення</a:t>
              </a:r>
              <a:endParaRPr kumimoji="0" 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Line 3"/>
            <p:cNvSpPr>
              <a:spLocks noChangeShapeType="1"/>
            </p:cNvSpPr>
            <p:nvPr/>
          </p:nvSpPr>
          <p:spPr bwMode="auto">
            <a:xfrm>
              <a:off x="9981" y="563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36" name="Line 2"/>
            <p:cNvSpPr>
              <a:spLocks noChangeShapeType="1"/>
            </p:cNvSpPr>
            <p:nvPr/>
          </p:nvSpPr>
          <p:spPr bwMode="auto">
            <a:xfrm>
              <a:off x="6561" y="8334"/>
              <a:ext cx="0" cy="360"/>
            </a:xfrm>
            <a:prstGeom prst="line">
              <a:avLst/>
            </a:prstGeom>
            <a:ln>
              <a:headEnd/>
              <a:tailEnd type="stealth" w="sm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</p:grpSp>
    </p:spTree>
    <p:extLst>
      <p:ext uri="{BB962C8B-B14F-4D97-AF65-F5344CB8AC3E}">
        <p14:creationId xmlns:p14="http://schemas.microsoft.com/office/powerpoint/2010/main" val="2331009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7698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2121" y="183480"/>
            <a:ext cx="10058400" cy="80127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8.Приклад гранули 1: </a:t>
            </a:r>
            <a:r>
              <a:rPr lang="en-US" dirty="0" err="1">
                <a:solidFill>
                  <a:schemeClr val="tx1"/>
                </a:solidFill>
              </a:rPr>
              <a:t>Rp</a:t>
            </a:r>
            <a:r>
              <a:rPr lang="uk-UA" dirty="0">
                <a:solidFill>
                  <a:schemeClr val="tx1"/>
                </a:solidFill>
              </a:rPr>
              <a:t>: </a:t>
            </a:r>
            <a:r>
              <a:rPr lang="uk-UA" dirty="0" err="1">
                <a:solidFill>
                  <a:schemeClr val="tx1"/>
                </a:solidFill>
              </a:rPr>
              <a:t>Tabacum</a:t>
            </a:r>
            <a:r>
              <a:rPr lang="uk-UA" dirty="0">
                <a:solidFill>
                  <a:schemeClr val="tx1"/>
                </a:solidFill>
              </a:rPr>
              <a:t> C13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6487" y="1074011"/>
            <a:ext cx="6649668" cy="174637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Розрахунок: </a:t>
            </a:r>
          </a:p>
          <a:p>
            <a:pPr marL="358775" indent="-6350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Гранул цукру 10,0. </a:t>
            </a:r>
          </a:p>
          <a:p>
            <a:pPr marL="358775" indent="-6350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Маса </a:t>
            </a:r>
            <a:r>
              <a:rPr lang="uk-UA" dirty="0" err="1">
                <a:solidFill>
                  <a:schemeClr val="tx1"/>
                </a:solidFill>
              </a:rPr>
              <a:t>Tabacum</a:t>
            </a:r>
            <a:r>
              <a:rPr lang="uk-UA" dirty="0">
                <a:solidFill>
                  <a:schemeClr val="tx1"/>
                </a:solidFill>
              </a:rPr>
              <a:t> C12: 10,0 / 100 = 0,1. </a:t>
            </a:r>
          </a:p>
          <a:p>
            <a:pPr marL="358775" indent="-6350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</a:rPr>
              <a:t>Маса етилового спирту 62% (по масі): 10,0 / 100 = 0,1.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5076" y="2909635"/>
            <a:ext cx="6718170" cy="25853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</a:pP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Технологія виготовлення, ППК:</a:t>
            </a:r>
          </a:p>
          <a:p>
            <a:pPr indent="449580" algn="just">
              <a:lnSpc>
                <a:spcPct val="150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банку місткістю 30,0 поміщають 10,0 гранул цукру, 4 краплі 62% етилового спирту. Банку закривають кришкою, оберненої пергаментним папером, і струшують 10 хв. Потім гранули висипають на пергаментний папір і висушують при кімнатній температурі. Висушені гранули пересипають в коробку.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83777" y="2835988"/>
            <a:ext cx="46976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Дата __________ 		ППК № 3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Granulae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sacchari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	10,0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Spiritus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aethylicus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62% 	0,1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seu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gtt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IV</a:t>
            </a:r>
          </a:p>
          <a:p>
            <a:pPr algn="just">
              <a:lnSpc>
                <a:spcPct val="150000"/>
              </a:lnSpc>
            </a:pP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Tabacum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C12 		0,1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seu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gttIV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М = 10,0 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Підписи: _______________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420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10181" cy="6325386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04760" y="84843"/>
            <a:ext cx="10058400" cy="97096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200" b="1" dirty="0">
                <a:solidFill>
                  <a:schemeClr val="tx1"/>
                </a:solidFill>
              </a:rPr>
              <a:t>9. Приклад гранули 2: </a:t>
            </a:r>
            <a:r>
              <a:rPr lang="en-US" sz="3200" b="1" dirty="0" err="1">
                <a:solidFill>
                  <a:schemeClr val="tx1"/>
                </a:solidFill>
              </a:rPr>
              <a:t>Rp</a:t>
            </a:r>
            <a:r>
              <a:rPr lang="ru-RU" sz="3200" b="1" dirty="0">
                <a:solidFill>
                  <a:schemeClr val="tx1"/>
                </a:solidFill>
              </a:rPr>
              <a:t>.: </a:t>
            </a:r>
            <a:r>
              <a:rPr lang="uk-UA" sz="3200" b="1" dirty="0" err="1">
                <a:solidFill>
                  <a:schemeClr val="tx1"/>
                </a:solidFill>
              </a:rPr>
              <a:t>Gran</a:t>
            </a:r>
            <a:r>
              <a:rPr lang="en-US" sz="3200" b="1" dirty="0" err="1">
                <a:solidFill>
                  <a:schemeClr val="tx1"/>
                </a:solidFill>
              </a:rPr>
              <a:t>ulae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Thuja</a:t>
            </a:r>
            <a:r>
              <a:rPr lang="uk-UA" sz="3200" i="1" dirty="0">
                <a:solidFill>
                  <a:schemeClr val="tx1"/>
                </a:solidFill>
              </a:rPr>
              <a:t> </a:t>
            </a:r>
            <a:r>
              <a:rPr lang="uk-UA" sz="3200" b="1" dirty="0">
                <a:solidFill>
                  <a:schemeClr val="tx1"/>
                </a:solidFill>
              </a:rPr>
              <a:t>C12 10,0 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			 	</a:t>
            </a:r>
            <a:r>
              <a:rPr lang="en-US" sz="3200" b="1" dirty="0">
                <a:solidFill>
                  <a:schemeClr val="tx1"/>
                </a:solidFill>
              </a:rPr>
              <a:t>D</a:t>
            </a:r>
            <a:r>
              <a:rPr lang="ru-RU" sz="3200" b="1" dirty="0">
                <a:solidFill>
                  <a:schemeClr val="tx1"/>
                </a:solidFill>
              </a:rPr>
              <a:t>. </a:t>
            </a:r>
            <a:r>
              <a:rPr lang="en-US" sz="3200" b="1" dirty="0">
                <a:solidFill>
                  <a:schemeClr val="tx1"/>
                </a:solidFill>
              </a:rPr>
              <a:t>S</a:t>
            </a:r>
            <a:r>
              <a:rPr lang="ru-RU" sz="3200" b="1" dirty="0">
                <a:solidFill>
                  <a:schemeClr val="tx1"/>
                </a:solidFill>
              </a:rPr>
              <a:t>. </a:t>
            </a:r>
            <a:r>
              <a:rPr lang="uk-UA" sz="3200" b="1" dirty="0">
                <a:solidFill>
                  <a:schemeClr val="tx1"/>
                </a:solidFill>
              </a:rPr>
              <a:t>По 8 гранул 3 рази на день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3996964" y="1323506"/>
            <a:ext cx="6834433" cy="367837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hangingPunct="0">
              <a:buNone/>
            </a:pPr>
            <a:r>
              <a:rPr lang="ru-RU" i="1" dirty="0">
                <a:solidFill>
                  <a:schemeClr val="tx1"/>
                </a:solidFill>
              </a:rPr>
              <a:t>		Штамп </a:t>
            </a:r>
            <a:r>
              <a:rPr lang="ru-RU" i="1" dirty="0" err="1">
                <a:solidFill>
                  <a:schemeClr val="tx1"/>
                </a:solidFill>
              </a:rPr>
              <a:t>лікувально-профілактичного</a:t>
            </a:r>
            <a:r>
              <a:rPr lang="ru-RU" i="1" dirty="0">
                <a:solidFill>
                  <a:schemeClr val="tx1"/>
                </a:solidFill>
              </a:rPr>
              <a:t> закладу</a:t>
            </a:r>
            <a:endParaRPr lang="ru-RU" dirty="0">
              <a:solidFill>
                <a:schemeClr val="tx1"/>
              </a:solidFill>
            </a:endParaRPr>
          </a:p>
          <a:p>
            <a:pPr algn="just" hangingPunct="0">
              <a:buNone/>
            </a:pPr>
            <a:r>
              <a:rPr lang="ru-RU" i="1" dirty="0">
                <a:solidFill>
                  <a:schemeClr val="tx1"/>
                </a:solidFill>
              </a:rPr>
              <a:t>		Дата </a:t>
            </a:r>
            <a:endParaRPr lang="ru-RU" dirty="0">
              <a:solidFill>
                <a:schemeClr val="tx1"/>
              </a:solidFill>
            </a:endParaRPr>
          </a:p>
          <a:p>
            <a:pPr algn="just" hangingPunct="0">
              <a:buNone/>
            </a:pPr>
            <a:r>
              <a:rPr lang="ru-RU" i="1" dirty="0">
                <a:solidFill>
                  <a:schemeClr val="tx1"/>
                </a:solidFill>
              </a:rPr>
              <a:t>		</a:t>
            </a:r>
            <a:r>
              <a:rPr lang="ru-RU" i="1" dirty="0" err="1">
                <a:solidFill>
                  <a:schemeClr val="tx1"/>
                </a:solidFill>
              </a:rPr>
              <a:t>Прізвище</a:t>
            </a:r>
            <a:r>
              <a:rPr lang="ru-RU" i="1" dirty="0">
                <a:solidFill>
                  <a:schemeClr val="tx1"/>
                </a:solidFill>
              </a:rPr>
              <a:t>, </a:t>
            </a:r>
            <a:r>
              <a:rPr lang="ru-RU" i="1" dirty="0" err="1">
                <a:solidFill>
                  <a:schemeClr val="tx1"/>
                </a:solidFill>
              </a:rPr>
              <a:t>ім'я</a:t>
            </a:r>
            <a:r>
              <a:rPr lang="ru-RU" i="1" dirty="0">
                <a:solidFill>
                  <a:schemeClr val="tx1"/>
                </a:solidFill>
              </a:rPr>
              <a:t> та </a:t>
            </a:r>
            <a:r>
              <a:rPr lang="ru-RU" i="1" dirty="0" err="1">
                <a:solidFill>
                  <a:schemeClr val="tx1"/>
                </a:solidFill>
              </a:rPr>
              <a:t>по-батькові</a:t>
            </a:r>
            <a:r>
              <a:rPr lang="ru-RU" i="1" dirty="0">
                <a:solidFill>
                  <a:schemeClr val="tx1"/>
                </a:solidFill>
              </a:rPr>
              <a:t> хворого, </a:t>
            </a:r>
            <a:r>
              <a:rPr lang="ru-RU" i="1" dirty="0" err="1">
                <a:solidFill>
                  <a:schemeClr val="tx1"/>
                </a:solidFill>
              </a:rPr>
              <a:t>вік</a:t>
            </a:r>
            <a:endParaRPr lang="ru-RU" i="1" dirty="0">
              <a:solidFill>
                <a:schemeClr val="tx1"/>
              </a:solidFill>
            </a:endParaRPr>
          </a:p>
          <a:p>
            <a:pPr algn="just" hangingPunct="0">
              <a:buNone/>
            </a:pPr>
            <a:r>
              <a:rPr lang="ru-RU" i="1" dirty="0">
                <a:solidFill>
                  <a:schemeClr val="tx1"/>
                </a:solidFill>
              </a:rPr>
              <a:t>		</a:t>
            </a:r>
            <a:r>
              <a:rPr lang="ru-RU" i="1" dirty="0" err="1">
                <a:solidFill>
                  <a:schemeClr val="tx1"/>
                </a:solidFill>
              </a:rPr>
              <a:t>Прізвище</a:t>
            </a:r>
            <a:r>
              <a:rPr lang="ru-RU" i="1" dirty="0">
                <a:solidFill>
                  <a:schemeClr val="tx1"/>
                </a:solidFill>
              </a:rPr>
              <a:t>, </a:t>
            </a:r>
            <a:r>
              <a:rPr lang="ru-RU" i="1" dirty="0" err="1">
                <a:solidFill>
                  <a:schemeClr val="tx1"/>
                </a:solidFill>
              </a:rPr>
              <a:t>ім'я</a:t>
            </a:r>
            <a:r>
              <a:rPr lang="ru-RU" i="1" dirty="0">
                <a:solidFill>
                  <a:schemeClr val="tx1"/>
                </a:solidFill>
              </a:rPr>
              <a:t> та </a:t>
            </a:r>
            <a:r>
              <a:rPr lang="ru-RU" i="1" dirty="0" err="1">
                <a:solidFill>
                  <a:schemeClr val="tx1"/>
                </a:solidFill>
              </a:rPr>
              <a:t>по-батькові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лікаря</a:t>
            </a:r>
            <a:endParaRPr lang="ru-RU" dirty="0">
              <a:solidFill>
                <a:schemeClr val="tx1"/>
              </a:solidFill>
            </a:endParaRPr>
          </a:p>
          <a:p>
            <a:pPr algn="just" fontAlgn="base">
              <a:buNone/>
            </a:pPr>
            <a:r>
              <a:rPr lang="uk-UA" i="1" dirty="0">
                <a:solidFill>
                  <a:schemeClr val="tx1"/>
                </a:solidFill>
              </a:rPr>
              <a:t>		</a:t>
            </a:r>
            <a:r>
              <a:rPr lang="en-US" b="1" dirty="0" err="1">
                <a:solidFill>
                  <a:schemeClr val="tx1"/>
                </a:solidFill>
              </a:rPr>
              <a:t>Rp</a:t>
            </a:r>
            <a:r>
              <a:rPr lang="ru-RU" b="1" dirty="0">
                <a:solidFill>
                  <a:schemeClr val="tx1"/>
                </a:solidFill>
              </a:rPr>
              <a:t>.:	 </a:t>
            </a:r>
            <a:r>
              <a:rPr lang="uk-UA" b="1" dirty="0" err="1">
                <a:solidFill>
                  <a:schemeClr val="tx1"/>
                </a:solidFill>
              </a:rPr>
              <a:t>Gran</a:t>
            </a:r>
            <a:r>
              <a:rPr lang="en-US" b="1" dirty="0" err="1">
                <a:solidFill>
                  <a:schemeClr val="tx1"/>
                </a:solidFill>
              </a:rPr>
              <a:t>ulae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T</a:t>
            </a:r>
            <a:r>
              <a:rPr lang="en-US" b="1" dirty="0" err="1">
                <a:solidFill>
                  <a:schemeClr val="tx1"/>
                </a:solidFill>
              </a:rPr>
              <a:t>huja</a:t>
            </a:r>
            <a:r>
              <a:rPr lang="uk-UA" b="1" dirty="0">
                <a:solidFill>
                  <a:schemeClr val="tx1"/>
                </a:solidFill>
              </a:rPr>
              <a:t> C12 10,0 </a:t>
            </a:r>
            <a:endParaRPr lang="ru-RU" b="1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uk-UA" b="1" dirty="0">
                <a:solidFill>
                  <a:schemeClr val="tx1"/>
                </a:solidFill>
              </a:rPr>
              <a:t>			</a:t>
            </a:r>
            <a:r>
              <a:rPr lang="uk-UA" b="1" dirty="0" err="1">
                <a:solidFill>
                  <a:schemeClr val="tx1"/>
                </a:solidFill>
              </a:rPr>
              <a:t>Da</a:t>
            </a:r>
            <a:r>
              <a:rPr lang="uk-UA" b="1" dirty="0">
                <a:solidFill>
                  <a:schemeClr val="tx1"/>
                </a:solidFill>
              </a:rPr>
              <a:t>. </a:t>
            </a:r>
            <a:r>
              <a:rPr lang="uk-UA" b="1" dirty="0" err="1">
                <a:solidFill>
                  <a:schemeClr val="tx1"/>
                </a:solidFill>
              </a:rPr>
              <a:t>Signa</a:t>
            </a:r>
            <a:r>
              <a:rPr lang="uk-UA" b="1" dirty="0">
                <a:solidFill>
                  <a:schemeClr val="tx1"/>
                </a:solidFill>
              </a:rPr>
              <a:t>: По 8 гранул 3 рази на день. </a:t>
            </a:r>
          </a:p>
          <a:p>
            <a:pPr algn="just" hangingPunct="0">
              <a:buNone/>
            </a:pPr>
            <a:r>
              <a:rPr lang="ru-RU" i="1" dirty="0">
                <a:solidFill>
                  <a:schemeClr val="tx1"/>
                </a:solidFill>
              </a:rPr>
              <a:t>		</a:t>
            </a:r>
            <a:r>
              <a:rPr lang="ru-RU" i="1" dirty="0" err="1">
                <a:solidFill>
                  <a:schemeClr val="tx1"/>
                </a:solidFill>
              </a:rPr>
              <a:t>Підпис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лікаря</a:t>
            </a:r>
            <a:r>
              <a:rPr lang="ru-RU" i="1" dirty="0">
                <a:solidFill>
                  <a:schemeClr val="tx1"/>
                </a:solidFill>
              </a:rPr>
              <a:t>_______________</a:t>
            </a:r>
            <a:endParaRPr lang="ru-RU" dirty="0">
              <a:solidFill>
                <a:schemeClr val="tx1"/>
              </a:solidFill>
            </a:endParaRPr>
          </a:p>
          <a:p>
            <a:pPr algn="just" hangingPunct="0">
              <a:buNone/>
            </a:pPr>
            <a:r>
              <a:rPr lang="ru-RU" i="1" dirty="0">
                <a:solidFill>
                  <a:schemeClr val="tx1"/>
                </a:solidFill>
              </a:rPr>
              <a:t>		</a:t>
            </a:r>
            <a:r>
              <a:rPr lang="ru-RU" i="1" dirty="0" err="1">
                <a:solidFill>
                  <a:schemeClr val="tx1"/>
                </a:solidFill>
              </a:rPr>
              <a:t>Особова</a:t>
            </a:r>
            <a:r>
              <a:rPr lang="ru-RU" i="1" dirty="0">
                <a:solidFill>
                  <a:schemeClr val="tx1"/>
                </a:solidFill>
              </a:rPr>
              <a:t> печатка </a:t>
            </a:r>
            <a:r>
              <a:rPr lang="ru-RU" i="1" dirty="0" err="1">
                <a:solidFill>
                  <a:schemeClr val="tx1"/>
                </a:solidFill>
              </a:rPr>
              <a:t>лікаря</a:t>
            </a:r>
            <a:r>
              <a:rPr lang="ru-RU" i="1" dirty="0">
                <a:solidFill>
                  <a:schemeClr val="tx1"/>
                </a:solidFill>
              </a:rPr>
              <a:t>____________________</a:t>
            </a:r>
            <a:endParaRPr lang="ru-RU" dirty="0">
              <a:solidFill>
                <a:schemeClr val="tx1"/>
              </a:solidFill>
            </a:endParaRPr>
          </a:p>
          <a:p>
            <a:pPr hangingPunct="0"/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64990" y="5128181"/>
            <a:ext cx="819868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hangingPunct="0"/>
            <a:r>
              <a:rPr lang="ru-RU" b="1" i="1" dirty="0"/>
              <a:t>Характеристика </a:t>
            </a:r>
            <a:r>
              <a:rPr lang="ru-RU" b="1" i="1" dirty="0" err="1"/>
              <a:t>лікарського</a:t>
            </a:r>
            <a:r>
              <a:rPr lang="ru-RU" b="1" i="1" dirty="0"/>
              <a:t> препарату. </a:t>
            </a:r>
            <a:r>
              <a:rPr lang="ru-RU" dirty="0" err="1"/>
              <a:t>Гомеопатичні</a:t>
            </a:r>
            <a:r>
              <a:rPr lang="ru-RU" dirty="0"/>
              <a:t> </a:t>
            </a:r>
            <a:r>
              <a:rPr lang="ru-RU" dirty="0" err="1"/>
              <a:t>гранули</a:t>
            </a:r>
            <a:r>
              <a:rPr lang="ru-RU" dirty="0"/>
              <a:t>, до складу </a:t>
            </a:r>
            <a:r>
              <a:rPr lang="ru-RU" dirty="0" err="1"/>
              <a:t>яких</a:t>
            </a:r>
            <a:r>
              <a:rPr lang="ru-RU" dirty="0"/>
              <a:t> входить </a:t>
            </a:r>
            <a:r>
              <a:rPr lang="ru-RU" dirty="0" err="1"/>
              <a:t>сировина</a:t>
            </a:r>
            <a:r>
              <a:rPr lang="ru-RU" dirty="0"/>
              <a:t> </a:t>
            </a:r>
            <a:r>
              <a:rPr lang="ru-RU" dirty="0" err="1"/>
              <a:t>рослинного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Туя </a:t>
            </a:r>
            <a:r>
              <a:rPr lang="ru-RU" dirty="0" err="1"/>
              <a:t>західна</a:t>
            </a:r>
            <a:r>
              <a:rPr lang="ru-RU" dirty="0"/>
              <a:t>. </a:t>
            </a:r>
          </a:p>
        </p:txBody>
      </p:sp>
      <p:pic>
        <p:nvPicPr>
          <p:cNvPr id="6146" name="Picture 2" descr="Плосковеточник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7" y="1323506"/>
            <a:ext cx="3864990" cy="253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096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238" y="1339895"/>
            <a:ext cx="11472421" cy="428168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2" algn="ctr" hangingPunct="0">
              <a:buNone/>
            </a:pPr>
            <a:r>
              <a:rPr lang="ru-RU" sz="2100" b="1" dirty="0">
                <a:solidFill>
                  <a:schemeClr val="tx1"/>
                </a:solidFill>
              </a:rPr>
              <a:t>ППК </a:t>
            </a:r>
            <a:r>
              <a:rPr lang="ru-RU" sz="2100" dirty="0">
                <a:solidFill>
                  <a:schemeClr val="tx1"/>
                </a:solidFill>
              </a:rPr>
              <a:t>(</a:t>
            </a:r>
            <a:r>
              <a:rPr lang="ru-RU" sz="2100" dirty="0" err="1">
                <a:solidFill>
                  <a:schemeClr val="tx1"/>
                </a:solidFill>
              </a:rPr>
              <a:t>зворотній</a:t>
            </a:r>
            <a:r>
              <a:rPr lang="ru-RU" sz="2100" dirty="0">
                <a:solidFill>
                  <a:schemeClr val="tx1"/>
                </a:solidFill>
              </a:rPr>
              <a:t> </a:t>
            </a:r>
            <a:r>
              <a:rPr lang="ru-RU" sz="2100" dirty="0" err="1">
                <a:solidFill>
                  <a:schemeClr val="tx1"/>
                </a:solidFill>
              </a:rPr>
              <a:t>бік</a:t>
            </a:r>
            <a:r>
              <a:rPr lang="ru-RU" sz="2100" dirty="0">
                <a:solidFill>
                  <a:schemeClr val="tx1"/>
                </a:solidFill>
              </a:rPr>
              <a:t>)</a:t>
            </a:r>
          </a:p>
          <a:p>
            <a:pPr marL="342900" lvl="2" indent="-342900" algn="just">
              <a:buNone/>
            </a:pPr>
            <a:r>
              <a:rPr lang="uk-UA" sz="2100" dirty="0">
                <a:solidFill>
                  <a:schemeClr val="tx1"/>
                </a:solidFill>
              </a:rPr>
              <a:t>Гранул цукрових 	10,0 г</a:t>
            </a:r>
            <a:endParaRPr lang="en-US" sz="2100" dirty="0">
              <a:solidFill>
                <a:schemeClr val="tx1"/>
              </a:solidFill>
            </a:endParaRPr>
          </a:p>
          <a:p>
            <a:pPr marL="342900" lvl="2" indent="-342900" algn="just">
              <a:buNone/>
            </a:pPr>
            <a:r>
              <a:rPr lang="ru-RU" sz="2100" dirty="0" err="1">
                <a:solidFill>
                  <a:schemeClr val="tx1"/>
                </a:solidFill>
              </a:rPr>
              <a:t>Розведення</a:t>
            </a:r>
            <a:r>
              <a:rPr lang="ru-RU" sz="2100" dirty="0">
                <a:solidFill>
                  <a:schemeClr val="tx1"/>
                </a:solidFill>
              </a:rPr>
              <a:t> </a:t>
            </a:r>
            <a:r>
              <a:rPr lang="uk-UA" sz="2100" dirty="0">
                <a:solidFill>
                  <a:schemeClr val="tx1"/>
                </a:solidFill>
              </a:rPr>
              <a:t>T</a:t>
            </a:r>
            <a:r>
              <a:rPr lang="en-US" sz="2100" dirty="0" err="1">
                <a:solidFill>
                  <a:schemeClr val="tx1"/>
                </a:solidFill>
              </a:rPr>
              <a:t>huja</a:t>
            </a:r>
            <a:r>
              <a:rPr lang="uk-UA" sz="2100" dirty="0">
                <a:solidFill>
                  <a:schemeClr val="tx1"/>
                </a:solidFill>
              </a:rPr>
              <a:t>  С</a:t>
            </a:r>
            <a:r>
              <a:rPr lang="ru-RU" sz="2100" dirty="0">
                <a:solidFill>
                  <a:schemeClr val="tx1"/>
                </a:solidFill>
              </a:rPr>
              <a:t>11: 0,1 г  (3 </a:t>
            </a:r>
            <a:r>
              <a:rPr lang="ru-RU" sz="2100" dirty="0" err="1">
                <a:solidFill>
                  <a:schemeClr val="tx1"/>
                </a:solidFill>
              </a:rPr>
              <a:t>краплі</a:t>
            </a:r>
            <a:r>
              <a:rPr lang="ru-RU" sz="2100" dirty="0">
                <a:solidFill>
                  <a:schemeClr val="tx1"/>
                </a:solidFill>
              </a:rPr>
              <a:t>)</a:t>
            </a:r>
          </a:p>
          <a:p>
            <a:pPr marL="342900" lvl="2" indent="-342900" algn="just">
              <a:buNone/>
            </a:pPr>
            <a:r>
              <a:rPr lang="ru-RU" sz="2100" dirty="0">
                <a:solidFill>
                  <a:schemeClr val="tx1"/>
                </a:solidFill>
              </a:rPr>
              <a:t>Спирту </a:t>
            </a:r>
            <a:r>
              <a:rPr lang="ru-RU" sz="2100" dirty="0" err="1">
                <a:solidFill>
                  <a:schemeClr val="tx1"/>
                </a:solidFill>
              </a:rPr>
              <a:t>етилового</a:t>
            </a:r>
            <a:r>
              <a:rPr lang="ru-RU" sz="2100" dirty="0">
                <a:solidFill>
                  <a:schemeClr val="tx1"/>
                </a:solidFill>
              </a:rPr>
              <a:t> 60 % для </a:t>
            </a:r>
            <a:r>
              <a:rPr lang="ru-RU" sz="2100" dirty="0" err="1">
                <a:solidFill>
                  <a:schemeClr val="tx1"/>
                </a:solidFill>
              </a:rPr>
              <a:t>зволоження</a:t>
            </a:r>
            <a:r>
              <a:rPr lang="ru-RU" sz="2100" dirty="0">
                <a:solidFill>
                  <a:schemeClr val="tx1"/>
                </a:solidFill>
              </a:rPr>
              <a:t> гранул </a:t>
            </a:r>
            <a:r>
              <a:rPr lang="ru-RU" sz="2100" dirty="0" err="1">
                <a:solidFill>
                  <a:schemeClr val="tx1"/>
                </a:solidFill>
              </a:rPr>
              <a:t>цукрових</a:t>
            </a:r>
            <a:r>
              <a:rPr lang="ru-RU" sz="2100" dirty="0">
                <a:solidFill>
                  <a:schemeClr val="tx1"/>
                </a:solidFill>
              </a:rPr>
              <a:t>: 0,1 г  (3 </a:t>
            </a:r>
            <a:r>
              <a:rPr lang="ru-RU" sz="2100" dirty="0" err="1">
                <a:solidFill>
                  <a:schemeClr val="tx1"/>
                </a:solidFill>
              </a:rPr>
              <a:t>краплі</a:t>
            </a:r>
            <a:r>
              <a:rPr lang="ru-RU" sz="2100" dirty="0">
                <a:solidFill>
                  <a:schemeClr val="tx1"/>
                </a:solidFill>
              </a:rPr>
              <a:t>)</a:t>
            </a:r>
          </a:p>
          <a:p>
            <a:pPr marL="342900" lvl="2" indent="-342900" algn="just">
              <a:buNone/>
            </a:pPr>
            <a:endParaRPr lang="ru-RU" sz="2100" dirty="0">
              <a:solidFill>
                <a:schemeClr val="tx1"/>
              </a:solidFill>
            </a:endParaRPr>
          </a:p>
          <a:p>
            <a:pPr algn="just"/>
            <a:r>
              <a:rPr lang="ru-RU" sz="2100" b="1" i="1" dirty="0" err="1">
                <a:solidFill>
                  <a:schemeClr val="tx1"/>
                </a:solidFill>
              </a:rPr>
              <a:t>Технологія</a:t>
            </a:r>
            <a:r>
              <a:rPr lang="ru-RU" sz="2100" b="1" i="1" dirty="0">
                <a:solidFill>
                  <a:schemeClr val="tx1"/>
                </a:solidFill>
              </a:rPr>
              <a:t>. </a:t>
            </a:r>
            <a:r>
              <a:rPr lang="uk-UA" sz="2100" dirty="0">
                <a:solidFill>
                  <a:schemeClr val="tx1"/>
                </a:solidFill>
              </a:rPr>
              <a:t>Для виготовлення 10,0 гомеопатичних гранул </a:t>
            </a:r>
            <a:r>
              <a:rPr lang="en-US" sz="2100" dirty="0" err="1">
                <a:solidFill>
                  <a:schemeClr val="tx1"/>
                </a:solidFill>
              </a:rPr>
              <a:t>Thuja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uk-UA" sz="2100" dirty="0">
                <a:solidFill>
                  <a:schemeClr val="tx1"/>
                </a:solidFill>
              </a:rPr>
              <a:t>С12 відважують 10,0 цукрових гранул у флаконі ємністю 30,0 та додаються 0,1 (3 краплі) 60 % спирту етилового, декілька раз струшують з метою зволоження гранул цукрових. Після цього додаються 0,1 (3 краплі) гомеопатичного розведення </a:t>
            </a:r>
            <a:r>
              <a:rPr lang="en-US" sz="2100" dirty="0" err="1">
                <a:solidFill>
                  <a:schemeClr val="tx1"/>
                </a:solidFill>
              </a:rPr>
              <a:t>Thuja</a:t>
            </a:r>
            <a:r>
              <a:rPr lang="en-US" sz="2100" dirty="0">
                <a:solidFill>
                  <a:schemeClr val="tx1"/>
                </a:solidFill>
              </a:rPr>
              <a:t> C11, </a:t>
            </a:r>
            <a:r>
              <a:rPr lang="uk-UA" sz="2100" dirty="0">
                <a:solidFill>
                  <a:schemeClr val="tx1"/>
                </a:solidFill>
              </a:rPr>
              <a:t>флакон закривають кришкою, що обгорнута пергаментним папером та </a:t>
            </a:r>
            <a:r>
              <a:rPr lang="uk-UA" sz="2100" dirty="0" err="1">
                <a:solidFill>
                  <a:schemeClr val="tx1"/>
                </a:solidFill>
              </a:rPr>
              <a:t>інтенсивно</a:t>
            </a:r>
            <a:r>
              <a:rPr lang="uk-UA" sz="2100" dirty="0">
                <a:solidFill>
                  <a:schemeClr val="tx1"/>
                </a:solidFill>
              </a:rPr>
              <a:t> струшують (потенціюють) протягом 10 хв. Далі гранули висипають на пергаментний папір та висушують при кімнатній температурі. Готові гомеопатичні гранули </a:t>
            </a:r>
            <a:r>
              <a:rPr lang="uk-UA" sz="2100" dirty="0" err="1">
                <a:solidFill>
                  <a:schemeClr val="tx1"/>
                </a:solidFill>
              </a:rPr>
              <a:t>переносять</a:t>
            </a:r>
            <a:r>
              <a:rPr lang="uk-UA" sz="2100" dirty="0">
                <a:solidFill>
                  <a:schemeClr val="tx1"/>
                </a:solidFill>
              </a:rPr>
              <a:t> у флакон для відпуску. Наклеюють № рецепта. Заповнюють ППК (лицьовий бік).</a:t>
            </a:r>
            <a:endParaRPr lang="ru-RU" sz="2100" dirty="0">
              <a:solidFill>
                <a:schemeClr val="tx1"/>
              </a:solidFill>
            </a:endParaRP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9749" y="477456"/>
            <a:ext cx="10058400" cy="738119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err="1">
                <a:solidFill>
                  <a:schemeClr val="tx1"/>
                </a:solidFill>
              </a:rPr>
              <a:t>Технологія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389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99881" y="518876"/>
            <a:ext cx="10058400" cy="700412"/>
          </a:xfrm>
        </p:spPr>
        <p:txBody>
          <a:bodyPr>
            <a:normAutofit/>
          </a:bodyPr>
          <a:lstStyle/>
          <a:p>
            <a:r>
              <a:rPr lang="ru-RU" sz="3600" b="1" i="1" dirty="0" err="1">
                <a:solidFill>
                  <a:schemeClr val="tx1"/>
                </a:solidFill>
              </a:rPr>
              <a:t>Лицьовий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бік</a:t>
            </a:r>
            <a:r>
              <a:rPr lang="ru-RU" sz="3600" b="1" i="1" dirty="0">
                <a:solidFill>
                  <a:schemeClr val="tx1"/>
                </a:solidFill>
              </a:rPr>
              <a:t> паспорта </a:t>
            </a:r>
            <a:r>
              <a:rPr lang="ru-RU" sz="3600" b="1" i="1" dirty="0" err="1">
                <a:solidFill>
                  <a:schemeClr val="tx1"/>
                </a:solidFill>
              </a:rPr>
              <a:t>письмового</a:t>
            </a:r>
            <a:r>
              <a:rPr lang="ru-RU" sz="3600" b="1" i="1" dirty="0">
                <a:solidFill>
                  <a:schemeClr val="tx1"/>
                </a:solidFill>
              </a:rPr>
              <a:t> контролю (ППК)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3261675" y="1874015"/>
            <a:ext cx="6334812" cy="4104000"/>
          </a:xfr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 hangingPunct="0">
              <a:buNone/>
            </a:pPr>
            <a:r>
              <a:rPr lang="ru-RU" sz="2400" b="1" dirty="0">
                <a:solidFill>
                  <a:schemeClr val="tx1"/>
                </a:solidFill>
              </a:rPr>
              <a:t>ППК</a:t>
            </a:r>
            <a:r>
              <a:rPr lang="ru-RU" sz="2400" dirty="0">
                <a:solidFill>
                  <a:schemeClr val="tx1"/>
                </a:solidFill>
              </a:rPr>
              <a:t> 	(</a:t>
            </a:r>
            <a:r>
              <a:rPr lang="ru-RU" sz="2400" dirty="0" err="1">
                <a:solidFill>
                  <a:schemeClr val="tx1"/>
                </a:solidFill>
              </a:rPr>
              <a:t>лицьовий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бік</a:t>
            </a:r>
            <a:r>
              <a:rPr lang="ru-RU" sz="2400" dirty="0">
                <a:solidFill>
                  <a:schemeClr val="tx1"/>
                </a:solidFill>
              </a:rPr>
              <a:t>)</a:t>
            </a:r>
          </a:p>
          <a:p>
            <a:pPr algn="just" hangingPunct="0">
              <a:buNone/>
            </a:pPr>
            <a:r>
              <a:rPr lang="ru-RU" sz="2400" dirty="0">
                <a:solidFill>
                  <a:schemeClr val="tx1"/>
                </a:solidFill>
              </a:rPr>
              <a:t>		Дата                 		№ рецепта</a:t>
            </a:r>
          </a:p>
          <a:p>
            <a:pPr algn="just" hangingPunct="0">
              <a:buNone/>
            </a:pPr>
            <a:r>
              <a:rPr lang="uk-UA" sz="2400" dirty="0">
                <a:solidFill>
                  <a:schemeClr val="tx1"/>
                </a:solidFill>
              </a:rPr>
              <a:t>		</a:t>
            </a:r>
            <a:r>
              <a:rPr lang="uk-UA" sz="2400" dirty="0" err="1">
                <a:solidFill>
                  <a:schemeClr val="tx1"/>
                </a:solidFill>
              </a:rPr>
              <a:t>Granulae</a:t>
            </a: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err="1">
                <a:solidFill>
                  <a:schemeClr val="tx1"/>
                </a:solidFill>
              </a:rPr>
              <a:t>saccharati</a:t>
            </a:r>
            <a:r>
              <a:rPr lang="uk-UA" sz="2400" i="1" dirty="0">
                <a:solidFill>
                  <a:schemeClr val="tx1"/>
                </a:solidFill>
              </a:rPr>
              <a:t> 		</a:t>
            </a:r>
            <a:r>
              <a:rPr lang="uk-UA" sz="2400" dirty="0">
                <a:solidFill>
                  <a:schemeClr val="tx1"/>
                </a:solidFill>
              </a:rPr>
              <a:t>10,0 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		</a:t>
            </a:r>
            <a:r>
              <a:rPr lang="en-US" sz="2400" dirty="0" err="1">
                <a:solidFill>
                  <a:schemeClr val="tx1"/>
                </a:solidFill>
              </a:rPr>
              <a:t>Spiritus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aethylici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uk-UA" sz="2400" dirty="0">
                <a:solidFill>
                  <a:schemeClr val="tx1"/>
                </a:solidFill>
              </a:rPr>
              <a:t>60 % </a:t>
            </a:r>
            <a:r>
              <a:rPr lang="en-US" sz="2400" dirty="0" err="1">
                <a:solidFill>
                  <a:schemeClr val="tx1"/>
                </a:solidFill>
              </a:rPr>
              <a:t>gtts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r>
              <a:rPr lang="uk-UA" sz="2400" dirty="0">
                <a:solidFill>
                  <a:schemeClr val="tx1"/>
                </a:solidFill>
              </a:rPr>
              <a:t>ІІІ	</a:t>
            </a:r>
            <a:r>
              <a:rPr lang="en-US" sz="2400" dirty="0">
                <a:solidFill>
                  <a:schemeClr val="tx1"/>
                </a:solidFill>
              </a:rPr>
              <a:t>(0,1)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		</a:t>
            </a:r>
            <a:r>
              <a:rPr lang="en-US" sz="2400" dirty="0">
                <a:solidFill>
                  <a:schemeClr val="tx1"/>
                </a:solidFill>
              </a:rPr>
              <a:t>Dil. </a:t>
            </a:r>
            <a:r>
              <a:rPr lang="uk-UA" sz="2400" dirty="0">
                <a:solidFill>
                  <a:schemeClr val="tx1"/>
                </a:solidFill>
              </a:rPr>
              <a:t>T</a:t>
            </a:r>
            <a:r>
              <a:rPr lang="en-US" sz="2400" dirty="0" err="1">
                <a:solidFill>
                  <a:schemeClr val="tx1"/>
                </a:solidFill>
              </a:rPr>
              <a:t>huja</a:t>
            </a:r>
            <a:r>
              <a:rPr lang="uk-UA" sz="2400" dirty="0">
                <a:solidFill>
                  <a:schemeClr val="tx1"/>
                </a:solidFill>
              </a:rPr>
              <a:t> C11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gtts</a:t>
            </a:r>
            <a:r>
              <a:rPr lang="en-US" sz="2400" dirty="0">
                <a:solidFill>
                  <a:schemeClr val="tx1"/>
                </a:solidFill>
              </a:rPr>
              <a:t>. III </a:t>
            </a:r>
            <a:r>
              <a:rPr lang="ru-RU" sz="2400" dirty="0">
                <a:solidFill>
                  <a:schemeClr val="tx1"/>
                </a:solidFill>
              </a:rPr>
              <a:t>		</a:t>
            </a:r>
            <a:r>
              <a:rPr lang="en-US" sz="2400" dirty="0">
                <a:solidFill>
                  <a:schemeClr val="tx1"/>
                </a:solidFill>
              </a:rPr>
              <a:t>(0,1)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i="1" dirty="0">
                <a:solidFill>
                  <a:schemeClr val="tx1"/>
                </a:solidFill>
              </a:rPr>
              <a:t>					m = </a:t>
            </a:r>
            <a:r>
              <a:rPr lang="uk-UA" sz="2400" i="1" dirty="0">
                <a:solidFill>
                  <a:schemeClr val="tx1"/>
                </a:solidFill>
              </a:rPr>
              <a:t>1</a:t>
            </a:r>
            <a:r>
              <a:rPr lang="ru-RU" sz="2400" i="1" dirty="0">
                <a:solidFill>
                  <a:schemeClr val="tx1"/>
                </a:solidFill>
              </a:rPr>
              <a:t>0,0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i="1" dirty="0">
                <a:solidFill>
                  <a:schemeClr val="tx1"/>
                </a:solidFill>
              </a:rPr>
              <a:t>		</a:t>
            </a:r>
            <a:r>
              <a:rPr lang="ru-RU" sz="2400" i="1" dirty="0" err="1">
                <a:solidFill>
                  <a:schemeClr val="tx1"/>
                </a:solidFill>
              </a:rPr>
              <a:t>Пригот</a:t>
            </a:r>
            <a:r>
              <a:rPr lang="uk-UA" sz="2400" i="1" dirty="0" err="1">
                <a:solidFill>
                  <a:schemeClr val="tx1"/>
                </a:solidFill>
              </a:rPr>
              <a:t>ував</a:t>
            </a:r>
            <a:r>
              <a:rPr lang="ru-RU" sz="2400" i="1" dirty="0">
                <a:solidFill>
                  <a:schemeClr val="tx1"/>
                </a:solidFill>
              </a:rPr>
              <a:t> 		(</a:t>
            </a:r>
            <a:r>
              <a:rPr lang="ru-RU" sz="2400" i="1" dirty="0" err="1">
                <a:solidFill>
                  <a:schemeClr val="tx1"/>
                </a:solidFill>
              </a:rPr>
              <a:t>підпис</a:t>
            </a:r>
            <a:r>
              <a:rPr lang="ru-RU" sz="2400" i="1" dirty="0">
                <a:solidFill>
                  <a:schemeClr val="tx1"/>
                </a:solidFill>
              </a:rPr>
              <a:t>)</a:t>
            </a:r>
            <a:endParaRPr lang="ru-RU" sz="24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400" i="1" dirty="0">
                <a:solidFill>
                  <a:schemeClr val="tx1"/>
                </a:solidFill>
              </a:rPr>
              <a:t>		П</a:t>
            </a:r>
            <a:r>
              <a:rPr lang="uk-UA" sz="2400" i="1" dirty="0" err="1">
                <a:solidFill>
                  <a:schemeClr val="tx1"/>
                </a:solidFill>
              </a:rPr>
              <a:t>еревірив</a:t>
            </a:r>
            <a:r>
              <a:rPr lang="ru-RU" sz="2400" i="1" dirty="0">
                <a:solidFill>
                  <a:schemeClr val="tx1"/>
                </a:solidFill>
              </a:rPr>
              <a:t> 		(</a:t>
            </a:r>
            <a:r>
              <a:rPr lang="ru-RU" sz="2400" i="1" dirty="0" err="1">
                <a:solidFill>
                  <a:schemeClr val="tx1"/>
                </a:solidFill>
              </a:rPr>
              <a:t>підпис</a:t>
            </a:r>
            <a:r>
              <a:rPr lang="ru-RU" sz="2400" i="1" dirty="0">
                <a:solidFill>
                  <a:schemeClr val="tx1"/>
                </a:solidFill>
              </a:rPr>
              <a:t>)</a:t>
            </a:r>
          </a:p>
          <a:p>
            <a:pPr algn="just">
              <a:buNone/>
            </a:pPr>
            <a:r>
              <a:rPr lang="uk-UA" sz="2400" i="1" dirty="0">
                <a:solidFill>
                  <a:schemeClr val="tx1"/>
                </a:solidFill>
              </a:rPr>
              <a:t>		Відпустив 		(підпис)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435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33468" y="214009"/>
            <a:ext cx="10058400" cy="745139"/>
          </a:xfrm>
        </p:spPr>
        <p:txBody>
          <a:bodyPr>
            <a:normAutofit/>
          </a:bodyPr>
          <a:lstStyle/>
          <a:p>
            <a:pPr algn="ctr"/>
            <a:r>
              <a:rPr lang="ru-RU" b="1" i="1" dirty="0" err="1">
                <a:solidFill>
                  <a:schemeClr val="tx1"/>
                </a:solidFill>
              </a:rPr>
              <a:t>Оформлення</a:t>
            </a:r>
            <a:r>
              <a:rPr lang="ru-RU" b="1" i="1" dirty="0">
                <a:solidFill>
                  <a:schemeClr val="tx1"/>
                </a:solidFill>
              </a:rPr>
              <a:t> до </a:t>
            </a:r>
            <a:r>
              <a:rPr lang="ru-RU" b="1" i="1" dirty="0" err="1">
                <a:solidFill>
                  <a:schemeClr val="tx1"/>
                </a:solidFill>
              </a:rPr>
              <a:t>використання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350196" y="974425"/>
            <a:ext cx="11634281" cy="116983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dirty="0" err="1">
                <a:solidFill>
                  <a:schemeClr val="tx1"/>
                </a:solidFill>
              </a:rPr>
              <a:t>Оформлюють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етикетками</a:t>
            </a:r>
            <a:r>
              <a:rPr lang="ru-RU" dirty="0">
                <a:solidFill>
                  <a:schemeClr val="tx1"/>
                </a:solidFill>
              </a:rPr>
              <a:t>: «</a:t>
            </a:r>
            <a:r>
              <a:rPr lang="ru-RU" dirty="0" err="1">
                <a:solidFill>
                  <a:schemeClr val="tx1"/>
                </a:solidFill>
              </a:rPr>
              <a:t>Внутрішнє</a:t>
            </a:r>
            <a:r>
              <a:rPr lang="ru-RU" dirty="0">
                <a:solidFill>
                  <a:schemeClr val="tx1"/>
                </a:solidFill>
              </a:rPr>
              <a:t>», «</a:t>
            </a:r>
            <a:r>
              <a:rPr lang="ru-RU" dirty="0" err="1">
                <a:solidFill>
                  <a:schemeClr val="tx1"/>
                </a:solidFill>
              </a:rPr>
              <a:t>Зберіати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прохолодному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захищеному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світла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місці</a:t>
            </a:r>
            <a:r>
              <a:rPr lang="ru-RU" dirty="0">
                <a:solidFill>
                  <a:schemeClr val="tx1"/>
                </a:solidFill>
              </a:rPr>
              <a:t>», «</a:t>
            </a:r>
            <a:r>
              <a:rPr lang="ru-RU" dirty="0" err="1">
                <a:solidFill>
                  <a:schemeClr val="tx1"/>
                </a:solidFill>
              </a:rPr>
              <a:t>Берегти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дітей</a:t>
            </a:r>
            <a:r>
              <a:rPr lang="ru-RU" dirty="0">
                <a:solidFill>
                  <a:schemeClr val="tx1"/>
                </a:solidFill>
              </a:rPr>
              <a:t>».</a:t>
            </a:r>
            <a:endParaRPr lang="uk-UA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Даний гомеопатичний препарат використовується для лікування  мігрені та невралгії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762" y="2237363"/>
            <a:ext cx="2531148" cy="403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59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71340"/>
            <a:ext cx="10058400" cy="7569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Контроль якості гранул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537" y="1902294"/>
            <a:ext cx="11044443" cy="4023360"/>
          </a:xfrm>
        </p:spPr>
        <p:txBody>
          <a:bodyPr>
            <a:normAutofit lnSpcReduction="10000"/>
          </a:bodyPr>
          <a:lstStyle/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Контроль якості гранул гомеопатичних проводять відповідно до загальної ФС «Гранули гомеопатичні», </a:t>
            </a:r>
            <a:r>
              <a:rPr lang="uk-UA" b="1" dirty="0">
                <a:solidFill>
                  <a:schemeClr val="tx1"/>
                </a:solidFill>
              </a:rPr>
              <a:t>оцінюючи зовнішні ознаки (однорідність забарвлення) і масу, масу гранул в одній упаковці, </a:t>
            </a:r>
            <a:r>
              <a:rPr lang="uk-UA" b="1" dirty="0" err="1">
                <a:solidFill>
                  <a:schemeClr val="tx1"/>
                </a:solidFill>
              </a:rPr>
              <a:t>розпадаємість</a:t>
            </a:r>
            <a:r>
              <a:rPr lang="uk-UA" b="1" dirty="0">
                <a:solidFill>
                  <a:schemeClr val="tx1"/>
                </a:solidFill>
              </a:rPr>
              <a:t>, форму і мікробіологічну чистоту</a:t>
            </a:r>
            <a:r>
              <a:rPr lang="uk-UA" dirty="0">
                <a:solidFill>
                  <a:schemeClr val="tx1"/>
                </a:solidFill>
              </a:rPr>
              <a:t>. </a:t>
            </a: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Ідентичність і кількісний вміст БАР визначають згідно з вимогами приватних НД. </a:t>
            </a: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Гранули повинні бути білого кольору з сірим або жовтуватим відтінком. Оцінюють вид гранул при візуальному огляді неозброєним оком маси навішування гранул, рекомендованої для підрахунку їх кількості, зважених з точністю до 0,01 г.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Перевірка на </a:t>
            </a:r>
            <a:r>
              <a:rPr lang="uk-UA" dirty="0" err="1">
                <a:solidFill>
                  <a:schemeClr val="tx1"/>
                </a:solidFill>
              </a:rPr>
              <a:t>розпадаємість</a:t>
            </a:r>
            <a:r>
              <a:rPr lang="uk-UA" dirty="0">
                <a:solidFill>
                  <a:schemeClr val="tx1"/>
                </a:solidFill>
              </a:rPr>
              <a:t>: 10 г гранул поміщають в конічну колбу місткістю 100 мл, додають 50 мл води очищеної (37 ° С). Колбу повільно похитують 1-2 рази в секунду. Проводять не менше 3 визначень. Гранули повинні повністю розпадатися не більше ніж за 5 хв.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Кількість ЛР, нанесене на гранули, не змінює їх діаметр і фізико-хімічні показники, тому для характеристики гомеопатичних гранул використовують показники вихідних гранул.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02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Гомеопатические препараты есть в госреестре лекарственных средств -  Минздрав: 11 июля 2017, 16:20 - новости на Tengrinews.k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0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43060"/>
            <a:ext cx="10058400" cy="73811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cap="all" dirty="0">
                <a:solidFill>
                  <a:schemeClr val="tx1"/>
                </a:solidFill>
              </a:rPr>
              <a:t>10. </a:t>
            </a:r>
            <a:r>
              <a:rPr lang="uk-UA" b="1" dirty="0">
                <a:solidFill>
                  <a:schemeClr val="tx1"/>
                </a:solidFill>
              </a:rPr>
              <a:t>Таблетки гомеопатичні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05246" y="1787045"/>
            <a:ext cx="11617035" cy="313151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fontAlgn="base">
              <a:buNone/>
            </a:pPr>
            <a:r>
              <a:rPr lang="uk-UA" sz="2800" b="1" cap="all" dirty="0">
                <a:solidFill>
                  <a:schemeClr val="tx1"/>
                </a:solidFill>
              </a:rPr>
              <a:t>Таблетки гомеопатичні – </a:t>
            </a:r>
          </a:p>
          <a:p>
            <a:pPr marL="0" indent="358775" algn="just" fontAlgn="base">
              <a:buNone/>
            </a:pPr>
            <a:r>
              <a:rPr lang="uk-UA" sz="2800" dirty="0">
                <a:solidFill>
                  <a:schemeClr val="tx1"/>
                </a:solidFill>
              </a:rPr>
              <a:t>тверді лікарські засоби, одержані з використанням сахарози, лактози або інших відповідних допоміжних речовин згідно з статтею «Таблетки». Вони можуть бути одержані пресуванням однієї або декількох твердих активних </a:t>
            </a:r>
            <a:r>
              <a:rPr lang="uk-UA" sz="2800" dirty="0" err="1">
                <a:solidFill>
                  <a:schemeClr val="tx1"/>
                </a:solidFill>
              </a:rPr>
              <a:t>субстанцій</a:t>
            </a:r>
            <a:r>
              <a:rPr lang="uk-UA" sz="2800" dirty="0">
                <a:solidFill>
                  <a:schemeClr val="tx1"/>
                </a:solidFill>
              </a:rPr>
              <a:t> із допоміжними речовинами або просоченням попередньо сформованих таблеток розведенням гомеопатичних базисних препаратів. Призначаються для орального або </a:t>
            </a:r>
            <a:r>
              <a:rPr lang="uk-UA" sz="2800" dirty="0" err="1">
                <a:solidFill>
                  <a:schemeClr val="tx1"/>
                </a:solidFill>
              </a:rPr>
              <a:t>сублінгвального</a:t>
            </a:r>
            <a:r>
              <a:rPr lang="uk-UA" sz="2800" dirty="0">
                <a:solidFill>
                  <a:schemeClr val="tx1"/>
                </a:solidFill>
              </a:rPr>
              <a:t> застосування.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879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7659" y="1874014"/>
            <a:ext cx="10950175" cy="2528304"/>
          </a:xfrm>
        </p:spPr>
        <p:txBody>
          <a:bodyPr>
            <a:normAutofit/>
          </a:bodyPr>
          <a:lstStyle/>
          <a:p>
            <a:pPr marL="0" indent="358775" algn="just"/>
            <a:r>
              <a:rPr lang="ru-RU" sz="2800" dirty="0">
                <a:solidFill>
                  <a:schemeClr val="tx1"/>
                </a:solidFill>
              </a:rPr>
              <a:t>Таблетки </a:t>
            </a:r>
            <a:r>
              <a:rPr lang="ru-RU" sz="2800" dirty="0" err="1">
                <a:solidFill>
                  <a:schemeClr val="tx1"/>
                </a:solidFill>
              </a:rPr>
              <a:t>виготовляють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тритурацій</a:t>
            </a:r>
            <a:r>
              <a:rPr lang="ru-RU" sz="2800" dirty="0">
                <a:solidFill>
                  <a:schemeClr val="tx1"/>
                </a:solidFill>
              </a:rPr>
              <a:t> шляхом </a:t>
            </a:r>
            <a:r>
              <a:rPr lang="ru-RU" sz="2800" dirty="0" err="1">
                <a:solidFill>
                  <a:schemeClr val="tx1"/>
                </a:solidFill>
              </a:rPr>
              <a:t>пресування</a:t>
            </a:r>
            <a:r>
              <a:rPr lang="ru-RU" sz="2800" dirty="0">
                <a:solidFill>
                  <a:schemeClr val="tx1"/>
                </a:solidFill>
              </a:rPr>
              <a:t>. Як </a:t>
            </a:r>
            <a:r>
              <a:rPr lang="ru-RU" sz="2800" dirty="0" err="1">
                <a:solidFill>
                  <a:schemeClr val="tx1"/>
                </a:solidFill>
              </a:rPr>
              <a:t>формоутворю</a:t>
            </a:r>
            <a:r>
              <a:rPr lang="uk-UA" sz="2800" dirty="0">
                <a:solidFill>
                  <a:schemeClr val="tx1"/>
                </a:solidFill>
              </a:rPr>
              <a:t>вальну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речовину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використовують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крохмаль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uk-UA" sz="2800" dirty="0">
                <a:solidFill>
                  <a:schemeClr val="tx1"/>
                </a:solidFill>
              </a:rPr>
              <a:t>і</a:t>
            </a:r>
            <a:r>
              <a:rPr lang="ru-RU" sz="2800" dirty="0" err="1">
                <a:solidFill>
                  <a:schemeClr val="tx1"/>
                </a:solidFill>
              </a:rPr>
              <a:t>з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вмістом</a:t>
            </a:r>
            <a:r>
              <a:rPr lang="ru-RU" sz="2800" dirty="0">
                <a:solidFill>
                  <a:schemeClr val="tx1"/>
                </a:solidFill>
              </a:rPr>
              <a:t> до 10 % та </a:t>
            </a:r>
            <a:r>
              <a:rPr lang="ru-RU" sz="2800" dirty="0" err="1">
                <a:solidFill>
                  <a:schemeClr val="tx1"/>
                </a:solidFill>
              </a:rPr>
              <a:t>сол</a:t>
            </a:r>
            <a:r>
              <a:rPr lang="uk-UA" sz="2800" dirty="0">
                <a:solidFill>
                  <a:schemeClr val="tx1"/>
                </a:solidFill>
              </a:rPr>
              <a:t>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кальцію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магнію</a:t>
            </a:r>
            <a:r>
              <a:rPr lang="ru-RU" sz="2800" dirty="0">
                <a:solidFill>
                  <a:schemeClr val="tx1"/>
                </a:solidFill>
              </a:rPr>
              <a:t> в </a:t>
            </a:r>
            <a:r>
              <a:rPr lang="ru-RU" sz="2800" dirty="0" err="1">
                <a:solidFill>
                  <a:schemeClr val="tx1"/>
                </a:solidFill>
              </a:rPr>
              <a:t>концентрації</a:t>
            </a:r>
            <a:r>
              <a:rPr lang="ru-RU" sz="2800" dirty="0">
                <a:solidFill>
                  <a:schemeClr val="tx1"/>
                </a:solidFill>
              </a:rPr>
              <a:t> до 2 %. </a:t>
            </a:r>
            <a:r>
              <a:rPr lang="uk-UA" sz="2800" dirty="0">
                <a:solidFill>
                  <a:schemeClr val="tx1"/>
                </a:solidFill>
              </a:rPr>
              <a:t>За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необхідності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використовують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розчин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сотурованої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лактози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крохмальний</a:t>
            </a:r>
            <a:r>
              <a:rPr lang="ru-RU" sz="2800" dirty="0">
                <a:solidFill>
                  <a:schemeClr val="tx1"/>
                </a:solidFill>
              </a:rPr>
              <a:t> клейстер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етанол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відповідній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концентрації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12. Таблетки для гомеопатичного застосування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170" name="Picture 2" descr="Гомеопатические препараты фирмы Хеель (Heel) — ВЕРТИГОХЕЛЬ, таблетки 50 шт.  — «Арнебия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316" y="3601005"/>
            <a:ext cx="2712989" cy="271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81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50449"/>
            <a:ext cx="10058400" cy="90305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13. Контроль якості таблеток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6437" y="1845734"/>
            <a:ext cx="10906811" cy="2471742"/>
          </a:xfrm>
        </p:spPr>
        <p:txBody>
          <a:bodyPr/>
          <a:lstStyle/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До таблеток гомеопатичним пред'являються ті ж вимоги, що і до алопатичним таблеткам (без оболонок). Такі показники, як зовнішній вигляд, </a:t>
            </a:r>
            <a:r>
              <a:rPr lang="uk-UA" b="1" dirty="0">
                <a:solidFill>
                  <a:schemeClr val="tx1"/>
                </a:solidFill>
              </a:rPr>
              <a:t>міцність на стирання, </a:t>
            </a:r>
            <a:r>
              <a:rPr lang="uk-UA" b="1" dirty="0" err="1">
                <a:solidFill>
                  <a:schemeClr val="tx1"/>
                </a:solidFill>
              </a:rPr>
              <a:t>розпадаємість</a:t>
            </a:r>
            <a:r>
              <a:rPr lang="uk-UA" b="1" dirty="0">
                <a:solidFill>
                  <a:schemeClr val="tx1"/>
                </a:solidFill>
              </a:rPr>
              <a:t>, середня маса таблеток, мікробіологічна чистота, оцінюються відповідно до статей ГФ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 Справжність лікарського і допоміжних речовин, кількісний вміст і однорідність дозування ЛВ та інші показники визначаються відповідно до приватних ФС. </a:t>
            </a: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Відхилення у змісті діючих речовин при дозуванні до 0,001 г не повинні перевищувати 15%, при дозуванні від 0,001 до 0,01 - 10%, від 0,01 до 0,01 г - 7,5%.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597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Гомеопатическая аптечка для мам | My Hand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3474" cy="635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11" y="1333268"/>
            <a:ext cx="7532943" cy="532730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sz="1800" dirty="0">
                <a:solidFill>
                  <a:schemeClr val="tx1"/>
                </a:solidFill>
              </a:rPr>
              <a:t>Більшість складних гомеопатичних препаратів готують у вигляді гранул у зв</a:t>
            </a:r>
            <a:r>
              <a:rPr lang="en-US" sz="1800" dirty="0">
                <a:solidFill>
                  <a:schemeClr val="tx1"/>
                </a:solidFill>
              </a:rPr>
              <a:t>’</a:t>
            </a:r>
            <a:r>
              <a:rPr lang="uk-UA" sz="1800" dirty="0" err="1">
                <a:solidFill>
                  <a:schemeClr val="tx1"/>
                </a:solidFill>
              </a:rPr>
              <a:t>язку</a:t>
            </a:r>
            <a:r>
              <a:rPr lang="uk-UA" sz="1800" dirty="0">
                <a:solidFill>
                  <a:schemeClr val="tx1"/>
                </a:solidFill>
              </a:rPr>
              <a:t> зі зручністю їх застосування. Одним з таких препаратів є </a:t>
            </a:r>
            <a:r>
              <a:rPr lang="uk-UA" sz="1800" b="1" dirty="0" err="1">
                <a:solidFill>
                  <a:schemeClr val="tx1"/>
                </a:solidFill>
              </a:rPr>
              <a:t>Фітотусин</a:t>
            </a:r>
            <a:r>
              <a:rPr lang="uk-UA" sz="1800" dirty="0">
                <a:solidFill>
                  <a:schemeClr val="tx1"/>
                </a:solidFill>
              </a:rPr>
              <a:t>, який має наступний склад: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sz="1800" dirty="0">
                <a:solidFill>
                  <a:schemeClr val="tx1"/>
                </a:solidFill>
              </a:rPr>
              <a:t>Для приготування даного лікарського препарату у вигляді гранул необхідно мати  базисні настойки: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sz="1800" dirty="0">
                <a:solidFill>
                  <a:schemeClr val="tx1"/>
                </a:solidFill>
              </a:rPr>
              <a:t>Якщо необхідно приготувати 50,0г </a:t>
            </a:r>
            <a:r>
              <a:rPr lang="uk-UA" sz="1800" dirty="0" err="1">
                <a:solidFill>
                  <a:schemeClr val="tx1"/>
                </a:solidFill>
              </a:rPr>
              <a:t>Фітотусину</a:t>
            </a:r>
            <a:r>
              <a:rPr lang="uk-UA" sz="1800" dirty="0">
                <a:solidFill>
                  <a:schemeClr val="tx1"/>
                </a:solidFill>
              </a:rPr>
              <a:t>, у флакон ємністю 100,0мл відважуємо 50,0 гранул, далі додаємо 0,5г (15 крапель) 60%-</a:t>
            </a:r>
            <a:r>
              <a:rPr lang="uk-UA" sz="1800" dirty="0" err="1">
                <a:solidFill>
                  <a:schemeClr val="tx1"/>
                </a:solidFill>
              </a:rPr>
              <a:t>вого</a:t>
            </a:r>
            <a:r>
              <a:rPr lang="uk-UA" sz="1800" dirty="0">
                <a:solidFill>
                  <a:schemeClr val="tx1"/>
                </a:solidFill>
              </a:rPr>
              <a:t> етилового спирту та по 0,1г (3 каплі) кожного найменування настойок.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uk-UA" sz="18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uk-UA" sz="18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uk-UA" sz="1800" dirty="0">
                <a:solidFill>
                  <a:schemeClr val="tx1"/>
                </a:solidFill>
              </a:rPr>
              <a:t>Ретельно струшують гранули (не менше 10 хв.)для повного та рівномірного їх насичення, після чого висипають тонким шаром на пергаментну </a:t>
            </a:r>
            <a:r>
              <a:rPr lang="uk-UA" sz="1800" dirty="0" err="1">
                <a:solidFill>
                  <a:schemeClr val="tx1"/>
                </a:solidFill>
              </a:rPr>
              <a:t>бумагу</a:t>
            </a:r>
            <a:r>
              <a:rPr lang="uk-UA" sz="1800" dirty="0">
                <a:solidFill>
                  <a:schemeClr val="tx1"/>
                </a:solidFill>
              </a:rPr>
              <a:t> для висихання. Після закінчення сушки перекладають насичену крупку у флакон для відпуску (або паперовий пакет), який оформлюють до відпуску. 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97280" y="226659"/>
            <a:ext cx="10058400" cy="8887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chemeClr val="tx1"/>
                </a:solidFill>
              </a:rPr>
              <a:t>14. </a:t>
            </a:r>
            <a:r>
              <a:rPr lang="ru-RU" sz="3600" b="1" dirty="0" err="1">
                <a:solidFill>
                  <a:schemeClr val="tx1"/>
                </a:solidFill>
              </a:rPr>
              <a:t>Приготування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комплексних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гомеопатичних</a:t>
            </a:r>
            <a:r>
              <a:rPr lang="ru-RU" sz="3600" b="1" dirty="0">
                <a:solidFill>
                  <a:schemeClr val="tx1"/>
                </a:solidFill>
              </a:rPr>
              <a:t> л</a:t>
            </a:r>
            <a:r>
              <a:rPr lang="uk-UA" sz="3600" b="1" dirty="0" err="1">
                <a:solidFill>
                  <a:schemeClr val="tx1"/>
                </a:solidFill>
              </a:rPr>
              <a:t>ікарських</a:t>
            </a:r>
            <a:r>
              <a:rPr lang="uk-UA" sz="3600" b="1" dirty="0">
                <a:solidFill>
                  <a:schemeClr val="tx1"/>
                </a:solidFill>
              </a:rPr>
              <a:t> форм у вигляді гранул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endParaRPr lang="uk-UA" sz="36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643" y="2511229"/>
            <a:ext cx="1934505" cy="9721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643" y="4475179"/>
            <a:ext cx="2032942" cy="10214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2880" y="1333268"/>
            <a:ext cx="4346864" cy="310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22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810491"/>
            <a:ext cx="10058400" cy="926869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Питання для самоконтролю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9171" y="1955569"/>
            <a:ext cx="10058400" cy="4243339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1. Характеристика </a:t>
            </a:r>
            <a:r>
              <a:rPr lang="ru-RU" sz="2400" dirty="0" err="1">
                <a:solidFill>
                  <a:schemeClr val="tx1"/>
                </a:solidFill>
              </a:rPr>
              <a:t>твердих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2. </a:t>
            </a:r>
            <a:r>
              <a:rPr lang="ru-RU" sz="2400" dirty="0" err="1">
                <a:solidFill>
                  <a:schemeClr val="tx1"/>
                </a:solidFill>
              </a:rPr>
              <a:t>Технологія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виготовлення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твердих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3. Контроль </a:t>
            </a:r>
            <a:r>
              <a:rPr lang="ru-RU" sz="2400" dirty="0" err="1">
                <a:solidFill>
                  <a:schemeClr val="tx1"/>
                </a:solidFill>
              </a:rPr>
              <a:t>якості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твердих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4. </a:t>
            </a:r>
            <a:r>
              <a:rPr lang="ru-RU" sz="2400" dirty="0" err="1">
                <a:solidFill>
                  <a:schemeClr val="tx1"/>
                </a:solidFill>
              </a:rPr>
              <a:t>Оформлення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відпуску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твердих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форм.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5. Характеристика </a:t>
            </a:r>
            <a:r>
              <a:rPr lang="ru-RU" sz="2400" dirty="0" err="1">
                <a:solidFill>
                  <a:schemeClr val="tx1"/>
                </a:solidFill>
              </a:rPr>
              <a:t>комплексних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препаратів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6. </a:t>
            </a:r>
            <a:r>
              <a:rPr lang="ru-RU" sz="2400" dirty="0" err="1">
                <a:solidFill>
                  <a:schemeClr val="tx1"/>
                </a:solidFill>
              </a:rPr>
              <a:t>Технологія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виготовлення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комплексних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препаратів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7. Контроль </a:t>
            </a:r>
            <a:r>
              <a:rPr lang="ru-RU" sz="2400" dirty="0" err="1">
                <a:solidFill>
                  <a:schemeClr val="tx1"/>
                </a:solidFill>
              </a:rPr>
              <a:t>якості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комплексних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препаратів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8. </a:t>
            </a:r>
            <a:r>
              <a:rPr lang="ru-RU" sz="2400" dirty="0" err="1">
                <a:solidFill>
                  <a:schemeClr val="tx1"/>
                </a:solidFill>
              </a:rPr>
              <a:t>Оформлення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відпуску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комплексних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гомеопатичних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препаратів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06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02076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664</TotalTime>
  <Words>2384</Words>
  <Application>Microsoft Office PowerPoint</Application>
  <PresentationFormat>Широкоэкранный</PresentationFormat>
  <Paragraphs>243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Wingdings</vt:lpstr>
      <vt:lpstr>Ретро</vt:lpstr>
      <vt:lpstr>Презентация PowerPoint</vt:lpstr>
      <vt:lpstr>План</vt:lpstr>
      <vt:lpstr>1. Гомеопатичні ЛФ твердої консистенції</vt:lpstr>
      <vt:lpstr>2. Порошки (тритурації)</vt:lpstr>
      <vt:lpstr>3. Алгоритм технології тритурацій гомеопатичних</vt:lpstr>
      <vt:lpstr>Презентация PowerPoint</vt:lpstr>
      <vt:lpstr>4. Контроль якості тритурацій</vt:lpstr>
      <vt:lpstr>5. Гранули (Granulae)</vt:lpstr>
      <vt:lpstr>6. Виготовляють гранули декількома способами. Спосіб 1</vt:lpstr>
      <vt:lpstr>Виготовляють гранули декількома способами. Спосіб 2</vt:lpstr>
      <vt:lpstr>7. Алгоритм технології гранул гомеопатичних</vt:lpstr>
      <vt:lpstr>8.Приклад гранули 1: Rp: Tabacum C13</vt:lpstr>
      <vt:lpstr>9. Приклад гранули 2: Rp.: Granulae Thuja C12 10,0             D. S. По 8 гранул 3 рази на день</vt:lpstr>
      <vt:lpstr>Технологія</vt:lpstr>
      <vt:lpstr>Лицьовий бік паспорта письмового контролю (ППК) </vt:lpstr>
      <vt:lpstr>Оформлення до використання </vt:lpstr>
      <vt:lpstr>Контроль якості гранул</vt:lpstr>
      <vt:lpstr>10. Таблетки гомеопатичні</vt:lpstr>
      <vt:lpstr>12. Таблетки для гомеопатичного застосування </vt:lpstr>
      <vt:lpstr>13. Контроль якості таблеток</vt:lpstr>
      <vt:lpstr>Презентация PowerPoint</vt:lpstr>
      <vt:lpstr>Питання для самоконтролю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Олексій Володимирович Нікітін</cp:lastModifiedBy>
  <cp:revision>28</cp:revision>
  <dcterms:created xsi:type="dcterms:W3CDTF">2021-04-05T23:13:14Z</dcterms:created>
  <dcterms:modified xsi:type="dcterms:W3CDTF">2024-02-27T13:07:06Z</dcterms:modified>
</cp:coreProperties>
</file>