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9" r:id="rId11"/>
    <p:sldId id="266" r:id="rId12"/>
    <p:sldId id="267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7" r:id="rId27"/>
    <p:sldId id="285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D372F6-6CF6-4918-8033-1BC3F9691F2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7618E-02F8-449F-A931-27ECAA20DA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800" dirty="0"/>
        </a:p>
      </dgm:t>
    </dgm:pt>
    <dgm:pt modelId="{CCDC90D6-F714-4040-A999-4B7FFF7AE761}" type="parTrans" cxnId="{9152ECD5-65DD-4FAC-80C8-28E4F35133BA}">
      <dgm:prSet/>
      <dgm:spPr/>
      <dgm:t>
        <a:bodyPr/>
        <a:lstStyle/>
        <a:p>
          <a:endParaRPr lang="ru-RU" sz="1800"/>
        </a:p>
      </dgm:t>
    </dgm:pt>
    <dgm:pt modelId="{7E238225-B4D0-45E1-94A2-0E61FDB80787}" type="sibTrans" cxnId="{9152ECD5-65DD-4FAC-80C8-28E4F35133BA}">
      <dgm:prSet custT="1"/>
      <dgm:spPr/>
      <dgm:t>
        <a:bodyPr/>
        <a:lstStyle/>
        <a:p>
          <a:endParaRPr lang="ru-RU" sz="1800"/>
        </a:p>
      </dgm:t>
    </dgm:pt>
    <dgm:pt modelId="{2C72278B-4D02-4CAF-853A-D4C78C30AF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/>
            <a:t>розчиняють в 79 частинах води, </a:t>
          </a:r>
          <a:endParaRPr lang="ru-RU" sz="1800" dirty="0"/>
        </a:p>
      </dgm:t>
    </dgm:pt>
    <dgm:pt modelId="{EA631EB1-8712-474E-AB38-279EB20B7227}" type="parTrans" cxnId="{F609CBF9-92BC-44C5-99EF-BEAFFC688C55}">
      <dgm:prSet/>
      <dgm:spPr/>
      <dgm:t>
        <a:bodyPr/>
        <a:lstStyle/>
        <a:p>
          <a:endParaRPr lang="ru-RU" sz="1800"/>
        </a:p>
      </dgm:t>
    </dgm:pt>
    <dgm:pt modelId="{81FA79B4-5645-4F05-9B6A-616C3C3CFA21}" type="sibTrans" cxnId="{F609CBF9-92BC-44C5-99EF-BEAFFC688C55}">
      <dgm:prSet custT="1"/>
      <dgm:spPr/>
      <dgm:t>
        <a:bodyPr/>
        <a:lstStyle/>
        <a:p>
          <a:endParaRPr lang="ru-RU" sz="1800"/>
        </a:p>
      </dgm:t>
    </dgm:pt>
    <dgm:pt modelId="{C2D88D82-2AB5-4C6F-A8E9-E300B6AEB4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/>
            <a:t>додають 20 частин спирту етилового 86% (по масі) і </a:t>
          </a:r>
          <a:endParaRPr lang="ru-RU" sz="1800"/>
        </a:p>
      </dgm:t>
    </dgm:pt>
    <dgm:pt modelId="{EE123615-E0DE-4778-A5AC-76DE1444E10F}" type="parTrans" cxnId="{70441B9F-D9D7-4A7F-9B6B-5B2BDC1A493C}">
      <dgm:prSet/>
      <dgm:spPr/>
      <dgm:t>
        <a:bodyPr/>
        <a:lstStyle/>
        <a:p>
          <a:endParaRPr lang="ru-RU" sz="1800"/>
        </a:p>
      </dgm:t>
    </dgm:pt>
    <dgm:pt modelId="{352A71F6-A0AE-4CB1-B753-76306EA99CEF}" type="sibTrans" cxnId="{70441B9F-D9D7-4A7F-9B6B-5B2BDC1A493C}">
      <dgm:prSet custT="1"/>
      <dgm:spPr/>
      <dgm:t>
        <a:bodyPr/>
        <a:lstStyle/>
        <a:p>
          <a:endParaRPr lang="ru-RU" sz="1800"/>
        </a:p>
      </dgm:t>
    </dgm:pt>
    <dgm:pt modelId="{16963B86-9F8F-4737-BCD4-87647654D1B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 dirty="0"/>
            <a:t>струшують </a:t>
          </a:r>
          <a:endParaRPr lang="ru-RU" sz="1800" dirty="0"/>
        </a:p>
      </dgm:t>
    </dgm:pt>
    <dgm:pt modelId="{4687F22A-FE4A-4299-9CFD-2C874989654A}" type="parTrans" cxnId="{CD7CB22E-1CD3-4121-B8D5-6EB45D324CB9}">
      <dgm:prSet/>
      <dgm:spPr/>
      <dgm:t>
        <a:bodyPr/>
        <a:lstStyle/>
        <a:p>
          <a:endParaRPr lang="ru-RU" sz="1800"/>
        </a:p>
      </dgm:t>
    </dgm:pt>
    <dgm:pt modelId="{301BD1CB-E073-4C96-98A6-D3EC5B7FB15B}" type="sibTrans" cxnId="{CD7CB22E-1CD3-4121-B8D5-6EB45D324CB9}">
      <dgm:prSet custT="1"/>
      <dgm:spPr/>
      <dgm:t>
        <a:bodyPr/>
        <a:lstStyle/>
        <a:p>
          <a:endParaRPr lang="ru-RU" sz="1800"/>
        </a:p>
      </dgm:t>
    </dgm:pt>
    <dgm:pt modelId="{22005D4F-2D81-404C-9481-551FF52CE3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80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800"/>
        </a:p>
      </dgm:t>
    </dgm:pt>
    <dgm:pt modelId="{BD48E1C8-5C84-4530-AFDF-5194586D9533}" type="parTrans" cxnId="{2F6480FE-6DAC-408B-A015-D7274E1F64A2}">
      <dgm:prSet/>
      <dgm:spPr/>
      <dgm:t>
        <a:bodyPr/>
        <a:lstStyle/>
        <a:p>
          <a:endParaRPr lang="ru-RU" sz="1800"/>
        </a:p>
      </dgm:t>
    </dgm:pt>
    <dgm:pt modelId="{6943EBAA-FF00-487E-A4DF-AD1E1D8440F5}" type="sibTrans" cxnId="{2F6480FE-6DAC-408B-A015-D7274E1F64A2}">
      <dgm:prSet/>
      <dgm:spPr/>
      <dgm:t>
        <a:bodyPr/>
        <a:lstStyle/>
        <a:p>
          <a:endParaRPr lang="ru-RU" sz="1800"/>
        </a:p>
      </dgm:t>
    </dgm:pt>
    <dgm:pt modelId="{CCC012FC-C02E-4187-8F9B-7842AF194D0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800" dirty="0"/>
            <a:t>1 частина </a:t>
          </a:r>
          <a:r>
            <a:rPr lang="uk-UA" sz="1800" dirty="0" err="1"/>
            <a:t>тритурації</a:t>
          </a:r>
          <a:r>
            <a:rPr lang="uk-UA" sz="1800" dirty="0"/>
            <a:t> субстанції третього сотенного розведення (С3)</a:t>
          </a:r>
        </a:p>
      </dgm:t>
    </dgm:pt>
    <dgm:pt modelId="{CA04117B-E3DF-4644-B701-DDDAF5918465}" type="parTrans" cxnId="{84788049-9799-42EF-A655-65EE3400B3B7}">
      <dgm:prSet/>
      <dgm:spPr/>
      <dgm:t>
        <a:bodyPr/>
        <a:lstStyle/>
        <a:p>
          <a:endParaRPr lang="ru-RU" sz="1800"/>
        </a:p>
      </dgm:t>
    </dgm:pt>
    <dgm:pt modelId="{DA343C2D-56EE-455D-8E81-ED2E1786C008}" type="sibTrans" cxnId="{84788049-9799-42EF-A655-65EE3400B3B7}">
      <dgm:prSet custT="1"/>
      <dgm:spPr/>
      <dgm:t>
        <a:bodyPr/>
        <a:lstStyle/>
        <a:p>
          <a:endParaRPr lang="ru-RU" sz="1800"/>
        </a:p>
      </dgm:t>
    </dgm:pt>
    <dgm:pt modelId="{9C0EADA2-149C-48FF-8F32-2323D12EBBC9}" type="pres">
      <dgm:prSet presAssocID="{39D372F6-6CF6-4918-8033-1BC3F9691F2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B16F6-A6D3-43FC-AEB1-EEEAB0B88B89}" type="pres">
      <dgm:prSet presAssocID="{E867618E-02F8-449F-A931-27ECAA20DA55}" presName="node" presStyleLbl="node1" presStyleIdx="0" presStyleCnt="6" custScaleX="395446" custLinFactNeighborX="1309" custLinFactNeighborY="-16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9C40-0399-4452-A9F3-8080F9AF160F}" type="pres">
      <dgm:prSet presAssocID="{7E238225-B4D0-45E1-94A2-0E61FDB80787}" presName="sibTrans" presStyleLbl="sibTrans2D1" presStyleIdx="0" presStyleCnt="5"/>
      <dgm:spPr/>
      <dgm:t>
        <a:bodyPr/>
        <a:lstStyle/>
        <a:p>
          <a:endParaRPr lang="ru-RU"/>
        </a:p>
      </dgm:t>
    </dgm:pt>
    <dgm:pt modelId="{5D88CCC8-52E9-43A8-A424-C5E29132F332}" type="pres">
      <dgm:prSet presAssocID="{7E238225-B4D0-45E1-94A2-0E61FDB80787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03DA5940-40E3-49E8-828D-ED9125CEBF19}" type="pres">
      <dgm:prSet presAssocID="{CCC012FC-C02E-4187-8F9B-7842AF194D00}" presName="node" presStyleLbl="node1" presStyleIdx="1" presStyleCnt="6" custScaleX="392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46CFF-5C5A-4C70-B1B0-11E791929CEE}" type="pres">
      <dgm:prSet presAssocID="{DA343C2D-56EE-455D-8E81-ED2E1786C008}" presName="sibTrans" presStyleLbl="sibTrans2D1" presStyleIdx="1" presStyleCnt="5"/>
      <dgm:spPr/>
      <dgm:t>
        <a:bodyPr/>
        <a:lstStyle/>
        <a:p>
          <a:endParaRPr lang="ru-RU"/>
        </a:p>
      </dgm:t>
    </dgm:pt>
    <dgm:pt modelId="{8A383B2F-E65E-45A0-BA0D-D10FB2B85107}" type="pres">
      <dgm:prSet presAssocID="{DA343C2D-56EE-455D-8E81-ED2E1786C008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CC65347A-4AB2-4B35-9FB5-58FF0392AC6B}" type="pres">
      <dgm:prSet presAssocID="{2C72278B-4D02-4CAF-853A-D4C78C30AF30}" presName="node" presStyleLbl="node1" presStyleIdx="2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CFC9-941C-46C0-A2A0-3D008CFF848C}" type="pres">
      <dgm:prSet presAssocID="{81FA79B4-5645-4F05-9B6A-616C3C3CFA21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245876D-BE8E-4A5B-98FF-D77A382878C1}" type="pres">
      <dgm:prSet presAssocID="{81FA79B4-5645-4F05-9B6A-616C3C3CFA21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DE1E7980-6A43-426D-9396-2617D08F4686}" type="pres">
      <dgm:prSet presAssocID="{C2D88D82-2AB5-4C6F-A8E9-E300B6AEB433}" presName="node" presStyleLbl="node1" presStyleIdx="3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FCED-D062-43F0-9B9F-C034BF7A085D}" type="pres">
      <dgm:prSet presAssocID="{352A71F6-A0AE-4CB1-B753-76306EA99CEF}" presName="sibTrans" presStyleLbl="sibTrans2D1" presStyleIdx="3" presStyleCnt="5"/>
      <dgm:spPr/>
      <dgm:t>
        <a:bodyPr/>
        <a:lstStyle/>
        <a:p>
          <a:endParaRPr lang="ru-RU"/>
        </a:p>
      </dgm:t>
    </dgm:pt>
    <dgm:pt modelId="{1FC8FE99-A1E8-4005-8733-1D5D431EFD9A}" type="pres">
      <dgm:prSet presAssocID="{352A71F6-A0AE-4CB1-B753-76306EA99CEF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BFB100AE-6212-4BFF-80BE-C99701EAE755}" type="pres">
      <dgm:prSet presAssocID="{16963B86-9F8F-4737-BCD4-87647654D1BE}" presName="node" presStyleLbl="node1" presStyleIdx="4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1AEA8-1B19-4896-90D0-6DB3BDA02C60}" type="pres">
      <dgm:prSet presAssocID="{301BD1CB-E073-4C96-98A6-D3EC5B7FB15B}" presName="sibTrans" presStyleLbl="sibTrans2D1" presStyleIdx="4" presStyleCnt="5"/>
      <dgm:spPr/>
      <dgm:t>
        <a:bodyPr/>
        <a:lstStyle/>
        <a:p>
          <a:endParaRPr lang="ru-RU"/>
        </a:p>
      </dgm:t>
    </dgm:pt>
    <dgm:pt modelId="{A41B0DFD-A46C-44C2-A5DB-40DA13963FB1}" type="pres">
      <dgm:prSet presAssocID="{301BD1CB-E073-4C96-98A6-D3EC5B7FB15B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2D1815C2-A0A6-4567-9263-0BBE9707D85A}" type="pres">
      <dgm:prSet presAssocID="{22005D4F-2D81-404C-9481-551FF52CE3F1}" presName="node" presStyleLbl="node1" presStyleIdx="5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C72ABB-A1F2-4915-977A-11F2F01B6F80}" type="presOf" srcId="{7E238225-B4D0-45E1-94A2-0E61FDB80787}" destId="{5D88CCC8-52E9-43A8-A424-C5E29132F332}" srcOrd="1" destOrd="0" presId="urn:microsoft.com/office/officeart/2005/8/layout/process2"/>
    <dgm:cxn modelId="{DD0B63FC-C4D7-45F9-8547-0EFCC312379F}" type="presOf" srcId="{DA343C2D-56EE-455D-8E81-ED2E1786C008}" destId="{8A383B2F-E65E-45A0-BA0D-D10FB2B85107}" srcOrd="1" destOrd="0" presId="urn:microsoft.com/office/officeart/2005/8/layout/process2"/>
    <dgm:cxn modelId="{CD7CB22E-1CD3-4121-B8D5-6EB45D324CB9}" srcId="{39D372F6-6CF6-4918-8033-1BC3F9691F2B}" destId="{16963B86-9F8F-4737-BCD4-87647654D1BE}" srcOrd="4" destOrd="0" parTransId="{4687F22A-FE4A-4299-9CFD-2C874989654A}" sibTransId="{301BD1CB-E073-4C96-98A6-D3EC5B7FB15B}"/>
    <dgm:cxn modelId="{645CF1EB-CEEE-4739-8B1E-929F98474AD8}" type="presOf" srcId="{22005D4F-2D81-404C-9481-551FF52CE3F1}" destId="{2D1815C2-A0A6-4567-9263-0BBE9707D85A}" srcOrd="0" destOrd="0" presId="urn:microsoft.com/office/officeart/2005/8/layout/process2"/>
    <dgm:cxn modelId="{453D4418-1BE6-4680-92DC-1D24EE4DFA84}" type="presOf" srcId="{2C72278B-4D02-4CAF-853A-D4C78C30AF30}" destId="{CC65347A-4AB2-4B35-9FB5-58FF0392AC6B}" srcOrd="0" destOrd="0" presId="urn:microsoft.com/office/officeart/2005/8/layout/process2"/>
    <dgm:cxn modelId="{1B9A9859-639A-4F8D-8797-A26C88810AD5}" type="presOf" srcId="{C2D88D82-2AB5-4C6F-A8E9-E300B6AEB433}" destId="{DE1E7980-6A43-426D-9396-2617D08F4686}" srcOrd="0" destOrd="0" presId="urn:microsoft.com/office/officeart/2005/8/layout/process2"/>
    <dgm:cxn modelId="{BD8559B6-977C-4CEA-88BE-B43A8A6B574B}" type="presOf" srcId="{301BD1CB-E073-4C96-98A6-D3EC5B7FB15B}" destId="{33C1AEA8-1B19-4896-90D0-6DB3BDA02C60}" srcOrd="0" destOrd="0" presId="urn:microsoft.com/office/officeart/2005/8/layout/process2"/>
    <dgm:cxn modelId="{2A76C2B5-02CB-4BBD-8C8F-AE3808F0E878}" type="presOf" srcId="{39D372F6-6CF6-4918-8033-1BC3F9691F2B}" destId="{9C0EADA2-149C-48FF-8F32-2323D12EBBC9}" srcOrd="0" destOrd="0" presId="urn:microsoft.com/office/officeart/2005/8/layout/process2"/>
    <dgm:cxn modelId="{84788049-9799-42EF-A655-65EE3400B3B7}" srcId="{39D372F6-6CF6-4918-8033-1BC3F9691F2B}" destId="{CCC012FC-C02E-4187-8F9B-7842AF194D00}" srcOrd="1" destOrd="0" parTransId="{CA04117B-E3DF-4644-B701-DDDAF5918465}" sibTransId="{DA343C2D-56EE-455D-8E81-ED2E1786C008}"/>
    <dgm:cxn modelId="{F609CBF9-92BC-44C5-99EF-BEAFFC688C55}" srcId="{39D372F6-6CF6-4918-8033-1BC3F9691F2B}" destId="{2C72278B-4D02-4CAF-853A-D4C78C30AF30}" srcOrd="2" destOrd="0" parTransId="{EA631EB1-8712-474E-AB38-279EB20B7227}" sibTransId="{81FA79B4-5645-4F05-9B6A-616C3C3CFA21}"/>
    <dgm:cxn modelId="{4B70C632-1B28-43D2-BB26-FDF507B5B7FA}" type="presOf" srcId="{352A71F6-A0AE-4CB1-B753-76306EA99CEF}" destId="{1FC8FE99-A1E8-4005-8733-1D5D431EFD9A}" srcOrd="1" destOrd="0" presId="urn:microsoft.com/office/officeart/2005/8/layout/process2"/>
    <dgm:cxn modelId="{2F6480FE-6DAC-408B-A015-D7274E1F64A2}" srcId="{39D372F6-6CF6-4918-8033-1BC3F9691F2B}" destId="{22005D4F-2D81-404C-9481-551FF52CE3F1}" srcOrd="5" destOrd="0" parTransId="{BD48E1C8-5C84-4530-AFDF-5194586D9533}" sibTransId="{6943EBAA-FF00-487E-A4DF-AD1E1D8440F5}"/>
    <dgm:cxn modelId="{ABEBF01C-748A-4127-BA5E-60CCA6D8E5ED}" type="presOf" srcId="{7E238225-B4D0-45E1-94A2-0E61FDB80787}" destId="{C4349C40-0399-4452-A9F3-8080F9AF160F}" srcOrd="0" destOrd="0" presId="urn:microsoft.com/office/officeart/2005/8/layout/process2"/>
    <dgm:cxn modelId="{09771BE8-BD59-421D-9BFC-38776F2955DA}" type="presOf" srcId="{352A71F6-A0AE-4CB1-B753-76306EA99CEF}" destId="{E140FCED-D062-43F0-9B9F-C034BF7A085D}" srcOrd="0" destOrd="0" presId="urn:microsoft.com/office/officeart/2005/8/layout/process2"/>
    <dgm:cxn modelId="{5DCE01F8-2F17-4C5B-82F8-FC3373CF46C6}" type="presOf" srcId="{16963B86-9F8F-4737-BCD4-87647654D1BE}" destId="{BFB100AE-6212-4BFF-80BE-C99701EAE755}" srcOrd="0" destOrd="0" presId="urn:microsoft.com/office/officeart/2005/8/layout/process2"/>
    <dgm:cxn modelId="{9881E7F1-7CD7-46B9-BD54-C17D7EA3BC59}" type="presOf" srcId="{DA343C2D-56EE-455D-8E81-ED2E1786C008}" destId="{F2646CFF-5C5A-4C70-B1B0-11E791929CEE}" srcOrd="0" destOrd="0" presId="urn:microsoft.com/office/officeart/2005/8/layout/process2"/>
    <dgm:cxn modelId="{9152ECD5-65DD-4FAC-80C8-28E4F35133BA}" srcId="{39D372F6-6CF6-4918-8033-1BC3F9691F2B}" destId="{E867618E-02F8-449F-A931-27ECAA20DA55}" srcOrd="0" destOrd="0" parTransId="{CCDC90D6-F714-4040-A999-4B7FFF7AE761}" sibTransId="{7E238225-B4D0-45E1-94A2-0E61FDB80787}"/>
    <dgm:cxn modelId="{9D0F991A-28FD-4731-936C-8AEB49EADDDA}" type="presOf" srcId="{301BD1CB-E073-4C96-98A6-D3EC5B7FB15B}" destId="{A41B0DFD-A46C-44C2-A5DB-40DA13963FB1}" srcOrd="1" destOrd="0" presId="urn:microsoft.com/office/officeart/2005/8/layout/process2"/>
    <dgm:cxn modelId="{751743ED-0D7A-4920-A6B5-FF8FEC5A84C9}" type="presOf" srcId="{81FA79B4-5645-4F05-9B6A-616C3C3CFA21}" destId="{1A33CFC9-941C-46C0-A2A0-3D008CFF848C}" srcOrd="0" destOrd="0" presId="urn:microsoft.com/office/officeart/2005/8/layout/process2"/>
    <dgm:cxn modelId="{FAD7B019-4F6B-48D5-AAE5-2FAF169127A8}" type="presOf" srcId="{CCC012FC-C02E-4187-8F9B-7842AF194D00}" destId="{03DA5940-40E3-49E8-828D-ED9125CEBF19}" srcOrd="0" destOrd="0" presId="urn:microsoft.com/office/officeart/2005/8/layout/process2"/>
    <dgm:cxn modelId="{70441B9F-D9D7-4A7F-9B6B-5B2BDC1A493C}" srcId="{39D372F6-6CF6-4918-8033-1BC3F9691F2B}" destId="{C2D88D82-2AB5-4C6F-A8E9-E300B6AEB433}" srcOrd="3" destOrd="0" parTransId="{EE123615-E0DE-4778-A5AC-76DE1444E10F}" sibTransId="{352A71F6-A0AE-4CB1-B753-76306EA99CEF}"/>
    <dgm:cxn modelId="{532E40AF-67E3-41C7-89C7-031D354C5F14}" type="presOf" srcId="{81FA79B4-5645-4F05-9B6A-616C3C3CFA21}" destId="{E245876D-BE8E-4A5B-98FF-D77A382878C1}" srcOrd="1" destOrd="0" presId="urn:microsoft.com/office/officeart/2005/8/layout/process2"/>
    <dgm:cxn modelId="{37C58D3D-AC0D-4364-A0B2-E7E0B716E8DA}" type="presOf" srcId="{E867618E-02F8-449F-A931-27ECAA20DA55}" destId="{963B16F6-A6D3-43FC-AEB1-EEEAB0B88B89}" srcOrd="0" destOrd="0" presId="urn:microsoft.com/office/officeart/2005/8/layout/process2"/>
    <dgm:cxn modelId="{534FACD3-F7F2-482C-B5A4-F2805C769886}" type="presParOf" srcId="{9C0EADA2-149C-48FF-8F32-2323D12EBBC9}" destId="{963B16F6-A6D3-43FC-AEB1-EEEAB0B88B89}" srcOrd="0" destOrd="0" presId="urn:microsoft.com/office/officeart/2005/8/layout/process2"/>
    <dgm:cxn modelId="{EF57F32F-A0BA-4A07-B869-787B7949D14D}" type="presParOf" srcId="{9C0EADA2-149C-48FF-8F32-2323D12EBBC9}" destId="{C4349C40-0399-4452-A9F3-8080F9AF160F}" srcOrd="1" destOrd="0" presId="urn:microsoft.com/office/officeart/2005/8/layout/process2"/>
    <dgm:cxn modelId="{9B7DC514-07A7-4723-8701-718874EF674B}" type="presParOf" srcId="{C4349C40-0399-4452-A9F3-8080F9AF160F}" destId="{5D88CCC8-52E9-43A8-A424-C5E29132F332}" srcOrd="0" destOrd="0" presId="urn:microsoft.com/office/officeart/2005/8/layout/process2"/>
    <dgm:cxn modelId="{9FF63508-10F0-4DD1-9CC4-DBDB06AFEEC3}" type="presParOf" srcId="{9C0EADA2-149C-48FF-8F32-2323D12EBBC9}" destId="{03DA5940-40E3-49E8-828D-ED9125CEBF19}" srcOrd="2" destOrd="0" presId="urn:microsoft.com/office/officeart/2005/8/layout/process2"/>
    <dgm:cxn modelId="{BD9FACC6-FBC8-42CD-953A-D392178D6FC0}" type="presParOf" srcId="{9C0EADA2-149C-48FF-8F32-2323D12EBBC9}" destId="{F2646CFF-5C5A-4C70-B1B0-11E791929CEE}" srcOrd="3" destOrd="0" presId="urn:microsoft.com/office/officeart/2005/8/layout/process2"/>
    <dgm:cxn modelId="{C3FF8ED0-2FCD-4341-B14F-83DA5056A77A}" type="presParOf" srcId="{F2646CFF-5C5A-4C70-B1B0-11E791929CEE}" destId="{8A383B2F-E65E-45A0-BA0D-D10FB2B85107}" srcOrd="0" destOrd="0" presId="urn:microsoft.com/office/officeart/2005/8/layout/process2"/>
    <dgm:cxn modelId="{FC28754C-8278-4BE2-B6E6-FBA5408159B3}" type="presParOf" srcId="{9C0EADA2-149C-48FF-8F32-2323D12EBBC9}" destId="{CC65347A-4AB2-4B35-9FB5-58FF0392AC6B}" srcOrd="4" destOrd="0" presId="urn:microsoft.com/office/officeart/2005/8/layout/process2"/>
    <dgm:cxn modelId="{8AB7340A-8B45-4575-9ACA-3410B220F76B}" type="presParOf" srcId="{9C0EADA2-149C-48FF-8F32-2323D12EBBC9}" destId="{1A33CFC9-941C-46C0-A2A0-3D008CFF848C}" srcOrd="5" destOrd="0" presId="urn:microsoft.com/office/officeart/2005/8/layout/process2"/>
    <dgm:cxn modelId="{4C5B79A5-D8FE-49D3-A2B6-26964118D7FA}" type="presParOf" srcId="{1A33CFC9-941C-46C0-A2A0-3D008CFF848C}" destId="{E245876D-BE8E-4A5B-98FF-D77A382878C1}" srcOrd="0" destOrd="0" presId="urn:microsoft.com/office/officeart/2005/8/layout/process2"/>
    <dgm:cxn modelId="{62962262-D2E7-49B2-9DF8-781FA3C9C35E}" type="presParOf" srcId="{9C0EADA2-149C-48FF-8F32-2323D12EBBC9}" destId="{DE1E7980-6A43-426D-9396-2617D08F4686}" srcOrd="6" destOrd="0" presId="urn:microsoft.com/office/officeart/2005/8/layout/process2"/>
    <dgm:cxn modelId="{3AD7E1AC-837D-40F3-B6C1-5389BE57D22A}" type="presParOf" srcId="{9C0EADA2-149C-48FF-8F32-2323D12EBBC9}" destId="{E140FCED-D062-43F0-9B9F-C034BF7A085D}" srcOrd="7" destOrd="0" presId="urn:microsoft.com/office/officeart/2005/8/layout/process2"/>
    <dgm:cxn modelId="{BA890669-B489-4AF8-B28C-81B1497AFBDE}" type="presParOf" srcId="{E140FCED-D062-43F0-9B9F-C034BF7A085D}" destId="{1FC8FE99-A1E8-4005-8733-1D5D431EFD9A}" srcOrd="0" destOrd="0" presId="urn:microsoft.com/office/officeart/2005/8/layout/process2"/>
    <dgm:cxn modelId="{598633CF-1811-48B9-B478-FB336718EC52}" type="presParOf" srcId="{9C0EADA2-149C-48FF-8F32-2323D12EBBC9}" destId="{BFB100AE-6212-4BFF-80BE-C99701EAE755}" srcOrd="8" destOrd="0" presId="urn:microsoft.com/office/officeart/2005/8/layout/process2"/>
    <dgm:cxn modelId="{B00AB200-A8C7-469D-BDAC-C7846A3400B2}" type="presParOf" srcId="{9C0EADA2-149C-48FF-8F32-2323D12EBBC9}" destId="{33C1AEA8-1B19-4896-90D0-6DB3BDA02C60}" srcOrd="9" destOrd="0" presId="urn:microsoft.com/office/officeart/2005/8/layout/process2"/>
    <dgm:cxn modelId="{409580BD-0D03-4A82-A950-92D303AA87E7}" type="presParOf" srcId="{33C1AEA8-1B19-4896-90D0-6DB3BDA02C60}" destId="{A41B0DFD-A46C-44C2-A5DB-40DA13963FB1}" srcOrd="0" destOrd="0" presId="urn:microsoft.com/office/officeart/2005/8/layout/process2"/>
    <dgm:cxn modelId="{8F38B164-19B1-4500-8F45-F964381223FD}" type="presParOf" srcId="{9C0EADA2-149C-48FF-8F32-2323D12EBBC9}" destId="{2D1815C2-A0A6-4567-9263-0BBE9707D85A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522DC3-BBA1-43BC-8BEC-20085755FCE1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4908E3-599F-4F01-ACF5-757488E5D74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dirty="0"/>
            <a:t>Для отримання шостого десяткового розведення (D6) </a:t>
          </a:r>
          <a:endParaRPr lang="ru-RU" sz="2000" dirty="0"/>
        </a:p>
      </dgm:t>
    </dgm:pt>
    <dgm:pt modelId="{685361A7-F439-4EF8-989D-49918672C51B}" type="parTrans" cxnId="{4A15DA68-3E0F-4FD0-B244-92F3096FC4E0}">
      <dgm:prSet/>
      <dgm:spPr/>
      <dgm:t>
        <a:bodyPr/>
        <a:lstStyle/>
        <a:p>
          <a:endParaRPr lang="ru-RU"/>
        </a:p>
      </dgm:t>
    </dgm:pt>
    <dgm:pt modelId="{D7641F51-6A79-4167-B344-F92EA0B286FA}" type="sibTrans" cxnId="{4A15DA68-3E0F-4FD0-B244-92F3096FC4E0}">
      <dgm:prSet/>
      <dgm:spPr/>
      <dgm:t>
        <a:bodyPr/>
        <a:lstStyle/>
        <a:p>
          <a:endParaRPr lang="ru-RU"/>
        </a:p>
      </dgm:t>
    </dgm:pt>
    <dgm:pt modelId="{19D5F519-39D9-452D-9976-0633017BFD3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/>
            <a:t>1 частина тритурації субстанції четвертого десяткового розведення (D4) </a:t>
          </a:r>
          <a:endParaRPr lang="ru-RU" sz="2000"/>
        </a:p>
      </dgm:t>
    </dgm:pt>
    <dgm:pt modelId="{E84E50AA-18DF-49E4-99CF-283BA676529B}" type="parTrans" cxnId="{D6597FD1-E5A6-41B2-8568-57B0AD148C96}">
      <dgm:prSet/>
      <dgm:spPr/>
      <dgm:t>
        <a:bodyPr/>
        <a:lstStyle/>
        <a:p>
          <a:endParaRPr lang="ru-RU"/>
        </a:p>
      </dgm:t>
    </dgm:pt>
    <dgm:pt modelId="{2176965B-834E-46A8-A32C-40C652EF2FD0}" type="sibTrans" cxnId="{D6597FD1-E5A6-41B2-8568-57B0AD148C96}">
      <dgm:prSet/>
      <dgm:spPr/>
      <dgm:t>
        <a:bodyPr/>
        <a:lstStyle/>
        <a:p>
          <a:endParaRPr lang="ru-RU"/>
        </a:p>
      </dgm:t>
    </dgm:pt>
    <dgm:pt modelId="{21A0E22C-FB36-4AA8-B571-B51085A9E09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dirty="0"/>
            <a:t>розчиняють в 9 частинах води і </a:t>
          </a:r>
          <a:endParaRPr lang="ru-RU" sz="2000" dirty="0"/>
        </a:p>
      </dgm:t>
    </dgm:pt>
    <dgm:pt modelId="{16100BBF-704D-4182-AC52-CA6134631E00}" type="parTrans" cxnId="{2B455337-F2D2-41AB-A8D6-A4829CFB4F4F}">
      <dgm:prSet/>
      <dgm:spPr/>
      <dgm:t>
        <a:bodyPr/>
        <a:lstStyle/>
        <a:p>
          <a:endParaRPr lang="ru-RU"/>
        </a:p>
      </dgm:t>
    </dgm:pt>
    <dgm:pt modelId="{57A1A72B-26D9-4E1F-A1E2-157D65245EBD}" type="sibTrans" cxnId="{2B455337-F2D2-41AB-A8D6-A4829CFB4F4F}">
      <dgm:prSet/>
      <dgm:spPr/>
      <dgm:t>
        <a:bodyPr/>
        <a:lstStyle/>
        <a:p>
          <a:endParaRPr lang="ru-RU"/>
        </a:p>
      </dgm:t>
    </dgm:pt>
    <dgm:pt modelId="{981D3A23-8D1E-49E6-8730-B64D7FFBCAC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 dirty="0"/>
            <a:t>струшують </a:t>
          </a:r>
          <a:endParaRPr lang="ru-RU" sz="2000" dirty="0"/>
        </a:p>
      </dgm:t>
    </dgm:pt>
    <dgm:pt modelId="{FC18D7D3-BD46-4780-BBAF-3907BAA7CE89}" type="parTrans" cxnId="{C8D5F199-7BD5-4BED-9959-8A9FB0E7A9A8}">
      <dgm:prSet/>
      <dgm:spPr/>
      <dgm:t>
        <a:bodyPr/>
        <a:lstStyle/>
        <a:p>
          <a:endParaRPr lang="ru-RU"/>
        </a:p>
      </dgm:t>
    </dgm:pt>
    <dgm:pt modelId="{4853B7C4-1BFD-4829-B7DF-585F1F32859C}" type="sibTrans" cxnId="{C8D5F199-7BD5-4BED-9959-8A9FB0E7A9A8}">
      <dgm:prSet/>
      <dgm:spPr/>
      <dgm:t>
        <a:bodyPr/>
        <a:lstStyle/>
        <a:p>
          <a:endParaRPr lang="ru-RU"/>
        </a:p>
      </dgm:t>
    </dgm:pt>
    <dgm:pt modelId="{5A22AA29-2AF5-4A46-8088-017EF129AE0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2000"/>
            <a:t>Потім 1 частина отриманого розведення струшують з 9 частинами спирту етилового 30% по масі.</a:t>
          </a:r>
          <a:endParaRPr lang="ru-RU" sz="2000"/>
        </a:p>
      </dgm:t>
    </dgm:pt>
    <dgm:pt modelId="{B42D7E48-B2E9-4370-AF3E-2964C21AEF81}" type="parTrans" cxnId="{D9DA6AF4-4084-4D89-A21A-FEF26AFF56E3}">
      <dgm:prSet/>
      <dgm:spPr/>
      <dgm:t>
        <a:bodyPr/>
        <a:lstStyle/>
        <a:p>
          <a:endParaRPr lang="ru-RU"/>
        </a:p>
      </dgm:t>
    </dgm:pt>
    <dgm:pt modelId="{23F42B39-C2FF-40A0-A945-A9C6BB3D7EFC}" type="sibTrans" cxnId="{D9DA6AF4-4084-4D89-A21A-FEF26AFF56E3}">
      <dgm:prSet/>
      <dgm:spPr/>
      <dgm:t>
        <a:bodyPr/>
        <a:lstStyle/>
        <a:p>
          <a:endParaRPr lang="ru-RU"/>
        </a:p>
      </dgm:t>
    </dgm:pt>
    <dgm:pt modelId="{58B0D3A4-A928-4BCE-8AD8-78AC05EBA9A9}" type="pres">
      <dgm:prSet presAssocID="{8F522DC3-BBA1-43BC-8BEC-20085755FCE1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74E3A6-4C4B-4D08-AD62-052F99789BEA}" type="pres">
      <dgm:prSet presAssocID="{DA4908E3-599F-4F01-ACF5-757488E5D74D}" presName="node" presStyleLbl="node1" presStyleIdx="0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414BB3-B9FD-47C6-86B1-A8480F431FDA}" type="pres">
      <dgm:prSet presAssocID="{D7641F51-6A79-4167-B344-F92EA0B286FA}" presName="sibTrans" presStyleLbl="sibTrans2D1" presStyleIdx="0" presStyleCnt="4"/>
      <dgm:spPr/>
      <dgm:t>
        <a:bodyPr/>
        <a:lstStyle/>
        <a:p>
          <a:endParaRPr lang="ru-RU"/>
        </a:p>
      </dgm:t>
    </dgm:pt>
    <dgm:pt modelId="{90AAFA9E-E8AD-467B-B8BC-6A239A80BC4C}" type="pres">
      <dgm:prSet presAssocID="{D7641F51-6A79-4167-B344-F92EA0B286FA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475D4879-685D-4DB2-B502-E74447352A78}" type="pres">
      <dgm:prSet presAssocID="{19D5F519-39D9-452D-9976-0633017BFD3D}" presName="node" presStyleLbl="node1" presStyleIdx="1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111BD1-617E-4353-AA60-29BC8F24C0AD}" type="pres">
      <dgm:prSet presAssocID="{2176965B-834E-46A8-A32C-40C652EF2FD0}" presName="sibTrans" presStyleLbl="sibTrans2D1" presStyleIdx="1" presStyleCnt="4"/>
      <dgm:spPr/>
      <dgm:t>
        <a:bodyPr/>
        <a:lstStyle/>
        <a:p>
          <a:endParaRPr lang="ru-RU"/>
        </a:p>
      </dgm:t>
    </dgm:pt>
    <dgm:pt modelId="{51E0EC77-6ECA-4907-8F32-4ECB2BE06187}" type="pres">
      <dgm:prSet presAssocID="{2176965B-834E-46A8-A32C-40C652EF2FD0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15C34278-D82D-47B1-B5CD-53EBEA717B80}" type="pres">
      <dgm:prSet presAssocID="{21A0E22C-FB36-4AA8-B571-B51085A9E090}" presName="node" presStyleLbl="node1" presStyleIdx="2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87AD2B-847F-4B10-BD41-2D7170E922BC}" type="pres">
      <dgm:prSet presAssocID="{57A1A72B-26D9-4E1F-A1E2-157D65245EBD}" presName="sibTrans" presStyleLbl="sibTrans2D1" presStyleIdx="2" presStyleCnt="4"/>
      <dgm:spPr/>
      <dgm:t>
        <a:bodyPr/>
        <a:lstStyle/>
        <a:p>
          <a:endParaRPr lang="ru-RU"/>
        </a:p>
      </dgm:t>
    </dgm:pt>
    <dgm:pt modelId="{82F1F345-9C58-4330-A617-5ABDB4819E35}" type="pres">
      <dgm:prSet presAssocID="{57A1A72B-26D9-4E1F-A1E2-157D65245EBD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1D94C857-0C17-4CAC-9006-8DA56203D8DB}" type="pres">
      <dgm:prSet presAssocID="{981D3A23-8D1E-49E6-8730-B64D7FFBCAC0}" presName="node" presStyleLbl="node1" presStyleIdx="3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F247C2-7B18-4E75-9F31-6367558EF471}" type="pres">
      <dgm:prSet presAssocID="{4853B7C4-1BFD-4829-B7DF-585F1F32859C}" presName="sibTrans" presStyleLbl="sibTrans2D1" presStyleIdx="3" presStyleCnt="4"/>
      <dgm:spPr/>
      <dgm:t>
        <a:bodyPr/>
        <a:lstStyle/>
        <a:p>
          <a:endParaRPr lang="ru-RU"/>
        </a:p>
      </dgm:t>
    </dgm:pt>
    <dgm:pt modelId="{37E33032-866B-4D76-9514-B950153E6137}" type="pres">
      <dgm:prSet presAssocID="{4853B7C4-1BFD-4829-B7DF-585F1F32859C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89D0D4FC-8474-490E-9D40-74E133B411C3}" type="pres">
      <dgm:prSet presAssocID="{5A22AA29-2AF5-4A46-8088-017EF129AE05}" presName="node" presStyleLbl="node1" presStyleIdx="4" presStyleCnt="5" custScaleX="39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021FBC-4479-44A4-9793-EA1EE1790A00}" type="presOf" srcId="{4853B7C4-1BFD-4829-B7DF-585F1F32859C}" destId="{09F247C2-7B18-4E75-9F31-6367558EF471}" srcOrd="0" destOrd="0" presId="urn:microsoft.com/office/officeart/2005/8/layout/process2"/>
    <dgm:cxn modelId="{62872E7B-D183-464E-9AA0-E2C312C02DC5}" type="presOf" srcId="{57A1A72B-26D9-4E1F-A1E2-157D65245EBD}" destId="{E987AD2B-847F-4B10-BD41-2D7170E922BC}" srcOrd="0" destOrd="0" presId="urn:microsoft.com/office/officeart/2005/8/layout/process2"/>
    <dgm:cxn modelId="{209FB621-0782-45E7-85DF-347FAACF8B48}" type="presOf" srcId="{8F522DC3-BBA1-43BC-8BEC-20085755FCE1}" destId="{58B0D3A4-A928-4BCE-8AD8-78AC05EBA9A9}" srcOrd="0" destOrd="0" presId="urn:microsoft.com/office/officeart/2005/8/layout/process2"/>
    <dgm:cxn modelId="{8B2F28EF-E77B-4196-9883-51FFB5F64D11}" type="presOf" srcId="{DA4908E3-599F-4F01-ACF5-757488E5D74D}" destId="{5874E3A6-4C4B-4D08-AD62-052F99789BEA}" srcOrd="0" destOrd="0" presId="urn:microsoft.com/office/officeart/2005/8/layout/process2"/>
    <dgm:cxn modelId="{590D6188-1C1D-4052-9295-1F715E8607A6}" type="presOf" srcId="{2176965B-834E-46A8-A32C-40C652EF2FD0}" destId="{E0111BD1-617E-4353-AA60-29BC8F24C0AD}" srcOrd="0" destOrd="0" presId="urn:microsoft.com/office/officeart/2005/8/layout/process2"/>
    <dgm:cxn modelId="{E39035F4-E59B-4184-8222-F27C7F5ED103}" type="presOf" srcId="{2176965B-834E-46A8-A32C-40C652EF2FD0}" destId="{51E0EC77-6ECA-4907-8F32-4ECB2BE06187}" srcOrd="1" destOrd="0" presId="urn:microsoft.com/office/officeart/2005/8/layout/process2"/>
    <dgm:cxn modelId="{84FD2736-C2B9-4AC0-8584-B0694FAE4CDE}" type="presOf" srcId="{981D3A23-8D1E-49E6-8730-B64D7FFBCAC0}" destId="{1D94C857-0C17-4CAC-9006-8DA56203D8DB}" srcOrd="0" destOrd="0" presId="urn:microsoft.com/office/officeart/2005/8/layout/process2"/>
    <dgm:cxn modelId="{8C2B87F7-C0FE-4B27-AE2C-2184DF8000D1}" type="presOf" srcId="{5A22AA29-2AF5-4A46-8088-017EF129AE05}" destId="{89D0D4FC-8474-490E-9D40-74E133B411C3}" srcOrd="0" destOrd="0" presId="urn:microsoft.com/office/officeart/2005/8/layout/process2"/>
    <dgm:cxn modelId="{D6597FD1-E5A6-41B2-8568-57B0AD148C96}" srcId="{8F522DC3-BBA1-43BC-8BEC-20085755FCE1}" destId="{19D5F519-39D9-452D-9976-0633017BFD3D}" srcOrd="1" destOrd="0" parTransId="{E84E50AA-18DF-49E4-99CF-283BA676529B}" sibTransId="{2176965B-834E-46A8-A32C-40C652EF2FD0}"/>
    <dgm:cxn modelId="{8237E3AF-4D55-48A5-87C8-D7D969A6E778}" type="presOf" srcId="{D7641F51-6A79-4167-B344-F92EA0B286FA}" destId="{B5414BB3-B9FD-47C6-86B1-A8480F431FDA}" srcOrd="0" destOrd="0" presId="urn:microsoft.com/office/officeart/2005/8/layout/process2"/>
    <dgm:cxn modelId="{4A15DA68-3E0F-4FD0-B244-92F3096FC4E0}" srcId="{8F522DC3-BBA1-43BC-8BEC-20085755FCE1}" destId="{DA4908E3-599F-4F01-ACF5-757488E5D74D}" srcOrd="0" destOrd="0" parTransId="{685361A7-F439-4EF8-989D-49918672C51B}" sibTransId="{D7641F51-6A79-4167-B344-F92EA0B286FA}"/>
    <dgm:cxn modelId="{47F8B685-211F-4646-8A2F-00B6618379A2}" type="presOf" srcId="{4853B7C4-1BFD-4829-B7DF-585F1F32859C}" destId="{37E33032-866B-4D76-9514-B950153E6137}" srcOrd="1" destOrd="0" presId="urn:microsoft.com/office/officeart/2005/8/layout/process2"/>
    <dgm:cxn modelId="{0907CC83-E9BE-4DC5-BF08-7578AAE717FB}" type="presOf" srcId="{21A0E22C-FB36-4AA8-B571-B51085A9E090}" destId="{15C34278-D82D-47B1-B5CD-53EBEA717B80}" srcOrd="0" destOrd="0" presId="urn:microsoft.com/office/officeart/2005/8/layout/process2"/>
    <dgm:cxn modelId="{D38E1397-E950-4ACF-B336-78870536063A}" type="presOf" srcId="{19D5F519-39D9-452D-9976-0633017BFD3D}" destId="{475D4879-685D-4DB2-B502-E74447352A78}" srcOrd="0" destOrd="0" presId="urn:microsoft.com/office/officeart/2005/8/layout/process2"/>
    <dgm:cxn modelId="{D9DA6AF4-4084-4D89-A21A-FEF26AFF56E3}" srcId="{8F522DC3-BBA1-43BC-8BEC-20085755FCE1}" destId="{5A22AA29-2AF5-4A46-8088-017EF129AE05}" srcOrd="4" destOrd="0" parTransId="{B42D7E48-B2E9-4370-AF3E-2964C21AEF81}" sibTransId="{23F42B39-C2FF-40A0-A945-A9C6BB3D7EFC}"/>
    <dgm:cxn modelId="{CCFD2221-EFDD-4CE9-AB9F-32A18E59209D}" type="presOf" srcId="{57A1A72B-26D9-4E1F-A1E2-157D65245EBD}" destId="{82F1F345-9C58-4330-A617-5ABDB4819E35}" srcOrd="1" destOrd="0" presId="urn:microsoft.com/office/officeart/2005/8/layout/process2"/>
    <dgm:cxn modelId="{2B455337-F2D2-41AB-A8D6-A4829CFB4F4F}" srcId="{8F522DC3-BBA1-43BC-8BEC-20085755FCE1}" destId="{21A0E22C-FB36-4AA8-B571-B51085A9E090}" srcOrd="2" destOrd="0" parTransId="{16100BBF-704D-4182-AC52-CA6134631E00}" sibTransId="{57A1A72B-26D9-4E1F-A1E2-157D65245EBD}"/>
    <dgm:cxn modelId="{67FA21E7-0C7C-48D9-8D9B-A43DC2CE54AB}" type="presOf" srcId="{D7641F51-6A79-4167-B344-F92EA0B286FA}" destId="{90AAFA9E-E8AD-467B-B8BC-6A239A80BC4C}" srcOrd="1" destOrd="0" presId="urn:microsoft.com/office/officeart/2005/8/layout/process2"/>
    <dgm:cxn modelId="{C8D5F199-7BD5-4BED-9959-8A9FB0E7A9A8}" srcId="{8F522DC3-BBA1-43BC-8BEC-20085755FCE1}" destId="{981D3A23-8D1E-49E6-8730-B64D7FFBCAC0}" srcOrd="3" destOrd="0" parTransId="{FC18D7D3-BD46-4780-BBAF-3907BAA7CE89}" sibTransId="{4853B7C4-1BFD-4829-B7DF-585F1F32859C}"/>
    <dgm:cxn modelId="{897FCA1F-A433-427A-AFEC-D07E9D11A7B3}" type="presParOf" srcId="{58B0D3A4-A928-4BCE-8AD8-78AC05EBA9A9}" destId="{5874E3A6-4C4B-4D08-AD62-052F99789BEA}" srcOrd="0" destOrd="0" presId="urn:microsoft.com/office/officeart/2005/8/layout/process2"/>
    <dgm:cxn modelId="{4805E642-F9F3-4935-94EE-09915E2BF425}" type="presParOf" srcId="{58B0D3A4-A928-4BCE-8AD8-78AC05EBA9A9}" destId="{B5414BB3-B9FD-47C6-86B1-A8480F431FDA}" srcOrd="1" destOrd="0" presId="urn:microsoft.com/office/officeart/2005/8/layout/process2"/>
    <dgm:cxn modelId="{0F306008-8A59-4F99-8FF2-582F2531A7A1}" type="presParOf" srcId="{B5414BB3-B9FD-47C6-86B1-A8480F431FDA}" destId="{90AAFA9E-E8AD-467B-B8BC-6A239A80BC4C}" srcOrd="0" destOrd="0" presId="urn:microsoft.com/office/officeart/2005/8/layout/process2"/>
    <dgm:cxn modelId="{F09E52CE-731E-493A-9DD2-3A54747D761D}" type="presParOf" srcId="{58B0D3A4-A928-4BCE-8AD8-78AC05EBA9A9}" destId="{475D4879-685D-4DB2-B502-E74447352A78}" srcOrd="2" destOrd="0" presId="urn:microsoft.com/office/officeart/2005/8/layout/process2"/>
    <dgm:cxn modelId="{C9FB7DD0-EA47-4728-BD44-4FBB66996B48}" type="presParOf" srcId="{58B0D3A4-A928-4BCE-8AD8-78AC05EBA9A9}" destId="{E0111BD1-617E-4353-AA60-29BC8F24C0AD}" srcOrd="3" destOrd="0" presId="urn:microsoft.com/office/officeart/2005/8/layout/process2"/>
    <dgm:cxn modelId="{2E467B06-6A7B-478A-AE27-787DD1CED98F}" type="presParOf" srcId="{E0111BD1-617E-4353-AA60-29BC8F24C0AD}" destId="{51E0EC77-6ECA-4907-8F32-4ECB2BE06187}" srcOrd="0" destOrd="0" presId="urn:microsoft.com/office/officeart/2005/8/layout/process2"/>
    <dgm:cxn modelId="{12CFB9D5-A298-4BA9-AAEC-B371D61D2C14}" type="presParOf" srcId="{58B0D3A4-A928-4BCE-8AD8-78AC05EBA9A9}" destId="{15C34278-D82D-47B1-B5CD-53EBEA717B80}" srcOrd="4" destOrd="0" presId="urn:microsoft.com/office/officeart/2005/8/layout/process2"/>
    <dgm:cxn modelId="{C2760965-BA96-468D-A286-75E6BC023F76}" type="presParOf" srcId="{58B0D3A4-A928-4BCE-8AD8-78AC05EBA9A9}" destId="{E987AD2B-847F-4B10-BD41-2D7170E922BC}" srcOrd="5" destOrd="0" presId="urn:microsoft.com/office/officeart/2005/8/layout/process2"/>
    <dgm:cxn modelId="{34B29680-E008-4D63-978F-A4585281EC97}" type="presParOf" srcId="{E987AD2B-847F-4B10-BD41-2D7170E922BC}" destId="{82F1F345-9C58-4330-A617-5ABDB4819E35}" srcOrd="0" destOrd="0" presId="urn:microsoft.com/office/officeart/2005/8/layout/process2"/>
    <dgm:cxn modelId="{03259E26-65E5-4F50-AB2C-B966A7AE3285}" type="presParOf" srcId="{58B0D3A4-A928-4BCE-8AD8-78AC05EBA9A9}" destId="{1D94C857-0C17-4CAC-9006-8DA56203D8DB}" srcOrd="6" destOrd="0" presId="urn:microsoft.com/office/officeart/2005/8/layout/process2"/>
    <dgm:cxn modelId="{1AA879D5-7249-48A7-8602-B850E5AF2D8A}" type="presParOf" srcId="{58B0D3A4-A928-4BCE-8AD8-78AC05EBA9A9}" destId="{09F247C2-7B18-4E75-9F31-6367558EF471}" srcOrd="7" destOrd="0" presId="urn:microsoft.com/office/officeart/2005/8/layout/process2"/>
    <dgm:cxn modelId="{CDE96A65-812B-4F4B-BF37-99CE9ADC3F8B}" type="presParOf" srcId="{09F247C2-7B18-4E75-9F31-6367558EF471}" destId="{37E33032-866B-4D76-9514-B950153E6137}" srcOrd="0" destOrd="0" presId="urn:microsoft.com/office/officeart/2005/8/layout/process2"/>
    <dgm:cxn modelId="{3F3BF83E-8ED4-4E6F-90E4-2850E16FA4CC}" type="presParOf" srcId="{58B0D3A4-A928-4BCE-8AD8-78AC05EBA9A9}" destId="{89D0D4FC-8474-490E-9D40-74E133B411C3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372F6-6CF6-4918-8033-1BC3F9691F2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7618E-02F8-449F-A931-27ECAA20DA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/>
            <a:t>Провізор-технолог повинен спочатку приготувати з нерозчинної речовини (металу) вихідну (базисну) </a:t>
          </a:r>
          <a:r>
            <a:rPr lang="uk-UA" sz="1400" dirty="0" err="1"/>
            <a:t>Тритурації</a:t>
          </a:r>
          <a:r>
            <a:rPr lang="uk-UA" sz="1400" dirty="0"/>
            <a:t> X1 (</a:t>
          </a:r>
          <a:r>
            <a:rPr lang="en-US" sz="1400" dirty="0"/>
            <a:t>D</a:t>
          </a:r>
          <a:r>
            <a:rPr lang="uk-UA" sz="1400" dirty="0"/>
            <a:t>1) відповідно до вказівок § 7 керівництва В. Швабе</a:t>
          </a:r>
          <a:endParaRPr lang="ru-RU" sz="1400" dirty="0"/>
        </a:p>
      </dgm:t>
    </dgm:pt>
    <dgm:pt modelId="{CCDC90D6-F714-4040-A999-4B7FFF7AE761}" type="parTrans" cxnId="{9152ECD5-65DD-4FAC-80C8-28E4F35133BA}">
      <dgm:prSet/>
      <dgm:spPr/>
      <dgm:t>
        <a:bodyPr/>
        <a:lstStyle/>
        <a:p>
          <a:endParaRPr lang="ru-RU" sz="1400"/>
        </a:p>
      </dgm:t>
    </dgm:pt>
    <dgm:pt modelId="{7E238225-B4D0-45E1-94A2-0E61FDB80787}" type="sibTrans" cxnId="{9152ECD5-65DD-4FAC-80C8-28E4F35133BA}">
      <dgm:prSet custT="1"/>
      <dgm:spPr/>
      <dgm:t>
        <a:bodyPr/>
        <a:lstStyle/>
        <a:p>
          <a:endParaRPr lang="ru-RU" sz="1400"/>
        </a:p>
      </dgm:t>
    </dgm:pt>
    <dgm:pt modelId="{2C72278B-4D02-4CAF-853A-D4C78C30AF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/>
            <a:t>Після цього він відважує в тарований флакон 7,9 г води очищеної</a:t>
          </a:r>
          <a:endParaRPr lang="ru-RU" sz="1400" dirty="0"/>
        </a:p>
      </dgm:t>
    </dgm:pt>
    <dgm:pt modelId="{EA631EB1-8712-474E-AB38-279EB20B7227}" type="parTrans" cxnId="{F609CBF9-92BC-44C5-99EF-BEAFFC688C55}">
      <dgm:prSet/>
      <dgm:spPr/>
      <dgm:t>
        <a:bodyPr/>
        <a:lstStyle/>
        <a:p>
          <a:endParaRPr lang="ru-RU" sz="1400"/>
        </a:p>
      </dgm:t>
    </dgm:pt>
    <dgm:pt modelId="{81FA79B4-5645-4F05-9B6A-616C3C3CFA21}" type="sibTrans" cxnId="{F609CBF9-92BC-44C5-99EF-BEAFFC688C55}">
      <dgm:prSet custT="1"/>
      <dgm:spPr/>
      <dgm:t>
        <a:bodyPr/>
        <a:lstStyle/>
        <a:p>
          <a:endParaRPr lang="ru-RU" sz="1400"/>
        </a:p>
      </dgm:t>
    </dgm:pt>
    <dgm:pt modelId="{C2D88D82-2AB5-4C6F-A8E9-E300B6AEB4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/>
            <a:t>додає 2,0 г спирту етилового 90% -ного, поміщає сюди 0,1 г приготовленої </a:t>
          </a:r>
          <a:r>
            <a:rPr lang="uk-UA" sz="1400" dirty="0" err="1"/>
            <a:t>тритурації</a:t>
          </a:r>
          <a:r>
            <a:rPr lang="uk-UA" sz="1400" dirty="0"/>
            <a:t> цинку металевого СЗ</a:t>
          </a:r>
          <a:endParaRPr lang="ru-RU" sz="1400" dirty="0"/>
        </a:p>
      </dgm:t>
    </dgm:pt>
    <dgm:pt modelId="{EE123615-E0DE-4778-A5AC-76DE1444E10F}" type="parTrans" cxnId="{70441B9F-D9D7-4A7F-9B6B-5B2BDC1A493C}">
      <dgm:prSet/>
      <dgm:spPr/>
      <dgm:t>
        <a:bodyPr/>
        <a:lstStyle/>
        <a:p>
          <a:endParaRPr lang="ru-RU" sz="1400"/>
        </a:p>
      </dgm:t>
    </dgm:pt>
    <dgm:pt modelId="{352A71F6-A0AE-4CB1-B753-76306EA99CEF}" type="sibTrans" cxnId="{70441B9F-D9D7-4A7F-9B6B-5B2BDC1A493C}">
      <dgm:prSet custT="1"/>
      <dgm:spPr/>
      <dgm:t>
        <a:bodyPr/>
        <a:lstStyle/>
        <a:p>
          <a:endParaRPr lang="ru-RU" sz="1400"/>
        </a:p>
      </dgm:t>
    </dgm:pt>
    <dgm:pt modelId="{16963B86-9F8F-4737-BCD4-87647654D1B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/>
            <a:t>після чого енергійно струшує закритий пробкою флакон протягом 10 хв, отримуючи стійку суспензію С4.</a:t>
          </a:r>
          <a:endParaRPr lang="ru-RU" sz="1400" dirty="0"/>
        </a:p>
      </dgm:t>
    </dgm:pt>
    <dgm:pt modelId="{4687F22A-FE4A-4299-9CFD-2C874989654A}" type="parTrans" cxnId="{CD7CB22E-1CD3-4121-B8D5-6EB45D324CB9}">
      <dgm:prSet/>
      <dgm:spPr/>
      <dgm:t>
        <a:bodyPr/>
        <a:lstStyle/>
        <a:p>
          <a:endParaRPr lang="ru-RU" sz="1400"/>
        </a:p>
      </dgm:t>
    </dgm:pt>
    <dgm:pt modelId="{301BD1CB-E073-4C96-98A6-D3EC5B7FB15B}" type="sibTrans" cxnId="{CD7CB22E-1CD3-4121-B8D5-6EB45D324CB9}">
      <dgm:prSet custT="1"/>
      <dgm:spPr/>
      <dgm:t>
        <a:bodyPr/>
        <a:lstStyle/>
        <a:p>
          <a:endParaRPr lang="ru-RU" sz="1400"/>
        </a:p>
      </dgm:t>
    </dgm:pt>
    <dgm:pt modelId="{22005D4F-2D81-404C-9481-551FF52CE3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/>
            <a:t>Потім у флакон з позначенням С5 відважує 9,9 г спирту етилового 45% -ного, додає 0,1 г (3 краплі) розведення С4 і струшує 10 разів до отримання </a:t>
          </a:r>
          <a:r>
            <a:rPr lang="uk-UA" sz="1400" dirty="0" err="1"/>
            <a:t>дилюції</a:t>
          </a:r>
          <a:r>
            <a:rPr lang="uk-UA" sz="1400" dirty="0"/>
            <a:t> С5</a:t>
          </a:r>
          <a:endParaRPr lang="ru-RU" sz="1400" dirty="0"/>
        </a:p>
      </dgm:t>
    </dgm:pt>
    <dgm:pt modelId="{BD48E1C8-5C84-4530-AFDF-5194586D9533}" type="parTrans" cxnId="{2F6480FE-6DAC-408B-A015-D7274E1F64A2}">
      <dgm:prSet/>
      <dgm:spPr/>
      <dgm:t>
        <a:bodyPr/>
        <a:lstStyle/>
        <a:p>
          <a:endParaRPr lang="ru-RU" sz="1400"/>
        </a:p>
      </dgm:t>
    </dgm:pt>
    <dgm:pt modelId="{6943EBAA-FF00-487E-A4DF-AD1E1D8440F5}" type="sibTrans" cxnId="{2F6480FE-6DAC-408B-A015-D7274E1F64A2}">
      <dgm:prSet custT="1"/>
      <dgm:spPr/>
      <dgm:t>
        <a:bodyPr/>
        <a:lstStyle/>
        <a:p>
          <a:endParaRPr lang="ru-RU" sz="1400"/>
        </a:p>
      </dgm:t>
    </dgm:pt>
    <dgm:pt modelId="{CCC012FC-C02E-4187-8F9B-7842AF194D0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400" dirty="0"/>
            <a:t>потім потенціювати її спочатку за десятковою шкалою до </a:t>
          </a:r>
          <a:r>
            <a:rPr lang="en-US" sz="1400" dirty="0"/>
            <a:t>D</a:t>
          </a:r>
          <a:r>
            <a:rPr lang="uk-UA" sz="1400" dirty="0"/>
            <a:t>4 (С2), потім по сотенною шкалою до СЗ. </a:t>
          </a:r>
        </a:p>
      </dgm:t>
    </dgm:pt>
    <dgm:pt modelId="{CA04117B-E3DF-4644-B701-DDDAF5918465}" type="parTrans" cxnId="{84788049-9799-42EF-A655-65EE3400B3B7}">
      <dgm:prSet/>
      <dgm:spPr/>
      <dgm:t>
        <a:bodyPr/>
        <a:lstStyle/>
        <a:p>
          <a:endParaRPr lang="ru-RU" sz="1400"/>
        </a:p>
      </dgm:t>
    </dgm:pt>
    <dgm:pt modelId="{DA343C2D-56EE-455D-8E81-ED2E1786C008}" type="sibTrans" cxnId="{84788049-9799-42EF-A655-65EE3400B3B7}">
      <dgm:prSet custT="1"/>
      <dgm:spPr/>
      <dgm:t>
        <a:bodyPr/>
        <a:lstStyle/>
        <a:p>
          <a:endParaRPr lang="ru-RU" sz="1400"/>
        </a:p>
      </dgm:t>
    </dgm:pt>
    <dgm:pt modelId="{7BDC1067-4078-4868-A78B-D775CEB0F2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/>
            <a:t>Після повного контролю якості та оформлення до використання розведення С5 виставляють на вертушку в асистентській кімнаті. Фармацевт відважує у флакон для відпустки 9,9 г спирту 45% -ного, додає сюди ж 0,1 г (3 краплі) </a:t>
          </a:r>
          <a:r>
            <a:rPr lang="uk-UA" sz="1400" dirty="0" err="1"/>
            <a:t>дилюції</a:t>
          </a:r>
          <a:r>
            <a:rPr lang="uk-UA" sz="1400" dirty="0"/>
            <a:t> </a:t>
          </a:r>
          <a:r>
            <a:rPr lang="ru-RU" sz="1400" dirty="0"/>
            <a:t>С5, </a:t>
          </a:r>
          <a:r>
            <a:rPr lang="ru-RU" sz="1400" dirty="0" err="1"/>
            <a:t>збовтує</a:t>
          </a:r>
          <a:r>
            <a:rPr lang="ru-RU" sz="1400" dirty="0"/>
            <a:t> </a:t>
          </a:r>
          <a:r>
            <a:rPr lang="ru-RU" sz="1400" dirty="0" err="1"/>
            <a:t>його</a:t>
          </a:r>
          <a:r>
            <a:rPr lang="ru-RU" sz="1400" dirty="0"/>
            <a:t> 10 </a:t>
          </a:r>
          <a:r>
            <a:rPr lang="ru-RU" sz="1400" dirty="0" err="1"/>
            <a:t>разів</a:t>
          </a:r>
          <a:r>
            <a:rPr lang="ru-RU" sz="1400" dirty="0"/>
            <a:t> і </a:t>
          </a:r>
          <a:r>
            <a:rPr lang="ru-RU" sz="1400" dirty="0" err="1"/>
            <a:t>передає</a:t>
          </a:r>
          <a:r>
            <a:rPr lang="ru-RU" sz="1400" dirty="0"/>
            <a:t> на контроль за </a:t>
          </a:r>
          <a:r>
            <a:rPr lang="ru-RU" sz="1400" dirty="0" err="1"/>
            <a:t>відповідними</a:t>
          </a:r>
          <a:r>
            <a:rPr lang="ru-RU" sz="1400" dirty="0"/>
            <a:t> параметрами </a:t>
          </a:r>
        </a:p>
      </dgm:t>
    </dgm:pt>
    <dgm:pt modelId="{0A645C82-F89D-4907-8F6F-E2AC373EEE65}" type="parTrans" cxnId="{570CFBB6-5AEA-480E-8203-31DA50910316}">
      <dgm:prSet/>
      <dgm:spPr/>
      <dgm:t>
        <a:bodyPr/>
        <a:lstStyle/>
        <a:p>
          <a:endParaRPr lang="ru-RU" sz="1400"/>
        </a:p>
      </dgm:t>
    </dgm:pt>
    <dgm:pt modelId="{A01F70D7-93C6-4DD7-9831-6B0FB41150C3}" type="sibTrans" cxnId="{570CFBB6-5AEA-480E-8203-31DA50910316}">
      <dgm:prSet custT="1"/>
      <dgm:spPr/>
      <dgm:t>
        <a:bodyPr/>
        <a:lstStyle/>
        <a:p>
          <a:endParaRPr lang="ru-RU" sz="1400"/>
        </a:p>
      </dgm:t>
    </dgm:pt>
    <dgm:pt modelId="{F769E2C0-58C7-405C-990B-F9841370DD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400" dirty="0" err="1"/>
            <a:t>оформлює</a:t>
          </a:r>
          <a:r>
            <a:rPr lang="ru-RU" sz="1400" dirty="0"/>
            <a:t> номером рецепта, </a:t>
          </a:r>
          <a:r>
            <a:rPr lang="ru-RU" sz="1400" dirty="0" err="1"/>
            <a:t>порядковим</a:t>
          </a:r>
          <a:r>
            <a:rPr lang="ru-RU" sz="1400" dirty="0"/>
            <a:t> номером і </a:t>
          </a:r>
          <a:r>
            <a:rPr lang="ru-RU" sz="1400" dirty="0" err="1"/>
            <a:t>етикеткою</a:t>
          </a:r>
          <a:r>
            <a:rPr lang="ru-RU" sz="1400" dirty="0"/>
            <a:t> «</a:t>
          </a:r>
          <a:r>
            <a:rPr lang="ru-RU" sz="1400" dirty="0" err="1"/>
            <a:t>Внутрішнє</a:t>
          </a:r>
          <a:r>
            <a:rPr lang="ru-RU" sz="1400" dirty="0"/>
            <a:t>», на </a:t>
          </a:r>
          <a:r>
            <a:rPr lang="ru-RU" sz="1400" dirty="0" err="1"/>
            <a:t>якій</a:t>
          </a:r>
          <a:r>
            <a:rPr lang="ru-RU" sz="1400" dirty="0"/>
            <a:t> </a:t>
          </a:r>
          <a:r>
            <a:rPr lang="ru-RU" sz="1400" dirty="0" err="1"/>
            <a:t>вказується</a:t>
          </a:r>
          <a:r>
            <a:rPr lang="ru-RU" sz="1400" dirty="0"/>
            <a:t> номер аптеки, </a:t>
          </a:r>
          <a:r>
            <a:rPr lang="ru-RU" sz="1400" dirty="0" err="1"/>
            <a:t>маса</a:t>
          </a:r>
          <a:r>
            <a:rPr lang="ru-RU" sz="1400" dirty="0"/>
            <a:t> препарату, дата </a:t>
          </a:r>
          <a:r>
            <a:rPr lang="ru-RU" sz="1400" dirty="0" err="1"/>
            <a:t>виготовлення</a:t>
          </a:r>
          <a:r>
            <a:rPr lang="ru-RU" sz="1400" dirty="0"/>
            <a:t> і </a:t>
          </a:r>
          <a:r>
            <a:rPr lang="ru-RU" sz="1400" dirty="0" err="1"/>
            <a:t>підпис</a:t>
          </a:r>
          <a:r>
            <a:rPr lang="ru-RU" sz="1400" dirty="0"/>
            <a:t> </a:t>
          </a:r>
          <a:r>
            <a:rPr lang="ru-RU" sz="1400" dirty="0" err="1"/>
            <a:t>приготував</a:t>
          </a:r>
          <a:r>
            <a:rPr lang="ru-RU" sz="1400" dirty="0"/>
            <a:t>.</a:t>
          </a:r>
        </a:p>
      </dgm:t>
    </dgm:pt>
    <dgm:pt modelId="{D779494B-4E12-4756-8A2E-AAEBDD0358AB}" type="parTrans" cxnId="{D54F0E81-B7E0-4DCB-8F35-86A48BDEAB26}">
      <dgm:prSet/>
      <dgm:spPr/>
      <dgm:t>
        <a:bodyPr/>
        <a:lstStyle/>
        <a:p>
          <a:endParaRPr lang="ru-RU" sz="1400"/>
        </a:p>
      </dgm:t>
    </dgm:pt>
    <dgm:pt modelId="{CE40B0EB-A35E-49E0-9B6D-BBDBBC0A1AD9}" type="sibTrans" cxnId="{D54F0E81-B7E0-4DCB-8F35-86A48BDEAB26}">
      <dgm:prSet/>
      <dgm:spPr/>
      <dgm:t>
        <a:bodyPr/>
        <a:lstStyle/>
        <a:p>
          <a:endParaRPr lang="ru-RU" sz="1400"/>
        </a:p>
      </dgm:t>
    </dgm:pt>
    <dgm:pt modelId="{9C0EADA2-149C-48FF-8F32-2323D12EBBC9}" type="pres">
      <dgm:prSet presAssocID="{39D372F6-6CF6-4918-8033-1BC3F9691F2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B16F6-A6D3-43FC-AEB1-EEEAB0B88B89}" type="pres">
      <dgm:prSet presAssocID="{E867618E-02F8-449F-A931-27ECAA20DA55}" presName="node" presStyleLbl="node1" presStyleIdx="0" presStyleCnt="8" custScaleX="395446" custLinFactNeighborY="37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9C40-0399-4452-A9F3-8080F9AF160F}" type="pres">
      <dgm:prSet presAssocID="{7E238225-B4D0-45E1-94A2-0E61FDB80787}" presName="sibTrans" presStyleLbl="sibTrans2D1" presStyleIdx="0" presStyleCnt="7"/>
      <dgm:spPr/>
      <dgm:t>
        <a:bodyPr/>
        <a:lstStyle/>
        <a:p>
          <a:endParaRPr lang="ru-RU"/>
        </a:p>
      </dgm:t>
    </dgm:pt>
    <dgm:pt modelId="{5D88CCC8-52E9-43A8-A424-C5E29132F332}" type="pres">
      <dgm:prSet presAssocID="{7E238225-B4D0-45E1-94A2-0E61FDB80787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03DA5940-40E3-49E8-828D-ED9125CEBF19}" type="pres">
      <dgm:prSet presAssocID="{CCC012FC-C02E-4187-8F9B-7842AF194D00}" presName="node" presStyleLbl="node1" presStyleIdx="1" presStyleCnt="8" custScaleX="392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46CFF-5C5A-4C70-B1B0-11E791929CEE}" type="pres">
      <dgm:prSet presAssocID="{DA343C2D-56EE-455D-8E81-ED2E1786C008}" presName="sibTrans" presStyleLbl="sibTrans2D1" presStyleIdx="1" presStyleCnt="7"/>
      <dgm:spPr/>
      <dgm:t>
        <a:bodyPr/>
        <a:lstStyle/>
        <a:p>
          <a:endParaRPr lang="ru-RU"/>
        </a:p>
      </dgm:t>
    </dgm:pt>
    <dgm:pt modelId="{8A383B2F-E65E-45A0-BA0D-D10FB2B85107}" type="pres">
      <dgm:prSet presAssocID="{DA343C2D-56EE-455D-8E81-ED2E1786C008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CC65347A-4AB2-4B35-9FB5-58FF0392AC6B}" type="pres">
      <dgm:prSet presAssocID="{2C72278B-4D02-4CAF-853A-D4C78C30AF30}" presName="node" presStyleLbl="node1" presStyleIdx="2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CFC9-941C-46C0-A2A0-3D008CFF848C}" type="pres">
      <dgm:prSet presAssocID="{81FA79B4-5645-4F05-9B6A-616C3C3CFA21}" presName="sibTrans" presStyleLbl="sibTrans2D1" presStyleIdx="2" presStyleCnt="7"/>
      <dgm:spPr/>
      <dgm:t>
        <a:bodyPr/>
        <a:lstStyle/>
        <a:p>
          <a:endParaRPr lang="ru-RU"/>
        </a:p>
      </dgm:t>
    </dgm:pt>
    <dgm:pt modelId="{E245876D-BE8E-4A5B-98FF-D77A382878C1}" type="pres">
      <dgm:prSet presAssocID="{81FA79B4-5645-4F05-9B6A-616C3C3CFA21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DE1E7980-6A43-426D-9396-2617D08F4686}" type="pres">
      <dgm:prSet presAssocID="{C2D88D82-2AB5-4C6F-A8E9-E300B6AEB433}" presName="node" presStyleLbl="node1" presStyleIdx="3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FCED-D062-43F0-9B9F-C034BF7A085D}" type="pres">
      <dgm:prSet presAssocID="{352A71F6-A0AE-4CB1-B753-76306EA99CEF}" presName="sibTrans" presStyleLbl="sibTrans2D1" presStyleIdx="3" presStyleCnt="7"/>
      <dgm:spPr/>
      <dgm:t>
        <a:bodyPr/>
        <a:lstStyle/>
        <a:p>
          <a:endParaRPr lang="ru-RU"/>
        </a:p>
      </dgm:t>
    </dgm:pt>
    <dgm:pt modelId="{1FC8FE99-A1E8-4005-8733-1D5D431EFD9A}" type="pres">
      <dgm:prSet presAssocID="{352A71F6-A0AE-4CB1-B753-76306EA99CEF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BFB100AE-6212-4BFF-80BE-C99701EAE755}" type="pres">
      <dgm:prSet presAssocID="{16963B86-9F8F-4737-BCD4-87647654D1BE}" presName="node" presStyleLbl="node1" presStyleIdx="4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1AEA8-1B19-4896-90D0-6DB3BDA02C60}" type="pres">
      <dgm:prSet presAssocID="{301BD1CB-E073-4C96-98A6-D3EC5B7FB15B}" presName="sibTrans" presStyleLbl="sibTrans2D1" presStyleIdx="4" presStyleCnt="7"/>
      <dgm:spPr/>
      <dgm:t>
        <a:bodyPr/>
        <a:lstStyle/>
        <a:p>
          <a:endParaRPr lang="ru-RU"/>
        </a:p>
      </dgm:t>
    </dgm:pt>
    <dgm:pt modelId="{A41B0DFD-A46C-44C2-A5DB-40DA13963FB1}" type="pres">
      <dgm:prSet presAssocID="{301BD1CB-E073-4C96-98A6-D3EC5B7FB15B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2D1815C2-A0A6-4567-9263-0BBE9707D85A}" type="pres">
      <dgm:prSet presAssocID="{22005D4F-2D81-404C-9481-551FF52CE3F1}" presName="node" presStyleLbl="node1" presStyleIdx="5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793502-B218-4FDD-ACCE-E8626F596D23}" type="pres">
      <dgm:prSet presAssocID="{6943EBAA-FF00-487E-A4DF-AD1E1D8440F5}" presName="sibTrans" presStyleLbl="sibTrans2D1" presStyleIdx="5" presStyleCnt="7"/>
      <dgm:spPr/>
      <dgm:t>
        <a:bodyPr/>
        <a:lstStyle/>
        <a:p>
          <a:endParaRPr lang="ru-RU"/>
        </a:p>
      </dgm:t>
    </dgm:pt>
    <dgm:pt modelId="{4CB63727-8067-4639-A5B4-2981C9F112E6}" type="pres">
      <dgm:prSet presAssocID="{6943EBAA-FF00-487E-A4DF-AD1E1D8440F5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6919E8B1-F313-42B5-B9B6-46658715C2BA}" type="pres">
      <dgm:prSet presAssocID="{7BDC1067-4078-4868-A78B-D775CEB0F2F1}" presName="node" presStyleLbl="node1" presStyleIdx="6" presStyleCnt="8" custScaleX="392435" custScaleY="219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E41DFA-D7EF-44CB-8544-343E897DA680}" type="pres">
      <dgm:prSet presAssocID="{A01F70D7-93C6-4DD7-9831-6B0FB41150C3}" presName="sibTrans" presStyleLbl="sibTrans2D1" presStyleIdx="6" presStyleCnt="7"/>
      <dgm:spPr/>
      <dgm:t>
        <a:bodyPr/>
        <a:lstStyle/>
        <a:p>
          <a:endParaRPr lang="ru-RU"/>
        </a:p>
      </dgm:t>
    </dgm:pt>
    <dgm:pt modelId="{F1E8366A-A141-458C-B944-4E47CCE69399}" type="pres">
      <dgm:prSet presAssocID="{A01F70D7-93C6-4DD7-9831-6B0FB41150C3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0BE7200E-EF02-462E-8CA9-D37A23463370}" type="pres">
      <dgm:prSet presAssocID="{F769E2C0-58C7-405C-990B-F9841370DD55}" presName="node" presStyleLbl="node1" presStyleIdx="7" presStyleCnt="8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771BE8-BD59-421D-9BFC-38776F2955DA}" type="presOf" srcId="{352A71F6-A0AE-4CB1-B753-76306EA99CEF}" destId="{E140FCED-D062-43F0-9B9F-C034BF7A085D}" srcOrd="0" destOrd="0" presId="urn:microsoft.com/office/officeart/2005/8/layout/process2"/>
    <dgm:cxn modelId="{9BC72ABB-A1F2-4915-977A-11F2F01B6F80}" type="presOf" srcId="{7E238225-B4D0-45E1-94A2-0E61FDB80787}" destId="{5D88CCC8-52E9-43A8-A424-C5E29132F332}" srcOrd="1" destOrd="0" presId="urn:microsoft.com/office/officeart/2005/8/layout/process2"/>
    <dgm:cxn modelId="{CD7CB22E-1CD3-4121-B8D5-6EB45D324CB9}" srcId="{39D372F6-6CF6-4918-8033-1BC3F9691F2B}" destId="{16963B86-9F8F-4737-BCD4-87647654D1BE}" srcOrd="4" destOrd="0" parTransId="{4687F22A-FE4A-4299-9CFD-2C874989654A}" sibTransId="{301BD1CB-E073-4C96-98A6-D3EC5B7FB15B}"/>
    <dgm:cxn modelId="{90F67D65-A546-44A5-9ADF-151E4184094F}" type="presOf" srcId="{F769E2C0-58C7-405C-990B-F9841370DD55}" destId="{0BE7200E-EF02-462E-8CA9-D37A23463370}" srcOrd="0" destOrd="0" presId="urn:microsoft.com/office/officeart/2005/8/layout/process2"/>
    <dgm:cxn modelId="{570CFBB6-5AEA-480E-8203-31DA50910316}" srcId="{39D372F6-6CF6-4918-8033-1BC3F9691F2B}" destId="{7BDC1067-4078-4868-A78B-D775CEB0F2F1}" srcOrd="6" destOrd="0" parTransId="{0A645C82-F89D-4907-8F6F-E2AC373EEE65}" sibTransId="{A01F70D7-93C6-4DD7-9831-6B0FB41150C3}"/>
    <dgm:cxn modelId="{76794E68-BD86-48E6-81EB-F54BC9635504}" type="presOf" srcId="{7BDC1067-4078-4868-A78B-D775CEB0F2F1}" destId="{6919E8B1-F313-42B5-B9B6-46658715C2BA}" srcOrd="0" destOrd="0" presId="urn:microsoft.com/office/officeart/2005/8/layout/process2"/>
    <dgm:cxn modelId="{FAD7B019-4F6B-48D5-AAE5-2FAF169127A8}" type="presOf" srcId="{CCC012FC-C02E-4187-8F9B-7842AF194D00}" destId="{03DA5940-40E3-49E8-828D-ED9125CEBF19}" srcOrd="0" destOrd="0" presId="urn:microsoft.com/office/officeart/2005/8/layout/process2"/>
    <dgm:cxn modelId="{600C7D75-4EB3-4162-A6E5-6BFC1D48A322}" type="presOf" srcId="{6943EBAA-FF00-487E-A4DF-AD1E1D8440F5}" destId="{4CB63727-8067-4639-A5B4-2981C9F112E6}" srcOrd="1" destOrd="0" presId="urn:microsoft.com/office/officeart/2005/8/layout/process2"/>
    <dgm:cxn modelId="{2A76C2B5-02CB-4BBD-8C8F-AE3808F0E878}" type="presOf" srcId="{39D372F6-6CF6-4918-8033-1BC3F9691F2B}" destId="{9C0EADA2-149C-48FF-8F32-2323D12EBBC9}" srcOrd="0" destOrd="0" presId="urn:microsoft.com/office/officeart/2005/8/layout/process2"/>
    <dgm:cxn modelId="{ABEBF01C-748A-4127-BA5E-60CCA6D8E5ED}" type="presOf" srcId="{7E238225-B4D0-45E1-94A2-0E61FDB80787}" destId="{C4349C40-0399-4452-A9F3-8080F9AF160F}" srcOrd="0" destOrd="0" presId="urn:microsoft.com/office/officeart/2005/8/layout/process2"/>
    <dgm:cxn modelId="{84788049-9799-42EF-A655-65EE3400B3B7}" srcId="{39D372F6-6CF6-4918-8033-1BC3F9691F2B}" destId="{CCC012FC-C02E-4187-8F9B-7842AF194D00}" srcOrd="1" destOrd="0" parTransId="{CA04117B-E3DF-4644-B701-DDDAF5918465}" sibTransId="{DA343C2D-56EE-455D-8E81-ED2E1786C008}"/>
    <dgm:cxn modelId="{453D4418-1BE6-4680-92DC-1D24EE4DFA84}" type="presOf" srcId="{2C72278B-4D02-4CAF-853A-D4C78C30AF30}" destId="{CC65347A-4AB2-4B35-9FB5-58FF0392AC6B}" srcOrd="0" destOrd="0" presId="urn:microsoft.com/office/officeart/2005/8/layout/process2"/>
    <dgm:cxn modelId="{751743ED-0D7A-4920-A6B5-FF8FEC5A84C9}" type="presOf" srcId="{81FA79B4-5645-4F05-9B6A-616C3C3CFA21}" destId="{1A33CFC9-941C-46C0-A2A0-3D008CFF848C}" srcOrd="0" destOrd="0" presId="urn:microsoft.com/office/officeart/2005/8/layout/process2"/>
    <dgm:cxn modelId="{BD8559B6-977C-4CEA-88BE-B43A8A6B574B}" type="presOf" srcId="{301BD1CB-E073-4C96-98A6-D3EC5B7FB15B}" destId="{33C1AEA8-1B19-4896-90D0-6DB3BDA02C60}" srcOrd="0" destOrd="0" presId="urn:microsoft.com/office/officeart/2005/8/layout/process2"/>
    <dgm:cxn modelId="{DD0B63FC-C4D7-45F9-8547-0EFCC312379F}" type="presOf" srcId="{DA343C2D-56EE-455D-8E81-ED2E1786C008}" destId="{8A383B2F-E65E-45A0-BA0D-D10FB2B85107}" srcOrd="1" destOrd="0" presId="urn:microsoft.com/office/officeart/2005/8/layout/process2"/>
    <dgm:cxn modelId="{37C58D3D-AC0D-4364-A0B2-E7E0B716E8DA}" type="presOf" srcId="{E867618E-02F8-449F-A931-27ECAA20DA55}" destId="{963B16F6-A6D3-43FC-AEB1-EEEAB0B88B89}" srcOrd="0" destOrd="0" presId="urn:microsoft.com/office/officeart/2005/8/layout/process2"/>
    <dgm:cxn modelId="{BEE6E1A7-BAE5-4D8D-B1D3-60B854CAE349}" type="presOf" srcId="{A01F70D7-93C6-4DD7-9831-6B0FB41150C3}" destId="{F1E8366A-A141-458C-B944-4E47CCE69399}" srcOrd="1" destOrd="0" presId="urn:microsoft.com/office/officeart/2005/8/layout/process2"/>
    <dgm:cxn modelId="{4B70C632-1B28-43D2-BB26-FDF507B5B7FA}" type="presOf" srcId="{352A71F6-A0AE-4CB1-B753-76306EA99CEF}" destId="{1FC8FE99-A1E8-4005-8733-1D5D431EFD9A}" srcOrd="1" destOrd="0" presId="urn:microsoft.com/office/officeart/2005/8/layout/process2"/>
    <dgm:cxn modelId="{D54F0E81-B7E0-4DCB-8F35-86A48BDEAB26}" srcId="{39D372F6-6CF6-4918-8033-1BC3F9691F2B}" destId="{F769E2C0-58C7-405C-990B-F9841370DD55}" srcOrd="7" destOrd="0" parTransId="{D779494B-4E12-4756-8A2E-AAEBDD0358AB}" sibTransId="{CE40B0EB-A35E-49E0-9B6D-BBDBBC0A1AD9}"/>
    <dgm:cxn modelId="{075EBED2-6404-4854-930D-DBBD0D37E7F1}" type="presOf" srcId="{A01F70D7-93C6-4DD7-9831-6B0FB41150C3}" destId="{1EE41DFA-D7EF-44CB-8544-343E897DA680}" srcOrd="0" destOrd="0" presId="urn:microsoft.com/office/officeart/2005/8/layout/process2"/>
    <dgm:cxn modelId="{2F6480FE-6DAC-408B-A015-D7274E1F64A2}" srcId="{39D372F6-6CF6-4918-8033-1BC3F9691F2B}" destId="{22005D4F-2D81-404C-9481-551FF52CE3F1}" srcOrd="5" destOrd="0" parTransId="{BD48E1C8-5C84-4530-AFDF-5194586D9533}" sibTransId="{6943EBAA-FF00-487E-A4DF-AD1E1D8440F5}"/>
    <dgm:cxn modelId="{5DCE01F8-2F17-4C5B-82F8-FC3373CF46C6}" type="presOf" srcId="{16963B86-9F8F-4737-BCD4-87647654D1BE}" destId="{BFB100AE-6212-4BFF-80BE-C99701EAE755}" srcOrd="0" destOrd="0" presId="urn:microsoft.com/office/officeart/2005/8/layout/process2"/>
    <dgm:cxn modelId="{F609CBF9-92BC-44C5-99EF-BEAFFC688C55}" srcId="{39D372F6-6CF6-4918-8033-1BC3F9691F2B}" destId="{2C72278B-4D02-4CAF-853A-D4C78C30AF30}" srcOrd="2" destOrd="0" parTransId="{EA631EB1-8712-474E-AB38-279EB20B7227}" sibTransId="{81FA79B4-5645-4F05-9B6A-616C3C3CFA21}"/>
    <dgm:cxn modelId="{645CF1EB-CEEE-4739-8B1E-929F98474AD8}" type="presOf" srcId="{22005D4F-2D81-404C-9481-551FF52CE3F1}" destId="{2D1815C2-A0A6-4567-9263-0BBE9707D85A}" srcOrd="0" destOrd="0" presId="urn:microsoft.com/office/officeart/2005/8/layout/process2"/>
    <dgm:cxn modelId="{9152ECD5-65DD-4FAC-80C8-28E4F35133BA}" srcId="{39D372F6-6CF6-4918-8033-1BC3F9691F2B}" destId="{E867618E-02F8-449F-A931-27ECAA20DA55}" srcOrd="0" destOrd="0" parTransId="{CCDC90D6-F714-4040-A999-4B7FFF7AE761}" sibTransId="{7E238225-B4D0-45E1-94A2-0E61FDB80787}"/>
    <dgm:cxn modelId="{1B9A9859-639A-4F8D-8797-A26C88810AD5}" type="presOf" srcId="{C2D88D82-2AB5-4C6F-A8E9-E300B6AEB433}" destId="{DE1E7980-6A43-426D-9396-2617D08F4686}" srcOrd="0" destOrd="0" presId="urn:microsoft.com/office/officeart/2005/8/layout/process2"/>
    <dgm:cxn modelId="{1F53C19B-3AF6-47E5-9CD0-C00B9CBE59EC}" type="presOf" srcId="{6943EBAA-FF00-487E-A4DF-AD1E1D8440F5}" destId="{9E793502-B218-4FDD-ACCE-E8626F596D23}" srcOrd="0" destOrd="0" presId="urn:microsoft.com/office/officeart/2005/8/layout/process2"/>
    <dgm:cxn modelId="{9881E7F1-7CD7-46B9-BD54-C17D7EA3BC59}" type="presOf" srcId="{DA343C2D-56EE-455D-8E81-ED2E1786C008}" destId="{F2646CFF-5C5A-4C70-B1B0-11E791929CEE}" srcOrd="0" destOrd="0" presId="urn:microsoft.com/office/officeart/2005/8/layout/process2"/>
    <dgm:cxn modelId="{9D0F991A-28FD-4731-936C-8AEB49EADDDA}" type="presOf" srcId="{301BD1CB-E073-4C96-98A6-D3EC5B7FB15B}" destId="{A41B0DFD-A46C-44C2-A5DB-40DA13963FB1}" srcOrd="1" destOrd="0" presId="urn:microsoft.com/office/officeart/2005/8/layout/process2"/>
    <dgm:cxn modelId="{70441B9F-D9D7-4A7F-9B6B-5B2BDC1A493C}" srcId="{39D372F6-6CF6-4918-8033-1BC3F9691F2B}" destId="{C2D88D82-2AB5-4C6F-A8E9-E300B6AEB433}" srcOrd="3" destOrd="0" parTransId="{EE123615-E0DE-4778-A5AC-76DE1444E10F}" sibTransId="{352A71F6-A0AE-4CB1-B753-76306EA99CEF}"/>
    <dgm:cxn modelId="{532E40AF-67E3-41C7-89C7-031D354C5F14}" type="presOf" srcId="{81FA79B4-5645-4F05-9B6A-616C3C3CFA21}" destId="{E245876D-BE8E-4A5B-98FF-D77A382878C1}" srcOrd="1" destOrd="0" presId="urn:microsoft.com/office/officeart/2005/8/layout/process2"/>
    <dgm:cxn modelId="{534FACD3-F7F2-482C-B5A4-F2805C769886}" type="presParOf" srcId="{9C0EADA2-149C-48FF-8F32-2323D12EBBC9}" destId="{963B16F6-A6D3-43FC-AEB1-EEEAB0B88B89}" srcOrd="0" destOrd="0" presId="urn:microsoft.com/office/officeart/2005/8/layout/process2"/>
    <dgm:cxn modelId="{EF57F32F-A0BA-4A07-B869-787B7949D14D}" type="presParOf" srcId="{9C0EADA2-149C-48FF-8F32-2323D12EBBC9}" destId="{C4349C40-0399-4452-A9F3-8080F9AF160F}" srcOrd="1" destOrd="0" presId="urn:microsoft.com/office/officeart/2005/8/layout/process2"/>
    <dgm:cxn modelId="{9B7DC514-07A7-4723-8701-718874EF674B}" type="presParOf" srcId="{C4349C40-0399-4452-A9F3-8080F9AF160F}" destId="{5D88CCC8-52E9-43A8-A424-C5E29132F332}" srcOrd="0" destOrd="0" presId="urn:microsoft.com/office/officeart/2005/8/layout/process2"/>
    <dgm:cxn modelId="{9FF63508-10F0-4DD1-9CC4-DBDB06AFEEC3}" type="presParOf" srcId="{9C0EADA2-149C-48FF-8F32-2323D12EBBC9}" destId="{03DA5940-40E3-49E8-828D-ED9125CEBF19}" srcOrd="2" destOrd="0" presId="urn:microsoft.com/office/officeart/2005/8/layout/process2"/>
    <dgm:cxn modelId="{BD9FACC6-FBC8-42CD-953A-D392178D6FC0}" type="presParOf" srcId="{9C0EADA2-149C-48FF-8F32-2323D12EBBC9}" destId="{F2646CFF-5C5A-4C70-B1B0-11E791929CEE}" srcOrd="3" destOrd="0" presId="urn:microsoft.com/office/officeart/2005/8/layout/process2"/>
    <dgm:cxn modelId="{C3FF8ED0-2FCD-4341-B14F-83DA5056A77A}" type="presParOf" srcId="{F2646CFF-5C5A-4C70-B1B0-11E791929CEE}" destId="{8A383B2F-E65E-45A0-BA0D-D10FB2B85107}" srcOrd="0" destOrd="0" presId="urn:microsoft.com/office/officeart/2005/8/layout/process2"/>
    <dgm:cxn modelId="{FC28754C-8278-4BE2-B6E6-FBA5408159B3}" type="presParOf" srcId="{9C0EADA2-149C-48FF-8F32-2323D12EBBC9}" destId="{CC65347A-4AB2-4B35-9FB5-58FF0392AC6B}" srcOrd="4" destOrd="0" presId="urn:microsoft.com/office/officeart/2005/8/layout/process2"/>
    <dgm:cxn modelId="{8AB7340A-8B45-4575-9ACA-3410B220F76B}" type="presParOf" srcId="{9C0EADA2-149C-48FF-8F32-2323D12EBBC9}" destId="{1A33CFC9-941C-46C0-A2A0-3D008CFF848C}" srcOrd="5" destOrd="0" presId="urn:microsoft.com/office/officeart/2005/8/layout/process2"/>
    <dgm:cxn modelId="{4C5B79A5-D8FE-49D3-A2B6-26964118D7FA}" type="presParOf" srcId="{1A33CFC9-941C-46C0-A2A0-3D008CFF848C}" destId="{E245876D-BE8E-4A5B-98FF-D77A382878C1}" srcOrd="0" destOrd="0" presId="urn:microsoft.com/office/officeart/2005/8/layout/process2"/>
    <dgm:cxn modelId="{62962262-D2E7-49B2-9DF8-781FA3C9C35E}" type="presParOf" srcId="{9C0EADA2-149C-48FF-8F32-2323D12EBBC9}" destId="{DE1E7980-6A43-426D-9396-2617D08F4686}" srcOrd="6" destOrd="0" presId="urn:microsoft.com/office/officeart/2005/8/layout/process2"/>
    <dgm:cxn modelId="{3AD7E1AC-837D-40F3-B6C1-5389BE57D22A}" type="presParOf" srcId="{9C0EADA2-149C-48FF-8F32-2323D12EBBC9}" destId="{E140FCED-D062-43F0-9B9F-C034BF7A085D}" srcOrd="7" destOrd="0" presId="urn:microsoft.com/office/officeart/2005/8/layout/process2"/>
    <dgm:cxn modelId="{BA890669-B489-4AF8-B28C-81B1497AFBDE}" type="presParOf" srcId="{E140FCED-D062-43F0-9B9F-C034BF7A085D}" destId="{1FC8FE99-A1E8-4005-8733-1D5D431EFD9A}" srcOrd="0" destOrd="0" presId="urn:microsoft.com/office/officeart/2005/8/layout/process2"/>
    <dgm:cxn modelId="{598633CF-1811-48B9-B478-FB336718EC52}" type="presParOf" srcId="{9C0EADA2-149C-48FF-8F32-2323D12EBBC9}" destId="{BFB100AE-6212-4BFF-80BE-C99701EAE755}" srcOrd="8" destOrd="0" presId="urn:microsoft.com/office/officeart/2005/8/layout/process2"/>
    <dgm:cxn modelId="{B00AB200-A8C7-469D-BDAC-C7846A3400B2}" type="presParOf" srcId="{9C0EADA2-149C-48FF-8F32-2323D12EBBC9}" destId="{33C1AEA8-1B19-4896-90D0-6DB3BDA02C60}" srcOrd="9" destOrd="0" presId="urn:microsoft.com/office/officeart/2005/8/layout/process2"/>
    <dgm:cxn modelId="{409580BD-0D03-4A82-A950-92D303AA87E7}" type="presParOf" srcId="{33C1AEA8-1B19-4896-90D0-6DB3BDA02C60}" destId="{A41B0DFD-A46C-44C2-A5DB-40DA13963FB1}" srcOrd="0" destOrd="0" presId="urn:microsoft.com/office/officeart/2005/8/layout/process2"/>
    <dgm:cxn modelId="{8F38B164-19B1-4500-8F45-F964381223FD}" type="presParOf" srcId="{9C0EADA2-149C-48FF-8F32-2323D12EBBC9}" destId="{2D1815C2-A0A6-4567-9263-0BBE9707D85A}" srcOrd="10" destOrd="0" presId="urn:microsoft.com/office/officeart/2005/8/layout/process2"/>
    <dgm:cxn modelId="{A68E13FE-6E22-40A9-89EE-1507F4CE464D}" type="presParOf" srcId="{9C0EADA2-149C-48FF-8F32-2323D12EBBC9}" destId="{9E793502-B218-4FDD-ACCE-E8626F596D23}" srcOrd="11" destOrd="0" presId="urn:microsoft.com/office/officeart/2005/8/layout/process2"/>
    <dgm:cxn modelId="{D8DEAA4B-27FE-4BA2-B176-169F7924E819}" type="presParOf" srcId="{9E793502-B218-4FDD-ACCE-E8626F596D23}" destId="{4CB63727-8067-4639-A5B4-2981C9F112E6}" srcOrd="0" destOrd="0" presId="urn:microsoft.com/office/officeart/2005/8/layout/process2"/>
    <dgm:cxn modelId="{7491DA06-C135-4A87-A05C-8AE77EBBB458}" type="presParOf" srcId="{9C0EADA2-149C-48FF-8F32-2323D12EBBC9}" destId="{6919E8B1-F313-42B5-B9B6-46658715C2BA}" srcOrd="12" destOrd="0" presId="urn:microsoft.com/office/officeart/2005/8/layout/process2"/>
    <dgm:cxn modelId="{36D5E9F5-6BB4-4CF8-BFEA-4FB34FBAC314}" type="presParOf" srcId="{9C0EADA2-149C-48FF-8F32-2323D12EBBC9}" destId="{1EE41DFA-D7EF-44CB-8544-343E897DA680}" srcOrd="13" destOrd="0" presId="urn:microsoft.com/office/officeart/2005/8/layout/process2"/>
    <dgm:cxn modelId="{5833A88A-FDB1-47B1-A112-54D857278FF0}" type="presParOf" srcId="{1EE41DFA-D7EF-44CB-8544-343E897DA680}" destId="{F1E8366A-A141-458C-B944-4E47CCE69399}" srcOrd="0" destOrd="0" presId="urn:microsoft.com/office/officeart/2005/8/layout/process2"/>
    <dgm:cxn modelId="{31AC0B5F-1D51-4127-82D0-8004D558CF16}" type="presParOf" srcId="{9C0EADA2-149C-48FF-8F32-2323D12EBBC9}" destId="{0BE7200E-EF02-462E-8CA9-D37A23463370}" srcOrd="1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D372F6-6CF6-4918-8033-1BC3F9691F2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7618E-02F8-449F-A931-27ECAA20DA5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400" dirty="0"/>
        </a:p>
      </dgm:t>
    </dgm:pt>
    <dgm:pt modelId="{CCDC90D6-F714-4040-A999-4B7FFF7AE761}" type="parTrans" cxnId="{9152ECD5-65DD-4FAC-80C8-28E4F35133BA}">
      <dgm:prSet/>
      <dgm:spPr/>
      <dgm:t>
        <a:bodyPr/>
        <a:lstStyle/>
        <a:p>
          <a:endParaRPr lang="ru-RU" sz="1400"/>
        </a:p>
      </dgm:t>
    </dgm:pt>
    <dgm:pt modelId="{7E238225-B4D0-45E1-94A2-0E61FDB80787}" type="sibTrans" cxnId="{9152ECD5-65DD-4FAC-80C8-28E4F35133BA}">
      <dgm:prSet custT="1"/>
      <dgm:spPr/>
      <dgm:t>
        <a:bodyPr/>
        <a:lstStyle/>
        <a:p>
          <a:endParaRPr lang="ru-RU" sz="1400"/>
        </a:p>
      </dgm:t>
    </dgm:pt>
    <dgm:pt modelId="{2C72278B-4D02-4CAF-853A-D4C78C30AF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/>
            <a:t>розчиняють в 79 частинах води, </a:t>
          </a:r>
          <a:endParaRPr lang="ru-RU" sz="1400" dirty="0"/>
        </a:p>
      </dgm:t>
    </dgm:pt>
    <dgm:pt modelId="{EA631EB1-8712-474E-AB38-279EB20B7227}" type="parTrans" cxnId="{F609CBF9-92BC-44C5-99EF-BEAFFC688C55}">
      <dgm:prSet/>
      <dgm:spPr/>
      <dgm:t>
        <a:bodyPr/>
        <a:lstStyle/>
        <a:p>
          <a:endParaRPr lang="ru-RU" sz="1400"/>
        </a:p>
      </dgm:t>
    </dgm:pt>
    <dgm:pt modelId="{81FA79B4-5645-4F05-9B6A-616C3C3CFA21}" type="sibTrans" cxnId="{F609CBF9-92BC-44C5-99EF-BEAFFC688C55}">
      <dgm:prSet custT="1"/>
      <dgm:spPr/>
      <dgm:t>
        <a:bodyPr/>
        <a:lstStyle/>
        <a:p>
          <a:endParaRPr lang="ru-RU" sz="1400"/>
        </a:p>
      </dgm:t>
    </dgm:pt>
    <dgm:pt modelId="{C2D88D82-2AB5-4C6F-A8E9-E300B6AEB4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/>
            <a:t>додають 20 частин спирту етилового 86% (по масі) і </a:t>
          </a:r>
          <a:endParaRPr lang="ru-RU" sz="1400"/>
        </a:p>
      </dgm:t>
    </dgm:pt>
    <dgm:pt modelId="{EE123615-E0DE-4778-A5AC-76DE1444E10F}" type="parTrans" cxnId="{70441B9F-D9D7-4A7F-9B6B-5B2BDC1A493C}">
      <dgm:prSet/>
      <dgm:spPr/>
      <dgm:t>
        <a:bodyPr/>
        <a:lstStyle/>
        <a:p>
          <a:endParaRPr lang="ru-RU" sz="1400"/>
        </a:p>
      </dgm:t>
    </dgm:pt>
    <dgm:pt modelId="{352A71F6-A0AE-4CB1-B753-76306EA99CEF}" type="sibTrans" cxnId="{70441B9F-D9D7-4A7F-9B6B-5B2BDC1A493C}">
      <dgm:prSet custT="1"/>
      <dgm:spPr/>
      <dgm:t>
        <a:bodyPr/>
        <a:lstStyle/>
        <a:p>
          <a:endParaRPr lang="ru-RU" sz="1400"/>
        </a:p>
      </dgm:t>
    </dgm:pt>
    <dgm:pt modelId="{16963B86-9F8F-4737-BCD4-87647654D1B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/>
            <a:t>струшують </a:t>
          </a:r>
          <a:endParaRPr lang="ru-RU" sz="1400" dirty="0"/>
        </a:p>
      </dgm:t>
    </dgm:pt>
    <dgm:pt modelId="{4687F22A-FE4A-4299-9CFD-2C874989654A}" type="parTrans" cxnId="{CD7CB22E-1CD3-4121-B8D5-6EB45D324CB9}">
      <dgm:prSet/>
      <dgm:spPr/>
      <dgm:t>
        <a:bodyPr/>
        <a:lstStyle/>
        <a:p>
          <a:endParaRPr lang="ru-RU" sz="1400"/>
        </a:p>
      </dgm:t>
    </dgm:pt>
    <dgm:pt modelId="{301BD1CB-E073-4C96-98A6-D3EC5B7FB15B}" type="sibTrans" cxnId="{CD7CB22E-1CD3-4121-B8D5-6EB45D324CB9}">
      <dgm:prSet custT="1"/>
      <dgm:spPr/>
      <dgm:t>
        <a:bodyPr/>
        <a:lstStyle/>
        <a:p>
          <a:endParaRPr lang="ru-RU" sz="1400"/>
        </a:p>
      </dgm:t>
    </dgm:pt>
    <dgm:pt modelId="{22005D4F-2D81-404C-9481-551FF52CE3F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1400" dirty="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400" dirty="0"/>
        </a:p>
      </dgm:t>
    </dgm:pt>
    <dgm:pt modelId="{BD48E1C8-5C84-4530-AFDF-5194586D9533}" type="parTrans" cxnId="{2F6480FE-6DAC-408B-A015-D7274E1F64A2}">
      <dgm:prSet/>
      <dgm:spPr/>
      <dgm:t>
        <a:bodyPr/>
        <a:lstStyle/>
        <a:p>
          <a:endParaRPr lang="ru-RU" sz="1400"/>
        </a:p>
      </dgm:t>
    </dgm:pt>
    <dgm:pt modelId="{6943EBAA-FF00-487E-A4DF-AD1E1D8440F5}" type="sibTrans" cxnId="{2F6480FE-6DAC-408B-A015-D7274E1F64A2}">
      <dgm:prSet/>
      <dgm:spPr/>
      <dgm:t>
        <a:bodyPr/>
        <a:lstStyle/>
        <a:p>
          <a:endParaRPr lang="ru-RU" sz="1400"/>
        </a:p>
      </dgm:t>
    </dgm:pt>
    <dgm:pt modelId="{CCC012FC-C02E-4187-8F9B-7842AF194D0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400" dirty="0"/>
            <a:t>1 частина </a:t>
          </a:r>
          <a:r>
            <a:rPr lang="uk-UA" sz="1400" dirty="0" err="1"/>
            <a:t>тритурації</a:t>
          </a:r>
          <a:r>
            <a:rPr lang="uk-UA" sz="1400" dirty="0"/>
            <a:t> субстанції третього сотенного розведення (С3)</a:t>
          </a:r>
        </a:p>
      </dgm:t>
    </dgm:pt>
    <dgm:pt modelId="{CA04117B-E3DF-4644-B701-DDDAF5918465}" type="parTrans" cxnId="{84788049-9799-42EF-A655-65EE3400B3B7}">
      <dgm:prSet/>
      <dgm:spPr/>
      <dgm:t>
        <a:bodyPr/>
        <a:lstStyle/>
        <a:p>
          <a:endParaRPr lang="ru-RU" sz="1400"/>
        </a:p>
      </dgm:t>
    </dgm:pt>
    <dgm:pt modelId="{DA343C2D-56EE-455D-8E81-ED2E1786C008}" type="sibTrans" cxnId="{84788049-9799-42EF-A655-65EE3400B3B7}">
      <dgm:prSet custT="1"/>
      <dgm:spPr/>
      <dgm:t>
        <a:bodyPr/>
        <a:lstStyle/>
        <a:p>
          <a:endParaRPr lang="ru-RU" sz="1400"/>
        </a:p>
      </dgm:t>
    </dgm:pt>
    <dgm:pt modelId="{9C0EADA2-149C-48FF-8F32-2323D12EBBC9}" type="pres">
      <dgm:prSet presAssocID="{39D372F6-6CF6-4918-8033-1BC3F9691F2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B16F6-A6D3-43FC-AEB1-EEEAB0B88B89}" type="pres">
      <dgm:prSet presAssocID="{E867618E-02F8-449F-A931-27ECAA20DA55}" presName="node" presStyleLbl="node1" presStyleIdx="0" presStyleCnt="6" custScaleX="395446" custLinFactNeighborX="-60853" custLinFactNeighborY="-13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9C40-0399-4452-A9F3-8080F9AF160F}" type="pres">
      <dgm:prSet presAssocID="{7E238225-B4D0-45E1-94A2-0E61FDB80787}" presName="sibTrans" presStyleLbl="sibTrans2D1" presStyleIdx="0" presStyleCnt="5"/>
      <dgm:spPr/>
      <dgm:t>
        <a:bodyPr/>
        <a:lstStyle/>
        <a:p>
          <a:endParaRPr lang="ru-RU"/>
        </a:p>
      </dgm:t>
    </dgm:pt>
    <dgm:pt modelId="{5D88CCC8-52E9-43A8-A424-C5E29132F332}" type="pres">
      <dgm:prSet presAssocID="{7E238225-B4D0-45E1-94A2-0E61FDB80787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03DA5940-40E3-49E8-828D-ED9125CEBF19}" type="pres">
      <dgm:prSet presAssocID="{CCC012FC-C02E-4187-8F9B-7842AF194D00}" presName="node" presStyleLbl="node1" presStyleIdx="1" presStyleCnt="6" custScaleX="392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46CFF-5C5A-4C70-B1B0-11E791929CEE}" type="pres">
      <dgm:prSet presAssocID="{DA343C2D-56EE-455D-8E81-ED2E1786C008}" presName="sibTrans" presStyleLbl="sibTrans2D1" presStyleIdx="1" presStyleCnt="5"/>
      <dgm:spPr/>
      <dgm:t>
        <a:bodyPr/>
        <a:lstStyle/>
        <a:p>
          <a:endParaRPr lang="ru-RU"/>
        </a:p>
      </dgm:t>
    </dgm:pt>
    <dgm:pt modelId="{8A383B2F-E65E-45A0-BA0D-D10FB2B85107}" type="pres">
      <dgm:prSet presAssocID="{DA343C2D-56EE-455D-8E81-ED2E1786C008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CC65347A-4AB2-4B35-9FB5-58FF0392AC6B}" type="pres">
      <dgm:prSet presAssocID="{2C72278B-4D02-4CAF-853A-D4C78C30AF30}" presName="node" presStyleLbl="node1" presStyleIdx="2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CFC9-941C-46C0-A2A0-3D008CFF848C}" type="pres">
      <dgm:prSet presAssocID="{81FA79B4-5645-4F05-9B6A-616C3C3CFA21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245876D-BE8E-4A5B-98FF-D77A382878C1}" type="pres">
      <dgm:prSet presAssocID="{81FA79B4-5645-4F05-9B6A-616C3C3CFA21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DE1E7980-6A43-426D-9396-2617D08F4686}" type="pres">
      <dgm:prSet presAssocID="{C2D88D82-2AB5-4C6F-A8E9-E300B6AEB433}" presName="node" presStyleLbl="node1" presStyleIdx="3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FCED-D062-43F0-9B9F-C034BF7A085D}" type="pres">
      <dgm:prSet presAssocID="{352A71F6-A0AE-4CB1-B753-76306EA99CEF}" presName="sibTrans" presStyleLbl="sibTrans2D1" presStyleIdx="3" presStyleCnt="5"/>
      <dgm:spPr/>
      <dgm:t>
        <a:bodyPr/>
        <a:lstStyle/>
        <a:p>
          <a:endParaRPr lang="ru-RU"/>
        </a:p>
      </dgm:t>
    </dgm:pt>
    <dgm:pt modelId="{1FC8FE99-A1E8-4005-8733-1D5D431EFD9A}" type="pres">
      <dgm:prSet presAssocID="{352A71F6-A0AE-4CB1-B753-76306EA99CEF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BFB100AE-6212-4BFF-80BE-C99701EAE755}" type="pres">
      <dgm:prSet presAssocID="{16963B86-9F8F-4737-BCD4-87647654D1BE}" presName="node" presStyleLbl="node1" presStyleIdx="4" presStyleCnt="6" custScaleX="395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1AEA8-1B19-4896-90D0-6DB3BDA02C60}" type="pres">
      <dgm:prSet presAssocID="{301BD1CB-E073-4C96-98A6-D3EC5B7FB15B}" presName="sibTrans" presStyleLbl="sibTrans2D1" presStyleIdx="4" presStyleCnt="5"/>
      <dgm:spPr/>
      <dgm:t>
        <a:bodyPr/>
        <a:lstStyle/>
        <a:p>
          <a:endParaRPr lang="ru-RU"/>
        </a:p>
      </dgm:t>
    </dgm:pt>
    <dgm:pt modelId="{A41B0DFD-A46C-44C2-A5DB-40DA13963FB1}" type="pres">
      <dgm:prSet presAssocID="{301BD1CB-E073-4C96-98A6-D3EC5B7FB15B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2D1815C2-A0A6-4567-9263-0BBE9707D85A}" type="pres">
      <dgm:prSet presAssocID="{22005D4F-2D81-404C-9481-551FF52CE3F1}" presName="node" presStyleLbl="node1" presStyleIdx="5" presStyleCnt="6" custScaleX="392435" custScaleY="1827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C72ABB-A1F2-4915-977A-11F2F01B6F80}" type="presOf" srcId="{7E238225-B4D0-45E1-94A2-0E61FDB80787}" destId="{5D88CCC8-52E9-43A8-A424-C5E29132F332}" srcOrd="1" destOrd="0" presId="urn:microsoft.com/office/officeart/2005/8/layout/process2"/>
    <dgm:cxn modelId="{DD0B63FC-C4D7-45F9-8547-0EFCC312379F}" type="presOf" srcId="{DA343C2D-56EE-455D-8E81-ED2E1786C008}" destId="{8A383B2F-E65E-45A0-BA0D-D10FB2B85107}" srcOrd="1" destOrd="0" presId="urn:microsoft.com/office/officeart/2005/8/layout/process2"/>
    <dgm:cxn modelId="{CD7CB22E-1CD3-4121-B8D5-6EB45D324CB9}" srcId="{39D372F6-6CF6-4918-8033-1BC3F9691F2B}" destId="{16963B86-9F8F-4737-BCD4-87647654D1BE}" srcOrd="4" destOrd="0" parTransId="{4687F22A-FE4A-4299-9CFD-2C874989654A}" sibTransId="{301BD1CB-E073-4C96-98A6-D3EC5B7FB15B}"/>
    <dgm:cxn modelId="{645CF1EB-CEEE-4739-8B1E-929F98474AD8}" type="presOf" srcId="{22005D4F-2D81-404C-9481-551FF52CE3F1}" destId="{2D1815C2-A0A6-4567-9263-0BBE9707D85A}" srcOrd="0" destOrd="0" presId="urn:microsoft.com/office/officeart/2005/8/layout/process2"/>
    <dgm:cxn modelId="{453D4418-1BE6-4680-92DC-1D24EE4DFA84}" type="presOf" srcId="{2C72278B-4D02-4CAF-853A-D4C78C30AF30}" destId="{CC65347A-4AB2-4B35-9FB5-58FF0392AC6B}" srcOrd="0" destOrd="0" presId="urn:microsoft.com/office/officeart/2005/8/layout/process2"/>
    <dgm:cxn modelId="{1B9A9859-639A-4F8D-8797-A26C88810AD5}" type="presOf" srcId="{C2D88D82-2AB5-4C6F-A8E9-E300B6AEB433}" destId="{DE1E7980-6A43-426D-9396-2617D08F4686}" srcOrd="0" destOrd="0" presId="urn:microsoft.com/office/officeart/2005/8/layout/process2"/>
    <dgm:cxn modelId="{BD8559B6-977C-4CEA-88BE-B43A8A6B574B}" type="presOf" srcId="{301BD1CB-E073-4C96-98A6-D3EC5B7FB15B}" destId="{33C1AEA8-1B19-4896-90D0-6DB3BDA02C60}" srcOrd="0" destOrd="0" presId="urn:microsoft.com/office/officeart/2005/8/layout/process2"/>
    <dgm:cxn modelId="{2A76C2B5-02CB-4BBD-8C8F-AE3808F0E878}" type="presOf" srcId="{39D372F6-6CF6-4918-8033-1BC3F9691F2B}" destId="{9C0EADA2-149C-48FF-8F32-2323D12EBBC9}" srcOrd="0" destOrd="0" presId="urn:microsoft.com/office/officeart/2005/8/layout/process2"/>
    <dgm:cxn modelId="{84788049-9799-42EF-A655-65EE3400B3B7}" srcId="{39D372F6-6CF6-4918-8033-1BC3F9691F2B}" destId="{CCC012FC-C02E-4187-8F9B-7842AF194D00}" srcOrd="1" destOrd="0" parTransId="{CA04117B-E3DF-4644-B701-DDDAF5918465}" sibTransId="{DA343C2D-56EE-455D-8E81-ED2E1786C008}"/>
    <dgm:cxn modelId="{F609CBF9-92BC-44C5-99EF-BEAFFC688C55}" srcId="{39D372F6-6CF6-4918-8033-1BC3F9691F2B}" destId="{2C72278B-4D02-4CAF-853A-D4C78C30AF30}" srcOrd="2" destOrd="0" parTransId="{EA631EB1-8712-474E-AB38-279EB20B7227}" sibTransId="{81FA79B4-5645-4F05-9B6A-616C3C3CFA21}"/>
    <dgm:cxn modelId="{4B70C632-1B28-43D2-BB26-FDF507B5B7FA}" type="presOf" srcId="{352A71F6-A0AE-4CB1-B753-76306EA99CEF}" destId="{1FC8FE99-A1E8-4005-8733-1D5D431EFD9A}" srcOrd="1" destOrd="0" presId="urn:microsoft.com/office/officeart/2005/8/layout/process2"/>
    <dgm:cxn modelId="{2F6480FE-6DAC-408B-A015-D7274E1F64A2}" srcId="{39D372F6-6CF6-4918-8033-1BC3F9691F2B}" destId="{22005D4F-2D81-404C-9481-551FF52CE3F1}" srcOrd="5" destOrd="0" parTransId="{BD48E1C8-5C84-4530-AFDF-5194586D9533}" sibTransId="{6943EBAA-FF00-487E-A4DF-AD1E1D8440F5}"/>
    <dgm:cxn modelId="{ABEBF01C-748A-4127-BA5E-60CCA6D8E5ED}" type="presOf" srcId="{7E238225-B4D0-45E1-94A2-0E61FDB80787}" destId="{C4349C40-0399-4452-A9F3-8080F9AF160F}" srcOrd="0" destOrd="0" presId="urn:microsoft.com/office/officeart/2005/8/layout/process2"/>
    <dgm:cxn modelId="{09771BE8-BD59-421D-9BFC-38776F2955DA}" type="presOf" srcId="{352A71F6-A0AE-4CB1-B753-76306EA99CEF}" destId="{E140FCED-D062-43F0-9B9F-C034BF7A085D}" srcOrd="0" destOrd="0" presId="urn:microsoft.com/office/officeart/2005/8/layout/process2"/>
    <dgm:cxn modelId="{5DCE01F8-2F17-4C5B-82F8-FC3373CF46C6}" type="presOf" srcId="{16963B86-9F8F-4737-BCD4-87647654D1BE}" destId="{BFB100AE-6212-4BFF-80BE-C99701EAE755}" srcOrd="0" destOrd="0" presId="urn:microsoft.com/office/officeart/2005/8/layout/process2"/>
    <dgm:cxn modelId="{9881E7F1-7CD7-46B9-BD54-C17D7EA3BC59}" type="presOf" srcId="{DA343C2D-56EE-455D-8E81-ED2E1786C008}" destId="{F2646CFF-5C5A-4C70-B1B0-11E791929CEE}" srcOrd="0" destOrd="0" presId="urn:microsoft.com/office/officeart/2005/8/layout/process2"/>
    <dgm:cxn modelId="{9152ECD5-65DD-4FAC-80C8-28E4F35133BA}" srcId="{39D372F6-6CF6-4918-8033-1BC3F9691F2B}" destId="{E867618E-02F8-449F-A931-27ECAA20DA55}" srcOrd="0" destOrd="0" parTransId="{CCDC90D6-F714-4040-A999-4B7FFF7AE761}" sibTransId="{7E238225-B4D0-45E1-94A2-0E61FDB80787}"/>
    <dgm:cxn modelId="{9D0F991A-28FD-4731-936C-8AEB49EADDDA}" type="presOf" srcId="{301BD1CB-E073-4C96-98A6-D3EC5B7FB15B}" destId="{A41B0DFD-A46C-44C2-A5DB-40DA13963FB1}" srcOrd="1" destOrd="0" presId="urn:microsoft.com/office/officeart/2005/8/layout/process2"/>
    <dgm:cxn modelId="{751743ED-0D7A-4920-A6B5-FF8FEC5A84C9}" type="presOf" srcId="{81FA79B4-5645-4F05-9B6A-616C3C3CFA21}" destId="{1A33CFC9-941C-46C0-A2A0-3D008CFF848C}" srcOrd="0" destOrd="0" presId="urn:microsoft.com/office/officeart/2005/8/layout/process2"/>
    <dgm:cxn modelId="{FAD7B019-4F6B-48D5-AAE5-2FAF169127A8}" type="presOf" srcId="{CCC012FC-C02E-4187-8F9B-7842AF194D00}" destId="{03DA5940-40E3-49E8-828D-ED9125CEBF19}" srcOrd="0" destOrd="0" presId="urn:microsoft.com/office/officeart/2005/8/layout/process2"/>
    <dgm:cxn modelId="{70441B9F-D9D7-4A7F-9B6B-5B2BDC1A493C}" srcId="{39D372F6-6CF6-4918-8033-1BC3F9691F2B}" destId="{C2D88D82-2AB5-4C6F-A8E9-E300B6AEB433}" srcOrd="3" destOrd="0" parTransId="{EE123615-E0DE-4778-A5AC-76DE1444E10F}" sibTransId="{352A71F6-A0AE-4CB1-B753-76306EA99CEF}"/>
    <dgm:cxn modelId="{532E40AF-67E3-41C7-89C7-031D354C5F14}" type="presOf" srcId="{81FA79B4-5645-4F05-9B6A-616C3C3CFA21}" destId="{E245876D-BE8E-4A5B-98FF-D77A382878C1}" srcOrd="1" destOrd="0" presId="urn:microsoft.com/office/officeart/2005/8/layout/process2"/>
    <dgm:cxn modelId="{37C58D3D-AC0D-4364-A0B2-E7E0B716E8DA}" type="presOf" srcId="{E867618E-02F8-449F-A931-27ECAA20DA55}" destId="{963B16F6-A6D3-43FC-AEB1-EEEAB0B88B89}" srcOrd="0" destOrd="0" presId="urn:microsoft.com/office/officeart/2005/8/layout/process2"/>
    <dgm:cxn modelId="{534FACD3-F7F2-482C-B5A4-F2805C769886}" type="presParOf" srcId="{9C0EADA2-149C-48FF-8F32-2323D12EBBC9}" destId="{963B16F6-A6D3-43FC-AEB1-EEEAB0B88B89}" srcOrd="0" destOrd="0" presId="urn:microsoft.com/office/officeart/2005/8/layout/process2"/>
    <dgm:cxn modelId="{EF57F32F-A0BA-4A07-B869-787B7949D14D}" type="presParOf" srcId="{9C0EADA2-149C-48FF-8F32-2323D12EBBC9}" destId="{C4349C40-0399-4452-A9F3-8080F9AF160F}" srcOrd="1" destOrd="0" presId="urn:microsoft.com/office/officeart/2005/8/layout/process2"/>
    <dgm:cxn modelId="{9B7DC514-07A7-4723-8701-718874EF674B}" type="presParOf" srcId="{C4349C40-0399-4452-A9F3-8080F9AF160F}" destId="{5D88CCC8-52E9-43A8-A424-C5E29132F332}" srcOrd="0" destOrd="0" presId="urn:microsoft.com/office/officeart/2005/8/layout/process2"/>
    <dgm:cxn modelId="{9FF63508-10F0-4DD1-9CC4-DBDB06AFEEC3}" type="presParOf" srcId="{9C0EADA2-149C-48FF-8F32-2323D12EBBC9}" destId="{03DA5940-40E3-49E8-828D-ED9125CEBF19}" srcOrd="2" destOrd="0" presId="urn:microsoft.com/office/officeart/2005/8/layout/process2"/>
    <dgm:cxn modelId="{BD9FACC6-FBC8-42CD-953A-D392178D6FC0}" type="presParOf" srcId="{9C0EADA2-149C-48FF-8F32-2323D12EBBC9}" destId="{F2646CFF-5C5A-4C70-B1B0-11E791929CEE}" srcOrd="3" destOrd="0" presId="urn:microsoft.com/office/officeart/2005/8/layout/process2"/>
    <dgm:cxn modelId="{C3FF8ED0-2FCD-4341-B14F-83DA5056A77A}" type="presParOf" srcId="{F2646CFF-5C5A-4C70-B1B0-11E791929CEE}" destId="{8A383B2F-E65E-45A0-BA0D-D10FB2B85107}" srcOrd="0" destOrd="0" presId="urn:microsoft.com/office/officeart/2005/8/layout/process2"/>
    <dgm:cxn modelId="{FC28754C-8278-4BE2-B6E6-FBA5408159B3}" type="presParOf" srcId="{9C0EADA2-149C-48FF-8F32-2323D12EBBC9}" destId="{CC65347A-4AB2-4B35-9FB5-58FF0392AC6B}" srcOrd="4" destOrd="0" presId="urn:microsoft.com/office/officeart/2005/8/layout/process2"/>
    <dgm:cxn modelId="{8AB7340A-8B45-4575-9ACA-3410B220F76B}" type="presParOf" srcId="{9C0EADA2-149C-48FF-8F32-2323D12EBBC9}" destId="{1A33CFC9-941C-46C0-A2A0-3D008CFF848C}" srcOrd="5" destOrd="0" presId="urn:microsoft.com/office/officeart/2005/8/layout/process2"/>
    <dgm:cxn modelId="{4C5B79A5-D8FE-49D3-A2B6-26964118D7FA}" type="presParOf" srcId="{1A33CFC9-941C-46C0-A2A0-3D008CFF848C}" destId="{E245876D-BE8E-4A5B-98FF-D77A382878C1}" srcOrd="0" destOrd="0" presId="urn:microsoft.com/office/officeart/2005/8/layout/process2"/>
    <dgm:cxn modelId="{62962262-D2E7-49B2-9DF8-781FA3C9C35E}" type="presParOf" srcId="{9C0EADA2-149C-48FF-8F32-2323D12EBBC9}" destId="{DE1E7980-6A43-426D-9396-2617D08F4686}" srcOrd="6" destOrd="0" presId="urn:microsoft.com/office/officeart/2005/8/layout/process2"/>
    <dgm:cxn modelId="{3AD7E1AC-837D-40F3-B6C1-5389BE57D22A}" type="presParOf" srcId="{9C0EADA2-149C-48FF-8F32-2323D12EBBC9}" destId="{E140FCED-D062-43F0-9B9F-C034BF7A085D}" srcOrd="7" destOrd="0" presId="urn:microsoft.com/office/officeart/2005/8/layout/process2"/>
    <dgm:cxn modelId="{BA890669-B489-4AF8-B28C-81B1497AFBDE}" type="presParOf" srcId="{E140FCED-D062-43F0-9B9F-C034BF7A085D}" destId="{1FC8FE99-A1E8-4005-8733-1D5D431EFD9A}" srcOrd="0" destOrd="0" presId="urn:microsoft.com/office/officeart/2005/8/layout/process2"/>
    <dgm:cxn modelId="{598633CF-1811-48B9-B478-FB336718EC52}" type="presParOf" srcId="{9C0EADA2-149C-48FF-8F32-2323D12EBBC9}" destId="{BFB100AE-6212-4BFF-80BE-C99701EAE755}" srcOrd="8" destOrd="0" presId="urn:microsoft.com/office/officeart/2005/8/layout/process2"/>
    <dgm:cxn modelId="{B00AB200-A8C7-469D-BDAC-C7846A3400B2}" type="presParOf" srcId="{9C0EADA2-149C-48FF-8F32-2323D12EBBC9}" destId="{33C1AEA8-1B19-4896-90D0-6DB3BDA02C60}" srcOrd="9" destOrd="0" presId="urn:microsoft.com/office/officeart/2005/8/layout/process2"/>
    <dgm:cxn modelId="{409580BD-0D03-4A82-A950-92D303AA87E7}" type="presParOf" srcId="{33C1AEA8-1B19-4896-90D0-6DB3BDA02C60}" destId="{A41B0DFD-A46C-44C2-A5DB-40DA13963FB1}" srcOrd="0" destOrd="0" presId="urn:microsoft.com/office/officeart/2005/8/layout/process2"/>
    <dgm:cxn modelId="{8F38B164-19B1-4500-8F45-F964381223FD}" type="presParOf" srcId="{9C0EADA2-149C-48FF-8F32-2323D12EBBC9}" destId="{2D1815C2-A0A6-4567-9263-0BBE9707D85A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520775-3FD2-40FB-BF3B-BFA76C54764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44354CF-F48A-425D-A0D0-F370F691202A}">
      <dgm:prSet/>
      <dgm:spPr/>
      <dgm:t>
        <a:bodyPr/>
        <a:lstStyle/>
        <a:p>
          <a:pPr rtl="0"/>
          <a:r>
            <a:rPr lang="uk-UA" dirty="0"/>
            <a:t>До рідких лікарських форм для зовнішнього застосування відносяться:</a:t>
          </a:r>
          <a:endParaRPr lang="ru-RU" dirty="0"/>
        </a:p>
      </dgm:t>
    </dgm:pt>
    <dgm:pt modelId="{A9EC7C4E-F176-4FEF-9B21-A70ED3B81F74}" type="parTrans" cxnId="{0CBDBE61-EB8D-463A-BDEF-3D7D4A392963}">
      <dgm:prSet/>
      <dgm:spPr/>
      <dgm:t>
        <a:bodyPr/>
        <a:lstStyle/>
        <a:p>
          <a:endParaRPr lang="ru-RU"/>
        </a:p>
      </dgm:t>
    </dgm:pt>
    <dgm:pt modelId="{C1740F73-CA0B-4E0C-B8EA-F8AD6DD49F6C}" type="sibTrans" cxnId="{0CBDBE61-EB8D-463A-BDEF-3D7D4A392963}">
      <dgm:prSet/>
      <dgm:spPr/>
      <dgm:t>
        <a:bodyPr/>
        <a:lstStyle/>
        <a:p>
          <a:endParaRPr lang="ru-RU"/>
        </a:p>
      </dgm:t>
    </dgm:pt>
    <dgm:pt modelId="{EEABA943-0668-441D-B854-95E9E5E3A1DC}">
      <dgm:prSet/>
      <dgm:spPr/>
      <dgm:t>
        <a:bodyPr/>
        <a:lstStyle/>
        <a:p>
          <a:pPr rtl="0"/>
          <a:r>
            <a:rPr lang="uk-UA"/>
            <a:t>- спиртові розчини(спирти), </a:t>
          </a:r>
          <a:endParaRPr lang="ru-RU"/>
        </a:p>
      </dgm:t>
    </dgm:pt>
    <dgm:pt modelId="{530416A8-C27F-45E6-B700-0DFFEED6301C}" type="parTrans" cxnId="{0CEFB442-014B-4FFD-9F21-6401ADCC8F7A}">
      <dgm:prSet/>
      <dgm:spPr/>
      <dgm:t>
        <a:bodyPr/>
        <a:lstStyle/>
        <a:p>
          <a:endParaRPr lang="ru-RU"/>
        </a:p>
      </dgm:t>
    </dgm:pt>
    <dgm:pt modelId="{06694181-87F5-4A4B-91D0-C77A0D2A9CF1}" type="sibTrans" cxnId="{0CEFB442-014B-4FFD-9F21-6401ADCC8F7A}">
      <dgm:prSet/>
      <dgm:spPr/>
      <dgm:t>
        <a:bodyPr/>
        <a:lstStyle/>
        <a:p>
          <a:endParaRPr lang="ru-RU"/>
        </a:p>
      </dgm:t>
    </dgm:pt>
    <dgm:pt modelId="{84852B0E-04A1-433C-80D9-317792C23640}">
      <dgm:prSet/>
      <dgm:spPr/>
      <dgm:t>
        <a:bodyPr/>
        <a:lstStyle/>
        <a:p>
          <a:pPr rtl="0"/>
          <a:r>
            <a:rPr lang="uk-UA"/>
            <a:t>- олії, </a:t>
          </a:r>
          <a:endParaRPr lang="ru-RU"/>
        </a:p>
      </dgm:t>
    </dgm:pt>
    <dgm:pt modelId="{398F8FE9-0E83-4996-BB51-75627FECE942}" type="parTrans" cxnId="{330676C8-13B1-416D-ABC4-99243B9BC39A}">
      <dgm:prSet/>
      <dgm:spPr/>
      <dgm:t>
        <a:bodyPr/>
        <a:lstStyle/>
        <a:p>
          <a:endParaRPr lang="ru-RU"/>
        </a:p>
      </dgm:t>
    </dgm:pt>
    <dgm:pt modelId="{22BCA25B-18E5-48BA-B56C-3579EE1C3BEE}" type="sibTrans" cxnId="{330676C8-13B1-416D-ABC4-99243B9BC39A}">
      <dgm:prSet/>
      <dgm:spPr/>
      <dgm:t>
        <a:bodyPr/>
        <a:lstStyle/>
        <a:p>
          <a:endParaRPr lang="ru-RU"/>
        </a:p>
      </dgm:t>
    </dgm:pt>
    <dgm:pt modelId="{465F5C9F-FB32-43DA-89A2-C22797EC6E83}">
      <dgm:prSet/>
      <dgm:spPr/>
      <dgm:t>
        <a:bodyPr/>
        <a:lstStyle/>
        <a:p>
          <a:pPr rtl="0"/>
          <a:r>
            <a:rPr lang="uk-UA"/>
            <a:t>- лініменти (оподельдок). </a:t>
          </a:r>
          <a:endParaRPr lang="ru-RU"/>
        </a:p>
      </dgm:t>
    </dgm:pt>
    <dgm:pt modelId="{3665D402-917A-4FDA-85AC-26B475112C24}" type="parTrans" cxnId="{ACF08489-ABDD-4E0D-8F97-46CE7D4B67C4}">
      <dgm:prSet/>
      <dgm:spPr/>
      <dgm:t>
        <a:bodyPr/>
        <a:lstStyle/>
        <a:p>
          <a:endParaRPr lang="ru-RU"/>
        </a:p>
      </dgm:t>
    </dgm:pt>
    <dgm:pt modelId="{8549D87F-E0EF-48D6-BEC4-B1B24113DFDB}" type="sibTrans" cxnId="{ACF08489-ABDD-4E0D-8F97-46CE7D4B67C4}">
      <dgm:prSet/>
      <dgm:spPr/>
      <dgm:t>
        <a:bodyPr/>
        <a:lstStyle/>
        <a:p>
          <a:endParaRPr lang="ru-RU"/>
        </a:p>
      </dgm:t>
    </dgm:pt>
    <dgm:pt modelId="{27BCBC86-4C01-413D-A98A-8B4ADF3F73AE}" type="pres">
      <dgm:prSet presAssocID="{4C520775-3FD2-40FB-BF3B-BFA76C5476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6FB859-D30D-4583-BA00-690A91653056}" type="pres">
      <dgm:prSet presAssocID="{C44354CF-F48A-425D-A0D0-F370F691202A}" presName="linNode" presStyleCnt="0"/>
      <dgm:spPr/>
    </dgm:pt>
    <dgm:pt modelId="{BB1DB784-C0E6-4FAF-9A94-F2790D67CE7A}" type="pres">
      <dgm:prSet presAssocID="{C44354CF-F48A-425D-A0D0-F370F691202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93E743-6938-473A-98FE-7EE83FB1B570}" type="pres">
      <dgm:prSet presAssocID="{C44354CF-F48A-425D-A0D0-F370F691202A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005CB7-9949-4A9D-A1A4-53265A10F98B}" type="presOf" srcId="{4C520775-3FD2-40FB-BF3B-BFA76C547643}" destId="{27BCBC86-4C01-413D-A98A-8B4ADF3F73AE}" srcOrd="0" destOrd="0" presId="urn:microsoft.com/office/officeart/2005/8/layout/vList5"/>
    <dgm:cxn modelId="{90F29BC6-15F1-4BE0-8EBE-29F8FBED6E2C}" type="presOf" srcId="{84852B0E-04A1-433C-80D9-317792C23640}" destId="{8093E743-6938-473A-98FE-7EE83FB1B570}" srcOrd="0" destOrd="1" presId="urn:microsoft.com/office/officeart/2005/8/layout/vList5"/>
    <dgm:cxn modelId="{26830C22-4D5B-41DC-B0D9-906DBCCB6E12}" type="presOf" srcId="{EEABA943-0668-441D-B854-95E9E5E3A1DC}" destId="{8093E743-6938-473A-98FE-7EE83FB1B570}" srcOrd="0" destOrd="0" presId="urn:microsoft.com/office/officeart/2005/8/layout/vList5"/>
    <dgm:cxn modelId="{49A07FCD-9C9B-4738-81F3-022FC3399044}" type="presOf" srcId="{C44354CF-F48A-425D-A0D0-F370F691202A}" destId="{BB1DB784-C0E6-4FAF-9A94-F2790D67CE7A}" srcOrd="0" destOrd="0" presId="urn:microsoft.com/office/officeart/2005/8/layout/vList5"/>
    <dgm:cxn modelId="{ACF08489-ABDD-4E0D-8F97-46CE7D4B67C4}" srcId="{C44354CF-F48A-425D-A0D0-F370F691202A}" destId="{465F5C9F-FB32-43DA-89A2-C22797EC6E83}" srcOrd="2" destOrd="0" parTransId="{3665D402-917A-4FDA-85AC-26B475112C24}" sibTransId="{8549D87F-E0EF-48D6-BEC4-B1B24113DFDB}"/>
    <dgm:cxn modelId="{0CEFB442-014B-4FFD-9F21-6401ADCC8F7A}" srcId="{C44354CF-F48A-425D-A0D0-F370F691202A}" destId="{EEABA943-0668-441D-B854-95E9E5E3A1DC}" srcOrd="0" destOrd="0" parTransId="{530416A8-C27F-45E6-B700-0DFFEED6301C}" sibTransId="{06694181-87F5-4A4B-91D0-C77A0D2A9CF1}"/>
    <dgm:cxn modelId="{CEF45E61-8E9E-41DB-A0D8-F5718108E1AF}" type="presOf" srcId="{465F5C9F-FB32-43DA-89A2-C22797EC6E83}" destId="{8093E743-6938-473A-98FE-7EE83FB1B570}" srcOrd="0" destOrd="2" presId="urn:microsoft.com/office/officeart/2005/8/layout/vList5"/>
    <dgm:cxn modelId="{0CBDBE61-EB8D-463A-BDEF-3D7D4A392963}" srcId="{4C520775-3FD2-40FB-BF3B-BFA76C547643}" destId="{C44354CF-F48A-425D-A0D0-F370F691202A}" srcOrd="0" destOrd="0" parTransId="{A9EC7C4E-F176-4FEF-9B21-A70ED3B81F74}" sibTransId="{C1740F73-CA0B-4E0C-B8EA-F8AD6DD49F6C}"/>
    <dgm:cxn modelId="{330676C8-13B1-416D-ABC4-99243B9BC39A}" srcId="{C44354CF-F48A-425D-A0D0-F370F691202A}" destId="{84852B0E-04A1-433C-80D9-317792C23640}" srcOrd="1" destOrd="0" parTransId="{398F8FE9-0E83-4996-BB51-75627FECE942}" sibTransId="{22BCA25B-18E5-48BA-B56C-3579EE1C3BEE}"/>
    <dgm:cxn modelId="{D7A49BA3-628B-497F-93E2-3ECBC984EA7B}" type="presParOf" srcId="{27BCBC86-4C01-413D-A98A-8B4ADF3F73AE}" destId="{E86FB859-D30D-4583-BA00-690A91653056}" srcOrd="0" destOrd="0" presId="urn:microsoft.com/office/officeart/2005/8/layout/vList5"/>
    <dgm:cxn modelId="{A8416250-F3EB-49BB-B39D-66DBF2AB29C6}" type="presParOf" srcId="{E86FB859-D30D-4583-BA00-690A91653056}" destId="{BB1DB784-C0E6-4FAF-9A94-F2790D67CE7A}" srcOrd="0" destOrd="0" presId="urn:microsoft.com/office/officeart/2005/8/layout/vList5"/>
    <dgm:cxn modelId="{AEF3B705-EC83-4060-8A6B-2394CD994B3D}" type="presParOf" srcId="{E86FB859-D30D-4583-BA00-690A91653056}" destId="{8093E743-6938-473A-98FE-7EE83FB1B57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B16F6-A6D3-43FC-AEB1-EEEAB0B88B89}">
      <dsp:nvSpPr>
        <dsp:cNvPr id="0" name=""/>
        <dsp:cNvSpPr/>
      </dsp:nvSpPr>
      <dsp:spPr>
        <a:xfrm>
          <a:off x="882240" y="0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800" kern="1200" dirty="0"/>
        </a:p>
      </dsp:txBody>
      <dsp:txXfrm>
        <a:off x="898589" y="16349"/>
        <a:ext cx="8796670" cy="525492"/>
      </dsp:txXfrm>
    </dsp:sp>
    <dsp:sp modelId="{C4349C40-0399-4452-A9F3-8080F9AF160F}">
      <dsp:nvSpPr>
        <dsp:cNvPr id="0" name=""/>
        <dsp:cNvSpPr/>
      </dsp:nvSpPr>
      <dsp:spPr>
        <a:xfrm rot="5519353">
          <a:off x="5176009" y="574247"/>
          <a:ext cx="212603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208062" y="593557"/>
        <a:ext cx="150711" cy="148822"/>
      </dsp:txXfrm>
    </dsp:sp>
    <dsp:sp modelId="{03DA5940-40E3-49E8-828D-ED9125CEBF19}">
      <dsp:nvSpPr>
        <dsp:cNvPr id="0" name=""/>
        <dsp:cNvSpPr/>
      </dsp:nvSpPr>
      <dsp:spPr>
        <a:xfrm>
          <a:off x="886627" y="841490"/>
          <a:ext cx="8762140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1 частина </a:t>
          </a:r>
          <a:r>
            <a:rPr lang="uk-UA" sz="1800" kern="1200" dirty="0" err="1"/>
            <a:t>тритурації</a:t>
          </a:r>
          <a:r>
            <a:rPr lang="uk-UA" sz="1800" kern="1200" dirty="0"/>
            <a:t> субстанції третього сотенного розведення (С3)</a:t>
          </a:r>
        </a:p>
      </dsp:txBody>
      <dsp:txXfrm>
        <a:off x="902976" y="857839"/>
        <a:ext cx="8729442" cy="525492"/>
      </dsp:txXfrm>
    </dsp:sp>
    <dsp:sp modelId="{F2646CFF-5C5A-4C70-B1B0-11E791929CEE}">
      <dsp:nvSpPr>
        <dsp:cNvPr id="0" name=""/>
        <dsp:cNvSpPr/>
      </dsp:nvSpPr>
      <dsp:spPr>
        <a:xfrm rot="5400000">
          <a:off x="5163037" y="1413635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1434567"/>
        <a:ext cx="150711" cy="146525"/>
      </dsp:txXfrm>
    </dsp:sp>
    <dsp:sp modelId="{CC65347A-4AB2-4B35-9FB5-58FF0392AC6B}">
      <dsp:nvSpPr>
        <dsp:cNvPr id="0" name=""/>
        <dsp:cNvSpPr/>
      </dsp:nvSpPr>
      <dsp:spPr>
        <a:xfrm>
          <a:off x="853013" y="1678776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розчиняють в 79 частинах води, </a:t>
          </a:r>
          <a:endParaRPr lang="ru-RU" sz="1800" kern="1200" dirty="0"/>
        </a:p>
      </dsp:txBody>
      <dsp:txXfrm>
        <a:off x="869362" y="1695125"/>
        <a:ext cx="8796670" cy="525492"/>
      </dsp:txXfrm>
    </dsp:sp>
    <dsp:sp modelId="{1A33CFC9-941C-46C0-A2A0-3D008CFF848C}">
      <dsp:nvSpPr>
        <dsp:cNvPr id="0" name=""/>
        <dsp:cNvSpPr/>
      </dsp:nvSpPr>
      <dsp:spPr>
        <a:xfrm rot="5400000">
          <a:off x="5163037" y="2250921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2271853"/>
        <a:ext cx="150711" cy="146525"/>
      </dsp:txXfrm>
    </dsp:sp>
    <dsp:sp modelId="{DE1E7980-6A43-426D-9396-2617D08F4686}">
      <dsp:nvSpPr>
        <dsp:cNvPr id="0" name=""/>
        <dsp:cNvSpPr/>
      </dsp:nvSpPr>
      <dsp:spPr>
        <a:xfrm>
          <a:off x="853013" y="2516062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/>
            <a:t>додають 20 частин спирту етилового 86% (по масі) і </a:t>
          </a:r>
          <a:endParaRPr lang="ru-RU" sz="1800" kern="1200"/>
        </a:p>
      </dsp:txBody>
      <dsp:txXfrm>
        <a:off x="869362" y="2532411"/>
        <a:ext cx="8796670" cy="525492"/>
      </dsp:txXfrm>
    </dsp:sp>
    <dsp:sp modelId="{E140FCED-D062-43F0-9B9F-C034BF7A085D}">
      <dsp:nvSpPr>
        <dsp:cNvPr id="0" name=""/>
        <dsp:cNvSpPr/>
      </dsp:nvSpPr>
      <dsp:spPr>
        <a:xfrm rot="5400000">
          <a:off x="5163037" y="3088207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3109139"/>
        <a:ext cx="150711" cy="146525"/>
      </dsp:txXfrm>
    </dsp:sp>
    <dsp:sp modelId="{BFB100AE-6212-4BFF-80BE-C99701EAE755}">
      <dsp:nvSpPr>
        <dsp:cNvPr id="0" name=""/>
        <dsp:cNvSpPr/>
      </dsp:nvSpPr>
      <dsp:spPr>
        <a:xfrm>
          <a:off x="853013" y="3353347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/>
            <a:t>струшують </a:t>
          </a:r>
          <a:endParaRPr lang="ru-RU" sz="1800" kern="1200" dirty="0"/>
        </a:p>
      </dsp:txBody>
      <dsp:txXfrm>
        <a:off x="869362" y="3369696"/>
        <a:ext cx="8796670" cy="525492"/>
      </dsp:txXfrm>
    </dsp:sp>
    <dsp:sp modelId="{33C1AEA8-1B19-4896-90D0-6DB3BDA02C60}">
      <dsp:nvSpPr>
        <dsp:cNvPr id="0" name=""/>
        <dsp:cNvSpPr/>
      </dsp:nvSpPr>
      <dsp:spPr>
        <a:xfrm rot="5400000">
          <a:off x="5163037" y="3925493"/>
          <a:ext cx="209321" cy="251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5192342" y="3946425"/>
        <a:ext cx="150711" cy="146525"/>
      </dsp:txXfrm>
    </dsp:sp>
    <dsp:sp modelId="{2D1815C2-A0A6-4567-9263-0BBE9707D85A}">
      <dsp:nvSpPr>
        <dsp:cNvPr id="0" name=""/>
        <dsp:cNvSpPr/>
      </dsp:nvSpPr>
      <dsp:spPr>
        <a:xfrm>
          <a:off x="853013" y="4190633"/>
          <a:ext cx="8829368" cy="55819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800" kern="1200"/>
        </a:p>
      </dsp:txBody>
      <dsp:txXfrm>
        <a:off x="869362" y="4206982"/>
        <a:ext cx="8796670" cy="5254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4E3A6-4C4B-4D08-AD62-052F99789BEA}">
      <dsp:nvSpPr>
        <dsp:cNvPr id="0" name=""/>
        <dsp:cNvSpPr/>
      </dsp:nvSpPr>
      <dsp:spPr>
        <a:xfrm>
          <a:off x="416888" y="2515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/>
            <a:t>Для отримання шостого десяткового розведення (D6) </a:t>
          </a:r>
          <a:endParaRPr lang="ru-RU" sz="2000" kern="1200" dirty="0"/>
        </a:p>
      </dsp:txBody>
      <dsp:txXfrm>
        <a:off x="434112" y="19739"/>
        <a:ext cx="9190175" cy="553609"/>
      </dsp:txXfrm>
    </dsp:sp>
    <dsp:sp modelId="{B5414BB3-B9FD-47C6-86B1-A8480F431FDA}">
      <dsp:nvSpPr>
        <dsp:cNvPr id="0" name=""/>
        <dsp:cNvSpPr/>
      </dsp:nvSpPr>
      <dsp:spPr>
        <a:xfrm rot="5400000">
          <a:off x="4918939" y="605274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627326"/>
        <a:ext cx="158775" cy="154365"/>
      </dsp:txXfrm>
    </dsp:sp>
    <dsp:sp modelId="{475D4879-685D-4DB2-B502-E74447352A78}">
      <dsp:nvSpPr>
        <dsp:cNvPr id="0" name=""/>
        <dsp:cNvSpPr/>
      </dsp:nvSpPr>
      <dsp:spPr>
        <a:xfrm>
          <a:off x="416888" y="884601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/>
            <a:t>1 частина тритурації субстанції четвертого десяткового розведення (D4) </a:t>
          </a:r>
          <a:endParaRPr lang="ru-RU" sz="2000" kern="1200"/>
        </a:p>
      </dsp:txBody>
      <dsp:txXfrm>
        <a:off x="434112" y="901825"/>
        <a:ext cx="9190175" cy="553609"/>
      </dsp:txXfrm>
    </dsp:sp>
    <dsp:sp modelId="{E0111BD1-617E-4353-AA60-29BC8F24C0AD}">
      <dsp:nvSpPr>
        <dsp:cNvPr id="0" name=""/>
        <dsp:cNvSpPr/>
      </dsp:nvSpPr>
      <dsp:spPr>
        <a:xfrm rot="5400000">
          <a:off x="4918939" y="1487360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1509412"/>
        <a:ext cx="158775" cy="154365"/>
      </dsp:txXfrm>
    </dsp:sp>
    <dsp:sp modelId="{15C34278-D82D-47B1-B5CD-53EBEA717B80}">
      <dsp:nvSpPr>
        <dsp:cNvPr id="0" name=""/>
        <dsp:cNvSpPr/>
      </dsp:nvSpPr>
      <dsp:spPr>
        <a:xfrm>
          <a:off x="416888" y="1766687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/>
            <a:t>розчиняють в 9 частинах води і </a:t>
          </a:r>
          <a:endParaRPr lang="ru-RU" sz="2000" kern="1200" dirty="0"/>
        </a:p>
      </dsp:txBody>
      <dsp:txXfrm>
        <a:off x="434112" y="1783911"/>
        <a:ext cx="9190175" cy="553609"/>
      </dsp:txXfrm>
    </dsp:sp>
    <dsp:sp modelId="{E987AD2B-847F-4B10-BD41-2D7170E922BC}">
      <dsp:nvSpPr>
        <dsp:cNvPr id="0" name=""/>
        <dsp:cNvSpPr/>
      </dsp:nvSpPr>
      <dsp:spPr>
        <a:xfrm rot="5400000">
          <a:off x="4918939" y="2369446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2391498"/>
        <a:ext cx="158775" cy="154365"/>
      </dsp:txXfrm>
    </dsp:sp>
    <dsp:sp modelId="{1D94C857-0C17-4CAC-9006-8DA56203D8DB}">
      <dsp:nvSpPr>
        <dsp:cNvPr id="0" name=""/>
        <dsp:cNvSpPr/>
      </dsp:nvSpPr>
      <dsp:spPr>
        <a:xfrm>
          <a:off x="416888" y="2648774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/>
            <a:t>струшують </a:t>
          </a:r>
          <a:endParaRPr lang="ru-RU" sz="2000" kern="1200" dirty="0"/>
        </a:p>
      </dsp:txBody>
      <dsp:txXfrm>
        <a:off x="434112" y="2665998"/>
        <a:ext cx="9190175" cy="553609"/>
      </dsp:txXfrm>
    </dsp:sp>
    <dsp:sp modelId="{09F247C2-7B18-4E75-9F31-6367558EF471}">
      <dsp:nvSpPr>
        <dsp:cNvPr id="0" name=""/>
        <dsp:cNvSpPr/>
      </dsp:nvSpPr>
      <dsp:spPr>
        <a:xfrm rot="5400000">
          <a:off x="4918939" y="3251533"/>
          <a:ext cx="220521" cy="264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4949812" y="3273585"/>
        <a:ext cx="158775" cy="154365"/>
      </dsp:txXfrm>
    </dsp:sp>
    <dsp:sp modelId="{89D0D4FC-8474-490E-9D40-74E133B411C3}">
      <dsp:nvSpPr>
        <dsp:cNvPr id="0" name=""/>
        <dsp:cNvSpPr/>
      </dsp:nvSpPr>
      <dsp:spPr>
        <a:xfrm>
          <a:off x="416888" y="3530860"/>
          <a:ext cx="9224623" cy="588057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/>
            <a:t>Потім 1 частина отриманого розведення струшують з 9 частинами спирту етилового 30% по масі.</a:t>
          </a:r>
          <a:endParaRPr lang="ru-RU" sz="2000" kern="1200"/>
        </a:p>
      </dsp:txBody>
      <dsp:txXfrm>
        <a:off x="434112" y="3548084"/>
        <a:ext cx="9190175" cy="5536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B16F6-A6D3-43FC-AEB1-EEEAB0B88B89}">
      <dsp:nvSpPr>
        <dsp:cNvPr id="0" name=""/>
        <dsp:cNvSpPr/>
      </dsp:nvSpPr>
      <dsp:spPr>
        <a:xfrm>
          <a:off x="21481" y="13136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Провізор-технолог повинен спочатку приготувати з нерозчинної речовини (металу) вихідну (базисну) </a:t>
          </a:r>
          <a:r>
            <a:rPr lang="uk-UA" sz="1400" kern="1200" dirty="0" err="1"/>
            <a:t>Тритурації</a:t>
          </a:r>
          <a:r>
            <a:rPr lang="uk-UA" sz="1400" kern="1200" dirty="0"/>
            <a:t> X1 (</a:t>
          </a:r>
          <a:r>
            <a:rPr lang="en-US" sz="1400" kern="1200" dirty="0"/>
            <a:t>D</a:t>
          </a:r>
          <a:r>
            <a:rPr lang="uk-UA" sz="1400" kern="1200" dirty="0"/>
            <a:t>1) відповідно до вказівок § 7 керівництва В. Швабе</a:t>
          </a:r>
          <a:endParaRPr lang="ru-RU" sz="1400" kern="1200" dirty="0"/>
        </a:p>
      </dsp:txBody>
      <dsp:txXfrm>
        <a:off x="34712" y="26367"/>
        <a:ext cx="7119078" cy="425277"/>
      </dsp:txXfrm>
    </dsp:sp>
    <dsp:sp modelId="{C4349C40-0399-4452-A9F3-8080F9AF160F}">
      <dsp:nvSpPr>
        <dsp:cNvPr id="0" name=""/>
        <dsp:cNvSpPr/>
      </dsp:nvSpPr>
      <dsp:spPr>
        <a:xfrm rot="5400000">
          <a:off x="3512730" y="471929"/>
          <a:ext cx="16304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492049"/>
        <a:ext cx="121970" cy="114129"/>
      </dsp:txXfrm>
    </dsp:sp>
    <dsp:sp modelId="{03DA5940-40E3-49E8-828D-ED9125CEBF19}">
      <dsp:nvSpPr>
        <dsp:cNvPr id="0" name=""/>
        <dsp:cNvSpPr/>
      </dsp:nvSpPr>
      <dsp:spPr>
        <a:xfrm>
          <a:off x="48685" y="682266"/>
          <a:ext cx="7091132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потім потенціювати її спочатку за десятковою шкалою до </a:t>
          </a:r>
          <a:r>
            <a:rPr lang="en-US" sz="1400" kern="1200" dirty="0"/>
            <a:t>D</a:t>
          </a:r>
          <a:r>
            <a:rPr lang="uk-UA" sz="1400" kern="1200" dirty="0"/>
            <a:t>4 (С2), потім по сотенною шкалою до СЗ. </a:t>
          </a:r>
        </a:p>
      </dsp:txBody>
      <dsp:txXfrm>
        <a:off x="61916" y="695497"/>
        <a:ext cx="7064670" cy="425277"/>
      </dsp:txXfrm>
    </dsp:sp>
    <dsp:sp modelId="{F2646CFF-5C5A-4C70-B1B0-11E791929CEE}">
      <dsp:nvSpPr>
        <dsp:cNvPr id="0" name=""/>
        <dsp:cNvSpPr/>
      </dsp:nvSpPr>
      <dsp:spPr>
        <a:xfrm rot="5400000">
          <a:off x="3509550" y="1145299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1162239"/>
        <a:ext cx="121970" cy="118581"/>
      </dsp:txXfrm>
    </dsp:sp>
    <dsp:sp modelId="{CC65347A-4AB2-4B35-9FB5-58FF0392AC6B}">
      <dsp:nvSpPr>
        <dsp:cNvPr id="0" name=""/>
        <dsp:cNvSpPr/>
      </dsp:nvSpPr>
      <dsp:spPr>
        <a:xfrm>
          <a:off x="21481" y="1359875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Після цього він відважує в тарований флакон 7,9 г води очищеної</a:t>
          </a:r>
          <a:endParaRPr lang="ru-RU" sz="1400" kern="1200" dirty="0"/>
        </a:p>
      </dsp:txBody>
      <dsp:txXfrm>
        <a:off x="34712" y="1373106"/>
        <a:ext cx="7119078" cy="425277"/>
      </dsp:txXfrm>
    </dsp:sp>
    <dsp:sp modelId="{1A33CFC9-941C-46C0-A2A0-3D008CFF848C}">
      <dsp:nvSpPr>
        <dsp:cNvPr id="0" name=""/>
        <dsp:cNvSpPr/>
      </dsp:nvSpPr>
      <dsp:spPr>
        <a:xfrm rot="5400000">
          <a:off x="3509550" y="1822908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1839848"/>
        <a:ext cx="121970" cy="118581"/>
      </dsp:txXfrm>
    </dsp:sp>
    <dsp:sp modelId="{DE1E7980-6A43-426D-9396-2617D08F4686}">
      <dsp:nvSpPr>
        <dsp:cNvPr id="0" name=""/>
        <dsp:cNvSpPr/>
      </dsp:nvSpPr>
      <dsp:spPr>
        <a:xfrm>
          <a:off x="21481" y="2037484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додає 2,0 г спирту етилового 90% -ного, поміщає сюди 0,1 г приготовленої </a:t>
          </a:r>
          <a:r>
            <a:rPr lang="uk-UA" sz="1400" kern="1200" dirty="0" err="1"/>
            <a:t>тритурації</a:t>
          </a:r>
          <a:r>
            <a:rPr lang="uk-UA" sz="1400" kern="1200" dirty="0"/>
            <a:t> цинку металевого СЗ</a:t>
          </a:r>
          <a:endParaRPr lang="ru-RU" sz="1400" kern="1200" dirty="0"/>
        </a:p>
      </dsp:txBody>
      <dsp:txXfrm>
        <a:off x="34712" y="2050715"/>
        <a:ext cx="7119078" cy="425277"/>
      </dsp:txXfrm>
    </dsp:sp>
    <dsp:sp modelId="{E140FCED-D062-43F0-9B9F-C034BF7A085D}">
      <dsp:nvSpPr>
        <dsp:cNvPr id="0" name=""/>
        <dsp:cNvSpPr/>
      </dsp:nvSpPr>
      <dsp:spPr>
        <a:xfrm rot="5400000">
          <a:off x="3509550" y="2500517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2517457"/>
        <a:ext cx="121970" cy="118581"/>
      </dsp:txXfrm>
    </dsp:sp>
    <dsp:sp modelId="{BFB100AE-6212-4BFF-80BE-C99701EAE755}">
      <dsp:nvSpPr>
        <dsp:cNvPr id="0" name=""/>
        <dsp:cNvSpPr/>
      </dsp:nvSpPr>
      <dsp:spPr>
        <a:xfrm>
          <a:off x="21481" y="2715093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після чого енергійно струшує закритий пробкою флакон протягом 10 хв, отримуючи стійку суспензію С4.</a:t>
          </a:r>
          <a:endParaRPr lang="ru-RU" sz="1400" kern="1200" dirty="0"/>
        </a:p>
      </dsp:txBody>
      <dsp:txXfrm>
        <a:off x="34712" y="2728324"/>
        <a:ext cx="7119078" cy="425277"/>
      </dsp:txXfrm>
    </dsp:sp>
    <dsp:sp modelId="{33C1AEA8-1B19-4896-90D0-6DB3BDA02C60}">
      <dsp:nvSpPr>
        <dsp:cNvPr id="0" name=""/>
        <dsp:cNvSpPr/>
      </dsp:nvSpPr>
      <dsp:spPr>
        <a:xfrm rot="5400000">
          <a:off x="3509550" y="3178126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3195066"/>
        <a:ext cx="121970" cy="118581"/>
      </dsp:txXfrm>
    </dsp:sp>
    <dsp:sp modelId="{2D1815C2-A0A6-4567-9263-0BBE9707D85A}">
      <dsp:nvSpPr>
        <dsp:cNvPr id="0" name=""/>
        <dsp:cNvSpPr/>
      </dsp:nvSpPr>
      <dsp:spPr>
        <a:xfrm>
          <a:off x="21481" y="3392702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Потім у флакон з позначенням С5 відважує 9,9 г спирту етилового 45% -ного, додає 0,1 г (3 краплі) розведення С4 і струшує 10 разів до отримання </a:t>
          </a:r>
          <a:r>
            <a:rPr lang="uk-UA" sz="1400" kern="1200" dirty="0" err="1"/>
            <a:t>дилюції</a:t>
          </a:r>
          <a:r>
            <a:rPr lang="uk-UA" sz="1400" kern="1200" dirty="0"/>
            <a:t> С5</a:t>
          </a:r>
          <a:endParaRPr lang="ru-RU" sz="1400" kern="1200" dirty="0"/>
        </a:p>
      </dsp:txBody>
      <dsp:txXfrm>
        <a:off x="34712" y="3405933"/>
        <a:ext cx="7119078" cy="425277"/>
      </dsp:txXfrm>
    </dsp:sp>
    <dsp:sp modelId="{9E793502-B218-4FDD-ACCE-E8626F596D23}">
      <dsp:nvSpPr>
        <dsp:cNvPr id="0" name=""/>
        <dsp:cNvSpPr/>
      </dsp:nvSpPr>
      <dsp:spPr>
        <a:xfrm rot="5400000">
          <a:off x="3509550" y="3855735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3872675"/>
        <a:ext cx="121970" cy="118581"/>
      </dsp:txXfrm>
    </dsp:sp>
    <dsp:sp modelId="{6919E8B1-F313-42B5-B9B6-46658715C2BA}">
      <dsp:nvSpPr>
        <dsp:cNvPr id="0" name=""/>
        <dsp:cNvSpPr/>
      </dsp:nvSpPr>
      <dsp:spPr>
        <a:xfrm>
          <a:off x="48685" y="4070311"/>
          <a:ext cx="7091132" cy="99047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Після повного контролю якості та оформлення до використання розведення С5 виставляють на вертушку в асистентській кімнаті. Фармацевт відважує у флакон для відпустки 9,9 г спирту 45% -ного, додає сюди ж 0,1 г (3 краплі) </a:t>
          </a:r>
          <a:r>
            <a:rPr lang="uk-UA" sz="1400" kern="1200" dirty="0" err="1"/>
            <a:t>дилюції</a:t>
          </a:r>
          <a:r>
            <a:rPr lang="uk-UA" sz="1400" kern="1200" dirty="0"/>
            <a:t> </a:t>
          </a:r>
          <a:r>
            <a:rPr lang="ru-RU" sz="1400" kern="1200" dirty="0"/>
            <a:t>С5, </a:t>
          </a:r>
          <a:r>
            <a:rPr lang="ru-RU" sz="1400" kern="1200" dirty="0" err="1"/>
            <a:t>збовтує</a:t>
          </a:r>
          <a:r>
            <a:rPr lang="ru-RU" sz="1400" kern="1200" dirty="0"/>
            <a:t> </a:t>
          </a:r>
          <a:r>
            <a:rPr lang="ru-RU" sz="1400" kern="1200" dirty="0" err="1"/>
            <a:t>його</a:t>
          </a:r>
          <a:r>
            <a:rPr lang="ru-RU" sz="1400" kern="1200" dirty="0"/>
            <a:t> 10 </a:t>
          </a:r>
          <a:r>
            <a:rPr lang="ru-RU" sz="1400" kern="1200" dirty="0" err="1"/>
            <a:t>разів</a:t>
          </a:r>
          <a:r>
            <a:rPr lang="ru-RU" sz="1400" kern="1200" dirty="0"/>
            <a:t> і </a:t>
          </a:r>
          <a:r>
            <a:rPr lang="ru-RU" sz="1400" kern="1200" dirty="0" err="1"/>
            <a:t>передає</a:t>
          </a:r>
          <a:r>
            <a:rPr lang="ru-RU" sz="1400" kern="1200" dirty="0"/>
            <a:t> на контроль за </a:t>
          </a:r>
          <a:r>
            <a:rPr lang="ru-RU" sz="1400" kern="1200" dirty="0" err="1"/>
            <a:t>відповідними</a:t>
          </a:r>
          <a:r>
            <a:rPr lang="ru-RU" sz="1400" kern="1200" dirty="0"/>
            <a:t> параметрами </a:t>
          </a:r>
        </a:p>
      </dsp:txBody>
      <dsp:txXfrm>
        <a:off x="77695" y="4099321"/>
        <a:ext cx="7033112" cy="932450"/>
      </dsp:txXfrm>
    </dsp:sp>
    <dsp:sp modelId="{1EE41DFA-D7EF-44CB-8544-343E897DA680}">
      <dsp:nvSpPr>
        <dsp:cNvPr id="0" name=""/>
        <dsp:cNvSpPr/>
      </dsp:nvSpPr>
      <dsp:spPr>
        <a:xfrm rot="5400000">
          <a:off x="3509550" y="5072074"/>
          <a:ext cx="169402" cy="2032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533267" y="5089014"/>
        <a:ext cx="121970" cy="118581"/>
      </dsp:txXfrm>
    </dsp:sp>
    <dsp:sp modelId="{0BE7200E-EF02-462E-8CA9-D37A23463370}">
      <dsp:nvSpPr>
        <dsp:cNvPr id="0" name=""/>
        <dsp:cNvSpPr/>
      </dsp:nvSpPr>
      <dsp:spPr>
        <a:xfrm>
          <a:off x="21481" y="5286651"/>
          <a:ext cx="7145540" cy="451739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/>
            <a:t>оформлює</a:t>
          </a:r>
          <a:r>
            <a:rPr lang="ru-RU" sz="1400" kern="1200" dirty="0"/>
            <a:t> номером рецепта, </a:t>
          </a:r>
          <a:r>
            <a:rPr lang="ru-RU" sz="1400" kern="1200" dirty="0" err="1"/>
            <a:t>порядковим</a:t>
          </a:r>
          <a:r>
            <a:rPr lang="ru-RU" sz="1400" kern="1200" dirty="0"/>
            <a:t> номером і </a:t>
          </a:r>
          <a:r>
            <a:rPr lang="ru-RU" sz="1400" kern="1200" dirty="0" err="1"/>
            <a:t>етикеткою</a:t>
          </a:r>
          <a:r>
            <a:rPr lang="ru-RU" sz="1400" kern="1200" dirty="0"/>
            <a:t> «</a:t>
          </a:r>
          <a:r>
            <a:rPr lang="ru-RU" sz="1400" kern="1200" dirty="0" err="1"/>
            <a:t>Внутрішнє</a:t>
          </a:r>
          <a:r>
            <a:rPr lang="ru-RU" sz="1400" kern="1200" dirty="0"/>
            <a:t>», на </a:t>
          </a:r>
          <a:r>
            <a:rPr lang="ru-RU" sz="1400" kern="1200" dirty="0" err="1"/>
            <a:t>якій</a:t>
          </a:r>
          <a:r>
            <a:rPr lang="ru-RU" sz="1400" kern="1200" dirty="0"/>
            <a:t> </a:t>
          </a:r>
          <a:r>
            <a:rPr lang="ru-RU" sz="1400" kern="1200" dirty="0" err="1"/>
            <a:t>вказується</a:t>
          </a:r>
          <a:r>
            <a:rPr lang="ru-RU" sz="1400" kern="1200" dirty="0"/>
            <a:t> номер аптеки, </a:t>
          </a:r>
          <a:r>
            <a:rPr lang="ru-RU" sz="1400" kern="1200" dirty="0" err="1"/>
            <a:t>маса</a:t>
          </a:r>
          <a:r>
            <a:rPr lang="ru-RU" sz="1400" kern="1200" dirty="0"/>
            <a:t> препарату, дата </a:t>
          </a:r>
          <a:r>
            <a:rPr lang="ru-RU" sz="1400" kern="1200" dirty="0" err="1"/>
            <a:t>виготовлення</a:t>
          </a:r>
          <a:r>
            <a:rPr lang="ru-RU" sz="1400" kern="1200" dirty="0"/>
            <a:t> і </a:t>
          </a:r>
          <a:r>
            <a:rPr lang="ru-RU" sz="1400" kern="1200" dirty="0" err="1"/>
            <a:t>підпис</a:t>
          </a:r>
          <a:r>
            <a:rPr lang="ru-RU" sz="1400" kern="1200" dirty="0"/>
            <a:t> </a:t>
          </a:r>
          <a:r>
            <a:rPr lang="ru-RU" sz="1400" kern="1200" dirty="0" err="1"/>
            <a:t>приготував</a:t>
          </a:r>
          <a:r>
            <a:rPr lang="ru-RU" sz="1400" kern="1200" dirty="0"/>
            <a:t>.</a:t>
          </a:r>
        </a:p>
      </dsp:txBody>
      <dsp:txXfrm>
        <a:off x="34712" y="5299882"/>
        <a:ext cx="7119078" cy="4252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3B16F6-A6D3-43FC-AEB1-EEEAB0B88B89}">
      <dsp:nvSpPr>
        <dsp:cNvPr id="0" name=""/>
        <dsp:cNvSpPr/>
      </dsp:nvSpPr>
      <dsp:spPr>
        <a:xfrm>
          <a:off x="-18169" y="0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>
              <a:solidFill>
                <a:schemeClr val="tx1"/>
              </a:solidFill>
            </a:rPr>
            <a:t>Для отримання четвертого сотенного розведення (С4)</a:t>
          </a:r>
          <a:endParaRPr lang="ru-RU" sz="1400" kern="1200" dirty="0"/>
        </a:p>
      </dsp:txBody>
      <dsp:txXfrm>
        <a:off x="-5852" y="12317"/>
        <a:ext cx="4747978" cy="395902"/>
      </dsp:txXfrm>
    </dsp:sp>
    <dsp:sp modelId="{C4349C40-0399-4452-A9F3-8080F9AF160F}">
      <dsp:nvSpPr>
        <dsp:cNvPr id="0" name=""/>
        <dsp:cNvSpPr/>
      </dsp:nvSpPr>
      <dsp:spPr>
        <a:xfrm rot="5400000">
          <a:off x="2288324" y="432331"/>
          <a:ext cx="159623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4" y="447140"/>
        <a:ext cx="113545" cy="111736"/>
      </dsp:txXfrm>
    </dsp:sp>
    <dsp:sp modelId="{03DA5940-40E3-49E8-828D-ED9125CEBF19}">
      <dsp:nvSpPr>
        <dsp:cNvPr id="0" name=""/>
        <dsp:cNvSpPr/>
      </dsp:nvSpPr>
      <dsp:spPr>
        <a:xfrm>
          <a:off x="0" y="633367"/>
          <a:ext cx="4736273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1 частина </a:t>
          </a:r>
          <a:r>
            <a:rPr lang="uk-UA" sz="1400" kern="1200" dirty="0" err="1"/>
            <a:t>тритурації</a:t>
          </a:r>
          <a:r>
            <a:rPr lang="uk-UA" sz="1400" kern="1200" dirty="0"/>
            <a:t> субстанції третього сотенного розведення (С3)</a:t>
          </a:r>
        </a:p>
      </dsp:txBody>
      <dsp:txXfrm>
        <a:off x="12317" y="645684"/>
        <a:ext cx="4711639" cy="395902"/>
      </dsp:txXfrm>
    </dsp:sp>
    <dsp:sp modelId="{F2646CFF-5C5A-4C70-B1B0-11E791929CEE}">
      <dsp:nvSpPr>
        <dsp:cNvPr id="0" name=""/>
        <dsp:cNvSpPr/>
      </dsp:nvSpPr>
      <dsp:spPr>
        <a:xfrm rot="5400000">
          <a:off x="2289285" y="1064416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1080186"/>
        <a:ext cx="113545" cy="110391"/>
      </dsp:txXfrm>
    </dsp:sp>
    <dsp:sp modelId="{CC65347A-4AB2-4B35-9FB5-58FF0392AC6B}">
      <dsp:nvSpPr>
        <dsp:cNvPr id="0" name=""/>
        <dsp:cNvSpPr/>
      </dsp:nvSpPr>
      <dsp:spPr>
        <a:xfrm>
          <a:off x="-18169" y="1264171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розчиняють в 79 частинах води, </a:t>
          </a:r>
          <a:endParaRPr lang="ru-RU" sz="1400" kern="1200" dirty="0"/>
        </a:p>
      </dsp:txBody>
      <dsp:txXfrm>
        <a:off x="-5852" y="1276488"/>
        <a:ext cx="4747978" cy="395902"/>
      </dsp:txXfrm>
    </dsp:sp>
    <dsp:sp modelId="{1A33CFC9-941C-46C0-A2A0-3D008CFF848C}">
      <dsp:nvSpPr>
        <dsp:cNvPr id="0" name=""/>
        <dsp:cNvSpPr/>
      </dsp:nvSpPr>
      <dsp:spPr>
        <a:xfrm rot="5400000">
          <a:off x="2289285" y="1695221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1710991"/>
        <a:ext cx="113545" cy="110391"/>
      </dsp:txXfrm>
    </dsp:sp>
    <dsp:sp modelId="{DE1E7980-6A43-426D-9396-2617D08F4686}">
      <dsp:nvSpPr>
        <dsp:cNvPr id="0" name=""/>
        <dsp:cNvSpPr/>
      </dsp:nvSpPr>
      <dsp:spPr>
        <a:xfrm>
          <a:off x="-18169" y="1894976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/>
            <a:t>додають 20 частин спирту етилового 86% (по масі) і </a:t>
          </a:r>
          <a:endParaRPr lang="ru-RU" sz="1400" kern="1200"/>
        </a:p>
      </dsp:txBody>
      <dsp:txXfrm>
        <a:off x="-5852" y="1907293"/>
        <a:ext cx="4747978" cy="395902"/>
      </dsp:txXfrm>
    </dsp:sp>
    <dsp:sp modelId="{E140FCED-D062-43F0-9B9F-C034BF7A085D}">
      <dsp:nvSpPr>
        <dsp:cNvPr id="0" name=""/>
        <dsp:cNvSpPr/>
      </dsp:nvSpPr>
      <dsp:spPr>
        <a:xfrm rot="5400000">
          <a:off x="2289285" y="2326026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2341796"/>
        <a:ext cx="113545" cy="110391"/>
      </dsp:txXfrm>
    </dsp:sp>
    <dsp:sp modelId="{BFB100AE-6212-4BFF-80BE-C99701EAE755}">
      <dsp:nvSpPr>
        <dsp:cNvPr id="0" name=""/>
        <dsp:cNvSpPr/>
      </dsp:nvSpPr>
      <dsp:spPr>
        <a:xfrm>
          <a:off x="-18169" y="2525781"/>
          <a:ext cx="4772612" cy="42053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струшують </a:t>
          </a:r>
          <a:endParaRPr lang="ru-RU" sz="1400" kern="1200" dirty="0"/>
        </a:p>
      </dsp:txBody>
      <dsp:txXfrm>
        <a:off x="-5852" y="2538098"/>
        <a:ext cx="4747978" cy="395902"/>
      </dsp:txXfrm>
    </dsp:sp>
    <dsp:sp modelId="{33C1AEA8-1B19-4896-90D0-6DB3BDA02C60}">
      <dsp:nvSpPr>
        <dsp:cNvPr id="0" name=""/>
        <dsp:cNvSpPr/>
      </dsp:nvSpPr>
      <dsp:spPr>
        <a:xfrm rot="5400000">
          <a:off x="2289285" y="2956830"/>
          <a:ext cx="157701" cy="18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311363" y="2972600"/>
        <a:ext cx="113545" cy="110391"/>
      </dsp:txXfrm>
    </dsp:sp>
    <dsp:sp modelId="{2D1815C2-A0A6-4567-9263-0BBE9707D85A}">
      <dsp:nvSpPr>
        <dsp:cNvPr id="0" name=""/>
        <dsp:cNvSpPr/>
      </dsp:nvSpPr>
      <dsp:spPr>
        <a:xfrm>
          <a:off x="0" y="3156585"/>
          <a:ext cx="4736273" cy="76841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/>
            <a:t>П'яте сотенне (С5) і всі наступні сотенні розведення готують з 1 частини попереднього сотенного розведення і 99 частин спирту етилового 43% (по масі) при струшуванні.</a:t>
          </a:r>
          <a:endParaRPr lang="ru-RU" sz="1400" kern="1200" dirty="0"/>
        </a:p>
      </dsp:txBody>
      <dsp:txXfrm>
        <a:off x="22506" y="3179091"/>
        <a:ext cx="4691261" cy="7234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3E743-6938-473A-98FE-7EE83FB1B570}">
      <dsp:nvSpPr>
        <dsp:cNvPr id="0" name=""/>
        <dsp:cNvSpPr/>
      </dsp:nvSpPr>
      <dsp:spPr>
        <a:xfrm rot="5400000">
          <a:off x="5757518" y="-1865946"/>
          <a:ext cx="2164387" cy="64373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800" kern="1200"/>
            <a:t>- спиртові розчини(спирти), </a:t>
          </a:r>
          <a:endParaRPr lang="ru-RU" sz="3800" kern="1200"/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800" kern="1200"/>
            <a:t>- олії, </a:t>
          </a:r>
          <a:endParaRPr lang="ru-RU" sz="3800" kern="1200"/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800" kern="1200"/>
            <a:t>- лініменти (оподельдок). </a:t>
          </a:r>
          <a:endParaRPr lang="ru-RU" sz="3800" kern="1200"/>
        </a:p>
      </dsp:txBody>
      <dsp:txXfrm rot="-5400000">
        <a:off x="3621024" y="376205"/>
        <a:ext cx="6331719" cy="1953073"/>
      </dsp:txXfrm>
    </dsp:sp>
    <dsp:sp modelId="{BB1DB784-C0E6-4FAF-9A94-F2790D67CE7A}">
      <dsp:nvSpPr>
        <dsp:cNvPr id="0" name=""/>
        <dsp:cNvSpPr/>
      </dsp:nvSpPr>
      <dsp:spPr>
        <a:xfrm>
          <a:off x="0" y="0"/>
          <a:ext cx="3621024" cy="27054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/>
            <a:t>До рідких лікарських форм для зовнішнього застосування відносяться:</a:t>
          </a:r>
          <a:endParaRPr lang="ru-RU" sz="3300" kern="1200" dirty="0"/>
        </a:p>
      </dsp:txBody>
      <dsp:txXfrm>
        <a:off x="132071" y="132071"/>
        <a:ext cx="3356882" cy="24413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63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1412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38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959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289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103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378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333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911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1832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206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C3C94E-C1BF-40D0-B0F3-727DB69FF073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A6D36BA-2AB5-4830-9E2C-1B986DB84D39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2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іпертонія і гомеопатія: лікування високого тиску натуральними засоб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КАФЕДРА ФАРМАЦЕВТИЧНОЇ ХІМІЇ ТА </a:t>
            </a:r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ТЕХНОЛОГІЇ ЛІКІВ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00464" y="2332440"/>
            <a:ext cx="9991072" cy="13091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err="1"/>
              <a:t>Технологія</a:t>
            </a:r>
            <a:r>
              <a:rPr lang="ru-RU" sz="4000" dirty="0"/>
              <a:t> </a:t>
            </a:r>
            <a:r>
              <a:rPr lang="ru-RU" sz="4000" dirty="0" err="1"/>
              <a:t>виготовлення</a:t>
            </a:r>
            <a:r>
              <a:rPr lang="ru-RU" sz="4000" dirty="0"/>
              <a:t> </a:t>
            </a:r>
            <a:r>
              <a:rPr lang="ru-RU" sz="4000" dirty="0" err="1"/>
              <a:t>рідких</a:t>
            </a:r>
            <a:r>
              <a:rPr lang="ru-RU" sz="4000" dirty="0"/>
              <a:t> </a:t>
            </a:r>
            <a:r>
              <a:rPr lang="ru-RU" sz="4000" dirty="0" err="1"/>
              <a:t>гомеопатичних</a:t>
            </a:r>
            <a:r>
              <a:rPr lang="ru-RU" sz="4000" dirty="0"/>
              <a:t> </a:t>
            </a:r>
            <a:r>
              <a:rPr lang="ru-RU" sz="4000" dirty="0" err="1"/>
              <a:t>лікарських</a:t>
            </a:r>
            <a:r>
              <a:rPr lang="ru-RU" sz="4000" dirty="0"/>
              <a:t> форм.</a:t>
            </a:r>
            <a:endParaRPr lang="uk-UA" sz="4000" b="1" dirty="0"/>
          </a:p>
        </p:txBody>
      </p:sp>
      <p:pic>
        <p:nvPicPr>
          <p:cNvPr id="7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981799" y="4613147"/>
            <a:ext cx="313600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</p:txBody>
      </p:sp>
    </p:spTree>
    <p:extLst>
      <p:ext uri="{BB962C8B-B14F-4D97-AF65-F5344CB8AC3E}">
        <p14:creationId xmlns:p14="http://schemas.microsoft.com/office/powerpoint/2010/main" val="3182173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11400" y="1906358"/>
            <a:ext cx="7747000" cy="42099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err="1">
                <a:solidFill>
                  <a:schemeClr val="tx1"/>
                </a:solidFill>
              </a:rPr>
              <a:t>Вступ</a:t>
            </a:r>
            <a:endParaRPr lang="ru-RU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 </a:t>
            </a:r>
            <a:r>
              <a:rPr lang="uk-UA" b="1" dirty="0">
                <a:solidFill>
                  <a:schemeClr val="tx1"/>
                </a:solidFill>
              </a:rPr>
              <a:t>Розчини й розведення гомеопатичні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для внутрішнього застосування</a:t>
            </a:r>
          </a:p>
          <a:p>
            <a:pPr marL="3556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I.1.</a:t>
            </a:r>
            <a:r>
              <a:rPr lang="uk-UA" b="1" dirty="0">
                <a:solidFill>
                  <a:schemeClr val="tx1"/>
                </a:solidFill>
              </a:rPr>
              <a:t>Мікстури (</a:t>
            </a:r>
            <a:r>
              <a:rPr lang="en-US" b="1" dirty="0" err="1">
                <a:solidFill>
                  <a:schemeClr val="tx1"/>
                </a:solidFill>
              </a:rPr>
              <a:t>Mixturae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  <a:p>
            <a:pPr marL="3556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 2. </a:t>
            </a:r>
            <a:r>
              <a:rPr lang="uk-UA" b="1" dirty="0">
                <a:solidFill>
                  <a:schemeClr val="tx1"/>
                </a:solidFill>
              </a:rPr>
              <a:t>Краплі</a:t>
            </a:r>
            <a:r>
              <a:rPr lang="en-US" b="1" dirty="0">
                <a:solidFill>
                  <a:schemeClr val="tx1"/>
                </a:solidFill>
              </a:rPr>
              <a:t> (</a:t>
            </a:r>
            <a:r>
              <a:rPr lang="en-US" b="1" dirty="0" err="1">
                <a:solidFill>
                  <a:schemeClr val="tx1"/>
                </a:solidFill>
              </a:rPr>
              <a:t>Guttae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  <a:p>
            <a:pPr marL="3556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I.3. </a:t>
            </a:r>
            <a:r>
              <a:rPr lang="ru-RU" b="1" dirty="0" err="1">
                <a:solidFill>
                  <a:schemeClr val="tx1"/>
                </a:solidFill>
              </a:rPr>
              <a:t>Розведення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речовин</a:t>
            </a:r>
            <a:r>
              <a:rPr lang="ru-RU" b="1" dirty="0">
                <a:solidFill>
                  <a:schemeClr val="tx1"/>
                </a:solidFill>
              </a:rPr>
              <a:t> (</a:t>
            </a:r>
            <a:r>
              <a:rPr lang="ru-RU" b="1" dirty="0" err="1">
                <a:solidFill>
                  <a:schemeClr val="tx1"/>
                </a:solidFill>
              </a:rPr>
              <a:t>есенцій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розчинів</a:t>
            </a:r>
            <a:r>
              <a:rPr lang="ru-RU" b="1" dirty="0">
                <a:solidFill>
                  <a:schemeClr val="tx1"/>
                </a:solidFill>
              </a:rPr>
              <a:t>)</a:t>
            </a:r>
          </a:p>
          <a:p>
            <a:pPr marL="3556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I.4. </a:t>
            </a:r>
            <a:r>
              <a:rPr lang="ru-RU" b="1" dirty="0">
                <a:solidFill>
                  <a:schemeClr val="tx1"/>
                </a:solidFill>
              </a:rPr>
              <a:t>Р</a:t>
            </a:r>
            <a:r>
              <a:rPr lang="uk-UA" b="1" dirty="0" err="1">
                <a:solidFill>
                  <a:schemeClr val="tx1"/>
                </a:solidFill>
              </a:rPr>
              <a:t>ідкі</a:t>
            </a:r>
            <a:r>
              <a:rPr lang="uk-UA" b="1" dirty="0">
                <a:solidFill>
                  <a:schemeClr val="tx1"/>
                </a:solidFill>
              </a:rPr>
              <a:t> розведення з </a:t>
            </a:r>
            <a:r>
              <a:rPr lang="uk-UA" b="1" dirty="0" err="1">
                <a:solidFill>
                  <a:schemeClr val="tx1"/>
                </a:solidFill>
              </a:rPr>
              <a:t>тирурацій</a:t>
            </a:r>
            <a:endParaRPr lang="uk-UA" b="1" dirty="0">
              <a:solidFill>
                <a:schemeClr val="tx1"/>
              </a:solidFill>
            </a:endParaRPr>
          </a:p>
          <a:p>
            <a:pPr marL="3556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I.5. </a:t>
            </a:r>
            <a:r>
              <a:rPr lang="uk-UA" b="1" dirty="0">
                <a:solidFill>
                  <a:schemeClr val="tx1"/>
                </a:solidFill>
              </a:rPr>
              <a:t>Контроль якості рідких лікарських препаратів для внутрішнього застосування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tx1"/>
                </a:solidFill>
              </a:rPr>
              <a:t>II. </a:t>
            </a:r>
            <a:r>
              <a:rPr lang="uk-UA" b="1" dirty="0">
                <a:solidFill>
                  <a:schemeClr val="tx1"/>
                </a:solidFill>
              </a:rPr>
              <a:t>Рідкі лікарських форм для зовнішнього застосування</a:t>
            </a:r>
          </a:p>
          <a:p>
            <a:pPr marL="4476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538163" algn="l"/>
              </a:tabLst>
            </a:pPr>
            <a:r>
              <a:rPr lang="en-US" b="1" dirty="0">
                <a:solidFill>
                  <a:schemeClr val="tx1"/>
                </a:solidFill>
              </a:rPr>
              <a:t>II.1. </a:t>
            </a:r>
            <a:r>
              <a:rPr lang="uk-UA" b="1" dirty="0">
                <a:solidFill>
                  <a:schemeClr val="tx1"/>
                </a:solidFill>
              </a:rPr>
              <a:t>Спирти </a:t>
            </a:r>
          </a:p>
          <a:p>
            <a:pPr marL="4476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538163" algn="l"/>
              </a:tabLst>
            </a:pPr>
            <a:r>
              <a:rPr lang="en-US" b="1" dirty="0">
                <a:solidFill>
                  <a:schemeClr val="tx1"/>
                </a:solidFill>
              </a:rPr>
              <a:t>II.2. </a:t>
            </a:r>
            <a:r>
              <a:rPr lang="uk-UA" b="1" dirty="0">
                <a:solidFill>
                  <a:schemeClr val="tx1"/>
                </a:solidFill>
              </a:rPr>
              <a:t>Масла (</a:t>
            </a:r>
            <a:r>
              <a:rPr lang="en-US" b="1" dirty="0" err="1">
                <a:solidFill>
                  <a:schemeClr val="tx1"/>
                </a:solidFill>
              </a:rPr>
              <a:t>Olea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  <a:p>
            <a:pPr marL="4476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538163" algn="l"/>
              </a:tabLst>
            </a:pPr>
            <a:r>
              <a:rPr lang="en-US" b="1" dirty="0">
                <a:solidFill>
                  <a:schemeClr val="tx1"/>
                </a:solidFill>
              </a:rPr>
              <a:t>II.3.  </a:t>
            </a:r>
            <a:r>
              <a:rPr lang="uk-UA" b="1" dirty="0">
                <a:solidFill>
                  <a:schemeClr val="tx1"/>
                </a:solidFill>
              </a:rPr>
              <a:t>Лініменти (</a:t>
            </a:r>
            <a:r>
              <a:rPr lang="en-US" b="1" dirty="0" err="1">
                <a:solidFill>
                  <a:schemeClr val="tx1"/>
                </a:solidFill>
              </a:rPr>
              <a:t>Linimenta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51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966355"/>
            <a:ext cx="10058400" cy="69826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Вступ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035" y="1845734"/>
            <a:ext cx="11353729" cy="1519635"/>
          </a:xfrm>
        </p:spPr>
        <p:txBody>
          <a:bodyPr>
            <a:normAutofit/>
          </a:bodyPr>
          <a:lstStyle/>
          <a:p>
            <a:pPr algn="just"/>
            <a:r>
              <a:rPr lang="uk-UA" sz="2400" dirty="0">
                <a:solidFill>
                  <a:schemeClr val="tx1"/>
                </a:solidFill>
              </a:rPr>
              <a:t>Рідкі лікарські форми призначаються як для </a:t>
            </a:r>
            <a:r>
              <a:rPr lang="uk-UA" sz="2400" b="1" dirty="0">
                <a:solidFill>
                  <a:schemeClr val="tx1"/>
                </a:solidFill>
              </a:rPr>
              <a:t>внутрішнього </a:t>
            </a:r>
            <a:r>
              <a:rPr lang="uk-UA" sz="2400" i="1" u="sng" dirty="0">
                <a:solidFill>
                  <a:schemeClr val="tx1"/>
                </a:solidFill>
              </a:rPr>
              <a:t>(мікстури, краплі)</a:t>
            </a:r>
            <a:r>
              <a:rPr lang="uk-UA" sz="2400" dirty="0">
                <a:solidFill>
                  <a:schemeClr val="tx1"/>
                </a:solidFill>
              </a:rPr>
              <a:t>, так і для </a:t>
            </a:r>
            <a:r>
              <a:rPr lang="uk-UA" sz="2400" b="1" dirty="0">
                <a:solidFill>
                  <a:schemeClr val="tx1"/>
                </a:solidFill>
              </a:rPr>
              <a:t>зовнішнього застосування</a:t>
            </a:r>
            <a:r>
              <a:rPr lang="uk-UA" sz="2400" dirty="0">
                <a:solidFill>
                  <a:schemeClr val="tx1"/>
                </a:solidFill>
              </a:rPr>
              <a:t> (</a:t>
            </a:r>
            <a:r>
              <a:rPr lang="uk-UA" sz="2400" i="1" u="sng" dirty="0">
                <a:solidFill>
                  <a:schemeClr val="tx1"/>
                </a:solidFill>
              </a:rPr>
              <a:t>обмивання, примочки, змазування, масляні розчини, лініменти та ін</a:t>
            </a:r>
            <a:r>
              <a:rPr lang="uk-UA" sz="2400" dirty="0">
                <a:solidFill>
                  <a:schemeClr val="tx1"/>
                </a:solidFill>
              </a:rPr>
              <a:t>.), причому дуже </a:t>
            </a:r>
            <a:r>
              <a:rPr lang="uk-UA" sz="2400" dirty="0" err="1">
                <a:solidFill>
                  <a:schemeClr val="tx1"/>
                </a:solidFill>
              </a:rPr>
              <a:t>рідко</a:t>
            </a:r>
            <a:r>
              <a:rPr lang="uk-UA" sz="2400" dirty="0">
                <a:solidFill>
                  <a:schemeClr val="tx1"/>
                </a:solidFill>
              </a:rPr>
              <a:t> у вигляді первинних есенцій, настоянок або розчинів.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24543" y="3171048"/>
            <a:ext cx="10904221" cy="29238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8"/>
            <a:r>
              <a:rPr lang="uk-UA" sz="3200" dirty="0"/>
              <a:t>Пример. </a:t>
            </a:r>
            <a:r>
              <a:rPr lang="uk-UA" sz="3200" dirty="0" err="1"/>
              <a:t>Тhujа</a:t>
            </a:r>
            <a:r>
              <a:rPr lang="uk-UA" sz="3200" dirty="0"/>
              <a:t> θ </a:t>
            </a:r>
          </a:p>
          <a:p>
            <a:pPr lvl="8"/>
            <a:r>
              <a:rPr lang="uk-UA" sz="3200" dirty="0"/>
              <a:t>Для змазування бородавок</a:t>
            </a:r>
          </a:p>
          <a:p>
            <a:endParaRPr lang="uk-UA" sz="2400" dirty="0"/>
          </a:p>
          <a:p>
            <a:pPr indent="358775" algn="just"/>
            <a:r>
              <a:rPr lang="uk-UA" sz="2400" dirty="0"/>
              <a:t>За цим рецептом відпускають 10,0 г готової есенції, яка застосовується згідно з призначенням. Однак </a:t>
            </a:r>
            <a:r>
              <a:rPr lang="uk-UA" sz="2400" i="1" u="sng" dirty="0"/>
              <a:t>частіше з приготованих основних (вихідних) гомеопатичних препаратів готують відповідні розведення по десятковій або сотенної шкалами.</a:t>
            </a:r>
          </a:p>
        </p:txBody>
      </p:sp>
    </p:spTree>
    <p:extLst>
      <p:ext uri="{BB962C8B-B14F-4D97-AF65-F5344CB8AC3E}">
        <p14:creationId xmlns:p14="http://schemas.microsoft.com/office/powerpoint/2010/main" val="2844867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I. </a:t>
            </a:r>
            <a:r>
              <a:rPr lang="uk-UA" b="1" dirty="0">
                <a:solidFill>
                  <a:schemeClr val="tx1"/>
                </a:solidFill>
              </a:rPr>
              <a:t>Розчини й розведення гомеопатичні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для внутрішнього застосування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763" y="1737360"/>
            <a:ext cx="11021434" cy="4513503"/>
          </a:xfrm>
        </p:spPr>
        <p:txBody>
          <a:bodyPr>
            <a:noAutofit/>
          </a:bodyPr>
          <a:lstStyle/>
          <a:p>
            <a:pPr marL="0" indent="352425" algn="just">
              <a:buFont typeface="Arial" panose="020B0604020202020204" pitchFamily="34" charset="0"/>
              <a:buChar char="•"/>
            </a:pPr>
            <a:r>
              <a:rPr lang="uk-UA" sz="2400" b="1" dirty="0">
                <a:solidFill>
                  <a:schemeClr val="tx1"/>
                </a:solidFill>
              </a:rPr>
              <a:t>Розчини й розведення гомеопатичні (</a:t>
            </a:r>
            <a:r>
              <a:rPr lang="en-US" sz="2400" b="1" dirty="0" err="1">
                <a:solidFill>
                  <a:schemeClr val="tx1"/>
                </a:solidFill>
              </a:rPr>
              <a:t>Solutionese</a:t>
            </a:r>
            <a:r>
              <a:rPr lang="en-US" sz="2400" b="1" dirty="0">
                <a:solidFill>
                  <a:schemeClr val="tx1"/>
                </a:solidFill>
              </a:rPr>
              <a:t> et </a:t>
            </a:r>
            <a:r>
              <a:rPr lang="en-US" sz="2400" b="1" dirty="0" err="1">
                <a:solidFill>
                  <a:schemeClr val="tx1"/>
                </a:solidFill>
              </a:rPr>
              <a:t>dilutiones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homeopathica</a:t>
            </a:r>
            <a:r>
              <a:rPr lang="en-US" sz="2400" b="1" dirty="0">
                <a:solidFill>
                  <a:schemeClr val="tx1"/>
                </a:solidFill>
              </a:rPr>
              <a:t>) </a:t>
            </a:r>
            <a:r>
              <a:rPr lang="uk-UA" sz="2400" b="1" dirty="0">
                <a:solidFill>
                  <a:schemeClr val="tx1"/>
                </a:solidFill>
              </a:rPr>
              <a:t>для внутрішнього застосування </a:t>
            </a:r>
            <a:r>
              <a:rPr lang="uk-UA" sz="2400" dirty="0">
                <a:solidFill>
                  <a:schemeClr val="tx1"/>
                </a:solidFill>
              </a:rPr>
              <a:t>являють собою рідку однорідну (гомогенну) систему лікарських речовин в відповідному розчиннику. </a:t>
            </a:r>
          </a:p>
          <a:p>
            <a:pPr marL="0" indent="352425" algn="just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При їх виготовленні повинні дотримуватися санітарні вимоги відповідно до Інструкції по санітарно-протиепідемічному режиму аптек. </a:t>
            </a:r>
          </a:p>
          <a:p>
            <a:pPr marL="0" indent="352425" algn="just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За мікробіологічної чистоті розчини і розведення повинні відповідати вимогам діючої ГФ. </a:t>
            </a:r>
          </a:p>
          <a:p>
            <a:pPr marL="0" indent="352425" algn="just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Для одноразового прийому всередину рідкі лікарські препарати призначають по 5-8 крапель в чайній ложці води (або без води). </a:t>
            </a:r>
          </a:p>
          <a:p>
            <a:pPr marL="0" indent="352425" algn="just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tx1"/>
                </a:solidFill>
              </a:rPr>
              <a:t>Кількість діючої речовини в одній краплі залежить від ступеня розведення (5 крапель </a:t>
            </a:r>
            <a:r>
              <a:rPr lang="de-DE" sz="2400" dirty="0">
                <a:solidFill>
                  <a:schemeClr val="tx1"/>
                </a:solidFill>
              </a:rPr>
              <a:t>D1 </a:t>
            </a:r>
            <a:r>
              <a:rPr lang="uk-UA" sz="2400" dirty="0">
                <a:solidFill>
                  <a:schemeClr val="tx1"/>
                </a:solidFill>
              </a:rPr>
              <a:t>відповідає приблизно 0,025 г, </a:t>
            </a:r>
            <a:r>
              <a:rPr lang="en-US" sz="2400" dirty="0">
                <a:solidFill>
                  <a:schemeClr val="tx1"/>
                </a:solidFill>
              </a:rPr>
              <a:t>D</a:t>
            </a:r>
            <a:r>
              <a:rPr lang="uk-UA" sz="2400" dirty="0">
                <a:solidFill>
                  <a:schemeClr val="tx1"/>
                </a:solidFill>
              </a:rPr>
              <a:t>2 - 0,0025 г і т. д.).</a:t>
            </a:r>
          </a:p>
        </p:txBody>
      </p:sp>
    </p:spTree>
    <p:extLst>
      <p:ext uri="{BB962C8B-B14F-4D97-AF65-F5344CB8AC3E}">
        <p14:creationId xmlns:p14="http://schemas.microsoft.com/office/powerpoint/2010/main" val="3545074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I.1.</a:t>
            </a:r>
            <a:r>
              <a:rPr lang="uk-UA" b="1" dirty="0">
                <a:solidFill>
                  <a:schemeClr val="tx1"/>
                </a:solidFill>
              </a:rPr>
              <a:t>Мікстури (</a:t>
            </a:r>
            <a:r>
              <a:rPr lang="en-US" b="1" dirty="0" err="1">
                <a:solidFill>
                  <a:schemeClr val="tx1"/>
                </a:solidFill>
              </a:rPr>
              <a:t>Mixturae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755" y="1845734"/>
            <a:ext cx="11142482" cy="4023360"/>
          </a:xfrm>
        </p:spPr>
        <p:txBody>
          <a:bodyPr>
            <a:normAutofit/>
          </a:bodyPr>
          <a:lstStyle/>
          <a:p>
            <a:pPr marL="0" indent="358775" algn="just"/>
            <a:r>
              <a:rPr lang="uk-UA" sz="2800" dirty="0">
                <a:solidFill>
                  <a:schemeClr val="tx1"/>
                </a:solidFill>
              </a:rPr>
              <a:t>Мікстури в гомеопатичної практиці використовують дуже </a:t>
            </a:r>
            <a:r>
              <a:rPr lang="uk-UA" sz="2800" dirty="0" err="1">
                <a:solidFill>
                  <a:schemeClr val="tx1"/>
                </a:solidFill>
              </a:rPr>
              <a:t>рідко</a:t>
            </a:r>
            <a:r>
              <a:rPr lang="uk-UA" sz="2800" dirty="0">
                <a:solidFill>
                  <a:schemeClr val="tx1"/>
                </a:solidFill>
              </a:rPr>
              <a:t>. Іноді їх застосовують в дитячій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практиці, при цьому беруть 10 крапель відповідного десяткового або сотенного розведення на 30,0 г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води очищеної і призначають по 1 чайній ложці кілька разів на день.</a:t>
            </a:r>
          </a:p>
        </p:txBody>
      </p:sp>
    </p:spTree>
    <p:extLst>
      <p:ext uri="{BB962C8B-B14F-4D97-AF65-F5344CB8AC3E}">
        <p14:creationId xmlns:p14="http://schemas.microsoft.com/office/powerpoint/2010/main" val="1612312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I. 2. </a:t>
            </a:r>
            <a:r>
              <a:rPr lang="uk-UA" b="1" dirty="0">
                <a:solidFill>
                  <a:schemeClr val="tx1"/>
                </a:solidFill>
              </a:rPr>
              <a:t>Краплі</a:t>
            </a:r>
            <a:r>
              <a:rPr lang="en-US" b="1" dirty="0">
                <a:solidFill>
                  <a:schemeClr val="tx1"/>
                </a:solidFill>
              </a:rPr>
              <a:t> (</a:t>
            </a:r>
            <a:r>
              <a:rPr lang="en-US" b="1" dirty="0" err="1">
                <a:solidFill>
                  <a:schemeClr val="tx1"/>
                </a:solidFill>
              </a:rPr>
              <a:t>Guttae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085" y="1845734"/>
            <a:ext cx="11528981" cy="1708171"/>
          </a:xfrm>
        </p:spPr>
        <p:txBody>
          <a:bodyPr>
            <a:normAutofit/>
          </a:bodyPr>
          <a:lstStyle/>
          <a:p>
            <a:pPr marL="0" indent="358775" algn="just"/>
            <a:r>
              <a:rPr lang="uk-UA" sz="2800" dirty="0">
                <a:solidFill>
                  <a:schemeClr val="tx1"/>
                </a:solidFill>
              </a:rPr>
              <a:t>Краплі - одна з найбільш часто вживаних лікарських форм, дозуюча піпеткою або </a:t>
            </a:r>
            <a:r>
              <a:rPr lang="uk-UA" sz="2800" dirty="0" err="1">
                <a:solidFill>
                  <a:schemeClr val="tx1"/>
                </a:solidFill>
              </a:rPr>
              <a:t>пробкой</a:t>
            </a:r>
            <a:r>
              <a:rPr lang="uk-UA" sz="2800" dirty="0">
                <a:solidFill>
                  <a:schemeClr val="tx1"/>
                </a:solidFill>
              </a:rPr>
              <a:t>- </a:t>
            </a:r>
            <a:r>
              <a:rPr lang="uk-UA" sz="2800" dirty="0" err="1">
                <a:solidFill>
                  <a:schemeClr val="tx1"/>
                </a:solidFill>
              </a:rPr>
              <a:t>каплемером</a:t>
            </a:r>
            <a:r>
              <a:rPr lang="uk-UA" sz="2800" dirty="0">
                <a:solidFill>
                  <a:schemeClr val="tx1"/>
                </a:solidFill>
              </a:rPr>
              <a:t> (пробкою-дозатором). Якщо в рецепті не вказано кількість препарату, то відпускають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10,0 г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5288" y="3297881"/>
            <a:ext cx="9119040" cy="26776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327275" lvl="7"/>
            <a:r>
              <a:rPr lang="uk-UA" sz="2400" dirty="0"/>
              <a:t>Приклад. </a:t>
            </a:r>
            <a:r>
              <a:rPr lang="uk-UA" sz="2400" dirty="0" err="1"/>
              <a:t>Camphora</a:t>
            </a:r>
            <a:r>
              <a:rPr lang="uk-UA" sz="2400" dirty="0"/>
              <a:t> </a:t>
            </a:r>
            <a:r>
              <a:rPr lang="uk-UA" sz="2400" dirty="0" err="1"/>
              <a:t>Rubini</a:t>
            </a:r>
            <a:r>
              <a:rPr lang="uk-UA" sz="2400" dirty="0"/>
              <a:t> </a:t>
            </a:r>
          </a:p>
          <a:p>
            <a:pPr marL="2327275" lvl="7"/>
            <a:r>
              <a:rPr lang="uk-UA" sz="2400" dirty="0"/>
              <a:t>По 3—5 крапель на </a:t>
            </a:r>
            <a:r>
              <a:rPr lang="uk-UA" sz="2400" dirty="0" err="1"/>
              <a:t>прием</a:t>
            </a:r>
            <a:r>
              <a:rPr lang="uk-UA" sz="2400" dirty="0"/>
              <a:t> на </a:t>
            </a:r>
            <a:r>
              <a:rPr lang="uk-UA" sz="2400" dirty="0" err="1"/>
              <a:t>цукоре</a:t>
            </a:r>
            <a:r>
              <a:rPr lang="uk-UA" sz="2400" dirty="0"/>
              <a:t> 3—4 </a:t>
            </a:r>
            <a:r>
              <a:rPr lang="uk-UA" sz="2400" dirty="0" err="1"/>
              <a:t>раза</a:t>
            </a:r>
            <a:r>
              <a:rPr lang="uk-UA" sz="2400" dirty="0"/>
              <a:t> в день.</a:t>
            </a:r>
          </a:p>
          <a:p>
            <a:pPr algn="just"/>
            <a:r>
              <a:rPr lang="uk-UA" sz="2400" dirty="0"/>
              <a:t>Даний лікарський препарат отримав свою назву від імені італійського професора Рубіні, який його запропонував. Готують 10,0 г розчину, що складається з рівних частин камфори і 96% -</a:t>
            </a:r>
            <a:r>
              <a:rPr lang="uk-UA" sz="2400" dirty="0" err="1"/>
              <a:t>вого</a:t>
            </a:r>
            <a:r>
              <a:rPr lang="uk-UA" sz="2400" dirty="0"/>
              <a:t> спирту. </a:t>
            </a:r>
          </a:p>
        </p:txBody>
      </p:sp>
      <p:pic>
        <p:nvPicPr>
          <p:cNvPr id="2052" name="Picture 4" descr="https://www.rappen-apotheke.de/documents/products/Zoom/master/100376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531" y="2936756"/>
            <a:ext cx="1862962" cy="339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050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I.3. </a:t>
            </a:r>
            <a:r>
              <a:rPr lang="ru-RU" b="1" dirty="0" err="1">
                <a:solidFill>
                  <a:schemeClr val="tx1"/>
                </a:solidFill>
              </a:rPr>
              <a:t>Розведення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речовин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(</a:t>
            </a:r>
            <a:r>
              <a:rPr lang="ru-RU" b="1" dirty="0" err="1">
                <a:solidFill>
                  <a:schemeClr val="tx1"/>
                </a:solidFill>
              </a:rPr>
              <a:t>есенцій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розчинів</a:t>
            </a:r>
            <a:r>
              <a:rPr lang="ru-RU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244" y="2048444"/>
            <a:ext cx="11604396" cy="4165320"/>
          </a:xfrm>
        </p:spPr>
        <p:txBody>
          <a:bodyPr>
            <a:noAutofit/>
          </a:bodyPr>
          <a:lstStyle/>
          <a:p>
            <a:pPr marL="0" indent="363538" algn="just"/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есенцій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настоянок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розчинів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проводять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приміщенні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захищеному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безпосереднього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впливу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сонячного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світла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63538" algn="just"/>
            <a:r>
              <a:rPr lang="ru-RU" dirty="0">
                <a:solidFill>
                  <a:schemeClr val="tx1"/>
                </a:solidFill>
              </a:rPr>
              <a:t>При </a:t>
            </a:r>
            <a:r>
              <a:rPr lang="ru-RU" dirty="0" err="1">
                <a:solidFill>
                  <a:schemeClr val="tx1"/>
                </a:solidFill>
              </a:rPr>
              <a:t>приготуванні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необхідно</a:t>
            </a:r>
            <a:r>
              <a:rPr lang="ru-RU" dirty="0">
                <a:solidFill>
                  <a:schemeClr val="tx1"/>
                </a:solidFill>
              </a:rPr>
              <a:t> точно </a:t>
            </a:r>
            <a:r>
              <a:rPr lang="ru-RU" dirty="0" err="1">
                <a:solidFill>
                  <a:schemeClr val="tx1"/>
                </a:solidFill>
              </a:rPr>
              <a:t>дотримуватися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кількох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технологічних</a:t>
            </a:r>
            <a:r>
              <a:rPr lang="ru-RU" dirty="0">
                <a:solidFill>
                  <a:schemeClr val="tx1"/>
                </a:solidFill>
              </a:rPr>
              <a:t> правил, а </a:t>
            </a:r>
            <a:r>
              <a:rPr lang="ru-RU" dirty="0" err="1">
                <a:solidFill>
                  <a:schemeClr val="tx1"/>
                </a:solidFill>
              </a:rPr>
              <a:t>саме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marL="0" indent="363538" algn="just"/>
            <a:r>
              <a:rPr lang="ru-RU" dirty="0">
                <a:solidFill>
                  <a:schemeClr val="tx1"/>
                </a:solidFill>
              </a:rPr>
              <a:t>1) для кожного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використовують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окремий</a:t>
            </a:r>
            <a:r>
              <a:rPr lang="ru-RU" dirty="0">
                <a:solidFill>
                  <a:schemeClr val="tx1"/>
                </a:solidFill>
              </a:rPr>
              <a:t> посуд, </a:t>
            </a:r>
            <a:r>
              <a:rPr lang="ru-RU" dirty="0" err="1">
                <a:solidFill>
                  <a:schemeClr val="tx1"/>
                </a:solidFill>
              </a:rPr>
              <a:t>який</a:t>
            </a:r>
            <a:r>
              <a:rPr lang="ru-RU" dirty="0">
                <a:solidFill>
                  <a:schemeClr val="tx1"/>
                </a:solidFill>
              </a:rPr>
              <a:t> повинен </a:t>
            </a:r>
            <a:r>
              <a:rPr lang="ru-RU" dirty="0" err="1">
                <a:solidFill>
                  <a:schemeClr val="tx1"/>
                </a:solidFill>
              </a:rPr>
              <a:t>мати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обсяг</a:t>
            </a:r>
            <a:r>
              <a:rPr lang="ru-RU" dirty="0">
                <a:solidFill>
                  <a:schemeClr val="tx1"/>
                </a:solidFill>
              </a:rPr>
              <a:t> на 1 / 2-1 / 3 </a:t>
            </a:r>
            <a:r>
              <a:rPr lang="ru-RU" dirty="0" err="1">
                <a:solidFill>
                  <a:schemeClr val="tx1"/>
                </a:solidFill>
              </a:rPr>
              <a:t>більше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обсягу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розведеного</a:t>
            </a:r>
            <a:r>
              <a:rPr lang="ru-RU" dirty="0">
                <a:solidFill>
                  <a:schemeClr val="tx1"/>
                </a:solidFill>
              </a:rPr>
              <a:t> препарату; </a:t>
            </a:r>
          </a:p>
          <a:p>
            <a:pPr marL="0" indent="363538" algn="just"/>
            <a:r>
              <a:rPr lang="ru-RU" dirty="0">
                <a:solidFill>
                  <a:schemeClr val="tx1"/>
                </a:solidFill>
              </a:rPr>
              <a:t>2) </a:t>
            </a:r>
            <a:r>
              <a:rPr lang="ru-RU" dirty="0" err="1">
                <a:solidFill>
                  <a:schemeClr val="tx1"/>
                </a:solidFill>
              </a:rPr>
              <a:t>найменування</a:t>
            </a:r>
            <a:r>
              <a:rPr lang="ru-RU" dirty="0">
                <a:solidFill>
                  <a:schemeClr val="tx1"/>
                </a:solidFill>
              </a:rPr>
              <a:t> препарату і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, для </a:t>
            </a:r>
            <a:r>
              <a:rPr lang="ru-RU" dirty="0" err="1">
                <a:solidFill>
                  <a:schemeClr val="tx1"/>
                </a:solidFill>
              </a:rPr>
              <a:t>якого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призначається</a:t>
            </a:r>
            <a:r>
              <a:rPr lang="ru-RU" dirty="0">
                <a:solidFill>
                  <a:schemeClr val="tx1"/>
                </a:solidFill>
              </a:rPr>
              <a:t> посудина, </a:t>
            </a:r>
            <a:r>
              <a:rPr lang="ru-RU" dirty="0" err="1">
                <a:solidFill>
                  <a:schemeClr val="tx1"/>
                </a:solidFill>
              </a:rPr>
              <a:t>вказують</a:t>
            </a:r>
            <a:r>
              <a:rPr lang="ru-RU" dirty="0">
                <a:solidFill>
                  <a:schemeClr val="tx1"/>
                </a:solidFill>
              </a:rPr>
              <a:t> як на </a:t>
            </a:r>
            <a:r>
              <a:rPr lang="ru-RU" dirty="0" err="1">
                <a:solidFill>
                  <a:schemeClr val="tx1"/>
                </a:solidFill>
              </a:rPr>
              <a:t>пробці</a:t>
            </a:r>
            <a:r>
              <a:rPr lang="ru-RU" dirty="0">
                <a:solidFill>
                  <a:schemeClr val="tx1"/>
                </a:solidFill>
              </a:rPr>
              <a:t>, так і на </a:t>
            </a:r>
            <a:r>
              <a:rPr lang="ru-RU" dirty="0" err="1">
                <a:solidFill>
                  <a:schemeClr val="tx1"/>
                </a:solidFill>
              </a:rPr>
              <a:t>посудині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 marL="0" indent="363538" algn="just"/>
            <a:r>
              <a:rPr lang="ru-RU" dirty="0">
                <a:solidFill>
                  <a:schemeClr val="tx1"/>
                </a:solidFill>
              </a:rPr>
              <a:t>3) в </a:t>
            </a:r>
            <a:r>
              <a:rPr lang="ru-RU" dirty="0" err="1">
                <a:solidFill>
                  <a:schemeClr val="tx1"/>
                </a:solidFill>
              </a:rPr>
              <a:t>процесі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приготування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кожне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енергійно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збовтують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потенціюють</a:t>
            </a:r>
            <a:r>
              <a:rPr lang="ru-RU" dirty="0">
                <a:solidFill>
                  <a:schemeClr val="tx1"/>
                </a:solidFill>
              </a:rPr>
              <a:t>) 10 </a:t>
            </a:r>
            <a:r>
              <a:rPr lang="ru-RU" dirty="0" err="1">
                <a:solidFill>
                  <a:schemeClr val="tx1"/>
                </a:solidFill>
              </a:rPr>
              <a:t>разів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зверху</a:t>
            </a:r>
            <a:r>
              <a:rPr lang="ru-RU" dirty="0">
                <a:solidFill>
                  <a:schemeClr val="tx1"/>
                </a:solidFill>
              </a:rPr>
              <a:t> вниз (</a:t>
            </a:r>
            <a:r>
              <a:rPr lang="ru-RU" dirty="0" err="1">
                <a:solidFill>
                  <a:schemeClr val="tx1"/>
                </a:solidFill>
              </a:rPr>
              <a:t>паралельно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земної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осі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pPr marL="0" indent="363538" algn="just"/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великої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виробляють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нижче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вказаними</a:t>
            </a:r>
            <a:r>
              <a:rPr lang="ru-RU" dirty="0">
                <a:solidFill>
                  <a:schemeClr val="tx1"/>
                </a:solidFill>
              </a:rPr>
              <a:t> способом, при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працюють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ваговими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співвідношеннями</a:t>
            </a:r>
            <a:r>
              <a:rPr lang="ru-RU" dirty="0">
                <a:solidFill>
                  <a:schemeClr val="tx1"/>
                </a:solidFill>
              </a:rPr>
              <a:t>; при </a:t>
            </a:r>
            <a:r>
              <a:rPr lang="ru-RU" dirty="0" err="1">
                <a:solidFill>
                  <a:schemeClr val="tx1"/>
                </a:solidFill>
              </a:rPr>
              <a:t>розведенні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малих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кількостей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менше</a:t>
            </a:r>
            <a:r>
              <a:rPr lang="ru-RU" dirty="0">
                <a:solidFill>
                  <a:schemeClr val="tx1"/>
                </a:solidFill>
              </a:rPr>
              <a:t> 3,0 г) </a:t>
            </a:r>
            <a:r>
              <a:rPr lang="ru-RU" dirty="0" err="1">
                <a:solidFill>
                  <a:schemeClr val="tx1"/>
                </a:solidFill>
              </a:rPr>
              <a:t>працюють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краплями</a:t>
            </a:r>
            <a:r>
              <a:rPr lang="ru-RU" dirty="0">
                <a:solidFill>
                  <a:schemeClr val="tx1"/>
                </a:solidFill>
              </a:rPr>
              <a:t> 1.</a:t>
            </a:r>
          </a:p>
        </p:txBody>
      </p:sp>
    </p:spTree>
    <p:extLst>
      <p:ext uri="{BB962C8B-B14F-4D97-AF65-F5344CB8AC3E}">
        <p14:creationId xmlns:p14="http://schemas.microsoft.com/office/powerpoint/2010/main" val="1290989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164" y="1737360"/>
            <a:ext cx="11700163" cy="221118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Для </a:t>
            </a:r>
            <a:r>
              <a:rPr lang="ru-RU" b="1" dirty="0" err="1">
                <a:solidFill>
                  <a:schemeClr val="tx1"/>
                </a:solidFill>
              </a:rPr>
              <a:t>десяткової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шкали</a:t>
            </a:r>
            <a:r>
              <a:rPr lang="ru-RU" b="1" dirty="0">
                <a:solidFill>
                  <a:schemeClr val="tx1"/>
                </a:solidFill>
              </a:rPr>
              <a:t>: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Склянки з </a:t>
            </a:r>
            <a:r>
              <a:rPr lang="ru-RU" dirty="0" err="1">
                <a:solidFill>
                  <a:schemeClr val="tx1"/>
                </a:solidFill>
              </a:rPr>
              <a:t>найменуванням</a:t>
            </a:r>
            <a:r>
              <a:rPr lang="ru-RU" dirty="0">
                <a:solidFill>
                  <a:schemeClr val="tx1"/>
                </a:solidFill>
              </a:rPr>
              <a:t> препарату й </a:t>
            </a:r>
            <a:r>
              <a:rPr lang="ru-RU" dirty="0" err="1">
                <a:solidFill>
                  <a:schemeClr val="tx1"/>
                </a:solidFill>
              </a:rPr>
              <a:t>позначенням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С1 до СЗО </a:t>
            </a:r>
            <a:r>
              <a:rPr lang="ru-RU" dirty="0" err="1">
                <a:solidFill>
                  <a:schemeClr val="tx1"/>
                </a:solidFill>
              </a:rPr>
              <a:t>ставлять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стіл</a:t>
            </a:r>
            <a:r>
              <a:rPr lang="ru-RU" dirty="0">
                <a:solidFill>
                  <a:schemeClr val="tx1"/>
                </a:solidFill>
              </a:rPr>
              <a:t> і, </a:t>
            </a:r>
            <a:r>
              <a:rPr lang="ru-RU" dirty="0" err="1">
                <a:solidFill>
                  <a:schemeClr val="tx1"/>
                </a:solidFill>
              </a:rPr>
              <a:t>починаючи</a:t>
            </a:r>
            <a:r>
              <a:rPr lang="ru-RU" dirty="0">
                <a:solidFill>
                  <a:schemeClr val="tx1"/>
                </a:solidFill>
              </a:rPr>
              <a:t> з С2, в </a:t>
            </a:r>
            <a:r>
              <a:rPr lang="ru-RU" dirty="0" err="1">
                <a:solidFill>
                  <a:schemeClr val="tx1"/>
                </a:solidFill>
              </a:rPr>
              <a:t>кожен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вливають</a:t>
            </a:r>
            <a:r>
              <a:rPr lang="ru-RU" dirty="0">
                <a:solidFill>
                  <a:schemeClr val="tx1"/>
                </a:solidFill>
              </a:rPr>
              <a:t> по 9 </a:t>
            </a:r>
            <a:r>
              <a:rPr lang="ru-RU" dirty="0" err="1">
                <a:solidFill>
                  <a:schemeClr val="tx1"/>
                </a:solidFill>
              </a:rPr>
              <a:t>частин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 </a:t>
            </a:r>
            <a:r>
              <a:rPr lang="ru-RU" dirty="0" err="1">
                <a:solidFill>
                  <a:schemeClr val="tx1"/>
                </a:solidFill>
              </a:rPr>
              <a:t>відповідної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концентрації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згідно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вказівками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приватної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статті</a:t>
            </a:r>
            <a:r>
              <a:rPr lang="ru-RU" dirty="0">
                <a:solidFill>
                  <a:schemeClr val="tx1"/>
                </a:solidFill>
              </a:rPr>
              <a:t>). Перше </a:t>
            </a:r>
            <a:r>
              <a:rPr lang="ru-RU" dirty="0" err="1">
                <a:solidFill>
                  <a:schemeClr val="tx1"/>
                </a:solidFill>
              </a:rPr>
              <a:t>десяткове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de-DE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1)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по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правилам, </a:t>
            </a:r>
            <a:r>
              <a:rPr lang="ru-RU" dirty="0" err="1">
                <a:solidFill>
                  <a:schemeClr val="tx1"/>
                </a:solidFill>
              </a:rPr>
              <a:t>викладеним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відповідному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параграфі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керівництва</a:t>
            </a:r>
            <a:r>
              <a:rPr lang="ru-RU" dirty="0">
                <a:solidFill>
                  <a:schemeClr val="tx1"/>
                </a:solidFill>
              </a:rPr>
              <a:t> В. Швабе. У посудину з </a:t>
            </a:r>
            <a:r>
              <a:rPr lang="ru-RU" dirty="0" err="1">
                <a:solidFill>
                  <a:schemeClr val="tx1"/>
                </a:solidFill>
              </a:rPr>
              <a:t>позначенням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2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поміщають</a:t>
            </a:r>
            <a:r>
              <a:rPr lang="ru-RU" dirty="0">
                <a:solidFill>
                  <a:schemeClr val="tx1"/>
                </a:solidFill>
              </a:rPr>
              <a:t> 1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 </a:t>
            </a:r>
            <a:r>
              <a:rPr lang="ru-RU" dirty="0" err="1">
                <a:solidFill>
                  <a:schemeClr val="tx1"/>
                </a:solidFill>
              </a:rPr>
              <a:t>першого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десяткового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настоянки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збовтують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Потім</a:t>
            </a:r>
            <a:r>
              <a:rPr lang="ru-RU" dirty="0">
                <a:solidFill>
                  <a:schemeClr val="tx1"/>
                </a:solidFill>
              </a:rPr>
              <a:t> одну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отриманого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переносять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наступний</a:t>
            </a:r>
            <a:r>
              <a:rPr lang="ru-RU" dirty="0">
                <a:solidFill>
                  <a:schemeClr val="tx1"/>
                </a:solidFill>
              </a:rPr>
              <a:t> посудину (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З) і т. </a:t>
            </a:r>
            <a:r>
              <a:rPr lang="uk-UA" dirty="0">
                <a:solidFill>
                  <a:schemeClr val="tx1"/>
                </a:solidFill>
              </a:rPr>
              <a:t>п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I.3. </a:t>
            </a:r>
            <a:r>
              <a:rPr lang="ru-RU" b="1" dirty="0" err="1">
                <a:solidFill>
                  <a:schemeClr val="tx1"/>
                </a:solidFill>
              </a:rPr>
              <a:t>Розведення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речовин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(</a:t>
            </a:r>
            <a:r>
              <a:rPr lang="ru-RU" b="1" dirty="0" err="1">
                <a:solidFill>
                  <a:schemeClr val="tx1"/>
                </a:solidFill>
              </a:rPr>
              <a:t>есенцій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розчинів</a:t>
            </a:r>
            <a:r>
              <a:rPr lang="ru-RU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404" y="4106640"/>
            <a:ext cx="11793681" cy="258532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 algn="just"/>
            <a:r>
              <a:rPr lang="ru-RU" b="1" i="1" u="sng" dirty="0" err="1">
                <a:solidFill>
                  <a:schemeClr val="tx1"/>
                </a:solidFill>
              </a:rPr>
              <a:t>Що</a:t>
            </a:r>
            <a:r>
              <a:rPr lang="ru-RU" b="1" i="1" u="sng" dirty="0">
                <a:solidFill>
                  <a:schemeClr val="tx1"/>
                </a:solidFill>
              </a:rPr>
              <a:t> </a:t>
            </a:r>
            <a:r>
              <a:rPr lang="ru-RU" b="1" i="1" u="sng" dirty="0" err="1">
                <a:solidFill>
                  <a:schemeClr val="tx1"/>
                </a:solidFill>
              </a:rPr>
              <a:t>стосується</a:t>
            </a:r>
            <a:r>
              <a:rPr lang="ru-RU" b="1" i="1" u="sng" dirty="0">
                <a:solidFill>
                  <a:schemeClr val="tx1"/>
                </a:solidFill>
              </a:rPr>
              <a:t> </a:t>
            </a:r>
            <a:r>
              <a:rPr lang="ru-RU" b="1" i="1" u="sng" dirty="0" err="1">
                <a:solidFill>
                  <a:schemeClr val="tx1"/>
                </a:solidFill>
              </a:rPr>
              <a:t>концентрації</a:t>
            </a:r>
            <a:r>
              <a:rPr lang="ru-RU" b="1" i="1" u="sng" dirty="0">
                <a:solidFill>
                  <a:schemeClr val="tx1"/>
                </a:solidFill>
              </a:rPr>
              <a:t> спирту </a:t>
            </a:r>
            <a:r>
              <a:rPr lang="ru-RU" dirty="0">
                <a:solidFill>
                  <a:schemeClr val="tx1"/>
                </a:solidFill>
              </a:rPr>
              <a:t>для </a:t>
            </a:r>
            <a:r>
              <a:rPr lang="ru-RU" dirty="0" err="1">
                <a:solidFill>
                  <a:schemeClr val="tx1"/>
                </a:solidFill>
              </a:rPr>
              <a:t>приготування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, то </a:t>
            </a:r>
            <a:r>
              <a:rPr lang="ru-RU" dirty="0" err="1">
                <a:solidFill>
                  <a:schemeClr val="tx1"/>
                </a:solidFill>
              </a:rPr>
              <a:t>згідно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приватним</a:t>
            </a:r>
            <a:r>
              <a:rPr lang="ru-RU" dirty="0">
                <a:solidFill>
                  <a:schemeClr val="tx1"/>
                </a:solidFill>
              </a:rPr>
              <a:t> статей </a:t>
            </a:r>
            <a:r>
              <a:rPr lang="ru-RU" dirty="0" err="1">
                <a:solidFill>
                  <a:schemeClr val="tx1"/>
                </a:solidFill>
              </a:rPr>
              <a:t>керівництва</a:t>
            </a:r>
            <a:r>
              <a:rPr lang="ru-RU" dirty="0">
                <a:solidFill>
                  <a:schemeClr val="tx1"/>
                </a:solidFill>
              </a:rPr>
              <a:t> В. Швабе </a:t>
            </a:r>
            <a:r>
              <a:rPr lang="ru-RU" dirty="0" err="1">
                <a:solidFill>
                  <a:schemeClr val="tx1"/>
                </a:solidFill>
              </a:rPr>
              <a:t>існують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наступні</a:t>
            </a:r>
            <a:r>
              <a:rPr lang="ru-RU" dirty="0">
                <a:solidFill>
                  <a:schemeClr val="tx1"/>
                </a:solidFill>
              </a:rPr>
              <a:t> правила:</a:t>
            </a:r>
          </a:p>
          <a:p>
            <a:pPr indent="358775" algn="just"/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якщо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базисний</a:t>
            </a:r>
            <a:r>
              <a:rPr lang="ru-RU" dirty="0">
                <a:solidFill>
                  <a:schemeClr val="tx1"/>
                </a:solidFill>
              </a:rPr>
              <a:t> препарат і перше </a:t>
            </a:r>
            <a:r>
              <a:rPr lang="ru-RU" dirty="0" err="1">
                <a:solidFill>
                  <a:schemeClr val="tx1"/>
                </a:solidFill>
              </a:rPr>
              <a:t>десяткове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препарату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1 </a:t>
            </a:r>
            <a:r>
              <a:rPr lang="ru-RU" dirty="0" err="1">
                <a:solidFill>
                  <a:schemeClr val="tx1"/>
                </a:solidFill>
              </a:rPr>
              <a:t>приготовлені</a:t>
            </a:r>
            <a:r>
              <a:rPr lang="ru-RU" dirty="0">
                <a:solidFill>
                  <a:schemeClr val="tx1"/>
                </a:solidFill>
              </a:rPr>
              <a:t> на 90% -</a:t>
            </a:r>
            <a:r>
              <a:rPr lang="uk-UA" dirty="0">
                <a:solidFill>
                  <a:schemeClr val="tx1"/>
                </a:solidFill>
              </a:rPr>
              <a:t>в</a:t>
            </a:r>
            <a:r>
              <a:rPr lang="ru-RU" dirty="0">
                <a:solidFill>
                  <a:schemeClr val="tx1"/>
                </a:solidFill>
              </a:rPr>
              <a:t>ому (по </a:t>
            </a:r>
            <a:r>
              <a:rPr lang="ru-RU" dirty="0" err="1">
                <a:solidFill>
                  <a:schemeClr val="tx1"/>
                </a:solidFill>
              </a:rPr>
              <a:t>масі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спирті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тоді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2 і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З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на 90% -</a:t>
            </a:r>
            <a:r>
              <a:rPr lang="ru-RU" dirty="0" err="1">
                <a:solidFill>
                  <a:schemeClr val="tx1"/>
                </a:solidFill>
              </a:rPr>
              <a:t>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спирті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4 - на 60% -</a:t>
            </a:r>
            <a:r>
              <a:rPr lang="ru-RU" dirty="0" err="1">
                <a:solidFill>
                  <a:schemeClr val="tx1"/>
                </a:solidFill>
              </a:rPr>
              <a:t>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спирті</a:t>
            </a:r>
            <a:r>
              <a:rPr lang="ru-RU" dirty="0">
                <a:solidFill>
                  <a:schemeClr val="tx1"/>
                </a:solidFill>
              </a:rPr>
              <a:t>,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а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5,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6 і </a:t>
            </a:r>
            <a:r>
              <a:rPr lang="ru-RU" dirty="0" err="1">
                <a:solidFill>
                  <a:schemeClr val="tx1"/>
                </a:solidFill>
              </a:rPr>
              <a:t>далі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на 45% -му </a:t>
            </a:r>
            <a:r>
              <a:rPr lang="ru-RU" dirty="0" err="1">
                <a:solidFill>
                  <a:schemeClr val="tx1"/>
                </a:solidFill>
              </a:rPr>
              <a:t>спирті</a:t>
            </a:r>
            <a:r>
              <a:rPr lang="ru-RU" dirty="0">
                <a:solidFill>
                  <a:schemeClr val="tx1"/>
                </a:solidFill>
              </a:rPr>
              <a:t>;</a:t>
            </a:r>
            <a:endParaRPr lang="en-US" dirty="0">
              <a:solidFill>
                <a:schemeClr val="tx1"/>
              </a:solidFill>
            </a:endParaRPr>
          </a:p>
          <a:p>
            <a:pPr indent="358775" algn="just"/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якщо</a:t>
            </a:r>
            <a:r>
              <a:rPr lang="ru-RU" dirty="0">
                <a:solidFill>
                  <a:schemeClr val="tx1"/>
                </a:solidFill>
              </a:rPr>
              <a:t> препарат і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1 </a:t>
            </a:r>
            <a:r>
              <a:rPr lang="ru-RU" dirty="0" err="1">
                <a:solidFill>
                  <a:schemeClr val="tx1"/>
                </a:solidFill>
              </a:rPr>
              <a:t>приготовлені</a:t>
            </a:r>
            <a:r>
              <a:rPr lang="ru-RU" dirty="0">
                <a:solidFill>
                  <a:schemeClr val="tx1"/>
                </a:solidFill>
              </a:rPr>
              <a:t> на 60% -</a:t>
            </a:r>
            <a:r>
              <a:rPr lang="ru-RU" dirty="0" err="1">
                <a:solidFill>
                  <a:schemeClr val="tx1"/>
                </a:solidFill>
              </a:rPr>
              <a:t>вому</a:t>
            </a:r>
            <a:r>
              <a:rPr lang="ru-RU" dirty="0">
                <a:solidFill>
                  <a:schemeClr val="tx1"/>
                </a:solidFill>
              </a:rPr>
              <a:t> (по </a:t>
            </a:r>
            <a:r>
              <a:rPr lang="ru-RU" dirty="0" err="1">
                <a:solidFill>
                  <a:schemeClr val="tx1"/>
                </a:solidFill>
              </a:rPr>
              <a:t>масі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спирті</a:t>
            </a:r>
            <a:r>
              <a:rPr lang="ru-RU" dirty="0">
                <a:solidFill>
                  <a:schemeClr val="tx1"/>
                </a:solidFill>
              </a:rPr>
              <a:t>, то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2 і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З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теж</a:t>
            </a:r>
            <a:r>
              <a:rPr lang="ru-RU" dirty="0">
                <a:solidFill>
                  <a:schemeClr val="tx1"/>
                </a:solidFill>
              </a:rPr>
              <a:t> на 60% -</a:t>
            </a:r>
            <a:r>
              <a:rPr lang="ru-RU" dirty="0" err="1">
                <a:solidFill>
                  <a:schemeClr val="tx1"/>
                </a:solidFill>
              </a:rPr>
              <a:t>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спирті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починаючи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4 і </a:t>
            </a:r>
            <a:r>
              <a:rPr lang="ru-RU" dirty="0" err="1">
                <a:solidFill>
                  <a:schemeClr val="tx1"/>
                </a:solidFill>
              </a:rPr>
              <a:t>більш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високі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на 45% -</a:t>
            </a:r>
            <a:r>
              <a:rPr lang="ru-RU" dirty="0" err="1">
                <a:solidFill>
                  <a:schemeClr val="tx1"/>
                </a:solidFill>
              </a:rPr>
              <a:t>вому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спирті</a:t>
            </a:r>
            <a:r>
              <a:rPr lang="ru-RU" dirty="0">
                <a:solidFill>
                  <a:schemeClr val="tx1"/>
                </a:solidFill>
              </a:rPr>
              <a:t>;</a:t>
            </a:r>
            <a:endParaRPr lang="en-US" dirty="0">
              <a:solidFill>
                <a:schemeClr val="tx1"/>
              </a:solidFill>
            </a:endParaRPr>
          </a:p>
          <a:p>
            <a:pPr indent="358775" algn="just"/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err="1">
                <a:solidFill>
                  <a:schemeClr val="tx1"/>
                </a:solidFill>
              </a:rPr>
              <a:t>якщо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есенція</a:t>
            </a:r>
            <a:r>
              <a:rPr lang="ru-RU" dirty="0">
                <a:solidFill>
                  <a:schemeClr val="tx1"/>
                </a:solidFill>
              </a:rPr>
              <a:t>, настойка, </a:t>
            </a:r>
            <a:r>
              <a:rPr lang="ru-RU" dirty="0" err="1">
                <a:solidFill>
                  <a:schemeClr val="tx1"/>
                </a:solidFill>
              </a:rPr>
              <a:t>розчин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приготовлені</a:t>
            </a:r>
            <a:r>
              <a:rPr lang="ru-RU" dirty="0">
                <a:solidFill>
                  <a:schemeClr val="tx1"/>
                </a:solidFill>
              </a:rPr>
              <a:t> на 45% -ному (по </a:t>
            </a:r>
            <a:r>
              <a:rPr lang="ru-RU" dirty="0" err="1">
                <a:solidFill>
                  <a:schemeClr val="tx1"/>
                </a:solidFill>
              </a:rPr>
              <a:t>масі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спирті</a:t>
            </a:r>
            <a:r>
              <a:rPr lang="ru-RU" dirty="0">
                <a:solidFill>
                  <a:schemeClr val="tx1"/>
                </a:solidFill>
              </a:rPr>
              <a:t>, то </a:t>
            </a:r>
            <a:r>
              <a:rPr lang="ru-RU" dirty="0" err="1">
                <a:solidFill>
                  <a:schemeClr val="tx1"/>
                </a:solidFill>
              </a:rPr>
              <a:t>всі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на 45% -</a:t>
            </a:r>
            <a:r>
              <a:rPr lang="ru-RU" dirty="0" err="1">
                <a:solidFill>
                  <a:schemeClr val="tx1"/>
                </a:solidFill>
              </a:rPr>
              <a:t>вому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спирті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254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524" y="883228"/>
            <a:ext cx="11533909" cy="4023360"/>
          </a:xfrm>
        </p:spPr>
        <p:txBody>
          <a:bodyPr>
            <a:normAutofit/>
          </a:bodyPr>
          <a:lstStyle/>
          <a:p>
            <a:pPr marL="0" indent="35877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Для </a:t>
            </a:r>
            <a:r>
              <a:rPr lang="ru-RU" b="1" dirty="0" err="1">
                <a:solidFill>
                  <a:schemeClr val="tx1"/>
                </a:solidFill>
              </a:rPr>
              <a:t>сотенної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шкали</a:t>
            </a:r>
            <a:r>
              <a:rPr lang="ru-RU" b="1" dirty="0">
                <a:solidFill>
                  <a:schemeClr val="tx1"/>
                </a:solidFill>
              </a:rPr>
              <a:t>:</a:t>
            </a:r>
            <a:endParaRPr lang="en-US" b="1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err="1">
                <a:solidFill>
                  <a:schemeClr val="tx1"/>
                </a:solidFill>
              </a:rPr>
              <a:t>Судини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найменуванням</a:t>
            </a:r>
            <a:r>
              <a:rPr lang="ru-RU" dirty="0">
                <a:solidFill>
                  <a:schemeClr val="tx1"/>
                </a:solidFill>
              </a:rPr>
              <a:t> препарату й </a:t>
            </a:r>
            <a:r>
              <a:rPr lang="ru-RU" dirty="0" err="1">
                <a:solidFill>
                  <a:schemeClr val="tx1"/>
                </a:solidFill>
              </a:rPr>
              <a:t>позначенням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С1 до СЗО </a:t>
            </a:r>
            <a:r>
              <a:rPr lang="ru-RU" dirty="0" err="1">
                <a:solidFill>
                  <a:schemeClr val="tx1"/>
                </a:solidFill>
              </a:rPr>
              <a:t>ставлять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стіл</a:t>
            </a:r>
            <a:r>
              <a:rPr lang="ru-RU" dirty="0">
                <a:solidFill>
                  <a:schemeClr val="tx1"/>
                </a:solidFill>
              </a:rPr>
              <a:t> в ряд і в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кожен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починаючи</a:t>
            </a:r>
            <a:r>
              <a:rPr lang="ru-RU" dirty="0">
                <a:solidFill>
                  <a:schemeClr val="tx1"/>
                </a:solidFill>
              </a:rPr>
              <a:t> з С2, </a:t>
            </a:r>
            <a:r>
              <a:rPr lang="ru-RU" dirty="0" err="1">
                <a:solidFill>
                  <a:schemeClr val="tx1"/>
                </a:solidFill>
              </a:rPr>
              <a:t>поміщають</a:t>
            </a:r>
            <a:r>
              <a:rPr lang="ru-RU" dirty="0">
                <a:solidFill>
                  <a:schemeClr val="tx1"/>
                </a:solidFill>
              </a:rPr>
              <a:t> по 99 </a:t>
            </a:r>
            <a:r>
              <a:rPr lang="ru-RU" dirty="0" err="1">
                <a:solidFill>
                  <a:schemeClr val="tx1"/>
                </a:solidFill>
              </a:rPr>
              <a:t>частин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 </a:t>
            </a:r>
            <a:r>
              <a:rPr lang="ru-RU" dirty="0" err="1">
                <a:solidFill>
                  <a:schemeClr val="tx1"/>
                </a:solidFill>
              </a:rPr>
              <a:t>відповідної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концентрації</a:t>
            </a:r>
            <a:r>
              <a:rPr lang="ru-RU" dirty="0">
                <a:solidFill>
                  <a:schemeClr val="tx1"/>
                </a:solidFill>
              </a:rPr>
              <a:t>. З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, настойки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розчину</a:t>
            </a:r>
            <a:r>
              <a:rPr lang="ru-RU" dirty="0">
                <a:solidFill>
                  <a:schemeClr val="tx1"/>
                </a:solidFill>
              </a:rPr>
              <a:t> за правилами </a:t>
            </a:r>
            <a:r>
              <a:rPr lang="ru-RU" dirty="0" err="1">
                <a:solidFill>
                  <a:schemeClr val="tx1"/>
                </a:solidFill>
              </a:rPr>
              <a:t>відповідного</a:t>
            </a:r>
            <a:r>
              <a:rPr lang="ru-RU" dirty="0">
                <a:solidFill>
                  <a:schemeClr val="tx1"/>
                </a:solidFill>
              </a:rPr>
              <a:t> параграфа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перше </a:t>
            </a:r>
            <a:r>
              <a:rPr lang="ru-RU" dirty="0" err="1">
                <a:solidFill>
                  <a:schemeClr val="tx1"/>
                </a:solidFill>
              </a:rPr>
              <a:t>сотенне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Потім</a:t>
            </a:r>
            <a:r>
              <a:rPr lang="ru-RU" dirty="0">
                <a:solidFill>
                  <a:schemeClr val="tx1"/>
                </a:solidFill>
              </a:rPr>
              <a:t> одну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готового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С1 </a:t>
            </a:r>
            <a:r>
              <a:rPr lang="ru-RU" dirty="0" err="1">
                <a:solidFill>
                  <a:schemeClr val="tx1"/>
                </a:solidFill>
              </a:rPr>
              <a:t>поміщають</a:t>
            </a:r>
            <a:r>
              <a:rPr lang="ru-RU" dirty="0">
                <a:solidFill>
                  <a:schemeClr val="tx1"/>
                </a:solidFill>
              </a:rPr>
              <a:t> у флакон з </a:t>
            </a:r>
            <a:r>
              <a:rPr lang="ru-RU" dirty="0" err="1">
                <a:solidFill>
                  <a:schemeClr val="tx1"/>
                </a:solidFill>
              </a:rPr>
              <a:t>позначенням</a:t>
            </a:r>
            <a:r>
              <a:rPr lang="ru-RU" dirty="0">
                <a:solidFill>
                  <a:schemeClr val="tx1"/>
                </a:solidFill>
              </a:rPr>
              <a:t> С2, </a:t>
            </a:r>
            <a:r>
              <a:rPr lang="ru-RU" dirty="0" err="1">
                <a:solidFill>
                  <a:schemeClr val="tx1"/>
                </a:solidFill>
              </a:rPr>
              <a:t>закупорюють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змішують</a:t>
            </a:r>
            <a:r>
              <a:rPr lang="ru-RU" dirty="0">
                <a:solidFill>
                  <a:schemeClr val="tx1"/>
                </a:solidFill>
              </a:rPr>
              <a:t> шляхом десятикратного сильного </a:t>
            </a:r>
            <a:r>
              <a:rPr lang="ru-RU" dirty="0" err="1">
                <a:solidFill>
                  <a:schemeClr val="tx1"/>
                </a:solidFill>
              </a:rPr>
              <a:t>збовтування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зверху</a:t>
            </a:r>
            <a:r>
              <a:rPr lang="ru-RU" dirty="0">
                <a:solidFill>
                  <a:schemeClr val="tx1"/>
                </a:solidFill>
              </a:rPr>
              <a:t> вниз, т. Е. </a:t>
            </a:r>
            <a:r>
              <a:rPr lang="ru-RU" dirty="0" err="1">
                <a:solidFill>
                  <a:schemeClr val="tx1"/>
                </a:solidFill>
              </a:rPr>
              <a:t>Потенціюють</a:t>
            </a:r>
            <a:r>
              <a:rPr lang="ru-RU" dirty="0">
                <a:solidFill>
                  <a:schemeClr val="tx1"/>
                </a:solidFill>
              </a:rPr>
              <a:t>. Одну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отриманого</a:t>
            </a:r>
            <a:r>
              <a:rPr lang="ru-RU" dirty="0">
                <a:solidFill>
                  <a:schemeClr val="tx1"/>
                </a:solidFill>
              </a:rPr>
              <a:t> другого сотенного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(С2) </a:t>
            </a:r>
            <a:r>
              <a:rPr lang="ru-RU" dirty="0" err="1">
                <a:solidFill>
                  <a:schemeClr val="tx1"/>
                </a:solidFill>
              </a:rPr>
              <a:t>поміщають</a:t>
            </a:r>
            <a:r>
              <a:rPr lang="ru-RU" dirty="0">
                <a:solidFill>
                  <a:schemeClr val="tx1"/>
                </a:solidFill>
              </a:rPr>
              <a:t> в посудину з </a:t>
            </a:r>
            <a:r>
              <a:rPr lang="ru-RU" dirty="0" err="1">
                <a:solidFill>
                  <a:schemeClr val="tx1"/>
                </a:solidFill>
              </a:rPr>
              <a:t>позначенням</a:t>
            </a:r>
            <a:r>
              <a:rPr lang="ru-RU" dirty="0">
                <a:solidFill>
                  <a:schemeClr val="tx1"/>
                </a:solidFill>
              </a:rPr>
              <a:t> СЗ і </a:t>
            </a:r>
            <a:r>
              <a:rPr lang="ru-RU" dirty="0" err="1">
                <a:solidFill>
                  <a:schemeClr val="tx1"/>
                </a:solidFill>
              </a:rPr>
              <a:t>знову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збовтують</a:t>
            </a:r>
            <a:r>
              <a:rPr lang="ru-RU" dirty="0">
                <a:solidFill>
                  <a:schemeClr val="tx1"/>
                </a:solidFill>
              </a:rPr>
              <a:t>. Таким же чином </a:t>
            </a:r>
            <a:r>
              <a:rPr lang="ru-RU" dirty="0" err="1">
                <a:solidFill>
                  <a:schemeClr val="tx1"/>
                </a:solidFill>
              </a:rPr>
              <a:t>продовжують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препарату, </a:t>
            </a:r>
            <a:r>
              <a:rPr lang="ru-RU" dirty="0" err="1">
                <a:solidFill>
                  <a:schemeClr val="tx1"/>
                </a:solidFill>
              </a:rPr>
              <a:t>поміщаючи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раз одну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попереднього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наступний</a:t>
            </a:r>
            <a:r>
              <a:rPr lang="ru-RU" dirty="0">
                <a:solidFill>
                  <a:schemeClr val="tx1"/>
                </a:solidFill>
              </a:rPr>
              <a:t> посудину, </a:t>
            </a:r>
            <a:r>
              <a:rPr lang="ru-RU" dirty="0" err="1">
                <a:solidFill>
                  <a:schemeClr val="tx1"/>
                </a:solidFill>
              </a:rPr>
              <a:t>який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ретельно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струшують</a:t>
            </a:r>
            <a:r>
              <a:rPr lang="ru-RU" dirty="0">
                <a:solidFill>
                  <a:schemeClr val="tx1"/>
                </a:solidFill>
              </a:rPr>
              <a:t> 10 </a:t>
            </a:r>
            <a:r>
              <a:rPr lang="ru-RU" dirty="0" err="1">
                <a:solidFill>
                  <a:schemeClr val="tx1"/>
                </a:solidFill>
              </a:rPr>
              <a:t>разів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Аналогічно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більш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високі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uk-UA" dirty="0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91982" y="3816150"/>
            <a:ext cx="11668991" cy="30418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ru-RU" sz="1600" dirty="0" err="1">
                <a:solidFill>
                  <a:schemeClr val="tx1"/>
                </a:solidFill>
              </a:rPr>
              <a:t>Що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стосується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концентрації</a:t>
            </a:r>
            <a:r>
              <a:rPr lang="ru-RU" sz="1600" dirty="0">
                <a:solidFill>
                  <a:schemeClr val="tx1"/>
                </a:solidFill>
              </a:rPr>
              <a:t> спирту для </a:t>
            </a:r>
            <a:r>
              <a:rPr lang="ru-RU" sz="1600" dirty="0" err="1">
                <a:solidFill>
                  <a:schemeClr val="tx1"/>
                </a:solidFill>
              </a:rPr>
              <a:t>приготування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даних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розведень</a:t>
            </a:r>
            <a:r>
              <a:rPr lang="ru-RU" sz="1600" dirty="0">
                <a:solidFill>
                  <a:schemeClr val="tx1"/>
                </a:solidFill>
              </a:rPr>
              <a:t>, то з </a:t>
            </a:r>
            <a:r>
              <a:rPr lang="ru-RU" sz="1600" dirty="0" err="1">
                <a:solidFill>
                  <a:schemeClr val="tx1"/>
                </a:solidFill>
              </a:rPr>
              <a:t>вказівок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приватних</a:t>
            </a:r>
            <a:r>
              <a:rPr lang="ru-RU" sz="1600" dirty="0">
                <a:solidFill>
                  <a:schemeClr val="tx1"/>
                </a:solidFill>
              </a:rPr>
              <a:t> статей </a:t>
            </a:r>
            <a:r>
              <a:rPr lang="ru-RU" sz="1600" dirty="0" err="1">
                <a:solidFill>
                  <a:schemeClr val="tx1"/>
                </a:solidFill>
              </a:rPr>
              <a:t>випливає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наступне</a:t>
            </a:r>
            <a:r>
              <a:rPr lang="ru-RU" sz="1600" dirty="0">
                <a:solidFill>
                  <a:schemeClr val="tx1"/>
                </a:solidFill>
              </a:rPr>
              <a:t>:</a:t>
            </a:r>
            <a:endParaRPr lang="en-US" sz="16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ru-RU" sz="1600" dirty="0">
                <a:solidFill>
                  <a:schemeClr val="tx1"/>
                </a:solidFill>
              </a:rPr>
              <a:t>- </a:t>
            </a:r>
            <a:r>
              <a:rPr lang="ru-RU" sz="1600" dirty="0" err="1">
                <a:solidFill>
                  <a:schemeClr val="tx1"/>
                </a:solidFill>
              </a:rPr>
              <a:t>якщо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есенція</a:t>
            </a:r>
            <a:r>
              <a:rPr lang="ru-RU" sz="1600" dirty="0">
                <a:solidFill>
                  <a:schemeClr val="tx1"/>
                </a:solidFill>
              </a:rPr>
              <a:t>, настойка, </a:t>
            </a:r>
            <a:r>
              <a:rPr lang="ru-RU" sz="1600" dirty="0" err="1">
                <a:solidFill>
                  <a:schemeClr val="tx1"/>
                </a:solidFill>
              </a:rPr>
              <a:t>розчин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приготовлені</a:t>
            </a:r>
            <a:r>
              <a:rPr lang="ru-RU" sz="1600" dirty="0">
                <a:solidFill>
                  <a:schemeClr val="tx1"/>
                </a:solidFill>
              </a:rPr>
              <a:t> на 90% -ному </a:t>
            </a:r>
            <a:r>
              <a:rPr lang="ru-RU" sz="1600" dirty="0" err="1">
                <a:solidFill>
                  <a:schemeClr val="tx1"/>
                </a:solidFill>
              </a:rPr>
              <a:t>етиловому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спирті</a:t>
            </a:r>
            <a:r>
              <a:rPr lang="ru-RU" sz="1600" dirty="0">
                <a:solidFill>
                  <a:schemeClr val="tx1"/>
                </a:solidFill>
              </a:rPr>
              <a:t>, в такому </a:t>
            </a:r>
            <a:r>
              <a:rPr lang="ru-RU" sz="1600" dirty="0" err="1">
                <a:solidFill>
                  <a:schemeClr val="tx1"/>
                </a:solidFill>
              </a:rPr>
              <a:t>випадку</a:t>
            </a:r>
            <a:r>
              <a:rPr lang="ru-RU" sz="1600" dirty="0">
                <a:solidFill>
                  <a:schemeClr val="tx1"/>
                </a:solidFill>
              </a:rPr>
              <a:t> роз-</a:t>
            </a:r>
            <a:r>
              <a:rPr lang="ru-RU" sz="1600" dirty="0" err="1">
                <a:solidFill>
                  <a:schemeClr val="tx1"/>
                </a:solidFill>
              </a:rPr>
              <a:t>ведення</a:t>
            </a:r>
            <a:r>
              <a:rPr lang="ru-RU" sz="1600" dirty="0">
                <a:solidFill>
                  <a:schemeClr val="tx1"/>
                </a:solidFill>
              </a:rPr>
              <a:t> С1 (</a:t>
            </a:r>
            <a:r>
              <a:rPr lang="en-US" sz="1600" dirty="0">
                <a:solidFill>
                  <a:schemeClr val="tx1"/>
                </a:solidFill>
              </a:rPr>
              <a:t>D</a:t>
            </a:r>
            <a:r>
              <a:rPr lang="ru-RU" sz="1600" dirty="0">
                <a:solidFill>
                  <a:schemeClr val="tx1"/>
                </a:solidFill>
              </a:rPr>
              <a:t>2) </a:t>
            </a:r>
            <a:r>
              <a:rPr lang="ru-RU" sz="1600" dirty="0" err="1">
                <a:solidFill>
                  <a:schemeClr val="tx1"/>
                </a:solidFill>
              </a:rPr>
              <a:t>готують</a:t>
            </a:r>
            <a:r>
              <a:rPr lang="ru-RU" sz="1600" dirty="0">
                <a:solidFill>
                  <a:schemeClr val="tx1"/>
                </a:solidFill>
              </a:rPr>
              <a:t> на 90% -ному; С2 (</a:t>
            </a:r>
            <a:r>
              <a:rPr lang="en-US" sz="1600" dirty="0">
                <a:solidFill>
                  <a:schemeClr val="tx1"/>
                </a:solidFill>
              </a:rPr>
              <a:t>D</a:t>
            </a:r>
            <a:r>
              <a:rPr lang="ru-RU" sz="1600" dirty="0">
                <a:solidFill>
                  <a:schemeClr val="tx1"/>
                </a:solidFill>
              </a:rPr>
              <a:t>4) - на 60% -ному; СЗ (</a:t>
            </a:r>
            <a:r>
              <a:rPr lang="en-US" sz="1600" dirty="0">
                <a:solidFill>
                  <a:schemeClr val="tx1"/>
                </a:solidFill>
              </a:rPr>
              <a:t>D</a:t>
            </a:r>
            <a:r>
              <a:rPr lang="ru-RU" sz="1600" dirty="0">
                <a:solidFill>
                  <a:schemeClr val="tx1"/>
                </a:solidFill>
              </a:rPr>
              <a:t>6) і </a:t>
            </a:r>
            <a:r>
              <a:rPr lang="ru-RU" sz="1600" dirty="0" err="1">
                <a:solidFill>
                  <a:schemeClr val="tx1"/>
                </a:solidFill>
              </a:rPr>
              <a:t>далі</a:t>
            </a:r>
            <a:r>
              <a:rPr lang="ru-RU" sz="1600" dirty="0">
                <a:solidFill>
                  <a:schemeClr val="tx1"/>
                </a:solidFill>
              </a:rPr>
              <a:t> - на 45% -ному </a:t>
            </a:r>
            <a:r>
              <a:rPr lang="ru-RU" sz="1600" dirty="0" err="1">
                <a:solidFill>
                  <a:schemeClr val="tx1"/>
                </a:solidFill>
              </a:rPr>
              <a:t>етиловомуспирті</a:t>
            </a:r>
            <a:r>
              <a:rPr lang="ru-RU" sz="1600" dirty="0">
                <a:solidFill>
                  <a:schemeClr val="tx1"/>
                </a:solidFill>
              </a:rPr>
              <a:t>;</a:t>
            </a:r>
            <a:endParaRPr lang="en-US" sz="16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ru-RU" sz="1600" dirty="0">
                <a:solidFill>
                  <a:schemeClr val="tx1"/>
                </a:solidFill>
              </a:rPr>
              <a:t>- </a:t>
            </a:r>
            <a:r>
              <a:rPr lang="ru-RU" sz="1600" dirty="0" err="1">
                <a:solidFill>
                  <a:schemeClr val="tx1"/>
                </a:solidFill>
              </a:rPr>
              <a:t>якщо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базисні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препарати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приготовлені</a:t>
            </a:r>
            <a:r>
              <a:rPr lang="ru-RU" sz="1600" dirty="0">
                <a:solidFill>
                  <a:schemeClr val="tx1"/>
                </a:solidFill>
              </a:rPr>
              <a:t> на 60% -ному </a:t>
            </a:r>
            <a:r>
              <a:rPr lang="ru-RU" sz="1600" dirty="0" err="1">
                <a:solidFill>
                  <a:schemeClr val="tx1"/>
                </a:solidFill>
              </a:rPr>
              <a:t>етиловому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спирті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тоді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розведення</a:t>
            </a:r>
            <a:r>
              <a:rPr lang="ru-RU" sz="1600" dirty="0">
                <a:solidFill>
                  <a:schemeClr val="tx1"/>
                </a:solidFill>
              </a:rPr>
              <a:t> С1 (</a:t>
            </a:r>
            <a:r>
              <a:rPr lang="en-US" sz="1600" dirty="0">
                <a:solidFill>
                  <a:schemeClr val="tx1"/>
                </a:solidFill>
              </a:rPr>
              <a:t>D</a:t>
            </a:r>
            <a:r>
              <a:rPr lang="ru-RU" sz="1600" dirty="0">
                <a:solidFill>
                  <a:schemeClr val="tx1"/>
                </a:solidFill>
              </a:rPr>
              <a:t>2)г</a:t>
            </a:r>
            <a:r>
              <a:rPr lang="en-US" sz="1600" dirty="0">
                <a:solidFill>
                  <a:schemeClr val="tx1"/>
                </a:solidFill>
              </a:rPr>
              <a:t>a</a:t>
            </a:r>
            <a:r>
              <a:rPr lang="ru-RU" sz="1600" dirty="0" err="1">
                <a:solidFill>
                  <a:schemeClr val="tx1"/>
                </a:solidFill>
              </a:rPr>
              <a:t>отують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також</a:t>
            </a:r>
            <a:r>
              <a:rPr lang="ru-RU" sz="1600" dirty="0">
                <a:solidFill>
                  <a:schemeClr val="tx1"/>
                </a:solidFill>
              </a:rPr>
              <a:t> на 60% -ному </a:t>
            </a:r>
            <a:r>
              <a:rPr lang="ru-RU" sz="1600" dirty="0" err="1">
                <a:solidFill>
                  <a:schemeClr val="tx1"/>
                </a:solidFill>
              </a:rPr>
              <a:t>спирті</a:t>
            </a:r>
            <a:r>
              <a:rPr lang="ru-RU" sz="1600" dirty="0">
                <a:solidFill>
                  <a:schemeClr val="tx1"/>
                </a:solidFill>
              </a:rPr>
              <a:t>, а </a:t>
            </a:r>
            <a:r>
              <a:rPr lang="ru-RU" sz="1600" dirty="0" err="1">
                <a:solidFill>
                  <a:schemeClr val="tx1"/>
                </a:solidFill>
              </a:rPr>
              <a:t>розведення</a:t>
            </a:r>
            <a:r>
              <a:rPr lang="ru-RU" sz="1600" dirty="0">
                <a:solidFill>
                  <a:schemeClr val="tx1"/>
                </a:solidFill>
              </a:rPr>
              <a:t> С2 (</a:t>
            </a:r>
            <a:r>
              <a:rPr lang="en-US" sz="1600" dirty="0">
                <a:solidFill>
                  <a:schemeClr val="tx1"/>
                </a:solidFill>
              </a:rPr>
              <a:t>D</a:t>
            </a:r>
            <a:r>
              <a:rPr lang="ru-RU" sz="1600" dirty="0">
                <a:solidFill>
                  <a:schemeClr val="tx1"/>
                </a:solidFill>
              </a:rPr>
              <a:t>4) і </a:t>
            </a:r>
            <a:r>
              <a:rPr lang="ru-RU" sz="1600" dirty="0" err="1">
                <a:solidFill>
                  <a:schemeClr val="tx1"/>
                </a:solidFill>
              </a:rPr>
              <a:t>більш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високі</a:t>
            </a:r>
            <a:r>
              <a:rPr lang="ru-RU" sz="1600" dirty="0">
                <a:solidFill>
                  <a:schemeClr val="tx1"/>
                </a:solidFill>
              </a:rPr>
              <a:t> - на 45% -ному </a:t>
            </a:r>
            <a:r>
              <a:rPr lang="ru-RU" sz="1600" dirty="0" err="1">
                <a:solidFill>
                  <a:schemeClr val="tx1"/>
                </a:solidFill>
              </a:rPr>
              <a:t>спирті</a:t>
            </a:r>
            <a:r>
              <a:rPr lang="ru-RU" sz="1600" dirty="0">
                <a:solidFill>
                  <a:schemeClr val="tx1"/>
                </a:solidFill>
              </a:rPr>
              <a:t>;</a:t>
            </a:r>
            <a:endParaRPr lang="en-US" sz="16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ru-RU" sz="1600" dirty="0">
                <a:solidFill>
                  <a:schemeClr val="tx1"/>
                </a:solidFill>
              </a:rPr>
              <a:t>- </a:t>
            </a:r>
            <a:r>
              <a:rPr lang="ru-RU" sz="1600" dirty="0" err="1">
                <a:solidFill>
                  <a:schemeClr val="tx1"/>
                </a:solidFill>
              </a:rPr>
              <a:t>якщо</a:t>
            </a:r>
            <a:r>
              <a:rPr lang="ru-RU" sz="1600" dirty="0">
                <a:solidFill>
                  <a:schemeClr val="tx1"/>
                </a:solidFill>
              </a:rPr>
              <a:t> ж </a:t>
            </a:r>
            <a:r>
              <a:rPr lang="ru-RU" sz="1600" dirty="0" err="1">
                <a:solidFill>
                  <a:schemeClr val="tx1"/>
                </a:solidFill>
              </a:rPr>
              <a:t>препарати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приготовлені</a:t>
            </a:r>
            <a:r>
              <a:rPr lang="ru-RU" sz="1600" dirty="0">
                <a:solidFill>
                  <a:schemeClr val="tx1"/>
                </a:solidFill>
              </a:rPr>
              <a:t> на 45% -ному </a:t>
            </a:r>
            <a:r>
              <a:rPr lang="ru-RU" sz="1600" dirty="0" err="1">
                <a:solidFill>
                  <a:schemeClr val="tx1"/>
                </a:solidFill>
              </a:rPr>
              <a:t>спирті</a:t>
            </a:r>
            <a:r>
              <a:rPr lang="ru-RU" sz="1600" dirty="0">
                <a:solidFill>
                  <a:schemeClr val="tx1"/>
                </a:solidFill>
              </a:rPr>
              <a:t>, то </a:t>
            </a:r>
            <a:r>
              <a:rPr lang="ru-RU" sz="1600" dirty="0" err="1">
                <a:solidFill>
                  <a:schemeClr val="tx1"/>
                </a:solidFill>
              </a:rPr>
              <a:t>всі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розведення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готують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тільки</a:t>
            </a:r>
            <a:r>
              <a:rPr lang="ru-RU" sz="1600" dirty="0">
                <a:solidFill>
                  <a:schemeClr val="tx1"/>
                </a:solidFill>
              </a:rPr>
              <a:t> на 45% -ному </a:t>
            </a:r>
            <a:r>
              <a:rPr lang="ru-RU" sz="1600" dirty="0" err="1">
                <a:solidFill>
                  <a:schemeClr val="tx1"/>
                </a:solidFill>
              </a:rPr>
              <a:t>спирті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  <a:endParaRPr lang="en-US" sz="16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</a:rPr>
              <a:t>Таким чином, як </a:t>
            </a:r>
            <a:r>
              <a:rPr lang="ru-RU" sz="1600" dirty="0" err="1">
                <a:solidFill>
                  <a:schemeClr val="tx1"/>
                </a:solidFill>
              </a:rPr>
              <a:t>бачимо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починаючи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приблизно</a:t>
            </a:r>
            <a:r>
              <a:rPr lang="ru-RU" sz="1600" dirty="0">
                <a:solidFill>
                  <a:schemeClr val="tx1"/>
                </a:solidFill>
              </a:rPr>
              <a:t> з СЗ все </a:t>
            </a:r>
            <a:r>
              <a:rPr lang="ru-RU" sz="1600" dirty="0" err="1">
                <a:solidFill>
                  <a:schemeClr val="tx1"/>
                </a:solidFill>
              </a:rPr>
              <a:t>розведення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есенцій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настоянок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спиртових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розчинів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готують</a:t>
            </a:r>
            <a:r>
              <a:rPr lang="ru-RU" sz="1600" dirty="0">
                <a:solidFill>
                  <a:schemeClr val="tx1"/>
                </a:solidFill>
              </a:rPr>
              <a:t> на 45% -ному </a:t>
            </a:r>
            <a:r>
              <a:rPr lang="ru-RU" sz="1600" dirty="0" err="1">
                <a:solidFill>
                  <a:schemeClr val="tx1"/>
                </a:solidFill>
              </a:rPr>
              <a:t>спирті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endParaRPr lang="uk-UA" sz="16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err="1">
                <a:solidFill>
                  <a:schemeClr val="tx1"/>
                </a:solidFill>
              </a:rPr>
              <a:t>Якщо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базисні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препарати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D</a:t>
            </a:r>
            <a:r>
              <a:rPr lang="ru-RU" sz="1600" dirty="0">
                <a:solidFill>
                  <a:schemeClr val="tx1"/>
                </a:solidFill>
              </a:rPr>
              <a:t>1 і С1 </a:t>
            </a:r>
            <a:r>
              <a:rPr lang="ru-RU" sz="1600" dirty="0" err="1">
                <a:solidFill>
                  <a:schemeClr val="tx1"/>
                </a:solidFill>
              </a:rPr>
              <a:t>водорозчинних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хімічних</a:t>
            </a:r>
            <a:r>
              <a:rPr lang="ru-RU" sz="1600" dirty="0">
                <a:solidFill>
                  <a:schemeClr val="tx1"/>
                </a:solidFill>
              </a:rPr>
              <a:t> сполук </a:t>
            </a:r>
            <a:r>
              <a:rPr lang="ru-RU" sz="1600" dirty="0" err="1">
                <a:solidFill>
                  <a:schemeClr val="tx1"/>
                </a:solidFill>
              </a:rPr>
              <a:t>приготовлені</a:t>
            </a:r>
            <a:r>
              <a:rPr lang="ru-RU" sz="1600" dirty="0">
                <a:solidFill>
                  <a:schemeClr val="tx1"/>
                </a:solidFill>
              </a:rPr>
              <a:t> на </a:t>
            </a:r>
            <a:r>
              <a:rPr lang="ru-RU" sz="1600" dirty="0" err="1">
                <a:solidFill>
                  <a:schemeClr val="tx1"/>
                </a:solidFill>
              </a:rPr>
              <a:t>воді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очищен</a:t>
            </a:r>
            <a:r>
              <a:rPr lang="uk-UA" sz="1600" dirty="0">
                <a:solidFill>
                  <a:schemeClr val="tx1"/>
                </a:solidFill>
              </a:rPr>
              <a:t>і</a:t>
            </a:r>
            <a:r>
              <a:rPr lang="ru-RU" sz="1600" dirty="0">
                <a:solidFill>
                  <a:schemeClr val="tx1"/>
                </a:solidFill>
              </a:rPr>
              <a:t>ї, то все одно з СЗ і </a:t>
            </a:r>
            <a:r>
              <a:rPr lang="ru-RU" sz="1600" dirty="0" err="1">
                <a:solidFill>
                  <a:schemeClr val="tx1"/>
                </a:solidFill>
              </a:rPr>
              <a:t>далі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тобто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більш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високі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розведення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готують</a:t>
            </a:r>
            <a:r>
              <a:rPr lang="ru-RU" sz="1600" dirty="0">
                <a:solidFill>
                  <a:schemeClr val="tx1"/>
                </a:solidFill>
              </a:rPr>
              <a:t> на 45% -ному </a:t>
            </a:r>
            <a:r>
              <a:rPr lang="ru-RU" sz="1600" dirty="0" err="1">
                <a:solidFill>
                  <a:schemeClr val="tx1"/>
                </a:solidFill>
              </a:rPr>
              <a:t>спирті</a:t>
            </a:r>
            <a:r>
              <a:rPr lang="ru-RU" sz="1600" dirty="0">
                <a:solidFill>
                  <a:schemeClr val="tx1"/>
                </a:solidFill>
              </a:rPr>
              <a:t> і в такому </a:t>
            </a:r>
            <a:r>
              <a:rPr lang="ru-RU" sz="1600" dirty="0" err="1">
                <a:solidFill>
                  <a:schemeClr val="tx1"/>
                </a:solidFill>
              </a:rPr>
              <a:t>вигляді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відпускають</a:t>
            </a:r>
            <a:r>
              <a:rPr lang="ru-RU" sz="1600" dirty="0">
                <a:solidFill>
                  <a:schemeClr val="tx1"/>
                </a:solidFill>
              </a:rPr>
              <a:t> хворому.</a:t>
            </a:r>
            <a:endParaRPr lang="uk-UA" sz="1600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40179" y="103910"/>
            <a:ext cx="10058400" cy="8832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1"/>
                </a:solidFill>
              </a:rPr>
              <a:t>I.3. </a:t>
            </a:r>
            <a:r>
              <a:rPr lang="ru-RU" sz="3200" b="1" dirty="0" err="1">
                <a:solidFill>
                  <a:schemeClr val="tx1"/>
                </a:solidFill>
              </a:rPr>
              <a:t>Розведення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рідких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речовин</a:t>
            </a:r>
            <a:r>
              <a:rPr lang="ru-RU" sz="3200" b="1" dirty="0">
                <a:solidFill>
                  <a:schemeClr val="tx1"/>
                </a:solidFill>
              </a:rPr>
              <a:t/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 (</a:t>
            </a:r>
            <a:r>
              <a:rPr lang="ru-RU" sz="3200" b="1" dirty="0" err="1">
                <a:solidFill>
                  <a:schemeClr val="tx1"/>
                </a:solidFill>
              </a:rPr>
              <a:t>есенцій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настоянок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розчинів</a:t>
            </a:r>
            <a:r>
              <a:rPr lang="ru-RU" sz="3200" b="1" dirty="0">
                <a:solidFill>
                  <a:schemeClr val="tx1"/>
                </a:solidFill>
              </a:rPr>
              <a:t>)</a:t>
            </a:r>
            <a:endParaRPr lang="uk-U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659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Що лікує камфо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36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93134" y="1091049"/>
            <a:ext cx="4082651" cy="550398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40179" y="103910"/>
            <a:ext cx="10058400" cy="8832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1"/>
                </a:solidFill>
              </a:rPr>
              <a:t>I.3. </a:t>
            </a:r>
            <a:r>
              <a:rPr lang="ru-RU" sz="3200" b="1" dirty="0" err="1">
                <a:solidFill>
                  <a:schemeClr val="tx1"/>
                </a:solidFill>
              </a:rPr>
              <a:t>Розведення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рідких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речовин</a:t>
            </a:r>
            <a:r>
              <a:rPr lang="ru-RU" sz="3200" b="1" dirty="0">
                <a:solidFill>
                  <a:schemeClr val="tx1"/>
                </a:solidFill>
              </a:rPr>
              <a:t/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 (</a:t>
            </a:r>
            <a:r>
              <a:rPr lang="ru-RU" sz="3200" b="1" dirty="0" err="1">
                <a:solidFill>
                  <a:schemeClr val="tx1"/>
                </a:solidFill>
              </a:rPr>
              <a:t>есенцій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настоянок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розчинів</a:t>
            </a:r>
            <a:r>
              <a:rPr lang="ru-RU" sz="3200" b="1" dirty="0">
                <a:solidFill>
                  <a:schemeClr val="tx1"/>
                </a:solidFill>
              </a:rPr>
              <a:t>)</a:t>
            </a:r>
            <a:endParaRPr lang="uk-U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97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991" y="1733787"/>
            <a:ext cx="11783292" cy="50099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44000" rIns="144000">
            <a:noAutofit/>
          </a:bodyPr>
          <a:lstStyle/>
          <a:p>
            <a:pPr marL="0" indent="0" algn="just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sz="1800" dirty="0">
                <a:solidFill>
                  <a:schemeClr val="tx1"/>
                </a:solidFill>
              </a:rPr>
              <a:t>В аптеці є есенція цибулі ріпчастої, приготована згідно § 1 в співвідношенні 1: 2, концентрація спирту становить приблизно 45%. Провізор-технолог виставляє на стіл 5 флаконів з пробками, нумерує їх (</a:t>
            </a:r>
            <a:r>
              <a:rPr lang="de-DE" sz="1800" dirty="0">
                <a:solidFill>
                  <a:schemeClr val="tx1"/>
                </a:solidFill>
              </a:rPr>
              <a:t>D1, D2, D</a:t>
            </a:r>
            <a:r>
              <a:rPr lang="uk-UA" sz="1800" dirty="0">
                <a:solidFill>
                  <a:schemeClr val="tx1"/>
                </a:solidFill>
              </a:rPr>
              <a:t>З, </a:t>
            </a:r>
            <a:r>
              <a:rPr lang="de-DE" sz="1800" dirty="0">
                <a:solidFill>
                  <a:schemeClr val="tx1"/>
                </a:solidFill>
              </a:rPr>
              <a:t>D4, D5) </a:t>
            </a:r>
            <a:r>
              <a:rPr lang="uk-UA" sz="1800" dirty="0">
                <a:solidFill>
                  <a:schemeClr val="tx1"/>
                </a:solidFill>
              </a:rPr>
              <a:t>і спочатку готує з есенції тинктуру згідно § 1, тобто в перший флакон відважує 8,0 г спирту етилового 45% -ного, а в другій, третій, четвертий і п'ятий - по 9,0 г спирту такий же концентрації. </a:t>
            </a:r>
            <a:r>
              <a:rPr lang="uk-UA" sz="1800" dirty="0" err="1">
                <a:solidFill>
                  <a:schemeClr val="tx1"/>
                </a:solidFill>
              </a:rPr>
              <a:t>Потіму</a:t>
            </a:r>
            <a:r>
              <a:rPr lang="uk-UA" sz="1800" dirty="0">
                <a:solidFill>
                  <a:schemeClr val="tx1"/>
                </a:solidFill>
              </a:rPr>
              <a:t> флакон з позначенням </a:t>
            </a:r>
            <a:r>
              <a:rPr lang="de-DE" sz="1800" dirty="0">
                <a:solidFill>
                  <a:schemeClr val="tx1"/>
                </a:solidFill>
              </a:rPr>
              <a:t>D1 </a:t>
            </a:r>
            <a:r>
              <a:rPr lang="uk-UA" sz="1800" dirty="0">
                <a:solidFill>
                  <a:schemeClr val="tx1"/>
                </a:solidFill>
              </a:rPr>
              <a:t>відважує 2,0 г есенції цибулі, закриває шийку пергаментним папером або целофаном і енергійно струшує суміш 10 разів зверху вниз. Після цього з флакона </a:t>
            </a:r>
            <a:r>
              <a:rPr lang="de-DE" sz="1800" dirty="0">
                <a:solidFill>
                  <a:schemeClr val="tx1"/>
                </a:solidFill>
              </a:rPr>
              <a:t>D1 </a:t>
            </a:r>
            <a:r>
              <a:rPr lang="uk-UA" sz="1800" dirty="0">
                <a:solidFill>
                  <a:schemeClr val="tx1"/>
                </a:solidFill>
              </a:rPr>
              <a:t>відважує 1,0 г </a:t>
            </a:r>
            <a:r>
              <a:rPr lang="uk-UA" sz="1800" dirty="0" err="1">
                <a:solidFill>
                  <a:schemeClr val="tx1"/>
                </a:solidFill>
              </a:rPr>
              <a:t>дилюції</a:t>
            </a:r>
            <a:r>
              <a:rPr lang="uk-UA" sz="1800" dirty="0">
                <a:solidFill>
                  <a:schemeClr val="tx1"/>
                </a:solidFill>
              </a:rPr>
              <a:t> у флакон з написом </a:t>
            </a:r>
            <a:r>
              <a:rPr lang="de-DE" sz="1800" dirty="0">
                <a:solidFill>
                  <a:schemeClr val="tx1"/>
                </a:solidFill>
              </a:rPr>
              <a:t>D2 </a:t>
            </a:r>
            <a:r>
              <a:rPr lang="uk-UA" sz="1800" dirty="0">
                <a:solidFill>
                  <a:schemeClr val="tx1"/>
                </a:solidFill>
              </a:rPr>
              <a:t>і знову збовтує10 раз; з флакона </a:t>
            </a:r>
            <a:r>
              <a:rPr lang="de-DE" sz="1800" dirty="0">
                <a:solidFill>
                  <a:schemeClr val="tx1"/>
                </a:solidFill>
              </a:rPr>
              <a:t>D2 </a:t>
            </a:r>
            <a:r>
              <a:rPr lang="uk-UA" sz="1800" dirty="0">
                <a:solidFill>
                  <a:schemeClr val="tx1"/>
                </a:solidFill>
              </a:rPr>
              <a:t>відважує 1,0 г </a:t>
            </a:r>
            <a:r>
              <a:rPr lang="uk-UA" sz="1800" dirty="0" err="1">
                <a:solidFill>
                  <a:schemeClr val="tx1"/>
                </a:solidFill>
              </a:rPr>
              <a:t>дилюції</a:t>
            </a:r>
            <a:r>
              <a:rPr lang="uk-UA" sz="1800" dirty="0">
                <a:solidFill>
                  <a:schemeClr val="tx1"/>
                </a:solidFill>
              </a:rPr>
              <a:t> у флакон, позначений </a:t>
            </a:r>
            <a:r>
              <a:rPr lang="de-DE" sz="1800" dirty="0">
                <a:solidFill>
                  <a:schemeClr val="tx1"/>
                </a:solidFill>
              </a:rPr>
              <a:t>D</a:t>
            </a:r>
            <a:r>
              <a:rPr lang="uk-UA" sz="1800" dirty="0">
                <a:solidFill>
                  <a:schemeClr val="tx1"/>
                </a:solidFill>
              </a:rPr>
              <a:t>З, і знову збовтує. Аналогічно готує </a:t>
            </a:r>
            <a:r>
              <a:rPr lang="uk-UA" sz="1800" dirty="0" err="1">
                <a:solidFill>
                  <a:schemeClr val="tx1"/>
                </a:solidFill>
              </a:rPr>
              <a:t>дилюції</a:t>
            </a:r>
            <a:r>
              <a:rPr lang="uk-UA" sz="1800" dirty="0">
                <a:solidFill>
                  <a:schemeClr val="tx1"/>
                </a:solidFill>
              </a:rPr>
              <a:t> </a:t>
            </a:r>
            <a:r>
              <a:rPr lang="de-DE" sz="1800" dirty="0">
                <a:solidFill>
                  <a:schemeClr val="tx1"/>
                </a:solidFill>
              </a:rPr>
              <a:t>D4 </a:t>
            </a:r>
            <a:r>
              <a:rPr lang="uk-UA" sz="1800" dirty="0">
                <a:solidFill>
                  <a:schemeClr val="tx1"/>
                </a:solidFill>
              </a:rPr>
              <a:t>і </a:t>
            </a:r>
            <a:r>
              <a:rPr lang="de-DE" sz="1800" dirty="0">
                <a:solidFill>
                  <a:schemeClr val="tx1"/>
                </a:solidFill>
              </a:rPr>
              <a:t>D5. </a:t>
            </a:r>
            <a:r>
              <a:rPr lang="uk-UA" sz="1800" dirty="0">
                <a:solidFill>
                  <a:schemeClr val="tx1"/>
                </a:solidFill>
              </a:rPr>
              <a:t>Отримане розведення </a:t>
            </a:r>
            <a:r>
              <a:rPr lang="de-DE" sz="1800" dirty="0">
                <a:solidFill>
                  <a:schemeClr val="tx1"/>
                </a:solidFill>
              </a:rPr>
              <a:t>D5 </a:t>
            </a:r>
            <a:r>
              <a:rPr lang="uk-UA" sz="1800" dirty="0">
                <a:solidFill>
                  <a:schemeClr val="tx1"/>
                </a:solidFill>
              </a:rPr>
              <a:t>піддають аналізу, оформляють до використання і виставляють на вертушку в асистентській кімнаті. Фармацевт відважує у флакон для відпустки 9,0 г спирту 45% -ного і 1,0 г </a:t>
            </a:r>
            <a:r>
              <a:rPr lang="uk-UA" sz="1800" dirty="0" err="1">
                <a:solidFill>
                  <a:schemeClr val="tx1"/>
                </a:solidFill>
              </a:rPr>
              <a:t>дилюції</a:t>
            </a:r>
            <a:r>
              <a:rPr lang="uk-UA" sz="1800" dirty="0">
                <a:solidFill>
                  <a:schemeClr val="tx1"/>
                </a:solidFill>
              </a:rPr>
              <a:t> </a:t>
            </a:r>
            <a:r>
              <a:rPr lang="de-DE" sz="1800" dirty="0">
                <a:solidFill>
                  <a:schemeClr val="tx1"/>
                </a:solidFill>
              </a:rPr>
              <a:t>D5, </a:t>
            </a:r>
            <a:r>
              <a:rPr lang="uk-UA" sz="1800" dirty="0">
                <a:solidFill>
                  <a:schemeClr val="tx1"/>
                </a:solidFill>
              </a:rPr>
              <a:t>збовтує 10 раз і отримує необхідну </a:t>
            </a:r>
            <a:r>
              <a:rPr lang="uk-UA" sz="1800" dirty="0" err="1">
                <a:solidFill>
                  <a:schemeClr val="tx1"/>
                </a:solidFill>
              </a:rPr>
              <a:t>дилюції</a:t>
            </a:r>
            <a:r>
              <a:rPr lang="uk-UA" sz="1800" dirty="0">
                <a:solidFill>
                  <a:schemeClr val="tx1"/>
                </a:solidFill>
              </a:rPr>
              <a:t> СЗ (</a:t>
            </a:r>
            <a:r>
              <a:rPr lang="de-DE" sz="1800" dirty="0">
                <a:solidFill>
                  <a:schemeClr val="tx1"/>
                </a:solidFill>
              </a:rPr>
              <a:t>D6), </a:t>
            </a:r>
            <a:r>
              <a:rPr lang="uk-UA" sz="1800" dirty="0">
                <a:solidFill>
                  <a:schemeClr val="tx1"/>
                </a:solidFill>
              </a:rPr>
              <a:t>передає на контроль, після чого оформлює номером рецепта, порядковим номером препарату в рецепті; на етикетці з написом «Внутрішнє» вказує номер аптеки, масу препарату, дату і свій підпис. </a:t>
            </a:r>
          </a:p>
          <a:p>
            <a:pPr marL="0" indent="358775" algn="just"/>
            <a:endParaRPr lang="uk-UA" sz="1600" dirty="0">
              <a:solidFill>
                <a:schemeClr val="tx1"/>
              </a:solidFill>
            </a:endParaRPr>
          </a:p>
          <a:p>
            <a:pPr marL="0" indent="358775" algn="just"/>
            <a:endParaRPr lang="uk-UA" sz="16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uk-UA" sz="16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uk-UA" sz="16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213" y="1579116"/>
            <a:ext cx="4404537" cy="6463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927" y="4965170"/>
            <a:ext cx="2829236" cy="1674619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Grp="1"/>
          </p:cNvSpPr>
          <p:nvPr>
            <p:ph type="title"/>
          </p:nvPr>
        </p:nvSpPr>
        <p:spPr>
          <a:xfrm>
            <a:off x="1305099" y="156650"/>
            <a:ext cx="10058400" cy="8728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1"/>
                </a:solidFill>
              </a:rPr>
              <a:t>I.3. </a:t>
            </a:r>
            <a:r>
              <a:rPr lang="ru-RU" sz="3200" b="1" dirty="0" err="1">
                <a:solidFill>
                  <a:schemeClr val="tx1"/>
                </a:solidFill>
              </a:rPr>
              <a:t>Розведення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рідких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речовин</a:t>
            </a:r>
            <a:r>
              <a:rPr lang="ru-RU" sz="3200" b="1" dirty="0">
                <a:solidFill>
                  <a:schemeClr val="tx1"/>
                </a:solidFill>
              </a:rPr>
              <a:t/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 (</a:t>
            </a:r>
            <a:r>
              <a:rPr lang="ru-RU" sz="3200" b="1" dirty="0" err="1">
                <a:solidFill>
                  <a:schemeClr val="tx1"/>
                </a:solidFill>
              </a:rPr>
              <a:t>есенцій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настоянок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розчинів</a:t>
            </a:r>
            <a:r>
              <a:rPr lang="ru-RU" sz="3200" b="1" dirty="0">
                <a:solidFill>
                  <a:schemeClr val="tx1"/>
                </a:solidFill>
              </a:rPr>
              <a:t>)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941" y="1029466"/>
            <a:ext cx="11441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uk-UA" dirty="0"/>
              <a:t>Слід мати на увазі, що на етикетці розведення водно-спиртового розчину крім назви лікарської речовини і розведення повинна бути вказана концентрація спирту і дата виготовлення. </a:t>
            </a:r>
          </a:p>
        </p:txBody>
      </p:sp>
      <p:pic>
        <p:nvPicPr>
          <p:cNvPr id="7170" name="Picture 2" descr="Allium Cepa Homeopathy Dilution 6C, 30C, 200C, 1M, 10M, C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899" y="4965171"/>
            <a:ext cx="1674619" cy="167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728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40834"/>
            <a:ext cx="10058400" cy="77100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I.4. </a:t>
            </a:r>
            <a:r>
              <a:rPr lang="ru-RU" dirty="0">
                <a:solidFill>
                  <a:schemeClr val="tx1"/>
                </a:solidFill>
              </a:rPr>
              <a:t>Р</a:t>
            </a:r>
            <a:r>
              <a:rPr lang="uk-UA" dirty="0" err="1">
                <a:solidFill>
                  <a:schemeClr val="tx1"/>
                </a:solidFill>
              </a:rPr>
              <a:t>ідкі</a:t>
            </a:r>
            <a:r>
              <a:rPr lang="uk-UA" dirty="0">
                <a:solidFill>
                  <a:schemeClr val="tx1"/>
                </a:solidFill>
              </a:rPr>
              <a:t> розведення з </a:t>
            </a:r>
            <a:r>
              <a:rPr lang="uk-UA" dirty="0" err="1">
                <a:solidFill>
                  <a:schemeClr val="tx1"/>
                </a:solidFill>
              </a:rPr>
              <a:t>тирурацій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3538" algn="just"/>
            <a:r>
              <a:rPr lang="uk-UA" sz="2800" dirty="0">
                <a:solidFill>
                  <a:schemeClr val="tx1"/>
                </a:solidFill>
              </a:rPr>
              <a:t>Слід зазначити, що розчини в гомеопатії не завжди бувають істинними - під назвою «</a:t>
            </a:r>
            <a:r>
              <a:rPr lang="uk-UA" sz="2800" dirty="0" err="1">
                <a:solidFill>
                  <a:schemeClr val="tx1"/>
                </a:solidFill>
              </a:rPr>
              <a:t>дилюції</a:t>
            </a:r>
            <a:r>
              <a:rPr lang="uk-UA" sz="2800" dirty="0">
                <a:solidFill>
                  <a:schemeClr val="tx1"/>
                </a:solidFill>
              </a:rPr>
              <a:t>» можуть матися на увазі і суспензії нерозчинних речовин.</a:t>
            </a:r>
          </a:p>
          <a:p>
            <a:endParaRPr lang="uk-UA" dirty="0"/>
          </a:p>
        </p:txBody>
      </p:sp>
      <p:pic>
        <p:nvPicPr>
          <p:cNvPr id="3074" name="Picture 2" descr="Гомеопатия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801" y="2698187"/>
            <a:ext cx="2535671" cy="350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9593" y="3161345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2400" dirty="0"/>
              <a:t>Так, рідкі розведення можна готувати також з </a:t>
            </a:r>
            <a:r>
              <a:rPr lang="uk-UA" sz="2400" dirty="0" err="1"/>
              <a:t>тритурацій</a:t>
            </a:r>
            <a:r>
              <a:rPr lang="uk-UA" sz="2400" dirty="0"/>
              <a:t> (порошкових розтирань) двома способами: перший наведено в керівництві В. Швабе, другий - введений до останнього видання Німецької гомеопатичної фармакопеї.</a:t>
            </a:r>
          </a:p>
        </p:txBody>
      </p:sp>
    </p:spTree>
    <p:extLst>
      <p:ext uri="{BB962C8B-B14F-4D97-AF65-F5344CB8AC3E}">
        <p14:creationId xmlns:p14="http://schemas.microsoft.com/office/powerpoint/2010/main" val="33910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657" y="974511"/>
            <a:ext cx="10058400" cy="537328"/>
          </a:xfrm>
        </p:spPr>
        <p:txBody>
          <a:bodyPr>
            <a:no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Спосіб 1.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307636"/>
              </p:ext>
            </p:extLst>
          </p:nvPr>
        </p:nvGraphicFramePr>
        <p:xfrm>
          <a:off x="785595" y="1511839"/>
          <a:ext cx="10535396" cy="475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190798" y="83693"/>
            <a:ext cx="10058400" cy="7710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1"/>
                </a:solidFill>
              </a:rPr>
              <a:t>I.4. </a:t>
            </a:r>
            <a:r>
              <a:rPr lang="ru-RU">
                <a:solidFill>
                  <a:schemeClr val="tx1"/>
                </a:solidFill>
              </a:rPr>
              <a:t>Р</a:t>
            </a:r>
            <a:r>
              <a:rPr lang="uk-UA">
                <a:solidFill>
                  <a:schemeClr val="tx1"/>
                </a:solidFill>
              </a:rPr>
              <a:t>ідкі розведення з тирурацій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821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2362" y="790566"/>
            <a:ext cx="10058400" cy="874772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Спосіб 2.</a:t>
            </a:r>
            <a:r>
              <a:rPr lang="uk-UA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384620"/>
              </p:ext>
            </p:extLst>
          </p:nvPr>
        </p:nvGraphicFramePr>
        <p:xfrm>
          <a:off x="1097280" y="1845733"/>
          <a:ext cx="10058400" cy="4121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232362" y="224668"/>
            <a:ext cx="10058400" cy="7710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1"/>
                </a:solidFill>
              </a:rPr>
              <a:t>I.4. </a:t>
            </a:r>
            <a:r>
              <a:rPr lang="ru-RU">
                <a:solidFill>
                  <a:schemeClr val="tx1"/>
                </a:solidFill>
              </a:rPr>
              <a:t>Р</a:t>
            </a:r>
            <a:r>
              <a:rPr lang="uk-UA">
                <a:solidFill>
                  <a:schemeClr val="tx1"/>
                </a:solidFill>
              </a:rPr>
              <a:t>ідкі розведення з тирурацій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92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гомеопатия с листьями и целебными травами для производства масла на  деревянном фоне, вид сверху Стоковое Изображение - изображение  насчитывающей : 156178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61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507" y="94756"/>
            <a:ext cx="7311429" cy="85975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2800" b="1" dirty="0">
                <a:solidFill>
                  <a:schemeClr val="tx1"/>
                </a:solidFill>
              </a:rPr>
              <a:t>I</a:t>
            </a:r>
            <a:r>
              <a:rPr lang="uk-UA" sz="2800" b="1" dirty="0">
                <a:solidFill>
                  <a:schemeClr val="tx1"/>
                </a:solidFill>
              </a:rPr>
              <a:t>.</a:t>
            </a:r>
            <a:r>
              <a:rPr lang="en-US" sz="2800" b="1" dirty="0">
                <a:solidFill>
                  <a:schemeClr val="tx1"/>
                </a:solidFill>
              </a:rPr>
              <a:t>4. </a:t>
            </a:r>
            <a:r>
              <a:rPr lang="uk-UA" sz="2800" b="1" dirty="0">
                <a:solidFill>
                  <a:schemeClr val="tx1"/>
                </a:solidFill>
              </a:rPr>
              <a:t>Приклад: 	</a:t>
            </a:r>
            <a:r>
              <a:rPr lang="en-US" sz="2800" b="1" dirty="0" err="1">
                <a:solidFill>
                  <a:schemeClr val="tx1"/>
                </a:solidFill>
              </a:rPr>
              <a:t>Zincum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metalicum</a:t>
            </a:r>
            <a:r>
              <a:rPr lang="en-US" sz="2800" b="1" dirty="0">
                <a:solidFill>
                  <a:schemeClr val="tx1"/>
                </a:solidFill>
              </a:rPr>
              <a:t> 6 10,0 dil.</a:t>
            </a:r>
          </a:p>
          <a:p>
            <a:pPr marL="871400" lvl="5" indent="0" algn="just">
              <a:buNone/>
            </a:pPr>
            <a:r>
              <a:rPr lang="uk-UA" sz="2800" b="1" dirty="0">
                <a:solidFill>
                  <a:schemeClr val="tx1"/>
                </a:solidFill>
              </a:rPr>
              <a:t>		По 6-8 крапель згідно розкладу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66" y="5041144"/>
            <a:ext cx="3738244" cy="1765723"/>
          </a:xfrm>
          <a:prstGeom prst="rect">
            <a:avLst/>
          </a:prstGeom>
        </p:spPr>
      </p:pic>
      <p:graphicFrame>
        <p:nvGraphicFramePr>
          <p:cNvPr id="7" name="Объект 3"/>
          <p:cNvGraphicFramePr>
            <a:graphicFrameLocks/>
          </p:cNvGraphicFramePr>
          <p:nvPr/>
        </p:nvGraphicFramePr>
        <p:xfrm>
          <a:off x="4898325" y="1033424"/>
          <a:ext cx="7188503" cy="5743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Объект 3"/>
          <p:cNvGraphicFramePr>
            <a:graphicFrameLocks/>
          </p:cNvGraphicFramePr>
          <p:nvPr/>
        </p:nvGraphicFramePr>
        <p:xfrm>
          <a:off x="81026" y="1062446"/>
          <a:ext cx="4736273" cy="3927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29753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550718"/>
            <a:ext cx="10058400" cy="118664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I.5. </a:t>
            </a:r>
            <a:r>
              <a:rPr lang="uk-UA" b="1" dirty="0">
                <a:solidFill>
                  <a:schemeClr val="tx1"/>
                </a:solidFill>
              </a:rPr>
              <a:t>Контроль якості рідких лікарських препаратів для внутрішнього застосування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607" y="1824952"/>
            <a:ext cx="11263746" cy="486679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63538" algn="just">
              <a:tabLst>
                <a:tab pos="0" algn="l"/>
              </a:tabLst>
            </a:pPr>
            <a:r>
              <a:rPr lang="uk-UA" sz="2400" dirty="0">
                <a:solidFill>
                  <a:schemeClr val="tx1"/>
                </a:solidFill>
              </a:rPr>
              <a:t>Контроль якості рідких лікарських препаратів для внутрішнього застосування проводять по загальними показниками: </a:t>
            </a:r>
          </a:p>
          <a:p>
            <a:pPr marL="0" indent="363538" algn="just">
              <a:tabLst>
                <a:tab pos="0" algn="l"/>
              </a:tabLst>
            </a:pPr>
            <a:r>
              <a:rPr lang="uk-UA" sz="2400" dirty="0">
                <a:solidFill>
                  <a:schemeClr val="tx1"/>
                </a:solidFill>
              </a:rPr>
              <a:t>зовнішній вигляд (прозорість, колір), запах, щільність, концентрація спирту, ідентичність і кількісний вміст діючих лікарських речовин, якщо воно вказане в приватних статтях. </a:t>
            </a:r>
          </a:p>
          <a:p>
            <a:pPr marL="0" indent="363538" algn="just">
              <a:tabLst>
                <a:tab pos="0" algn="l"/>
              </a:tabLst>
            </a:pPr>
            <a:r>
              <a:rPr lang="uk-UA" sz="2400" dirty="0">
                <a:solidFill>
                  <a:schemeClr val="tx1"/>
                </a:solidFill>
              </a:rPr>
              <a:t>Відхилення у змісті лікарської речовини в розчині (якщо немає інших вказівок у приватних статтях) не повинні перевищувати:&gt; ± 5% при вмісті 10 або 1% речовини (перше і друге десяткове розведення);&gt; ± 10% при вмісті 0,1% речовини (третє десяткове розведення).</a:t>
            </a:r>
          </a:p>
          <a:p>
            <a:pPr marL="0" indent="363538" algn="just">
              <a:tabLst>
                <a:tab pos="0" algn="l"/>
              </a:tabLst>
            </a:pPr>
            <a:r>
              <a:rPr lang="uk-UA" sz="2400" dirty="0">
                <a:solidFill>
                  <a:schemeClr val="tx1"/>
                </a:solidFill>
              </a:rPr>
              <a:t>Розчини четвертого десяткового розведення, що містять лікарські речовини, які вимагають обережного поводження і особливих умов зберігання (сполуки ртуті, миш'яку, срібла нітрат, калію біхромат, настойки аконіту, </a:t>
            </a:r>
            <a:r>
              <a:rPr lang="uk-UA" sz="2400" dirty="0" err="1">
                <a:solidFill>
                  <a:schemeClr val="tx1"/>
                </a:solidFill>
              </a:rPr>
              <a:t>чилибухи</a:t>
            </a:r>
            <a:r>
              <a:rPr lang="uk-UA" sz="2400" dirty="0">
                <a:solidFill>
                  <a:schemeClr val="tx1"/>
                </a:solidFill>
              </a:rPr>
              <a:t>, </a:t>
            </a:r>
            <a:r>
              <a:rPr lang="uk-UA" sz="2400" dirty="0" err="1">
                <a:solidFill>
                  <a:schemeClr val="tx1"/>
                </a:solidFill>
              </a:rPr>
              <a:t>строфанта</a:t>
            </a:r>
            <a:r>
              <a:rPr lang="uk-UA" sz="2400" dirty="0">
                <a:solidFill>
                  <a:schemeClr val="tx1"/>
                </a:solidFill>
              </a:rPr>
              <a:t> і ін.)&gt; повинні бути перевірені за методиками, наведених в приватних статтях.</a:t>
            </a:r>
          </a:p>
        </p:txBody>
      </p:sp>
    </p:spTree>
    <p:extLst>
      <p:ext uri="{BB962C8B-B14F-4D97-AF65-F5344CB8AC3E}">
        <p14:creationId xmlns:p14="http://schemas.microsoft.com/office/powerpoint/2010/main" val="3186349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II. </a:t>
            </a:r>
            <a:r>
              <a:rPr lang="uk-UA" b="1" dirty="0">
                <a:solidFill>
                  <a:schemeClr val="tx1"/>
                </a:solidFill>
              </a:rPr>
              <a:t>Рідкі лікарських форм для зовнішнього застосування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190155"/>
              </p:ext>
            </p:extLst>
          </p:nvPr>
        </p:nvGraphicFramePr>
        <p:xfrm>
          <a:off x="1097280" y="1845734"/>
          <a:ext cx="10058400" cy="2705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02426" y="4809944"/>
            <a:ext cx="11132820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3200" i="1" u="sng" dirty="0"/>
              <a:t>У </a:t>
            </a:r>
            <a:r>
              <a:rPr lang="ru-RU" sz="3200" i="1" u="sng" dirty="0" err="1"/>
              <a:t>цих</a:t>
            </a:r>
            <a:r>
              <a:rPr lang="ru-RU" sz="3200" i="1" u="sng" dirty="0"/>
              <a:t> </a:t>
            </a:r>
            <a:r>
              <a:rPr lang="ru-RU" sz="3200" i="1" u="sng" dirty="0" err="1"/>
              <a:t>лікарських</a:t>
            </a:r>
            <a:r>
              <a:rPr lang="ru-RU" sz="3200" i="1" u="sng" dirty="0"/>
              <a:t> формах принцип </a:t>
            </a:r>
            <a:r>
              <a:rPr lang="ru-RU" sz="3200" i="1" u="sng" dirty="0" err="1"/>
              <a:t>малих</a:t>
            </a:r>
            <a:r>
              <a:rPr lang="ru-RU" sz="3200" i="1" u="sng" dirty="0"/>
              <a:t> доз не </a:t>
            </a:r>
            <a:r>
              <a:rPr lang="ru-RU" sz="3200" i="1" u="sng" dirty="0" err="1"/>
              <a:t>використовується</a:t>
            </a:r>
            <a:r>
              <a:rPr lang="ru-RU" sz="3200" i="1" u="sng" dirty="0"/>
              <a:t>.</a:t>
            </a:r>
            <a:endParaRPr lang="uk-UA" sz="3200" i="1" u="sng" dirty="0"/>
          </a:p>
        </p:txBody>
      </p:sp>
    </p:spTree>
    <p:extLst>
      <p:ext uri="{BB962C8B-B14F-4D97-AF65-F5344CB8AC3E}">
        <p14:creationId xmlns:p14="http://schemas.microsoft.com/office/powerpoint/2010/main" val="1638851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4682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II.1. </a:t>
            </a:r>
            <a:r>
              <a:rPr lang="uk-UA" b="1" dirty="0">
                <a:solidFill>
                  <a:schemeClr val="tx1"/>
                </a:solidFill>
              </a:rPr>
              <a:t>Спирти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23567"/>
            <a:ext cx="10758747" cy="4023360"/>
          </a:xfrm>
        </p:spPr>
        <p:txBody>
          <a:bodyPr>
            <a:normAutofit/>
          </a:bodyPr>
          <a:lstStyle/>
          <a:p>
            <a:pPr marL="0" indent="363538" algn="just"/>
            <a:r>
              <a:rPr lang="uk-UA" dirty="0">
                <a:solidFill>
                  <a:schemeClr val="tx1"/>
                </a:solidFill>
              </a:rPr>
              <a:t>Спирти готують змішуванням відповідної кількості спиртових настоянок з 60% -ним етиловим спиртом. </a:t>
            </a:r>
          </a:p>
          <a:p>
            <a:pPr marL="0" indent="363538" algn="just"/>
            <a:endParaRPr lang="uk-UA" dirty="0">
              <a:solidFill>
                <a:schemeClr val="tx1"/>
              </a:solidFill>
            </a:endParaRPr>
          </a:p>
          <a:p>
            <a:pPr marL="0" indent="363538" algn="just"/>
            <a:endParaRPr lang="uk-UA" dirty="0">
              <a:solidFill>
                <a:schemeClr val="tx1"/>
              </a:solidFill>
            </a:endParaRPr>
          </a:p>
          <a:p>
            <a:pPr marL="0" indent="363538" algn="just"/>
            <a:endParaRPr lang="uk-UA" dirty="0">
              <a:solidFill>
                <a:schemeClr val="tx1"/>
              </a:solidFill>
            </a:endParaRPr>
          </a:p>
          <a:p>
            <a:pPr marL="0" indent="363538" algn="just"/>
            <a:r>
              <a:rPr lang="uk-UA" dirty="0">
                <a:solidFill>
                  <a:schemeClr val="tx1"/>
                </a:solidFill>
              </a:rPr>
              <a:t>Крім зазначених простих спиртів в гомеопатичній практиці часто використовують складний спирт Лорі, названий ім'ям доктора Лорі, автора «Домашньої гомеопатії» в трьох частинах. Препарат застосовується як розтирання при м'язових болях, радикуліті і </a:t>
            </a:r>
            <a:r>
              <a:rPr lang="uk-UA" dirty="0" err="1">
                <a:solidFill>
                  <a:schemeClr val="tx1"/>
                </a:solidFill>
              </a:rPr>
              <a:t>т.п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53" y="2070253"/>
            <a:ext cx="3023454" cy="16437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423" y="4780880"/>
            <a:ext cx="2628113" cy="14561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036" y="1079830"/>
            <a:ext cx="8077233" cy="574725"/>
          </a:xfrm>
          <a:prstGeom prst="rect">
            <a:avLst/>
          </a:prstGeom>
        </p:spPr>
      </p:pic>
      <p:pic>
        <p:nvPicPr>
          <p:cNvPr id="8194" name="Picture 2" descr="Спирт Лори жидкость гомеопатическая для наружного применения, 50 мл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284" y="4499263"/>
            <a:ext cx="2274285" cy="227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31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980" y="142818"/>
            <a:ext cx="10058400" cy="73983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II.2. </a:t>
            </a:r>
            <a:r>
              <a:rPr lang="uk-UA" b="1" dirty="0">
                <a:solidFill>
                  <a:schemeClr val="tx1"/>
                </a:solidFill>
              </a:rPr>
              <a:t>Масла (</a:t>
            </a:r>
            <a:r>
              <a:rPr lang="en-US" b="1" dirty="0" err="1">
                <a:solidFill>
                  <a:schemeClr val="tx1"/>
                </a:solidFill>
              </a:rPr>
              <a:t>Olea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892" y="882651"/>
            <a:ext cx="11191008" cy="2071639"/>
          </a:xfrm>
        </p:spPr>
        <p:txBody>
          <a:bodyPr>
            <a:normAutofit fontScale="92500" lnSpcReduction="20000"/>
          </a:bodyPr>
          <a:lstStyle/>
          <a:p>
            <a:pPr marL="0" indent="363538" algn="just"/>
            <a:r>
              <a:rPr lang="uk-UA" sz="2800" dirty="0">
                <a:solidFill>
                  <a:schemeClr val="tx1"/>
                </a:solidFill>
              </a:rPr>
              <a:t>Масла гомеопатичні призначаються тільки для зовнішнього застосування в вигляді 10% -них розчинів лікарських засобів в оливковій (прованській), мигдальній, соняшниковій, вазеліновій та інших оліях. Готують їх за загальними правилами, розчиняючи лікарські речовини в маслі або найчастіше - шляхом змішування певної кількості настойки </a:t>
            </a:r>
            <a:r>
              <a:rPr lang="de-DE" sz="2800" dirty="0">
                <a:solidFill>
                  <a:schemeClr val="tx1"/>
                </a:solidFill>
              </a:rPr>
              <a:t>XI </a:t>
            </a:r>
            <a:r>
              <a:rPr lang="uk-UA" sz="2800" dirty="0">
                <a:solidFill>
                  <a:schemeClr val="tx1"/>
                </a:solidFill>
              </a:rPr>
              <a:t>з маслом при енергійному струшуванні. Однак для ряду </a:t>
            </a:r>
            <a:r>
              <a:rPr lang="uk-UA" sz="2800" dirty="0" err="1">
                <a:solidFill>
                  <a:schemeClr val="tx1"/>
                </a:solidFill>
              </a:rPr>
              <a:t>масел</a:t>
            </a:r>
            <a:r>
              <a:rPr lang="uk-UA" sz="2800" dirty="0">
                <a:solidFill>
                  <a:schemeClr val="tx1"/>
                </a:solidFill>
              </a:rPr>
              <a:t> концентрація вихідної настойки відрізняється від стандартної (0,5%, 1%, 3%).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00900" y="2954290"/>
            <a:ext cx="7766653" cy="333424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uk-UA" sz="2000" b="1" i="1" dirty="0"/>
              <a:t>Найбільш часто прописують такі масла: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Apis </a:t>
            </a:r>
            <a:r>
              <a:rPr lang="ru-RU" sz="3200" baseline="-25000" dirty="0"/>
              <a:t>3 % ;</a:t>
            </a:r>
            <a:endParaRPr lang="de-DE" sz="3200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Aconitum</a:t>
            </a:r>
            <a:r>
              <a:rPr lang="de-DE" sz="3200" baseline="-25000" dirty="0"/>
              <a:t> 5 %;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Bryoniae</a:t>
            </a:r>
            <a:r>
              <a:rPr lang="de-DE" sz="32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Hamamelis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Calendulae 10 %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Cantharis</a:t>
            </a:r>
            <a:r>
              <a:rPr lang="de-DE" sz="3200" baseline="-25000" dirty="0"/>
              <a:t> 3 %;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Camphorae</a:t>
            </a:r>
            <a:r>
              <a:rPr lang="de-DE" sz="32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Ledum</a:t>
            </a:r>
            <a:r>
              <a:rPr lang="de-DE" sz="32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Paeoniae</a:t>
            </a:r>
            <a:r>
              <a:rPr lang="de-DE" sz="3200" baseline="-25000" dirty="0"/>
              <a:t> 10 %;</a:t>
            </a:r>
            <a:endParaRPr lang="uk-UA" sz="3200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Chamomillae</a:t>
            </a:r>
            <a:r>
              <a:rPr lang="de-DE" sz="32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Spongiae</a:t>
            </a:r>
            <a:r>
              <a:rPr lang="de-DE" sz="3200" baseline="-25000" dirty="0"/>
              <a:t> 5 %;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Thujae</a:t>
            </a:r>
            <a:r>
              <a:rPr lang="de-DE" sz="3200" baseline="-25000" dirty="0"/>
              <a:t> 10 %;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Chloretonum</a:t>
            </a:r>
            <a:r>
              <a:rPr lang="de-DE" sz="3200" baseline="-25000" dirty="0"/>
              <a:t> 0,5 %;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Cyclamen</a:t>
            </a:r>
            <a:r>
              <a:rPr lang="de-DE" sz="3200" baseline="-25000" dirty="0"/>
              <a:t> 1 %;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baseline="-25000" dirty="0" err="1"/>
              <a:t>oleum</a:t>
            </a:r>
            <a:r>
              <a:rPr lang="de-DE" sz="3200" baseline="-25000" dirty="0"/>
              <a:t> </a:t>
            </a:r>
            <a:r>
              <a:rPr lang="de-DE" sz="3200" baseline="-25000" dirty="0" err="1"/>
              <a:t>Cimicifugae</a:t>
            </a:r>
            <a:r>
              <a:rPr lang="de-DE" sz="3200" baseline="-25000" dirty="0"/>
              <a:t> 10 % .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2737759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8155" y="1846263"/>
            <a:ext cx="7256016" cy="402272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72589" y="672754"/>
            <a:ext cx="10058400" cy="739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II.2. </a:t>
            </a:r>
            <a:r>
              <a:rPr lang="uk-UA" b="1">
                <a:solidFill>
                  <a:schemeClr val="tx1"/>
                </a:solidFill>
              </a:rPr>
              <a:t>Масла (</a:t>
            </a:r>
            <a:r>
              <a:rPr lang="en-US" b="1">
                <a:solidFill>
                  <a:schemeClr val="tx1"/>
                </a:solidFill>
              </a:rPr>
              <a:t>Olea)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820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326328"/>
            <a:ext cx="10058400" cy="11140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7818" y="2440374"/>
            <a:ext cx="830233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uk-UA" sz="2400" dirty="0"/>
              <a:t>Концентрація масла не вказана, тому готують його 10% -ним. Фармацевт відважує в тарований флакон для відпуску 27,0 г соняшникової олії, потім обережно відважує сюди ж 3,0 г настойки софори X1 і ретельно збовтує флакон, закривши його пробкою. Проводять контроль якості препарату за вказаними раніше показниками і оформляють номером рецепта, порядковим номером, додаткової етикеткою «Перед вживанням збовтувати» і основний етикеткою «Зовнішнє», на </a:t>
            </a:r>
            <a:r>
              <a:rPr lang="uk-UA" sz="2400" dirty="0" err="1"/>
              <a:t>якійвказують</a:t>
            </a:r>
            <a:r>
              <a:rPr lang="uk-UA" sz="2400" dirty="0"/>
              <a:t> номер аптеки, масу препарату, спосіб застосування, дату і підпис приготував.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044" y="2440374"/>
            <a:ext cx="3412691" cy="2021262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03762" y="194773"/>
            <a:ext cx="10058400" cy="1131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II.2. </a:t>
            </a:r>
            <a:r>
              <a:rPr lang="uk-UA" b="1" dirty="0">
                <a:solidFill>
                  <a:schemeClr val="tx1"/>
                </a:solidFill>
              </a:rPr>
              <a:t>Масла (</a:t>
            </a:r>
            <a:r>
              <a:rPr lang="en-US" b="1" dirty="0" err="1">
                <a:solidFill>
                  <a:schemeClr val="tx1"/>
                </a:solidFill>
              </a:rPr>
              <a:t>Olea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Приклад</a:t>
            </a:r>
          </a:p>
        </p:txBody>
      </p:sp>
    </p:spTree>
    <p:extLst>
      <p:ext uri="{BB962C8B-B14F-4D97-AF65-F5344CB8AC3E}">
        <p14:creationId xmlns:p14="http://schemas.microsoft.com/office/powerpoint/2010/main" val="3254594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872836"/>
            <a:ext cx="10058400" cy="864524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II.3.  </a:t>
            </a:r>
            <a:r>
              <a:rPr lang="uk-UA" b="1" dirty="0">
                <a:solidFill>
                  <a:schemeClr val="tx1"/>
                </a:solidFill>
              </a:rPr>
              <a:t>Лініменти (</a:t>
            </a:r>
            <a:r>
              <a:rPr lang="en-US" b="1" dirty="0" err="1">
                <a:solidFill>
                  <a:schemeClr val="tx1"/>
                </a:solidFill>
              </a:rPr>
              <a:t>Linimenta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2445" y="1845734"/>
            <a:ext cx="10764981" cy="4023360"/>
          </a:xfrm>
        </p:spPr>
        <p:txBody>
          <a:bodyPr/>
          <a:lstStyle/>
          <a:p>
            <a:pPr marL="0" indent="363538" algn="just"/>
            <a:r>
              <a:rPr lang="uk-UA" dirty="0">
                <a:solidFill>
                  <a:schemeClr val="tx1"/>
                </a:solidFill>
              </a:rPr>
              <a:t>Лініменти - рідкі оподельдок, або </a:t>
            </a:r>
            <a:r>
              <a:rPr lang="uk-UA" dirty="0" err="1">
                <a:solidFill>
                  <a:schemeClr val="tx1"/>
                </a:solidFill>
              </a:rPr>
              <a:t>студнподбні</a:t>
            </a:r>
            <a:r>
              <a:rPr lang="uk-UA" dirty="0">
                <a:solidFill>
                  <a:schemeClr val="tx1"/>
                </a:solidFill>
              </a:rPr>
              <a:t> лініменти, являють собою </a:t>
            </a:r>
            <a:r>
              <a:rPr lang="uk-UA" dirty="0" err="1">
                <a:solidFill>
                  <a:schemeClr val="tx1"/>
                </a:solidFill>
              </a:rPr>
              <a:t>студнеподібні</a:t>
            </a:r>
            <a:r>
              <a:rPr lang="uk-UA" dirty="0">
                <a:solidFill>
                  <a:schemeClr val="tx1"/>
                </a:solidFill>
              </a:rPr>
              <a:t>-розчини мила в спирті, які при температурі тіла перетворюються в рідину. До складу оподельдок входять камфора, нашатирний спирт (розчин аміаку), етиловий і мильний спирти, ефірні масла і інші речовини. Якщо для приготування оподельдок використовуються розчин-</a:t>
            </a:r>
            <a:r>
              <a:rPr lang="uk-UA" dirty="0" err="1">
                <a:solidFill>
                  <a:schemeClr val="tx1"/>
                </a:solidFill>
              </a:rPr>
              <a:t>Рітель</a:t>
            </a:r>
            <a:r>
              <a:rPr lang="uk-UA" dirty="0">
                <a:solidFill>
                  <a:schemeClr val="tx1"/>
                </a:solidFill>
              </a:rPr>
              <a:t> і вищі жирні кислоти з великою молекулярною масою, то процес желатинування суміші відбувається швидше, тому для приготування оподельдок використовують мила зі значним з-триманням солей натрію пальмітинової і стеаринової кислот. </a:t>
            </a:r>
          </a:p>
          <a:p>
            <a:pPr marL="0" indent="363538" algn="just"/>
            <a:r>
              <a:rPr lang="uk-UA" dirty="0">
                <a:solidFill>
                  <a:schemeClr val="tx1"/>
                </a:solidFill>
              </a:rPr>
              <a:t>Оподельдок готують змішуванням 2 частин мильного спирту, 1 частини води і 1 частини 96% -ного етилового спирту. Приготований таким чином оподельдок змішують з різними тинктуру в відповідному співвідношенні (3,5 і 10%). Концентрації оподельдок відповідають маслам (див. Схему20) і становлять для сильнодіючих засобів 3 або 5%, для несильнодіючих - 10%.</a:t>
            </a:r>
          </a:p>
        </p:txBody>
      </p:sp>
    </p:spTree>
    <p:extLst>
      <p:ext uri="{BB962C8B-B14F-4D97-AF65-F5344CB8AC3E}">
        <p14:creationId xmlns:p14="http://schemas.microsoft.com/office/powerpoint/2010/main" val="3344389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010" y="1846263"/>
            <a:ext cx="8138305" cy="402272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872836"/>
            <a:ext cx="10058400" cy="8645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II.3.  </a:t>
            </a:r>
            <a:r>
              <a:rPr lang="uk-UA" b="1" dirty="0">
                <a:solidFill>
                  <a:schemeClr val="tx1"/>
                </a:solidFill>
              </a:rPr>
              <a:t>Лініменти (</a:t>
            </a:r>
            <a:r>
              <a:rPr lang="en-US" b="1" dirty="0" err="1">
                <a:solidFill>
                  <a:schemeClr val="tx1"/>
                </a:solidFill>
              </a:rPr>
              <a:t>Linimenta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10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908" y="1363613"/>
            <a:ext cx="10930197" cy="50603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635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b="1" dirty="0">
                <a:solidFill>
                  <a:schemeClr val="tx1"/>
                </a:solidFill>
              </a:rPr>
              <a:t>Доволі часто виписують такі найменування: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sz="1800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sz="1800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sz="1800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uk-UA" sz="1800" b="1" dirty="0">
              <a:solidFill>
                <a:schemeClr val="tx1"/>
              </a:solidFill>
            </a:endParaRPr>
          </a:p>
          <a:p>
            <a:pPr marL="0" indent="3635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b="1" dirty="0">
                <a:solidFill>
                  <a:schemeClr val="tx1"/>
                </a:solidFill>
              </a:rPr>
              <a:t>Склад мильного спирту складного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b="1" dirty="0">
                <a:solidFill>
                  <a:schemeClr val="tx1"/>
                </a:solidFill>
              </a:rPr>
              <a:t>(</a:t>
            </a:r>
            <a:r>
              <a:rPr lang="en-US" sz="1800" b="1" dirty="0" err="1">
                <a:solidFill>
                  <a:schemeClr val="tx1"/>
                </a:solidFill>
              </a:rPr>
              <a:t>Spirtus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saponis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compositums</a:t>
            </a:r>
            <a:r>
              <a:rPr lang="en-US" sz="1800" b="1" dirty="0">
                <a:solidFill>
                  <a:schemeClr val="tx1"/>
                </a:solidFill>
              </a:rPr>
              <a:t>) </a:t>
            </a:r>
            <a:r>
              <a:rPr lang="uk-UA" sz="1800" b="1" dirty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>
                <a:solidFill>
                  <a:schemeClr val="tx1"/>
                </a:solidFill>
              </a:rPr>
              <a:t>- мила зеленого – 20 частин;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>
                <a:solidFill>
                  <a:schemeClr val="tx1"/>
                </a:solidFill>
              </a:rPr>
              <a:t>-води очищеної – 2 частини;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>
                <a:solidFill>
                  <a:schemeClr val="tx1"/>
                </a:solidFill>
              </a:rPr>
              <a:t>- спирту лавандового – 3 частини;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>
                <a:solidFill>
                  <a:schemeClr val="tx1"/>
                </a:solidFill>
              </a:rPr>
              <a:t>-спирту етилового – 8 частин.</a:t>
            </a:r>
          </a:p>
          <a:p>
            <a:pPr marL="0" indent="3635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800" b="1" dirty="0">
                <a:solidFill>
                  <a:schemeClr val="tx1"/>
                </a:solidFill>
              </a:rPr>
              <a:t>Склад спирту лавандового (</a:t>
            </a:r>
            <a:r>
              <a:rPr lang="en-US" sz="1800" b="1" dirty="0" err="1">
                <a:solidFill>
                  <a:schemeClr val="tx1"/>
                </a:solidFill>
              </a:rPr>
              <a:t>Spiritus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lavandulae</a:t>
            </a:r>
            <a:r>
              <a:rPr lang="en-US" sz="1800" b="1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</a:rPr>
              <a:t>-</a:t>
            </a:r>
            <a:r>
              <a:rPr lang="uk-UA" sz="1800" dirty="0">
                <a:solidFill>
                  <a:schemeClr val="tx1"/>
                </a:solidFill>
              </a:rPr>
              <a:t>масла лавандового – 1 частина;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>
                <a:solidFill>
                  <a:schemeClr val="tx1"/>
                </a:solidFill>
              </a:rPr>
              <a:t>-спирту етилового 90%-20 частин;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dirty="0">
                <a:solidFill>
                  <a:schemeClr val="tx1"/>
                </a:solidFill>
              </a:rPr>
              <a:t>-спирту етилового 70%-74 </a:t>
            </a:r>
            <a:r>
              <a:rPr lang="uk-UA" sz="1800" dirty="0" err="1">
                <a:solidFill>
                  <a:schemeClr val="tx1"/>
                </a:solidFill>
              </a:rPr>
              <a:t>частни</a:t>
            </a:r>
            <a:r>
              <a:rPr lang="uk-UA" sz="1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81" y="1679822"/>
            <a:ext cx="2149880" cy="13144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66708" y="1585962"/>
            <a:ext cx="5444836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3538" algn="just"/>
            <a:r>
              <a:rPr lang="uk-UA" dirty="0"/>
              <a:t>Контроль якості оподельдок проводять аналогічно маслам (однорідність, відповідність кольору і запаху, відсутність механічних включень).На етикетці обов'язково вказують назву лікарського засобу, що входить до складу лініменту, і його концентрацію.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99382" y="395180"/>
            <a:ext cx="10058400" cy="8645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II.3.  </a:t>
            </a:r>
            <a:r>
              <a:rPr lang="uk-UA" b="1" dirty="0">
                <a:solidFill>
                  <a:schemeClr val="tx1"/>
                </a:solidFill>
              </a:rPr>
              <a:t>Лініменти (</a:t>
            </a:r>
            <a:r>
              <a:rPr lang="en-US" b="1" dirty="0" err="1">
                <a:solidFill>
                  <a:schemeClr val="tx1"/>
                </a:solidFill>
              </a:rPr>
              <a:t>Linimenta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9218" name="Picture 2" descr="LINIMENT BRYONIA OPODELDO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810" y="3340288"/>
            <a:ext cx="3075708" cy="307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838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5092" y="1911715"/>
            <a:ext cx="9262773" cy="92168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938" y="2833404"/>
            <a:ext cx="733251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uk-UA" sz="2400" dirty="0"/>
              <a:t>У тарований флакон для відпуску відважують 18,0 г приготовленої основи оподельдок, додають сюди ж 2,0 г настойки </a:t>
            </a:r>
            <a:r>
              <a:rPr lang="uk-UA" sz="2400" dirty="0" err="1"/>
              <a:t>бріонії</a:t>
            </a:r>
            <a:r>
              <a:rPr lang="uk-UA" sz="2400" dirty="0"/>
              <a:t> X1, закупорюють і ретельно збовтують. Потім перевіряють якість приготованого препарату і оформляють до відпуску номером рецепту, порядковим номером, додатковими етикетками «Зберігати в прохолодному місці», «Перед вживанням збовтувати» і основний етикеткою «Зовнішнє» із зазначенням обов'язкових реквізитів.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318" y="2993885"/>
            <a:ext cx="4112736" cy="2550096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Grp="1"/>
          </p:cNvSpPr>
          <p:nvPr>
            <p:ph type="title"/>
          </p:nvPr>
        </p:nvSpPr>
        <p:spPr>
          <a:xfrm>
            <a:off x="1097279" y="517219"/>
            <a:ext cx="10058400" cy="8853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>
                <a:solidFill>
                  <a:schemeClr val="tx1"/>
                </a:solidFill>
              </a:rPr>
              <a:t>II.3.  </a:t>
            </a:r>
            <a:r>
              <a:rPr lang="uk-UA" b="1" dirty="0">
                <a:solidFill>
                  <a:schemeClr val="tx1"/>
                </a:solidFill>
              </a:rPr>
              <a:t>Лініменти (</a:t>
            </a:r>
            <a:r>
              <a:rPr lang="en-US" b="1" dirty="0" err="1">
                <a:solidFill>
                  <a:schemeClr val="tx1"/>
                </a:solidFill>
              </a:rPr>
              <a:t>Linimenta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10242" name="Picture 2" descr="Masood Active Bryonia Liniment Homeopathic Medicine 120m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713" y="287484"/>
            <a:ext cx="2230080" cy="223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736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Питання для самоперевірки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7600" y="1845734"/>
            <a:ext cx="8768080" cy="402336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1 Характеристика </a:t>
            </a:r>
            <a:r>
              <a:rPr lang="ru-RU" b="1" dirty="0" err="1">
                <a:solidFill>
                  <a:schemeClr val="tx1"/>
                </a:solidFill>
              </a:rPr>
              <a:t>базисних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препаратів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матричних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</a:rPr>
              <a:t>2. </a:t>
            </a:r>
            <a:r>
              <a:rPr lang="ru-RU" b="1" dirty="0" err="1">
                <a:solidFill>
                  <a:schemeClr val="tx1"/>
                </a:solidFill>
              </a:rPr>
              <a:t>Технологія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матричних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</a:rPr>
              <a:t>3. </a:t>
            </a:r>
            <a:r>
              <a:rPr lang="ru-RU" b="1" dirty="0" err="1">
                <a:solidFill>
                  <a:schemeClr val="tx1"/>
                </a:solidFill>
              </a:rPr>
              <a:t>Особливості</a:t>
            </a:r>
            <a:r>
              <a:rPr lang="ru-RU" b="1" dirty="0">
                <a:solidFill>
                  <a:schemeClr val="tx1"/>
                </a:solidFill>
              </a:rPr>
              <a:t> потенцирование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матричних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</a:rPr>
              <a:t>4. Контроль </a:t>
            </a:r>
            <a:r>
              <a:rPr lang="ru-RU" b="1" dirty="0" err="1">
                <a:solidFill>
                  <a:schemeClr val="tx1"/>
                </a:solidFill>
              </a:rPr>
              <a:t>якості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матричних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настоянок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r>
              <a:rPr lang="ru-RU" b="1" dirty="0">
                <a:solidFill>
                  <a:schemeClr val="tx1"/>
                </a:solidFill>
              </a:rPr>
              <a:t>5. Характеристика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форм.</a:t>
            </a:r>
          </a:p>
          <a:p>
            <a:r>
              <a:rPr lang="ru-RU" b="1" dirty="0">
                <a:solidFill>
                  <a:schemeClr val="tx1"/>
                </a:solidFill>
              </a:rPr>
              <a:t>6. </a:t>
            </a:r>
            <a:r>
              <a:rPr lang="ru-RU" b="1" dirty="0" err="1">
                <a:solidFill>
                  <a:schemeClr val="tx1"/>
                </a:solidFill>
              </a:rPr>
              <a:t>Технологія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форм.</a:t>
            </a:r>
          </a:p>
          <a:p>
            <a:r>
              <a:rPr lang="ru-RU" b="1" dirty="0">
                <a:solidFill>
                  <a:schemeClr val="tx1"/>
                </a:solidFill>
              </a:rPr>
              <a:t>7. Контроль </a:t>
            </a:r>
            <a:r>
              <a:rPr lang="ru-RU" b="1" dirty="0" err="1">
                <a:solidFill>
                  <a:schemeClr val="tx1"/>
                </a:solidFill>
              </a:rPr>
              <a:t>якості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форм.</a:t>
            </a:r>
          </a:p>
          <a:p>
            <a:r>
              <a:rPr lang="ru-RU" b="1" dirty="0">
                <a:solidFill>
                  <a:schemeClr val="tx1"/>
                </a:solidFill>
              </a:rPr>
              <a:t>8. </a:t>
            </a:r>
            <a:r>
              <a:rPr lang="ru-RU" b="1" dirty="0" err="1">
                <a:solidFill>
                  <a:schemeClr val="tx1"/>
                </a:solidFill>
              </a:rPr>
              <a:t>Оформлення</a:t>
            </a:r>
            <a:r>
              <a:rPr lang="ru-RU" b="1" dirty="0">
                <a:solidFill>
                  <a:schemeClr val="tx1"/>
                </a:solidFill>
              </a:rPr>
              <a:t> в </a:t>
            </a:r>
            <a:r>
              <a:rPr lang="ru-RU" b="1" dirty="0" err="1">
                <a:solidFill>
                  <a:schemeClr val="tx1"/>
                </a:solidFill>
              </a:rPr>
              <a:t>рідких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форм.</a:t>
            </a:r>
          </a:p>
        </p:txBody>
      </p:sp>
    </p:spTree>
    <p:extLst>
      <p:ext uri="{BB962C8B-B14F-4D97-AF65-F5344CB8AC3E}">
        <p14:creationId xmlns:p14="http://schemas.microsoft.com/office/powerpoint/2010/main" val="3014867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98639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Ретро</Template>
  <TotalTime>1073</TotalTime>
  <Words>2873</Words>
  <Application>Microsoft Office PowerPoint</Application>
  <PresentationFormat>Широкоэкранный</PresentationFormat>
  <Paragraphs>172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Ретро</vt:lpstr>
      <vt:lpstr>Презентация PowerPoint</vt:lpstr>
      <vt:lpstr>План</vt:lpstr>
      <vt:lpstr>Вступ</vt:lpstr>
      <vt:lpstr>I. Розчини й розведення гомеопатичні для внутрішнього застосування</vt:lpstr>
      <vt:lpstr>I.1.Мікстури (Mixturae)</vt:lpstr>
      <vt:lpstr>I. 2. Краплі (Guttae)</vt:lpstr>
      <vt:lpstr>I.3. Розведення рідких речовин  (есенцій, настоянок, розчинів)</vt:lpstr>
      <vt:lpstr>I.3. Розведення рідких речовин  (есенцій, настоянок, розчинів)</vt:lpstr>
      <vt:lpstr>Презентация PowerPoint</vt:lpstr>
      <vt:lpstr>Презентация PowerPoint</vt:lpstr>
      <vt:lpstr>I.3. Розведення рідких речовин  (есенцій, настоянок, розчинів)</vt:lpstr>
      <vt:lpstr>I.4. Рідкі розведення з тирурацій</vt:lpstr>
      <vt:lpstr>Спосіб 1. </vt:lpstr>
      <vt:lpstr>Спосіб 2. </vt:lpstr>
      <vt:lpstr>Презентация PowerPoint</vt:lpstr>
      <vt:lpstr>I.5. Контроль якості рідких лікарських препаратів для внутрішнього застосування</vt:lpstr>
      <vt:lpstr>II. Рідкі лікарських форм для зовнішнього застосування</vt:lpstr>
      <vt:lpstr>II.1. Спирти </vt:lpstr>
      <vt:lpstr>II.2. Масла (Olea)</vt:lpstr>
      <vt:lpstr>Презентация PowerPoint</vt:lpstr>
      <vt:lpstr>Презентация PowerPoint</vt:lpstr>
      <vt:lpstr>II.3.  Лініменти (Linimenta)</vt:lpstr>
      <vt:lpstr>Презентация PowerPoint</vt:lpstr>
      <vt:lpstr>Презентация PowerPoint</vt:lpstr>
      <vt:lpstr>II.3.  Лініменти (Linimenta)</vt:lpstr>
      <vt:lpstr>Питання для самоперевірки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Олексій Володимирович Нікітін</cp:lastModifiedBy>
  <cp:revision>31</cp:revision>
  <dcterms:created xsi:type="dcterms:W3CDTF">2021-04-19T07:50:01Z</dcterms:created>
  <dcterms:modified xsi:type="dcterms:W3CDTF">2024-02-27T13:07:47Z</dcterms:modified>
</cp:coreProperties>
</file>