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4" r:id="rId7"/>
    <p:sldId id="265" r:id="rId8"/>
    <p:sldId id="261" r:id="rId9"/>
    <p:sldId id="262" r:id="rId10"/>
    <p:sldId id="263" r:id="rId11"/>
    <p:sldId id="266" r:id="rId12"/>
    <p:sldId id="267" r:id="rId13"/>
    <p:sldId id="268" r:id="rId14"/>
    <p:sldId id="269" r:id="rId15"/>
    <p:sldId id="270" r:id="rId16"/>
    <p:sldId id="271" r:id="rId17"/>
    <p:sldId id="272" r:id="rId18"/>
    <p:sldId id="273" r:id="rId19"/>
    <p:sldId id="274" r:id="rId20"/>
    <p:sldId id="277" r:id="rId2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6" d="100"/>
          <a:sy n="66" d="100"/>
        </p:scale>
        <p:origin x="67" y="43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E93C05-27C4-45CD-A008-05E1E4C5B266}" type="doc">
      <dgm:prSet loTypeId="urn:microsoft.com/office/officeart/2005/8/layout/hList1" loCatId="list" qsTypeId="urn:microsoft.com/office/officeart/2005/8/quickstyle/simple1" qsCatId="simple" csTypeId="urn:microsoft.com/office/officeart/2005/8/colors/accent1_2" csCatId="accent1"/>
      <dgm:spPr/>
      <dgm:t>
        <a:bodyPr/>
        <a:lstStyle/>
        <a:p>
          <a:endParaRPr lang="uk-UA"/>
        </a:p>
      </dgm:t>
    </dgm:pt>
    <dgm:pt modelId="{20B455B4-1BBA-4281-B4B4-7B86CEB70105}">
      <dgm:prSet/>
      <dgm:spPr/>
      <dgm:t>
        <a:bodyPr/>
        <a:lstStyle/>
        <a:p>
          <a:pPr rtl="0"/>
          <a:r>
            <a:rPr lang="en-US" dirty="0"/>
            <a:t>Dr. Hahnemann classified the drugs obtained</a:t>
          </a:r>
          <a:r>
            <a:rPr lang="uk-UA" dirty="0"/>
            <a:t> </a:t>
          </a:r>
          <a:r>
            <a:rPr lang="en-US" dirty="0"/>
            <a:t>from vegetable kingdom and some from animal</a:t>
          </a:r>
          <a:r>
            <a:rPr lang="uk-UA" dirty="0"/>
            <a:t> </a:t>
          </a:r>
          <a:r>
            <a:rPr lang="en-US" dirty="0"/>
            <a:t>sources for the preparation of mother tincture</a:t>
          </a:r>
          <a:r>
            <a:rPr lang="uk-UA" dirty="0"/>
            <a:t> </a:t>
          </a:r>
          <a:r>
            <a:rPr lang="en-US" dirty="0"/>
            <a:t>into four classes, depending upon their juice</a:t>
          </a:r>
          <a:r>
            <a:rPr lang="uk-UA" dirty="0"/>
            <a:t> </a:t>
          </a:r>
          <a:r>
            <a:rPr lang="en-US" dirty="0"/>
            <a:t>content:</a:t>
          </a:r>
          <a:endParaRPr lang="ru-RU" dirty="0"/>
        </a:p>
      </dgm:t>
    </dgm:pt>
    <dgm:pt modelId="{D5970946-9F92-4B2F-96C8-23EB9BB9E7D7}" type="parTrans" cxnId="{8B8AF792-EAF7-44D9-BBDE-6C4FF30ECF93}">
      <dgm:prSet/>
      <dgm:spPr/>
      <dgm:t>
        <a:bodyPr/>
        <a:lstStyle/>
        <a:p>
          <a:endParaRPr lang="uk-UA"/>
        </a:p>
      </dgm:t>
    </dgm:pt>
    <dgm:pt modelId="{7CDE595A-8DF6-4BD4-9F95-CA913705B6F4}" type="sibTrans" cxnId="{8B8AF792-EAF7-44D9-BBDE-6C4FF30ECF93}">
      <dgm:prSet/>
      <dgm:spPr/>
      <dgm:t>
        <a:bodyPr/>
        <a:lstStyle/>
        <a:p>
          <a:endParaRPr lang="uk-UA"/>
        </a:p>
      </dgm:t>
    </dgm:pt>
    <dgm:pt modelId="{842C144A-8227-4673-AD38-9AF544F07B1A}">
      <dgm:prSet/>
      <dgm:spPr/>
      <dgm:t>
        <a:bodyPr/>
        <a:lstStyle/>
        <a:p>
          <a:pPr rtl="0"/>
          <a:r>
            <a:rPr lang="en-US" dirty="0"/>
            <a:t>• Class - I (most juicy plants).</a:t>
          </a:r>
          <a:endParaRPr lang="ru-RU" dirty="0"/>
        </a:p>
      </dgm:t>
    </dgm:pt>
    <dgm:pt modelId="{36EE4CEC-1073-4D6B-BE0D-D9B070C971EF}" type="parTrans" cxnId="{95B5449D-3E57-446D-90AA-9DBC3F203FEB}">
      <dgm:prSet/>
      <dgm:spPr/>
      <dgm:t>
        <a:bodyPr/>
        <a:lstStyle/>
        <a:p>
          <a:endParaRPr lang="uk-UA"/>
        </a:p>
      </dgm:t>
    </dgm:pt>
    <dgm:pt modelId="{3A3CD33D-974C-406F-AAD2-0BEACED6BAE1}" type="sibTrans" cxnId="{95B5449D-3E57-446D-90AA-9DBC3F203FEB}">
      <dgm:prSet/>
      <dgm:spPr/>
      <dgm:t>
        <a:bodyPr/>
        <a:lstStyle/>
        <a:p>
          <a:endParaRPr lang="uk-UA"/>
        </a:p>
      </dgm:t>
    </dgm:pt>
    <dgm:pt modelId="{75893E76-3134-40DE-BD1F-EAB4EBA48BA1}">
      <dgm:prSet/>
      <dgm:spPr/>
      <dgm:t>
        <a:bodyPr/>
        <a:lstStyle/>
        <a:p>
          <a:pPr rtl="0"/>
          <a:r>
            <a:rPr lang="en-US"/>
            <a:t>• Class - II (medium juicy plants).</a:t>
          </a:r>
          <a:endParaRPr lang="ru-RU"/>
        </a:p>
      </dgm:t>
    </dgm:pt>
    <dgm:pt modelId="{A0A640A2-5475-47D8-8BB1-AD2EA80CBB73}" type="parTrans" cxnId="{688D1118-4BBC-492F-967A-4545FDB22141}">
      <dgm:prSet/>
      <dgm:spPr/>
      <dgm:t>
        <a:bodyPr/>
        <a:lstStyle/>
        <a:p>
          <a:endParaRPr lang="uk-UA"/>
        </a:p>
      </dgm:t>
    </dgm:pt>
    <dgm:pt modelId="{660E953F-E620-4E0B-8BB3-854646319DAB}" type="sibTrans" cxnId="{688D1118-4BBC-492F-967A-4545FDB22141}">
      <dgm:prSet/>
      <dgm:spPr/>
      <dgm:t>
        <a:bodyPr/>
        <a:lstStyle/>
        <a:p>
          <a:endParaRPr lang="uk-UA"/>
        </a:p>
      </dgm:t>
    </dgm:pt>
    <dgm:pt modelId="{F76D1959-94DB-4D48-B0C9-FEA976FB5C77}">
      <dgm:prSet/>
      <dgm:spPr/>
      <dgm:t>
        <a:bodyPr/>
        <a:lstStyle/>
        <a:p>
          <a:pPr rtl="0"/>
          <a:r>
            <a:rPr lang="en-US" dirty="0"/>
            <a:t>• Class - III (least juicy plants).</a:t>
          </a:r>
          <a:endParaRPr lang="ru-RU" dirty="0"/>
        </a:p>
      </dgm:t>
    </dgm:pt>
    <dgm:pt modelId="{3DC4F60D-432D-4C75-921D-34F214572CC2}" type="parTrans" cxnId="{FC2F3A0B-4F84-413F-A3D1-E5485A78D7DF}">
      <dgm:prSet/>
      <dgm:spPr/>
      <dgm:t>
        <a:bodyPr/>
        <a:lstStyle/>
        <a:p>
          <a:endParaRPr lang="uk-UA"/>
        </a:p>
      </dgm:t>
    </dgm:pt>
    <dgm:pt modelId="{BA5743A9-CF79-4924-AEE3-776A3DB35524}" type="sibTrans" cxnId="{FC2F3A0B-4F84-413F-A3D1-E5485A78D7DF}">
      <dgm:prSet/>
      <dgm:spPr/>
      <dgm:t>
        <a:bodyPr/>
        <a:lstStyle/>
        <a:p>
          <a:endParaRPr lang="uk-UA"/>
        </a:p>
      </dgm:t>
    </dgm:pt>
    <dgm:pt modelId="{52C9FC1B-D1F9-4B34-B759-1780F440E37A}">
      <dgm:prSet/>
      <dgm:spPr/>
      <dgm:t>
        <a:bodyPr/>
        <a:lstStyle/>
        <a:p>
          <a:pPr rtl="0"/>
          <a:r>
            <a:rPr lang="en-US"/>
            <a:t>• Class-  IV  (dried  vegetable  and  animal</a:t>
          </a:r>
          <a:r>
            <a:rPr lang="uk-UA"/>
            <a:t> </a:t>
          </a:r>
          <a:r>
            <a:rPr lang="en-US"/>
            <a:t>substances and also from fresh animals).</a:t>
          </a:r>
          <a:endParaRPr lang="ru-RU"/>
        </a:p>
      </dgm:t>
    </dgm:pt>
    <dgm:pt modelId="{B3474D0C-69A4-414D-A845-EC701D5689EE}" type="parTrans" cxnId="{C810124E-B8FE-4D9A-B54B-1AAE78945E1F}">
      <dgm:prSet/>
      <dgm:spPr/>
      <dgm:t>
        <a:bodyPr/>
        <a:lstStyle/>
        <a:p>
          <a:endParaRPr lang="uk-UA"/>
        </a:p>
      </dgm:t>
    </dgm:pt>
    <dgm:pt modelId="{D3D6C423-BC0B-4C65-9BBD-C615B0B730EE}" type="sibTrans" cxnId="{C810124E-B8FE-4D9A-B54B-1AAE78945E1F}">
      <dgm:prSet/>
      <dgm:spPr/>
      <dgm:t>
        <a:bodyPr/>
        <a:lstStyle/>
        <a:p>
          <a:endParaRPr lang="uk-UA"/>
        </a:p>
      </dgm:t>
    </dgm:pt>
    <dgm:pt modelId="{15C067A3-592D-4FE8-B92D-5901E7817266}" type="pres">
      <dgm:prSet presAssocID="{6EE93C05-27C4-45CD-A008-05E1E4C5B266}" presName="Name0" presStyleCnt="0">
        <dgm:presLayoutVars>
          <dgm:dir/>
          <dgm:animLvl val="lvl"/>
          <dgm:resizeHandles val="exact"/>
        </dgm:presLayoutVars>
      </dgm:prSet>
      <dgm:spPr/>
      <dgm:t>
        <a:bodyPr/>
        <a:lstStyle/>
        <a:p>
          <a:endParaRPr lang="ru-RU"/>
        </a:p>
      </dgm:t>
    </dgm:pt>
    <dgm:pt modelId="{1A6F10C2-8892-44CD-8C77-50F5E34C639E}" type="pres">
      <dgm:prSet presAssocID="{20B455B4-1BBA-4281-B4B4-7B86CEB70105}" presName="composite" presStyleCnt="0"/>
      <dgm:spPr/>
    </dgm:pt>
    <dgm:pt modelId="{9F516C82-D2F8-4AC5-B8B3-080BE8639451}" type="pres">
      <dgm:prSet presAssocID="{20B455B4-1BBA-4281-B4B4-7B86CEB70105}" presName="parTx" presStyleLbl="alignNode1" presStyleIdx="0" presStyleCnt="1">
        <dgm:presLayoutVars>
          <dgm:chMax val="0"/>
          <dgm:chPref val="0"/>
          <dgm:bulletEnabled val="1"/>
        </dgm:presLayoutVars>
      </dgm:prSet>
      <dgm:spPr/>
      <dgm:t>
        <a:bodyPr/>
        <a:lstStyle/>
        <a:p>
          <a:endParaRPr lang="ru-RU"/>
        </a:p>
      </dgm:t>
    </dgm:pt>
    <dgm:pt modelId="{1F065A7B-7124-4F99-837A-09927437F443}" type="pres">
      <dgm:prSet presAssocID="{20B455B4-1BBA-4281-B4B4-7B86CEB70105}" presName="desTx" presStyleLbl="alignAccFollowNode1" presStyleIdx="0" presStyleCnt="1">
        <dgm:presLayoutVars>
          <dgm:bulletEnabled val="1"/>
        </dgm:presLayoutVars>
      </dgm:prSet>
      <dgm:spPr/>
      <dgm:t>
        <a:bodyPr/>
        <a:lstStyle/>
        <a:p>
          <a:endParaRPr lang="ru-RU"/>
        </a:p>
      </dgm:t>
    </dgm:pt>
  </dgm:ptLst>
  <dgm:cxnLst>
    <dgm:cxn modelId="{CF27840B-3437-485C-9CBF-FEFA83879513}" type="presOf" srcId="{20B455B4-1BBA-4281-B4B4-7B86CEB70105}" destId="{9F516C82-D2F8-4AC5-B8B3-080BE8639451}" srcOrd="0" destOrd="0" presId="urn:microsoft.com/office/officeart/2005/8/layout/hList1"/>
    <dgm:cxn modelId="{D4B6B3E3-EA00-4EA4-BD90-DC2BAB492A65}" type="presOf" srcId="{75893E76-3134-40DE-BD1F-EAB4EBA48BA1}" destId="{1F065A7B-7124-4F99-837A-09927437F443}" srcOrd="0" destOrd="1" presId="urn:microsoft.com/office/officeart/2005/8/layout/hList1"/>
    <dgm:cxn modelId="{688D1118-4BBC-492F-967A-4545FDB22141}" srcId="{20B455B4-1BBA-4281-B4B4-7B86CEB70105}" destId="{75893E76-3134-40DE-BD1F-EAB4EBA48BA1}" srcOrd="1" destOrd="0" parTransId="{A0A640A2-5475-47D8-8BB1-AD2EA80CBB73}" sibTransId="{660E953F-E620-4E0B-8BB3-854646319DAB}"/>
    <dgm:cxn modelId="{58A5C7A2-8624-4C14-928B-AC7007899F05}" type="presOf" srcId="{52C9FC1B-D1F9-4B34-B759-1780F440E37A}" destId="{1F065A7B-7124-4F99-837A-09927437F443}" srcOrd="0" destOrd="3" presId="urn:microsoft.com/office/officeart/2005/8/layout/hList1"/>
    <dgm:cxn modelId="{8B8AF792-EAF7-44D9-BBDE-6C4FF30ECF93}" srcId="{6EE93C05-27C4-45CD-A008-05E1E4C5B266}" destId="{20B455B4-1BBA-4281-B4B4-7B86CEB70105}" srcOrd="0" destOrd="0" parTransId="{D5970946-9F92-4B2F-96C8-23EB9BB9E7D7}" sibTransId="{7CDE595A-8DF6-4BD4-9F95-CA913705B6F4}"/>
    <dgm:cxn modelId="{C810124E-B8FE-4D9A-B54B-1AAE78945E1F}" srcId="{20B455B4-1BBA-4281-B4B4-7B86CEB70105}" destId="{52C9FC1B-D1F9-4B34-B759-1780F440E37A}" srcOrd="3" destOrd="0" parTransId="{B3474D0C-69A4-414D-A845-EC701D5689EE}" sibTransId="{D3D6C423-BC0B-4C65-9BBD-C615B0B730EE}"/>
    <dgm:cxn modelId="{95B5449D-3E57-446D-90AA-9DBC3F203FEB}" srcId="{20B455B4-1BBA-4281-B4B4-7B86CEB70105}" destId="{842C144A-8227-4673-AD38-9AF544F07B1A}" srcOrd="0" destOrd="0" parTransId="{36EE4CEC-1073-4D6B-BE0D-D9B070C971EF}" sibTransId="{3A3CD33D-974C-406F-AAD2-0BEACED6BAE1}"/>
    <dgm:cxn modelId="{FC2F3A0B-4F84-413F-A3D1-E5485A78D7DF}" srcId="{20B455B4-1BBA-4281-B4B4-7B86CEB70105}" destId="{F76D1959-94DB-4D48-B0C9-FEA976FB5C77}" srcOrd="2" destOrd="0" parTransId="{3DC4F60D-432D-4C75-921D-34F214572CC2}" sibTransId="{BA5743A9-CF79-4924-AEE3-776A3DB35524}"/>
    <dgm:cxn modelId="{759832A2-726C-4BBF-998F-9A58791EADA0}" type="presOf" srcId="{842C144A-8227-4673-AD38-9AF544F07B1A}" destId="{1F065A7B-7124-4F99-837A-09927437F443}" srcOrd="0" destOrd="0" presId="urn:microsoft.com/office/officeart/2005/8/layout/hList1"/>
    <dgm:cxn modelId="{52B35032-3C1D-46B7-A390-8AD595E58A64}" type="presOf" srcId="{6EE93C05-27C4-45CD-A008-05E1E4C5B266}" destId="{15C067A3-592D-4FE8-B92D-5901E7817266}" srcOrd="0" destOrd="0" presId="urn:microsoft.com/office/officeart/2005/8/layout/hList1"/>
    <dgm:cxn modelId="{B6FCF16C-3163-408F-8920-85456A9D76F3}" type="presOf" srcId="{F76D1959-94DB-4D48-B0C9-FEA976FB5C77}" destId="{1F065A7B-7124-4F99-837A-09927437F443}" srcOrd="0" destOrd="2" presId="urn:microsoft.com/office/officeart/2005/8/layout/hList1"/>
    <dgm:cxn modelId="{86A4B33F-F85F-41A3-99C6-3FFDB57D7BEA}" type="presParOf" srcId="{15C067A3-592D-4FE8-B92D-5901E7817266}" destId="{1A6F10C2-8892-44CD-8C77-50F5E34C639E}" srcOrd="0" destOrd="0" presId="urn:microsoft.com/office/officeart/2005/8/layout/hList1"/>
    <dgm:cxn modelId="{087BB550-FC7B-49E0-B879-18085831B893}" type="presParOf" srcId="{1A6F10C2-8892-44CD-8C77-50F5E34C639E}" destId="{9F516C82-D2F8-4AC5-B8B3-080BE8639451}" srcOrd="0" destOrd="0" presId="urn:microsoft.com/office/officeart/2005/8/layout/hList1"/>
    <dgm:cxn modelId="{A666B2A1-384F-4616-8BD8-CC678DD4FB0E}" type="presParOf" srcId="{1A6F10C2-8892-44CD-8C77-50F5E34C639E}" destId="{1F065A7B-7124-4F99-837A-09927437F44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98A41C9-D734-478B-AAA0-D415205253B5}"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ru-RU"/>
        </a:p>
      </dgm:t>
    </dgm:pt>
    <dgm:pt modelId="{98698527-9F4E-4FD2-8E25-537CC649442F}">
      <dgm:prSet custT="1">
        <dgm:style>
          <a:lnRef idx="1">
            <a:schemeClr val="accent1"/>
          </a:lnRef>
          <a:fillRef idx="2">
            <a:schemeClr val="accent1"/>
          </a:fillRef>
          <a:effectRef idx="1">
            <a:schemeClr val="accent1"/>
          </a:effectRef>
          <a:fontRef idx="minor">
            <a:schemeClr val="dk1"/>
          </a:fontRef>
        </dgm:style>
      </dgm:prSet>
      <dgm:spPr/>
      <dgm:t>
        <a:bodyPr/>
        <a:lstStyle/>
        <a:p>
          <a:pPr rtl="0"/>
          <a:r>
            <a:rPr lang="de-DE" sz="2400" dirty="0"/>
            <a:t>1. </a:t>
          </a:r>
          <a:r>
            <a:rPr lang="de-DE" sz="2400" dirty="0" err="1"/>
            <a:t>Fresh</a:t>
          </a:r>
          <a:r>
            <a:rPr lang="de-DE" sz="2400" dirty="0"/>
            <a:t> MPM</a:t>
          </a:r>
          <a:endParaRPr lang="ru-RU" sz="2400" dirty="0"/>
        </a:p>
      </dgm:t>
    </dgm:pt>
    <dgm:pt modelId="{A43951D3-3A18-4B01-9E50-A2222E645336}" type="parTrans" cxnId="{9712AB3B-5460-4764-9CD8-A4440A997014}">
      <dgm:prSet/>
      <dgm:spPr/>
      <dgm:t>
        <a:bodyPr/>
        <a:lstStyle/>
        <a:p>
          <a:endParaRPr lang="ru-RU"/>
        </a:p>
      </dgm:t>
    </dgm:pt>
    <dgm:pt modelId="{BFD6E52E-7F15-4D37-964B-C3E285F9DAFB}" type="sibTrans" cxnId="{9712AB3B-5460-4764-9CD8-A4440A997014}">
      <dgm:prSet/>
      <dgm:spPr/>
      <dgm:t>
        <a:bodyPr/>
        <a:lstStyle/>
        <a:p>
          <a:endParaRPr lang="ru-RU"/>
        </a:p>
      </dgm:t>
    </dgm:pt>
    <dgm:pt modelId="{E0DAA80B-C528-4B5A-853F-9DF4DBB00B20}">
      <dgm:prSet custT="1">
        <dgm:style>
          <a:lnRef idx="1">
            <a:schemeClr val="accent1"/>
          </a:lnRef>
          <a:fillRef idx="2">
            <a:schemeClr val="accent1"/>
          </a:fillRef>
          <a:effectRef idx="1">
            <a:schemeClr val="accent1"/>
          </a:effectRef>
          <a:fontRef idx="minor">
            <a:schemeClr val="dk1"/>
          </a:fontRef>
        </dgm:style>
      </dgm:prSet>
      <dgm:spPr/>
      <dgm:t>
        <a:bodyPr/>
        <a:lstStyle/>
        <a:p>
          <a:pPr rtl="0"/>
          <a:r>
            <a:rPr lang="uk-UA" sz="2400" dirty="0"/>
            <a:t>2.</a:t>
          </a:r>
          <a:r>
            <a:rPr lang="de-DE" sz="2400" dirty="0"/>
            <a:t> </a:t>
          </a:r>
          <a:r>
            <a:rPr lang="de-DE" sz="2400" dirty="0" err="1"/>
            <a:t>Grinding</a:t>
          </a:r>
          <a:r>
            <a:rPr lang="de-DE" sz="2400" dirty="0"/>
            <a:t> </a:t>
          </a:r>
          <a:r>
            <a:rPr lang="de-DE" sz="2400" dirty="0" err="1"/>
            <a:t>of</a:t>
          </a:r>
          <a:r>
            <a:rPr lang="de-DE" sz="2400" dirty="0"/>
            <a:t> </a:t>
          </a:r>
          <a:r>
            <a:rPr lang="de-DE" sz="2400" dirty="0" err="1"/>
            <a:t>raw</a:t>
          </a:r>
          <a:r>
            <a:rPr lang="de-DE" sz="2400" dirty="0"/>
            <a:t> </a:t>
          </a:r>
          <a:r>
            <a:rPr lang="de-DE" sz="2400" dirty="0" err="1"/>
            <a:t>materials</a:t>
          </a:r>
          <a:endParaRPr lang="ru-RU" sz="2400" dirty="0"/>
        </a:p>
      </dgm:t>
    </dgm:pt>
    <dgm:pt modelId="{86A4C624-C3CD-4B2D-AB60-331654A58C6B}" type="parTrans" cxnId="{2B5553B3-38B3-423C-89A2-F3146E4F3EC4}">
      <dgm:prSet/>
      <dgm:spPr/>
      <dgm:t>
        <a:bodyPr/>
        <a:lstStyle/>
        <a:p>
          <a:endParaRPr lang="ru-RU"/>
        </a:p>
      </dgm:t>
    </dgm:pt>
    <dgm:pt modelId="{61AD18AF-5772-44D8-93C0-B8E90961D7C9}" type="sibTrans" cxnId="{2B5553B3-38B3-423C-89A2-F3146E4F3EC4}">
      <dgm:prSet/>
      <dgm:spPr/>
      <dgm:t>
        <a:bodyPr/>
        <a:lstStyle/>
        <a:p>
          <a:endParaRPr lang="ru-RU"/>
        </a:p>
      </dgm:t>
    </dgm:pt>
    <dgm:pt modelId="{2F6706FE-BBD5-4EF4-98BF-8F423743480C}">
      <dgm:prSet custT="1">
        <dgm:style>
          <a:lnRef idx="1">
            <a:schemeClr val="accent1"/>
          </a:lnRef>
          <a:fillRef idx="2">
            <a:schemeClr val="accent1"/>
          </a:fillRef>
          <a:effectRef idx="1">
            <a:schemeClr val="accent1"/>
          </a:effectRef>
          <a:fontRef idx="minor">
            <a:schemeClr val="dk1"/>
          </a:fontRef>
        </dgm:style>
      </dgm:prSet>
      <dgm:spPr/>
      <dgm:t>
        <a:bodyPr/>
        <a:lstStyle/>
        <a:p>
          <a:pPr rtl="0"/>
          <a:r>
            <a:rPr lang="de-DE" sz="2400" dirty="0"/>
            <a:t>3. </a:t>
          </a:r>
          <a:r>
            <a:rPr lang="de-DE" sz="2400" dirty="0" err="1"/>
            <a:t>Squeeze</a:t>
          </a:r>
          <a:r>
            <a:rPr lang="de-DE" sz="2400" dirty="0"/>
            <a:t> </a:t>
          </a:r>
          <a:r>
            <a:rPr lang="de-DE" sz="2400" dirty="0" err="1"/>
            <a:t>the</a:t>
          </a:r>
          <a:r>
            <a:rPr lang="de-DE" sz="2400" dirty="0"/>
            <a:t> </a:t>
          </a:r>
          <a:r>
            <a:rPr lang="de-DE" sz="2400" dirty="0" err="1"/>
            <a:t>juice</a:t>
          </a:r>
          <a:endParaRPr lang="ru-RU" sz="2400" dirty="0"/>
        </a:p>
      </dgm:t>
    </dgm:pt>
    <dgm:pt modelId="{0F1BACBD-B397-4C68-88EA-15DFC3E462DB}" type="parTrans" cxnId="{C4D6A0D9-40A9-4781-9AD8-B98138151514}">
      <dgm:prSet/>
      <dgm:spPr/>
      <dgm:t>
        <a:bodyPr/>
        <a:lstStyle/>
        <a:p>
          <a:endParaRPr lang="ru-RU"/>
        </a:p>
      </dgm:t>
    </dgm:pt>
    <dgm:pt modelId="{310C6C9E-85C9-4B33-B934-9A08AA5C9290}" type="sibTrans" cxnId="{C4D6A0D9-40A9-4781-9AD8-B98138151514}">
      <dgm:prSet/>
      <dgm:spPr/>
      <dgm:t>
        <a:bodyPr/>
        <a:lstStyle/>
        <a:p>
          <a:endParaRPr lang="ru-RU"/>
        </a:p>
      </dgm:t>
    </dgm:pt>
    <dgm:pt modelId="{3C20D2F9-40DF-455F-91A9-BDBDD3C9651F}">
      <dgm:prSet custT="1">
        <dgm:style>
          <a:lnRef idx="1">
            <a:schemeClr val="accent1"/>
          </a:lnRef>
          <a:fillRef idx="2">
            <a:schemeClr val="accent1"/>
          </a:fillRef>
          <a:effectRef idx="1">
            <a:schemeClr val="accent1"/>
          </a:effectRef>
          <a:fontRef idx="minor">
            <a:schemeClr val="dk1"/>
          </a:fontRef>
        </dgm:style>
      </dgm:prSet>
      <dgm:spPr/>
      <dgm:t>
        <a:bodyPr/>
        <a:lstStyle/>
        <a:p>
          <a:pPr rtl="0"/>
          <a:r>
            <a:rPr lang="de-DE" sz="2400" dirty="0"/>
            <a:t>4. </a:t>
          </a:r>
          <a:r>
            <a:rPr lang="de-DE" sz="2400" dirty="0" err="1"/>
            <a:t>Weighing</a:t>
          </a:r>
          <a:endParaRPr lang="ru-RU" sz="2400" dirty="0"/>
        </a:p>
      </dgm:t>
    </dgm:pt>
    <dgm:pt modelId="{B05AD4D1-A173-4B68-A305-C4FE736257B6}" type="parTrans" cxnId="{4C0FF108-F4AC-4196-A070-CB03F0788151}">
      <dgm:prSet/>
      <dgm:spPr/>
      <dgm:t>
        <a:bodyPr/>
        <a:lstStyle/>
        <a:p>
          <a:endParaRPr lang="ru-RU"/>
        </a:p>
      </dgm:t>
    </dgm:pt>
    <dgm:pt modelId="{2E638E36-24C4-4A17-95D0-BCE0115EEECB}" type="sibTrans" cxnId="{4C0FF108-F4AC-4196-A070-CB03F0788151}">
      <dgm:prSet/>
      <dgm:spPr/>
      <dgm:t>
        <a:bodyPr/>
        <a:lstStyle/>
        <a:p>
          <a:endParaRPr lang="ru-RU"/>
        </a:p>
      </dgm:t>
    </dgm:pt>
    <dgm:pt modelId="{8EF0E04B-385A-43F3-82BB-21D0981D4C8A}">
      <dgm:prSet custT="1">
        <dgm:style>
          <a:lnRef idx="1">
            <a:schemeClr val="accent1"/>
          </a:lnRef>
          <a:fillRef idx="2">
            <a:schemeClr val="accent1"/>
          </a:fillRef>
          <a:effectRef idx="1">
            <a:schemeClr val="accent1"/>
          </a:effectRef>
          <a:fontRef idx="minor">
            <a:schemeClr val="dk1"/>
          </a:fontRef>
        </dgm:style>
      </dgm:prSet>
      <dgm:spPr/>
      <dgm:t>
        <a:bodyPr/>
        <a:lstStyle/>
        <a:p>
          <a:pPr rtl="0"/>
          <a:r>
            <a:rPr lang="en-US" sz="2400" dirty="0"/>
            <a:t>5. Mixing equal parts of juice and 90% ethyl alcohol, shaking</a:t>
          </a:r>
          <a:endParaRPr lang="ru-RU" sz="2400" dirty="0"/>
        </a:p>
      </dgm:t>
    </dgm:pt>
    <dgm:pt modelId="{EFB55CD8-18E7-4627-A148-DD75BC7CCB50}" type="parTrans" cxnId="{00776EA5-5BA4-4EC9-B90B-F0A79BF54C34}">
      <dgm:prSet/>
      <dgm:spPr/>
      <dgm:t>
        <a:bodyPr/>
        <a:lstStyle/>
        <a:p>
          <a:endParaRPr lang="ru-RU"/>
        </a:p>
      </dgm:t>
    </dgm:pt>
    <dgm:pt modelId="{B70C99CF-F90A-4E7E-8560-ED3277E0314C}" type="sibTrans" cxnId="{00776EA5-5BA4-4EC9-B90B-F0A79BF54C34}">
      <dgm:prSet/>
      <dgm:spPr/>
      <dgm:t>
        <a:bodyPr/>
        <a:lstStyle/>
        <a:p>
          <a:endParaRPr lang="ru-RU"/>
        </a:p>
      </dgm:t>
    </dgm:pt>
    <dgm:pt modelId="{F9CCF09C-8584-42FC-BAE8-B78A6472DC7D}">
      <dgm:prSet custT="1">
        <dgm:style>
          <a:lnRef idx="1">
            <a:schemeClr val="accent1"/>
          </a:lnRef>
          <a:fillRef idx="2">
            <a:schemeClr val="accent1"/>
          </a:fillRef>
          <a:effectRef idx="1">
            <a:schemeClr val="accent1"/>
          </a:effectRef>
          <a:fontRef idx="minor">
            <a:schemeClr val="dk1"/>
          </a:fontRef>
        </dgm:style>
      </dgm:prSet>
      <dgm:spPr/>
      <dgm:t>
        <a:bodyPr/>
        <a:lstStyle/>
        <a:p>
          <a:pPr rtl="0"/>
          <a:r>
            <a:rPr lang="en-US" sz="2400" dirty="0"/>
            <a:t>6. Infusion for 5 days</a:t>
          </a:r>
          <a:endParaRPr lang="ru-RU" sz="2400" dirty="0"/>
        </a:p>
      </dgm:t>
    </dgm:pt>
    <dgm:pt modelId="{F83B52E9-047B-4CCD-9AA3-2D9A4D8D87FA}" type="parTrans" cxnId="{8AAB7D78-7399-4344-A8DE-3DF3B1080EC6}">
      <dgm:prSet/>
      <dgm:spPr/>
      <dgm:t>
        <a:bodyPr/>
        <a:lstStyle/>
        <a:p>
          <a:endParaRPr lang="ru-RU"/>
        </a:p>
      </dgm:t>
    </dgm:pt>
    <dgm:pt modelId="{959743CD-DB71-4C7D-B7CA-83899D7BF66F}" type="sibTrans" cxnId="{8AAB7D78-7399-4344-A8DE-3DF3B1080EC6}">
      <dgm:prSet/>
      <dgm:spPr/>
      <dgm:t>
        <a:bodyPr/>
        <a:lstStyle/>
        <a:p>
          <a:endParaRPr lang="ru-RU"/>
        </a:p>
      </dgm:t>
    </dgm:pt>
    <dgm:pt modelId="{5A33FEDE-C12D-4B02-A124-9EF839A36E16}">
      <dgm:prSet custT="1">
        <dgm:style>
          <a:lnRef idx="1">
            <a:schemeClr val="accent1"/>
          </a:lnRef>
          <a:fillRef idx="2">
            <a:schemeClr val="accent1"/>
          </a:fillRef>
          <a:effectRef idx="1">
            <a:schemeClr val="accent1"/>
          </a:effectRef>
          <a:fontRef idx="minor">
            <a:schemeClr val="dk1"/>
          </a:fontRef>
        </dgm:style>
      </dgm:prSet>
      <dgm:spPr/>
      <dgm:t>
        <a:bodyPr/>
        <a:lstStyle/>
        <a:p>
          <a:pPr rtl="0"/>
          <a:r>
            <a:rPr lang="de-DE" sz="2400" dirty="0"/>
            <a:t>7. </a:t>
          </a:r>
          <a:r>
            <a:rPr lang="de-DE" sz="2400" dirty="0" err="1"/>
            <a:t>Filtering</a:t>
          </a:r>
          <a:r>
            <a:rPr lang="de-DE" sz="2400" dirty="0"/>
            <a:t> - </a:t>
          </a:r>
          <a:r>
            <a:rPr lang="de-DE" sz="2400" dirty="0" err="1"/>
            <a:t>basic</a:t>
          </a:r>
          <a:r>
            <a:rPr lang="de-DE" sz="2400" dirty="0"/>
            <a:t> </a:t>
          </a:r>
          <a:r>
            <a:rPr lang="de-DE" sz="2400" dirty="0" err="1"/>
            <a:t>homeopathic</a:t>
          </a:r>
          <a:r>
            <a:rPr lang="de-DE" sz="2400" dirty="0"/>
            <a:t> </a:t>
          </a:r>
          <a:r>
            <a:rPr lang="de-DE" sz="2400" dirty="0" err="1"/>
            <a:t>drugs</a:t>
          </a:r>
          <a:endParaRPr lang="ru-RU" sz="2400" dirty="0"/>
        </a:p>
      </dgm:t>
    </dgm:pt>
    <dgm:pt modelId="{EB0E806D-B4D9-4629-BD5E-07CE7D5D46FE}" type="parTrans" cxnId="{A7B9C8D6-04B7-4E98-A1D6-DDADDD3A0DDD}">
      <dgm:prSet/>
      <dgm:spPr/>
      <dgm:t>
        <a:bodyPr/>
        <a:lstStyle/>
        <a:p>
          <a:endParaRPr lang="ru-RU"/>
        </a:p>
      </dgm:t>
    </dgm:pt>
    <dgm:pt modelId="{897E5778-3459-4836-B0FF-4C2246749E4A}" type="sibTrans" cxnId="{A7B9C8D6-04B7-4E98-A1D6-DDADDD3A0DDD}">
      <dgm:prSet/>
      <dgm:spPr/>
      <dgm:t>
        <a:bodyPr/>
        <a:lstStyle/>
        <a:p>
          <a:endParaRPr lang="ru-RU"/>
        </a:p>
      </dgm:t>
    </dgm:pt>
    <dgm:pt modelId="{4F4ACC8A-7E30-4071-B865-53EBC8B46143}">
      <dgm:prSet custT="1">
        <dgm:style>
          <a:lnRef idx="1">
            <a:schemeClr val="accent1"/>
          </a:lnRef>
          <a:fillRef idx="2">
            <a:schemeClr val="accent1"/>
          </a:fillRef>
          <a:effectRef idx="1">
            <a:schemeClr val="accent1"/>
          </a:effectRef>
          <a:fontRef idx="minor">
            <a:schemeClr val="dk1"/>
          </a:fontRef>
        </dgm:style>
      </dgm:prSet>
      <dgm:spPr/>
      <dgm:t>
        <a:bodyPr/>
        <a:lstStyle/>
        <a:p>
          <a:pPr rtl="0"/>
          <a:r>
            <a:rPr lang="en-US" sz="2400" dirty="0"/>
            <a:t>8. Installation in the filtrate of the dry residue and BAS</a:t>
          </a:r>
          <a:endParaRPr lang="ru-RU" sz="2400" dirty="0"/>
        </a:p>
      </dgm:t>
    </dgm:pt>
    <dgm:pt modelId="{2C16E1F3-259E-4DC4-89BD-8286B0000FBA}" type="parTrans" cxnId="{FCBCBB30-F4AB-44DF-A01D-CA127DD52ECE}">
      <dgm:prSet/>
      <dgm:spPr/>
      <dgm:t>
        <a:bodyPr/>
        <a:lstStyle/>
        <a:p>
          <a:endParaRPr lang="ru-RU"/>
        </a:p>
      </dgm:t>
    </dgm:pt>
    <dgm:pt modelId="{997D04DC-EBFA-4964-AC28-CBC91994F9A8}" type="sibTrans" cxnId="{FCBCBB30-F4AB-44DF-A01D-CA127DD52ECE}">
      <dgm:prSet/>
      <dgm:spPr/>
      <dgm:t>
        <a:bodyPr/>
        <a:lstStyle/>
        <a:p>
          <a:endParaRPr lang="ru-RU"/>
        </a:p>
      </dgm:t>
    </dgm:pt>
    <dgm:pt modelId="{852ACB01-215D-4D5A-AB8F-219913F51430}">
      <dgm:prSet custT="1">
        <dgm:style>
          <a:lnRef idx="1">
            <a:schemeClr val="accent1"/>
          </a:lnRef>
          <a:fillRef idx="2">
            <a:schemeClr val="accent1"/>
          </a:fillRef>
          <a:effectRef idx="1">
            <a:schemeClr val="accent1"/>
          </a:effectRef>
          <a:fontRef idx="minor">
            <a:schemeClr val="dk1"/>
          </a:fontRef>
        </dgm:style>
      </dgm:prSet>
      <dgm:spPr/>
      <dgm:t>
        <a:bodyPr/>
        <a:lstStyle/>
        <a:p>
          <a:pPr rtl="0">
            <a:lnSpc>
              <a:spcPct val="100000"/>
            </a:lnSpc>
            <a:spcAft>
              <a:spcPts val="0"/>
            </a:spcAft>
          </a:pPr>
          <a:r>
            <a:rPr lang="en-US" sz="1200" dirty="0"/>
            <a:t>9. Mixing with the calculated amount of ethanol 45%  (Take 2 parts of the essence and 8 parts of 45% ethyl alcohol
The ratio (1: 2).)</a:t>
          </a:r>
          <a:endParaRPr lang="ru-RU" sz="1200" dirty="0"/>
        </a:p>
      </dgm:t>
    </dgm:pt>
    <dgm:pt modelId="{563B521A-C533-4348-915B-EF2D50BF7164}" type="parTrans" cxnId="{C09B2278-E2AC-483C-B658-9434D362E7F0}">
      <dgm:prSet/>
      <dgm:spPr/>
      <dgm:t>
        <a:bodyPr/>
        <a:lstStyle/>
        <a:p>
          <a:endParaRPr lang="ru-RU"/>
        </a:p>
      </dgm:t>
    </dgm:pt>
    <dgm:pt modelId="{2E6750B7-5E17-4A35-938D-9AD127ED0A4F}" type="sibTrans" cxnId="{C09B2278-E2AC-483C-B658-9434D362E7F0}">
      <dgm:prSet/>
      <dgm:spPr/>
      <dgm:t>
        <a:bodyPr/>
        <a:lstStyle/>
        <a:p>
          <a:endParaRPr lang="ru-RU"/>
        </a:p>
      </dgm:t>
    </dgm:pt>
    <dgm:pt modelId="{1B3AD57B-02DC-4A38-A6C4-F9FC7859C377}">
      <dgm:prSet custT="1">
        <dgm:style>
          <a:lnRef idx="1">
            <a:schemeClr val="accent1"/>
          </a:lnRef>
          <a:fillRef idx="2">
            <a:schemeClr val="accent1"/>
          </a:fillRef>
          <a:effectRef idx="1">
            <a:schemeClr val="accent1"/>
          </a:effectRef>
          <a:fontRef idx="minor">
            <a:schemeClr val="dk1"/>
          </a:fontRef>
        </dgm:style>
      </dgm:prSet>
      <dgm:spPr/>
      <dgm:t>
        <a:bodyPr/>
        <a:lstStyle/>
        <a:p>
          <a:pPr rtl="0"/>
          <a:r>
            <a:rPr lang="en-US" sz="2400" dirty="0"/>
            <a:t>10. Standing for 5 days and filtering</a:t>
          </a:r>
          <a:endParaRPr lang="ru-RU" sz="2400" dirty="0"/>
        </a:p>
      </dgm:t>
    </dgm:pt>
    <dgm:pt modelId="{535230E6-F421-4889-A927-01B77104401B}" type="parTrans" cxnId="{89866673-6F2D-4FD9-BC10-C45EB0CADE57}">
      <dgm:prSet/>
      <dgm:spPr/>
      <dgm:t>
        <a:bodyPr/>
        <a:lstStyle/>
        <a:p>
          <a:endParaRPr lang="ru-RU"/>
        </a:p>
      </dgm:t>
    </dgm:pt>
    <dgm:pt modelId="{D030EAE7-5BB8-4A77-93E3-03F5AF567F80}" type="sibTrans" cxnId="{89866673-6F2D-4FD9-BC10-C45EB0CADE57}">
      <dgm:prSet/>
      <dgm:spPr/>
      <dgm:t>
        <a:bodyPr/>
        <a:lstStyle/>
        <a:p>
          <a:endParaRPr lang="ru-RU"/>
        </a:p>
      </dgm:t>
    </dgm:pt>
    <dgm:pt modelId="{79E88062-DA84-4BC6-A8D2-C50AC001E4F2}">
      <dgm:prSet custT="1">
        <dgm:style>
          <a:lnRef idx="1">
            <a:schemeClr val="accent1"/>
          </a:lnRef>
          <a:fillRef idx="2">
            <a:schemeClr val="accent1"/>
          </a:fillRef>
          <a:effectRef idx="1">
            <a:schemeClr val="accent1"/>
          </a:effectRef>
          <a:fontRef idx="minor">
            <a:schemeClr val="dk1"/>
          </a:fontRef>
        </dgm:style>
      </dgm:prSet>
      <dgm:spPr/>
      <dgm:t>
        <a:bodyPr/>
        <a:lstStyle/>
        <a:p>
          <a:pPr rtl="0"/>
          <a:r>
            <a:rPr lang="de-DE" sz="2400" dirty="0"/>
            <a:t>11. Registration</a:t>
          </a:r>
          <a:endParaRPr lang="ru-RU" sz="2400" dirty="0"/>
        </a:p>
      </dgm:t>
    </dgm:pt>
    <dgm:pt modelId="{C88A4A73-23AA-4F94-963B-5EF14D1ECE63}" type="parTrans" cxnId="{C239E7E0-3D63-48EB-887C-14A0356C10DE}">
      <dgm:prSet/>
      <dgm:spPr/>
      <dgm:t>
        <a:bodyPr/>
        <a:lstStyle/>
        <a:p>
          <a:endParaRPr lang="ru-RU"/>
        </a:p>
      </dgm:t>
    </dgm:pt>
    <dgm:pt modelId="{617AE891-E1B0-4C44-AFA0-4C65DF5E53EE}" type="sibTrans" cxnId="{C239E7E0-3D63-48EB-887C-14A0356C10DE}">
      <dgm:prSet/>
      <dgm:spPr/>
      <dgm:t>
        <a:bodyPr/>
        <a:lstStyle/>
        <a:p>
          <a:endParaRPr lang="ru-RU"/>
        </a:p>
      </dgm:t>
    </dgm:pt>
    <dgm:pt modelId="{300FC265-FB26-4C51-A16A-70FCBAE5A96D}" type="pres">
      <dgm:prSet presAssocID="{698A41C9-D734-478B-AAA0-D415205253B5}" presName="Name0" presStyleCnt="0">
        <dgm:presLayoutVars>
          <dgm:dir/>
          <dgm:animLvl val="lvl"/>
          <dgm:resizeHandles val="exact"/>
        </dgm:presLayoutVars>
      </dgm:prSet>
      <dgm:spPr/>
      <dgm:t>
        <a:bodyPr/>
        <a:lstStyle/>
        <a:p>
          <a:endParaRPr lang="ru-RU"/>
        </a:p>
      </dgm:t>
    </dgm:pt>
    <dgm:pt modelId="{08A88CAA-BE16-404A-83D0-B33EADF4FD38}" type="pres">
      <dgm:prSet presAssocID="{79E88062-DA84-4BC6-A8D2-C50AC001E4F2}" presName="boxAndChildren" presStyleCnt="0"/>
      <dgm:spPr/>
    </dgm:pt>
    <dgm:pt modelId="{4EF2FCBE-F3B6-42BE-9744-C633AF96C5BE}" type="pres">
      <dgm:prSet presAssocID="{79E88062-DA84-4BC6-A8D2-C50AC001E4F2}" presName="parentTextBox" presStyleLbl="node1" presStyleIdx="0" presStyleCnt="11"/>
      <dgm:spPr/>
      <dgm:t>
        <a:bodyPr/>
        <a:lstStyle/>
        <a:p>
          <a:endParaRPr lang="ru-RU"/>
        </a:p>
      </dgm:t>
    </dgm:pt>
    <dgm:pt modelId="{7247444B-1AA3-4A7A-B665-2AC2D2A39EED}" type="pres">
      <dgm:prSet presAssocID="{D030EAE7-5BB8-4A77-93E3-03F5AF567F80}" presName="sp" presStyleCnt="0"/>
      <dgm:spPr/>
    </dgm:pt>
    <dgm:pt modelId="{56839AB7-7947-4D11-A6D1-B2007E227757}" type="pres">
      <dgm:prSet presAssocID="{1B3AD57B-02DC-4A38-A6C4-F9FC7859C377}" presName="arrowAndChildren" presStyleCnt="0"/>
      <dgm:spPr/>
    </dgm:pt>
    <dgm:pt modelId="{3DBD14C5-2611-491F-868C-A6575EA426DA}" type="pres">
      <dgm:prSet presAssocID="{1B3AD57B-02DC-4A38-A6C4-F9FC7859C377}" presName="parentTextArrow" presStyleLbl="node1" presStyleIdx="1" presStyleCnt="11"/>
      <dgm:spPr/>
      <dgm:t>
        <a:bodyPr/>
        <a:lstStyle/>
        <a:p>
          <a:endParaRPr lang="ru-RU"/>
        </a:p>
      </dgm:t>
    </dgm:pt>
    <dgm:pt modelId="{FEC1EC4D-B111-4DBB-AC15-46126ABC2091}" type="pres">
      <dgm:prSet presAssocID="{2E6750B7-5E17-4A35-938D-9AD127ED0A4F}" presName="sp" presStyleCnt="0"/>
      <dgm:spPr/>
    </dgm:pt>
    <dgm:pt modelId="{42492E1C-CBB4-4C5F-9049-3BB39DC9B395}" type="pres">
      <dgm:prSet presAssocID="{852ACB01-215D-4D5A-AB8F-219913F51430}" presName="arrowAndChildren" presStyleCnt="0"/>
      <dgm:spPr/>
    </dgm:pt>
    <dgm:pt modelId="{25842401-6871-4787-A392-8017F37A80B4}" type="pres">
      <dgm:prSet presAssocID="{852ACB01-215D-4D5A-AB8F-219913F51430}" presName="parentTextArrow" presStyleLbl="node1" presStyleIdx="2" presStyleCnt="11"/>
      <dgm:spPr/>
      <dgm:t>
        <a:bodyPr/>
        <a:lstStyle/>
        <a:p>
          <a:endParaRPr lang="ru-RU"/>
        </a:p>
      </dgm:t>
    </dgm:pt>
    <dgm:pt modelId="{83E9C048-86E1-4D4E-A20D-1D1AF8FE4B4A}" type="pres">
      <dgm:prSet presAssocID="{997D04DC-EBFA-4964-AC28-CBC91994F9A8}" presName="sp" presStyleCnt="0"/>
      <dgm:spPr/>
    </dgm:pt>
    <dgm:pt modelId="{6C1131B9-850F-45C3-8A15-B58B9F6F50C5}" type="pres">
      <dgm:prSet presAssocID="{4F4ACC8A-7E30-4071-B865-53EBC8B46143}" presName="arrowAndChildren" presStyleCnt="0"/>
      <dgm:spPr/>
    </dgm:pt>
    <dgm:pt modelId="{44746FFD-72B3-4BEE-8A68-5DA02E9F4F09}" type="pres">
      <dgm:prSet presAssocID="{4F4ACC8A-7E30-4071-B865-53EBC8B46143}" presName="parentTextArrow" presStyleLbl="node1" presStyleIdx="3" presStyleCnt="11"/>
      <dgm:spPr/>
      <dgm:t>
        <a:bodyPr/>
        <a:lstStyle/>
        <a:p>
          <a:endParaRPr lang="ru-RU"/>
        </a:p>
      </dgm:t>
    </dgm:pt>
    <dgm:pt modelId="{154985D4-BE1F-46FF-97B3-ED9D1EFD8B10}" type="pres">
      <dgm:prSet presAssocID="{897E5778-3459-4836-B0FF-4C2246749E4A}" presName="sp" presStyleCnt="0"/>
      <dgm:spPr/>
    </dgm:pt>
    <dgm:pt modelId="{C18A2748-008C-47F7-88F1-155D7E0E6678}" type="pres">
      <dgm:prSet presAssocID="{5A33FEDE-C12D-4B02-A124-9EF839A36E16}" presName="arrowAndChildren" presStyleCnt="0"/>
      <dgm:spPr/>
    </dgm:pt>
    <dgm:pt modelId="{4AC9D3BA-274B-4D7D-AE46-4B4C88EA03E5}" type="pres">
      <dgm:prSet presAssocID="{5A33FEDE-C12D-4B02-A124-9EF839A36E16}" presName="parentTextArrow" presStyleLbl="node1" presStyleIdx="4" presStyleCnt="11" custLinFactNeighborX="-361" custLinFactNeighborY="-6194"/>
      <dgm:spPr/>
      <dgm:t>
        <a:bodyPr/>
        <a:lstStyle/>
        <a:p>
          <a:endParaRPr lang="ru-RU"/>
        </a:p>
      </dgm:t>
    </dgm:pt>
    <dgm:pt modelId="{0C0884F2-0CAD-4DDF-AA31-5800EB72A388}" type="pres">
      <dgm:prSet presAssocID="{959743CD-DB71-4C7D-B7CA-83899D7BF66F}" presName="sp" presStyleCnt="0"/>
      <dgm:spPr/>
    </dgm:pt>
    <dgm:pt modelId="{F3F582E8-B018-4DD5-8901-31B2090D1D40}" type="pres">
      <dgm:prSet presAssocID="{F9CCF09C-8584-42FC-BAE8-B78A6472DC7D}" presName="arrowAndChildren" presStyleCnt="0"/>
      <dgm:spPr/>
    </dgm:pt>
    <dgm:pt modelId="{5E46F598-1280-4511-8F10-325BAF3D4AF1}" type="pres">
      <dgm:prSet presAssocID="{F9CCF09C-8584-42FC-BAE8-B78A6472DC7D}" presName="parentTextArrow" presStyleLbl="node1" presStyleIdx="5" presStyleCnt="11"/>
      <dgm:spPr/>
      <dgm:t>
        <a:bodyPr/>
        <a:lstStyle/>
        <a:p>
          <a:endParaRPr lang="ru-RU"/>
        </a:p>
      </dgm:t>
    </dgm:pt>
    <dgm:pt modelId="{285D00D8-B0F1-4660-ACC6-0B01318322E6}" type="pres">
      <dgm:prSet presAssocID="{B70C99CF-F90A-4E7E-8560-ED3277E0314C}" presName="sp" presStyleCnt="0"/>
      <dgm:spPr/>
    </dgm:pt>
    <dgm:pt modelId="{5516D6D4-9B7B-43AF-A879-47CD6A09A2E5}" type="pres">
      <dgm:prSet presAssocID="{8EF0E04B-385A-43F3-82BB-21D0981D4C8A}" presName="arrowAndChildren" presStyleCnt="0"/>
      <dgm:spPr/>
    </dgm:pt>
    <dgm:pt modelId="{E881C961-3BBA-4FBA-904E-7167750956A3}" type="pres">
      <dgm:prSet presAssocID="{8EF0E04B-385A-43F3-82BB-21D0981D4C8A}" presName="parentTextArrow" presStyleLbl="node1" presStyleIdx="6" presStyleCnt="11" custScaleY="185920"/>
      <dgm:spPr/>
      <dgm:t>
        <a:bodyPr/>
        <a:lstStyle/>
        <a:p>
          <a:endParaRPr lang="ru-RU"/>
        </a:p>
      </dgm:t>
    </dgm:pt>
    <dgm:pt modelId="{AEC77B82-9123-4B46-B8D3-736620AFBBB4}" type="pres">
      <dgm:prSet presAssocID="{2E638E36-24C4-4A17-95D0-BCE0115EEECB}" presName="sp" presStyleCnt="0"/>
      <dgm:spPr/>
    </dgm:pt>
    <dgm:pt modelId="{D5B2A3C1-7D37-4FEE-B131-5656060801B8}" type="pres">
      <dgm:prSet presAssocID="{3C20D2F9-40DF-455F-91A9-BDBDD3C9651F}" presName="arrowAndChildren" presStyleCnt="0"/>
      <dgm:spPr/>
    </dgm:pt>
    <dgm:pt modelId="{BCBBE0C9-DA06-4E5B-8948-07B433DC04C0}" type="pres">
      <dgm:prSet presAssocID="{3C20D2F9-40DF-455F-91A9-BDBDD3C9651F}" presName="parentTextArrow" presStyleLbl="node1" presStyleIdx="7" presStyleCnt="11"/>
      <dgm:spPr/>
      <dgm:t>
        <a:bodyPr/>
        <a:lstStyle/>
        <a:p>
          <a:endParaRPr lang="ru-RU"/>
        </a:p>
      </dgm:t>
    </dgm:pt>
    <dgm:pt modelId="{30085CA2-3C3E-4209-A7A2-38903087D22B}" type="pres">
      <dgm:prSet presAssocID="{310C6C9E-85C9-4B33-B934-9A08AA5C9290}" presName="sp" presStyleCnt="0"/>
      <dgm:spPr/>
    </dgm:pt>
    <dgm:pt modelId="{FEDF19EE-E617-4199-B334-1EE0134993A6}" type="pres">
      <dgm:prSet presAssocID="{2F6706FE-BBD5-4EF4-98BF-8F423743480C}" presName="arrowAndChildren" presStyleCnt="0"/>
      <dgm:spPr/>
    </dgm:pt>
    <dgm:pt modelId="{853FEB82-A26A-495C-AB6C-24B3C677D1A6}" type="pres">
      <dgm:prSet presAssocID="{2F6706FE-BBD5-4EF4-98BF-8F423743480C}" presName="parentTextArrow" presStyleLbl="node1" presStyleIdx="8" presStyleCnt="11"/>
      <dgm:spPr/>
      <dgm:t>
        <a:bodyPr/>
        <a:lstStyle/>
        <a:p>
          <a:endParaRPr lang="ru-RU"/>
        </a:p>
      </dgm:t>
    </dgm:pt>
    <dgm:pt modelId="{8A4AB2A2-5C48-4A7D-9A1A-E78867E7F1BA}" type="pres">
      <dgm:prSet presAssocID="{61AD18AF-5772-44D8-93C0-B8E90961D7C9}" presName="sp" presStyleCnt="0"/>
      <dgm:spPr/>
    </dgm:pt>
    <dgm:pt modelId="{1B152761-FE30-49F4-B627-F38E3E1C3AA4}" type="pres">
      <dgm:prSet presAssocID="{E0DAA80B-C528-4B5A-853F-9DF4DBB00B20}" presName="arrowAndChildren" presStyleCnt="0"/>
      <dgm:spPr/>
    </dgm:pt>
    <dgm:pt modelId="{97C7F1EE-6890-4CBC-93E2-B3C548E8D712}" type="pres">
      <dgm:prSet presAssocID="{E0DAA80B-C528-4B5A-853F-9DF4DBB00B20}" presName="parentTextArrow" presStyleLbl="node1" presStyleIdx="9" presStyleCnt="11"/>
      <dgm:spPr/>
      <dgm:t>
        <a:bodyPr/>
        <a:lstStyle/>
        <a:p>
          <a:endParaRPr lang="ru-RU"/>
        </a:p>
      </dgm:t>
    </dgm:pt>
    <dgm:pt modelId="{4ABD7CF1-1643-4A1C-AC44-91F0D9ECB001}" type="pres">
      <dgm:prSet presAssocID="{BFD6E52E-7F15-4D37-964B-C3E285F9DAFB}" presName="sp" presStyleCnt="0"/>
      <dgm:spPr/>
    </dgm:pt>
    <dgm:pt modelId="{68195F3B-8DE5-4E95-9E61-8EE7AEA502F6}" type="pres">
      <dgm:prSet presAssocID="{98698527-9F4E-4FD2-8E25-537CC649442F}" presName="arrowAndChildren" presStyleCnt="0"/>
      <dgm:spPr/>
    </dgm:pt>
    <dgm:pt modelId="{F5367724-C6A0-497D-BC09-A5AB376DC1AB}" type="pres">
      <dgm:prSet presAssocID="{98698527-9F4E-4FD2-8E25-537CC649442F}" presName="parentTextArrow" presStyleLbl="node1" presStyleIdx="10" presStyleCnt="11"/>
      <dgm:spPr/>
      <dgm:t>
        <a:bodyPr/>
        <a:lstStyle/>
        <a:p>
          <a:endParaRPr lang="ru-RU"/>
        </a:p>
      </dgm:t>
    </dgm:pt>
  </dgm:ptLst>
  <dgm:cxnLst>
    <dgm:cxn modelId="{FCBCBB30-F4AB-44DF-A01D-CA127DD52ECE}" srcId="{698A41C9-D734-478B-AAA0-D415205253B5}" destId="{4F4ACC8A-7E30-4071-B865-53EBC8B46143}" srcOrd="7" destOrd="0" parTransId="{2C16E1F3-259E-4DC4-89BD-8286B0000FBA}" sibTransId="{997D04DC-EBFA-4964-AC28-CBC91994F9A8}"/>
    <dgm:cxn modelId="{4FAD82FE-5F2F-4300-9055-7A4317463EBB}" type="presOf" srcId="{98698527-9F4E-4FD2-8E25-537CC649442F}" destId="{F5367724-C6A0-497D-BC09-A5AB376DC1AB}" srcOrd="0" destOrd="0" presId="urn:microsoft.com/office/officeart/2005/8/layout/process4"/>
    <dgm:cxn modelId="{2B5553B3-38B3-423C-89A2-F3146E4F3EC4}" srcId="{698A41C9-D734-478B-AAA0-D415205253B5}" destId="{E0DAA80B-C528-4B5A-853F-9DF4DBB00B20}" srcOrd="1" destOrd="0" parTransId="{86A4C624-C3CD-4B2D-AB60-331654A58C6B}" sibTransId="{61AD18AF-5772-44D8-93C0-B8E90961D7C9}"/>
    <dgm:cxn modelId="{89866673-6F2D-4FD9-BC10-C45EB0CADE57}" srcId="{698A41C9-D734-478B-AAA0-D415205253B5}" destId="{1B3AD57B-02DC-4A38-A6C4-F9FC7859C377}" srcOrd="9" destOrd="0" parTransId="{535230E6-F421-4889-A927-01B77104401B}" sibTransId="{D030EAE7-5BB8-4A77-93E3-03F5AF567F80}"/>
    <dgm:cxn modelId="{4C0FF108-F4AC-4196-A070-CB03F0788151}" srcId="{698A41C9-D734-478B-AAA0-D415205253B5}" destId="{3C20D2F9-40DF-455F-91A9-BDBDD3C9651F}" srcOrd="3" destOrd="0" parTransId="{B05AD4D1-A173-4B68-A305-C4FE736257B6}" sibTransId="{2E638E36-24C4-4A17-95D0-BCE0115EEECB}"/>
    <dgm:cxn modelId="{289B286B-9E89-4B5C-BF78-1908DCD541BA}" type="presOf" srcId="{8EF0E04B-385A-43F3-82BB-21D0981D4C8A}" destId="{E881C961-3BBA-4FBA-904E-7167750956A3}" srcOrd="0" destOrd="0" presId="urn:microsoft.com/office/officeart/2005/8/layout/process4"/>
    <dgm:cxn modelId="{00776EA5-5BA4-4EC9-B90B-F0A79BF54C34}" srcId="{698A41C9-D734-478B-AAA0-D415205253B5}" destId="{8EF0E04B-385A-43F3-82BB-21D0981D4C8A}" srcOrd="4" destOrd="0" parTransId="{EFB55CD8-18E7-4627-A148-DD75BC7CCB50}" sibTransId="{B70C99CF-F90A-4E7E-8560-ED3277E0314C}"/>
    <dgm:cxn modelId="{9712AB3B-5460-4764-9CD8-A4440A997014}" srcId="{698A41C9-D734-478B-AAA0-D415205253B5}" destId="{98698527-9F4E-4FD2-8E25-537CC649442F}" srcOrd="0" destOrd="0" parTransId="{A43951D3-3A18-4B01-9E50-A2222E645336}" sibTransId="{BFD6E52E-7F15-4D37-964B-C3E285F9DAFB}"/>
    <dgm:cxn modelId="{447AA879-41AD-47E5-A4D3-6B5D29727A45}" type="presOf" srcId="{1B3AD57B-02DC-4A38-A6C4-F9FC7859C377}" destId="{3DBD14C5-2611-491F-868C-A6575EA426DA}" srcOrd="0" destOrd="0" presId="urn:microsoft.com/office/officeart/2005/8/layout/process4"/>
    <dgm:cxn modelId="{C4D6A0D9-40A9-4781-9AD8-B98138151514}" srcId="{698A41C9-D734-478B-AAA0-D415205253B5}" destId="{2F6706FE-BBD5-4EF4-98BF-8F423743480C}" srcOrd="2" destOrd="0" parTransId="{0F1BACBD-B397-4C68-88EA-15DFC3E462DB}" sibTransId="{310C6C9E-85C9-4B33-B934-9A08AA5C9290}"/>
    <dgm:cxn modelId="{59D96603-117F-4564-BE41-A7F414D27A21}" type="presOf" srcId="{79E88062-DA84-4BC6-A8D2-C50AC001E4F2}" destId="{4EF2FCBE-F3B6-42BE-9744-C633AF96C5BE}" srcOrd="0" destOrd="0" presId="urn:microsoft.com/office/officeart/2005/8/layout/process4"/>
    <dgm:cxn modelId="{C239E7E0-3D63-48EB-887C-14A0356C10DE}" srcId="{698A41C9-D734-478B-AAA0-D415205253B5}" destId="{79E88062-DA84-4BC6-A8D2-C50AC001E4F2}" srcOrd="10" destOrd="0" parTransId="{C88A4A73-23AA-4F94-963B-5EF14D1ECE63}" sibTransId="{617AE891-E1B0-4C44-AFA0-4C65DF5E53EE}"/>
    <dgm:cxn modelId="{C5771304-D128-402B-887F-F36B55335E1D}" type="presOf" srcId="{5A33FEDE-C12D-4B02-A124-9EF839A36E16}" destId="{4AC9D3BA-274B-4D7D-AE46-4B4C88EA03E5}" srcOrd="0" destOrd="0" presId="urn:microsoft.com/office/officeart/2005/8/layout/process4"/>
    <dgm:cxn modelId="{8AAB7D78-7399-4344-A8DE-3DF3B1080EC6}" srcId="{698A41C9-D734-478B-AAA0-D415205253B5}" destId="{F9CCF09C-8584-42FC-BAE8-B78A6472DC7D}" srcOrd="5" destOrd="0" parTransId="{F83B52E9-047B-4CCD-9AA3-2D9A4D8D87FA}" sibTransId="{959743CD-DB71-4C7D-B7CA-83899D7BF66F}"/>
    <dgm:cxn modelId="{A7B9C8D6-04B7-4E98-A1D6-DDADDD3A0DDD}" srcId="{698A41C9-D734-478B-AAA0-D415205253B5}" destId="{5A33FEDE-C12D-4B02-A124-9EF839A36E16}" srcOrd="6" destOrd="0" parTransId="{EB0E806D-B4D9-4629-BD5E-07CE7D5D46FE}" sibTransId="{897E5778-3459-4836-B0FF-4C2246749E4A}"/>
    <dgm:cxn modelId="{9DF38B3E-4F55-41C4-9A57-1377A8A0AD1D}" type="presOf" srcId="{852ACB01-215D-4D5A-AB8F-219913F51430}" destId="{25842401-6871-4787-A392-8017F37A80B4}" srcOrd="0" destOrd="0" presId="urn:microsoft.com/office/officeart/2005/8/layout/process4"/>
    <dgm:cxn modelId="{0F6DE47C-BB47-4187-9B6B-1E4BB98D1E86}" type="presOf" srcId="{4F4ACC8A-7E30-4071-B865-53EBC8B46143}" destId="{44746FFD-72B3-4BEE-8A68-5DA02E9F4F09}" srcOrd="0" destOrd="0" presId="urn:microsoft.com/office/officeart/2005/8/layout/process4"/>
    <dgm:cxn modelId="{0A3316B4-60D1-439F-B025-667016D0F06D}" type="presOf" srcId="{3C20D2F9-40DF-455F-91A9-BDBDD3C9651F}" destId="{BCBBE0C9-DA06-4E5B-8948-07B433DC04C0}" srcOrd="0" destOrd="0" presId="urn:microsoft.com/office/officeart/2005/8/layout/process4"/>
    <dgm:cxn modelId="{D4704BCE-9DD0-4001-B870-77F360814AAF}" type="presOf" srcId="{698A41C9-D734-478B-AAA0-D415205253B5}" destId="{300FC265-FB26-4C51-A16A-70FCBAE5A96D}" srcOrd="0" destOrd="0" presId="urn:microsoft.com/office/officeart/2005/8/layout/process4"/>
    <dgm:cxn modelId="{7A7914DB-A60F-4E85-8F3C-DBA2FEB8198F}" type="presOf" srcId="{E0DAA80B-C528-4B5A-853F-9DF4DBB00B20}" destId="{97C7F1EE-6890-4CBC-93E2-B3C548E8D712}" srcOrd="0" destOrd="0" presId="urn:microsoft.com/office/officeart/2005/8/layout/process4"/>
    <dgm:cxn modelId="{D38D9335-CEFE-4774-8946-8C2259252617}" type="presOf" srcId="{2F6706FE-BBD5-4EF4-98BF-8F423743480C}" destId="{853FEB82-A26A-495C-AB6C-24B3C677D1A6}" srcOrd="0" destOrd="0" presId="urn:microsoft.com/office/officeart/2005/8/layout/process4"/>
    <dgm:cxn modelId="{BCD73640-BCD1-450D-9328-C1B0CD2DE7D2}" type="presOf" srcId="{F9CCF09C-8584-42FC-BAE8-B78A6472DC7D}" destId="{5E46F598-1280-4511-8F10-325BAF3D4AF1}" srcOrd="0" destOrd="0" presId="urn:microsoft.com/office/officeart/2005/8/layout/process4"/>
    <dgm:cxn modelId="{C09B2278-E2AC-483C-B658-9434D362E7F0}" srcId="{698A41C9-D734-478B-AAA0-D415205253B5}" destId="{852ACB01-215D-4D5A-AB8F-219913F51430}" srcOrd="8" destOrd="0" parTransId="{563B521A-C533-4348-915B-EF2D50BF7164}" sibTransId="{2E6750B7-5E17-4A35-938D-9AD127ED0A4F}"/>
    <dgm:cxn modelId="{5A113795-E2B7-4172-9B7F-2988238B3DDB}" type="presParOf" srcId="{300FC265-FB26-4C51-A16A-70FCBAE5A96D}" destId="{08A88CAA-BE16-404A-83D0-B33EADF4FD38}" srcOrd="0" destOrd="0" presId="urn:microsoft.com/office/officeart/2005/8/layout/process4"/>
    <dgm:cxn modelId="{8FDB16C0-E2FB-411E-AF2E-8C951F90AAE9}" type="presParOf" srcId="{08A88CAA-BE16-404A-83D0-B33EADF4FD38}" destId="{4EF2FCBE-F3B6-42BE-9744-C633AF96C5BE}" srcOrd="0" destOrd="0" presId="urn:microsoft.com/office/officeart/2005/8/layout/process4"/>
    <dgm:cxn modelId="{F4058557-F0F9-47E5-ADB3-3EDD5E53343E}" type="presParOf" srcId="{300FC265-FB26-4C51-A16A-70FCBAE5A96D}" destId="{7247444B-1AA3-4A7A-B665-2AC2D2A39EED}" srcOrd="1" destOrd="0" presId="urn:microsoft.com/office/officeart/2005/8/layout/process4"/>
    <dgm:cxn modelId="{D70CD1BE-6381-44D3-A5F6-D15A53124C00}" type="presParOf" srcId="{300FC265-FB26-4C51-A16A-70FCBAE5A96D}" destId="{56839AB7-7947-4D11-A6D1-B2007E227757}" srcOrd="2" destOrd="0" presId="urn:microsoft.com/office/officeart/2005/8/layout/process4"/>
    <dgm:cxn modelId="{068B2F0D-AC71-4D79-A7CC-D072D5994429}" type="presParOf" srcId="{56839AB7-7947-4D11-A6D1-B2007E227757}" destId="{3DBD14C5-2611-491F-868C-A6575EA426DA}" srcOrd="0" destOrd="0" presId="urn:microsoft.com/office/officeart/2005/8/layout/process4"/>
    <dgm:cxn modelId="{C62FF2AF-DFE9-4EB1-BCF9-C59EBAED67A2}" type="presParOf" srcId="{300FC265-FB26-4C51-A16A-70FCBAE5A96D}" destId="{FEC1EC4D-B111-4DBB-AC15-46126ABC2091}" srcOrd="3" destOrd="0" presId="urn:microsoft.com/office/officeart/2005/8/layout/process4"/>
    <dgm:cxn modelId="{9E262C22-DA80-4FCF-8354-AA91D6F21876}" type="presParOf" srcId="{300FC265-FB26-4C51-A16A-70FCBAE5A96D}" destId="{42492E1C-CBB4-4C5F-9049-3BB39DC9B395}" srcOrd="4" destOrd="0" presId="urn:microsoft.com/office/officeart/2005/8/layout/process4"/>
    <dgm:cxn modelId="{002ED8FB-36FE-44AA-AF18-151560958DF8}" type="presParOf" srcId="{42492E1C-CBB4-4C5F-9049-3BB39DC9B395}" destId="{25842401-6871-4787-A392-8017F37A80B4}" srcOrd="0" destOrd="0" presId="urn:microsoft.com/office/officeart/2005/8/layout/process4"/>
    <dgm:cxn modelId="{F89A82AA-A257-4308-9234-AED559BE0796}" type="presParOf" srcId="{300FC265-FB26-4C51-A16A-70FCBAE5A96D}" destId="{83E9C048-86E1-4D4E-A20D-1D1AF8FE4B4A}" srcOrd="5" destOrd="0" presId="urn:microsoft.com/office/officeart/2005/8/layout/process4"/>
    <dgm:cxn modelId="{56BD82EE-F50D-4913-B434-E98B0529C392}" type="presParOf" srcId="{300FC265-FB26-4C51-A16A-70FCBAE5A96D}" destId="{6C1131B9-850F-45C3-8A15-B58B9F6F50C5}" srcOrd="6" destOrd="0" presId="urn:microsoft.com/office/officeart/2005/8/layout/process4"/>
    <dgm:cxn modelId="{DF853AC3-B732-42BA-A837-352B0FED014A}" type="presParOf" srcId="{6C1131B9-850F-45C3-8A15-B58B9F6F50C5}" destId="{44746FFD-72B3-4BEE-8A68-5DA02E9F4F09}" srcOrd="0" destOrd="0" presId="urn:microsoft.com/office/officeart/2005/8/layout/process4"/>
    <dgm:cxn modelId="{B7F69ECC-BA0A-4E2E-A1F7-D0BDD719E6EB}" type="presParOf" srcId="{300FC265-FB26-4C51-A16A-70FCBAE5A96D}" destId="{154985D4-BE1F-46FF-97B3-ED9D1EFD8B10}" srcOrd="7" destOrd="0" presId="urn:microsoft.com/office/officeart/2005/8/layout/process4"/>
    <dgm:cxn modelId="{7255208D-158E-4FF9-91F6-2B83216E5F29}" type="presParOf" srcId="{300FC265-FB26-4C51-A16A-70FCBAE5A96D}" destId="{C18A2748-008C-47F7-88F1-155D7E0E6678}" srcOrd="8" destOrd="0" presId="urn:microsoft.com/office/officeart/2005/8/layout/process4"/>
    <dgm:cxn modelId="{0FC33E0C-2B7A-4A1B-985B-CDAC6B8BE0BE}" type="presParOf" srcId="{C18A2748-008C-47F7-88F1-155D7E0E6678}" destId="{4AC9D3BA-274B-4D7D-AE46-4B4C88EA03E5}" srcOrd="0" destOrd="0" presId="urn:microsoft.com/office/officeart/2005/8/layout/process4"/>
    <dgm:cxn modelId="{3521BEA0-B97E-44D1-ADBC-C3DFC8AEBCE3}" type="presParOf" srcId="{300FC265-FB26-4C51-A16A-70FCBAE5A96D}" destId="{0C0884F2-0CAD-4DDF-AA31-5800EB72A388}" srcOrd="9" destOrd="0" presId="urn:microsoft.com/office/officeart/2005/8/layout/process4"/>
    <dgm:cxn modelId="{0E94EB5D-79C8-463D-8E42-E3B75106F4B2}" type="presParOf" srcId="{300FC265-FB26-4C51-A16A-70FCBAE5A96D}" destId="{F3F582E8-B018-4DD5-8901-31B2090D1D40}" srcOrd="10" destOrd="0" presId="urn:microsoft.com/office/officeart/2005/8/layout/process4"/>
    <dgm:cxn modelId="{81060D00-EC2C-43DF-BDF7-7971F5DC68CC}" type="presParOf" srcId="{F3F582E8-B018-4DD5-8901-31B2090D1D40}" destId="{5E46F598-1280-4511-8F10-325BAF3D4AF1}" srcOrd="0" destOrd="0" presId="urn:microsoft.com/office/officeart/2005/8/layout/process4"/>
    <dgm:cxn modelId="{96F7549E-B8E9-40B0-93EE-E89EF474A720}" type="presParOf" srcId="{300FC265-FB26-4C51-A16A-70FCBAE5A96D}" destId="{285D00D8-B0F1-4660-ACC6-0B01318322E6}" srcOrd="11" destOrd="0" presId="urn:microsoft.com/office/officeart/2005/8/layout/process4"/>
    <dgm:cxn modelId="{2B4E09D6-8992-4355-9191-C4ED8852F2DD}" type="presParOf" srcId="{300FC265-FB26-4C51-A16A-70FCBAE5A96D}" destId="{5516D6D4-9B7B-43AF-A879-47CD6A09A2E5}" srcOrd="12" destOrd="0" presId="urn:microsoft.com/office/officeart/2005/8/layout/process4"/>
    <dgm:cxn modelId="{4141CBCE-ED89-4EEF-8C9C-02FADEA90D67}" type="presParOf" srcId="{5516D6D4-9B7B-43AF-A879-47CD6A09A2E5}" destId="{E881C961-3BBA-4FBA-904E-7167750956A3}" srcOrd="0" destOrd="0" presId="urn:microsoft.com/office/officeart/2005/8/layout/process4"/>
    <dgm:cxn modelId="{32A6A917-82F4-4575-A6D8-573BF9BDF588}" type="presParOf" srcId="{300FC265-FB26-4C51-A16A-70FCBAE5A96D}" destId="{AEC77B82-9123-4B46-B8D3-736620AFBBB4}" srcOrd="13" destOrd="0" presId="urn:microsoft.com/office/officeart/2005/8/layout/process4"/>
    <dgm:cxn modelId="{F94B0B66-A814-4A40-8FD8-4C5E3D1ACB2A}" type="presParOf" srcId="{300FC265-FB26-4C51-A16A-70FCBAE5A96D}" destId="{D5B2A3C1-7D37-4FEE-B131-5656060801B8}" srcOrd="14" destOrd="0" presId="urn:microsoft.com/office/officeart/2005/8/layout/process4"/>
    <dgm:cxn modelId="{C28DE3E2-DA36-4834-A991-6FE0A9C4BAD8}" type="presParOf" srcId="{D5B2A3C1-7D37-4FEE-B131-5656060801B8}" destId="{BCBBE0C9-DA06-4E5B-8948-07B433DC04C0}" srcOrd="0" destOrd="0" presId="urn:microsoft.com/office/officeart/2005/8/layout/process4"/>
    <dgm:cxn modelId="{3EAFA837-82B5-4E3E-90C5-F8ECF8D3FEB8}" type="presParOf" srcId="{300FC265-FB26-4C51-A16A-70FCBAE5A96D}" destId="{30085CA2-3C3E-4209-A7A2-38903087D22B}" srcOrd="15" destOrd="0" presId="urn:microsoft.com/office/officeart/2005/8/layout/process4"/>
    <dgm:cxn modelId="{5C6BD71B-6EE1-459F-A136-FD610B7E8838}" type="presParOf" srcId="{300FC265-FB26-4C51-A16A-70FCBAE5A96D}" destId="{FEDF19EE-E617-4199-B334-1EE0134993A6}" srcOrd="16" destOrd="0" presId="urn:microsoft.com/office/officeart/2005/8/layout/process4"/>
    <dgm:cxn modelId="{770EB0A8-B411-4714-9DC5-E315182114FC}" type="presParOf" srcId="{FEDF19EE-E617-4199-B334-1EE0134993A6}" destId="{853FEB82-A26A-495C-AB6C-24B3C677D1A6}" srcOrd="0" destOrd="0" presId="urn:microsoft.com/office/officeart/2005/8/layout/process4"/>
    <dgm:cxn modelId="{820A1F08-8740-4141-B542-4D3E6B1895DA}" type="presParOf" srcId="{300FC265-FB26-4C51-A16A-70FCBAE5A96D}" destId="{8A4AB2A2-5C48-4A7D-9A1A-E78867E7F1BA}" srcOrd="17" destOrd="0" presId="urn:microsoft.com/office/officeart/2005/8/layout/process4"/>
    <dgm:cxn modelId="{20020EDB-99BC-498D-BF10-9F0D73B6738D}" type="presParOf" srcId="{300FC265-FB26-4C51-A16A-70FCBAE5A96D}" destId="{1B152761-FE30-49F4-B627-F38E3E1C3AA4}" srcOrd="18" destOrd="0" presId="urn:microsoft.com/office/officeart/2005/8/layout/process4"/>
    <dgm:cxn modelId="{8B2EE351-FCDC-4D95-BC4F-EE071E692BFC}" type="presParOf" srcId="{1B152761-FE30-49F4-B627-F38E3E1C3AA4}" destId="{97C7F1EE-6890-4CBC-93E2-B3C548E8D712}" srcOrd="0" destOrd="0" presId="urn:microsoft.com/office/officeart/2005/8/layout/process4"/>
    <dgm:cxn modelId="{8939B6CE-51B0-461D-9567-FE1054970BF5}" type="presParOf" srcId="{300FC265-FB26-4C51-A16A-70FCBAE5A96D}" destId="{4ABD7CF1-1643-4A1C-AC44-91F0D9ECB001}" srcOrd="19" destOrd="0" presId="urn:microsoft.com/office/officeart/2005/8/layout/process4"/>
    <dgm:cxn modelId="{65792158-B4C9-43F0-902E-BD1E57BFCDCE}" type="presParOf" srcId="{300FC265-FB26-4C51-A16A-70FCBAE5A96D}" destId="{68195F3B-8DE5-4E95-9E61-8EE7AEA502F6}" srcOrd="20" destOrd="0" presId="urn:microsoft.com/office/officeart/2005/8/layout/process4"/>
    <dgm:cxn modelId="{5B6FE959-1F5E-4A7D-8C67-02138C667855}" type="presParOf" srcId="{68195F3B-8DE5-4E95-9E61-8EE7AEA502F6}" destId="{F5367724-C6A0-497D-BC09-A5AB376DC1AB}"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26284B1-443B-4828-B9DB-A7B74F65D221}"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ru-RU"/>
        </a:p>
      </dgm:t>
    </dgm:pt>
    <dgm:pt modelId="{4D144150-AE3D-4552-B9CC-52B991A8F7CD}">
      <dgm:prSet custT="1">
        <dgm:style>
          <a:lnRef idx="2">
            <a:schemeClr val="accent1"/>
          </a:lnRef>
          <a:fillRef idx="1">
            <a:schemeClr val="lt1"/>
          </a:fillRef>
          <a:effectRef idx="0">
            <a:schemeClr val="accent1"/>
          </a:effectRef>
          <a:fontRef idx="minor">
            <a:schemeClr val="dk1"/>
          </a:fontRef>
        </dgm:style>
      </dgm:prSet>
      <dgm:spPr/>
      <dgm:t>
        <a:bodyPr/>
        <a:lstStyle/>
        <a:p>
          <a:pPr rtl="0"/>
          <a:r>
            <a:rPr lang="en-US" sz="1600" dirty="0"/>
            <a:t>Simultaneously with determining the amount of juice in the plant crushed into a pulp plant is weighed.</a:t>
          </a:r>
          <a:endParaRPr lang="ru-RU" sz="1600" dirty="0"/>
        </a:p>
      </dgm:t>
    </dgm:pt>
    <dgm:pt modelId="{7FF7DCF0-4AD5-496C-AE53-3D340790FA6F}" type="parTrans" cxnId="{0AB28A68-FA36-407A-BBDB-F9A95606A0F5}">
      <dgm:prSet/>
      <dgm:spPr/>
      <dgm:t>
        <a:bodyPr/>
        <a:lstStyle/>
        <a:p>
          <a:endParaRPr lang="ru-RU"/>
        </a:p>
      </dgm:t>
    </dgm:pt>
    <dgm:pt modelId="{54BC1620-8CC5-4574-A136-632FC2E6AA2C}" type="sibTrans" cxnId="{0AB28A68-FA36-407A-BBDB-F9A95606A0F5}">
      <dgm:prSet/>
      <dgm:spPr/>
      <dgm:t>
        <a:bodyPr/>
        <a:lstStyle/>
        <a:p>
          <a:endParaRPr lang="ru-RU"/>
        </a:p>
      </dgm:t>
    </dgm:pt>
    <dgm:pt modelId="{5872FF40-6E4F-490B-AE70-63D639C4A4AE}">
      <dgm:prSet custT="1">
        <dgm:style>
          <a:lnRef idx="2">
            <a:schemeClr val="accent1"/>
          </a:lnRef>
          <a:fillRef idx="1">
            <a:schemeClr val="lt1"/>
          </a:fillRef>
          <a:effectRef idx="0">
            <a:schemeClr val="accent1"/>
          </a:effectRef>
          <a:fontRef idx="minor">
            <a:schemeClr val="dk1"/>
          </a:fontRef>
        </dgm:style>
      </dgm:prSet>
      <dgm:spPr/>
      <dgm:t>
        <a:bodyPr/>
        <a:lstStyle/>
        <a:p>
          <a:pPr rtl="0"/>
          <a:r>
            <a:rPr lang="en-US" sz="1600" dirty="0"/>
            <a:t>Take half the amount of 90% ethyl alcohol by weight of the plant, moisten the crushed part of the plant with it so that it turns into a thick slurry.</a:t>
          </a:r>
          <a:endParaRPr lang="ru-RU" sz="1600" dirty="0"/>
        </a:p>
      </dgm:t>
    </dgm:pt>
    <dgm:pt modelId="{62132CAD-7B5E-4F9B-829F-6C8DE60BDDBD}" type="parTrans" cxnId="{41AB287E-90BC-4755-BEE3-E18B43BA2B1A}">
      <dgm:prSet/>
      <dgm:spPr/>
      <dgm:t>
        <a:bodyPr/>
        <a:lstStyle/>
        <a:p>
          <a:endParaRPr lang="ru-RU"/>
        </a:p>
      </dgm:t>
    </dgm:pt>
    <dgm:pt modelId="{9CFB8AD6-F136-43F5-BF8C-8E4B918B0CFF}" type="sibTrans" cxnId="{41AB287E-90BC-4755-BEE3-E18B43BA2B1A}">
      <dgm:prSet/>
      <dgm:spPr/>
      <dgm:t>
        <a:bodyPr/>
        <a:lstStyle/>
        <a:p>
          <a:endParaRPr lang="ru-RU"/>
        </a:p>
      </dgm:t>
    </dgm:pt>
    <dgm:pt modelId="{F115870E-17B4-4ECC-8EB0-FFB51C408AB8}">
      <dgm:prSet custT="1">
        <dgm:style>
          <a:lnRef idx="2">
            <a:schemeClr val="accent1"/>
          </a:lnRef>
          <a:fillRef idx="1">
            <a:schemeClr val="lt1"/>
          </a:fillRef>
          <a:effectRef idx="0">
            <a:schemeClr val="accent1"/>
          </a:effectRef>
          <a:fontRef idx="minor">
            <a:schemeClr val="dk1"/>
          </a:fontRef>
        </dgm:style>
      </dgm:prSet>
      <dgm:spPr/>
      <dgm:t>
        <a:bodyPr/>
        <a:lstStyle/>
        <a:p>
          <a:pPr rtl="0"/>
          <a:r>
            <a:rPr lang="en-US" sz="1600" dirty="0"/>
            <a:t>After determining the juice content, add the same amount of 90% ethyl alcohol so that its weight is equal to the amount of juice in the plant.</a:t>
          </a:r>
          <a:endParaRPr lang="ru-RU" sz="1600" dirty="0"/>
        </a:p>
      </dgm:t>
    </dgm:pt>
    <dgm:pt modelId="{49ECB472-84A5-4EFF-AA2F-0ED8A2AB3F3B}" type="parTrans" cxnId="{A809AE4F-881B-4E89-997B-341FED14C76B}">
      <dgm:prSet/>
      <dgm:spPr/>
      <dgm:t>
        <a:bodyPr/>
        <a:lstStyle/>
        <a:p>
          <a:endParaRPr lang="ru-RU"/>
        </a:p>
      </dgm:t>
    </dgm:pt>
    <dgm:pt modelId="{1BE5024D-1E8B-4EB2-8560-6A6D16CAB4A4}" type="sibTrans" cxnId="{A809AE4F-881B-4E89-997B-341FED14C76B}">
      <dgm:prSet/>
      <dgm:spPr/>
      <dgm:t>
        <a:bodyPr/>
        <a:lstStyle/>
        <a:p>
          <a:endParaRPr lang="ru-RU"/>
        </a:p>
      </dgm:t>
    </dgm:pt>
    <dgm:pt modelId="{61AC44A2-D60E-4BC1-AE38-BD8C6C71AE2C}">
      <dgm:prSet custT="1">
        <dgm:style>
          <a:lnRef idx="2">
            <a:schemeClr val="accent1"/>
          </a:lnRef>
          <a:fillRef idx="1">
            <a:schemeClr val="lt1"/>
          </a:fillRef>
          <a:effectRef idx="0">
            <a:schemeClr val="accent1"/>
          </a:effectRef>
          <a:fontRef idx="minor">
            <a:schemeClr val="dk1"/>
          </a:fontRef>
        </dgm:style>
      </dgm:prSet>
      <dgm:spPr/>
      <dgm:t>
        <a:bodyPr/>
        <a:lstStyle/>
        <a:p>
          <a:pPr rtl="0"/>
          <a:r>
            <a:rPr lang="en-US" sz="1600" dirty="0"/>
            <a:t>The resulting mass is thoroughly mixed and left for 8-14 days for maceration.</a:t>
          </a:r>
          <a:endParaRPr lang="ru-RU" sz="1600" dirty="0"/>
        </a:p>
      </dgm:t>
    </dgm:pt>
    <dgm:pt modelId="{3C9DCDB8-072D-407D-959B-AF1A9E08DDB7}" type="parTrans" cxnId="{4B0C94AD-3B3C-46C0-AECE-C751A782CA22}">
      <dgm:prSet/>
      <dgm:spPr/>
      <dgm:t>
        <a:bodyPr/>
        <a:lstStyle/>
        <a:p>
          <a:endParaRPr lang="ru-RU"/>
        </a:p>
      </dgm:t>
    </dgm:pt>
    <dgm:pt modelId="{76F3DC50-2191-4652-94A7-4EBDF4247591}" type="sibTrans" cxnId="{4B0C94AD-3B3C-46C0-AECE-C751A782CA22}">
      <dgm:prSet/>
      <dgm:spPr/>
      <dgm:t>
        <a:bodyPr/>
        <a:lstStyle/>
        <a:p>
          <a:endParaRPr lang="ru-RU"/>
        </a:p>
      </dgm:t>
    </dgm:pt>
    <dgm:pt modelId="{B655ABAE-71AE-46CB-BE7F-D38A0C5BC870}">
      <dgm:prSet custT="1">
        <dgm:style>
          <a:lnRef idx="2">
            <a:schemeClr val="accent1"/>
          </a:lnRef>
          <a:fillRef idx="1">
            <a:schemeClr val="lt1"/>
          </a:fillRef>
          <a:effectRef idx="0">
            <a:schemeClr val="accent1"/>
          </a:effectRef>
          <a:fontRef idx="minor">
            <a:schemeClr val="dk1"/>
          </a:fontRef>
        </dgm:style>
      </dgm:prSet>
      <dgm:spPr/>
      <dgm:t>
        <a:bodyPr/>
        <a:lstStyle/>
        <a:p>
          <a:pPr rtl="0"/>
          <a:r>
            <a:rPr lang="en-US" sz="1600" dirty="0"/>
            <a:t>The liquids are drained and the mass is squeezed out with a press.</a:t>
          </a:r>
          <a:endParaRPr lang="ru-RU" sz="1600" dirty="0"/>
        </a:p>
      </dgm:t>
    </dgm:pt>
    <dgm:pt modelId="{6C0860E2-B5E7-4AC3-B0DF-D95BBC3F7683}" type="parTrans" cxnId="{7CC93B53-CE9A-4D89-A50D-20F128A81D34}">
      <dgm:prSet/>
      <dgm:spPr/>
      <dgm:t>
        <a:bodyPr/>
        <a:lstStyle/>
        <a:p>
          <a:endParaRPr lang="ru-RU"/>
        </a:p>
      </dgm:t>
    </dgm:pt>
    <dgm:pt modelId="{3CC5BB00-55ED-4183-8E2F-60AAF54AB1D0}" type="sibTrans" cxnId="{7CC93B53-CE9A-4D89-A50D-20F128A81D34}">
      <dgm:prSet/>
      <dgm:spPr/>
      <dgm:t>
        <a:bodyPr/>
        <a:lstStyle/>
        <a:p>
          <a:endParaRPr lang="ru-RU"/>
        </a:p>
      </dgm:t>
    </dgm:pt>
    <dgm:pt modelId="{A985B439-739C-49CD-8833-5C7039EAE245}">
      <dgm:prSet custT="1">
        <dgm:style>
          <a:lnRef idx="2">
            <a:schemeClr val="accent1"/>
          </a:lnRef>
          <a:fillRef idx="1">
            <a:schemeClr val="lt1"/>
          </a:fillRef>
          <a:effectRef idx="0">
            <a:schemeClr val="accent1"/>
          </a:effectRef>
          <a:fontRef idx="minor">
            <a:schemeClr val="dk1"/>
          </a:fontRef>
        </dgm:style>
      </dgm:prSet>
      <dgm:spPr/>
      <dgm:t>
        <a:bodyPr/>
        <a:lstStyle/>
        <a:p>
          <a:pPr rtl="0"/>
          <a:r>
            <a:rPr lang="en-US" sz="1600" dirty="0"/>
            <a:t>The two liquids are mixed and placed in a cool place, then filtered.</a:t>
          </a:r>
          <a:endParaRPr lang="ru-RU" sz="1600" dirty="0"/>
        </a:p>
      </dgm:t>
    </dgm:pt>
    <dgm:pt modelId="{9707EED6-B0F6-4EAD-B0E4-10A3074693B4}" type="parTrans" cxnId="{8EF1B435-CB76-4C97-8631-7F47A7FFBA29}">
      <dgm:prSet/>
      <dgm:spPr/>
      <dgm:t>
        <a:bodyPr/>
        <a:lstStyle/>
        <a:p>
          <a:endParaRPr lang="ru-RU"/>
        </a:p>
      </dgm:t>
    </dgm:pt>
    <dgm:pt modelId="{A1926CFE-043E-4F5D-B27E-B03E10824AC5}" type="sibTrans" cxnId="{8EF1B435-CB76-4C97-8631-7F47A7FFBA29}">
      <dgm:prSet/>
      <dgm:spPr/>
      <dgm:t>
        <a:bodyPr/>
        <a:lstStyle/>
        <a:p>
          <a:endParaRPr lang="ru-RU"/>
        </a:p>
      </dgm:t>
    </dgm:pt>
    <dgm:pt modelId="{43655E2E-66BB-4187-B496-F36FED674D7E}">
      <dgm:prSet custT="1">
        <dgm:style>
          <a:lnRef idx="2">
            <a:schemeClr val="accent1"/>
          </a:lnRef>
          <a:fillRef idx="1">
            <a:schemeClr val="lt1"/>
          </a:fillRef>
          <a:effectRef idx="0">
            <a:schemeClr val="accent1"/>
          </a:effectRef>
          <a:fontRef idx="minor">
            <a:schemeClr val="dk1"/>
          </a:fontRef>
        </dgm:style>
      </dgm:prSet>
      <dgm:spPr/>
      <dgm:t>
        <a:bodyPr/>
        <a:lstStyle/>
        <a:p>
          <a:pPr rtl="0"/>
          <a:r>
            <a:rPr lang="en-US" sz="1600" dirty="0"/>
            <a:t>The essence obtained after filtration should be transparent.</a:t>
          </a:r>
          <a:endParaRPr lang="ru-RU" sz="1600" dirty="0"/>
        </a:p>
      </dgm:t>
    </dgm:pt>
    <dgm:pt modelId="{BCE7BED6-6A31-4BFB-B1CC-5DD086BA261B}" type="parTrans" cxnId="{9DE60907-C838-4F61-96B2-741E5AAC1E35}">
      <dgm:prSet/>
      <dgm:spPr/>
      <dgm:t>
        <a:bodyPr/>
        <a:lstStyle/>
        <a:p>
          <a:endParaRPr lang="ru-RU"/>
        </a:p>
      </dgm:t>
    </dgm:pt>
    <dgm:pt modelId="{80DE86DD-D27C-4A8A-9D96-0C8BDA3B9A2F}" type="sibTrans" cxnId="{9DE60907-C838-4F61-96B2-741E5AAC1E35}">
      <dgm:prSet/>
      <dgm:spPr/>
      <dgm:t>
        <a:bodyPr/>
        <a:lstStyle/>
        <a:p>
          <a:endParaRPr lang="ru-RU"/>
        </a:p>
      </dgm:t>
    </dgm:pt>
    <dgm:pt modelId="{197FE2C0-09C2-406C-BD41-2BA74CFD0831}">
      <dgm:prSet custT="1">
        <dgm:style>
          <a:lnRef idx="2">
            <a:schemeClr val="accent1"/>
          </a:lnRef>
          <a:fillRef idx="1">
            <a:schemeClr val="lt1"/>
          </a:fillRef>
          <a:effectRef idx="0">
            <a:schemeClr val="accent1"/>
          </a:effectRef>
          <a:fontRef idx="minor">
            <a:schemeClr val="dk1"/>
          </a:fontRef>
        </dgm:style>
      </dgm:prSet>
      <dgm:spPr/>
      <dgm:t>
        <a:bodyPr/>
        <a:lstStyle/>
        <a:p>
          <a:pPr rtl="0"/>
          <a:r>
            <a:rPr lang="en-US" sz="1600" dirty="0"/>
            <a:t>Thus, the content of medicinal substance in the essence prepared according to § 3 is equal to 1: 3</a:t>
          </a:r>
          <a:endParaRPr lang="ru-RU" sz="1600" b="1" u="sng" dirty="0"/>
        </a:p>
      </dgm:t>
    </dgm:pt>
    <dgm:pt modelId="{D6BA33EF-B1B8-4329-A825-068F82A71DF8}" type="parTrans" cxnId="{2E90A32C-4950-4C34-9D97-98655F55F639}">
      <dgm:prSet/>
      <dgm:spPr/>
      <dgm:t>
        <a:bodyPr/>
        <a:lstStyle/>
        <a:p>
          <a:endParaRPr lang="ru-RU"/>
        </a:p>
      </dgm:t>
    </dgm:pt>
    <dgm:pt modelId="{F2990DA1-111C-4D95-BDCB-58933FC27393}" type="sibTrans" cxnId="{2E90A32C-4950-4C34-9D97-98655F55F639}">
      <dgm:prSet/>
      <dgm:spPr/>
      <dgm:t>
        <a:bodyPr/>
        <a:lstStyle/>
        <a:p>
          <a:endParaRPr lang="ru-RU"/>
        </a:p>
      </dgm:t>
    </dgm:pt>
    <dgm:pt modelId="{C029BDEB-7FBB-4616-A405-4D481AB17772}" type="pres">
      <dgm:prSet presAssocID="{226284B1-443B-4828-B9DB-A7B74F65D221}" presName="linearFlow" presStyleCnt="0">
        <dgm:presLayoutVars>
          <dgm:resizeHandles val="exact"/>
        </dgm:presLayoutVars>
      </dgm:prSet>
      <dgm:spPr/>
      <dgm:t>
        <a:bodyPr/>
        <a:lstStyle/>
        <a:p>
          <a:endParaRPr lang="ru-RU"/>
        </a:p>
      </dgm:t>
    </dgm:pt>
    <dgm:pt modelId="{3EFBFE5A-1C02-4B46-8AA7-2E4733C438AD}" type="pres">
      <dgm:prSet presAssocID="{4D144150-AE3D-4552-B9CC-52B991A8F7CD}" presName="node" presStyleLbl="node1" presStyleIdx="0" presStyleCnt="8" custScaleX="420907">
        <dgm:presLayoutVars>
          <dgm:bulletEnabled val="1"/>
        </dgm:presLayoutVars>
      </dgm:prSet>
      <dgm:spPr/>
      <dgm:t>
        <a:bodyPr/>
        <a:lstStyle/>
        <a:p>
          <a:endParaRPr lang="ru-RU"/>
        </a:p>
      </dgm:t>
    </dgm:pt>
    <dgm:pt modelId="{1DE786E8-DCC9-4B17-B4E8-60FB29B25A48}" type="pres">
      <dgm:prSet presAssocID="{54BC1620-8CC5-4574-A136-632FC2E6AA2C}" presName="sibTrans" presStyleLbl="sibTrans2D1" presStyleIdx="0" presStyleCnt="7"/>
      <dgm:spPr/>
      <dgm:t>
        <a:bodyPr/>
        <a:lstStyle/>
        <a:p>
          <a:endParaRPr lang="ru-RU"/>
        </a:p>
      </dgm:t>
    </dgm:pt>
    <dgm:pt modelId="{EFEB8120-C22A-47F4-BB07-0041DE69CCF3}" type="pres">
      <dgm:prSet presAssocID="{54BC1620-8CC5-4574-A136-632FC2E6AA2C}" presName="connectorText" presStyleLbl="sibTrans2D1" presStyleIdx="0" presStyleCnt="7"/>
      <dgm:spPr/>
      <dgm:t>
        <a:bodyPr/>
        <a:lstStyle/>
        <a:p>
          <a:endParaRPr lang="ru-RU"/>
        </a:p>
      </dgm:t>
    </dgm:pt>
    <dgm:pt modelId="{465EABE6-EF49-4919-83A4-0E9E42C9573A}" type="pres">
      <dgm:prSet presAssocID="{5872FF40-6E4F-490B-AE70-63D639C4A4AE}" presName="node" presStyleLbl="node1" presStyleIdx="1" presStyleCnt="8" custScaleX="420907">
        <dgm:presLayoutVars>
          <dgm:bulletEnabled val="1"/>
        </dgm:presLayoutVars>
      </dgm:prSet>
      <dgm:spPr/>
      <dgm:t>
        <a:bodyPr/>
        <a:lstStyle/>
        <a:p>
          <a:endParaRPr lang="ru-RU"/>
        </a:p>
      </dgm:t>
    </dgm:pt>
    <dgm:pt modelId="{0B0E6547-A294-495A-95B0-B3633F8195EF}" type="pres">
      <dgm:prSet presAssocID="{9CFB8AD6-F136-43F5-BF8C-8E4B918B0CFF}" presName="sibTrans" presStyleLbl="sibTrans2D1" presStyleIdx="1" presStyleCnt="7"/>
      <dgm:spPr/>
      <dgm:t>
        <a:bodyPr/>
        <a:lstStyle/>
        <a:p>
          <a:endParaRPr lang="ru-RU"/>
        </a:p>
      </dgm:t>
    </dgm:pt>
    <dgm:pt modelId="{37D90438-7CC8-478E-945A-D01DB648F2CC}" type="pres">
      <dgm:prSet presAssocID="{9CFB8AD6-F136-43F5-BF8C-8E4B918B0CFF}" presName="connectorText" presStyleLbl="sibTrans2D1" presStyleIdx="1" presStyleCnt="7"/>
      <dgm:spPr/>
      <dgm:t>
        <a:bodyPr/>
        <a:lstStyle/>
        <a:p>
          <a:endParaRPr lang="ru-RU"/>
        </a:p>
      </dgm:t>
    </dgm:pt>
    <dgm:pt modelId="{61703EC9-57FC-4E73-9AA4-43165563E908}" type="pres">
      <dgm:prSet presAssocID="{F115870E-17B4-4ECC-8EB0-FFB51C408AB8}" presName="node" presStyleLbl="node1" presStyleIdx="2" presStyleCnt="8" custScaleX="420907">
        <dgm:presLayoutVars>
          <dgm:bulletEnabled val="1"/>
        </dgm:presLayoutVars>
      </dgm:prSet>
      <dgm:spPr/>
      <dgm:t>
        <a:bodyPr/>
        <a:lstStyle/>
        <a:p>
          <a:endParaRPr lang="ru-RU"/>
        </a:p>
      </dgm:t>
    </dgm:pt>
    <dgm:pt modelId="{2F5B5855-3BC8-4483-A178-9F6419849BE7}" type="pres">
      <dgm:prSet presAssocID="{1BE5024D-1E8B-4EB2-8560-6A6D16CAB4A4}" presName="sibTrans" presStyleLbl="sibTrans2D1" presStyleIdx="2" presStyleCnt="7"/>
      <dgm:spPr/>
      <dgm:t>
        <a:bodyPr/>
        <a:lstStyle/>
        <a:p>
          <a:endParaRPr lang="ru-RU"/>
        </a:p>
      </dgm:t>
    </dgm:pt>
    <dgm:pt modelId="{0C90BF79-BD86-4582-A087-8D701F3D3798}" type="pres">
      <dgm:prSet presAssocID="{1BE5024D-1E8B-4EB2-8560-6A6D16CAB4A4}" presName="connectorText" presStyleLbl="sibTrans2D1" presStyleIdx="2" presStyleCnt="7"/>
      <dgm:spPr/>
      <dgm:t>
        <a:bodyPr/>
        <a:lstStyle/>
        <a:p>
          <a:endParaRPr lang="ru-RU"/>
        </a:p>
      </dgm:t>
    </dgm:pt>
    <dgm:pt modelId="{D69B8938-1786-45AF-A82A-67CCE90A7CA0}" type="pres">
      <dgm:prSet presAssocID="{61AC44A2-D60E-4BC1-AE38-BD8C6C71AE2C}" presName="node" presStyleLbl="node1" presStyleIdx="3" presStyleCnt="8" custScaleX="420907">
        <dgm:presLayoutVars>
          <dgm:bulletEnabled val="1"/>
        </dgm:presLayoutVars>
      </dgm:prSet>
      <dgm:spPr/>
      <dgm:t>
        <a:bodyPr/>
        <a:lstStyle/>
        <a:p>
          <a:endParaRPr lang="ru-RU"/>
        </a:p>
      </dgm:t>
    </dgm:pt>
    <dgm:pt modelId="{C57BBE27-2174-4472-853F-EA8FC89AB63E}" type="pres">
      <dgm:prSet presAssocID="{76F3DC50-2191-4652-94A7-4EBDF4247591}" presName="sibTrans" presStyleLbl="sibTrans2D1" presStyleIdx="3" presStyleCnt="7"/>
      <dgm:spPr/>
      <dgm:t>
        <a:bodyPr/>
        <a:lstStyle/>
        <a:p>
          <a:endParaRPr lang="ru-RU"/>
        </a:p>
      </dgm:t>
    </dgm:pt>
    <dgm:pt modelId="{3251F30A-F7F2-47E6-A71C-3A4D02460DD6}" type="pres">
      <dgm:prSet presAssocID="{76F3DC50-2191-4652-94A7-4EBDF4247591}" presName="connectorText" presStyleLbl="sibTrans2D1" presStyleIdx="3" presStyleCnt="7"/>
      <dgm:spPr/>
      <dgm:t>
        <a:bodyPr/>
        <a:lstStyle/>
        <a:p>
          <a:endParaRPr lang="ru-RU"/>
        </a:p>
      </dgm:t>
    </dgm:pt>
    <dgm:pt modelId="{F7B1CA7C-9206-4EF9-A4DC-56D0C532A5FF}" type="pres">
      <dgm:prSet presAssocID="{B655ABAE-71AE-46CB-BE7F-D38A0C5BC870}" presName="node" presStyleLbl="node1" presStyleIdx="4" presStyleCnt="8" custScaleX="420907">
        <dgm:presLayoutVars>
          <dgm:bulletEnabled val="1"/>
        </dgm:presLayoutVars>
      </dgm:prSet>
      <dgm:spPr/>
      <dgm:t>
        <a:bodyPr/>
        <a:lstStyle/>
        <a:p>
          <a:endParaRPr lang="ru-RU"/>
        </a:p>
      </dgm:t>
    </dgm:pt>
    <dgm:pt modelId="{83D85A70-D390-42DD-B896-DA0D0C67CF11}" type="pres">
      <dgm:prSet presAssocID="{3CC5BB00-55ED-4183-8E2F-60AAF54AB1D0}" presName="sibTrans" presStyleLbl="sibTrans2D1" presStyleIdx="4" presStyleCnt="7"/>
      <dgm:spPr/>
      <dgm:t>
        <a:bodyPr/>
        <a:lstStyle/>
        <a:p>
          <a:endParaRPr lang="ru-RU"/>
        </a:p>
      </dgm:t>
    </dgm:pt>
    <dgm:pt modelId="{83AC0108-29CA-41EA-B0E9-57048943D72C}" type="pres">
      <dgm:prSet presAssocID="{3CC5BB00-55ED-4183-8E2F-60AAF54AB1D0}" presName="connectorText" presStyleLbl="sibTrans2D1" presStyleIdx="4" presStyleCnt="7"/>
      <dgm:spPr/>
      <dgm:t>
        <a:bodyPr/>
        <a:lstStyle/>
        <a:p>
          <a:endParaRPr lang="ru-RU"/>
        </a:p>
      </dgm:t>
    </dgm:pt>
    <dgm:pt modelId="{D46BC6C0-5A11-4174-807B-0CE6CCE0A333}" type="pres">
      <dgm:prSet presAssocID="{A985B439-739C-49CD-8833-5C7039EAE245}" presName="node" presStyleLbl="node1" presStyleIdx="5" presStyleCnt="8" custScaleX="420907">
        <dgm:presLayoutVars>
          <dgm:bulletEnabled val="1"/>
        </dgm:presLayoutVars>
      </dgm:prSet>
      <dgm:spPr/>
      <dgm:t>
        <a:bodyPr/>
        <a:lstStyle/>
        <a:p>
          <a:endParaRPr lang="ru-RU"/>
        </a:p>
      </dgm:t>
    </dgm:pt>
    <dgm:pt modelId="{354AC46A-FE4D-4233-A261-D1FF34E17103}" type="pres">
      <dgm:prSet presAssocID="{A1926CFE-043E-4F5D-B27E-B03E10824AC5}" presName="sibTrans" presStyleLbl="sibTrans2D1" presStyleIdx="5" presStyleCnt="7"/>
      <dgm:spPr/>
      <dgm:t>
        <a:bodyPr/>
        <a:lstStyle/>
        <a:p>
          <a:endParaRPr lang="ru-RU"/>
        </a:p>
      </dgm:t>
    </dgm:pt>
    <dgm:pt modelId="{DB7D130D-2418-44CA-95A8-CB8F8D2D742A}" type="pres">
      <dgm:prSet presAssocID="{A1926CFE-043E-4F5D-B27E-B03E10824AC5}" presName="connectorText" presStyleLbl="sibTrans2D1" presStyleIdx="5" presStyleCnt="7"/>
      <dgm:spPr/>
      <dgm:t>
        <a:bodyPr/>
        <a:lstStyle/>
        <a:p>
          <a:endParaRPr lang="ru-RU"/>
        </a:p>
      </dgm:t>
    </dgm:pt>
    <dgm:pt modelId="{0B218A63-408C-4604-BFB3-624D61983137}" type="pres">
      <dgm:prSet presAssocID="{43655E2E-66BB-4187-B496-F36FED674D7E}" presName="node" presStyleLbl="node1" presStyleIdx="6" presStyleCnt="8" custScaleX="420907">
        <dgm:presLayoutVars>
          <dgm:bulletEnabled val="1"/>
        </dgm:presLayoutVars>
      </dgm:prSet>
      <dgm:spPr/>
      <dgm:t>
        <a:bodyPr/>
        <a:lstStyle/>
        <a:p>
          <a:endParaRPr lang="ru-RU"/>
        </a:p>
      </dgm:t>
    </dgm:pt>
    <dgm:pt modelId="{C969B270-99EA-4434-A7E3-FEBFDC7B71E5}" type="pres">
      <dgm:prSet presAssocID="{80DE86DD-D27C-4A8A-9D96-0C8BDA3B9A2F}" presName="sibTrans" presStyleLbl="sibTrans2D1" presStyleIdx="6" presStyleCnt="7"/>
      <dgm:spPr/>
      <dgm:t>
        <a:bodyPr/>
        <a:lstStyle/>
        <a:p>
          <a:endParaRPr lang="ru-RU"/>
        </a:p>
      </dgm:t>
    </dgm:pt>
    <dgm:pt modelId="{03A964A9-FAE0-44D7-96E1-1ACEB7023916}" type="pres">
      <dgm:prSet presAssocID="{80DE86DD-D27C-4A8A-9D96-0C8BDA3B9A2F}" presName="connectorText" presStyleLbl="sibTrans2D1" presStyleIdx="6" presStyleCnt="7"/>
      <dgm:spPr/>
      <dgm:t>
        <a:bodyPr/>
        <a:lstStyle/>
        <a:p>
          <a:endParaRPr lang="ru-RU"/>
        </a:p>
      </dgm:t>
    </dgm:pt>
    <dgm:pt modelId="{518FE926-7049-4988-B1C6-B193EA95DAA6}" type="pres">
      <dgm:prSet presAssocID="{197FE2C0-09C2-406C-BD41-2BA74CFD0831}" presName="node" presStyleLbl="node1" presStyleIdx="7" presStyleCnt="8" custScaleX="420907">
        <dgm:presLayoutVars>
          <dgm:bulletEnabled val="1"/>
        </dgm:presLayoutVars>
      </dgm:prSet>
      <dgm:spPr/>
      <dgm:t>
        <a:bodyPr/>
        <a:lstStyle/>
        <a:p>
          <a:endParaRPr lang="ru-RU"/>
        </a:p>
      </dgm:t>
    </dgm:pt>
  </dgm:ptLst>
  <dgm:cxnLst>
    <dgm:cxn modelId="{2E90A32C-4950-4C34-9D97-98655F55F639}" srcId="{226284B1-443B-4828-B9DB-A7B74F65D221}" destId="{197FE2C0-09C2-406C-BD41-2BA74CFD0831}" srcOrd="7" destOrd="0" parTransId="{D6BA33EF-B1B8-4329-A825-068F82A71DF8}" sibTransId="{F2990DA1-111C-4D95-BDCB-58933FC27393}"/>
    <dgm:cxn modelId="{41E9245A-FE31-462F-9CDD-AB448A3BA111}" type="presOf" srcId="{76F3DC50-2191-4652-94A7-4EBDF4247591}" destId="{3251F30A-F7F2-47E6-A71C-3A4D02460DD6}" srcOrd="1" destOrd="0" presId="urn:microsoft.com/office/officeart/2005/8/layout/process2"/>
    <dgm:cxn modelId="{7B154ACC-DC9D-4B47-A1CF-5326E5D3984C}" type="presOf" srcId="{B655ABAE-71AE-46CB-BE7F-D38A0C5BC870}" destId="{F7B1CA7C-9206-4EF9-A4DC-56D0C532A5FF}" srcOrd="0" destOrd="0" presId="urn:microsoft.com/office/officeart/2005/8/layout/process2"/>
    <dgm:cxn modelId="{84D35C2C-812F-4CE0-8D76-DF8886FB1FFC}" type="presOf" srcId="{9CFB8AD6-F136-43F5-BF8C-8E4B918B0CFF}" destId="{0B0E6547-A294-495A-95B0-B3633F8195EF}" srcOrd="0" destOrd="0" presId="urn:microsoft.com/office/officeart/2005/8/layout/process2"/>
    <dgm:cxn modelId="{A809AE4F-881B-4E89-997B-341FED14C76B}" srcId="{226284B1-443B-4828-B9DB-A7B74F65D221}" destId="{F115870E-17B4-4ECC-8EB0-FFB51C408AB8}" srcOrd="2" destOrd="0" parTransId="{49ECB472-84A5-4EFF-AA2F-0ED8A2AB3F3B}" sibTransId="{1BE5024D-1E8B-4EB2-8560-6A6D16CAB4A4}"/>
    <dgm:cxn modelId="{16D8AF92-D4CC-4BA0-A079-109A5819C11D}" type="presOf" srcId="{F115870E-17B4-4ECC-8EB0-FFB51C408AB8}" destId="{61703EC9-57FC-4E73-9AA4-43165563E908}" srcOrd="0" destOrd="0" presId="urn:microsoft.com/office/officeart/2005/8/layout/process2"/>
    <dgm:cxn modelId="{79D0103B-0A02-45DC-B31C-78C1D6BE8504}" type="presOf" srcId="{80DE86DD-D27C-4A8A-9D96-0C8BDA3B9A2F}" destId="{03A964A9-FAE0-44D7-96E1-1ACEB7023916}" srcOrd="1" destOrd="0" presId="urn:microsoft.com/office/officeart/2005/8/layout/process2"/>
    <dgm:cxn modelId="{6B4D9440-9D2C-4950-85CE-D4FF82D32BFA}" type="presOf" srcId="{54BC1620-8CC5-4574-A136-632FC2E6AA2C}" destId="{1DE786E8-DCC9-4B17-B4E8-60FB29B25A48}" srcOrd="0" destOrd="0" presId="urn:microsoft.com/office/officeart/2005/8/layout/process2"/>
    <dgm:cxn modelId="{A67580E5-081A-4A2F-94EC-625022E58667}" type="presOf" srcId="{A1926CFE-043E-4F5D-B27E-B03E10824AC5}" destId="{DB7D130D-2418-44CA-95A8-CB8F8D2D742A}" srcOrd="1" destOrd="0" presId="urn:microsoft.com/office/officeart/2005/8/layout/process2"/>
    <dgm:cxn modelId="{41AB287E-90BC-4755-BEE3-E18B43BA2B1A}" srcId="{226284B1-443B-4828-B9DB-A7B74F65D221}" destId="{5872FF40-6E4F-490B-AE70-63D639C4A4AE}" srcOrd="1" destOrd="0" parTransId="{62132CAD-7B5E-4F9B-829F-6C8DE60BDDBD}" sibTransId="{9CFB8AD6-F136-43F5-BF8C-8E4B918B0CFF}"/>
    <dgm:cxn modelId="{48223EFB-CC93-4290-BB82-2DC9FF0E99E8}" type="presOf" srcId="{A1926CFE-043E-4F5D-B27E-B03E10824AC5}" destId="{354AC46A-FE4D-4233-A261-D1FF34E17103}" srcOrd="0" destOrd="0" presId="urn:microsoft.com/office/officeart/2005/8/layout/process2"/>
    <dgm:cxn modelId="{EB032FC9-C166-4460-AF05-2D73FD028FC2}" type="presOf" srcId="{197FE2C0-09C2-406C-BD41-2BA74CFD0831}" destId="{518FE926-7049-4988-B1C6-B193EA95DAA6}" srcOrd="0" destOrd="0" presId="urn:microsoft.com/office/officeart/2005/8/layout/process2"/>
    <dgm:cxn modelId="{1593424B-D9B0-4651-B411-28ED0A906E0B}" type="presOf" srcId="{3CC5BB00-55ED-4183-8E2F-60AAF54AB1D0}" destId="{83AC0108-29CA-41EA-B0E9-57048943D72C}" srcOrd="1" destOrd="0" presId="urn:microsoft.com/office/officeart/2005/8/layout/process2"/>
    <dgm:cxn modelId="{911C85E5-E2A5-4782-8F63-C6D5CA935B7D}" type="presOf" srcId="{43655E2E-66BB-4187-B496-F36FED674D7E}" destId="{0B218A63-408C-4604-BFB3-624D61983137}" srcOrd="0" destOrd="0" presId="urn:microsoft.com/office/officeart/2005/8/layout/process2"/>
    <dgm:cxn modelId="{255DEE99-8E55-4F89-900C-C26FE275A471}" type="presOf" srcId="{1BE5024D-1E8B-4EB2-8560-6A6D16CAB4A4}" destId="{0C90BF79-BD86-4582-A087-8D701F3D3798}" srcOrd="1" destOrd="0" presId="urn:microsoft.com/office/officeart/2005/8/layout/process2"/>
    <dgm:cxn modelId="{99F3AB2E-033B-4EE0-A774-F2A62FAA5777}" type="presOf" srcId="{226284B1-443B-4828-B9DB-A7B74F65D221}" destId="{C029BDEB-7FBB-4616-A405-4D481AB17772}" srcOrd="0" destOrd="0" presId="urn:microsoft.com/office/officeart/2005/8/layout/process2"/>
    <dgm:cxn modelId="{96259F94-6662-48B4-B8BB-50CE117F5C21}" type="presOf" srcId="{80DE86DD-D27C-4A8A-9D96-0C8BDA3B9A2F}" destId="{C969B270-99EA-4434-A7E3-FEBFDC7B71E5}" srcOrd="0" destOrd="0" presId="urn:microsoft.com/office/officeart/2005/8/layout/process2"/>
    <dgm:cxn modelId="{F42A10C1-D41A-4251-AF11-27343F480AF0}" type="presOf" srcId="{76F3DC50-2191-4652-94A7-4EBDF4247591}" destId="{C57BBE27-2174-4472-853F-EA8FC89AB63E}" srcOrd="0" destOrd="0" presId="urn:microsoft.com/office/officeart/2005/8/layout/process2"/>
    <dgm:cxn modelId="{9DE60907-C838-4F61-96B2-741E5AAC1E35}" srcId="{226284B1-443B-4828-B9DB-A7B74F65D221}" destId="{43655E2E-66BB-4187-B496-F36FED674D7E}" srcOrd="6" destOrd="0" parTransId="{BCE7BED6-6A31-4BFB-B1CC-5DD086BA261B}" sibTransId="{80DE86DD-D27C-4A8A-9D96-0C8BDA3B9A2F}"/>
    <dgm:cxn modelId="{1D938DA3-1ACD-4658-B984-F8DCB057C1C3}" type="presOf" srcId="{5872FF40-6E4F-490B-AE70-63D639C4A4AE}" destId="{465EABE6-EF49-4919-83A4-0E9E42C9573A}" srcOrd="0" destOrd="0" presId="urn:microsoft.com/office/officeart/2005/8/layout/process2"/>
    <dgm:cxn modelId="{FC750275-6554-471C-8D50-73B0A87570CB}" type="presOf" srcId="{1BE5024D-1E8B-4EB2-8560-6A6D16CAB4A4}" destId="{2F5B5855-3BC8-4483-A178-9F6419849BE7}" srcOrd="0" destOrd="0" presId="urn:microsoft.com/office/officeart/2005/8/layout/process2"/>
    <dgm:cxn modelId="{7CC93B53-CE9A-4D89-A50D-20F128A81D34}" srcId="{226284B1-443B-4828-B9DB-A7B74F65D221}" destId="{B655ABAE-71AE-46CB-BE7F-D38A0C5BC870}" srcOrd="4" destOrd="0" parTransId="{6C0860E2-B5E7-4AC3-B0DF-D95BBC3F7683}" sibTransId="{3CC5BB00-55ED-4183-8E2F-60AAF54AB1D0}"/>
    <dgm:cxn modelId="{9845CE85-6A3E-4686-B748-57809B4A3023}" type="presOf" srcId="{4D144150-AE3D-4552-B9CC-52B991A8F7CD}" destId="{3EFBFE5A-1C02-4B46-8AA7-2E4733C438AD}" srcOrd="0" destOrd="0" presId="urn:microsoft.com/office/officeart/2005/8/layout/process2"/>
    <dgm:cxn modelId="{0AB28A68-FA36-407A-BBDB-F9A95606A0F5}" srcId="{226284B1-443B-4828-B9DB-A7B74F65D221}" destId="{4D144150-AE3D-4552-B9CC-52B991A8F7CD}" srcOrd="0" destOrd="0" parTransId="{7FF7DCF0-4AD5-496C-AE53-3D340790FA6F}" sibTransId="{54BC1620-8CC5-4574-A136-632FC2E6AA2C}"/>
    <dgm:cxn modelId="{26D53881-9216-4790-8F47-EE034873F0EB}" type="presOf" srcId="{3CC5BB00-55ED-4183-8E2F-60AAF54AB1D0}" destId="{83D85A70-D390-42DD-B896-DA0D0C67CF11}" srcOrd="0" destOrd="0" presId="urn:microsoft.com/office/officeart/2005/8/layout/process2"/>
    <dgm:cxn modelId="{19B70DC3-67EB-4D6A-88D6-3EEB395ED026}" type="presOf" srcId="{9CFB8AD6-F136-43F5-BF8C-8E4B918B0CFF}" destId="{37D90438-7CC8-478E-945A-D01DB648F2CC}" srcOrd="1" destOrd="0" presId="urn:microsoft.com/office/officeart/2005/8/layout/process2"/>
    <dgm:cxn modelId="{E74D5A1A-C64F-44F8-B472-7B32292A0665}" type="presOf" srcId="{A985B439-739C-49CD-8833-5C7039EAE245}" destId="{D46BC6C0-5A11-4174-807B-0CE6CCE0A333}" srcOrd="0" destOrd="0" presId="urn:microsoft.com/office/officeart/2005/8/layout/process2"/>
    <dgm:cxn modelId="{4B0C94AD-3B3C-46C0-AECE-C751A782CA22}" srcId="{226284B1-443B-4828-B9DB-A7B74F65D221}" destId="{61AC44A2-D60E-4BC1-AE38-BD8C6C71AE2C}" srcOrd="3" destOrd="0" parTransId="{3C9DCDB8-072D-407D-959B-AF1A9E08DDB7}" sibTransId="{76F3DC50-2191-4652-94A7-4EBDF4247591}"/>
    <dgm:cxn modelId="{7BB54851-C82F-44E7-BDF9-0C9CD5808300}" type="presOf" srcId="{54BC1620-8CC5-4574-A136-632FC2E6AA2C}" destId="{EFEB8120-C22A-47F4-BB07-0041DE69CCF3}" srcOrd="1" destOrd="0" presId="urn:microsoft.com/office/officeart/2005/8/layout/process2"/>
    <dgm:cxn modelId="{8EF1B435-CB76-4C97-8631-7F47A7FFBA29}" srcId="{226284B1-443B-4828-B9DB-A7B74F65D221}" destId="{A985B439-739C-49CD-8833-5C7039EAE245}" srcOrd="5" destOrd="0" parTransId="{9707EED6-B0F6-4EAD-B0E4-10A3074693B4}" sibTransId="{A1926CFE-043E-4F5D-B27E-B03E10824AC5}"/>
    <dgm:cxn modelId="{CC7A3006-5D1C-4634-A030-0FF7B43B82D1}" type="presOf" srcId="{61AC44A2-D60E-4BC1-AE38-BD8C6C71AE2C}" destId="{D69B8938-1786-45AF-A82A-67CCE90A7CA0}" srcOrd="0" destOrd="0" presId="urn:microsoft.com/office/officeart/2005/8/layout/process2"/>
    <dgm:cxn modelId="{19107801-2C2C-4ECB-BA0E-E93DC105AA45}" type="presParOf" srcId="{C029BDEB-7FBB-4616-A405-4D481AB17772}" destId="{3EFBFE5A-1C02-4B46-8AA7-2E4733C438AD}" srcOrd="0" destOrd="0" presId="urn:microsoft.com/office/officeart/2005/8/layout/process2"/>
    <dgm:cxn modelId="{C78AE1E3-2ECD-4B3C-95CC-E1EFA298EFD7}" type="presParOf" srcId="{C029BDEB-7FBB-4616-A405-4D481AB17772}" destId="{1DE786E8-DCC9-4B17-B4E8-60FB29B25A48}" srcOrd="1" destOrd="0" presId="urn:microsoft.com/office/officeart/2005/8/layout/process2"/>
    <dgm:cxn modelId="{DAC88F5C-8D0B-48FC-A68F-0BB1EC9FB612}" type="presParOf" srcId="{1DE786E8-DCC9-4B17-B4E8-60FB29B25A48}" destId="{EFEB8120-C22A-47F4-BB07-0041DE69CCF3}" srcOrd="0" destOrd="0" presId="urn:microsoft.com/office/officeart/2005/8/layout/process2"/>
    <dgm:cxn modelId="{1BEF226D-F02A-4CD7-A744-62AAA62C3ED3}" type="presParOf" srcId="{C029BDEB-7FBB-4616-A405-4D481AB17772}" destId="{465EABE6-EF49-4919-83A4-0E9E42C9573A}" srcOrd="2" destOrd="0" presId="urn:microsoft.com/office/officeart/2005/8/layout/process2"/>
    <dgm:cxn modelId="{D0B466E4-71EF-4ABE-AFD3-E7E37B4E25CA}" type="presParOf" srcId="{C029BDEB-7FBB-4616-A405-4D481AB17772}" destId="{0B0E6547-A294-495A-95B0-B3633F8195EF}" srcOrd="3" destOrd="0" presId="urn:microsoft.com/office/officeart/2005/8/layout/process2"/>
    <dgm:cxn modelId="{3B0B4567-BE1E-4774-A438-58BA8CC550E7}" type="presParOf" srcId="{0B0E6547-A294-495A-95B0-B3633F8195EF}" destId="{37D90438-7CC8-478E-945A-D01DB648F2CC}" srcOrd="0" destOrd="0" presId="urn:microsoft.com/office/officeart/2005/8/layout/process2"/>
    <dgm:cxn modelId="{1457F7E3-752A-4D61-8A95-FD3154F1DF8A}" type="presParOf" srcId="{C029BDEB-7FBB-4616-A405-4D481AB17772}" destId="{61703EC9-57FC-4E73-9AA4-43165563E908}" srcOrd="4" destOrd="0" presId="urn:microsoft.com/office/officeart/2005/8/layout/process2"/>
    <dgm:cxn modelId="{0EAAA67E-9BED-420E-8B4D-C738198F3081}" type="presParOf" srcId="{C029BDEB-7FBB-4616-A405-4D481AB17772}" destId="{2F5B5855-3BC8-4483-A178-9F6419849BE7}" srcOrd="5" destOrd="0" presId="urn:microsoft.com/office/officeart/2005/8/layout/process2"/>
    <dgm:cxn modelId="{C65B5CDD-1B5B-49CB-8170-83603C7E6958}" type="presParOf" srcId="{2F5B5855-3BC8-4483-A178-9F6419849BE7}" destId="{0C90BF79-BD86-4582-A087-8D701F3D3798}" srcOrd="0" destOrd="0" presId="urn:microsoft.com/office/officeart/2005/8/layout/process2"/>
    <dgm:cxn modelId="{6092C674-B404-4FEA-849A-F6294D9C74DB}" type="presParOf" srcId="{C029BDEB-7FBB-4616-A405-4D481AB17772}" destId="{D69B8938-1786-45AF-A82A-67CCE90A7CA0}" srcOrd="6" destOrd="0" presId="urn:microsoft.com/office/officeart/2005/8/layout/process2"/>
    <dgm:cxn modelId="{F94F7723-CC6A-4D1E-A282-B2F9D964CD23}" type="presParOf" srcId="{C029BDEB-7FBB-4616-A405-4D481AB17772}" destId="{C57BBE27-2174-4472-853F-EA8FC89AB63E}" srcOrd="7" destOrd="0" presId="urn:microsoft.com/office/officeart/2005/8/layout/process2"/>
    <dgm:cxn modelId="{9BBF0AD3-A6E1-4BE9-93A6-17DDCC99C854}" type="presParOf" srcId="{C57BBE27-2174-4472-853F-EA8FC89AB63E}" destId="{3251F30A-F7F2-47E6-A71C-3A4D02460DD6}" srcOrd="0" destOrd="0" presId="urn:microsoft.com/office/officeart/2005/8/layout/process2"/>
    <dgm:cxn modelId="{E424C0C6-B88B-47BA-9E38-0BC4EC464F31}" type="presParOf" srcId="{C029BDEB-7FBB-4616-A405-4D481AB17772}" destId="{F7B1CA7C-9206-4EF9-A4DC-56D0C532A5FF}" srcOrd="8" destOrd="0" presId="urn:microsoft.com/office/officeart/2005/8/layout/process2"/>
    <dgm:cxn modelId="{90CE666E-5A8A-4505-B99C-568E82B2A67C}" type="presParOf" srcId="{C029BDEB-7FBB-4616-A405-4D481AB17772}" destId="{83D85A70-D390-42DD-B896-DA0D0C67CF11}" srcOrd="9" destOrd="0" presId="urn:microsoft.com/office/officeart/2005/8/layout/process2"/>
    <dgm:cxn modelId="{F49B159E-9350-4F10-9E0C-6CA1AB84927E}" type="presParOf" srcId="{83D85A70-D390-42DD-B896-DA0D0C67CF11}" destId="{83AC0108-29CA-41EA-B0E9-57048943D72C}" srcOrd="0" destOrd="0" presId="urn:microsoft.com/office/officeart/2005/8/layout/process2"/>
    <dgm:cxn modelId="{75B0FCAE-2023-48F9-B803-A096A21232B4}" type="presParOf" srcId="{C029BDEB-7FBB-4616-A405-4D481AB17772}" destId="{D46BC6C0-5A11-4174-807B-0CE6CCE0A333}" srcOrd="10" destOrd="0" presId="urn:microsoft.com/office/officeart/2005/8/layout/process2"/>
    <dgm:cxn modelId="{E58164F9-C16B-4CCE-9B75-1D2C9ECE29BF}" type="presParOf" srcId="{C029BDEB-7FBB-4616-A405-4D481AB17772}" destId="{354AC46A-FE4D-4233-A261-D1FF34E17103}" srcOrd="11" destOrd="0" presId="urn:microsoft.com/office/officeart/2005/8/layout/process2"/>
    <dgm:cxn modelId="{5AD13406-93BB-4107-9C7D-A412194414EF}" type="presParOf" srcId="{354AC46A-FE4D-4233-A261-D1FF34E17103}" destId="{DB7D130D-2418-44CA-95A8-CB8F8D2D742A}" srcOrd="0" destOrd="0" presId="urn:microsoft.com/office/officeart/2005/8/layout/process2"/>
    <dgm:cxn modelId="{96A8D528-0BA4-49D7-827F-83D4EF8E9CD8}" type="presParOf" srcId="{C029BDEB-7FBB-4616-A405-4D481AB17772}" destId="{0B218A63-408C-4604-BFB3-624D61983137}" srcOrd="12" destOrd="0" presId="urn:microsoft.com/office/officeart/2005/8/layout/process2"/>
    <dgm:cxn modelId="{8353DBFE-4505-4F73-859C-0BB5D65780DB}" type="presParOf" srcId="{C029BDEB-7FBB-4616-A405-4D481AB17772}" destId="{C969B270-99EA-4434-A7E3-FEBFDC7B71E5}" srcOrd="13" destOrd="0" presId="urn:microsoft.com/office/officeart/2005/8/layout/process2"/>
    <dgm:cxn modelId="{B6530E29-5A84-46A2-A7D1-0A24E53417AE}" type="presParOf" srcId="{C969B270-99EA-4434-A7E3-FEBFDC7B71E5}" destId="{03A964A9-FAE0-44D7-96E1-1ACEB7023916}" srcOrd="0" destOrd="0" presId="urn:microsoft.com/office/officeart/2005/8/layout/process2"/>
    <dgm:cxn modelId="{C890A8FE-69E0-45CD-99FB-8730E57A8C48}" type="presParOf" srcId="{C029BDEB-7FBB-4616-A405-4D481AB17772}" destId="{518FE926-7049-4988-B1C6-B193EA95DAA6}" srcOrd="1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516C82-D2F8-4AC5-B8B3-080BE8639451}">
      <dsp:nvSpPr>
        <dsp:cNvPr id="0" name=""/>
        <dsp:cNvSpPr/>
      </dsp:nvSpPr>
      <dsp:spPr>
        <a:xfrm>
          <a:off x="0" y="56948"/>
          <a:ext cx="11091578" cy="1463668"/>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lvl="0" algn="ctr" defTabSz="1200150" rtl="0">
            <a:lnSpc>
              <a:spcPct val="90000"/>
            </a:lnSpc>
            <a:spcBef>
              <a:spcPct val="0"/>
            </a:spcBef>
            <a:spcAft>
              <a:spcPct val="35000"/>
            </a:spcAft>
          </a:pPr>
          <a:r>
            <a:rPr lang="en-US" sz="2700" kern="1200" dirty="0"/>
            <a:t>Dr. Hahnemann classified the drugs obtained</a:t>
          </a:r>
          <a:r>
            <a:rPr lang="uk-UA" sz="2700" kern="1200" dirty="0"/>
            <a:t> </a:t>
          </a:r>
          <a:r>
            <a:rPr lang="en-US" sz="2700" kern="1200" dirty="0"/>
            <a:t>from vegetable kingdom and some from animal</a:t>
          </a:r>
          <a:r>
            <a:rPr lang="uk-UA" sz="2700" kern="1200" dirty="0"/>
            <a:t> </a:t>
          </a:r>
          <a:r>
            <a:rPr lang="en-US" sz="2700" kern="1200" dirty="0"/>
            <a:t>sources for the preparation of mother tincture</a:t>
          </a:r>
          <a:r>
            <a:rPr lang="uk-UA" sz="2700" kern="1200" dirty="0"/>
            <a:t> </a:t>
          </a:r>
          <a:r>
            <a:rPr lang="en-US" sz="2700" kern="1200" dirty="0"/>
            <a:t>into four classes, depending upon their juice</a:t>
          </a:r>
          <a:r>
            <a:rPr lang="uk-UA" sz="2700" kern="1200" dirty="0"/>
            <a:t> </a:t>
          </a:r>
          <a:r>
            <a:rPr lang="en-US" sz="2700" kern="1200" dirty="0"/>
            <a:t>content:</a:t>
          </a:r>
          <a:endParaRPr lang="ru-RU" sz="2700" kern="1200" dirty="0"/>
        </a:p>
      </dsp:txBody>
      <dsp:txXfrm>
        <a:off x="0" y="56948"/>
        <a:ext cx="11091578" cy="1463668"/>
      </dsp:txXfrm>
    </dsp:sp>
    <dsp:sp modelId="{1F065A7B-7124-4F99-837A-09927437F443}">
      <dsp:nvSpPr>
        <dsp:cNvPr id="0" name=""/>
        <dsp:cNvSpPr/>
      </dsp:nvSpPr>
      <dsp:spPr>
        <a:xfrm>
          <a:off x="0" y="1520616"/>
          <a:ext cx="11091578" cy="2445795"/>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rtl="0">
            <a:lnSpc>
              <a:spcPct val="90000"/>
            </a:lnSpc>
            <a:spcBef>
              <a:spcPct val="0"/>
            </a:spcBef>
            <a:spcAft>
              <a:spcPct val="15000"/>
            </a:spcAft>
            <a:buChar char="••"/>
          </a:pPr>
          <a:r>
            <a:rPr lang="en-US" sz="2700" kern="1200" dirty="0"/>
            <a:t>• Class - I (most juicy plants).</a:t>
          </a:r>
          <a:endParaRPr lang="ru-RU" sz="2700" kern="1200" dirty="0"/>
        </a:p>
        <a:p>
          <a:pPr marL="228600" lvl="1" indent="-228600" algn="l" defTabSz="1200150" rtl="0">
            <a:lnSpc>
              <a:spcPct val="90000"/>
            </a:lnSpc>
            <a:spcBef>
              <a:spcPct val="0"/>
            </a:spcBef>
            <a:spcAft>
              <a:spcPct val="15000"/>
            </a:spcAft>
            <a:buChar char="••"/>
          </a:pPr>
          <a:r>
            <a:rPr lang="en-US" sz="2700" kern="1200"/>
            <a:t>• Class - II (medium juicy plants).</a:t>
          </a:r>
          <a:endParaRPr lang="ru-RU" sz="2700" kern="1200"/>
        </a:p>
        <a:p>
          <a:pPr marL="228600" lvl="1" indent="-228600" algn="l" defTabSz="1200150" rtl="0">
            <a:lnSpc>
              <a:spcPct val="90000"/>
            </a:lnSpc>
            <a:spcBef>
              <a:spcPct val="0"/>
            </a:spcBef>
            <a:spcAft>
              <a:spcPct val="15000"/>
            </a:spcAft>
            <a:buChar char="••"/>
          </a:pPr>
          <a:r>
            <a:rPr lang="en-US" sz="2700" kern="1200" dirty="0"/>
            <a:t>• Class - III (least juicy plants).</a:t>
          </a:r>
          <a:endParaRPr lang="ru-RU" sz="2700" kern="1200" dirty="0"/>
        </a:p>
        <a:p>
          <a:pPr marL="228600" lvl="1" indent="-228600" algn="l" defTabSz="1200150" rtl="0">
            <a:lnSpc>
              <a:spcPct val="90000"/>
            </a:lnSpc>
            <a:spcBef>
              <a:spcPct val="0"/>
            </a:spcBef>
            <a:spcAft>
              <a:spcPct val="15000"/>
            </a:spcAft>
            <a:buChar char="••"/>
          </a:pPr>
          <a:r>
            <a:rPr lang="en-US" sz="2700" kern="1200"/>
            <a:t>• Class-  IV  (dried  vegetable  and  animal</a:t>
          </a:r>
          <a:r>
            <a:rPr lang="uk-UA" sz="2700" kern="1200"/>
            <a:t> </a:t>
          </a:r>
          <a:r>
            <a:rPr lang="en-US" sz="2700" kern="1200"/>
            <a:t>substances and also from fresh animals).</a:t>
          </a:r>
          <a:endParaRPr lang="ru-RU" sz="2700" kern="1200"/>
        </a:p>
      </dsp:txBody>
      <dsp:txXfrm>
        <a:off x="0" y="1520616"/>
        <a:ext cx="11091578" cy="24457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F2FCBE-F3B6-42BE-9744-C633AF96C5BE}">
      <dsp:nvSpPr>
        <dsp:cNvPr id="0" name=""/>
        <dsp:cNvSpPr/>
      </dsp:nvSpPr>
      <dsp:spPr>
        <a:xfrm>
          <a:off x="0" y="5417460"/>
          <a:ext cx="11527991" cy="327220"/>
        </a:xfrm>
        <a:prstGeom prst="rect">
          <a:avLst/>
        </a:prstGeom>
        <a:gradFill rotWithShape="1">
          <a:gsLst>
            <a:gs pos="0">
              <a:schemeClr val="accent1">
                <a:tint val="65000"/>
                <a:shade val="92000"/>
                <a:satMod val="130000"/>
              </a:schemeClr>
            </a:gs>
            <a:gs pos="45000">
              <a:schemeClr val="accent1">
                <a:tint val="60000"/>
                <a:shade val="99000"/>
                <a:satMod val="120000"/>
              </a:schemeClr>
            </a:gs>
            <a:gs pos="100000">
              <a:schemeClr val="accent1">
                <a:tint val="55000"/>
                <a:satMod val="140000"/>
              </a:schemeClr>
            </a:gs>
          </a:gsLst>
          <a:path path="circle">
            <a:fillToRect l="100000" t="100000" r="100000" b="100000"/>
          </a:path>
        </a:gradFill>
        <a:ln w="127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de-DE" sz="2400" kern="1200" dirty="0"/>
            <a:t>11. Registration</a:t>
          </a:r>
          <a:endParaRPr lang="ru-RU" sz="2400" kern="1200" dirty="0"/>
        </a:p>
      </dsp:txBody>
      <dsp:txXfrm>
        <a:off x="0" y="5417460"/>
        <a:ext cx="11527991" cy="327220"/>
      </dsp:txXfrm>
    </dsp:sp>
    <dsp:sp modelId="{3DBD14C5-2611-491F-868C-A6575EA426DA}">
      <dsp:nvSpPr>
        <dsp:cNvPr id="0" name=""/>
        <dsp:cNvSpPr/>
      </dsp:nvSpPr>
      <dsp:spPr>
        <a:xfrm rot="10800000">
          <a:off x="0" y="4919104"/>
          <a:ext cx="11527991" cy="503264"/>
        </a:xfrm>
        <a:prstGeom prst="upArrowCallout">
          <a:avLst/>
        </a:prstGeom>
        <a:gradFill rotWithShape="1">
          <a:gsLst>
            <a:gs pos="0">
              <a:schemeClr val="accent1">
                <a:tint val="65000"/>
                <a:shade val="92000"/>
                <a:satMod val="130000"/>
              </a:schemeClr>
            </a:gs>
            <a:gs pos="45000">
              <a:schemeClr val="accent1">
                <a:tint val="60000"/>
                <a:shade val="99000"/>
                <a:satMod val="120000"/>
              </a:schemeClr>
            </a:gs>
            <a:gs pos="100000">
              <a:schemeClr val="accent1">
                <a:tint val="55000"/>
                <a:satMod val="140000"/>
              </a:schemeClr>
            </a:gs>
          </a:gsLst>
          <a:path path="circle">
            <a:fillToRect l="100000" t="100000" r="100000" b="100000"/>
          </a:path>
        </a:gradFill>
        <a:ln w="127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en-US" sz="2400" kern="1200" dirty="0"/>
            <a:t>10. Standing for 5 days and filtering</a:t>
          </a:r>
          <a:endParaRPr lang="ru-RU" sz="2400" kern="1200" dirty="0"/>
        </a:p>
      </dsp:txBody>
      <dsp:txXfrm rot="10800000">
        <a:off x="0" y="4919104"/>
        <a:ext cx="11527991" cy="327006"/>
      </dsp:txXfrm>
    </dsp:sp>
    <dsp:sp modelId="{25842401-6871-4787-A392-8017F37A80B4}">
      <dsp:nvSpPr>
        <dsp:cNvPr id="0" name=""/>
        <dsp:cNvSpPr/>
      </dsp:nvSpPr>
      <dsp:spPr>
        <a:xfrm rot="10800000">
          <a:off x="0" y="4420747"/>
          <a:ext cx="11527991" cy="503264"/>
        </a:xfrm>
        <a:prstGeom prst="upArrowCallout">
          <a:avLst/>
        </a:prstGeom>
        <a:gradFill rotWithShape="1">
          <a:gsLst>
            <a:gs pos="0">
              <a:schemeClr val="accent1">
                <a:tint val="65000"/>
                <a:shade val="92000"/>
                <a:satMod val="130000"/>
              </a:schemeClr>
            </a:gs>
            <a:gs pos="45000">
              <a:schemeClr val="accent1">
                <a:tint val="60000"/>
                <a:shade val="99000"/>
                <a:satMod val="120000"/>
              </a:schemeClr>
            </a:gs>
            <a:gs pos="100000">
              <a:schemeClr val="accent1">
                <a:tint val="55000"/>
                <a:satMod val="140000"/>
              </a:schemeClr>
            </a:gs>
          </a:gsLst>
          <a:path path="circle">
            <a:fillToRect l="100000" t="100000" r="100000" b="100000"/>
          </a:path>
        </a:gradFill>
        <a:ln w="127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85344" tIns="85344" rIns="85344" bIns="85344" numCol="1" spcCol="1270" anchor="ctr" anchorCtr="0">
          <a:noAutofit/>
        </a:bodyPr>
        <a:lstStyle/>
        <a:p>
          <a:pPr lvl="0" algn="ctr" defTabSz="533400" rtl="0">
            <a:lnSpc>
              <a:spcPct val="100000"/>
            </a:lnSpc>
            <a:spcBef>
              <a:spcPct val="0"/>
            </a:spcBef>
            <a:spcAft>
              <a:spcPts val="0"/>
            </a:spcAft>
          </a:pPr>
          <a:r>
            <a:rPr lang="en-US" sz="1200" kern="1200" dirty="0"/>
            <a:t>9. Mixing with the calculated amount of ethanol 45%  (Take 2 parts of the essence and 8 parts of 45% ethyl alcohol
The ratio (1: 2).)</a:t>
          </a:r>
          <a:endParaRPr lang="ru-RU" sz="1200" kern="1200" dirty="0"/>
        </a:p>
      </dsp:txBody>
      <dsp:txXfrm rot="10800000">
        <a:off x="0" y="4420747"/>
        <a:ext cx="11527991" cy="327006"/>
      </dsp:txXfrm>
    </dsp:sp>
    <dsp:sp modelId="{44746FFD-72B3-4BEE-8A68-5DA02E9F4F09}">
      <dsp:nvSpPr>
        <dsp:cNvPr id="0" name=""/>
        <dsp:cNvSpPr/>
      </dsp:nvSpPr>
      <dsp:spPr>
        <a:xfrm rot="10800000">
          <a:off x="0" y="3922390"/>
          <a:ext cx="11527991" cy="503264"/>
        </a:xfrm>
        <a:prstGeom prst="upArrowCallout">
          <a:avLst/>
        </a:prstGeom>
        <a:gradFill rotWithShape="1">
          <a:gsLst>
            <a:gs pos="0">
              <a:schemeClr val="accent1">
                <a:tint val="65000"/>
                <a:shade val="92000"/>
                <a:satMod val="130000"/>
              </a:schemeClr>
            </a:gs>
            <a:gs pos="45000">
              <a:schemeClr val="accent1">
                <a:tint val="60000"/>
                <a:shade val="99000"/>
                <a:satMod val="120000"/>
              </a:schemeClr>
            </a:gs>
            <a:gs pos="100000">
              <a:schemeClr val="accent1">
                <a:tint val="55000"/>
                <a:satMod val="140000"/>
              </a:schemeClr>
            </a:gs>
          </a:gsLst>
          <a:path path="circle">
            <a:fillToRect l="100000" t="100000" r="100000" b="100000"/>
          </a:path>
        </a:gradFill>
        <a:ln w="127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en-US" sz="2400" kern="1200" dirty="0"/>
            <a:t>8. Installation in the filtrate of the dry residue and BAS</a:t>
          </a:r>
          <a:endParaRPr lang="ru-RU" sz="2400" kern="1200" dirty="0"/>
        </a:p>
      </dsp:txBody>
      <dsp:txXfrm rot="10800000">
        <a:off x="0" y="3922390"/>
        <a:ext cx="11527991" cy="327006"/>
      </dsp:txXfrm>
    </dsp:sp>
    <dsp:sp modelId="{4AC9D3BA-274B-4D7D-AE46-4B4C88EA03E5}">
      <dsp:nvSpPr>
        <dsp:cNvPr id="0" name=""/>
        <dsp:cNvSpPr/>
      </dsp:nvSpPr>
      <dsp:spPr>
        <a:xfrm rot="10800000">
          <a:off x="0" y="3392862"/>
          <a:ext cx="11527991" cy="503264"/>
        </a:xfrm>
        <a:prstGeom prst="upArrowCallout">
          <a:avLst/>
        </a:prstGeom>
        <a:gradFill rotWithShape="1">
          <a:gsLst>
            <a:gs pos="0">
              <a:schemeClr val="accent1">
                <a:tint val="65000"/>
                <a:shade val="92000"/>
                <a:satMod val="130000"/>
              </a:schemeClr>
            </a:gs>
            <a:gs pos="45000">
              <a:schemeClr val="accent1">
                <a:tint val="60000"/>
                <a:shade val="99000"/>
                <a:satMod val="120000"/>
              </a:schemeClr>
            </a:gs>
            <a:gs pos="100000">
              <a:schemeClr val="accent1">
                <a:tint val="55000"/>
                <a:satMod val="140000"/>
              </a:schemeClr>
            </a:gs>
          </a:gsLst>
          <a:path path="circle">
            <a:fillToRect l="100000" t="100000" r="100000" b="100000"/>
          </a:path>
        </a:gradFill>
        <a:ln w="127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de-DE" sz="2400" kern="1200" dirty="0"/>
            <a:t>7. </a:t>
          </a:r>
          <a:r>
            <a:rPr lang="de-DE" sz="2400" kern="1200" dirty="0" err="1"/>
            <a:t>Filtering</a:t>
          </a:r>
          <a:r>
            <a:rPr lang="de-DE" sz="2400" kern="1200" dirty="0"/>
            <a:t> - </a:t>
          </a:r>
          <a:r>
            <a:rPr lang="de-DE" sz="2400" kern="1200" dirty="0" err="1"/>
            <a:t>basic</a:t>
          </a:r>
          <a:r>
            <a:rPr lang="de-DE" sz="2400" kern="1200" dirty="0"/>
            <a:t> </a:t>
          </a:r>
          <a:r>
            <a:rPr lang="de-DE" sz="2400" kern="1200" dirty="0" err="1"/>
            <a:t>homeopathic</a:t>
          </a:r>
          <a:r>
            <a:rPr lang="de-DE" sz="2400" kern="1200" dirty="0"/>
            <a:t> </a:t>
          </a:r>
          <a:r>
            <a:rPr lang="de-DE" sz="2400" kern="1200" dirty="0" err="1"/>
            <a:t>drugs</a:t>
          </a:r>
          <a:endParaRPr lang="ru-RU" sz="2400" kern="1200" dirty="0"/>
        </a:p>
      </dsp:txBody>
      <dsp:txXfrm rot="10800000">
        <a:off x="0" y="3392862"/>
        <a:ext cx="11527991" cy="327006"/>
      </dsp:txXfrm>
    </dsp:sp>
    <dsp:sp modelId="{5E46F598-1280-4511-8F10-325BAF3D4AF1}">
      <dsp:nvSpPr>
        <dsp:cNvPr id="0" name=""/>
        <dsp:cNvSpPr/>
      </dsp:nvSpPr>
      <dsp:spPr>
        <a:xfrm rot="10800000">
          <a:off x="0" y="2925677"/>
          <a:ext cx="11527991" cy="503264"/>
        </a:xfrm>
        <a:prstGeom prst="upArrowCallout">
          <a:avLst/>
        </a:prstGeom>
        <a:gradFill rotWithShape="1">
          <a:gsLst>
            <a:gs pos="0">
              <a:schemeClr val="accent1">
                <a:tint val="65000"/>
                <a:shade val="92000"/>
                <a:satMod val="130000"/>
              </a:schemeClr>
            </a:gs>
            <a:gs pos="45000">
              <a:schemeClr val="accent1">
                <a:tint val="60000"/>
                <a:shade val="99000"/>
                <a:satMod val="120000"/>
              </a:schemeClr>
            </a:gs>
            <a:gs pos="100000">
              <a:schemeClr val="accent1">
                <a:tint val="55000"/>
                <a:satMod val="140000"/>
              </a:schemeClr>
            </a:gs>
          </a:gsLst>
          <a:path path="circle">
            <a:fillToRect l="100000" t="100000" r="100000" b="100000"/>
          </a:path>
        </a:gradFill>
        <a:ln w="127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en-US" sz="2400" kern="1200" dirty="0"/>
            <a:t>6. Infusion for 5 days</a:t>
          </a:r>
          <a:endParaRPr lang="ru-RU" sz="2400" kern="1200" dirty="0"/>
        </a:p>
      </dsp:txBody>
      <dsp:txXfrm rot="10800000">
        <a:off x="0" y="2925677"/>
        <a:ext cx="11527991" cy="327006"/>
      </dsp:txXfrm>
    </dsp:sp>
    <dsp:sp modelId="{E881C961-3BBA-4FBA-904E-7167750956A3}">
      <dsp:nvSpPr>
        <dsp:cNvPr id="0" name=""/>
        <dsp:cNvSpPr/>
      </dsp:nvSpPr>
      <dsp:spPr>
        <a:xfrm rot="10800000">
          <a:off x="0" y="1994916"/>
          <a:ext cx="11527991" cy="935669"/>
        </a:xfrm>
        <a:prstGeom prst="upArrowCallout">
          <a:avLst/>
        </a:prstGeom>
        <a:gradFill rotWithShape="1">
          <a:gsLst>
            <a:gs pos="0">
              <a:schemeClr val="accent1">
                <a:tint val="65000"/>
                <a:shade val="92000"/>
                <a:satMod val="130000"/>
              </a:schemeClr>
            </a:gs>
            <a:gs pos="45000">
              <a:schemeClr val="accent1">
                <a:tint val="60000"/>
                <a:shade val="99000"/>
                <a:satMod val="120000"/>
              </a:schemeClr>
            </a:gs>
            <a:gs pos="100000">
              <a:schemeClr val="accent1">
                <a:tint val="55000"/>
                <a:satMod val="140000"/>
              </a:schemeClr>
            </a:gs>
          </a:gsLst>
          <a:path path="circle">
            <a:fillToRect l="100000" t="100000" r="100000" b="100000"/>
          </a:path>
        </a:gradFill>
        <a:ln w="127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en-US" sz="2400" kern="1200" dirty="0"/>
            <a:t>5. Mixing equal parts of juice and 90% ethyl alcohol, shaking</a:t>
          </a:r>
          <a:endParaRPr lang="ru-RU" sz="2400" kern="1200" dirty="0"/>
        </a:p>
      </dsp:txBody>
      <dsp:txXfrm rot="10800000">
        <a:off x="0" y="1994916"/>
        <a:ext cx="11527991" cy="607970"/>
      </dsp:txXfrm>
    </dsp:sp>
    <dsp:sp modelId="{BCBBE0C9-DA06-4E5B-8948-07B433DC04C0}">
      <dsp:nvSpPr>
        <dsp:cNvPr id="0" name=""/>
        <dsp:cNvSpPr/>
      </dsp:nvSpPr>
      <dsp:spPr>
        <a:xfrm rot="10800000">
          <a:off x="0" y="1496559"/>
          <a:ext cx="11527991" cy="503264"/>
        </a:xfrm>
        <a:prstGeom prst="upArrowCallout">
          <a:avLst/>
        </a:prstGeom>
        <a:gradFill rotWithShape="1">
          <a:gsLst>
            <a:gs pos="0">
              <a:schemeClr val="accent1">
                <a:tint val="65000"/>
                <a:shade val="92000"/>
                <a:satMod val="130000"/>
              </a:schemeClr>
            </a:gs>
            <a:gs pos="45000">
              <a:schemeClr val="accent1">
                <a:tint val="60000"/>
                <a:shade val="99000"/>
                <a:satMod val="120000"/>
              </a:schemeClr>
            </a:gs>
            <a:gs pos="100000">
              <a:schemeClr val="accent1">
                <a:tint val="55000"/>
                <a:satMod val="140000"/>
              </a:schemeClr>
            </a:gs>
          </a:gsLst>
          <a:path path="circle">
            <a:fillToRect l="100000" t="100000" r="100000" b="100000"/>
          </a:path>
        </a:gradFill>
        <a:ln w="127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de-DE" sz="2400" kern="1200" dirty="0"/>
            <a:t>4. </a:t>
          </a:r>
          <a:r>
            <a:rPr lang="de-DE" sz="2400" kern="1200" dirty="0" err="1"/>
            <a:t>Weighing</a:t>
          </a:r>
          <a:endParaRPr lang="ru-RU" sz="2400" kern="1200" dirty="0"/>
        </a:p>
      </dsp:txBody>
      <dsp:txXfrm rot="10800000">
        <a:off x="0" y="1496559"/>
        <a:ext cx="11527991" cy="327006"/>
      </dsp:txXfrm>
    </dsp:sp>
    <dsp:sp modelId="{853FEB82-A26A-495C-AB6C-24B3C677D1A6}">
      <dsp:nvSpPr>
        <dsp:cNvPr id="0" name=""/>
        <dsp:cNvSpPr/>
      </dsp:nvSpPr>
      <dsp:spPr>
        <a:xfrm rot="10800000">
          <a:off x="0" y="998203"/>
          <a:ext cx="11527991" cy="503264"/>
        </a:xfrm>
        <a:prstGeom prst="upArrowCallout">
          <a:avLst/>
        </a:prstGeom>
        <a:gradFill rotWithShape="1">
          <a:gsLst>
            <a:gs pos="0">
              <a:schemeClr val="accent1">
                <a:tint val="65000"/>
                <a:shade val="92000"/>
                <a:satMod val="130000"/>
              </a:schemeClr>
            </a:gs>
            <a:gs pos="45000">
              <a:schemeClr val="accent1">
                <a:tint val="60000"/>
                <a:shade val="99000"/>
                <a:satMod val="120000"/>
              </a:schemeClr>
            </a:gs>
            <a:gs pos="100000">
              <a:schemeClr val="accent1">
                <a:tint val="55000"/>
                <a:satMod val="140000"/>
              </a:schemeClr>
            </a:gs>
          </a:gsLst>
          <a:path path="circle">
            <a:fillToRect l="100000" t="100000" r="100000" b="100000"/>
          </a:path>
        </a:gradFill>
        <a:ln w="127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de-DE" sz="2400" kern="1200" dirty="0"/>
            <a:t>3. </a:t>
          </a:r>
          <a:r>
            <a:rPr lang="de-DE" sz="2400" kern="1200" dirty="0" err="1"/>
            <a:t>Squeeze</a:t>
          </a:r>
          <a:r>
            <a:rPr lang="de-DE" sz="2400" kern="1200" dirty="0"/>
            <a:t> </a:t>
          </a:r>
          <a:r>
            <a:rPr lang="de-DE" sz="2400" kern="1200" dirty="0" err="1"/>
            <a:t>the</a:t>
          </a:r>
          <a:r>
            <a:rPr lang="de-DE" sz="2400" kern="1200" dirty="0"/>
            <a:t> </a:t>
          </a:r>
          <a:r>
            <a:rPr lang="de-DE" sz="2400" kern="1200" dirty="0" err="1"/>
            <a:t>juice</a:t>
          </a:r>
          <a:endParaRPr lang="ru-RU" sz="2400" kern="1200" dirty="0"/>
        </a:p>
      </dsp:txBody>
      <dsp:txXfrm rot="10800000">
        <a:off x="0" y="998203"/>
        <a:ext cx="11527991" cy="327006"/>
      </dsp:txXfrm>
    </dsp:sp>
    <dsp:sp modelId="{97C7F1EE-6890-4CBC-93E2-B3C548E8D712}">
      <dsp:nvSpPr>
        <dsp:cNvPr id="0" name=""/>
        <dsp:cNvSpPr/>
      </dsp:nvSpPr>
      <dsp:spPr>
        <a:xfrm rot="10800000">
          <a:off x="0" y="499846"/>
          <a:ext cx="11527991" cy="503264"/>
        </a:xfrm>
        <a:prstGeom prst="upArrowCallout">
          <a:avLst/>
        </a:prstGeom>
        <a:gradFill rotWithShape="1">
          <a:gsLst>
            <a:gs pos="0">
              <a:schemeClr val="accent1">
                <a:tint val="65000"/>
                <a:shade val="92000"/>
                <a:satMod val="130000"/>
              </a:schemeClr>
            </a:gs>
            <a:gs pos="45000">
              <a:schemeClr val="accent1">
                <a:tint val="60000"/>
                <a:shade val="99000"/>
                <a:satMod val="120000"/>
              </a:schemeClr>
            </a:gs>
            <a:gs pos="100000">
              <a:schemeClr val="accent1">
                <a:tint val="55000"/>
                <a:satMod val="140000"/>
              </a:schemeClr>
            </a:gs>
          </a:gsLst>
          <a:path path="circle">
            <a:fillToRect l="100000" t="100000" r="100000" b="100000"/>
          </a:path>
        </a:gradFill>
        <a:ln w="127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uk-UA" sz="2400" kern="1200" dirty="0"/>
            <a:t>2.</a:t>
          </a:r>
          <a:r>
            <a:rPr lang="de-DE" sz="2400" kern="1200" dirty="0"/>
            <a:t> </a:t>
          </a:r>
          <a:r>
            <a:rPr lang="de-DE" sz="2400" kern="1200" dirty="0" err="1"/>
            <a:t>Grinding</a:t>
          </a:r>
          <a:r>
            <a:rPr lang="de-DE" sz="2400" kern="1200" dirty="0"/>
            <a:t> </a:t>
          </a:r>
          <a:r>
            <a:rPr lang="de-DE" sz="2400" kern="1200" dirty="0" err="1"/>
            <a:t>of</a:t>
          </a:r>
          <a:r>
            <a:rPr lang="de-DE" sz="2400" kern="1200" dirty="0"/>
            <a:t> </a:t>
          </a:r>
          <a:r>
            <a:rPr lang="de-DE" sz="2400" kern="1200" dirty="0" err="1"/>
            <a:t>raw</a:t>
          </a:r>
          <a:r>
            <a:rPr lang="de-DE" sz="2400" kern="1200" dirty="0"/>
            <a:t> </a:t>
          </a:r>
          <a:r>
            <a:rPr lang="de-DE" sz="2400" kern="1200" dirty="0" err="1"/>
            <a:t>materials</a:t>
          </a:r>
          <a:endParaRPr lang="ru-RU" sz="2400" kern="1200" dirty="0"/>
        </a:p>
      </dsp:txBody>
      <dsp:txXfrm rot="10800000">
        <a:off x="0" y="499846"/>
        <a:ext cx="11527991" cy="327006"/>
      </dsp:txXfrm>
    </dsp:sp>
    <dsp:sp modelId="{F5367724-C6A0-497D-BC09-A5AB376DC1AB}">
      <dsp:nvSpPr>
        <dsp:cNvPr id="0" name=""/>
        <dsp:cNvSpPr/>
      </dsp:nvSpPr>
      <dsp:spPr>
        <a:xfrm rot="10800000">
          <a:off x="0" y="1490"/>
          <a:ext cx="11527991" cy="503264"/>
        </a:xfrm>
        <a:prstGeom prst="upArrowCallout">
          <a:avLst/>
        </a:prstGeom>
        <a:gradFill rotWithShape="1">
          <a:gsLst>
            <a:gs pos="0">
              <a:schemeClr val="accent1">
                <a:tint val="65000"/>
                <a:shade val="92000"/>
                <a:satMod val="130000"/>
              </a:schemeClr>
            </a:gs>
            <a:gs pos="45000">
              <a:schemeClr val="accent1">
                <a:tint val="60000"/>
                <a:shade val="99000"/>
                <a:satMod val="120000"/>
              </a:schemeClr>
            </a:gs>
            <a:gs pos="100000">
              <a:schemeClr val="accent1">
                <a:tint val="55000"/>
                <a:satMod val="140000"/>
              </a:schemeClr>
            </a:gs>
          </a:gsLst>
          <a:path path="circle">
            <a:fillToRect l="100000" t="100000" r="100000" b="100000"/>
          </a:path>
        </a:gradFill>
        <a:ln w="127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de-DE" sz="2400" kern="1200" dirty="0"/>
            <a:t>1. </a:t>
          </a:r>
          <a:r>
            <a:rPr lang="de-DE" sz="2400" kern="1200" dirty="0" err="1"/>
            <a:t>Fresh</a:t>
          </a:r>
          <a:r>
            <a:rPr lang="de-DE" sz="2400" kern="1200" dirty="0"/>
            <a:t> MPM</a:t>
          </a:r>
          <a:endParaRPr lang="ru-RU" sz="2400" kern="1200" dirty="0"/>
        </a:p>
      </dsp:txBody>
      <dsp:txXfrm rot="10800000">
        <a:off x="0" y="1490"/>
        <a:ext cx="11527991" cy="3270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FBFE5A-1C02-4B46-8AA7-2E4733C438AD}">
      <dsp:nvSpPr>
        <dsp:cNvPr id="0" name=""/>
        <dsp:cNvSpPr/>
      </dsp:nvSpPr>
      <dsp:spPr>
        <a:xfrm>
          <a:off x="4267" y="4372"/>
          <a:ext cx="8730608" cy="518559"/>
        </a:xfrm>
        <a:prstGeom prst="roundRect">
          <a:avLst>
            <a:gd name="adj" fmla="val 10000"/>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a:t>Simultaneously with determining the amount of juice in the plant crushed into a pulp plant is weighed.</a:t>
          </a:r>
          <a:endParaRPr lang="ru-RU" sz="1600" kern="1200" dirty="0"/>
        </a:p>
      </dsp:txBody>
      <dsp:txXfrm>
        <a:off x="19455" y="19560"/>
        <a:ext cx="8700232" cy="488183"/>
      </dsp:txXfrm>
    </dsp:sp>
    <dsp:sp modelId="{1DE786E8-DCC9-4B17-B4E8-60FB29B25A48}">
      <dsp:nvSpPr>
        <dsp:cNvPr id="0" name=""/>
        <dsp:cNvSpPr/>
      </dsp:nvSpPr>
      <dsp:spPr>
        <a:xfrm rot="5400000">
          <a:off x="4272342" y="535895"/>
          <a:ext cx="194459" cy="2333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ru-RU" sz="900" kern="1200"/>
        </a:p>
      </dsp:txBody>
      <dsp:txXfrm rot="-5400000">
        <a:off x="4299566" y="555341"/>
        <a:ext cx="140011" cy="136121"/>
      </dsp:txXfrm>
    </dsp:sp>
    <dsp:sp modelId="{465EABE6-EF49-4919-83A4-0E9E42C9573A}">
      <dsp:nvSpPr>
        <dsp:cNvPr id="0" name=""/>
        <dsp:cNvSpPr/>
      </dsp:nvSpPr>
      <dsp:spPr>
        <a:xfrm>
          <a:off x="4267" y="782211"/>
          <a:ext cx="8730608" cy="518559"/>
        </a:xfrm>
        <a:prstGeom prst="roundRect">
          <a:avLst>
            <a:gd name="adj" fmla="val 10000"/>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a:t>Take half the amount of 90% ethyl alcohol by weight of the plant, moisten the crushed part of the plant with it so that it turns into a thick slurry.</a:t>
          </a:r>
          <a:endParaRPr lang="ru-RU" sz="1600" kern="1200" dirty="0"/>
        </a:p>
      </dsp:txBody>
      <dsp:txXfrm>
        <a:off x="19455" y="797399"/>
        <a:ext cx="8700232" cy="488183"/>
      </dsp:txXfrm>
    </dsp:sp>
    <dsp:sp modelId="{0B0E6547-A294-495A-95B0-B3633F8195EF}">
      <dsp:nvSpPr>
        <dsp:cNvPr id="0" name=""/>
        <dsp:cNvSpPr/>
      </dsp:nvSpPr>
      <dsp:spPr>
        <a:xfrm rot="5400000">
          <a:off x="4272342" y="1313734"/>
          <a:ext cx="194459" cy="2333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ru-RU" sz="900" kern="1200"/>
        </a:p>
      </dsp:txBody>
      <dsp:txXfrm rot="-5400000">
        <a:off x="4299566" y="1333180"/>
        <a:ext cx="140011" cy="136121"/>
      </dsp:txXfrm>
    </dsp:sp>
    <dsp:sp modelId="{61703EC9-57FC-4E73-9AA4-43165563E908}">
      <dsp:nvSpPr>
        <dsp:cNvPr id="0" name=""/>
        <dsp:cNvSpPr/>
      </dsp:nvSpPr>
      <dsp:spPr>
        <a:xfrm>
          <a:off x="4267" y="1560050"/>
          <a:ext cx="8730608" cy="518559"/>
        </a:xfrm>
        <a:prstGeom prst="roundRect">
          <a:avLst>
            <a:gd name="adj" fmla="val 10000"/>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a:t>After determining the juice content, add the same amount of 90% ethyl alcohol so that its weight is equal to the amount of juice in the plant.</a:t>
          </a:r>
          <a:endParaRPr lang="ru-RU" sz="1600" kern="1200" dirty="0"/>
        </a:p>
      </dsp:txBody>
      <dsp:txXfrm>
        <a:off x="19455" y="1575238"/>
        <a:ext cx="8700232" cy="488183"/>
      </dsp:txXfrm>
    </dsp:sp>
    <dsp:sp modelId="{2F5B5855-3BC8-4483-A178-9F6419849BE7}">
      <dsp:nvSpPr>
        <dsp:cNvPr id="0" name=""/>
        <dsp:cNvSpPr/>
      </dsp:nvSpPr>
      <dsp:spPr>
        <a:xfrm rot="5400000">
          <a:off x="4272342" y="2091573"/>
          <a:ext cx="194459" cy="2333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ru-RU" sz="900" kern="1200"/>
        </a:p>
      </dsp:txBody>
      <dsp:txXfrm rot="-5400000">
        <a:off x="4299566" y="2111019"/>
        <a:ext cx="140011" cy="136121"/>
      </dsp:txXfrm>
    </dsp:sp>
    <dsp:sp modelId="{D69B8938-1786-45AF-A82A-67CCE90A7CA0}">
      <dsp:nvSpPr>
        <dsp:cNvPr id="0" name=""/>
        <dsp:cNvSpPr/>
      </dsp:nvSpPr>
      <dsp:spPr>
        <a:xfrm>
          <a:off x="4267" y="2337889"/>
          <a:ext cx="8730608" cy="518559"/>
        </a:xfrm>
        <a:prstGeom prst="roundRect">
          <a:avLst>
            <a:gd name="adj" fmla="val 10000"/>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a:t>The resulting mass is thoroughly mixed and left for 8-14 days for maceration.</a:t>
          </a:r>
          <a:endParaRPr lang="ru-RU" sz="1600" kern="1200" dirty="0"/>
        </a:p>
      </dsp:txBody>
      <dsp:txXfrm>
        <a:off x="19455" y="2353077"/>
        <a:ext cx="8700232" cy="488183"/>
      </dsp:txXfrm>
    </dsp:sp>
    <dsp:sp modelId="{C57BBE27-2174-4472-853F-EA8FC89AB63E}">
      <dsp:nvSpPr>
        <dsp:cNvPr id="0" name=""/>
        <dsp:cNvSpPr/>
      </dsp:nvSpPr>
      <dsp:spPr>
        <a:xfrm rot="5400000">
          <a:off x="4272342" y="2869412"/>
          <a:ext cx="194459" cy="2333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ru-RU" sz="900" kern="1200"/>
        </a:p>
      </dsp:txBody>
      <dsp:txXfrm rot="-5400000">
        <a:off x="4299566" y="2888858"/>
        <a:ext cx="140011" cy="136121"/>
      </dsp:txXfrm>
    </dsp:sp>
    <dsp:sp modelId="{F7B1CA7C-9206-4EF9-A4DC-56D0C532A5FF}">
      <dsp:nvSpPr>
        <dsp:cNvPr id="0" name=""/>
        <dsp:cNvSpPr/>
      </dsp:nvSpPr>
      <dsp:spPr>
        <a:xfrm>
          <a:off x="4267" y="3115728"/>
          <a:ext cx="8730608" cy="518559"/>
        </a:xfrm>
        <a:prstGeom prst="roundRect">
          <a:avLst>
            <a:gd name="adj" fmla="val 10000"/>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a:t>The liquids are drained and the mass is squeezed out with a press.</a:t>
          </a:r>
          <a:endParaRPr lang="ru-RU" sz="1600" kern="1200" dirty="0"/>
        </a:p>
      </dsp:txBody>
      <dsp:txXfrm>
        <a:off x="19455" y="3130916"/>
        <a:ext cx="8700232" cy="488183"/>
      </dsp:txXfrm>
    </dsp:sp>
    <dsp:sp modelId="{83D85A70-D390-42DD-B896-DA0D0C67CF11}">
      <dsp:nvSpPr>
        <dsp:cNvPr id="0" name=""/>
        <dsp:cNvSpPr/>
      </dsp:nvSpPr>
      <dsp:spPr>
        <a:xfrm rot="5400000">
          <a:off x="4272342" y="3647251"/>
          <a:ext cx="194459" cy="2333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ru-RU" sz="900" kern="1200"/>
        </a:p>
      </dsp:txBody>
      <dsp:txXfrm rot="-5400000">
        <a:off x="4299566" y="3666697"/>
        <a:ext cx="140011" cy="136121"/>
      </dsp:txXfrm>
    </dsp:sp>
    <dsp:sp modelId="{D46BC6C0-5A11-4174-807B-0CE6CCE0A333}">
      <dsp:nvSpPr>
        <dsp:cNvPr id="0" name=""/>
        <dsp:cNvSpPr/>
      </dsp:nvSpPr>
      <dsp:spPr>
        <a:xfrm>
          <a:off x="4267" y="3893567"/>
          <a:ext cx="8730608" cy="518559"/>
        </a:xfrm>
        <a:prstGeom prst="roundRect">
          <a:avLst>
            <a:gd name="adj" fmla="val 10000"/>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a:t>The two liquids are mixed and placed in a cool place, then filtered.</a:t>
          </a:r>
          <a:endParaRPr lang="ru-RU" sz="1600" kern="1200" dirty="0"/>
        </a:p>
      </dsp:txBody>
      <dsp:txXfrm>
        <a:off x="19455" y="3908755"/>
        <a:ext cx="8700232" cy="488183"/>
      </dsp:txXfrm>
    </dsp:sp>
    <dsp:sp modelId="{354AC46A-FE4D-4233-A261-D1FF34E17103}">
      <dsp:nvSpPr>
        <dsp:cNvPr id="0" name=""/>
        <dsp:cNvSpPr/>
      </dsp:nvSpPr>
      <dsp:spPr>
        <a:xfrm rot="5400000">
          <a:off x="4272342" y="4425090"/>
          <a:ext cx="194459" cy="2333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ru-RU" sz="900" kern="1200"/>
        </a:p>
      </dsp:txBody>
      <dsp:txXfrm rot="-5400000">
        <a:off x="4299566" y="4444536"/>
        <a:ext cx="140011" cy="136121"/>
      </dsp:txXfrm>
    </dsp:sp>
    <dsp:sp modelId="{0B218A63-408C-4604-BFB3-624D61983137}">
      <dsp:nvSpPr>
        <dsp:cNvPr id="0" name=""/>
        <dsp:cNvSpPr/>
      </dsp:nvSpPr>
      <dsp:spPr>
        <a:xfrm>
          <a:off x="4267" y="4671406"/>
          <a:ext cx="8730608" cy="518559"/>
        </a:xfrm>
        <a:prstGeom prst="roundRect">
          <a:avLst>
            <a:gd name="adj" fmla="val 10000"/>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a:t>The essence obtained after filtration should be transparent.</a:t>
          </a:r>
          <a:endParaRPr lang="ru-RU" sz="1600" kern="1200" dirty="0"/>
        </a:p>
      </dsp:txBody>
      <dsp:txXfrm>
        <a:off x="19455" y="4686594"/>
        <a:ext cx="8700232" cy="488183"/>
      </dsp:txXfrm>
    </dsp:sp>
    <dsp:sp modelId="{C969B270-99EA-4434-A7E3-FEBFDC7B71E5}">
      <dsp:nvSpPr>
        <dsp:cNvPr id="0" name=""/>
        <dsp:cNvSpPr/>
      </dsp:nvSpPr>
      <dsp:spPr>
        <a:xfrm rot="5400000">
          <a:off x="4272342" y="5202929"/>
          <a:ext cx="194459" cy="2333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ru-RU" sz="900" kern="1200"/>
        </a:p>
      </dsp:txBody>
      <dsp:txXfrm rot="-5400000">
        <a:off x="4299566" y="5222375"/>
        <a:ext cx="140011" cy="136121"/>
      </dsp:txXfrm>
    </dsp:sp>
    <dsp:sp modelId="{518FE926-7049-4988-B1C6-B193EA95DAA6}">
      <dsp:nvSpPr>
        <dsp:cNvPr id="0" name=""/>
        <dsp:cNvSpPr/>
      </dsp:nvSpPr>
      <dsp:spPr>
        <a:xfrm>
          <a:off x="4267" y="5449245"/>
          <a:ext cx="8730608" cy="518559"/>
        </a:xfrm>
        <a:prstGeom prst="roundRect">
          <a:avLst>
            <a:gd name="adj" fmla="val 10000"/>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a:t>Thus, the content of medicinal substance in the essence prepared according to § 3 is equal to 1: 3</a:t>
          </a:r>
          <a:endParaRPr lang="ru-RU" sz="1600" b="1" u="sng" kern="1200" dirty="0"/>
        </a:p>
      </dsp:txBody>
      <dsp:txXfrm>
        <a:off x="19455" y="5464433"/>
        <a:ext cx="8700232" cy="488183"/>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uk-UA"/>
              <a:t>Зразок заголовка</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3417D3BA-D203-4A80-99DA-C1685A25C345}"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5E8CD83-9AA6-4AAB-94E1-FBA765361501}" type="slidenum">
              <a:rPr lang="uk-UA" smtClean="0"/>
              <a:t>‹#›</a:t>
            </a:fld>
            <a:endParaRPr lang="uk-U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7176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Зразок заголовка</a:t>
            </a:r>
            <a:endParaRPr lang="en-US" dirty="0"/>
          </a:p>
        </p:txBody>
      </p:sp>
      <p:sp>
        <p:nvSpPr>
          <p:cNvPr id="3" name="Content Placeholder 2"/>
          <p:cNvSpPr>
            <a:spLocks noGrp="1"/>
          </p:cNvSpPr>
          <p:nvPr>
            <p:ph idx="1"/>
          </p:nvPr>
        </p:nvSpPr>
        <p:spPr/>
        <p:txBody>
          <a:body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3417D3BA-D203-4A80-99DA-C1685A25C345}"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5E8CD83-9AA6-4AAB-94E1-FBA765361501}" type="slidenum">
              <a:rPr lang="uk-UA" smtClean="0"/>
              <a:t>‹#›</a:t>
            </a:fld>
            <a:endParaRPr lang="uk-UA"/>
          </a:p>
        </p:txBody>
      </p:sp>
    </p:spTree>
    <p:extLst>
      <p:ext uri="{BB962C8B-B14F-4D97-AF65-F5344CB8AC3E}">
        <p14:creationId xmlns:p14="http://schemas.microsoft.com/office/powerpoint/2010/main" val="2634894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озділу">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uk-UA"/>
              <a:t>Зразок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Редагувати стиль зразка тексту</a:t>
            </a:r>
          </a:p>
        </p:txBody>
      </p:sp>
      <p:sp>
        <p:nvSpPr>
          <p:cNvPr id="4" name="Date Placeholder 3"/>
          <p:cNvSpPr>
            <a:spLocks noGrp="1"/>
          </p:cNvSpPr>
          <p:nvPr>
            <p:ph type="dt" sz="half" idx="10"/>
          </p:nvPr>
        </p:nvSpPr>
        <p:spPr/>
        <p:txBody>
          <a:bodyPr/>
          <a:lstStyle/>
          <a:p>
            <a:fld id="{3417D3BA-D203-4A80-99DA-C1685A25C345}"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5E8CD83-9AA6-4AAB-94E1-FBA765361501}" type="slidenum">
              <a:rPr lang="uk-UA" smtClean="0"/>
              <a:t>‹#›</a:t>
            </a:fld>
            <a:endParaRPr lang="uk-U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9082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uk-UA"/>
              <a:t>Зразок заголовка</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3417D3BA-D203-4A80-99DA-C1685A25C345}" type="datetimeFigureOut">
              <a:rPr lang="uk-UA" smtClean="0"/>
              <a:t>27.02.2024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A5E8CD83-9AA6-4AAB-94E1-FBA765361501}" type="slidenum">
              <a:rPr lang="uk-UA" smtClean="0"/>
              <a:t>‹#›</a:t>
            </a:fld>
            <a:endParaRPr lang="uk-UA"/>
          </a:p>
        </p:txBody>
      </p:sp>
    </p:spTree>
    <p:extLst>
      <p:ext uri="{BB962C8B-B14F-4D97-AF65-F5344CB8AC3E}">
        <p14:creationId xmlns:p14="http://schemas.microsoft.com/office/powerpoint/2010/main" val="1216478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uk-UA"/>
              <a:t>Зразок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Редагувати стиль зразка тексту</a:t>
            </a:r>
          </a:p>
        </p:txBody>
      </p:sp>
      <p:sp>
        <p:nvSpPr>
          <p:cNvPr id="4" name="Content Placeholder 3"/>
          <p:cNvSpPr>
            <a:spLocks noGrp="1"/>
          </p:cNvSpPr>
          <p:nvPr>
            <p:ph sz="half" idx="2"/>
          </p:nvPr>
        </p:nvSpPr>
        <p:spPr>
          <a:xfrm>
            <a:off x="1097280" y="2582334"/>
            <a:ext cx="4937760" cy="3378200"/>
          </a:xfrm>
        </p:spPr>
        <p:txBody>
          <a:body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Редагувати стиль зразка тексту</a:t>
            </a:r>
          </a:p>
        </p:txBody>
      </p:sp>
      <p:sp>
        <p:nvSpPr>
          <p:cNvPr id="6" name="Content Placeholder 5"/>
          <p:cNvSpPr>
            <a:spLocks noGrp="1"/>
          </p:cNvSpPr>
          <p:nvPr>
            <p:ph sz="quarter" idx="4"/>
          </p:nvPr>
        </p:nvSpPr>
        <p:spPr>
          <a:xfrm>
            <a:off x="6217920" y="2582334"/>
            <a:ext cx="4937760" cy="3378200"/>
          </a:xfrm>
        </p:spPr>
        <p:txBody>
          <a:body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3417D3BA-D203-4A80-99DA-C1685A25C345}" type="datetimeFigureOut">
              <a:rPr lang="uk-UA" smtClean="0"/>
              <a:t>27.02.2024</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A5E8CD83-9AA6-4AAB-94E1-FBA765361501}" type="slidenum">
              <a:rPr lang="uk-UA" smtClean="0"/>
              <a:t>‹#›</a:t>
            </a:fld>
            <a:endParaRPr lang="uk-UA"/>
          </a:p>
        </p:txBody>
      </p:sp>
    </p:spTree>
    <p:extLst>
      <p:ext uri="{BB962C8B-B14F-4D97-AF65-F5344CB8AC3E}">
        <p14:creationId xmlns:p14="http://schemas.microsoft.com/office/powerpoint/2010/main" val="455129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Зразок заголовка</a:t>
            </a:r>
            <a:endParaRPr lang="en-US" dirty="0"/>
          </a:p>
        </p:txBody>
      </p:sp>
      <p:sp>
        <p:nvSpPr>
          <p:cNvPr id="3" name="Date Placeholder 2"/>
          <p:cNvSpPr>
            <a:spLocks noGrp="1"/>
          </p:cNvSpPr>
          <p:nvPr>
            <p:ph type="dt" sz="half" idx="10"/>
          </p:nvPr>
        </p:nvSpPr>
        <p:spPr/>
        <p:txBody>
          <a:bodyPr/>
          <a:lstStyle/>
          <a:p>
            <a:fld id="{3417D3BA-D203-4A80-99DA-C1685A25C345}" type="datetimeFigureOut">
              <a:rPr lang="uk-UA" smtClean="0"/>
              <a:t>27.02.2024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A5E8CD83-9AA6-4AAB-94E1-FBA765361501}" type="slidenum">
              <a:rPr lang="uk-UA" smtClean="0"/>
              <a:t>‹#›</a:t>
            </a:fld>
            <a:endParaRPr lang="uk-UA"/>
          </a:p>
        </p:txBody>
      </p:sp>
    </p:spTree>
    <p:extLst>
      <p:ext uri="{BB962C8B-B14F-4D97-AF65-F5344CB8AC3E}">
        <p14:creationId xmlns:p14="http://schemas.microsoft.com/office/powerpoint/2010/main" val="3848487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и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417D3BA-D203-4A80-99DA-C1685A25C345}" type="datetimeFigureOut">
              <a:rPr lang="uk-UA" smtClean="0"/>
              <a:t>27.02.2024</a:t>
            </a:fld>
            <a:endParaRPr lang="uk-UA"/>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uk-UA"/>
          </a:p>
        </p:txBody>
      </p:sp>
      <p:sp>
        <p:nvSpPr>
          <p:cNvPr id="9" name="Slide Number Placeholder 8"/>
          <p:cNvSpPr>
            <a:spLocks noGrp="1"/>
          </p:cNvSpPr>
          <p:nvPr>
            <p:ph type="sldNum" sz="quarter" idx="12"/>
          </p:nvPr>
        </p:nvSpPr>
        <p:spPr/>
        <p:txBody>
          <a:bodyPr/>
          <a:lstStyle/>
          <a:p>
            <a:fld id="{A5E8CD83-9AA6-4AAB-94E1-FBA765361501}" type="slidenum">
              <a:rPr lang="uk-UA" smtClean="0"/>
              <a:t>‹#›</a:t>
            </a:fld>
            <a:endParaRPr lang="uk-UA"/>
          </a:p>
        </p:txBody>
      </p:sp>
    </p:spTree>
    <p:extLst>
      <p:ext uri="{BB962C8B-B14F-4D97-AF65-F5344CB8AC3E}">
        <p14:creationId xmlns:p14="http://schemas.microsoft.com/office/powerpoint/2010/main" val="3535592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Вміст із підписом">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uk-UA"/>
              <a:t>Зразок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Редагувати стиль зразка тексту</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417D3BA-D203-4A80-99DA-C1685A25C345}" type="datetimeFigureOut">
              <a:rPr lang="uk-UA" smtClean="0"/>
              <a:t>27.02.2024</a:t>
            </a:fld>
            <a:endParaRPr lang="uk-UA"/>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uk-UA"/>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5E8CD83-9AA6-4AAB-94E1-FBA765361501}" type="slidenum">
              <a:rPr lang="uk-UA" smtClean="0"/>
              <a:t>‹#›</a:t>
            </a:fld>
            <a:endParaRPr lang="uk-UA"/>
          </a:p>
        </p:txBody>
      </p:sp>
    </p:spTree>
    <p:extLst>
      <p:ext uri="{BB962C8B-B14F-4D97-AF65-F5344CB8AC3E}">
        <p14:creationId xmlns:p14="http://schemas.microsoft.com/office/powerpoint/2010/main" val="367891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Зображення з підписом">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uk-UA"/>
              <a:t>Зразок заголовка</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Редагувати стиль зразка тексту</a:t>
            </a:r>
          </a:p>
        </p:txBody>
      </p:sp>
      <p:sp>
        <p:nvSpPr>
          <p:cNvPr id="5" name="Date Placeholder 4"/>
          <p:cNvSpPr>
            <a:spLocks noGrp="1"/>
          </p:cNvSpPr>
          <p:nvPr>
            <p:ph type="dt" sz="half" idx="10"/>
          </p:nvPr>
        </p:nvSpPr>
        <p:spPr/>
        <p:txBody>
          <a:bodyPr/>
          <a:lstStyle/>
          <a:p>
            <a:fld id="{3417D3BA-D203-4A80-99DA-C1685A25C345}" type="datetimeFigureOut">
              <a:rPr lang="uk-UA" smtClean="0"/>
              <a:t>27.02.2024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A5E8CD83-9AA6-4AAB-94E1-FBA765361501}" type="slidenum">
              <a:rPr lang="uk-UA" smtClean="0"/>
              <a:t>‹#›</a:t>
            </a:fld>
            <a:endParaRPr lang="uk-UA"/>
          </a:p>
        </p:txBody>
      </p:sp>
    </p:spTree>
    <p:extLst>
      <p:ext uri="{BB962C8B-B14F-4D97-AF65-F5344CB8AC3E}">
        <p14:creationId xmlns:p14="http://schemas.microsoft.com/office/powerpoint/2010/main" val="966878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Зразок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3417D3BA-D203-4A80-99DA-C1685A25C345}"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5E8CD83-9AA6-4AAB-94E1-FBA765361501}" type="slidenum">
              <a:rPr lang="uk-UA" smtClean="0"/>
              <a:t>‹#›</a:t>
            </a:fld>
            <a:endParaRPr lang="uk-UA"/>
          </a:p>
        </p:txBody>
      </p:sp>
    </p:spTree>
    <p:extLst>
      <p:ext uri="{BB962C8B-B14F-4D97-AF65-F5344CB8AC3E}">
        <p14:creationId xmlns:p14="http://schemas.microsoft.com/office/powerpoint/2010/main" val="1108485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ий заголовок і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uk-UA"/>
              <a:t>Зразок заголовка</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3417D3BA-D203-4A80-99DA-C1685A25C345}"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5E8CD83-9AA6-4AAB-94E1-FBA765361501}" type="slidenum">
              <a:rPr lang="uk-UA" smtClean="0"/>
              <a:t>‹#›</a:t>
            </a:fld>
            <a:endParaRPr lang="uk-UA"/>
          </a:p>
        </p:txBody>
      </p:sp>
    </p:spTree>
    <p:extLst>
      <p:ext uri="{BB962C8B-B14F-4D97-AF65-F5344CB8AC3E}">
        <p14:creationId xmlns:p14="http://schemas.microsoft.com/office/powerpoint/2010/main" val="2729238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uk-UA"/>
              <a:t>Зразок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417D3BA-D203-4A80-99DA-C1685A25C345}" type="datetimeFigureOut">
              <a:rPr lang="uk-UA" smtClean="0"/>
              <a:t>27.02.2024</a:t>
            </a:fld>
            <a:endParaRPr lang="uk-UA"/>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uk-UA"/>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5E8CD83-9AA6-4AAB-94E1-FBA765361501}" type="slidenum">
              <a:rPr lang="uk-UA" smtClean="0"/>
              <a:t>‹#›</a:t>
            </a:fld>
            <a:endParaRPr lang="uk-UA"/>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406968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Гомеопатія: що це таке і чим гомеопатія може бути небезпечн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097280" y="220343"/>
            <a:ext cx="9426264" cy="156966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3200" b="1" dirty="0">
                <a:solidFill>
                  <a:schemeClr val="accent1">
                    <a:lumMod val="50000"/>
                  </a:schemeClr>
                </a:solidFill>
              </a:rPr>
              <a:t>ODESSA NATIONAL MEDICAL UNIVERSITY</a:t>
            </a:r>
          </a:p>
          <a:p>
            <a:pPr algn="ctr"/>
            <a:r>
              <a:rPr lang="en-US" sz="3200" cap="all" dirty="0">
                <a:solidFill>
                  <a:schemeClr val="accent1">
                    <a:lumMod val="50000"/>
                  </a:schemeClr>
                </a:solidFill>
              </a:rPr>
              <a:t>DEPARTMENT OF </a:t>
            </a:r>
            <a:r>
              <a:rPr lang="en-US" sz="3200" cap="all" dirty="0" smtClean="0">
                <a:solidFill>
                  <a:schemeClr val="accent1">
                    <a:lumMod val="50000"/>
                  </a:schemeClr>
                </a:solidFill>
              </a:rPr>
              <a:t>PHARMACEUTICAL CHEMISTRY AND DRUGs TECHNOLOGY</a:t>
            </a:r>
            <a:endParaRPr lang="ru-RU" sz="3200" cap="all" dirty="0" smtClean="0">
              <a:solidFill>
                <a:schemeClr val="accent1">
                  <a:lumMod val="50000"/>
                </a:schemeClr>
              </a:solidFill>
            </a:endParaRPr>
          </a:p>
        </p:txBody>
      </p:sp>
      <p:pic>
        <p:nvPicPr>
          <p:cNvPr id="6" name="Picture 2" descr="https://onmedu.edu.ua/wp-content/themes/medun/img/logos/logo-defaul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79747" y="147306"/>
            <a:ext cx="1485900" cy="1943101"/>
          </a:xfrm>
          <a:prstGeom prst="rect">
            <a:avLst/>
          </a:prstGeom>
          <a:noFill/>
          <a:extLst>
            <a:ext uri="{909E8E84-426E-40DD-AFC4-6F175D3DCCD1}">
              <a14:hiddenFill xmlns:a14="http://schemas.microsoft.com/office/drawing/2010/main">
                <a:solidFill>
                  <a:srgbClr val="FFFFFF"/>
                </a:solidFill>
              </a14:hiddenFill>
            </a:ext>
          </a:extLst>
        </p:spPr>
      </p:pic>
      <p:sp>
        <p:nvSpPr>
          <p:cNvPr id="7" name="Заголовок 1"/>
          <p:cNvSpPr>
            <a:spLocks noGrp="1"/>
          </p:cNvSpPr>
          <p:nvPr>
            <p:ph type="ctrTitle"/>
          </p:nvPr>
        </p:nvSpPr>
        <p:spPr>
          <a:xfrm>
            <a:off x="1097280" y="2412860"/>
            <a:ext cx="9570720" cy="124991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en-US" sz="4400" dirty="0"/>
              <a:t>Preparation of homeopathic mother tinctures according to </a:t>
            </a:r>
            <a:r>
              <a:rPr lang="en-US" sz="4400" dirty="0" err="1"/>
              <a:t>SPhU</a:t>
            </a:r>
            <a:r>
              <a:rPr lang="en-US" sz="4400" dirty="0"/>
              <a:t> and control of their quality.</a:t>
            </a:r>
            <a:endParaRPr lang="uk-UA" sz="4400" dirty="0">
              <a:solidFill>
                <a:schemeClr val="tx1"/>
              </a:solidFill>
            </a:endParaRPr>
          </a:p>
        </p:txBody>
      </p:sp>
      <p:sp>
        <p:nvSpPr>
          <p:cNvPr id="8" name="Прямоугольник 6"/>
          <p:cNvSpPr/>
          <p:nvPr/>
        </p:nvSpPr>
        <p:spPr>
          <a:xfrm>
            <a:off x="3897067" y="3932401"/>
            <a:ext cx="3826689" cy="523220"/>
          </a:xfrm>
          <a:prstGeom prst="rect">
            <a:avLst/>
          </a:prstGeom>
        </p:spPr>
        <p:style>
          <a:lnRef idx="2">
            <a:schemeClr val="accent4"/>
          </a:lnRef>
          <a:fillRef idx="1">
            <a:schemeClr val="lt1"/>
          </a:fillRef>
          <a:effectRef idx="0">
            <a:schemeClr val="accent4"/>
          </a:effectRef>
          <a:fontRef idx="minor">
            <a:schemeClr val="dk1"/>
          </a:fontRef>
        </p:style>
        <p:txBody>
          <a:bodyPr wrap="none">
            <a:spAutoFit/>
          </a:bodyPr>
          <a:lstStyle/>
          <a:p>
            <a:r>
              <a:rPr lang="en-US" sz="2800" dirty="0"/>
              <a:t>Discipline</a:t>
            </a:r>
            <a:r>
              <a:rPr lang="uk-UA" sz="2800" dirty="0"/>
              <a:t>:</a:t>
            </a:r>
            <a:r>
              <a:rPr lang="en-US" sz="2800" dirty="0"/>
              <a:t> </a:t>
            </a:r>
            <a:r>
              <a:rPr lang="en-US" sz="2800" b="1" dirty="0"/>
              <a:t>Homeopathy</a:t>
            </a:r>
            <a:endParaRPr lang="uk-UA" sz="2800" b="1" dirty="0"/>
          </a:p>
        </p:txBody>
      </p:sp>
      <p:sp>
        <p:nvSpPr>
          <p:cNvPr id="9" name="TextBox 8"/>
          <p:cNvSpPr txBox="1"/>
          <p:nvPr/>
        </p:nvSpPr>
        <p:spPr>
          <a:xfrm>
            <a:off x="9477795" y="4625215"/>
            <a:ext cx="1942840" cy="461665"/>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en-US" sz="2400" smtClean="0"/>
              <a:t>doc</a:t>
            </a:r>
            <a:r>
              <a:rPr lang="en-US" sz="2400" dirty="0"/>
              <a:t>. </a:t>
            </a:r>
            <a:r>
              <a:rPr lang="en-US" sz="2400" dirty="0" err="1"/>
              <a:t>Fizor</a:t>
            </a:r>
            <a:r>
              <a:rPr lang="en-US" sz="2400" dirty="0"/>
              <a:t> N.S.</a:t>
            </a:r>
          </a:p>
        </p:txBody>
      </p:sp>
    </p:spTree>
    <p:extLst>
      <p:ext uri="{BB962C8B-B14F-4D97-AF65-F5344CB8AC3E}">
        <p14:creationId xmlns:p14="http://schemas.microsoft.com/office/powerpoint/2010/main" val="4193452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763573"/>
            <a:ext cx="10058400" cy="851240"/>
          </a:xfrm>
        </p:spPr>
        <p:txBody>
          <a:bodyPr/>
          <a:lstStyle/>
          <a:p>
            <a:pPr algn="ctr"/>
            <a:r>
              <a:rPr lang="de-DE" b="1" dirty="0">
                <a:solidFill>
                  <a:srgbClr val="00B050"/>
                </a:solidFill>
              </a:rPr>
              <a:t>1. </a:t>
            </a:r>
            <a:r>
              <a:rPr lang="de-DE" b="1" dirty="0" err="1">
                <a:solidFill>
                  <a:srgbClr val="00B050"/>
                </a:solidFill>
              </a:rPr>
              <a:t>Introduction</a:t>
            </a:r>
            <a:endParaRPr lang="uk-UA" b="1" dirty="0">
              <a:solidFill>
                <a:srgbClr val="00B050"/>
              </a:solidFill>
            </a:endParaRPr>
          </a:p>
        </p:txBody>
      </p:sp>
      <p:sp>
        <p:nvSpPr>
          <p:cNvPr id="3" name="Місце для вмісту 2"/>
          <p:cNvSpPr>
            <a:spLocks noGrp="1"/>
          </p:cNvSpPr>
          <p:nvPr>
            <p:ph idx="1"/>
          </p:nvPr>
        </p:nvSpPr>
        <p:spPr>
          <a:xfrm>
            <a:off x="541097" y="1808027"/>
            <a:ext cx="11195273" cy="4023360"/>
          </a:xfrm>
        </p:spPr>
        <p:txBody>
          <a:bodyPr>
            <a:normAutofit/>
          </a:bodyPr>
          <a:lstStyle/>
          <a:p>
            <a:pPr marL="0" indent="358775" algn="just"/>
            <a:r>
              <a:rPr lang="en-US" sz="3000" b="1" i="1" dirty="0">
                <a:solidFill>
                  <a:srgbClr val="00B050"/>
                </a:solidFill>
              </a:rPr>
              <a:t>Homeopathy is:</a:t>
            </a:r>
            <a:r>
              <a:rPr lang="en-US" sz="3000" dirty="0">
                <a:solidFill>
                  <a:schemeClr val="tx1"/>
                </a:solidFill>
              </a:rPr>
              <a:t> individual regulatory therapy (a form of drug regulatory therapy) that stimulates and normalizes the body's defenses. Its purpose is to influence the processes of self-regulation of the body with the help of drugs selected strictly individually, taking into account the reactivity of the patient.</a:t>
            </a:r>
            <a:endParaRPr lang="uk-UA" sz="3000" dirty="0">
              <a:solidFill>
                <a:schemeClr val="tx1"/>
              </a:solidFill>
            </a:endParaRPr>
          </a:p>
        </p:txBody>
      </p:sp>
      <p:pic>
        <p:nvPicPr>
          <p:cNvPr id="1026" name="Picture 2" descr="https://o.remove.bg/downloads/2eb5a369-1bb8-42b6-af9d-475c1627eb0f/image-removebg-preview.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639" y="3733014"/>
            <a:ext cx="3947166" cy="2610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9552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Гален Клавди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89923" y="1614813"/>
            <a:ext cx="1931513" cy="2759304"/>
          </a:xfrm>
          <a:prstGeom prst="rect">
            <a:avLst/>
          </a:prstGeom>
          <a:noFill/>
          <a:extLst>
            <a:ext uri="{909E8E84-426E-40DD-AFC4-6F175D3DCCD1}">
              <a14:hiddenFill xmlns:a14="http://schemas.microsoft.com/office/drawing/2010/main">
                <a:solidFill>
                  <a:srgbClr val="FFFFFF"/>
                </a:solidFill>
              </a14:hiddenFill>
            </a:ext>
          </a:extLst>
        </p:spPr>
      </p:pic>
      <p:sp>
        <p:nvSpPr>
          <p:cNvPr id="3" name="Місце для вмісту 2"/>
          <p:cNvSpPr>
            <a:spLocks noGrp="1"/>
          </p:cNvSpPr>
          <p:nvPr>
            <p:ph idx="1"/>
          </p:nvPr>
        </p:nvSpPr>
        <p:spPr>
          <a:xfrm>
            <a:off x="272004" y="970961"/>
            <a:ext cx="8923876" cy="4845377"/>
          </a:xfrm>
        </p:spPr>
        <p:style>
          <a:lnRef idx="2">
            <a:schemeClr val="accent4"/>
          </a:lnRef>
          <a:fillRef idx="1">
            <a:schemeClr val="lt1"/>
          </a:fillRef>
          <a:effectRef idx="0">
            <a:schemeClr val="accent4"/>
          </a:effectRef>
          <a:fontRef idx="minor">
            <a:schemeClr val="dk1"/>
          </a:fontRef>
        </p:style>
        <p:txBody>
          <a:bodyPr>
            <a:noAutofit/>
          </a:bodyPr>
          <a:lstStyle/>
          <a:p>
            <a:pPr marL="0" indent="358775" algn="just">
              <a:buFont typeface="Wingdings" panose="05000000000000000000" pitchFamily="2" charset="2"/>
              <a:buChar char="§"/>
            </a:pPr>
            <a:r>
              <a:rPr lang="en-US" sz="2200" dirty="0">
                <a:solidFill>
                  <a:schemeClr val="tx1"/>
                </a:solidFill>
              </a:rPr>
              <a:t>The historical roots of homeopathy go back to antiquity. The first to begin the creation of scientific medicine was </a:t>
            </a:r>
            <a:r>
              <a:rPr lang="en-US" sz="2200" b="1" dirty="0">
                <a:solidFill>
                  <a:schemeClr val="tx1"/>
                </a:solidFill>
              </a:rPr>
              <a:t>Hippocrates </a:t>
            </a:r>
            <a:r>
              <a:rPr lang="en-US" sz="2200" dirty="0">
                <a:solidFill>
                  <a:schemeClr val="tx1"/>
                </a:solidFill>
              </a:rPr>
              <a:t>(460-375 ), who laid the foundations of clinical medicine and first formed the principles of treatment of "like </a:t>
            </a:r>
            <a:r>
              <a:rPr lang="en-US" sz="2200" dirty="0" err="1">
                <a:solidFill>
                  <a:schemeClr val="tx1"/>
                </a:solidFill>
              </a:rPr>
              <a:t>like</a:t>
            </a:r>
            <a:r>
              <a:rPr lang="en-US" sz="2200" dirty="0">
                <a:solidFill>
                  <a:schemeClr val="tx1"/>
                </a:solidFill>
              </a:rPr>
              <a:t>" and "opposite to opposite". </a:t>
            </a:r>
            <a:r>
              <a:rPr lang="en-US" sz="2200" i="1" dirty="0">
                <a:solidFill>
                  <a:schemeClr val="tx1"/>
                </a:solidFill>
              </a:rPr>
              <a:t>(Diarrhea, for example, could be treated by a substance that caused constipation, such as aluminum hydroxide.)</a:t>
            </a:r>
          </a:p>
          <a:p>
            <a:pPr marL="0" indent="358775" algn="just">
              <a:buFont typeface="Wingdings" panose="05000000000000000000" pitchFamily="2" charset="2"/>
              <a:buChar char="§"/>
            </a:pPr>
            <a:r>
              <a:rPr lang="en-US" sz="2200" dirty="0">
                <a:solidFill>
                  <a:schemeClr val="tx1"/>
                </a:solidFill>
              </a:rPr>
              <a:t>The famous Roman physician and naturalist </a:t>
            </a:r>
            <a:r>
              <a:rPr lang="en-US" sz="2200" b="1" dirty="0">
                <a:solidFill>
                  <a:schemeClr val="tx1"/>
                </a:solidFill>
              </a:rPr>
              <a:t>Galen</a:t>
            </a:r>
            <a:r>
              <a:rPr lang="en-US" sz="2200" dirty="0">
                <a:solidFill>
                  <a:schemeClr val="tx1"/>
                </a:solidFill>
              </a:rPr>
              <a:t> (131-200 gg.) proposed the use of extracts of various parts of plants, </a:t>
            </a:r>
            <a:r>
              <a:rPr lang="en-US" sz="2200" dirty="0" err="1">
                <a:solidFill>
                  <a:schemeClr val="tx1"/>
                </a:solidFill>
              </a:rPr>
              <a:t>ie</a:t>
            </a:r>
            <a:r>
              <a:rPr lang="en-US" sz="2200" dirty="0">
                <a:solidFill>
                  <a:schemeClr val="tx1"/>
                </a:solidFill>
              </a:rPr>
              <a:t> methods of preparation of tinctures, extracts, oils and alcohols, which are then used in both allopathic and homeopathic pharmacy. Galen based his treatment on the principle of opposites, divided the drugs according to the symptoms of diseases - painkillers, hypnotics, laxatives, etc.</a:t>
            </a:r>
          </a:p>
          <a:p>
            <a:pPr marL="0" indent="358775" algn="just">
              <a:buFont typeface="Wingdings" panose="05000000000000000000" pitchFamily="2" charset="2"/>
              <a:buChar char="§"/>
            </a:pPr>
            <a:r>
              <a:rPr lang="en-US" sz="2200" i="1" u="sng" dirty="0">
                <a:solidFill>
                  <a:schemeClr val="tx1"/>
                </a:solidFill>
              </a:rPr>
              <a:t>The founder of homeopathy, as an independent system of treatment in medicine, is rightly considered a German scientist </a:t>
            </a:r>
            <a:r>
              <a:rPr lang="en-US" sz="2200" dirty="0">
                <a:solidFill>
                  <a:schemeClr val="tx1"/>
                </a:solidFill>
              </a:rPr>
              <a:t>- </a:t>
            </a:r>
            <a:r>
              <a:rPr lang="en-US" sz="2200" b="1" dirty="0">
                <a:solidFill>
                  <a:schemeClr val="tx1"/>
                </a:solidFill>
              </a:rPr>
              <a:t>Friedrich Christian Samuel Hahnemann</a:t>
            </a:r>
            <a:r>
              <a:rPr lang="en-US" sz="2200" dirty="0">
                <a:solidFill>
                  <a:schemeClr val="tx1"/>
                </a:solidFill>
              </a:rPr>
              <a:t>.</a:t>
            </a:r>
            <a:endParaRPr lang="uk-UA" sz="2200" dirty="0">
              <a:solidFill>
                <a:schemeClr val="tx1"/>
              </a:solidFill>
            </a:endParaRPr>
          </a:p>
        </p:txBody>
      </p:sp>
      <p:sp>
        <p:nvSpPr>
          <p:cNvPr id="4" name="Заголовок 1"/>
          <p:cNvSpPr>
            <a:spLocks noGrp="1"/>
          </p:cNvSpPr>
          <p:nvPr>
            <p:ph type="title"/>
          </p:nvPr>
        </p:nvSpPr>
        <p:spPr>
          <a:xfrm>
            <a:off x="804809" y="191521"/>
            <a:ext cx="10058400" cy="643852"/>
          </a:xfrm>
        </p:spPr>
        <p:txBody>
          <a:bodyPr>
            <a:normAutofit fontScale="90000"/>
          </a:bodyPr>
          <a:lstStyle/>
          <a:p>
            <a:pPr algn="ctr"/>
            <a:r>
              <a:rPr lang="de-DE" b="1" dirty="0">
                <a:solidFill>
                  <a:srgbClr val="00B050"/>
                </a:solidFill>
              </a:rPr>
              <a:t>1. </a:t>
            </a:r>
            <a:r>
              <a:rPr lang="de-DE" b="1" dirty="0" err="1">
                <a:solidFill>
                  <a:srgbClr val="00B050"/>
                </a:solidFill>
              </a:rPr>
              <a:t>Introduction</a:t>
            </a:r>
            <a:endParaRPr lang="uk-UA" b="1" dirty="0">
              <a:solidFill>
                <a:srgbClr val="00B050"/>
              </a:solidFill>
            </a:endParaRPr>
          </a:p>
        </p:txBody>
      </p:sp>
      <p:pic>
        <p:nvPicPr>
          <p:cNvPr id="5" name="Picture 2" descr="Чому Гіпократ радив глінтвейн? | Cart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6026" y="55933"/>
            <a:ext cx="1497183" cy="183230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o.remove.bg/downloads/3dda1f1f-3f68-4054-b8a1-398a1bc3c02d/image-removebg-preview.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07828" y="3968685"/>
            <a:ext cx="1778480" cy="2347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5411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816333"/>
          </a:xfrm>
        </p:spPr>
        <p:txBody>
          <a:bodyPr/>
          <a:lstStyle/>
          <a:p>
            <a:pPr algn="ctr"/>
            <a:r>
              <a:rPr lang="en-US" b="1" dirty="0">
                <a:solidFill>
                  <a:srgbClr val="00B050"/>
                </a:solidFill>
              </a:rPr>
              <a:t>2. Fundamental principles of homeopathy</a:t>
            </a:r>
            <a:endParaRPr lang="uk-UA" b="1" dirty="0">
              <a:solidFill>
                <a:srgbClr val="00B050"/>
              </a:solidFill>
            </a:endParaRPr>
          </a:p>
        </p:txBody>
      </p:sp>
      <p:grpSp>
        <p:nvGrpSpPr>
          <p:cNvPr id="4" name="Полотно 14"/>
          <p:cNvGrpSpPr>
            <a:grpSpLocks/>
          </p:cNvGrpSpPr>
          <p:nvPr/>
        </p:nvGrpSpPr>
        <p:grpSpPr bwMode="auto">
          <a:xfrm>
            <a:off x="461986" y="1962346"/>
            <a:ext cx="10693693" cy="4466690"/>
            <a:chOff x="-6059" y="0"/>
            <a:chExt cx="66638" cy="32264"/>
          </a:xfrm>
        </p:grpSpPr>
        <p:sp>
          <p:nvSpPr>
            <p:cNvPr id="5" name="AutoShape 17"/>
            <p:cNvSpPr>
              <a:spLocks noChangeAspect="1" noChangeArrowheads="1"/>
            </p:cNvSpPr>
            <p:nvPr/>
          </p:nvSpPr>
          <p:spPr bwMode="auto">
            <a:xfrm>
              <a:off x="30" y="0"/>
              <a:ext cx="59404" cy="2976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6" name="Rectangle 4"/>
            <p:cNvSpPr>
              <a:spLocks noChangeArrowheads="1"/>
            </p:cNvSpPr>
            <p:nvPr/>
          </p:nvSpPr>
          <p:spPr bwMode="auto">
            <a:xfrm>
              <a:off x="10290" y="0"/>
              <a:ext cx="41143" cy="342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pPr lvl="0" algn="ctr" eaLnBrk="0" fontAlgn="base" hangingPunct="0">
                <a:spcBef>
                  <a:spcPct val="0"/>
                </a:spcBef>
                <a:spcAft>
                  <a:spcPct val="0"/>
                </a:spcAft>
              </a:pPr>
              <a:r>
                <a:rPr lang="en-US" sz="2400" b="1" dirty="0">
                  <a:solidFill>
                    <a:srgbClr val="00B050"/>
                  </a:solidFill>
                </a:rPr>
                <a:t>Fundamental principles of homeopathy</a:t>
              </a:r>
              <a:endParaRPr kumimoji="0" lang="ru-RU" altLang="ru-RU" sz="2400" b="0" i="0" u="none" strike="noStrike" cap="none" normalizeH="0" baseline="0" dirty="0">
                <a:ln>
                  <a:noFill/>
                </a:ln>
                <a:solidFill>
                  <a:schemeClr val="tx1"/>
                </a:solidFill>
                <a:effectLst/>
                <a:latin typeface="Arial" panose="020B0604020202020204" pitchFamily="34" charset="0"/>
              </a:endParaRPr>
            </a:p>
          </p:txBody>
        </p:sp>
        <p:sp>
          <p:nvSpPr>
            <p:cNvPr id="7" name="Line 5"/>
            <p:cNvSpPr>
              <a:spLocks noChangeShapeType="1"/>
            </p:cNvSpPr>
            <p:nvPr/>
          </p:nvSpPr>
          <p:spPr bwMode="auto">
            <a:xfrm flipH="1">
              <a:off x="12570" y="3429"/>
              <a:ext cx="8" cy="343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8" name="Rectangle 6"/>
            <p:cNvSpPr>
              <a:spLocks noChangeArrowheads="1"/>
            </p:cNvSpPr>
            <p:nvPr/>
          </p:nvSpPr>
          <p:spPr bwMode="auto">
            <a:xfrm>
              <a:off x="-3416" y="6859"/>
              <a:ext cx="20563" cy="343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pPr lvl="0" algn="ctr" eaLnBrk="0" fontAlgn="base" hangingPunct="0">
                <a:spcBef>
                  <a:spcPct val="0"/>
                </a:spcBef>
                <a:spcAft>
                  <a:spcPct val="0"/>
                </a:spcAft>
              </a:pPr>
              <a:r>
                <a:rPr kumimoji="0" lang="de-DE" altLang="ru-RU" b="0"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The </a:t>
              </a:r>
              <a:r>
                <a:rPr kumimoji="0" lang="de-DE" altLang="ru-RU" b="0" i="1"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principle</a:t>
              </a:r>
              <a:r>
                <a:rPr kumimoji="0" lang="de-DE" altLang="ru-RU" b="0"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de-DE" altLang="ru-RU" b="0" i="1"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of</a:t>
              </a:r>
              <a:r>
                <a:rPr kumimoji="0" lang="de-DE" altLang="ru-RU" b="0"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de-DE" altLang="ru-RU" b="0" i="1"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similarity</a:t>
              </a:r>
              <a:endParaRPr kumimoji="0" lang="ru-RU" altLang="ru-RU" b="0" i="0" u="none" strike="noStrike" cap="none" normalizeH="0" baseline="0" dirty="0">
                <a:ln>
                  <a:noFill/>
                </a:ln>
                <a:solidFill>
                  <a:schemeClr val="tx1"/>
                </a:solidFill>
                <a:effectLst/>
                <a:latin typeface="Arial" panose="020B0604020202020204" pitchFamily="34" charset="0"/>
              </a:endParaRPr>
            </a:p>
          </p:txBody>
        </p:sp>
        <p:sp>
          <p:nvSpPr>
            <p:cNvPr id="9" name="Line 7"/>
            <p:cNvSpPr>
              <a:spLocks noChangeShapeType="1"/>
            </p:cNvSpPr>
            <p:nvPr/>
          </p:nvSpPr>
          <p:spPr bwMode="auto">
            <a:xfrm flipH="1">
              <a:off x="9145" y="10289"/>
              <a:ext cx="9" cy="3429"/>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0" name="Rectangle 8"/>
            <p:cNvSpPr>
              <a:spLocks noChangeArrowheads="1"/>
            </p:cNvSpPr>
            <p:nvPr/>
          </p:nvSpPr>
          <p:spPr bwMode="auto">
            <a:xfrm>
              <a:off x="-6059" y="13718"/>
              <a:ext cx="24261" cy="18546"/>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lvl="0" algn="ctr" eaLnBrk="0" fontAlgn="base" hangingPunct="0">
                <a:spcBef>
                  <a:spcPct val="0"/>
                </a:spcBef>
                <a:spcAft>
                  <a:spcPct val="0"/>
                </a:spcAft>
              </a:pPr>
              <a:r>
                <a:rPr kumimoji="0" lang="en-US"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Hahnemann believed that, in order to cure disease,</a:t>
              </a:r>
              <a:r>
                <a:rPr kumimoji="0" lang="en-US" altLang="ru-RU" sz="1600" b="0" i="0" u="none" strike="noStrike" cap="none" normalizeH="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one must seek medicines that can excite similar symptoms in the</a:t>
              </a:r>
              <a:r>
                <a:rPr kumimoji="0" lang="en-US" altLang="ru-RU" sz="1600" b="0" i="0" u="none" strike="noStrike" cap="none" normalizeH="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healthy human body. This idea is </a:t>
              </a:r>
              <a:r>
                <a:rPr kumimoji="0" lang="en-US" altLang="ru-RU" sz="16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summarised</a:t>
              </a:r>
              <a:r>
                <a:rPr kumimoji="0" lang="en-US"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in the Latin phrase</a:t>
              </a:r>
              <a:r>
                <a:rPr kumimoji="0" lang="en-US" altLang="ru-RU" sz="1600" b="0" i="0" u="none" strike="noStrike" cap="none" normalizeH="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sz="1600" b="1" i="1" u="none" strike="noStrike" cap="none" normalizeH="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kumimoji="0" lang="en-US" altLang="ru-RU" sz="1600" b="1" i="1"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similia</a:t>
              </a:r>
              <a:r>
                <a:rPr kumimoji="0" lang="en-US" altLang="ru-RU" sz="1600" b="1"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600" b="1" i="1"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similibus</a:t>
              </a:r>
              <a:r>
                <a:rPr kumimoji="0" lang="en-US" altLang="ru-RU" sz="1600" b="1"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600" b="1" i="1"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curentur</a:t>
              </a:r>
              <a:r>
                <a:rPr kumimoji="0" lang="ru-RU" altLang="ru-RU" sz="1600" b="1"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kumimoji="0" lang="en-US"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often translated as ‘</a:t>
              </a:r>
              <a:r>
                <a:rPr kumimoji="0" lang="en-US" altLang="ru-RU" sz="1600" b="1"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let like be treated with</a:t>
              </a:r>
              <a:r>
                <a:rPr kumimoji="0" lang="en-US" altLang="ru-RU" sz="1600" b="1" i="1" u="none" strike="noStrike" cap="none" normalizeH="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600" b="1"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like</a:t>
              </a:r>
              <a:r>
                <a:rPr kumimoji="0" lang="en-US"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kumimoji="0" lang="ru-RU"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lvl="0" algn="ctr" eaLnBrk="0" fontAlgn="base" hangingPunct="0">
                <a:spcBef>
                  <a:spcPct val="0"/>
                </a:spcBef>
                <a:spcAft>
                  <a:spcPct val="0"/>
                </a:spcAft>
              </a:pPr>
              <a:r>
                <a:rPr kumimoji="0" lang="en-US" altLang="ru-RU" sz="1600" b="0"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Thus a medicine such as </a:t>
              </a:r>
              <a:r>
                <a:rPr kumimoji="0" lang="en-US" altLang="ru-RU" sz="1600" b="0" i="1"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Coffea</a:t>
              </a:r>
              <a:r>
                <a:rPr kumimoji="0" lang="en-US" altLang="ru-RU" sz="1600" b="0"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600" b="0" i="1"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tosta</a:t>
              </a:r>
              <a:r>
                <a:rPr kumimoji="0" lang="en-US" altLang="ru-RU" sz="1600" b="0"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made from toasted coffee</a:t>
              </a:r>
              <a:r>
                <a:rPr kumimoji="0" lang="en-US" altLang="ru-RU" sz="1600" b="0" i="1" u="none" strike="noStrike" cap="none" normalizeH="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600" b="0"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beans, might be used to treat insomnia.</a:t>
              </a:r>
              <a:endParaRPr kumimoji="0" lang="uk-UA" altLang="ru-RU" sz="1600" b="0" i="1" u="none" strike="noStrike" cap="none" normalizeH="0" baseline="0" dirty="0">
                <a:ln>
                  <a:noFill/>
                </a:ln>
                <a:solidFill>
                  <a:schemeClr val="tx1"/>
                </a:solidFill>
                <a:effectLst/>
                <a:latin typeface="Arial" panose="020B0604020202020204" pitchFamily="34" charset="0"/>
              </a:endParaRPr>
            </a:p>
          </p:txBody>
        </p:sp>
        <p:sp>
          <p:nvSpPr>
            <p:cNvPr id="11" name="Line 9"/>
            <p:cNvSpPr>
              <a:spLocks noChangeShapeType="1"/>
            </p:cNvSpPr>
            <p:nvPr/>
          </p:nvSpPr>
          <p:spPr bwMode="auto">
            <a:xfrm flipH="1">
              <a:off x="29717" y="10289"/>
              <a:ext cx="17" cy="3429"/>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2" name="Line 10"/>
            <p:cNvSpPr>
              <a:spLocks noChangeShapeType="1"/>
            </p:cNvSpPr>
            <p:nvPr/>
          </p:nvSpPr>
          <p:spPr bwMode="auto">
            <a:xfrm flipH="1">
              <a:off x="52577" y="11432"/>
              <a:ext cx="17" cy="343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3" name="Rectangle 11"/>
            <p:cNvSpPr>
              <a:spLocks noChangeArrowheads="1"/>
            </p:cNvSpPr>
            <p:nvPr/>
          </p:nvSpPr>
          <p:spPr bwMode="auto">
            <a:xfrm>
              <a:off x="21532" y="13718"/>
              <a:ext cx="16011" cy="1605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lvl="0" algn="ctr" eaLnBrk="0" fontAlgn="base" hangingPunct="0">
                <a:spcBef>
                  <a:spcPct val="0"/>
                </a:spcBef>
                <a:spcAft>
                  <a:spcPct val="0"/>
                </a:spcAft>
              </a:pPr>
              <a:r>
                <a:rPr kumimoji="0" lang="en-US"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Doses that cause painful but not toxic effects in the body are called large doses, and doses that treat the same phenomena are called small</a:t>
              </a:r>
              <a:endParaRPr kumimoji="0" lang="ru-RU" altLang="ru-RU" sz="1600" b="0" i="0" u="none" strike="noStrike" cap="none" normalizeH="0" baseline="0" dirty="0">
                <a:ln>
                  <a:noFill/>
                </a:ln>
                <a:solidFill>
                  <a:schemeClr val="tx1"/>
                </a:solidFill>
                <a:effectLst/>
                <a:latin typeface="Arial" panose="020B0604020202020204" pitchFamily="34" charset="0"/>
              </a:endParaRPr>
            </a:p>
          </p:txBody>
        </p:sp>
        <p:sp>
          <p:nvSpPr>
            <p:cNvPr id="14" name="Rectangle 12"/>
            <p:cNvSpPr>
              <a:spLocks noChangeArrowheads="1"/>
            </p:cNvSpPr>
            <p:nvPr/>
          </p:nvSpPr>
          <p:spPr bwMode="auto">
            <a:xfrm>
              <a:off x="43431" y="14861"/>
              <a:ext cx="16003" cy="14952"/>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lvl="0" algn="ctr" eaLnBrk="0" fontAlgn="base" hangingPunct="0">
                <a:spcBef>
                  <a:spcPct val="0"/>
                </a:spcBef>
                <a:spcAft>
                  <a:spcPct val="0"/>
                </a:spcAft>
              </a:pPr>
              <a:r>
                <a:rPr kumimoji="0" lang="en-US"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As the number of dilutions increases, the content of the substance or its concentration decreases in each subsequent dilution</a:t>
              </a:r>
              <a:endParaRPr kumimoji="0" lang="uk-UA" altLang="ru-RU" sz="1600" b="0" i="0" u="none" strike="noStrike" cap="none" normalizeH="0" baseline="0" dirty="0">
                <a:ln>
                  <a:noFill/>
                </a:ln>
                <a:solidFill>
                  <a:schemeClr val="tx1"/>
                </a:solidFill>
                <a:effectLst/>
                <a:latin typeface="Arial" panose="020B0604020202020204" pitchFamily="34" charset="0"/>
              </a:endParaRPr>
            </a:p>
          </p:txBody>
        </p:sp>
        <p:sp>
          <p:nvSpPr>
            <p:cNvPr id="15" name="Line 13"/>
            <p:cNvSpPr>
              <a:spLocks noChangeShapeType="1"/>
            </p:cNvSpPr>
            <p:nvPr/>
          </p:nvSpPr>
          <p:spPr bwMode="auto">
            <a:xfrm flipH="1">
              <a:off x="29717" y="3429"/>
              <a:ext cx="8" cy="343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6" name="Rectangle 14"/>
            <p:cNvSpPr>
              <a:spLocks noChangeArrowheads="1"/>
            </p:cNvSpPr>
            <p:nvPr/>
          </p:nvSpPr>
          <p:spPr bwMode="auto">
            <a:xfrm>
              <a:off x="19427" y="6859"/>
              <a:ext cx="18291" cy="343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pPr lvl="0" algn="ctr" eaLnBrk="0" fontAlgn="base" hangingPunct="0">
                <a:spcBef>
                  <a:spcPct val="0"/>
                </a:spcBef>
                <a:spcAft>
                  <a:spcPct val="0"/>
                </a:spcAft>
              </a:pPr>
              <a:r>
                <a:rPr kumimoji="0" lang="de-DE" altLang="ru-RU" b="0" i="1"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Homeopathic</a:t>
              </a:r>
              <a:r>
                <a:rPr kumimoji="0" lang="de-DE" altLang="ru-RU" b="0"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de-DE" altLang="ru-RU" b="0" i="1"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doses</a:t>
              </a:r>
              <a:endParaRPr kumimoji="0" lang="ru-RU" altLang="ru-RU" b="0" i="0" u="none" strike="noStrike" cap="none" normalizeH="0" baseline="0" dirty="0">
                <a:ln>
                  <a:noFill/>
                </a:ln>
                <a:solidFill>
                  <a:schemeClr val="tx1"/>
                </a:solidFill>
                <a:effectLst/>
                <a:latin typeface="Arial" panose="020B0604020202020204" pitchFamily="34" charset="0"/>
              </a:endParaRPr>
            </a:p>
          </p:txBody>
        </p:sp>
        <p:sp>
          <p:nvSpPr>
            <p:cNvPr id="17" name="Rectangle 15"/>
            <p:cNvSpPr>
              <a:spLocks noChangeArrowheads="1"/>
            </p:cNvSpPr>
            <p:nvPr/>
          </p:nvSpPr>
          <p:spPr bwMode="auto">
            <a:xfrm>
              <a:off x="42287" y="6859"/>
              <a:ext cx="18292" cy="4573"/>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pPr lvl="0" algn="ctr" eaLnBrk="0" fontAlgn="base" hangingPunct="0">
                <a:spcBef>
                  <a:spcPct val="0"/>
                </a:spcBef>
                <a:spcAft>
                  <a:spcPct val="0"/>
                </a:spcAft>
              </a:pPr>
              <a:r>
                <a:rPr kumimoji="0" lang="de-DE" altLang="ru-RU" b="0" i="1"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Potentiation</a:t>
              </a:r>
              <a:r>
                <a:rPr kumimoji="0" lang="de-DE" altLang="ru-RU" b="0"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de-DE" altLang="ru-RU" b="0" i="1"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dynamization</a:t>
              </a:r>
              <a:r>
                <a:rPr kumimoji="0" lang="de-DE" altLang="ru-RU" b="0"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altLang="ru-RU" b="0" i="0" u="none" strike="noStrike" cap="none" normalizeH="0" baseline="0" dirty="0">
                <a:ln>
                  <a:noFill/>
                </a:ln>
                <a:solidFill>
                  <a:schemeClr val="tx1"/>
                </a:solidFill>
                <a:effectLst/>
                <a:latin typeface="Arial" panose="020B0604020202020204" pitchFamily="34" charset="0"/>
              </a:endParaRPr>
            </a:p>
          </p:txBody>
        </p:sp>
        <p:sp>
          <p:nvSpPr>
            <p:cNvPr id="18" name="Line 16"/>
            <p:cNvSpPr>
              <a:spLocks noChangeShapeType="1"/>
            </p:cNvSpPr>
            <p:nvPr/>
          </p:nvSpPr>
          <p:spPr bwMode="auto">
            <a:xfrm flipH="1">
              <a:off x="48008" y="3429"/>
              <a:ext cx="9" cy="343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grpSp>
    </p:spTree>
    <p:extLst>
      <p:ext uri="{BB962C8B-B14F-4D97-AF65-F5344CB8AC3E}">
        <p14:creationId xmlns:p14="http://schemas.microsoft.com/office/powerpoint/2010/main" val="1472277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Місце для вмісту 3"/>
          <p:cNvPicPr>
            <a:picLocks noGrp="1" noChangeAspect="1"/>
          </p:cNvPicPr>
          <p:nvPr>
            <p:ph idx="1"/>
          </p:nvPr>
        </p:nvPicPr>
        <p:blipFill>
          <a:blip r:embed="rId2"/>
          <a:stretch>
            <a:fillRect/>
          </a:stretch>
        </p:blipFill>
        <p:spPr>
          <a:xfrm>
            <a:off x="4854805" y="1157663"/>
            <a:ext cx="6494022" cy="5073455"/>
          </a:xfrm>
          <a:prstGeom prst="rect">
            <a:avLst/>
          </a:prstGeom>
        </p:spPr>
      </p:pic>
      <p:sp>
        <p:nvSpPr>
          <p:cNvPr id="2" name="Заголовок 1"/>
          <p:cNvSpPr>
            <a:spLocks noGrp="1"/>
          </p:cNvSpPr>
          <p:nvPr>
            <p:ph type="title"/>
          </p:nvPr>
        </p:nvSpPr>
        <p:spPr>
          <a:xfrm>
            <a:off x="1153841" y="169861"/>
            <a:ext cx="10058400" cy="1070857"/>
          </a:xfrm>
        </p:spPr>
        <p:txBody>
          <a:bodyPr>
            <a:normAutofit fontScale="90000"/>
          </a:bodyPr>
          <a:lstStyle/>
          <a:p>
            <a:pPr algn="ctr"/>
            <a:r>
              <a:rPr lang="en-US" b="1" dirty="0">
                <a:solidFill>
                  <a:srgbClr val="00B050"/>
                </a:solidFill>
              </a:rPr>
              <a:t>Classification of homeopathic remedies by method of administration</a:t>
            </a:r>
            <a:endParaRPr lang="uk-UA" b="1" dirty="0">
              <a:solidFill>
                <a:srgbClr val="00B050"/>
              </a:solidFill>
            </a:endParaRPr>
          </a:p>
        </p:txBody>
      </p:sp>
      <p:pic>
        <p:nvPicPr>
          <p:cNvPr id="4098" name="Picture 2" descr="https://o.remove.bg/downloads/6da1ca8e-2f18-4471-9fda-1d6658ce766a/image-removebg-preview.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402" y="4538085"/>
            <a:ext cx="5392132" cy="26808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9483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285" y="540327"/>
            <a:ext cx="6084060" cy="1274160"/>
          </a:xfrm>
        </p:spPr>
        <p:txBody>
          <a:bodyPr>
            <a:normAutofit fontScale="90000"/>
          </a:bodyPr>
          <a:lstStyle/>
          <a:p>
            <a:pPr algn="ctr"/>
            <a:r>
              <a:rPr lang="en-US" b="1" dirty="0">
                <a:solidFill>
                  <a:srgbClr val="00B050"/>
                </a:solidFill>
              </a:rPr>
              <a:t> Summary of the manufacturing process.</a:t>
            </a:r>
            <a:endParaRPr lang="uk-UA" b="1" dirty="0">
              <a:solidFill>
                <a:srgbClr val="00B050"/>
              </a:solidFill>
            </a:endParaRPr>
          </a:p>
        </p:txBody>
      </p:sp>
      <p:pic>
        <p:nvPicPr>
          <p:cNvPr id="6146" name="Picture 2" descr="https://o.remove.bg/downloads/e9dc7d49-d8cb-4e03-b42b-2c1a4e0c5662/image-removebg-preview.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098" y="301156"/>
            <a:ext cx="4307375" cy="6524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4752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solidFill>
                  <a:srgbClr val="00B050"/>
                </a:solidFill>
              </a:rPr>
              <a:t>Basic preparations</a:t>
            </a:r>
            <a:endParaRPr lang="uk-UA" dirty="0"/>
          </a:p>
        </p:txBody>
      </p:sp>
      <p:sp>
        <p:nvSpPr>
          <p:cNvPr id="3" name="Місце для вмісту 2"/>
          <p:cNvSpPr>
            <a:spLocks noGrp="1"/>
          </p:cNvSpPr>
          <p:nvPr>
            <p:ph idx="1"/>
          </p:nvPr>
        </p:nvSpPr>
        <p:spPr>
          <a:xfrm>
            <a:off x="438496" y="1970424"/>
            <a:ext cx="11261668" cy="3973175"/>
          </a:xfrm>
        </p:spPr>
        <p:txBody>
          <a:bodyPr>
            <a:normAutofit/>
          </a:bodyPr>
          <a:lstStyle/>
          <a:p>
            <a:pPr marL="0" indent="363538" algn="just">
              <a:buFont typeface="Arial" panose="020B0604020202020204" pitchFamily="34" charset="0"/>
              <a:buChar char="•"/>
            </a:pPr>
            <a:r>
              <a:rPr lang="en-US" sz="2800" b="1" dirty="0">
                <a:solidFill>
                  <a:srgbClr val="00B050"/>
                </a:solidFill>
              </a:rPr>
              <a:t>Basic preparations </a:t>
            </a:r>
            <a:r>
              <a:rPr lang="en-US" sz="2800" dirty="0">
                <a:solidFill>
                  <a:schemeClr val="tx1"/>
                </a:solidFill>
              </a:rPr>
              <a:t>- substances, products or preparations used as starting materials for the production of homeopathic medicines.</a:t>
            </a:r>
            <a:endParaRPr lang="uk-UA" sz="2800" dirty="0">
              <a:solidFill>
                <a:schemeClr val="tx1"/>
              </a:solidFill>
            </a:endParaRPr>
          </a:p>
          <a:p>
            <a:pPr marL="0" indent="0" algn="ctr">
              <a:buNone/>
            </a:pPr>
            <a:r>
              <a:rPr lang="en-US" sz="2800" b="1" dirty="0">
                <a:solidFill>
                  <a:schemeClr val="tx1"/>
                </a:solidFill>
              </a:rPr>
              <a:t>Basic preparations are usually: </a:t>
            </a:r>
            <a:endParaRPr lang="uk-UA" sz="2800" b="1" dirty="0">
              <a:solidFill>
                <a:schemeClr val="tx1"/>
              </a:solidFill>
            </a:endParaRPr>
          </a:p>
          <a:p>
            <a:pPr marL="0" indent="363538" algn="just">
              <a:buFont typeface="Arial" panose="020B0604020202020204" pitchFamily="34" charset="0"/>
              <a:buChar char="•"/>
            </a:pPr>
            <a:r>
              <a:rPr lang="en-US" sz="2800" dirty="0">
                <a:solidFill>
                  <a:schemeClr val="tx1"/>
                </a:solidFill>
              </a:rPr>
              <a:t>for raw materials of plant, animal or human origin - </a:t>
            </a:r>
            <a:r>
              <a:rPr lang="en-US" sz="2800" i="1" dirty="0">
                <a:solidFill>
                  <a:srgbClr val="00B050"/>
                </a:solidFill>
              </a:rPr>
              <a:t>matrix tincture or glycerin macerate; </a:t>
            </a:r>
            <a:endParaRPr lang="uk-UA" sz="2800" i="1" dirty="0">
              <a:solidFill>
                <a:srgbClr val="00B050"/>
              </a:solidFill>
            </a:endParaRPr>
          </a:p>
          <a:p>
            <a:pPr marL="0" indent="363538" algn="just">
              <a:buFont typeface="Arial" panose="020B0604020202020204" pitchFamily="34" charset="0"/>
              <a:buChar char="•"/>
            </a:pPr>
            <a:r>
              <a:rPr lang="en-US" sz="2800" dirty="0">
                <a:solidFill>
                  <a:schemeClr val="tx1"/>
                </a:solidFill>
              </a:rPr>
              <a:t>for raw materials of chemical or mineral origin - </a:t>
            </a:r>
            <a:r>
              <a:rPr lang="en-US" sz="2800" i="1" dirty="0">
                <a:solidFill>
                  <a:srgbClr val="00B050"/>
                </a:solidFill>
              </a:rPr>
              <a:t>directly the substance itself.</a:t>
            </a:r>
            <a:endParaRPr lang="uk-UA" sz="2800" i="1" dirty="0">
              <a:solidFill>
                <a:srgbClr val="00B050"/>
              </a:solidFill>
            </a:endParaRPr>
          </a:p>
        </p:txBody>
      </p:sp>
    </p:spTree>
    <p:extLst>
      <p:ext uri="{BB962C8B-B14F-4D97-AF65-F5344CB8AC3E}">
        <p14:creationId xmlns:p14="http://schemas.microsoft.com/office/powerpoint/2010/main" val="2664469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79" y="329938"/>
            <a:ext cx="10774837" cy="794680"/>
          </a:xfrm>
        </p:spPr>
        <p:txBody>
          <a:bodyPr>
            <a:normAutofit fontScale="90000"/>
          </a:bodyPr>
          <a:lstStyle/>
          <a:p>
            <a:pPr algn="ctr"/>
            <a:r>
              <a:rPr lang="de-DE" b="1" dirty="0">
                <a:solidFill>
                  <a:srgbClr val="00B050"/>
                </a:solidFill>
              </a:rPr>
              <a:t>Definition </a:t>
            </a:r>
            <a:r>
              <a:rPr lang="de-DE" b="1" dirty="0" err="1">
                <a:solidFill>
                  <a:srgbClr val="00B050"/>
                </a:solidFill>
              </a:rPr>
              <a:t>of</a:t>
            </a:r>
            <a:r>
              <a:rPr lang="de-DE" b="1" dirty="0">
                <a:solidFill>
                  <a:srgbClr val="00B050"/>
                </a:solidFill>
              </a:rPr>
              <a:t> </a:t>
            </a:r>
            <a:r>
              <a:rPr lang="de-DE" b="1" dirty="0" err="1">
                <a:solidFill>
                  <a:srgbClr val="00B050"/>
                </a:solidFill>
              </a:rPr>
              <a:t>matrix</a:t>
            </a:r>
            <a:r>
              <a:rPr lang="de-DE" b="1" dirty="0">
                <a:solidFill>
                  <a:srgbClr val="00B050"/>
                </a:solidFill>
              </a:rPr>
              <a:t> </a:t>
            </a:r>
            <a:r>
              <a:rPr lang="de-DE" b="1" dirty="0" err="1">
                <a:solidFill>
                  <a:srgbClr val="00B050"/>
                </a:solidFill>
              </a:rPr>
              <a:t>tinctures</a:t>
            </a:r>
            <a:r>
              <a:rPr lang="de-DE" b="1" dirty="0">
                <a:solidFill>
                  <a:srgbClr val="00B050"/>
                </a:solidFill>
              </a:rPr>
              <a:t> </a:t>
            </a:r>
            <a:r>
              <a:rPr lang="uk-UA" b="1" dirty="0">
                <a:solidFill>
                  <a:srgbClr val="00B050"/>
                </a:solidFill>
              </a:rPr>
              <a:t>(</a:t>
            </a:r>
            <a:r>
              <a:rPr lang="de-DE" b="1" dirty="0" err="1">
                <a:solidFill>
                  <a:srgbClr val="00B050"/>
                </a:solidFill>
              </a:rPr>
              <a:t>Tincturae</a:t>
            </a:r>
            <a:r>
              <a:rPr lang="de-DE" b="1" dirty="0">
                <a:solidFill>
                  <a:srgbClr val="00B050"/>
                </a:solidFill>
              </a:rPr>
              <a:t> </a:t>
            </a:r>
            <a:r>
              <a:rPr lang="de-DE" b="1" dirty="0" err="1">
                <a:solidFill>
                  <a:srgbClr val="00B050"/>
                </a:solidFill>
              </a:rPr>
              <a:t>maternae</a:t>
            </a:r>
            <a:r>
              <a:rPr lang="uk-UA" b="1" dirty="0">
                <a:solidFill>
                  <a:srgbClr val="00B050"/>
                </a:solidFill>
              </a:rPr>
              <a:t>)</a:t>
            </a:r>
          </a:p>
        </p:txBody>
      </p:sp>
      <p:sp>
        <p:nvSpPr>
          <p:cNvPr id="3" name="Місце для вмісту 2"/>
          <p:cNvSpPr>
            <a:spLocks noGrp="1"/>
          </p:cNvSpPr>
          <p:nvPr>
            <p:ph idx="1"/>
          </p:nvPr>
        </p:nvSpPr>
        <p:spPr>
          <a:xfrm>
            <a:off x="380843" y="1274234"/>
            <a:ext cx="11491274" cy="4023360"/>
          </a:xfrm>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pPr marL="0" indent="363538" algn="just">
              <a:buFont typeface="Wingdings" panose="05000000000000000000" pitchFamily="2" charset="2"/>
              <a:buChar char="§"/>
            </a:pPr>
            <a:r>
              <a:rPr lang="en-US" sz="2800" b="1" dirty="0">
                <a:solidFill>
                  <a:srgbClr val="00B050"/>
                </a:solidFill>
              </a:rPr>
              <a:t>Mother tinctures </a:t>
            </a:r>
            <a:r>
              <a:rPr lang="en-US" sz="2800" dirty="0">
                <a:solidFill>
                  <a:schemeClr val="tx1"/>
                </a:solidFill>
              </a:rPr>
              <a:t>are the liquid preparations resulting from the extraction of suitable source material with alcohol/water mixtures which form the starting point for the production of most homeopathic medicines.</a:t>
            </a:r>
          </a:p>
          <a:p>
            <a:pPr marL="0" indent="363538" algn="just">
              <a:buFont typeface="Wingdings" panose="05000000000000000000" pitchFamily="2" charset="2"/>
              <a:buChar char="§"/>
            </a:pPr>
            <a:r>
              <a:rPr lang="en-US" sz="2800" dirty="0">
                <a:solidFill>
                  <a:schemeClr val="tx1"/>
                </a:solidFill>
              </a:rPr>
              <a:t>If a mother tincture is prescribed, the abbreviation </a:t>
            </a:r>
            <a:r>
              <a:rPr lang="en-US" sz="2800" b="1" dirty="0">
                <a:solidFill>
                  <a:schemeClr val="tx1"/>
                </a:solidFill>
              </a:rPr>
              <a:t>Ø</a:t>
            </a:r>
            <a:r>
              <a:rPr lang="en-US" sz="2800" dirty="0">
                <a:solidFill>
                  <a:schemeClr val="tx1"/>
                </a:solidFill>
              </a:rPr>
              <a:t> is often used.</a:t>
            </a:r>
            <a:endParaRPr lang="ru-RU" sz="2800" dirty="0">
              <a:solidFill>
                <a:schemeClr val="tx1"/>
              </a:solidFill>
            </a:endParaRPr>
          </a:p>
          <a:p>
            <a:pPr marL="0" indent="363538" algn="just">
              <a:buFont typeface="Wingdings" panose="05000000000000000000" pitchFamily="2" charset="2"/>
              <a:buChar char="§"/>
            </a:pPr>
            <a:r>
              <a:rPr lang="uk-UA" sz="2800" i="1" u="sng" dirty="0" err="1">
                <a:solidFill>
                  <a:schemeClr val="tx1"/>
                </a:solidFill>
              </a:rPr>
              <a:t>Raw</a:t>
            </a:r>
            <a:r>
              <a:rPr lang="uk-UA" sz="2800" i="1" u="sng" dirty="0">
                <a:solidFill>
                  <a:schemeClr val="tx1"/>
                </a:solidFill>
              </a:rPr>
              <a:t> </a:t>
            </a:r>
            <a:r>
              <a:rPr lang="uk-UA" sz="2800" i="1" u="sng" dirty="0" err="1">
                <a:solidFill>
                  <a:schemeClr val="tx1"/>
                </a:solidFill>
              </a:rPr>
              <a:t>materials</a:t>
            </a:r>
            <a:r>
              <a:rPr lang="uk-UA" sz="2800" i="1" u="sng" dirty="0">
                <a:solidFill>
                  <a:schemeClr val="tx1"/>
                </a:solidFill>
              </a:rPr>
              <a:t> </a:t>
            </a:r>
            <a:r>
              <a:rPr lang="uk-UA" sz="2800" i="1" u="sng" dirty="0" err="1">
                <a:solidFill>
                  <a:schemeClr val="tx1"/>
                </a:solidFill>
              </a:rPr>
              <a:t>of</a:t>
            </a:r>
            <a:r>
              <a:rPr lang="uk-UA" sz="2800" i="1" u="sng" dirty="0">
                <a:solidFill>
                  <a:schemeClr val="tx1"/>
                </a:solidFill>
              </a:rPr>
              <a:t> </a:t>
            </a:r>
            <a:r>
              <a:rPr lang="uk-UA" sz="2800" i="1" u="sng" dirty="0" err="1">
                <a:solidFill>
                  <a:schemeClr val="tx1"/>
                </a:solidFill>
              </a:rPr>
              <a:t>plant</a:t>
            </a:r>
            <a:r>
              <a:rPr lang="uk-UA" sz="2800" i="1" u="sng" dirty="0">
                <a:solidFill>
                  <a:schemeClr val="tx1"/>
                </a:solidFill>
              </a:rPr>
              <a:t> (</a:t>
            </a:r>
            <a:r>
              <a:rPr lang="uk-UA" sz="2800" i="1" u="sng" dirty="0" err="1">
                <a:solidFill>
                  <a:schemeClr val="tx1"/>
                </a:solidFill>
              </a:rPr>
              <a:t>freshly</a:t>
            </a:r>
            <a:r>
              <a:rPr lang="uk-UA" sz="2800" i="1" u="sng" dirty="0">
                <a:solidFill>
                  <a:schemeClr val="tx1"/>
                </a:solidFill>
              </a:rPr>
              <a:t> </a:t>
            </a:r>
            <a:r>
              <a:rPr lang="uk-UA" sz="2800" i="1" u="sng" dirty="0" err="1">
                <a:solidFill>
                  <a:schemeClr val="tx1"/>
                </a:solidFill>
              </a:rPr>
              <a:t>harvested</a:t>
            </a:r>
            <a:r>
              <a:rPr lang="uk-UA" sz="2800" i="1" u="sng" dirty="0">
                <a:solidFill>
                  <a:schemeClr val="tx1"/>
                </a:solidFill>
              </a:rPr>
              <a:t> </a:t>
            </a:r>
            <a:r>
              <a:rPr lang="uk-UA" sz="2800" i="1" u="sng" dirty="0" err="1">
                <a:solidFill>
                  <a:schemeClr val="tx1"/>
                </a:solidFill>
              </a:rPr>
              <a:t>or</a:t>
            </a:r>
            <a:r>
              <a:rPr lang="uk-UA" sz="2800" i="1" u="sng" dirty="0">
                <a:solidFill>
                  <a:schemeClr val="tx1"/>
                </a:solidFill>
              </a:rPr>
              <a:t> </a:t>
            </a:r>
            <a:r>
              <a:rPr lang="uk-UA" sz="2800" i="1" u="sng" dirty="0" err="1">
                <a:solidFill>
                  <a:schemeClr val="tx1"/>
                </a:solidFill>
              </a:rPr>
              <a:t>dried</a:t>
            </a:r>
            <a:r>
              <a:rPr lang="uk-UA" sz="2800" i="1" u="sng" dirty="0">
                <a:solidFill>
                  <a:schemeClr val="tx1"/>
                </a:solidFill>
              </a:rPr>
              <a:t>) </a:t>
            </a:r>
            <a:r>
              <a:rPr lang="uk-UA" sz="2800" i="1" u="sng" dirty="0" err="1">
                <a:solidFill>
                  <a:schemeClr val="tx1"/>
                </a:solidFill>
              </a:rPr>
              <a:t>or</a:t>
            </a:r>
            <a:r>
              <a:rPr lang="uk-UA" sz="2800" i="1" u="sng" dirty="0">
                <a:solidFill>
                  <a:schemeClr val="tx1"/>
                </a:solidFill>
              </a:rPr>
              <a:t> </a:t>
            </a:r>
            <a:r>
              <a:rPr lang="uk-UA" sz="2800" i="1" u="sng" dirty="0" err="1">
                <a:solidFill>
                  <a:schemeClr val="tx1"/>
                </a:solidFill>
              </a:rPr>
              <a:t>animal</a:t>
            </a:r>
            <a:r>
              <a:rPr lang="uk-UA" sz="2800" i="1" u="sng" dirty="0">
                <a:solidFill>
                  <a:schemeClr val="tx1"/>
                </a:solidFill>
              </a:rPr>
              <a:t> </a:t>
            </a:r>
            <a:r>
              <a:rPr lang="uk-UA" sz="2800" i="1" u="sng" dirty="0" err="1">
                <a:solidFill>
                  <a:schemeClr val="tx1"/>
                </a:solidFill>
              </a:rPr>
              <a:t>origin</a:t>
            </a:r>
            <a:r>
              <a:rPr lang="uk-UA" sz="2800" i="1" u="sng" dirty="0">
                <a:solidFill>
                  <a:schemeClr val="tx1"/>
                </a:solidFill>
              </a:rPr>
              <a:t> </a:t>
            </a:r>
            <a:r>
              <a:rPr lang="uk-UA" sz="2800" dirty="0" err="1">
                <a:solidFill>
                  <a:schemeClr val="tx1"/>
                </a:solidFill>
              </a:rPr>
              <a:t>are</a:t>
            </a:r>
            <a:r>
              <a:rPr lang="uk-UA" sz="2800" dirty="0">
                <a:solidFill>
                  <a:schemeClr val="tx1"/>
                </a:solidFill>
              </a:rPr>
              <a:t> </a:t>
            </a:r>
            <a:r>
              <a:rPr lang="uk-UA" sz="2800" dirty="0" err="1">
                <a:solidFill>
                  <a:schemeClr val="tx1"/>
                </a:solidFill>
              </a:rPr>
              <a:t>used</a:t>
            </a:r>
            <a:r>
              <a:rPr lang="uk-UA" sz="2800" dirty="0">
                <a:solidFill>
                  <a:schemeClr val="tx1"/>
                </a:solidFill>
              </a:rPr>
              <a:t> </a:t>
            </a:r>
            <a:r>
              <a:rPr lang="uk-UA" sz="2800" dirty="0" err="1">
                <a:solidFill>
                  <a:schemeClr val="tx1"/>
                </a:solidFill>
              </a:rPr>
              <a:t>as</a:t>
            </a:r>
            <a:r>
              <a:rPr lang="uk-UA" sz="2800" dirty="0">
                <a:solidFill>
                  <a:schemeClr val="tx1"/>
                </a:solidFill>
              </a:rPr>
              <a:t> </a:t>
            </a:r>
            <a:r>
              <a:rPr lang="uk-UA" sz="2800" dirty="0" err="1">
                <a:solidFill>
                  <a:schemeClr val="tx1"/>
                </a:solidFill>
              </a:rPr>
              <a:t>raw</a:t>
            </a:r>
            <a:r>
              <a:rPr lang="uk-UA" sz="2800" dirty="0">
                <a:solidFill>
                  <a:schemeClr val="tx1"/>
                </a:solidFill>
              </a:rPr>
              <a:t> </a:t>
            </a:r>
            <a:r>
              <a:rPr lang="uk-UA" sz="2800" dirty="0" err="1">
                <a:solidFill>
                  <a:schemeClr val="tx1"/>
                </a:solidFill>
              </a:rPr>
              <a:t>materials</a:t>
            </a:r>
            <a:r>
              <a:rPr lang="uk-UA" sz="2800" dirty="0">
                <a:solidFill>
                  <a:schemeClr val="tx1"/>
                </a:solidFill>
              </a:rPr>
              <a:t> </a:t>
            </a:r>
            <a:r>
              <a:rPr lang="uk-UA" sz="2800" dirty="0" err="1">
                <a:solidFill>
                  <a:schemeClr val="tx1"/>
                </a:solidFill>
              </a:rPr>
              <a:t>for</a:t>
            </a:r>
            <a:r>
              <a:rPr lang="uk-UA" sz="2800" dirty="0">
                <a:solidFill>
                  <a:schemeClr val="tx1"/>
                </a:solidFill>
              </a:rPr>
              <a:t> </a:t>
            </a:r>
            <a:r>
              <a:rPr lang="uk-UA" sz="2800" dirty="0" err="1">
                <a:solidFill>
                  <a:schemeClr val="tx1"/>
                </a:solidFill>
              </a:rPr>
              <a:t>obtaining</a:t>
            </a:r>
            <a:r>
              <a:rPr lang="uk-UA" sz="2800" dirty="0">
                <a:solidFill>
                  <a:schemeClr val="tx1"/>
                </a:solidFill>
              </a:rPr>
              <a:t> </a:t>
            </a:r>
            <a:r>
              <a:rPr lang="uk-UA" sz="2800" dirty="0" err="1">
                <a:solidFill>
                  <a:schemeClr val="tx1"/>
                </a:solidFill>
              </a:rPr>
              <a:t>homeopathic</a:t>
            </a:r>
            <a:r>
              <a:rPr lang="uk-UA" sz="2800" dirty="0">
                <a:solidFill>
                  <a:schemeClr val="tx1"/>
                </a:solidFill>
              </a:rPr>
              <a:t> </a:t>
            </a:r>
            <a:r>
              <a:rPr lang="uk-UA" sz="2800" dirty="0" err="1">
                <a:solidFill>
                  <a:schemeClr val="tx1"/>
                </a:solidFill>
              </a:rPr>
              <a:t>matrix</a:t>
            </a:r>
            <a:r>
              <a:rPr lang="uk-UA" sz="2800" dirty="0">
                <a:solidFill>
                  <a:schemeClr val="tx1"/>
                </a:solidFill>
              </a:rPr>
              <a:t> </a:t>
            </a:r>
            <a:r>
              <a:rPr lang="uk-UA" sz="2800" dirty="0" err="1">
                <a:solidFill>
                  <a:schemeClr val="tx1"/>
                </a:solidFill>
              </a:rPr>
              <a:t>tinctures</a:t>
            </a:r>
            <a:r>
              <a:rPr lang="uk-UA" sz="2800" dirty="0">
                <a:solidFill>
                  <a:schemeClr val="tx1"/>
                </a:solidFill>
              </a:rPr>
              <a:t>.</a:t>
            </a:r>
            <a:endParaRPr lang="en-US" sz="2800" dirty="0">
              <a:solidFill>
                <a:schemeClr val="tx1"/>
              </a:solidFill>
            </a:endParaRPr>
          </a:p>
          <a:p>
            <a:pPr marL="0" indent="363538" algn="just">
              <a:buFont typeface="Wingdings" panose="05000000000000000000" pitchFamily="2" charset="2"/>
              <a:buChar char="§"/>
            </a:pPr>
            <a:r>
              <a:rPr lang="en-US" sz="2800" dirty="0">
                <a:solidFill>
                  <a:schemeClr val="tx1"/>
                </a:solidFill>
              </a:rPr>
              <a:t>All  homoeopathic  mother  tinctures  and solutions (except a few) should be stored in glass stoppered bottles. However, for certain acids, e.g., fluoric acid, glass-stoppered bottles are not appropriate  as  the  acid  eats  away  the  glass, however strong it may be.</a:t>
            </a:r>
            <a:endParaRPr lang="uk-UA" sz="2800" dirty="0">
              <a:solidFill>
                <a:schemeClr val="tx1"/>
              </a:solidFill>
            </a:endParaRPr>
          </a:p>
        </p:txBody>
      </p:sp>
      <p:pic>
        <p:nvPicPr>
          <p:cNvPr id="3074" name="Picture 2" descr="homeopathy mother tincture - Homeopath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95955" y="4784508"/>
            <a:ext cx="2996045" cy="1979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7907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79" y="367646"/>
            <a:ext cx="10058400" cy="945508"/>
          </a:xfrm>
        </p:spPr>
        <p:txBody>
          <a:bodyPr/>
          <a:lstStyle/>
          <a:p>
            <a:pPr algn="ctr"/>
            <a:r>
              <a:rPr lang="en-US" b="1" dirty="0">
                <a:solidFill>
                  <a:srgbClr val="00B050"/>
                </a:solidFill>
              </a:rPr>
              <a:t>Classification of mother tincture</a:t>
            </a:r>
            <a:endParaRPr lang="uk-UA" b="1" dirty="0">
              <a:solidFill>
                <a:srgbClr val="00B050"/>
              </a:solidFill>
            </a:endParaRPr>
          </a:p>
        </p:txBody>
      </p:sp>
      <p:graphicFrame>
        <p:nvGraphicFramePr>
          <p:cNvPr id="4" name="Місце для вмісту 3"/>
          <p:cNvGraphicFramePr>
            <a:graphicFrameLocks noGrp="1"/>
          </p:cNvGraphicFramePr>
          <p:nvPr>
            <p:ph idx="1"/>
            <p:extLst>
              <p:ext uri="{D42A27DB-BD31-4B8C-83A1-F6EECF244321}">
                <p14:modId xmlns:p14="http://schemas.microsoft.com/office/powerpoint/2010/main" val="1649746660"/>
              </p:ext>
            </p:extLst>
          </p:nvPr>
        </p:nvGraphicFramePr>
        <p:xfrm>
          <a:off x="465684" y="1845734"/>
          <a:ext cx="11091578"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22" name="Picture 2" descr="https://o.remove.bg/downloads/bdc8f023-6d71-4de7-89db-2074d4208372/image-removebg-preview.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108" y="131975"/>
            <a:ext cx="2825227" cy="2262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065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solidFill>
                  <a:srgbClr val="00B050"/>
                </a:solidFill>
              </a:rPr>
              <a:t>TECHNOLOGY OF MATRIX TINCTION BY METHOD 1 ACCORDING TO </a:t>
            </a:r>
            <a:r>
              <a:rPr lang="en-US" b="1" dirty="0" err="1">
                <a:solidFill>
                  <a:srgbClr val="00B050"/>
                </a:solidFill>
              </a:rPr>
              <a:t>SPhU</a:t>
            </a:r>
            <a:endParaRPr lang="uk-UA" b="1" dirty="0">
              <a:solidFill>
                <a:srgbClr val="00B050"/>
              </a:solidFill>
            </a:endParaRPr>
          </a:p>
        </p:txBody>
      </p:sp>
      <p:sp>
        <p:nvSpPr>
          <p:cNvPr id="3" name="Місце для вмісту 2"/>
          <p:cNvSpPr>
            <a:spLocks noGrp="1"/>
          </p:cNvSpPr>
          <p:nvPr>
            <p:ph idx="1"/>
          </p:nvPr>
        </p:nvSpPr>
        <p:spPr>
          <a:xfrm>
            <a:off x="484217" y="1737360"/>
            <a:ext cx="11340638" cy="4023360"/>
          </a:xfrm>
        </p:spPr>
        <p:txBody>
          <a:bodyPr>
            <a:normAutofit/>
          </a:bodyPr>
          <a:lstStyle/>
          <a:p>
            <a:pPr marL="0" indent="446088" algn="just">
              <a:buFont typeface="Wingdings" panose="05000000000000000000" pitchFamily="2" charset="2"/>
              <a:buChar char="§"/>
            </a:pPr>
            <a:r>
              <a:rPr lang="en-US" sz="2800" dirty="0">
                <a:solidFill>
                  <a:schemeClr val="tx1"/>
                </a:solidFill>
              </a:rPr>
              <a:t>Method 1  is used for fresh medicinal plant raw materials, which usually contain </a:t>
            </a:r>
            <a:r>
              <a:rPr lang="en-US" sz="2800" b="1" dirty="0">
                <a:solidFill>
                  <a:schemeClr val="tx1"/>
                </a:solidFill>
              </a:rPr>
              <a:t>more than 70% of squeezed juice and does not contain resin or mucus</a:t>
            </a:r>
            <a:r>
              <a:rPr lang="en-US" sz="2800" dirty="0">
                <a:solidFill>
                  <a:schemeClr val="tx1"/>
                </a:solidFill>
              </a:rPr>
              <a:t>.</a:t>
            </a:r>
          </a:p>
          <a:p>
            <a:pPr marL="0" indent="446088" algn="just">
              <a:buFont typeface="Wingdings" panose="05000000000000000000" pitchFamily="2" charset="2"/>
              <a:buChar char="§"/>
            </a:pPr>
            <a:r>
              <a:rPr lang="en-US" sz="2800" dirty="0">
                <a:solidFill>
                  <a:schemeClr val="tx1"/>
                </a:solidFill>
              </a:rPr>
              <a:t>Matrix tinctures made by method 1 are mixtures of </a:t>
            </a:r>
            <a:r>
              <a:rPr lang="en-US" sz="2800" b="1" i="1" dirty="0">
                <a:solidFill>
                  <a:srgbClr val="00B050"/>
                </a:solidFill>
              </a:rPr>
              <a:t>equal parts of squeezed juices and 90% ethanol.</a:t>
            </a:r>
            <a:endParaRPr lang="uk-UA" sz="2800" b="1" i="1" dirty="0">
              <a:solidFill>
                <a:srgbClr val="00B050"/>
              </a:solidFill>
            </a:endParaRPr>
          </a:p>
        </p:txBody>
      </p:sp>
    </p:spTree>
    <p:extLst>
      <p:ext uri="{BB962C8B-B14F-4D97-AF65-F5344CB8AC3E}">
        <p14:creationId xmlns:p14="http://schemas.microsoft.com/office/powerpoint/2010/main" val="3274234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10927" y="0"/>
            <a:ext cx="10058400" cy="966356"/>
          </a:xfrm>
        </p:spPr>
        <p:txBody>
          <a:bodyPr>
            <a:noAutofit/>
          </a:bodyPr>
          <a:lstStyle/>
          <a:p>
            <a:pPr algn="ctr"/>
            <a:r>
              <a:rPr lang="en-US" sz="3200" b="1" dirty="0">
                <a:solidFill>
                  <a:srgbClr val="00B050"/>
                </a:solidFill>
              </a:rPr>
              <a:t>ALGORITHM OF MATRIX TINCTURE TECHNOLOGY BY </a:t>
            </a:r>
            <a:r>
              <a:rPr lang="en-US" sz="3200" b="1" u="sng" dirty="0">
                <a:solidFill>
                  <a:srgbClr val="7030A0"/>
                </a:solidFill>
              </a:rPr>
              <a:t>METHOD 1 ACCORDING TO </a:t>
            </a:r>
            <a:r>
              <a:rPr lang="en-US" sz="3200" b="1" u="sng" dirty="0" err="1">
                <a:solidFill>
                  <a:srgbClr val="7030A0"/>
                </a:solidFill>
              </a:rPr>
              <a:t>SPhU</a:t>
            </a:r>
            <a:endParaRPr lang="uk-UA" sz="3200" b="1" u="sng" dirty="0">
              <a:solidFill>
                <a:srgbClr val="7030A0"/>
              </a:solidFill>
            </a:endParaRPr>
          </a:p>
        </p:txBody>
      </p:sp>
      <p:graphicFrame>
        <p:nvGraphicFramePr>
          <p:cNvPr id="4" name="Місце для вмісту 3"/>
          <p:cNvGraphicFramePr>
            <a:graphicFrameLocks noGrp="1"/>
          </p:cNvGraphicFramePr>
          <p:nvPr>
            <p:ph idx="1"/>
            <p:extLst>
              <p:ext uri="{D42A27DB-BD31-4B8C-83A1-F6EECF244321}">
                <p14:modId xmlns:p14="http://schemas.microsoft.com/office/powerpoint/2010/main" val="2169832973"/>
              </p:ext>
            </p:extLst>
          </p:nvPr>
        </p:nvGraphicFramePr>
        <p:xfrm>
          <a:off x="494290" y="966356"/>
          <a:ext cx="11527991" cy="57461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01379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141131"/>
            <a:ext cx="10058400" cy="1344770"/>
          </a:xfrm>
        </p:spPr>
        <p:txBody>
          <a:bodyPr/>
          <a:lstStyle/>
          <a:p>
            <a:pPr algn="ctr"/>
            <a:r>
              <a:rPr lang="en-US" b="1" i="1" dirty="0">
                <a:solidFill>
                  <a:srgbClr val="00B050"/>
                </a:solidFill>
              </a:rPr>
              <a:t>Matrix tincture of stinging nettle - 5.0</a:t>
            </a:r>
            <a:br>
              <a:rPr lang="en-US" b="1" i="1" dirty="0">
                <a:solidFill>
                  <a:srgbClr val="00B050"/>
                </a:solidFill>
              </a:rPr>
            </a:br>
            <a:r>
              <a:rPr lang="pt-BR" b="1" i="1" dirty="0">
                <a:solidFill>
                  <a:srgbClr val="00B050"/>
                </a:solidFill>
              </a:rPr>
              <a:t>Tincturae maternae Urtica urens– 5,0</a:t>
            </a:r>
            <a:endParaRPr lang="uk-UA" b="1" i="1" dirty="0">
              <a:solidFill>
                <a:srgbClr val="00B050"/>
              </a:solidFill>
            </a:endParaRPr>
          </a:p>
        </p:txBody>
      </p:sp>
      <p:sp>
        <p:nvSpPr>
          <p:cNvPr id="3" name="Місце для вмісту 2"/>
          <p:cNvSpPr>
            <a:spLocks noGrp="1"/>
          </p:cNvSpPr>
          <p:nvPr>
            <p:ph idx="1"/>
          </p:nvPr>
        </p:nvSpPr>
        <p:spPr>
          <a:xfrm>
            <a:off x="214052" y="1485901"/>
            <a:ext cx="7693430" cy="4623953"/>
          </a:xfrm>
        </p:spPr>
        <p:style>
          <a:lnRef idx="2">
            <a:schemeClr val="accent1"/>
          </a:lnRef>
          <a:fillRef idx="1">
            <a:schemeClr val="lt1"/>
          </a:fillRef>
          <a:effectRef idx="0">
            <a:schemeClr val="accent1"/>
          </a:effectRef>
          <a:fontRef idx="minor">
            <a:schemeClr val="dk1"/>
          </a:fontRef>
        </p:style>
        <p:txBody>
          <a:bodyPr>
            <a:noAutofit/>
          </a:bodyPr>
          <a:lstStyle/>
          <a:p>
            <a:pPr algn="just"/>
            <a:r>
              <a:rPr lang="en-US" sz="2400" b="1" i="1" dirty="0">
                <a:solidFill>
                  <a:srgbClr val="00B050"/>
                </a:solidFill>
              </a:rPr>
              <a:t>Technology. </a:t>
            </a:r>
            <a:r>
              <a:rPr lang="en-US" sz="2400" dirty="0">
                <a:solidFill>
                  <a:schemeClr val="tx1"/>
                </a:solidFill>
              </a:rPr>
              <a:t>The crushed medicinal plant raw materials are squeezed. The resulting juice is weighed and immediately mixed with an equal amount by weight of 90% ethanol. Keep in a closed container at a temperature not exceeding 20 ° C for at least five days, then filtered. Prepared matrix tincture - a basic homeopathic remedy, not subject to release.</a:t>
            </a:r>
          </a:p>
          <a:p>
            <a:pPr algn="just"/>
            <a:endParaRPr lang="en-US" sz="2400" dirty="0">
              <a:solidFill>
                <a:schemeClr val="tx1"/>
              </a:solidFill>
            </a:endParaRPr>
          </a:p>
          <a:p>
            <a:pPr algn="just"/>
            <a:r>
              <a:rPr lang="en-US" sz="2400" b="1" dirty="0">
                <a:solidFill>
                  <a:srgbClr val="00B050"/>
                </a:solidFill>
              </a:rPr>
              <a:t>Make a label </a:t>
            </a:r>
            <a:r>
              <a:rPr lang="en-US" sz="2400" dirty="0">
                <a:solidFill>
                  <a:schemeClr val="tx1"/>
                </a:solidFill>
              </a:rPr>
              <a:t>(the name of the raw material in Latin, the designation of the matrix tincture Ø, weight, date of manufacture, the ratio of raw materials and alcohol).This basic drug is then used for the manufacture of homeopathic dosage forms for the treatment of burns and </a:t>
            </a:r>
            <a:r>
              <a:rPr lang="en-US" sz="2400" dirty="0" err="1">
                <a:solidFill>
                  <a:schemeClr val="tx1"/>
                </a:solidFill>
              </a:rPr>
              <a:t>urticaria</a:t>
            </a:r>
            <a:r>
              <a:rPr lang="en-US" sz="2400" dirty="0">
                <a:solidFill>
                  <a:schemeClr val="tx1"/>
                </a:solidFill>
              </a:rPr>
              <a:t>.</a:t>
            </a:r>
            <a:endParaRPr lang="uk-UA" sz="2400" dirty="0">
              <a:solidFill>
                <a:schemeClr val="tx1"/>
              </a:solidFill>
            </a:endParaRPr>
          </a:p>
        </p:txBody>
      </p:sp>
      <p:pic>
        <p:nvPicPr>
          <p:cNvPr id="4" name="Picture 3"/>
          <p:cNvPicPr>
            <a:picLocks noChangeAspect="1" noChangeArrowheads="1"/>
          </p:cNvPicPr>
          <p:nvPr/>
        </p:nvPicPr>
        <p:blipFill>
          <a:blip r:embed="rId2"/>
          <a:srcRect l="6320" t="6963" r="67078" b="5493"/>
          <a:stretch>
            <a:fillRect/>
          </a:stretch>
        </p:blipFill>
        <p:spPr bwMode="auto">
          <a:xfrm>
            <a:off x="9161958" y="2041713"/>
            <a:ext cx="1422873" cy="2964684"/>
          </a:xfrm>
          <a:prstGeom prst="rect">
            <a:avLst/>
          </a:prstGeom>
          <a:noFill/>
          <a:ln w="9525">
            <a:noFill/>
            <a:miter lim="800000"/>
            <a:headEnd/>
            <a:tailEnd/>
          </a:ln>
        </p:spPr>
      </p:pic>
      <p:sp>
        <p:nvSpPr>
          <p:cNvPr id="6" name="Text Box 4"/>
          <p:cNvSpPr txBox="1">
            <a:spLocks noChangeArrowheads="1"/>
          </p:cNvSpPr>
          <p:nvPr/>
        </p:nvSpPr>
        <p:spPr bwMode="auto">
          <a:xfrm>
            <a:off x="8888388" y="3607182"/>
            <a:ext cx="1970012" cy="1089509"/>
          </a:xfrm>
          <a:prstGeom prst="rect">
            <a:avLst/>
          </a:prstGeom>
          <a:solidFill>
            <a:srgbClr val="FFFFFF"/>
          </a:solidFill>
          <a:ln w="9525">
            <a:solidFill>
              <a:srgbClr val="000000"/>
            </a:solidFill>
            <a:miter lim="800000"/>
            <a:headEnd/>
            <a:tailEnd/>
          </a:ln>
        </p:spPr>
        <p:txBody>
          <a:bodyPr lIns="0" tIns="0" rIns="0" bIns="0"/>
          <a:lstStyle/>
          <a:p>
            <a:pPr algn="ctr"/>
            <a:r>
              <a:rPr lang="en-US" sz="1400" b="1" dirty="0" err="1">
                <a:latin typeface="Constantia" pitchFamily="18" charset="0"/>
              </a:rPr>
              <a:t>Urtica</a:t>
            </a:r>
            <a:r>
              <a:rPr lang="en-US" sz="1400" b="1" dirty="0">
                <a:latin typeface="Constantia" pitchFamily="18" charset="0"/>
              </a:rPr>
              <a:t> </a:t>
            </a:r>
            <a:r>
              <a:rPr lang="en-US" sz="1400" b="1" dirty="0" err="1">
                <a:latin typeface="Constantia" pitchFamily="18" charset="0"/>
              </a:rPr>
              <a:t>urens</a:t>
            </a:r>
            <a:r>
              <a:rPr lang="en-US" sz="1400" b="1" dirty="0">
                <a:latin typeface="Constantia" pitchFamily="18" charset="0"/>
              </a:rPr>
              <a:t> </a:t>
            </a:r>
            <a:r>
              <a:rPr lang="en-US" sz="1400" dirty="0">
                <a:latin typeface="Constantia" pitchFamily="18" charset="0"/>
                <a:sym typeface="Symbol" pitchFamily="18" charset="2"/>
              </a:rPr>
              <a:t></a:t>
            </a:r>
            <a:endParaRPr lang="ru-RU" sz="1400" b="1" dirty="0">
              <a:latin typeface="Constantia" pitchFamily="18" charset="0"/>
            </a:endParaRPr>
          </a:p>
          <a:p>
            <a:pPr algn="ctr"/>
            <a:r>
              <a:rPr lang="uk-UA" sz="1400" b="1" dirty="0">
                <a:latin typeface="Constantia" pitchFamily="18" charset="0"/>
              </a:rPr>
              <a:t>(1:2) 10,0</a:t>
            </a:r>
            <a:endParaRPr lang="ru-RU" sz="1400" dirty="0">
              <a:latin typeface="Constantia" pitchFamily="18" charset="0"/>
            </a:endParaRPr>
          </a:p>
          <a:p>
            <a:pPr algn="ctr"/>
            <a:r>
              <a:rPr lang="de-DE" sz="1200" dirty="0" err="1">
                <a:latin typeface="Constantia" pitchFamily="18" charset="0"/>
              </a:rPr>
              <a:t>ethyl</a:t>
            </a:r>
            <a:r>
              <a:rPr lang="de-DE" sz="1200" dirty="0">
                <a:latin typeface="Constantia" pitchFamily="18" charset="0"/>
              </a:rPr>
              <a:t> </a:t>
            </a:r>
            <a:r>
              <a:rPr lang="de-DE" sz="1200" dirty="0" err="1">
                <a:latin typeface="Constantia" pitchFamily="18" charset="0"/>
              </a:rPr>
              <a:t>alcohol</a:t>
            </a:r>
            <a:r>
              <a:rPr lang="de-DE" sz="1200" dirty="0">
                <a:latin typeface="Constantia" pitchFamily="18" charset="0"/>
              </a:rPr>
              <a:t> </a:t>
            </a:r>
            <a:r>
              <a:rPr lang="en-US" sz="1200" dirty="0">
                <a:latin typeface="Constantia" pitchFamily="18" charset="0"/>
              </a:rPr>
              <a:t>45 %</a:t>
            </a:r>
            <a:endParaRPr lang="uk-UA" sz="1200" dirty="0">
              <a:latin typeface="Constantia" pitchFamily="18" charset="0"/>
            </a:endParaRPr>
          </a:p>
          <a:p>
            <a:pPr algn="ctr"/>
            <a:endParaRPr lang="ru-RU" sz="1200" dirty="0">
              <a:latin typeface="Constantia" pitchFamily="18" charset="0"/>
            </a:endParaRPr>
          </a:p>
          <a:p>
            <a:pPr algn="ctr"/>
            <a:r>
              <a:rPr lang="uk-UA" sz="1200" dirty="0">
                <a:latin typeface="Constantia" pitchFamily="18" charset="0"/>
              </a:rPr>
              <a:t>02.03.2021 р.  </a:t>
            </a:r>
            <a:r>
              <a:rPr lang="ru-RU" sz="1200" dirty="0">
                <a:latin typeface="Constantia" pitchFamily="18" charset="0"/>
              </a:rPr>
              <a:t>(</a:t>
            </a:r>
            <a:r>
              <a:rPr lang="de-DE" sz="1200" dirty="0" err="1">
                <a:latin typeface="Constantia" pitchFamily="18" charset="0"/>
              </a:rPr>
              <a:t>Signature</a:t>
            </a:r>
            <a:r>
              <a:rPr lang="uk-UA" sz="1200" dirty="0">
                <a:latin typeface="Constantia" pitchFamily="18" charset="0"/>
              </a:rPr>
              <a:t>)</a:t>
            </a:r>
            <a:endParaRPr lang="ru-RU" sz="1200" dirty="0"/>
          </a:p>
        </p:txBody>
      </p:sp>
    </p:spTree>
    <p:extLst>
      <p:ext uri="{BB962C8B-B14F-4D97-AF65-F5344CB8AC3E}">
        <p14:creationId xmlns:p14="http://schemas.microsoft.com/office/powerpoint/2010/main" val="2730189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1240861"/>
          </a:xfrm>
        </p:spPr>
        <p:txBody>
          <a:bodyPr/>
          <a:lstStyle/>
          <a:p>
            <a:pPr algn="ctr"/>
            <a:r>
              <a:rPr lang="de-DE" b="1" dirty="0">
                <a:solidFill>
                  <a:srgbClr val="00B050"/>
                </a:solidFill>
              </a:rPr>
              <a:t>Quality </a:t>
            </a:r>
            <a:r>
              <a:rPr lang="de-DE" b="1" dirty="0" err="1">
                <a:solidFill>
                  <a:srgbClr val="00B050"/>
                </a:solidFill>
              </a:rPr>
              <a:t>control</a:t>
            </a:r>
            <a:endParaRPr lang="uk-UA" b="1" dirty="0">
              <a:solidFill>
                <a:srgbClr val="00B050"/>
              </a:solidFill>
            </a:endParaRPr>
          </a:p>
        </p:txBody>
      </p:sp>
      <p:sp>
        <p:nvSpPr>
          <p:cNvPr id="3" name="Місце для вмісту 2"/>
          <p:cNvSpPr>
            <a:spLocks noGrp="1"/>
          </p:cNvSpPr>
          <p:nvPr>
            <p:ph idx="1"/>
          </p:nvPr>
        </p:nvSpPr>
        <p:spPr>
          <a:xfrm>
            <a:off x="384464" y="1845734"/>
            <a:ext cx="11461172" cy="4023360"/>
          </a:xfrm>
        </p:spPr>
        <p:txBody>
          <a:bodyPr>
            <a:noAutofit/>
          </a:bodyPr>
          <a:lstStyle/>
          <a:p>
            <a:pPr marL="0" indent="363538" algn="just">
              <a:spcBef>
                <a:spcPts val="0"/>
              </a:spcBef>
              <a:spcAft>
                <a:spcPts val="0"/>
              </a:spcAft>
            </a:pPr>
            <a:r>
              <a:rPr lang="en-US" sz="2800" dirty="0">
                <a:solidFill>
                  <a:schemeClr val="tx1"/>
                </a:solidFill>
              </a:rPr>
              <a:t>Quality control of basic homeopathic medicines for internal use is carried out according to general indicators: appearance (transparency, color), odor, relative density, alcohol concentration, identification and quantitative analysis of active substances, if specified in separate articles.</a:t>
            </a:r>
          </a:p>
          <a:p>
            <a:pPr marL="0" indent="363538" algn="just">
              <a:spcBef>
                <a:spcPts val="0"/>
              </a:spcBef>
              <a:spcAft>
                <a:spcPts val="0"/>
              </a:spcAft>
            </a:pPr>
            <a:r>
              <a:rPr lang="en-US" sz="2800" dirty="0">
                <a:solidFill>
                  <a:schemeClr val="tx1"/>
                </a:solidFill>
              </a:rPr>
              <a:t>Deviations in the content of medicinal substances in the solution (unless otherwise specified in the articles) should not exceed:</a:t>
            </a:r>
          </a:p>
          <a:p>
            <a:pPr marL="0" indent="363538" algn="just">
              <a:spcBef>
                <a:spcPts val="0"/>
              </a:spcBef>
              <a:spcAft>
                <a:spcPts val="0"/>
              </a:spcAft>
            </a:pPr>
            <a:r>
              <a:rPr lang="en-US" sz="2800" dirty="0">
                <a:solidFill>
                  <a:schemeClr val="tx1"/>
                </a:solidFill>
              </a:rPr>
              <a:t>+ 5% with a content of 10% or 1% of the substance (first or second decimal dilution), respectively;</a:t>
            </a:r>
          </a:p>
          <a:p>
            <a:pPr marL="0" indent="363538" algn="just">
              <a:spcBef>
                <a:spcPts val="0"/>
              </a:spcBef>
              <a:spcAft>
                <a:spcPts val="0"/>
              </a:spcAft>
            </a:pPr>
            <a:r>
              <a:rPr lang="en-US" sz="2800" dirty="0">
                <a:solidFill>
                  <a:schemeClr val="tx1"/>
                </a:solidFill>
              </a:rPr>
              <a:t>+ 10% with a content of 0.1% of the substance (third decimal dilution).</a:t>
            </a:r>
          </a:p>
          <a:p>
            <a:pPr marL="0" indent="363538" algn="just">
              <a:spcBef>
                <a:spcPts val="0"/>
              </a:spcBef>
              <a:spcAft>
                <a:spcPts val="0"/>
              </a:spcAft>
            </a:pPr>
            <a:r>
              <a:rPr lang="en-US" sz="2800" dirty="0">
                <a:solidFill>
                  <a:schemeClr val="tx1"/>
                </a:solidFill>
              </a:rPr>
              <a:t>After the manufacture of homeopathic basic preparations, their weight should not exceed the tolerances.</a:t>
            </a:r>
            <a:endParaRPr lang="uk-UA" sz="2800" dirty="0">
              <a:solidFill>
                <a:schemeClr val="tx1"/>
              </a:solidFill>
            </a:endParaRPr>
          </a:p>
        </p:txBody>
      </p:sp>
    </p:spTree>
    <p:extLst>
      <p:ext uri="{BB962C8B-B14F-4D97-AF65-F5344CB8AC3E}">
        <p14:creationId xmlns:p14="http://schemas.microsoft.com/office/powerpoint/2010/main" val="3328983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solidFill>
                  <a:srgbClr val="00B050"/>
                </a:solidFill>
              </a:rPr>
              <a:t>TECHNOLOGY OF MATRIX TINCTION BY </a:t>
            </a:r>
            <a:r>
              <a:rPr lang="en-US" b="1" u="sng" dirty="0">
                <a:solidFill>
                  <a:srgbClr val="7030A0"/>
                </a:solidFill>
              </a:rPr>
              <a:t>METHOD 2 ACCORDING TO </a:t>
            </a:r>
            <a:r>
              <a:rPr lang="en-US" b="1" u="sng" dirty="0" err="1">
                <a:solidFill>
                  <a:srgbClr val="7030A0"/>
                </a:solidFill>
              </a:rPr>
              <a:t>SPhU</a:t>
            </a:r>
            <a:endParaRPr lang="uk-UA" u="sng" dirty="0">
              <a:solidFill>
                <a:srgbClr val="7030A0"/>
              </a:solidFill>
            </a:endParaRPr>
          </a:p>
        </p:txBody>
      </p:sp>
      <p:sp>
        <p:nvSpPr>
          <p:cNvPr id="3" name="Місце для вмісту 2"/>
          <p:cNvSpPr>
            <a:spLocks noGrp="1"/>
          </p:cNvSpPr>
          <p:nvPr>
            <p:ph idx="1"/>
          </p:nvPr>
        </p:nvSpPr>
        <p:spPr>
          <a:xfrm>
            <a:off x="457201" y="1845734"/>
            <a:ext cx="11263744" cy="4368030"/>
          </a:xfrm>
        </p:spPr>
        <p:txBody>
          <a:bodyPr>
            <a:normAutofit fontScale="92500" lnSpcReduction="20000"/>
          </a:bodyPr>
          <a:lstStyle/>
          <a:p>
            <a:pPr marL="0" indent="363538" algn="just">
              <a:lnSpc>
                <a:spcPct val="100000"/>
              </a:lnSpc>
              <a:spcBef>
                <a:spcPts val="0"/>
              </a:spcBef>
              <a:spcAft>
                <a:spcPts val="0"/>
              </a:spcAft>
            </a:pPr>
            <a:r>
              <a:rPr lang="en-US" sz="2400" dirty="0">
                <a:solidFill>
                  <a:schemeClr val="tx1"/>
                </a:solidFill>
              </a:rPr>
              <a:t>Fresh vegetable raw materials, which usually </a:t>
            </a:r>
            <a:r>
              <a:rPr lang="en-US" sz="2400" b="1" i="1" dirty="0">
                <a:solidFill>
                  <a:srgbClr val="00B050"/>
                </a:solidFill>
              </a:rPr>
              <a:t>contain less than 70% of squeezed juice and more than 60% of moisture and which do not contain essential oils or resins.</a:t>
            </a:r>
            <a:r>
              <a:rPr lang="en-US" sz="2400" dirty="0">
                <a:solidFill>
                  <a:schemeClr val="tx1"/>
                </a:solidFill>
              </a:rPr>
              <a:t> Determine the amount of juice X,% in the plant by the formula:</a:t>
            </a:r>
          </a:p>
          <a:p>
            <a:pPr marL="0" indent="363538" algn="just">
              <a:lnSpc>
                <a:spcPct val="100000"/>
              </a:lnSpc>
              <a:spcBef>
                <a:spcPts val="0"/>
              </a:spcBef>
              <a:spcAft>
                <a:spcPts val="0"/>
              </a:spcAft>
            </a:pPr>
            <a:r>
              <a:rPr lang="en-US" sz="2400" dirty="0">
                <a:solidFill>
                  <a:schemeClr val="tx1"/>
                </a:solidFill>
              </a:rPr>
              <a:t>where </a:t>
            </a:r>
          </a:p>
          <a:p>
            <a:pPr marL="0" indent="363538" algn="just">
              <a:lnSpc>
                <a:spcPct val="100000"/>
              </a:lnSpc>
              <a:spcBef>
                <a:spcPts val="0"/>
              </a:spcBef>
              <a:spcAft>
                <a:spcPts val="0"/>
              </a:spcAft>
            </a:pPr>
            <a:r>
              <a:rPr lang="en-US" sz="2400" dirty="0">
                <a:solidFill>
                  <a:schemeClr val="tx1"/>
                </a:solidFill>
              </a:rPr>
              <a:t>a - the moisture content of the raw material</a:t>
            </a:r>
          </a:p>
          <a:p>
            <a:pPr marL="0" indent="363538" algn="just">
              <a:lnSpc>
                <a:spcPct val="100000"/>
              </a:lnSpc>
              <a:spcBef>
                <a:spcPts val="0"/>
              </a:spcBef>
              <a:spcAft>
                <a:spcPts val="0"/>
              </a:spcAft>
            </a:pPr>
            <a:r>
              <a:rPr lang="en-US" sz="2400" dirty="0">
                <a:solidFill>
                  <a:schemeClr val="tx1"/>
                </a:solidFill>
              </a:rPr>
              <a:t>b-dry matter content of juice,%</a:t>
            </a:r>
          </a:p>
          <a:p>
            <a:pPr marL="0" indent="363538" algn="just">
              <a:lnSpc>
                <a:spcPct val="100000"/>
              </a:lnSpc>
              <a:spcBef>
                <a:spcPts val="0"/>
              </a:spcBef>
              <a:spcAft>
                <a:spcPts val="0"/>
              </a:spcAft>
              <a:buFont typeface="Wingdings" panose="05000000000000000000" pitchFamily="2" charset="2"/>
              <a:buChar char="§"/>
            </a:pPr>
            <a:r>
              <a:rPr lang="en-US" sz="2400" dirty="0">
                <a:solidFill>
                  <a:schemeClr val="tx1"/>
                </a:solidFill>
              </a:rPr>
              <a:t>Simultaneously with determining the amount of juice in the plant, the crushed plant and its parts are weighed. Take half the amount of 90% ethyl alcohol by weight of the plant, moisten the crushed parts with it so that they turn into a thick slurry and grind vigorously. </a:t>
            </a:r>
          </a:p>
          <a:p>
            <a:pPr marL="0" indent="363538" algn="just">
              <a:lnSpc>
                <a:spcPct val="100000"/>
              </a:lnSpc>
              <a:spcBef>
                <a:spcPts val="0"/>
              </a:spcBef>
              <a:spcAft>
                <a:spcPts val="0"/>
              </a:spcAft>
              <a:buFont typeface="Wingdings" panose="05000000000000000000" pitchFamily="2" charset="2"/>
              <a:buChar char="§"/>
            </a:pPr>
            <a:r>
              <a:rPr lang="en-US" sz="2400" dirty="0">
                <a:solidFill>
                  <a:schemeClr val="tx1"/>
                </a:solidFill>
              </a:rPr>
              <a:t>After determining the juice content, add as much 90% ethyl alcohol so that its weight is equal to the weight of the juice contained in the mass. </a:t>
            </a:r>
          </a:p>
          <a:p>
            <a:pPr marL="0" indent="363538" algn="just">
              <a:lnSpc>
                <a:spcPct val="100000"/>
              </a:lnSpc>
              <a:spcBef>
                <a:spcPts val="0"/>
              </a:spcBef>
              <a:spcAft>
                <a:spcPts val="0"/>
              </a:spcAft>
              <a:buFont typeface="Wingdings" panose="05000000000000000000" pitchFamily="2" charset="2"/>
              <a:buChar char="§"/>
            </a:pPr>
            <a:r>
              <a:rPr lang="en-US" sz="2400" dirty="0">
                <a:solidFill>
                  <a:schemeClr val="tx1"/>
                </a:solidFill>
              </a:rPr>
              <a:t>The resulting mass is thoroughly mixed and left for 8-14 days for maceration. The mass is squeezed, the liquid is poured into a well-sealed glass and left in a cool place for 8 days to settle, then filtered. </a:t>
            </a:r>
          </a:p>
          <a:p>
            <a:pPr marL="0" indent="363538" algn="just">
              <a:lnSpc>
                <a:spcPct val="100000"/>
              </a:lnSpc>
              <a:spcBef>
                <a:spcPts val="0"/>
              </a:spcBef>
              <a:spcAft>
                <a:spcPts val="0"/>
              </a:spcAft>
              <a:buFont typeface="Wingdings" panose="05000000000000000000" pitchFamily="2" charset="2"/>
              <a:buChar char="§"/>
            </a:pPr>
            <a:r>
              <a:rPr lang="en-US" sz="2400" dirty="0">
                <a:solidFill>
                  <a:schemeClr val="tx1"/>
                </a:solidFill>
              </a:rPr>
              <a:t>Thus, the content of medicinal substance prepared according to § 2 is equal to 1: 2.</a:t>
            </a:r>
            <a:endParaRPr lang="uk-UA" sz="2400" dirty="0">
              <a:solidFill>
                <a:schemeClr val="tx1"/>
              </a:solidFill>
            </a:endParaRPr>
          </a:p>
        </p:txBody>
      </p:sp>
      <p:pic>
        <p:nvPicPr>
          <p:cNvPr id="4" name="Рисунок 3"/>
          <p:cNvPicPr>
            <a:picLocks noChangeAspect="1"/>
          </p:cNvPicPr>
          <p:nvPr/>
        </p:nvPicPr>
        <p:blipFill>
          <a:blip r:embed="rId2"/>
          <a:stretch>
            <a:fillRect/>
          </a:stretch>
        </p:blipFill>
        <p:spPr>
          <a:xfrm>
            <a:off x="8260771" y="2443425"/>
            <a:ext cx="2082893" cy="923228"/>
          </a:xfrm>
          <a:prstGeom prst="rect">
            <a:avLst/>
          </a:prstGeom>
        </p:spPr>
      </p:pic>
    </p:spTree>
    <p:extLst>
      <p:ext uri="{BB962C8B-B14F-4D97-AF65-F5344CB8AC3E}">
        <p14:creationId xmlns:p14="http://schemas.microsoft.com/office/powerpoint/2010/main" val="4433510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3662" y="47622"/>
            <a:ext cx="10058400" cy="1094367"/>
          </a:xfrm>
        </p:spPr>
        <p:txBody>
          <a:bodyPr>
            <a:normAutofit/>
          </a:bodyPr>
          <a:lstStyle/>
          <a:p>
            <a:pPr algn="ctr"/>
            <a:r>
              <a:rPr lang="en-US" sz="3600" b="1" dirty="0">
                <a:solidFill>
                  <a:srgbClr val="00B050"/>
                </a:solidFill>
              </a:rPr>
              <a:t>ALGORITHM OF MOTHER TINCTURE TECHNOLOGY BY </a:t>
            </a:r>
            <a:r>
              <a:rPr lang="en-US" sz="3600" b="1" dirty="0">
                <a:solidFill>
                  <a:srgbClr val="7030A0"/>
                </a:solidFill>
              </a:rPr>
              <a:t>METHOD 2 ACCORDING TO </a:t>
            </a:r>
            <a:r>
              <a:rPr lang="en-US" sz="3600" b="1" dirty="0" err="1">
                <a:solidFill>
                  <a:srgbClr val="7030A0"/>
                </a:solidFill>
              </a:rPr>
              <a:t>SPhU</a:t>
            </a:r>
            <a:endParaRPr lang="uk-UA" sz="3600" b="1" dirty="0">
              <a:solidFill>
                <a:srgbClr val="7030A0"/>
              </a:solidFill>
            </a:endParaRPr>
          </a:p>
        </p:txBody>
      </p:sp>
      <p:grpSp>
        <p:nvGrpSpPr>
          <p:cNvPr id="4" name="Group 2"/>
          <p:cNvGrpSpPr>
            <a:grpSpLocks/>
          </p:cNvGrpSpPr>
          <p:nvPr/>
        </p:nvGrpSpPr>
        <p:grpSpPr bwMode="auto">
          <a:xfrm>
            <a:off x="428169" y="1048471"/>
            <a:ext cx="8861026" cy="5590095"/>
            <a:chOff x="1341" y="3171"/>
            <a:chExt cx="10260" cy="12279"/>
          </a:xfrm>
          <a:solidFill>
            <a:srgbClr val="FFFFFF"/>
          </a:solidFill>
        </p:grpSpPr>
        <p:sp>
          <p:nvSpPr>
            <p:cNvPr id="5" name="Text Box 3"/>
            <p:cNvSpPr txBox="1">
              <a:spLocks noChangeArrowheads="1"/>
            </p:cNvSpPr>
            <p:nvPr/>
          </p:nvSpPr>
          <p:spPr bwMode="auto">
            <a:xfrm>
              <a:off x="5074" y="3171"/>
              <a:ext cx="2388" cy="546"/>
            </a:xfrm>
            <a:prstGeom prst="rect">
              <a:avLst/>
            </a:prstGeom>
            <a:grpFill/>
            <a:ln w="9525">
              <a:solidFill>
                <a:srgbClr val="000000"/>
              </a:solidFill>
              <a:miter lim="800000"/>
              <a:headEnd/>
              <a:tailEnd/>
            </a:ln>
          </p:spPr>
          <p:txBody>
            <a:bodyPr lIns="0" tIns="0" rIns="0" bIns="0"/>
            <a:lstStyle/>
            <a:p>
              <a:pPr algn="ctr">
                <a:spcBef>
                  <a:spcPts val="300"/>
                </a:spcBef>
                <a:spcAft>
                  <a:spcPts val="300"/>
                </a:spcAft>
                <a:defRPr/>
              </a:pPr>
              <a:r>
                <a:rPr lang="de-DE" sz="1050" dirty="0" err="1">
                  <a:latin typeface="Times New Roman" pitchFamily="18" charset="0"/>
                  <a:cs typeface="Arial" pitchFamily="34" charset="0"/>
                </a:rPr>
                <a:t>Raw</a:t>
              </a:r>
              <a:r>
                <a:rPr lang="de-DE" sz="1050" dirty="0">
                  <a:latin typeface="Times New Roman" pitchFamily="18" charset="0"/>
                  <a:cs typeface="Arial" pitchFamily="34" charset="0"/>
                </a:rPr>
                <a:t> </a:t>
              </a:r>
              <a:r>
                <a:rPr lang="de-DE" sz="1050" dirty="0" err="1">
                  <a:latin typeface="Times New Roman" pitchFamily="18" charset="0"/>
                  <a:cs typeface="Arial" pitchFamily="34" charset="0"/>
                </a:rPr>
                <a:t>materials</a:t>
              </a:r>
              <a:endParaRPr lang="ru-RU" sz="1050" dirty="0">
                <a:latin typeface="Arial" pitchFamily="34" charset="0"/>
                <a:cs typeface="Arial" pitchFamily="34" charset="0"/>
              </a:endParaRPr>
            </a:p>
          </p:txBody>
        </p:sp>
        <p:sp>
          <p:nvSpPr>
            <p:cNvPr id="6" name="Text Box 4"/>
            <p:cNvSpPr txBox="1">
              <a:spLocks noChangeArrowheads="1"/>
            </p:cNvSpPr>
            <p:nvPr/>
          </p:nvSpPr>
          <p:spPr bwMode="auto">
            <a:xfrm>
              <a:off x="7822" y="4428"/>
              <a:ext cx="3779" cy="1438"/>
            </a:xfrm>
            <a:prstGeom prst="rect">
              <a:avLst/>
            </a:prstGeom>
            <a:grpFill/>
            <a:ln w="9525">
              <a:solidFill>
                <a:srgbClr val="000000"/>
              </a:solidFill>
              <a:miter lim="800000"/>
              <a:headEnd/>
              <a:tailEnd/>
            </a:ln>
          </p:spPr>
          <p:txBody>
            <a:bodyPr lIns="0" tIns="0" rIns="0" bIns="0"/>
            <a:lstStyle/>
            <a:p>
              <a:pPr algn="ctr">
                <a:defRPr/>
              </a:pPr>
              <a:r>
                <a:rPr lang="en-US" sz="1050" b="1" dirty="0">
                  <a:latin typeface="Times New Roman" pitchFamily="18" charset="0"/>
                  <a:cs typeface="Arial" pitchFamily="34" charset="0"/>
                </a:rPr>
                <a:t>Method 2b</a:t>
              </a:r>
            </a:p>
            <a:p>
              <a:pPr algn="ctr">
                <a:defRPr/>
              </a:pPr>
              <a:r>
                <a:rPr lang="en-US" sz="1050" dirty="0">
                  <a:latin typeface="Times New Roman" pitchFamily="18" charset="0"/>
                  <a:cs typeface="Arial" pitchFamily="34" charset="0"/>
                </a:rPr>
                <a:t>Fresh vegetable raw materials, usually containing less than 70% extracted juice and more than 60% moisture, and not containing essential oils or resins</a:t>
              </a:r>
              <a:endParaRPr lang="ru-RU" sz="1050" dirty="0">
                <a:latin typeface="Arial" pitchFamily="34" charset="0"/>
                <a:cs typeface="Arial" pitchFamily="34" charset="0"/>
              </a:endParaRPr>
            </a:p>
          </p:txBody>
        </p:sp>
        <p:sp>
          <p:nvSpPr>
            <p:cNvPr id="7" name="Text Box 5"/>
            <p:cNvSpPr txBox="1">
              <a:spLocks noChangeArrowheads="1"/>
            </p:cNvSpPr>
            <p:nvPr/>
          </p:nvSpPr>
          <p:spPr bwMode="auto">
            <a:xfrm>
              <a:off x="4941" y="4434"/>
              <a:ext cx="1260" cy="1442"/>
            </a:xfrm>
            <a:prstGeom prst="rect">
              <a:avLst/>
            </a:prstGeom>
            <a:grpFill/>
            <a:ln w="9525">
              <a:solidFill>
                <a:srgbClr val="000000"/>
              </a:solidFill>
              <a:miter lim="800000"/>
              <a:headEnd/>
              <a:tailEnd/>
            </a:ln>
          </p:spPr>
          <p:txBody>
            <a:bodyPr lIns="0" tIns="0" rIns="0" bIns="0"/>
            <a:lstStyle/>
            <a:p>
              <a:pPr algn="ctr">
                <a:spcAft>
                  <a:spcPts val="1000"/>
                </a:spcAft>
                <a:defRPr/>
              </a:pPr>
              <a:r>
                <a:rPr lang="de-DE" sz="1050" dirty="0" err="1">
                  <a:latin typeface="Calibri" pitchFamily="34" charset="0"/>
                  <a:cs typeface="Arial" pitchFamily="34" charset="0"/>
                </a:rPr>
                <a:t>Alcoholethyl</a:t>
              </a:r>
              <a:endParaRPr lang="de-DE" sz="1050" dirty="0">
                <a:latin typeface="Calibri" pitchFamily="34" charset="0"/>
                <a:cs typeface="Arial" pitchFamily="34" charset="0"/>
              </a:endParaRPr>
            </a:p>
            <a:p>
              <a:pPr algn="ctr">
                <a:spcAft>
                  <a:spcPts val="1000"/>
                </a:spcAft>
                <a:defRPr/>
              </a:pPr>
              <a:r>
                <a:rPr lang="de-DE" sz="1050" dirty="0">
                  <a:latin typeface="Calibri" pitchFamily="34" charset="0"/>
                  <a:cs typeface="Arial" pitchFamily="34" charset="0"/>
                </a:rPr>
                <a:t> 90%</a:t>
              </a:r>
              <a:endParaRPr lang="ru-RU" sz="1050" dirty="0">
                <a:latin typeface="Arial" pitchFamily="34" charset="0"/>
                <a:cs typeface="Arial" pitchFamily="34" charset="0"/>
              </a:endParaRPr>
            </a:p>
          </p:txBody>
        </p:sp>
        <p:sp>
          <p:nvSpPr>
            <p:cNvPr id="8" name="Text Box 6"/>
            <p:cNvSpPr txBox="1">
              <a:spLocks noChangeArrowheads="1"/>
            </p:cNvSpPr>
            <p:nvPr/>
          </p:nvSpPr>
          <p:spPr bwMode="auto">
            <a:xfrm>
              <a:off x="1341" y="4434"/>
              <a:ext cx="3419" cy="1432"/>
            </a:xfrm>
            <a:prstGeom prst="rect">
              <a:avLst/>
            </a:prstGeom>
            <a:grpFill/>
            <a:ln w="9525">
              <a:solidFill>
                <a:srgbClr val="000000"/>
              </a:solidFill>
              <a:miter lim="800000"/>
              <a:headEnd/>
              <a:tailEnd/>
            </a:ln>
          </p:spPr>
          <p:txBody>
            <a:bodyPr lIns="0" tIns="0" rIns="0" bIns="0"/>
            <a:lstStyle/>
            <a:p>
              <a:pPr algn="ctr">
                <a:defRPr/>
              </a:pPr>
              <a:r>
                <a:rPr lang="en-US" sz="1050" b="1" dirty="0">
                  <a:latin typeface="Times New Roman" pitchFamily="18" charset="0"/>
                  <a:cs typeface="Arial" pitchFamily="34" charset="0"/>
                </a:rPr>
                <a:t>Method 2a</a:t>
              </a:r>
            </a:p>
            <a:p>
              <a:pPr algn="ctr">
                <a:defRPr/>
              </a:pPr>
              <a:r>
                <a:rPr lang="en-US" sz="1050" dirty="0">
                  <a:latin typeface="Times New Roman" pitchFamily="18" charset="0"/>
                  <a:cs typeface="Arial" pitchFamily="34" charset="0"/>
                </a:rPr>
                <a:t>Fresh vegetable raw materials, usually containing less than 70% extracted juice and more than 60% moisture, and not containing essential oils or resins</a:t>
              </a:r>
              <a:endParaRPr lang="ru-RU" sz="1050" dirty="0">
                <a:latin typeface="Arial" pitchFamily="34" charset="0"/>
                <a:cs typeface="Arial" pitchFamily="34" charset="0"/>
              </a:endParaRPr>
            </a:p>
          </p:txBody>
        </p:sp>
        <p:sp>
          <p:nvSpPr>
            <p:cNvPr id="9" name="Text Box 7"/>
            <p:cNvSpPr txBox="1">
              <a:spLocks noChangeArrowheads="1"/>
            </p:cNvSpPr>
            <p:nvPr/>
          </p:nvSpPr>
          <p:spPr bwMode="auto">
            <a:xfrm>
              <a:off x="1341" y="6263"/>
              <a:ext cx="3419" cy="374"/>
            </a:xfrm>
            <a:prstGeom prst="rect">
              <a:avLst/>
            </a:prstGeom>
            <a:grpFill/>
            <a:ln w="9525">
              <a:solidFill>
                <a:srgbClr val="000000"/>
              </a:solidFill>
              <a:miter lim="800000"/>
              <a:headEnd/>
              <a:tailEnd/>
            </a:ln>
          </p:spPr>
          <p:txBody>
            <a:bodyPr lIns="0" tIns="0" rIns="0" bIns="0"/>
            <a:lstStyle/>
            <a:p>
              <a:pPr algn="ctr">
                <a:spcBef>
                  <a:spcPts val="100"/>
                </a:spcBef>
                <a:spcAft>
                  <a:spcPts val="300"/>
                </a:spcAft>
                <a:defRPr/>
              </a:pPr>
              <a:r>
                <a:rPr lang="de-DE" sz="1050" dirty="0" err="1">
                  <a:latin typeface="Times New Roman" pitchFamily="18" charset="0"/>
                  <a:cs typeface="Arial" pitchFamily="34" charset="0"/>
                </a:rPr>
                <a:t>Grinding</a:t>
              </a:r>
              <a:r>
                <a:rPr lang="de-DE" sz="1050" dirty="0">
                  <a:latin typeface="Times New Roman" pitchFamily="18" charset="0"/>
                  <a:cs typeface="Arial" pitchFamily="34" charset="0"/>
                </a:rPr>
                <a:t> </a:t>
              </a:r>
              <a:r>
                <a:rPr lang="de-DE" sz="1050" dirty="0" err="1">
                  <a:latin typeface="Times New Roman" pitchFamily="18" charset="0"/>
                  <a:cs typeface="Arial" pitchFamily="34" charset="0"/>
                </a:rPr>
                <a:t>of</a:t>
              </a:r>
              <a:r>
                <a:rPr lang="de-DE" sz="1050" dirty="0">
                  <a:latin typeface="Times New Roman" pitchFamily="18" charset="0"/>
                  <a:cs typeface="Arial" pitchFamily="34" charset="0"/>
                </a:rPr>
                <a:t> </a:t>
              </a:r>
              <a:r>
                <a:rPr lang="de-DE" sz="1050" dirty="0" err="1">
                  <a:latin typeface="Times New Roman" pitchFamily="18" charset="0"/>
                  <a:cs typeface="Arial" pitchFamily="34" charset="0"/>
                </a:rPr>
                <a:t>raw</a:t>
              </a:r>
              <a:r>
                <a:rPr lang="de-DE" sz="1050" dirty="0">
                  <a:latin typeface="Times New Roman" pitchFamily="18" charset="0"/>
                  <a:cs typeface="Arial" pitchFamily="34" charset="0"/>
                </a:rPr>
                <a:t> </a:t>
              </a:r>
              <a:r>
                <a:rPr lang="de-DE" sz="1050" dirty="0" err="1">
                  <a:latin typeface="Times New Roman" pitchFamily="18" charset="0"/>
                  <a:cs typeface="Arial" pitchFamily="34" charset="0"/>
                </a:rPr>
                <a:t>materials</a:t>
              </a:r>
              <a:endParaRPr lang="ru-RU" sz="1050" dirty="0">
                <a:latin typeface="Arial" pitchFamily="34" charset="0"/>
                <a:cs typeface="Arial" pitchFamily="34" charset="0"/>
              </a:endParaRPr>
            </a:p>
          </p:txBody>
        </p:sp>
        <p:sp>
          <p:nvSpPr>
            <p:cNvPr id="10" name="Text Box 8"/>
            <p:cNvSpPr txBox="1">
              <a:spLocks noChangeArrowheads="1"/>
            </p:cNvSpPr>
            <p:nvPr/>
          </p:nvSpPr>
          <p:spPr bwMode="auto">
            <a:xfrm>
              <a:off x="1341" y="6995"/>
              <a:ext cx="3419" cy="620"/>
            </a:xfrm>
            <a:prstGeom prst="rect">
              <a:avLst/>
            </a:prstGeom>
            <a:grpFill/>
            <a:ln w="9525">
              <a:solidFill>
                <a:srgbClr val="000000"/>
              </a:solidFill>
              <a:miter lim="800000"/>
              <a:headEnd/>
              <a:tailEnd/>
            </a:ln>
          </p:spPr>
          <p:txBody>
            <a:bodyPr lIns="0" tIns="0" rIns="0" bIns="0"/>
            <a:lstStyle/>
            <a:p>
              <a:pPr algn="ctr">
                <a:spcBef>
                  <a:spcPts val="300"/>
                </a:spcBef>
                <a:spcAft>
                  <a:spcPts val="300"/>
                </a:spcAft>
                <a:defRPr/>
              </a:pPr>
              <a:r>
                <a:rPr lang="en-US" sz="1050" dirty="0">
                  <a:latin typeface="Times New Roman" pitchFamily="18" charset="0"/>
                  <a:cs typeface="Arial" pitchFamily="34" charset="0"/>
                </a:rPr>
                <a:t>Determination of weight loss during drying</a:t>
              </a:r>
              <a:endParaRPr lang="ru-RU" sz="1050" dirty="0">
                <a:latin typeface="Arial" pitchFamily="34" charset="0"/>
                <a:cs typeface="Arial" pitchFamily="34" charset="0"/>
              </a:endParaRPr>
            </a:p>
          </p:txBody>
        </p:sp>
        <p:sp>
          <p:nvSpPr>
            <p:cNvPr id="11" name="Text Box 9"/>
            <p:cNvSpPr txBox="1">
              <a:spLocks noChangeArrowheads="1"/>
            </p:cNvSpPr>
            <p:nvPr/>
          </p:nvSpPr>
          <p:spPr bwMode="auto">
            <a:xfrm>
              <a:off x="1341" y="8692"/>
              <a:ext cx="3419" cy="1031"/>
            </a:xfrm>
            <a:prstGeom prst="rect">
              <a:avLst/>
            </a:prstGeom>
            <a:grpFill/>
            <a:ln w="9525">
              <a:solidFill>
                <a:srgbClr val="000000"/>
              </a:solidFill>
              <a:miter lim="800000"/>
              <a:headEnd/>
              <a:tailEnd/>
            </a:ln>
          </p:spPr>
          <p:txBody>
            <a:bodyPr lIns="0" tIns="0" rIns="0" bIns="0"/>
            <a:lstStyle/>
            <a:p>
              <a:pPr algn="ctr">
                <a:spcBef>
                  <a:spcPts val="300"/>
                </a:spcBef>
                <a:spcAft>
                  <a:spcPts val="300"/>
                </a:spcAft>
                <a:defRPr/>
              </a:pPr>
              <a:r>
                <a:rPr lang="en-US" sz="1050" dirty="0">
                  <a:latin typeface="Times New Roman" pitchFamily="18" charset="0"/>
                  <a:cs typeface="Arial" pitchFamily="34" charset="0"/>
                </a:rPr>
                <a:t>Mixing with half the weight of 90% ethyl alcohol</a:t>
              </a:r>
              <a:endParaRPr lang="ru-RU" sz="1050" dirty="0">
                <a:latin typeface="Arial" pitchFamily="34" charset="0"/>
                <a:cs typeface="Arial" pitchFamily="34" charset="0"/>
              </a:endParaRPr>
            </a:p>
          </p:txBody>
        </p:sp>
        <p:sp>
          <p:nvSpPr>
            <p:cNvPr id="12" name="Text Box 10"/>
            <p:cNvSpPr txBox="1">
              <a:spLocks noChangeArrowheads="1"/>
            </p:cNvSpPr>
            <p:nvPr/>
          </p:nvSpPr>
          <p:spPr bwMode="auto">
            <a:xfrm>
              <a:off x="1341" y="7971"/>
              <a:ext cx="3419" cy="360"/>
            </a:xfrm>
            <a:prstGeom prst="rect">
              <a:avLst/>
            </a:prstGeom>
            <a:grpFill/>
            <a:ln w="9525">
              <a:solidFill>
                <a:srgbClr val="000000"/>
              </a:solidFill>
              <a:miter lim="800000"/>
              <a:headEnd/>
              <a:tailEnd/>
            </a:ln>
          </p:spPr>
          <p:txBody>
            <a:bodyPr lIns="0" tIns="0" rIns="0" bIns="0"/>
            <a:lstStyle/>
            <a:p>
              <a:pPr algn="ctr">
                <a:spcBef>
                  <a:spcPts val="300"/>
                </a:spcBef>
                <a:spcAft>
                  <a:spcPts val="300"/>
                </a:spcAft>
                <a:defRPr/>
              </a:pPr>
              <a:r>
                <a:rPr lang="de-DE" sz="1050" dirty="0" err="1">
                  <a:latin typeface="Times New Roman" pitchFamily="18" charset="0"/>
                  <a:cs typeface="Arial" pitchFamily="34" charset="0"/>
                </a:rPr>
                <a:t>Weighing</a:t>
              </a:r>
              <a:endParaRPr lang="ru-RU" sz="1050" dirty="0">
                <a:latin typeface="Arial" pitchFamily="34" charset="0"/>
                <a:cs typeface="Arial" pitchFamily="34" charset="0"/>
              </a:endParaRPr>
            </a:p>
          </p:txBody>
        </p:sp>
        <p:sp>
          <p:nvSpPr>
            <p:cNvPr id="13" name="Freeform 11"/>
            <p:cNvSpPr>
              <a:spLocks/>
            </p:cNvSpPr>
            <p:nvPr/>
          </p:nvSpPr>
          <p:spPr bwMode="auto">
            <a:xfrm>
              <a:off x="6202" y="3713"/>
              <a:ext cx="2" cy="320"/>
            </a:xfrm>
            <a:custGeom>
              <a:avLst/>
              <a:gdLst/>
              <a:ahLst/>
              <a:cxnLst>
                <a:cxn ang="0">
                  <a:pos x="0" y="0"/>
                </a:cxn>
                <a:cxn ang="0">
                  <a:pos x="3" y="266"/>
                </a:cxn>
              </a:cxnLst>
              <a:rect l="0" t="0" r="r" b="b"/>
              <a:pathLst>
                <a:path w="3" h="266">
                  <a:moveTo>
                    <a:pt x="0" y="0"/>
                  </a:moveTo>
                  <a:lnTo>
                    <a:pt x="3" y="266"/>
                  </a:lnTo>
                </a:path>
              </a:pathLst>
            </a:custGeom>
            <a:grpFill/>
            <a:ln w="9525">
              <a:solidFill>
                <a:srgbClr val="000000"/>
              </a:solidFill>
              <a:round/>
              <a:headEnd/>
              <a:tailEnd type="stealth" w="sm" len="med"/>
            </a:ln>
          </p:spPr>
          <p:txBody>
            <a:bodyPr/>
            <a:lstStyle/>
            <a:p>
              <a:pPr>
                <a:defRPr/>
              </a:pPr>
              <a:endParaRPr lang="ru-RU" sz="1050"/>
            </a:p>
          </p:txBody>
        </p:sp>
        <p:sp>
          <p:nvSpPr>
            <p:cNvPr id="14" name="Line 12"/>
            <p:cNvSpPr>
              <a:spLocks noChangeShapeType="1"/>
            </p:cNvSpPr>
            <p:nvPr/>
          </p:nvSpPr>
          <p:spPr bwMode="auto">
            <a:xfrm flipV="1">
              <a:off x="3140" y="4067"/>
              <a:ext cx="6121" cy="7"/>
            </a:xfrm>
            <a:prstGeom prst="line">
              <a:avLst/>
            </a:prstGeom>
            <a:grpFill/>
            <a:ln w="9525">
              <a:solidFill>
                <a:srgbClr val="000000"/>
              </a:solidFill>
              <a:round/>
              <a:headEnd/>
              <a:tailEnd/>
            </a:ln>
          </p:spPr>
          <p:txBody>
            <a:bodyPr/>
            <a:lstStyle/>
            <a:p>
              <a:pPr>
                <a:defRPr/>
              </a:pPr>
              <a:endParaRPr lang="ru-RU" sz="1050"/>
            </a:p>
          </p:txBody>
        </p:sp>
        <p:sp>
          <p:nvSpPr>
            <p:cNvPr id="15" name="Freeform 13"/>
            <p:cNvSpPr>
              <a:spLocks/>
            </p:cNvSpPr>
            <p:nvPr/>
          </p:nvSpPr>
          <p:spPr bwMode="auto">
            <a:xfrm>
              <a:off x="3140" y="4074"/>
              <a:ext cx="4" cy="320"/>
            </a:xfrm>
            <a:custGeom>
              <a:avLst/>
              <a:gdLst/>
              <a:ahLst/>
              <a:cxnLst>
                <a:cxn ang="0">
                  <a:pos x="0" y="0"/>
                </a:cxn>
                <a:cxn ang="0">
                  <a:pos x="3" y="266"/>
                </a:cxn>
              </a:cxnLst>
              <a:rect l="0" t="0" r="r" b="b"/>
              <a:pathLst>
                <a:path w="3" h="266">
                  <a:moveTo>
                    <a:pt x="0" y="0"/>
                  </a:moveTo>
                  <a:lnTo>
                    <a:pt x="3" y="266"/>
                  </a:lnTo>
                </a:path>
              </a:pathLst>
            </a:custGeom>
            <a:grpFill/>
            <a:ln w="9525">
              <a:solidFill>
                <a:srgbClr val="000000"/>
              </a:solidFill>
              <a:round/>
              <a:headEnd/>
              <a:tailEnd type="stealth" w="sm" len="med"/>
            </a:ln>
          </p:spPr>
          <p:txBody>
            <a:bodyPr/>
            <a:lstStyle/>
            <a:p>
              <a:pPr>
                <a:defRPr/>
              </a:pPr>
              <a:endParaRPr lang="ru-RU" sz="1050"/>
            </a:p>
          </p:txBody>
        </p:sp>
        <p:sp>
          <p:nvSpPr>
            <p:cNvPr id="16" name="Freeform 14"/>
            <p:cNvSpPr>
              <a:spLocks/>
            </p:cNvSpPr>
            <p:nvPr/>
          </p:nvSpPr>
          <p:spPr bwMode="auto">
            <a:xfrm>
              <a:off x="6921" y="4074"/>
              <a:ext cx="2" cy="320"/>
            </a:xfrm>
            <a:custGeom>
              <a:avLst/>
              <a:gdLst/>
              <a:ahLst/>
              <a:cxnLst>
                <a:cxn ang="0">
                  <a:pos x="0" y="0"/>
                </a:cxn>
                <a:cxn ang="0">
                  <a:pos x="3" y="266"/>
                </a:cxn>
              </a:cxnLst>
              <a:rect l="0" t="0" r="r" b="b"/>
              <a:pathLst>
                <a:path w="3" h="266">
                  <a:moveTo>
                    <a:pt x="0" y="0"/>
                  </a:moveTo>
                  <a:lnTo>
                    <a:pt x="3" y="266"/>
                  </a:lnTo>
                </a:path>
              </a:pathLst>
            </a:custGeom>
            <a:grpFill/>
            <a:ln w="9525">
              <a:solidFill>
                <a:srgbClr val="000000"/>
              </a:solidFill>
              <a:round/>
              <a:headEnd/>
              <a:tailEnd type="stealth" w="sm" len="med"/>
            </a:ln>
          </p:spPr>
          <p:txBody>
            <a:bodyPr/>
            <a:lstStyle/>
            <a:p>
              <a:pPr>
                <a:defRPr/>
              </a:pPr>
              <a:endParaRPr lang="ru-RU" sz="1050"/>
            </a:p>
          </p:txBody>
        </p:sp>
        <p:sp>
          <p:nvSpPr>
            <p:cNvPr id="17" name="Freeform 15"/>
            <p:cNvSpPr>
              <a:spLocks/>
            </p:cNvSpPr>
            <p:nvPr/>
          </p:nvSpPr>
          <p:spPr bwMode="auto">
            <a:xfrm>
              <a:off x="9259" y="4074"/>
              <a:ext cx="2" cy="320"/>
            </a:xfrm>
            <a:custGeom>
              <a:avLst/>
              <a:gdLst/>
              <a:ahLst/>
              <a:cxnLst>
                <a:cxn ang="0">
                  <a:pos x="0" y="0"/>
                </a:cxn>
                <a:cxn ang="0">
                  <a:pos x="3" y="266"/>
                </a:cxn>
              </a:cxnLst>
              <a:rect l="0" t="0" r="r" b="b"/>
              <a:pathLst>
                <a:path w="3" h="266">
                  <a:moveTo>
                    <a:pt x="0" y="0"/>
                  </a:moveTo>
                  <a:lnTo>
                    <a:pt x="3" y="266"/>
                  </a:lnTo>
                </a:path>
              </a:pathLst>
            </a:custGeom>
            <a:grpFill/>
            <a:ln w="9525">
              <a:solidFill>
                <a:srgbClr val="000000"/>
              </a:solidFill>
              <a:round/>
              <a:headEnd/>
              <a:tailEnd type="stealth" w="sm" len="med"/>
            </a:ln>
          </p:spPr>
          <p:txBody>
            <a:bodyPr/>
            <a:lstStyle/>
            <a:p>
              <a:pPr>
                <a:defRPr/>
              </a:pPr>
              <a:endParaRPr lang="ru-RU" sz="1050"/>
            </a:p>
          </p:txBody>
        </p:sp>
        <p:sp>
          <p:nvSpPr>
            <p:cNvPr id="18" name="Freeform 16"/>
            <p:cNvSpPr>
              <a:spLocks/>
            </p:cNvSpPr>
            <p:nvPr/>
          </p:nvSpPr>
          <p:spPr bwMode="auto">
            <a:xfrm>
              <a:off x="3138" y="5876"/>
              <a:ext cx="2" cy="317"/>
            </a:xfrm>
            <a:custGeom>
              <a:avLst/>
              <a:gdLst/>
              <a:ahLst/>
              <a:cxnLst>
                <a:cxn ang="0">
                  <a:pos x="0" y="0"/>
                </a:cxn>
                <a:cxn ang="0">
                  <a:pos x="3" y="266"/>
                </a:cxn>
              </a:cxnLst>
              <a:rect l="0" t="0" r="r" b="b"/>
              <a:pathLst>
                <a:path w="3" h="266">
                  <a:moveTo>
                    <a:pt x="0" y="0"/>
                  </a:moveTo>
                  <a:lnTo>
                    <a:pt x="3" y="266"/>
                  </a:lnTo>
                </a:path>
              </a:pathLst>
            </a:custGeom>
            <a:grpFill/>
            <a:ln w="9525">
              <a:solidFill>
                <a:srgbClr val="000000"/>
              </a:solidFill>
              <a:round/>
              <a:headEnd/>
              <a:tailEnd type="stealth" w="sm" len="med"/>
            </a:ln>
          </p:spPr>
          <p:txBody>
            <a:bodyPr/>
            <a:lstStyle/>
            <a:p>
              <a:pPr>
                <a:defRPr/>
              </a:pPr>
              <a:endParaRPr lang="ru-RU" sz="1050"/>
            </a:p>
          </p:txBody>
        </p:sp>
        <p:sp>
          <p:nvSpPr>
            <p:cNvPr id="19" name="Freeform 17"/>
            <p:cNvSpPr>
              <a:spLocks/>
            </p:cNvSpPr>
            <p:nvPr/>
          </p:nvSpPr>
          <p:spPr bwMode="auto">
            <a:xfrm>
              <a:off x="3138" y="6637"/>
              <a:ext cx="2" cy="317"/>
            </a:xfrm>
            <a:custGeom>
              <a:avLst/>
              <a:gdLst/>
              <a:ahLst/>
              <a:cxnLst>
                <a:cxn ang="0">
                  <a:pos x="0" y="0"/>
                </a:cxn>
                <a:cxn ang="0">
                  <a:pos x="3" y="266"/>
                </a:cxn>
              </a:cxnLst>
              <a:rect l="0" t="0" r="r" b="b"/>
              <a:pathLst>
                <a:path w="3" h="266">
                  <a:moveTo>
                    <a:pt x="0" y="0"/>
                  </a:moveTo>
                  <a:lnTo>
                    <a:pt x="3" y="266"/>
                  </a:lnTo>
                </a:path>
              </a:pathLst>
            </a:custGeom>
            <a:grpFill/>
            <a:ln w="9525">
              <a:solidFill>
                <a:srgbClr val="000000"/>
              </a:solidFill>
              <a:round/>
              <a:headEnd/>
              <a:tailEnd type="stealth" w="sm" len="med"/>
            </a:ln>
          </p:spPr>
          <p:txBody>
            <a:bodyPr/>
            <a:lstStyle/>
            <a:p>
              <a:pPr>
                <a:defRPr/>
              </a:pPr>
              <a:endParaRPr lang="ru-RU" sz="1050"/>
            </a:p>
          </p:txBody>
        </p:sp>
        <p:sp>
          <p:nvSpPr>
            <p:cNvPr id="20" name="Freeform 18"/>
            <p:cNvSpPr>
              <a:spLocks/>
            </p:cNvSpPr>
            <p:nvPr/>
          </p:nvSpPr>
          <p:spPr bwMode="auto">
            <a:xfrm>
              <a:off x="3140" y="7614"/>
              <a:ext cx="4" cy="317"/>
            </a:xfrm>
            <a:custGeom>
              <a:avLst/>
              <a:gdLst/>
              <a:ahLst/>
              <a:cxnLst>
                <a:cxn ang="0">
                  <a:pos x="0" y="0"/>
                </a:cxn>
                <a:cxn ang="0">
                  <a:pos x="3" y="266"/>
                </a:cxn>
              </a:cxnLst>
              <a:rect l="0" t="0" r="r" b="b"/>
              <a:pathLst>
                <a:path w="3" h="266">
                  <a:moveTo>
                    <a:pt x="0" y="0"/>
                  </a:moveTo>
                  <a:lnTo>
                    <a:pt x="3" y="266"/>
                  </a:lnTo>
                </a:path>
              </a:pathLst>
            </a:custGeom>
            <a:grpFill/>
            <a:ln w="9525">
              <a:solidFill>
                <a:srgbClr val="000000"/>
              </a:solidFill>
              <a:round/>
              <a:headEnd/>
              <a:tailEnd type="stealth" w="sm" len="med"/>
            </a:ln>
          </p:spPr>
          <p:txBody>
            <a:bodyPr/>
            <a:lstStyle/>
            <a:p>
              <a:pPr>
                <a:defRPr/>
              </a:pPr>
              <a:endParaRPr lang="ru-RU" sz="1050"/>
            </a:p>
          </p:txBody>
        </p:sp>
        <p:sp>
          <p:nvSpPr>
            <p:cNvPr id="21" name="Freeform 19"/>
            <p:cNvSpPr>
              <a:spLocks/>
            </p:cNvSpPr>
            <p:nvPr/>
          </p:nvSpPr>
          <p:spPr bwMode="auto">
            <a:xfrm>
              <a:off x="3140" y="8335"/>
              <a:ext cx="4" cy="317"/>
            </a:xfrm>
            <a:custGeom>
              <a:avLst/>
              <a:gdLst/>
              <a:ahLst/>
              <a:cxnLst>
                <a:cxn ang="0">
                  <a:pos x="0" y="0"/>
                </a:cxn>
                <a:cxn ang="0">
                  <a:pos x="3" y="266"/>
                </a:cxn>
              </a:cxnLst>
              <a:rect l="0" t="0" r="r" b="b"/>
              <a:pathLst>
                <a:path w="3" h="266">
                  <a:moveTo>
                    <a:pt x="0" y="0"/>
                  </a:moveTo>
                  <a:lnTo>
                    <a:pt x="3" y="266"/>
                  </a:lnTo>
                </a:path>
              </a:pathLst>
            </a:custGeom>
            <a:grpFill/>
            <a:ln w="9525">
              <a:solidFill>
                <a:srgbClr val="000000"/>
              </a:solidFill>
              <a:round/>
              <a:headEnd/>
              <a:tailEnd type="stealth" w="sm" len="med"/>
            </a:ln>
          </p:spPr>
          <p:txBody>
            <a:bodyPr/>
            <a:lstStyle/>
            <a:p>
              <a:pPr>
                <a:defRPr/>
              </a:pPr>
              <a:endParaRPr lang="ru-RU" sz="1050"/>
            </a:p>
          </p:txBody>
        </p:sp>
        <p:sp>
          <p:nvSpPr>
            <p:cNvPr id="22" name="Freeform 20"/>
            <p:cNvSpPr>
              <a:spLocks/>
            </p:cNvSpPr>
            <p:nvPr/>
          </p:nvSpPr>
          <p:spPr bwMode="auto">
            <a:xfrm>
              <a:off x="3140" y="9767"/>
              <a:ext cx="4" cy="317"/>
            </a:xfrm>
            <a:custGeom>
              <a:avLst/>
              <a:gdLst/>
              <a:ahLst/>
              <a:cxnLst>
                <a:cxn ang="0">
                  <a:pos x="0" y="0"/>
                </a:cxn>
                <a:cxn ang="0">
                  <a:pos x="3" y="266"/>
                </a:cxn>
              </a:cxnLst>
              <a:rect l="0" t="0" r="r" b="b"/>
              <a:pathLst>
                <a:path w="3" h="266">
                  <a:moveTo>
                    <a:pt x="0" y="0"/>
                  </a:moveTo>
                  <a:lnTo>
                    <a:pt x="3" y="266"/>
                  </a:lnTo>
                </a:path>
              </a:pathLst>
            </a:custGeom>
            <a:grpFill/>
            <a:ln w="9525">
              <a:solidFill>
                <a:srgbClr val="000000"/>
              </a:solidFill>
              <a:round/>
              <a:headEnd/>
              <a:tailEnd type="stealth" w="sm" len="med"/>
            </a:ln>
          </p:spPr>
          <p:txBody>
            <a:bodyPr/>
            <a:lstStyle/>
            <a:p>
              <a:pPr>
                <a:defRPr/>
              </a:pPr>
              <a:endParaRPr lang="ru-RU" sz="1050"/>
            </a:p>
          </p:txBody>
        </p:sp>
        <p:sp>
          <p:nvSpPr>
            <p:cNvPr id="23" name="Text Box 21"/>
            <p:cNvSpPr txBox="1">
              <a:spLocks noChangeArrowheads="1"/>
            </p:cNvSpPr>
            <p:nvPr/>
          </p:nvSpPr>
          <p:spPr bwMode="auto">
            <a:xfrm>
              <a:off x="6380" y="4434"/>
              <a:ext cx="1260" cy="1442"/>
            </a:xfrm>
            <a:prstGeom prst="rect">
              <a:avLst/>
            </a:prstGeom>
            <a:grpFill/>
            <a:ln w="9525">
              <a:solidFill>
                <a:srgbClr val="000000"/>
              </a:solidFill>
              <a:miter lim="800000"/>
              <a:headEnd/>
              <a:tailEnd/>
            </a:ln>
          </p:spPr>
          <p:txBody>
            <a:bodyPr lIns="0" tIns="0" rIns="0" bIns="0"/>
            <a:lstStyle/>
            <a:p>
              <a:pPr algn="ctr">
                <a:spcAft>
                  <a:spcPts val="1000"/>
                </a:spcAft>
                <a:defRPr/>
              </a:pPr>
              <a:r>
                <a:rPr lang="de-DE" sz="1050" dirty="0" err="1">
                  <a:latin typeface="Calibri" pitchFamily="34" charset="0"/>
                  <a:cs typeface="Arial" pitchFamily="34" charset="0"/>
                </a:rPr>
                <a:t>Alcoholethyl</a:t>
              </a:r>
              <a:r>
                <a:rPr lang="de-DE" sz="1050" dirty="0">
                  <a:latin typeface="Calibri" pitchFamily="34" charset="0"/>
                  <a:cs typeface="Arial" pitchFamily="34" charset="0"/>
                </a:rPr>
                <a:t> </a:t>
              </a:r>
            </a:p>
            <a:p>
              <a:pPr algn="ctr">
                <a:spcAft>
                  <a:spcPts val="1000"/>
                </a:spcAft>
                <a:defRPr/>
              </a:pPr>
              <a:r>
                <a:rPr lang="de-DE" sz="1050" dirty="0">
                  <a:latin typeface="Calibri" pitchFamily="34" charset="0"/>
                  <a:cs typeface="Arial" pitchFamily="34" charset="0"/>
                </a:rPr>
                <a:t>70%</a:t>
              </a:r>
              <a:endParaRPr lang="ru-RU" sz="1050" dirty="0">
                <a:latin typeface="Arial" pitchFamily="34" charset="0"/>
                <a:cs typeface="Arial" pitchFamily="34" charset="0"/>
              </a:endParaRPr>
            </a:p>
          </p:txBody>
        </p:sp>
        <p:sp>
          <p:nvSpPr>
            <p:cNvPr id="24" name="Freeform 22"/>
            <p:cNvSpPr>
              <a:spLocks/>
            </p:cNvSpPr>
            <p:nvPr/>
          </p:nvSpPr>
          <p:spPr bwMode="auto">
            <a:xfrm>
              <a:off x="5659" y="4074"/>
              <a:ext cx="2" cy="320"/>
            </a:xfrm>
            <a:custGeom>
              <a:avLst/>
              <a:gdLst/>
              <a:ahLst/>
              <a:cxnLst>
                <a:cxn ang="0">
                  <a:pos x="0" y="0"/>
                </a:cxn>
                <a:cxn ang="0">
                  <a:pos x="3" y="266"/>
                </a:cxn>
              </a:cxnLst>
              <a:rect l="0" t="0" r="r" b="b"/>
              <a:pathLst>
                <a:path w="3" h="266">
                  <a:moveTo>
                    <a:pt x="0" y="0"/>
                  </a:moveTo>
                  <a:lnTo>
                    <a:pt x="3" y="266"/>
                  </a:lnTo>
                </a:path>
              </a:pathLst>
            </a:custGeom>
            <a:grpFill/>
            <a:ln w="9525">
              <a:solidFill>
                <a:srgbClr val="000000"/>
              </a:solidFill>
              <a:round/>
              <a:headEnd/>
              <a:tailEnd type="stealth" w="sm" len="med"/>
            </a:ln>
          </p:spPr>
          <p:txBody>
            <a:bodyPr/>
            <a:lstStyle/>
            <a:p>
              <a:pPr>
                <a:defRPr/>
              </a:pPr>
              <a:endParaRPr lang="ru-RU" sz="1050"/>
            </a:p>
          </p:txBody>
        </p:sp>
        <p:sp>
          <p:nvSpPr>
            <p:cNvPr id="25" name="Line 23"/>
            <p:cNvSpPr>
              <a:spLocks noChangeShapeType="1"/>
            </p:cNvSpPr>
            <p:nvPr/>
          </p:nvSpPr>
          <p:spPr bwMode="auto">
            <a:xfrm>
              <a:off x="5482" y="5866"/>
              <a:ext cx="0" cy="3062"/>
            </a:xfrm>
            <a:prstGeom prst="line">
              <a:avLst/>
            </a:prstGeom>
            <a:grpFill/>
            <a:ln w="9525">
              <a:solidFill>
                <a:srgbClr val="000000"/>
              </a:solidFill>
              <a:round/>
              <a:headEnd/>
              <a:tailEnd/>
            </a:ln>
          </p:spPr>
          <p:txBody>
            <a:bodyPr/>
            <a:lstStyle/>
            <a:p>
              <a:pPr>
                <a:defRPr/>
              </a:pPr>
              <a:endParaRPr lang="ru-RU" sz="1050"/>
            </a:p>
          </p:txBody>
        </p:sp>
        <p:sp>
          <p:nvSpPr>
            <p:cNvPr id="26" name="Line 24"/>
            <p:cNvSpPr>
              <a:spLocks noChangeShapeType="1"/>
            </p:cNvSpPr>
            <p:nvPr/>
          </p:nvSpPr>
          <p:spPr bwMode="auto">
            <a:xfrm flipH="1">
              <a:off x="4760" y="8928"/>
              <a:ext cx="722" cy="0"/>
            </a:xfrm>
            <a:prstGeom prst="line">
              <a:avLst/>
            </a:prstGeom>
            <a:grpFill/>
            <a:ln w="9525">
              <a:solidFill>
                <a:srgbClr val="000000"/>
              </a:solidFill>
              <a:round/>
              <a:headEnd/>
              <a:tailEnd type="stealth" w="sm" len="med"/>
            </a:ln>
          </p:spPr>
          <p:txBody>
            <a:bodyPr/>
            <a:lstStyle/>
            <a:p>
              <a:pPr>
                <a:defRPr/>
              </a:pPr>
              <a:endParaRPr lang="ru-RU" sz="1050"/>
            </a:p>
          </p:txBody>
        </p:sp>
        <p:sp>
          <p:nvSpPr>
            <p:cNvPr id="27" name="Line 25"/>
            <p:cNvSpPr>
              <a:spLocks noChangeShapeType="1"/>
            </p:cNvSpPr>
            <p:nvPr/>
          </p:nvSpPr>
          <p:spPr bwMode="auto">
            <a:xfrm>
              <a:off x="7100" y="5866"/>
              <a:ext cx="0" cy="3062"/>
            </a:xfrm>
            <a:prstGeom prst="line">
              <a:avLst/>
            </a:prstGeom>
            <a:grpFill/>
            <a:ln w="9525">
              <a:solidFill>
                <a:srgbClr val="000000"/>
              </a:solidFill>
              <a:round/>
              <a:headEnd/>
              <a:tailEnd/>
            </a:ln>
          </p:spPr>
          <p:txBody>
            <a:bodyPr/>
            <a:lstStyle/>
            <a:p>
              <a:pPr>
                <a:defRPr/>
              </a:pPr>
              <a:endParaRPr lang="ru-RU" sz="1050"/>
            </a:p>
          </p:txBody>
        </p:sp>
        <p:sp>
          <p:nvSpPr>
            <p:cNvPr id="28" name="Line 26"/>
            <p:cNvSpPr>
              <a:spLocks noChangeShapeType="1"/>
            </p:cNvSpPr>
            <p:nvPr/>
          </p:nvSpPr>
          <p:spPr bwMode="auto">
            <a:xfrm>
              <a:off x="7100" y="8928"/>
              <a:ext cx="722" cy="0"/>
            </a:xfrm>
            <a:prstGeom prst="line">
              <a:avLst/>
            </a:prstGeom>
            <a:grpFill/>
            <a:ln w="9525">
              <a:solidFill>
                <a:srgbClr val="000000"/>
              </a:solidFill>
              <a:round/>
              <a:headEnd/>
              <a:tailEnd type="stealth" w="sm" len="med"/>
            </a:ln>
          </p:spPr>
          <p:txBody>
            <a:bodyPr/>
            <a:lstStyle/>
            <a:p>
              <a:pPr>
                <a:defRPr/>
              </a:pPr>
              <a:endParaRPr lang="ru-RU" sz="1050"/>
            </a:p>
          </p:txBody>
        </p:sp>
        <p:sp>
          <p:nvSpPr>
            <p:cNvPr id="29" name="Text Box 27"/>
            <p:cNvSpPr txBox="1">
              <a:spLocks noChangeArrowheads="1"/>
            </p:cNvSpPr>
            <p:nvPr/>
          </p:nvSpPr>
          <p:spPr bwMode="auto">
            <a:xfrm>
              <a:off x="7822" y="6203"/>
              <a:ext cx="3419" cy="371"/>
            </a:xfrm>
            <a:prstGeom prst="rect">
              <a:avLst/>
            </a:prstGeom>
            <a:grpFill/>
            <a:ln w="9525">
              <a:solidFill>
                <a:srgbClr val="000000"/>
              </a:solidFill>
              <a:miter lim="800000"/>
              <a:headEnd/>
              <a:tailEnd/>
            </a:ln>
          </p:spPr>
          <p:txBody>
            <a:bodyPr lIns="0" tIns="0" rIns="0" bIns="0"/>
            <a:lstStyle/>
            <a:p>
              <a:pPr algn="ctr">
                <a:spcBef>
                  <a:spcPts val="100"/>
                </a:spcBef>
                <a:spcAft>
                  <a:spcPts val="300"/>
                </a:spcAft>
                <a:defRPr/>
              </a:pPr>
              <a:r>
                <a:rPr lang="de-DE" sz="1050" dirty="0" err="1">
                  <a:latin typeface="Times New Roman" pitchFamily="18" charset="0"/>
                  <a:cs typeface="Arial" pitchFamily="34" charset="0"/>
                </a:rPr>
                <a:t>Grinding</a:t>
              </a:r>
              <a:r>
                <a:rPr lang="de-DE" sz="1050" dirty="0">
                  <a:latin typeface="Times New Roman" pitchFamily="18" charset="0"/>
                  <a:cs typeface="Arial" pitchFamily="34" charset="0"/>
                </a:rPr>
                <a:t> </a:t>
              </a:r>
              <a:r>
                <a:rPr lang="de-DE" sz="1050" dirty="0" err="1">
                  <a:latin typeface="Times New Roman" pitchFamily="18" charset="0"/>
                  <a:cs typeface="Arial" pitchFamily="34" charset="0"/>
                </a:rPr>
                <a:t>of</a:t>
              </a:r>
              <a:r>
                <a:rPr lang="de-DE" sz="1050" dirty="0">
                  <a:latin typeface="Times New Roman" pitchFamily="18" charset="0"/>
                  <a:cs typeface="Arial" pitchFamily="34" charset="0"/>
                </a:rPr>
                <a:t> </a:t>
              </a:r>
              <a:r>
                <a:rPr lang="de-DE" sz="1050" dirty="0" err="1">
                  <a:latin typeface="Times New Roman" pitchFamily="18" charset="0"/>
                  <a:cs typeface="Arial" pitchFamily="34" charset="0"/>
                </a:rPr>
                <a:t>raw</a:t>
              </a:r>
              <a:r>
                <a:rPr lang="de-DE" sz="1050" dirty="0">
                  <a:latin typeface="Times New Roman" pitchFamily="18" charset="0"/>
                  <a:cs typeface="Arial" pitchFamily="34" charset="0"/>
                </a:rPr>
                <a:t> </a:t>
              </a:r>
              <a:r>
                <a:rPr lang="de-DE" sz="1050" dirty="0" err="1">
                  <a:latin typeface="Times New Roman" pitchFamily="18" charset="0"/>
                  <a:cs typeface="Arial" pitchFamily="34" charset="0"/>
                </a:rPr>
                <a:t>materials</a:t>
              </a:r>
              <a:endParaRPr lang="ru-RU" sz="1050" dirty="0">
                <a:latin typeface="Arial" pitchFamily="34" charset="0"/>
                <a:cs typeface="Arial" pitchFamily="34" charset="0"/>
              </a:endParaRPr>
            </a:p>
          </p:txBody>
        </p:sp>
        <p:sp>
          <p:nvSpPr>
            <p:cNvPr id="30" name="Text Box 28"/>
            <p:cNvSpPr txBox="1">
              <a:spLocks noChangeArrowheads="1"/>
            </p:cNvSpPr>
            <p:nvPr/>
          </p:nvSpPr>
          <p:spPr bwMode="auto">
            <a:xfrm>
              <a:off x="7822" y="6934"/>
              <a:ext cx="3419" cy="620"/>
            </a:xfrm>
            <a:prstGeom prst="rect">
              <a:avLst/>
            </a:prstGeom>
            <a:grpFill/>
            <a:ln w="9525">
              <a:solidFill>
                <a:srgbClr val="000000"/>
              </a:solidFill>
              <a:miter lim="800000"/>
              <a:headEnd/>
              <a:tailEnd/>
            </a:ln>
          </p:spPr>
          <p:txBody>
            <a:bodyPr lIns="0" tIns="0" rIns="0" bIns="0"/>
            <a:lstStyle/>
            <a:p>
              <a:pPr algn="ctr">
                <a:spcBef>
                  <a:spcPts val="300"/>
                </a:spcBef>
                <a:spcAft>
                  <a:spcPts val="300"/>
                </a:spcAft>
                <a:defRPr/>
              </a:pPr>
              <a:r>
                <a:rPr lang="en-US" sz="1050" dirty="0">
                  <a:latin typeface="Times New Roman" pitchFamily="18" charset="0"/>
                  <a:cs typeface="Arial" pitchFamily="34" charset="0"/>
                </a:rPr>
                <a:t>Determination of weight loss during drying</a:t>
              </a:r>
              <a:endParaRPr lang="ru-RU" sz="1050" dirty="0">
                <a:latin typeface="Arial" pitchFamily="34" charset="0"/>
                <a:cs typeface="Arial" pitchFamily="34" charset="0"/>
              </a:endParaRPr>
            </a:p>
          </p:txBody>
        </p:sp>
        <p:sp>
          <p:nvSpPr>
            <p:cNvPr id="31" name="Text Box 29"/>
            <p:cNvSpPr txBox="1">
              <a:spLocks noChangeArrowheads="1"/>
            </p:cNvSpPr>
            <p:nvPr/>
          </p:nvSpPr>
          <p:spPr bwMode="auto">
            <a:xfrm>
              <a:off x="7822" y="8632"/>
              <a:ext cx="3419" cy="1031"/>
            </a:xfrm>
            <a:prstGeom prst="rect">
              <a:avLst/>
            </a:prstGeom>
            <a:grpFill/>
            <a:ln w="9525">
              <a:solidFill>
                <a:srgbClr val="000000"/>
              </a:solidFill>
              <a:miter lim="800000"/>
              <a:headEnd/>
              <a:tailEnd/>
            </a:ln>
          </p:spPr>
          <p:txBody>
            <a:bodyPr lIns="0" tIns="0" rIns="0" bIns="0"/>
            <a:lstStyle/>
            <a:p>
              <a:pPr algn="ctr">
                <a:spcBef>
                  <a:spcPts val="300"/>
                </a:spcBef>
                <a:spcAft>
                  <a:spcPts val="300"/>
                </a:spcAft>
                <a:defRPr/>
              </a:pPr>
              <a:r>
                <a:rPr lang="en-US" sz="1050" dirty="0">
                  <a:latin typeface="Times New Roman" pitchFamily="18" charset="0"/>
                  <a:cs typeface="Arial" pitchFamily="34" charset="0"/>
                </a:rPr>
                <a:t>Mixing with half the weight of 70% ethyl alcohol</a:t>
              </a:r>
              <a:endParaRPr lang="ru-RU" sz="1050" dirty="0">
                <a:latin typeface="Arial" pitchFamily="34" charset="0"/>
                <a:cs typeface="Arial" pitchFamily="34" charset="0"/>
              </a:endParaRPr>
            </a:p>
          </p:txBody>
        </p:sp>
        <p:sp>
          <p:nvSpPr>
            <p:cNvPr id="32" name="Text Box 30"/>
            <p:cNvSpPr txBox="1">
              <a:spLocks noChangeArrowheads="1"/>
            </p:cNvSpPr>
            <p:nvPr/>
          </p:nvSpPr>
          <p:spPr bwMode="auto">
            <a:xfrm>
              <a:off x="7822" y="7911"/>
              <a:ext cx="3419" cy="360"/>
            </a:xfrm>
            <a:prstGeom prst="rect">
              <a:avLst/>
            </a:prstGeom>
            <a:grpFill/>
            <a:ln w="9525">
              <a:solidFill>
                <a:srgbClr val="000000"/>
              </a:solidFill>
              <a:miter lim="800000"/>
              <a:headEnd/>
              <a:tailEnd/>
            </a:ln>
          </p:spPr>
          <p:txBody>
            <a:bodyPr lIns="0" tIns="0" rIns="0" bIns="0"/>
            <a:lstStyle/>
            <a:p>
              <a:pPr algn="ctr">
                <a:spcBef>
                  <a:spcPts val="300"/>
                </a:spcBef>
                <a:spcAft>
                  <a:spcPts val="300"/>
                </a:spcAft>
                <a:defRPr/>
              </a:pPr>
              <a:r>
                <a:rPr lang="de-DE" sz="1050" dirty="0" err="1">
                  <a:latin typeface="Times New Roman" pitchFamily="18" charset="0"/>
                  <a:cs typeface="Arial" pitchFamily="34" charset="0"/>
                </a:rPr>
                <a:t>Weighing</a:t>
              </a:r>
              <a:endParaRPr lang="ru-RU" sz="1050" dirty="0">
                <a:latin typeface="Arial" pitchFamily="34" charset="0"/>
                <a:cs typeface="Arial" pitchFamily="34" charset="0"/>
              </a:endParaRPr>
            </a:p>
          </p:txBody>
        </p:sp>
        <p:sp>
          <p:nvSpPr>
            <p:cNvPr id="33" name="Freeform 31"/>
            <p:cNvSpPr>
              <a:spLocks/>
            </p:cNvSpPr>
            <p:nvPr/>
          </p:nvSpPr>
          <p:spPr bwMode="auto">
            <a:xfrm>
              <a:off x="9619" y="5815"/>
              <a:ext cx="2" cy="317"/>
            </a:xfrm>
            <a:custGeom>
              <a:avLst/>
              <a:gdLst/>
              <a:ahLst/>
              <a:cxnLst>
                <a:cxn ang="0">
                  <a:pos x="0" y="0"/>
                </a:cxn>
                <a:cxn ang="0">
                  <a:pos x="3" y="266"/>
                </a:cxn>
              </a:cxnLst>
              <a:rect l="0" t="0" r="r" b="b"/>
              <a:pathLst>
                <a:path w="3" h="266">
                  <a:moveTo>
                    <a:pt x="0" y="0"/>
                  </a:moveTo>
                  <a:lnTo>
                    <a:pt x="3" y="266"/>
                  </a:lnTo>
                </a:path>
              </a:pathLst>
            </a:custGeom>
            <a:grpFill/>
            <a:ln w="9525">
              <a:solidFill>
                <a:srgbClr val="000000"/>
              </a:solidFill>
              <a:round/>
              <a:headEnd/>
              <a:tailEnd type="stealth" w="sm" len="med"/>
            </a:ln>
          </p:spPr>
          <p:txBody>
            <a:bodyPr/>
            <a:lstStyle/>
            <a:p>
              <a:pPr>
                <a:defRPr/>
              </a:pPr>
              <a:endParaRPr lang="ru-RU" sz="1050"/>
            </a:p>
          </p:txBody>
        </p:sp>
        <p:sp>
          <p:nvSpPr>
            <p:cNvPr id="34" name="Freeform 32"/>
            <p:cNvSpPr>
              <a:spLocks/>
            </p:cNvSpPr>
            <p:nvPr/>
          </p:nvSpPr>
          <p:spPr bwMode="auto">
            <a:xfrm>
              <a:off x="9619" y="6577"/>
              <a:ext cx="2" cy="317"/>
            </a:xfrm>
            <a:custGeom>
              <a:avLst/>
              <a:gdLst/>
              <a:ahLst/>
              <a:cxnLst>
                <a:cxn ang="0">
                  <a:pos x="0" y="0"/>
                </a:cxn>
                <a:cxn ang="0">
                  <a:pos x="3" y="266"/>
                </a:cxn>
              </a:cxnLst>
              <a:rect l="0" t="0" r="r" b="b"/>
              <a:pathLst>
                <a:path w="3" h="266">
                  <a:moveTo>
                    <a:pt x="0" y="0"/>
                  </a:moveTo>
                  <a:lnTo>
                    <a:pt x="3" y="266"/>
                  </a:lnTo>
                </a:path>
              </a:pathLst>
            </a:custGeom>
            <a:grpFill/>
            <a:ln w="9525">
              <a:solidFill>
                <a:srgbClr val="000000"/>
              </a:solidFill>
              <a:round/>
              <a:headEnd/>
              <a:tailEnd type="stealth" w="sm" len="med"/>
            </a:ln>
          </p:spPr>
          <p:txBody>
            <a:bodyPr/>
            <a:lstStyle/>
            <a:p>
              <a:pPr>
                <a:defRPr/>
              </a:pPr>
              <a:endParaRPr lang="ru-RU" sz="1050"/>
            </a:p>
          </p:txBody>
        </p:sp>
        <p:sp>
          <p:nvSpPr>
            <p:cNvPr id="35" name="Freeform 33"/>
            <p:cNvSpPr>
              <a:spLocks/>
            </p:cNvSpPr>
            <p:nvPr/>
          </p:nvSpPr>
          <p:spPr bwMode="auto">
            <a:xfrm>
              <a:off x="9621" y="7554"/>
              <a:ext cx="2" cy="317"/>
            </a:xfrm>
            <a:custGeom>
              <a:avLst/>
              <a:gdLst/>
              <a:ahLst/>
              <a:cxnLst>
                <a:cxn ang="0">
                  <a:pos x="0" y="0"/>
                </a:cxn>
                <a:cxn ang="0">
                  <a:pos x="3" y="266"/>
                </a:cxn>
              </a:cxnLst>
              <a:rect l="0" t="0" r="r" b="b"/>
              <a:pathLst>
                <a:path w="3" h="266">
                  <a:moveTo>
                    <a:pt x="0" y="0"/>
                  </a:moveTo>
                  <a:lnTo>
                    <a:pt x="3" y="266"/>
                  </a:lnTo>
                </a:path>
              </a:pathLst>
            </a:custGeom>
            <a:grpFill/>
            <a:ln w="9525">
              <a:solidFill>
                <a:srgbClr val="000000"/>
              </a:solidFill>
              <a:round/>
              <a:headEnd/>
              <a:tailEnd type="stealth" w="sm" len="med"/>
            </a:ln>
          </p:spPr>
          <p:txBody>
            <a:bodyPr/>
            <a:lstStyle/>
            <a:p>
              <a:pPr>
                <a:defRPr/>
              </a:pPr>
              <a:endParaRPr lang="ru-RU" sz="1050"/>
            </a:p>
          </p:txBody>
        </p:sp>
        <p:sp>
          <p:nvSpPr>
            <p:cNvPr id="36" name="Freeform 34"/>
            <p:cNvSpPr>
              <a:spLocks/>
            </p:cNvSpPr>
            <p:nvPr/>
          </p:nvSpPr>
          <p:spPr bwMode="auto">
            <a:xfrm>
              <a:off x="9621" y="8275"/>
              <a:ext cx="2" cy="317"/>
            </a:xfrm>
            <a:custGeom>
              <a:avLst/>
              <a:gdLst/>
              <a:ahLst/>
              <a:cxnLst>
                <a:cxn ang="0">
                  <a:pos x="0" y="0"/>
                </a:cxn>
                <a:cxn ang="0">
                  <a:pos x="3" y="266"/>
                </a:cxn>
              </a:cxnLst>
              <a:rect l="0" t="0" r="r" b="b"/>
              <a:pathLst>
                <a:path w="3" h="266">
                  <a:moveTo>
                    <a:pt x="0" y="0"/>
                  </a:moveTo>
                  <a:lnTo>
                    <a:pt x="3" y="266"/>
                  </a:lnTo>
                </a:path>
              </a:pathLst>
            </a:custGeom>
            <a:grpFill/>
            <a:ln w="9525">
              <a:solidFill>
                <a:srgbClr val="000000"/>
              </a:solidFill>
              <a:round/>
              <a:headEnd/>
              <a:tailEnd type="stealth" w="sm" len="med"/>
            </a:ln>
          </p:spPr>
          <p:txBody>
            <a:bodyPr/>
            <a:lstStyle/>
            <a:p>
              <a:pPr>
                <a:defRPr/>
              </a:pPr>
              <a:endParaRPr lang="ru-RU" sz="1050"/>
            </a:p>
          </p:txBody>
        </p:sp>
        <p:sp>
          <p:nvSpPr>
            <p:cNvPr id="37" name="Text Box 35"/>
            <p:cNvSpPr txBox="1">
              <a:spLocks noChangeArrowheads="1"/>
            </p:cNvSpPr>
            <p:nvPr/>
          </p:nvSpPr>
          <p:spPr bwMode="auto">
            <a:xfrm>
              <a:off x="1341" y="14369"/>
              <a:ext cx="9900" cy="360"/>
            </a:xfrm>
            <a:prstGeom prst="rect">
              <a:avLst/>
            </a:prstGeom>
            <a:grpFill/>
            <a:ln w="9525">
              <a:solidFill>
                <a:srgbClr val="000000"/>
              </a:solidFill>
              <a:miter lim="800000"/>
              <a:headEnd/>
              <a:tailEnd/>
            </a:ln>
          </p:spPr>
          <p:txBody>
            <a:bodyPr lIns="0" tIns="0" rIns="0" bIns="0"/>
            <a:lstStyle/>
            <a:p>
              <a:pPr algn="ctr">
                <a:spcBef>
                  <a:spcPts val="300"/>
                </a:spcBef>
                <a:spcAft>
                  <a:spcPts val="300"/>
                </a:spcAft>
                <a:defRPr/>
              </a:pPr>
              <a:r>
                <a:rPr lang="de-DE" sz="1050" dirty="0">
                  <a:latin typeface="Times New Roman" pitchFamily="18" charset="0"/>
                  <a:cs typeface="Arial" pitchFamily="34" charset="0"/>
                </a:rPr>
                <a:t>Quality </a:t>
              </a:r>
              <a:r>
                <a:rPr lang="de-DE" sz="1050" dirty="0" err="1">
                  <a:latin typeface="Times New Roman" pitchFamily="18" charset="0"/>
                  <a:cs typeface="Arial" pitchFamily="34" charset="0"/>
                </a:rPr>
                <a:t>control</a:t>
              </a:r>
              <a:endParaRPr lang="ru-RU" sz="1050" dirty="0">
                <a:latin typeface="Arial" pitchFamily="34" charset="0"/>
                <a:cs typeface="Arial" pitchFamily="34" charset="0"/>
              </a:endParaRPr>
            </a:p>
          </p:txBody>
        </p:sp>
        <p:sp>
          <p:nvSpPr>
            <p:cNvPr id="38" name="Text Box 36"/>
            <p:cNvSpPr txBox="1">
              <a:spLocks noChangeArrowheads="1"/>
            </p:cNvSpPr>
            <p:nvPr/>
          </p:nvSpPr>
          <p:spPr bwMode="auto">
            <a:xfrm>
              <a:off x="1341" y="13692"/>
              <a:ext cx="9900" cy="360"/>
            </a:xfrm>
            <a:prstGeom prst="rect">
              <a:avLst/>
            </a:prstGeom>
            <a:grpFill/>
            <a:ln w="9525">
              <a:solidFill>
                <a:srgbClr val="000000"/>
              </a:solidFill>
              <a:miter lim="800000"/>
              <a:headEnd/>
              <a:tailEnd/>
            </a:ln>
          </p:spPr>
          <p:txBody>
            <a:bodyPr lIns="0" tIns="0" rIns="0" bIns="0"/>
            <a:lstStyle/>
            <a:p>
              <a:pPr algn="ctr">
                <a:spcBef>
                  <a:spcPts val="300"/>
                </a:spcBef>
                <a:spcAft>
                  <a:spcPts val="300"/>
                </a:spcAft>
                <a:defRPr/>
              </a:pPr>
              <a:r>
                <a:rPr lang="de-DE" sz="1050" dirty="0" err="1">
                  <a:latin typeface="Times New Roman" pitchFamily="18" charset="0"/>
                  <a:cs typeface="Arial" pitchFamily="34" charset="0"/>
                </a:rPr>
                <a:t>Filtering</a:t>
              </a:r>
              <a:endParaRPr lang="ru-RU" sz="1050" dirty="0">
                <a:latin typeface="Arial" pitchFamily="34" charset="0"/>
                <a:cs typeface="Arial" pitchFamily="34" charset="0"/>
              </a:endParaRPr>
            </a:p>
          </p:txBody>
        </p:sp>
        <p:sp>
          <p:nvSpPr>
            <p:cNvPr id="39" name="Text Box 37"/>
            <p:cNvSpPr txBox="1">
              <a:spLocks noChangeArrowheads="1"/>
            </p:cNvSpPr>
            <p:nvPr/>
          </p:nvSpPr>
          <p:spPr bwMode="auto">
            <a:xfrm>
              <a:off x="1341" y="15090"/>
              <a:ext cx="9900" cy="360"/>
            </a:xfrm>
            <a:prstGeom prst="rect">
              <a:avLst/>
            </a:prstGeom>
            <a:grpFill/>
            <a:ln w="9525">
              <a:solidFill>
                <a:srgbClr val="000000"/>
              </a:solidFill>
              <a:miter lim="800000"/>
              <a:headEnd/>
              <a:tailEnd/>
            </a:ln>
          </p:spPr>
          <p:txBody>
            <a:bodyPr lIns="0" tIns="0" rIns="0" bIns="0"/>
            <a:lstStyle/>
            <a:p>
              <a:pPr algn="ctr">
                <a:spcBef>
                  <a:spcPts val="300"/>
                </a:spcBef>
                <a:spcAft>
                  <a:spcPts val="300"/>
                </a:spcAft>
                <a:defRPr/>
              </a:pPr>
              <a:r>
                <a:rPr lang="de-DE" sz="1050" dirty="0">
                  <a:latin typeface="Times New Roman" pitchFamily="18" charset="0"/>
                  <a:cs typeface="Arial" pitchFamily="34" charset="0"/>
                </a:rPr>
                <a:t>Registration </a:t>
              </a:r>
              <a:r>
                <a:rPr lang="de-DE" sz="1050" dirty="0" err="1">
                  <a:latin typeface="Times New Roman" pitchFamily="18" charset="0"/>
                  <a:cs typeface="Arial" pitchFamily="34" charset="0"/>
                </a:rPr>
                <a:t>for</a:t>
              </a:r>
              <a:r>
                <a:rPr lang="de-DE" sz="1050" dirty="0">
                  <a:latin typeface="Times New Roman" pitchFamily="18" charset="0"/>
                  <a:cs typeface="Arial" pitchFamily="34" charset="0"/>
                </a:rPr>
                <a:t> </a:t>
              </a:r>
              <a:r>
                <a:rPr lang="de-DE" sz="1050" dirty="0" err="1">
                  <a:latin typeface="Times New Roman" pitchFamily="18" charset="0"/>
                  <a:cs typeface="Arial" pitchFamily="34" charset="0"/>
                </a:rPr>
                <a:t>use</a:t>
              </a:r>
              <a:endParaRPr lang="ru-RU" sz="1050" dirty="0">
                <a:latin typeface="Arial" pitchFamily="34" charset="0"/>
                <a:cs typeface="Arial" pitchFamily="34" charset="0"/>
              </a:endParaRPr>
            </a:p>
          </p:txBody>
        </p:sp>
        <p:sp>
          <p:nvSpPr>
            <p:cNvPr id="40" name="Text Box 38"/>
            <p:cNvSpPr txBox="1">
              <a:spLocks noChangeArrowheads="1"/>
            </p:cNvSpPr>
            <p:nvPr/>
          </p:nvSpPr>
          <p:spPr bwMode="auto">
            <a:xfrm>
              <a:off x="1341" y="12294"/>
              <a:ext cx="9900" cy="360"/>
            </a:xfrm>
            <a:prstGeom prst="rect">
              <a:avLst/>
            </a:prstGeom>
            <a:grpFill/>
            <a:ln w="9525">
              <a:solidFill>
                <a:srgbClr val="000000"/>
              </a:solidFill>
              <a:miter lim="800000"/>
              <a:headEnd/>
              <a:tailEnd/>
            </a:ln>
          </p:spPr>
          <p:txBody>
            <a:bodyPr lIns="0" tIns="0" rIns="0" bIns="0"/>
            <a:lstStyle/>
            <a:p>
              <a:pPr algn="ctr">
                <a:spcAft>
                  <a:spcPts val="1000"/>
                </a:spcAft>
                <a:defRPr/>
              </a:pPr>
              <a:r>
                <a:rPr lang="en-US" sz="1050" dirty="0">
                  <a:latin typeface="Calibri" pitchFamily="34" charset="0"/>
                  <a:cs typeface="Arial" pitchFamily="34" charset="0"/>
                </a:rPr>
                <a:t>Maceration for at least 10 days with periodic stirring</a:t>
              </a:r>
              <a:endParaRPr lang="ru-RU" sz="1050" dirty="0">
                <a:latin typeface="Arial" pitchFamily="34" charset="0"/>
                <a:cs typeface="Arial" pitchFamily="34" charset="0"/>
              </a:endParaRPr>
            </a:p>
          </p:txBody>
        </p:sp>
        <p:sp>
          <p:nvSpPr>
            <p:cNvPr id="41" name="Freeform 39"/>
            <p:cNvSpPr>
              <a:spLocks/>
            </p:cNvSpPr>
            <p:nvPr/>
          </p:nvSpPr>
          <p:spPr bwMode="auto">
            <a:xfrm>
              <a:off x="6203" y="13331"/>
              <a:ext cx="2" cy="320"/>
            </a:xfrm>
            <a:custGeom>
              <a:avLst/>
              <a:gdLst/>
              <a:ahLst/>
              <a:cxnLst>
                <a:cxn ang="0">
                  <a:pos x="0" y="0"/>
                </a:cxn>
                <a:cxn ang="0">
                  <a:pos x="3" y="266"/>
                </a:cxn>
              </a:cxnLst>
              <a:rect l="0" t="0" r="r" b="b"/>
              <a:pathLst>
                <a:path w="3" h="266">
                  <a:moveTo>
                    <a:pt x="0" y="0"/>
                  </a:moveTo>
                  <a:lnTo>
                    <a:pt x="3" y="266"/>
                  </a:lnTo>
                </a:path>
              </a:pathLst>
            </a:custGeom>
            <a:grpFill/>
            <a:ln w="9525">
              <a:solidFill>
                <a:srgbClr val="000000"/>
              </a:solidFill>
              <a:round/>
              <a:headEnd type="none" w="med" len="med"/>
              <a:tailEnd type="stealth" w="sm" len="med"/>
            </a:ln>
          </p:spPr>
          <p:txBody>
            <a:bodyPr/>
            <a:lstStyle/>
            <a:p>
              <a:pPr>
                <a:defRPr/>
              </a:pPr>
              <a:endParaRPr lang="ru-RU" sz="1050"/>
            </a:p>
          </p:txBody>
        </p:sp>
        <p:sp>
          <p:nvSpPr>
            <p:cNvPr id="42" name="Freeform 40"/>
            <p:cNvSpPr>
              <a:spLocks/>
            </p:cNvSpPr>
            <p:nvPr/>
          </p:nvSpPr>
          <p:spPr bwMode="auto">
            <a:xfrm>
              <a:off x="6203" y="14052"/>
              <a:ext cx="2" cy="317"/>
            </a:xfrm>
            <a:custGeom>
              <a:avLst/>
              <a:gdLst/>
              <a:ahLst/>
              <a:cxnLst>
                <a:cxn ang="0">
                  <a:pos x="0" y="0"/>
                </a:cxn>
                <a:cxn ang="0">
                  <a:pos x="3" y="266"/>
                </a:cxn>
              </a:cxnLst>
              <a:rect l="0" t="0" r="r" b="b"/>
              <a:pathLst>
                <a:path w="3" h="266">
                  <a:moveTo>
                    <a:pt x="0" y="0"/>
                  </a:moveTo>
                  <a:lnTo>
                    <a:pt x="3" y="266"/>
                  </a:lnTo>
                </a:path>
              </a:pathLst>
            </a:custGeom>
            <a:grpFill/>
            <a:ln w="9525">
              <a:solidFill>
                <a:srgbClr val="000000"/>
              </a:solidFill>
              <a:round/>
              <a:headEnd type="none" w="med" len="med"/>
              <a:tailEnd type="stealth" w="sm" len="med"/>
            </a:ln>
          </p:spPr>
          <p:txBody>
            <a:bodyPr/>
            <a:lstStyle/>
            <a:p>
              <a:pPr>
                <a:defRPr/>
              </a:pPr>
              <a:endParaRPr lang="ru-RU" sz="1050"/>
            </a:p>
          </p:txBody>
        </p:sp>
        <p:sp>
          <p:nvSpPr>
            <p:cNvPr id="43" name="Freeform 41"/>
            <p:cNvSpPr>
              <a:spLocks/>
            </p:cNvSpPr>
            <p:nvPr/>
          </p:nvSpPr>
          <p:spPr bwMode="auto">
            <a:xfrm>
              <a:off x="6203" y="14773"/>
              <a:ext cx="2" cy="317"/>
            </a:xfrm>
            <a:custGeom>
              <a:avLst/>
              <a:gdLst/>
              <a:ahLst/>
              <a:cxnLst>
                <a:cxn ang="0">
                  <a:pos x="0" y="0"/>
                </a:cxn>
                <a:cxn ang="0">
                  <a:pos x="3" y="266"/>
                </a:cxn>
              </a:cxnLst>
              <a:rect l="0" t="0" r="r" b="b"/>
              <a:pathLst>
                <a:path w="3" h="266">
                  <a:moveTo>
                    <a:pt x="0" y="0"/>
                  </a:moveTo>
                  <a:lnTo>
                    <a:pt x="3" y="266"/>
                  </a:lnTo>
                </a:path>
              </a:pathLst>
            </a:custGeom>
            <a:grpFill/>
            <a:ln w="9525">
              <a:solidFill>
                <a:srgbClr val="000000"/>
              </a:solidFill>
              <a:round/>
              <a:headEnd type="none" w="med" len="med"/>
              <a:tailEnd type="stealth" w="sm" len="med"/>
            </a:ln>
          </p:spPr>
          <p:txBody>
            <a:bodyPr/>
            <a:lstStyle/>
            <a:p>
              <a:pPr>
                <a:defRPr/>
              </a:pPr>
              <a:endParaRPr lang="ru-RU" sz="1050"/>
            </a:p>
          </p:txBody>
        </p:sp>
        <p:sp>
          <p:nvSpPr>
            <p:cNvPr id="44" name="Text Box 42"/>
            <p:cNvSpPr txBox="1">
              <a:spLocks noChangeArrowheads="1"/>
            </p:cNvSpPr>
            <p:nvPr/>
          </p:nvSpPr>
          <p:spPr bwMode="auto">
            <a:xfrm>
              <a:off x="1341" y="10134"/>
              <a:ext cx="3419" cy="721"/>
            </a:xfrm>
            <a:prstGeom prst="rect">
              <a:avLst/>
            </a:prstGeom>
            <a:grpFill/>
            <a:ln w="9525">
              <a:solidFill>
                <a:srgbClr val="000000"/>
              </a:solidFill>
              <a:miter lim="800000"/>
              <a:headEnd/>
              <a:tailEnd/>
            </a:ln>
          </p:spPr>
          <p:txBody>
            <a:bodyPr lIns="0" tIns="0" rIns="0" bIns="0"/>
            <a:lstStyle/>
            <a:p>
              <a:pPr algn="ctr">
                <a:spcBef>
                  <a:spcPts val="300"/>
                </a:spcBef>
                <a:spcAft>
                  <a:spcPts val="300"/>
                </a:spcAft>
                <a:defRPr/>
              </a:pPr>
              <a:r>
                <a:rPr lang="en-US" sz="1050" dirty="0">
                  <a:latin typeface="Times New Roman" pitchFamily="18" charset="0"/>
                  <a:cs typeface="Arial" pitchFamily="34" charset="0"/>
                </a:rPr>
                <a:t>Calculation of the required amount of 90% ethyl alcohol</a:t>
              </a:r>
              <a:endParaRPr lang="ru-RU" sz="1050" dirty="0">
                <a:latin typeface="Arial" pitchFamily="34" charset="0"/>
                <a:cs typeface="Arial" pitchFamily="34" charset="0"/>
              </a:endParaRPr>
            </a:p>
          </p:txBody>
        </p:sp>
        <p:sp>
          <p:nvSpPr>
            <p:cNvPr id="45" name="Text Box 43"/>
            <p:cNvSpPr txBox="1">
              <a:spLocks noChangeArrowheads="1"/>
            </p:cNvSpPr>
            <p:nvPr/>
          </p:nvSpPr>
          <p:spPr bwMode="auto">
            <a:xfrm>
              <a:off x="1341" y="11216"/>
              <a:ext cx="3419" cy="718"/>
            </a:xfrm>
            <a:prstGeom prst="rect">
              <a:avLst/>
            </a:prstGeom>
            <a:grpFill/>
            <a:ln w="9525">
              <a:solidFill>
                <a:srgbClr val="000000"/>
              </a:solidFill>
              <a:miter lim="800000"/>
              <a:headEnd/>
              <a:tailEnd/>
            </a:ln>
          </p:spPr>
          <p:txBody>
            <a:bodyPr lIns="0" tIns="0" rIns="0" bIns="0"/>
            <a:lstStyle/>
            <a:p>
              <a:pPr algn="ctr">
                <a:spcBef>
                  <a:spcPts val="300"/>
                </a:spcBef>
                <a:spcAft>
                  <a:spcPts val="300"/>
                </a:spcAft>
                <a:defRPr/>
              </a:pPr>
              <a:r>
                <a:rPr lang="en-US" sz="1050" dirty="0">
                  <a:latin typeface="Times New Roman" pitchFamily="18" charset="0"/>
                  <a:cs typeface="Arial" pitchFamily="34" charset="0"/>
                </a:rPr>
                <a:t>Addition of the remaining 90% ethyl alcohol</a:t>
              </a:r>
              <a:endParaRPr lang="ru-RU" sz="1050" dirty="0">
                <a:latin typeface="Arial" pitchFamily="34" charset="0"/>
                <a:cs typeface="Arial" pitchFamily="34" charset="0"/>
              </a:endParaRPr>
            </a:p>
          </p:txBody>
        </p:sp>
        <p:sp>
          <p:nvSpPr>
            <p:cNvPr id="46" name="Freeform 44"/>
            <p:cNvSpPr>
              <a:spLocks/>
            </p:cNvSpPr>
            <p:nvPr/>
          </p:nvSpPr>
          <p:spPr bwMode="auto">
            <a:xfrm>
              <a:off x="3140" y="11933"/>
              <a:ext cx="4" cy="320"/>
            </a:xfrm>
            <a:custGeom>
              <a:avLst/>
              <a:gdLst/>
              <a:ahLst/>
              <a:cxnLst>
                <a:cxn ang="0">
                  <a:pos x="0" y="0"/>
                </a:cxn>
                <a:cxn ang="0">
                  <a:pos x="3" y="266"/>
                </a:cxn>
              </a:cxnLst>
              <a:rect l="0" t="0" r="r" b="b"/>
              <a:pathLst>
                <a:path w="3" h="266">
                  <a:moveTo>
                    <a:pt x="0" y="0"/>
                  </a:moveTo>
                  <a:lnTo>
                    <a:pt x="3" y="266"/>
                  </a:lnTo>
                </a:path>
              </a:pathLst>
            </a:custGeom>
            <a:grpFill/>
            <a:ln w="9525">
              <a:solidFill>
                <a:srgbClr val="000000"/>
              </a:solidFill>
              <a:round/>
              <a:headEnd type="none" w="med" len="med"/>
              <a:tailEnd type="stealth" w="sm" len="med"/>
            </a:ln>
          </p:spPr>
          <p:txBody>
            <a:bodyPr/>
            <a:lstStyle/>
            <a:p>
              <a:pPr>
                <a:defRPr/>
              </a:pPr>
              <a:endParaRPr lang="ru-RU" sz="1050"/>
            </a:p>
          </p:txBody>
        </p:sp>
        <p:sp>
          <p:nvSpPr>
            <p:cNvPr id="47" name="Freeform 45"/>
            <p:cNvSpPr>
              <a:spLocks/>
            </p:cNvSpPr>
            <p:nvPr/>
          </p:nvSpPr>
          <p:spPr bwMode="auto">
            <a:xfrm>
              <a:off x="3140" y="10855"/>
              <a:ext cx="4" cy="317"/>
            </a:xfrm>
            <a:custGeom>
              <a:avLst/>
              <a:gdLst/>
              <a:ahLst/>
              <a:cxnLst>
                <a:cxn ang="0">
                  <a:pos x="0" y="0"/>
                </a:cxn>
                <a:cxn ang="0">
                  <a:pos x="3" y="266"/>
                </a:cxn>
              </a:cxnLst>
              <a:rect l="0" t="0" r="r" b="b"/>
              <a:pathLst>
                <a:path w="3" h="266">
                  <a:moveTo>
                    <a:pt x="0" y="0"/>
                  </a:moveTo>
                  <a:lnTo>
                    <a:pt x="3" y="266"/>
                  </a:lnTo>
                </a:path>
              </a:pathLst>
            </a:custGeom>
            <a:grpFill/>
            <a:ln w="9525">
              <a:solidFill>
                <a:srgbClr val="000000"/>
              </a:solidFill>
              <a:round/>
              <a:headEnd type="none" w="med" len="med"/>
              <a:tailEnd type="stealth" w="sm" len="med"/>
            </a:ln>
          </p:spPr>
          <p:txBody>
            <a:bodyPr/>
            <a:lstStyle/>
            <a:p>
              <a:pPr>
                <a:defRPr/>
              </a:pPr>
              <a:endParaRPr lang="ru-RU" sz="1050"/>
            </a:p>
          </p:txBody>
        </p:sp>
        <p:sp>
          <p:nvSpPr>
            <p:cNvPr id="48" name="Freeform 46"/>
            <p:cNvSpPr>
              <a:spLocks/>
            </p:cNvSpPr>
            <p:nvPr/>
          </p:nvSpPr>
          <p:spPr bwMode="auto">
            <a:xfrm>
              <a:off x="6202" y="12654"/>
              <a:ext cx="2" cy="317"/>
            </a:xfrm>
            <a:custGeom>
              <a:avLst/>
              <a:gdLst/>
              <a:ahLst/>
              <a:cxnLst>
                <a:cxn ang="0">
                  <a:pos x="0" y="0"/>
                </a:cxn>
                <a:cxn ang="0">
                  <a:pos x="3" y="266"/>
                </a:cxn>
              </a:cxnLst>
              <a:rect l="0" t="0" r="r" b="b"/>
              <a:pathLst>
                <a:path w="3" h="266">
                  <a:moveTo>
                    <a:pt x="0" y="0"/>
                  </a:moveTo>
                  <a:lnTo>
                    <a:pt x="3" y="266"/>
                  </a:lnTo>
                </a:path>
              </a:pathLst>
            </a:custGeom>
            <a:grpFill/>
            <a:ln w="9525">
              <a:solidFill>
                <a:srgbClr val="000000"/>
              </a:solidFill>
              <a:round/>
              <a:headEnd type="none" w="med" len="med"/>
              <a:tailEnd type="stealth" w="sm" len="med"/>
            </a:ln>
          </p:spPr>
          <p:txBody>
            <a:bodyPr/>
            <a:lstStyle/>
            <a:p>
              <a:pPr>
                <a:defRPr/>
              </a:pPr>
              <a:endParaRPr lang="ru-RU" sz="1050"/>
            </a:p>
          </p:txBody>
        </p:sp>
        <p:sp>
          <p:nvSpPr>
            <p:cNvPr id="49" name="Text Box 47"/>
            <p:cNvSpPr txBox="1">
              <a:spLocks noChangeArrowheads="1"/>
            </p:cNvSpPr>
            <p:nvPr/>
          </p:nvSpPr>
          <p:spPr bwMode="auto">
            <a:xfrm>
              <a:off x="1341" y="12971"/>
              <a:ext cx="9900" cy="360"/>
            </a:xfrm>
            <a:prstGeom prst="rect">
              <a:avLst/>
            </a:prstGeom>
            <a:grpFill/>
            <a:ln w="9525">
              <a:solidFill>
                <a:srgbClr val="000000"/>
              </a:solidFill>
              <a:miter lim="800000"/>
              <a:headEnd/>
              <a:tailEnd/>
            </a:ln>
          </p:spPr>
          <p:txBody>
            <a:bodyPr lIns="0" tIns="0" rIns="0" bIns="0"/>
            <a:lstStyle/>
            <a:p>
              <a:pPr algn="ctr">
                <a:spcBef>
                  <a:spcPts val="300"/>
                </a:spcBef>
                <a:spcAft>
                  <a:spcPts val="300"/>
                </a:spcAft>
                <a:defRPr/>
              </a:pPr>
              <a:r>
                <a:rPr lang="de-DE" sz="1050" dirty="0" err="1">
                  <a:latin typeface="Times New Roman" pitchFamily="18" charset="0"/>
                  <a:cs typeface="Arial" pitchFamily="34" charset="0"/>
                </a:rPr>
                <a:t>Squeezing</a:t>
              </a:r>
              <a:r>
                <a:rPr lang="de-DE" sz="1050" dirty="0">
                  <a:latin typeface="Times New Roman" pitchFamily="18" charset="0"/>
                  <a:cs typeface="Arial" pitchFamily="34" charset="0"/>
                </a:rPr>
                <a:t> </a:t>
              </a:r>
              <a:r>
                <a:rPr lang="de-DE" sz="1050" dirty="0" err="1">
                  <a:latin typeface="Times New Roman" pitchFamily="18" charset="0"/>
                  <a:cs typeface="Arial" pitchFamily="34" charset="0"/>
                </a:rPr>
                <a:t>the</a:t>
              </a:r>
              <a:r>
                <a:rPr lang="de-DE" sz="1050" dirty="0">
                  <a:latin typeface="Times New Roman" pitchFamily="18" charset="0"/>
                  <a:cs typeface="Arial" pitchFamily="34" charset="0"/>
                </a:rPr>
                <a:t> </a:t>
              </a:r>
              <a:r>
                <a:rPr lang="de-DE" sz="1050" dirty="0" err="1">
                  <a:latin typeface="Times New Roman" pitchFamily="18" charset="0"/>
                  <a:cs typeface="Arial" pitchFamily="34" charset="0"/>
                </a:rPr>
                <a:t>mixture</a:t>
              </a:r>
              <a:endParaRPr lang="ru-RU" sz="1050" dirty="0">
                <a:latin typeface="Arial" pitchFamily="34" charset="0"/>
                <a:cs typeface="Arial" pitchFamily="34" charset="0"/>
              </a:endParaRPr>
            </a:p>
          </p:txBody>
        </p:sp>
        <p:sp>
          <p:nvSpPr>
            <p:cNvPr id="50" name="Freeform 48"/>
            <p:cNvSpPr>
              <a:spLocks/>
            </p:cNvSpPr>
            <p:nvPr/>
          </p:nvSpPr>
          <p:spPr bwMode="auto">
            <a:xfrm>
              <a:off x="9621" y="9767"/>
              <a:ext cx="2" cy="317"/>
            </a:xfrm>
            <a:custGeom>
              <a:avLst/>
              <a:gdLst/>
              <a:ahLst/>
              <a:cxnLst>
                <a:cxn ang="0">
                  <a:pos x="0" y="0"/>
                </a:cxn>
                <a:cxn ang="0">
                  <a:pos x="3" y="266"/>
                </a:cxn>
              </a:cxnLst>
              <a:rect l="0" t="0" r="r" b="b"/>
              <a:pathLst>
                <a:path w="3" h="266">
                  <a:moveTo>
                    <a:pt x="0" y="0"/>
                  </a:moveTo>
                  <a:lnTo>
                    <a:pt x="3" y="266"/>
                  </a:lnTo>
                </a:path>
              </a:pathLst>
            </a:custGeom>
            <a:grpFill/>
            <a:ln w="9525">
              <a:solidFill>
                <a:srgbClr val="000000"/>
              </a:solidFill>
              <a:round/>
              <a:headEnd/>
              <a:tailEnd type="stealth" w="sm" len="med"/>
            </a:ln>
          </p:spPr>
          <p:txBody>
            <a:bodyPr/>
            <a:lstStyle/>
            <a:p>
              <a:pPr>
                <a:defRPr/>
              </a:pPr>
              <a:endParaRPr lang="ru-RU" sz="1050"/>
            </a:p>
          </p:txBody>
        </p:sp>
        <p:sp>
          <p:nvSpPr>
            <p:cNvPr id="51" name="Text Box 49"/>
            <p:cNvSpPr txBox="1">
              <a:spLocks noChangeArrowheads="1"/>
            </p:cNvSpPr>
            <p:nvPr/>
          </p:nvSpPr>
          <p:spPr bwMode="auto">
            <a:xfrm>
              <a:off x="7822" y="10134"/>
              <a:ext cx="3419" cy="721"/>
            </a:xfrm>
            <a:prstGeom prst="rect">
              <a:avLst/>
            </a:prstGeom>
            <a:grpFill/>
            <a:ln w="9525">
              <a:solidFill>
                <a:srgbClr val="000000"/>
              </a:solidFill>
              <a:miter lim="800000"/>
              <a:headEnd/>
              <a:tailEnd/>
            </a:ln>
          </p:spPr>
          <p:txBody>
            <a:bodyPr lIns="0" tIns="0" rIns="0" bIns="0"/>
            <a:lstStyle/>
            <a:p>
              <a:pPr algn="ctr">
                <a:spcBef>
                  <a:spcPts val="300"/>
                </a:spcBef>
                <a:spcAft>
                  <a:spcPts val="300"/>
                </a:spcAft>
                <a:defRPr/>
              </a:pPr>
              <a:r>
                <a:rPr lang="en-US" sz="1050" dirty="0">
                  <a:latin typeface="Times New Roman" pitchFamily="18" charset="0"/>
                  <a:cs typeface="Arial" pitchFamily="34" charset="0"/>
                </a:rPr>
                <a:t>Calculation of the required amount of 70% ethyl alcohol</a:t>
              </a:r>
              <a:endParaRPr lang="ru-RU" sz="1050" dirty="0">
                <a:latin typeface="Arial" pitchFamily="34" charset="0"/>
                <a:cs typeface="Arial" pitchFamily="34" charset="0"/>
              </a:endParaRPr>
            </a:p>
          </p:txBody>
        </p:sp>
        <p:sp>
          <p:nvSpPr>
            <p:cNvPr id="52" name="Text Box 50"/>
            <p:cNvSpPr txBox="1">
              <a:spLocks noChangeArrowheads="1"/>
            </p:cNvSpPr>
            <p:nvPr/>
          </p:nvSpPr>
          <p:spPr bwMode="auto">
            <a:xfrm>
              <a:off x="7822" y="11216"/>
              <a:ext cx="3419" cy="718"/>
            </a:xfrm>
            <a:prstGeom prst="rect">
              <a:avLst/>
            </a:prstGeom>
            <a:grpFill/>
            <a:ln w="9525">
              <a:solidFill>
                <a:srgbClr val="000000"/>
              </a:solidFill>
              <a:miter lim="800000"/>
              <a:headEnd/>
              <a:tailEnd/>
            </a:ln>
          </p:spPr>
          <p:txBody>
            <a:bodyPr lIns="0" tIns="0" rIns="0" bIns="0"/>
            <a:lstStyle/>
            <a:p>
              <a:pPr algn="ctr">
                <a:spcBef>
                  <a:spcPts val="300"/>
                </a:spcBef>
                <a:spcAft>
                  <a:spcPts val="300"/>
                </a:spcAft>
                <a:defRPr/>
              </a:pPr>
              <a:r>
                <a:rPr lang="en-US" sz="1050" dirty="0">
                  <a:latin typeface="Times New Roman" pitchFamily="18" charset="0"/>
                  <a:cs typeface="Arial" pitchFamily="34" charset="0"/>
                </a:rPr>
                <a:t>Add the remaining 70% ethyl alcohol</a:t>
              </a:r>
              <a:endParaRPr lang="ru-RU" sz="1050" dirty="0">
                <a:latin typeface="Arial" pitchFamily="34" charset="0"/>
                <a:cs typeface="Arial" pitchFamily="34" charset="0"/>
              </a:endParaRPr>
            </a:p>
          </p:txBody>
        </p:sp>
        <p:sp>
          <p:nvSpPr>
            <p:cNvPr id="53" name="Freeform 51"/>
            <p:cNvSpPr>
              <a:spLocks/>
            </p:cNvSpPr>
            <p:nvPr/>
          </p:nvSpPr>
          <p:spPr bwMode="auto">
            <a:xfrm>
              <a:off x="9621" y="11933"/>
              <a:ext cx="2" cy="320"/>
            </a:xfrm>
            <a:custGeom>
              <a:avLst/>
              <a:gdLst/>
              <a:ahLst/>
              <a:cxnLst>
                <a:cxn ang="0">
                  <a:pos x="0" y="0"/>
                </a:cxn>
                <a:cxn ang="0">
                  <a:pos x="3" y="266"/>
                </a:cxn>
              </a:cxnLst>
              <a:rect l="0" t="0" r="r" b="b"/>
              <a:pathLst>
                <a:path w="3" h="266">
                  <a:moveTo>
                    <a:pt x="0" y="0"/>
                  </a:moveTo>
                  <a:lnTo>
                    <a:pt x="3" y="266"/>
                  </a:lnTo>
                </a:path>
              </a:pathLst>
            </a:custGeom>
            <a:grpFill/>
            <a:ln w="9525">
              <a:solidFill>
                <a:srgbClr val="000000"/>
              </a:solidFill>
              <a:round/>
              <a:headEnd type="none" w="med" len="med"/>
              <a:tailEnd type="stealth" w="sm" len="med"/>
            </a:ln>
          </p:spPr>
          <p:txBody>
            <a:bodyPr/>
            <a:lstStyle/>
            <a:p>
              <a:pPr>
                <a:defRPr/>
              </a:pPr>
              <a:endParaRPr lang="ru-RU" sz="1050"/>
            </a:p>
          </p:txBody>
        </p:sp>
        <p:sp>
          <p:nvSpPr>
            <p:cNvPr id="54" name="Freeform 52"/>
            <p:cNvSpPr>
              <a:spLocks/>
            </p:cNvSpPr>
            <p:nvPr/>
          </p:nvSpPr>
          <p:spPr bwMode="auto">
            <a:xfrm>
              <a:off x="9621" y="10855"/>
              <a:ext cx="2" cy="317"/>
            </a:xfrm>
            <a:custGeom>
              <a:avLst/>
              <a:gdLst/>
              <a:ahLst/>
              <a:cxnLst>
                <a:cxn ang="0">
                  <a:pos x="0" y="0"/>
                </a:cxn>
                <a:cxn ang="0">
                  <a:pos x="3" y="266"/>
                </a:cxn>
              </a:cxnLst>
              <a:rect l="0" t="0" r="r" b="b"/>
              <a:pathLst>
                <a:path w="3" h="266">
                  <a:moveTo>
                    <a:pt x="0" y="0"/>
                  </a:moveTo>
                  <a:lnTo>
                    <a:pt x="3" y="266"/>
                  </a:lnTo>
                </a:path>
              </a:pathLst>
            </a:custGeom>
            <a:grpFill/>
            <a:ln w="9525">
              <a:solidFill>
                <a:srgbClr val="000000"/>
              </a:solidFill>
              <a:round/>
              <a:headEnd type="none" w="med" len="med"/>
              <a:tailEnd type="stealth" w="sm" len="med"/>
            </a:ln>
          </p:spPr>
          <p:txBody>
            <a:bodyPr/>
            <a:lstStyle/>
            <a:p>
              <a:pPr>
                <a:defRPr/>
              </a:pPr>
              <a:endParaRPr lang="ru-RU" sz="1050"/>
            </a:p>
          </p:txBody>
        </p:sp>
        <p:sp>
          <p:nvSpPr>
            <p:cNvPr id="55" name="Line 53"/>
            <p:cNvSpPr>
              <a:spLocks noChangeShapeType="1"/>
            </p:cNvSpPr>
            <p:nvPr/>
          </p:nvSpPr>
          <p:spPr bwMode="auto">
            <a:xfrm flipV="1">
              <a:off x="6740" y="5849"/>
              <a:ext cx="0" cy="5761"/>
            </a:xfrm>
            <a:prstGeom prst="line">
              <a:avLst/>
            </a:prstGeom>
            <a:grpFill/>
            <a:ln w="9525">
              <a:solidFill>
                <a:srgbClr val="000000"/>
              </a:solidFill>
              <a:round/>
              <a:headEnd/>
              <a:tailEnd/>
            </a:ln>
          </p:spPr>
          <p:txBody>
            <a:bodyPr/>
            <a:lstStyle/>
            <a:p>
              <a:pPr>
                <a:defRPr/>
              </a:pPr>
              <a:endParaRPr lang="ru-RU" sz="1050"/>
            </a:p>
          </p:txBody>
        </p:sp>
        <p:sp>
          <p:nvSpPr>
            <p:cNvPr id="56" name="Line 54"/>
            <p:cNvSpPr>
              <a:spLocks noChangeShapeType="1"/>
            </p:cNvSpPr>
            <p:nvPr/>
          </p:nvSpPr>
          <p:spPr bwMode="auto">
            <a:xfrm flipV="1">
              <a:off x="5842" y="5849"/>
              <a:ext cx="0" cy="5761"/>
            </a:xfrm>
            <a:prstGeom prst="line">
              <a:avLst/>
            </a:prstGeom>
            <a:grpFill/>
            <a:ln w="9525">
              <a:solidFill>
                <a:srgbClr val="000000"/>
              </a:solidFill>
              <a:round/>
              <a:headEnd/>
              <a:tailEnd/>
            </a:ln>
          </p:spPr>
          <p:txBody>
            <a:bodyPr/>
            <a:lstStyle/>
            <a:p>
              <a:pPr>
                <a:defRPr/>
              </a:pPr>
              <a:endParaRPr lang="ru-RU" sz="1050"/>
            </a:p>
          </p:txBody>
        </p:sp>
        <p:sp>
          <p:nvSpPr>
            <p:cNvPr id="57" name="Line 55"/>
            <p:cNvSpPr>
              <a:spLocks noChangeShapeType="1"/>
            </p:cNvSpPr>
            <p:nvPr/>
          </p:nvSpPr>
          <p:spPr bwMode="auto">
            <a:xfrm flipH="1">
              <a:off x="4760" y="11610"/>
              <a:ext cx="1081" cy="0"/>
            </a:xfrm>
            <a:prstGeom prst="line">
              <a:avLst/>
            </a:prstGeom>
            <a:grpFill/>
            <a:ln w="9525">
              <a:solidFill>
                <a:srgbClr val="000000"/>
              </a:solidFill>
              <a:round/>
              <a:headEnd/>
              <a:tailEnd type="stealth" w="sm" len="med"/>
            </a:ln>
            <a:effectLst/>
          </p:spPr>
          <p:txBody>
            <a:bodyPr/>
            <a:lstStyle/>
            <a:p>
              <a:pPr>
                <a:defRPr/>
              </a:pPr>
              <a:endParaRPr lang="ru-RU" sz="1050"/>
            </a:p>
          </p:txBody>
        </p:sp>
        <p:sp>
          <p:nvSpPr>
            <p:cNvPr id="58" name="Line 56"/>
            <p:cNvSpPr>
              <a:spLocks noChangeShapeType="1"/>
            </p:cNvSpPr>
            <p:nvPr/>
          </p:nvSpPr>
          <p:spPr bwMode="auto">
            <a:xfrm>
              <a:off x="6740" y="11610"/>
              <a:ext cx="1081" cy="0"/>
            </a:xfrm>
            <a:prstGeom prst="line">
              <a:avLst/>
            </a:prstGeom>
            <a:grpFill/>
            <a:ln w="9525">
              <a:solidFill>
                <a:srgbClr val="000000"/>
              </a:solidFill>
              <a:round/>
              <a:headEnd/>
              <a:tailEnd type="stealth" w="sm" len="med"/>
            </a:ln>
            <a:effectLst/>
          </p:spPr>
          <p:txBody>
            <a:bodyPr/>
            <a:lstStyle/>
            <a:p>
              <a:pPr>
                <a:defRPr/>
              </a:pPr>
              <a:endParaRPr lang="ru-RU" sz="1050"/>
            </a:p>
          </p:txBody>
        </p:sp>
      </p:grpSp>
      <p:sp>
        <p:nvSpPr>
          <p:cNvPr id="59" name="Прямокутник 58"/>
          <p:cNvSpPr/>
          <p:nvPr/>
        </p:nvSpPr>
        <p:spPr>
          <a:xfrm>
            <a:off x="9133608" y="5339635"/>
            <a:ext cx="3148445" cy="923330"/>
          </a:xfrm>
          <a:prstGeom prst="rect">
            <a:avLst/>
          </a:prstGeom>
        </p:spPr>
        <p:txBody>
          <a:bodyPr wrap="square">
            <a:spAutoFit/>
          </a:bodyPr>
          <a:lstStyle/>
          <a:p>
            <a:r>
              <a:rPr lang="uk-UA" dirty="0" err="1"/>
              <a:t>Take</a:t>
            </a:r>
            <a:r>
              <a:rPr lang="uk-UA" dirty="0"/>
              <a:t> 2 </a:t>
            </a:r>
            <a:r>
              <a:rPr lang="uk-UA" dirty="0" err="1"/>
              <a:t>parts</a:t>
            </a:r>
            <a:r>
              <a:rPr lang="uk-UA" dirty="0"/>
              <a:t> </a:t>
            </a:r>
            <a:r>
              <a:rPr lang="uk-UA" dirty="0" err="1"/>
              <a:t>by</a:t>
            </a:r>
            <a:r>
              <a:rPr lang="uk-UA" dirty="0"/>
              <a:t> </a:t>
            </a:r>
            <a:r>
              <a:rPr lang="uk-UA" dirty="0" err="1"/>
              <a:t>weight</a:t>
            </a:r>
            <a:r>
              <a:rPr lang="uk-UA" dirty="0"/>
              <a:t> </a:t>
            </a:r>
            <a:r>
              <a:rPr lang="uk-UA" dirty="0" err="1"/>
              <a:t>of</a:t>
            </a:r>
            <a:r>
              <a:rPr lang="uk-UA" dirty="0"/>
              <a:t> </a:t>
            </a:r>
            <a:r>
              <a:rPr lang="uk-UA" dirty="0" err="1"/>
              <a:t>the</a:t>
            </a:r>
            <a:r>
              <a:rPr lang="uk-UA" dirty="0"/>
              <a:t> </a:t>
            </a:r>
            <a:r>
              <a:rPr lang="uk-UA" dirty="0" err="1"/>
              <a:t>essence</a:t>
            </a:r>
            <a:r>
              <a:rPr lang="uk-UA" dirty="0"/>
              <a:t> </a:t>
            </a:r>
            <a:r>
              <a:rPr lang="uk-UA" dirty="0" err="1"/>
              <a:t>and</a:t>
            </a:r>
            <a:r>
              <a:rPr lang="uk-UA" dirty="0"/>
              <a:t> 8 </a:t>
            </a:r>
            <a:r>
              <a:rPr lang="uk-UA" dirty="0" err="1"/>
              <a:t>parts</a:t>
            </a:r>
            <a:r>
              <a:rPr lang="uk-UA" dirty="0"/>
              <a:t> </a:t>
            </a:r>
            <a:r>
              <a:rPr lang="uk-UA" dirty="0" err="1"/>
              <a:t>of</a:t>
            </a:r>
            <a:r>
              <a:rPr lang="uk-UA" dirty="0"/>
              <a:t> 45% </a:t>
            </a:r>
            <a:r>
              <a:rPr lang="uk-UA" dirty="0" err="1"/>
              <a:t>ethyl</a:t>
            </a:r>
            <a:r>
              <a:rPr lang="uk-UA" dirty="0"/>
              <a:t> </a:t>
            </a:r>
            <a:r>
              <a:rPr lang="uk-UA" dirty="0" err="1"/>
              <a:t>alcohol</a:t>
            </a:r>
            <a:r>
              <a:rPr lang="uk-UA" dirty="0"/>
              <a:t> </a:t>
            </a:r>
            <a:r>
              <a:rPr lang="uk-UA" dirty="0" err="1"/>
              <a:t>and</a:t>
            </a:r>
            <a:r>
              <a:rPr lang="uk-UA" dirty="0"/>
              <a:t> mix.</a:t>
            </a:r>
          </a:p>
        </p:txBody>
      </p:sp>
    </p:spTree>
    <p:extLst>
      <p:ext uri="{BB962C8B-B14F-4D97-AF65-F5344CB8AC3E}">
        <p14:creationId xmlns:p14="http://schemas.microsoft.com/office/powerpoint/2010/main" val="38107780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1544089" y="206032"/>
            <a:ext cx="10058400" cy="367547"/>
          </a:xfrm>
        </p:spPr>
        <p:txBody>
          <a:bodyPr>
            <a:noAutofit/>
          </a:bodyPr>
          <a:lstStyle/>
          <a:p>
            <a:pPr algn="ctr"/>
            <a:r>
              <a:rPr lang="en-US" sz="2400" b="1" dirty="0">
                <a:solidFill>
                  <a:srgbClr val="00B050"/>
                </a:solidFill>
              </a:rPr>
              <a:t>ALGORITHM OF MATRIX TINCTURE TECHNOLOGY BY </a:t>
            </a:r>
            <a:r>
              <a:rPr lang="en-US" sz="2400" b="1" dirty="0">
                <a:solidFill>
                  <a:srgbClr val="7030A0"/>
                </a:solidFill>
              </a:rPr>
              <a:t>METHOD 3 ACCORDING TO </a:t>
            </a:r>
            <a:r>
              <a:rPr lang="en-US" sz="2400" b="1" dirty="0" err="1">
                <a:solidFill>
                  <a:srgbClr val="7030A0"/>
                </a:solidFill>
              </a:rPr>
              <a:t>SPhU</a:t>
            </a:r>
            <a:endParaRPr lang="uk-UA" sz="2400" b="1" dirty="0">
              <a:solidFill>
                <a:srgbClr val="7030A0"/>
              </a:solidFill>
            </a:endParaRPr>
          </a:p>
        </p:txBody>
      </p:sp>
      <p:graphicFrame>
        <p:nvGraphicFramePr>
          <p:cNvPr id="5" name="Схема 4"/>
          <p:cNvGraphicFramePr/>
          <p:nvPr>
            <p:extLst>
              <p:ext uri="{D42A27DB-BD31-4B8C-83A1-F6EECF244321}">
                <p14:modId xmlns:p14="http://schemas.microsoft.com/office/powerpoint/2010/main" val="369396224"/>
              </p:ext>
            </p:extLst>
          </p:nvPr>
        </p:nvGraphicFramePr>
        <p:xfrm>
          <a:off x="267170" y="715187"/>
          <a:ext cx="8739144" cy="59721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Прямокутник 5"/>
          <p:cNvSpPr/>
          <p:nvPr/>
        </p:nvSpPr>
        <p:spPr>
          <a:xfrm>
            <a:off x="9112826" y="715187"/>
            <a:ext cx="2888674" cy="4524315"/>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just"/>
            <a:r>
              <a:rPr lang="uk-UA" sz="2400" dirty="0" err="1"/>
              <a:t>Provides</a:t>
            </a:r>
            <a:r>
              <a:rPr lang="uk-UA" sz="2400" dirty="0"/>
              <a:t> </a:t>
            </a:r>
            <a:r>
              <a:rPr lang="uk-UA" sz="2400" dirty="0" err="1"/>
              <a:t>for</a:t>
            </a:r>
            <a:r>
              <a:rPr lang="uk-UA" sz="2400" dirty="0"/>
              <a:t> </a:t>
            </a:r>
            <a:r>
              <a:rPr lang="uk-UA" sz="2400" dirty="0" err="1"/>
              <a:t>obtaining</a:t>
            </a:r>
            <a:r>
              <a:rPr lang="uk-UA" sz="2400" dirty="0"/>
              <a:t> a </a:t>
            </a:r>
            <a:r>
              <a:rPr lang="uk-UA" sz="2400" dirty="0" err="1"/>
              <a:t>homeopathic</a:t>
            </a:r>
            <a:r>
              <a:rPr lang="uk-UA" sz="2400" dirty="0"/>
              <a:t> </a:t>
            </a:r>
            <a:r>
              <a:rPr lang="uk-UA" sz="2400" dirty="0" err="1"/>
              <a:t>matrix</a:t>
            </a:r>
            <a:r>
              <a:rPr lang="uk-UA" sz="2400" dirty="0"/>
              <a:t> </a:t>
            </a:r>
            <a:r>
              <a:rPr lang="uk-UA" sz="2400" dirty="0" err="1"/>
              <a:t>tincture</a:t>
            </a:r>
            <a:r>
              <a:rPr lang="uk-UA" sz="2400" dirty="0"/>
              <a:t> </a:t>
            </a:r>
            <a:r>
              <a:rPr lang="uk-UA" sz="2400" dirty="0" err="1"/>
              <a:t>from</a:t>
            </a:r>
            <a:r>
              <a:rPr lang="uk-UA" sz="2400" dirty="0"/>
              <a:t> </a:t>
            </a:r>
            <a:r>
              <a:rPr lang="uk-UA" sz="2400" dirty="0" err="1"/>
              <a:t>fresh</a:t>
            </a:r>
            <a:r>
              <a:rPr lang="uk-UA" sz="2400" dirty="0"/>
              <a:t> </a:t>
            </a:r>
            <a:r>
              <a:rPr lang="uk-UA" sz="2400" dirty="0" err="1"/>
              <a:t>plant</a:t>
            </a:r>
            <a:r>
              <a:rPr lang="uk-UA" sz="2400" dirty="0"/>
              <a:t> </a:t>
            </a:r>
            <a:r>
              <a:rPr lang="uk-UA" sz="2400" dirty="0" err="1"/>
              <a:t>materials</a:t>
            </a:r>
            <a:r>
              <a:rPr lang="uk-UA" sz="2400" dirty="0"/>
              <a:t> </a:t>
            </a:r>
            <a:r>
              <a:rPr lang="uk-UA" sz="2400" dirty="0" err="1"/>
              <a:t>with</a:t>
            </a:r>
            <a:r>
              <a:rPr lang="uk-UA" sz="2400" dirty="0"/>
              <a:t> a </a:t>
            </a:r>
            <a:r>
              <a:rPr lang="uk-UA" sz="2400" dirty="0" err="1"/>
              <a:t>moisture</a:t>
            </a:r>
            <a:r>
              <a:rPr lang="uk-UA" sz="2400" dirty="0"/>
              <a:t> </a:t>
            </a:r>
            <a:r>
              <a:rPr lang="uk-UA" sz="2400" dirty="0" err="1"/>
              <a:t>content</a:t>
            </a:r>
            <a:r>
              <a:rPr lang="uk-UA" sz="2400" dirty="0"/>
              <a:t> </a:t>
            </a:r>
            <a:r>
              <a:rPr lang="uk-UA" sz="2400" dirty="0" err="1"/>
              <a:t>of</a:t>
            </a:r>
            <a:r>
              <a:rPr lang="uk-UA" sz="2400" dirty="0"/>
              <a:t> </a:t>
            </a:r>
            <a:r>
              <a:rPr lang="uk-UA" sz="2400" dirty="0" err="1"/>
              <a:t>less</a:t>
            </a:r>
            <a:r>
              <a:rPr lang="uk-UA" sz="2400" dirty="0"/>
              <a:t> </a:t>
            </a:r>
            <a:r>
              <a:rPr lang="uk-UA" sz="2400" dirty="0" err="1"/>
              <a:t>than</a:t>
            </a:r>
            <a:r>
              <a:rPr lang="uk-UA" sz="2400" dirty="0"/>
              <a:t> 60% </a:t>
            </a:r>
            <a:r>
              <a:rPr lang="uk-UA" sz="2400" dirty="0" err="1"/>
              <a:t>or</a:t>
            </a:r>
            <a:r>
              <a:rPr lang="uk-UA" sz="2400" dirty="0"/>
              <a:t> </a:t>
            </a:r>
            <a:r>
              <a:rPr lang="uk-UA" sz="2400" dirty="0" err="1"/>
              <a:t>containing</a:t>
            </a:r>
            <a:r>
              <a:rPr lang="uk-UA" sz="2400" dirty="0"/>
              <a:t> </a:t>
            </a:r>
            <a:r>
              <a:rPr lang="uk-UA" sz="2400" dirty="0" err="1"/>
              <a:t>essential</a:t>
            </a:r>
            <a:r>
              <a:rPr lang="uk-UA" sz="2400" dirty="0"/>
              <a:t> </a:t>
            </a:r>
            <a:r>
              <a:rPr lang="uk-UA" sz="2400" dirty="0" err="1"/>
              <a:t>oils</a:t>
            </a:r>
            <a:r>
              <a:rPr lang="uk-UA" sz="2400" dirty="0"/>
              <a:t>, </a:t>
            </a:r>
            <a:r>
              <a:rPr lang="uk-UA" sz="2400" dirty="0" err="1"/>
              <a:t>resins</a:t>
            </a:r>
            <a:r>
              <a:rPr lang="uk-UA" sz="2400" dirty="0"/>
              <a:t> </a:t>
            </a:r>
            <a:r>
              <a:rPr lang="uk-UA" sz="2400" dirty="0" err="1"/>
              <a:t>and</a:t>
            </a:r>
            <a:r>
              <a:rPr lang="uk-UA" sz="2400" dirty="0"/>
              <a:t> </a:t>
            </a:r>
            <a:r>
              <a:rPr lang="uk-UA" sz="2400" dirty="0" err="1"/>
              <a:t>mucus</a:t>
            </a:r>
            <a:r>
              <a:rPr lang="uk-UA" sz="2400" dirty="0"/>
              <a:t>, </a:t>
            </a:r>
            <a:r>
              <a:rPr lang="uk-UA" sz="2400" dirty="0" err="1"/>
              <a:t>as</a:t>
            </a:r>
            <a:r>
              <a:rPr lang="uk-UA" sz="2400" dirty="0"/>
              <a:t> </a:t>
            </a:r>
            <a:r>
              <a:rPr lang="uk-UA" sz="2400" dirty="0" err="1"/>
              <a:t>well</a:t>
            </a:r>
            <a:r>
              <a:rPr lang="uk-UA" sz="2400" dirty="0"/>
              <a:t> </a:t>
            </a:r>
            <a:r>
              <a:rPr lang="uk-UA" sz="2400" dirty="0" err="1"/>
              <a:t>as</a:t>
            </a:r>
            <a:r>
              <a:rPr lang="uk-UA" sz="2400" dirty="0"/>
              <a:t> </a:t>
            </a:r>
            <a:r>
              <a:rPr lang="uk-UA" sz="2400" dirty="0" err="1"/>
              <a:t>from</a:t>
            </a:r>
            <a:r>
              <a:rPr lang="uk-UA" sz="2400" dirty="0"/>
              <a:t> </a:t>
            </a:r>
            <a:r>
              <a:rPr lang="uk-UA" sz="2400" dirty="0" err="1"/>
              <a:t>fresh</a:t>
            </a:r>
            <a:r>
              <a:rPr lang="uk-UA" sz="2400" dirty="0"/>
              <a:t> </a:t>
            </a:r>
            <a:r>
              <a:rPr lang="uk-UA" sz="2400" dirty="0" err="1"/>
              <a:t>mushrooms</a:t>
            </a:r>
            <a:r>
              <a:rPr lang="uk-UA" sz="2400" dirty="0"/>
              <a:t>.</a:t>
            </a:r>
          </a:p>
        </p:txBody>
      </p:sp>
    </p:spTree>
    <p:extLst>
      <p:ext uri="{BB962C8B-B14F-4D97-AF65-F5344CB8AC3E}">
        <p14:creationId xmlns:p14="http://schemas.microsoft.com/office/powerpoint/2010/main" val="649451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p:txBody>
          <a:bodyPr>
            <a:normAutofit/>
          </a:bodyPr>
          <a:lstStyle/>
          <a:p>
            <a:pPr marL="0" indent="363538" algn="just"/>
            <a:r>
              <a:rPr lang="en-US" sz="3600" dirty="0"/>
              <a:t>Take 3 parts by weight of the essence and 7 parts by weight of 60% ethyl alcohol and mix.</a:t>
            </a:r>
            <a:endParaRPr lang="uk-UA" sz="3600" dirty="0"/>
          </a:p>
        </p:txBody>
      </p:sp>
      <p:sp>
        <p:nvSpPr>
          <p:cNvPr id="4" name="Заголовок 1"/>
          <p:cNvSpPr>
            <a:spLocks noGrp="1"/>
          </p:cNvSpPr>
          <p:nvPr>
            <p:ph type="title"/>
          </p:nvPr>
        </p:nvSpPr>
        <p:spPr/>
        <p:txBody>
          <a:bodyPr>
            <a:noAutofit/>
          </a:bodyPr>
          <a:lstStyle/>
          <a:p>
            <a:pPr algn="ctr"/>
            <a:r>
              <a:rPr lang="en-US" sz="3200" b="1" dirty="0">
                <a:solidFill>
                  <a:srgbClr val="00B050"/>
                </a:solidFill>
              </a:rPr>
              <a:t>ALGORITHM OF MATRIX TINCTURE TECHNOLOGY BY </a:t>
            </a:r>
            <a:r>
              <a:rPr lang="en-US" sz="3200" b="1" dirty="0">
                <a:solidFill>
                  <a:srgbClr val="7030A0"/>
                </a:solidFill>
              </a:rPr>
              <a:t>METHOD 3 ACCORDING TO </a:t>
            </a:r>
            <a:r>
              <a:rPr lang="en-US" sz="3200" b="1" dirty="0" err="1">
                <a:solidFill>
                  <a:srgbClr val="7030A0"/>
                </a:solidFill>
              </a:rPr>
              <a:t>SPhU</a:t>
            </a:r>
            <a:endParaRPr lang="uk-UA" sz="3200" b="1" dirty="0">
              <a:solidFill>
                <a:srgbClr val="7030A0"/>
              </a:solidFill>
            </a:endParaRPr>
          </a:p>
        </p:txBody>
      </p:sp>
    </p:spTree>
    <p:extLst>
      <p:ext uri="{BB962C8B-B14F-4D97-AF65-F5344CB8AC3E}">
        <p14:creationId xmlns:p14="http://schemas.microsoft.com/office/powerpoint/2010/main" val="20636480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1646106"/>
          </a:xfrm>
        </p:spPr>
        <p:txBody>
          <a:bodyPr>
            <a:normAutofit fontScale="90000"/>
          </a:bodyPr>
          <a:lstStyle/>
          <a:p>
            <a:pPr algn="ctr"/>
            <a:r>
              <a:rPr lang="en-US" b="1" dirty="0">
                <a:solidFill>
                  <a:srgbClr val="7030A0"/>
                </a:solidFill>
              </a:rPr>
              <a:t>Preparation of tinctures (tinctures) from dried plants or fresh animal tissues</a:t>
            </a:r>
            <a:br>
              <a:rPr lang="en-US" b="1" dirty="0">
                <a:solidFill>
                  <a:srgbClr val="7030A0"/>
                </a:solidFill>
              </a:rPr>
            </a:br>
            <a:r>
              <a:rPr lang="en-US" b="1" dirty="0">
                <a:solidFill>
                  <a:srgbClr val="7030A0"/>
                </a:solidFill>
              </a:rPr>
              <a:t>Method 4</a:t>
            </a:r>
            <a:endParaRPr lang="uk-UA" dirty="0">
              <a:solidFill>
                <a:srgbClr val="7030A0"/>
              </a:solidFill>
            </a:endParaRPr>
          </a:p>
        </p:txBody>
      </p:sp>
      <p:sp>
        <p:nvSpPr>
          <p:cNvPr id="3" name="Місце для вмісту 2"/>
          <p:cNvSpPr>
            <a:spLocks noGrp="1"/>
          </p:cNvSpPr>
          <p:nvPr>
            <p:ph idx="1"/>
          </p:nvPr>
        </p:nvSpPr>
        <p:spPr>
          <a:xfrm>
            <a:off x="436418" y="1932709"/>
            <a:ext cx="11606645" cy="4023360"/>
          </a:xfrm>
        </p:spPr>
        <p:txBody>
          <a:bodyPr>
            <a:normAutofit/>
          </a:bodyPr>
          <a:lstStyle/>
          <a:p>
            <a:pPr marL="0" indent="363538" algn="just">
              <a:buFont typeface="Wingdings" panose="05000000000000000000" pitchFamily="2" charset="2"/>
              <a:buChar char="§"/>
            </a:pPr>
            <a:r>
              <a:rPr lang="en-US" sz="3200" dirty="0">
                <a:solidFill>
                  <a:schemeClr val="tx1"/>
                </a:solidFill>
              </a:rPr>
              <a:t>To do this, dry plants are ground into a coarse powder.</a:t>
            </a:r>
          </a:p>
          <a:p>
            <a:pPr marL="0" indent="363538" algn="just">
              <a:buFont typeface="Wingdings" panose="05000000000000000000" pitchFamily="2" charset="2"/>
              <a:buChar char="§"/>
            </a:pPr>
            <a:r>
              <a:rPr lang="en-US" sz="3200" dirty="0">
                <a:solidFill>
                  <a:schemeClr val="tx1"/>
                </a:solidFill>
              </a:rPr>
              <a:t>Take 1 part of coarse powder and 10 parts by weight of ethyl alcohol (alcohol concentration depends on the instructions of the pharmacopoeia).</a:t>
            </a:r>
          </a:p>
          <a:p>
            <a:pPr marL="0" indent="363538" algn="just">
              <a:buFont typeface="Wingdings" panose="05000000000000000000" pitchFamily="2" charset="2"/>
              <a:buChar char="§"/>
            </a:pPr>
            <a:r>
              <a:rPr lang="en-US" sz="3200" dirty="0">
                <a:solidFill>
                  <a:srgbClr val="00B050"/>
                </a:solidFill>
              </a:rPr>
              <a:t>The content of medicinal substance in the tincture prepared according to § 4 is equal to 1:10 (corresponds to 1 decimal dilution)</a:t>
            </a:r>
            <a:endParaRPr lang="uk-UA" sz="3200" dirty="0">
              <a:solidFill>
                <a:srgbClr val="00B050"/>
              </a:solidFill>
            </a:endParaRPr>
          </a:p>
          <a:p>
            <a:pPr marL="0" indent="363538" algn="just">
              <a:buFont typeface="Wingdings" panose="05000000000000000000" pitchFamily="2" charset="2"/>
              <a:buChar char="§"/>
            </a:pPr>
            <a:endParaRPr lang="uk-UA" sz="3200" dirty="0">
              <a:solidFill>
                <a:schemeClr val="tx1"/>
              </a:solidFill>
            </a:endParaRPr>
          </a:p>
        </p:txBody>
      </p:sp>
    </p:spTree>
    <p:extLst>
      <p:ext uri="{BB962C8B-B14F-4D97-AF65-F5344CB8AC3E}">
        <p14:creationId xmlns:p14="http://schemas.microsoft.com/office/powerpoint/2010/main" val="35020476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627840" y="111066"/>
            <a:ext cx="10344959" cy="6455989"/>
            <a:chOff x="1341" y="2122"/>
            <a:chExt cx="9900" cy="12788"/>
          </a:xfrm>
        </p:grpSpPr>
        <p:sp>
          <p:nvSpPr>
            <p:cNvPr id="5" name="Text Box 3"/>
            <p:cNvSpPr txBox="1">
              <a:spLocks noChangeArrowheads="1"/>
            </p:cNvSpPr>
            <p:nvPr/>
          </p:nvSpPr>
          <p:spPr bwMode="auto">
            <a:xfrm>
              <a:off x="5191" y="2122"/>
              <a:ext cx="2387" cy="547"/>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de-DE" sz="1200" dirty="0" err="1"/>
                <a:t>Raw</a:t>
              </a:r>
              <a:r>
                <a:rPr lang="de-DE" sz="1200" dirty="0"/>
                <a:t> </a:t>
              </a:r>
              <a:r>
                <a:rPr lang="de-DE" sz="1200" dirty="0" err="1"/>
                <a:t>materials</a:t>
              </a:r>
              <a:endParaRPr lang="ru-RU" sz="1200" dirty="0"/>
            </a:p>
          </p:txBody>
        </p:sp>
        <p:sp>
          <p:nvSpPr>
            <p:cNvPr id="6" name="Text Box 4"/>
            <p:cNvSpPr txBox="1">
              <a:spLocks noChangeArrowheads="1"/>
            </p:cNvSpPr>
            <p:nvPr/>
          </p:nvSpPr>
          <p:spPr bwMode="auto">
            <a:xfrm>
              <a:off x="8361" y="3209"/>
              <a:ext cx="2880" cy="144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en-US" sz="1200" b="1" dirty="0"/>
                <a:t>Ethyl alcohol of appropriate concentration </a:t>
              </a:r>
              <a:r>
                <a:rPr lang="en-US" sz="1200" dirty="0"/>
                <a:t>(96%, 90%, 80%, 70%, 50%, 36%, 18%)</a:t>
              </a:r>
              <a:endParaRPr lang="ru-RU" sz="1200" dirty="0"/>
            </a:p>
          </p:txBody>
        </p:sp>
        <p:sp>
          <p:nvSpPr>
            <p:cNvPr id="7" name="Text Box 5"/>
            <p:cNvSpPr txBox="1">
              <a:spLocks noChangeArrowheads="1"/>
            </p:cNvSpPr>
            <p:nvPr/>
          </p:nvSpPr>
          <p:spPr bwMode="auto">
            <a:xfrm>
              <a:off x="1341" y="3255"/>
              <a:ext cx="1980" cy="1394"/>
            </a:xfrm>
            <a:prstGeom prst="rect">
              <a:avLst/>
            </a:prstGeom>
            <a:solidFill>
              <a:srgbClr val="FFFFFF"/>
            </a:solidFill>
            <a:ln w="9525">
              <a:solidFill>
                <a:srgbClr val="000000"/>
              </a:solidFill>
              <a:miter lim="800000"/>
              <a:headEnd/>
              <a:tailEnd/>
            </a:ln>
          </p:spPr>
          <p:txBody>
            <a:bodyPr lIns="0" tIns="0" rIns="0" bIns="0"/>
            <a:lstStyle/>
            <a:p>
              <a:pPr algn="ctr"/>
              <a:r>
                <a:rPr lang="en-US" sz="1200" b="1" dirty="0"/>
                <a:t>Methods 4a, 4d</a:t>
              </a:r>
            </a:p>
            <a:p>
              <a:pPr algn="ctr"/>
              <a:r>
                <a:rPr lang="en-US" sz="1200" dirty="0"/>
                <a:t>Dry vegetable raw materials</a:t>
              </a:r>
              <a:endParaRPr lang="ru-RU" sz="1200" dirty="0"/>
            </a:p>
          </p:txBody>
        </p:sp>
        <p:sp>
          <p:nvSpPr>
            <p:cNvPr id="8" name="Text Box 6"/>
            <p:cNvSpPr txBox="1">
              <a:spLocks noChangeArrowheads="1"/>
            </p:cNvSpPr>
            <p:nvPr/>
          </p:nvSpPr>
          <p:spPr bwMode="auto">
            <a:xfrm>
              <a:off x="1341" y="10452"/>
              <a:ext cx="45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de-DE" sz="1200" dirty="0" err="1"/>
                <a:t>Connecting</a:t>
              </a:r>
              <a:r>
                <a:rPr lang="de-DE" sz="1200" dirty="0"/>
                <a:t> </a:t>
              </a:r>
              <a:r>
                <a:rPr lang="de-DE" sz="1200" dirty="0" err="1"/>
                <a:t>liquids</a:t>
              </a:r>
              <a:endParaRPr lang="ru-RU" sz="1200" dirty="0"/>
            </a:p>
          </p:txBody>
        </p:sp>
        <p:sp>
          <p:nvSpPr>
            <p:cNvPr id="9" name="Text Box 7"/>
            <p:cNvSpPr txBox="1">
              <a:spLocks noChangeArrowheads="1"/>
            </p:cNvSpPr>
            <p:nvPr/>
          </p:nvSpPr>
          <p:spPr bwMode="auto">
            <a:xfrm>
              <a:off x="1341" y="5009"/>
              <a:ext cx="6660" cy="372"/>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de-DE" sz="1200" dirty="0" err="1"/>
                <a:t>Grinding</a:t>
              </a:r>
              <a:r>
                <a:rPr lang="de-DE" sz="1200" dirty="0"/>
                <a:t> </a:t>
              </a:r>
              <a:r>
                <a:rPr lang="de-DE" sz="1200" dirty="0" err="1"/>
                <a:t>of</a:t>
              </a:r>
              <a:r>
                <a:rPr lang="de-DE" sz="1200" dirty="0"/>
                <a:t> </a:t>
              </a:r>
              <a:r>
                <a:rPr lang="de-DE" sz="1200" dirty="0" err="1"/>
                <a:t>raw</a:t>
              </a:r>
              <a:r>
                <a:rPr lang="de-DE" sz="1200" dirty="0"/>
                <a:t> </a:t>
              </a:r>
              <a:r>
                <a:rPr lang="de-DE" sz="1200" dirty="0" err="1"/>
                <a:t>materials</a:t>
              </a:r>
              <a:endParaRPr lang="ru-RU" sz="1200" dirty="0"/>
            </a:p>
          </p:txBody>
        </p:sp>
        <p:sp>
          <p:nvSpPr>
            <p:cNvPr id="10" name="Text Box 8"/>
            <p:cNvSpPr txBox="1">
              <a:spLocks noChangeArrowheads="1"/>
            </p:cNvSpPr>
            <p:nvPr/>
          </p:nvSpPr>
          <p:spPr bwMode="auto">
            <a:xfrm>
              <a:off x="6741" y="8874"/>
              <a:ext cx="4500" cy="498"/>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de-DE" sz="1200" dirty="0" err="1"/>
                <a:t>Percolation</a:t>
              </a:r>
              <a:r>
                <a:rPr lang="de-DE" sz="1200" dirty="0"/>
                <a:t> at </a:t>
              </a:r>
              <a:r>
                <a:rPr lang="de-DE" sz="1200" dirty="0" err="1"/>
                <a:t>room</a:t>
              </a:r>
              <a:r>
                <a:rPr lang="de-DE" sz="1200" dirty="0"/>
                <a:t> </a:t>
              </a:r>
              <a:r>
                <a:rPr lang="de-DE" sz="1200" dirty="0" err="1"/>
                <a:t>temperature</a:t>
              </a:r>
              <a:endParaRPr lang="ru-RU" sz="1200" dirty="0"/>
            </a:p>
          </p:txBody>
        </p:sp>
        <p:sp>
          <p:nvSpPr>
            <p:cNvPr id="11" name="Text Box 9"/>
            <p:cNvSpPr txBox="1">
              <a:spLocks noChangeArrowheads="1"/>
            </p:cNvSpPr>
            <p:nvPr/>
          </p:nvSpPr>
          <p:spPr bwMode="auto">
            <a:xfrm>
              <a:off x="1341" y="6461"/>
              <a:ext cx="6660" cy="708"/>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en-US" sz="1200" dirty="0"/>
                <a:t>Thorough mixing </a:t>
              </a:r>
              <a:r>
                <a:rPr lang="en-US" sz="1200" b="1" i="1" dirty="0">
                  <a:solidFill>
                    <a:srgbClr val="00B050"/>
                  </a:solidFill>
                </a:rPr>
                <a:t>of 1 part of raw material and 10 parts </a:t>
              </a:r>
              <a:r>
                <a:rPr lang="en-US" sz="1200" dirty="0"/>
                <a:t>of ethyl alcohol of appropriate concentration</a:t>
              </a:r>
              <a:endParaRPr lang="ru-RU" sz="1200" dirty="0"/>
            </a:p>
          </p:txBody>
        </p:sp>
        <p:sp>
          <p:nvSpPr>
            <p:cNvPr id="12" name="Text Box 10"/>
            <p:cNvSpPr txBox="1">
              <a:spLocks noChangeArrowheads="1"/>
            </p:cNvSpPr>
            <p:nvPr/>
          </p:nvSpPr>
          <p:spPr bwMode="auto">
            <a:xfrm>
              <a:off x="1341" y="5741"/>
              <a:ext cx="666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de-DE" sz="1200" dirty="0" err="1"/>
                <a:t>Weighing</a:t>
              </a:r>
              <a:endParaRPr lang="ru-RU" sz="1200" dirty="0"/>
            </a:p>
          </p:txBody>
        </p:sp>
        <p:sp>
          <p:nvSpPr>
            <p:cNvPr id="13" name="Line 11"/>
            <p:cNvSpPr>
              <a:spLocks noChangeShapeType="1"/>
            </p:cNvSpPr>
            <p:nvPr/>
          </p:nvSpPr>
          <p:spPr bwMode="auto">
            <a:xfrm flipH="1">
              <a:off x="8001" y="6802"/>
              <a:ext cx="1800" cy="0"/>
            </a:xfrm>
            <a:prstGeom prst="line">
              <a:avLst/>
            </a:prstGeom>
            <a:noFill/>
            <a:ln w="9525">
              <a:solidFill>
                <a:srgbClr val="000000"/>
              </a:solidFill>
              <a:round/>
              <a:headEnd/>
              <a:tailEnd type="stealth" w="sm" len="med"/>
            </a:ln>
          </p:spPr>
          <p:txBody>
            <a:bodyPr/>
            <a:lstStyle/>
            <a:p>
              <a:endParaRPr lang="ru-RU" sz="1200"/>
            </a:p>
          </p:txBody>
        </p:sp>
        <p:sp>
          <p:nvSpPr>
            <p:cNvPr id="14" name="Freeform 12"/>
            <p:cNvSpPr>
              <a:spLocks/>
            </p:cNvSpPr>
            <p:nvPr/>
          </p:nvSpPr>
          <p:spPr bwMode="auto">
            <a:xfrm>
              <a:off x="6381" y="2669"/>
              <a:ext cx="2" cy="204"/>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sz="1200"/>
            </a:p>
          </p:txBody>
        </p:sp>
        <p:sp>
          <p:nvSpPr>
            <p:cNvPr id="15" name="Line 13"/>
            <p:cNvSpPr>
              <a:spLocks noChangeShapeType="1"/>
            </p:cNvSpPr>
            <p:nvPr/>
          </p:nvSpPr>
          <p:spPr bwMode="auto">
            <a:xfrm>
              <a:off x="2241" y="2842"/>
              <a:ext cx="7560" cy="53"/>
            </a:xfrm>
            <a:prstGeom prst="line">
              <a:avLst/>
            </a:prstGeom>
            <a:noFill/>
            <a:ln w="9525">
              <a:solidFill>
                <a:srgbClr val="000000"/>
              </a:solidFill>
              <a:round/>
              <a:headEnd/>
              <a:tailEnd/>
            </a:ln>
          </p:spPr>
          <p:txBody>
            <a:bodyPr/>
            <a:lstStyle/>
            <a:p>
              <a:endParaRPr lang="ru-RU" sz="1200"/>
            </a:p>
          </p:txBody>
        </p:sp>
        <p:sp>
          <p:nvSpPr>
            <p:cNvPr id="16" name="Freeform 14"/>
            <p:cNvSpPr>
              <a:spLocks/>
            </p:cNvSpPr>
            <p:nvPr/>
          </p:nvSpPr>
          <p:spPr bwMode="auto">
            <a:xfrm>
              <a:off x="6921" y="2895"/>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sz="1200"/>
            </a:p>
          </p:txBody>
        </p:sp>
        <p:sp>
          <p:nvSpPr>
            <p:cNvPr id="17" name="Line 15"/>
            <p:cNvSpPr>
              <a:spLocks noChangeShapeType="1"/>
            </p:cNvSpPr>
            <p:nvPr/>
          </p:nvSpPr>
          <p:spPr bwMode="auto">
            <a:xfrm flipV="1">
              <a:off x="9801" y="4649"/>
              <a:ext cx="0" cy="2153"/>
            </a:xfrm>
            <a:prstGeom prst="line">
              <a:avLst/>
            </a:prstGeom>
            <a:noFill/>
            <a:ln w="9525">
              <a:solidFill>
                <a:srgbClr val="000000"/>
              </a:solidFill>
              <a:round/>
              <a:headEnd/>
              <a:tailEnd/>
            </a:ln>
          </p:spPr>
          <p:txBody>
            <a:bodyPr/>
            <a:lstStyle/>
            <a:p>
              <a:endParaRPr lang="ru-RU" sz="1200"/>
            </a:p>
          </p:txBody>
        </p:sp>
        <p:sp>
          <p:nvSpPr>
            <p:cNvPr id="18" name="Freeform 16"/>
            <p:cNvSpPr>
              <a:spLocks/>
            </p:cNvSpPr>
            <p:nvPr/>
          </p:nvSpPr>
          <p:spPr bwMode="auto">
            <a:xfrm>
              <a:off x="3499" y="797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sz="1200"/>
            </a:p>
          </p:txBody>
        </p:sp>
        <p:sp>
          <p:nvSpPr>
            <p:cNvPr id="19" name="Freeform 17"/>
            <p:cNvSpPr>
              <a:spLocks/>
            </p:cNvSpPr>
            <p:nvPr/>
          </p:nvSpPr>
          <p:spPr bwMode="auto">
            <a:xfrm>
              <a:off x="4581" y="536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sz="1200"/>
            </a:p>
          </p:txBody>
        </p:sp>
        <p:sp>
          <p:nvSpPr>
            <p:cNvPr id="20" name="Freeform 18"/>
            <p:cNvSpPr>
              <a:spLocks/>
            </p:cNvSpPr>
            <p:nvPr/>
          </p:nvSpPr>
          <p:spPr bwMode="auto">
            <a:xfrm>
              <a:off x="4581" y="608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sz="1200"/>
            </a:p>
          </p:txBody>
        </p:sp>
        <p:sp>
          <p:nvSpPr>
            <p:cNvPr id="21" name="Freeform 19"/>
            <p:cNvSpPr>
              <a:spLocks/>
            </p:cNvSpPr>
            <p:nvPr/>
          </p:nvSpPr>
          <p:spPr bwMode="auto">
            <a:xfrm>
              <a:off x="3499" y="1009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sz="1200"/>
            </a:p>
          </p:txBody>
        </p:sp>
        <p:sp>
          <p:nvSpPr>
            <p:cNvPr id="22" name="Text Box 20"/>
            <p:cNvSpPr txBox="1">
              <a:spLocks noChangeArrowheads="1"/>
            </p:cNvSpPr>
            <p:nvPr/>
          </p:nvSpPr>
          <p:spPr bwMode="auto">
            <a:xfrm>
              <a:off x="1341" y="7564"/>
              <a:ext cx="9900" cy="41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en-US" sz="1200" dirty="0"/>
                <a:t>Settling in a closed container for some time</a:t>
              </a:r>
              <a:endParaRPr lang="ru-RU" sz="1200" dirty="0"/>
            </a:p>
          </p:txBody>
        </p:sp>
        <p:sp>
          <p:nvSpPr>
            <p:cNvPr id="23" name="Text Box 21"/>
            <p:cNvSpPr txBox="1">
              <a:spLocks noChangeArrowheads="1"/>
            </p:cNvSpPr>
            <p:nvPr/>
          </p:nvSpPr>
          <p:spPr bwMode="auto">
            <a:xfrm>
              <a:off x="1341" y="8874"/>
              <a:ext cx="4500" cy="498"/>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en-US" sz="1200" dirty="0"/>
                <a:t>Separation of residue from alcohol</a:t>
              </a:r>
              <a:endParaRPr lang="ru-RU" sz="1200" dirty="0"/>
            </a:p>
          </p:txBody>
        </p:sp>
        <p:sp>
          <p:nvSpPr>
            <p:cNvPr id="24" name="Text Box 22"/>
            <p:cNvSpPr txBox="1">
              <a:spLocks noChangeArrowheads="1"/>
            </p:cNvSpPr>
            <p:nvPr/>
          </p:nvSpPr>
          <p:spPr bwMode="auto">
            <a:xfrm>
              <a:off x="1341" y="9552"/>
              <a:ext cx="4500" cy="54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de-DE" sz="1200" dirty="0" err="1"/>
                <a:t>Squeezing</a:t>
              </a:r>
              <a:r>
                <a:rPr lang="de-DE" sz="1200" dirty="0"/>
                <a:t> </a:t>
              </a:r>
              <a:r>
                <a:rPr lang="de-DE" sz="1200" dirty="0" err="1"/>
                <a:t>the</a:t>
              </a:r>
              <a:r>
                <a:rPr lang="de-DE" sz="1200" dirty="0"/>
                <a:t> </a:t>
              </a:r>
              <a:r>
                <a:rPr lang="de-DE" sz="1200" dirty="0" err="1"/>
                <a:t>mixture</a:t>
              </a:r>
              <a:endParaRPr lang="ru-RU" sz="1200" dirty="0"/>
            </a:p>
          </p:txBody>
        </p:sp>
        <p:sp>
          <p:nvSpPr>
            <p:cNvPr id="25" name="Line 23"/>
            <p:cNvSpPr>
              <a:spLocks noChangeShapeType="1"/>
            </p:cNvSpPr>
            <p:nvPr/>
          </p:nvSpPr>
          <p:spPr bwMode="auto">
            <a:xfrm>
              <a:off x="3501" y="8694"/>
              <a:ext cx="0" cy="180"/>
            </a:xfrm>
            <a:prstGeom prst="line">
              <a:avLst/>
            </a:prstGeom>
            <a:noFill/>
            <a:ln w="9525">
              <a:solidFill>
                <a:srgbClr val="000000"/>
              </a:solidFill>
              <a:round/>
              <a:headEnd/>
              <a:tailEnd type="stealth" w="sm" len="med"/>
            </a:ln>
          </p:spPr>
          <p:txBody>
            <a:bodyPr/>
            <a:lstStyle/>
            <a:p>
              <a:endParaRPr lang="ru-RU" sz="1200"/>
            </a:p>
          </p:txBody>
        </p:sp>
        <p:sp>
          <p:nvSpPr>
            <p:cNvPr id="26" name="Line 24"/>
            <p:cNvSpPr>
              <a:spLocks noChangeShapeType="1"/>
            </p:cNvSpPr>
            <p:nvPr/>
          </p:nvSpPr>
          <p:spPr bwMode="auto">
            <a:xfrm>
              <a:off x="3501" y="9372"/>
              <a:ext cx="0" cy="180"/>
            </a:xfrm>
            <a:prstGeom prst="line">
              <a:avLst/>
            </a:prstGeom>
            <a:noFill/>
            <a:ln w="9525">
              <a:solidFill>
                <a:srgbClr val="000000"/>
              </a:solidFill>
              <a:round/>
              <a:headEnd/>
              <a:tailEnd type="stealth" w="sm" len="med"/>
            </a:ln>
          </p:spPr>
          <p:txBody>
            <a:bodyPr/>
            <a:lstStyle/>
            <a:p>
              <a:endParaRPr lang="ru-RU" sz="1200"/>
            </a:p>
          </p:txBody>
        </p:sp>
        <p:sp>
          <p:nvSpPr>
            <p:cNvPr id="27" name="Freeform 25"/>
            <p:cNvSpPr>
              <a:spLocks/>
            </p:cNvSpPr>
            <p:nvPr/>
          </p:nvSpPr>
          <p:spPr bwMode="auto">
            <a:xfrm>
              <a:off x="9801" y="2891"/>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sz="1200"/>
            </a:p>
          </p:txBody>
        </p:sp>
        <p:sp>
          <p:nvSpPr>
            <p:cNvPr id="28" name="Text Box 26"/>
            <p:cNvSpPr txBox="1">
              <a:spLocks noChangeArrowheads="1"/>
            </p:cNvSpPr>
            <p:nvPr/>
          </p:nvSpPr>
          <p:spPr bwMode="auto">
            <a:xfrm>
              <a:off x="6741" y="8334"/>
              <a:ext cx="4500" cy="372"/>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de-DE" sz="1200" b="1" i="1" dirty="0" err="1"/>
                <a:t>Preparation</a:t>
              </a:r>
              <a:r>
                <a:rPr lang="de-DE" sz="1200" b="1" i="1" dirty="0"/>
                <a:t> </a:t>
              </a:r>
              <a:r>
                <a:rPr lang="de-DE" sz="1200" b="1" i="1" dirty="0" err="1"/>
                <a:t>by</a:t>
              </a:r>
              <a:r>
                <a:rPr lang="de-DE" sz="1200" b="1" i="1" dirty="0"/>
                <a:t> </a:t>
              </a:r>
              <a:r>
                <a:rPr lang="de-DE" sz="1200" b="1" i="1" dirty="0" err="1"/>
                <a:t>maceration</a:t>
              </a:r>
              <a:endParaRPr lang="ru-RU" sz="1200" dirty="0"/>
            </a:p>
          </p:txBody>
        </p:sp>
        <p:sp>
          <p:nvSpPr>
            <p:cNvPr id="29" name="Text Box 27"/>
            <p:cNvSpPr txBox="1">
              <a:spLocks noChangeArrowheads="1"/>
            </p:cNvSpPr>
            <p:nvPr/>
          </p:nvSpPr>
          <p:spPr bwMode="auto">
            <a:xfrm>
              <a:off x="1341" y="8292"/>
              <a:ext cx="4500" cy="372"/>
            </a:xfrm>
            <a:prstGeom prst="rect">
              <a:avLst/>
            </a:prstGeom>
            <a:solidFill>
              <a:srgbClr val="FFFFFF"/>
            </a:solidFill>
            <a:ln w="9525">
              <a:solidFill>
                <a:srgbClr val="000000"/>
              </a:solidFill>
              <a:miter lim="800000"/>
              <a:headEnd/>
              <a:tailEnd/>
            </a:ln>
          </p:spPr>
          <p:txBody>
            <a:bodyPr lIns="0" tIns="0" rIns="0" bIns="0"/>
            <a:lstStyle/>
            <a:p>
              <a:pPr algn="ctr">
                <a:spcBef>
                  <a:spcPts val="100"/>
                </a:spcBef>
                <a:spcAft>
                  <a:spcPts val="300"/>
                </a:spcAft>
              </a:pPr>
              <a:r>
                <a:rPr lang="de-DE" sz="1200" b="1" i="1" dirty="0" err="1"/>
                <a:t>Preparation</a:t>
              </a:r>
              <a:r>
                <a:rPr lang="de-DE" sz="1200" b="1" i="1" dirty="0"/>
                <a:t> </a:t>
              </a:r>
              <a:r>
                <a:rPr lang="de-DE" sz="1200" b="1" i="1" dirty="0" err="1"/>
                <a:t>by</a:t>
              </a:r>
              <a:r>
                <a:rPr lang="de-DE" sz="1200" b="1" i="1" dirty="0"/>
                <a:t> </a:t>
              </a:r>
              <a:r>
                <a:rPr lang="de-DE" sz="1200" b="1" i="1" dirty="0" err="1"/>
                <a:t>maceration</a:t>
              </a:r>
              <a:endParaRPr lang="ru-RU" sz="1200" dirty="0"/>
            </a:p>
          </p:txBody>
        </p:sp>
        <p:sp>
          <p:nvSpPr>
            <p:cNvPr id="30" name="Freeform 28"/>
            <p:cNvSpPr>
              <a:spLocks/>
            </p:cNvSpPr>
            <p:nvPr/>
          </p:nvSpPr>
          <p:spPr bwMode="auto">
            <a:xfrm>
              <a:off x="8901" y="797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sz="1200"/>
            </a:p>
          </p:txBody>
        </p:sp>
        <p:sp>
          <p:nvSpPr>
            <p:cNvPr id="31" name="Freeform 29"/>
            <p:cNvSpPr>
              <a:spLocks/>
            </p:cNvSpPr>
            <p:nvPr/>
          </p:nvSpPr>
          <p:spPr bwMode="auto">
            <a:xfrm>
              <a:off x="4581" y="464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sz="1200"/>
            </a:p>
          </p:txBody>
        </p:sp>
        <p:sp>
          <p:nvSpPr>
            <p:cNvPr id="32" name="Text Box 30"/>
            <p:cNvSpPr txBox="1">
              <a:spLocks noChangeArrowheads="1"/>
            </p:cNvSpPr>
            <p:nvPr/>
          </p:nvSpPr>
          <p:spPr bwMode="auto">
            <a:xfrm>
              <a:off x="6741" y="9552"/>
              <a:ext cx="4500" cy="54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de-DE" sz="1200" dirty="0" err="1"/>
                <a:t>Squeezing</a:t>
              </a:r>
              <a:r>
                <a:rPr lang="de-DE" sz="1200" dirty="0"/>
                <a:t> </a:t>
              </a:r>
              <a:r>
                <a:rPr lang="de-DE" sz="1200" dirty="0" err="1"/>
                <a:t>the</a:t>
              </a:r>
              <a:r>
                <a:rPr lang="de-DE" sz="1200" dirty="0"/>
                <a:t> </a:t>
              </a:r>
              <a:r>
                <a:rPr lang="de-DE" sz="1200" dirty="0" err="1"/>
                <a:t>mixture</a:t>
              </a:r>
              <a:endParaRPr lang="ru-RU" sz="1200" dirty="0"/>
            </a:p>
          </p:txBody>
        </p:sp>
        <p:sp>
          <p:nvSpPr>
            <p:cNvPr id="33" name="Text Box 31"/>
            <p:cNvSpPr txBox="1">
              <a:spLocks noChangeArrowheads="1"/>
            </p:cNvSpPr>
            <p:nvPr/>
          </p:nvSpPr>
          <p:spPr bwMode="auto">
            <a:xfrm>
              <a:off x="6741" y="10494"/>
              <a:ext cx="45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de-DE" sz="1200" dirty="0" err="1"/>
                <a:t>Combining</a:t>
              </a:r>
              <a:r>
                <a:rPr lang="de-DE" sz="1200" dirty="0"/>
                <a:t> liquid </a:t>
              </a:r>
              <a:r>
                <a:rPr lang="de-DE" sz="1200" dirty="0" err="1"/>
                <a:t>with</a:t>
              </a:r>
              <a:r>
                <a:rPr lang="de-DE" sz="1200" dirty="0"/>
                <a:t> </a:t>
              </a:r>
              <a:r>
                <a:rPr lang="de-DE" sz="1200" dirty="0" err="1"/>
                <a:t>percolate</a:t>
              </a:r>
              <a:endParaRPr lang="ru-RU" sz="1200" dirty="0"/>
            </a:p>
          </p:txBody>
        </p:sp>
        <p:sp>
          <p:nvSpPr>
            <p:cNvPr id="34" name="Text Box 32"/>
            <p:cNvSpPr txBox="1">
              <a:spLocks noChangeArrowheads="1"/>
            </p:cNvSpPr>
            <p:nvPr/>
          </p:nvSpPr>
          <p:spPr bwMode="auto">
            <a:xfrm>
              <a:off x="1341" y="11172"/>
              <a:ext cx="9900" cy="72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en-US" sz="1200" dirty="0"/>
                <a:t>Mixing percolate or macerate with the calculated amount of ethyl alcohol of appropriate concentration</a:t>
              </a:r>
              <a:endParaRPr lang="ru-RU" sz="1200" dirty="0"/>
            </a:p>
          </p:txBody>
        </p:sp>
        <p:sp>
          <p:nvSpPr>
            <p:cNvPr id="35" name="Line 33"/>
            <p:cNvSpPr>
              <a:spLocks noChangeShapeType="1"/>
            </p:cNvSpPr>
            <p:nvPr/>
          </p:nvSpPr>
          <p:spPr bwMode="auto">
            <a:xfrm>
              <a:off x="3501" y="10854"/>
              <a:ext cx="0" cy="318"/>
            </a:xfrm>
            <a:prstGeom prst="line">
              <a:avLst/>
            </a:prstGeom>
            <a:noFill/>
            <a:ln w="9525">
              <a:solidFill>
                <a:srgbClr val="000000"/>
              </a:solidFill>
              <a:round/>
              <a:headEnd/>
              <a:tailEnd type="stealth" w="sm" len="med"/>
            </a:ln>
          </p:spPr>
          <p:txBody>
            <a:bodyPr/>
            <a:lstStyle/>
            <a:p>
              <a:endParaRPr lang="ru-RU" sz="1200"/>
            </a:p>
          </p:txBody>
        </p:sp>
        <p:sp>
          <p:nvSpPr>
            <p:cNvPr id="36" name="Text Box 34"/>
            <p:cNvSpPr txBox="1">
              <a:spLocks noChangeArrowheads="1"/>
            </p:cNvSpPr>
            <p:nvPr/>
          </p:nvSpPr>
          <p:spPr bwMode="auto">
            <a:xfrm>
              <a:off x="1341" y="13830"/>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de-DE" sz="1200" dirty="0"/>
                <a:t>Quality </a:t>
              </a:r>
              <a:r>
                <a:rPr lang="de-DE" sz="1200" dirty="0" err="1"/>
                <a:t>control</a:t>
              </a:r>
              <a:endParaRPr lang="ru-RU" sz="1200" dirty="0"/>
            </a:p>
          </p:txBody>
        </p:sp>
        <p:sp>
          <p:nvSpPr>
            <p:cNvPr id="37" name="Text Box 35"/>
            <p:cNvSpPr txBox="1">
              <a:spLocks noChangeArrowheads="1"/>
            </p:cNvSpPr>
            <p:nvPr/>
          </p:nvSpPr>
          <p:spPr bwMode="auto">
            <a:xfrm>
              <a:off x="1341" y="13152"/>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de-DE" sz="1200" dirty="0" err="1"/>
                <a:t>Filtering</a:t>
              </a:r>
              <a:endParaRPr lang="ru-RU" sz="1200" dirty="0"/>
            </a:p>
          </p:txBody>
        </p:sp>
        <p:sp>
          <p:nvSpPr>
            <p:cNvPr id="38" name="Text Box 36"/>
            <p:cNvSpPr txBox="1">
              <a:spLocks noChangeArrowheads="1"/>
            </p:cNvSpPr>
            <p:nvPr/>
          </p:nvSpPr>
          <p:spPr bwMode="auto">
            <a:xfrm>
              <a:off x="1341" y="14550"/>
              <a:ext cx="9900" cy="360"/>
            </a:xfrm>
            <a:prstGeom prst="rect">
              <a:avLst/>
            </a:prstGeom>
            <a:solidFill>
              <a:srgbClr val="FFFFFF"/>
            </a:solidFill>
            <a:ln w="9525">
              <a:solidFill>
                <a:srgbClr val="000000"/>
              </a:solidFill>
              <a:miter lim="800000"/>
              <a:headEnd/>
              <a:tailEnd/>
            </a:ln>
          </p:spPr>
          <p:txBody>
            <a:bodyPr lIns="0" tIns="0" rIns="0" bIns="0"/>
            <a:lstStyle/>
            <a:p>
              <a:pPr algn="ctr">
                <a:spcBef>
                  <a:spcPts val="300"/>
                </a:spcBef>
                <a:spcAft>
                  <a:spcPts val="300"/>
                </a:spcAft>
              </a:pPr>
              <a:r>
                <a:rPr lang="de-DE" sz="1200" dirty="0"/>
                <a:t>Registration </a:t>
              </a:r>
              <a:r>
                <a:rPr lang="de-DE" sz="1200" dirty="0" err="1"/>
                <a:t>for</a:t>
              </a:r>
              <a:r>
                <a:rPr lang="de-DE" sz="1200" dirty="0"/>
                <a:t> </a:t>
              </a:r>
              <a:r>
                <a:rPr lang="de-DE" sz="1200" dirty="0" err="1"/>
                <a:t>dispensing</a:t>
              </a:r>
              <a:endParaRPr lang="ru-RU" sz="1200" dirty="0"/>
            </a:p>
          </p:txBody>
        </p:sp>
        <p:sp>
          <p:nvSpPr>
            <p:cNvPr id="39" name="Text Box 37"/>
            <p:cNvSpPr txBox="1">
              <a:spLocks noChangeArrowheads="1"/>
            </p:cNvSpPr>
            <p:nvPr/>
          </p:nvSpPr>
          <p:spPr bwMode="auto">
            <a:xfrm>
              <a:off x="1341" y="12252"/>
              <a:ext cx="9900" cy="540"/>
            </a:xfrm>
            <a:prstGeom prst="rect">
              <a:avLst/>
            </a:prstGeom>
            <a:solidFill>
              <a:srgbClr val="FFFFFF"/>
            </a:solidFill>
            <a:ln w="9525">
              <a:solidFill>
                <a:srgbClr val="000000"/>
              </a:solidFill>
              <a:miter lim="800000"/>
              <a:headEnd/>
              <a:tailEnd/>
            </a:ln>
          </p:spPr>
          <p:txBody>
            <a:bodyPr lIns="0" tIns="0" rIns="0" bIns="0"/>
            <a:lstStyle/>
            <a:p>
              <a:pPr algn="ctr">
                <a:spcAft>
                  <a:spcPts val="1000"/>
                </a:spcAft>
              </a:pPr>
              <a:r>
                <a:rPr lang="en-US" sz="1200" dirty="0"/>
                <a:t>Aging for at least 5 days at a temperature not exceeding 200C</a:t>
              </a:r>
              <a:endParaRPr lang="ru-RU" sz="1200" dirty="0"/>
            </a:p>
          </p:txBody>
        </p:sp>
        <p:sp>
          <p:nvSpPr>
            <p:cNvPr id="40" name="Freeform 38"/>
            <p:cNvSpPr>
              <a:spLocks/>
            </p:cNvSpPr>
            <p:nvPr/>
          </p:nvSpPr>
          <p:spPr bwMode="auto">
            <a:xfrm>
              <a:off x="6381" y="1351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sz="1200"/>
            </a:p>
          </p:txBody>
        </p:sp>
        <p:sp>
          <p:nvSpPr>
            <p:cNvPr id="41" name="Freeform 39"/>
            <p:cNvSpPr>
              <a:spLocks/>
            </p:cNvSpPr>
            <p:nvPr/>
          </p:nvSpPr>
          <p:spPr bwMode="auto">
            <a:xfrm>
              <a:off x="6381" y="1423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sz="1200"/>
            </a:p>
          </p:txBody>
        </p:sp>
        <p:sp>
          <p:nvSpPr>
            <p:cNvPr id="42" name="Freeform 40"/>
            <p:cNvSpPr>
              <a:spLocks/>
            </p:cNvSpPr>
            <p:nvPr/>
          </p:nvSpPr>
          <p:spPr bwMode="auto">
            <a:xfrm>
              <a:off x="6381" y="1283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sz="1200"/>
            </a:p>
          </p:txBody>
        </p:sp>
        <p:sp>
          <p:nvSpPr>
            <p:cNvPr id="43" name="Line 41"/>
            <p:cNvSpPr>
              <a:spLocks noChangeShapeType="1"/>
            </p:cNvSpPr>
            <p:nvPr/>
          </p:nvSpPr>
          <p:spPr bwMode="auto">
            <a:xfrm>
              <a:off x="6381" y="11892"/>
              <a:ext cx="0" cy="360"/>
            </a:xfrm>
            <a:prstGeom prst="line">
              <a:avLst/>
            </a:prstGeom>
            <a:noFill/>
            <a:ln w="9525">
              <a:solidFill>
                <a:srgbClr val="000000"/>
              </a:solidFill>
              <a:round/>
              <a:headEnd/>
              <a:tailEnd type="stealth" w="sm" len="med"/>
            </a:ln>
          </p:spPr>
          <p:txBody>
            <a:bodyPr/>
            <a:lstStyle/>
            <a:p>
              <a:endParaRPr lang="ru-RU" sz="1200"/>
            </a:p>
          </p:txBody>
        </p:sp>
        <p:sp>
          <p:nvSpPr>
            <p:cNvPr id="44" name="Text Box 42"/>
            <p:cNvSpPr txBox="1">
              <a:spLocks noChangeArrowheads="1"/>
            </p:cNvSpPr>
            <p:nvPr/>
          </p:nvSpPr>
          <p:spPr bwMode="auto">
            <a:xfrm>
              <a:off x="3681" y="3248"/>
              <a:ext cx="1980" cy="1394"/>
            </a:xfrm>
            <a:prstGeom prst="rect">
              <a:avLst/>
            </a:prstGeom>
            <a:solidFill>
              <a:srgbClr val="FFFFFF"/>
            </a:solidFill>
            <a:ln w="9525">
              <a:solidFill>
                <a:srgbClr val="000000"/>
              </a:solidFill>
              <a:miter lim="800000"/>
              <a:headEnd/>
              <a:tailEnd/>
            </a:ln>
          </p:spPr>
          <p:txBody>
            <a:bodyPr lIns="0" tIns="0" rIns="0" bIns="0"/>
            <a:lstStyle/>
            <a:p>
              <a:pPr algn="ctr"/>
              <a:r>
                <a:rPr lang="en-US" sz="1200" b="1" dirty="0"/>
                <a:t>Method 4b</a:t>
              </a:r>
            </a:p>
            <a:p>
              <a:pPr algn="ctr"/>
              <a:r>
                <a:rPr lang="en-US" sz="1200" dirty="0"/>
                <a:t>Raw materials of animal origin</a:t>
              </a:r>
              <a:endParaRPr lang="ru-RU" sz="1200" dirty="0"/>
            </a:p>
          </p:txBody>
        </p:sp>
        <p:sp>
          <p:nvSpPr>
            <p:cNvPr id="45" name="Text Box 43"/>
            <p:cNvSpPr txBox="1">
              <a:spLocks noChangeArrowheads="1"/>
            </p:cNvSpPr>
            <p:nvPr/>
          </p:nvSpPr>
          <p:spPr bwMode="auto">
            <a:xfrm>
              <a:off x="6021" y="3248"/>
              <a:ext cx="1980" cy="1394"/>
            </a:xfrm>
            <a:prstGeom prst="rect">
              <a:avLst/>
            </a:prstGeom>
            <a:solidFill>
              <a:srgbClr val="FFFFFF"/>
            </a:solidFill>
            <a:ln w="9525">
              <a:solidFill>
                <a:srgbClr val="000000"/>
              </a:solidFill>
              <a:miter lim="800000"/>
              <a:headEnd/>
              <a:tailEnd/>
            </a:ln>
          </p:spPr>
          <p:txBody>
            <a:bodyPr lIns="0" tIns="0" rIns="0" bIns="0"/>
            <a:lstStyle/>
            <a:p>
              <a:pPr algn="ctr"/>
              <a:r>
                <a:rPr lang="en-US" sz="1200" b="1" dirty="0"/>
                <a:t>Method 4c</a:t>
              </a:r>
            </a:p>
            <a:p>
              <a:pPr algn="ctr"/>
              <a:r>
                <a:rPr lang="en-US" sz="1200" dirty="0"/>
                <a:t>Processing of vegetable raw materials</a:t>
              </a:r>
              <a:endParaRPr lang="ru-RU" sz="1200" dirty="0"/>
            </a:p>
          </p:txBody>
        </p:sp>
        <p:sp>
          <p:nvSpPr>
            <p:cNvPr id="46" name="Freeform 44"/>
            <p:cNvSpPr>
              <a:spLocks/>
            </p:cNvSpPr>
            <p:nvPr/>
          </p:nvSpPr>
          <p:spPr bwMode="auto">
            <a:xfrm>
              <a:off x="4581" y="288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sz="1200"/>
            </a:p>
          </p:txBody>
        </p:sp>
        <p:sp>
          <p:nvSpPr>
            <p:cNvPr id="47" name="Freeform 45"/>
            <p:cNvSpPr>
              <a:spLocks/>
            </p:cNvSpPr>
            <p:nvPr/>
          </p:nvSpPr>
          <p:spPr bwMode="auto">
            <a:xfrm>
              <a:off x="2241" y="288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sz="1200"/>
            </a:p>
          </p:txBody>
        </p:sp>
        <p:sp>
          <p:nvSpPr>
            <p:cNvPr id="48" name="Freeform 46"/>
            <p:cNvSpPr>
              <a:spLocks/>
            </p:cNvSpPr>
            <p:nvPr/>
          </p:nvSpPr>
          <p:spPr bwMode="auto">
            <a:xfrm>
              <a:off x="2241" y="464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sz="1200"/>
            </a:p>
          </p:txBody>
        </p:sp>
        <p:sp>
          <p:nvSpPr>
            <p:cNvPr id="49" name="Freeform 47"/>
            <p:cNvSpPr>
              <a:spLocks/>
            </p:cNvSpPr>
            <p:nvPr/>
          </p:nvSpPr>
          <p:spPr bwMode="auto">
            <a:xfrm>
              <a:off x="6921" y="464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sz="1200"/>
            </a:p>
          </p:txBody>
        </p:sp>
        <p:sp>
          <p:nvSpPr>
            <p:cNvPr id="50" name="Freeform 48"/>
            <p:cNvSpPr>
              <a:spLocks/>
            </p:cNvSpPr>
            <p:nvPr/>
          </p:nvSpPr>
          <p:spPr bwMode="auto">
            <a:xfrm>
              <a:off x="4581" y="7162"/>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sz="1200"/>
            </a:p>
          </p:txBody>
        </p:sp>
        <p:sp>
          <p:nvSpPr>
            <p:cNvPr id="51" name="Freeform 49"/>
            <p:cNvSpPr>
              <a:spLocks/>
            </p:cNvSpPr>
            <p:nvPr/>
          </p:nvSpPr>
          <p:spPr bwMode="auto">
            <a:xfrm>
              <a:off x="8901" y="1013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noFill/>
            <a:ln w="9525">
              <a:solidFill>
                <a:srgbClr val="000000"/>
              </a:solidFill>
              <a:round/>
              <a:headEnd type="none" w="med" len="med"/>
              <a:tailEnd type="stealth" w="sm" len="med"/>
            </a:ln>
          </p:spPr>
          <p:txBody>
            <a:bodyPr/>
            <a:lstStyle/>
            <a:p>
              <a:endParaRPr lang="ru-RU" sz="1200"/>
            </a:p>
          </p:txBody>
        </p:sp>
        <p:sp>
          <p:nvSpPr>
            <p:cNvPr id="52" name="Line 50"/>
            <p:cNvSpPr>
              <a:spLocks noChangeShapeType="1"/>
            </p:cNvSpPr>
            <p:nvPr/>
          </p:nvSpPr>
          <p:spPr bwMode="auto">
            <a:xfrm>
              <a:off x="8903" y="8736"/>
              <a:ext cx="0" cy="180"/>
            </a:xfrm>
            <a:prstGeom prst="line">
              <a:avLst/>
            </a:prstGeom>
            <a:noFill/>
            <a:ln w="9525">
              <a:solidFill>
                <a:srgbClr val="000000"/>
              </a:solidFill>
              <a:round/>
              <a:headEnd/>
              <a:tailEnd type="stealth" w="sm" len="med"/>
            </a:ln>
          </p:spPr>
          <p:txBody>
            <a:bodyPr/>
            <a:lstStyle/>
            <a:p>
              <a:endParaRPr lang="ru-RU" sz="1200"/>
            </a:p>
          </p:txBody>
        </p:sp>
        <p:sp>
          <p:nvSpPr>
            <p:cNvPr id="53" name="Line 51"/>
            <p:cNvSpPr>
              <a:spLocks noChangeShapeType="1"/>
            </p:cNvSpPr>
            <p:nvPr/>
          </p:nvSpPr>
          <p:spPr bwMode="auto">
            <a:xfrm>
              <a:off x="8903" y="9414"/>
              <a:ext cx="0" cy="180"/>
            </a:xfrm>
            <a:prstGeom prst="line">
              <a:avLst/>
            </a:prstGeom>
            <a:noFill/>
            <a:ln w="9525">
              <a:solidFill>
                <a:srgbClr val="000000"/>
              </a:solidFill>
              <a:round/>
              <a:headEnd/>
              <a:tailEnd type="stealth" w="sm" len="med"/>
            </a:ln>
          </p:spPr>
          <p:txBody>
            <a:bodyPr/>
            <a:lstStyle/>
            <a:p>
              <a:endParaRPr lang="ru-RU" sz="1200"/>
            </a:p>
          </p:txBody>
        </p:sp>
        <p:sp>
          <p:nvSpPr>
            <p:cNvPr id="54" name="Line 52"/>
            <p:cNvSpPr>
              <a:spLocks noChangeShapeType="1"/>
            </p:cNvSpPr>
            <p:nvPr/>
          </p:nvSpPr>
          <p:spPr bwMode="auto">
            <a:xfrm>
              <a:off x="8901" y="10812"/>
              <a:ext cx="0" cy="318"/>
            </a:xfrm>
            <a:prstGeom prst="line">
              <a:avLst/>
            </a:prstGeom>
            <a:noFill/>
            <a:ln w="9525">
              <a:solidFill>
                <a:srgbClr val="000000"/>
              </a:solidFill>
              <a:round/>
              <a:headEnd/>
              <a:tailEnd type="stealth" w="sm" len="med"/>
            </a:ln>
          </p:spPr>
          <p:txBody>
            <a:bodyPr/>
            <a:lstStyle/>
            <a:p>
              <a:endParaRPr lang="ru-RU" sz="1200"/>
            </a:p>
          </p:txBody>
        </p:sp>
      </p:grpSp>
    </p:spTree>
    <p:extLst>
      <p:ext uri="{BB962C8B-B14F-4D97-AF65-F5344CB8AC3E}">
        <p14:creationId xmlns:p14="http://schemas.microsoft.com/office/powerpoint/2010/main" val="3962810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playback (3)">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795548" y="504706"/>
            <a:ext cx="8044043" cy="6032436"/>
          </a:xfrm>
        </p:spPr>
      </p:pic>
      <p:sp>
        <p:nvSpPr>
          <p:cNvPr id="2" name="Прямокутник 1"/>
          <p:cNvSpPr/>
          <p:nvPr/>
        </p:nvSpPr>
        <p:spPr>
          <a:xfrm>
            <a:off x="499070" y="135374"/>
            <a:ext cx="5823838" cy="369332"/>
          </a:xfrm>
          <a:prstGeom prst="rect">
            <a:avLst/>
          </a:prstGeom>
        </p:spPr>
        <p:txBody>
          <a:bodyPr wrap="none">
            <a:spAutoFit/>
          </a:bodyPr>
          <a:lstStyle/>
          <a:p>
            <a:r>
              <a:rPr lang="uk-UA" dirty="0"/>
              <a:t>https://www.youtube.com/watch?v=WViJQDHZMkI&amp;t=130s</a:t>
            </a:r>
          </a:p>
        </p:txBody>
      </p:sp>
    </p:spTree>
    <p:extLst>
      <p:ext uri="{BB962C8B-B14F-4D97-AF65-F5344CB8AC3E}">
        <p14:creationId xmlns:p14="http://schemas.microsoft.com/office/powerpoint/2010/main" val="3099337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23171">
                <p:cTn id="7" fill="hold" display="0">
                  <p:stCondLst>
                    <p:cond delay="indefinite"/>
                  </p:stCondLst>
                </p:cTn>
                <p:tgtEl>
                  <p:spTgt spid="4"/>
                </p:tgtEl>
              </p:cMediaNode>
            </p:video>
          </p:childTnLst>
        </p:cTn>
      </p:par>
    </p:tnLst>
  </p:timing>
</p:sld>
</file>

<file path=ppt/theme/theme1.xml><?xml version="1.0" encoding="utf-8"?>
<a:theme xmlns:a="http://schemas.openxmlformats.org/drawingml/2006/main" name="Ретроспектива">
  <a:themeElements>
    <a:clrScheme name="Ретроспектива">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Ретроспектива">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спектива">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docProps/app.xml><?xml version="1.0" encoding="utf-8"?>
<Properties xmlns="http://schemas.openxmlformats.org/officeDocument/2006/extended-properties" xmlns:vt="http://schemas.openxmlformats.org/officeDocument/2006/docPropsVTypes">
  <Template>Retrospect</Template>
  <TotalTime>223</TotalTime>
  <Words>1959</Words>
  <Application>Microsoft Office PowerPoint</Application>
  <PresentationFormat>Широкоэкранный</PresentationFormat>
  <Paragraphs>147</Paragraphs>
  <Slides>20</Slides>
  <Notes>0</Notes>
  <HiddenSlides>0</HiddenSlides>
  <MMClips>1</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20</vt:i4>
      </vt:variant>
    </vt:vector>
  </HeadingPairs>
  <TitlesOfParts>
    <vt:vector size="28" baseType="lpstr">
      <vt:lpstr>Arial</vt:lpstr>
      <vt:lpstr>Calibri</vt:lpstr>
      <vt:lpstr>Calibri Light</vt:lpstr>
      <vt:lpstr>Constantia</vt:lpstr>
      <vt:lpstr>Symbol</vt:lpstr>
      <vt:lpstr>Times New Roman</vt:lpstr>
      <vt:lpstr>Wingdings</vt:lpstr>
      <vt:lpstr>Ретроспектива</vt:lpstr>
      <vt:lpstr>Preparation of homeopathic mother tinctures according to SPhU and control of their quality.</vt:lpstr>
      <vt:lpstr>1. Introduction</vt:lpstr>
      <vt:lpstr>1. Introduction</vt:lpstr>
      <vt:lpstr>2. Fundamental principles of homeopathy</vt:lpstr>
      <vt:lpstr>Classification of homeopathic remedies by method of administration</vt:lpstr>
      <vt:lpstr> Summary of the manufacturing process.</vt:lpstr>
      <vt:lpstr>Basic preparations</vt:lpstr>
      <vt:lpstr>Definition of matrix tinctures (Tincturae maternae)</vt:lpstr>
      <vt:lpstr>Classification of mother tincture</vt:lpstr>
      <vt:lpstr>TECHNOLOGY OF MATRIX TINCTION BY METHOD 1 ACCORDING TO SPhU</vt:lpstr>
      <vt:lpstr>ALGORITHM OF MATRIX TINCTURE TECHNOLOGY BY METHOD 1 ACCORDING TO SPhU</vt:lpstr>
      <vt:lpstr>Matrix tincture of stinging nettle - 5.0 Tincturae maternae Urtica urens– 5,0</vt:lpstr>
      <vt:lpstr>Quality control</vt:lpstr>
      <vt:lpstr>TECHNOLOGY OF MATRIX TINCTION BY METHOD 2 ACCORDING TO SPhU</vt:lpstr>
      <vt:lpstr>ALGORITHM OF MOTHER TINCTURE TECHNOLOGY BY METHOD 2 ACCORDING TO SPhU</vt:lpstr>
      <vt:lpstr>ALGORITHM OF MATRIX TINCTURE TECHNOLOGY BY METHOD 3 ACCORDING TO SPhU</vt:lpstr>
      <vt:lpstr>ALGORITHM OF MATRIX TINCTURE TECHNOLOGY BY METHOD 3 ACCORDING TO SPhU</vt:lpstr>
      <vt:lpstr>Preparation of tinctures (tinctures) from dried plants or fresh animal tissues Method 4</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User</dc:creator>
  <cp:lastModifiedBy>Олексій Володимирович Нікітін</cp:lastModifiedBy>
  <cp:revision>87</cp:revision>
  <dcterms:created xsi:type="dcterms:W3CDTF">2022-02-08T11:56:52Z</dcterms:created>
  <dcterms:modified xsi:type="dcterms:W3CDTF">2024-02-27T13:01:52Z</dcterms:modified>
</cp:coreProperties>
</file>