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Lst>
  <p:sldIdLst>
    <p:sldId id="256" r:id="rId2"/>
    <p:sldId id="258" r:id="rId3"/>
    <p:sldId id="272" r:id="rId4"/>
    <p:sldId id="274" r:id="rId5"/>
    <p:sldId id="277" r:id="rId6"/>
    <p:sldId id="257" r:id="rId7"/>
    <p:sldId id="259" r:id="rId8"/>
    <p:sldId id="261" r:id="rId9"/>
    <p:sldId id="260" r:id="rId10"/>
    <p:sldId id="263" r:id="rId11"/>
    <p:sldId id="278" r:id="rId12"/>
    <p:sldId id="268" r:id="rId13"/>
    <p:sldId id="282" r:id="rId14"/>
    <p:sldId id="262" r:id="rId15"/>
    <p:sldId id="266" r:id="rId16"/>
    <p:sldId id="286" r:id="rId17"/>
    <p:sldId id="265" r:id="rId18"/>
    <p:sldId id="285" r:id="rId19"/>
    <p:sldId id="264" r:id="rId20"/>
    <p:sldId id="283" r:id="rId21"/>
    <p:sldId id="284" r:id="rId22"/>
    <p:sldId id="267" r:id="rId23"/>
    <p:sldId id="279" r:id="rId24"/>
    <p:sldId id="280" r:id="rId25"/>
    <p:sldId id="281" r:id="rId26"/>
    <p:sldId id="271" r:id="rId27"/>
    <p:sldId id="269" r:id="rId28"/>
    <p:sldId id="270" r:id="rId29"/>
    <p:sldId id="276" r:id="rId30"/>
  </p:sldIdLst>
  <p:sldSz cx="12192000" cy="6858000"/>
  <p:notesSz cx="6858000" cy="9144000"/>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EA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96" autoAdjust="0"/>
    <p:restoredTop sz="95147" autoAdjust="0"/>
  </p:normalViewPr>
  <p:slideViewPr>
    <p:cSldViewPr snapToGrid="0">
      <p:cViewPr varScale="1">
        <p:scale>
          <a:sx n="66" d="100"/>
          <a:sy n="66" d="100"/>
        </p:scale>
        <p:origin x="62" y="43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D7E7F7-582A-433C-95F5-D3593348136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RU"/>
        </a:p>
      </dgm:t>
    </dgm:pt>
    <dgm:pt modelId="{19EE3FC9-89DB-4DBF-9753-2E8AD28FF3DC}">
      <dgm:prSet>
        <dgm:style>
          <a:lnRef idx="1">
            <a:schemeClr val="accent1"/>
          </a:lnRef>
          <a:fillRef idx="2">
            <a:schemeClr val="accent1"/>
          </a:fillRef>
          <a:effectRef idx="1">
            <a:schemeClr val="accent1"/>
          </a:effectRef>
          <a:fontRef idx="minor">
            <a:schemeClr val="dk1"/>
          </a:fontRef>
        </dgm:style>
      </dgm:prSet>
      <dgm:spPr/>
      <dgm:t>
        <a:bodyPr/>
        <a:lstStyle/>
        <a:p>
          <a:pPr rtl="0"/>
          <a:r>
            <a:rPr lang="en" b="1" i="1" dirty="0"/>
            <a:t>Potentiation </a:t>
          </a:r>
          <a:r>
            <a:rPr lang="en" dirty="0"/>
            <a:t>itself (sequential dissolution and </a:t>
          </a:r>
          <a:r>
            <a:rPr lang="en" dirty="0" err="1"/>
            <a:t>dynamization </a:t>
          </a:r>
          <a:r>
            <a:rPr lang="en" dirty="0"/>
            <a:t>) determines the mechanism of action of homeopathic medicines, which at the present stage is represented by 4 directions:</a:t>
          </a:r>
          <a:endParaRPr lang="ru-RU" dirty="0"/>
        </a:p>
      </dgm:t>
    </dgm:pt>
    <dgm:pt modelId="{B9F6C234-42E6-40A3-ADA1-E4CA7DE098D6}" type="parTrans" cxnId="{22EE6D92-21F0-46E5-B3E2-A84B821818CD}">
      <dgm:prSet/>
      <dgm:spPr/>
      <dgm:t>
        <a:bodyPr/>
        <a:lstStyle/>
        <a:p>
          <a:endParaRPr lang="ru-RU"/>
        </a:p>
      </dgm:t>
    </dgm:pt>
    <dgm:pt modelId="{4A212CAC-8357-4010-B4C7-0350EFFE0474}" type="sibTrans" cxnId="{22EE6D92-21F0-46E5-B3E2-A84B821818CD}">
      <dgm:prSet/>
      <dgm:spPr/>
      <dgm:t>
        <a:bodyPr/>
        <a:lstStyle/>
        <a:p>
          <a:endParaRPr lang="ru-RU"/>
        </a:p>
      </dgm:t>
    </dgm:pt>
    <dgm:pt modelId="{FF719A97-FA40-43B4-95BC-FE9B9071355B}">
      <dgm:prSet>
        <dgm:style>
          <a:lnRef idx="2">
            <a:schemeClr val="accent1"/>
          </a:lnRef>
          <a:fillRef idx="1">
            <a:schemeClr val="lt1"/>
          </a:fillRef>
          <a:effectRef idx="0">
            <a:schemeClr val="accent1"/>
          </a:effectRef>
          <a:fontRef idx="minor">
            <a:schemeClr val="dk1"/>
          </a:fontRef>
        </dgm:style>
      </dgm:prSet>
      <dgm:spPr/>
      <dgm:t>
        <a:bodyPr/>
        <a:lstStyle/>
        <a:p>
          <a:pPr rtl="0"/>
          <a:r>
            <a:rPr lang="en" dirty="0" err="1"/>
            <a:t>immunostimulating </a:t>
          </a:r>
          <a:r>
            <a:rPr lang="en" dirty="0"/>
            <a:t>,</a:t>
          </a:r>
          <a:endParaRPr lang="ru-RU" dirty="0"/>
        </a:p>
      </dgm:t>
    </dgm:pt>
    <dgm:pt modelId="{0DC471A8-7ED1-4AD2-9769-1FBC8ACD10B4}" type="parTrans" cxnId="{AE783603-1F2D-4C36-AEEB-4236E736EBC2}">
      <dgm:prSet/>
      <dgm:spPr/>
      <dgm:t>
        <a:bodyPr/>
        <a:lstStyle/>
        <a:p>
          <a:endParaRPr lang="ru-RU"/>
        </a:p>
      </dgm:t>
    </dgm:pt>
    <dgm:pt modelId="{F2D0971A-B060-46A0-AB82-4732740B0781}" type="sibTrans" cxnId="{AE783603-1F2D-4C36-AEEB-4236E736EBC2}">
      <dgm:prSet/>
      <dgm:spPr/>
      <dgm:t>
        <a:bodyPr/>
        <a:lstStyle/>
        <a:p>
          <a:endParaRPr lang="ru-RU"/>
        </a:p>
      </dgm:t>
    </dgm:pt>
    <dgm:pt modelId="{ABE1967E-51C9-45FB-8FF0-E54B1E07E804}">
      <dgm:prSet>
        <dgm:style>
          <a:lnRef idx="2">
            <a:schemeClr val="accent1"/>
          </a:lnRef>
          <a:fillRef idx="1">
            <a:schemeClr val="lt1"/>
          </a:fillRef>
          <a:effectRef idx="0">
            <a:schemeClr val="accent1"/>
          </a:effectRef>
          <a:fontRef idx="minor">
            <a:schemeClr val="dk1"/>
          </a:fontRef>
        </dgm:style>
      </dgm:prSet>
      <dgm:spPr/>
      <dgm:t>
        <a:bodyPr/>
        <a:lstStyle/>
        <a:p>
          <a:pPr rtl="0"/>
          <a:r>
            <a:rPr lang="en" dirty="0"/>
            <a:t>informative,</a:t>
          </a:r>
          <a:endParaRPr lang="ru-RU" dirty="0"/>
        </a:p>
      </dgm:t>
    </dgm:pt>
    <dgm:pt modelId="{6523BF65-F965-428F-BCB0-A150A26D119E}" type="parTrans" cxnId="{4232D364-6622-4C1A-AB7D-3AE477D7053A}">
      <dgm:prSet/>
      <dgm:spPr/>
      <dgm:t>
        <a:bodyPr/>
        <a:lstStyle/>
        <a:p>
          <a:endParaRPr lang="ru-RU"/>
        </a:p>
      </dgm:t>
    </dgm:pt>
    <dgm:pt modelId="{5B7C41FD-3DF5-4101-B760-1FF34893D531}" type="sibTrans" cxnId="{4232D364-6622-4C1A-AB7D-3AE477D7053A}">
      <dgm:prSet/>
      <dgm:spPr/>
      <dgm:t>
        <a:bodyPr/>
        <a:lstStyle/>
        <a:p>
          <a:endParaRPr lang="ru-RU"/>
        </a:p>
      </dgm:t>
    </dgm:pt>
    <dgm:pt modelId="{0651A64D-48E7-4D98-B865-4A11A4952060}">
      <dgm:prSet>
        <dgm:style>
          <a:lnRef idx="2">
            <a:schemeClr val="accent1"/>
          </a:lnRef>
          <a:fillRef idx="1">
            <a:schemeClr val="lt1"/>
          </a:fillRef>
          <a:effectRef idx="0">
            <a:schemeClr val="accent1"/>
          </a:effectRef>
          <a:fontRef idx="minor">
            <a:schemeClr val="dk1"/>
          </a:fontRef>
        </dgm:style>
      </dgm:prSet>
      <dgm:spPr/>
      <dgm:t>
        <a:bodyPr/>
        <a:lstStyle/>
        <a:p>
          <a:pPr rtl="0"/>
          <a:r>
            <a:rPr lang="en" dirty="0" err="1"/>
            <a:t>catalyzing </a:t>
          </a:r>
          <a:r>
            <a:rPr lang="en" dirty="0"/>
            <a:t>,</a:t>
          </a:r>
          <a:endParaRPr lang="ru-RU" dirty="0"/>
        </a:p>
      </dgm:t>
    </dgm:pt>
    <dgm:pt modelId="{CF350076-1C93-4D4A-9D60-E078BF0942B6}" type="parTrans" cxnId="{2698BED9-DC38-49E7-BBAF-3F5A9882A6F7}">
      <dgm:prSet/>
      <dgm:spPr/>
      <dgm:t>
        <a:bodyPr/>
        <a:lstStyle/>
        <a:p>
          <a:endParaRPr lang="ru-RU"/>
        </a:p>
      </dgm:t>
    </dgm:pt>
    <dgm:pt modelId="{2A80B619-24C0-4FE1-B9A6-309A87467DF5}" type="sibTrans" cxnId="{2698BED9-DC38-49E7-BBAF-3F5A9882A6F7}">
      <dgm:prSet/>
      <dgm:spPr/>
      <dgm:t>
        <a:bodyPr/>
        <a:lstStyle/>
        <a:p>
          <a:endParaRPr lang="ru-RU"/>
        </a:p>
      </dgm:t>
    </dgm:pt>
    <dgm:pt modelId="{5B66FCB8-4005-468E-B23B-DAC77B0B14FD}">
      <dgm:prSet>
        <dgm:style>
          <a:lnRef idx="2">
            <a:schemeClr val="accent1"/>
          </a:lnRef>
          <a:fillRef idx="1">
            <a:schemeClr val="lt1"/>
          </a:fillRef>
          <a:effectRef idx="0">
            <a:schemeClr val="accent1"/>
          </a:effectRef>
          <a:fontRef idx="minor">
            <a:schemeClr val="dk1"/>
          </a:fontRef>
        </dgm:style>
      </dgm:prSet>
      <dgm:spPr/>
      <dgm:t>
        <a:bodyPr/>
        <a:lstStyle/>
        <a:p>
          <a:pPr rtl="0"/>
          <a:r>
            <a:rPr lang="en" dirty="0"/>
            <a:t>energetic.</a:t>
          </a:r>
          <a:endParaRPr lang="ru-RU" dirty="0"/>
        </a:p>
      </dgm:t>
    </dgm:pt>
    <dgm:pt modelId="{9BF9762D-167A-4F11-8AF1-10B54414C67D}" type="parTrans" cxnId="{F8D88F07-49A3-4920-8264-2E44A1918D94}">
      <dgm:prSet/>
      <dgm:spPr/>
      <dgm:t>
        <a:bodyPr/>
        <a:lstStyle/>
        <a:p>
          <a:endParaRPr lang="ru-RU"/>
        </a:p>
      </dgm:t>
    </dgm:pt>
    <dgm:pt modelId="{8CE8ACA1-06A1-4246-AECD-2C8B02F9DB42}" type="sibTrans" cxnId="{F8D88F07-49A3-4920-8264-2E44A1918D94}">
      <dgm:prSet/>
      <dgm:spPr/>
      <dgm:t>
        <a:bodyPr/>
        <a:lstStyle/>
        <a:p>
          <a:endParaRPr lang="ru-RU"/>
        </a:p>
      </dgm:t>
    </dgm:pt>
    <dgm:pt modelId="{E97FDC1B-76AC-4481-9161-21B486801B0D}" type="pres">
      <dgm:prSet presAssocID="{4FD7E7F7-582A-433C-95F5-D35933481367}" presName="Name0" presStyleCnt="0">
        <dgm:presLayoutVars>
          <dgm:dir/>
          <dgm:animLvl val="lvl"/>
          <dgm:resizeHandles val="exact"/>
        </dgm:presLayoutVars>
      </dgm:prSet>
      <dgm:spPr/>
      <dgm:t>
        <a:bodyPr/>
        <a:lstStyle/>
        <a:p>
          <a:endParaRPr lang="ru-RU"/>
        </a:p>
      </dgm:t>
    </dgm:pt>
    <dgm:pt modelId="{486B3511-BA79-45C4-B5EB-DF77B84BC3C8}" type="pres">
      <dgm:prSet presAssocID="{19EE3FC9-89DB-4DBF-9753-2E8AD28FF3DC}" presName="linNode" presStyleCnt="0"/>
      <dgm:spPr/>
    </dgm:pt>
    <dgm:pt modelId="{9B99E9D7-6787-4ED2-9D08-2F5455469EAE}" type="pres">
      <dgm:prSet presAssocID="{19EE3FC9-89DB-4DBF-9753-2E8AD28FF3DC}" presName="parentText" presStyleLbl="node1" presStyleIdx="0" presStyleCnt="1" custScaleX="197325">
        <dgm:presLayoutVars>
          <dgm:chMax val="1"/>
          <dgm:bulletEnabled val="1"/>
        </dgm:presLayoutVars>
      </dgm:prSet>
      <dgm:spPr/>
      <dgm:t>
        <a:bodyPr/>
        <a:lstStyle/>
        <a:p>
          <a:endParaRPr lang="ru-RU"/>
        </a:p>
      </dgm:t>
    </dgm:pt>
    <dgm:pt modelId="{411E128E-A610-4290-9791-2FBA581BA673}" type="pres">
      <dgm:prSet presAssocID="{19EE3FC9-89DB-4DBF-9753-2E8AD28FF3DC}" presName="descendantText" presStyleLbl="alignAccFollowNode1" presStyleIdx="0" presStyleCnt="1">
        <dgm:presLayoutVars>
          <dgm:bulletEnabled val="1"/>
        </dgm:presLayoutVars>
      </dgm:prSet>
      <dgm:spPr/>
      <dgm:t>
        <a:bodyPr/>
        <a:lstStyle/>
        <a:p>
          <a:endParaRPr lang="ru-RU"/>
        </a:p>
      </dgm:t>
    </dgm:pt>
  </dgm:ptLst>
  <dgm:cxnLst>
    <dgm:cxn modelId="{3F6CC048-67AB-4FB2-B586-F62219970CE3}" type="presOf" srcId="{0651A64D-48E7-4D98-B865-4A11A4952060}" destId="{411E128E-A610-4290-9791-2FBA581BA673}" srcOrd="0" destOrd="2" presId="urn:microsoft.com/office/officeart/2005/8/layout/vList5"/>
    <dgm:cxn modelId="{22EE6D92-21F0-46E5-B3E2-A84B821818CD}" srcId="{4FD7E7F7-582A-433C-95F5-D35933481367}" destId="{19EE3FC9-89DB-4DBF-9753-2E8AD28FF3DC}" srcOrd="0" destOrd="0" parTransId="{B9F6C234-42E6-40A3-ADA1-E4CA7DE098D6}" sibTransId="{4A212CAC-8357-4010-B4C7-0350EFFE0474}"/>
    <dgm:cxn modelId="{72BEA76E-D9B3-453E-8435-8E1B4F53D9D9}" type="presOf" srcId="{19EE3FC9-89DB-4DBF-9753-2E8AD28FF3DC}" destId="{9B99E9D7-6787-4ED2-9D08-2F5455469EAE}" srcOrd="0" destOrd="0" presId="urn:microsoft.com/office/officeart/2005/8/layout/vList5"/>
    <dgm:cxn modelId="{2698BED9-DC38-49E7-BBAF-3F5A9882A6F7}" srcId="{19EE3FC9-89DB-4DBF-9753-2E8AD28FF3DC}" destId="{0651A64D-48E7-4D98-B865-4A11A4952060}" srcOrd="2" destOrd="0" parTransId="{CF350076-1C93-4D4A-9D60-E078BF0942B6}" sibTransId="{2A80B619-24C0-4FE1-B9A6-309A87467DF5}"/>
    <dgm:cxn modelId="{AE783603-1F2D-4C36-AEEB-4236E736EBC2}" srcId="{19EE3FC9-89DB-4DBF-9753-2E8AD28FF3DC}" destId="{FF719A97-FA40-43B4-95BC-FE9B9071355B}" srcOrd="0" destOrd="0" parTransId="{0DC471A8-7ED1-4AD2-9769-1FBC8ACD10B4}" sibTransId="{F2D0971A-B060-46A0-AB82-4732740B0781}"/>
    <dgm:cxn modelId="{C54BAB03-4533-498A-AA28-CDEB730F03BD}" type="presOf" srcId="{5B66FCB8-4005-468E-B23B-DAC77B0B14FD}" destId="{411E128E-A610-4290-9791-2FBA581BA673}" srcOrd="0" destOrd="3" presId="urn:microsoft.com/office/officeart/2005/8/layout/vList5"/>
    <dgm:cxn modelId="{F8D88F07-49A3-4920-8264-2E44A1918D94}" srcId="{19EE3FC9-89DB-4DBF-9753-2E8AD28FF3DC}" destId="{5B66FCB8-4005-468E-B23B-DAC77B0B14FD}" srcOrd="3" destOrd="0" parTransId="{9BF9762D-167A-4F11-8AF1-10B54414C67D}" sibTransId="{8CE8ACA1-06A1-4246-AECD-2C8B02F9DB42}"/>
    <dgm:cxn modelId="{597B35BE-4086-4C55-87E4-EDA0CC61EF4C}" type="presOf" srcId="{4FD7E7F7-582A-433C-95F5-D35933481367}" destId="{E97FDC1B-76AC-4481-9161-21B486801B0D}" srcOrd="0" destOrd="0" presId="urn:microsoft.com/office/officeart/2005/8/layout/vList5"/>
    <dgm:cxn modelId="{0E03A8AC-1800-4DAB-9798-ED5E026A803C}" type="presOf" srcId="{ABE1967E-51C9-45FB-8FF0-E54B1E07E804}" destId="{411E128E-A610-4290-9791-2FBA581BA673}" srcOrd="0" destOrd="1" presId="urn:microsoft.com/office/officeart/2005/8/layout/vList5"/>
    <dgm:cxn modelId="{A867DC21-CCAB-4011-9A89-E1F18D7985D1}" type="presOf" srcId="{FF719A97-FA40-43B4-95BC-FE9B9071355B}" destId="{411E128E-A610-4290-9791-2FBA581BA673}" srcOrd="0" destOrd="0" presId="urn:microsoft.com/office/officeart/2005/8/layout/vList5"/>
    <dgm:cxn modelId="{4232D364-6622-4C1A-AB7D-3AE477D7053A}" srcId="{19EE3FC9-89DB-4DBF-9753-2E8AD28FF3DC}" destId="{ABE1967E-51C9-45FB-8FF0-E54B1E07E804}" srcOrd="1" destOrd="0" parTransId="{6523BF65-F965-428F-BCB0-A150A26D119E}" sibTransId="{5B7C41FD-3DF5-4101-B760-1FF34893D531}"/>
    <dgm:cxn modelId="{D4480D49-C38F-44D5-8625-FE13A773EB04}" type="presParOf" srcId="{E97FDC1B-76AC-4481-9161-21B486801B0D}" destId="{486B3511-BA79-45C4-B5EB-DF77B84BC3C8}" srcOrd="0" destOrd="0" presId="urn:microsoft.com/office/officeart/2005/8/layout/vList5"/>
    <dgm:cxn modelId="{1A29D616-31BF-48A3-997B-B1A823619F49}" type="presParOf" srcId="{486B3511-BA79-45C4-B5EB-DF77B84BC3C8}" destId="{9B99E9D7-6787-4ED2-9D08-2F5455469EAE}" srcOrd="0" destOrd="0" presId="urn:microsoft.com/office/officeart/2005/8/layout/vList5"/>
    <dgm:cxn modelId="{9A967B35-B579-44CB-A86B-AA0F3B1DA4D9}" type="presParOf" srcId="{486B3511-BA79-45C4-B5EB-DF77B84BC3C8}" destId="{411E128E-A610-4290-9791-2FBA581BA673}"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C47C2A-A7D9-4BC4-A028-61B3FB6D8BE6}"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ru-RU"/>
        </a:p>
      </dgm:t>
    </dgm:pt>
    <dgm:pt modelId="{CF9E9087-7754-4B91-9D0D-41625813BD83}">
      <dgm:prSet>
        <dgm:style>
          <a:lnRef idx="2">
            <a:schemeClr val="accent1"/>
          </a:lnRef>
          <a:fillRef idx="1">
            <a:schemeClr val="lt1"/>
          </a:fillRef>
          <a:effectRef idx="0">
            <a:schemeClr val="accent1"/>
          </a:effectRef>
          <a:fontRef idx="minor">
            <a:schemeClr val="dk1"/>
          </a:fontRef>
        </dgm:style>
      </dgm:prSet>
      <dgm:spPr/>
      <dgm:t>
        <a:bodyPr/>
        <a:lstStyle/>
        <a:p>
          <a:pPr rtl="0"/>
          <a:r>
            <a:rPr lang="en" dirty="0"/>
            <a:t>1) </a:t>
          </a:r>
          <a:r>
            <a:rPr lang="de-DE" dirty="0"/>
            <a:t>P</a:t>
          </a:r>
          <a:r>
            <a:rPr lang="en" dirty="0"/>
            <a:t>reparation their source homeopathic drugs ( Fita or Q);</a:t>
          </a:r>
          <a:endParaRPr lang="ru-RU" dirty="0"/>
        </a:p>
      </dgm:t>
    </dgm:pt>
    <dgm:pt modelId="{5DC6CCBF-EB95-4054-B0E2-B5272C8502F7}" type="parTrans" cxnId="{8275BF88-0810-4EB5-8F31-202868E44267}">
      <dgm:prSet/>
      <dgm:spPr/>
      <dgm:t>
        <a:bodyPr/>
        <a:lstStyle/>
        <a:p>
          <a:endParaRPr lang="ru-RU"/>
        </a:p>
      </dgm:t>
    </dgm:pt>
    <dgm:pt modelId="{2594FA64-16BD-41D1-9FB9-6953504BCA6C}" type="sibTrans" cxnId="{8275BF88-0810-4EB5-8F31-202868E44267}">
      <dgm:prSet/>
      <dgm:spPr/>
      <dgm:t>
        <a:bodyPr/>
        <a:lstStyle/>
        <a:p>
          <a:endParaRPr lang="ru-RU"/>
        </a:p>
      </dgm:t>
    </dgm:pt>
    <dgm:pt modelId="{BB8A7D0D-E395-4605-956D-9DC77E65DDA9}">
      <dgm:prSet>
        <dgm:style>
          <a:lnRef idx="2">
            <a:schemeClr val="accent1"/>
          </a:lnRef>
          <a:fillRef idx="1">
            <a:schemeClr val="lt1"/>
          </a:fillRef>
          <a:effectRef idx="0">
            <a:schemeClr val="accent1"/>
          </a:effectRef>
          <a:fontRef idx="minor">
            <a:schemeClr val="dk1"/>
          </a:fontRef>
        </dgm:style>
      </dgm:prSet>
      <dgm:spPr/>
      <dgm:t>
        <a:bodyPr/>
        <a:lstStyle/>
        <a:p>
          <a:pPr rtl="0"/>
          <a:r>
            <a:rPr lang="en" dirty="0"/>
            <a:t>2) </a:t>
          </a:r>
          <a:r>
            <a:rPr lang="en" dirty="0" err="1"/>
            <a:t>potentiation</a:t>
          </a:r>
          <a:r>
            <a:rPr lang="en" dirty="0"/>
            <a:t> </a:t>
          </a:r>
          <a:r>
            <a:rPr lang="en" dirty="0" err="1"/>
            <a:t>Fit </a:t>
          </a:r>
          <a:r>
            <a:rPr lang="en" dirty="0"/>
            <a:t>;</a:t>
          </a:r>
          <a:endParaRPr lang="ru-RU" dirty="0"/>
        </a:p>
      </dgm:t>
    </dgm:pt>
    <dgm:pt modelId="{0DF9F196-AC38-49A9-871E-042A5489C879}" type="parTrans" cxnId="{DE6B55C0-A359-41B5-8E48-6F4E6E7DDA57}">
      <dgm:prSet/>
      <dgm:spPr/>
      <dgm:t>
        <a:bodyPr/>
        <a:lstStyle/>
        <a:p>
          <a:endParaRPr lang="ru-RU"/>
        </a:p>
      </dgm:t>
    </dgm:pt>
    <dgm:pt modelId="{A925EA21-72C3-435C-89E4-C5A377CF935A}" type="sibTrans" cxnId="{DE6B55C0-A359-41B5-8E48-6F4E6E7DDA57}">
      <dgm:prSet/>
      <dgm:spPr/>
      <dgm:t>
        <a:bodyPr/>
        <a:lstStyle/>
        <a:p>
          <a:endParaRPr lang="ru-RU"/>
        </a:p>
      </dgm:t>
    </dgm:pt>
    <dgm:pt modelId="{869E35BB-4E66-44EE-9028-B12A956D7259}">
      <dgm:prSet>
        <dgm:style>
          <a:lnRef idx="2">
            <a:schemeClr val="accent1"/>
          </a:lnRef>
          <a:fillRef idx="1">
            <a:schemeClr val="lt1"/>
          </a:fillRef>
          <a:effectRef idx="0">
            <a:schemeClr val="accent1"/>
          </a:effectRef>
          <a:fontRef idx="minor">
            <a:schemeClr val="dk1"/>
          </a:fontRef>
        </dgm:style>
      </dgm:prSet>
      <dgm:spPr/>
      <dgm:t>
        <a:bodyPr/>
        <a:lstStyle/>
        <a:p>
          <a:pPr rtl="0"/>
          <a:r>
            <a:rPr lang="en" dirty="0"/>
            <a:t>3) preparation of a dosage form of potency.</a:t>
          </a:r>
          <a:endParaRPr lang="ru-RU" dirty="0"/>
        </a:p>
      </dgm:t>
    </dgm:pt>
    <dgm:pt modelId="{2B960D44-9214-4705-A2A5-7B5562C8991D}" type="parTrans" cxnId="{D6FD3480-D9EB-45EE-A730-900F20BEBB94}">
      <dgm:prSet/>
      <dgm:spPr/>
      <dgm:t>
        <a:bodyPr/>
        <a:lstStyle/>
        <a:p>
          <a:endParaRPr lang="ru-RU"/>
        </a:p>
      </dgm:t>
    </dgm:pt>
    <dgm:pt modelId="{0DEF7E8E-B7CD-4D3F-A42A-5277FB792136}" type="sibTrans" cxnId="{D6FD3480-D9EB-45EE-A730-900F20BEBB94}">
      <dgm:prSet/>
      <dgm:spPr/>
      <dgm:t>
        <a:bodyPr/>
        <a:lstStyle/>
        <a:p>
          <a:endParaRPr lang="ru-RU"/>
        </a:p>
      </dgm:t>
    </dgm:pt>
    <dgm:pt modelId="{D3184C95-F84A-4B6E-91F3-08118EE5A1B3}" type="pres">
      <dgm:prSet presAssocID="{89C47C2A-A7D9-4BC4-A028-61B3FB6D8BE6}" presName="CompostProcess" presStyleCnt="0">
        <dgm:presLayoutVars>
          <dgm:dir/>
          <dgm:resizeHandles val="exact"/>
        </dgm:presLayoutVars>
      </dgm:prSet>
      <dgm:spPr/>
      <dgm:t>
        <a:bodyPr/>
        <a:lstStyle/>
        <a:p>
          <a:endParaRPr lang="ru-RU"/>
        </a:p>
      </dgm:t>
    </dgm:pt>
    <dgm:pt modelId="{C2D2D26F-7A64-4A6E-A3B4-065A4DE44D52}" type="pres">
      <dgm:prSet presAssocID="{89C47C2A-A7D9-4BC4-A028-61B3FB6D8BE6}" presName="arrow" presStyleLbl="bgShp" presStyleIdx="0" presStyleCnt="1" custLinFactNeighborX="0" custLinFactNeighborY="-5550"/>
      <dgm:spPr/>
    </dgm:pt>
    <dgm:pt modelId="{F11E8FDC-0803-4BBD-BE31-3AEB04124096}" type="pres">
      <dgm:prSet presAssocID="{89C47C2A-A7D9-4BC4-A028-61B3FB6D8BE6}" presName="linearProcess" presStyleCnt="0"/>
      <dgm:spPr/>
    </dgm:pt>
    <dgm:pt modelId="{E289F131-AAA9-4E2D-AA59-BC32C161B847}" type="pres">
      <dgm:prSet presAssocID="{CF9E9087-7754-4B91-9D0D-41625813BD83}" presName="textNode" presStyleLbl="node1" presStyleIdx="0" presStyleCnt="3">
        <dgm:presLayoutVars>
          <dgm:bulletEnabled val="1"/>
        </dgm:presLayoutVars>
      </dgm:prSet>
      <dgm:spPr/>
      <dgm:t>
        <a:bodyPr/>
        <a:lstStyle/>
        <a:p>
          <a:endParaRPr lang="ru-RU"/>
        </a:p>
      </dgm:t>
    </dgm:pt>
    <dgm:pt modelId="{C82E05DB-522D-418D-856E-FF1BD8886EF2}" type="pres">
      <dgm:prSet presAssocID="{2594FA64-16BD-41D1-9FB9-6953504BCA6C}" presName="sibTrans" presStyleCnt="0"/>
      <dgm:spPr/>
    </dgm:pt>
    <dgm:pt modelId="{B1BE296D-33D9-41EB-99DD-B355EF28E44F}" type="pres">
      <dgm:prSet presAssocID="{BB8A7D0D-E395-4605-956D-9DC77E65DDA9}" presName="textNode" presStyleLbl="node1" presStyleIdx="1" presStyleCnt="3">
        <dgm:presLayoutVars>
          <dgm:bulletEnabled val="1"/>
        </dgm:presLayoutVars>
      </dgm:prSet>
      <dgm:spPr/>
      <dgm:t>
        <a:bodyPr/>
        <a:lstStyle/>
        <a:p>
          <a:endParaRPr lang="ru-RU"/>
        </a:p>
      </dgm:t>
    </dgm:pt>
    <dgm:pt modelId="{B07CA089-799A-4EFC-9D65-5D2A4C8C6902}" type="pres">
      <dgm:prSet presAssocID="{A925EA21-72C3-435C-89E4-C5A377CF935A}" presName="sibTrans" presStyleCnt="0"/>
      <dgm:spPr/>
    </dgm:pt>
    <dgm:pt modelId="{41D4FA8F-B146-404C-9511-57995A5553C4}" type="pres">
      <dgm:prSet presAssocID="{869E35BB-4E66-44EE-9028-B12A956D7259}" presName="textNode" presStyleLbl="node1" presStyleIdx="2" presStyleCnt="3">
        <dgm:presLayoutVars>
          <dgm:bulletEnabled val="1"/>
        </dgm:presLayoutVars>
      </dgm:prSet>
      <dgm:spPr/>
      <dgm:t>
        <a:bodyPr/>
        <a:lstStyle/>
        <a:p>
          <a:endParaRPr lang="ru-RU"/>
        </a:p>
      </dgm:t>
    </dgm:pt>
  </dgm:ptLst>
  <dgm:cxnLst>
    <dgm:cxn modelId="{641C1119-67C4-477B-BF8F-0500C3381A83}" type="presOf" srcId="{89C47C2A-A7D9-4BC4-A028-61B3FB6D8BE6}" destId="{D3184C95-F84A-4B6E-91F3-08118EE5A1B3}" srcOrd="0" destOrd="0" presId="urn:microsoft.com/office/officeart/2005/8/layout/hProcess9"/>
    <dgm:cxn modelId="{D6FD3480-D9EB-45EE-A730-900F20BEBB94}" srcId="{89C47C2A-A7D9-4BC4-A028-61B3FB6D8BE6}" destId="{869E35BB-4E66-44EE-9028-B12A956D7259}" srcOrd="2" destOrd="0" parTransId="{2B960D44-9214-4705-A2A5-7B5562C8991D}" sibTransId="{0DEF7E8E-B7CD-4D3F-A42A-5277FB792136}"/>
    <dgm:cxn modelId="{8275BF88-0810-4EB5-8F31-202868E44267}" srcId="{89C47C2A-A7D9-4BC4-A028-61B3FB6D8BE6}" destId="{CF9E9087-7754-4B91-9D0D-41625813BD83}" srcOrd="0" destOrd="0" parTransId="{5DC6CCBF-EB95-4054-B0E2-B5272C8502F7}" sibTransId="{2594FA64-16BD-41D1-9FB9-6953504BCA6C}"/>
    <dgm:cxn modelId="{DE6B55C0-A359-41B5-8E48-6F4E6E7DDA57}" srcId="{89C47C2A-A7D9-4BC4-A028-61B3FB6D8BE6}" destId="{BB8A7D0D-E395-4605-956D-9DC77E65DDA9}" srcOrd="1" destOrd="0" parTransId="{0DF9F196-AC38-49A9-871E-042A5489C879}" sibTransId="{A925EA21-72C3-435C-89E4-C5A377CF935A}"/>
    <dgm:cxn modelId="{304B5AD4-D75F-4197-98A2-50D5A25DEDCC}" type="presOf" srcId="{BB8A7D0D-E395-4605-956D-9DC77E65DDA9}" destId="{B1BE296D-33D9-41EB-99DD-B355EF28E44F}" srcOrd="0" destOrd="0" presId="urn:microsoft.com/office/officeart/2005/8/layout/hProcess9"/>
    <dgm:cxn modelId="{5EFA529E-4968-4BBF-B5DA-1C535077BD72}" type="presOf" srcId="{869E35BB-4E66-44EE-9028-B12A956D7259}" destId="{41D4FA8F-B146-404C-9511-57995A5553C4}" srcOrd="0" destOrd="0" presId="urn:microsoft.com/office/officeart/2005/8/layout/hProcess9"/>
    <dgm:cxn modelId="{16A7A435-13EA-48AD-96A0-1BE36700B951}" type="presOf" srcId="{CF9E9087-7754-4B91-9D0D-41625813BD83}" destId="{E289F131-AAA9-4E2D-AA59-BC32C161B847}" srcOrd="0" destOrd="0" presId="urn:microsoft.com/office/officeart/2005/8/layout/hProcess9"/>
    <dgm:cxn modelId="{418E84AD-6774-433A-AAED-C1BAA3936CAA}" type="presParOf" srcId="{D3184C95-F84A-4B6E-91F3-08118EE5A1B3}" destId="{C2D2D26F-7A64-4A6E-A3B4-065A4DE44D52}" srcOrd="0" destOrd="0" presId="urn:microsoft.com/office/officeart/2005/8/layout/hProcess9"/>
    <dgm:cxn modelId="{13460A38-FA02-4E81-80AD-170BC4A6A7BF}" type="presParOf" srcId="{D3184C95-F84A-4B6E-91F3-08118EE5A1B3}" destId="{F11E8FDC-0803-4BBD-BE31-3AEB04124096}" srcOrd="1" destOrd="0" presId="urn:microsoft.com/office/officeart/2005/8/layout/hProcess9"/>
    <dgm:cxn modelId="{40871718-92A9-4CF6-8DBF-57663CBCB58A}" type="presParOf" srcId="{F11E8FDC-0803-4BBD-BE31-3AEB04124096}" destId="{E289F131-AAA9-4E2D-AA59-BC32C161B847}" srcOrd="0" destOrd="0" presId="urn:microsoft.com/office/officeart/2005/8/layout/hProcess9"/>
    <dgm:cxn modelId="{AB018612-AC9D-48D8-B7D6-FC4ADA791D20}" type="presParOf" srcId="{F11E8FDC-0803-4BBD-BE31-3AEB04124096}" destId="{C82E05DB-522D-418D-856E-FF1BD8886EF2}" srcOrd="1" destOrd="0" presId="urn:microsoft.com/office/officeart/2005/8/layout/hProcess9"/>
    <dgm:cxn modelId="{1EF0AF83-F161-462D-B077-C98643246C86}" type="presParOf" srcId="{F11E8FDC-0803-4BBD-BE31-3AEB04124096}" destId="{B1BE296D-33D9-41EB-99DD-B355EF28E44F}" srcOrd="2" destOrd="0" presId="urn:microsoft.com/office/officeart/2005/8/layout/hProcess9"/>
    <dgm:cxn modelId="{F31BB363-CABF-48D5-B465-F55CA0B62E91}" type="presParOf" srcId="{F11E8FDC-0803-4BBD-BE31-3AEB04124096}" destId="{B07CA089-799A-4EFC-9D65-5D2A4C8C6902}" srcOrd="3" destOrd="0" presId="urn:microsoft.com/office/officeart/2005/8/layout/hProcess9"/>
    <dgm:cxn modelId="{AAFAD2AA-F68E-4865-929C-A3CCB01F999C}" type="presParOf" srcId="{F11E8FDC-0803-4BBD-BE31-3AEB04124096}" destId="{41D4FA8F-B146-404C-9511-57995A5553C4}"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04E502B-4A62-4991-A73A-948E2C19E1C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RU"/>
        </a:p>
      </dgm:t>
    </dgm:pt>
    <dgm:pt modelId="{E9DED515-170A-409F-B549-D99AAA3E68DC}">
      <dgm:prSet>
        <dgm:style>
          <a:lnRef idx="1">
            <a:schemeClr val="accent1"/>
          </a:lnRef>
          <a:fillRef idx="2">
            <a:schemeClr val="accent1"/>
          </a:fillRef>
          <a:effectRef idx="1">
            <a:schemeClr val="accent1"/>
          </a:effectRef>
          <a:fontRef idx="minor">
            <a:schemeClr val="dk1"/>
          </a:fontRef>
        </dgm:style>
      </dgm:prSet>
      <dgm:spPr/>
      <dgm:t>
        <a:bodyPr/>
        <a:lstStyle/>
        <a:p>
          <a:pPr rtl="0"/>
          <a:r>
            <a:rPr lang="en" dirty="0"/>
            <a:t>In homeopathy, two methods are used to determine the degree of dissolution of drugs:</a:t>
          </a:r>
          <a:endParaRPr lang="ru-RU" dirty="0"/>
        </a:p>
      </dgm:t>
    </dgm:pt>
    <dgm:pt modelId="{E14C390D-65D0-4063-9180-EB2A530918F6}" type="parTrans" cxnId="{5EDCDF84-1345-4EBB-B1CA-D2A9136A27F1}">
      <dgm:prSet/>
      <dgm:spPr/>
      <dgm:t>
        <a:bodyPr/>
        <a:lstStyle/>
        <a:p>
          <a:endParaRPr lang="ru-RU"/>
        </a:p>
      </dgm:t>
    </dgm:pt>
    <dgm:pt modelId="{F2C28B20-A73E-4028-817A-FF3EA505307F}" type="sibTrans" cxnId="{5EDCDF84-1345-4EBB-B1CA-D2A9136A27F1}">
      <dgm:prSet/>
      <dgm:spPr/>
      <dgm:t>
        <a:bodyPr/>
        <a:lstStyle/>
        <a:p>
          <a:endParaRPr lang="ru-RU"/>
        </a:p>
      </dgm:t>
    </dgm:pt>
    <dgm:pt modelId="{C52C3742-660F-4535-9932-2024F6BC4019}">
      <dgm:prSet>
        <dgm:style>
          <a:lnRef idx="2">
            <a:schemeClr val="accent1"/>
          </a:lnRef>
          <a:fillRef idx="1">
            <a:schemeClr val="lt1"/>
          </a:fillRef>
          <a:effectRef idx="0">
            <a:schemeClr val="accent1"/>
          </a:effectRef>
          <a:fontRef idx="minor">
            <a:schemeClr val="dk1"/>
          </a:fontRef>
        </dgm:style>
      </dgm:prSet>
      <dgm:spPr/>
      <dgm:t>
        <a:bodyPr/>
        <a:lstStyle/>
        <a:p>
          <a:pPr rtl="0"/>
          <a:r>
            <a:rPr lang="en" dirty="0"/>
            <a:t> the </a:t>
          </a:r>
          <a:r>
            <a:rPr lang="en" b="1" u="sng" dirty="0"/>
            <a:t>decimal </a:t>
          </a:r>
          <a:r>
            <a:rPr lang="en" dirty="0"/>
            <a:t>(decimal) scale of dilutions is denoted by the letter D or the Roman numeral X (D1, D2, X1, X2);</a:t>
          </a:r>
          <a:endParaRPr lang="ru-RU" dirty="0"/>
        </a:p>
      </dgm:t>
    </dgm:pt>
    <dgm:pt modelId="{56FF244D-DD6C-469F-A005-D3B2B14F4E58}" type="parTrans" cxnId="{87028D71-7B50-4AD6-80A2-8F1D27394582}">
      <dgm:prSet/>
      <dgm:spPr/>
      <dgm:t>
        <a:bodyPr/>
        <a:lstStyle/>
        <a:p>
          <a:endParaRPr lang="ru-RU"/>
        </a:p>
      </dgm:t>
    </dgm:pt>
    <dgm:pt modelId="{1F4D2EEB-3485-4320-BA08-E2F939114B89}" type="sibTrans" cxnId="{87028D71-7B50-4AD6-80A2-8F1D27394582}">
      <dgm:prSet/>
      <dgm:spPr/>
      <dgm:t>
        <a:bodyPr/>
        <a:lstStyle/>
        <a:p>
          <a:endParaRPr lang="ru-RU"/>
        </a:p>
      </dgm:t>
    </dgm:pt>
    <dgm:pt modelId="{DB61D4F4-8326-4659-BE4E-5A45A4C0D980}">
      <dgm:prSet>
        <dgm:style>
          <a:lnRef idx="2">
            <a:schemeClr val="accent1"/>
          </a:lnRef>
          <a:fillRef idx="1">
            <a:schemeClr val="lt1"/>
          </a:fillRef>
          <a:effectRef idx="0">
            <a:schemeClr val="accent1"/>
          </a:effectRef>
          <a:fontRef idx="minor">
            <a:schemeClr val="dk1"/>
          </a:fontRef>
        </dgm:style>
      </dgm:prSet>
      <dgm:spPr/>
      <dgm:t>
        <a:bodyPr/>
        <a:lstStyle/>
        <a:p>
          <a:pPr rtl="0"/>
          <a:r>
            <a:rPr lang="en" b="1" u="sng" dirty="0"/>
            <a:t>hundredth </a:t>
          </a:r>
          <a:r>
            <a:rPr lang="en" dirty="0"/>
            <a:t>( </a:t>
          </a:r>
          <a:r>
            <a:rPr lang="en" dirty="0" err="1"/>
            <a:t>centisimal </a:t>
          </a:r>
          <a:r>
            <a:rPr lang="en" dirty="0"/>
            <a:t>) scale is denoted by the letters C, CH or no letters at all - only the Arabic numeral, which corresponds to the dissolution number (C1, CH1, or 1).</a:t>
          </a:r>
          <a:endParaRPr lang="ru-RU" dirty="0"/>
        </a:p>
      </dgm:t>
    </dgm:pt>
    <dgm:pt modelId="{3375EA04-6FCD-46A4-BD1A-2BC78DF0E49E}" type="parTrans" cxnId="{D94F59B0-9FCE-47C0-87D2-33E9AF432342}">
      <dgm:prSet/>
      <dgm:spPr/>
      <dgm:t>
        <a:bodyPr/>
        <a:lstStyle/>
        <a:p>
          <a:endParaRPr lang="ru-RU"/>
        </a:p>
      </dgm:t>
    </dgm:pt>
    <dgm:pt modelId="{D5B8FBE3-1114-4F63-8283-5BE890FF924B}" type="sibTrans" cxnId="{D94F59B0-9FCE-47C0-87D2-33E9AF432342}">
      <dgm:prSet/>
      <dgm:spPr/>
      <dgm:t>
        <a:bodyPr/>
        <a:lstStyle/>
        <a:p>
          <a:endParaRPr lang="ru-RU"/>
        </a:p>
      </dgm:t>
    </dgm:pt>
    <dgm:pt modelId="{2E6BF989-BDDA-40DE-A975-D39BCBF2B9E0}" type="pres">
      <dgm:prSet presAssocID="{904E502B-4A62-4991-A73A-948E2C19E1C8}" presName="hierChild1" presStyleCnt="0">
        <dgm:presLayoutVars>
          <dgm:orgChart val="1"/>
          <dgm:chPref val="1"/>
          <dgm:dir/>
          <dgm:animOne val="branch"/>
          <dgm:animLvl val="lvl"/>
          <dgm:resizeHandles/>
        </dgm:presLayoutVars>
      </dgm:prSet>
      <dgm:spPr/>
      <dgm:t>
        <a:bodyPr/>
        <a:lstStyle/>
        <a:p>
          <a:endParaRPr lang="ru-RU"/>
        </a:p>
      </dgm:t>
    </dgm:pt>
    <dgm:pt modelId="{7BFA7CBE-1F63-4117-8941-7D30159C9A4B}" type="pres">
      <dgm:prSet presAssocID="{E9DED515-170A-409F-B549-D99AAA3E68DC}" presName="hierRoot1" presStyleCnt="0">
        <dgm:presLayoutVars>
          <dgm:hierBranch val="init"/>
        </dgm:presLayoutVars>
      </dgm:prSet>
      <dgm:spPr/>
    </dgm:pt>
    <dgm:pt modelId="{C16D20BF-FD9F-4A23-A89A-C395754A8FD7}" type="pres">
      <dgm:prSet presAssocID="{E9DED515-170A-409F-B549-D99AAA3E68DC}" presName="rootComposite1" presStyleCnt="0"/>
      <dgm:spPr/>
    </dgm:pt>
    <dgm:pt modelId="{63CAA811-69BE-4CD9-8ECB-85D50385D242}" type="pres">
      <dgm:prSet presAssocID="{E9DED515-170A-409F-B549-D99AAA3E68DC}" presName="rootText1" presStyleLbl="node0" presStyleIdx="0" presStyleCnt="1" custScaleX="173754" custScaleY="35095">
        <dgm:presLayoutVars>
          <dgm:chPref val="3"/>
        </dgm:presLayoutVars>
      </dgm:prSet>
      <dgm:spPr/>
      <dgm:t>
        <a:bodyPr/>
        <a:lstStyle/>
        <a:p>
          <a:endParaRPr lang="ru-RU"/>
        </a:p>
      </dgm:t>
    </dgm:pt>
    <dgm:pt modelId="{83F7B9D9-783A-49D4-8B76-422E01196ACB}" type="pres">
      <dgm:prSet presAssocID="{E9DED515-170A-409F-B549-D99AAA3E68DC}" presName="rootConnector1" presStyleLbl="node1" presStyleIdx="0" presStyleCnt="0"/>
      <dgm:spPr/>
      <dgm:t>
        <a:bodyPr/>
        <a:lstStyle/>
        <a:p>
          <a:endParaRPr lang="ru-RU"/>
        </a:p>
      </dgm:t>
    </dgm:pt>
    <dgm:pt modelId="{19487C4E-0E9B-4136-8C94-F641BB0075AB}" type="pres">
      <dgm:prSet presAssocID="{E9DED515-170A-409F-B549-D99AAA3E68DC}" presName="hierChild2" presStyleCnt="0"/>
      <dgm:spPr/>
    </dgm:pt>
    <dgm:pt modelId="{D4A4331F-E0A3-4520-A4D9-5E3878BC3759}" type="pres">
      <dgm:prSet presAssocID="{56FF244D-DD6C-469F-A005-D3B2B14F4E58}" presName="Name37" presStyleLbl="parChTrans1D2" presStyleIdx="0" presStyleCnt="2"/>
      <dgm:spPr/>
      <dgm:t>
        <a:bodyPr/>
        <a:lstStyle/>
        <a:p>
          <a:endParaRPr lang="ru-RU"/>
        </a:p>
      </dgm:t>
    </dgm:pt>
    <dgm:pt modelId="{76BF46FA-1F42-494E-A786-20F4E9E40BAA}" type="pres">
      <dgm:prSet presAssocID="{C52C3742-660F-4535-9932-2024F6BC4019}" presName="hierRoot2" presStyleCnt="0">
        <dgm:presLayoutVars>
          <dgm:hierBranch val="init"/>
        </dgm:presLayoutVars>
      </dgm:prSet>
      <dgm:spPr/>
    </dgm:pt>
    <dgm:pt modelId="{29B81F44-0FD7-44A2-9DCB-9FE5078E2DE6}" type="pres">
      <dgm:prSet presAssocID="{C52C3742-660F-4535-9932-2024F6BC4019}" presName="rootComposite" presStyleCnt="0"/>
      <dgm:spPr/>
    </dgm:pt>
    <dgm:pt modelId="{D593F452-B217-415A-A158-FBE7FBB138EE}" type="pres">
      <dgm:prSet presAssocID="{C52C3742-660F-4535-9932-2024F6BC4019}" presName="rootText" presStyleLbl="node2" presStyleIdx="0" presStyleCnt="2">
        <dgm:presLayoutVars>
          <dgm:chPref val="3"/>
        </dgm:presLayoutVars>
      </dgm:prSet>
      <dgm:spPr/>
      <dgm:t>
        <a:bodyPr/>
        <a:lstStyle/>
        <a:p>
          <a:endParaRPr lang="ru-RU"/>
        </a:p>
      </dgm:t>
    </dgm:pt>
    <dgm:pt modelId="{C2224057-505A-4CA5-A9A3-BE2C2AFF52C2}" type="pres">
      <dgm:prSet presAssocID="{C52C3742-660F-4535-9932-2024F6BC4019}" presName="rootConnector" presStyleLbl="node2" presStyleIdx="0" presStyleCnt="2"/>
      <dgm:spPr/>
      <dgm:t>
        <a:bodyPr/>
        <a:lstStyle/>
        <a:p>
          <a:endParaRPr lang="ru-RU"/>
        </a:p>
      </dgm:t>
    </dgm:pt>
    <dgm:pt modelId="{D1D3AD57-8C6B-4E8E-BBFC-8EC36804F775}" type="pres">
      <dgm:prSet presAssocID="{C52C3742-660F-4535-9932-2024F6BC4019}" presName="hierChild4" presStyleCnt="0"/>
      <dgm:spPr/>
    </dgm:pt>
    <dgm:pt modelId="{226EF7B2-3483-4CA1-9B8F-2E9B134F3F39}" type="pres">
      <dgm:prSet presAssocID="{C52C3742-660F-4535-9932-2024F6BC4019}" presName="hierChild5" presStyleCnt="0"/>
      <dgm:spPr/>
    </dgm:pt>
    <dgm:pt modelId="{1F1513AF-2944-4838-9AA3-CAF015E722E8}" type="pres">
      <dgm:prSet presAssocID="{3375EA04-6FCD-46A4-BD1A-2BC78DF0E49E}" presName="Name37" presStyleLbl="parChTrans1D2" presStyleIdx="1" presStyleCnt="2"/>
      <dgm:spPr/>
      <dgm:t>
        <a:bodyPr/>
        <a:lstStyle/>
        <a:p>
          <a:endParaRPr lang="ru-RU"/>
        </a:p>
      </dgm:t>
    </dgm:pt>
    <dgm:pt modelId="{A72AB97E-DA63-4AE9-89FD-D10CFA9202C2}" type="pres">
      <dgm:prSet presAssocID="{DB61D4F4-8326-4659-BE4E-5A45A4C0D980}" presName="hierRoot2" presStyleCnt="0">
        <dgm:presLayoutVars>
          <dgm:hierBranch val="init"/>
        </dgm:presLayoutVars>
      </dgm:prSet>
      <dgm:spPr/>
    </dgm:pt>
    <dgm:pt modelId="{CC0D2E95-FB84-4AE2-97A8-7C67994E1242}" type="pres">
      <dgm:prSet presAssocID="{DB61D4F4-8326-4659-BE4E-5A45A4C0D980}" presName="rootComposite" presStyleCnt="0"/>
      <dgm:spPr/>
    </dgm:pt>
    <dgm:pt modelId="{D4C7716E-295C-4F1C-B5FA-97AB82962FD9}" type="pres">
      <dgm:prSet presAssocID="{DB61D4F4-8326-4659-BE4E-5A45A4C0D980}" presName="rootText" presStyleLbl="node2" presStyleIdx="1" presStyleCnt="2">
        <dgm:presLayoutVars>
          <dgm:chPref val="3"/>
        </dgm:presLayoutVars>
      </dgm:prSet>
      <dgm:spPr/>
      <dgm:t>
        <a:bodyPr/>
        <a:lstStyle/>
        <a:p>
          <a:endParaRPr lang="ru-RU"/>
        </a:p>
      </dgm:t>
    </dgm:pt>
    <dgm:pt modelId="{8977BD97-53F8-46F9-8553-65E7A35E66E6}" type="pres">
      <dgm:prSet presAssocID="{DB61D4F4-8326-4659-BE4E-5A45A4C0D980}" presName="rootConnector" presStyleLbl="node2" presStyleIdx="1" presStyleCnt="2"/>
      <dgm:spPr/>
      <dgm:t>
        <a:bodyPr/>
        <a:lstStyle/>
        <a:p>
          <a:endParaRPr lang="ru-RU"/>
        </a:p>
      </dgm:t>
    </dgm:pt>
    <dgm:pt modelId="{CC1AC9B9-0F5A-43DC-A9C3-ACD39BE2D1CB}" type="pres">
      <dgm:prSet presAssocID="{DB61D4F4-8326-4659-BE4E-5A45A4C0D980}" presName="hierChild4" presStyleCnt="0"/>
      <dgm:spPr/>
    </dgm:pt>
    <dgm:pt modelId="{ED2C9F76-F68E-445A-8BF5-994570CFBDAD}" type="pres">
      <dgm:prSet presAssocID="{DB61D4F4-8326-4659-BE4E-5A45A4C0D980}" presName="hierChild5" presStyleCnt="0"/>
      <dgm:spPr/>
    </dgm:pt>
    <dgm:pt modelId="{C3FF4BCD-0340-40A5-A43F-44C9AAD596E3}" type="pres">
      <dgm:prSet presAssocID="{E9DED515-170A-409F-B549-D99AAA3E68DC}" presName="hierChild3" presStyleCnt="0"/>
      <dgm:spPr/>
    </dgm:pt>
  </dgm:ptLst>
  <dgm:cxnLst>
    <dgm:cxn modelId="{3125CF12-BA90-4A29-A0E6-6F0505C7E0D4}" type="presOf" srcId="{C52C3742-660F-4535-9932-2024F6BC4019}" destId="{D593F452-B217-415A-A158-FBE7FBB138EE}" srcOrd="0" destOrd="0" presId="urn:microsoft.com/office/officeart/2005/8/layout/orgChart1"/>
    <dgm:cxn modelId="{87028D71-7B50-4AD6-80A2-8F1D27394582}" srcId="{E9DED515-170A-409F-B549-D99AAA3E68DC}" destId="{C52C3742-660F-4535-9932-2024F6BC4019}" srcOrd="0" destOrd="0" parTransId="{56FF244D-DD6C-469F-A005-D3B2B14F4E58}" sibTransId="{1F4D2EEB-3485-4320-BA08-E2F939114B89}"/>
    <dgm:cxn modelId="{D29ACC11-5E72-42DC-84A4-4BCDC92C7366}" type="presOf" srcId="{DB61D4F4-8326-4659-BE4E-5A45A4C0D980}" destId="{8977BD97-53F8-46F9-8553-65E7A35E66E6}" srcOrd="1" destOrd="0" presId="urn:microsoft.com/office/officeart/2005/8/layout/orgChart1"/>
    <dgm:cxn modelId="{654F9A55-5215-4BF7-B9B0-9ECEE2F75087}" type="presOf" srcId="{C52C3742-660F-4535-9932-2024F6BC4019}" destId="{C2224057-505A-4CA5-A9A3-BE2C2AFF52C2}" srcOrd="1" destOrd="0" presId="urn:microsoft.com/office/officeart/2005/8/layout/orgChart1"/>
    <dgm:cxn modelId="{EC8B081F-E1BC-480D-8CD3-8368A1E51A48}" type="presOf" srcId="{DB61D4F4-8326-4659-BE4E-5A45A4C0D980}" destId="{D4C7716E-295C-4F1C-B5FA-97AB82962FD9}" srcOrd="0" destOrd="0" presId="urn:microsoft.com/office/officeart/2005/8/layout/orgChart1"/>
    <dgm:cxn modelId="{08A25D36-B9CC-43B7-9BD7-478381D8FC52}" type="presOf" srcId="{904E502B-4A62-4991-A73A-948E2C19E1C8}" destId="{2E6BF989-BDDA-40DE-A975-D39BCBF2B9E0}" srcOrd="0" destOrd="0" presId="urn:microsoft.com/office/officeart/2005/8/layout/orgChart1"/>
    <dgm:cxn modelId="{EB2C2653-71D4-4425-AA21-1EA9E34359A1}" type="presOf" srcId="{E9DED515-170A-409F-B549-D99AAA3E68DC}" destId="{63CAA811-69BE-4CD9-8ECB-85D50385D242}" srcOrd="0" destOrd="0" presId="urn:microsoft.com/office/officeart/2005/8/layout/orgChart1"/>
    <dgm:cxn modelId="{5EDCDF84-1345-4EBB-B1CA-D2A9136A27F1}" srcId="{904E502B-4A62-4991-A73A-948E2C19E1C8}" destId="{E9DED515-170A-409F-B549-D99AAA3E68DC}" srcOrd="0" destOrd="0" parTransId="{E14C390D-65D0-4063-9180-EB2A530918F6}" sibTransId="{F2C28B20-A73E-4028-817A-FF3EA505307F}"/>
    <dgm:cxn modelId="{04E070CE-674E-4C78-B710-F14C139E9AC3}" type="presOf" srcId="{E9DED515-170A-409F-B549-D99AAA3E68DC}" destId="{83F7B9D9-783A-49D4-8B76-422E01196ACB}" srcOrd="1" destOrd="0" presId="urn:microsoft.com/office/officeart/2005/8/layout/orgChart1"/>
    <dgm:cxn modelId="{F3549FED-B0C4-4AB3-B989-10B25D48A725}" type="presOf" srcId="{56FF244D-DD6C-469F-A005-D3B2B14F4E58}" destId="{D4A4331F-E0A3-4520-A4D9-5E3878BC3759}" srcOrd="0" destOrd="0" presId="urn:microsoft.com/office/officeart/2005/8/layout/orgChart1"/>
    <dgm:cxn modelId="{32BE18C3-4444-477A-83FD-0127F7C2F0CA}" type="presOf" srcId="{3375EA04-6FCD-46A4-BD1A-2BC78DF0E49E}" destId="{1F1513AF-2944-4838-9AA3-CAF015E722E8}" srcOrd="0" destOrd="0" presId="urn:microsoft.com/office/officeart/2005/8/layout/orgChart1"/>
    <dgm:cxn modelId="{D94F59B0-9FCE-47C0-87D2-33E9AF432342}" srcId="{E9DED515-170A-409F-B549-D99AAA3E68DC}" destId="{DB61D4F4-8326-4659-BE4E-5A45A4C0D980}" srcOrd="1" destOrd="0" parTransId="{3375EA04-6FCD-46A4-BD1A-2BC78DF0E49E}" sibTransId="{D5B8FBE3-1114-4F63-8283-5BE890FF924B}"/>
    <dgm:cxn modelId="{25FBAE90-D7B0-4B09-8A11-841313F37921}" type="presParOf" srcId="{2E6BF989-BDDA-40DE-A975-D39BCBF2B9E0}" destId="{7BFA7CBE-1F63-4117-8941-7D30159C9A4B}" srcOrd="0" destOrd="0" presId="urn:microsoft.com/office/officeart/2005/8/layout/orgChart1"/>
    <dgm:cxn modelId="{6C561E4A-3643-4C01-8209-03C8FF644101}" type="presParOf" srcId="{7BFA7CBE-1F63-4117-8941-7D30159C9A4B}" destId="{C16D20BF-FD9F-4A23-A89A-C395754A8FD7}" srcOrd="0" destOrd="0" presId="urn:microsoft.com/office/officeart/2005/8/layout/orgChart1"/>
    <dgm:cxn modelId="{A7D6818F-DC14-45E0-A276-87C379947017}" type="presParOf" srcId="{C16D20BF-FD9F-4A23-A89A-C395754A8FD7}" destId="{63CAA811-69BE-4CD9-8ECB-85D50385D242}" srcOrd="0" destOrd="0" presId="urn:microsoft.com/office/officeart/2005/8/layout/orgChart1"/>
    <dgm:cxn modelId="{B9A7D37E-2694-42FD-A199-225BC16E8412}" type="presParOf" srcId="{C16D20BF-FD9F-4A23-A89A-C395754A8FD7}" destId="{83F7B9D9-783A-49D4-8B76-422E01196ACB}" srcOrd="1" destOrd="0" presId="urn:microsoft.com/office/officeart/2005/8/layout/orgChart1"/>
    <dgm:cxn modelId="{AE789FC6-5CF6-4201-9E74-A94EA881ABF7}" type="presParOf" srcId="{7BFA7CBE-1F63-4117-8941-7D30159C9A4B}" destId="{19487C4E-0E9B-4136-8C94-F641BB0075AB}" srcOrd="1" destOrd="0" presId="urn:microsoft.com/office/officeart/2005/8/layout/orgChart1"/>
    <dgm:cxn modelId="{B8F3B4CF-F84F-4EFC-91DE-3FEECB1E417C}" type="presParOf" srcId="{19487C4E-0E9B-4136-8C94-F641BB0075AB}" destId="{D4A4331F-E0A3-4520-A4D9-5E3878BC3759}" srcOrd="0" destOrd="0" presId="urn:microsoft.com/office/officeart/2005/8/layout/orgChart1"/>
    <dgm:cxn modelId="{351B6EA3-45AB-4D83-A106-636A76995B18}" type="presParOf" srcId="{19487C4E-0E9B-4136-8C94-F641BB0075AB}" destId="{76BF46FA-1F42-494E-A786-20F4E9E40BAA}" srcOrd="1" destOrd="0" presId="urn:microsoft.com/office/officeart/2005/8/layout/orgChart1"/>
    <dgm:cxn modelId="{3A754B19-5B95-4AD2-B95D-FC43C340982A}" type="presParOf" srcId="{76BF46FA-1F42-494E-A786-20F4E9E40BAA}" destId="{29B81F44-0FD7-44A2-9DCB-9FE5078E2DE6}" srcOrd="0" destOrd="0" presId="urn:microsoft.com/office/officeart/2005/8/layout/orgChart1"/>
    <dgm:cxn modelId="{EAF514AF-9E79-41CB-8EC1-60B50A1E6712}" type="presParOf" srcId="{29B81F44-0FD7-44A2-9DCB-9FE5078E2DE6}" destId="{D593F452-B217-415A-A158-FBE7FBB138EE}" srcOrd="0" destOrd="0" presId="urn:microsoft.com/office/officeart/2005/8/layout/orgChart1"/>
    <dgm:cxn modelId="{2C8F7F51-DF90-4493-BC8C-A4B0193FFD71}" type="presParOf" srcId="{29B81F44-0FD7-44A2-9DCB-9FE5078E2DE6}" destId="{C2224057-505A-4CA5-A9A3-BE2C2AFF52C2}" srcOrd="1" destOrd="0" presId="urn:microsoft.com/office/officeart/2005/8/layout/orgChart1"/>
    <dgm:cxn modelId="{2FB93F32-A9C6-4970-9805-313B0DF54C43}" type="presParOf" srcId="{76BF46FA-1F42-494E-A786-20F4E9E40BAA}" destId="{D1D3AD57-8C6B-4E8E-BBFC-8EC36804F775}" srcOrd="1" destOrd="0" presId="urn:microsoft.com/office/officeart/2005/8/layout/orgChart1"/>
    <dgm:cxn modelId="{52F97425-062B-4C0B-9375-18EBF26AC48A}" type="presParOf" srcId="{76BF46FA-1F42-494E-A786-20F4E9E40BAA}" destId="{226EF7B2-3483-4CA1-9B8F-2E9B134F3F39}" srcOrd="2" destOrd="0" presId="urn:microsoft.com/office/officeart/2005/8/layout/orgChart1"/>
    <dgm:cxn modelId="{E0E2C216-28DA-4EAA-8CAC-D1C6FA71DF73}" type="presParOf" srcId="{19487C4E-0E9B-4136-8C94-F641BB0075AB}" destId="{1F1513AF-2944-4838-9AA3-CAF015E722E8}" srcOrd="2" destOrd="0" presId="urn:microsoft.com/office/officeart/2005/8/layout/orgChart1"/>
    <dgm:cxn modelId="{EA3FA4C5-7BE2-4241-9DE7-1C5F561BD1DC}" type="presParOf" srcId="{19487C4E-0E9B-4136-8C94-F641BB0075AB}" destId="{A72AB97E-DA63-4AE9-89FD-D10CFA9202C2}" srcOrd="3" destOrd="0" presId="urn:microsoft.com/office/officeart/2005/8/layout/orgChart1"/>
    <dgm:cxn modelId="{B6117F86-BC33-4AC4-AB1F-EC4066D81FFD}" type="presParOf" srcId="{A72AB97E-DA63-4AE9-89FD-D10CFA9202C2}" destId="{CC0D2E95-FB84-4AE2-97A8-7C67994E1242}" srcOrd="0" destOrd="0" presId="urn:microsoft.com/office/officeart/2005/8/layout/orgChart1"/>
    <dgm:cxn modelId="{9632A3C3-2D0B-4B48-A751-DC93813421FD}" type="presParOf" srcId="{CC0D2E95-FB84-4AE2-97A8-7C67994E1242}" destId="{D4C7716E-295C-4F1C-B5FA-97AB82962FD9}" srcOrd="0" destOrd="0" presId="urn:microsoft.com/office/officeart/2005/8/layout/orgChart1"/>
    <dgm:cxn modelId="{1776D7C8-3067-4DB8-A4D0-9D89D0FC55FF}" type="presParOf" srcId="{CC0D2E95-FB84-4AE2-97A8-7C67994E1242}" destId="{8977BD97-53F8-46F9-8553-65E7A35E66E6}" srcOrd="1" destOrd="0" presId="urn:microsoft.com/office/officeart/2005/8/layout/orgChart1"/>
    <dgm:cxn modelId="{1DA9E9DC-AD9E-41B7-B8FB-5F6776C4A75B}" type="presParOf" srcId="{A72AB97E-DA63-4AE9-89FD-D10CFA9202C2}" destId="{CC1AC9B9-0F5A-43DC-A9C3-ACD39BE2D1CB}" srcOrd="1" destOrd="0" presId="urn:microsoft.com/office/officeart/2005/8/layout/orgChart1"/>
    <dgm:cxn modelId="{A3FE356B-4C83-4499-8E4E-12101BBD8754}" type="presParOf" srcId="{A72AB97E-DA63-4AE9-89FD-D10CFA9202C2}" destId="{ED2C9F76-F68E-445A-8BF5-994570CFBDAD}" srcOrd="2" destOrd="0" presId="urn:microsoft.com/office/officeart/2005/8/layout/orgChart1"/>
    <dgm:cxn modelId="{0763272A-A258-4EB3-BF47-590518F9F044}" type="presParOf" srcId="{7BFA7CBE-1F63-4117-8941-7D30159C9A4B}" destId="{C3FF4BCD-0340-40A5-A43F-44C9AAD596E3}"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1E128E-A610-4290-9791-2FBA581BA673}">
      <dsp:nvSpPr>
        <dsp:cNvPr id="0" name=""/>
        <dsp:cNvSpPr/>
      </dsp:nvSpPr>
      <dsp:spPr>
        <a:xfrm rot="5400000">
          <a:off x="3952396" y="-214258"/>
          <a:ext cx="2156217" cy="3123789"/>
        </a:xfrm>
        <a:prstGeom prst="round2SameRect">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91440" tIns="45720" rIns="91440" bIns="45720" numCol="1" spcCol="1270" anchor="ctr" anchorCtr="0">
          <a:noAutofit/>
        </a:bodyPr>
        <a:lstStyle/>
        <a:p>
          <a:pPr marL="228600" lvl="1" indent="-228600" algn="l" defTabSz="1066800" rtl="0">
            <a:lnSpc>
              <a:spcPct val="90000"/>
            </a:lnSpc>
            <a:spcBef>
              <a:spcPct val="0"/>
            </a:spcBef>
            <a:spcAft>
              <a:spcPct val="15000"/>
            </a:spcAft>
            <a:buChar char="••"/>
          </a:pPr>
          <a:r>
            <a:rPr lang="en" sz="2400" kern="1200" dirty="0" err="1"/>
            <a:t>immunostimulating </a:t>
          </a:r>
          <a:r>
            <a:rPr lang="en" sz="2400" kern="1200" dirty="0"/>
            <a:t>,</a:t>
          </a:r>
          <a:endParaRPr lang="ru-RU" sz="2400" kern="1200" dirty="0"/>
        </a:p>
        <a:p>
          <a:pPr marL="228600" lvl="1" indent="-228600" algn="l" defTabSz="1066800" rtl="0">
            <a:lnSpc>
              <a:spcPct val="90000"/>
            </a:lnSpc>
            <a:spcBef>
              <a:spcPct val="0"/>
            </a:spcBef>
            <a:spcAft>
              <a:spcPct val="15000"/>
            </a:spcAft>
            <a:buChar char="••"/>
          </a:pPr>
          <a:r>
            <a:rPr lang="en" sz="2400" kern="1200" dirty="0"/>
            <a:t>informative,</a:t>
          </a:r>
          <a:endParaRPr lang="ru-RU" sz="2400" kern="1200" dirty="0"/>
        </a:p>
        <a:p>
          <a:pPr marL="228600" lvl="1" indent="-228600" algn="l" defTabSz="1066800" rtl="0">
            <a:lnSpc>
              <a:spcPct val="90000"/>
            </a:lnSpc>
            <a:spcBef>
              <a:spcPct val="0"/>
            </a:spcBef>
            <a:spcAft>
              <a:spcPct val="15000"/>
            </a:spcAft>
            <a:buChar char="••"/>
          </a:pPr>
          <a:r>
            <a:rPr lang="en" sz="2400" kern="1200" dirty="0" err="1"/>
            <a:t>catalyzing </a:t>
          </a:r>
          <a:r>
            <a:rPr lang="en" sz="2400" kern="1200" dirty="0"/>
            <a:t>,</a:t>
          </a:r>
          <a:endParaRPr lang="ru-RU" sz="2400" kern="1200" dirty="0"/>
        </a:p>
        <a:p>
          <a:pPr marL="228600" lvl="1" indent="-228600" algn="l" defTabSz="1066800" rtl="0">
            <a:lnSpc>
              <a:spcPct val="90000"/>
            </a:lnSpc>
            <a:spcBef>
              <a:spcPct val="0"/>
            </a:spcBef>
            <a:spcAft>
              <a:spcPct val="15000"/>
            </a:spcAft>
            <a:buChar char="••"/>
          </a:pPr>
          <a:r>
            <a:rPr lang="en" sz="2400" kern="1200" dirty="0"/>
            <a:t>energetic.</a:t>
          </a:r>
          <a:endParaRPr lang="ru-RU" sz="2400" kern="1200" dirty="0"/>
        </a:p>
      </dsp:txBody>
      <dsp:txXfrm rot="-5400000">
        <a:off x="3468610" y="374786"/>
        <a:ext cx="3018531" cy="1945701"/>
      </dsp:txXfrm>
    </dsp:sp>
    <dsp:sp modelId="{9B99E9D7-6787-4ED2-9D08-2F5455469EAE}">
      <dsp:nvSpPr>
        <dsp:cNvPr id="0" name=""/>
        <dsp:cNvSpPr/>
      </dsp:nvSpPr>
      <dsp:spPr>
        <a:xfrm>
          <a:off x="1350" y="0"/>
          <a:ext cx="3467259" cy="2695272"/>
        </a:xfrm>
        <a:prstGeom prst="roundRect">
          <a:avLst/>
        </a:prstGeom>
        <a:gradFill rotWithShape="1">
          <a:gsLst>
            <a:gs pos="0">
              <a:schemeClr val="accent1">
                <a:tint val="65000"/>
                <a:shade val="92000"/>
                <a:satMod val="130000"/>
              </a:schemeClr>
            </a:gs>
            <a:gs pos="45000">
              <a:schemeClr val="accent1">
                <a:tint val="60000"/>
                <a:shade val="99000"/>
                <a:satMod val="120000"/>
              </a:schemeClr>
            </a:gs>
            <a:gs pos="100000">
              <a:schemeClr val="accent1">
                <a:tint val="55000"/>
                <a:satMod val="140000"/>
              </a:schemeClr>
            </a:gs>
          </a:gsLst>
          <a:path path="circle">
            <a:fillToRect l="100000" t="100000" r="100000" b="100000"/>
          </a:path>
        </a:gradFill>
        <a:ln w="127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80010" tIns="40005" rIns="80010" bIns="40005" numCol="1" spcCol="1270" anchor="ctr" anchorCtr="0">
          <a:noAutofit/>
        </a:bodyPr>
        <a:lstStyle/>
        <a:p>
          <a:pPr lvl="0" algn="ctr" defTabSz="933450" rtl="0">
            <a:lnSpc>
              <a:spcPct val="90000"/>
            </a:lnSpc>
            <a:spcBef>
              <a:spcPct val="0"/>
            </a:spcBef>
            <a:spcAft>
              <a:spcPct val="35000"/>
            </a:spcAft>
          </a:pPr>
          <a:r>
            <a:rPr lang="en" sz="2100" b="1" i="1" kern="1200" dirty="0"/>
            <a:t>Potentiation </a:t>
          </a:r>
          <a:r>
            <a:rPr lang="en" sz="2100" kern="1200" dirty="0"/>
            <a:t>itself (sequential dissolution and </a:t>
          </a:r>
          <a:r>
            <a:rPr lang="en" sz="2100" kern="1200" dirty="0" err="1"/>
            <a:t>dynamization </a:t>
          </a:r>
          <a:r>
            <a:rPr lang="en" sz="2100" kern="1200" dirty="0"/>
            <a:t>) determines the mechanism of action of homeopathic medicines, which at the present stage is represented by 4 directions:</a:t>
          </a:r>
          <a:endParaRPr lang="ru-RU" sz="2100" kern="1200" dirty="0"/>
        </a:p>
      </dsp:txBody>
      <dsp:txXfrm>
        <a:off x="132922" y="131572"/>
        <a:ext cx="3204115" cy="24321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D2D26F-7A64-4A6E-A3B4-065A4DE44D52}">
      <dsp:nvSpPr>
        <dsp:cNvPr id="0" name=""/>
        <dsp:cNvSpPr/>
      </dsp:nvSpPr>
      <dsp:spPr>
        <a:xfrm>
          <a:off x="838769" y="0"/>
          <a:ext cx="9506053" cy="341714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89F131-AAA9-4E2D-AA59-BC32C161B847}">
      <dsp:nvSpPr>
        <dsp:cNvPr id="0" name=""/>
        <dsp:cNvSpPr/>
      </dsp:nvSpPr>
      <dsp:spPr>
        <a:xfrm>
          <a:off x="378975" y="1025143"/>
          <a:ext cx="3355077" cy="1366858"/>
        </a:xfrm>
        <a:prstGeom prst="roundRect">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 sz="2400" kern="1200" dirty="0"/>
            <a:t>1) </a:t>
          </a:r>
          <a:r>
            <a:rPr lang="de-DE" sz="2400" kern="1200" dirty="0"/>
            <a:t>P</a:t>
          </a:r>
          <a:r>
            <a:rPr lang="en" sz="2400" kern="1200" dirty="0"/>
            <a:t>reparation their source homeopathic drugs ( Fita or Q);</a:t>
          </a:r>
          <a:endParaRPr lang="ru-RU" sz="2400" kern="1200" dirty="0"/>
        </a:p>
      </dsp:txBody>
      <dsp:txXfrm>
        <a:off x="445700" y="1091868"/>
        <a:ext cx="3221627" cy="1233408"/>
      </dsp:txXfrm>
    </dsp:sp>
    <dsp:sp modelId="{B1BE296D-33D9-41EB-99DD-B355EF28E44F}">
      <dsp:nvSpPr>
        <dsp:cNvPr id="0" name=""/>
        <dsp:cNvSpPr/>
      </dsp:nvSpPr>
      <dsp:spPr>
        <a:xfrm>
          <a:off x="3914257" y="1025143"/>
          <a:ext cx="3355077" cy="1366858"/>
        </a:xfrm>
        <a:prstGeom prst="roundRect">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 sz="2400" kern="1200" dirty="0"/>
            <a:t>2) </a:t>
          </a:r>
          <a:r>
            <a:rPr lang="en" sz="2400" kern="1200" dirty="0" err="1"/>
            <a:t>potentiation</a:t>
          </a:r>
          <a:r>
            <a:rPr lang="en" sz="2400" kern="1200" dirty="0"/>
            <a:t> </a:t>
          </a:r>
          <a:r>
            <a:rPr lang="en" sz="2400" kern="1200" dirty="0" err="1"/>
            <a:t>Fit </a:t>
          </a:r>
          <a:r>
            <a:rPr lang="en" sz="2400" kern="1200" dirty="0"/>
            <a:t>;</a:t>
          </a:r>
          <a:endParaRPr lang="ru-RU" sz="2400" kern="1200" dirty="0"/>
        </a:p>
      </dsp:txBody>
      <dsp:txXfrm>
        <a:off x="3980982" y="1091868"/>
        <a:ext cx="3221627" cy="1233408"/>
      </dsp:txXfrm>
    </dsp:sp>
    <dsp:sp modelId="{41D4FA8F-B146-404C-9511-57995A5553C4}">
      <dsp:nvSpPr>
        <dsp:cNvPr id="0" name=""/>
        <dsp:cNvSpPr/>
      </dsp:nvSpPr>
      <dsp:spPr>
        <a:xfrm>
          <a:off x="7449539" y="1025143"/>
          <a:ext cx="3355077" cy="1366858"/>
        </a:xfrm>
        <a:prstGeom prst="roundRect">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 sz="2400" kern="1200" dirty="0"/>
            <a:t>3) preparation of a dosage form of potency.</a:t>
          </a:r>
          <a:endParaRPr lang="ru-RU" sz="2400" kern="1200" dirty="0"/>
        </a:p>
      </dsp:txBody>
      <dsp:txXfrm>
        <a:off x="7516264" y="1091868"/>
        <a:ext cx="3221627" cy="12334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1513AF-2944-4838-9AA3-CAF015E722E8}">
      <dsp:nvSpPr>
        <dsp:cNvPr id="0" name=""/>
        <dsp:cNvSpPr/>
      </dsp:nvSpPr>
      <dsp:spPr>
        <a:xfrm>
          <a:off x="5029199" y="797512"/>
          <a:ext cx="2748502" cy="954025"/>
        </a:xfrm>
        <a:custGeom>
          <a:avLst/>
          <a:gdLst/>
          <a:ahLst/>
          <a:cxnLst/>
          <a:rect l="0" t="0" r="0" b="0"/>
          <a:pathLst>
            <a:path>
              <a:moveTo>
                <a:pt x="0" y="0"/>
              </a:moveTo>
              <a:lnTo>
                <a:pt x="0" y="477012"/>
              </a:lnTo>
              <a:lnTo>
                <a:pt x="2748502" y="477012"/>
              </a:lnTo>
              <a:lnTo>
                <a:pt x="2748502" y="954025"/>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A4331F-E0A3-4520-A4D9-5E3878BC3759}">
      <dsp:nvSpPr>
        <dsp:cNvPr id="0" name=""/>
        <dsp:cNvSpPr/>
      </dsp:nvSpPr>
      <dsp:spPr>
        <a:xfrm>
          <a:off x="2280697" y="797512"/>
          <a:ext cx="2748502" cy="954025"/>
        </a:xfrm>
        <a:custGeom>
          <a:avLst/>
          <a:gdLst/>
          <a:ahLst/>
          <a:cxnLst/>
          <a:rect l="0" t="0" r="0" b="0"/>
          <a:pathLst>
            <a:path>
              <a:moveTo>
                <a:pt x="2748502" y="0"/>
              </a:moveTo>
              <a:lnTo>
                <a:pt x="2748502" y="477012"/>
              </a:lnTo>
              <a:lnTo>
                <a:pt x="0" y="477012"/>
              </a:lnTo>
              <a:lnTo>
                <a:pt x="0" y="954025"/>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3CAA811-69BE-4CD9-8ECB-85D50385D242}">
      <dsp:nvSpPr>
        <dsp:cNvPr id="0" name=""/>
        <dsp:cNvSpPr/>
      </dsp:nvSpPr>
      <dsp:spPr>
        <a:xfrm>
          <a:off x="1082396" y="333"/>
          <a:ext cx="7893606" cy="797179"/>
        </a:xfrm>
        <a:prstGeom prst="rect">
          <a:avLst/>
        </a:prstGeom>
        <a:gradFill rotWithShape="1">
          <a:gsLst>
            <a:gs pos="0">
              <a:schemeClr val="accent1">
                <a:tint val="65000"/>
                <a:shade val="92000"/>
                <a:satMod val="130000"/>
              </a:schemeClr>
            </a:gs>
            <a:gs pos="45000">
              <a:schemeClr val="accent1">
                <a:tint val="60000"/>
                <a:shade val="99000"/>
                <a:satMod val="120000"/>
              </a:schemeClr>
            </a:gs>
            <a:gs pos="100000">
              <a:schemeClr val="accent1">
                <a:tint val="55000"/>
                <a:satMod val="140000"/>
              </a:schemeClr>
            </a:gs>
          </a:gsLst>
          <a:path path="circle">
            <a:fillToRect l="100000" t="100000" r="100000" b="100000"/>
          </a:path>
        </a:gradFill>
        <a:ln w="127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en" sz="2600" kern="1200" dirty="0"/>
            <a:t>In homeopathy, two methods are used to determine the degree of dissolution of drugs:</a:t>
          </a:r>
          <a:endParaRPr lang="ru-RU" sz="2600" kern="1200" dirty="0"/>
        </a:p>
      </dsp:txBody>
      <dsp:txXfrm>
        <a:off x="1082396" y="333"/>
        <a:ext cx="7893606" cy="797179"/>
      </dsp:txXfrm>
    </dsp:sp>
    <dsp:sp modelId="{D593F452-B217-415A-A158-FBE7FBB138EE}">
      <dsp:nvSpPr>
        <dsp:cNvPr id="0" name=""/>
        <dsp:cNvSpPr/>
      </dsp:nvSpPr>
      <dsp:spPr>
        <a:xfrm>
          <a:off x="9208" y="1751537"/>
          <a:ext cx="4542978" cy="2271489"/>
        </a:xfrm>
        <a:prstGeom prst="rect">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en" sz="2600" kern="1200" dirty="0"/>
            <a:t> the </a:t>
          </a:r>
          <a:r>
            <a:rPr lang="en" sz="2600" b="1" u="sng" kern="1200" dirty="0"/>
            <a:t>decimal </a:t>
          </a:r>
          <a:r>
            <a:rPr lang="en" sz="2600" kern="1200" dirty="0"/>
            <a:t>(decimal) scale of dilutions is denoted by the letter D or the Roman numeral X (D1, D2, X1, X2);</a:t>
          </a:r>
          <a:endParaRPr lang="ru-RU" sz="2600" kern="1200" dirty="0"/>
        </a:p>
      </dsp:txBody>
      <dsp:txXfrm>
        <a:off x="9208" y="1751537"/>
        <a:ext cx="4542978" cy="2271489"/>
      </dsp:txXfrm>
    </dsp:sp>
    <dsp:sp modelId="{D4C7716E-295C-4F1C-B5FA-97AB82962FD9}">
      <dsp:nvSpPr>
        <dsp:cNvPr id="0" name=""/>
        <dsp:cNvSpPr/>
      </dsp:nvSpPr>
      <dsp:spPr>
        <a:xfrm>
          <a:off x="5506212" y="1751537"/>
          <a:ext cx="4542978" cy="2271489"/>
        </a:xfrm>
        <a:prstGeom prst="rect">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en" sz="2600" b="1" u="sng" kern="1200" dirty="0"/>
            <a:t>hundredth </a:t>
          </a:r>
          <a:r>
            <a:rPr lang="en" sz="2600" kern="1200" dirty="0"/>
            <a:t>( </a:t>
          </a:r>
          <a:r>
            <a:rPr lang="en" sz="2600" kern="1200" dirty="0" err="1"/>
            <a:t>centisimal </a:t>
          </a:r>
          <a:r>
            <a:rPr lang="en" sz="2600" kern="1200" dirty="0"/>
            <a:t>) scale is denoted by the letters C, CH or no letters at all - only the Arabic numeral, which corresponds to the dissolution number (C1, CH1, or 1).</a:t>
          </a:r>
          <a:endParaRPr lang="ru-RU" sz="2600" kern="1200" dirty="0"/>
        </a:p>
      </dsp:txBody>
      <dsp:txXfrm>
        <a:off x="5506212" y="1751537"/>
        <a:ext cx="4542978" cy="227148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a:t>Образец заголовка</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9009AC5-9E6D-44F7-8E51-6ABE6D583673}"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8B67CE3-F346-4471-B8F3-3C56E0C9E9FF}" type="slidenum">
              <a:rPr lang="uk-UA" smtClean="0"/>
              <a:t>‹#›</a:t>
            </a:fld>
            <a:endParaRPr lang="uk-U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0787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9009AC5-9E6D-44F7-8E51-6ABE6D583673}"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8B67CE3-F346-4471-B8F3-3C56E0C9E9FF}" type="slidenum">
              <a:rPr lang="uk-UA" smtClean="0"/>
              <a:t>‹#›</a:t>
            </a:fld>
            <a:endParaRPr lang="uk-UA"/>
          </a:p>
        </p:txBody>
      </p:sp>
    </p:spTree>
    <p:extLst>
      <p:ext uri="{BB962C8B-B14F-4D97-AF65-F5344CB8AC3E}">
        <p14:creationId xmlns:p14="http://schemas.microsoft.com/office/powerpoint/2010/main" val="1877245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9009AC5-9E6D-44F7-8E51-6ABE6D583673}"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8B67CE3-F346-4471-B8F3-3C56E0C9E9FF}" type="slidenum">
              <a:rPr lang="uk-UA" smtClean="0"/>
              <a:t>‹#›</a:t>
            </a:fld>
            <a:endParaRPr lang="uk-U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6498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9009AC5-9E6D-44F7-8E51-6ABE6D583673}" type="datetimeFigureOut">
              <a:rPr lang="uk-UA" smtClean="0"/>
              <a:t>27.02.2024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8B67CE3-F346-4471-B8F3-3C56E0C9E9FF}" type="slidenum">
              <a:rPr lang="uk-UA" smtClean="0"/>
              <a:t>‹#›</a:t>
            </a:fld>
            <a:endParaRPr lang="uk-UA"/>
          </a:p>
        </p:txBody>
      </p:sp>
    </p:spTree>
    <p:extLst>
      <p:ext uri="{BB962C8B-B14F-4D97-AF65-F5344CB8AC3E}">
        <p14:creationId xmlns:p14="http://schemas.microsoft.com/office/powerpoint/2010/main" val="3001585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9009AC5-9E6D-44F7-8E51-6ABE6D583673}" type="datetimeFigureOut">
              <a:rPr lang="uk-UA" smtClean="0"/>
              <a:t>27.02.2024</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58B67CE3-F346-4471-B8F3-3C56E0C9E9FF}" type="slidenum">
              <a:rPr lang="uk-UA" smtClean="0"/>
              <a:t>‹#›</a:t>
            </a:fld>
            <a:endParaRPr lang="uk-UA"/>
          </a:p>
        </p:txBody>
      </p:sp>
    </p:spTree>
    <p:extLst>
      <p:ext uri="{BB962C8B-B14F-4D97-AF65-F5344CB8AC3E}">
        <p14:creationId xmlns:p14="http://schemas.microsoft.com/office/powerpoint/2010/main" val="2185848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9009AC5-9E6D-44F7-8E51-6ABE6D583673}" type="datetimeFigureOut">
              <a:rPr lang="uk-UA" smtClean="0"/>
              <a:t>27.02.2024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58B67CE3-F346-4471-B8F3-3C56E0C9E9FF}" type="slidenum">
              <a:rPr lang="uk-UA" smtClean="0"/>
              <a:t>‹#›</a:t>
            </a:fld>
            <a:endParaRPr lang="uk-UA"/>
          </a:p>
        </p:txBody>
      </p:sp>
    </p:spTree>
    <p:extLst>
      <p:ext uri="{BB962C8B-B14F-4D97-AF65-F5344CB8AC3E}">
        <p14:creationId xmlns:p14="http://schemas.microsoft.com/office/powerpoint/2010/main" val="3859302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9009AC5-9E6D-44F7-8E51-6ABE6D583673}" type="datetimeFigureOut">
              <a:rPr lang="uk-UA" smtClean="0"/>
              <a:t>27.02.2024</a:t>
            </a:fld>
            <a:endParaRPr lang="uk-UA"/>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uk-UA"/>
          </a:p>
        </p:txBody>
      </p:sp>
      <p:sp>
        <p:nvSpPr>
          <p:cNvPr id="9" name="Slide Number Placeholder 8"/>
          <p:cNvSpPr>
            <a:spLocks noGrp="1"/>
          </p:cNvSpPr>
          <p:nvPr>
            <p:ph type="sldNum" sz="quarter" idx="12"/>
          </p:nvPr>
        </p:nvSpPr>
        <p:spPr/>
        <p:txBody>
          <a:bodyPr/>
          <a:lstStyle/>
          <a:p>
            <a:fld id="{58B67CE3-F346-4471-B8F3-3C56E0C9E9FF}" type="slidenum">
              <a:rPr lang="uk-UA" smtClean="0"/>
              <a:t>‹#›</a:t>
            </a:fld>
            <a:endParaRPr lang="uk-UA"/>
          </a:p>
        </p:txBody>
      </p:sp>
    </p:spTree>
    <p:extLst>
      <p:ext uri="{BB962C8B-B14F-4D97-AF65-F5344CB8AC3E}">
        <p14:creationId xmlns:p14="http://schemas.microsoft.com/office/powerpoint/2010/main" val="1826147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9009AC5-9E6D-44F7-8E51-6ABE6D583673}" type="datetimeFigureOut">
              <a:rPr lang="uk-UA" smtClean="0"/>
              <a:t>27.02.2024</a:t>
            </a:fld>
            <a:endParaRPr lang="uk-U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uk-UA"/>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8B67CE3-F346-4471-B8F3-3C56E0C9E9FF}" type="slidenum">
              <a:rPr lang="uk-UA" smtClean="0"/>
              <a:t>‹#›</a:t>
            </a:fld>
            <a:endParaRPr lang="uk-UA"/>
          </a:p>
        </p:txBody>
      </p:sp>
    </p:spTree>
    <p:extLst>
      <p:ext uri="{BB962C8B-B14F-4D97-AF65-F5344CB8AC3E}">
        <p14:creationId xmlns:p14="http://schemas.microsoft.com/office/powerpoint/2010/main" val="1920664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9009AC5-9E6D-44F7-8E51-6ABE6D583673}" type="datetimeFigureOut">
              <a:rPr lang="uk-UA" smtClean="0"/>
              <a:t>27.02.2024</a:t>
            </a:fld>
            <a:endParaRPr lang="uk-UA"/>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8B67CE3-F346-4471-B8F3-3C56E0C9E9FF}" type="slidenum">
              <a:rPr lang="uk-UA" smtClean="0"/>
              <a:t>‹#›</a:t>
            </a:fld>
            <a:endParaRPr lang="uk-UA"/>
          </a:p>
        </p:txBody>
      </p:sp>
    </p:spTree>
    <p:extLst>
      <p:ext uri="{BB962C8B-B14F-4D97-AF65-F5344CB8AC3E}">
        <p14:creationId xmlns:p14="http://schemas.microsoft.com/office/powerpoint/2010/main" val="3679483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9009AC5-9E6D-44F7-8E51-6ABE6D583673}"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8B67CE3-F346-4471-B8F3-3C56E0C9E9FF}" type="slidenum">
              <a:rPr lang="uk-UA" smtClean="0"/>
              <a:t>‹#›</a:t>
            </a:fld>
            <a:endParaRPr lang="uk-UA"/>
          </a:p>
        </p:txBody>
      </p:sp>
    </p:spTree>
    <p:extLst>
      <p:ext uri="{BB962C8B-B14F-4D97-AF65-F5344CB8AC3E}">
        <p14:creationId xmlns:p14="http://schemas.microsoft.com/office/powerpoint/2010/main" val="3094479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9009AC5-9E6D-44F7-8E51-6ABE6D583673}"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8B67CE3-F346-4471-B8F3-3C56E0C9E9FF}" type="slidenum">
              <a:rPr lang="uk-UA" smtClean="0"/>
              <a:t>‹#›</a:t>
            </a:fld>
            <a:endParaRPr lang="uk-UA"/>
          </a:p>
        </p:txBody>
      </p:sp>
    </p:spTree>
    <p:extLst>
      <p:ext uri="{BB962C8B-B14F-4D97-AF65-F5344CB8AC3E}">
        <p14:creationId xmlns:p14="http://schemas.microsoft.com/office/powerpoint/2010/main" val="959015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
              <a:t>Sample header</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
              <a:t>Sample text</a:t>
            </a:r>
          </a:p>
          <a:p>
            <a:pPr lvl="1"/>
            <a:r>
              <a:rPr lang="en"/>
              <a:t>The second level</a:t>
            </a:r>
          </a:p>
          <a:p>
            <a:pPr lvl="2"/>
            <a:r>
              <a:rPr lang="en"/>
              <a:t>The third level</a:t>
            </a:r>
          </a:p>
          <a:p>
            <a:pPr lvl="3"/>
            <a:r>
              <a:rPr lang="en"/>
              <a:t>The fourth level</a:t>
            </a:r>
          </a:p>
          <a:p>
            <a:pPr lvl="4"/>
            <a:r>
              <a:rPr lang="en"/>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9009AC5-9E6D-44F7-8E51-6ABE6D583673}" type="datetimeFigureOut">
              <a:rPr lang="uk-UA" smtClean="0"/>
              <a:t>27.02.2024</a:t>
            </a:fld>
            <a:endParaRPr lang="uk-UA"/>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uk-UA"/>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8B67CE3-F346-4471-B8F3-3C56E0C9E9FF}" type="slidenum">
              <a:rPr lang="uk-UA" smtClean="0"/>
              <a:t>‹#›</a:t>
            </a:fld>
            <a:endParaRPr lang="uk-UA"/>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0142438"/>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Гомеопатия и медицина. Врач должен знать все способы улучшения здоровья |  Здоровая жизнь | Здоровье | Аргументы и Факты"/>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050303" y="290285"/>
            <a:ext cx="8097574" cy="116955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 sz="2200" b="1" dirty="0">
                <a:solidFill>
                  <a:schemeClr val="tx2">
                    <a:lumMod val="10000"/>
                  </a:schemeClr>
                </a:solidFill>
              </a:rPr>
              <a:t>ODESSA NATIONAL MEDICAL UNIVERSITY</a:t>
            </a:r>
          </a:p>
          <a:p>
            <a:pPr algn="ctr"/>
            <a:r>
              <a:rPr lang="en-US" sz="2400" cap="all">
                <a:solidFill>
                  <a:schemeClr val="accent1">
                    <a:lumMod val="50000"/>
                  </a:schemeClr>
                </a:solidFill>
              </a:rPr>
              <a:t>DEPARTMENT OF PHARMACEUTICAL CHEMISTRY AND DRUGs TECHNOLOGY</a:t>
            </a:r>
            <a:endParaRPr lang="ru-RU" sz="2400" cap="all" dirty="0">
              <a:solidFill>
                <a:schemeClr val="accent1">
                  <a:lumMod val="50000"/>
                </a:schemeClr>
              </a:solidFill>
            </a:endParaRPr>
          </a:p>
        </p:txBody>
      </p:sp>
      <p:pic>
        <p:nvPicPr>
          <p:cNvPr id="6" name="Picture 2" descr="https://onmedu.edu.ua/wp-content/themes/medun/img/logos/logo-defaul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1906" y="88176"/>
            <a:ext cx="1485900" cy="1943101"/>
          </a:xfrm>
          <a:prstGeom prst="rect">
            <a:avLst/>
          </a:prstGeom>
          <a:noFill/>
          <a:extLst>
            <a:ext uri="{909E8E84-426E-40DD-AFC4-6F175D3DCCD1}">
              <a14:hiddenFill xmlns:a14="http://schemas.microsoft.com/office/drawing/2010/main">
                <a:solidFill>
                  <a:srgbClr val="FFFFFF"/>
                </a:solidFill>
              </a14:hiddenFill>
            </a:ext>
          </a:extLst>
        </p:spPr>
      </p:pic>
      <p:sp>
        <p:nvSpPr>
          <p:cNvPr id="8" name="Заголовок 1"/>
          <p:cNvSpPr txBox="1">
            <a:spLocks/>
          </p:cNvSpPr>
          <p:nvPr/>
        </p:nvSpPr>
        <p:spPr>
          <a:xfrm>
            <a:off x="1641390" y="1889090"/>
            <a:ext cx="8915399" cy="1671934"/>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Autofit/>
          </a:bodyPr>
          <a:lstStyle>
            <a:lvl1pPr algn="l" defTabSz="457200" rtl="0" eaLnBrk="1" latinLnBrk="0" hangingPunct="1">
              <a:spcBef>
                <a:spcPct val="0"/>
              </a:spcBef>
              <a:buNone/>
              <a:defRPr sz="5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r>
              <a:rPr lang="en" b="1" dirty="0"/>
              <a:t>Potentiation</a:t>
            </a:r>
            <a:r>
              <a:rPr lang="uk-UA" b="1" dirty="0"/>
              <a:t> </a:t>
            </a:r>
            <a:r>
              <a:rPr lang="en-US" b="1" dirty="0"/>
              <a:t>of</a:t>
            </a:r>
            <a:r>
              <a:rPr lang="en" b="1" dirty="0"/>
              <a:t> homeopathic mother tincture</a:t>
            </a:r>
            <a:endParaRPr lang="uk-UA" sz="4000" b="1" dirty="0"/>
          </a:p>
        </p:txBody>
      </p:sp>
      <p:sp>
        <p:nvSpPr>
          <p:cNvPr id="10" name="TextBox 9"/>
          <p:cNvSpPr txBox="1"/>
          <p:nvPr/>
        </p:nvSpPr>
        <p:spPr>
          <a:xfrm>
            <a:off x="7231883" y="4480618"/>
            <a:ext cx="3136007" cy="7078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r"/>
            <a:r>
              <a:rPr lang="en" altLang="ru-RU" sz="2000" b="1" dirty="0">
                <a:solidFill>
                  <a:schemeClr val="tx2">
                    <a:lumMod val="10000"/>
                  </a:schemeClr>
                </a:solidFill>
              </a:rPr>
              <a:t>Presentation prepared </a:t>
            </a:r>
            <a:r>
              <a:rPr lang="en" altLang="ru-RU" sz="2000" b="1" dirty="0" smtClean="0">
                <a:solidFill>
                  <a:schemeClr val="tx2">
                    <a:lumMod val="10000"/>
                  </a:schemeClr>
                </a:solidFill>
              </a:rPr>
              <a:t>by :</a:t>
            </a:r>
            <a:endParaRPr lang="en" sz="2000" dirty="0" smtClean="0">
              <a:solidFill>
                <a:schemeClr val="tx2">
                  <a:lumMod val="10000"/>
                </a:schemeClr>
              </a:solidFill>
            </a:endParaRPr>
          </a:p>
          <a:p>
            <a:pPr algn="r"/>
            <a:r>
              <a:rPr lang="en" sz="2000" dirty="0" smtClean="0">
                <a:solidFill>
                  <a:schemeClr val="tx2">
                    <a:lumMod val="10000"/>
                  </a:schemeClr>
                </a:solidFill>
              </a:rPr>
              <a:t>Assoc </a:t>
            </a:r>
            <a:r>
              <a:rPr lang="en" sz="2000" dirty="0">
                <a:solidFill>
                  <a:schemeClr val="tx2">
                    <a:lumMod val="10000"/>
                  </a:schemeClr>
                </a:solidFill>
              </a:rPr>
              <a:t>. Fizor </a:t>
            </a:r>
            <a:r>
              <a:rPr lang="en" sz="2000" dirty="0" smtClean="0">
                <a:solidFill>
                  <a:schemeClr val="tx2">
                    <a:lumMod val="10000"/>
                  </a:schemeClr>
                </a:solidFill>
              </a:rPr>
              <a:t>N.S.</a:t>
            </a:r>
            <a:endParaRPr lang="en" sz="2000" dirty="0">
              <a:solidFill>
                <a:schemeClr val="tx2">
                  <a:lumMod val="10000"/>
                </a:schemeClr>
              </a:solidFill>
            </a:endParaRPr>
          </a:p>
        </p:txBody>
      </p:sp>
    </p:spTree>
    <p:extLst>
      <p:ext uri="{BB962C8B-B14F-4D97-AF65-F5344CB8AC3E}">
        <p14:creationId xmlns:p14="http://schemas.microsoft.com/office/powerpoint/2010/main" val="2646767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79" y="140678"/>
            <a:ext cx="10058400" cy="722476"/>
          </a:xfrm>
        </p:spPr>
        <p:txBody>
          <a:bodyPr/>
          <a:lstStyle/>
          <a:p>
            <a:pPr algn="ctr"/>
            <a:r>
              <a:rPr lang="en" b="1" i="1" dirty="0">
                <a:solidFill>
                  <a:schemeClr val="tx1"/>
                </a:solidFill>
              </a:rPr>
              <a:t>Plan</a:t>
            </a:r>
            <a:endParaRPr lang="uk-UA" b="1" i="1" dirty="0">
              <a:solidFill>
                <a:schemeClr val="tx1"/>
              </a:solidFill>
            </a:endParaRPr>
          </a:p>
        </p:txBody>
      </p:sp>
      <p:sp>
        <p:nvSpPr>
          <p:cNvPr id="3" name="Объект 2"/>
          <p:cNvSpPr>
            <a:spLocks noGrp="1"/>
          </p:cNvSpPr>
          <p:nvPr>
            <p:ph idx="1"/>
          </p:nvPr>
        </p:nvSpPr>
        <p:spPr>
          <a:xfrm>
            <a:off x="852098" y="742574"/>
            <a:ext cx="10408083" cy="5869241"/>
          </a:xfrm>
        </p:spPr>
        <p:style>
          <a:lnRef idx="2">
            <a:schemeClr val="accent2"/>
          </a:lnRef>
          <a:fillRef idx="1">
            <a:schemeClr val="lt1"/>
          </a:fillRef>
          <a:effectRef idx="0">
            <a:schemeClr val="accent2"/>
          </a:effectRef>
          <a:fontRef idx="minor">
            <a:schemeClr val="dk1"/>
          </a:fontRef>
        </p:style>
        <p:txBody>
          <a:bodyPr>
            <a:noAutofit/>
          </a:bodyPr>
          <a:lstStyle/>
          <a:p>
            <a:pPr algn="ctr">
              <a:lnSpc>
                <a:spcPct val="120000"/>
              </a:lnSpc>
              <a:spcBef>
                <a:spcPts val="0"/>
              </a:spcBef>
              <a:spcAft>
                <a:spcPts val="0"/>
              </a:spcAft>
            </a:pPr>
            <a:r>
              <a:rPr lang="en" dirty="0">
                <a:solidFill>
                  <a:schemeClr val="tx1"/>
                </a:solidFill>
              </a:rPr>
              <a:t>1. Sources raw materials for preparation homeopathic drugs</a:t>
            </a:r>
            <a:endParaRPr lang="ru-RU" dirty="0">
              <a:solidFill>
                <a:schemeClr val="tx1"/>
              </a:solidFill>
            </a:endParaRPr>
          </a:p>
          <a:p>
            <a:pPr algn="ctr">
              <a:lnSpc>
                <a:spcPct val="120000"/>
              </a:lnSpc>
              <a:spcBef>
                <a:spcPts val="0"/>
              </a:spcBef>
              <a:spcAft>
                <a:spcPts val="0"/>
              </a:spcAft>
            </a:pPr>
            <a:r>
              <a:rPr lang="en" dirty="0">
                <a:solidFill>
                  <a:schemeClr val="tx1"/>
                </a:solidFill>
              </a:rPr>
              <a:t>2. </a:t>
            </a:r>
            <a:r>
              <a:rPr lang="en-US" dirty="0">
                <a:solidFill>
                  <a:schemeClr val="tx1"/>
                </a:solidFill>
              </a:rPr>
              <a:t>Classification of medicines used in homeopathy.</a:t>
            </a:r>
          </a:p>
          <a:p>
            <a:pPr algn="ctr">
              <a:lnSpc>
                <a:spcPct val="120000"/>
              </a:lnSpc>
              <a:spcBef>
                <a:spcPts val="0"/>
              </a:spcBef>
              <a:spcAft>
                <a:spcPts val="0"/>
              </a:spcAft>
            </a:pPr>
            <a:r>
              <a:rPr lang="en" dirty="0">
                <a:solidFill>
                  <a:schemeClr val="tx1"/>
                </a:solidFill>
              </a:rPr>
              <a:t>3. </a:t>
            </a:r>
            <a:r>
              <a:rPr lang="de-DE" dirty="0" err="1">
                <a:solidFill>
                  <a:schemeClr val="tx1"/>
                </a:solidFill>
              </a:rPr>
              <a:t>Homeopathic</a:t>
            </a:r>
            <a:r>
              <a:rPr lang="de-DE" dirty="0">
                <a:solidFill>
                  <a:schemeClr val="tx1"/>
                </a:solidFill>
              </a:rPr>
              <a:t> </a:t>
            </a:r>
            <a:r>
              <a:rPr lang="de-DE" dirty="0" err="1">
                <a:solidFill>
                  <a:schemeClr val="tx1"/>
                </a:solidFill>
              </a:rPr>
              <a:t>dilution</a:t>
            </a:r>
            <a:r>
              <a:rPr lang="de-DE" dirty="0">
                <a:solidFill>
                  <a:schemeClr val="tx1"/>
                </a:solidFill>
              </a:rPr>
              <a:t> </a:t>
            </a:r>
          </a:p>
          <a:p>
            <a:pPr algn="ctr">
              <a:lnSpc>
                <a:spcPct val="120000"/>
              </a:lnSpc>
              <a:spcBef>
                <a:spcPts val="0"/>
              </a:spcBef>
              <a:spcAft>
                <a:spcPts val="0"/>
              </a:spcAft>
            </a:pPr>
            <a:r>
              <a:rPr lang="en" dirty="0">
                <a:solidFill>
                  <a:schemeClr val="tx1"/>
                </a:solidFill>
              </a:rPr>
              <a:t>4. </a:t>
            </a:r>
            <a:r>
              <a:rPr lang="en" dirty="0" err="1">
                <a:solidFill>
                  <a:schemeClr val="tx1"/>
                </a:solidFill>
              </a:rPr>
              <a:t>Dynamization </a:t>
            </a:r>
            <a:r>
              <a:rPr lang="en" dirty="0">
                <a:solidFill>
                  <a:schemeClr val="tx1"/>
                </a:solidFill>
              </a:rPr>
              <a:t>, </a:t>
            </a:r>
            <a:r>
              <a:rPr lang="en" dirty="0" err="1">
                <a:solidFill>
                  <a:schemeClr val="tx1"/>
                </a:solidFill>
              </a:rPr>
              <a:t>potentiation</a:t>
            </a:r>
            <a:endParaRPr lang="uk-UA" dirty="0">
              <a:solidFill>
                <a:schemeClr val="tx1"/>
              </a:solidFill>
            </a:endParaRPr>
          </a:p>
          <a:p>
            <a:pPr algn="ctr">
              <a:lnSpc>
                <a:spcPct val="120000"/>
              </a:lnSpc>
              <a:spcBef>
                <a:spcPts val="0"/>
              </a:spcBef>
              <a:spcAft>
                <a:spcPts val="0"/>
              </a:spcAft>
            </a:pPr>
            <a:r>
              <a:rPr lang="en" dirty="0">
                <a:solidFill>
                  <a:schemeClr val="tx1"/>
                </a:solidFill>
              </a:rPr>
              <a:t>5. </a:t>
            </a:r>
            <a:r>
              <a:rPr lang="en-US" dirty="0">
                <a:solidFill>
                  <a:schemeClr val="tx1"/>
                </a:solidFill>
              </a:rPr>
              <a:t>Work on the preparation of homeopathic medicines </a:t>
            </a:r>
          </a:p>
          <a:p>
            <a:pPr algn="ctr">
              <a:lnSpc>
                <a:spcPct val="120000"/>
              </a:lnSpc>
              <a:spcBef>
                <a:spcPts val="0"/>
              </a:spcBef>
              <a:spcAft>
                <a:spcPts val="0"/>
              </a:spcAft>
            </a:pPr>
            <a:r>
              <a:rPr lang="en" dirty="0">
                <a:solidFill>
                  <a:schemeClr val="tx1"/>
                </a:solidFill>
              </a:rPr>
              <a:t>6 . Methods of determining the degree of dissolution of drugs</a:t>
            </a:r>
          </a:p>
          <a:p>
            <a:pPr algn="ctr">
              <a:lnSpc>
                <a:spcPct val="120000"/>
              </a:lnSpc>
              <a:spcBef>
                <a:spcPts val="0"/>
              </a:spcBef>
              <a:spcAft>
                <a:spcPts val="0"/>
              </a:spcAft>
            </a:pPr>
            <a:r>
              <a:rPr lang="en" dirty="0">
                <a:solidFill>
                  <a:schemeClr val="tx1"/>
                </a:solidFill>
              </a:rPr>
              <a:t>7. </a:t>
            </a:r>
            <a:r>
              <a:rPr lang="en-US" dirty="0">
                <a:solidFill>
                  <a:schemeClr val="tx1"/>
                </a:solidFill>
              </a:rPr>
              <a:t>Dilution in decimal and centesimal scale</a:t>
            </a:r>
            <a:endParaRPr lang="en" dirty="0">
              <a:solidFill>
                <a:schemeClr val="tx1"/>
              </a:solidFill>
            </a:endParaRPr>
          </a:p>
          <a:p>
            <a:pPr algn="ctr">
              <a:lnSpc>
                <a:spcPct val="120000"/>
              </a:lnSpc>
              <a:spcBef>
                <a:spcPts val="0"/>
              </a:spcBef>
              <a:spcAft>
                <a:spcPts val="0"/>
              </a:spcAft>
            </a:pPr>
            <a:r>
              <a:rPr lang="en" dirty="0">
                <a:solidFill>
                  <a:schemeClr val="tx1"/>
                </a:solidFill>
              </a:rPr>
              <a:t>8. </a:t>
            </a:r>
            <a:r>
              <a:rPr lang="en-US" dirty="0">
                <a:solidFill>
                  <a:schemeClr val="tx1"/>
                </a:solidFill>
              </a:rPr>
              <a:t>Dilution </a:t>
            </a:r>
            <a:r>
              <a:rPr lang="en" dirty="0">
                <a:solidFill>
                  <a:schemeClr val="tx1"/>
                </a:solidFill>
              </a:rPr>
              <a:t>for the method - according to Korsakov</a:t>
            </a:r>
          </a:p>
          <a:p>
            <a:pPr algn="ctr">
              <a:lnSpc>
                <a:spcPct val="120000"/>
              </a:lnSpc>
              <a:spcBef>
                <a:spcPts val="0"/>
              </a:spcBef>
              <a:spcAft>
                <a:spcPts val="0"/>
              </a:spcAft>
            </a:pPr>
            <a:r>
              <a:rPr lang="en" dirty="0">
                <a:solidFill>
                  <a:schemeClr val="tx1"/>
                </a:solidFill>
              </a:rPr>
              <a:t>9. There are the following stages of potentiation</a:t>
            </a:r>
          </a:p>
          <a:p>
            <a:pPr algn="ctr">
              <a:lnSpc>
                <a:spcPct val="120000"/>
              </a:lnSpc>
              <a:spcBef>
                <a:spcPts val="0"/>
              </a:spcBef>
              <a:spcAft>
                <a:spcPts val="0"/>
              </a:spcAft>
            </a:pPr>
            <a:r>
              <a:rPr lang="en" dirty="0">
                <a:solidFill>
                  <a:schemeClr val="tx1"/>
                </a:solidFill>
              </a:rPr>
              <a:t>10. Decimal potentials</a:t>
            </a:r>
          </a:p>
          <a:p>
            <a:pPr algn="ctr">
              <a:lnSpc>
                <a:spcPct val="120000"/>
              </a:lnSpc>
              <a:spcBef>
                <a:spcPts val="0"/>
              </a:spcBef>
              <a:spcAft>
                <a:spcPts val="0"/>
              </a:spcAft>
            </a:pPr>
            <a:r>
              <a:rPr lang="en" dirty="0">
                <a:solidFill>
                  <a:schemeClr val="tx1"/>
                </a:solidFill>
              </a:rPr>
              <a:t>11. </a:t>
            </a:r>
            <a:r>
              <a:rPr lang="en" dirty="0" err="1">
                <a:solidFill>
                  <a:schemeClr val="tx1"/>
                </a:solidFill>
              </a:rPr>
              <a:t>Centisimal</a:t>
            </a:r>
            <a:r>
              <a:rPr lang="en" dirty="0">
                <a:solidFill>
                  <a:schemeClr val="tx1"/>
                </a:solidFill>
              </a:rPr>
              <a:t> potency</a:t>
            </a:r>
          </a:p>
          <a:p>
            <a:pPr algn="ctr">
              <a:lnSpc>
                <a:spcPct val="120000"/>
              </a:lnSpc>
              <a:spcBef>
                <a:spcPts val="0"/>
              </a:spcBef>
              <a:spcAft>
                <a:spcPts val="0"/>
              </a:spcAft>
            </a:pPr>
            <a:r>
              <a:rPr lang="en" dirty="0">
                <a:solidFill>
                  <a:schemeClr val="tx1"/>
                </a:solidFill>
              </a:rPr>
              <a:t>12. Potency </a:t>
            </a:r>
            <a:r>
              <a:rPr lang="en" dirty="0" err="1">
                <a:solidFill>
                  <a:schemeClr val="tx1"/>
                </a:solidFill>
              </a:rPr>
              <a:t>scale</a:t>
            </a:r>
            <a:endParaRPr lang="ru-RU" dirty="0">
              <a:solidFill>
                <a:schemeClr val="tx1"/>
              </a:solidFill>
            </a:endParaRPr>
          </a:p>
          <a:p>
            <a:pPr algn="ctr">
              <a:lnSpc>
                <a:spcPct val="120000"/>
              </a:lnSpc>
              <a:spcBef>
                <a:spcPts val="0"/>
              </a:spcBef>
              <a:spcAft>
                <a:spcPts val="0"/>
              </a:spcAft>
            </a:pPr>
            <a:r>
              <a:rPr lang="en" dirty="0">
                <a:solidFill>
                  <a:schemeClr val="tx1"/>
                </a:solidFill>
              </a:rPr>
              <a:t>13. </a:t>
            </a:r>
            <a:r>
              <a:rPr lang="en" dirty="0" err="1">
                <a:solidFill>
                  <a:schemeClr val="tx1"/>
                </a:solidFill>
              </a:rPr>
              <a:t>Doses</a:t>
            </a:r>
            <a:r>
              <a:rPr lang="en" dirty="0">
                <a:solidFill>
                  <a:schemeClr val="tx1"/>
                </a:solidFill>
              </a:rPr>
              <a:t> </a:t>
            </a:r>
            <a:r>
              <a:rPr lang="en" dirty="0" err="1">
                <a:solidFill>
                  <a:schemeClr val="tx1"/>
                </a:solidFill>
              </a:rPr>
              <a:t>drugs and their </a:t>
            </a:r>
            <a:r>
              <a:rPr lang="en" dirty="0">
                <a:solidFill>
                  <a:schemeClr val="tx1"/>
                </a:solidFill>
              </a:rPr>
              <a:t>frequency </a:t>
            </a:r>
            <a:r>
              <a:rPr lang="en" dirty="0" err="1">
                <a:solidFill>
                  <a:schemeClr val="tx1"/>
                </a:solidFill>
              </a:rPr>
              <a:t>reception </a:t>
            </a:r>
            <a:r>
              <a:rPr lang="en" dirty="0">
                <a:solidFill>
                  <a:schemeClr val="tx1"/>
                </a:solidFill>
              </a:rPr>
              <a:t>at </a:t>
            </a:r>
            <a:r>
              <a:rPr lang="en" dirty="0" err="1">
                <a:solidFill>
                  <a:schemeClr val="tx1"/>
                </a:solidFill>
              </a:rPr>
              <a:t>homeopathic</a:t>
            </a:r>
            <a:r>
              <a:rPr lang="en" dirty="0">
                <a:solidFill>
                  <a:schemeClr val="tx1"/>
                </a:solidFill>
              </a:rPr>
              <a:t> </a:t>
            </a:r>
            <a:r>
              <a:rPr lang="en" dirty="0" err="1">
                <a:solidFill>
                  <a:schemeClr val="tx1"/>
                </a:solidFill>
              </a:rPr>
              <a:t>treatment</a:t>
            </a:r>
            <a:endParaRPr lang="ru-RU" dirty="0">
              <a:solidFill>
                <a:schemeClr val="tx1"/>
              </a:solidFill>
            </a:endParaRPr>
          </a:p>
          <a:p>
            <a:pPr algn="ctr">
              <a:lnSpc>
                <a:spcPct val="120000"/>
              </a:lnSpc>
              <a:spcBef>
                <a:spcPts val="0"/>
              </a:spcBef>
              <a:spcAft>
                <a:spcPts val="0"/>
              </a:spcAft>
            </a:pPr>
            <a:r>
              <a:rPr lang="en" dirty="0">
                <a:solidFill>
                  <a:schemeClr val="tx1"/>
                </a:solidFill>
              </a:rPr>
              <a:t>14. Terminology</a:t>
            </a:r>
          </a:p>
          <a:p>
            <a:pPr algn="ctr">
              <a:lnSpc>
                <a:spcPct val="120000"/>
              </a:lnSpc>
              <a:spcBef>
                <a:spcPts val="0"/>
              </a:spcBef>
              <a:spcAft>
                <a:spcPts val="0"/>
              </a:spcAft>
            </a:pPr>
            <a:r>
              <a:rPr lang="en" dirty="0">
                <a:solidFill>
                  <a:schemeClr val="tx1"/>
                </a:solidFill>
              </a:rPr>
              <a:t>15. Questions for self-control</a:t>
            </a:r>
            <a:endParaRPr lang="uk-UA" dirty="0">
              <a:solidFill>
                <a:schemeClr val="tx1"/>
              </a:solidFill>
            </a:endParaRPr>
          </a:p>
          <a:p>
            <a:pPr algn="ctr">
              <a:lnSpc>
                <a:spcPct val="120000"/>
              </a:lnSpc>
              <a:spcBef>
                <a:spcPts val="0"/>
              </a:spcBef>
              <a:spcAft>
                <a:spcPts val="0"/>
              </a:spcAft>
            </a:pPr>
            <a:r>
              <a:rPr lang="en" dirty="0">
                <a:solidFill>
                  <a:schemeClr val="tx1"/>
                </a:solidFill>
              </a:rPr>
              <a:t>16. Tests</a:t>
            </a:r>
            <a:endParaRPr lang="ru-RU" dirty="0">
              <a:solidFill>
                <a:schemeClr val="tx1"/>
              </a:solidFill>
            </a:endParaRPr>
          </a:p>
        </p:txBody>
      </p:sp>
    </p:spTree>
    <p:extLst>
      <p:ext uri="{BB962C8B-B14F-4D97-AF65-F5344CB8AC3E}">
        <p14:creationId xmlns:p14="http://schemas.microsoft.com/office/powerpoint/2010/main" val="2021506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normAutofit/>
          </a:bodyPr>
          <a:lstStyle/>
          <a:p>
            <a:pPr algn="ctr"/>
            <a:r>
              <a:rPr lang="en" b="1" dirty="0"/>
              <a:t>1. </a:t>
            </a:r>
            <a:r>
              <a:rPr lang="en" b="1" dirty="0" err="1"/>
              <a:t>Sources</a:t>
            </a:r>
            <a:r>
              <a:rPr lang="en" b="1" dirty="0"/>
              <a:t> </a:t>
            </a:r>
            <a:r>
              <a:rPr lang="en" b="1" dirty="0" err="1"/>
              <a:t>raw materials </a:t>
            </a:r>
            <a:r>
              <a:rPr lang="en" b="1" dirty="0"/>
              <a:t>for </a:t>
            </a:r>
            <a:r>
              <a:rPr lang="en" b="1" dirty="0" err="1"/>
              <a:t>cooking</a:t>
            </a:r>
            <a:r>
              <a:rPr lang="en" b="1" dirty="0"/>
              <a:t> </a:t>
            </a:r>
            <a:r>
              <a:rPr lang="en" b="1" dirty="0" err="1"/>
              <a:t>homeopathic</a:t>
            </a:r>
            <a:r>
              <a:rPr lang="en" b="1" dirty="0"/>
              <a:t> </a:t>
            </a:r>
            <a:r>
              <a:rPr lang="en" b="1" dirty="0" err="1"/>
              <a:t>drugs</a:t>
            </a:r>
            <a:endParaRPr lang="uk-UA" b="1" dirty="0"/>
          </a:p>
        </p:txBody>
      </p:sp>
      <p:pic>
        <p:nvPicPr>
          <p:cNvPr id="5" name="Місце для вмісту 3"/>
          <p:cNvPicPr>
            <a:picLocks noChangeAspect="1"/>
          </p:cNvPicPr>
          <p:nvPr/>
        </p:nvPicPr>
        <p:blipFill>
          <a:blip r:embed="rId2"/>
          <a:stretch>
            <a:fillRect/>
          </a:stretch>
        </p:blipFill>
        <p:spPr>
          <a:xfrm>
            <a:off x="2726574" y="2014285"/>
            <a:ext cx="7067376" cy="3981962"/>
          </a:xfrm>
          <a:prstGeom prst="rect">
            <a:avLst/>
          </a:prstGeom>
        </p:spPr>
      </p:pic>
    </p:spTree>
    <p:extLst>
      <p:ext uri="{BB962C8B-B14F-4D97-AF65-F5344CB8AC3E}">
        <p14:creationId xmlns:p14="http://schemas.microsoft.com/office/powerpoint/2010/main" val="618959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91401" y="1175658"/>
            <a:ext cx="11575701" cy="4813160"/>
          </a:xfrm>
        </p:spPr>
        <p:txBody>
          <a:bodyPr>
            <a:normAutofit/>
          </a:bodyPr>
          <a:lstStyle/>
          <a:p>
            <a:pPr marL="0" indent="361950" algn="just">
              <a:buFont typeface="Arial" panose="020B0604020202020204" pitchFamily="34" charset="0"/>
              <a:buChar char="•"/>
              <a:tabLst>
                <a:tab pos="0" algn="l"/>
              </a:tabLst>
            </a:pPr>
            <a:r>
              <a:rPr lang="en" dirty="0">
                <a:solidFill>
                  <a:schemeClr val="tx1"/>
                </a:solidFill>
              </a:rPr>
              <a:t>Homeopathic remedies are prepared from basic (basic, or primary) homeopathic remedies with a certain content of medicinal substances.</a:t>
            </a:r>
            <a:endParaRPr lang="uk-UA" dirty="0">
              <a:solidFill>
                <a:schemeClr val="tx1"/>
              </a:solidFill>
            </a:endParaRPr>
          </a:p>
          <a:p>
            <a:pPr marL="0" indent="361950" algn="just">
              <a:buFont typeface="Arial" panose="020B0604020202020204" pitchFamily="34" charset="0"/>
              <a:buChar char="•"/>
              <a:tabLst>
                <a:tab pos="0" algn="l"/>
              </a:tabLst>
            </a:pPr>
            <a:r>
              <a:rPr lang="en" dirty="0">
                <a:solidFill>
                  <a:schemeClr val="tx1"/>
                </a:solidFill>
              </a:rPr>
              <a:t>According to the Homeopathic Pharmacopoeia, the main homeopathic remedies are : essences (45%); tinctures or tinctures (23%); solutions (10%); </a:t>
            </a:r>
            <a:r>
              <a:rPr lang="en" dirty="0" err="1">
                <a:solidFill>
                  <a:schemeClr val="tx1"/>
                </a:solidFill>
              </a:rPr>
              <a:t>trituration </a:t>
            </a:r>
            <a:r>
              <a:rPr lang="en" dirty="0">
                <a:solidFill>
                  <a:schemeClr val="tx1"/>
                </a:solidFill>
              </a:rPr>
              <a:t>, or powder rubbing (22%).</a:t>
            </a:r>
          </a:p>
          <a:p>
            <a:pPr marL="0" indent="361950" algn="just">
              <a:buFont typeface="Arial" panose="020B0604020202020204" pitchFamily="34" charset="0"/>
              <a:buChar char="•"/>
              <a:tabLst>
                <a:tab pos="0" algn="l"/>
              </a:tabLst>
            </a:pPr>
            <a:r>
              <a:rPr lang="en" b="1" i="1" dirty="0">
                <a:solidFill>
                  <a:schemeClr val="tx1"/>
                </a:solidFill>
              </a:rPr>
              <a:t>Essences </a:t>
            </a:r>
            <a:r>
              <a:rPr lang="en" dirty="0">
                <a:solidFill>
                  <a:schemeClr val="tx1"/>
                </a:solidFill>
              </a:rPr>
              <a:t>(homeopathic matrix tinctures): the source material is fresh juice of plants or their parts, mixed for preservation with 90% - </a:t>
            </a:r>
            <a:r>
              <a:rPr lang="en" dirty="0" err="1">
                <a:solidFill>
                  <a:schemeClr val="tx1"/>
                </a:solidFill>
              </a:rPr>
              <a:t>them</a:t>
            </a:r>
            <a:r>
              <a:rPr lang="en" dirty="0">
                <a:solidFill>
                  <a:schemeClr val="tx1"/>
                </a:solidFill>
              </a:rPr>
              <a:t> alcohol .</a:t>
            </a:r>
          </a:p>
          <a:p>
            <a:pPr marL="0" indent="361950" algn="just">
              <a:buFont typeface="Arial" panose="020B0604020202020204" pitchFamily="34" charset="0"/>
              <a:buChar char="•"/>
              <a:tabLst>
                <a:tab pos="0" algn="l"/>
              </a:tabLst>
            </a:pPr>
            <a:r>
              <a:rPr lang="en" b="1" i="1" dirty="0">
                <a:solidFill>
                  <a:schemeClr val="tx1"/>
                </a:solidFill>
              </a:rPr>
              <a:t>Tinctures: </a:t>
            </a:r>
            <a:r>
              <a:rPr lang="en" dirty="0">
                <a:solidFill>
                  <a:schemeClr val="tx1"/>
                </a:solidFill>
              </a:rPr>
              <a:t>source material - dried and ground into powder plants or fresh animal substances (bees, </a:t>
            </a:r>
            <a:r>
              <a:rPr lang="en" dirty="0" err="1">
                <a:solidFill>
                  <a:schemeClr val="tx1"/>
                </a:solidFill>
              </a:rPr>
              <a:t>ants </a:t>
            </a:r>
            <a:r>
              <a:rPr lang="en" dirty="0">
                <a:solidFill>
                  <a:schemeClr val="tx1"/>
                </a:solidFill>
              </a:rPr>
              <a:t>, </a:t>
            </a:r>
            <a:r>
              <a:rPr lang="en" dirty="0" err="1">
                <a:solidFill>
                  <a:schemeClr val="tx1"/>
                </a:solidFill>
              </a:rPr>
              <a:t>etc. </a:t>
            </a:r>
            <a:r>
              <a:rPr lang="en" dirty="0">
                <a:solidFill>
                  <a:schemeClr val="tx1"/>
                </a:solidFill>
              </a:rPr>
              <a:t>). Extracted with 90 , 60, 45% </a:t>
            </a:r>
            <a:r>
              <a:rPr lang="en" dirty="0" err="1">
                <a:solidFill>
                  <a:schemeClr val="tx1"/>
                </a:solidFill>
              </a:rPr>
              <a:t>ethanol </a:t>
            </a:r>
            <a:r>
              <a:rPr lang="en" dirty="0">
                <a:solidFill>
                  <a:schemeClr val="tx1"/>
                </a:solidFill>
              </a:rPr>
              <a:t>, depending on the type of plant by maceration ( soaking) or </a:t>
            </a:r>
            <a:r>
              <a:rPr lang="en" dirty="0" err="1">
                <a:solidFill>
                  <a:schemeClr val="tx1"/>
                </a:solidFill>
              </a:rPr>
              <a:t>percolation </a:t>
            </a:r>
            <a:r>
              <a:rPr lang="en" dirty="0">
                <a:solidFill>
                  <a:schemeClr val="tx1"/>
                </a:solidFill>
              </a:rPr>
              <a:t>.</a:t>
            </a:r>
          </a:p>
          <a:p>
            <a:pPr marL="0" indent="361950" algn="just">
              <a:buFont typeface="Arial" panose="020B0604020202020204" pitchFamily="34" charset="0"/>
              <a:buChar char="•"/>
              <a:tabLst>
                <a:tab pos="0" algn="l"/>
              </a:tabLst>
            </a:pPr>
            <a:r>
              <a:rPr lang="en" b="1" i="1" dirty="0">
                <a:solidFill>
                  <a:schemeClr val="tx1"/>
                </a:solidFill>
              </a:rPr>
              <a:t>Solutions: </a:t>
            </a:r>
            <a:r>
              <a:rPr lang="en" dirty="0">
                <a:solidFill>
                  <a:schemeClr val="tx1"/>
                </a:solidFill>
              </a:rPr>
              <a:t>the starting materials are preferably soluble salts or acids . Depending on the solubility, they are prepared in the form of aqueous or alcoholic solutions. Rubbing: source material - insoluble minerals, salts, powdered plants or their parts (roots, seeds, </a:t>
            </a:r>
            <a:r>
              <a:rPr lang="en" dirty="0" err="1">
                <a:solidFill>
                  <a:schemeClr val="tx1"/>
                </a:solidFill>
              </a:rPr>
              <a:t>etc. </a:t>
            </a:r>
            <a:r>
              <a:rPr lang="en" dirty="0">
                <a:solidFill>
                  <a:schemeClr val="tx1"/>
                </a:solidFill>
              </a:rPr>
              <a:t>). They are mixed with milk sugar and ground in a mortar for at least 1 hour.</a:t>
            </a:r>
          </a:p>
        </p:txBody>
      </p:sp>
      <p:sp>
        <p:nvSpPr>
          <p:cNvPr id="4" name="Заголовок 1"/>
          <p:cNvSpPr>
            <a:spLocks noGrp="1"/>
          </p:cNvSpPr>
          <p:nvPr>
            <p:ph type="title"/>
          </p:nvPr>
        </p:nvSpPr>
        <p:spPr>
          <a:xfrm>
            <a:off x="876216" y="135879"/>
            <a:ext cx="10058400" cy="889054"/>
          </a:xfrm>
        </p:spPr>
        <p:style>
          <a:lnRef idx="2">
            <a:schemeClr val="accent2"/>
          </a:lnRef>
          <a:fillRef idx="1">
            <a:schemeClr val="lt1"/>
          </a:fillRef>
          <a:effectRef idx="0">
            <a:schemeClr val="accent2"/>
          </a:effectRef>
          <a:fontRef idx="minor">
            <a:schemeClr val="dk1"/>
          </a:fontRef>
        </p:style>
        <p:txBody>
          <a:bodyPr>
            <a:normAutofit/>
          </a:bodyPr>
          <a:lstStyle/>
          <a:p>
            <a:pPr algn="ctr"/>
            <a:r>
              <a:rPr lang="en" sz="3200" b="1" dirty="0"/>
              <a:t>2. </a:t>
            </a:r>
            <a:r>
              <a:rPr lang="en" sz="3200" b="1" dirty="0" err="1"/>
              <a:t>Classification</a:t>
            </a:r>
            <a:r>
              <a:rPr lang="en" sz="3200" b="1" dirty="0"/>
              <a:t> </a:t>
            </a:r>
            <a:r>
              <a:rPr lang="en" sz="3200" b="1" dirty="0" err="1"/>
              <a:t>medicinal</a:t>
            </a:r>
            <a:r>
              <a:rPr lang="en" sz="3200" b="1" dirty="0"/>
              <a:t> </a:t>
            </a:r>
            <a:r>
              <a:rPr lang="en" sz="3200" b="1" dirty="0" err="1"/>
              <a:t>funds that </a:t>
            </a:r>
            <a:r>
              <a:rPr lang="en" sz="3200" b="1" dirty="0"/>
              <a:t>_ </a:t>
            </a:r>
            <a:r>
              <a:rPr lang="en" sz="3200" b="1" dirty="0" err="1"/>
              <a:t>used </a:t>
            </a:r>
            <a:r>
              <a:rPr lang="en" sz="3200" b="1" dirty="0"/>
              <a:t>in </a:t>
            </a:r>
            <a:r>
              <a:rPr lang="en" sz="3200" b="1" dirty="0" err="1"/>
              <a:t>homeopathy </a:t>
            </a:r>
            <a:r>
              <a:rPr lang="en" sz="3200" b="1" dirty="0"/>
              <a:t>.</a:t>
            </a:r>
            <a:endParaRPr lang="uk-UA" sz="3200" b="1" dirty="0"/>
          </a:p>
        </p:txBody>
      </p:sp>
    </p:spTree>
    <p:extLst>
      <p:ext uri="{BB962C8B-B14F-4D97-AF65-F5344CB8AC3E}">
        <p14:creationId xmlns:p14="http://schemas.microsoft.com/office/powerpoint/2010/main" val="1262287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325316"/>
            <a:ext cx="10058400" cy="567983"/>
          </a:xfrm>
        </p:spPr>
        <p:txBody>
          <a:bodyPr>
            <a:normAutofit fontScale="90000"/>
          </a:bodyPr>
          <a:lstStyle/>
          <a:p>
            <a:pPr algn="ctr"/>
            <a:r>
              <a:rPr lang="en" dirty="0">
                <a:solidFill>
                  <a:schemeClr val="tx1"/>
                </a:solidFill>
              </a:rPr>
              <a:t>3. </a:t>
            </a:r>
            <a:r>
              <a:rPr lang="de-DE" dirty="0" err="1">
                <a:solidFill>
                  <a:schemeClr val="tx1"/>
                </a:solidFill>
              </a:rPr>
              <a:t>Homeopathic</a:t>
            </a:r>
            <a:r>
              <a:rPr lang="de-DE" dirty="0">
                <a:solidFill>
                  <a:schemeClr val="tx1"/>
                </a:solidFill>
              </a:rPr>
              <a:t> </a:t>
            </a:r>
            <a:r>
              <a:rPr lang="de-DE" dirty="0" err="1">
                <a:solidFill>
                  <a:schemeClr val="tx1"/>
                </a:solidFill>
              </a:rPr>
              <a:t>dilution</a:t>
            </a:r>
            <a:r>
              <a:rPr lang="de-DE" dirty="0">
                <a:solidFill>
                  <a:schemeClr val="tx1"/>
                </a:solidFill>
              </a:rPr>
              <a:t> </a:t>
            </a:r>
            <a:endParaRPr lang="uk-UA" dirty="0">
              <a:solidFill>
                <a:schemeClr val="tx1"/>
              </a:solidFill>
            </a:endParaRPr>
          </a:p>
        </p:txBody>
      </p:sp>
      <p:sp>
        <p:nvSpPr>
          <p:cNvPr id="3" name="Объект 2"/>
          <p:cNvSpPr>
            <a:spLocks noGrp="1"/>
          </p:cNvSpPr>
          <p:nvPr>
            <p:ph idx="1"/>
          </p:nvPr>
        </p:nvSpPr>
        <p:spPr>
          <a:xfrm>
            <a:off x="403943" y="1004835"/>
            <a:ext cx="11523450" cy="5426110"/>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marL="0" indent="361950" algn="just">
              <a:buFont typeface="Arial" panose="020B0604020202020204" pitchFamily="34" charset="0"/>
              <a:buChar char="•"/>
            </a:pPr>
            <a:r>
              <a:rPr lang="en" dirty="0">
                <a:solidFill>
                  <a:schemeClr val="tx1"/>
                </a:solidFill>
              </a:rPr>
              <a:t>S. </a:t>
            </a:r>
            <a:r>
              <a:rPr lang="en" dirty="0" err="1">
                <a:solidFill>
                  <a:schemeClr val="tx1"/>
                </a:solidFill>
              </a:rPr>
              <a:t>Hahnemann </a:t>
            </a:r>
            <a:r>
              <a:rPr lang="en" dirty="0">
                <a:solidFill>
                  <a:schemeClr val="tx1"/>
                </a:solidFill>
              </a:rPr>
              <a:t>made another ingenious discovery - a special way of preparing medicine. S. </a:t>
            </a:r>
            <a:r>
              <a:rPr lang="en" dirty="0" err="1">
                <a:solidFill>
                  <a:schemeClr val="tx1"/>
                </a:solidFill>
              </a:rPr>
              <a:t>Hahnemann </a:t>
            </a:r>
            <a:r>
              <a:rPr lang="en" dirty="0">
                <a:solidFill>
                  <a:schemeClr val="tx1"/>
                </a:solidFill>
              </a:rPr>
              <a:t>prepared medicinal substances by successive dilutions, shaking the solution each time. As the number of dilutions increased, the content of the substance or its concentration decreased in each subsequent dilution. In process of consecutive dilutions of medicines and shakes their medical action appears and amplifies. Simple mechanical mixing of the same amount of substance and solvent and creating the same concentration, which was achieved by successive dilutions, does not cause such a therapeutic effect. </a:t>
            </a:r>
            <a:r>
              <a:rPr lang="en" dirty="0" err="1">
                <a:solidFill>
                  <a:schemeClr val="tx1"/>
                </a:solidFill>
              </a:rPr>
              <a:t>S. Hahnemann </a:t>
            </a:r>
            <a:r>
              <a:rPr lang="en" dirty="0">
                <a:solidFill>
                  <a:schemeClr val="tx1"/>
                </a:solidFill>
              </a:rPr>
              <a:t>called this method of preparation of drugs </a:t>
            </a:r>
            <a:r>
              <a:rPr lang="en" b="1" u="sng" dirty="0">
                <a:solidFill>
                  <a:schemeClr val="tx1"/>
                </a:solidFill>
              </a:rPr>
              <a:t>" </a:t>
            </a:r>
            <a:r>
              <a:rPr lang="en" b="1" u="sng" dirty="0" err="1">
                <a:solidFill>
                  <a:schemeClr val="tx1"/>
                </a:solidFill>
              </a:rPr>
              <a:t>dynamization </a:t>
            </a:r>
            <a:r>
              <a:rPr lang="en" b="1" u="sng" dirty="0">
                <a:solidFill>
                  <a:schemeClr val="tx1"/>
                </a:solidFill>
              </a:rPr>
              <a:t>" ( </a:t>
            </a:r>
            <a:r>
              <a:rPr lang="en" b="1" i="1" u="sng" dirty="0" err="1">
                <a:solidFill>
                  <a:schemeClr val="tx1"/>
                </a:solidFill>
              </a:rPr>
              <a:t>dinamis </a:t>
            </a:r>
            <a:r>
              <a:rPr lang="en" b="1" u="sng" dirty="0">
                <a:solidFill>
                  <a:schemeClr val="tx1"/>
                </a:solidFill>
              </a:rPr>
              <a:t>- strength). </a:t>
            </a:r>
            <a:r>
              <a:rPr lang="en" dirty="0">
                <a:solidFill>
                  <a:schemeClr val="tx1"/>
                </a:solidFill>
              </a:rPr>
              <a:t>The first dilutions are low, and the next - medium and high.</a:t>
            </a:r>
            <a:endParaRPr lang="ru-RU" b="1" dirty="0">
              <a:solidFill>
                <a:schemeClr val="tx1"/>
              </a:solidFill>
            </a:endParaRPr>
          </a:p>
          <a:p>
            <a:pPr marL="0" indent="361950" algn="just">
              <a:buFont typeface="Arial" panose="020B0604020202020204" pitchFamily="34" charset="0"/>
              <a:buChar char="•"/>
            </a:pPr>
            <a:r>
              <a:rPr lang="en" dirty="0">
                <a:solidFill>
                  <a:schemeClr val="tx1"/>
                </a:solidFill>
              </a:rPr>
              <a:t>The working process of preparation of such drugs was called </a:t>
            </a:r>
            <a:r>
              <a:rPr lang="en" i="1" dirty="0">
                <a:solidFill>
                  <a:schemeClr val="tx1"/>
                </a:solidFill>
              </a:rPr>
              <a:t>potentiation </a:t>
            </a:r>
            <a:r>
              <a:rPr lang="en" dirty="0">
                <a:solidFill>
                  <a:schemeClr val="tx1"/>
                </a:solidFill>
              </a:rPr>
              <a:t>, and dilution - " </a:t>
            </a:r>
            <a:r>
              <a:rPr lang="en" i="1" dirty="0">
                <a:solidFill>
                  <a:schemeClr val="tx1"/>
                </a:solidFill>
              </a:rPr>
              <a:t>potencies </a:t>
            </a:r>
            <a:r>
              <a:rPr lang="en" dirty="0">
                <a:solidFill>
                  <a:schemeClr val="tx1"/>
                </a:solidFill>
              </a:rPr>
              <a:t>".</a:t>
            </a:r>
            <a:endParaRPr lang="ru-RU" b="1" dirty="0">
              <a:solidFill>
                <a:schemeClr val="tx1"/>
              </a:solidFill>
            </a:endParaRPr>
          </a:p>
          <a:p>
            <a:pPr marL="0" indent="361950" algn="just">
              <a:buFont typeface="Arial" panose="020B0604020202020204" pitchFamily="34" charset="0"/>
              <a:buChar char="•"/>
            </a:pPr>
            <a:r>
              <a:rPr lang="en" dirty="0">
                <a:solidFill>
                  <a:schemeClr val="tx1"/>
                </a:solidFill>
              </a:rPr>
              <a:t>Under the term " </a:t>
            </a:r>
            <a:r>
              <a:rPr lang="en" b="1" u="sng" dirty="0">
                <a:solidFill>
                  <a:schemeClr val="tx1"/>
                </a:solidFill>
              </a:rPr>
              <a:t>potency" ( </a:t>
            </a:r>
            <a:r>
              <a:rPr lang="en" b="1" u="sng" dirty="0" err="1">
                <a:solidFill>
                  <a:schemeClr val="tx1"/>
                </a:solidFill>
              </a:rPr>
              <a:t>potentia </a:t>
            </a:r>
            <a:r>
              <a:rPr lang="en" b="1" u="sng" dirty="0">
                <a:solidFill>
                  <a:schemeClr val="tx1"/>
                </a:solidFill>
              </a:rPr>
              <a:t>- opportunity, ability </a:t>
            </a:r>
            <a:r>
              <a:rPr lang="en" dirty="0">
                <a:solidFill>
                  <a:schemeClr val="tx1"/>
                </a:solidFill>
              </a:rPr>
              <a:t>) S. </a:t>
            </a:r>
            <a:r>
              <a:rPr lang="en" dirty="0" err="1">
                <a:solidFill>
                  <a:schemeClr val="tx1"/>
                </a:solidFill>
              </a:rPr>
              <a:t>Hahnemann </a:t>
            </a:r>
            <a:r>
              <a:rPr lang="en" dirty="0">
                <a:solidFill>
                  <a:schemeClr val="tx1"/>
                </a:solidFill>
              </a:rPr>
              <a:t>meant "substance that promotes action." He developed the idea of " </a:t>
            </a:r>
            <a:r>
              <a:rPr lang="en" dirty="0" err="1">
                <a:solidFill>
                  <a:schemeClr val="tx1"/>
                </a:solidFill>
              </a:rPr>
              <a:t>increasing the strength </a:t>
            </a:r>
            <a:r>
              <a:rPr lang="en" dirty="0">
                <a:solidFill>
                  <a:schemeClr val="tx1"/>
                </a:solidFill>
              </a:rPr>
              <a:t>" of drugs in their </a:t>
            </a:r>
            <a:r>
              <a:rPr lang="en" dirty="0" err="1">
                <a:solidFill>
                  <a:schemeClr val="tx1"/>
                </a:solidFill>
              </a:rPr>
              <a:t>dynamization </a:t>
            </a:r>
            <a:r>
              <a:rPr lang="en" dirty="0">
                <a:solidFill>
                  <a:schemeClr val="tx1"/>
                </a:solidFill>
              </a:rPr>
              <a:t>: "Homeopathic </a:t>
            </a:r>
            <a:r>
              <a:rPr lang="en" dirty="0" err="1">
                <a:solidFill>
                  <a:schemeClr val="tx1"/>
                </a:solidFill>
              </a:rPr>
              <a:t>dynamization </a:t>
            </a:r>
            <a:r>
              <a:rPr lang="en" dirty="0">
                <a:solidFill>
                  <a:schemeClr val="tx1"/>
                </a:solidFill>
              </a:rPr>
              <a:t>- a real awakening in natural substances of medicinal properties, hidden when this substance is in the untreated state" - he wrote in 1839, ie potentiation - is the development of power or the force hidden in the original gross state of matter.</a:t>
            </a:r>
            <a:endParaRPr lang="ru-RU" b="1" dirty="0">
              <a:solidFill>
                <a:schemeClr val="tx1"/>
              </a:solidFill>
            </a:endParaRPr>
          </a:p>
          <a:p>
            <a:pPr marL="0" indent="361950" algn="just">
              <a:buFont typeface="Arial" panose="020B0604020202020204" pitchFamily="34" charset="0"/>
              <a:buChar char="•"/>
            </a:pPr>
            <a:r>
              <a:rPr lang="en" dirty="0">
                <a:solidFill>
                  <a:schemeClr val="tx1"/>
                </a:solidFill>
              </a:rPr>
              <a:t>In modern medicine, this method is used in </a:t>
            </a:r>
            <a:r>
              <a:rPr lang="en" dirty="0" err="1">
                <a:solidFill>
                  <a:schemeClr val="tx1"/>
                </a:solidFill>
              </a:rPr>
              <a:t>homeotoxicology </a:t>
            </a:r>
            <a:r>
              <a:rPr lang="en" dirty="0">
                <a:solidFill>
                  <a:schemeClr val="tx1"/>
                </a:solidFill>
              </a:rPr>
              <a:t>, </a:t>
            </a:r>
            <a:r>
              <a:rPr lang="en" dirty="0" err="1">
                <a:solidFill>
                  <a:schemeClr val="tx1"/>
                </a:solidFill>
              </a:rPr>
              <a:t>isotherapy </a:t>
            </a:r>
            <a:r>
              <a:rPr lang="en" dirty="0">
                <a:solidFill>
                  <a:schemeClr val="tx1"/>
                </a:solidFill>
              </a:rPr>
              <a:t>, anthroposophy, </a:t>
            </a:r>
            <a:r>
              <a:rPr lang="en" dirty="0" err="1">
                <a:solidFill>
                  <a:schemeClr val="tx1"/>
                </a:solidFill>
              </a:rPr>
              <a:t>sanum </a:t>
            </a:r>
            <a:r>
              <a:rPr lang="en" dirty="0">
                <a:solidFill>
                  <a:schemeClr val="tx1"/>
                </a:solidFill>
              </a:rPr>
              <a:t>therapy, in the treatment of Bach drugs, catalysts, metabolites of biochemical processes, </a:t>
            </a:r>
            <a:r>
              <a:rPr lang="en" dirty="0" err="1">
                <a:solidFill>
                  <a:schemeClr val="tx1"/>
                </a:solidFill>
              </a:rPr>
              <a:t>nosodes </a:t>
            </a:r>
            <a:r>
              <a:rPr lang="en" dirty="0">
                <a:solidFill>
                  <a:schemeClr val="tx1"/>
                </a:solidFill>
              </a:rPr>
              <a:t>and to remove the blockade of the "great protective system" with chemicals. The latter include common allopathic drugs, such as aspirin, streptomycin, adrenaline, phenobarbital and others.</a:t>
            </a:r>
            <a:endParaRPr lang="ru-RU" b="1" dirty="0">
              <a:solidFill>
                <a:schemeClr val="tx1"/>
              </a:solidFill>
            </a:endParaRPr>
          </a:p>
          <a:p>
            <a:pPr marL="0" indent="361950" algn="just">
              <a:buFont typeface="Arial" panose="020B0604020202020204" pitchFamily="34" charset="0"/>
              <a:buChar char="•"/>
            </a:pPr>
            <a:r>
              <a:rPr lang="en" dirty="0">
                <a:solidFill>
                  <a:schemeClr val="tx1"/>
                </a:solidFill>
              </a:rPr>
              <a:t>All these drugs, despite some features in clinical use, are homeopathic.</a:t>
            </a:r>
            <a:endParaRPr lang="ru-RU" b="1" dirty="0">
              <a:solidFill>
                <a:schemeClr val="tx1"/>
              </a:solidFill>
            </a:endParaRPr>
          </a:p>
        </p:txBody>
      </p:sp>
    </p:spTree>
    <p:extLst>
      <p:ext uri="{BB962C8B-B14F-4D97-AF65-F5344CB8AC3E}">
        <p14:creationId xmlns:p14="http://schemas.microsoft.com/office/powerpoint/2010/main" val="2347989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92369" y="1808704"/>
            <a:ext cx="11053187" cy="3245618"/>
          </a:xfrm>
        </p:spPr>
        <p:txBody>
          <a:bodyPr>
            <a:normAutofit/>
          </a:bodyPr>
          <a:lstStyle/>
          <a:p>
            <a:pPr marL="0" indent="361950" algn="just">
              <a:buNone/>
              <a:defRPr/>
            </a:pPr>
            <a:r>
              <a:rPr lang="en" b="1" cap="all" dirty="0">
                <a:solidFill>
                  <a:schemeClr val="tx1"/>
                </a:solidFill>
              </a:rPr>
              <a:t>Homeopathic dilution </a:t>
            </a:r>
            <a:r>
              <a:rPr lang="en" dirty="0">
                <a:solidFill>
                  <a:schemeClr val="tx1"/>
                </a:solidFill>
              </a:rPr>
              <a:t>(Latin : </a:t>
            </a:r>
            <a:r>
              <a:rPr lang="en" i="1" dirty="0">
                <a:solidFill>
                  <a:schemeClr val="tx1"/>
                </a:solidFill>
              </a:rPr>
              <a:t>solutio ( dilutio ) homeopathica </a:t>
            </a:r>
            <a:r>
              <a:rPr lang="en" cap="all" dirty="0">
                <a:solidFill>
                  <a:schemeClr val="tx1"/>
                </a:solidFill>
              </a:rPr>
              <a:t>) </a:t>
            </a:r>
            <a:r>
              <a:rPr lang="en" dirty="0">
                <a:solidFill>
                  <a:schemeClr val="tx1"/>
                </a:solidFill>
              </a:rPr>
              <a:t>is a liquid or powdered dosage form obtained from the base drugs </a:t>
            </a:r>
            <a:r>
              <a:rPr lang="en" b="1" i="1" u="sng" dirty="0">
                <a:solidFill>
                  <a:schemeClr val="tx1"/>
                </a:solidFill>
              </a:rPr>
              <a:t>by potentiation </a:t>
            </a:r>
            <a:r>
              <a:rPr lang="en" dirty="0">
                <a:solidFill>
                  <a:schemeClr val="tx1"/>
                </a:solidFill>
              </a:rPr>
              <a:t>used for the production of homeopathic preparations, creates the appropriate concentration of substances and provides optimal pharmacotherapeutic effect of drugs selected by similarity. Homeopathic breeding is divided into hundreds, decimal and LM .</a:t>
            </a:r>
            <a:endParaRPr lang="ru-RU" dirty="0">
              <a:solidFill>
                <a:schemeClr val="tx1"/>
              </a:solidFill>
            </a:endParaRPr>
          </a:p>
          <a:p>
            <a:pPr marL="0" indent="361950" algn="just"/>
            <a:r>
              <a:rPr lang="en" b="1" i="1" dirty="0">
                <a:solidFill>
                  <a:schemeClr val="tx1"/>
                </a:solidFill>
              </a:rPr>
              <a:t>Potentiation </a:t>
            </a:r>
            <a:r>
              <a:rPr lang="en" dirty="0">
                <a:solidFill>
                  <a:schemeClr val="tx1"/>
                </a:solidFill>
              </a:rPr>
              <a:t>is carried out by systematic grinding of the substance in its original form. What in homeopathy is performed by sequentially diluting it in a solvent (often in ethyl alcohol) or rubbing with milk sugar. Substances that were initially potent or toxic, by potentiation, decrease in quantity, lose their toxicity and gain healing power.</a:t>
            </a:r>
            <a:endParaRPr lang="ru-RU" dirty="0">
              <a:solidFill>
                <a:schemeClr val="tx1"/>
              </a:solidFill>
            </a:endParaRPr>
          </a:p>
          <a:p>
            <a:pPr algn="just"/>
            <a:endParaRPr lang="uk-UA" dirty="0">
              <a:solidFill>
                <a:schemeClr val="tx1"/>
              </a:solidFill>
            </a:endParaRPr>
          </a:p>
        </p:txBody>
      </p:sp>
      <p:sp>
        <p:nvSpPr>
          <p:cNvPr id="4" name="Заголовок 1"/>
          <p:cNvSpPr txBox="1">
            <a:spLocks/>
          </p:cNvSpPr>
          <p:nvPr/>
        </p:nvSpPr>
        <p:spPr>
          <a:xfrm>
            <a:off x="1107440" y="703384"/>
            <a:ext cx="10058400" cy="753627"/>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 b="1" dirty="0">
                <a:solidFill>
                  <a:schemeClr val="tx1"/>
                </a:solidFill>
              </a:rPr>
              <a:t>3 . Homeopathic </a:t>
            </a:r>
            <a:r>
              <a:rPr lang="de-DE" dirty="0" err="1">
                <a:solidFill>
                  <a:schemeClr val="tx1"/>
                </a:solidFill>
              </a:rPr>
              <a:t>dilution</a:t>
            </a:r>
            <a:r>
              <a:rPr lang="de-DE" dirty="0">
                <a:solidFill>
                  <a:schemeClr val="tx1"/>
                </a:solidFill>
              </a:rPr>
              <a:t> </a:t>
            </a:r>
            <a:endParaRPr lang="uk-UA" b="1" dirty="0">
              <a:solidFill>
                <a:schemeClr val="tx1"/>
              </a:solidFill>
            </a:endParaRPr>
          </a:p>
        </p:txBody>
      </p:sp>
    </p:spTree>
    <p:extLst>
      <p:ext uri="{BB962C8B-B14F-4D97-AF65-F5344CB8AC3E}">
        <p14:creationId xmlns:p14="http://schemas.microsoft.com/office/powerpoint/2010/main" val="525646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CEADD"/>
        </a:soli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548729" y="1807414"/>
            <a:ext cx="11338381" cy="1554809"/>
          </a:xfrm>
        </p:spPr>
        <p:style>
          <a:lnRef idx="2">
            <a:schemeClr val="accent1"/>
          </a:lnRef>
          <a:fillRef idx="1">
            <a:schemeClr val="lt1"/>
          </a:fillRef>
          <a:effectRef idx="0">
            <a:schemeClr val="accent1"/>
          </a:effectRef>
          <a:fontRef idx="minor">
            <a:schemeClr val="dk1"/>
          </a:fontRef>
        </p:style>
        <p:txBody>
          <a:bodyPr>
            <a:normAutofit/>
          </a:bodyPr>
          <a:lstStyle/>
          <a:p>
            <a:pPr algn="just"/>
            <a:r>
              <a:rPr lang="en" sz="2400" dirty="0">
                <a:solidFill>
                  <a:schemeClr val="tx1"/>
                </a:solidFill>
              </a:rPr>
              <a:t>Theoretically, the main role in the development of this force is to increase the surface area of the crushed particles of matter. With increasing surface area, the effect of the drug increases. In this case, we can say that the particles, brought to the smallest atomic state, repel each other, which leads to increased action of the substance - </a:t>
            </a:r>
            <a:r>
              <a:rPr lang="en" sz="2400" b="1" dirty="0" err="1">
                <a:solidFill>
                  <a:schemeClr val="tx1"/>
                </a:solidFill>
              </a:rPr>
              <a:t>dynamization </a:t>
            </a:r>
            <a:r>
              <a:rPr lang="en" sz="2400" dirty="0">
                <a:solidFill>
                  <a:schemeClr val="tx1"/>
                </a:solidFill>
              </a:rPr>
              <a:t>.</a:t>
            </a:r>
            <a:endParaRPr lang="ru-RU" sz="2400" dirty="0">
              <a:solidFill>
                <a:schemeClr val="tx1"/>
              </a:solidFill>
            </a:endParaRPr>
          </a:p>
        </p:txBody>
      </p:sp>
      <p:graphicFrame>
        <p:nvGraphicFramePr>
          <p:cNvPr id="5" name="Схема 4"/>
          <p:cNvGraphicFramePr/>
          <p:nvPr>
            <p:extLst>
              <p:ext uri="{D42A27DB-BD31-4B8C-83A1-F6EECF244321}">
                <p14:modId xmlns:p14="http://schemas.microsoft.com/office/powerpoint/2010/main" val="2165228869"/>
              </p:ext>
            </p:extLst>
          </p:nvPr>
        </p:nvGraphicFramePr>
        <p:xfrm>
          <a:off x="548729" y="3603928"/>
          <a:ext cx="6593751" cy="2695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4" name="Picture 2" descr="Академия"/>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59930" y="3362223"/>
            <a:ext cx="4108962" cy="2742732"/>
          </a:xfrm>
          <a:prstGeom prst="rect">
            <a:avLst/>
          </a:prstGeom>
          <a:noFill/>
          <a:extLst>
            <a:ext uri="{909E8E84-426E-40DD-AFC4-6F175D3DCCD1}">
              <a14:hiddenFill xmlns:a14="http://schemas.microsoft.com/office/drawing/2010/main">
                <a:solidFill>
                  <a:srgbClr val="FFFFFF"/>
                </a:solidFill>
              </a14:hiddenFill>
            </a:ext>
          </a:extLst>
        </p:spPr>
      </p:pic>
      <p:sp>
        <p:nvSpPr>
          <p:cNvPr id="6" name="Заголовок 5"/>
          <p:cNvSpPr>
            <a:spLocks noGrp="1"/>
          </p:cNvSpPr>
          <p:nvPr>
            <p:ph type="title"/>
          </p:nvPr>
        </p:nvSpPr>
        <p:spPr>
          <a:xfrm>
            <a:off x="1127426" y="912566"/>
            <a:ext cx="10058400" cy="653143"/>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en" b="1" i="1" dirty="0">
                <a:solidFill>
                  <a:schemeClr val="tx1"/>
                </a:solidFill>
              </a:rPr>
              <a:t>4 . </a:t>
            </a:r>
            <a:r>
              <a:rPr lang="en" b="1" i="1" dirty="0" err="1">
                <a:solidFill>
                  <a:schemeClr val="tx1"/>
                </a:solidFill>
              </a:rPr>
              <a:t>Dynamization </a:t>
            </a:r>
            <a:r>
              <a:rPr lang="en" b="1" i="1" dirty="0">
                <a:solidFill>
                  <a:schemeClr val="tx1"/>
                </a:solidFill>
              </a:rPr>
              <a:t>, </a:t>
            </a:r>
            <a:r>
              <a:rPr lang="en" b="1" i="1" dirty="0" err="1">
                <a:solidFill>
                  <a:schemeClr val="tx1"/>
                </a:solidFill>
              </a:rPr>
              <a:t>potentiation</a:t>
            </a:r>
            <a:endParaRPr lang="uk-UA" b="1" i="1" dirty="0">
              <a:solidFill>
                <a:schemeClr val="tx1"/>
              </a:solidFill>
            </a:endParaRPr>
          </a:p>
        </p:txBody>
      </p:sp>
    </p:spTree>
    <p:extLst>
      <p:ext uri="{BB962C8B-B14F-4D97-AF65-F5344CB8AC3E}">
        <p14:creationId xmlns:p14="http://schemas.microsoft.com/office/powerpoint/2010/main" val="2316721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normAutofit fontScale="90000"/>
          </a:bodyPr>
          <a:lstStyle/>
          <a:p>
            <a:pPr algn="ctr">
              <a:lnSpc>
                <a:spcPct val="120000"/>
              </a:lnSpc>
              <a:spcBef>
                <a:spcPts val="0"/>
              </a:spcBef>
              <a:spcAft>
                <a:spcPts val="0"/>
              </a:spcAft>
            </a:pPr>
            <a:r>
              <a:rPr lang="en" dirty="0">
                <a:solidFill>
                  <a:schemeClr val="tx1"/>
                </a:solidFill>
              </a:rPr>
              <a:t>5 . </a:t>
            </a:r>
            <a:r>
              <a:rPr lang="en-US" dirty="0">
                <a:solidFill>
                  <a:schemeClr val="tx1"/>
                </a:solidFill>
              </a:rPr>
              <a:t>Work on the preparation of homeopathic medicines </a:t>
            </a:r>
          </a:p>
        </p:txBody>
      </p:sp>
      <p:graphicFrame>
        <p:nvGraphicFramePr>
          <p:cNvPr id="5" name="Объект 4"/>
          <p:cNvGraphicFramePr>
            <a:graphicFrameLocks noGrp="1"/>
          </p:cNvGraphicFramePr>
          <p:nvPr>
            <p:ph idx="1"/>
            <p:extLst>
              <p:ext uri="{D42A27DB-BD31-4B8C-83A1-F6EECF244321}">
                <p14:modId xmlns:p14="http://schemas.microsoft.com/office/powerpoint/2010/main" val="3078892897"/>
              </p:ext>
            </p:extLst>
          </p:nvPr>
        </p:nvGraphicFramePr>
        <p:xfrm>
          <a:off x="683511" y="1938319"/>
          <a:ext cx="11183592" cy="34171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71029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56459"/>
            <a:ext cx="10058400" cy="1100070"/>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en" sz="4400" b="1" dirty="0">
                <a:solidFill>
                  <a:schemeClr val="tx1"/>
                </a:solidFill>
              </a:rPr>
              <a:t>6 . Methods of determining the degree of dissolution of drugs</a:t>
            </a:r>
            <a:endParaRPr lang="uk-UA" sz="4400" b="1" dirty="0">
              <a:solidFill>
                <a:schemeClr val="tx1"/>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693805223"/>
              </p:ext>
            </p:extLst>
          </p:nvPr>
        </p:nvGraphicFramePr>
        <p:xfrm>
          <a:off x="1097280" y="1845734"/>
          <a:ext cx="10058400"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82102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422" y="136503"/>
            <a:ext cx="10058400" cy="1135422"/>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en" b="1" i="1" dirty="0">
                <a:solidFill>
                  <a:schemeClr val="tx1"/>
                </a:solidFill>
              </a:rPr>
              <a:t>7 . Dilution with a decimal and hundredth scale</a:t>
            </a:r>
            <a:endParaRPr lang="uk-UA" b="1" i="1" dirty="0">
              <a:solidFill>
                <a:schemeClr val="tx1"/>
              </a:solidFill>
            </a:endParaRPr>
          </a:p>
        </p:txBody>
      </p:sp>
      <p:sp>
        <p:nvSpPr>
          <p:cNvPr id="6" name="Прямоугольник 5"/>
          <p:cNvSpPr/>
          <p:nvPr/>
        </p:nvSpPr>
        <p:spPr>
          <a:xfrm>
            <a:off x="183419" y="3534915"/>
            <a:ext cx="1173527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228600" algn="just">
              <a:spcAft>
                <a:spcPts val="0"/>
              </a:spcAft>
            </a:pPr>
            <a:r>
              <a:rPr lang="en" i="1" dirty="0">
                <a:latin typeface="Times New Roman" panose="02020603050405020304" pitchFamily="18" charset="0"/>
                <a:ea typeface="Times New Roman" panose="02020603050405020304" pitchFamily="18" charset="0"/>
                <a:cs typeface="Times New Roman" panose="02020603050405020304" pitchFamily="18" charset="0"/>
              </a:rPr>
              <a:t>These examples demonstrate the basic principle of potentiation: from each previous potency a certain part of the substance is added to the next bottle of solvent or mortar with milk sugar, vigorous movements shake 10 times or grind for 10 minutes and so continue potentiation to the required dilution.</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Прямоугольник 3"/>
          <p:cNvSpPr/>
          <p:nvPr/>
        </p:nvSpPr>
        <p:spPr>
          <a:xfrm>
            <a:off x="183419" y="1440405"/>
            <a:ext cx="5912203" cy="203132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en" dirty="0" err="1">
                <a:latin typeface="Times New Roman" panose="02020603050405020304" pitchFamily="18" charset="0"/>
                <a:ea typeface="Times New Roman" panose="02020603050405020304" pitchFamily="18" charset="0"/>
              </a:rPr>
              <a:t>Medicine</a:t>
            </a:r>
            <a:r>
              <a:rPr lang="en" dirty="0">
                <a:latin typeface="Times New Roman" panose="02020603050405020304" pitchFamily="18" charset="0"/>
                <a:ea typeface="Times New Roman" panose="02020603050405020304" pitchFamily="18" charset="0"/>
              </a:rPr>
              <a:t> </a:t>
            </a:r>
            <a:r>
              <a:rPr lang="en" b="1" i="1" u="sng" dirty="0">
                <a:latin typeface="Times New Roman" panose="02020603050405020304" pitchFamily="18" charset="0"/>
                <a:ea typeface="Times New Roman" panose="02020603050405020304" pitchFamily="18" charset="0"/>
              </a:rPr>
              <a:t>on a </a:t>
            </a:r>
            <a:r>
              <a:rPr lang="en" b="1" i="1" u="sng" dirty="0" err="1">
                <a:latin typeface="Times New Roman" panose="02020603050405020304" pitchFamily="18" charset="0"/>
                <a:ea typeface="Times New Roman" panose="02020603050405020304" pitchFamily="18" charset="0"/>
              </a:rPr>
              <a:t>decimal </a:t>
            </a:r>
            <a:r>
              <a:rPr lang="en" b="1" i="1" u="sng" dirty="0">
                <a:latin typeface="Times New Roman" panose="02020603050405020304" pitchFamily="18" charset="0"/>
                <a:ea typeface="Times New Roman" panose="02020603050405020304" pitchFamily="18" charset="0"/>
              </a:rPr>
              <a:t>scale</a:t>
            </a:r>
            <a:r>
              <a:rPr lang="en" dirty="0">
                <a:latin typeface="Times New Roman" panose="02020603050405020304" pitchFamily="18" charset="0"/>
                <a:ea typeface="Times New Roman" panose="02020603050405020304" pitchFamily="18" charset="0"/>
              </a:rPr>
              <a:t> </a:t>
            </a:r>
            <a:r>
              <a:rPr lang="en" dirty="0" err="1">
                <a:latin typeface="Times New Roman" panose="02020603050405020304" pitchFamily="18" charset="0"/>
                <a:ea typeface="Times New Roman" panose="02020603050405020304" pitchFamily="18" charset="0"/>
              </a:rPr>
              <a:t>prepare </a:t>
            </a:r>
            <a:r>
              <a:rPr lang="en" dirty="0">
                <a:latin typeface="Times New Roman" panose="02020603050405020304" pitchFamily="18" charset="0"/>
                <a:ea typeface="Times New Roman" panose="02020603050405020304" pitchFamily="18" charset="0"/>
              </a:rPr>
              <a:t>as </a:t>
            </a:r>
            <a:r>
              <a:rPr lang="en" dirty="0" err="1">
                <a:latin typeface="Times New Roman" panose="02020603050405020304" pitchFamily="18" charset="0"/>
                <a:ea typeface="Times New Roman" panose="02020603050405020304" pitchFamily="18" charset="0"/>
              </a:rPr>
              <a:t>follows</a:t>
            </a:r>
            <a:r>
              <a:rPr lang="en" dirty="0">
                <a:latin typeface="Times New Roman" panose="02020603050405020304" pitchFamily="18" charset="0"/>
                <a:ea typeface="Times New Roman" panose="02020603050405020304" pitchFamily="18" charset="0"/>
              </a:rPr>
              <a:t> </a:t>
            </a:r>
            <a:r>
              <a:rPr lang="en" dirty="0" err="1">
                <a:latin typeface="Times New Roman" panose="02020603050405020304" pitchFamily="18" charset="0"/>
                <a:ea typeface="Times New Roman" panose="02020603050405020304" pitchFamily="18" charset="0"/>
              </a:rPr>
              <a:t>basic </a:t>
            </a:r>
            <a:r>
              <a:rPr lang="en" dirty="0">
                <a:latin typeface="Times New Roman" panose="02020603050405020304" pitchFamily="18" charset="0"/>
                <a:ea typeface="Times New Roman" panose="02020603050405020304" pitchFamily="18" charset="0"/>
              </a:rPr>
              <a:t>rule: </a:t>
            </a:r>
            <a:r>
              <a:rPr lang="en" dirty="0">
                <a:solidFill>
                  <a:srgbClr val="FF0000"/>
                </a:solidFill>
                <a:latin typeface="Times New Roman" panose="02020603050405020304" pitchFamily="18" charset="0"/>
                <a:ea typeface="Times New Roman" panose="02020603050405020304" pitchFamily="18" charset="0"/>
              </a:rPr>
              <a:t>the first </a:t>
            </a:r>
            <a:r>
              <a:rPr lang="en" dirty="0" err="1">
                <a:solidFill>
                  <a:srgbClr val="FF0000"/>
                </a:solidFill>
                <a:latin typeface="Times New Roman" panose="02020603050405020304" pitchFamily="18" charset="0"/>
                <a:ea typeface="Times New Roman" panose="02020603050405020304" pitchFamily="18" charset="0"/>
              </a:rPr>
              <a:t>decimal</a:t>
            </a:r>
            <a:r>
              <a:rPr lang="en" dirty="0">
                <a:solidFill>
                  <a:srgbClr val="FF0000"/>
                </a:solidFill>
                <a:latin typeface="Times New Roman" panose="02020603050405020304" pitchFamily="18" charset="0"/>
                <a:ea typeface="Times New Roman" panose="02020603050405020304" pitchFamily="18" charset="0"/>
              </a:rPr>
              <a:t> </a:t>
            </a:r>
            <a:r>
              <a:rPr lang="en" dirty="0" err="1">
                <a:solidFill>
                  <a:srgbClr val="FF0000"/>
                </a:solidFill>
                <a:latin typeface="Times New Roman" panose="02020603050405020304" pitchFamily="18" charset="0"/>
                <a:ea typeface="Times New Roman" panose="02020603050405020304" pitchFamily="18" charset="0"/>
              </a:rPr>
              <a:t>dilution</a:t>
            </a:r>
            <a:r>
              <a:rPr lang="en" dirty="0">
                <a:solidFill>
                  <a:srgbClr val="FF0000"/>
                </a:solidFill>
                <a:latin typeface="Times New Roman" panose="02020603050405020304" pitchFamily="18" charset="0"/>
                <a:ea typeface="Times New Roman" panose="02020603050405020304" pitchFamily="18" charset="0"/>
              </a:rPr>
              <a:t> </a:t>
            </a:r>
            <a:r>
              <a:rPr lang="en" dirty="0" err="1">
                <a:solidFill>
                  <a:srgbClr val="FF0000"/>
                </a:solidFill>
                <a:latin typeface="Times New Roman" panose="02020603050405020304" pitchFamily="18" charset="0"/>
                <a:ea typeface="Times New Roman" panose="02020603050405020304" pitchFamily="18" charset="0"/>
              </a:rPr>
              <a:t>should</a:t>
            </a:r>
            <a:r>
              <a:rPr lang="en" dirty="0">
                <a:solidFill>
                  <a:srgbClr val="FF0000"/>
                </a:solidFill>
                <a:latin typeface="Times New Roman" panose="02020603050405020304" pitchFamily="18" charset="0"/>
                <a:ea typeface="Times New Roman" panose="02020603050405020304" pitchFamily="18" charset="0"/>
              </a:rPr>
              <a:t> </a:t>
            </a:r>
            <a:r>
              <a:rPr lang="en" dirty="0" err="1">
                <a:solidFill>
                  <a:srgbClr val="FF0000"/>
                </a:solidFill>
                <a:latin typeface="Times New Roman" panose="02020603050405020304" pitchFamily="18" charset="0"/>
                <a:ea typeface="Times New Roman" panose="02020603050405020304" pitchFamily="18" charset="0"/>
              </a:rPr>
              <a:t>contain </a:t>
            </a:r>
            <a:r>
              <a:rPr lang="en" dirty="0">
                <a:solidFill>
                  <a:srgbClr val="FF0000"/>
                </a:solidFill>
                <a:latin typeface="Times New Roman" panose="02020603050405020304" pitchFamily="18" charset="0"/>
                <a:ea typeface="Times New Roman" panose="02020603050405020304" pitchFamily="18" charset="0"/>
              </a:rPr>
              <a:t>1/10 </a:t>
            </a:r>
            <a:r>
              <a:rPr lang="en" dirty="0" err="1">
                <a:solidFill>
                  <a:srgbClr val="FF0000"/>
                </a:solidFill>
                <a:latin typeface="Times New Roman" panose="02020603050405020304" pitchFamily="18" charset="0"/>
                <a:ea typeface="Times New Roman" panose="02020603050405020304" pitchFamily="18" charset="0"/>
              </a:rPr>
              <a:t>part</a:t>
            </a:r>
            <a:r>
              <a:rPr lang="en" dirty="0">
                <a:solidFill>
                  <a:srgbClr val="FF0000"/>
                </a:solidFill>
                <a:latin typeface="Times New Roman" panose="02020603050405020304" pitchFamily="18" charset="0"/>
                <a:ea typeface="Times New Roman" panose="02020603050405020304" pitchFamily="18" charset="0"/>
              </a:rPr>
              <a:t> </a:t>
            </a:r>
            <a:r>
              <a:rPr lang="en" dirty="0" err="1">
                <a:solidFill>
                  <a:srgbClr val="FF0000"/>
                </a:solidFill>
                <a:latin typeface="Times New Roman" panose="02020603050405020304" pitchFamily="18" charset="0"/>
                <a:ea typeface="Times New Roman" panose="02020603050405020304" pitchFamily="18" charset="0"/>
              </a:rPr>
              <a:t>medicinal</a:t>
            </a:r>
            <a:r>
              <a:rPr lang="en" dirty="0">
                <a:solidFill>
                  <a:srgbClr val="FF0000"/>
                </a:solidFill>
                <a:latin typeface="Times New Roman" panose="02020603050405020304" pitchFamily="18" charset="0"/>
                <a:ea typeface="Times New Roman" panose="02020603050405020304" pitchFamily="18" charset="0"/>
              </a:rPr>
              <a:t> </a:t>
            </a:r>
            <a:r>
              <a:rPr lang="en" dirty="0" err="1">
                <a:solidFill>
                  <a:srgbClr val="FF0000"/>
                </a:solidFill>
                <a:latin typeface="Times New Roman" panose="02020603050405020304" pitchFamily="18" charset="0"/>
                <a:ea typeface="Times New Roman" panose="02020603050405020304" pitchFamily="18" charset="0"/>
              </a:rPr>
              <a:t>substances </a:t>
            </a:r>
            <a:r>
              <a:rPr lang="en" dirty="0">
                <a:solidFill>
                  <a:srgbClr val="FF0000"/>
                </a:solidFill>
                <a:latin typeface="Times New Roman" panose="02020603050405020304" pitchFamily="18" charset="0"/>
                <a:ea typeface="Times New Roman" panose="02020603050405020304" pitchFamily="18" charset="0"/>
              </a:rPr>
              <a:t>(1:10).</a:t>
            </a:r>
            <a:endParaRPr lang="ru-RU" dirty="0">
              <a:solidFill>
                <a:srgbClr val="FF0000"/>
              </a:solidFill>
              <a:latin typeface="Times New Roman" panose="02020603050405020304" pitchFamily="18" charset="0"/>
              <a:ea typeface="Times New Roman" panose="02020603050405020304" pitchFamily="18" charset="0"/>
            </a:endParaRPr>
          </a:p>
          <a:p>
            <a:pPr algn="just"/>
            <a:r>
              <a:rPr lang="en-US" dirty="0">
                <a:latin typeface="Times New Roman" panose="02020603050405020304" pitchFamily="18" charset="0"/>
                <a:ea typeface="Times New Roman" panose="02020603050405020304" pitchFamily="18" charset="0"/>
              </a:rPr>
              <a:t>Each subsequent dilution is prepared from 1 part of the previous dilution and 9 parts by weight of the indifferent substance (alcohol, sugar, water), </a:t>
            </a:r>
            <a:r>
              <a:rPr lang="en-US" dirty="0" err="1">
                <a:latin typeface="Times New Roman" panose="02020603050405020304" pitchFamily="18" charset="0"/>
                <a:ea typeface="Times New Roman" panose="02020603050405020304" pitchFamily="18" charset="0"/>
              </a:rPr>
              <a:t>ie</a:t>
            </a:r>
            <a:r>
              <a:rPr lang="en-US" dirty="0">
                <a:latin typeface="Times New Roman" panose="02020603050405020304" pitchFamily="18" charset="0"/>
                <a:ea typeface="Times New Roman" panose="02020603050405020304" pitchFamily="18" charset="0"/>
              </a:rPr>
              <a:t> it is 10 times higher than the previous/.</a:t>
            </a:r>
            <a:endParaRPr lang="ru-RU" dirty="0">
              <a:latin typeface="Times New Roman" panose="02020603050405020304" pitchFamily="18" charset="0"/>
              <a:ea typeface="Times New Roman" panose="02020603050405020304" pitchFamily="18" charset="0"/>
            </a:endParaRPr>
          </a:p>
        </p:txBody>
      </p:sp>
      <p:sp>
        <p:nvSpPr>
          <p:cNvPr id="9" name="Прямоугольник 8"/>
          <p:cNvSpPr/>
          <p:nvPr/>
        </p:nvSpPr>
        <p:spPr>
          <a:xfrm>
            <a:off x="6315275" y="1335110"/>
            <a:ext cx="5515491" cy="203132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228600" algn="just">
              <a:spcAft>
                <a:spcPts val="0"/>
              </a:spcAft>
            </a:pPr>
            <a:r>
              <a:rPr lang="en" dirty="0">
                <a:latin typeface="Times New Roman" panose="02020603050405020304" pitchFamily="18" charset="0"/>
                <a:ea typeface="Times New Roman" panose="02020603050405020304" pitchFamily="18" charset="0"/>
                <a:cs typeface="Times New Roman" panose="02020603050405020304" pitchFamily="18" charset="0"/>
              </a:rPr>
              <a:t>Dilution drugs </a:t>
            </a:r>
            <a:r>
              <a:rPr lang="en" b="1" i="1" u="sng" dirty="0">
                <a:latin typeface="Times New Roman" panose="02020603050405020304" pitchFamily="18" charset="0"/>
                <a:ea typeface="Times New Roman" panose="02020603050405020304" pitchFamily="18" charset="0"/>
                <a:cs typeface="Times New Roman" panose="02020603050405020304" pitchFamily="18" charset="0"/>
              </a:rPr>
              <a:t>on the hundredth scale </a:t>
            </a:r>
            <a:r>
              <a:rPr lang="en" dirty="0">
                <a:latin typeface="Times New Roman" panose="02020603050405020304" pitchFamily="18" charset="0"/>
                <a:ea typeface="Times New Roman" panose="02020603050405020304" pitchFamily="18" charset="0"/>
                <a:cs typeface="Times New Roman" panose="02020603050405020304" pitchFamily="18" charset="0"/>
              </a:rPr>
              <a:t>is carried out according to the following rule: the first hundredth dilution should contain 1/100 part medicinal substances (1: 100). </a:t>
            </a:r>
          </a:p>
          <a:p>
            <a:pPr indent="228600" algn="just">
              <a:spcAft>
                <a:spcPts val="0"/>
              </a:spcAft>
            </a:pPr>
            <a:r>
              <a:rPr lang="en-US" dirty="0">
                <a:latin typeface="Times New Roman" panose="02020603050405020304" pitchFamily="18" charset="0"/>
                <a:ea typeface="Times New Roman" panose="02020603050405020304" pitchFamily="18" charset="0"/>
                <a:cs typeface="Times New Roman" panose="02020603050405020304" pitchFamily="18" charset="0"/>
              </a:rPr>
              <a:t>Each subsequent dilution is prepared from 1 part of the previous dilution and 99 parts by weight of the indifferent substance,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ie</a:t>
            </a:r>
            <a:r>
              <a:rPr lang="en-US" dirty="0">
                <a:latin typeface="Times New Roman" panose="02020603050405020304" pitchFamily="18" charset="0"/>
                <a:ea typeface="Times New Roman" panose="02020603050405020304" pitchFamily="18" charset="0"/>
                <a:cs typeface="Times New Roman" panose="02020603050405020304" pitchFamily="18" charset="0"/>
              </a:rPr>
              <a:t> it is 100 times higher than the previous one.</a:t>
            </a:r>
            <a:endParaRPr lang="en"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3074" name="Picture 2" descr="Изготовление гомеопатических препаратов в домашних условиях"/>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143500" y="4544140"/>
            <a:ext cx="2463359" cy="176603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Растворы красителя, как доказательство абсурдности гомеопатии | Пикабу"/>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911" y="4411313"/>
            <a:ext cx="3640450" cy="162020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О гомеопатии. | Пикабу"/>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48998" y="4458245"/>
            <a:ext cx="2613725" cy="1573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736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959393"/>
          </a:xfrm>
        </p:spPr>
        <p:txBody>
          <a:bodyPr/>
          <a:lstStyle/>
          <a:p>
            <a:pPr algn="ctr"/>
            <a:r>
              <a:rPr lang="en" b="1" dirty="0">
                <a:solidFill>
                  <a:schemeClr val="tx1">
                    <a:lumMod val="95000"/>
                    <a:lumOff val="5000"/>
                  </a:schemeClr>
                </a:solidFill>
              </a:rPr>
              <a:t>The process </a:t>
            </a:r>
            <a:r>
              <a:rPr lang="en" b="1" dirty="0" err="1">
                <a:solidFill>
                  <a:schemeClr val="tx1">
                    <a:lumMod val="95000"/>
                    <a:lumOff val="5000"/>
                  </a:schemeClr>
                </a:solidFill>
              </a:rPr>
              <a:t>of potentiation</a:t>
            </a:r>
            <a:endParaRPr lang="uk-UA" b="1" dirty="0">
              <a:solidFill>
                <a:schemeClr val="tx1">
                  <a:lumMod val="95000"/>
                  <a:lumOff val="5000"/>
                </a:schemeClr>
              </a:solidFill>
            </a:endParaRPr>
          </a:p>
        </p:txBody>
      </p:sp>
      <p:pic>
        <p:nvPicPr>
          <p:cNvPr id="4" name="Місце для вмісту 3"/>
          <p:cNvPicPr>
            <a:picLocks noGrp="1" noChangeAspect="1"/>
          </p:cNvPicPr>
          <p:nvPr>
            <p:ph idx="1"/>
          </p:nvPr>
        </p:nvPicPr>
        <p:blipFill>
          <a:blip r:embed="rId2"/>
          <a:stretch>
            <a:fillRect/>
          </a:stretch>
        </p:blipFill>
        <p:spPr>
          <a:xfrm>
            <a:off x="237851" y="2009764"/>
            <a:ext cx="6889607" cy="3577120"/>
          </a:xfrm>
          <a:prstGeom prst="rect">
            <a:avLst/>
          </a:prstGeom>
        </p:spPr>
      </p:pic>
      <p:pic>
        <p:nvPicPr>
          <p:cNvPr id="5" name="Рисунок 4"/>
          <p:cNvPicPr>
            <a:picLocks noChangeAspect="1"/>
          </p:cNvPicPr>
          <p:nvPr/>
        </p:nvPicPr>
        <p:blipFill>
          <a:blip r:embed="rId3"/>
          <a:stretch>
            <a:fillRect/>
          </a:stretch>
        </p:blipFill>
        <p:spPr>
          <a:xfrm>
            <a:off x="7235786" y="2009764"/>
            <a:ext cx="4807550" cy="3315862"/>
          </a:xfrm>
          <a:prstGeom prst="rect">
            <a:avLst/>
          </a:prstGeom>
        </p:spPr>
      </p:pic>
    </p:spTree>
    <p:extLst>
      <p:ext uri="{BB962C8B-B14F-4D97-AF65-F5344CB8AC3E}">
        <p14:creationId xmlns:p14="http://schemas.microsoft.com/office/powerpoint/2010/main" val="2860547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Альтернативная концепция фитотерапии, эфирные масла и экстракты, свежие  травы, ступка и пестик в ряд. | Премиум Фот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742443"/>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1097280" y="200967"/>
            <a:ext cx="10058400" cy="672793"/>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en" b="1" dirty="0">
                <a:solidFill>
                  <a:schemeClr val="tx1"/>
                </a:solidFill>
              </a:rPr>
              <a:t>8 . </a:t>
            </a:r>
            <a:r>
              <a:rPr lang="en" b="1" dirty="0" err="1">
                <a:solidFill>
                  <a:schemeClr val="tx1"/>
                </a:solidFill>
              </a:rPr>
              <a:t>Breeding </a:t>
            </a:r>
            <a:r>
              <a:rPr lang="en" b="1" dirty="0">
                <a:solidFill>
                  <a:schemeClr val="tx1"/>
                </a:solidFill>
              </a:rPr>
              <a:t>for the method - according to Korsakov</a:t>
            </a:r>
            <a:endParaRPr lang="uk-UA" b="1" dirty="0"/>
          </a:p>
        </p:txBody>
      </p:sp>
      <p:sp>
        <p:nvSpPr>
          <p:cNvPr id="3" name="Объект 2"/>
          <p:cNvSpPr>
            <a:spLocks noGrp="1"/>
          </p:cNvSpPr>
          <p:nvPr>
            <p:ph idx="1"/>
          </p:nvPr>
        </p:nvSpPr>
        <p:spPr>
          <a:xfrm>
            <a:off x="290617" y="1013541"/>
            <a:ext cx="6443171" cy="5589120"/>
          </a:xfrm>
        </p:spPr>
        <p:style>
          <a:lnRef idx="2">
            <a:schemeClr val="accent2"/>
          </a:lnRef>
          <a:fillRef idx="1">
            <a:schemeClr val="lt1"/>
          </a:fillRef>
          <a:effectRef idx="0">
            <a:schemeClr val="accent2"/>
          </a:effectRef>
          <a:fontRef idx="minor">
            <a:schemeClr val="dk1"/>
          </a:fontRef>
        </p:style>
        <p:txBody>
          <a:bodyPr>
            <a:normAutofit/>
          </a:bodyPr>
          <a:lstStyle/>
          <a:p>
            <a:pPr marL="0" lvl="0" indent="355600" algn="just" eaLnBrk="0" fontAlgn="base" hangingPunct="0">
              <a:lnSpc>
                <a:spcPct val="100000"/>
              </a:lnSpc>
              <a:spcBef>
                <a:spcPct val="0"/>
              </a:spcBef>
              <a:spcAft>
                <a:spcPct val="0"/>
              </a:spcAft>
              <a:buClrTx/>
              <a:buSzTx/>
              <a:buNone/>
            </a:pPr>
            <a:r>
              <a:rPr lang="en" sz="1800" dirty="0">
                <a:solidFill>
                  <a:schemeClr val="tx1"/>
                </a:solidFill>
              </a:rPr>
              <a:t>Along with </a:t>
            </a:r>
            <a:r>
              <a:rPr lang="en" sz="1800" dirty="0" err="1">
                <a:solidFill>
                  <a:schemeClr val="tx1"/>
                </a:solidFill>
              </a:rPr>
              <a:t>the stated </a:t>
            </a:r>
            <a:r>
              <a:rPr lang="en" sz="1800" dirty="0">
                <a:solidFill>
                  <a:schemeClr val="tx1"/>
                </a:solidFill>
              </a:rPr>
              <a:t>method of </a:t>
            </a:r>
            <a:r>
              <a:rPr lang="en" sz="1800" dirty="0" err="1">
                <a:solidFill>
                  <a:schemeClr val="tx1"/>
                </a:solidFill>
              </a:rPr>
              <a:t>potentiation </a:t>
            </a:r>
            <a:r>
              <a:rPr lang="en" sz="1800" dirty="0">
                <a:solidFill>
                  <a:schemeClr val="tx1"/>
                </a:solidFill>
              </a:rPr>
              <a:t>according to S. Hahnemann , </a:t>
            </a:r>
            <a:r>
              <a:rPr lang="en" sz="1800" dirty="0" err="1">
                <a:solidFill>
                  <a:schemeClr val="tx1"/>
                </a:solidFill>
              </a:rPr>
              <a:t>another method is known </a:t>
            </a:r>
            <a:r>
              <a:rPr lang="en" sz="1800" dirty="0">
                <a:solidFill>
                  <a:schemeClr val="tx1"/>
                </a:solidFill>
              </a:rPr>
              <a:t>- according to Korsakov. </a:t>
            </a:r>
            <a:r>
              <a:rPr lang="en" sz="1800" dirty="0" err="1">
                <a:solidFill>
                  <a:schemeClr val="tx1"/>
                </a:solidFill>
              </a:rPr>
              <a:t>Russian</a:t>
            </a:r>
            <a:r>
              <a:rPr lang="en" sz="1800" dirty="0">
                <a:solidFill>
                  <a:schemeClr val="tx1"/>
                </a:solidFill>
              </a:rPr>
              <a:t> </a:t>
            </a:r>
            <a:r>
              <a:rPr lang="en" sz="1800" dirty="0" err="1">
                <a:solidFill>
                  <a:schemeClr val="tx1"/>
                </a:solidFill>
              </a:rPr>
              <a:t>doctor </a:t>
            </a:r>
            <a:r>
              <a:rPr lang="en" sz="1800" dirty="0">
                <a:solidFill>
                  <a:schemeClr val="tx1"/>
                </a:solidFill>
              </a:rPr>
              <a:t>-homeopath ZN Korsakov in </a:t>
            </a:r>
            <a:r>
              <a:rPr lang="en" sz="1800" dirty="0" err="1">
                <a:solidFill>
                  <a:schemeClr val="tx1"/>
                </a:solidFill>
              </a:rPr>
              <a:t>1829</a:t>
            </a:r>
            <a:r>
              <a:rPr lang="en" sz="1800" dirty="0">
                <a:solidFill>
                  <a:schemeClr val="tx1"/>
                </a:solidFill>
              </a:rPr>
              <a:t> </a:t>
            </a:r>
            <a:r>
              <a:rPr lang="en" sz="1800" dirty="0" err="1">
                <a:solidFill>
                  <a:schemeClr val="tx1"/>
                </a:solidFill>
              </a:rPr>
              <a:t>suggested</a:t>
            </a:r>
            <a:r>
              <a:rPr lang="en" sz="1800" dirty="0">
                <a:solidFill>
                  <a:schemeClr val="tx1"/>
                </a:solidFill>
              </a:rPr>
              <a:t> </a:t>
            </a:r>
            <a:r>
              <a:rPr lang="en" sz="1800" dirty="0" err="1">
                <a:solidFill>
                  <a:schemeClr val="tx1"/>
                </a:solidFill>
              </a:rPr>
              <a:t>your</a:t>
            </a:r>
            <a:r>
              <a:rPr lang="en" sz="1800" dirty="0">
                <a:solidFill>
                  <a:schemeClr val="tx1"/>
                </a:solidFill>
              </a:rPr>
              <a:t> </a:t>
            </a:r>
            <a:r>
              <a:rPr lang="en" sz="1800" dirty="0" err="1">
                <a:solidFill>
                  <a:schemeClr val="tx1"/>
                </a:solidFill>
              </a:rPr>
              <a:t>own</a:t>
            </a:r>
            <a:r>
              <a:rPr lang="en" sz="1800" dirty="0">
                <a:solidFill>
                  <a:schemeClr val="tx1"/>
                </a:solidFill>
              </a:rPr>
              <a:t> </a:t>
            </a:r>
            <a:r>
              <a:rPr lang="en" sz="1800" dirty="0" err="1">
                <a:solidFill>
                  <a:schemeClr val="tx1"/>
                </a:solidFill>
              </a:rPr>
              <a:t>way</a:t>
            </a:r>
            <a:r>
              <a:rPr lang="en" sz="1800" dirty="0">
                <a:solidFill>
                  <a:schemeClr val="tx1"/>
                </a:solidFill>
              </a:rPr>
              <a:t> </a:t>
            </a:r>
            <a:r>
              <a:rPr lang="en" sz="1800" dirty="0" err="1">
                <a:solidFill>
                  <a:schemeClr val="tx1"/>
                </a:solidFill>
              </a:rPr>
              <a:t>preparation</a:t>
            </a:r>
            <a:r>
              <a:rPr lang="en" sz="1800" dirty="0">
                <a:solidFill>
                  <a:schemeClr val="tx1"/>
                </a:solidFill>
              </a:rPr>
              <a:t> </a:t>
            </a:r>
            <a:r>
              <a:rPr lang="en" sz="1800" dirty="0" err="1">
                <a:solidFill>
                  <a:schemeClr val="tx1"/>
                </a:solidFill>
              </a:rPr>
              <a:t>homeopathic </a:t>
            </a:r>
            <a:r>
              <a:rPr lang="en" sz="1800" dirty="0">
                <a:solidFill>
                  <a:schemeClr val="tx1"/>
                </a:solidFill>
              </a:rPr>
              <a:t>unless day .</a:t>
            </a:r>
            <a:endParaRPr lang="ru-RU" sz="1800" dirty="0">
              <a:solidFill>
                <a:schemeClr val="tx1"/>
              </a:solidFill>
            </a:endParaRPr>
          </a:p>
          <a:p>
            <a:pPr marL="0" lvl="0" indent="355600" algn="just" eaLnBrk="0" fontAlgn="base" hangingPunct="0">
              <a:lnSpc>
                <a:spcPct val="100000"/>
              </a:lnSpc>
              <a:spcBef>
                <a:spcPct val="0"/>
              </a:spcBef>
              <a:spcAft>
                <a:spcPct val="0"/>
              </a:spcAft>
              <a:buClrTx/>
              <a:buSzTx/>
              <a:buNone/>
            </a:pPr>
            <a:r>
              <a:rPr lang="en" sz="1800" b="1" dirty="0">
                <a:solidFill>
                  <a:schemeClr val="tx1"/>
                </a:solidFill>
              </a:rPr>
              <a:t>By this method step by step dilution is carried out in one flask.</a:t>
            </a:r>
            <a:endParaRPr lang="ru-RU" sz="1800" b="1" dirty="0">
              <a:solidFill>
                <a:schemeClr val="tx1"/>
              </a:solidFill>
            </a:endParaRPr>
          </a:p>
          <a:p>
            <a:pPr marL="0" lvl="0" indent="355600" algn="just" eaLnBrk="0" fontAlgn="base" hangingPunct="0">
              <a:lnSpc>
                <a:spcPct val="100000"/>
              </a:lnSpc>
              <a:spcBef>
                <a:spcPct val="0"/>
              </a:spcBef>
              <a:spcAft>
                <a:spcPct val="0"/>
              </a:spcAft>
              <a:buClrTx/>
              <a:buSzTx/>
              <a:buNone/>
            </a:pPr>
            <a:r>
              <a:rPr lang="en" sz="1800" dirty="0">
                <a:solidFill>
                  <a:schemeClr val="tx1"/>
                </a:solidFill>
              </a:rPr>
              <a:t>When </a:t>
            </a:r>
            <a:r>
              <a:rPr lang="en" sz="1800" dirty="0" err="1">
                <a:solidFill>
                  <a:schemeClr val="tx1"/>
                </a:solidFill>
              </a:rPr>
              <a:t>fast</a:t>
            </a:r>
            <a:r>
              <a:rPr lang="en" sz="1800" dirty="0">
                <a:solidFill>
                  <a:schemeClr val="tx1"/>
                </a:solidFill>
              </a:rPr>
              <a:t> </a:t>
            </a:r>
            <a:r>
              <a:rPr lang="en" sz="1800" dirty="0" err="1">
                <a:solidFill>
                  <a:schemeClr val="tx1"/>
                </a:solidFill>
              </a:rPr>
              <a:t>overturning the </a:t>
            </a:r>
            <a:r>
              <a:rPr lang="en" sz="1800" dirty="0">
                <a:solidFill>
                  <a:schemeClr val="tx1"/>
                </a:solidFill>
              </a:rPr>
              <a:t>glass </a:t>
            </a:r>
            <a:r>
              <a:rPr lang="en" sz="1800" dirty="0" err="1">
                <a:solidFill>
                  <a:schemeClr val="tx1"/>
                </a:solidFill>
              </a:rPr>
              <a:t>always</a:t>
            </a:r>
            <a:r>
              <a:rPr lang="en" sz="1800" dirty="0">
                <a:solidFill>
                  <a:schemeClr val="tx1"/>
                </a:solidFill>
              </a:rPr>
              <a:t> </a:t>
            </a:r>
            <a:r>
              <a:rPr lang="en" sz="1800" dirty="0" err="1">
                <a:solidFill>
                  <a:schemeClr val="tx1"/>
                </a:solidFill>
              </a:rPr>
              <a:t>remains</a:t>
            </a:r>
            <a:r>
              <a:rPr lang="en" sz="1800" dirty="0">
                <a:solidFill>
                  <a:schemeClr val="tx1"/>
                </a:solidFill>
              </a:rPr>
              <a:t> </a:t>
            </a:r>
            <a:r>
              <a:rPr lang="en" sz="1800" dirty="0" err="1">
                <a:solidFill>
                  <a:schemeClr val="tx1"/>
                </a:solidFill>
              </a:rPr>
              <a:t>drop</a:t>
            </a:r>
            <a:r>
              <a:rPr lang="en" sz="1800" dirty="0">
                <a:solidFill>
                  <a:schemeClr val="tx1"/>
                </a:solidFill>
              </a:rPr>
              <a:t> </a:t>
            </a:r>
            <a:r>
              <a:rPr lang="en" sz="1800" dirty="0" err="1">
                <a:solidFill>
                  <a:schemeClr val="tx1"/>
                </a:solidFill>
              </a:rPr>
              <a:t>liquid </a:t>
            </a:r>
            <a:r>
              <a:rPr lang="en" sz="1800" dirty="0">
                <a:solidFill>
                  <a:schemeClr val="tx1"/>
                </a:solidFill>
              </a:rPr>
              <a:t>( </a:t>
            </a:r>
            <a:r>
              <a:rPr lang="en" sz="1800" dirty="0" err="1">
                <a:solidFill>
                  <a:schemeClr val="tx1"/>
                </a:solidFill>
              </a:rPr>
              <a:t>medicinal</a:t>
            </a:r>
            <a:r>
              <a:rPr lang="en" sz="1800" dirty="0">
                <a:solidFill>
                  <a:schemeClr val="tx1"/>
                </a:solidFill>
              </a:rPr>
              <a:t> </a:t>
            </a:r>
            <a:r>
              <a:rPr lang="en" sz="1800" dirty="0" err="1">
                <a:solidFill>
                  <a:schemeClr val="tx1"/>
                </a:solidFill>
              </a:rPr>
              <a:t>substance </a:t>
            </a:r>
            <a:r>
              <a:rPr lang="en" sz="1800" dirty="0">
                <a:solidFill>
                  <a:schemeClr val="tx1"/>
                </a:solidFill>
              </a:rPr>
              <a:t>), </a:t>
            </a:r>
            <a:r>
              <a:rPr lang="en" sz="1800" dirty="0" err="1">
                <a:solidFill>
                  <a:schemeClr val="tx1"/>
                </a:solidFill>
              </a:rPr>
              <a:t>ie</a:t>
            </a:r>
            <a:r>
              <a:rPr lang="en" sz="1800" dirty="0">
                <a:solidFill>
                  <a:schemeClr val="tx1"/>
                </a:solidFill>
              </a:rPr>
              <a:t> </a:t>
            </a:r>
            <a:r>
              <a:rPr lang="en" sz="1800" dirty="0" err="1">
                <a:solidFill>
                  <a:schemeClr val="tx1"/>
                </a:solidFill>
              </a:rPr>
              <a:t>always</a:t>
            </a:r>
            <a:r>
              <a:rPr lang="en" sz="1800" dirty="0">
                <a:solidFill>
                  <a:schemeClr val="tx1"/>
                </a:solidFill>
              </a:rPr>
              <a:t> </a:t>
            </a:r>
            <a:r>
              <a:rPr lang="en" sz="1800" dirty="0" err="1">
                <a:solidFill>
                  <a:schemeClr val="tx1"/>
                </a:solidFill>
              </a:rPr>
              <a:t>remains</a:t>
            </a:r>
            <a:r>
              <a:rPr lang="en" sz="1800" dirty="0">
                <a:solidFill>
                  <a:schemeClr val="tx1"/>
                </a:solidFill>
              </a:rPr>
              <a:t> </a:t>
            </a:r>
            <a:r>
              <a:rPr lang="en" sz="1800" dirty="0" err="1">
                <a:solidFill>
                  <a:schemeClr val="tx1"/>
                </a:solidFill>
              </a:rPr>
              <a:t>information</a:t>
            </a:r>
            <a:r>
              <a:rPr lang="en" sz="1800" dirty="0">
                <a:solidFill>
                  <a:schemeClr val="tx1"/>
                </a:solidFill>
              </a:rPr>
              <a:t> </a:t>
            </a:r>
            <a:r>
              <a:rPr lang="en" sz="1800" dirty="0" err="1">
                <a:solidFill>
                  <a:schemeClr val="tx1"/>
                </a:solidFill>
              </a:rPr>
              <a:t>from</a:t>
            </a:r>
            <a:r>
              <a:rPr lang="en" sz="1800" dirty="0">
                <a:solidFill>
                  <a:schemeClr val="tx1"/>
                </a:solidFill>
              </a:rPr>
              <a:t> </a:t>
            </a:r>
            <a:r>
              <a:rPr lang="en" sz="1800" dirty="0" err="1">
                <a:solidFill>
                  <a:schemeClr val="tx1"/>
                </a:solidFill>
              </a:rPr>
              <a:t>previous</a:t>
            </a:r>
            <a:r>
              <a:rPr lang="en" sz="1800" dirty="0">
                <a:solidFill>
                  <a:schemeClr val="tx1"/>
                </a:solidFill>
              </a:rPr>
              <a:t> </a:t>
            </a:r>
            <a:r>
              <a:rPr lang="en" sz="1800" dirty="0" err="1">
                <a:solidFill>
                  <a:schemeClr val="tx1"/>
                </a:solidFill>
              </a:rPr>
              <a:t>potency</a:t>
            </a:r>
            <a:r>
              <a:rPr lang="en" sz="1800" dirty="0">
                <a:solidFill>
                  <a:schemeClr val="tx1"/>
                </a:solidFill>
              </a:rPr>
              <a:t> </a:t>
            </a:r>
            <a:r>
              <a:rPr lang="en" altLang="ru-RU" sz="1800" dirty="0" err="1">
                <a:solidFill>
                  <a:schemeClr val="tx1"/>
                </a:solidFill>
                <a:ea typeface="Times New Roman" panose="02020603050405020304" pitchFamily="18" charset="0"/>
                <a:cs typeface="Times New Roman" panose="02020603050405020304" pitchFamily="18" charset="0"/>
              </a:rPr>
              <a:t>previous</a:t>
            </a:r>
            <a:r>
              <a:rPr lang="en" altLang="ru-RU" sz="1800" dirty="0">
                <a:solidFill>
                  <a:schemeClr val="tx1"/>
                </a:solidFill>
                <a:ea typeface="Times New Roman" panose="02020603050405020304" pitchFamily="18" charset="0"/>
                <a:cs typeface="Times New Roman" panose="02020603050405020304" pitchFamily="18" charset="0"/>
              </a:rPr>
              <a:t> </a:t>
            </a:r>
            <a:r>
              <a:rPr lang="en" altLang="ru-RU" sz="1800" dirty="0" err="1">
                <a:solidFill>
                  <a:schemeClr val="tx1"/>
                </a:solidFill>
                <a:ea typeface="Times New Roman" panose="02020603050405020304" pitchFamily="18" charset="0"/>
                <a:cs typeface="Times New Roman" panose="02020603050405020304" pitchFamily="18" charset="0"/>
              </a:rPr>
              <a:t>potency </a:t>
            </a:r>
            <a:r>
              <a:rPr lang="en" altLang="ru-RU" sz="1800" dirty="0">
                <a:solidFill>
                  <a:schemeClr val="tx1"/>
                </a:solidFill>
                <a:ea typeface="Times New Roman" panose="02020603050405020304" pitchFamily="18" charset="0"/>
                <a:cs typeface="Times New Roman" panose="02020603050405020304" pitchFamily="18" charset="0"/>
              </a:rPr>
              <a:t>which _ </a:t>
            </a:r>
            <a:r>
              <a:rPr lang="en" altLang="ru-RU" sz="1800" dirty="0" err="1">
                <a:solidFill>
                  <a:schemeClr val="tx1"/>
                </a:solidFill>
                <a:ea typeface="Times New Roman" panose="02020603050405020304" pitchFamily="18" charset="0"/>
                <a:cs typeface="Times New Roman" panose="02020603050405020304" pitchFamily="18" charset="0"/>
              </a:rPr>
              <a:t>then</a:t>
            </a:r>
            <a:r>
              <a:rPr lang="en" altLang="ru-RU" sz="1800" dirty="0">
                <a:solidFill>
                  <a:schemeClr val="tx1"/>
                </a:solidFill>
                <a:ea typeface="Times New Roman" panose="02020603050405020304" pitchFamily="18" charset="0"/>
                <a:cs typeface="Times New Roman" panose="02020603050405020304" pitchFamily="18" charset="0"/>
              </a:rPr>
              <a:t> dissolves 100 </a:t>
            </a:r>
            <a:r>
              <a:rPr lang="en" altLang="ru-RU" sz="1800" dirty="0" err="1">
                <a:solidFill>
                  <a:schemeClr val="tx1"/>
                </a:solidFill>
                <a:ea typeface="Times New Roman" panose="02020603050405020304" pitchFamily="18" charset="0"/>
                <a:cs typeface="Times New Roman" panose="02020603050405020304" pitchFamily="18" charset="0"/>
              </a:rPr>
              <a:t>times </a:t>
            </a:r>
            <a:r>
              <a:rPr lang="en" altLang="ru-RU" sz="1800" dirty="0">
                <a:solidFill>
                  <a:schemeClr val="tx1"/>
                </a:solidFill>
                <a:ea typeface="Times New Roman" panose="02020603050405020304" pitchFamily="18" charset="0"/>
                <a:cs typeface="Times New Roman" panose="02020603050405020304" pitchFamily="18" charset="0"/>
              </a:rPr>
              <a:t>, etc.</a:t>
            </a:r>
          </a:p>
          <a:p>
            <a:pPr marL="0" lvl="0" indent="355600" algn="just" eaLnBrk="0" fontAlgn="base" hangingPunct="0">
              <a:lnSpc>
                <a:spcPct val="100000"/>
              </a:lnSpc>
              <a:spcBef>
                <a:spcPct val="0"/>
              </a:spcBef>
              <a:spcAft>
                <a:spcPct val="0"/>
              </a:spcAft>
              <a:buClrTx/>
              <a:buSzTx/>
              <a:buNone/>
            </a:pPr>
            <a:r>
              <a:rPr lang="en" altLang="ru-RU" sz="1800" dirty="0">
                <a:solidFill>
                  <a:schemeClr val="tx1"/>
                </a:solidFill>
                <a:ea typeface="Times New Roman" panose="02020603050405020304" pitchFamily="18" charset="0"/>
                <a:cs typeface="Times New Roman" panose="02020603050405020304" pitchFamily="18" charset="0"/>
              </a:rPr>
              <a:t>For example , in a vial for potentiation weigh 9.9 g of alcohol in necessary concentration and add 0.1 g (3 drops ) of the initial solution , stirred by shaking 10 times , after which is poured into a vessel with the designation C1 (the first hundred dilution ) . Then in the same bottle again weigh 9.9 g of alcohol ethyl and again shake 10 times - pour into a vessel marked C2 (second hundred potency ).</a:t>
            </a:r>
            <a:endParaRPr lang="ru-RU" altLang="ru-RU" sz="1800" dirty="0">
              <a:solidFill>
                <a:schemeClr val="tx1"/>
              </a:solidFill>
              <a:ea typeface="Times New Roman" panose="02020603050405020304" pitchFamily="18" charset="0"/>
              <a:cs typeface="Times New Roman" panose="02020603050405020304" pitchFamily="18" charset="0"/>
            </a:endParaRPr>
          </a:p>
          <a:p>
            <a:pPr marL="0" lvl="0" indent="355600" algn="just" eaLnBrk="0" fontAlgn="base" hangingPunct="0">
              <a:lnSpc>
                <a:spcPct val="100000"/>
              </a:lnSpc>
              <a:spcBef>
                <a:spcPct val="0"/>
              </a:spcBef>
              <a:spcAft>
                <a:spcPct val="0"/>
              </a:spcAft>
              <a:buClrTx/>
              <a:buSzTx/>
              <a:buNone/>
            </a:pPr>
            <a:r>
              <a:rPr lang="en" altLang="ru-RU" sz="1800" dirty="0">
                <a:solidFill>
                  <a:schemeClr val="tx1"/>
                </a:solidFill>
                <a:ea typeface="Times New Roman" panose="02020603050405020304" pitchFamily="18" charset="0"/>
                <a:cs typeface="Times New Roman" panose="02020603050405020304" pitchFamily="18" charset="0"/>
              </a:rPr>
              <a:t>Method Korsakov technically much faster and cheaper than the classic Haneman potentiation in many capacities , </a:t>
            </a:r>
            <a:r>
              <a:rPr lang="en-US" altLang="ru-RU" sz="1800" dirty="0">
                <a:solidFill>
                  <a:schemeClr val="tx1"/>
                </a:solidFill>
                <a:ea typeface="Times New Roman" panose="02020603050405020304" pitchFamily="18" charset="0"/>
                <a:cs typeface="Times New Roman" panose="02020603050405020304" pitchFamily="18" charset="0"/>
              </a:rPr>
              <a:t>although less accurate; used much less often.</a:t>
            </a:r>
            <a:endParaRPr lang="uk-UA" dirty="0"/>
          </a:p>
        </p:txBody>
      </p:sp>
      <p:pic>
        <p:nvPicPr>
          <p:cNvPr id="2063" name="Picture 15" descr="Методы приготовления гомеопатических разведений – Сайт 179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5739" y="1013541"/>
            <a:ext cx="5274310" cy="2227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8645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670357" y="506344"/>
            <a:ext cx="10679145" cy="5611652"/>
          </a:xfrm>
          <a:prstGeom prst="rect">
            <a:avLst/>
          </a:prstGeom>
        </p:spPr>
      </p:pic>
    </p:spTree>
    <p:extLst>
      <p:ext uri="{BB962C8B-B14F-4D97-AF65-F5344CB8AC3E}">
        <p14:creationId xmlns:p14="http://schemas.microsoft.com/office/powerpoint/2010/main" val="277722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7183" y="602901"/>
            <a:ext cx="10058400" cy="1254179"/>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en" b="1" dirty="0">
                <a:solidFill>
                  <a:schemeClr val="tx1"/>
                </a:solidFill>
              </a:rPr>
              <a:t>9 . There are the following stages of breeding :</a:t>
            </a:r>
            <a:endParaRPr lang="uk-UA" b="1" dirty="0">
              <a:solidFill>
                <a:schemeClr val="tx1"/>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301668752"/>
              </p:ext>
            </p:extLst>
          </p:nvPr>
        </p:nvGraphicFramePr>
        <p:xfrm>
          <a:off x="994410" y="1932813"/>
          <a:ext cx="10486390" cy="3655187"/>
        </p:xfrm>
        <a:graphic>
          <a:graphicData uri="http://schemas.openxmlformats.org/drawingml/2006/table">
            <a:tbl>
              <a:tblPr firstRow="1" firstCol="1" lastRow="1" lastCol="1" bandRow="1" bandCol="1">
                <a:tableStyleId>{5940675A-B579-460E-94D1-54222C63F5DA}</a:tableStyleId>
              </a:tblPr>
              <a:tblGrid>
                <a:gridCol w="1893267">
                  <a:extLst>
                    <a:ext uri="{9D8B030D-6E8A-4147-A177-3AD203B41FA5}">
                      <a16:colId xmlns:a16="http://schemas.microsoft.com/office/drawing/2014/main" val="1639685208"/>
                    </a:ext>
                  </a:extLst>
                </a:gridCol>
                <a:gridCol w="8593123">
                  <a:extLst>
                    <a:ext uri="{9D8B030D-6E8A-4147-A177-3AD203B41FA5}">
                      <a16:colId xmlns:a16="http://schemas.microsoft.com/office/drawing/2014/main" val="2240644325"/>
                    </a:ext>
                  </a:extLst>
                </a:gridCol>
              </a:tblGrid>
              <a:tr h="465454">
                <a:tc>
                  <a:txBody>
                    <a:bodyPr/>
                    <a:lstStyle/>
                    <a:p>
                      <a:pPr>
                        <a:lnSpc>
                          <a:spcPct val="115000"/>
                        </a:lnSpc>
                        <a:spcAft>
                          <a:spcPts val="0"/>
                        </a:spcAft>
                      </a:pPr>
                      <a:r>
                        <a:rPr lang="en" sz="2400">
                          <a:effectLst/>
                        </a:rPr>
                        <a:t>Symbol</a:t>
                      </a:r>
                      <a:endParaRPr lang="ru-RU"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gn="ctr">
                        <a:lnSpc>
                          <a:spcPct val="115000"/>
                        </a:lnSpc>
                        <a:spcAft>
                          <a:spcPts val="0"/>
                        </a:spcAft>
                      </a:pPr>
                      <a:r>
                        <a:rPr lang="en" sz="2400" dirty="0">
                          <a:effectLst/>
                        </a:rPr>
                        <a:t>The degree of dilution by the step of potentiation</a:t>
                      </a:r>
                      <a:endParaRPr lang="ru-RU"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808399372"/>
                  </a:ext>
                </a:extLst>
              </a:tr>
              <a:tr h="893636">
                <a:tc>
                  <a:txBody>
                    <a:bodyPr/>
                    <a:lstStyle/>
                    <a:p>
                      <a:pPr>
                        <a:lnSpc>
                          <a:spcPct val="115000"/>
                        </a:lnSpc>
                        <a:spcAft>
                          <a:spcPts val="0"/>
                        </a:spcAft>
                      </a:pPr>
                      <a:r>
                        <a:rPr lang="en" sz="2400" dirty="0">
                          <a:effectLst/>
                        </a:rPr>
                        <a:t>D (X)</a:t>
                      </a:r>
                      <a:endParaRPr lang="ru-RU"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nSpc>
                          <a:spcPct val="115000"/>
                        </a:lnSpc>
                        <a:spcAft>
                          <a:spcPts val="0"/>
                        </a:spcAft>
                      </a:pPr>
                      <a:r>
                        <a:rPr lang="en" sz="2400" dirty="0">
                          <a:effectLst/>
                        </a:rPr>
                        <a:t>Dilution rate 1:10 per potentiation step (decimal)</a:t>
                      </a:r>
                      <a:endParaRPr lang="ru-RU"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4200913211"/>
                  </a:ext>
                </a:extLst>
              </a:tr>
              <a:tr h="893636">
                <a:tc>
                  <a:txBody>
                    <a:bodyPr/>
                    <a:lstStyle/>
                    <a:p>
                      <a:pPr>
                        <a:lnSpc>
                          <a:spcPct val="115000"/>
                        </a:lnSpc>
                        <a:spcAft>
                          <a:spcPts val="0"/>
                        </a:spcAft>
                      </a:pPr>
                      <a:r>
                        <a:rPr lang="en" sz="2400" dirty="0">
                          <a:effectLst/>
                        </a:rPr>
                        <a:t>C (CH)</a:t>
                      </a:r>
                      <a:endParaRPr lang="ru-RU"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nSpc>
                          <a:spcPct val="115000"/>
                        </a:lnSpc>
                        <a:spcAft>
                          <a:spcPts val="0"/>
                        </a:spcAft>
                      </a:pPr>
                      <a:r>
                        <a:rPr lang="en" sz="2400" dirty="0">
                          <a:effectLst/>
                        </a:rPr>
                        <a:t>Degree of dilution 1: 100 per step of potentiation (hundredth)</a:t>
                      </a:r>
                      <a:endParaRPr lang="ru-RU"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1789626561"/>
                  </a:ext>
                </a:extLst>
              </a:tr>
              <a:tr h="442503">
                <a:tc>
                  <a:txBody>
                    <a:bodyPr/>
                    <a:lstStyle/>
                    <a:p>
                      <a:pPr>
                        <a:lnSpc>
                          <a:spcPct val="115000"/>
                        </a:lnSpc>
                        <a:spcAft>
                          <a:spcPts val="0"/>
                        </a:spcAft>
                      </a:pPr>
                      <a:r>
                        <a:rPr lang="en" sz="2400">
                          <a:effectLst/>
                        </a:rPr>
                        <a:t>LM (Q)</a:t>
                      </a:r>
                      <a:endParaRPr lang="ru-RU"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nSpc>
                          <a:spcPct val="115000"/>
                        </a:lnSpc>
                        <a:spcAft>
                          <a:spcPts val="0"/>
                        </a:spcAft>
                      </a:pPr>
                      <a:r>
                        <a:rPr lang="en" sz="2400" dirty="0">
                          <a:effectLst/>
                        </a:rPr>
                        <a:t>Dilution rate 1:50 000 per potentiation step</a:t>
                      </a:r>
                      <a:endParaRPr lang="ru-RU"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2618077018"/>
                  </a:ext>
                </a:extLst>
              </a:tr>
              <a:tr h="959958">
                <a:tc>
                  <a:txBody>
                    <a:bodyPr/>
                    <a:lstStyle/>
                    <a:p>
                      <a:pPr>
                        <a:lnSpc>
                          <a:spcPct val="115000"/>
                        </a:lnSpc>
                        <a:spcAft>
                          <a:spcPts val="0"/>
                        </a:spcAft>
                      </a:pPr>
                      <a:r>
                        <a:rPr lang="en" sz="2400" dirty="0">
                          <a:effectLst/>
                        </a:rPr>
                        <a:t>SC (K)</a:t>
                      </a:r>
                      <a:endParaRPr lang="ru-RU"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nSpc>
                          <a:spcPct val="115000"/>
                        </a:lnSpc>
                        <a:spcAft>
                          <a:spcPts val="0"/>
                        </a:spcAft>
                      </a:pPr>
                      <a:r>
                        <a:rPr lang="en" sz="2400" dirty="0">
                          <a:effectLst/>
                        </a:rPr>
                        <a:t>The degree of dilution 1: 100 per potentiation step (according to the Korsakov method)</a:t>
                      </a:r>
                      <a:endParaRPr lang="ru-RU"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4135559145"/>
                  </a:ext>
                </a:extLst>
              </a:tr>
            </a:tbl>
          </a:graphicData>
        </a:graphic>
      </p:graphicFrame>
    </p:spTree>
    <p:extLst>
      <p:ext uri="{BB962C8B-B14F-4D97-AF65-F5344CB8AC3E}">
        <p14:creationId xmlns:p14="http://schemas.microsoft.com/office/powerpoint/2010/main" val="1199632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6962" y="120580"/>
            <a:ext cx="10058400" cy="672235"/>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en" b="1" i="1" dirty="0">
                <a:solidFill>
                  <a:schemeClr val="tx1"/>
                </a:solidFill>
              </a:rPr>
              <a:t>10. Decimal potentials</a:t>
            </a:r>
            <a:endParaRPr lang="uk-UA" b="1" i="1" dirty="0">
              <a:solidFill>
                <a:schemeClr val="tx1"/>
              </a:solidFill>
            </a:endParaRPr>
          </a:p>
        </p:txBody>
      </p:sp>
      <p:pic>
        <p:nvPicPr>
          <p:cNvPr id="5" name="Рисунок 4"/>
          <p:cNvPicPr>
            <a:picLocks noChangeAspect="1"/>
          </p:cNvPicPr>
          <p:nvPr/>
        </p:nvPicPr>
        <p:blipFill>
          <a:blip r:embed="rId2"/>
          <a:stretch>
            <a:fillRect/>
          </a:stretch>
        </p:blipFill>
        <p:spPr>
          <a:xfrm>
            <a:off x="1511299" y="862965"/>
            <a:ext cx="9229725" cy="5314950"/>
          </a:xfrm>
          <a:prstGeom prst="rect">
            <a:avLst/>
          </a:prstGeom>
        </p:spPr>
      </p:pic>
    </p:spTree>
    <p:extLst>
      <p:ext uri="{BB962C8B-B14F-4D97-AF65-F5344CB8AC3E}">
        <p14:creationId xmlns:p14="http://schemas.microsoft.com/office/powerpoint/2010/main" val="4190964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581689" y="468990"/>
            <a:ext cx="10846100" cy="4470655"/>
          </a:xfrm>
          <a:prstGeom prst="rect">
            <a:avLst/>
          </a:prstGeom>
        </p:spPr>
      </p:pic>
    </p:spTree>
    <p:extLst>
      <p:ext uri="{BB962C8B-B14F-4D97-AF65-F5344CB8AC3E}">
        <p14:creationId xmlns:p14="http://schemas.microsoft.com/office/powerpoint/2010/main" val="737299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6410" y="281354"/>
            <a:ext cx="10058400" cy="682283"/>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en" b="1" i="1" dirty="0">
                <a:solidFill>
                  <a:schemeClr val="tx1"/>
                </a:solidFill>
              </a:rPr>
              <a:t>11. </a:t>
            </a:r>
            <a:r>
              <a:rPr lang="en" b="1" i="1" dirty="0" err="1">
                <a:solidFill>
                  <a:schemeClr val="tx1"/>
                </a:solidFill>
              </a:rPr>
              <a:t>Centisimal </a:t>
            </a:r>
            <a:r>
              <a:rPr lang="en" b="1" i="1" dirty="0">
                <a:solidFill>
                  <a:schemeClr val="tx1"/>
                </a:solidFill>
              </a:rPr>
              <a:t>potentials</a:t>
            </a:r>
            <a:endParaRPr lang="uk-UA" b="1" i="1" dirty="0">
              <a:solidFill>
                <a:schemeClr val="tx1"/>
              </a:solidFill>
            </a:endParaRPr>
          </a:p>
        </p:txBody>
      </p:sp>
      <p:pic>
        <p:nvPicPr>
          <p:cNvPr id="5" name="Рисунок 4"/>
          <p:cNvPicPr>
            <a:picLocks noChangeAspect="1"/>
          </p:cNvPicPr>
          <p:nvPr/>
        </p:nvPicPr>
        <p:blipFill>
          <a:blip r:embed="rId2"/>
          <a:stretch>
            <a:fillRect/>
          </a:stretch>
        </p:blipFill>
        <p:spPr>
          <a:xfrm>
            <a:off x="2402378" y="1074586"/>
            <a:ext cx="7765559" cy="4949976"/>
          </a:xfrm>
          <a:prstGeom prst="rect">
            <a:avLst/>
          </a:prstGeom>
        </p:spPr>
      </p:pic>
    </p:spTree>
    <p:extLst>
      <p:ext uri="{BB962C8B-B14F-4D97-AF65-F5344CB8AC3E}">
        <p14:creationId xmlns:p14="http://schemas.microsoft.com/office/powerpoint/2010/main" val="190967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378765" y="150890"/>
            <a:ext cx="10991534" cy="5495766"/>
          </a:xfrm>
          <a:prstGeom prst="rect">
            <a:avLst/>
          </a:prstGeom>
        </p:spPr>
      </p:pic>
    </p:spTree>
    <p:extLst>
      <p:ext uri="{BB962C8B-B14F-4D97-AF65-F5344CB8AC3E}">
        <p14:creationId xmlns:p14="http://schemas.microsoft.com/office/powerpoint/2010/main" val="1771506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6963" y="321547"/>
            <a:ext cx="10058400" cy="633493"/>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en" dirty="0">
                <a:solidFill>
                  <a:schemeClr val="tx1"/>
                </a:solidFill>
              </a:rPr>
              <a:t>12. Potency </a:t>
            </a:r>
            <a:r>
              <a:rPr lang="en" dirty="0" err="1">
                <a:solidFill>
                  <a:schemeClr val="tx1"/>
                </a:solidFill>
              </a:rPr>
              <a:t>scale</a:t>
            </a:r>
            <a:endParaRPr lang="uk-UA" dirty="0">
              <a:solidFill>
                <a:schemeClr val="tx1"/>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110239629"/>
              </p:ext>
            </p:extLst>
          </p:nvPr>
        </p:nvGraphicFramePr>
        <p:xfrm>
          <a:off x="455612" y="1085472"/>
          <a:ext cx="11350308" cy="4635852"/>
        </p:xfrm>
        <a:graphic>
          <a:graphicData uri="http://schemas.openxmlformats.org/drawingml/2006/table">
            <a:tbl>
              <a:tblPr>
                <a:tableStyleId>{5C22544A-7EE6-4342-B048-85BDC9FD1C3A}</a:tableStyleId>
              </a:tblPr>
              <a:tblGrid>
                <a:gridCol w="733487">
                  <a:extLst>
                    <a:ext uri="{9D8B030D-6E8A-4147-A177-3AD203B41FA5}">
                      <a16:colId xmlns:a16="http://schemas.microsoft.com/office/drawing/2014/main" val="1010266228"/>
                    </a:ext>
                  </a:extLst>
                </a:gridCol>
                <a:gridCol w="3881901">
                  <a:extLst>
                    <a:ext uri="{9D8B030D-6E8A-4147-A177-3AD203B41FA5}">
                      <a16:colId xmlns:a16="http://schemas.microsoft.com/office/drawing/2014/main" val="1480657146"/>
                    </a:ext>
                  </a:extLst>
                </a:gridCol>
                <a:gridCol w="1870176">
                  <a:extLst>
                    <a:ext uri="{9D8B030D-6E8A-4147-A177-3AD203B41FA5}">
                      <a16:colId xmlns:a16="http://schemas.microsoft.com/office/drawing/2014/main" val="2611669236"/>
                    </a:ext>
                  </a:extLst>
                </a:gridCol>
                <a:gridCol w="3036890">
                  <a:extLst>
                    <a:ext uri="{9D8B030D-6E8A-4147-A177-3AD203B41FA5}">
                      <a16:colId xmlns:a16="http://schemas.microsoft.com/office/drawing/2014/main" val="624380339"/>
                    </a:ext>
                  </a:extLst>
                </a:gridCol>
                <a:gridCol w="1827854">
                  <a:extLst>
                    <a:ext uri="{9D8B030D-6E8A-4147-A177-3AD203B41FA5}">
                      <a16:colId xmlns:a16="http://schemas.microsoft.com/office/drawing/2014/main" val="217936262"/>
                    </a:ext>
                  </a:extLst>
                </a:gridCol>
              </a:tblGrid>
              <a:tr h="850236">
                <a:tc>
                  <a:txBody>
                    <a:bodyPr/>
                    <a:lstStyle/>
                    <a:p>
                      <a:pPr algn="ctr">
                        <a:lnSpc>
                          <a:spcPct val="115000"/>
                        </a:lnSpc>
                        <a:spcAft>
                          <a:spcPts val="1000"/>
                        </a:spcAft>
                      </a:pPr>
                      <a:r>
                        <a:rPr lang="en" sz="1800" dirty="0">
                          <a:effectLst/>
                        </a:rPr>
                        <a:t>№ p / p</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solidFill>
                      <a:schemeClr val="accent2">
                        <a:lumMod val="40000"/>
                        <a:lumOff val="60000"/>
                      </a:schemeClr>
                    </a:solidFill>
                  </a:tcPr>
                </a:tc>
                <a:tc>
                  <a:txBody>
                    <a:bodyPr/>
                    <a:lstStyle/>
                    <a:p>
                      <a:pPr algn="ctr">
                        <a:lnSpc>
                          <a:spcPct val="115000"/>
                        </a:lnSpc>
                        <a:spcAft>
                          <a:spcPts val="1000"/>
                        </a:spcAft>
                      </a:pPr>
                      <a:r>
                        <a:rPr lang="en" sz="1800" dirty="0" err="1">
                          <a:effectLst/>
                        </a:rPr>
                        <a:t>Number</a:t>
                      </a:r>
                      <a:r>
                        <a:rPr lang="en" sz="1800" dirty="0">
                          <a:effectLst/>
                        </a:rPr>
                        <a:t> </a:t>
                      </a:r>
                      <a:r>
                        <a:rPr lang="en" sz="1800" dirty="0" err="1">
                          <a:effectLst/>
                        </a:rPr>
                        <a:t>mixed</a:t>
                      </a:r>
                      <a:r>
                        <a:rPr lang="en" sz="1800" dirty="0">
                          <a:effectLst/>
                        </a:rPr>
                        <a:t> </a:t>
                      </a:r>
                      <a:r>
                        <a:rPr lang="en" sz="1800" dirty="0" err="1">
                          <a:effectLst/>
                        </a:rPr>
                        <a:t>substances</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solidFill>
                      <a:schemeClr val="accent2">
                        <a:lumMod val="40000"/>
                        <a:lumOff val="60000"/>
                      </a:schemeClr>
                    </a:solidFill>
                  </a:tcPr>
                </a:tc>
                <a:tc>
                  <a:txBody>
                    <a:bodyPr/>
                    <a:lstStyle/>
                    <a:p>
                      <a:pPr algn="ctr">
                        <a:lnSpc>
                          <a:spcPct val="115000"/>
                        </a:lnSpc>
                        <a:spcAft>
                          <a:spcPts val="1000"/>
                        </a:spcAft>
                      </a:pPr>
                      <a:r>
                        <a:rPr lang="en" sz="1800" dirty="0" err="1">
                          <a:effectLst/>
                        </a:rPr>
                        <a:t>Number</a:t>
                      </a:r>
                      <a:r>
                        <a:rPr lang="en" sz="1800" dirty="0">
                          <a:effectLst/>
                        </a:rPr>
                        <a:t> excipient </a:t>
                      </a:r>
                      <a:r>
                        <a:rPr lang="en" sz="1800" dirty="0" err="1">
                          <a:effectLst/>
                        </a:rPr>
                        <a:t>_</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solidFill>
                      <a:schemeClr val="accent2">
                        <a:lumMod val="40000"/>
                        <a:lumOff val="60000"/>
                      </a:schemeClr>
                    </a:solidFill>
                  </a:tcPr>
                </a:tc>
                <a:tc>
                  <a:txBody>
                    <a:bodyPr/>
                    <a:lstStyle/>
                    <a:p>
                      <a:pPr algn="ctr">
                        <a:lnSpc>
                          <a:spcPct val="115000"/>
                        </a:lnSpc>
                        <a:spcAft>
                          <a:spcPts val="1000"/>
                        </a:spcAft>
                      </a:pPr>
                      <a:r>
                        <a:rPr lang="en" sz="1800" dirty="0" err="1">
                          <a:effectLst/>
                        </a:rPr>
                        <a:t>Received</a:t>
                      </a:r>
                      <a:r>
                        <a:rPr lang="en" sz="1800" dirty="0">
                          <a:effectLst/>
                        </a:rPr>
                        <a:t> </a:t>
                      </a:r>
                      <a:r>
                        <a:rPr lang="en" sz="1800" dirty="0" err="1">
                          <a:effectLst/>
                        </a:rPr>
                        <a:t>correlation</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solidFill>
                      <a:schemeClr val="accent2">
                        <a:lumMod val="40000"/>
                        <a:lumOff val="60000"/>
                      </a:schemeClr>
                    </a:solidFill>
                  </a:tcPr>
                </a:tc>
                <a:tc>
                  <a:txBody>
                    <a:bodyPr/>
                    <a:lstStyle/>
                    <a:p>
                      <a:pPr algn="ctr">
                        <a:lnSpc>
                          <a:spcPct val="115000"/>
                        </a:lnSpc>
                        <a:spcAft>
                          <a:spcPts val="1000"/>
                        </a:spcAft>
                      </a:pPr>
                      <a:r>
                        <a:rPr lang="en" sz="1800" dirty="0" err="1">
                          <a:effectLst/>
                        </a:rPr>
                        <a:t>Marking</a:t>
                      </a:r>
                      <a:r>
                        <a:rPr lang="en" sz="1800" dirty="0">
                          <a:effectLst/>
                        </a:rPr>
                        <a:t> </a:t>
                      </a:r>
                      <a:r>
                        <a:rPr lang="en" sz="1800" dirty="0" err="1">
                          <a:effectLst/>
                        </a:rPr>
                        <a:t>potentials</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solidFill>
                      <a:schemeClr val="accent2">
                        <a:lumMod val="40000"/>
                        <a:lumOff val="60000"/>
                      </a:schemeClr>
                    </a:solidFill>
                  </a:tcPr>
                </a:tc>
                <a:extLst>
                  <a:ext uri="{0D108BD9-81ED-4DB2-BD59-A6C34878D82A}">
                    <a16:rowId xmlns:a16="http://schemas.microsoft.com/office/drawing/2014/main" val="2881956376"/>
                  </a:ext>
                </a:extLst>
              </a:tr>
              <a:tr h="284604">
                <a:tc>
                  <a:txBody>
                    <a:bodyPr/>
                    <a:lstStyle/>
                    <a:p>
                      <a:pPr>
                        <a:lnSpc>
                          <a:spcPct val="115000"/>
                        </a:lnSpc>
                        <a:spcAft>
                          <a:spcPts val="1000"/>
                        </a:spcAft>
                      </a:pPr>
                      <a:r>
                        <a:rPr lang="en" sz="1800" dirty="0">
                          <a:effectLst/>
                        </a:rPr>
                        <a:t> </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gridSpan="4">
                  <a:txBody>
                    <a:bodyPr/>
                    <a:lstStyle/>
                    <a:p>
                      <a:pPr>
                        <a:lnSpc>
                          <a:spcPct val="115000"/>
                        </a:lnSpc>
                        <a:spcAft>
                          <a:spcPts val="1000"/>
                        </a:spcAft>
                      </a:pPr>
                      <a:r>
                        <a:rPr lang="en" sz="1800" b="1" dirty="0">
                          <a:effectLst/>
                        </a:rPr>
                        <a:t> </a:t>
                      </a:r>
                      <a:r>
                        <a:rPr lang="en" sz="1800" b="1" dirty="0" err="1">
                          <a:effectLst/>
                        </a:rPr>
                        <a:t>Decimal</a:t>
                      </a:r>
                      <a:r>
                        <a:rPr lang="en" sz="1800" b="1" dirty="0">
                          <a:effectLst/>
                        </a:rPr>
                        <a:t> ( </a:t>
                      </a:r>
                      <a:r>
                        <a:rPr lang="en" sz="1800" b="1" dirty="0" err="1">
                          <a:effectLst/>
                        </a:rPr>
                        <a:t>decimal </a:t>
                      </a:r>
                      <a:r>
                        <a:rPr lang="en" sz="1800" b="1" dirty="0">
                          <a:effectLst/>
                        </a:rPr>
                        <a:t>and ) </a:t>
                      </a:r>
                      <a:r>
                        <a:rPr lang="en" sz="1800" b="1" dirty="0" err="1">
                          <a:effectLst/>
                        </a:rPr>
                        <a:t>potency</a:t>
                      </a:r>
                      <a:endParaRPr lang="ru-RU" sz="18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hMerge="1">
                  <a:txBody>
                    <a:bodyPr/>
                    <a:lstStyle/>
                    <a:p>
                      <a:endParaRPr lang="uk-UA"/>
                    </a:p>
                  </a:txBody>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4177494998"/>
                  </a:ext>
                </a:extLst>
              </a:tr>
              <a:tr h="283412">
                <a:tc>
                  <a:txBody>
                    <a:bodyPr/>
                    <a:lstStyle/>
                    <a:p>
                      <a:pPr algn="ctr">
                        <a:lnSpc>
                          <a:spcPct val="115000"/>
                        </a:lnSpc>
                        <a:spcAft>
                          <a:spcPts val="1000"/>
                        </a:spcAft>
                      </a:pPr>
                      <a:r>
                        <a:rPr lang="en" sz="1800" dirty="0">
                          <a:effectLst/>
                        </a:rPr>
                        <a:t>1</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dirty="0">
                          <a:effectLst/>
                        </a:rPr>
                        <a:t>1 </a:t>
                      </a:r>
                      <a:r>
                        <a:rPr lang="en" sz="1800" dirty="0" err="1">
                          <a:effectLst/>
                        </a:rPr>
                        <a:t>part</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dirty="0">
                          <a:effectLst/>
                        </a:rPr>
                        <a:t>9 </a:t>
                      </a:r>
                      <a:r>
                        <a:rPr lang="en" sz="1800" dirty="0" err="1">
                          <a:effectLst/>
                        </a:rPr>
                        <a:t>parts</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dirty="0">
                          <a:effectLst/>
                        </a:rPr>
                        <a:t>1:10</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dirty="0">
                          <a:effectLst/>
                        </a:rPr>
                        <a:t>XI or D1</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4112857886"/>
                  </a:ext>
                </a:extLst>
              </a:tr>
              <a:tr h="283412">
                <a:tc>
                  <a:txBody>
                    <a:bodyPr/>
                    <a:lstStyle/>
                    <a:p>
                      <a:pPr algn="ctr">
                        <a:lnSpc>
                          <a:spcPct val="115000"/>
                        </a:lnSpc>
                        <a:spcAft>
                          <a:spcPts val="1000"/>
                        </a:spcAft>
                      </a:pPr>
                      <a:r>
                        <a:rPr lang="en" sz="1800" dirty="0">
                          <a:effectLst/>
                        </a:rPr>
                        <a:t>2</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dirty="0">
                          <a:effectLst/>
                        </a:rPr>
                        <a:t>1 </a:t>
                      </a:r>
                      <a:r>
                        <a:rPr lang="en" sz="1800" dirty="0" err="1">
                          <a:effectLst/>
                        </a:rPr>
                        <a:t>part of </a:t>
                      </a:r>
                      <a:r>
                        <a:rPr lang="en" sz="1800" dirty="0">
                          <a:effectLst/>
                        </a:rPr>
                        <a:t>the 1st </a:t>
                      </a:r>
                      <a:r>
                        <a:rPr lang="en" sz="1800" dirty="0" err="1">
                          <a:effectLst/>
                        </a:rPr>
                        <a:t>potency</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dirty="0">
                          <a:effectLst/>
                        </a:rPr>
                        <a:t>9 </a:t>
                      </a:r>
                      <a:r>
                        <a:rPr lang="en" sz="1800" dirty="0" err="1">
                          <a:effectLst/>
                        </a:rPr>
                        <a:t>parts</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dirty="0">
                          <a:effectLst/>
                        </a:rPr>
                        <a:t>1: 100</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a:effectLst/>
                        </a:rPr>
                        <a:t>X2 or D2</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444917102"/>
                  </a:ext>
                </a:extLst>
              </a:tr>
              <a:tr h="283412">
                <a:tc>
                  <a:txBody>
                    <a:bodyPr/>
                    <a:lstStyle/>
                    <a:p>
                      <a:pPr algn="ctr">
                        <a:lnSpc>
                          <a:spcPct val="115000"/>
                        </a:lnSpc>
                        <a:spcAft>
                          <a:spcPts val="1000"/>
                        </a:spcAft>
                      </a:pPr>
                      <a:r>
                        <a:rPr lang="en" sz="1800" dirty="0">
                          <a:effectLst/>
                        </a:rPr>
                        <a:t>3</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a:effectLst/>
                        </a:rPr>
                        <a:t>1 part of the 2nd potency</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dirty="0">
                          <a:effectLst/>
                        </a:rPr>
                        <a:t>9 </a:t>
                      </a:r>
                      <a:r>
                        <a:rPr lang="en" sz="1800" dirty="0" err="1">
                          <a:effectLst/>
                        </a:rPr>
                        <a:t>parts</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a:effectLst/>
                        </a:rPr>
                        <a:t>1: 1000</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a:effectLst/>
                        </a:rPr>
                        <a:t>HZ or D3</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4168458706"/>
                  </a:ext>
                </a:extLst>
              </a:tr>
              <a:tr h="283412">
                <a:tc>
                  <a:txBody>
                    <a:bodyPr/>
                    <a:lstStyle/>
                    <a:p>
                      <a:pPr algn="ctr">
                        <a:lnSpc>
                          <a:spcPct val="115000"/>
                        </a:lnSpc>
                        <a:spcAft>
                          <a:spcPts val="1000"/>
                        </a:spcAft>
                      </a:pPr>
                      <a:r>
                        <a:rPr lang="en" sz="1800" dirty="0">
                          <a:effectLst/>
                        </a:rPr>
                        <a:t>4</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dirty="0">
                          <a:effectLst/>
                        </a:rPr>
                        <a:t>1 part of the 3rd potency</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dirty="0">
                          <a:effectLst/>
                        </a:rPr>
                        <a:t>9 </a:t>
                      </a:r>
                      <a:r>
                        <a:rPr lang="en" sz="1800" dirty="0" err="1">
                          <a:effectLst/>
                        </a:rPr>
                        <a:t>parts</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a:effectLst/>
                        </a:rPr>
                        <a:t>1:10 000</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a:effectLst/>
                        </a:rPr>
                        <a:t>X4 or D4</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852499046"/>
                  </a:ext>
                </a:extLst>
              </a:tr>
              <a:tr h="283412">
                <a:tc>
                  <a:txBody>
                    <a:bodyPr/>
                    <a:lstStyle/>
                    <a:p>
                      <a:pPr algn="ctr">
                        <a:lnSpc>
                          <a:spcPct val="115000"/>
                        </a:lnSpc>
                        <a:spcAft>
                          <a:spcPts val="1000"/>
                        </a:spcAft>
                      </a:pPr>
                      <a:r>
                        <a:rPr lang="en" sz="1800" dirty="0">
                          <a:effectLst/>
                        </a:rPr>
                        <a:t>5</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a:effectLst/>
                        </a:rPr>
                        <a:t>1 part of the 4th potency</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dirty="0">
                          <a:effectLst/>
                        </a:rPr>
                        <a:t>9 </a:t>
                      </a:r>
                      <a:r>
                        <a:rPr lang="en" sz="1800" dirty="0" err="1">
                          <a:effectLst/>
                        </a:rPr>
                        <a:t>parts</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a:effectLst/>
                        </a:rPr>
                        <a:t>1: 100,000</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a:effectLst/>
                        </a:rPr>
                        <a:t>X5 or D5</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089918719"/>
                  </a:ext>
                </a:extLst>
              </a:tr>
              <a:tr h="283412">
                <a:tc>
                  <a:txBody>
                    <a:bodyPr/>
                    <a:lstStyle/>
                    <a:p>
                      <a:pPr algn="ctr">
                        <a:lnSpc>
                          <a:spcPct val="115000"/>
                        </a:lnSpc>
                        <a:spcAft>
                          <a:spcPts val="1000"/>
                        </a:spcAft>
                      </a:pPr>
                      <a:r>
                        <a:rPr lang="en" sz="1800" dirty="0">
                          <a:effectLst/>
                        </a:rPr>
                        <a:t> </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gridSpan="4">
                  <a:txBody>
                    <a:bodyPr/>
                    <a:lstStyle/>
                    <a:p>
                      <a:pPr>
                        <a:lnSpc>
                          <a:spcPct val="115000"/>
                        </a:lnSpc>
                        <a:spcAft>
                          <a:spcPts val="1000"/>
                        </a:spcAft>
                      </a:pPr>
                      <a:r>
                        <a:rPr lang="en" sz="1800" b="1" dirty="0" err="1">
                          <a:effectLst/>
                        </a:rPr>
                        <a:t>Hundreds </a:t>
                      </a:r>
                      <a:r>
                        <a:rPr lang="en" sz="1800" b="1" dirty="0">
                          <a:effectLst/>
                        </a:rPr>
                        <a:t>( </a:t>
                      </a:r>
                      <a:r>
                        <a:rPr lang="en" sz="1800" b="1" dirty="0" err="1">
                          <a:effectLst/>
                        </a:rPr>
                        <a:t>centisima </a:t>
                      </a:r>
                      <a:r>
                        <a:rPr lang="en" sz="1800" b="1" dirty="0">
                          <a:effectLst/>
                        </a:rPr>
                        <a:t>) </a:t>
                      </a:r>
                      <a:r>
                        <a:rPr lang="en" sz="1800" b="1" dirty="0" err="1">
                          <a:effectLst/>
                        </a:rPr>
                        <a:t>potencies </a:t>
                      </a:r>
                      <a:endParaRPr lang="ru-RU" sz="18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hMerge="1">
                  <a:txBody>
                    <a:bodyPr/>
                    <a:lstStyle/>
                    <a:p>
                      <a:endParaRPr lang="uk-UA"/>
                    </a:p>
                  </a:txBody>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365336658"/>
                  </a:ext>
                </a:extLst>
              </a:tr>
              <a:tr h="283412">
                <a:tc>
                  <a:txBody>
                    <a:bodyPr/>
                    <a:lstStyle/>
                    <a:p>
                      <a:pPr algn="ctr">
                        <a:lnSpc>
                          <a:spcPct val="115000"/>
                        </a:lnSpc>
                        <a:spcAft>
                          <a:spcPts val="1000"/>
                        </a:spcAft>
                      </a:pPr>
                      <a:r>
                        <a:rPr lang="en" sz="1800" dirty="0">
                          <a:effectLst/>
                        </a:rPr>
                        <a:t>1</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a:effectLst/>
                        </a:rPr>
                        <a:t>1 part</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dirty="0">
                          <a:effectLst/>
                        </a:rPr>
                        <a:t>99 </a:t>
                      </a:r>
                      <a:r>
                        <a:rPr lang="en" sz="1800" dirty="0" err="1">
                          <a:effectLst/>
                        </a:rPr>
                        <a:t>parts</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a:effectLst/>
                        </a:rPr>
                        <a:t>1: 100</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a:effectLst/>
                        </a:rPr>
                        <a:t>1 or C1</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88541856"/>
                  </a:ext>
                </a:extLst>
              </a:tr>
              <a:tr h="283412">
                <a:tc>
                  <a:txBody>
                    <a:bodyPr/>
                    <a:lstStyle/>
                    <a:p>
                      <a:pPr algn="ctr">
                        <a:lnSpc>
                          <a:spcPct val="115000"/>
                        </a:lnSpc>
                        <a:spcAft>
                          <a:spcPts val="1000"/>
                        </a:spcAft>
                      </a:pPr>
                      <a:r>
                        <a:rPr lang="en" sz="1800" dirty="0">
                          <a:effectLst/>
                        </a:rPr>
                        <a:t>2</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a:effectLst/>
                        </a:rPr>
                        <a:t>1 part of the 1st potency</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dirty="0">
                          <a:effectLst/>
                        </a:rPr>
                        <a:t>99 </a:t>
                      </a:r>
                      <a:r>
                        <a:rPr lang="en" sz="1800" dirty="0" err="1">
                          <a:effectLst/>
                        </a:rPr>
                        <a:t>parts</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a:effectLst/>
                        </a:rPr>
                        <a:t>1:10 000</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a:effectLst/>
                        </a:rPr>
                        <a:t>2 or C2</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617866754"/>
                  </a:ext>
                </a:extLst>
              </a:tr>
              <a:tr h="283412">
                <a:tc>
                  <a:txBody>
                    <a:bodyPr/>
                    <a:lstStyle/>
                    <a:p>
                      <a:pPr algn="ctr">
                        <a:lnSpc>
                          <a:spcPct val="115000"/>
                        </a:lnSpc>
                        <a:spcAft>
                          <a:spcPts val="1000"/>
                        </a:spcAft>
                      </a:pPr>
                      <a:r>
                        <a:rPr lang="en" sz="1800" dirty="0">
                          <a:effectLst/>
                        </a:rPr>
                        <a:t>3</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dirty="0">
                          <a:effectLst/>
                        </a:rPr>
                        <a:t>1 </a:t>
                      </a:r>
                      <a:r>
                        <a:rPr lang="en" sz="1800" dirty="0" err="1">
                          <a:effectLst/>
                        </a:rPr>
                        <a:t>part of </a:t>
                      </a:r>
                      <a:r>
                        <a:rPr lang="en" sz="1800" dirty="0">
                          <a:effectLst/>
                        </a:rPr>
                        <a:t>the 2nd </a:t>
                      </a:r>
                      <a:r>
                        <a:rPr lang="en" sz="1800" dirty="0" err="1">
                          <a:effectLst/>
                        </a:rPr>
                        <a:t>potency</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dirty="0">
                          <a:effectLst/>
                        </a:rPr>
                        <a:t>99 </a:t>
                      </a:r>
                      <a:r>
                        <a:rPr lang="en" sz="1800" dirty="0" err="1">
                          <a:effectLst/>
                        </a:rPr>
                        <a:t>parts</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a:effectLst/>
                        </a:rPr>
                        <a:t>1: 1000 000</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dirty="0">
                          <a:effectLst/>
                        </a:rPr>
                        <a:t>3 </a:t>
                      </a:r>
                      <a:r>
                        <a:rPr lang="en" sz="1800" dirty="0" err="1">
                          <a:effectLst/>
                        </a:rPr>
                        <a:t>or </a:t>
                      </a:r>
                      <a:r>
                        <a:rPr lang="en" sz="1800" dirty="0">
                          <a:effectLst/>
                        </a:rPr>
                        <a:t>NW</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380991979"/>
                  </a:ext>
                </a:extLst>
              </a:tr>
              <a:tr h="283412">
                <a:tc>
                  <a:txBody>
                    <a:bodyPr/>
                    <a:lstStyle/>
                    <a:p>
                      <a:pPr algn="ctr">
                        <a:lnSpc>
                          <a:spcPct val="115000"/>
                        </a:lnSpc>
                        <a:spcAft>
                          <a:spcPts val="1000"/>
                        </a:spcAft>
                      </a:pPr>
                      <a:r>
                        <a:rPr lang="en" sz="1800" dirty="0">
                          <a:effectLst/>
                        </a:rPr>
                        <a:t>4</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a:effectLst/>
                        </a:rPr>
                        <a:t>1 part of the 3rd potency</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dirty="0">
                          <a:effectLst/>
                        </a:rPr>
                        <a:t>99 </a:t>
                      </a:r>
                      <a:r>
                        <a:rPr lang="en" sz="1800" dirty="0" err="1">
                          <a:effectLst/>
                        </a:rPr>
                        <a:t>parts</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dirty="0">
                          <a:effectLst/>
                        </a:rPr>
                        <a:t>1: 100,000,000</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a:effectLst/>
                        </a:rPr>
                        <a:t>4 or C4</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226519976"/>
                  </a:ext>
                </a:extLst>
              </a:tr>
              <a:tr h="283412">
                <a:tc>
                  <a:txBody>
                    <a:bodyPr/>
                    <a:lstStyle/>
                    <a:p>
                      <a:pPr algn="ctr">
                        <a:lnSpc>
                          <a:spcPct val="115000"/>
                        </a:lnSpc>
                        <a:spcAft>
                          <a:spcPts val="1000"/>
                        </a:spcAft>
                      </a:pPr>
                      <a:r>
                        <a:rPr lang="en" sz="1800" dirty="0">
                          <a:effectLst/>
                        </a:rPr>
                        <a:t>5</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a:effectLst/>
                        </a:rPr>
                        <a:t>1 part of the 4th potency</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dirty="0">
                          <a:effectLst/>
                        </a:rPr>
                        <a:t>99 </a:t>
                      </a:r>
                      <a:r>
                        <a:rPr lang="en" sz="1800" dirty="0" err="1">
                          <a:effectLst/>
                        </a:rPr>
                        <a:t>parts</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a:effectLst/>
                        </a:rPr>
                        <a:t>1:10 000 000 000</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a:lnSpc>
                          <a:spcPct val="115000"/>
                        </a:lnSpc>
                        <a:spcAft>
                          <a:spcPts val="1000"/>
                        </a:spcAft>
                      </a:pPr>
                      <a:r>
                        <a:rPr lang="en" sz="1800" dirty="0">
                          <a:effectLst/>
                        </a:rPr>
                        <a:t>5 </a:t>
                      </a:r>
                      <a:r>
                        <a:rPr lang="en" sz="1800" dirty="0" err="1">
                          <a:effectLst/>
                        </a:rPr>
                        <a:t>or </a:t>
                      </a:r>
                      <a:r>
                        <a:rPr lang="en" sz="1800" dirty="0">
                          <a:effectLst/>
                        </a:rPr>
                        <a:t>C5</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743801629"/>
                  </a:ext>
                </a:extLst>
              </a:tr>
            </a:tbl>
          </a:graphicData>
        </a:graphic>
      </p:graphicFrame>
    </p:spTree>
    <p:extLst>
      <p:ext uri="{BB962C8B-B14F-4D97-AF65-F5344CB8AC3E}">
        <p14:creationId xmlns:p14="http://schemas.microsoft.com/office/powerpoint/2010/main" val="3849860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218097" y="311852"/>
            <a:ext cx="9564310" cy="5872133"/>
          </a:xfrm>
          <a:prstGeom prst="rect">
            <a:avLst/>
          </a:prstGeom>
        </p:spPr>
      </p:pic>
    </p:spTree>
    <p:extLst>
      <p:ext uri="{BB962C8B-B14F-4D97-AF65-F5344CB8AC3E}">
        <p14:creationId xmlns:p14="http://schemas.microsoft.com/office/powerpoint/2010/main" val="25468509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493083" y="423908"/>
            <a:ext cx="10943905" cy="4148092"/>
          </a:xfrm>
          <a:prstGeom prst="rect">
            <a:avLst/>
          </a:prstGeom>
        </p:spPr>
      </p:pic>
    </p:spTree>
    <p:extLst>
      <p:ext uri="{BB962C8B-B14F-4D97-AF65-F5344CB8AC3E}">
        <p14:creationId xmlns:p14="http://schemas.microsoft.com/office/powerpoint/2010/main" val="39394355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05418" y="117250"/>
            <a:ext cx="10058400" cy="520626"/>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 sz="2800" b="1" i="1" dirty="0"/>
              <a:t>13. </a:t>
            </a:r>
            <a:r>
              <a:rPr lang="en" sz="2800" b="1" i="1" dirty="0" err="1"/>
              <a:t>Doses</a:t>
            </a:r>
            <a:r>
              <a:rPr lang="en" sz="2800" b="1" i="1" dirty="0"/>
              <a:t> </a:t>
            </a:r>
            <a:r>
              <a:rPr lang="en" sz="2800" b="1" i="1" dirty="0" err="1"/>
              <a:t>drugs and their </a:t>
            </a:r>
            <a:r>
              <a:rPr lang="en" sz="2800" b="1" i="1" dirty="0"/>
              <a:t>frequency </a:t>
            </a:r>
            <a:r>
              <a:rPr lang="en" sz="2800" b="1" i="1" dirty="0" err="1"/>
              <a:t>reception </a:t>
            </a:r>
            <a:r>
              <a:rPr lang="en" sz="2800" b="1" i="1" dirty="0"/>
              <a:t>at </a:t>
            </a:r>
            <a:r>
              <a:rPr lang="en" sz="2800" b="1" i="1" dirty="0" err="1"/>
              <a:t>homeopathic</a:t>
            </a:r>
            <a:r>
              <a:rPr lang="en" sz="2800" b="1" i="1" dirty="0"/>
              <a:t> </a:t>
            </a:r>
            <a:r>
              <a:rPr lang="en" sz="2800" b="1" i="1" dirty="0" err="1"/>
              <a:t>treatment</a:t>
            </a:r>
            <a:endParaRPr lang="uk-UA" sz="2800" b="1" i="1" dirty="0"/>
          </a:p>
        </p:txBody>
      </p:sp>
      <p:sp>
        <p:nvSpPr>
          <p:cNvPr id="4" name="Прямоугольник 3"/>
          <p:cNvSpPr/>
          <p:nvPr/>
        </p:nvSpPr>
        <p:spPr>
          <a:xfrm>
            <a:off x="1571227" y="786162"/>
            <a:ext cx="9110505" cy="36933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 dirty="0"/>
              <a:t>Potencies of drugs used in clinical homeopathy</a:t>
            </a:r>
          </a:p>
        </p:txBody>
      </p:sp>
      <p:sp>
        <p:nvSpPr>
          <p:cNvPr id="5" name="Овал 4"/>
          <p:cNvSpPr/>
          <p:nvPr/>
        </p:nvSpPr>
        <p:spPr>
          <a:xfrm>
            <a:off x="6453922" y="1349678"/>
            <a:ext cx="2009358" cy="79382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 sz="2800" dirty="0"/>
              <a:t>low</a:t>
            </a:r>
            <a:endParaRPr lang="uk-UA" sz="2800" dirty="0"/>
          </a:p>
        </p:txBody>
      </p:sp>
      <p:sp>
        <p:nvSpPr>
          <p:cNvPr id="6" name="Овал 5"/>
          <p:cNvSpPr/>
          <p:nvPr/>
        </p:nvSpPr>
        <p:spPr>
          <a:xfrm>
            <a:off x="6453922" y="2240941"/>
            <a:ext cx="2009358" cy="79382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 sz="2800" dirty="0"/>
              <a:t>Medium</a:t>
            </a:r>
            <a:endParaRPr lang="uk-UA" sz="2800" dirty="0"/>
          </a:p>
        </p:txBody>
      </p:sp>
      <p:sp>
        <p:nvSpPr>
          <p:cNvPr id="7" name="Овал 6"/>
          <p:cNvSpPr/>
          <p:nvPr/>
        </p:nvSpPr>
        <p:spPr>
          <a:xfrm>
            <a:off x="6469106" y="3110655"/>
            <a:ext cx="1947238" cy="79382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 sz="2800" dirty="0"/>
              <a:t>High</a:t>
            </a:r>
            <a:endParaRPr lang="uk-UA" sz="2800" dirty="0"/>
          </a:p>
        </p:txBody>
      </p:sp>
      <p:sp>
        <p:nvSpPr>
          <p:cNvPr id="8" name="AutoShape 11"/>
          <p:cNvSpPr>
            <a:spLocks noChangeArrowheads="1"/>
          </p:cNvSpPr>
          <p:nvPr/>
        </p:nvSpPr>
        <p:spPr bwMode="auto">
          <a:xfrm>
            <a:off x="8610656" y="1524792"/>
            <a:ext cx="896938" cy="449263"/>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1">
            <a:gsLst>
              <a:gs pos="0">
                <a:srgbClr val="FFFFFF"/>
              </a:gs>
              <a:gs pos="100000">
                <a:srgbClr val="FF5050"/>
              </a:gs>
            </a:gsLst>
            <a:lin ang="0" scaled="1"/>
          </a:gradFill>
          <a:ln w="15875" algn="ctr">
            <a:solidFill>
              <a:srgbClr val="FF0000"/>
            </a:solidFill>
            <a:miter lim="800000"/>
            <a:headEnd/>
            <a:tailEnd/>
          </a:ln>
        </p:spPr>
        <p:txBody>
          <a:bodyPr anchor="ctr"/>
          <a:lstStyle/>
          <a:p>
            <a:endParaRPr lang="uk-UA"/>
          </a:p>
        </p:txBody>
      </p:sp>
      <p:sp>
        <p:nvSpPr>
          <p:cNvPr id="9" name="AutoShape 11"/>
          <p:cNvSpPr>
            <a:spLocks noChangeArrowheads="1"/>
          </p:cNvSpPr>
          <p:nvPr/>
        </p:nvSpPr>
        <p:spPr bwMode="auto">
          <a:xfrm>
            <a:off x="8681776" y="3282933"/>
            <a:ext cx="896938" cy="449263"/>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1">
            <a:gsLst>
              <a:gs pos="0">
                <a:srgbClr val="FFFFFF"/>
              </a:gs>
              <a:gs pos="100000">
                <a:srgbClr val="FF5050"/>
              </a:gs>
            </a:gsLst>
            <a:lin ang="0" scaled="1"/>
          </a:gradFill>
          <a:ln w="15875" algn="ctr">
            <a:solidFill>
              <a:srgbClr val="FF0000"/>
            </a:solidFill>
            <a:miter lim="800000"/>
            <a:headEnd/>
            <a:tailEnd/>
          </a:ln>
        </p:spPr>
        <p:txBody>
          <a:bodyPr anchor="ctr"/>
          <a:lstStyle/>
          <a:p>
            <a:endParaRPr lang="uk-UA"/>
          </a:p>
        </p:txBody>
      </p:sp>
      <p:sp>
        <p:nvSpPr>
          <p:cNvPr id="10" name="AutoShape 11"/>
          <p:cNvSpPr>
            <a:spLocks noChangeArrowheads="1"/>
          </p:cNvSpPr>
          <p:nvPr/>
        </p:nvSpPr>
        <p:spPr bwMode="auto">
          <a:xfrm>
            <a:off x="8610656" y="2370434"/>
            <a:ext cx="896938" cy="449263"/>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1">
            <a:gsLst>
              <a:gs pos="0">
                <a:srgbClr val="FFFFFF"/>
              </a:gs>
              <a:gs pos="100000">
                <a:srgbClr val="FF5050"/>
              </a:gs>
            </a:gsLst>
            <a:lin ang="0" scaled="1"/>
          </a:gradFill>
          <a:ln w="15875" algn="ctr">
            <a:solidFill>
              <a:srgbClr val="FF0000"/>
            </a:solidFill>
            <a:miter lim="800000"/>
            <a:headEnd/>
            <a:tailEnd/>
          </a:ln>
        </p:spPr>
        <p:txBody>
          <a:bodyPr anchor="ctr"/>
          <a:lstStyle/>
          <a:p>
            <a:endParaRPr lang="uk-UA"/>
          </a:p>
        </p:txBody>
      </p:sp>
      <p:sp>
        <p:nvSpPr>
          <p:cNvPr id="11" name="Скругленный прямоугольник 10"/>
          <p:cNvSpPr/>
          <p:nvPr/>
        </p:nvSpPr>
        <p:spPr>
          <a:xfrm>
            <a:off x="9844147" y="1469888"/>
            <a:ext cx="1931293" cy="55950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 dirty="0"/>
              <a:t>Tithe potentials</a:t>
            </a:r>
            <a:endParaRPr lang="uk-UA" dirty="0"/>
          </a:p>
        </p:txBody>
      </p:sp>
      <p:sp>
        <p:nvSpPr>
          <p:cNvPr id="12" name="Скругленный прямоугольник 11"/>
          <p:cNvSpPr/>
          <p:nvPr/>
        </p:nvSpPr>
        <p:spPr>
          <a:xfrm>
            <a:off x="9844146" y="2385783"/>
            <a:ext cx="1931293" cy="55950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 dirty="0"/>
              <a:t>6C-12C potency</a:t>
            </a:r>
            <a:endParaRPr lang="uk-UA" dirty="0"/>
          </a:p>
        </p:txBody>
      </p:sp>
      <p:sp>
        <p:nvSpPr>
          <p:cNvPr id="13" name="Скругленный прямоугольник 12"/>
          <p:cNvSpPr/>
          <p:nvPr/>
        </p:nvSpPr>
        <p:spPr>
          <a:xfrm>
            <a:off x="9844146" y="3227811"/>
            <a:ext cx="2039815" cy="55950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 dirty="0"/>
              <a:t>Above 18 C potency</a:t>
            </a:r>
            <a:endParaRPr lang="uk-UA" dirty="0"/>
          </a:p>
        </p:txBody>
      </p:sp>
      <p:graphicFrame>
        <p:nvGraphicFramePr>
          <p:cNvPr id="14" name="Group 270"/>
          <p:cNvGraphicFramePr>
            <a:graphicFrameLocks noGrp="1"/>
          </p:cNvGraphicFramePr>
          <p:nvPr>
            <p:extLst>
              <p:ext uri="{D42A27DB-BD31-4B8C-83A1-F6EECF244321}">
                <p14:modId xmlns:p14="http://schemas.microsoft.com/office/powerpoint/2010/main" val="3668366843"/>
              </p:ext>
            </p:extLst>
          </p:nvPr>
        </p:nvGraphicFramePr>
        <p:xfrm>
          <a:off x="585277" y="4098659"/>
          <a:ext cx="11298683" cy="2568672"/>
        </p:xfrm>
        <a:graphic>
          <a:graphicData uri="http://schemas.openxmlformats.org/drawingml/2006/table">
            <a:tbl>
              <a:tblPr/>
              <a:tblGrid>
                <a:gridCol w="2343386">
                  <a:extLst>
                    <a:ext uri="{9D8B030D-6E8A-4147-A177-3AD203B41FA5}">
                      <a16:colId xmlns:a16="http://schemas.microsoft.com/office/drawing/2014/main" val="20000"/>
                    </a:ext>
                  </a:extLst>
                </a:gridCol>
                <a:gridCol w="3468948">
                  <a:extLst>
                    <a:ext uri="{9D8B030D-6E8A-4147-A177-3AD203B41FA5}">
                      <a16:colId xmlns:a16="http://schemas.microsoft.com/office/drawing/2014/main" val="20001"/>
                    </a:ext>
                  </a:extLst>
                </a:gridCol>
                <a:gridCol w="5486349">
                  <a:extLst>
                    <a:ext uri="{9D8B030D-6E8A-4147-A177-3AD203B41FA5}">
                      <a16:colId xmlns:a16="http://schemas.microsoft.com/office/drawing/2014/main" val="20002"/>
                    </a:ext>
                  </a:extLst>
                </a:gridCol>
              </a:tblGrid>
              <a:tr h="642144">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altLang="ru-RU" sz="1800" b="1" i="0" u="none" strike="noStrike" cap="none" normalizeH="0" baseline="0" dirty="0" err="1">
                          <a:ln>
                            <a:noFill/>
                          </a:ln>
                          <a:solidFill>
                            <a:srgbClr val="800000"/>
                          </a:solidFill>
                          <a:effectLst/>
                          <a:latin typeface="Verdana" panose="020B0604030504040204" pitchFamily="34" charset="0"/>
                        </a:rPr>
                        <a:t>Potencies</a:t>
                      </a:r>
                      <a:r>
                        <a:rPr kumimoji="0" lang="en" altLang="ru-RU" sz="1800" b="1" i="0" u="none" strike="noStrike" cap="none" normalizeH="0" baseline="0" dirty="0">
                          <a:ln>
                            <a:noFill/>
                          </a:ln>
                          <a:solidFill>
                            <a:srgbClr val="800000"/>
                          </a:solidFill>
                          <a:effectLst/>
                          <a:latin typeface="Verdana" panose="020B0604030504040204" pitchFamily="34" charset="0"/>
                        </a:rPr>
                        <a:t> </a:t>
                      </a:r>
                      <a:r>
                        <a:rPr kumimoji="0" lang="en" altLang="ru-RU" sz="1800" b="1" i="0" u="none" strike="noStrike" cap="none" normalizeH="0" baseline="0" dirty="0" err="1">
                          <a:ln>
                            <a:noFill/>
                          </a:ln>
                          <a:solidFill>
                            <a:srgbClr val="800000"/>
                          </a:solidFill>
                          <a:effectLst/>
                          <a:latin typeface="Verdana" panose="020B0604030504040204" pitchFamily="34" charset="0"/>
                        </a:rPr>
                        <a:t>drugs</a:t>
                      </a:r>
                      <a:r>
                        <a:rPr kumimoji="0" lang="en" altLang="ru-RU" sz="1800" b="1" i="0" u="none" strike="noStrike" cap="none" normalizeH="0" baseline="0" dirty="0">
                          <a:ln>
                            <a:noFill/>
                          </a:ln>
                          <a:solidFill>
                            <a:srgbClr val="800000"/>
                          </a:solidFill>
                          <a:effectLst/>
                          <a:latin typeface="Verdana" panose="020B0604030504040204" pitchFamily="34" charset="0"/>
                        </a:rPr>
                        <a:t> </a:t>
                      </a:r>
                    </a:p>
                  </a:txBody>
                  <a:tcPr marL="90000" marR="90000" marT="46768" marB="46768" anchor="ctr" horzOverflow="overflow">
                    <a:lnL w="28575" cap="flat" cmpd="sng" algn="ctr">
                      <a:solidFill>
                        <a:srgbClr val="800000"/>
                      </a:solidFill>
                      <a:prstDash val="solid"/>
                      <a:round/>
                      <a:headEnd type="none" w="med" len="med"/>
                      <a:tailEnd type="none" w="med" len="med"/>
                    </a:lnL>
                    <a:lnR w="19050" cap="flat" cmpd="sng" algn="ctr">
                      <a:solidFill>
                        <a:srgbClr val="800000"/>
                      </a:solidFill>
                      <a:prstDash val="solid"/>
                      <a:round/>
                      <a:headEnd type="none" w="med" len="med"/>
                      <a:tailEnd type="none" w="med" len="med"/>
                    </a:lnR>
                    <a:lnT w="28575" cap="flat" cmpd="sng" algn="ctr">
                      <a:solidFill>
                        <a:srgbClr val="800000"/>
                      </a:solidFill>
                      <a:prstDash val="solid"/>
                      <a:round/>
                      <a:headEnd type="none" w="med" len="med"/>
                      <a:tailEnd type="none" w="med" len="med"/>
                    </a:lnT>
                    <a:lnB w="19050"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altLang="ru-RU" sz="1800" b="1" i="0" u="none" strike="noStrike" cap="none" normalizeH="0" baseline="0" dirty="0" err="1">
                          <a:ln>
                            <a:noFill/>
                          </a:ln>
                          <a:solidFill>
                            <a:srgbClr val="800000"/>
                          </a:solidFill>
                          <a:effectLst/>
                          <a:latin typeface="Verdana" panose="020B0604030504040204" pitchFamily="34" charset="0"/>
                        </a:rPr>
                        <a:t>Values </a:t>
                      </a:r>
                      <a:r>
                        <a:rPr kumimoji="0" lang="en" altLang="ru-RU" sz="1800" b="1" i="0" u="none" strike="noStrike" cap="none" normalizeH="0" baseline="0" dirty="0">
                          <a:ln>
                            <a:noFill/>
                          </a:ln>
                          <a:solidFill>
                            <a:srgbClr val="800000"/>
                          </a:solidFill>
                          <a:effectLst/>
                          <a:latin typeface="Verdana" panose="020B0604030504040204" pitchFamily="34" charset="0"/>
                        </a:rPr>
                        <a:t>on the scale of </a:t>
                      </a:r>
                      <a:r>
                        <a:rPr kumimoji="0" lang="en" altLang="ru-RU" sz="1800" b="1" i="0" u="none" strike="noStrike" cap="none" normalizeH="0" baseline="0" dirty="0" err="1">
                          <a:ln>
                            <a:noFill/>
                          </a:ln>
                          <a:solidFill>
                            <a:srgbClr val="800000"/>
                          </a:solidFill>
                          <a:effectLst/>
                          <a:latin typeface="Verdana" panose="020B0604030504040204" pitchFamily="34" charset="0"/>
                        </a:rPr>
                        <a:t>dilutions</a:t>
                      </a:r>
                      <a:endParaRPr kumimoji="0" lang="ru-RU" altLang="ru-RU" sz="1800" b="1" i="0" u="none" strike="noStrike" cap="none" normalizeH="0" baseline="0" dirty="0">
                        <a:ln>
                          <a:noFill/>
                        </a:ln>
                        <a:solidFill>
                          <a:srgbClr val="800000"/>
                        </a:solidFill>
                        <a:effectLst/>
                        <a:latin typeface="Verdana" panose="020B0604030504040204" pitchFamily="34" charset="0"/>
                      </a:endParaRPr>
                    </a:p>
                  </a:txBody>
                  <a:tcPr marL="90000" marR="90000" marT="46768" marB="46768" anchor="ctr" horzOverflow="overflow">
                    <a:lnL w="19050" cap="flat" cmpd="sng" algn="ctr">
                      <a:solidFill>
                        <a:srgbClr val="800000"/>
                      </a:solidFill>
                      <a:prstDash val="solid"/>
                      <a:round/>
                      <a:headEnd type="none" w="med" len="med"/>
                      <a:tailEnd type="none" w="med" len="med"/>
                    </a:lnL>
                    <a:lnR w="19050" cap="flat" cmpd="sng" algn="ctr">
                      <a:solidFill>
                        <a:srgbClr val="800000"/>
                      </a:solidFill>
                      <a:prstDash val="solid"/>
                      <a:round/>
                      <a:headEnd type="none" w="med" len="med"/>
                      <a:tailEnd type="none" w="med" len="med"/>
                    </a:lnR>
                    <a:lnT w="28575" cap="flat" cmpd="sng" algn="ctr">
                      <a:solidFill>
                        <a:srgbClr val="800000"/>
                      </a:solidFill>
                      <a:prstDash val="solid"/>
                      <a:round/>
                      <a:headEnd type="none" w="med" len="med"/>
                      <a:tailEnd type="none" w="med" len="med"/>
                    </a:lnT>
                    <a:lnB w="19050"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altLang="ru-RU" sz="1800" b="1" i="0" u="none" strike="noStrike" cap="none" normalizeH="0" baseline="0" dirty="0" err="1">
                          <a:ln>
                            <a:noFill/>
                          </a:ln>
                          <a:solidFill>
                            <a:srgbClr val="800000"/>
                          </a:solidFill>
                          <a:effectLst/>
                          <a:latin typeface="Verdana" panose="020B0604030504040204" pitchFamily="34" charset="0"/>
                        </a:rPr>
                        <a:t>Levels</a:t>
                      </a:r>
                      <a:r>
                        <a:rPr kumimoji="0" lang="en" altLang="ru-RU" sz="1800" b="1" i="0" u="none" strike="noStrike" cap="none" normalizeH="0" baseline="0" dirty="0">
                          <a:ln>
                            <a:noFill/>
                          </a:ln>
                          <a:solidFill>
                            <a:srgbClr val="800000"/>
                          </a:solidFill>
                          <a:effectLst/>
                          <a:latin typeface="Verdana" panose="020B0604030504040204" pitchFamily="34" charset="0"/>
                        </a:rPr>
                        <a:t> </a:t>
                      </a:r>
                      <a:r>
                        <a:rPr kumimoji="0" lang="en" altLang="ru-RU" sz="1800" b="1" i="0" u="none" strike="noStrike" cap="none" normalizeH="0" baseline="0" dirty="0" err="1">
                          <a:ln>
                            <a:noFill/>
                          </a:ln>
                          <a:solidFill>
                            <a:srgbClr val="800000"/>
                          </a:solidFill>
                          <a:effectLst/>
                          <a:latin typeface="Verdana" panose="020B0604030504040204" pitchFamily="34" charset="0"/>
                        </a:rPr>
                        <a:t>effects </a:t>
                      </a:r>
                      <a:r>
                        <a:rPr kumimoji="0" lang="en" altLang="ru-RU" sz="1800" b="1" i="0" u="none" strike="noStrike" cap="none" normalizeH="0" baseline="0" dirty="0">
                          <a:ln>
                            <a:noFill/>
                          </a:ln>
                          <a:solidFill>
                            <a:srgbClr val="800000"/>
                          </a:solidFill>
                          <a:effectLst/>
                          <a:latin typeface="Verdana" panose="020B0604030504040204" pitchFamily="34" charset="0"/>
                        </a:rPr>
                        <a:t>on the </a:t>
                      </a:r>
                      <a:r>
                        <a:rPr kumimoji="0" lang="en" altLang="ru-RU" sz="1800" b="1" i="0" u="none" strike="noStrike" cap="none" normalizeH="0" baseline="0" dirty="0" err="1">
                          <a:ln>
                            <a:noFill/>
                          </a:ln>
                          <a:solidFill>
                            <a:srgbClr val="800000"/>
                          </a:solidFill>
                          <a:effectLst/>
                          <a:latin typeface="Verdana" panose="020B0604030504040204" pitchFamily="34" charset="0"/>
                        </a:rPr>
                        <a:t>body</a:t>
                      </a:r>
                      <a:r>
                        <a:rPr kumimoji="0" lang="en" altLang="ru-RU" sz="1800" b="1" i="0" u="none" strike="noStrike" cap="none" normalizeH="0" baseline="0" dirty="0">
                          <a:ln>
                            <a:noFill/>
                          </a:ln>
                          <a:solidFill>
                            <a:srgbClr val="800000"/>
                          </a:solidFill>
                          <a:effectLst/>
                          <a:latin typeface="Verdana" panose="020B0604030504040204" pitchFamily="34" charset="0"/>
                        </a:rPr>
                        <a:t> </a:t>
                      </a:r>
                      <a:r>
                        <a:rPr kumimoji="0" lang="en" altLang="ru-RU" sz="1800" b="1" i="0" u="none" strike="noStrike" cap="none" normalizeH="0" baseline="0" dirty="0" err="1">
                          <a:ln>
                            <a:noFill/>
                          </a:ln>
                          <a:solidFill>
                            <a:srgbClr val="800000"/>
                          </a:solidFill>
                          <a:effectLst/>
                          <a:latin typeface="Verdana" panose="020B0604030504040204" pitchFamily="34" charset="0"/>
                        </a:rPr>
                        <a:t>man</a:t>
                      </a:r>
                      <a:endParaRPr kumimoji="0" lang="ru-RU" altLang="ru-RU" sz="1800" b="1" i="0" u="none" strike="noStrike" cap="none" normalizeH="0" baseline="0" dirty="0">
                        <a:ln>
                          <a:noFill/>
                        </a:ln>
                        <a:solidFill>
                          <a:srgbClr val="800000"/>
                        </a:solidFill>
                        <a:effectLst/>
                        <a:latin typeface="Verdana" panose="020B0604030504040204" pitchFamily="34" charset="0"/>
                      </a:endParaRPr>
                    </a:p>
                  </a:txBody>
                  <a:tcPr marL="90000" marR="90000" marT="46768" marB="46768" anchor="ctr" horzOverflow="overflow">
                    <a:lnL w="19050" cap="flat" cmpd="sng" algn="ctr">
                      <a:solidFill>
                        <a:srgbClr val="800000"/>
                      </a:solidFill>
                      <a:prstDash val="solid"/>
                      <a:round/>
                      <a:headEnd type="none" w="med" len="med"/>
                      <a:tailEnd type="none" w="med" len="med"/>
                    </a:lnL>
                    <a:lnR w="28575" cap="flat" cmpd="sng" algn="ctr">
                      <a:solidFill>
                        <a:srgbClr val="800000"/>
                      </a:solidFill>
                      <a:prstDash val="solid"/>
                      <a:round/>
                      <a:headEnd type="none" w="med" len="med"/>
                      <a:tailEnd type="none" w="med" len="med"/>
                    </a:lnR>
                    <a:lnT w="28575" cap="flat" cmpd="sng" algn="ctr">
                      <a:solidFill>
                        <a:srgbClr val="800000"/>
                      </a:solidFill>
                      <a:prstDash val="solid"/>
                      <a:round/>
                      <a:headEnd type="none" w="med" len="med"/>
                      <a:tailEnd type="none" w="med" len="med"/>
                    </a:lnT>
                    <a:lnB w="19050"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extLst>
                  <a:ext uri="{0D108BD9-81ED-4DB2-BD59-A6C34878D82A}">
                    <a16:rowId xmlns:a16="http://schemas.microsoft.com/office/drawing/2014/main" val="10000"/>
                  </a:ext>
                </a:extLst>
              </a:tr>
              <a:tr h="642144">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 altLang="ru-RU" sz="1800" b="1" i="1" u="none" strike="noStrike" cap="none" normalizeH="0" baseline="0" dirty="0" err="1">
                          <a:ln>
                            <a:noFill/>
                          </a:ln>
                          <a:solidFill>
                            <a:srgbClr val="800000"/>
                          </a:solidFill>
                          <a:effectLst/>
                          <a:latin typeface="Verdana" panose="020B0604030504040204" pitchFamily="34" charset="0"/>
                        </a:rPr>
                        <a:t>Low</a:t>
                      </a:r>
                      <a:r>
                        <a:rPr kumimoji="0" lang="en" altLang="ru-RU" sz="1800" b="1" i="1" u="none" strike="noStrike" cap="none" normalizeH="0" baseline="0" dirty="0">
                          <a:ln>
                            <a:noFill/>
                          </a:ln>
                          <a:solidFill>
                            <a:srgbClr val="800000"/>
                          </a:solidFill>
                          <a:effectLst/>
                          <a:latin typeface="Verdana" panose="020B0604030504040204" pitchFamily="34" charset="0"/>
                        </a:rPr>
                        <a:t> </a:t>
                      </a:r>
                      <a:r>
                        <a:rPr kumimoji="0" lang="en" altLang="ru-RU" sz="1800" b="1" i="1" u="none" strike="noStrike" cap="none" normalizeH="0" baseline="0" dirty="0" err="1">
                          <a:ln>
                            <a:noFill/>
                          </a:ln>
                          <a:solidFill>
                            <a:srgbClr val="800000"/>
                          </a:solidFill>
                          <a:effectLst/>
                          <a:latin typeface="Verdana" panose="020B0604030504040204" pitchFamily="34" charset="0"/>
                        </a:rPr>
                        <a:t>dilution</a:t>
                      </a:r>
                      <a:r>
                        <a:rPr kumimoji="0" lang="en" altLang="ru-RU" sz="1800" b="0" i="1" u="none" strike="noStrike" cap="none" normalizeH="0" baseline="0" dirty="0">
                          <a:ln>
                            <a:noFill/>
                          </a:ln>
                          <a:solidFill>
                            <a:srgbClr val="800000"/>
                          </a:solidFill>
                          <a:effectLst/>
                          <a:latin typeface="Verdana" panose="020B0604030504040204" pitchFamily="34" charset="0"/>
                        </a:rPr>
                        <a:t> </a:t>
                      </a:r>
                    </a:p>
                  </a:txBody>
                  <a:tcPr marL="90000" marR="90000" marT="46768" marB="46768" anchor="ctr" horzOverflow="overflow">
                    <a:lnL w="28575" cap="flat" cmpd="sng" algn="ctr">
                      <a:solidFill>
                        <a:srgbClr val="800000"/>
                      </a:solidFill>
                      <a:prstDash val="solid"/>
                      <a:round/>
                      <a:headEnd type="none" w="med" len="med"/>
                      <a:tailEnd type="none" w="med" len="med"/>
                    </a:lnL>
                    <a:lnR w="19050" cap="flat" cmpd="sng" algn="ctr">
                      <a:solidFill>
                        <a:srgbClr val="800000"/>
                      </a:solidFill>
                      <a:prstDash val="solid"/>
                      <a:round/>
                      <a:headEnd type="none" w="med" len="med"/>
                      <a:tailEnd type="none" w="med" len="med"/>
                    </a:lnR>
                    <a:lnT w="19050" cap="flat" cmpd="sng" algn="ctr">
                      <a:solidFill>
                        <a:srgbClr val="800000"/>
                      </a:solidFill>
                      <a:prstDash val="solid"/>
                      <a:round/>
                      <a:headEnd type="none" w="med" len="med"/>
                      <a:tailEnd type="none" w="med" len="med"/>
                    </a:lnT>
                    <a:lnB w="19050"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tc>
                  <a:txBody>
                    <a:bodyPr/>
                    <a:lstStyle>
                      <a:lvl1pPr indent="355600">
                        <a:spcBef>
                          <a:spcPct val="20000"/>
                        </a:spcBef>
                        <a:defRPr sz="2800">
                          <a:solidFill>
                            <a:schemeClr val="tx1"/>
                          </a:solidFill>
                          <a:latin typeface="Arial" panose="020B0604020202020204" pitchFamily="34" charset="0"/>
                        </a:defRPr>
                      </a:lvl1pPr>
                      <a:lvl2pPr marL="534988">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355600" algn="just" defTabSz="914400" rtl="0" eaLnBrk="1" fontAlgn="base" latinLnBrk="0" hangingPunct="1">
                        <a:lnSpc>
                          <a:spcPct val="100000"/>
                        </a:lnSpc>
                        <a:spcBef>
                          <a:spcPct val="0"/>
                        </a:spcBef>
                        <a:spcAft>
                          <a:spcPct val="0"/>
                        </a:spcAft>
                        <a:buClrTx/>
                        <a:buSzTx/>
                        <a:buFontTx/>
                        <a:buNone/>
                        <a:tabLst/>
                      </a:pPr>
                      <a:r>
                        <a:rPr kumimoji="0" lang="en" altLang="ru-RU" sz="1800" b="0" i="0" u="none" strike="noStrike" cap="none" normalizeH="0" baseline="0">
                          <a:ln>
                            <a:noFill/>
                          </a:ln>
                          <a:solidFill>
                            <a:schemeClr val="tx1"/>
                          </a:solidFill>
                          <a:effectLst>
                            <a:outerShdw blurRad="38100" dist="38100" dir="2700000" algn="tl">
                              <a:srgbClr val="C0C0C0"/>
                            </a:outerShdw>
                          </a:effectLst>
                          <a:latin typeface="Arial" panose="020B0604020202020204" pitchFamily="34" charset="0"/>
                        </a:rPr>
                        <a:t>+1 - 3 CH</a:t>
                      </a:r>
                    </a:p>
                  </a:txBody>
                  <a:tcPr marL="90000" marR="90000" marT="46768" marB="46768" anchor="ctr" horzOverflow="overflow">
                    <a:lnL w="19050" cap="flat" cmpd="sng" algn="ctr">
                      <a:solidFill>
                        <a:srgbClr val="800000"/>
                      </a:solidFill>
                      <a:prstDash val="solid"/>
                      <a:round/>
                      <a:headEnd type="none" w="med" len="med"/>
                      <a:tailEnd type="none" w="med" len="med"/>
                    </a:lnL>
                    <a:lnR w="19050" cap="flat" cmpd="sng" algn="ctr">
                      <a:solidFill>
                        <a:srgbClr val="800000"/>
                      </a:solidFill>
                      <a:prstDash val="solid"/>
                      <a:round/>
                      <a:headEnd type="none" w="med" len="med"/>
                      <a:tailEnd type="none" w="med" len="med"/>
                    </a:lnR>
                    <a:lnT w="19050" cap="flat" cmpd="sng" algn="ctr">
                      <a:solidFill>
                        <a:srgbClr val="800000"/>
                      </a:solidFill>
                      <a:prstDash val="solid"/>
                      <a:round/>
                      <a:headEnd type="none" w="med" len="med"/>
                      <a:tailEnd type="none" w="med" len="med"/>
                    </a:lnT>
                    <a:lnB w="19050"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 altLang="ru-RU" sz="1600" b="0" i="0" u="none" strike="noStrike" cap="none" normalizeH="0" baseline="0" dirty="0">
                          <a:ln>
                            <a:noFill/>
                          </a:ln>
                          <a:solidFill>
                            <a:schemeClr val="tx1"/>
                          </a:solidFill>
                          <a:effectLst>
                            <a:outerShdw blurRad="38100" dist="38100" dir="2700000" algn="tl">
                              <a:srgbClr val="C0C0C0"/>
                            </a:outerShdw>
                          </a:effectLst>
                          <a:latin typeface="Arial" panose="020B0604020202020204" pitchFamily="34" charset="0"/>
                        </a:rPr>
                        <a:t>Level fabrics or body, ie symptomatic and local</a:t>
                      </a:r>
                      <a:endParaRPr kumimoji="0" lang="ru-RU" altLang="ru-RU" sz="1600" b="0" i="0" u="none" strike="noStrike" cap="none" normalizeH="0" baseline="0" dirty="0">
                        <a:ln>
                          <a:noFill/>
                        </a:ln>
                        <a:solidFill>
                          <a:schemeClr val="tx1"/>
                        </a:solidFill>
                        <a:effectLst>
                          <a:outerShdw blurRad="38100" dist="38100" dir="2700000" algn="tl">
                            <a:srgbClr val="C0C0C0"/>
                          </a:outerShdw>
                        </a:effectLst>
                        <a:latin typeface="Arial" panose="020B0604020202020204" pitchFamily="34" charset="0"/>
                      </a:endParaRPr>
                    </a:p>
                  </a:txBody>
                  <a:tcPr marL="90000" marR="90000" marT="46768" marB="46768" anchor="ctr" horzOverflow="overflow">
                    <a:lnL w="19050" cap="flat" cmpd="sng" algn="ctr">
                      <a:solidFill>
                        <a:srgbClr val="800000"/>
                      </a:solidFill>
                      <a:prstDash val="solid"/>
                      <a:round/>
                      <a:headEnd type="none" w="med" len="med"/>
                      <a:tailEnd type="none" w="med" len="med"/>
                    </a:lnL>
                    <a:lnR w="28575" cap="flat" cmpd="sng" algn="ctr">
                      <a:solidFill>
                        <a:srgbClr val="800000"/>
                      </a:solidFill>
                      <a:prstDash val="solid"/>
                      <a:round/>
                      <a:headEnd type="none" w="med" len="med"/>
                      <a:tailEnd type="none" w="med" len="med"/>
                    </a:lnR>
                    <a:lnT w="19050" cap="flat" cmpd="sng" algn="ctr">
                      <a:solidFill>
                        <a:srgbClr val="800000"/>
                      </a:solidFill>
                      <a:prstDash val="solid"/>
                      <a:round/>
                      <a:headEnd type="none" w="med" len="med"/>
                      <a:tailEnd type="none" w="med" len="med"/>
                    </a:lnT>
                    <a:lnB w="19050"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extLst>
                  <a:ext uri="{0D108BD9-81ED-4DB2-BD59-A6C34878D82A}">
                    <a16:rowId xmlns:a16="http://schemas.microsoft.com/office/drawing/2014/main" val="10001"/>
                  </a:ext>
                </a:extLst>
              </a:tr>
              <a:tr h="642144">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 altLang="ru-RU" sz="1800" b="1" i="1" u="none" strike="noStrike" cap="none" normalizeH="0" baseline="0" dirty="0" err="1">
                          <a:ln>
                            <a:noFill/>
                          </a:ln>
                          <a:solidFill>
                            <a:srgbClr val="800000"/>
                          </a:solidFill>
                          <a:effectLst/>
                          <a:latin typeface="Verdana" panose="020B0604030504040204" pitchFamily="34" charset="0"/>
                        </a:rPr>
                        <a:t>Medium</a:t>
                      </a:r>
                      <a:r>
                        <a:rPr kumimoji="0" lang="en" altLang="ru-RU" sz="1800" b="1" i="1" u="none" strike="noStrike" cap="none" normalizeH="0" baseline="0" dirty="0">
                          <a:ln>
                            <a:noFill/>
                          </a:ln>
                          <a:solidFill>
                            <a:srgbClr val="800000"/>
                          </a:solidFill>
                          <a:effectLst/>
                          <a:latin typeface="Verdana" panose="020B0604030504040204" pitchFamily="34" charset="0"/>
                        </a:rPr>
                        <a:t> </a:t>
                      </a:r>
                      <a:r>
                        <a:rPr kumimoji="0" lang="en" altLang="ru-RU" sz="1800" b="1" i="1" u="none" strike="noStrike" cap="none" normalizeH="0" baseline="0" dirty="0" err="1">
                          <a:ln>
                            <a:noFill/>
                          </a:ln>
                          <a:solidFill>
                            <a:srgbClr val="800000"/>
                          </a:solidFill>
                          <a:effectLst/>
                          <a:latin typeface="Verdana" panose="020B0604030504040204" pitchFamily="34" charset="0"/>
                        </a:rPr>
                        <a:t>dilution</a:t>
                      </a:r>
                      <a:r>
                        <a:rPr kumimoji="0" lang="en" altLang="ru-RU" sz="1800" b="0" i="1" u="none" strike="noStrike" cap="none" normalizeH="0" baseline="0" dirty="0">
                          <a:ln>
                            <a:noFill/>
                          </a:ln>
                          <a:solidFill>
                            <a:srgbClr val="800000"/>
                          </a:solidFill>
                          <a:effectLst/>
                          <a:latin typeface="Verdana" panose="020B0604030504040204" pitchFamily="34" charset="0"/>
                        </a:rPr>
                        <a:t> </a:t>
                      </a:r>
                    </a:p>
                  </a:txBody>
                  <a:tcPr marL="90000" marR="90000" marT="46768" marB="46768" anchor="ctr" horzOverflow="overflow">
                    <a:lnL w="28575" cap="flat" cmpd="sng" algn="ctr">
                      <a:solidFill>
                        <a:srgbClr val="800000"/>
                      </a:solidFill>
                      <a:prstDash val="solid"/>
                      <a:round/>
                      <a:headEnd type="none" w="med" len="med"/>
                      <a:tailEnd type="none" w="med" len="med"/>
                    </a:lnL>
                    <a:lnR w="19050" cap="flat" cmpd="sng" algn="ctr">
                      <a:solidFill>
                        <a:srgbClr val="800000"/>
                      </a:solidFill>
                      <a:prstDash val="solid"/>
                      <a:round/>
                      <a:headEnd type="none" w="med" len="med"/>
                      <a:tailEnd type="none" w="med" len="med"/>
                    </a:lnR>
                    <a:lnT w="19050" cap="flat" cmpd="sng" algn="ctr">
                      <a:solidFill>
                        <a:srgbClr val="800000"/>
                      </a:solidFill>
                      <a:prstDash val="solid"/>
                      <a:round/>
                      <a:headEnd type="none" w="med" len="med"/>
                      <a:tailEnd type="none" w="med" len="med"/>
                    </a:lnT>
                    <a:lnB w="19050"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tc>
                  <a:txBody>
                    <a:bodyPr/>
                    <a:lstStyle>
                      <a:lvl1pPr indent="355600">
                        <a:spcBef>
                          <a:spcPct val="20000"/>
                        </a:spcBef>
                        <a:defRPr sz="2800">
                          <a:solidFill>
                            <a:schemeClr val="tx1"/>
                          </a:solidFill>
                          <a:latin typeface="Arial" panose="020B0604020202020204" pitchFamily="34" charset="0"/>
                        </a:defRPr>
                      </a:lvl1pPr>
                      <a:lvl2pPr marL="534988">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355600" algn="just" defTabSz="914400" rtl="0" eaLnBrk="1" fontAlgn="base" latinLnBrk="0" hangingPunct="1">
                        <a:lnSpc>
                          <a:spcPct val="100000"/>
                        </a:lnSpc>
                        <a:spcBef>
                          <a:spcPct val="0"/>
                        </a:spcBef>
                        <a:spcAft>
                          <a:spcPct val="0"/>
                        </a:spcAft>
                        <a:buClrTx/>
                        <a:buSzTx/>
                        <a:buFontTx/>
                        <a:buNone/>
                        <a:tabLst/>
                      </a:pPr>
                      <a:r>
                        <a:rPr kumimoji="0" lang="en" altLang="ru-RU" sz="1800" b="0" i="0" u="none" strike="noStrike" cap="none" normalizeH="0" baseline="0" dirty="0">
                          <a:ln>
                            <a:noFill/>
                          </a:ln>
                          <a:solidFill>
                            <a:schemeClr val="tx1"/>
                          </a:solidFill>
                          <a:effectLst>
                            <a:outerShdw blurRad="38100" dist="38100" dir="2700000" algn="tl">
                              <a:srgbClr val="C0C0C0"/>
                            </a:outerShdw>
                          </a:effectLst>
                          <a:latin typeface="Arial" panose="020B0604020202020204" pitchFamily="34" charset="0"/>
                        </a:rPr>
                        <a:t>3 CH - 6 CH</a:t>
                      </a:r>
                    </a:p>
                    <a:p>
                      <a:pPr marL="0" marR="0" lvl="0" indent="355600" algn="just" defTabSz="914400" rtl="0" eaLnBrk="1" fontAlgn="base" latinLnBrk="0" hangingPunct="1">
                        <a:lnSpc>
                          <a:spcPct val="100000"/>
                        </a:lnSpc>
                        <a:spcBef>
                          <a:spcPct val="0"/>
                        </a:spcBef>
                        <a:spcAft>
                          <a:spcPct val="0"/>
                        </a:spcAft>
                        <a:buClrTx/>
                        <a:buSzTx/>
                        <a:buFontTx/>
                        <a:buNone/>
                        <a:tabLst/>
                      </a:pPr>
                      <a:r>
                        <a:rPr kumimoji="0" lang="en" altLang="ru-RU" sz="1800" b="0" i="0" u="none" strike="noStrike" cap="none" normalizeH="0" baseline="0" dirty="0">
                          <a:ln>
                            <a:noFill/>
                          </a:ln>
                          <a:solidFill>
                            <a:schemeClr val="tx1"/>
                          </a:solidFill>
                          <a:effectLst>
                            <a:outerShdw blurRad="38100" dist="38100" dir="2700000" algn="tl">
                              <a:srgbClr val="C0C0C0"/>
                            </a:outerShdw>
                          </a:effectLst>
                          <a:latin typeface="Arial" panose="020B0604020202020204" pitchFamily="34" charset="0"/>
                        </a:rPr>
                        <a:t>(others up to 9 CH)</a:t>
                      </a:r>
                    </a:p>
                  </a:txBody>
                  <a:tcPr marL="90000" marR="90000" marT="46768" marB="46768" anchor="ctr" horzOverflow="overflow">
                    <a:lnL w="19050" cap="flat" cmpd="sng" algn="ctr">
                      <a:solidFill>
                        <a:srgbClr val="800000"/>
                      </a:solidFill>
                      <a:prstDash val="solid"/>
                      <a:round/>
                      <a:headEnd type="none" w="med" len="med"/>
                      <a:tailEnd type="none" w="med" len="med"/>
                    </a:lnL>
                    <a:lnR w="19050" cap="flat" cmpd="sng" algn="ctr">
                      <a:solidFill>
                        <a:srgbClr val="800000"/>
                      </a:solidFill>
                      <a:prstDash val="solid"/>
                      <a:round/>
                      <a:headEnd type="none" w="med" len="med"/>
                      <a:tailEnd type="none" w="med" len="med"/>
                    </a:lnR>
                    <a:lnT w="19050" cap="flat" cmpd="sng" algn="ctr">
                      <a:solidFill>
                        <a:srgbClr val="800000"/>
                      </a:solidFill>
                      <a:prstDash val="solid"/>
                      <a:round/>
                      <a:headEnd type="none" w="med" len="med"/>
                      <a:tailEnd type="none" w="med" len="med"/>
                    </a:lnT>
                    <a:lnB w="19050"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 altLang="ru-RU" sz="1600" b="0" i="0" u="none" strike="noStrike" cap="none" normalizeH="0" baseline="0" dirty="0">
                          <a:ln>
                            <a:noFill/>
                          </a:ln>
                          <a:solidFill>
                            <a:schemeClr val="tx1"/>
                          </a:solidFill>
                          <a:effectLst>
                            <a:outerShdw blurRad="38100" dist="38100" dir="2700000" algn="tl">
                              <a:srgbClr val="C0C0C0"/>
                            </a:outerShdw>
                          </a:effectLst>
                          <a:latin typeface="Arial" panose="020B0604020202020204" pitchFamily="34" charset="0"/>
                        </a:rPr>
                        <a:t>Level systems bodies , ie local - regional and regional</a:t>
                      </a:r>
                      <a:endParaRPr kumimoji="0" lang="ru-RU" altLang="ru-RU" sz="1600" b="0" i="0" u="none" strike="noStrike" cap="none" normalizeH="0" baseline="0" dirty="0">
                        <a:ln>
                          <a:noFill/>
                        </a:ln>
                        <a:solidFill>
                          <a:schemeClr val="tx1"/>
                        </a:solidFill>
                        <a:effectLst>
                          <a:outerShdw blurRad="38100" dist="38100" dir="2700000" algn="tl">
                            <a:srgbClr val="C0C0C0"/>
                          </a:outerShdw>
                        </a:effectLst>
                        <a:latin typeface="Arial" panose="020B0604020202020204" pitchFamily="34" charset="0"/>
                      </a:endParaRPr>
                    </a:p>
                  </a:txBody>
                  <a:tcPr marL="90000" marR="90000" marT="46768" marB="46768" anchor="ctr" horzOverflow="overflow">
                    <a:lnL w="19050" cap="flat" cmpd="sng" algn="ctr">
                      <a:solidFill>
                        <a:srgbClr val="800000"/>
                      </a:solidFill>
                      <a:prstDash val="solid"/>
                      <a:round/>
                      <a:headEnd type="none" w="med" len="med"/>
                      <a:tailEnd type="none" w="med" len="med"/>
                    </a:lnL>
                    <a:lnR w="28575" cap="flat" cmpd="sng" algn="ctr">
                      <a:solidFill>
                        <a:srgbClr val="800000"/>
                      </a:solidFill>
                      <a:prstDash val="solid"/>
                      <a:round/>
                      <a:headEnd type="none" w="med" len="med"/>
                      <a:tailEnd type="none" w="med" len="med"/>
                    </a:lnR>
                    <a:lnT w="19050" cap="flat" cmpd="sng" algn="ctr">
                      <a:solidFill>
                        <a:srgbClr val="800000"/>
                      </a:solidFill>
                      <a:prstDash val="solid"/>
                      <a:round/>
                      <a:headEnd type="none" w="med" len="med"/>
                      <a:tailEnd type="none" w="med" len="med"/>
                    </a:lnT>
                    <a:lnB w="19050"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extLst>
                  <a:ext uri="{0D108BD9-81ED-4DB2-BD59-A6C34878D82A}">
                    <a16:rowId xmlns:a16="http://schemas.microsoft.com/office/drawing/2014/main" val="10002"/>
                  </a:ext>
                </a:extLst>
              </a:tr>
              <a:tr h="642144">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 altLang="ru-RU" sz="1800" b="1" i="1" u="none" strike="noStrike" cap="none" normalizeH="0" baseline="0" dirty="0" err="1">
                          <a:ln>
                            <a:noFill/>
                          </a:ln>
                          <a:solidFill>
                            <a:srgbClr val="800000"/>
                          </a:solidFill>
                          <a:effectLst/>
                          <a:latin typeface="Verdana" panose="020B0604030504040204" pitchFamily="34" charset="0"/>
                        </a:rPr>
                        <a:t>High</a:t>
                      </a:r>
                      <a:r>
                        <a:rPr kumimoji="0" lang="en" altLang="ru-RU" sz="1800" b="1" i="1" u="none" strike="noStrike" cap="none" normalizeH="0" baseline="0" dirty="0">
                          <a:ln>
                            <a:noFill/>
                          </a:ln>
                          <a:solidFill>
                            <a:srgbClr val="800000"/>
                          </a:solidFill>
                          <a:effectLst/>
                          <a:latin typeface="Verdana" panose="020B0604030504040204" pitchFamily="34" charset="0"/>
                        </a:rPr>
                        <a:t> </a:t>
                      </a:r>
                      <a:r>
                        <a:rPr kumimoji="0" lang="en" altLang="ru-RU" sz="1800" b="1" i="1" u="none" strike="noStrike" cap="none" normalizeH="0" baseline="0" dirty="0" err="1">
                          <a:ln>
                            <a:noFill/>
                          </a:ln>
                          <a:solidFill>
                            <a:srgbClr val="800000"/>
                          </a:solidFill>
                          <a:effectLst/>
                          <a:latin typeface="Verdana" panose="020B0604030504040204" pitchFamily="34" charset="0"/>
                        </a:rPr>
                        <a:t>dilution</a:t>
                      </a:r>
                      <a:endParaRPr kumimoji="0" lang="ru-RU" altLang="ru-RU" sz="1800" b="0" i="1" u="none" strike="noStrike" cap="none" normalizeH="0" baseline="0" dirty="0">
                        <a:ln>
                          <a:noFill/>
                        </a:ln>
                        <a:solidFill>
                          <a:srgbClr val="800000"/>
                        </a:solidFill>
                        <a:effectLst/>
                        <a:latin typeface="Verdana" panose="020B0604030504040204" pitchFamily="34" charset="0"/>
                      </a:endParaRPr>
                    </a:p>
                  </a:txBody>
                  <a:tcPr marL="90000" marR="90000" marT="46768" marB="46768" anchor="ctr" horzOverflow="overflow">
                    <a:lnL w="28575" cap="flat" cmpd="sng" algn="ctr">
                      <a:solidFill>
                        <a:srgbClr val="800000"/>
                      </a:solidFill>
                      <a:prstDash val="solid"/>
                      <a:round/>
                      <a:headEnd type="none" w="med" len="med"/>
                      <a:tailEnd type="none" w="med" len="med"/>
                    </a:lnL>
                    <a:lnR w="19050" cap="flat" cmpd="sng" algn="ctr">
                      <a:solidFill>
                        <a:srgbClr val="800000"/>
                      </a:solidFill>
                      <a:prstDash val="solid"/>
                      <a:round/>
                      <a:headEnd type="none" w="med" len="med"/>
                      <a:tailEnd type="none" w="med" len="med"/>
                    </a:lnR>
                    <a:lnT w="19050" cap="flat" cmpd="sng" algn="ctr">
                      <a:solidFill>
                        <a:srgbClr val="800000"/>
                      </a:solidFill>
                      <a:prstDash val="solid"/>
                      <a:round/>
                      <a:headEnd type="none" w="med" len="med"/>
                      <a:tailEnd type="none" w="med" len="med"/>
                    </a:lnT>
                    <a:lnB w="28575"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tc>
                  <a:txBody>
                    <a:bodyPr/>
                    <a:lstStyle>
                      <a:lvl1pPr indent="355600">
                        <a:spcBef>
                          <a:spcPct val="20000"/>
                        </a:spcBef>
                        <a:defRPr sz="2800">
                          <a:solidFill>
                            <a:schemeClr val="tx1"/>
                          </a:solidFill>
                          <a:latin typeface="Arial" panose="020B0604020202020204" pitchFamily="34" charset="0"/>
                        </a:defRPr>
                      </a:lvl1pPr>
                      <a:lvl2pPr marL="534988">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355600" algn="just" defTabSz="914400" rtl="0" eaLnBrk="1" fontAlgn="base" latinLnBrk="0" hangingPunct="1">
                        <a:lnSpc>
                          <a:spcPct val="100000"/>
                        </a:lnSpc>
                        <a:spcBef>
                          <a:spcPct val="0"/>
                        </a:spcBef>
                        <a:spcAft>
                          <a:spcPct val="0"/>
                        </a:spcAft>
                        <a:buClrTx/>
                        <a:buSzTx/>
                        <a:buFontTx/>
                        <a:buNone/>
                        <a:tabLst/>
                      </a:pPr>
                      <a:r>
                        <a:rPr kumimoji="0" lang="en" altLang="ru-RU" sz="1800" b="0" i="0" u="none" strike="noStrike" cap="none" normalizeH="0" baseline="0">
                          <a:ln>
                            <a:noFill/>
                          </a:ln>
                          <a:solidFill>
                            <a:schemeClr val="tx1"/>
                          </a:solidFill>
                          <a:effectLst>
                            <a:outerShdw blurRad="38100" dist="38100" dir="2700000" algn="tl">
                              <a:srgbClr val="C0C0C0"/>
                            </a:outerShdw>
                          </a:effectLst>
                          <a:latin typeface="Arial" panose="020B0604020202020204" pitchFamily="34" charset="0"/>
                        </a:rPr>
                        <a:t>6 CH and above</a:t>
                      </a:r>
                    </a:p>
                    <a:p>
                      <a:pPr marL="0" marR="0" lvl="0" indent="355600" algn="just" defTabSz="914400" rtl="0" eaLnBrk="1" fontAlgn="base" latinLnBrk="0" hangingPunct="1">
                        <a:lnSpc>
                          <a:spcPct val="100000"/>
                        </a:lnSpc>
                        <a:spcBef>
                          <a:spcPct val="0"/>
                        </a:spcBef>
                        <a:spcAft>
                          <a:spcPct val="0"/>
                        </a:spcAft>
                        <a:buClrTx/>
                        <a:buSzTx/>
                        <a:buFontTx/>
                        <a:buNone/>
                        <a:tabLst/>
                      </a:pPr>
                      <a:r>
                        <a:rPr kumimoji="0" lang="en" altLang="ru-RU" sz="1800" b="0" i="0" u="none" strike="noStrike" cap="none" normalizeH="0" baseline="0">
                          <a:ln>
                            <a:noFill/>
                          </a:ln>
                          <a:solidFill>
                            <a:schemeClr val="tx1"/>
                          </a:solidFill>
                          <a:effectLst>
                            <a:outerShdw blurRad="38100" dist="38100" dir="2700000" algn="tl">
                              <a:srgbClr val="C0C0C0"/>
                            </a:outerShdw>
                          </a:effectLst>
                          <a:latin typeface="Arial" panose="020B0604020202020204" pitchFamily="34" charset="0"/>
                        </a:rPr>
                        <a:t>(other than 12 CH)</a:t>
                      </a:r>
                    </a:p>
                  </a:txBody>
                  <a:tcPr marL="90000" marR="90000" marT="46768" marB="46768" anchor="ctr" horzOverflow="overflow">
                    <a:lnL w="19050" cap="flat" cmpd="sng" algn="ctr">
                      <a:solidFill>
                        <a:srgbClr val="800000"/>
                      </a:solidFill>
                      <a:prstDash val="solid"/>
                      <a:round/>
                      <a:headEnd type="none" w="med" len="med"/>
                      <a:tailEnd type="none" w="med" len="med"/>
                    </a:lnL>
                    <a:lnR w="19050" cap="flat" cmpd="sng" algn="ctr">
                      <a:solidFill>
                        <a:srgbClr val="800000"/>
                      </a:solidFill>
                      <a:prstDash val="solid"/>
                      <a:round/>
                      <a:headEnd type="none" w="med" len="med"/>
                      <a:tailEnd type="none" w="med" len="med"/>
                    </a:lnR>
                    <a:lnT w="19050" cap="flat" cmpd="sng" algn="ctr">
                      <a:solidFill>
                        <a:srgbClr val="800000"/>
                      </a:solidFill>
                      <a:prstDash val="solid"/>
                      <a:round/>
                      <a:headEnd type="none" w="med" len="med"/>
                      <a:tailEnd type="none" w="med" len="med"/>
                    </a:lnT>
                    <a:lnB w="28575"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 altLang="ru-RU" sz="1600" b="0" i="0" u="none" strike="noStrike" cap="none" normalizeH="0" baseline="0" dirty="0" err="1">
                          <a:ln>
                            <a:noFill/>
                          </a:ln>
                          <a:solidFill>
                            <a:schemeClr val="tx1"/>
                          </a:solidFill>
                          <a:effectLst>
                            <a:outerShdw blurRad="38100" dist="38100" dir="2700000" algn="tl">
                              <a:srgbClr val="C0C0C0"/>
                            </a:outerShdw>
                          </a:effectLst>
                          <a:latin typeface="Arial" panose="020B0604020202020204" pitchFamily="34" charset="0"/>
                        </a:rPr>
                        <a:t>Level</a:t>
                      </a:r>
                      <a:r>
                        <a:rPr kumimoji="0" lang="en" altLang="ru-RU" sz="1600" b="0" i="0" u="none" strike="noStrike" cap="none" normalizeH="0" baseline="0" dirty="0">
                          <a:ln>
                            <a:noFill/>
                          </a:ln>
                          <a:solidFill>
                            <a:schemeClr val="tx1"/>
                          </a:solidFill>
                          <a:effectLst>
                            <a:outerShdw blurRad="38100" dist="38100" dir="2700000" algn="tl">
                              <a:srgbClr val="C0C0C0"/>
                            </a:outerShdw>
                          </a:effectLst>
                          <a:latin typeface="Arial" panose="020B0604020202020204" pitchFamily="34" charset="0"/>
                        </a:rPr>
                        <a:t> </a:t>
                      </a:r>
                      <a:r>
                        <a:rPr kumimoji="0" lang="en" altLang="ru-RU" sz="1600" b="0" i="0" u="none" strike="noStrike" cap="none" normalizeH="0" baseline="0" dirty="0" err="1">
                          <a:ln>
                            <a:noFill/>
                          </a:ln>
                          <a:solidFill>
                            <a:schemeClr val="tx1"/>
                          </a:solidFill>
                          <a:effectLst>
                            <a:outerShdw blurRad="38100" dist="38100" dir="2700000" algn="tl">
                              <a:srgbClr val="C0C0C0"/>
                            </a:outerShdw>
                          </a:effectLst>
                          <a:latin typeface="Arial" panose="020B0604020202020204" pitchFamily="34" charset="0"/>
                        </a:rPr>
                        <a:t>organism </a:t>
                      </a:r>
                      <a:r>
                        <a:rPr kumimoji="0" lang="en" altLang="ru-RU" sz="1600" b="0" i="0" u="none" strike="noStrike" cap="none" normalizeH="0" baseline="0" dirty="0">
                          <a:ln>
                            <a:noFill/>
                          </a:ln>
                          <a:solidFill>
                            <a:schemeClr val="tx1"/>
                          </a:solidFill>
                          <a:effectLst>
                            <a:outerShdw blurRad="38100" dist="38100" dir="2700000" algn="tl">
                              <a:srgbClr val="C0C0C0"/>
                            </a:outerShdw>
                          </a:effectLst>
                          <a:latin typeface="Arial" panose="020B0604020202020204" pitchFamily="34" charset="0"/>
                        </a:rPr>
                        <a:t>as </a:t>
                      </a:r>
                      <a:r>
                        <a:rPr kumimoji="0" lang="en" altLang="ru-RU" sz="1600" b="0" i="0" u="none" strike="noStrike" cap="none" normalizeH="0" baseline="0" dirty="0" err="1">
                          <a:ln>
                            <a:noFill/>
                          </a:ln>
                          <a:solidFill>
                            <a:schemeClr val="tx1"/>
                          </a:solidFill>
                          <a:effectLst>
                            <a:outerShdw blurRad="38100" dist="38100" dir="2700000" algn="tl">
                              <a:srgbClr val="C0C0C0"/>
                            </a:outerShdw>
                          </a:effectLst>
                          <a:latin typeface="Arial" panose="020B0604020202020204" pitchFamily="34" charset="0"/>
                        </a:rPr>
                        <a:t>a whole</a:t>
                      </a:r>
                      <a:endParaRPr kumimoji="0" lang="ru-RU" altLang="ru-RU" sz="1600" b="0" i="0" u="none" strike="noStrike" cap="none" normalizeH="0" baseline="0" dirty="0">
                        <a:ln>
                          <a:noFill/>
                        </a:ln>
                        <a:solidFill>
                          <a:schemeClr val="tx1"/>
                        </a:solidFill>
                        <a:effectLst>
                          <a:outerShdw blurRad="38100" dist="38100" dir="2700000" algn="tl">
                            <a:srgbClr val="C0C0C0"/>
                          </a:outerShdw>
                        </a:effectLst>
                        <a:latin typeface="Arial" panose="020B0604020202020204" pitchFamily="34" charset="0"/>
                      </a:endParaRPr>
                    </a:p>
                  </a:txBody>
                  <a:tcPr marL="90000" marR="90000" marT="46768" marB="46768" anchor="ctr" horzOverflow="overflow">
                    <a:lnL w="19050" cap="flat" cmpd="sng" algn="ctr">
                      <a:solidFill>
                        <a:srgbClr val="800000"/>
                      </a:solidFill>
                      <a:prstDash val="solid"/>
                      <a:round/>
                      <a:headEnd type="none" w="med" len="med"/>
                      <a:tailEnd type="none" w="med" len="med"/>
                    </a:lnL>
                    <a:lnR w="28575" cap="flat" cmpd="sng" algn="ctr">
                      <a:solidFill>
                        <a:srgbClr val="800000"/>
                      </a:solidFill>
                      <a:prstDash val="solid"/>
                      <a:round/>
                      <a:headEnd type="none" w="med" len="med"/>
                      <a:tailEnd type="none" w="med" len="med"/>
                    </a:lnR>
                    <a:lnT w="19050" cap="flat" cmpd="sng" algn="ctr">
                      <a:solidFill>
                        <a:srgbClr val="800000"/>
                      </a:solidFill>
                      <a:prstDash val="solid"/>
                      <a:round/>
                      <a:headEnd type="none" w="med" len="med"/>
                      <a:tailEnd type="none" w="med" len="med"/>
                    </a:lnT>
                    <a:lnB w="28575" cap="flat" cmpd="sng" algn="ctr">
                      <a:solidFill>
                        <a:srgbClr val="800000"/>
                      </a:solidFill>
                      <a:prstDash val="solid"/>
                      <a:round/>
                      <a:headEnd type="none" w="med" len="med"/>
                      <a:tailEnd type="none" w="med" len="med"/>
                    </a:lnB>
                    <a:lnTlToBr>
                      <a:noFill/>
                    </a:lnTlToBr>
                    <a:lnBlToTr>
                      <a:noFill/>
                    </a:lnBlToTr>
                    <a:gradFill rotWithShape="0">
                      <a:gsLst>
                        <a:gs pos="0">
                          <a:srgbClr val="FFE0CD"/>
                        </a:gs>
                        <a:gs pos="50000">
                          <a:schemeClr val="bg1"/>
                        </a:gs>
                        <a:gs pos="100000">
                          <a:srgbClr val="FFE0CD"/>
                        </a:gs>
                      </a:gsLst>
                      <a:lin ang="2700000" scaled="1"/>
                    </a:gradFill>
                  </a:tcPr>
                </a:tc>
                <a:extLst>
                  <a:ext uri="{0D108BD9-81ED-4DB2-BD59-A6C34878D82A}">
                    <a16:rowId xmlns:a16="http://schemas.microsoft.com/office/drawing/2014/main" val="10003"/>
                  </a:ext>
                </a:extLst>
              </a:tr>
            </a:tbl>
          </a:graphicData>
        </a:graphic>
      </p:graphicFrame>
      <p:pic>
        <p:nvPicPr>
          <p:cNvPr id="1026" name="Picture 2" descr="Гомеопатия: что это и чем гомеопатия может быть опасн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5277" y="1237084"/>
            <a:ext cx="4742028" cy="2667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2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162782" y="625700"/>
            <a:ext cx="11111468" cy="4977097"/>
          </a:xfrm>
        </p:spPr>
        <p:style>
          <a:lnRef idx="2">
            <a:schemeClr val="accent1"/>
          </a:lnRef>
          <a:fillRef idx="1">
            <a:schemeClr val="lt1"/>
          </a:fillRef>
          <a:effectRef idx="0">
            <a:schemeClr val="accent1"/>
          </a:effectRef>
          <a:fontRef idx="minor">
            <a:schemeClr val="dk1"/>
          </a:fontRef>
        </p:style>
        <p:txBody>
          <a:bodyPr>
            <a:normAutofit/>
          </a:bodyPr>
          <a:lstStyle/>
          <a:p>
            <a:pPr marL="0" indent="361950" algn="just"/>
            <a:r>
              <a:rPr lang="en" sz="2400" dirty="0">
                <a:solidFill>
                  <a:schemeClr val="tx1"/>
                </a:solidFill>
              </a:rPr>
              <a:t>According to </a:t>
            </a:r>
            <a:r>
              <a:rPr lang="en" sz="2400" dirty="0" err="1">
                <a:solidFill>
                  <a:schemeClr val="tx1"/>
                </a:solidFill>
              </a:rPr>
              <a:t>Hahnemann's theories </a:t>
            </a:r>
            <a:r>
              <a:rPr lang="en" sz="2400" dirty="0">
                <a:solidFill>
                  <a:schemeClr val="tx1"/>
                </a:solidFill>
              </a:rPr>
              <a:t>, the more dilute the agent, the stronger it is and the higher the amount, or "potency ". Less diluted means are not so strong and have less quantity or potency.</a:t>
            </a:r>
          </a:p>
        </p:txBody>
      </p:sp>
      <p:pic>
        <p:nvPicPr>
          <p:cNvPr id="4" name="Рисунок 3"/>
          <p:cNvPicPr>
            <a:picLocks noChangeAspect="1"/>
          </p:cNvPicPr>
          <p:nvPr/>
        </p:nvPicPr>
        <p:blipFill>
          <a:blip r:embed="rId2"/>
          <a:stretch>
            <a:fillRect/>
          </a:stretch>
        </p:blipFill>
        <p:spPr>
          <a:xfrm>
            <a:off x="3980640" y="1618857"/>
            <a:ext cx="3143642" cy="3776089"/>
          </a:xfrm>
          <a:prstGeom prst="rect">
            <a:avLst/>
          </a:prstGeom>
        </p:spPr>
      </p:pic>
    </p:spTree>
    <p:extLst>
      <p:ext uri="{BB962C8B-B14F-4D97-AF65-F5344CB8AC3E}">
        <p14:creationId xmlns:p14="http://schemas.microsoft.com/office/powerpoint/2010/main" val="23966690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dirty="0"/>
              <a:t>Video</a:t>
            </a:r>
            <a:br>
              <a:rPr lang="en-US" dirty="0"/>
            </a:br>
            <a:endParaRPr lang="uk-UA" dirty="0"/>
          </a:p>
        </p:txBody>
      </p:sp>
      <p:pic>
        <p:nvPicPr>
          <p:cNvPr id="4" name="Manual potentiation – a long-standing tradition at Dr. Reckeweg">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40715" y="1164962"/>
            <a:ext cx="9958644" cy="5601599"/>
          </a:xfrm>
        </p:spPr>
      </p:pic>
      <p:sp>
        <p:nvSpPr>
          <p:cNvPr id="5" name="Прямокутник 4"/>
          <p:cNvSpPr/>
          <p:nvPr/>
        </p:nvSpPr>
        <p:spPr>
          <a:xfrm>
            <a:off x="3442658" y="1070898"/>
            <a:ext cx="5005024" cy="369332"/>
          </a:xfrm>
          <a:prstGeom prst="rect">
            <a:avLst/>
          </a:prstGeom>
        </p:spPr>
        <p:txBody>
          <a:bodyPr wrap="none">
            <a:spAutoFit/>
          </a:bodyPr>
          <a:lstStyle/>
          <a:p>
            <a:r>
              <a:rPr lang="uk-UA" dirty="0"/>
              <a:t>https://www.youtube.com/watch?v=Ymd48YqPzQ0</a:t>
            </a:r>
          </a:p>
        </p:txBody>
      </p:sp>
    </p:spTree>
    <p:extLst>
      <p:ext uri="{BB962C8B-B14F-4D97-AF65-F5344CB8AC3E}">
        <p14:creationId xmlns:p14="http://schemas.microsoft.com/office/powerpoint/2010/main" val="22109789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100000">
                <p:cTn id="7" fill="hold" display="0">
                  <p:stCondLst>
                    <p:cond delay="indefinite"/>
                  </p:stCondLst>
                </p:cTn>
                <p:tgtEl>
                  <p:spTgt spid="4"/>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p. 2 _ What is 'small dose' in Homeopathy_">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905256" y="1689988"/>
            <a:ext cx="8441811" cy="4748519"/>
          </a:xfrm>
          <a:prstGeom prst="rect">
            <a:avLst/>
          </a:prstGeom>
        </p:spPr>
      </p:pic>
      <p:sp>
        <p:nvSpPr>
          <p:cNvPr id="5" name="Заголовок 1"/>
          <p:cNvSpPr txBox="1">
            <a:spLocks/>
          </p:cNvSpPr>
          <p:nvPr/>
        </p:nvSpPr>
        <p:spPr>
          <a:xfrm>
            <a:off x="1096962" y="239231"/>
            <a:ext cx="10058400" cy="1450757"/>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dirty="0"/>
              <a:t>Video</a:t>
            </a:r>
            <a:br>
              <a:rPr lang="en-US" dirty="0"/>
            </a:br>
            <a:endParaRPr lang="uk-UA" dirty="0"/>
          </a:p>
        </p:txBody>
      </p:sp>
      <p:sp>
        <p:nvSpPr>
          <p:cNvPr id="6" name="Прямокутник 5"/>
          <p:cNvSpPr/>
          <p:nvPr/>
        </p:nvSpPr>
        <p:spPr>
          <a:xfrm>
            <a:off x="3701748" y="1126673"/>
            <a:ext cx="4848828" cy="369332"/>
          </a:xfrm>
          <a:prstGeom prst="rect">
            <a:avLst/>
          </a:prstGeom>
        </p:spPr>
        <p:txBody>
          <a:bodyPr wrap="none">
            <a:spAutoFit/>
          </a:bodyPr>
          <a:lstStyle/>
          <a:p>
            <a:r>
              <a:rPr lang="uk-UA" dirty="0"/>
              <a:t>https://www.youtube.com/watch?v=cmTTfztvsvU</a:t>
            </a:r>
          </a:p>
        </p:txBody>
      </p:sp>
    </p:spTree>
    <p:extLst>
      <p:ext uri="{BB962C8B-B14F-4D97-AF65-F5344CB8AC3E}">
        <p14:creationId xmlns:p14="http://schemas.microsoft.com/office/powerpoint/2010/main" val="13919215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36506" y="582804"/>
            <a:ext cx="10058400" cy="822960"/>
          </a:xfrm>
        </p:spPr>
        <p:style>
          <a:lnRef idx="2">
            <a:schemeClr val="accent2"/>
          </a:lnRef>
          <a:fillRef idx="1">
            <a:schemeClr val="lt1"/>
          </a:fillRef>
          <a:effectRef idx="0">
            <a:schemeClr val="accent2"/>
          </a:effectRef>
          <a:fontRef idx="minor">
            <a:schemeClr val="dk1"/>
          </a:fontRef>
        </p:style>
        <p:txBody>
          <a:bodyPr/>
          <a:lstStyle/>
          <a:p>
            <a:pPr algn="ctr"/>
            <a:r>
              <a:rPr lang="en" b="1" dirty="0">
                <a:solidFill>
                  <a:schemeClr val="tx1"/>
                </a:solidFill>
              </a:rPr>
              <a:t>14. Terminology</a:t>
            </a:r>
            <a:endParaRPr lang="uk-UA" b="1" dirty="0">
              <a:solidFill>
                <a:schemeClr val="tx1"/>
              </a:solidFill>
            </a:endParaRPr>
          </a:p>
        </p:txBody>
      </p:sp>
      <p:sp>
        <p:nvSpPr>
          <p:cNvPr id="3" name="Объект 2"/>
          <p:cNvSpPr>
            <a:spLocks noGrp="1"/>
          </p:cNvSpPr>
          <p:nvPr>
            <p:ph idx="1"/>
          </p:nvPr>
        </p:nvSpPr>
        <p:spPr>
          <a:xfrm>
            <a:off x="449161" y="1818751"/>
            <a:ext cx="11354638" cy="4511710"/>
          </a:xfrm>
        </p:spPr>
        <p:txBody>
          <a:bodyPr>
            <a:normAutofit fontScale="92500" lnSpcReduction="20000"/>
          </a:bodyPr>
          <a:lstStyle/>
          <a:p>
            <a:pPr marL="0" indent="361950" algn="just">
              <a:lnSpc>
                <a:spcPct val="120000"/>
              </a:lnSpc>
              <a:spcBef>
                <a:spcPts val="0"/>
              </a:spcBef>
              <a:spcAft>
                <a:spcPts val="0"/>
              </a:spcAft>
              <a:buFont typeface="Arial" panose="020B0604020202020204" pitchFamily="34" charset="0"/>
              <a:buChar char="•"/>
            </a:pPr>
            <a:r>
              <a:rPr lang="en" b="1" i="1" dirty="0">
                <a:solidFill>
                  <a:schemeClr val="tx1"/>
                </a:solidFill>
              </a:rPr>
              <a:t>G</a:t>
            </a:r>
            <a:r>
              <a:rPr lang="en-US" b="1" i="1" dirty="0">
                <a:solidFill>
                  <a:schemeClr val="tx1"/>
                </a:solidFill>
              </a:rPr>
              <a:t>D</a:t>
            </a:r>
            <a:r>
              <a:rPr lang="en" b="1" i="1" dirty="0">
                <a:solidFill>
                  <a:schemeClr val="tx1"/>
                </a:solidFill>
              </a:rPr>
              <a:t>-drug </a:t>
            </a:r>
            <a:r>
              <a:rPr lang="en" dirty="0">
                <a:solidFill>
                  <a:schemeClr val="tx1"/>
                </a:solidFill>
              </a:rPr>
              <a:t>- a drug consisting of complex energy -informational effects of the source substance of plant, animal or mineral origin, providing through the bioresonance effect harmonization of protective bioprocesses in the body.</a:t>
            </a:r>
            <a:endParaRPr lang="ru-RU" dirty="0">
              <a:solidFill>
                <a:schemeClr val="tx1"/>
              </a:solidFill>
            </a:endParaRPr>
          </a:p>
          <a:p>
            <a:pPr marL="0" indent="361950" algn="just">
              <a:lnSpc>
                <a:spcPct val="120000"/>
              </a:lnSpc>
              <a:spcBef>
                <a:spcPts val="0"/>
              </a:spcBef>
              <a:spcAft>
                <a:spcPts val="0"/>
              </a:spcAft>
              <a:buFont typeface="Arial" panose="020B0604020202020204" pitchFamily="34" charset="0"/>
              <a:buChar char="•"/>
            </a:pPr>
            <a:r>
              <a:rPr lang="en" b="1" i="1" dirty="0" err="1">
                <a:solidFill>
                  <a:schemeClr val="tx1"/>
                </a:solidFill>
              </a:rPr>
              <a:t>Dynamization </a:t>
            </a:r>
            <a:r>
              <a:rPr lang="en" dirty="0">
                <a:solidFill>
                  <a:schemeClr val="tx1"/>
                </a:solidFill>
              </a:rPr>
              <a:t>- potentiation (enhancement) of the action of natural matter in the process of its successive dilution and intense shaking.</a:t>
            </a:r>
            <a:endParaRPr lang="ru-RU" dirty="0">
              <a:solidFill>
                <a:schemeClr val="tx1"/>
              </a:solidFill>
            </a:endParaRPr>
          </a:p>
          <a:p>
            <a:pPr marL="0" indent="361950" algn="just">
              <a:lnSpc>
                <a:spcPct val="120000"/>
              </a:lnSpc>
              <a:spcBef>
                <a:spcPts val="0"/>
              </a:spcBef>
              <a:spcAft>
                <a:spcPts val="0"/>
              </a:spcAft>
              <a:buFont typeface="Arial" panose="020B0604020202020204" pitchFamily="34" charset="0"/>
              <a:buChar char="•"/>
            </a:pPr>
            <a:r>
              <a:rPr lang="en" b="1" i="1" dirty="0">
                <a:solidFill>
                  <a:schemeClr val="tx1"/>
                </a:solidFill>
              </a:rPr>
              <a:t>in GP </a:t>
            </a:r>
            <a:r>
              <a:rPr lang="en" dirty="0">
                <a:solidFill>
                  <a:schemeClr val="tx1"/>
                </a:solidFill>
              </a:rPr>
              <a:t>- similarity of effects of drugs with symptoms of a disease:</a:t>
            </a:r>
            <a:endParaRPr lang="ru-RU" dirty="0">
              <a:solidFill>
                <a:schemeClr val="tx1"/>
              </a:solidFill>
            </a:endParaRPr>
          </a:p>
          <a:p>
            <a:pPr marL="712788" indent="0" algn="just">
              <a:lnSpc>
                <a:spcPct val="120000"/>
              </a:lnSpc>
              <a:spcBef>
                <a:spcPts val="0"/>
              </a:spcBef>
              <a:spcAft>
                <a:spcPts val="0"/>
              </a:spcAft>
              <a:buFont typeface="Wingdings" panose="05000000000000000000" pitchFamily="2" charset="2"/>
              <a:buChar char="ü"/>
            </a:pPr>
            <a:r>
              <a:rPr lang="en" dirty="0">
                <a:solidFill>
                  <a:schemeClr val="tx1"/>
                </a:solidFill>
              </a:rPr>
              <a:t>true - based on characteristic symptoms, provides therapeutic effect;</a:t>
            </a:r>
            <a:endParaRPr lang="ru-RU" dirty="0">
              <a:solidFill>
                <a:schemeClr val="tx1"/>
              </a:solidFill>
            </a:endParaRPr>
          </a:p>
          <a:p>
            <a:pPr marL="712788" indent="0" algn="just">
              <a:lnSpc>
                <a:spcPct val="120000"/>
              </a:lnSpc>
              <a:spcBef>
                <a:spcPts val="0"/>
              </a:spcBef>
              <a:spcAft>
                <a:spcPts val="0"/>
              </a:spcAft>
              <a:buFont typeface="Wingdings" panose="05000000000000000000" pitchFamily="2" charset="2"/>
              <a:buChar char="ü"/>
            </a:pPr>
            <a:r>
              <a:rPr lang="en" dirty="0">
                <a:solidFill>
                  <a:schemeClr val="tx1"/>
                </a:solidFill>
              </a:rPr>
              <a:t>formal - based on any symptoms with questionable therapeutic effect.</a:t>
            </a:r>
          </a:p>
          <a:p>
            <a:pPr marL="0" indent="361950" algn="just">
              <a:lnSpc>
                <a:spcPct val="120000"/>
              </a:lnSpc>
              <a:spcBef>
                <a:spcPts val="0"/>
              </a:spcBef>
              <a:spcAft>
                <a:spcPts val="0"/>
              </a:spcAft>
              <a:buFont typeface="Arial" panose="020B0604020202020204" pitchFamily="34" charset="0"/>
              <a:buChar char="•"/>
            </a:pPr>
            <a:r>
              <a:rPr lang="en" b="1" i="1" dirty="0">
                <a:solidFill>
                  <a:schemeClr val="tx1"/>
                </a:solidFill>
              </a:rPr>
              <a:t>Potency</a:t>
            </a:r>
            <a:r>
              <a:rPr lang="en" dirty="0">
                <a:solidFill>
                  <a:schemeClr val="tx1"/>
                </a:solidFill>
              </a:rPr>
              <a:t> - the degree of dilution or grinding of the starting material, reflects the number of levels of enhancement of activity:</a:t>
            </a:r>
            <a:endParaRPr lang="ru-RU" dirty="0">
              <a:solidFill>
                <a:schemeClr val="tx1"/>
              </a:solidFill>
            </a:endParaRPr>
          </a:p>
          <a:p>
            <a:pPr marL="712788" indent="0" algn="just">
              <a:lnSpc>
                <a:spcPct val="120000"/>
              </a:lnSpc>
              <a:spcBef>
                <a:spcPts val="0"/>
              </a:spcBef>
              <a:spcAft>
                <a:spcPts val="0"/>
              </a:spcAft>
              <a:buFont typeface="Wingdings" panose="05000000000000000000" pitchFamily="2" charset="2"/>
              <a:buChar char="ü"/>
            </a:pPr>
            <a:r>
              <a:rPr lang="en" dirty="0">
                <a:solidFill>
                  <a:schemeClr val="tx1"/>
                </a:solidFill>
              </a:rPr>
              <a:t>decimal - based on logarithm 10,</a:t>
            </a:r>
            <a:endParaRPr lang="ru-RU" dirty="0">
              <a:solidFill>
                <a:schemeClr val="tx1"/>
              </a:solidFill>
            </a:endParaRPr>
          </a:p>
          <a:p>
            <a:pPr marL="712788" indent="0" algn="just">
              <a:lnSpc>
                <a:spcPct val="120000"/>
              </a:lnSpc>
              <a:spcBef>
                <a:spcPts val="0"/>
              </a:spcBef>
              <a:spcAft>
                <a:spcPts val="0"/>
              </a:spcAft>
              <a:buFont typeface="Wingdings" panose="05000000000000000000" pitchFamily="2" charset="2"/>
              <a:buChar char="ü"/>
            </a:pPr>
            <a:r>
              <a:rPr lang="en" dirty="0">
                <a:solidFill>
                  <a:schemeClr val="tx1"/>
                </a:solidFill>
              </a:rPr>
              <a:t>hundredth - based on logarithm 100,</a:t>
            </a:r>
            <a:endParaRPr lang="ru-RU" dirty="0">
              <a:solidFill>
                <a:schemeClr val="tx1"/>
              </a:solidFill>
            </a:endParaRPr>
          </a:p>
          <a:p>
            <a:pPr marL="712788" indent="0" algn="just">
              <a:lnSpc>
                <a:spcPct val="120000"/>
              </a:lnSpc>
              <a:spcBef>
                <a:spcPts val="0"/>
              </a:spcBef>
              <a:spcAft>
                <a:spcPts val="0"/>
              </a:spcAft>
              <a:buFont typeface="Wingdings" panose="05000000000000000000" pitchFamily="2" charset="2"/>
              <a:buChar char="ü"/>
            </a:pPr>
            <a:r>
              <a:rPr lang="en" dirty="0">
                <a:solidFill>
                  <a:schemeClr val="tx1"/>
                </a:solidFill>
              </a:rPr>
              <a:t>basic - breeding, in which all the symptoms appear in the experiment on healthy people or all the symptoms of the disease disappear in the clinic in patients.</a:t>
            </a:r>
            <a:endParaRPr lang="ru-RU" dirty="0">
              <a:solidFill>
                <a:schemeClr val="tx1"/>
              </a:solidFill>
            </a:endParaRPr>
          </a:p>
          <a:p>
            <a:pPr marL="0" indent="361950" algn="just">
              <a:lnSpc>
                <a:spcPct val="120000"/>
              </a:lnSpc>
              <a:spcBef>
                <a:spcPts val="0"/>
              </a:spcBef>
              <a:spcAft>
                <a:spcPts val="0"/>
              </a:spcAft>
              <a:buFont typeface="Arial" panose="020B0604020202020204" pitchFamily="34" charset="0"/>
              <a:buChar char="•"/>
            </a:pPr>
            <a:r>
              <a:rPr lang="en" b="1" i="1" dirty="0">
                <a:solidFill>
                  <a:schemeClr val="tx1"/>
                </a:solidFill>
              </a:rPr>
              <a:t>Dilution </a:t>
            </a:r>
            <a:r>
              <a:rPr lang="en" dirty="0">
                <a:solidFill>
                  <a:schemeClr val="tx1"/>
                </a:solidFill>
              </a:rPr>
              <a:t>- reducing the content of the drug due to the greater volume of solvent based on the decimal or hundredth system.</a:t>
            </a:r>
            <a:endParaRPr lang="ru-RU" dirty="0">
              <a:solidFill>
                <a:schemeClr val="tx1"/>
              </a:solidFill>
            </a:endParaRPr>
          </a:p>
          <a:p>
            <a:pPr algn="just">
              <a:lnSpc>
                <a:spcPct val="120000"/>
              </a:lnSpc>
              <a:spcBef>
                <a:spcPts val="0"/>
              </a:spcBef>
              <a:spcAft>
                <a:spcPts val="0"/>
              </a:spcAft>
            </a:pPr>
            <a:endParaRPr lang="uk-UA" dirty="0">
              <a:solidFill>
                <a:schemeClr val="tx1"/>
              </a:solidFill>
            </a:endParaRPr>
          </a:p>
        </p:txBody>
      </p:sp>
    </p:spTree>
    <p:extLst>
      <p:ext uri="{BB962C8B-B14F-4D97-AF65-F5344CB8AC3E}">
        <p14:creationId xmlns:p14="http://schemas.microsoft.com/office/powerpoint/2010/main" val="25247986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50090" y="1936169"/>
            <a:ext cx="10552779" cy="2806653"/>
          </a:xfrm>
        </p:spPr>
        <p:txBody>
          <a:bodyPr/>
          <a:lstStyle/>
          <a:p>
            <a:pPr algn="just"/>
            <a:r>
              <a:rPr lang="en" dirty="0">
                <a:solidFill>
                  <a:schemeClr val="tx1"/>
                </a:solidFill>
              </a:rPr>
              <a:t>1. </a:t>
            </a:r>
            <a:r>
              <a:rPr lang="en" dirty="0" err="1">
                <a:solidFill>
                  <a:schemeClr val="tx1"/>
                </a:solidFill>
              </a:rPr>
              <a:t>Features </a:t>
            </a:r>
            <a:r>
              <a:rPr lang="en" dirty="0">
                <a:solidFill>
                  <a:schemeClr val="tx1"/>
                </a:solidFill>
              </a:rPr>
              <a:t>and </a:t>
            </a:r>
            <a:r>
              <a:rPr lang="en" dirty="0" err="1">
                <a:solidFill>
                  <a:schemeClr val="tx1"/>
                </a:solidFill>
              </a:rPr>
              <a:t>technology</a:t>
            </a:r>
            <a:r>
              <a:rPr lang="en" dirty="0">
                <a:solidFill>
                  <a:schemeClr val="tx1"/>
                </a:solidFill>
              </a:rPr>
              <a:t> potentiation </a:t>
            </a:r>
            <a:r>
              <a:rPr lang="en" dirty="0" err="1">
                <a:solidFill>
                  <a:schemeClr val="tx1"/>
                </a:solidFill>
              </a:rPr>
              <a:t>homeopathic</a:t>
            </a:r>
            <a:r>
              <a:rPr lang="en" dirty="0">
                <a:solidFill>
                  <a:schemeClr val="tx1"/>
                </a:solidFill>
              </a:rPr>
              <a:t> </a:t>
            </a:r>
            <a:r>
              <a:rPr lang="en" dirty="0" err="1">
                <a:solidFill>
                  <a:schemeClr val="tx1"/>
                </a:solidFill>
              </a:rPr>
              <a:t>matrix</a:t>
            </a:r>
            <a:r>
              <a:rPr lang="en" dirty="0">
                <a:solidFill>
                  <a:schemeClr val="tx1"/>
                </a:solidFill>
              </a:rPr>
              <a:t> </a:t>
            </a:r>
            <a:r>
              <a:rPr lang="en" dirty="0" err="1">
                <a:solidFill>
                  <a:schemeClr val="tx1"/>
                </a:solidFill>
              </a:rPr>
              <a:t>tinctures </a:t>
            </a:r>
            <a:r>
              <a:rPr lang="en" dirty="0">
                <a:solidFill>
                  <a:schemeClr val="tx1"/>
                </a:solidFill>
              </a:rPr>
              <a:t>on SFU.</a:t>
            </a:r>
          </a:p>
          <a:p>
            <a:pPr algn="just"/>
            <a:r>
              <a:rPr lang="en" dirty="0">
                <a:solidFill>
                  <a:schemeClr val="tx1"/>
                </a:solidFill>
              </a:rPr>
              <a:t>2. </a:t>
            </a:r>
            <a:r>
              <a:rPr lang="en" dirty="0" err="1">
                <a:solidFill>
                  <a:schemeClr val="tx1"/>
                </a:solidFill>
              </a:rPr>
              <a:t>The main </a:t>
            </a:r>
            <a:r>
              <a:rPr lang="en" dirty="0">
                <a:solidFill>
                  <a:schemeClr val="tx1"/>
                </a:solidFill>
              </a:rPr>
              <a:t>directions </a:t>
            </a:r>
            <a:r>
              <a:rPr lang="en" dirty="0" err="1">
                <a:solidFill>
                  <a:schemeClr val="tx1"/>
                </a:solidFill>
              </a:rPr>
              <a:t>of rationing</a:t>
            </a:r>
            <a:r>
              <a:rPr lang="en" dirty="0">
                <a:solidFill>
                  <a:schemeClr val="tx1"/>
                </a:solidFill>
              </a:rPr>
              <a:t> </a:t>
            </a:r>
            <a:r>
              <a:rPr lang="en" dirty="0" err="1">
                <a:solidFill>
                  <a:schemeClr val="tx1"/>
                </a:solidFill>
              </a:rPr>
              <a:t>production</a:t>
            </a:r>
            <a:r>
              <a:rPr lang="en" dirty="0">
                <a:solidFill>
                  <a:schemeClr val="tx1"/>
                </a:solidFill>
              </a:rPr>
              <a:t> </a:t>
            </a:r>
            <a:r>
              <a:rPr lang="en" dirty="0" err="1">
                <a:solidFill>
                  <a:schemeClr val="tx1"/>
                </a:solidFill>
              </a:rPr>
              <a:t>homeopathic</a:t>
            </a:r>
            <a:r>
              <a:rPr lang="en" dirty="0">
                <a:solidFill>
                  <a:schemeClr val="tx1"/>
                </a:solidFill>
              </a:rPr>
              <a:t> </a:t>
            </a:r>
            <a:r>
              <a:rPr lang="en" dirty="0" err="1">
                <a:solidFill>
                  <a:schemeClr val="tx1"/>
                </a:solidFill>
              </a:rPr>
              <a:t>medicinal</a:t>
            </a:r>
            <a:r>
              <a:rPr lang="en" dirty="0">
                <a:solidFill>
                  <a:schemeClr val="tx1"/>
                </a:solidFill>
              </a:rPr>
              <a:t> </a:t>
            </a:r>
            <a:r>
              <a:rPr lang="en" dirty="0" err="1">
                <a:solidFill>
                  <a:schemeClr val="tx1"/>
                </a:solidFill>
              </a:rPr>
              <a:t>drugs </a:t>
            </a:r>
            <a:r>
              <a:rPr lang="en" dirty="0">
                <a:solidFill>
                  <a:schemeClr val="tx1"/>
                </a:solidFill>
              </a:rPr>
              <a:t>.</a:t>
            </a:r>
          </a:p>
          <a:p>
            <a:pPr algn="just"/>
            <a:r>
              <a:rPr lang="en" dirty="0">
                <a:solidFill>
                  <a:schemeClr val="tx1"/>
                </a:solidFill>
              </a:rPr>
              <a:t>3. </a:t>
            </a:r>
            <a:r>
              <a:rPr lang="en" dirty="0" err="1">
                <a:solidFill>
                  <a:schemeClr val="tx1"/>
                </a:solidFill>
              </a:rPr>
              <a:t>Sources</a:t>
            </a:r>
            <a:r>
              <a:rPr lang="en" dirty="0">
                <a:solidFill>
                  <a:schemeClr val="tx1"/>
                </a:solidFill>
              </a:rPr>
              <a:t> </a:t>
            </a:r>
            <a:r>
              <a:rPr lang="en" dirty="0" err="1">
                <a:solidFill>
                  <a:schemeClr val="tx1"/>
                </a:solidFill>
              </a:rPr>
              <a:t>raw materials </a:t>
            </a:r>
            <a:r>
              <a:rPr lang="en" dirty="0">
                <a:solidFill>
                  <a:schemeClr val="tx1"/>
                </a:solidFill>
              </a:rPr>
              <a:t>for </a:t>
            </a:r>
            <a:r>
              <a:rPr lang="en" dirty="0" err="1">
                <a:solidFill>
                  <a:schemeClr val="tx1"/>
                </a:solidFill>
              </a:rPr>
              <a:t>cooking</a:t>
            </a:r>
            <a:r>
              <a:rPr lang="en" dirty="0">
                <a:solidFill>
                  <a:schemeClr val="tx1"/>
                </a:solidFill>
              </a:rPr>
              <a:t> </a:t>
            </a:r>
            <a:r>
              <a:rPr lang="en" dirty="0" err="1">
                <a:solidFill>
                  <a:schemeClr val="tx1"/>
                </a:solidFill>
              </a:rPr>
              <a:t>homeopathic</a:t>
            </a:r>
            <a:r>
              <a:rPr lang="en" dirty="0">
                <a:solidFill>
                  <a:schemeClr val="tx1"/>
                </a:solidFill>
              </a:rPr>
              <a:t> </a:t>
            </a:r>
            <a:r>
              <a:rPr lang="en" dirty="0" err="1">
                <a:solidFill>
                  <a:schemeClr val="tx1"/>
                </a:solidFill>
              </a:rPr>
              <a:t>drugs </a:t>
            </a:r>
            <a:r>
              <a:rPr lang="en" dirty="0">
                <a:solidFill>
                  <a:schemeClr val="tx1"/>
                </a:solidFill>
              </a:rPr>
              <a:t>.</a:t>
            </a:r>
          </a:p>
          <a:p>
            <a:pPr algn="just"/>
            <a:r>
              <a:rPr lang="en" dirty="0">
                <a:solidFill>
                  <a:schemeClr val="tx1"/>
                </a:solidFill>
              </a:rPr>
              <a:t>4. </a:t>
            </a:r>
            <a:r>
              <a:rPr lang="en" dirty="0" err="1">
                <a:solidFill>
                  <a:schemeClr val="tx1"/>
                </a:solidFill>
              </a:rPr>
              <a:t>Classification</a:t>
            </a:r>
            <a:r>
              <a:rPr lang="en" dirty="0">
                <a:solidFill>
                  <a:schemeClr val="tx1"/>
                </a:solidFill>
              </a:rPr>
              <a:t> </a:t>
            </a:r>
            <a:r>
              <a:rPr lang="en" dirty="0" err="1">
                <a:solidFill>
                  <a:schemeClr val="tx1"/>
                </a:solidFill>
              </a:rPr>
              <a:t>medicinal</a:t>
            </a:r>
            <a:r>
              <a:rPr lang="en" dirty="0">
                <a:solidFill>
                  <a:schemeClr val="tx1"/>
                </a:solidFill>
              </a:rPr>
              <a:t> </a:t>
            </a:r>
            <a:r>
              <a:rPr lang="en" dirty="0" err="1">
                <a:solidFill>
                  <a:schemeClr val="tx1"/>
                </a:solidFill>
              </a:rPr>
              <a:t>funds that </a:t>
            </a:r>
            <a:r>
              <a:rPr lang="en" dirty="0">
                <a:solidFill>
                  <a:schemeClr val="tx1"/>
                </a:solidFill>
              </a:rPr>
              <a:t>_ </a:t>
            </a:r>
            <a:r>
              <a:rPr lang="en" dirty="0" err="1">
                <a:solidFill>
                  <a:schemeClr val="tx1"/>
                </a:solidFill>
              </a:rPr>
              <a:t>used </a:t>
            </a:r>
            <a:r>
              <a:rPr lang="en" dirty="0">
                <a:solidFill>
                  <a:schemeClr val="tx1"/>
                </a:solidFill>
              </a:rPr>
              <a:t>in </a:t>
            </a:r>
            <a:r>
              <a:rPr lang="en" dirty="0" err="1">
                <a:solidFill>
                  <a:schemeClr val="tx1"/>
                </a:solidFill>
              </a:rPr>
              <a:t>homeopathy </a:t>
            </a:r>
            <a:r>
              <a:rPr lang="en" dirty="0">
                <a:solidFill>
                  <a:schemeClr val="tx1"/>
                </a:solidFill>
              </a:rPr>
              <a:t>.</a:t>
            </a:r>
          </a:p>
          <a:p>
            <a:pPr algn="just"/>
            <a:r>
              <a:rPr lang="en" dirty="0">
                <a:solidFill>
                  <a:schemeClr val="tx1"/>
                </a:solidFill>
              </a:rPr>
              <a:t>5. </a:t>
            </a:r>
            <a:r>
              <a:rPr lang="en" dirty="0" err="1">
                <a:solidFill>
                  <a:schemeClr val="tx1"/>
                </a:solidFill>
              </a:rPr>
              <a:t>Assortment</a:t>
            </a:r>
            <a:r>
              <a:rPr lang="en" dirty="0">
                <a:solidFill>
                  <a:schemeClr val="tx1"/>
                </a:solidFill>
              </a:rPr>
              <a:t> </a:t>
            </a:r>
            <a:r>
              <a:rPr lang="en" dirty="0" err="1">
                <a:solidFill>
                  <a:schemeClr val="tx1"/>
                </a:solidFill>
              </a:rPr>
              <a:t>homeopathic</a:t>
            </a:r>
            <a:r>
              <a:rPr lang="en" dirty="0">
                <a:solidFill>
                  <a:schemeClr val="tx1"/>
                </a:solidFill>
              </a:rPr>
              <a:t> </a:t>
            </a:r>
            <a:r>
              <a:rPr lang="en" dirty="0" err="1">
                <a:solidFill>
                  <a:schemeClr val="tx1"/>
                </a:solidFill>
              </a:rPr>
              <a:t>dosage </a:t>
            </a:r>
            <a:r>
              <a:rPr lang="en" dirty="0">
                <a:solidFill>
                  <a:schemeClr val="tx1"/>
                </a:solidFill>
              </a:rPr>
              <a:t>forms.</a:t>
            </a:r>
          </a:p>
          <a:p>
            <a:pPr algn="just"/>
            <a:r>
              <a:rPr lang="en" dirty="0">
                <a:solidFill>
                  <a:schemeClr val="tx1"/>
                </a:solidFill>
              </a:rPr>
              <a:t>6. </a:t>
            </a:r>
            <a:r>
              <a:rPr lang="en" dirty="0" err="1">
                <a:solidFill>
                  <a:schemeClr val="tx1"/>
                </a:solidFill>
              </a:rPr>
              <a:t>Necessity</a:t>
            </a:r>
            <a:r>
              <a:rPr lang="en" dirty="0">
                <a:solidFill>
                  <a:schemeClr val="tx1"/>
                </a:solidFill>
              </a:rPr>
              <a:t> </a:t>
            </a:r>
            <a:r>
              <a:rPr lang="en" dirty="0" err="1">
                <a:solidFill>
                  <a:schemeClr val="tx1"/>
                </a:solidFill>
              </a:rPr>
              <a:t>creating </a:t>
            </a:r>
            <a:r>
              <a:rPr lang="en" dirty="0">
                <a:solidFill>
                  <a:schemeClr val="tx1"/>
                </a:solidFill>
              </a:rPr>
              <a:t>a GMP document in </a:t>
            </a:r>
            <a:r>
              <a:rPr lang="en" dirty="0" err="1">
                <a:solidFill>
                  <a:schemeClr val="tx1"/>
                </a:solidFill>
              </a:rPr>
              <a:t>homeopathy </a:t>
            </a:r>
            <a:r>
              <a:rPr lang="en" dirty="0">
                <a:solidFill>
                  <a:schemeClr val="tx1"/>
                </a:solidFill>
              </a:rPr>
              <a:t>.</a:t>
            </a:r>
          </a:p>
          <a:p>
            <a:pPr algn="just"/>
            <a:endParaRPr lang="uk-UA" dirty="0">
              <a:solidFill>
                <a:schemeClr val="tx1"/>
              </a:solidFill>
            </a:endParaRPr>
          </a:p>
        </p:txBody>
      </p:sp>
      <p:sp>
        <p:nvSpPr>
          <p:cNvPr id="4" name="Заголовок 1"/>
          <p:cNvSpPr>
            <a:spLocks noGrp="1"/>
          </p:cNvSpPr>
          <p:nvPr>
            <p:ph type="title"/>
          </p:nvPr>
        </p:nvSpPr>
        <p:spPr>
          <a:xfrm>
            <a:off x="1097280" y="351693"/>
            <a:ext cx="10058400" cy="943540"/>
          </a:xfrm>
        </p:spPr>
        <p:style>
          <a:lnRef idx="2">
            <a:schemeClr val="accent2"/>
          </a:lnRef>
          <a:fillRef idx="1">
            <a:schemeClr val="lt1"/>
          </a:fillRef>
          <a:effectRef idx="0">
            <a:schemeClr val="accent2"/>
          </a:effectRef>
          <a:fontRef idx="minor">
            <a:schemeClr val="dk1"/>
          </a:fontRef>
        </p:style>
        <p:txBody>
          <a:bodyPr/>
          <a:lstStyle/>
          <a:p>
            <a:pPr algn="ctr"/>
            <a:r>
              <a:rPr lang="en" b="1" dirty="0">
                <a:solidFill>
                  <a:schemeClr val="tx1"/>
                </a:solidFill>
              </a:rPr>
              <a:t>15. Questions for self-control</a:t>
            </a:r>
            <a:endParaRPr lang="uk-UA" b="1" dirty="0">
              <a:solidFill>
                <a:schemeClr val="tx1"/>
              </a:solidFill>
            </a:endParaRPr>
          </a:p>
        </p:txBody>
      </p:sp>
    </p:spTree>
    <p:extLst>
      <p:ext uri="{BB962C8B-B14F-4D97-AF65-F5344CB8AC3E}">
        <p14:creationId xmlns:p14="http://schemas.microsoft.com/office/powerpoint/2010/main" val="1392455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100482"/>
            <a:ext cx="10058400" cy="622999"/>
          </a:xfrm>
        </p:spPr>
        <p:txBody>
          <a:bodyPr>
            <a:normAutofit fontScale="90000"/>
          </a:bodyPr>
          <a:lstStyle/>
          <a:p>
            <a:pPr algn="ctr"/>
            <a:r>
              <a:rPr lang="en" b="1" dirty="0">
                <a:solidFill>
                  <a:schemeClr val="tx1"/>
                </a:solidFill>
              </a:rPr>
              <a:t>16. Tests</a:t>
            </a:r>
            <a:endParaRPr lang="uk-UA" b="1" dirty="0">
              <a:solidFill>
                <a:schemeClr val="tx1"/>
              </a:solidFill>
            </a:endParaRPr>
          </a:p>
        </p:txBody>
      </p:sp>
      <p:sp>
        <p:nvSpPr>
          <p:cNvPr id="3" name="Объект 2"/>
          <p:cNvSpPr>
            <a:spLocks noGrp="1"/>
          </p:cNvSpPr>
          <p:nvPr>
            <p:ph idx="1"/>
          </p:nvPr>
        </p:nvSpPr>
        <p:spPr>
          <a:xfrm>
            <a:off x="379827" y="793819"/>
            <a:ext cx="11493305" cy="5757705"/>
          </a:xfrm>
        </p:spPr>
        <p:style>
          <a:lnRef idx="1">
            <a:schemeClr val="accent1"/>
          </a:lnRef>
          <a:fillRef idx="2">
            <a:schemeClr val="accent1"/>
          </a:fillRef>
          <a:effectRef idx="1">
            <a:schemeClr val="accent1"/>
          </a:effectRef>
          <a:fontRef idx="minor">
            <a:schemeClr val="dk1"/>
          </a:fontRef>
        </p:style>
        <p:txBody>
          <a:bodyPr numCol="2">
            <a:normAutofit fontScale="92500" lnSpcReduction="20000"/>
          </a:bodyPr>
          <a:lstStyle/>
          <a:p>
            <a:pPr>
              <a:lnSpc>
                <a:spcPct val="120000"/>
              </a:lnSpc>
              <a:spcBef>
                <a:spcPts val="0"/>
              </a:spcBef>
              <a:spcAft>
                <a:spcPts val="0"/>
              </a:spcAft>
            </a:pPr>
            <a:r>
              <a:rPr lang="en" dirty="0">
                <a:solidFill>
                  <a:schemeClr val="tx1"/>
                </a:solidFill>
              </a:rPr>
              <a:t>1. As in </a:t>
            </a:r>
            <a:r>
              <a:rPr lang="en" dirty="0" err="1">
                <a:solidFill>
                  <a:schemeClr val="tx1"/>
                </a:solidFill>
              </a:rPr>
              <a:t>homeopathy</a:t>
            </a:r>
            <a:r>
              <a:rPr lang="en" dirty="0">
                <a:solidFill>
                  <a:schemeClr val="tx1"/>
                </a:solidFill>
              </a:rPr>
              <a:t> </a:t>
            </a:r>
            <a:r>
              <a:rPr lang="en" dirty="0" err="1">
                <a:solidFill>
                  <a:schemeClr val="tx1"/>
                </a:solidFill>
              </a:rPr>
              <a:t>are called</a:t>
            </a:r>
            <a:r>
              <a:rPr lang="en" dirty="0">
                <a:solidFill>
                  <a:schemeClr val="tx1"/>
                </a:solidFill>
              </a:rPr>
              <a:t> </a:t>
            </a:r>
            <a:r>
              <a:rPr lang="en" dirty="0" err="1">
                <a:solidFill>
                  <a:schemeClr val="tx1"/>
                </a:solidFill>
              </a:rPr>
              <a:t>doses </a:t>
            </a:r>
            <a:r>
              <a:rPr lang="en" dirty="0">
                <a:solidFill>
                  <a:schemeClr val="tx1"/>
                </a:solidFill>
              </a:rPr>
              <a:t>:</a:t>
            </a:r>
          </a:p>
          <a:p>
            <a:pPr>
              <a:lnSpc>
                <a:spcPct val="120000"/>
              </a:lnSpc>
              <a:spcBef>
                <a:spcPts val="0"/>
              </a:spcBef>
              <a:spcAft>
                <a:spcPts val="0"/>
              </a:spcAft>
            </a:pPr>
            <a:r>
              <a:rPr lang="en" dirty="0">
                <a:solidFill>
                  <a:schemeClr val="tx1"/>
                </a:solidFill>
              </a:rPr>
              <a:t>A) </a:t>
            </a:r>
            <a:r>
              <a:rPr lang="en" dirty="0" err="1">
                <a:solidFill>
                  <a:schemeClr val="tx1"/>
                </a:solidFill>
              </a:rPr>
              <a:t>reproduction</a:t>
            </a:r>
            <a:endParaRPr lang="ru-RU" dirty="0">
              <a:solidFill>
                <a:schemeClr val="tx1"/>
              </a:solidFill>
            </a:endParaRPr>
          </a:p>
          <a:p>
            <a:pPr>
              <a:lnSpc>
                <a:spcPct val="120000"/>
              </a:lnSpc>
              <a:spcBef>
                <a:spcPts val="0"/>
              </a:spcBef>
              <a:spcAft>
                <a:spcPts val="0"/>
              </a:spcAft>
            </a:pPr>
            <a:r>
              <a:rPr lang="en" dirty="0">
                <a:solidFill>
                  <a:schemeClr val="tx1"/>
                </a:solidFill>
              </a:rPr>
              <a:t>B) </a:t>
            </a:r>
            <a:r>
              <a:rPr lang="en" dirty="0" err="1">
                <a:solidFill>
                  <a:schemeClr val="tx1"/>
                </a:solidFill>
              </a:rPr>
              <a:t>stirring</a:t>
            </a:r>
            <a:endParaRPr lang="ru-RU" dirty="0">
              <a:solidFill>
                <a:schemeClr val="tx1"/>
              </a:solidFill>
            </a:endParaRPr>
          </a:p>
          <a:p>
            <a:pPr>
              <a:lnSpc>
                <a:spcPct val="120000"/>
              </a:lnSpc>
              <a:spcBef>
                <a:spcPts val="0"/>
              </a:spcBef>
              <a:spcAft>
                <a:spcPts val="0"/>
              </a:spcAft>
            </a:pPr>
            <a:r>
              <a:rPr lang="en" dirty="0">
                <a:solidFill>
                  <a:schemeClr val="tx1"/>
                </a:solidFill>
              </a:rPr>
              <a:t>C ) </a:t>
            </a:r>
            <a:r>
              <a:rPr lang="en" dirty="0" err="1">
                <a:solidFill>
                  <a:schemeClr val="tx1"/>
                </a:solidFill>
              </a:rPr>
              <a:t>dilution</a:t>
            </a:r>
            <a:endParaRPr lang="ru-RU" dirty="0">
              <a:solidFill>
                <a:schemeClr val="tx1"/>
              </a:solidFill>
            </a:endParaRPr>
          </a:p>
          <a:p>
            <a:pPr>
              <a:lnSpc>
                <a:spcPct val="120000"/>
              </a:lnSpc>
              <a:spcBef>
                <a:spcPts val="0"/>
              </a:spcBef>
              <a:spcAft>
                <a:spcPts val="0"/>
              </a:spcAft>
            </a:pPr>
            <a:r>
              <a:rPr lang="en" dirty="0">
                <a:solidFill>
                  <a:schemeClr val="tx1"/>
                </a:solidFill>
              </a:rPr>
              <a:t>D ) </a:t>
            </a:r>
            <a:r>
              <a:rPr lang="en" dirty="0" err="1">
                <a:solidFill>
                  <a:schemeClr val="tx1"/>
                </a:solidFill>
              </a:rPr>
              <a:t>rarefaction</a:t>
            </a:r>
            <a:endParaRPr lang="ru-RU" dirty="0">
              <a:solidFill>
                <a:schemeClr val="tx1"/>
              </a:solidFill>
            </a:endParaRPr>
          </a:p>
          <a:p>
            <a:pPr>
              <a:lnSpc>
                <a:spcPct val="120000"/>
              </a:lnSpc>
              <a:spcBef>
                <a:spcPts val="0"/>
              </a:spcBef>
              <a:spcAft>
                <a:spcPts val="0"/>
              </a:spcAft>
            </a:pPr>
            <a:endParaRPr lang="ru-RU" dirty="0">
              <a:solidFill>
                <a:schemeClr val="tx1"/>
              </a:solidFill>
            </a:endParaRPr>
          </a:p>
          <a:p>
            <a:pPr>
              <a:lnSpc>
                <a:spcPct val="120000"/>
              </a:lnSpc>
              <a:spcBef>
                <a:spcPts val="0"/>
              </a:spcBef>
              <a:spcAft>
                <a:spcPts val="0"/>
              </a:spcAft>
            </a:pPr>
            <a:r>
              <a:rPr lang="en" dirty="0">
                <a:solidFill>
                  <a:schemeClr val="tx1"/>
                </a:solidFill>
              </a:rPr>
              <a:t>2. </a:t>
            </a:r>
            <a:r>
              <a:rPr lang="en" dirty="0" err="1">
                <a:solidFill>
                  <a:schemeClr val="tx1"/>
                </a:solidFill>
              </a:rPr>
              <a:t>Specify </a:t>
            </a:r>
            <a:r>
              <a:rPr lang="en" dirty="0">
                <a:solidFill>
                  <a:schemeClr val="tx1"/>
                </a:solidFill>
              </a:rPr>
              <a:t>the first </a:t>
            </a:r>
            <a:r>
              <a:rPr lang="en" dirty="0" err="1">
                <a:solidFill>
                  <a:schemeClr val="tx1"/>
                </a:solidFill>
              </a:rPr>
              <a:t>basic </a:t>
            </a:r>
            <a:r>
              <a:rPr lang="en" dirty="0">
                <a:solidFill>
                  <a:schemeClr val="tx1"/>
                </a:solidFill>
              </a:rPr>
              <a:t>principle of </a:t>
            </a:r>
            <a:r>
              <a:rPr lang="en" dirty="0" err="1">
                <a:solidFill>
                  <a:schemeClr val="tx1"/>
                </a:solidFill>
              </a:rPr>
              <a:t>homeopathy </a:t>
            </a:r>
            <a:r>
              <a:rPr lang="en" dirty="0">
                <a:solidFill>
                  <a:schemeClr val="tx1"/>
                </a:solidFill>
              </a:rPr>
              <a:t>:</a:t>
            </a:r>
          </a:p>
          <a:p>
            <a:pPr>
              <a:lnSpc>
                <a:spcPct val="120000"/>
              </a:lnSpc>
              <a:spcBef>
                <a:spcPts val="0"/>
              </a:spcBef>
              <a:spcAft>
                <a:spcPts val="0"/>
              </a:spcAft>
            </a:pPr>
            <a:r>
              <a:rPr lang="en" dirty="0">
                <a:solidFill>
                  <a:schemeClr val="tx1"/>
                </a:solidFill>
              </a:rPr>
              <a:t>A) the principle </a:t>
            </a:r>
            <a:r>
              <a:rPr lang="en" dirty="0" err="1">
                <a:solidFill>
                  <a:schemeClr val="tx1"/>
                </a:solidFill>
              </a:rPr>
              <a:t>of similarity</a:t>
            </a:r>
            <a:endParaRPr lang="ru-RU" dirty="0">
              <a:solidFill>
                <a:schemeClr val="tx1"/>
              </a:solidFill>
            </a:endParaRPr>
          </a:p>
          <a:p>
            <a:pPr>
              <a:lnSpc>
                <a:spcPct val="120000"/>
              </a:lnSpc>
              <a:spcBef>
                <a:spcPts val="0"/>
              </a:spcBef>
              <a:spcAft>
                <a:spcPts val="0"/>
              </a:spcAft>
            </a:pPr>
            <a:r>
              <a:rPr lang="en" dirty="0">
                <a:solidFill>
                  <a:schemeClr val="tx1"/>
                </a:solidFill>
              </a:rPr>
              <a:t>B) the principle of </a:t>
            </a:r>
            <a:r>
              <a:rPr lang="en" dirty="0" err="1">
                <a:solidFill>
                  <a:schemeClr val="tx1"/>
                </a:solidFill>
              </a:rPr>
              <a:t>mixing</a:t>
            </a:r>
            <a:endParaRPr lang="ru-RU" dirty="0">
              <a:solidFill>
                <a:schemeClr val="tx1"/>
              </a:solidFill>
            </a:endParaRPr>
          </a:p>
          <a:p>
            <a:pPr>
              <a:lnSpc>
                <a:spcPct val="120000"/>
              </a:lnSpc>
              <a:spcBef>
                <a:spcPts val="0"/>
              </a:spcBef>
              <a:spcAft>
                <a:spcPts val="0"/>
              </a:spcAft>
            </a:pPr>
            <a:r>
              <a:rPr lang="en" dirty="0">
                <a:solidFill>
                  <a:schemeClr val="tx1"/>
                </a:solidFill>
              </a:rPr>
              <a:t>C) the principle of </a:t>
            </a:r>
            <a:r>
              <a:rPr lang="en" dirty="0" err="1">
                <a:solidFill>
                  <a:schemeClr val="tx1"/>
                </a:solidFill>
              </a:rPr>
              <a:t>relief</a:t>
            </a:r>
            <a:r>
              <a:rPr lang="en" dirty="0">
                <a:solidFill>
                  <a:schemeClr val="tx1"/>
                </a:solidFill>
              </a:rPr>
              <a:t> </a:t>
            </a:r>
            <a:r>
              <a:rPr lang="en" dirty="0" err="1">
                <a:solidFill>
                  <a:schemeClr val="tx1"/>
                </a:solidFill>
              </a:rPr>
              <a:t>symptoms</a:t>
            </a:r>
            <a:endParaRPr lang="ru-RU" dirty="0">
              <a:solidFill>
                <a:schemeClr val="tx1"/>
              </a:solidFill>
            </a:endParaRPr>
          </a:p>
          <a:p>
            <a:pPr>
              <a:lnSpc>
                <a:spcPct val="120000"/>
              </a:lnSpc>
              <a:spcBef>
                <a:spcPts val="0"/>
              </a:spcBef>
              <a:spcAft>
                <a:spcPts val="0"/>
              </a:spcAft>
            </a:pPr>
            <a:r>
              <a:rPr lang="en" dirty="0">
                <a:solidFill>
                  <a:schemeClr val="tx1"/>
                </a:solidFill>
              </a:rPr>
              <a:t>D) the principle </a:t>
            </a:r>
            <a:r>
              <a:rPr lang="en" dirty="0" err="1">
                <a:solidFill>
                  <a:schemeClr val="tx1"/>
                </a:solidFill>
              </a:rPr>
              <a:t>of using </a:t>
            </a:r>
            <a:r>
              <a:rPr lang="en" dirty="0">
                <a:solidFill>
                  <a:schemeClr val="tx1"/>
                </a:solidFill>
              </a:rPr>
              <a:t>large doses</a:t>
            </a:r>
          </a:p>
          <a:p>
            <a:pPr>
              <a:lnSpc>
                <a:spcPct val="120000"/>
              </a:lnSpc>
              <a:spcBef>
                <a:spcPts val="0"/>
              </a:spcBef>
              <a:spcAft>
                <a:spcPts val="0"/>
              </a:spcAft>
            </a:pPr>
            <a:r>
              <a:rPr lang="en" dirty="0">
                <a:solidFill>
                  <a:schemeClr val="tx1"/>
                </a:solidFill>
              </a:rPr>
              <a:t>E) the principle </a:t>
            </a:r>
            <a:r>
              <a:rPr lang="en" dirty="0" err="1">
                <a:solidFill>
                  <a:schemeClr val="tx1"/>
                </a:solidFill>
              </a:rPr>
              <a:t>of similarity</a:t>
            </a:r>
            <a:r>
              <a:rPr lang="en" dirty="0">
                <a:solidFill>
                  <a:schemeClr val="tx1"/>
                </a:solidFill>
              </a:rPr>
              <a:t> </a:t>
            </a:r>
            <a:r>
              <a:rPr lang="en" dirty="0" err="1">
                <a:solidFill>
                  <a:schemeClr val="tx1"/>
                </a:solidFill>
              </a:rPr>
              <a:t>symptoms</a:t>
            </a:r>
            <a:endParaRPr lang="ru-RU" dirty="0">
              <a:solidFill>
                <a:schemeClr val="tx1"/>
              </a:solidFill>
            </a:endParaRPr>
          </a:p>
          <a:p>
            <a:pPr marL="0" indent="0">
              <a:lnSpc>
                <a:spcPct val="120000"/>
              </a:lnSpc>
              <a:spcBef>
                <a:spcPts val="0"/>
              </a:spcBef>
              <a:spcAft>
                <a:spcPts val="0"/>
              </a:spcAft>
              <a:buNone/>
            </a:pPr>
            <a:endParaRPr lang="ru-RU" dirty="0">
              <a:solidFill>
                <a:schemeClr val="tx1"/>
              </a:solidFill>
            </a:endParaRPr>
          </a:p>
          <a:p>
            <a:pPr>
              <a:lnSpc>
                <a:spcPct val="120000"/>
              </a:lnSpc>
              <a:spcBef>
                <a:spcPts val="0"/>
              </a:spcBef>
              <a:spcAft>
                <a:spcPts val="0"/>
              </a:spcAft>
            </a:pPr>
            <a:r>
              <a:rPr lang="en" dirty="0">
                <a:solidFill>
                  <a:schemeClr val="tx1"/>
                </a:solidFill>
              </a:rPr>
              <a:t>3. </a:t>
            </a:r>
            <a:r>
              <a:rPr lang="en" dirty="0" err="1">
                <a:solidFill>
                  <a:schemeClr val="tx1"/>
                </a:solidFill>
              </a:rPr>
              <a:t>Dynamization </a:t>
            </a:r>
            <a:r>
              <a:rPr lang="en" dirty="0">
                <a:solidFill>
                  <a:schemeClr val="tx1"/>
                </a:solidFill>
              </a:rPr>
              <a:t>comes </a:t>
            </a:r>
            <a:r>
              <a:rPr lang="en" dirty="0" err="1">
                <a:solidFill>
                  <a:schemeClr val="tx1"/>
                </a:solidFill>
              </a:rPr>
              <a:t>from the </a:t>
            </a:r>
            <a:r>
              <a:rPr lang="en" dirty="0">
                <a:solidFill>
                  <a:schemeClr val="tx1"/>
                </a:solidFill>
              </a:rPr>
              <a:t>word " </a:t>
            </a:r>
            <a:r>
              <a:rPr lang="en" dirty="0" err="1">
                <a:solidFill>
                  <a:schemeClr val="tx1"/>
                </a:solidFill>
              </a:rPr>
              <a:t>Dynamis </a:t>
            </a:r>
            <a:r>
              <a:rPr lang="en" dirty="0">
                <a:solidFill>
                  <a:schemeClr val="tx1"/>
                </a:solidFill>
              </a:rPr>
              <a:t>" </a:t>
            </a:r>
            <a:r>
              <a:rPr lang="en" dirty="0" err="1">
                <a:solidFill>
                  <a:schemeClr val="tx1"/>
                </a:solidFill>
              </a:rPr>
              <a:t>that</a:t>
            </a:r>
            <a:r>
              <a:rPr lang="en" dirty="0">
                <a:solidFill>
                  <a:schemeClr val="tx1"/>
                </a:solidFill>
              </a:rPr>
              <a:t> </a:t>
            </a:r>
            <a:r>
              <a:rPr lang="en" dirty="0" err="1">
                <a:solidFill>
                  <a:schemeClr val="tx1"/>
                </a:solidFill>
              </a:rPr>
              <a:t>means </a:t>
            </a:r>
            <a:r>
              <a:rPr lang="en" dirty="0">
                <a:solidFill>
                  <a:schemeClr val="tx1"/>
                </a:solidFill>
              </a:rPr>
              <a:t>:</a:t>
            </a:r>
          </a:p>
          <a:p>
            <a:pPr>
              <a:lnSpc>
                <a:spcPct val="120000"/>
              </a:lnSpc>
              <a:spcBef>
                <a:spcPts val="0"/>
              </a:spcBef>
              <a:spcAft>
                <a:spcPts val="0"/>
              </a:spcAft>
            </a:pPr>
            <a:r>
              <a:rPr lang="en" dirty="0">
                <a:solidFill>
                  <a:schemeClr val="tx1"/>
                </a:solidFill>
              </a:rPr>
              <a:t>A) </a:t>
            </a:r>
            <a:r>
              <a:rPr lang="en" dirty="0" err="1">
                <a:solidFill>
                  <a:schemeClr val="tx1"/>
                </a:solidFill>
              </a:rPr>
              <a:t>breeding</a:t>
            </a:r>
            <a:endParaRPr lang="ru-RU" dirty="0">
              <a:solidFill>
                <a:schemeClr val="tx1"/>
              </a:solidFill>
            </a:endParaRPr>
          </a:p>
          <a:p>
            <a:pPr>
              <a:lnSpc>
                <a:spcPct val="120000"/>
              </a:lnSpc>
              <a:spcBef>
                <a:spcPts val="0"/>
              </a:spcBef>
              <a:spcAft>
                <a:spcPts val="0"/>
              </a:spcAft>
            </a:pPr>
            <a:r>
              <a:rPr lang="en" dirty="0">
                <a:solidFill>
                  <a:schemeClr val="tx1"/>
                </a:solidFill>
              </a:rPr>
              <a:t>B ) strength ( </a:t>
            </a:r>
            <a:r>
              <a:rPr lang="en" dirty="0" err="1">
                <a:solidFill>
                  <a:schemeClr val="tx1"/>
                </a:solidFill>
              </a:rPr>
              <a:t>potency </a:t>
            </a:r>
            <a:r>
              <a:rPr lang="en" dirty="0">
                <a:solidFill>
                  <a:schemeClr val="tx1"/>
                </a:solidFill>
              </a:rPr>
              <a:t>)</a:t>
            </a:r>
          </a:p>
          <a:p>
            <a:pPr>
              <a:lnSpc>
                <a:spcPct val="120000"/>
              </a:lnSpc>
              <a:spcBef>
                <a:spcPts val="0"/>
              </a:spcBef>
              <a:spcAft>
                <a:spcPts val="0"/>
              </a:spcAft>
            </a:pPr>
            <a:r>
              <a:rPr lang="en" dirty="0">
                <a:solidFill>
                  <a:schemeClr val="tx1"/>
                </a:solidFill>
              </a:rPr>
              <a:t>C ) </a:t>
            </a:r>
            <a:r>
              <a:rPr lang="en" dirty="0" err="1">
                <a:solidFill>
                  <a:schemeClr val="tx1"/>
                </a:solidFill>
              </a:rPr>
              <a:t>multiplication</a:t>
            </a:r>
            <a:endParaRPr lang="ru-RU" dirty="0">
              <a:solidFill>
                <a:schemeClr val="tx1"/>
              </a:solidFill>
            </a:endParaRPr>
          </a:p>
          <a:p>
            <a:pPr>
              <a:lnSpc>
                <a:spcPct val="120000"/>
              </a:lnSpc>
              <a:spcBef>
                <a:spcPts val="0"/>
              </a:spcBef>
              <a:spcAft>
                <a:spcPts val="0"/>
              </a:spcAft>
            </a:pPr>
            <a:r>
              <a:rPr lang="en" dirty="0">
                <a:solidFill>
                  <a:schemeClr val="tx1"/>
                </a:solidFill>
              </a:rPr>
              <a:t>D) </a:t>
            </a:r>
            <a:r>
              <a:rPr lang="en" dirty="0" err="1">
                <a:solidFill>
                  <a:schemeClr val="tx1"/>
                </a:solidFill>
              </a:rPr>
              <a:t>shaking</a:t>
            </a:r>
            <a:endParaRPr lang="ru-RU" dirty="0">
              <a:solidFill>
                <a:schemeClr val="tx1"/>
              </a:solidFill>
            </a:endParaRPr>
          </a:p>
          <a:p>
            <a:pPr>
              <a:lnSpc>
                <a:spcPct val="120000"/>
              </a:lnSpc>
              <a:spcBef>
                <a:spcPts val="0"/>
              </a:spcBef>
              <a:spcAft>
                <a:spcPts val="0"/>
              </a:spcAft>
            </a:pPr>
            <a:r>
              <a:rPr lang="en" dirty="0">
                <a:solidFill>
                  <a:schemeClr val="tx1"/>
                </a:solidFill>
              </a:rPr>
              <a:t>4. </a:t>
            </a:r>
            <a:r>
              <a:rPr lang="en" dirty="0" err="1">
                <a:solidFill>
                  <a:schemeClr val="tx1"/>
                </a:solidFill>
              </a:rPr>
              <a:t>Dynamization </a:t>
            </a:r>
            <a:r>
              <a:rPr lang="en" dirty="0">
                <a:solidFill>
                  <a:schemeClr val="tx1"/>
                </a:solidFill>
              </a:rPr>
              <a:t>is : </a:t>
            </a:r>
            <a:r>
              <a:rPr lang="en" dirty="0" err="1">
                <a:solidFill>
                  <a:schemeClr val="tx1"/>
                </a:solidFill>
              </a:rPr>
              <a:t>_</a:t>
            </a:r>
          </a:p>
          <a:p>
            <a:pPr>
              <a:lnSpc>
                <a:spcPct val="120000"/>
              </a:lnSpc>
              <a:spcBef>
                <a:spcPts val="0"/>
              </a:spcBef>
              <a:spcAft>
                <a:spcPts val="0"/>
              </a:spcAft>
            </a:pPr>
            <a:r>
              <a:rPr lang="en" dirty="0">
                <a:solidFill>
                  <a:schemeClr val="tx1"/>
                </a:solidFill>
              </a:rPr>
              <a:t>A) </a:t>
            </a:r>
            <a:r>
              <a:rPr lang="en" dirty="0" err="1">
                <a:solidFill>
                  <a:schemeClr val="tx1"/>
                </a:solidFill>
              </a:rPr>
              <a:t>shaking</a:t>
            </a:r>
            <a:endParaRPr lang="ru-RU" dirty="0">
              <a:solidFill>
                <a:schemeClr val="tx1"/>
              </a:solidFill>
            </a:endParaRPr>
          </a:p>
          <a:p>
            <a:pPr>
              <a:lnSpc>
                <a:spcPct val="120000"/>
              </a:lnSpc>
              <a:spcBef>
                <a:spcPts val="0"/>
              </a:spcBef>
              <a:spcAft>
                <a:spcPts val="0"/>
              </a:spcAft>
            </a:pPr>
            <a:r>
              <a:rPr lang="en" dirty="0">
                <a:solidFill>
                  <a:schemeClr val="tx1"/>
                </a:solidFill>
              </a:rPr>
              <a:t>B ) </a:t>
            </a:r>
            <a:r>
              <a:rPr lang="en" dirty="0" err="1">
                <a:solidFill>
                  <a:schemeClr val="tx1"/>
                </a:solidFill>
              </a:rPr>
              <a:t>homeopathic</a:t>
            </a:r>
            <a:r>
              <a:rPr lang="en" dirty="0">
                <a:solidFill>
                  <a:schemeClr val="tx1"/>
                </a:solidFill>
              </a:rPr>
              <a:t> </a:t>
            </a:r>
            <a:r>
              <a:rPr lang="en" dirty="0" err="1">
                <a:solidFill>
                  <a:schemeClr val="tx1"/>
                </a:solidFill>
              </a:rPr>
              <a:t>aggravation</a:t>
            </a:r>
            <a:endParaRPr lang="ru-RU" dirty="0">
              <a:solidFill>
                <a:schemeClr val="tx1"/>
              </a:solidFill>
            </a:endParaRPr>
          </a:p>
          <a:p>
            <a:pPr>
              <a:lnSpc>
                <a:spcPct val="120000"/>
              </a:lnSpc>
              <a:spcBef>
                <a:spcPts val="0"/>
              </a:spcBef>
              <a:spcAft>
                <a:spcPts val="0"/>
              </a:spcAft>
            </a:pPr>
            <a:r>
              <a:rPr lang="en" dirty="0">
                <a:solidFill>
                  <a:schemeClr val="tx1"/>
                </a:solidFill>
              </a:rPr>
              <a:t>C) </a:t>
            </a:r>
            <a:r>
              <a:rPr lang="en" dirty="0" err="1">
                <a:solidFill>
                  <a:schemeClr val="tx1"/>
                </a:solidFill>
              </a:rPr>
              <a:t>life </a:t>
            </a:r>
            <a:r>
              <a:rPr lang="en" dirty="0">
                <a:solidFill>
                  <a:schemeClr val="tx1"/>
                </a:solidFill>
              </a:rPr>
              <a:t>force</a:t>
            </a:r>
          </a:p>
          <a:p>
            <a:pPr>
              <a:lnSpc>
                <a:spcPct val="120000"/>
              </a:lnSpc>
              <a:spcBef>
                <a:spcPts val="0"/>
              </a:spcBef>
              <a:spcAft>
                <a:spcPts val="0"/>
              </a:spcAft>
            </a:pPr>
            <a:r>
              <a:rPr lang="en" dirty="0">
                <a:solidFill>
                  <a:schemeClr val="tx1"/>
                </a:solidFill>
              </a:rPr>
              <a:t>D) </a:t>
            </a:r>
            <a:r>
              <a:rPr lang="en" dirty="0" err="1">
                <a:solidFill>
                  <a:schemeClr val="tx1"/>
                </a:solidFill>
              </a:rPr>
              <a:t>increase</a:t>
            </a:r>
            <a:r>
              <a:rPr lang="en" dirty="0">
                <a:solidFill>
                  <a:schemeClr val="tx1"/>
                </a:solidFill>
              </a:rPr>
              <a:t> </a:t>
            </a:r>
            <a:r>
              <a:rPr lang="en" dirty="0" err="1">
                <a:solidFill>
                  <a:schemeClr val="tx1"/>
                </a:solidFill>
              </a:rPr>
              <a:t>forces</a:t>
            </a:r>
            <a:r>
              <a:rPr lang="en" dirty="0">
                <a:solidFill>
                  <a:schemeClr val="tx1"/>
                </a:solidFill>
              </a:rPr>
              <a:t> </a:t>
            </a:r>
            <a:r>
              <a:rPr lang="en" dirty="0" err="1">
                <a:solidFill>
                  <a:schemeClr val="tx1"/>
                </a:solidFill>
              </a:rPr>
              <a:t>number of</a:t>
            </a:r>
            <a:endParaRPr lang="ru-RU" dirty="0">
              <a:solidFill>
                <a:schemeClr val="tx1"/>
              </a:solidFill>
            </a:endParaRPr>
          </a:p>
          <a:p>
            <a:pPr>
              <a:lnSpc>
                <a:spcPct val="120000"/>
              </a:lnSpc>
              <a:spcBef>
                <a:spcPts val="0"/>
              </a:spcBef>
              <a:spcAft>
                <a:spcPts val="0"/>
              </a:spcAft>
            </a:pPr>
            <a:endParaRPr lang="ru-RU" dirty="0">
              <a:solidFill>
                <a:schemeClr val="tx1"/>
              </a:solidFill>
            </a:endParaRPr>
          </a:p>
          <a:p>
            <a:pPr>
              <a:lnSpc>
                <a:spcPct val="120000"/>
              </a:lnSpc>
              <a:spcBef>
                <a:spcPts val="0"/>
              </a:spcBef>
              <a:spcAft>
                <a:spcPts val="0"/>
              </a:spcAft>
            </a:pPr>
            <a:r>
              <a:rPr lang="en" dirty="0">
                <a:solidFill>
                  <a:schemeClr val="tx1"/>
                </a:solidFill>
              </a:rPr>
              <a:t>5. In </a:t>
            </a:r>
            <a:r>
              <a:rPr lang="en" dirty="0" err="1">
                <a:solidFill>
                  <a:schemeClr val="tx1"/>
                </a:solidFill>
              </a:rPr>
              <a:t>the city</a:t>
            </a:r>
            <a:r>
              <a:rPr lang="en" dirty="0">
                <a:solidFill>
                  <a:schemeClr val="tx1"/>
                </a:solidFill>
              </a:rPr>
              <a:t> </a:t>
            </a:r>
            <a:r>
              <a:rPr lang="en" dirty="0" err="1">
                <a:solidFill>
                  <a:schemeClr val="tx1"/>
                </a:solidFill>
              </a:rPr>
              <a:t>medicinal</a:t>
            </a:r>
            <a:r>
              <a:rPr lang="en" dirty="0">
                <a:solidFill>
                  <a:schemeClr val="tx1"/>
                </a:solidFill>
              </a:rPr>
              <a:t> </a:t>
            </a:r>
            <a:r>
              <a:rPr lang="en" dirty="0" err="1">
                <a:solidFill>
                  <a:schemeClr val="tx1"/>
                </a:solidFill>
              </a:rPr>
              <a:t>substances </a:t>
            </a:r>
            <a:r>
              <a:rPr lang="en" dirty="0">
                <a:solidFill>
                  <a:schemeClr val="tx1"/>
                </a:solidFill>
              </a:rPr>
              <a:t>at the </a:t>
            </a:r>
            <a:r>
              <a:rPr lang="en" dirty="0" err="1">
                <a:solidFill>
                  <a:schemeClr val="tx1"/>
                </a:solidFill>
              </a:rPr>
              <a:t>degree</a:t>
            </a:r>
            <a:r>
              <a:rPr lang="en" dirty="0">
                <a:solidFill>
                  <a:schemeClr val="tx1"/>
                </a:solidFill>
              </a:rPr>
              <a:t> </a:t>
            </a:r>
            <a:r>
              <a:rPr lang="en" dirty="0" err="1">
                <a:solidFill>
                  <a:schemeClr val="tx1"/>
                </a:solidFill>
              </a:rPr>
              <a:t>dilution </a:t>
            </a:r>
            <a:r>
              <a:rPr lang="en" dirty="0">
                <a:solidFill>
                  <a:schemeClr val="tx1"/>
                </a:solidFill>
              </a:rPr>
              <a:t>C1:</a:t>
            </a:r>
          </a:p>
          <a:p>
            <a:pPr>
              <a:lnSpc>
                <a:spcPct val="120000"/>
              </a:lnSpc>
              <a:spcBef>
                <a:spcPts val="0"/>
              </a:spcBef>
              <a:spcAft>
                <a:spcPts val="0"/>
              </a:spcAft>
            </a:pPr>
            <a:r>
              <a:rPr lang="en" dirty="0">
                <a:solidFill>
                  <a:schemeClr val="tx1"/>
                </a:solidFill>
              </a:rPr>
              <a:t>A) 1: 10000</a:t>
            </a:r>
          </a:p>
          <a:p>
            <a:pPr>
              <a:lnSpc>
                <a:spcPct val="120000"/>
              </a:lnSpc>
              <a:spcBef>
                <a:spcPts val="0"/>
              </a:spcBef>
              <a:spcAft>
                <a:spcPts val="0"/>
              </a:spcAft>
            </a:pPr>
            <a:r>
              <a:rPr lang="en" dirty="0">
                <a:solidFill>
                  <a:schemeClr val="tx1"/>
                </a:solidFill>
              </a:rPr>
              <a:t>B) 1: 1000</a:t>
            </a:r>
          </a:p>
          <a:p>
            <a:pPr>
              <a:lnSpc>
                <a:spcPct val="120000"/>
              </a:lnSpc>
              <a:spcBef>
                <a:spcPts val="0"/>
              </a:spcBef>
              <a:spcAft>
                <a:spcPts val="0"/>
              </a:spcAft>
            </a:pPr>
            <a:r>
              <a:rPr lang="en" dirty="0">
                <a:solidFill>
                  <a:schemeClr val="tx1"/>
                </a:solidFill>
              </a:rPr>
              <a:t>C) 1 : 100</a:t>
            </a:r>
          </a:p>
          <a:p>
            <a:pPr>
              <a:lnSpc>
                <a:spcPct val="120000"/>
              </a:lnSpc>
              <a:spcBef>
                <a:spcPts val="0"/>
              </a:spcBef>
              <a:spcAft>
                <a:spcPts val="0"/>
              </a:spcAft>
            </a:pPr>
            <a:r>
              <a:rPr lang="en" dirty="0">
                <a:solidFill>
                  <a:schemeClr val="tx1"/>
                </a:solidFill>
              </a:rPr>
              <a:t>D) 1:10</a:t>
            </a:r>
          </a:p>
          <a:p>
            <a:pPr>
              <a:lnSpc>
                <a:spcPct val="120000"/>
              </a:lnSpc>
              <a:spcBef>
                <a:spcPts val="0"/>
              </a:spcBef>
              <a:spcAft>
                <a:spcPts val="0"/>
              </a:spcAft>
            </a:pPr>
            <a:endParaRPr lang="ru-RU" dirty="0">
              <a:solidFill>
                <a:schemeClr val="tx1"/>
              </a:solidFill>
            </a:endParaRPr>
          </a:p>
          <a:p>
            <a:pPr>
              <a:lnSpc>
                <a:spcPct val="120000"/>
              </a:lnSpc>
              <a:spcBef>
                <a:spcPts val="0"/>
              </a:spcBef>
              <a:spcAft>
                <a:spcPts val="0"/>
              </a:spcAft>
            </a:pPr>
            <a:r>
              <a:rPr lang="en" dirty="0">
                <a:solidFill>
                  <a:schemeClr val="tx1"/>
                </a:solidFill>
              </a:rPr>
              <a:t>6. In </a:t>
            </a:r>
            <a:r>
              <a:rPr lang="en" dirty="0" err="1">
                <a:solidFill>
                  <a:schemeClr val="tx1"/>
                </a:solidFill>
              </a:rPr>
              <a:t>homeopathy </a:t>
            </a:r>
            <a:r>
              <a:rPr lang="en" dirty="0">
                <a:solidFill>
                  <a:schemeClr val="tx1"/>
                </a:solidFill>
              </a:rPr>
              <a:t>, the sign X (D) </a:t>
            </a:r>
            <a:r>
              <a:rPr lang="en" dirty="0" err="1">
                <a:solidFill>
                  <a:schemeClr val="tx1"/>
                </a:solidFill>
              </a:rPr>
              <a:t>denotes </a:t>
            </a:r>
            <a:r>
              <a:rPr lang="en" dirty="0">
                <a:solidFill>
                  <a:schemeClr val="tx1"/>
                </a:solidFill>
              </a:rPr>
              <a:t>:</a:t>
            </a:r>
          </a:p>
          <a:p>
            <a:pPr>
              <a:lnSpc>
                <a:spcPct val="120000"/>
              </a:lnSpc>
              <a:spcBef>
                <a:spcPts val="0"/>
              </a:spcBef>
              <a:spcAft>
                <a:spcPts val="0"/>
              </a:spcAft>
            </a:pPr>
            <a:r>
              <a:rPr lang="en" dirty="0">
                <a:solidFill>
                  <a:schemeClr val="tx1"/>
                </a:solidFill>
              </a:rPr>
              <a:t>A)mother tinctures</a:t>
            </a:r>
          </a:p>
          <a:p>
            <a:pPr>
              <a:lnSpc>
                <a:spcPct val="120000"/>
              </a:lnSpc>
              <a:spcBef>
                <a:spcPts val="0"/>
              </a:spcBef>
              <a:spcAft>
                <a:spcPts val="0"/>
              </a:spcAft>
            </a:pPr>
            <a:r>
              <a:rPr lang="en" dirty="0">
                <a:solidFill>
                  <a:schemeClr val="tx1"/>
                </a:solidFill>
              </a:rPr>
              <a:t>B) </a:t>
            </a:r>
            <a:r>
              <a:rPr lang="en" dirty="0" err="1">
                <a:solidFill>
                  <a:schemeClr val="tx1"/>
                </a:solidFill>
              </a:rPr>
              <a:t>decimal</a:t>
            </a:r>
            <a:r>
              <a:rPr lang="en" dirty="0">
                <a:solidFill>
                  <a:schemeClr val="tx1"/>
                </a:solidFill>
              </a:rPr>
              <a:t> </a:t>
            </a:r>
            <a:r>
              <a:rPr lang="en" dirty="0" err="1">
                <a:solidFill>
                  <a:schemeClr val="tx1"/>
                </a:solidFill>
              </a:rPr>
              <a:t>dilution</a:t>
            </a:r>
            <a:endParaRPr lang="ru-RU" dirty="0">
              <a:solidFill>
                <a:schemeClr val="tx1"/>
              </a:solidFill>
            </a:endParaRPr>
          </a:p>
          <a:p>
            <a:pPr>
              <a:lnSpc>
                <a:spcPct val="120000"/>
              </a:lnSpc>
              <a:spcBef>
                <a:spcPts val="0"/>
              </a:spcBef>
              <a:spcAft>
                <a:spcPts val="0"/>
              </a:spcAft>
            </a:pPr>
            <a:r>
              <a:rPr lang="en" dirty="0">
                <a:solidFill>
                  <a:schemeClr val="tx1"/>
                </a:solidFill>
              </a:rPr>
              <a:t>) </a:t>
            </a:r>
            <a:r>
              <a:rPr lang="en" dirty="0" err="1">
                <a:solidFill>
                  <a:schemeClr val="tx1"/>
                </a:solidFill>
              </a:rPr>
              <a:t>hundreds</a:t>
            </a:r>
            <a:r>
              <a:rPr lang="en" dirty="0">
                <a:solidFill>
                  <a:schemeClr val="tx1"/>
                </a:solidFill>
              </a:rPr>
              <a:t> </a:t>
            </a:r>
            <a:r>
              <a:rPr lang="en" dirty="0" err="1">
                <a:solidFill>
                  <a:schemeClr val="tx1"/>
                </a:solidFill>
              </a:rPr>
              <a:t>dilution</a:t>
            </a:r>
            <a:endParaRPr lang="ru-RU" dirty="0">
              <a:solidFill>
                <a:schemeClr val="tx1"/>
              </a:solidFill>
            </a:endParaRPr>
          </a:p>
          <a:p>
            <a:pPr>
              <a:lnSpc>
                <a:spcPct val="120000"/>
              </a:lnSpc>
              <a:spcBef>
                <a:spcPts val="0"/>
              </a:spcBef>
              <a:spcAft>
                <a:spcPts val="0"/>
              </a:spcAft>
            </a:pPr>
            <a:r>
              <a:rPr lang="en" dirty="0">
                <a:solidFill>
                  <a:schemeClr val="tx1"/>
                </a:solidFill>
              </a:rPr>
              <a:t>D) </a:t>
            </a:r>
            <a:r>
              <a:rPr lang="en" dirty="0" err="1">
                <a:solidFill>
                  <a:schemeClr val="tx1"/>
                </a:solidFill>
              </a:rPr>
              <a:t>thousands</a:t>
            </a:r>
            <a:r>
              <a:rPr lang="en" dirty="0">
                <a:solidFill>
                  <a:schemeClr val="tx1"/>
                </a:solidFill>
              </a:rPr>
              <a:t> </a:t>
            </a:r>
            <a:r>
              <a:rPr lang="en" dirty="0" err="1">
                <a:solidFill>
                  <a:schemeClr val="tx1"/>
                </a:solidFill>
              </a:rPr>
              <a:t>dilution</a:t>
            </a:r>
            <a:endParaRPr lang="uk-UA" dirty="0">
              <a:solidFill>
                <a:schemeClr val="tx1"/>
              </a:solidFill>
            </a:endParaRPr>
          </a:p>
        </p:txBody>
      </p:sp>
    </p:spTree>
    <p:extLst>
      <p:ext uri="{BB962C8B-B14F-4D97-AF65-F5344CB8AC3E}">
        <p14:creationId xmlns:p14="http://schemas.microsoft.com/office/powerpoint/2010/main" val="36693342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68999" y="544835"/>
            <a:ext cx="10058400" cy="4023360"/>
          </a:xfrm>
        </p:spPr>
        <p:txBody>
          <a:bodyPr>
            <a:normAutofit/>
          </a:bodyPr>
          <a:lstStyle/>
          <a:p>
            <a:pPr algn="ctr"/>
            <a:r>
              <a:rPr lang="en" sz="8000" b="1" i="1" dirty="0">
                <a:solidFill>
                  <a:schemeClr val="accent2">
                    <a:lumMod val="50000"/>
                  </a:schemeClr>
                </a:solidFill>
              </a:rPr>
              <a:t>Thank you!</a:t>
            </a:r>
            <a:endParaRPr lang="uk-UA" sz="8000" b="1" i="1" dirty="0">
              <a:solidFill>
                <a:schemeClr val="accent2">
                  <a:lumMod val="50000"/>
                </a:schemeClr>
              </a:solidFill>
            </a:endParaRPr>
          </a:p>
        </p:txBody>
      </p:sp>
      <p:pic>
        <p:nvPicPr>
          <p:cNvPr id="1026" name="Picture 2" descr="Як працює гомеопатія і чому вам не допоможе таке лікування :: Міський  лікувально-діагностичний центр м.Вінниця (МЛДЦ Вінниц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5949" y="2556515"/>
            <a:ext cx="5524500" cy="3038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0543987"/>
      </p:ext>
    </p:extLst>
  </p:cSld>
  <p:clrMapOvr>
    <a:masterClrMapping/>
  </p:clrMapOvr>
</p:sld>
</file>

<file path=ppt/theme/theme1.xml><?xml version="1.0" encoding="utf-8"?>
<a:theme xmlns:a="http://schemas.openxmlformats.org/drawingml/2006/main" name="Ретро">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1776</TotalTime>
  <Words>2273</Words>
  <Application>Microsoft Office PowerPoint</Application>
  <PresentationFormat>Широкоэкранный</PresentationFormat>
  <Paragraphs>221</Paragraphs>
  <Slides>29</Slides>
  <Notes>0</Notes>
  <HiddenSlides>0</HiddenSlides>
  <MMClips>2</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29</vt:i4>
      </vt:variant>
    </vt:vector>
  </HeadingPairs>
  <TitlesOfParts>
    <vt:vector size="36" baseType="lpstr">
      <vt:lpstr>Arial</vt:lpstr>
      <vt:lpstr>Calibri</vt:lpstr>
      <vt:lpstr>Calibri Light</vt:lpstr>
      <vt:lpstr>Times New Roman</vt:lpstr>
      <vt:lpstr>Verdana</vt:lpstr>
      <vt:lpstr>Wingdings</vt:lpstr>
      <vt:lpstr>Ретро</vt:lpstr>
      <vt:lpstr>Презентация PowerPoint</vt:lpstr>
      <vt:lpstr>Plan</vt:lpstr>
      <vt:lpstr>1. Sources raw materials for cooking homeopathic drugs</vt:lpstr>
      <vt:lpstr>2. Classification medicinal funds that _ used in homeopathy .</vt:lpstr>
      <vt:lpstr>3. Homeopathic dilution </vt:lpstr>
      <vt:lpstr>Презентация PowerPoint</vt:lpstr>
      <vt:lpstr>4 . Dynamization , potentiation</vt:lpstr>
      <vt:lpstr>5 . Work on the preparation of homeopathic medicines </vt:lpstr>
      <vt:lpstr>6 . Methods of determining the degree of dissolution of drugs</vt:lpstr>
      <vt:lpstr>7 . Dilution with a decimal and hundredth scale</vt:lpstr>
      <vt:lpstr>The process of potentiation</vt:lpstr>
      <vt:lpstr>8 . Breeding for the method - according to Korsakov</vt:lpstr>
      <vt:lpstr>Презентация PowerPoint</vt:lpstr>
      <vt:lpstr>9 . There are the following stages of breeding :</vt:lpstr>
      <vt:lpstr>10. Decimal potentials</vt:lpstr>
      <vt:lpstr>Презентация PowerPoint</vt:lpstr>
      <vt:lpstr>11. Centisimal potentials</vt:lpstr>
      <vt:lpstr>Презентация PowerPoint</vt:lpstr>
      <vt:lpstr>12. Potency scale</vt:lpstr>
      <vt:lpstr>Презентация PowerPoint</vt:lpstr>
      <vt:lpstr>Презентация PowerPoint</vt:lpstr>
      <vt:lpstr>13. Doses drugs and their frequency reception at homeopathic treatment</vt:lpstr>
      <vt:lpstr>Презентация PowerPoint</vt:lpstr>
      <vt:lpstr>Video </vt:lpstr>
      <vt:lpstr>Презентация PowerPoint</vt:lpstr>
      <vt:lpstr>14. Terminology</vt:lpstr>
      <vt:lpstr>15. Questions for self-control</vt:lpstr>
      <vt:lpstr>16. Tests</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Олексій Володимирович Нікітін</cp:lastModifiedBy>
  <cp:revision>65</cp:revision>
  <dcterms:created xsi:type="dcterms:W3CDTF">2021-03-05T10:32:31Z</dcterms:created>
  <dcterms:modified xsi:type="dcterms:W3CDTF">2024-02-27T13:02:08Z</dcterms:modified>
</cp:coreProperties>
</file>