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60" r:id="rId4"/>
    <p:sldId id="282" r:id="rId5"/>
    <p:sldId id="298" r:id="rId6"/>
    <p:sldId id="287" r:id="rId7"/>
    <p:sldId id="299" r:id="rId8"/>
    <p:sldId id="291" r:id="rId9"/>
    <p:sldId id="300" r:id="rId10"/>
    <p:sldId id="258" r:id="rId11"/>
    <p:sldId id="278" r:id="rId12"/>
    <p:sldId id="259" r:id="rId13"/>
    <p:sldId id="261" r:id="rId14"/>
    <p:sldId id="262" r:id="rId15"/>
    <p:sldId id="301" r:id="rId16"/>
    <p:sldId id="263" r:id="rId17"/>
    <p:sldId id="264" r:id="rId18"/>
    <p:sldId id="277"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81" r:id="rId32"/>
    <p:sldId id="280" r:id="rId33"/>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FF99"/>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23" autoAdjust="0"/>
    <p:restoredTop sz="94660"/>
  </p:normalViewPr>
  <p:slideViewPr>
    <p:cSldViewPr snapToGrid="0">
      <p:cViewPr varScale="1">
        <p:scale>
          <a:sx n="68" d="100"/>
          <a:sy n="68" d="100"/>
        </p:scale>
        <p:origin x="91" y="40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6D71BA-E067-4E5E-BE2C-413B7F59292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1B30D104-360F-40B2-A182-D120C5C935DA}">
      <dgm:prSet/>
      <dgm:spPr/>
      <dgm:t>
        <a:bodyPr/>
        <a:lstStyle/>
        <a:p>
          <a:pPr rtl="0"/>
          <a:r>
            <a:rPr lang="en" dirty="0"/>
            <a:t>The main sources of HP drugs are:</a:t>
          </a:r>
          <a:endParaRPr lang="ru-RU" dirty="0"/>
        </a:p>
      </dgm:t>
    </dgm:pt>
    <dgm:pt modelId="{66E42ED2-C8D5-4818-AB94-E66F5C7458DD}" type="parTrans" cxnId="{AC3DF375-BE2C-4BAE-A01F-B0B8C2DB6FE9}">
      <dgm:prSet/>
      <dgm:spPr/>
      <dgm:t>
        <a:bodyPr/>
        <a:lstStyle/>
        <a:p>
          <a:endParaRPr lang="ru-RU"/>
        </a:p>
      </dgm:t>
    </dgm:pt>
    <dgm:pt modelId="{585422E4-7302-46CF-868F-6A4BB7FC4F69}" type="sibTrans" cxnId="{AC3DF375-BE2C-4BAE-A01F-B0B8C2DB6FE9}">
      <dgm:prSet/>
      <dgm:spPr/>
      <dgm:t>
        <a:bodyPr/>
        <a:lstStyle/>
        <a:p>
          <a:endParaRPr lang="ru-RU"/>
        </a:p>
      </dgm:t>
    </dgm:pt>
    <dgm:pt modelId="{96B1028A-7916-4631-9EEE-70D8846D49D0}">
      <dgm:prSet/>
      <dgm:spPr/>
      <dgm:t>
        <a:bodyPr/>
        <a:lstStyle/>
        <a:p>
          <a:pPr rtl="0"/>
          <a:r>
            <a:rPr lang="en" dirty="0"/>
            <a:t>plants (over 68%),</a:t>
          </a:r>
          <a:endParaRPr lang="ru-RU" dirty="0"/>
        </a:p>
      </dgm:t>
    </dgm:pt>
    <dgm:pt modelId="{9C4CA352-FD58-4677-897A-C48EC9B2740B}" type="parTrans" cxnId="{AC96E708-326D-4DF0-BE7B-8404BA1F89DB}">
      <dgm:prSet/>
      <dgm:spPr/>
      <dgm:t>
        <a:bodyPr/>
        <a:lstStyle/>
        <a:p>
          <a:endParaRPr lang="ru-RU"/>
        </a:p>
      </dgm:t>
    </dgm:pt>
    <dgm:pt modelId="{AFF1A3DF-6F28-4140-B6A5-7413DEE6DEE9}" type="sibTrans" cxnId="{AC96E708-326D-4DF0-BE7B-8404BA1F89DB}">
      <dgm:prSet/>
      <dgm:spPr/>
      <dgm:t>
        <a:bodyPr/>
        <a:lstStyle/>
        <a:p>
          <a:endParaRPr lang="ru-RU"/>
        </a:p>
      </dgm:t>
    </dgm:pt>
    <dgm:pt modelId="{ED3FC714-A587-43E6-B469-9A22098E7B87}">
      <dgm:prSet/>
      <dgm:spPr/>
      <dgm:t>
        <a:bodyPr/>
        <a:lstStyle/>
        <a:p>
          <a:pPr rtl="0"/>
          <a:r>
            <a:rPr lang="en"/>
            <a:t>animals (about 7%) and</a:t>
          </a:r>
          <a:endParaRPr lang="ru-RU" dirty="0"/>
        </a:p>
      </dgm:t>
    </dgm:pt>
    <dgm:pt modelId="{6B3DF240-3AD6-4F34-968E-A47F050F3ADF}" type="parTrans" cxnId="{F3C799B7-DBF2-4908-9591-217DB606A6EF}">
      <dgm:prSet/>
      <dgm:spPr/>
      <dgm:t>
        <a:bodyPr/>
        <a:lstStyle/>
        <a:p>
          <a:endParaRPr lang="ru-RU"/>
        </a:p>
      </dgm:t>
    </dgm:pt>
    <dgm:pt modelId="{6DBE70F1-6B6C-4606-8D19-2847C4647611}" type="sibTrans" cxnId="{F3C799B7-DBF2-4908-9591-217DB606A6EF}">
      <dgm:prSet/>
      <dgm:spPr/>
      <dgm:t>
        <a:bodyPr/>
        <a:lstStyle/>
        <a:p>
          <a:endParaRPr lang="ru-RU"/>
        </a:p>
      </dgm:t>
    </dgm:pt>
    <dgm:pt modelId="{0B7BCB5D-1E88-408E-BED1-C93FCE7DA323}">
      <dgm:prSet/>
      <dgm:spPr/>
      <dgm:t>
        <a:bodyPr/>
        <a:lstStyle/>
        <a:p>
          <a:pPr rtl="0"/>
          <a:r>
            <a:rPr lang="en" dirty="0"/>
            <a:t>minerals (25%).</a:t>
          </a:r>
          <a:endParaRPr lang="ru-RU" dirty="0"/>
        </a:p>
      </dgm:t>
    </dgm:pt>
    <dgm:pt modelId="{F60F21BE-266D-45DA-8D60-C41D85C28F7D}" type="parTrans" cxnId="{FD3EB791-BC6B-4B26-ADC7-75F8620BA348}">
      <dgm:prSet/>
      <dgm:spPr/>
      <dgm:t>
        <a:bodyPr/>
        <a:lstStyle/>
        <a:p>
          <a:endParaRPr lang="ru-RU"/>
        </a:p>
      </dgm:t>
    </dgm:pt>
    <dgm:pt modelId="{242515D5-FB54-40E7-8568-3A5F981DCB2A}" type="sibTrans" cxnId="{FD3EB791-BC6B-4B26-ADC7-75F8620BA348}">
      <dgm:prSet/>
      <dgm:spPr/>
      <dgm:t>
        <a:bodyPr/>
        <a:lstStyle/>
        <a:p>
          <a:endParaRPr lang="ru-RU"/>
        </a:p>
      </dgm:t>
    </dgm:pt>
    <dgm:pt modelId="{FF8F0BF4-9116-4247-9CA3-9B651FD5CCA7}" type="pres">
      <dgm:prSet presAssocID="{386D71BA-E067-4E5E-BE2C-413B7F59292B}" presName="Name0" presStyleCnt="0">
        <dgm:presLayoutVars>
          <dgm:dir/>
          <dgm:animLvl val="lvl"/>
          <dgm:resizeHandles val="exact"/>
        </dgm:presLayoutVars>
      </dgm:prSet>
      <dgm:spPr/>
      <dgm:t>
        <a:bodyPr/>
        <a:lstStyle/>
        <a:p>
          <a:endParaRPr lang="ru-RU"/>
        </a:p>
      </dgm:t>
    </dgm:pt>
    <dgm:pt modelId="{AEEBBF4B-70DD-4F54-9403-E2BB46C7E919}" type="pres">
      <dgm:prSet presAssocID="{1B30D104-360F-40B2-A182-D120C5C935DA}" presName="linNode" presStyleCnt="0"/>
      <dgm:spPr/>
    </dgm:pt>
    <dgm:pt modelId="{8CF881DD-FE99-43FE-93DC-67FEBCE4A0D0}" type="pres">
      <dgm:prSet presAssocID="{1B30D104-360F-40B2-A182-D120C5C935DA}" presName="parentText" presStyleLbl="node1" presStyleIdx="0" presStyleCnt="1">
        <dgm:presLayoutVars>
          <dgm:chMax val="1"/>
          <dgm:bulletEnabled val="1"/>
        </dgm:presLayoutVars>
      </dgm:prSet>
      <dgm:spPr/>
      <dgm:t>
        <a:bodyPr/>
        <a:lstStyle/>
        <a:p>
          <a:endParaRPr lang="ru-RU"/>
        </a:p>
      </dgm:t>
    </dgm:pt>
    <dgm:pt modelId="{A1ADDEE2-BCA3-4777-BFFB-196B35150B93}" type="pres">
      <dgm:prSet presAssocID="{1B30D104-360F-40B2-A182-D120C5C935DA}" presName="descendantText" presStyleLbl="alignAccFollowNode1" presStyleIdx="0" presStyleCnt="1">
        <dgm:presLayoutVars>
          <dgm:bulletEnabled val="1"/>
        </dgm:presLayoutVars>
      </dgm:prSet>
      <dgm:spPr/>
      <dgm:t>
        <a:bodyPr/>
        <a:lstStyle/>
        <a:p>
          <a:endParaRPr lang="ru-RU"/>
        </a:p>
      </dgm:t>
    </dgm:pt>
  </dgm:ptLst>
  <dgm:cxnLst>
    <dgm:cxn modelId="{F3C799B7-DBF2-4908-9591-217DB606A6EF}" srcId="{1B30D104-360F-40B2-A182-D120C5C935DA}" destId="{ED3FC714-A587-43E6-B469-9A22098E7B87}" srcOrd="1" destOrd="0" parTransId="{6B3DF240-3AD6-4F34-968E-A47F050F3ADF}" sibTransId="{6DBE70F1-6B6C-4606-8D19-2847C4647611}"/>
    <dgm:cxn modelId="{CFB28639-CADE-48D5-B0B3-DA6C832BA7DB}" type="presOf" srcId="{386D71BA-E067-4E5E-BE2C-413B7F59292B}" destId="{FF8F0BF4-9116-4247-9CA3-9B651FD5CCA7}" srcOrd="0" destOrd="0" presId="urn:microsoft.com/office/officeart/2005/8/layout/vList5"/>
    <dgm:cxn modelId="{BD6F5124-9053-456A-9BAA-9875EF36A289}" type="presOf" srcId="{1B30D104-360F-40B2-A182-D120C5C935DA}" destId="{8CF881DD-FE99-43FE-93DC-67FEBCE4A0D0}" srcOrd="0" destOrd="0" presId="urn:microsoft.com/office/officeart/2005/8/layout/vList5"/>
    <dgm:cxn modelId="{AC3DF375-BE2C-4BAE-A01F-B0B8C2DB6FE9}" srcId="{386D71BA-E067-4E5E-BE2C-413B7F59292B}" destId="{1B30D104-360F-40B2-A182-D120C5C935DA}" srcOrd="0" destOrd="0" parTransId="{66E42ED2-C8D5-4818-AB94-E66F5C7458DD}" sibTransId="{585422E4-7302-46CF-868F-6A4BB7FC4F69}"/>
    <dgm:cxn modelId="{C101F309-86FD-40AD-B6FD-F39775B35E59}" type="presOf" srcId="{96B1028A-7916-4631-9EEE-70D8846D49D0}" destId="{A1ADDEE2-BCA3-4777-BFFB-196B35150B93}" srcOrd="0" destOrd="0" presId="urn:microsoft.com/office/officeart/2005/8/layout/vList5"/>
    <dgm:cxn modelId="{AC96E708-326D-4DF0-BE7B-8404BA1F89DB}" srcId="{1B30D104-360F-40B2-A182-D120C5C935DA}" destId="{96B1028A-7916-4631-9EEE-70D8846D49D0}" srcOrd="0" destOrd="0" parTransId="{9C4CA352-FD58-4677-897A-C48EC9B2740B}" sibTransId="{AFF1A3DF-6F28-4140-B6A5-7413DEE6DEE9}"/>
    <dgm:cxn modelId="{FD3EB791-BC6B-4B26-ADC7-75F8620BA348}" srcId="{1B30D104-360F-40B2-A182-D120C5C935DA}" destId="{0B7BCB5D-1E88-408E-BED1-C93FCE7DA323}" srcOrd="2" destOrd="0" parTransId="{F60F21BE-266D-45DA-8D60-C41D85C28F7D}" sibTransId="{242515D5-FB54-40E7-8568-3A5F981DCB2A}"/>
    <dgm:cxn modelId="{B3641CA7-52E7-4357-A739-81BE89B8D205}" type="presOf" srcId="{0B7BCB5D-1E88-408E-BED1-C93FCE7DA323}" destId="{A1ADDEE2-BCA3-4777-BFFB-196B35150B93}" srcOrd="0" destOrd="2" presId="urn:microsoft.com/office/officeart/2005/8/layout/vList5"/>
    <dgm:cxn modelId="{913C0BC8-FCBC-4BBC-A319-2AF2C31CA620}" type="presOf" srcId="{ED3FC714-A587-43E6-B469-9A22098E7B87}" destId="{A1ADDEE2-BCA3-4777-BFFB-196B35150B93}" srcOrd="0" destOrd="1" presId="urn:microsoft.com/office/officeart/2005/8/layout/vList5"/>
    <dgm:cxn modelId="{161C7333-9AEA-4E88-BC09-63871855AF17}" type="presParOf" srcId="{FF8F0BF4-9116-4247-9CA3-9B651FD5CCA7}" destId="{AEEBBF4B-70DD-4F54-9403-E2BB46C7E919}" srcOrd="0" destOrd="0" presId="urn:microsoft.com/office/officeart/2005/8/layout/vList5"/>
    <dgm:cxn modelId="{F97B3BA5-7A9B-43C3-BFBF-58609EB496F6}" type="presParOf" srcId="{AEEBBF4B-70DD-4F54-9403-E2BB46C7E919}" destId="{8CF881DD-FE99-43FE-93DC-67FEBCE4A0D0}" srcOrd="0" destOrd="0" presId="urn:microsoft.com/office/officeart/2005/8/layout/vList5"/>
    <dgm:cxn modelId="{BBAB8048-761C-4ED9-9C7C-9EFBAEC9E82A}" type="presParOf" srcId="{AEEBBF4B-70DD-4F54-9403-E2BB46C7E919}" destId="{A1ADDEE2-BCA3-4777-BFFB-196B35150B9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ADDEE2-BCA3-4777-BFFB-196B35150B93}">
      <dsp:nvSpPr>
        <dsp:cNvPr id="0" name=""/>
        <dsp:cNvSpPr/>
      </dsp:nvSpPr>
      <dsp:spPr>
        <a:xfrm rot="5400000">
          <a:off x="6252486" y="-2367491"/>
          <a:ext cx="1475098" cy="6578856"/>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r>
            <a:rPr lang="en" sz="2600" kern="1200" dirty="0"/>
            <a:t>plants (over 68%),</a:t>
          </a:r>
          <a:endParaRPr lang="ru-RU" sz="2600" kern="1200" dirty="0"/>
        </a:p>
        <a:p>
          <a:pPr marL="228600" lvl="1" indent="-228600" algn="l" defTabSz="1155700" rtl="0">
            <a:lnSpc>
              <a:spcPct val="90000"/>
            </a:lnSpc>
            <a:spcBef>
              <a:spcPct val="0"/>
            </a:spcBef>
            <a:spcAft>
              <a:spcPct val="15000"/>
            </a:spcAft>
            <a:buChar char="••"/>
          </a:pPr>
          <a:r>
            <a:rPr lang="en" sz="2600" kern="1200"/>
            <a:t>animals (about 7%) and</a:t>
          </a:r>
          <a:endParaRPr lang="ru-RU" sz="2600" kern="1200" dirty="0"/>
        </a:p>
        <a:p>
          <a:pPr marL="228600" lvl="1" indent="-228600" algn="l" defTabSz="1155700" rtl="0">
            <a:lnSpc>
              <a:spcPct val="90000"/>
            </a:lnSpc>
            <a:spcBef>
              <a:spcPct val="0"/>
            </a:spcBef>
            <a:spcAft>
              <a:spcPct val="15000"/>
            </a:spcAft>
            <a:buChar char="••"/>
          </a:pPr>
          <a:r>
            <a:rPr lang="en" sz="2600" kern="1200" dirty="0"/>
            <a:t>minerals (25%).</a:t>
          </a:r>
          <a:endParaRPr lang="ru-RU" sz="2600" kern="1200" dirty="0"/>
        </a:p>
      </dsp:txBody>
      <dsp:txXfrm rot="-5400000">
        <a:off x="3700607" y="256396"/>
        <a:ext cx="6506848" cy="1331082"/>
      </dsp:txXfrm>
    </dsp:sp>
    <dsp:sp modelId="{8CF881DD-FE99-43FE-93DC-67FEBCE4A0D0}">
      <dsp:nvSpPr>
        <dsp:cNvPr id="0" name=""/>
        <dsp:cNvSpPr/>
      </dsp:nvSpPr>
      <dsp:spPr>
        <a:xfrm>
          <a:off x="0" y="0"/>
          <a:ext cx="3700607" cy="184387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0">
            <a:lnSpc>
              <a:spcPct val="90000"/>
            </a:lnSpc>
            <a:spcBef>
              <a:spcPct val="0"/>
            </a:spcBef>
            <a:spcAft>
              <a:spcPct val="35000"/>
            </a:spcAft>
          </a:pPr>
          <a:r>
            <a:rPr lang="en" sz="3600" kern="1200" dirty="0"/>
            <a:t>The main sources of HP drugs are:</a:t>
          </a:r>
          <a:endParaRPr lang="ru-RU" sz="3600" kern="1200" dirty="0"/>
        </a:p>
      </dsp:txBody>
      <dsp:txXfrm>
        <a:off x="90010" y="90010"/>
        <a:ext cx="3520587" cy="166385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580EA-2BDE-4FC2-83CB-863F2C26C307}" type="datetimeFigureOut">
              <a:rPr lang="uk-UA" smtClean="0"/>
              <a:t>27.02.2024</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
              <a:t>Sample text</a:t>
            </a:r>
          </a:p>
          <a:p>
            <a:pPr lvl="1"/>
            <a:r>
              <a:rPr lang="en"/>
              <a:t>The second level</a:t>
            </a:r>
          </a:p>
          <a:p>
            <a:pPr lvl="2"/>
            <a:r>
              <a:rPr lang="en"/>
              <a:t>The third level</a:t>
            </a:r>
          </a:p>
          <a:p>
            <a:pPr lvl="3"/>
            <a:r>
              <a:rPr lang="en"/>
              <a:t>The fourth level</a:t>
            </a:r>
          </a:p>
          <a:p>
            <a:pPr lvl="4"/>
            <a:r>
              <a:rPr lang="en"/>
              <a:t>Fifth level</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3B187F-D85A-433C-BA00-B838DB19A5FC}" type="slidenum">
              <a:rPr lang="uk-UA" smtClean="0"/>
              <a:t>‹#›</a:t>
            </a:fld>
            <a:endParaRPr lang="uk-UA"/>
          </a:p>
        </p:txBody>
      </p:sp>
    </p:spTree>
    <p:extLst>
      <p:ext uri="{BB962C8B-B14F-4D97-AF65-F5344CB8AC3E}">
        <p14:creationId xmlns:p14="http://schemas.microsoft.com/office/powerpoint/2010/main" val="3238193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4F3B187F-D85A-433C-BA00-B838DB19A5FC}" type="slidenum">
              <a:rPr lang="uk-UA" smtClean="0"/>
              <a:t>13</a:t>
            </a:fld>
            <a:endParaRPr lang="uk-UA"/>
          </a:p>
        </p:txBody>
      </p:sp>
    </p:spTree>
    <p:extLst>
      <p:ext uri="{BB962C8B-B14F-4D97-AF65-F5344CB8AC3E}">
        <p14:creationId xmlns:p14="http://schemas.microsoft.com/office/powerpoint/2010/main" val="3581201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0CEAADD2-630F-4AF1-9A19-C6D703637270}" type="slidenum">
              <a:rPr lang="uk-UA" smtClean="0"/>
              <a:t>16</a:t>
            </a:fld>
            <a:endParaRPr lang="uk-UA" dirty="0"/>
          </a:p>
        </p:txBody>
      </p:sp>
    </p:spTree>
    <p:extLst>
      <p:ext uri="{BB962C8B-B14F-4D97-AF65-F5344CB8AC3E}">
        <p14:creationId xmlns:p14="http://schemas.microsoft.com/office/powerpoint/2010/main" val="3214050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2027A9A-0380-46DC-9E94-2EC413C24B1A}"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A983C53-D0A9-41FE-A42B-D2B317A343B8}"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4599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2027A9A-0380-46DC-9E94-2EC413C24B1A}"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A983C53-D0A9-41FE-A42B-D2B317A343B8}" type="slidenum">
              <a:rPr lang="uk-UA" smtClean="0"/>
              <a:t>‹#›</a:t>
            </a:fld>
            <a:endParaRPr lang="uk-UA"/>
          </a:p>
        </p:txBody>
      </p:sp>
    </p:spTree>
    <p:extLst>
      <p:ext uri="{BB962C8B-B14F-4D97-AF65-F5344CB8AC3E}">
        <p14:creationId xmlns:p14="http://schemas.microsoft.com/office/powerpoint/2010/main" val="3847191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2027A9A-0380-46DC-9E94-2EC413C24B1A}"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A983C53-D0A9-41FE-A42B-D2B317A343B8}"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7519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2027A9A-0380-46DC-9E94-2EC413C24B1A}"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A983C53-D0A9-41FE-A42B-D2B317A343B8}" type="slidenum">
              <a:rPr lang="uk-UA" smtClean="0"/>
              <a:t>‹#›</a:t>
            </a:fld>
            <a:endParaRPr lang="uk-UA"/>
          </a:p>
        </p:txBody>
      </p:sp>
    </p:spTree>
    <p:extLst>
      <p:ext uri="{BB962C8B-B14F-4D97-AF65-F5344CB8AC3E}">
        <p14:creationId xmlns:p14="http://schemas.microsoft.com/office/powerpoint/2010/main" val="1261561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2027A9A-0380-46DC-9E94-2EC413C24B1A}" type="datetimeFigureOut">
              <a:rPr lang="uk-UA" smtClean="0"/>
              <a:t>27.02.2024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EA983C53-D0A9-41FE-A42B-D2B317A343B8}" type="slidenum">
              <a:rPr lang="uk-UA" smtClean="0"/>
              <a:t>‹#›</a:t>
            </a:fld>
            <a:endParaRPr lang="uk-UA"/>
          </a:p>
        </p:txBody>
      </p:sp>
    </p:spTree>
    <p:extLst>
      <p:ext uri="{BB962C8B-B14F-4D97-AF65-F5344CB8AC3E}">
        <p14:creationId xmlns:p14="http://schemas.microsoft.com/office/powerpoint/2010/main" val="2910995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2027A9A-0380-46DC-9E94-2EC413C24B1A}" type="datetimeFigureOut">
              <a:rPr lang="uk-UA" smtClean="0"/>
              <a:t>27.02.2024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EA983C53-D0A9-41FE-A42B-D2B317A343B8}" type="slidenum">
              <a:rPr lang="uk-UA" smtClean="0"/>
              <a:t>‹#›</a:t>
            </a:fld>
            <a:endParaRPr lang="uk-UA"/>
          </a:p>
        </p:txBody>
      </p:sp>
    </p:spTree>
    <p:extLst>
      <p:ext uri="{BB962C8B-B14F-4D97-AF65-F5344CB8AC3E}">
        <p14:creationId xmlns:p14="http://schemas.microsoft.com/office/powerpoint/2010/main" val="2127075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2027A9A-0380-46DC-9E94-2EC413C24B1A}" type="datetimeFigureOut">
              <a:rPr lang="uk-UA" smtClean="0"/>
              <a:t>27.02.2024</a:t>
            </a:fld>
            <a:endParaRPr lang="uk-U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uk-UA"/>
          </a:p>
        </p:txBody>
      </p:sp>
      <p:sp>
        <p:nvSpPr>
          <p:cNvPr id="9" name="Slide Number Placeholder 8"/>
          <p:cNvSpPr>
            <a:spLocks noGrp="1"/>
          </p:cNvSpPr>
          <p:nvPr>
            <p:ph type="sldNum" sz="quarter" idx="12"/>
          </p:nvPr>
        </p:nvSpPr>
        <p:spPr/>
        <p:txBody>
          <a:bodyPr/>
          <a:lstStyle/>
          <a:p>
            <a:fld id="{EA983C53-D0A9-41FE-A42B-D2B317A343B8}" type="slidenum">
              <a:rPr lang="uk-UA" smtClean="0"/>
              <a:t>‹#›</a:t>
            </a:fld>
            <a:endParaRPr lang="uk-UA"/>
          </a:p>
        </p:txBody>
      </p:sp>
    </p:spTree>
    <p:extLst>
      <p:ext uri="{BB962C8B-B14F-4D97-AF65-F5344CB8AC3E}">
        <p14:creationId xmlns:p14="http://schemas.microsoft.com/office/powerpoint/2010/main" val="3140592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2027A9A-0380-46DC-9E94-2EC413C24B1A}" type="datetimeFigureOut">
              <a:rPr lang="uk-UA" smtClean="0"/>
              <a:t>27.02.2024</a:t>
            </a:fld>
            <a:endParaRPr lang="uk-U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uk-U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A983C53-D0A9-41FE-A42B-D2B317A343B8}" type="slidenum">
              <a:rPr lang="uk-UA" smtClean="0"/>
              <a:t>‹#›</a:t>
            </a:fld>
            <a:endParaRPr lang="uk-UA"/>
          </a:p>
        </p:txBody>
      </p:sp>
    </p:spTree>
    <p:extLst>
      <p:ext uri="{BB962C8B-B14F-4D97-AF65-F5344CB8AC3E}">
        <p14:creationId xmlns:p14="http://schemas.microsoft.com/office/powerpoint/2010/main" val="2599187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2027A9A-0380-46DC-9E94-2EC413C24B1A}"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A983C53-D0A9-41FE-A42B-D2B317A343B8}" type="slidenum">
              <a:rPr lang="uk-UA" smtClean="0"/>
              <a:t>‹#›</a:t>
            </a:fld>
            <a:endParaRPr lang="uk-UA"/>
          </a:p>
        </p:txBody>
      </p:sp>
    </p:spTree>
    <p:extLst>
      <p:ext uri="{BB962C8B-B14F-4D97-AF65-F5344CB8AC3E}">
        <p14:creationId xmlns:p14="http://schemas.microsoft.com/office/powerpoint/2010/main" val="2349606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2027A9A-0380-46DC-9E94-2EC413C24B1A}"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A983C53-D0A9-41FE-A42B-D2B317A343B8}" type="slidenum">
              <a:rPr lang="uk-UA" smtClean="0"/>
              <a:t>‹#›</a:t>
            </a:fld>
            <a:endParaRPr lang="uk-UA"/>
          </a:p>
        </p:txBody>
      </p:sp>
    </p:spTree>
    <p:extLst>
      <p:ext uri="{BB962C8B-B14F-4D97-AF65-F5344CB8AC3E}">
        <p14:creationId xmlns:p14="http://schemas.microsoft.com/office/powerpoint/2010/main" val="2280212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2027A9A-0380-46DC-9E94-2EC413C24B1A}"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A983C53-D0A9-41FE-A42B-D2B317A343B8}" type="slidenum">
              <a:rPr lang="uk-UA" smtClean="0"/>
              <a:t>‹#›</a:t>
            </a:fld>
            <a:endParaRPr lang="uk-UA"/>
          </a:p>
        </p:txBody>
      </p:sp>
    </p:spTree>
    <p:extLst>
      <p:ext uri="{BB962C8B-B14F-4D97-AF65-F5344CB8AC3E}">
        <p14:creationId xmlns:p14="http://schemas.microsoft.com/office/powerpoint/2010/main" val="55936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
              <a:t>Sample header</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
              <a:t>Sample text</a:t>
            </a:r>
          </a:p>
          <a:p>
            <a:pPr lvl="1"/>
            <a:r>
              <a:rPr lang="en"/>
              <a:t>The second level</a:t>
            </a:r>
          </a:p>
          <a:p>
            <a:pPr lvl="2"/>
            <a:r>
              <a:rPr lang="en"/>
              <a:t>The third level</a:t>
            </a:r>
          </a:p>
          <a:p>
            <a:pPr lvl="3"/>
            <a:r>
              <a:rPr lang="en"/>
              <a:t>The fourth level</a:t>
            </a:r>
          </a:p>
          <a:p>
            <a:pPr lvl="4"/>
            <a:r>
              <a:rPr lang="en"/>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2027A9A-0380-46DC-9E94-2EC413C24B1A}" type="datetimeFigureOut">
              <a:rPr lang="uk-UA" smtClean="0"/>
              <a:t>27.02.2024</a:t>
            </a:fld>
            <a:endParaRPr lang="uk-U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uk-U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A983C53-D0A9-41FE-A42B-D2B317A343B8}" type="slidenum">
              <a:rPr lang="uk-UA" smtClean="0"/>
              <a:t>‹#›</a:t>
            </a:fld>
            <a:endParaRPr lang="uk-U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157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Что такое клиническая гомеопатия? — Медицинский портал «МЕД-инф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790659" y="290285"/>
            <a:ext cx="8097574" cy="116955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 sz="2200" b="1" dirty="0">
                <a:solidFill>
                  <a:schemeClr val="tx2">
                    <a:lumMod val="10000"/>
                  </a:schemeClr>
                </a:solidFill>
              </a:rPr>
              <a:t>ODESSA NATIONAL MEDICAL UNIVERSITY</a:t>
            </a:r>
          </a:p>
          <a:p>
            <a:pPr algn="ctr"/>
            <a:r>
              <a:rPr lang="en-US" sz="2400" cap="all" dirty="0">
                <a:solidFill>
                  <a:schemeClr val="accent1">
                    <a:lumMod val="50000"/>
                  </a:schemeClr>
                </a:solidFill>
              </a:rPr>
              <a:t>DEPARTMENT OF PHARMACEUTICAL </a:t>
            </a:r>
            <a:r>
              <a:rPr lang="en-US" sz="2400" cap="all">
                <a:solidFill>
                  <a:schemeClr val="accent1">
                    <a:lumMod val="50000"/>
                  </a:schemeClr>
                </a:solidFill>
              </a:rPr>
              <a:t>CHEMISTRY </a:t>
            </a:r>
            <a:endParaRPr lang="en-US" sz="2400" cap="all" smtClean="0">
              <a:solidFill>
                <a:schemeClr val="accent1">
                  <a:lumMod val="50000"/>
                </a:schemeClr>
              </a:solidFill>
            </a:endParaRPr>
          </a:p>
          <a:p>
            <a:pPr algn="ctr"/>
            <a:r>
              <a:rPr lang="en-US" sz="2400" cap="all" smtClean="0">
                <a:solidFill>
                  <a:schemeClr val="accent1">
                    <a:lumMod val="50000"/>
                  </a:schemeClr>
                </a:solidFill>
              </a:rPr>
              <a:t>AND </a:t>
            </a:r>
            <a:r>
              <a:rPr lang="en-US" sz="2400" cap="all">
                <a:solidFill>
                  <a:schemeClr val="accent1">
                    <a:lumMod val="50000"/>
                  </a:schemeClr>
                </a:solidFill>
              </a:rPr>
              <a:t>DRUGs </a:t>
            </a:r>
            <a:r>
              <a:rPr lang="en-US" sz="2400" cap="all" smtClean="0">
                <a:solidFill>
                  <a:schemeClr val="accent1">
                    <a:lumMod val="50000"/>
                  </a:schemeClr>
                </a:solidFill>
              </a:rPr>
              <a:t>TECHNOLOGY</a:t>
            </a:r>
            <a:endParaRPr lang="ru-RU" sz="2400" cap="all" dirty="0">
              <a:solidFill>
                <a:schemeClr val="accent1">
                  <a:lumMod val="50000"/>
                </a:schemeClr>
              </a:solidFill>
            </a:endParaRPr>
          </a:p>
        </p:txBody>
      </p:sp>
      <p:pic>
        <p:nvPicPr>
          <p:cNvPr id="6" name="Picture 2" descr="https://onmedu.edu.ua/wp-content/themes/medun/img/logos/logo-defaul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1906" y="88176"/>
            <a:ext cx="1485900" cy="1943101"/>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1"/>
          <p:cNvSpPr txBox="1">
            <a:spLocks/>
          </p:cNvSpPr>
          <p:nvPr/>
        </p:nvSpPr>
        <p:spPr>
          <a:xfrm>
            <a:off x="1641390" y="2031276"/>
            <a:ext cx="8915399" cy="152974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algn="l" defTabSz="457200" rtl="0" eaLnBrk="1" latinLnBrk="0" hangingPunct="1">
              <a:spcBef>
                <a:spcPct val="0"/>
              </a:spcBef>
              <a:buNone/>
              <a:defRPr sz="5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 sz="3200" b="1" dirty="0" err="1"/>
              <a:t>Dilutions</a:t>
            </a:r>
            <a:r>
              <a:rPr lang="en" sz="3200" b="1" dirty="0"/>
              <a:t> </a:t>
            </a:r>
            <a:r>
              <a:rPr lang="en" sz="3200" b="1" dirty="0" err="1"/>
              <a:t>homeopathic </a:t>
            </a:r>
            <a:r>
              <a:rPr lang="en" sz="3200" b="1" dirty="0"/>
              <a:t>. Technology liquid homeopathic dilutions , registration before the dispensing and their control quality .</a:t>
            </a:r>
            <a:endParaRPr lang="uk-UA" sz="3200" b="1" dirty="0"/>
          </a:p>
        </p:txBody>
      </p:sp>
      <p:sp>
        <p:nvSpPr>
          <p:cNvPr id="9" name="TextBox 8"/>
          <p:cNvSpPr txBox="1"/>
          <p:nvPr/>
        </p:nvSpPr>
        <p:spPr>
          <a:xfrm>
            <a:off x="8459792" y="4748186"/>
            <a:ext cx="3136007"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en" altLang="ru-RU" sz="2000" b="1" dirty="0">
                <a:solidFill>
                  <a:schemeClr val="tx2">
                    <a:lumMod val="10000"/>
                  </a:schemeClr>
                </a:solidFill>
              </a:rPr>
              <a:t>Presentation prepared by </a:t>
            </a:r>
            <a:r>
              <a:rPr lang="en" altLang="ru-RU" sz="2000" b="1" dirty="0" smtClean="0">
                <a:solidFill>
                  <a:schemeClr val="tx2">
                    <a:lumMod val="10000"/>
                  </a:schemeClr>
                </a:solidFill>
              </a:rPr>
              <a:t>:</a:t>
            </a:r>
            <a:endParaRPr lang="en" sz="2000" dirty="0">
              <a:solidFill>
                <a:schemeClr val="tx2">
                  <a:lumMod val="10000"/>
                </a:schemeClr>
              </a:solidFill>
            </a:endParaRPr>
          </a:p>
          <a:p>
            <a:pPr algn="r"/>
            <a:r>
              <a:rPr lang="en" sz="2000" dirty="0" err="1">
                <a:solidFill>
                  <a:schemeClr val="tx2">
                    <a:lumMod val="10000"/>
                  </a:schemeClr>
                </a:solidFill>
              </a:rPr>
              <a:t>Assoc </a:t>
            </a:r>
            <a:r>
              <a:rPr lang="en" sz="2000" dirty="0">
                <a:solidFill>
                  <a:schemeClr val="tx2">
                    <a:lumMod val="10000"/>
                  </a:schemeClr>
                </a:solidFill>
              </a:rPr>
              <a:t>. Fizor </a:t>
            </a:r>
            <a:r>
              <a:rPr lang="en" sz="2000" dirty="0" smtClean="0">
                <a:solidFill>
                  <a:schemeClr val="tx2">
                    <a:lumMod val="10000"/>
                  </a:schemeClr>
                </a:solidFill>
              </a:rPr>
              <a:t>N.S.</a:t>
            </a:r>
            <a:endParaRPr lang="en" sz="2000" dirty="0">
              <a:solidFill>
                <a:schemeClr val="tx2">
                  <a:lumMod val="10000"/>
                </a:schemeClr>
              </a:solidFill>
            </a:endParaRPr>
          </a:p>
        </p:txBody>
      </p:sp>
    </p:spTree>
    <p:extLst>
      <p:ext uri="{BB962C8B-B14F-4D97-AF65-F5344CB8AC3E}">
        <p14:creationId xmlns:p14="http://schemas.microsoft.com/office/powerpoint/2010/main" val="3758914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7327" y="954592"/>
            <a:ext cx="10058400" cy="642090"/>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 b="1" dirty="0">
                <a:solidFill>
                  <a:schemeClr val="tx1"/>
                </a:solidFill>
              </a:rPr>
              <a:t>Plan</a:t>
            </a:r>
            <a:endParaRPr lang="uk-UA" b="1" dirty="0">
              <a:solidFill>
                <a:schemeClr val="tx1"/>
              </a:solidFill>
            </a:endParaRPr>
          </a:p>
        </p:txBody>
      </p:sp>
      <p:sp>
        <p:nvSpPr>
          <p:cNvPr id="4" name="Прямоугольник 3"/>
          <p:cNvSpPr/>
          <p:nvPr/>
        </p:nvSpPr>
        <p:spPr>
          <a:xfrm>
            <a:off x="1584624" y="1847613"/>
            <a:ext cx="9103807" cy="397031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buAutoNum type="arabicPeriod"/>
            </a:pPr>
            <a:r>
              <a:rPr lang="en" b="1" dirty="0"/>
              <a:t>GP preparations</a:t>
            </a:r>
            <a:endParaRPr lang="uk-UA" b="1" dirty="0"/>
          </a:p>
          <a:p>
            <a:pPr marL="342900" indent="-342900">
              <a:buAutoNum type="arabicPeriod"/>
            </a:pPr>
            <a:r>
              <a:rPr lang="en" b="1" dirty="0"/>
              <a:t>Homeopathic breeding</a:t>
            </a:r>
          </a:p>
          <a:p>
            <a:pPr marL="342900" indent="-342900">
              <a:buAutoNum type="arabicPeriod"/>
            </a:pPr>
            <a:r>
              <a:rPr lang="en" b="1" dirty="0"/>
              <a:t>Algorithm of technology of </a:t>
            </a:r>
            <a:r>
              <a:rPr lang="en" b="1" dirty="0" err="1"/>
              <a:t>liquid </a:t>
            </a:r>
            <a:r>
              <a:rPr lang="en" b="1" dirty="0"/>
              <a:t>water dilutions (potentials)</a:t>
            </a:r>
          </a:p>
          <a:p>
            <a:pPr marL="342900" indent="-342900">
              <a:buAutoNum type="arabicPeriod"/>
            </a:pPr>
            <a:r>
              <a:rPr lang="en" b="1" dirty="0"/>
              <a:t>A lgorithm of technology of </a:t>
            </a:r>
            <a:r>
              <a:rPr lang="en" b="1" dirty="0" err="1"/>
              <a:t>liquid </a:t>
            </a:r>
            <a:r>
              <a:rPr lang="en" b="1" dirty="0"/>
              <a:t>alcohol dilutions (potencies)</a:t>
            </a:r>
          </a:p>
          <a:p>
            <a:pPr marL="342900" indent="-342900">
              <a:buFontTx/>
              <a:buAutoNum type="arabicPeriod"/>
            </a:pPr>
            <a:r>
              <a:rPr lang="en" b="1" dirty="0"/>
              <a:t>Example 1 </a:t>
            </a:r>
            <a:r>
              <a:rPr lang="en" b="1" dirty="0" err="1"/>
              <a:t>rp </a:t>
            </a:r>
            <a:r>
              <a:rPr lang="en" b="1" dirty="0"/>
              <a:t>.: </a:t>
            </a:r>
            <a:r>
              <a:rPr lang="en" b="1" dirty="0" err="1"/>
              <a:t>Dilutio</a:t>
            </a:r>
            <a:r>
              <a:rPr lang="en" b="1" dirty="0"/>
              <a:t> </a:t>
            </a:r>
            <a:r>
              <a:rPr lang="en" b="1" dirty="0" err="1"/>
              <a:t>Aloe </a:t>
            </a:r>
            <a:r>
              <a:rPr lang="en" b="1" dirty="0"/>
              <a:t>X3 - 10.0 </a:t>
            </a:r>
            <a:r>
              <a:rPr lang="ru-RU" b="1" dirty="0"/>
              <a:t/>
            </a:r>
            <a:br>
              <a:rPr lang="ru-RU" b="1" dirty="0"/>
            </a:br>
            <a:r>
              <a:rPr lang="en" b="1" dirty="0"/>
              <a:t>DS 5-7 </a:t>
            </a:r>
            <a:r>
              <a:rPr lang="en" b="1" dirty="0" err="1"/>
              <a:t>drops </a:t>
            </a:r>
            <a:r>
              <a:rPr lang="en" b="1" dirty="0"/>
              <a:t>30 </a:t>
            </a:r>
            <a:r>
              <a:rPr lang="en" b="1" dirty="0" err="1"/>
              <a:t>minutes </a:t>
            </a:r>
            <a:r>
              <a:rPr lang="en" b="1" dirty="0"/>
              <a:t>before </a:t>
            </a:r>
            <a:r>
              <a:rPr lang="en" b="1" dirty="0" err="1"/>
              <a:t>eating</a:t>
            </a:r>
            <a:endParaRPr lang="ru-RU" b="1" dirty="0"/>
          </a:p>
          <a:p>
            <a:pPr marL="342900" indent="-342900">
              <a:buFontTx/>
              <a:buAutoNum type="arabicPeriod"/>
            </a:pPr>
            <a:r>
              <a:rPr lang="en" b="1" dirty="0"/>
              <a:t>Example 2 </a:t>
            </a:r>
            <a:r>
              <a:rPr lang="en" b="1" dirty="0" err="1"/>
              <a:t>rp </a:t>
            </a:r>
            <a:r>
              <a:rPr lang="en" b="1" dirty="0"/>
              <a:t>.: </a:t>
            </a:r>
            <a:r>
              <a:rPr lang="en" b="1" dirty="0" err="1"/>
              <a:t>Dilutio</a:t>
            </a:r>
            <a:r>
              <a:rPr lang="en" b="1" dirty="0"/>
              <a:t> </a:t>
            </a:r>
            <a:r>
              <a:rPr lang="en" b="1" dirty="0" err="1"/>
              <a:t>rubus </a:t>
            </a:r>
            <a:r>
              <a:rPr lang="en" b="1" dirty="0"/>
              <a:t>C3 - 10.0 </a:t>
            </a:r>
            <a:r>
              <a:rPr lang="ru-RU" b="1" dirty="0"/>
              <a:t/>
            </a:r>
            <a:br>
              <a:rPr lang="ru-RU" b="1" dirty="0"/>
            </a:br>
            <a:r>
              <a:rPr lang="en" b="1" dirty="0"/>
              <a:t>DS 7-10 </a:t>
            </a:r>
            <a:r>
              <a:rPr lang="en" b="1" dirty="0" err="1"/>
              <a:t>drops</a:t>
            </a:r>
            <a:r>
              <a:rPr lang="en" b="1" dirty="0"/>
              <a:t> </a:t>
            </a:r>
            <a:r>
              <a:rPr lang="en" b="1" dirty="0" err="1"/>
              <a:t>according </a:t>
            </a:r>
            <a:r>
              <a:rPr lang="en" b="1" dirty="0"/>
              <a:t>to the </a:t>
            </a:r>
            <a:r>
              <a:rPr lang="en" b="1" dirty="0" err="1"/>
              <a:t>schedule</a:t>
            </a:r>
            <a:endParaRPr lang="ru-RU" b="1" dirty="0"/>
          </a:p>
          <a:p>
            <a:pPr marL="342900" indent="-342900">
              <a:buFontTx/>
              <a:buAutoNum type="arabicPeriod"/>
            </a:pPr>
            <a:r>
              <a:rPr lang="en" b="1" dirty="0"/>
              <a:t>Example 3 </a:t>
            </a:r>
            <a:r>
              <a:rPr lang="en" b="1" dirty="0" err="1"/>
              <a:t>rp. </a:t>
            </a:r>
            <a:r>
              <a:rPr lang="en" b="1" dirty="0"/>
              <a:t>: </a:t>
            </a:r>
            <a:r>
              <a:rPr lang="en" b="1" dirty="0" err="1"/>
              <a:t>Dilutio</a:t>
            </a:r>
            <a:r>
              <a:rPr lang="en" b="1" dirty="0"/>
              <a:t> </a:t>
            </a:r>
            <a:r>
              <a:rPr lang="en" b="1" dirty="0" err="1"/>
              <a:t>magnesium</a:t>
            </a:r>
            <a:r>
              <a:rPr lang="en" b="1" dirty="0"/>
              <a:t> </a:t>
            </a:r>
            <a:r>
              <a:rPr lang="en" b="1" dirty="0" err="1"/>
              <a:t>sulfuricum </a:t>
            </a:r>
            <a:r>
              <a:rPr lang="en" b="1" dirty="0"/>
              <a:t>X3 - 10.0</a:t>
            </a:r>
            <a:r>
              <a:rPr lang="de-DE" b="1" dirty="0"/>
              <a:t/>
            </a:r>
            <a:br>
              <a:rPr lang="de-DE" b="1" dirty="0"/>
            </a:br>
            <a:r>
              <a:rPr lang="en" b="1" dirty="0"/>
              <a:t>                   DS 10 </a:t>
            </a:r>
            <a:r>
              <a:rPr lang="en" b="1" dirty="0" err="1"/>
              <a:t>drops</a:t>
            </a:r>
            <a:r>
              <a:rPr lang="en" b="1" dirty="0"/>
              <a:t> in the </a:t>
            </a:r>
            <a:r>
              <a:rPr lang="en" b="1" dirty="0" err="1"/>
              <a:t>evening </a:t>
            </a:r>
            <a:r>
              <a:rPr lang="en" b="1" dirty="0"/>
              <a:t>30 </a:t>
            </a:r>
            <a:r>
              <a:rPr lang="en" b="1" dirty="0" err="1"/>
              <a:t>minutes </a:t>
            </a:r>
            <a:r>
              <a:rPr lang="en" b="1" dirty="0"/>
              <a:t>before </a:t>
            </a:r>
            <a:r>
              <a:rPr lang="en" b="1" dirty="0" err="1"/>
              <a:t>eating</a:t>
            </a:r>
            <a:endParaRPr lang="ru-RU" b="1" dirty="0"/>
          </a:p>
          <a:p>
            <a:pPr marL="342900" indent="-342900">
              <a:buFontTx/>
              <a:buAutoNum type="arabicPeriod"/>
            </a:pPr>
            <a:r>
              <a:rPr lang="en" b="1" dirty="0"/>
              <a:t>Algorithm of </a:t>
            </a:r>
            <a:r>
              <a:rPr lang="en" b="1" dirty="0" err="1"/>
              <a:t>homeopathic </a:t>
            </a:r>
            <a:r>
              <a:rPr lang="en" b="1" dirty="0"/>
              <a:t>oils technology</a:t>
            </a:r>
          </a:p>
          <a:p>
            <a:pPr marL="342900" indent="-342900">
              <a:buFontTx/>
              <a:buAutoNum type="arabicPeriod"/>
            </a:pPr>
            <a:r>
              <a:rPr lang="en" b="1" dirty="0">
                <a:solidFill>
                  <a:schemeClr val="tx1"/>
                </a:solidFill>
              </a:rPr>
              <a:t> Example 1 </a:t>
            </a:r>
            <a:r>
              <a:rPr lang="en" b="1" dirty="0" err="1">
                <a:solidFill>
                  <a:schemeClr val="tx1"/>
                </a:solidFill>
              </a:rPr>
              <a:t>Rp </a:t>
            </a:r>
            <a:r>
              <a:rPr lang="en" b="1" dirty="0">
                <a:solidFill>
                  <a:schemeClr val="tx1"/>
                </a:solidFill>
              </a:rPr>
              <a:t>.: Oleum </a:t>
            </a:r>
            <a:r>
              <a:rPr lang="en" b="1" dirty="0" err="1">
                <a:solidFill>
                  <a:schemeClr val="tx1"/>
                </a:solidFill>
              </a:rPr>
              <a:t>Ledum</a:t>
            </a:r>
            <a:r>
              <a:rPr lang="en" b="1" dirty="0">
                <a:solidFill>
                  <a:schemeClr val="tx1"/>
                </a:solidFill>
              </a:rPr>
              <a:t> 10% - 5.0</a:t>
            </a:r>
            <a:r>
              <a:rPr lang="ru-RU" b="1" dirty="0">
                <a:solidFill>
                  <a:schemeClr val="tx1"/>
                </a:solidFill>
              </a:rPr>
              <a:t/>
            </a:r>
            <a:br>
              <a:rPr lang="ru-RU" b="1" dirty="0">
                <a:solidFill>
                  <a:schemeClr val="tx1"/>
                </a:solidFill>
              </a:rPr>
            </a:br>
            <a:r>
              <a:rPr lang="en" b="1" dirty="0">
                <a:solidFill>
                  <a:schemeClr val="tx1"/>
                </a:solidFill>
              </a:rPr>
              <a:t>    D. _ S. To lubricate the affected skin surfaces</a:t>
            </a:r>
            <a:endParaRPr lang="uk-UA" b="1" dirty="0"/>
          </a:p>
          <a:p>
            <a:pPr marL="342900" indent="-342900">
              <a:buAutoNum type="arabicPeriod"/>
            </a:pPr>
            <a:endParaRPr lang="uk-UA" b="1" dirty="0"/>
          </a:p>
        </p:txBody>
      </p:sp>
    </p:spTree>
    <p:extLst>
      <p:ext uri="{BB962C8B-B14F-4D97-AF65-F5344CB8AC3E}">
        <p14:creationId xmlns:p14="http://schemas.microsoft.com/office/powerpoint/2010/main" val="1569943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634945"/>
          </a:xfrm>
        </p:spPr>
        <p:style>
          <a:lnRef idx="1">
            <a:schemeClr val="accent2"/>
          </a:lnRef>
          <a:fillRef idx="3">
            <a:schemeClr val="accent2"/>
          </a:fillRef>
          <a:effectRef idx="2">
            <a:schemeClr val="accent2"/>
          </a:effectRef>
          <a:fontRef idx="minor">
            <a:schemeClr val="lt1"/>
          </a:fontRef>
        </p:style>
        <p:txBody>
          <a:bodyPr>
            <a:normAutofit fontScale="90000"/>
          </a:bodyPr>
          <a:lstStyle/>
          <a:p>
            <a:pPr algn="ctr"/>
            <a:r>
              <a:rPr lang="en" dirty="0">
                <a:solidFill>
                  <a:schemeClr val="tx1"/>
                </a:solidFill>
              </a:rPr>
              <a:t>1. GP preparations</a:t>
            </a:r>
            <a:endParaRPr lang="uk-UA" dirty="0">
              <a:solidFill>
                <a:schemeClr val="tx1"/>
              </a:solidFill>
            </a:endParaRPr>
          </a:p>
        </p:txBody>
      </p:sp>
      <p:graphicFrame>
        <p:nvGraphicFramePr>
          <p:cNvPr id="6" name="Объект 5"/>
          <p:cNvGraphicFramePr>
            <a:graphicFrameLocks noGrp="1"/>
          </p:cNvGraphicFramePr>
          <p:nvPr>
            <p:ph idx="1"/>
            <p:extLst>
              <p:ext uri="{D42A27DB-BD31-4B8C-83A1-F6EECF244321}">
                <p14:modId xmlns:p14="http://schemas.microsoft.com/office/powerpoint/2010/main" val="1697314193"/>
              </p:ext>
            </p:extLst>
          </p:nvPr>
        </p:nvGraphicFramePr>
        <p:xfrm>
          <a:off x="876216" y="2700380"/>
          <a:ext cx="10279464" cy="18438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203479" y="4745256"/>
            <a:ext cx="11661112" cy="1477328"/>
          </a:xfrm>
          <a:prstGeom prst="rect">
            <a:avLst/>
          </a:prstGeom>
          <a:solidFill>
            <a:srgbClr val="FFFF99"/>
          </a:solidFill>
        </p:spPr>
        <p:style>
          <a:lnRef idx="1">
            <a:schemeClr val="accent1"/>
          </a:lnRef>
          <a:fillRef idx="2">
            <a:schemeClr val="accent1"/>
          </a:fillRef>
          <a:effectRef idx="1">
            <a:schemeClr val="accent1"/>
          </a:effectRef>
          <a:fontRef idx="minor">
            <a:schemeClr val="dk1"/>
          </a:fontRef>
        </p:style>
        <p:txBody>
          <a:bodyPr wrap="square">
            <a:spAutoFit/>
          </a:bodyPr>
          <a:lstStyle/>
          <a:p>
            <a:pPr indent="449580" algn="just">
              <a:spcAft>
                <a:spcPts val="0"/>
              </a:spcAft>
            </a:pP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Among them are those used only in DP: aconite, poisonous fighter </a:t>
            </a: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Dulkamara </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(nightshade), </a:t>
            </a: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heparsulfur </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(sulfur liver), graphite, </a:t>
            </a: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lachesus </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(snake venom), sepia (cuttlefish ink), amber </a:t>
            </a: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grisea </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(product of the </a:t>
            </a:r>
            <a:r>
              <a:rPr lang="en"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stomach of a </a:t>
            </a:r>
            <a:r>
              <a:rPr lang="en"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sperm whale). Organs, tissues, dry or live insects, microorganisms, products of their vital activity are used at creation of preparations from animals in DP. Along with drugs of mineral origin, synthetic ones are now used, especially in the creation of modern combined means.</a:t>
            </a:r>
            <a:endParaRPr lang="ru-RU" sz="1600"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203479" y="1122551"/>
            <a:ext cx="11746523" cy="1477328"/>
          </a:xfrm>
          <a:prstGeom prst="rect">
            <a:avLst/>
          </a:prstGeom>
          <a:solidFill>
            <a:srgbClr val="FFCCFF"/>
          </a:solidFill>
        </p:spPr>
        <p:style>
          <a:lnRef idx="2">
            <a:schemeClr val="accent1"/>
          </a:lnRef>
          <a:fillRef idx="1">
            <a:schemeClr val="lt1"/>
          </a:fillRef>
          <a:effectRef idx="0">
            <a:schemeClr val="accent1"/>
          </a:effectRef>
          <a:fontRef idx="minor">
            <a:schemeClr val="dk1"/>
          </a:fontRef>
        </p:style>
        <p:txBody>
          <a:bodyPr wrap="square">
            <a:spAutoFit/>
          </a:bodyPr>
          <a:lstStyle/>
          <a:p>
            <a:pPr indent="361950" algn="just"/>
            <a:r>
              <a:rPr lang="en" dirty="0">
                <a:solidFill>
                  <a:schemeClr val="tx1"/>
                </a:solidFill>
              </a:rPr>
              <a:t>Preparation and preparation of drugs belongs to the section of GP-pharmacy. According to the nature of raw materials, there are about 2,000 items, but the order of the Ministry of Health of the USSR (№166 of 03.08.1989) approved for use 500, of which 378 - basic, the rest - additional. As their lists were reviewed and orders reissued, the number of drugs decreased. In the state register (order №335 of 29.11.1995) there are 266 GP-drugs.</a:t>
            </a:r>
            <a:endParaRPr lang="ru-RU" dirty="0">
              <a:solidFill>
                <a:schemeClr val="tx1"/>
              </a:solidFill>
            </a:endParaRPr>
          </a:p>
        </p:txBody>
      </p:sp>
    </p:spTree>
    <p:extLst>
      <p:ext uri="{BB962C8B-B14F-4D97-AF65-F5344CB8AC3E}">
        <p14:creationId xmlns:p14="http://schemas.microsoft.com/office/powerpoint/2010/main" val="393481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10952" y="1857080"/>
            <a:ext cx="3733147" cy="925430"/>
          </a:xfrm>
        </p:spPr>
        <p:txBody>
          <a:bodyPr>
            <a:noAutofit/>
          </a:bodyPr>
          <a:lstStyle/>
          <a:p>
            <a:pPr marL="0" indent="0">
              <a:lnSpc>
                <a:spcPct val="100000"/>
              </a:lnSpc>
              <a:spcBef>
                <a:spcPts val="0"/>
              </a:spcBef>
              <a:spcAft>
                <a:spcPts val="0"/>
              </a:spcAft>
              <a:buNone/>
            </a:pPr>
            <a:r>
              <a:rPr lang="en" sz="2800" b="1" dirty="0">
                <a:solidFill>
                  <a:schemeClr val="tx1"/>
                </a:solidFill>
              </a:rPr>
              <a:t> </a:t>
            </a:r>
            <a:r>
              <a:rPr lang="en" b="1" dirty="0" err="1">
                <a:solidFill>
                  <a:schemeClr val="tx1"/>
                </a:solidFill>
              </a:rPr>
              <a:t>Aconitum</a:t>
            </a:r>
            <a:r>
              <a:rPr lang="en" b="1" dirty="0">
                <a:solidFill>
                  <a:schemeClr val="tx1"/>
                </a:solidFill>
              </a:rPr>
              <a:t> ( </a:t>
            </a:r>
            <a:r>
              <a:rPr lang="en" b="1" i="1" dirty="0">
                <a:solidFill>
                  <a:schemeClr val="tx1"/>
                </a:solidFill>
              </a:rPr>
              <a:t>Aconitum </a:t>
            </a:r>
            <a:r>
              <a:rPr lang="en" b="1" i="1" dirty="0" err="1">
                <a:solidFill>
                  <a:schemeClr val="tx1"/>
                </a:solidFill>
              </a:rPr>
              <a:t>Napellus </a:t>
            </a:r>
            <a:r>
              <a:rPr lang="en" b="1" dirty="0">
                <a:solidFill>
                  <a:schemeClr val="tx1"/>
                </a:solidFill>
              </a:rPr>
              <a:t>)</a:t>
            </a:r>
          </a:p>
          <a:p>
            <a:pPr marL="0" indent="0">
              <a:lnSpc>
                <a:spcPct val="100000"/>
              </a:lnSpc>
              <a:spcBef>
                <a:spcPts val="0"/>
              </a:spcBef>
              <a:spcAft>
                <a:spcPts val="0"/>
              </a:spcAft>
              <a:buNone/>
            </a:pPr>
            <a:r>
              <a:rPr lang="en" b="1" dirty="0">
                <a:solidFill>
                  <a:schemeClr val="tx1"/>
                </a:solidFill>
              </a:rPr>
              <a:t> - </a:t>
            </a:r>
            <a:r>
              <a:rPr lang="en" b="1" dirty="0" err="1">
                <a:solidFill>
                  <a:schemeClr val="tx1"/>
                </a:solidFill>
              </a:rPr>
              <a:t>Toya </a:t>
            </a:r>
            <a:r>
              <a:rPr lang="en" b="1" dirty="0">
                <a:solidFill>
                  <a:schemeClr val="tx1"/>
                </a:solidFill>
              </a:rPr>
              <a:t>( Poison Fighter)</a:t>
            </a:r>
            <a:endParaRPr lang="ru-RU" dirty="0">
              <a:solidFill>
                <a:schemeClr val="tx1"/>
              </a:solidFill>
            </a:endParaRPr>
          </a:p>
        </p:txBody>
      </p:sp>
      <p:sp>
        <p:nvSpPr>
          <p:cNvPr id="3" name="Заголовок 2"/>
          <p:cNvSpPr>
            <a:spLocks noGrp="1"/>
          </p:cNvSpPr>
          <p:nvPr>
            <p:ph type="title"/>
          </p:nvPr>
        </p:nvSpPr>
        <p:spPr>
          <a:xfrm>
            <a:off x="1898847" y="70453"/>
            <a:ext cx="8229600" cy="1185703"/>
          </a:xfrm>
        </p:spPr>
        <p:style>
          <a:lnRef idx="1">
            <a:schemeClr val="accent2"/>
          </a:lnRef>
          <a:fillRef idx="3">
            <a:schemeClr val="accent2"/>
          </a:fillRef>
          <a:effectRef idx="2">
            <a:schemeClr val="accent2"/>
          </a:effectRef>
          <a:fontRef idx="minor">
            <a:schemeClr val="lt1"/>
          </a:fontRef>
        </p:style>
        <p:txBody>
          <a:bodyPr>
            <a:normAutofit fontScale="90000"/>
          </a:bodyPr>
          <a:lstStyle/>
          <a:p>
            <a:pPr algn="ctr"/>
            <a:r>
              <a:rPr lang="en" b="1" dirty="0">
                <a:solidFill>
                  <a:schemeClr val="tx1"/>
                </a:solidFill>
              </a:rPr>
              <a:t>OVERVIEW OF MAIN HOMEOPATHIC DRUGS IV</a:t>
            </a:r>
            <a:endParaRPr lang="ru-RU" b="1" dirty="0">
              <a:solidFill>
                <a:schemeClr val="tx1"/>
              </a:solidFill>
            </a:endParaRPr>
          </a:p>
        </p:txBody>
      </p:sp>
      <p:pic>
        <p:nvPicPr>
          <p:cNvPr id="4" name="Рисунок 3" descr="http://lekartrav.narod.ru/images/borets.jpg"/>
          <p:cNvPicPr/>
          <p:nvPr/>
        </p:nvPicPr>
        <p:blipFill>
          <a:blip r:embed="rId2" cstate="print"/>
          <a:srcRect/>
          <a:stretch>
            <a:fillRect/>
          </a:stretch>
        </p:blipFill>
        <p:spPr bwMode="auto">
          <a:xfrm>
            <a:off x="310952" y="2782510"/>
            <a:ext cx="4303733" cy="3289955"/>
          </a:xfrm>
          <a:prstGeom prst="rect">
            <a:avLst/>
          </a:prstGeom>
          <a:noFill/>
          <a:ln w="9525">
            <a:noFill/>
            <a:miter lim="800000"/>
            <a:headEnd/>
            <a:tailEnd/>
          </a:ln>
        </p:spPr>
      </p:pic>
      <p:sp>
        <p:nvSpPr>
          <p:cNvPr id="6" name="Прямоугольник 5"/>
          <p:cNvSpPr/>
          <p:nvPr/>
        </p:nvSpPr>
        <p:spPr>
          <a:xfrm>
            <a:off x="3894759" y="1338339"/>
            <a:ext cx="3931141"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 b="1" dirty="0"/>
              <a:t>PLANTS OF VEGETABLE ORIGIN</a:t>
            </a:r>
          </a:p>
        </p:txBody>
      </p:sp>
      <p:sp>
        <p:nvSpPr>
          <p:cNvPr id="7" name="Объект 1"/>
          <p:cNvSpPr txBox="1">
            <a:spLocks/>
          </p:cNvSpPr>
          <p:nvPr/>
        </p:nvSpPr>
        <p:spPr>
          <a:xfrm>
            <a:off x="4818794" y="1971150"/>
            <a:ext cx="5145339" cy="458958"/>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 b="1" dirty="0" err="1">
                <a:solidFill>
                  <a:schemeClr val="tx1"/>
                </a:solidFill>
              </a:rPr>
              <a:t>Arnica</a:t>
            </a:r>
            <a:r>
              <a:rPr lang="en" b="1" dirty="0">
                <a:solidFill>
                  <a:schemeClr val="tx1"/>
                </a:solidFill>
              </a:rPr>
              <a:t> </a:t>
            </a:r>
            <a:r>
              <a:rPr lang="en" b="1" dirty="0" err="1">
                <a:solidFill>
                  <a:schemeClr val="tx1"/>
                </a:solidFill>
              </a:rPr>
              <a:t>mountain</a:t>
            </a:r>
            <a:r>
              <a:rPr lang="en" b="1" dirty="0">
                <a:solidFill>
                  <a:schemeClr val="tx1"/>
                </a:solidFill>
              </a:rPr>
              <a:t> </a:t>
            </a:r>
            <a:r>
              <a:rPr lang="en" b="1" i="1" dirty="0">
                <a:solidFill>
                  <a:schemeClr val="tx1"/>
                </a:solidFill>
              </a:rPr>
              <a:t>( </a:t>
            </a:r>
            <a:r>
              <a:rPr lang="en" b="1" i="1" dirty="0" err="1">
                <a:solidFill>
                  <a:schemeClr val="tx1"/>
                </a:solidFill>
              </a:rPr>
              <a:t>Arnica</a:t>
            </a:r>
            <a:r>
              <a:rPr lang="en" b="1" i="1" dirty="0">
                <a:solidFill>
                  <a:schemeClr val="tx1"/>
                </a:solidFill>
              </a:rPr>
              <a:t> </a:t>
            </a:r>
            <a:r>
              <a:rPr lang="en" b="1" i="1" dirty="0" err="1">
                <a:solidFill>
                  <a:schemeClr val="tx1"/>
                </a:solidFill>
              </a:rPr>
              <a:t>montana </a:t>
            </a:r>
            <a:r>
              <a:rPr lang="en" b="1" i="1" dirty="0">
                <a:solidFill>
                  <a:schemeClr val="tx1"/>
                </a:solidFill>
              </a:rPr>
              <a:t>)</a:t>
            </a:r>
            <a:r>
              <a:rPr lang="en" b="1" dirty="0">
                <a:solidFill>
                  <a:schemeClr val="tx1"/>
                </a:solidFill>
              </a:rPr>
              <a:t>  </a:t>
            </a:r>
            <a:endParaRPr lang="ru-RU" dirty="0"/>
          </a:p>
        </p:txBody>
      </p:sp>
      <p:pic>
        <p:nvPicPr>
          <p:cNvPr id="8" name="Рисунок 7"/>
          <p:cNvPicPr/>
          <p:nvPr/>
        </p:nvPicPr>
        <p:blipFill>
          <a:blip r:embed="rId3" cstate="print"/>
          <a:srcRect/>
          <a:stretch>
            <a:fillRect/>
          </a:stretch>
        </p:blipFill>
        <p:spPr bwMode="auto">
          <a:xfrm>
            <a:off x="4818794" y="2693587"/>
            <a:ext cx="3735725" cy="3376399"/>
          </a:xfrm>
          <a:prstGeom prst="rect">
            <a:avLst/>
          </a:prstGeom>
          <a:noFill/>
          <a:ln w="9525">
            <a:noFill/>
            <a:miter lim="800000"/>
            <a:headEnd/>
            <a:tailEnd/>
          </a:ln>
        </p:spPr>
      </p:pic>
      <p:sp>
        <p:nvSpPr>
          <p:cNvPr id="9" name="Прямоугольник 8"/>
          <p:cNvSpPr/>
          <p:nvPr/>
        </p:nvSpPr>
        <p:spPr>
          <a:xfrm>
            <a:off x="9107113" y="2000574"/>
            <a:ext cx="3006330" cy="400110"/>
          </a:xfrm>
          <a:prstGeom prst="rect">
            <a:avLst/>
          </a:prstGeom>
        </p:spPr>
        <p:txBody>
          <a:bodyPr wrap="square">
            <a:spAutoFit/>
          </a:bodyPr>
          <a:lstStyle/>
          <a:p>
            <a:r>
              <a:rPr lang="en" sz="2000" b="1" dirty="0"/>
              <a:t>Belladonna </a:t>
            </a:r>
            <a:r>
              <a:rPr lang="en" sz="2000" b="1" i="1" dirty="0"/>
              <a:t>_ </a:t>
            </a:r>
            <a:r>
              <a:rPr lang="en" sz="2000" b="1" i="1" dirty="0" err="1"/>
              <a:t>_ </a:t>
            </a:r>
            <a:r>
              <a:rPr lang="en" sz="2000" b="1" i="1" dirty="0"/>
              <a:t>_</a:t>
            </a:r>
            <a:r>
              <a:rPr lang="en" sz="2000" b="1" dirty="0"/>
              <a:t> </a:t>
            </a:r>
            <a:endParaRPr lang="ru-RU" sz="2000" dirty="0"/>
          </a:p>
        </p:txBody>
      </p:sp>
      <p:pic>
        <p:nvPicPr>
          <p:cNvPr id="10" name="Объект 3"/>
          <p:cNvPicPr>
            <a:picLocks/>
          </p:cNvPicPr>
          <p:nvPr/>
        </p:nvPicPr>
        <p:blipFill>
          <a:blip r:embed="rId4" cstate="print"/>
          <a:srcRect/>
          <a:stretch>
            <a:fillRect/>
          </a:stretch>
        </p:blipFill>
        <p:spPr bwMode="auto">
          <a:xfrm>
            <a:off x="8763785" y="2693587"/>
            <a:ext cx="3349658" cy="3374796"/>
          </a:xfrm>
          <a:prstGeom prst="rect">
            <a:avLst/>
          </a:prstGeom>
          <a:noFill/>
          <a:ln w="9525">
            <a:noFill/>
            <a:miter lim="800000"/>
            <a:headEnd/>
            <a:tailEnd/>
          </a:ln>
        </p:spPr>
      </p:pic>
    </p:spTree>
    <p:extLst>
      <p:ext uri="{BB962C8B-B14F-4D97-AF65-F5344CB8AC3E}">
        <p14:creationId xmlns:p14="http://schemas.microsoft.com/office/powerpoint/2010/main" val="2291140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898847" y="70453"/>
            <a:ext cx="8229600" cy="1185703"/>
          </a:xfrm>
        </p:spPr>
        <p:style>
          <a:lnRef idx="1">
            <a:schemeClr val="accent2"/>
          </a:lnRef>
          <a:fillRef idx="3">
            <a:schemeClr val="accent2"/>
          </a:fillRef>
          <a:effectRef idx="2">
            <a:schemeClr val="accent2"/>
          </a:effectRef>
          <a:fontRef idx="minor">
            <a:schemeClr val="lt1"/>
          </a:fontRef>
        </p:style>
        <p:txBody>
          <a:bodyPr>
            <a:normAutofit fontScale="90000"/>
          </a:bodyPr>
          <a:lstStyle/>
          <a:p>
            <a:pPr algn="ctr"/>
            <a:r>
              <a:rPr lang="en" b="1" dirty="0">
                <a:solidFill>
                  <a:schemeClr val="tx1"/>
                </a:solidFill>
              </a:rPr>
              <a:t>OVERVIEW OF MAIN HOMEOPATHIC DRUGS IV</a:t>
            </a:r>
            <a:endParaRPr lang="ru-RU" b="1" dirty="0">
              <a:solidFill>
                <a:schemeClr val="tx1"/>
              </a:solidFill>
            </a:endParaRPr>
          </a:p>
        </p:txBody>
      </p:sp>
      <p:sp>
        <p:nvSpPr>
          <p:cNvPr id="6" name="Прямоугольник 5"/>
          <p:cNvSpPr/>
          <p:nvPr/>
        </p:nvSpPr>
        <p:spPr>
          <a:xfrm>
            <a:off x="3894759" y="1338339"/>
            <a:ext cx="3931141"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 b="1" dirty="0"/>
              <a:t>PLANTS OF VEGETABLE ORIGIN</a:t>
            </a:r>
          </a:p>
        </p:txBody>
      </p:sp>
      <p:sp>
        <p:nvSpPr>
          <p:cNvPr id="12" name="Объект 1"/>
          <p:cNvSpPr>
            <a:spLocks noGrp="1"/>
          </p:cNvSpPr>
          <p:nvPr>
            <p:ph idx="1"/>
          </p:nvPr>
        </p:nvSpPr>
        <p:spPr>
          <a:xfrm>
            <a:off x="410456" y="1942568"/>
            <a:ext cx="3991862" cy="602669"/>
          </a:xfrm>
        </p:spPr>
        <p:txBody>
          <a:bodyPr>
            <a:noAutofit/>
          </a:bodyPr>
          <a:lstStyle/>
          <a:p>
            <a:r>
              <a:rPr lang="en" b="1" dirty="0">
                <a:solidFill>
                  <a:schemeClr val="tx1"/>
                </a:solidFill>
              </a:rPr>
              <a:t>Brioni alba </a:t>
            </a:r>
            <a:r>
              <a:rPr lang="en" b="1" i="1" dirty="0">
                <a:solidFill>
                  <a:schemeClr val="tx1"/>
                </a:solidFill>
              </a:rPr>
              <a:t>( Bryonia alba ) </a:t>
            </a:r>
            <a:r>
              <a:rPr lang="de-DE" b="1" dirty="0" err="1"/>
              <a:t>white</a:t>
            </a:r>
            <a:r>
              <a:rPr lang="de-DE" b="1" dirty="0"/>
              <a:t> </a:t>
            </a:r>
            <a:r>
              <a:rPr lang="de-DE" b="1" dirty="0" err="1"/>
              <a:t>bryony</a:t>
            </a:r>
            <a:endParaRPr lang="ru-RU" dirty="0">
              <a:solidFill>
                <a:schemeClr val="tx1"/>
              </a:solidFill>
            </a:endParaRPr>
          </a:p>
        </p:txBody>
      </p:sp>
      <p:pic>
        <p:nvPicPr>
          <p:cNvPr id="13" name="Рисунок 12"/>
          <p:cNvPicPr/>
          <p:nvPr/>
        </p:nvPicPr>
        <p:blipFill>
          <a:blip r:embed="rId2" cstate="print"/>
          <a:srcRect/>
          <a:stretch>
            <a:fillRect/>
          </a:stretch>
        </p:blipFill>
        <p:spPr bwMode="auto">
          <a:xfrm>
            <a:off x="301658" y="2693587"/>
            <a:ext cx="3997814" cy="3374796"/>
          </a:xfrm>
          <a:prstGeom prst="rect">
            <a:avLst/>
          </a:prstGeom>
          <a:noFill/>
          <a:ln w="9525">
            <a:noFill/>
            <a:miter lim="800000"/>
            <a:headEnd/>
            <a:tailEnd/>
          </a:ln>
        </p:spPr>
      </p:pic>
      <p:sp>
        <p:nvSpPr>
          <p:cNvPr id="14" name="Прямоугольник 13"/>
          <p:cNvSpPr/>
          <p:nvPr/>
        </p:nvSpPr>
        <p:spPr>
          <a:xfrm>
            <a:off x="7183120" y="1845680"/>
            <a:ext cx="4572000" cy="707886"/>
          </a:xfrm>
          <a:prstGeom prst="rect">
            <a:avLst/>
          </a:prstGeom>
        </p:spPr>
        <p:txBody>
          <a:bodyPr>
            <a:spAutoFit/>
          </a:bodyPr>
          <a:lstStyle/>
          <a:p>
            <a:r>
              <a:rPr lang="en" sz="2000" b="1" dirty="0"/>
              <a:t>Ipecac</a:t>
            </a:r>
            <a:r>
              <a:rPr lang="en" sz="2000" dirty="0"/>
              <a:t> </a:t>
            </a:r>
            <a:r>
              <a:rPr lang="en" sz="2000" b="1" dirty="0"/>
              <a:t>( </a:t>
            </a:r>
            <a:r>
              <a:rPr lang="en" sz="2000" b="1" i="1" dirty="0" err="1"/>
              <a:t>Ipecacuanhae </a:t>
            </a:r>
            <a:r>
              <a:rPr lang="en" sz="2000" b="1" dirty="0"/>
              <a:t>) - </a:t>
            </a:r>
            <a:r>
              <a:rPr lang="en" sz="2000" b="1" dirty="0" err="1"/>
              <a:t>Vomiting</a:t>
            </a:r>
            <a:r>
              <a:rPr lang="en" sz="2000" b="1" dirty="0"/>
              <a:t> </a:t>
            </a:r>
            <a:r>
              <a:rPr lang="en" sz="2000" b="1" dirty="0" err="1"/>
              <a:t>root </a:t>
            </a:r>
            <a:r>
              <a:rPr lang="en" sz="2000" dirty="0"/>
              <a:t>.</a:t>
            </a:r>
          </a:p>
        </p:txBody>
      </p:sp>
      <p:pic>
        <p:nvPicPr>
          <p:cNvPr id="15" name="Объект 3"/>
          <p:cNvPicPr>
            <a:picLocks/>
          </p:cNvPicPr>
          <p:nvPr/>
        </p:nvPicPr>
        <p:blipFill>
          <a:blip r:embed="rId3" cstate="print"/>
          <a:srcRect/>
          <a:stretch>
            <a:fillRect/>
          </a:stretch>
        </p:blipFill>
        <p:spPr bwMode="auto">
          <a:xfrm>
            <a:off x="7644929" y="2691575"/>
            <a:ext cx="3648382" cy="3374796"/>
          </a:xfrm>
          <a:prstGeom prst="rect">
            <a:avLst/>
          </a:prstGeom>
          <a:noFill/>
          <a:ln w="9525">
            <a:noFill/>
            <a:miter lim="800000"/>
            <a:headEnd/>
            <a:tailEnd/>
          </a:ln>
        </p:spPr>
      </p:pic>
    </p:spTree>
    <p:extLst>
      <p:ext uri="{BB962C8B-B14F-4D97-AF65-F5344CB8AC3E}">
        <p14:creationId xmlns:p14="http://schemas.microsoft.com/office/powerpoint/2010/main" val="368803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0269" y="1934705"/>
            <a:ext cx="4550588" cy="328699"/>
          </a:xfrm>
        </p:spPr>
        <p:txBody>
          <a:bodyPr>
            <a:noAutofit/>
          </a:bodyPr>
          <a:lstStyle/>
          <a:p>
            <a:r>
              <a:rPr lang="en" b="1" cap="small" dirty="0">
                <a:solidFill>
                  <a:schemeClr val="tx1"/>
                </a:solidFill>
              </a:rPr>
              <a:t>Apis . ( </a:t>
            </a:r>
            <a:r>
              <a:rPr lang="en" b="1" i="1" cap="small" dirty="0">
                <a:solidFill>
                  <a:schemeClr val="tx1"/>
                </a:solidFill>
              </a:rPr>
              <a:t>Apis mellifica </a:t>
            </a:r>
            <a:r>
              <a:rPr lang="en" b="1" cap="small" dirty="0">
                <a:solidFill>
                  <a:schemeClr val="tx1"/>
                </a:solidFill>
              </a:rPr>
              <a:t>) - </a:t>
            </a:r>
            <a:r>
              <a:rPr lang="de-DE" b="1" cap="small" dirty="0" err="1">
                <a:solidFill>
                  <a:schemeClr val="tx1"/>
                </a:solidFill>
              </a:rPr>
              <a:t>bee</a:t>
            </a:r>
            <a:endParaRPr lang="ru-RU" dirty="0">
              <a:solidFill>
                <a:schemeClr val="tx1"/>
              </a:solidFill>
            </a:endParaRPr>
          </a:p>
        </p:txBody>
      </p:sp>
      <p:pic>
        <p:nvPicPr>
          <p:cNvPr id="4" name="Рисунок 3"/>
          <p:cNvPicPr/>
          <p:nvPr/>
        </p:nvPicPr>
        <p:blipFill>
          <a:blip r:embed="rId2" cstate="print"/>
          <a:srcRect/>
          <a:stretch>
            <a:fillRect/>
          </a:stretch>
        </p:blipFill>
        <p:spPr bwMode="auto">
          <a:xfrm>
            <a:off x="390269" y="2386220"/>
            <a:ext cx="4460091" cy="3156741"/>
          </a:xfrm>
          <a:prstGeom prst="rect">
            <a:avLst/>
          </a:prstGeom>
          <a:noFill/>
          <a:ln w="9525">
            <a:noFill/>
            <a:miter lim="800000"/>
            <a:headEnd/>
            <a:tailEnd/>
          </a:ln>
        </p:spPr>
      </p:pic>
      <p:sp>
        <p:nvSpPr>
          <p:cNvPr id="6" name="Заголовок 2"/>
          <p:cNvSpPr>
            <a:spLocks noGrp="1"/>
          </p:cNvSpPr>
          <p:nvPr>
            <p:ph type="title"/>
          </p:nvPr>
        </p:nvSpPr>
        <p:spPr>
          <a:xfrm>
            <a:off x="1898847" y="70453"/>
            <a:ext cx="8229600" cy="1185703"/>
          </a:xfrm>
        </p:spPr>
        <p:style>
          <a:lnRef idx="1">
            <a:schemeClr val="accent2"/>
          </a:lnRef>
          <a:fillRef idx="3">
            <a:schemeClr val="accent2"/>
          </a:fillRef>
          <a:effectRef idx="2">
            <a:schemeClr val="accent2"/>
          </a:effectRef>
          <a:fontRef idx="minor">
            <a:schemeClr val="lt1"/>
          </a:fontRef>
        </p:style>
        <p:txBody>
          <a:bodyPr>
            <a:normAutofit fontScale="90000"/>
          </a:bodyPr>
          <a:lstStyle/>
          <a:p>
            <a:pPr algn="ctr"/>
            <a:r>
              <a:rPr lang="en" b="1" dirty="0">
                <a:solidFill>
                  <a:schemeClr val="tx1"/>
                </a:solidFill>
              </a:rPr>
              <a:t>OVERVIEW OF MAIN HOMEOPATHIC DRUGS IV</a:t>
            </a:r>
            <a:endParaRPr lang="ru-RU" b="1" dirty="0">
              <a:solidFill>
                <a:schemeClr val="tx1"/>
              </a:solidFill>
            </a:endParaRPr>
          </a:p>
        </p:txBody>
      </p:sp>
      <p:sp>
        <p:nvSpPr>
          <p:cNvPr id="8" name="Прямоугольник 7"/>
          <p:cNvSpPr/>
          <p:nvPr/>
        </p:nvSpPr>
        <p:spPr>
          <a:xfrm>
            <a:off x="3894759" y="1338339"/>
            <a:ext cx="3888372"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 b="1" dirty="0"/>
              <a:t>MEANS OF ANIMAL ORIGIN</a:t>
            </a:r>
          </a:p>
        </p:txBody>
      </p:sp>
      <p:pic>
        <p:nvPicPr>
          <p:cNvPr id="9" name="Рисунок 8"/>
          <p:cNvPicPr/>
          <p:nvPr/>
        </p:nvPicPr>
        <p:blipFill>
          <a:blip r:embed="rId3" cstate="print"/>
          <a:srcRect/>
          <a:stretch>
            <a:fillRect/>
          </a:stretch>
        </p:blipFill>
        <p:spPr bwMode="auto">
          <a:xfrm>
            <a:off x="5231877" y="2386220"/>
            <a:ext cx="2810839" cy="3337089"/>
          </a:xfrm>
          <a:prstGeom prst="rect">
            <a:avLst/>
          </a:prstGeom>
          <a:noFill/>
          <a:ln w="9525">
            <a:noFill/>
            <a:miter lim="800000"/>
            <a:headEnd/>
            <a:tailEnd/>
          </a:ln>
        </p:spPr>
      </p:pic>
      <p:pic>
        <p:nvPicPr>
          <p:cNvPr id="10" name="Рисунок 9"/>
          <p:cNvPicPr/>
          <p:nvPr/>
        </p:nvPicPr>
        <p:blipFill>
          <a:blip r:embed="rId4" cstate="print"/>
          <a:srcRect/>
          <a:stretch>
            <a:fillRect/>
          </a:stretch>
        </p:blipFill>
        <p:spPr bwMode="auto">
          <a:xfrm>
            <a:off x="7825900" y="2386220"/>
            <a:ext cx="3241785" cy="2953208"/>
          </a:xfrm>
          <a:prstGeom prst="rect">
            <a:avLst/>
          </a:prstGeom>
          <a:noFill/>
          <a:ln w="9525">
            <a:noFill/>
            <a:miter lim="800000"/>
            <a:headEnd/>
            <a:tailEnd/>
          </a:ln>
        </p:spPr>
      </p:pic>
      <p:sp>
        <p:nvSpPr>
          <p:cNvPr id="11" name="Прямоугольник 10"/>
          <p:cNvSpPr/>
          <p:nvPr/>
        </p:nvSpPr>
        <p:spPr>
          <a:xfrm>
            <a:off x="6811767" y="1934705"/>
            <a:ext cx="3713132" cy="400110"/>
          </a:xfrm>
          <a:prstGeom prst="rect">
            <a:avLst/>
          </a:prstGeom>
        </p:spPr>
        <p:txBody>
          <a:bodyPr wrap="none">
            <a:spAutoFit/>
          </a:bodyPr>
          <a:lstStyle/>
          <a:p>
            <a:r>
              <a:rPr lang="en" sz="2000" b="1" dirty="0" err="1"/>
              <a:t>Lachesi </a:t>
            </a:r>
            <a:r>
              <a:rPr lang="en" sz="2000" b="1" dirty="0"/>
              <a:t>( </a:t>
            </a:r>
            <a:r>
              <a:rPr lang="en" sz="2000" b="1" i="1" dirty="0"/>
              <a:t>Lachesi </a:t>
            </a:r>
            <a:r>
              <a:rPr lang="en" sz="2000" b="1" dirty="0"/>
              <a:t>s ) - </a:t>
            </a:r>
            <a:r>
              <a:rPr lang="en" sz="2000" b="1" dirty="0" err="1"/>
              <a:t>Poison</a:t>
            </a:r>
            <a:r>
              <a:rPr lang="en" sz="2000" b="1" dirty="0"/>
              <a:t> </a:t>
            </a:r>
            <a:r>
              <a:rPr lang="en" sz="2000" b="1" dirty="0" err="1"/>
              <a:t>snakes </a:t>
            </a:r>
            <a:r>
              <a:rPr lang="en" sz="2000" b="1" dirty="0"/>
              <a:t>.</a:t>
            </a:r>
            <a:endParaRPr lang="ru-RU" sz="2000" dirty="0"/>
          </a:p>
        </p:txBody>
      </p:sp>
    </p:spTree>
    <p:extLst>
      <p:ext uri="{BB962C8B-B14F-4D97-AF65-F5344CB8AC3E}">
        <p14:creationId xmlns:p14="http://schemas.microsoft.com/office/powerpoint/2010/main" val="226761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2"/>
          <p:cNvSpPr>
            <a:spLocks noGrp="1"/>
          </p:cNvSpPr>
          <p:nvPr>
            <p:ph type="title"/>
          </p:nvPr>
        </p:nvSpPr>
        <p:spPr>
          <a:xfrm>
            <a:off x="1898847" y="70453"/>
            <a:ext cx="8229600" cy="1185703"/>
          </a:xfrm>
        </p:spPr>
        <p:style>
          <a:lnRef idx="1">
            <a:schemeClr val="accent2"/>
          </a:lnRef>
          <a:fillRef idx="3">
            <a:schemeClr val="accent2"/>
          </a:fillRef>
          <a:effectRef idx="2">
            <a:schemeClr val="accent2"/>
          </a:effectRef>
          <a:fontRef idx="minor">
            <a:schemeClr val="lt1"/>
          </a:fontRef>
        </p:style>
        <p:txBody>
          <a:bodyPr>
            <a:normAutofit fontScale="90000"/>
          </a:bodyPr>
          <a:lstStyle/>
          <a:p>
            <a:pPr algn="ctr"/>
            <a:r>
              <a:rPr lang="en" b="1" dirty="0">
                <a:solidFill>
                  <a:schemeClr val="tx1"/>
                </a:solidFill>
              </a:rPr>
              <a:t>OVERVIEW OF MAIN HOMEOPATHIC DRUGS IV</a:t>
            </a:r>
            <a:endParaRPr lang="ru-RU" b="1" dirty="0">
              <a:solidFill>
                <a:schemeClr val="tx1"/>
              </a:solidFill>
            </a:endParaRPr>
          </a:p>
        </p:txBody>
      </p:sp>
      <p:sp>
        <p:nvSpPr>
          <p:cNvPr id="8" name="Прямоугольник 7"/>
          <p:cNvSpPr/>
          <p:nvPr/>
        </p:nvSpPr>
        <p:spPr>
          <a:xfrm>
            <a:off x="3894759" y="1338339"/>
            <a:ext cx="3888372"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 b="1" dirty="0"/>
              <a:t>MEANS OF ANIMAL ORIGIN</a:t>
            </a:r>
            <a:endParaRPr lang="ru-RU" b="1" dirty="0"/>
          </a:p>
        </p:txBody>
      </p:sp>
      <p:pic>
        <p:nvPicPr>
          <p:cNvPr id="12" name="Рисунок 11"/>
          <p:cNvPicPr/>
          <p:nvPr/>
        </p:nvPicPr>
        <p:blipFill>
          <a:blip r:embed="rId2" cstate="print"/>
          <a:srcRect/>
          <a:stretch>
            <a:fillRect/>
          </a:stretch>
        </p:blipFill>
        <p:spPr bwMode="auto">
          <a:xfrm>
            <a:off x="569381" y="2386220"/>
            <a:ext cx="4271554" cy="3529642"/>
          </a:xfrm>
          <a:prstGeom prst="rect">
            <a:avLst/>
          </a:prstGeom>
          <a:noFill/>
          <a:ln w="9525">
            <a:noFill/>
            <a:miter lim="800000"/>
            <a:headEnd/>
            <a:tailEnd/>
          </a:ln>
        </p:spPr>
      </p:pic>
      <p:sp>
        <p:nvSpPr>
          <p:cNvPr id="13" name="Прямоугольник 12"/>
          <p:cNvSpPr/>
          <p:nvPr/>
        </p:nvSpPr>
        <p:spPr>
          <a:xfrm>
            <a:off x="569381" y="1921137"/>
            <a:ext cx="3987054" cy="369332"/>
          </a:xfrm>
          <a:prstGeom prst="rect">
            <a:avLst/>
          </a:prstGeom>
        </p:spPr>
        <p:txBody>
          <a:bodyPr wrap="none">
            <a:spAutoFit/>
          </a:bodyPr>
          <a:lstStyle/>
          <a:p>
            <a:r>
              <a:rPr lang="en" b="1" dirty="0" err="1"/>
              <a:t>Naya</a:t>
            </a:r>
            <a:r>
              <a:rPr lang="en" b="1" dirty="0"/>
              <a:t> </a:t>
            </a:r>
            <a:r>
              <a:rPr lang="en" b="1" i="1" dirty="0"/>
              <a:t>( </a:t>
            </a:r>
            <a:r>
              <a:rPr lang="en" b="1" i="1" dirty="0" err="1"/>
              <a:t>Naja</a:t>
            </a:r>
            <a:r>
              <a:rPr lang="en" b="1" i="1" dirty="0"/>
              <a:t> </a:t>
            </a:r>
            <a:r>
              <a:rPr lang="en" b="1" i="1" dirty="0" err="1"/>
              <a:t>tripudans </a:t>
            </a:r>
            <a:r>
              <a:rPr lang="en" b="1" i="1" dirty="0"/>
              <a:t>) </a:t>
            </a:r>
            <a:r>
              <a:rPr lang="en" b="1" dirty="0"/>
              <a:t>- Cobra venom.</a:t>
            </a:r>
            <a:r>
              <a:rPr lang="en" dirty="0"/>
              <a:t> </a:t>
            </a:r>
            <a:endParaRPr lang="ru-RU" dirty="0"/>
          </a:p>
        </p:txBody>
      </p:sp>
      <p:pic>
        <p:nvPicPr>
          <p:cNvPr id="14" name="Рисунок 13" descr="http://digital-photography-school.com/wp-content/uploads/2009/03/sepia-image-1.jpg"/>
          <p:cNvPicPr/>
          <p:nvPr/>
        </p:nvPicPr>
        <p:blipFill>
          <a:blip r:embed="rId3" cstate="print"/>
          <a:srcRect/>
          <a:stretch>
            <a:fillRect/>
          </a:stretch>
        </p:blipFill>
        <p:spPr bwMode="auto">
          <a:xfrm>
            <a:off x="6499399" y="2503935"/>
            <a:ext cx="4457620" cy="3121743"/>
          </a:xfrm>
          <a:prstGeom prst="rect">
            <a:avLst/>
          </a:prstGeom>
          <a:noFill/>
          <a:ln w="9525">
            <a:noFill/>
            <a:miter lim="800000"/>
            <a:headEnd/>
            <a:tailEnd/>
          </a:ln>
        </p:spPr>
      </p:pic>
      <p:sp>
        <p:nvSpPr>
          <p:cNvPr id="15" name="Прямоугольник 14"/>
          <p:cNvSpPr/>
          <p:nvPr/>
        </p:nvSpPr>
        <p:spPr>
          <a:xfrm>
            <a:off x="6272526" y="1921137"/>
            <a:ext cx="5086773" cy="369332"/>
          </a:xfrm>
          <a:prstGeom prst="rect">
            <a:avLst/>
          </a:prstGeom>
        </p:spPr>
        <p:txBody>
          <a:bodyPr wrap="square">
            <a:spAutoFit/>
          </a:bodyPr>
          <a:lstStyle/>
          <a:p>
            <a:r>
              <a:rPr lang="en" b="1" dirty="0"/>
              <a:t>Sepia</a:t>
            </a:r>
            <a:r>
              <a:rPr lang="en" dirty="0"/>
              <a:t> </a:t>
            </a:r>
            <a:r>
              <a:rPr lang="en" b="1" dirty="0"/>
              <a:t>( </a:t>
            </a:r>
            <a:r>
              <a:rPr lang="en" b="1" i="1" dirty="0"/>
              <a:t>Sepia </a:t>
            </a:r>
            <a:r>
              <a:rPr lang="en" b="1" dirty="0"/>
              <a:t>) -</a:t>
            </a:r>
            <a:r>
              <a:rPr lang="en" dirty="0"/>
              <a:t> </a:t>
            </a:r>
            <a:r>
              <a:rPr lang="en" b="1" dirty="0" err="1"/>
              <a:t>Sepia</a:t>
            </a:r>
            <a:r>
              <a:rPr lang="en" b="1" dirty="0"/>
              <a:t> or </a:t>
            </a:r>
            <a:r>
              <a:rPr lang="en" b="1" dirty="0" err="1"/>
              <a:t>ink</a:t>
            </a:r>
            <a:r>
              <a:rPr lang="en" b="1" dirty="0"/>
              <a:t> </a:t>
            </a:r>
            <a:r>
              <a:rPr lang="en" b="1" dirty="0" err="1"/>
              <a:t>cuttlefish</a:t>
            </a:r>
            <a:endParaRPr lang="ru-RU" dirty="0"/>
          </a:p>
        </p:txBody>
      </p:sp>
    </p:spTree>
    <p:extLst>
      <p:ext uri="{BB962C8B-B14F-4D97-AF65-F5344CB8AC3E}">
        <p14:creationId xmlns:p14="http://schemas.microsoft.com/office/powerpoint/2010/main" val="2508995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ALUMINA"/>
          <p:cNvPicPr/>
          <p:nvPr/>
        </p:nvPicPr>
        <p:blipFill>
          <a:blip r:embed="rId2" cstate="print"/>
          <a:srcRect/>
          <a:stretch>
            <a:fillRect/>
          </a:stretch>
        </p:blipFill>
        <p:spPr bwMode="auto">
          <a:xfrm>
            <a:off x="164101" y="2586405"/>
            <a:ext cx="3587767" cy="2606823"/>
          </a:xfrm>
          <a:prstGeom prst="rect">
            <a:avLst/>
          </a:prstGeom>
          <a:noFill/>
          <a:ln w="9525">
            <a:noFill/>
            <a:miter lim="800000"/>
            <a:headEnd/>
            <a:tailEnd/>
          </a:ln>
        </p:spPr>
      </p:pic>
      <p:sp>
        <p:nvSpPr>
          <p:cNvPr id="5" name="Прямоугольник 4"/>
          <p:cNvSpPr/>
          <p:nvPr/>
        </p:nvSpPr>
        <p:spPr>
          <a:xfrm>
            <a:off x="188651" y="1785192"/>
            <a:ext cx="3563217" cy="707886"/>
          </a:xfrm>
          <a:prstGeom prst="rect">
            <a:avLst/>
          </a:prstGeom>
        </p:spPr>
        <p:txBody>
          <a:bodyPr wrap="square">
            <a:spAutoFit/>
          </a:bodyPr>
          <a:lstStyle/>
          <a:p>
            <a:r>
              <a:rPr lang="en" sz="2000" b="1" dirty="0" err="1"/>
              <a:t>Alumina</a:t>
            </a:r>
            <a:r>
              <a:rPr lang="en" sz="2000" b="1" dirty="0"/>
              <a:t> ( </a:t>
            </a:r>
            <a:r>
              <a:rPr lang="en" sz="2000" b="1" i="1" dirty="0" err="1"/>
              <a:t>Alumina </a:t>
            </a:r>
            <a:r>
              <a:rPr lang="en" sz="2000" b="1" dirty="0"/>
              <a:t>) -</a:t>
            </a:r>
            <a:r>
              <a:rPr lang="en" sz="2000" dirty="0"/>
              <a:t> </a:t>
            </a:r>
            <a:endParaRPr lang="uk-UA" sz="2000" dirty="0"/>
          </a:p>
          <a:p>
            <a:r>
              <a:rPr lang="en" sz="2000" b="1" dirty="0"/>
              <a:t>Alumina</a:t>
            </a:r>
            <a:r>
              <a:rPr lang="en" sz="2000" dirty="0"/>
              <a:t> - alumina . </a:t>
            </a:r>
            <a:endParaRPr lang="ru-RU" sz="2000" dirty="0"/>
          </a:p>
        </p:txBody>
      </p:sp>
      <p:sp>
        <p:nvSpPr>
          <p:cNvPr id="6" name="Заголовок 2"/>
          <p:cNvSpPr txBox="1">
            <a:spLocks/>
          </p:cNvSpPr>
          <p:nvPr/>
        </p:nvSpPr>
        <p:spPr>
          <a:xfrm>
            <a:off x="1898847" y="70453"/>
            <a:ext cx="8229600" cy="1185703"/>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90000" lnSpcReduction="1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b="1">
                <a:solidFill>
                  <a:schemeClr val="tx1"/>
                </a:solidFill>
              </a:rPr>
              <a:t>OVERVIEW OF MAIN HOMEOPATHIC DRUGS IV</a:t>
            </a:r>
            <a:endParaRPr lang="ru-RU" b="1" dirty="0">
              <a:solidFill>
                <a:schemeClr val="tx1"/>
              </a:solidFill>
            </a:endParaRPr>
          </a:p>
        </p:txBody>
      </p:sp>
      <p:sp>
        <p:nvSpPr>
          <p:cNvPr id="7" name="Прямоугольник 6"/>
          <p:cNvSpPr/>
          <p:nvPr/>
        </p:nvSpPr>
        <p:spPr>
          <a:xfrm>
            <a:off x="3894759" y="1338339"/>
            <a:ext cx="4133119"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 b="1" dirty="0"/>
              <a:t>MEANS OF MINERAL ORIGIN</a:t>
            </a:r>
          </a:p>
        </p:txBody>
      </p:sp>
      <p:pic>
        <p:nvPicPr>
          <p:cNvPr id="9" name="Рисунок 8" descr="http://upload.wikimedia.org/wikipedia/commons/5/5c/Antimony-4.jpg"/>
          <p:cNvPicPr/>
          <p:nvPr/>
        </p:nvPicPr>
        <p:blipFill>
          <a:blip r:embed="rId3" cstate="print"/>
          <a:srcRect/>
          <a:stretch>
            <a:fillRect/>
          </a:stretch>
        </p:blipFill>
        <p:spPr bwMode="auto">
          <a:xfrm>
            <a:off x="4084276" y="2586405"/>
            <a:ext cx="3790807" cy="2606823"/>
          </a:xfrm>
          <a:prstGeom prst="rect">
            <a:avLst/>
          </a:prstGeom>
          <a:noFill/>
          <a:ln w="9525">
            <a:noFill/>
            <a:miter lim="800000"/>
            <a:headEnd/>
            <a:tailEnd/>
          </a:ln>
        </p:spPr>
      </p:pic>
      <p:sp>
        <p:nvSpPr>
          <p:cNvPr id="10" name="Прямоугольник 9"/>
          <p:cNvSpPr/>
          <p:nvPr/>
        </p:nvSpPr>
        <p:spPr>
          <a:xfrm>
            <a:off x="3894759" y="1788222"/>
            <a:ext cx="4572000" cy="707886"/>
          </a:xfrm>
          <a:prstGeom prst="rect">
            <a:avLst/>
          </a:prstGeom>
        </p:spPr>
        <p:txBody>
          <a:bodyPr>
            <a:spAutoFit/>
          </a:bodyPr>
          <a:lstStyle/>
          <a:p>
            <a:r>
              <a:rPr lang="en" sz="2000" b="1" dirty="0" err="1"/>
              <a:t>Antimony</a:t>
            </a:r>
            <a:r>
              <a:rPr lang="en" sz="2000" b="1" dirty="0"/>
              <a:t> </a:t>
            </a:r>
            <a:r>
              <a:rPr lang="en" sz="2000" b="1" dirty="0" err="1"/>
              <a:t>tartaricum</a:t>
            </a:r>
            <a:r>
              <a:rPr lang="en" sz="2000" b="1" dirty="0"/>
              <a:t> </a:t>
            </a:r>
            <a:r>
              <a:rPr lang="en" sz="2000" b="1" i="1" dirty="0"/>
              <a:t>( </a:t>
            </a:r>
            <a:r>
              <a:rPr lang="en" sz="2000" b="1" i="1" dirty="0" err="1"/>
              <a:t>Antim </a:t>
            </a:r>
            <a:r>
              <a:rPr lang="en" sz="2000" b="1" i="1" dirty="0"/>
              <a:t>onium </a:t>
            </a:r>
            <a:r>
              <a:rPr lang="en" sz="2000" b="1" i="1" dirty="0" err="1"/>
              <a:t>tartaricum </a:t>
            </a:r>
            <a:r>
              <a:rPr lang="en" sz="2000" b="1" i="1" dirty="0"/>
              <a:t>) -</a:t>
            </a:r>
            <a:r>
              <a:rPr lang="en" sz="2000" b="1" dirty="0"/>
              <a:t> </a:t>
            </a:r>
            <a:r>
              <a:rPr lang="en" sz="2000" b="1" dirty="0" err="1"/>
              <a:t>Vomiting</a:t>
            </a:r>
            <a:r>
              <a:rPr lang="en" sz="2000" b="1" dirty="0"/>
              <a:t> </a:t>
            </a:r>
            <a:r>
              <a:rPr lang="en" sz="2000" b="1" dirty="0" err="1"/>
              <a:t>stone </a:t>
            </a:r>
            <a:r>
              <a:rPr lang="en" sz="2000" dirty="0"/>
              <a:t>.</a:t>
            </a:r>
          </a:p>
        </p:txBody>
      </p:sp>
      <p:sp>
        <p:nvSpPr>
          <p:cNvPr id="11" name="Прямоугольник 10"/>
          <p:cNvSpPr/>
          <p:nvPr/>
        </p:nvSpPr>
        <p:spPr>
          <a:xfrm>
            <a:off x="8134351" y="1785192"/>
            <a:ext cx="3988192" cy="707886"/>
          </a:xfrm>
          <a:prstGeom prst="rect">
            <a:avLst/>
          </a:prstGeom>
        </p:spPr>
        <p:txBody>
          <a:bodyPr wrap="square">
            <a:spAutoFit/>
          </a:bodyPr>
          <a:lstStyle/>
          <a:p>
            <a:r>
              <a:rPr lang="en" sz="2000" b="1" dirty="0" err="1"/>
              <a:t>Argentum</a:t>
            </a:r>
            <a:r>
              <a:rPr lang="en" sz="2000" b="1" dirty="0"/>
              <a:t> </a:t>
            </a:r>
            <a:r>
              <a:rPr lang="en" sz="2000" b="1" dirty="0" err="1"/>
              <a:t>nitricum</a:t>
            </a:r>
            <a:r>
              <a:rPr lang="en" sz="2000" b="1" dirty="0"/>
              <a:t> ( </a:t>
            </a:r>
            <a:r>
              <a:rPr lang="en" sz="2000" b="1" i="1" dirty="0" err="1"/>
              <a:t>Argentum</a:t>
            </a:r>
            <a:r>
              <a:rPr lang="en" sz="2000" b="1" i="1" dirty="0"/>
              <a:t> </a:t>
            </a:r>
            <a:r>
              <a:rPr lang="en" sz="2000" b="1" i="1" dirty="0" err="1"/>
              <a:t>nitrikum </a:t>
            </a:r>
            <a:r>
              <a:rPr lang="en" sz="2000" b="1" dirty="0"/>
              <a:t>) - </a:t>
            </a:r>
            <a:r>
              <a:rPr lang="en" sz="2000" b="1" dirty="0" err="1"/>
              <a:t>Nitric acid</a:t>
            </a:r>
            <a:r>
              <a:rPr lang="en" sz="2000" b="1" dirty="0"/>
              <a:t> </a:t>
            </a:r>
            <a:r>
              <a:rPr lang="en" sz="2000" b="1" dirty="0" err="1"/>
              <a:t>silver </a:t>
            </a:r>
            <a:r>
              <a:rPr lang="en" sz="2000" b="1" dirty="0"/>
              <a:t>l o </a:t>
            </a:r>
            <a:r>
              <a:rPr lang="en" sz="2000" dirty="0"/>
              <a:t>.</a:t>
            </a:r>
          </a:p>
        </p:txBody>
      </p:sp>
      <p:pic>
        <p:nvPicPr>
          <p:cNvPr id="12" name="Рисунок 11" descr="http://emotravm.ru/wp-content/uploads/2009/03/argentum-nitricum.jpg"/>
          <p:cNvPicPr/>
          <p:nvPr/>
        </p:nvPicPr>
        <p:blipFill>
          <a:blip r:embed="rId4" cstate="print"/>
          <a:srcRect/>
          <a:stretch>
            <a:fillRect/>
          </a:stretch>
        </p:blipFill>
        <p:spPr bwMode="auto">
          <a:xfrm>
            <a:off x="8466759" y="2412277"/>
            <a:ext cx="3263389" cy="2955080"/>
          </a:xfrm>
          <a:prstGeom prst="rect">
            <a:avLst/>
          </a:prstGeom>
          <a:noFill/>
          <a:ln w="9525">
            <a:noFill/>
            <a:miter lim="800000"/>
            <a:headEnd/>
            <a:tailEnd/>
          </a:ln>
        </p:spPr>
      </p:pic>
    </p:spTree>
    <p:extLst>
      <p:ext uri="{BB962C8B-B14F-4D97-AF65-F5344CB8AC3E}">
        <p14:creationId xmlns:p14="http://schemas.microsoft.com/office/powerpoint/2010/main" val="1019522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88652" y="1785192"/>
            <a:ext cx="3303948" cy="1631216"/>
          </a:xfrm>
          <a:prstGeom prst="rect">
            <a:avLst/>
          </a:prstGeom>
        </p:spPr>
        <p:txBody>
          <a:bodyPr wrap="square">
            <a:spAutoFit/>
          </a:bodyPr>
          <a:lstStyle/>
          <a:p>
            <a:pPr algn="just"/>
            <a:r>
              <a:rPr lang="en" sz="2000" b="1" dirty="0" err="1"/>
              <a:t>Aurum</a:t>
            </a:r>
            <a:r>
              <a:rPr lang="en" sz="2000" b="1" dirty="0"/>
              <a:t> </a:t>
            </a:r>
            <a:r>
              <a:rPr lang="en" sz="2000" b="1" i="1" dirty="0"/>
              <a:t>( </a:t>
            </a:r>
            <a:r>
              <a:rPr lang="en" sz="2000" b="1" i="1" dirty="0" err="1"/>
              <a:t>Aurum </a:t>
            </a:r>
            <a:r>
              <a:rPr lang="en" sz="2000" b="1" i="1" dirty="0"/>
              <a:t>)</a:t>
            </a:r>
            <a:r>
              <a:rPr lang="en" sz="2000" b="1" dirty="0"/>
              <a:t> - Gold . </a:t>
            </a:r>
            <a:r>
              <a:rPr lang="en" sz="2000" dirty="0"/>
              <a:t>For</a:t>
            </a:r>
            <a:r>
              <a:rPr lang="en" sz="2000" b="1" dirty="0"/>
              <a:t> </a:t>
            </a:r>
            <a:r>
              <a:rPr lang="en" sz="2000" dirty="0" err="1"/>
              <a:t>homeopathic</a:t>
            </a:r>
            <a:r>
              <a:rPr lang="en" sz="2000" dirty="0"/>
              <a:t> </a:t>
            </a:r>
            <a:r>
              <a:rPr lang="en" sz="2000" dirty="0" err="1"/>
              <a:t>goals</a:t>
            </a:r>
            <a:r>
              <a:rPr lang="en" sz="2000" dirty="0"/>
              <a:t> </a:t>
            </a:r>
            <a:r>
              <a:rPr lang="en" sz="2000" dirty="0" err="1"/>
              <a:t>use</a:t>
            </a:r>
            <a:r>
              <a:rPr lang="en" sz="2000" dirty="0"/>
              <a:t> </a:t>
            </a:r>
            <a:r>
              <a:rPr lang="en" sz="2000" dirty="0" err="1"/>
              <a:t>precipitation</a:t>
            </a:r>
            <a:r>
              <a:rPr lang="en" sz="2000" dirty="0"/>
              <a:t> gold. </a:t>
            </a:r>
            <a:r>
              <a:rPr lang="en" sz="2000" dirty="0" err="1"/>
              <a:t>Very </a:t>
            </a:r>
            <a:r>
              <a:rPr lang="en" sz="2000" dirty="0"/>
              <a:t>fine powder.</a:t>
            </a:r>
            <a:endParaRPr lang="ru-RU" sz="2000" dirty="0"/>
          </a:p>
        </p:txBody>
      </p:sp>
      <p:sp>
        <p:nvSpPr>
          <p:cNvPr id="6" name="Заголовок 2"/>
          <p:cNvSpPr txBox="1">
            <a:spLocks/>
          </p:cNvSpPr>
          <p:nvPr/>
        </p:nvSpPr>
        <p:spPr>
          <a:xfrm>
            <a:off x="1898847" y="70453"/>
            <a:ext cx="8229600" cy="1185703"/>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90000" lnSpcReduction="1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b="1">
                <a:solidFill>
                  <a:schemeClr val="tx1"/>
                </a:solidFill>
              </a:rPr>
              <a:t>OVERVIEW OF MAIN HOMEOPATHIC DRUGS IV</a:t>
            </a:r>
            <a:endParaRPr lang="ru-RU" b="1" dirty="0">
              <a:solidFill>
                <a:schemeClr val="tx1"/>
              </a:solidFill>
            </a:endParaRPr>
          </a:p>
        </p:txBody>
      </p:sp>
      <p:sp>
        <p:nvSpPr>
          <p:cNvPr id="7" name="Прямоугольник 6"/>
          <p:cNvSpPr/>
          <p:nvPr/>
        </p:nvSpPr>
        <p:spPr>
          <a:xfrm>
            <a:off x="3894759" y="1338339"/>
            <a:ext cx="4133119"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 b="1" dirty="0"/>
              <a:t>MEANS OF MINERAL ORIGIN</a:t>
            </a:r>
          </a:p>
        </p:txBody>
      </p:sp>
      <p:sp>
        <p:nvSpPr>
          <p:cNvPr id="10" name="Прямоугольник 9"/>
          <p:cNvSpPr/>
          <p:nvPr/>
        </p:nvSpPr>
        <p:spPr>
          <a:xfrm>
            <a:off x="3918071" y="1785192"/>
            <a:ext cx="4381575" cy="1631216"/>
          </a:xfrm>
          <a:prstGeom prst="rect">
            <a:avLst/>
          </a:prstGeom>
        </p:spPr>
        <p:txBody>
          <a:bodyPr wrap="square">
            <a:spAutoFit/>
          </a:bodyPr>
          <a:lstStyle/>
          <a:p>
            <a:r>
              <a:rPr lang="en" sz="2000" b="1" dirty="0" err="1"/>
              <a:t>Cheetah</a:t>
            </a:r>
            <a:r>
              <a:rPr lang="en" sz="2000" b="1" dirty="0"/>
              <a:t> </a:t>
            </a:r>
            <a:r>
              <a:rPr lang="en" sz="2000" b="1" dirty="0" err="1"/>
              <a:t>sulfur </a:t>
            </a:r>
            <a:r>
              <a:rPr lang="en" sz="2000" b="1" dirty="0"/>
              <a:t>. </a:t>
            </a:r>
            <a:r>
              <a:rPr lang="en" sz="2000" b="1" i="1" dirty="0"/>
              <a:t>( </a:t>
            </a:r>
            <a:r>
              <a:rPr lang="en" sz="2000" b="1" i="1" dirty="0" err="1"/>
              <a:t>Hepar</a:t>
            </a:r>
            <a:r>
              <a:rPr lang="en" sz="2000" b="1" i="1" dirty="0"/>
              <a:t> </a:t>
            </a:r>
            <a:r>
              <a:rPr lang="en" sz="2000" b="1" i="1" dirty="0" err="1"/>
              <a:t>sulfur </a:t>
            </a:r>
            <a:r>
              <a:rPr lang="en" sz="2000" b="1" i="1" dirty="0"/>
              <a:t>)</a:t>
            </a:r>
            <a:r>
              <a:rPr lang="en" sz="2000" b="1" dirty="0"/>
              <a:t> - Sulfur liver</a:t>
            </a:r>
            <a:r>
              <a:rPr lang="en" sz="2000" dirty="0"/>
              <a:t> </a:t>
            </a:r>
            <a:endParaRPr lang="ru-RU" sz="2000" dirty="0"/>
          </a:p>
          <a:p>
            <a:r>
              <a:rPr lang="en" sz="2000" dirty="0" err="1"/>
              <a:t>It</a:t>
            </a:r>
            <a:r>
              <a:rPr lang="en" sz="2000" dirty="0"/>
              <a:t> </a:t>
            </a:r>
            <a:r>
              <a:rPr lang="en" sz="2000" dirty="0" err="1"/>
              <a:t>connection</a:t>
            </a:r>
            <a:r>
              <a:rPr lang="en" sz="2000" dirty="0"/>
              <a:t> </a:t>
            </a:r>
            <a:r>
              <a:rPr lang="en" sz="2000" dirty="0" err="1"/>
              <a:t>sulfur </a:t>
            </a:r>
            <a:r>
              <a:rPr lang="en" sz="2000" dirty="0"/>
              <a:t>with </a:t>
            </a:r>
            <a:r>
              <a:rPr lang="en" sz="2000" dirty="0" err="1"/>
              <a:t>calcium </a:t>
            </a:r>
            <a:r>
              <a:rPr lang="en" sz="2000" dirty="0"/>
              <a:t>in 1768 described </a:t>
            </a:r>
            <a:r>
              <a:rPr lang="en" sz="2000" dirty="0" err="1"/>
              <a:t>by Curton </a:t>
            </a:r>
            <a:r>
              <a:rPr lang="en" sz="2000" dirty="0"/>
              <a:t>. It </a:t>
            </a:r>
            <a:r>
              <a:rPr lang="en" sz="2000" dirty="0" err="1"/>
              <a:t>has no </a:t>
            </a:r>
            <a:r>
              <a:rPr lang="en" sz="2000" dirty="0"/>
              <a:t>natural analogue</a:t>
            </a:r>
          </a:p>
        </p:txBody>
      </p:sp>
      <p:sp>
        <p:nvSpPr>
          <p:cNvPr id="11" name="Прямоугольник 10"/>
          <p:cNvSpPr/>
          <p:nvPr/>
        </p:nvSpPr>
        <p:spPr>
          <a:xfrm>
            <a:off x="8134351" y="1707671"/>
            <a:ext cx="3988192" cy="1631216"/>
          </a:xfrm>
          <a:prstGeom prst="rect">
            <a:avLst/>
          </a:prstGeom>
        </p:spPr>
        <p:txBody>
          <a:bodyPr wrap="square">
            <a:spAutoFit/>
          </a:bodyPr>
          <a:lstStyle/>
          <a:p>
            <a:pPr algn="just"/>
            <a:r>
              <a:rPr lang="en" sz="2000" b="1" dirty="0" err="1"/>
              <a:t>Calcarea</a:t>
            </a:r>
            <a:r>
              <a:rPr lang="en" sz="2000" b="1" dirty="0"/>
              <a:t> </a:t>
            </a:r>
            <a:r>
              <a:rPr lang="en" sz="2000" b="1" dirty="0" err="1"/>
              <a:t>fluorine </a:t>
            </a:r>
            <a:r>
              <a:rPr lang="en" sz="2000" b="1" dirty="0"/>
              <a:t>. </a:t>
            </a:r>
            <a:r>
              <a:rPr lang="en" sz="2000" b="1" i="1" dirty="0"/>
              <a:t>( </a:t>
            </a:r>
            <a:r>
              <a:rPr lang="en" sz="2000" b="1" i="1" dirty="0" err="1"/>
              <a:t>Calcarea</a:t>
            </a:r>
            <a:r>
              <a:rPr lang="en" sz="2000" b="1" i="1" dirty="0"/>
              <a:t> </a:t>
            </a:r>
            <a:r>
              <a:rPr lang="en" sz="2000" b="1" i="1" dirty="0" err="1"/>
              <a:t>fluorica </a:t>
            </a:r>
            <a:r>
              <a:rPr lang="en" sz="2000" b="1" i="1" dirty="0"/>
              <a:t>) </a:t>
            </a:r>
            <a:r>
              <a:rPr lang="en" sz="2000" b="1" dirty="0"/>
              <a:t>- Calcium fluoride</a:t>
            </a:r>
            <a:endParaRPr lang="ru-RU" sz="2000" dirty="0"/>
          </a:p>
          <a:p>
            <a:pPr algn="just"/>
            <a:r>
              <a:rPr lang="en" sz="2000" dirty="0" err="1"/>
              <a:t>Fluoride</a:t>
            </a:r>
            <a:r>
              <a:rPr lang="en" sz="2000" dirty="0"/>
              <a:t> </a:t>
            </a:r>
            <a:r>
              <a:rPr lang="en" sz="2000" dirty="0" err="1"/>
              <a:t>compounds</a:t>
            </a:r>
            <a:r>
              <a:rPr lang="en" sz="2000" dirty="0"/>
              <a:t> </a:t>
            </a:r>
            <a:r>
              <a:rPr lang="en" sz="2000" dirty="0" err="1"/>
              <a:t>calcium </a:t>
            </a:r>
            <a:r>
              <a:rPr lang="en" sz="2000" dirty="0"/>
              <a:t>. The </a:t>
            </a:r>
            <a:r>
              <a:rPr lang="en" sz="2000" dirty="0" err="1"/>
              <a:t>first three</a:t>
            </a:r>
            <a:r>
              <a:rPr lang="en" sz="2000" dirty="0"/>
              <a:t> </a:t>
            </a:r>
            <a:r>
              <a:rPr lang="en" sz="2000" dirty="0" err="1"/>
              <a:t>dilution</a:t>
            </a:r>
            <a:r>
              <a:rPr lang="en" sz="2000" dirty="0"/>
              <a:t> </a:t>
            </a:r>
            <a:r>
              <a:rPr lang="en" sz="2000" dirty="0" err="1"/>
              <a:t>are prepared </a:t>
            </a:r>
            <a:r>
              <a:rPr lang="en" sz="2000" dirty="0"/>
              <a:t>in </a:t>
            </a:r>
            <a:r>
              <a:rPr lang="en" sz="2000" dirty="0" err="1"/>
              <a:t>rubs </a:t>
            </a:r>
            <a:r>
              <a:rPr lang="en" sz="2000" dirty="0"/>
              <a:t>.</a:t>
            </a:r>
          </a:p>
        </p:txBody>
      </p:sp>
      <p:pic>
        <p:nvPicPr>
          <p:cNvPr id="13" name="Рисунок 12" descr="http://www.homeo.su/apteca/foto/zoloto_-_aurum.jpg"/>
          <p:cNvPicPr/>
          <p:nvPr/>
        </p:nvPicPr>
        <p:blipFill>
          <a:blip r:embed="rId2" cstate="print"/>
          <a:srcRect/>
          <a:stretch>
            <a:fillRect/>
          </a:stretch>
        </p:blipFill>
        <p:spPr bwMode="auto">
          <a:xfrm>
            <a:off x="114640" y="3416408"/>
            <a:ext cx="3803432" cy="2660461"/>
          </a:xfrm>
          <a:prstGeom prst="rect">
            <a:avLst/>
          </a:prstGeom>
          <a:noFill/>
          <a:ln w="9525">
            <a:noFill/>
            <a:miter lim="800000"/>
            <a:headEnd/>
            <a:tailEnd/>
          </a:ln>
        </p:spPr>
      </p:pic>
      <p:pic>
        <p:nvPicPr>
          <p:cNvPr id="14" name="Рисунок 13" descr="http://womanadvice.ru/sites/default/files/imagecache/width_250/natalya/sulfur_30.jpg"/>
          <p:cNvPicPr/>
          <p:nvPr/>
        </p:nvPicPr>
        <p:blipFill>
          <a:blip r:embed="rId3" cstate="print"/>
          <a:srcRect/>
          <a:stretch>
            <a:fillRect/>
          </a:stretch>
        </p:blipFill>
        <p:spPr bwMode="auto">
          <a:xfrm>
            <a:off x="4172429" y="3416408"/>
            <a:ext cx="3577778" cy="2583822"/>
          </a:xfrm>
          <a:prstGeom prst="rect">
            <a:avLst/>
          </a:prstGeom>
          <a:noFill/>
          <a:ln w="9525">
            <a:noFill/>
            <a:miter lim="800000"/>
            <a:headEnd/>
            <a:tailEnd/>
          </a:ln>
        </p:spPr>
      </p:pic>
      <p:pic>
        <p:nvPicPr>
          <p:cNvPr id="15" name="Рисунок 14" descr="http://www.homeopatic.ru/data/uploads/homeopat/calcarea_fluorica.jpg"/>
          <p:cNvPicPr/>
          <p:nvPr/>
        </p:nvPicPr>
        <p:blipFill>
          <a:blip r:embed="rId4" cstate="print"/>
          <a:srcRect/>
          <a:stretch>
            <a:fillRect/>
          </a:stretch>
        </p:blipFill>
        <p:spPr bwMode="auto">
          <a:xfrm>
            <a:off x="8554003" y="3416408"/>
            <a:ext cx="2916755" cy="2667537"/>
          </a:xfrm>
          <a:prstGeom prst="rect">
            <a:avLst/>
          </a:prstGeom>
          <a:noFill/>
          <a:ln w="9525">
            <a:noFill/>
            <a:miter lim="800000"/>
            <a:headEnd/>
            <a:tailEnd/>
          </a:ln>
        </p:spPr>
      </p:pic>
    </p:spTree>
    <p:extLst>
      <p:ext uri="{BB962C8B-B14F-4D97-AF65-F5344CB8AC3E}">
        <p14:creationId xmlns:p14="http://schemas.microsoft.com/office/powerpoint/2010/main" val="2006590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Як ставитися до гомеопатії? | CRE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157234" y="407291"/>
            <a:ext cx="10058400" cy="830886"/>
          </a:xfrm>
        </p:spPr>
        <p:style>
          <a:lnRef idx="1">
            <a:schemeClr val="accent2"/>
          </a:lnRef>
          <a:fillRef idx="3">
            <a:schemeClr val="accent2"/>
          </a:fillRef>
          <a:effectRef idx="2">
            <a:schemeClr val="accent2"/>
          </a:effectRef>
          <a:fontRef idx="minor">
            <a:schemeClr val="lt1"/>
          </a:fontRef>
        </p:style>
        <p:txBody>
          <a:bodyPr/>
          <a:lstStyle/>
          <a:p>
            <a:pPr algn="ctr"/>
            <a:r>
              <a:rPr lang="en" b="1" dirty="0">
                <a:solidFill>
                  <a:schemeClr val="tx1"/>
                </a:solidFill>
              </a:rPr>
              <a:t>2. </a:t>
            </a:r>
            <a:r>
              <a:rPr lang="en" b="1" cap="all" dirty="0">
                <a:solidFill>
                  <a:schemeClr val="tx1"/>
                </a:solidFill>
              </a:rPr>
              <a:t>Homeopathic breeding</a:t>
            </a:r>
            <a:endParaRPr lang="uk-UA" b="1" dirty="0">
              <a:solidFill>
                <a:schemeClr val="tx1"/>
              </a:solidFill>
            </a:endParaRPr>
          </a:p>
        </p:txBody>
      </p:sp>
      <p:sp>
        <p:nvSpPr>
          <p:cNvPr id="4" name="Горизонтальный свиток 3"/>
          <p:cNvSpPr/>
          <p:nvPr/>
        </p:nvSpPr>
        <p:spPr>
          <a:xfrm>
            <a:off x="169146" y="1504126"/>
            <a:ext cx="11674511" cy="4129871"/>
          </a:xfrm>
          <a:prstGeom prst="horizontalScroll">
            <a:avLst/>
          </a:prstGeom>
        </p:spPr>
        <p:style>
          <a:lnRef idx="2">
            <a:schemeClr val="accent1"/>
          </a:lnRef>
          <a:fillRef idx="1">
            <a:schemeClr val="lt1"/>
          </a:fillRef>
          <a:effectRef idx="0">
            <a:schemeClr val="accent1"/>
          </a:effectRef>
          <a:fontRef idx="minor">
            <a:schemeClr val="dk1"/>
          </a:fontRef>
        </p:style>
        <p:txBody>
          <a:bodyPr rtlCol="0" anchor="ctr"/>
          <a:lstStyle/>
          <a:p>
            <a:pPr indent="361950" algn="just">
              <a:defRPr/>
            </a:pPr>
            <a:r>
              <a:rPr lang="en" sz="2400" b="1" cap="all" dirty="0">
                <a:solidFill>
                  <a:schemeClr val="tx1"/>
                </a:solidFill>
              </a:rPr>
              <a:t>Homeopathic dilution </a:t>
            </a:r>
            <a:r>
              <a:rPr lang="en" sz="2400" dirty="0">
                <a:solidFill>
                  <a:schemeClr val="tx1"/>
                </a:solidFill>
              </a:rPr>
              <a:t>(Latin: </a:t>
            </a:r>
            <a:r>
              <a:rPr lang="en" sz="2400" i="1" dirty="0">
                <a:solidFill>
                  <a:schemeClr val="tx1"/>
                </a:solidFill>
              </a:rPr>
              <a:t>s </a:t>
            </a:r>
            <a:r>
              <a:rPr lang="en" sz="2400" i="1" dirty="0" err="1">
                <a:solidFill>
                  <a:schemeClr val="tx1"/>
                </a:solidFill>
              </a:rPr>
              <a:t>olutio </a:t>
            </a:r>
            <a:r>
              <a:rPr lang="en" sz="2400" i="1" dirty="0">
                <a:solidFill>
                  <a:schemeClr val="tx1"/>
                </a:solidFill>
              </a:rPr>
              <a:t>( </a:t>
            </a:r>
            <a:r>
              <a:rPr lang="en" sz="2400" i="1" dirty="0" err="1">
                <a:solidFill>
                  <a:schemeClr val="tx1"/>
                </a:solidFill>
              </a:rPr>
              <a:t>dilutio </a:t>
            </a:r>
            <a:r>
              <a:rPr lang="en" sz="2400" i="1" dirty="0">
                <a:solidFill>
                  <a:schemeClr val="tx1"/>
                </a:solidFill>
              </a:rPr>
              <a:t>) </a:t>
            </a:r>
            <a:r>
              <a:rPr lang="en" sz="2400" i="1" dirty="0" err="1">
                <a:solidFill>
                  <a:schemeClr val="tx1"/>
                </a:solidFill>
              </a:rPr>
              <a:t>homeopathica </a:t>
            </a:r>
            <a:r>
              <a:rPr lang="en" sz="2400" cap="all" dirty="0">
                <a:solidFill>
                  <a:schemeClr val="tx1"/>
                </a:solidFill>
              </a:rPr>
              <a:t>) </a:t>
            </a:r>
            <a:r>
              <a:rPr lang="en" sz="2400" dirty="0">
                <a:solidFill>
                  <a:schemeClr val="tx1"/>
                </a:solidFill>
              </a:rPr>
              <a:t>is a liquid or powdered dosage form obtained from the base preparation by potentiation used for the production of homeopathic preparations, creates the appropriate concentration of substances and provides optimal </a:t>
            </a:r>
            <a:r>
              <a:rPr lang="en" sz="2400" dirty="0" err="1">
                <a:solidFill>
                  <a:schemeClr val="tx1"/>
                </a:solidFill>
              </a:rPr>
              <a:t>pharmacotherapeutic </a:t>
            </a:r>
            <a:r>
              <a:rPr lang="en" sz="2400" dirty="0">
                <a:solidFill>
                  <a:schemeClr val="tx1"/>
                </a:solidFill>
              </a:rPr>
              <a:t>effect of drugs selected by similarity. Homeopathic breeding is divided into hundreds, decimal and LM -breeding .</a:t>
            </a:r>
          </a:p>
          <a:p>
            <a:pPr indent="361950" algn="just">
              <a:defRPr/>
            </a:pPr>
            <a:r>
              <a:rPr lang="en" sz="2400" b="1" dirty="0">
                <a:solidFill>
                  <a:schemeClr val="tx1"/>
                </a:solidFill>
              </a:rPr>
              <a:t>DILUTIONS</a:t>
            </a:r>
            <a:r>
              <a:rPr lang="en" sz="2400" dirty="0">
                <a:solidFill>
                  <a:schemeClr val="tx1"/>
                </a:solidFill>
              </a:rPr>
              <a:t> - liquid dosage forms, which are prescribed in drops for resorption in the oral cavity.</a:t>
            </a:r>
            <a:endParaRPr lang="ru-RU" sz="2400" dirty="0">
              <a:solidFill>
                <a:schemeClr val="tx1"/>
              </a:solidFill>
            </a:endParaRPr>
          </a:p>
        </p:txBody>
      </p:sp>
    </p:spTree>
    <p:extLst>
      <p:ext uri="{BB962C8B-B14F-4D97-AF65-F5344CB8AC3E}">
        <p14:creationId xmlns:p14="http://schemas.microsoft.com/office/powerpoint/2010/main" val="439678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Гомеопатія - Лечебно-диагностический центр Мединвест в Запорожь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3562073"/>
          </a:xfrm>
          <a:prstGeom prst="rect">
            <a:avLst/>
          </a:prstGeom>
          <a:noFill/>
          <a:extLst>
            <a:ext uri="{909E8E84-426E-40DD-AFC4-6F175D3DCCD1}">
              <a14:hiddenFill xmlns:a14="http://schemas.microsoft.com/office/drawing/2010/main">
                <a:solidFill>
                  <a:srgbClr val="FFFFFF"/>
                </a:solidFill>
              </a14:hiddenFill>
            </a:ext>
          </a:extLst>
        </p:spPr>
      </p:pic>
      <p:pic>
        <p:nvPicPr>
          <p:cNvPr id="4" name="Объект 3"/>
          <p:cNvPicPr>
            <a:picLocks noGrp="1" noChangeAspect="1"/>
          </p:cNvPicPr>
          <p:nvPr>
            <p:ph idx="1"/>
          </p:nvPr>
        </p:nvPicPr>
        <p:blipFill>
          <a:blip r:embed="rId3"/>
          <a:stretch>
            <a:fillRect/>
          </a:stretch>
        </p:blipFill>
        <p:spPr>
          <a:xfrm>
            <a:off x="2371503" y="1565433"/>
            <a:ext cx="7126107" cy="4800063"/>
          </a:xfrm>
          <a:prstGeom prst="rect">
            <a:avLst/>
          </a:prstGeom>
        </p:spPr>
      </p:pic>
      <p:sp>
        <p:nvSpPr>
          <p:cNvPr id="5" name="Заголовок 1"/>
          <p:cNvSpPr>
            <a:spLocks noGrp="1"/>
          </p:cNvSpPr>
          <p:nvPr>
            <p:ph type="title"/>
          </p:nvPr>
        </p:nvSpPr>
        <p:spPr>
          <a:xfrm>
            <a:off x="633047" y="333054"/>
            <a:ext cx="10763794" cy="1064120"/>
          </a:xfrm>
        </p:spPr>
        <p:style>
          <a:lnRef idx="1">
            <a:schemeClr val="accent2"/>
          </a:lnRef>
          <a:fillRef idx="3">
            <a:schemeClr val="accent2"/>
          </a:fillRef>
          <a:effectRef idx="2">
            <a:schemeClr val="accent2"/>
          </a:effectRef>
          <a:fontRef idx="minor">
            <a:schemeClr val="lt1"/>
          </a:fontRef>
        </p:style>
        <p:txBody>
          <a:bodyPr>
            <a:normAutofit/>
          </a:bodyPr>
          <a:lstStyle/>
          <a:p>
            <a:pPr algn="ctr"/>
            <a:r>
              <a:rPr lang="en" sz="3600" b="1" dirty="0">
                <a:solidFill>
                  <a:schemeClr val="tx1"/>
                </a:solidFill>
              </a:rPr>
              <a:t>3. ALGORITHM OF TECHNOLOGIES OF </a:t>
            </a:r>
            <a:r>
              <a:rPr lang="en" sz="3600" b="1" cap="all" dirty="0">
                <a:solidFill>
                  <a:schemeClr val="tx1"/>
                </a:solidFill>
              </a:rPr>
              <a:t>LIQUID </a:t>
            </a:r>
            <a:r>
              <a:rPr lang="en" sz="3600" b="1" dirty="0">
                <a:solidFill>
                  <a:schemeClr val="tx1"/>
                </a:solidFill>
              </a:rPr>
              <a:t>AQUATIC DILUTIONS </a:t>
            </a:r>
            <a:r>
              <a:rPr lang="en" sz="3600" b="1" cap="all" dirty="0">
                <a:solidFill>
                  <a:schemeClr val="tx1"/>
                </a:solidFill>
              </a:rPr>
              <a:t>( POTENTIALS)</a:t>
            </a:r>
            <a:endParaRPr lang="uk-UA" sz="3600" dirty="0"/>
          </a:p>
        </p:txBody>
      </p:sp>
    </p:spTree>
    <p:extLst>
      <p:ext uri="{BB962C8B-B14F-4D97-AF65-F5344CB8AC3E}">
        <p14:creationId xmlns:p14="http://schemas.microsoft.com/office/powerpoint/2010/main" val="919857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Гомеопатические средства при простуде, насморке, кашле, грипп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5940" y="4473656"/>
            <a:ext cx="2558481" cy="1772085"/>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097280" y="200967"/>
            <a:ext cx="10058400" cy="909832"/>
          </a:xfrm>
        </p:spPr>
        <p:style>
          <a:lnRef idx="1">
            <a:schemeClr val="accent2"/>
          </a:lnRef>
          <a:fillRef idx="3">
            <a:schemeClr val="accent2"/>
          </a:fillRef>
          <a:effectRef idx="2">
            <a:schemeClr val="accent2"/>
          </a:effectRef>
          <a:fontRef idx="minor">
            <a:schemeClr val="lt1"/>
          </a:fontRef>
        </p:style>
        <p:txBody>
          <a:bodyPr>
            <a:normAutofit fontScale="90000"/>
          </a:bodyPr>
          <a:lstStyle/>
          <a:p>
            <a:pPr algn="ctr"/>
            <a:r>
              <a:rPr lang="en" sz="3600" b="1" dirty="0">
                <a:solidFill>
                  <a:schemeClr val="tx1"/>
                </a:solidFill>
              </a:rPr>
              <a:t>4. ALGORITHM OF TECHNOLOGISTS OF </a:t>
            </a:r>
            <a:r>
              <a:rPr lang="en" sz="3600" b="1" cap="all" dirty="0">
                <a:solidFill>
                  <a:schemeClr val="tx1"/>
                </a:solidFill>
              </a:rPr>
              <a:t>LIQUID </a:t>
            </a:r>
            <a:r>
              <a:rPr lang="en" sz="3600" b="1" dirty="0">
                <a:solidFill>
                  <a:schemeClr val="tx1"/>
                </a:solidFill>
              </a:rPr>
              <a:t>ALCOHOLIC DILUTIONS </a:t>
            </a:r>
            <a:r>
              <a:rPr lang="en" sz="3600" b="1" cap="all" dirty="0">
                <a:solidFill>
                  <a:schemeClr val="tx1"/>
                </a:solidFill>
              </a:rPr>
              <a:t>(POTENTIALS)</a:t>
            </a:r>
            <a:endParaRPr lang="uk-UA" sz="3600" dirty="0"/>
          </a:p>
        </p:txBody>
      </p:sp>
      <p:grpSp>
        <p:nvGrpSpPr>
          <p:cNvPr id="4" name="Group 31"/>
          <p:cNvGrpSpPr>
            <a:grpSpLocks/>
          </p:cNvGrpSpPr>
          <p:nvPr/>
        </p:nvGrpSpPr>
        <p:grpSpPr bwMode="auto">
          <a:xfrm>
            <a:off x="2078702" y="1225899"/>
            <a:ext cx="9170820" cy="5064370"/>
            <a:chOff x="1701" y="1854"/>
            <a:chExt cx="12018" cy="7920"/>
          </a:xfrm>
        </p:grpSpPr>
        <p:sp>
          <p:nvSpPr>
            <p:cNvPr id="5" name="Text Box 55"/>
            <p:cNvSpPr txBox="1">
              <a:spLocks noChangeArrowheads="1"/>
            </p:cNvSpPr>
            <p:nvPr/>
          </p:nvSpPr>
          <p:spPr bwMode="auto">
            <a:xfrm>
              <a:off x="5121" y="2394"/>
              <a:ext cx="252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0" tIns="0" rIns="0" bIns="0"/>
            <a:lstStyle/>
            <a:p>
              <a:pPr algn="ctr"/>
              <a:r>
                <a:rPr lang="en" sz="1600">
                  <a:cs typeface="Times New Roman" pitchFamily="18" charset="0"/>
                </a:rPr>
                <a:t>Raw materials</a:t>
              </a:r>
              <a:endParaRPr lang="uk-UA" sz="1600"/>
            </a:p>
          </p:txBody>
        </p:sp>
        <p:sp>
          <p:nvSpPr>
            <p:cNvPr id="6" name="Text Box 54"/>
            <p:cNvSpPr txBox="1">
              <a:spLocks noChangeArrowheads="1"/>
            </p:cNvSpPr>
            <p:nvPr/>
          </p:nvSpPr>
          <p:spPr bwMode="auto">
            <a:xfrm>
              <a:off x="1701" y="3294"/>
              <a:ext cx="4500" cy="9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0" tIns="0" rIns="0" bIns="0"/>
            <a:lstStyle/>
            <a:p>
              <a:pPr algn="ctr"/>
              <a:r>
                <a:rPr lang="en" sz="1600" dirty="0">
                  <a:cs typeface="Times New Roman" pitchFamily="18" charset="0"/>
                </a:rPr>
                <a:t>Matrix tinctures and solutions, liquid dilutions, complex dilutions</a:t>
              </a:r>
              <a:endParaRPr lang="uk-UA" sz="1600" dirty="0"/>
            </a:p>
          </p:txBody>
        </p:sp>
        <p:sp>
          <p:nvSpPr>
            <p:cNvPr id="7" name="Text Box 53"/>
            <p:cNvSpPr txBox="1">
              <a:spLocks noChangeArrowheads="1"/>
            </p:cNvSpPr>
            <p:nvPr/>
          </p:nvSpPr>
          <p:spPr bwMode="auto">
            <a:xfrm>
              <a:off x="1701" y="7614"/>
              <a:ext cx="9720" cy="7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0" tIns="0" rIns="0" bIns="0"/>
            <a:lstStyle/>
            <a:p>
              <a:pPr algn="ctr"/>
              <a:r>
                <a:rPr lang="en" sz="1600" dirty="0">
                  <a:cs typeface="Times New Roman" pitchFamily="18" charset="0"/>
                </a:rPr>
                <a:t>Repeat the operations (weighing, mixing, shaking), using the previous dilutions to obtain the next dilution</a:t>
              </a:r>
              <a:endParaRPr lang="uk-UA" sz="1600" dirty="0"/>
            </a:p>
          </p:txBody>
        </p:sp>
        <p:sp>
          <p:nvSpPr>
            <p:cNvPr id="8" name="Text Box 52"/>
            <p:cNvSpPr txBox="1">
              <a:spLocks noChangeArrowheads="1"/>
            </p:cNvSpPr>
            <p:nvPr/>
          </p:nvSpPr>
          <p:spPr bwMode="auto">
            <a:xfrm>
              <a:off x="1701" y="4554"/>
              <a:ext cx="4500" cy="9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0" tIns="0" rIns="0" bIns="0"/>
            <a:lstStyle/>
            <a:p>
              <a:pPr algn="ctr"/>
              <a:r>
                <a:rPr lang="en" sz="1600">
                  <a:cs typeface="Times New Roman" pitchFamily="18" charset="0"/>
                </a:rPr>
                <a:t>Weighing or measuring</a:t>
              </a:r>
              <a:endParaRPr lang="uk-UA" sz="1600"/>
            </a:p>
            <a:p>
              <a:pPr algn="ctr" eaLnBrk="0" hangingPunct="0"/>
              <a:r>
                <a:rPr lang="en" sz="1600">
                  <a:cs typeface="Times New Roman" pitchFamily="18" charset="0"/>
                </a:rPr>
                <a:t>calibrated dropper 1 part</a:t>
              </a:r>
              <a:endParaRPr lang="uk-UA" sz="1600"/>
            </a:p>
          </p:txBody>
        </p:sp>
        <p:sp>
          <p:nvSpPr>
            <p:cNvPr id="9" name="Freeform 51"/>
            <p:cNvSpPr>
              <a:spLocks/>
            </p:cNvSpPr>
            <p:nvPr/>
          </p:nvSpPr>
          <p:spPr bwMode="auto">
            <a:xfrm>
              <a:off x="6379" y="2754"/>
              <a:ext cx="2" cy="204"/>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ln>
              <a:headEnd/>
              <a:tailEnd type="stealth" w="sm" len="med"/>
            </a:ln>
          </p:spPr>
          <p:style>
            <a:lnRef idx="2">
              <a:schemeClr val="accent2"/>
            </a:lnRef>
            <a:fillRef idx="1">
              <a:schemeClr val="lt1"/>
            </a:fillRef>
            <a:effectRef idx="0">
              <a:schemeClr val="accent2"/>
            </a:effectRef>
            <a:fontRef idx="minor">
              <a:schemeClr val="dk1"/>
            </a:fontRef>
          </p:style>
          <p:txBody>
            <a:bodyPr/>
            <a:lstStyle/>
            <a:p>
              <a:endParaRPr lang="ru-RU" sz="1600"/>
            </a:p>
          </p:txBody>
        </p:sp>
        <p:sp>
          <p:nvSpPr>
            <p:cNvPr id="10" name="Freeform 50"/>
            <p:cNvSpPr>
              <a:spLocks/>
            </p:cNvSpPr>
            <p:nvPr/>
          </p:nvSpPr>
          <p:spPr bwMode="auto">
            <a:xfrm>
              <a:off x="3859" y="29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ln>
              <a:headEnd/>
              <a:tailEnd type="stealth" w="sm" len="med"/>
            </a:ln>
          </p:spPr>
          <p:style>
            <a:lnRef idx="2">
              <a:schemeClr val="accent2"/>
            </a:lnRef>
            <a:fillRef idx="1">
              <a:schemeClr val="lt1"/>
            </a:fillRef>
            <a:effectRef idx="0">
              <a:schemeClr val="accent2"/>
            </a:effectRef>
            <a:fontRef idx="minor">
              <a:schemeClr val="dk1"/>
            </a:fontRef>
          </p:style>
          <p:txBody>
            <a:bodyPr/>
            <a:lstStyle/>
            <a:p>
              <a:endParaRPr lang="ru-RU" sz="1600"/>
            </a:p>
          </p:txBody>
        </p:sp>
        <p:sp>
          <p:nvSpPr>
            <p:cNvPr id="11" name="Text Box 49"/>
            <p:cNvSpPr txBox="1">
              <a:spLocks noChangeArrowheads="1"/>
            </p:cNvSpPr>
            <p:nvPr/>
          </p:nvSpPr>
          <p:spPr bwMode="auto">
            <a:xfrm>
              <a:off x="1701" y="6714"/>
              <a:ext cx="9720" cy="54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0" tIns="0" rIns="0" bIns="0"/>
            <a:lstStyle/>
            <a:p>
              <a:pPr algn="ctr"/>
              <a:r>
                <a:rPr lang="en" sz="1600">
                  <a:cs typeface="Times New Roman" pitchFamily="18" charset="0"/>
                </a:rPr>
                <a:t>Shake from top to bottom (potentiation) 10 times</a:t>
              </a:r>
              <a:endParaRPr lang="uk-UA" sz="1600"/>
            </a:p>
          </p:txBody>
        </p:sp>
        <p:sp>
          <p:nvSpPr>
            <p:cNvPr id="12" name="Text Box 48"/>
            <p:cNvSpPr txBox="1">
              <a:spLocks noChangeArrowheads="1"/>
            </p:cNvSpPr>
            <p:nvPr/>
          </p:nvSpPr>
          <p:spPr bwMode="auto">
            <a:xfrm>
              <a:off x="1701" y="8694"/>
              <a:ext cx="972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0" tIns="0" rIns="0" bIns="0"/>
            <a:lstStyle/>
            <a:p>
              <a:pPr algn="ctr"/>
              <a:r>
                <a:rPr lang="en" sz="1600">
                  <a:cs typeface="Times New Roman" pitchFamily="18" charset="0"/>
                </a:rPr>
                <a:t>Quality control</a:t>
              </a:r>
              <a:endParaRPr lang="uk-UA" sz="1600"/>
            </a:p>
          </p:txBody>
        </p:sp>
        <p:sp>
          <p:nvSpPr>
            <p:cNvPr id="13" name="Text Box 47"/>
            <p:cNvSpPr txBox="1">
              <a:spLocks noChangeArrowheads="1"/>
            </p:cNvSpPr>
            <p:nvPr/>
          </p:nvSpPr>
          <p:spPr bwMode="auto">
            <a:xfrm>
              <a:off x="1701" y="9414"/>
              <a:ext cx="9720"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0" tIns="0" rIns="0" bIns="0"/>
            <a:lstStyle/>
            <a:p>
              <a:pPr algn="ctr"/>
              <a:r>
                <a:rPr lang="en" sz="1600">
                  <a:cs typeface="Times New Roman" pitchFamily="18" charset="0"/>
                </a:rPr>
                <a:t>Packing and decoration before the holiday</a:t>
              </a:r>
              <a:endParaRPr lang="uk-UA" sz="1600"/>
            </a:p>
          </p:txBody>
        </p:sp>
        <p:sp>
          <p:nvSpPr>
            <p:cNvPr id="14" name="Freeform 46"/>
            <p:cNvSpPr>
              <a:spLocks/>
            </p:cNvSpPr>
            <p:nvPr/>
          </p:nvSpPr>
          <p:spPr bwMode="auto">
            <a:xfrm>
              <a:off x="9079" y="29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ln>
              <a:headEnd/>
              <a:tailEnd type="stealth" w="sm" len="med"/>
            </a:ln>
          </p:spPr>
          <p:style>
            <a:lnRef idx="2">
              <a:schemeClr val="accent2"/>
            </a:lnRef>
            <a:fillRef idx="1">
              <a:schemeClr val="lt1"/>
            </a:fillRef>
            <a:effectRef idx="0">
              <a:schemeClr val="accent2"/>
            </a:effectRef>
            <a:fontRef idx="minor">
              <a:schemeClr val="dk1"/>
            </a:fontRef>
          </p:style>
          <p:txBody>
            <a:bodyPr/>
            <a:lstStyle/>
            <a:p>
              <a:endParaRPr lang="ru-RU" sz="1600"/>
            </a:p>
          </p:txBody>
        </p:sp>
        <p:sp>
          <p:nvSpPr>
            <p:cNvPr id="15" name="Rectangle 45"/>
            <p:cNvSpPr>
              <a:spLocks noChangeArrowheads="1"/>
            </p:cNvSpPr>
            <p:nvPr/>
          </p:nvSpPr>
          <p:spPr bwMode="auto">
            <a:xfrm>
              <a:off x="6741" y="3294"/>
              <a:ext cx="4680" cy="9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tIns="0" bIns="0"/>
            <a:lstStyle/>
            <a:p>
              <a:pPr algn="ctr"/>
              <a:r>
                <a:rPr lang="en" sz="1600" dirty="0">
                  <a:cs typeface="Times New Roman" pitchFamily="18" charset="0"/>
                </a:rPr>
                <a:t>Ethyl alcohol</a:t>
              </a:r>
              <a:endParaRPr lang="uk-UA" sz="1600" dirty="0"/>
            </a:p>
            <a:p>
              <a:pPr algn="ctr" eaLnBrk="0" hangingPunct="0"/>
              <a:r>
                <a:rPr lang="en" sz="1600" dirty="0">
                  <a:cs typeface="Times New Roman" pitchFamily="18" charset="0"/>
                </a:rPr>
                <a:t>90%, 60%, 45%</a:t>
              </a:r>
              <a:endParaRPr lang="uk-UA" sz="1600" dirty="0"/>
            </a:p>
          </p:txBody>
        </p:sp>
        <p:sp>
          <p:nvSpPr>
            <p:cNvPr id="16" name="Line 44"/>
            <p:cNvSpPr>
              <a:spLocks noChangeShapeType="1"/>
            </p:cNvSpPr>
            <p:nvPr/>
          </p:nvSpPr>
          <p:spPr bwMode="auto">
            <a:xfrm>
              <a:off x="3861" y="2934"/>
              <a:ext cx="5220" cy="0"/>
            </a:xfrm>
            <a:prstGeom prst="line">
              <a:avLst/>
            </a:prstGeom>
            <a:ln>
              <a:headEnd/>
              <a:tailEnd/>
            </a:ln>
          </p:spPr>
          <p:style>
            <a:lnRef idx="2">
              <a:schemeClr val="accent2"/>
            </a:lnRef>
            <a:fillRef idx="1">
              <a:schemeClr val="lt1"/>
            </a:fillRef>
            <a:effectRef idx="0">
              <a:schemeClr val="accent2"/>
            </a:effectRef>
            <a:fontRef idx="minor">
              <a:schemeClr val="dk1"/>
            </a:fontRef>
          </p:style>
          <p:txBody>
            <a:bodyPr/>
            <a:lstStyle/>
            <a:p>
              <a:endParaRPr lang="ru-RU" sz="1600"/>
            </a:p>
          </p:txBody>
        </p:sp>
        <p:sp>
          <p:nvSpPr>
            <p:cNvPr id="17" name="Line 43"/>
            <p:cNvSpPr>
              <a:spLocks noChangeShapeType="1"/>
            </p:cNvSpPr>
            <p:nvPr/>
          </p:nvSpPr>
          <p:spPr bwMode="auto">
            <a:xfrm>
              <a:off x="3861" y="419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a:lstStyle/>
            <a:p>
              <a:endParaRPr lang="ru-RU" sz="1600"/>
            </a:p>
          </p:txBody>
        </p:sp>
        <p:sp>
          <p:nvSpPr>
            <p:cNvPr id="18" name="Line 42"/>
            <p:cNvSpPr>
              <a:spLocks noChangeShapeType="1"/>
            </p:cNvSpPr>
            <p:nvPr/>
          </p:nvSpPr>
          <p:spPr bwMode="auto">
            <a:xfrm>
              <a:off x="3861" y="545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a:lstStyle/>
            <a:p>
              <a:endParaRPr lang="ru-RU" sz="1600"/>
            </a:p>
          </p:txBody>
        </p:sp>
        <p:sp>
          <p:nvSpPr>
            <p:cNvPr id="19" name="Line 41"/>
            <p:cNvSpPr>
              <a:spLocks noChangeShapeType="1"/>
            </p:cNvSpPr>
            <p:nvPr/>
          </p:nvSpPr>
          <p:spPr bwMode="auto">
            <a:xfrm>
              <a:off x="6561" y="725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a:lstStyle/>
            <a:p>
              <a:endParaRPr lang="ru-RU" sz="1600"/>
            </a:p>
          </p:txBody>
        </p:sp>
        <p:sp>
          <p:nvSpPr>
            <p:cNvPr id="20" name="Line 40"/>
            <p:cNvSpPr>
              <a:spLocks noChangeShapeType="1"/>
            </p:cNvSpPr>
            <p:nvPr/>
          </p:nvSpPr>
          <p:spPr bwMode="auto">
            <a:xfrm>
              <a:off x="6561" y="905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a:lstStyle/>
            <a:p>
              <a:endParaRPr lang="ru-RU" sz="1600"/>
            </a:p>
          </p:txBody>
        </p:sp>
        <p:sp>
          <p:nvSpPr>
            <p:cNvPr id="21" name="Line 39"/>
            <p:cNvSpPr>
              <a:spLocks noChangeShapeType="1"/>
            </p:cNvSpPr>
            <p:nvPr/>
          </p:nvSpPr>
          <p:spPr bwMode="auto">
            <a:xfrm>
              <a:off x="6381" y="2214"/>
              <a:ext cx="0" cy="18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a:lstStyle/>
            <a:p>
              <a:endParaRPr lang="ru-RU" sz="1600"/>
            </a:p>
          </p:txBody>
        </p:sp>
        <p:sp>
          <p:nvSpPr>
            <p:cNvPr id="22" name="Text Box 38"/>
            <p:cNvSpPr txBox="1">
              <a:spLocks noChangeArrowheads="1"/>
            </p:cNvSpPr>
            <p:nvPr/>
          </p:nvSpPr>
          <p:spPr bwMode="auto">
            <a:xfrm>
              <a:off x="5121" y="1854"/>
              <a:ext cx="2554" cy="3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0" tIns="0" rIns="0" bIns="0"/>
            <a:lstStyle/>
            <a:p>
              <a:pPr algn="ctr"/>
              <a:r>
                <a:rPr lang="en" sz="1600" dirty="0">
                  <a:cs typeface="Times New Roman" pitchFamily="18" charset="0"/>
                </a:rPr>
                <a:t>Prescription recipe</a:t>
              </a:r>
              <a:endParaRPr lang="uk-UA" sz="1600" dirty="0"/>
            </a:p>
          </p:txBody>
        </p:sp>
        <p:sp>
          <p:nvSpPr>
            <p:cNvPr id="23" name="Line 37"/>
            <p:cNvSpPr>
              <a:spLocks noChangeShapeType="1"/>
            </p:cNvSpPr>
            <p:nvPr/>
          </p:nvSpPr>
          <p:spPr bwMode="auto">
            <a:xfrm>
              <a:off x="9081" y="419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a:lstStyle/>
            <a:p>
              <a:endParaRPr lang="ru-RU" sz="1600"/>
            </a:p>
          </p:txBody>
        </p:sp>
        <p:sp>
          <p:nvSpPr>
            <p:cNvPr id="24" name="Text Box 36"/>
            <p:cNvSpPr txBox="1">
              <a:spLocks noChangeArrowheads="1"/>
            </p:cNvSpPr>
            <p:nvPr/>
          </p:nvSpPr>
          <p:spPr bwMode="auto">
            <a:xfrm>
              <a:off x="6741" y="4518"/>
              <a:ext cx="6978" cy="936"/>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0" tIns="0" rIns="0" bIns="0"/>
            <a:lstStyle/>
            <a:p>
              <a:pPr algn="ctr"/>
              <a:r>
                <a:rPr lang="en" sz="1600" dirty="0">
                  <a:cs typeface="Times New Roman" pitchFamily="18" charset="0"/>
                </a:rPr>
                <a:t>Weighing or measuring</a:t>
              </a:r>
              <a:endParaRPr lang="uk-UA" sz="1600" dirty="0"/>
            </a:p>
            <a:p>
              <a:pPr algn="ctr" eaLnBrk="0" hangingPunct="0"/>
              <a:r>
                <a:rPr lang="en" sz="1600" dirty="0">
                  <a:cs typeface="Times New Roman" pitchFamily="18" charset="0"/>
                </a:rPr>
                <a:t>calibrated </a:t>
              </a:r>
              <a:r>
                <a:rPr lang="en" sz="1600" dirty="0" err="1">
                  <a:cs typeface="Times New Roman" pitchFamily="18" charset="0"/>
                </a:rPr>
                <a:t>drop e rum </a:t>
              </a:r>
              <a:r>
                <a:rPr lang="en" sz="1600" dirty="0">
                  <a:cs typeface="Times New Roman" pitchFamily="18" charset="0"/>
                </a:rPr>
                <a:t>9 (X1, D1) / 99 ( C1) parts</a:t>
              </a:r>
              <a:endParaRPr lang="uk-UA" sz="1600" dirty="0"/>
            </a:p>
          </p:txBody>
        </p:sp>
        <p:sp>
          <p:nvSpPr>
            <p:cNvPr id="25" name="Line 35"/>
            <p:cNvSpPr>
              <a:spLocks noChangeShapeType="1"/>
            </p:cNvSpPr>
            <p:nvPr/>
          </p:nvSpPr>
          <p:spPr bwMode="auto">
            <a:xfrm>
              <a:off x="9081" y="545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a:lstStyle/>
            <a:p>
              <a:endParaRPr lang="ru-RU" sz="1600"/>
            </a:p>
          </p:txBody>
        </p:sp>
        <p:sp>
          <p:nvSpPr>
            <p:cNvPr id="26" name="Line 34"/>
            <p:cNvSpPr>
              <a:spLocks noChangeShapeType="1"/>
            </p:cNvSpPr>
            <p:nvPr/>
          </p:nvSpPr>
          <p:spPr bwMode="auto">
            <a:xfrm>
              <a:off x="6561" y="833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a:lstStyle/>
            <a:p>
              <a:endParaRPr lang="ru-RU" sz="1600"/>
            </a:p>
          </p:txBody>
        </p:sp>
        <p:sp>
          <p:nvSpPr>
            <p:cNvPr id="27" name="Rectangle 33"/>
            <p:cNvSpPr>
              <a:spLocks noChangeArrowheads="1"/>
            </p:cNvSpPr>
            <p:nvPr/>
          </p:nvSpPr>
          <p:spPr bwMode="auto">
            <a:xfrm>
              <a:off x="1701" y="5814"/>
              <a:ext cx="9720" cy="54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lstStyle/>
            <a:p>
              <a:pPr algn="ctr"/>
              <a:r>
                <a:rPr lang="en" sz="1600">
                  <a:cs typeface="Times New Roman" pitchFamily="18" charset="0"/>
                </a:rPr>
                <a:t>Mix</a:t>
              </a:r>
              <a:endParaRPr lang="uk-UA" sz="1600"/>
            </a:p>
          </p:txBody>
        </p:sp>
        <p:sp>
          <p:nvSpPr>
            <p:cNvPr id="28" name="Line 32"/>
            <p:cNvSpPr>
              <a:spLocks noChangeShapeType="1"/>
            </p:cNvSpPr>
            <p:nvPr/>
          </p:nvSpPr>
          <p:spPr bwMode="auto">
            <a:xfrm>
              <a:off x="6561" y="6354"/>
              <a:ext cx="0" cy="360"/>
            </a:xfrm>
            <a:prstGeom prst="line">
              <a:avLst/>
            </a:prstGeom>
            <a:ln>
              <a:headEnd/>
              <a:tailEnd type="stealth" w="sm" len="med"/>
            </a:ln>
          </p:spPr>
          <p:style>
            <a:lnRef idx="2">
              <a:schemeClr val="accent2"/>
            </a:lnRef>
            <a:fillRef idx="1">
              <a:schemeClr val="lt1"/>
            </a:fillRef>
            <a:effectRef idx="0">
              <a:schemeClr val="accent2"/>
            </a:effectRef>
            <a:fontRef idx="minor">
              <a:schemeClr val="dk1"/>
            </a:fontRef>
          </p:style>
          <p:txBody>
            <a:bodyPr/>
            <a:lstStyle/>
            <a:p>
              <a:endParaRPr lang="ru-RU" sz="1600"/>
            </a:p>
          </p:txBody>
        </p:sp>
      </p:grpSp>
    </p:spTree>
    <p:extLst>
      <p:ext uri="{BB962C8B-B14F-4D97-AF65-F5344CB8AC3E}">
        <p14:creationId xmlns:p14="http://schemas.microsoft.com/office/powerpoint/2010/main" val="2890527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Спонгія гомеопатія: показання до застосування - prostoblog.pp.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Содержимое 2"/>
          <p:cNvSpPr>
            <a:spLocks noGrp="1"/>
          </p:cNvSpPr>
          <p:nvPr>
            <p:ph idx="1"/>
          </p:nvPr>
        </p:nvSpPr>
        <p:spPr>
          <a:xfrm>
            <a:off x="1288199" y="3075615"/>
            <a:ext cx="10058400" cy="3618263"/>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0" indent="361950" algn="just" hangingPunct="0">
              <a:lnSpc>
                <a:spcPct val="120000"/>
              </a:lnSpc>
              <a:spcBef>
                <a:spcPts val="0"/>
              </a:spcBef>
              <a:spcAft>
                <a:spcPts val="0"/>
              </a:spcAft>
              <a:buNone/>
              <a:defRPr/>
            </a:pPr>
            <a:r>
              <a:rPr lang="en" i="1" dirty="0">
                <a:solidFill>
                  <a:schemeClr val="tx1"/>
                </a:solidFill>
              </a:rPr>
              <a:t>Stamp </a:t>
            </a:r>
            <a:r>
              <a:rPr lang="en" i="1" dirty="0" err="1">
                <a:solidFill>
                  <a:schemeClr val="tx1"/>
                </a:solidFill>
              </a:rPr>
              <a:t>of medical and preventive </a:t>
            </a:r>
            <a:r>
              <a:rPr lang="en" i="1" dirty="0">
                <a:solidFill>
                  <a:schemeClr val="tx1"/>
                </a:solidFill>
              </a:rPr>
              <a:t>institution</a:t>
            </a:r>
            <a:endParaRPr lang="ru-RU" dirty="0">
              <a:solidFill>
                <a:schemeClr val="tx1"/>
              </a:solidFill>
            </a:endParaRPr>
          </a:p>
          <a:p>
            <a:pPr marL="0" indent="361950" algn="just" hangingPunct="0">
              <a:lnSpc>
                <a:spcPct val="120000"/>
              </a:lnSpc>
              <a:spcBef>
                <a:spcPts val="0"/>
              </a:spcBef>
              <a:spcAft>
                <a:spcPts val="0"/>
              </a:spcAft>
              <a:buNone/>
              <a:defRPr/>
            </a:pPr>
            <a:r>
              <a:rPr lang="en" i="1" dirty="0">
                <a:solidFill>
                  <a:schemeClr val="tx1"/>
                </a:solidFill>
              </a:rPr>
              <a:t>Date</a:t>
            </a:r>
            <a:endParaRPr lang="ru-RU" dirty="0">
              <a:solidFill>
                <a:schemeClr val="tx1"/>
              </a:solidFill>
            </a:endParaRPr>
          </a:p>
          <a:p>
            <a:pPr marL="0" indent="361950" algn="just" hangingPunct="0">
              <a:lnSpc>
                <a:spcPct val="120000"/>
              </a:lnSpc>
              <a:spcBef>
                <a:spcPts val="0"/>
              </a:spcBef>
              <a:spcAft>
                <a:spcPts val="0"/>
              </a:spcAft>
              <a:buNone/>
              <a:defRPr/>
            </a:pPr>
            <a:r>
              <a:rPr lang="en" i="1" dirty="0" err="1">
                <a:solidFill>
                  <a:schemeClr val="tx1"/>
                </a:solidFill>
              </a:rPr>
              <a:t>Surname </a:t>
            </a:r>
            <a:r>
              <a:rPr lang="en" i="1" dirty="0">
                <a:solidFill>
                  <a:schemeClr val="tx1"/>
                </a:solidFill>
              </a:rPr>
              <a:t>, </a:t>
            </a:r>
            <a:r>
              <a:rPr lang="en" i="1" dirty="0" err="1">
                <a:solidFill>
                  <a:schemeClr val="tx1"/>
                </a:solidFill>
              </a:rPr>
              <a:t>name </a:t>
            </a:r>
            <a:r>
              <a:rPr lang="en" i="1" dirty="0">
                <a:solidFill>
                  <a:schemeClr val="tx1"/>
                </a:solidFill>
              </a:rPr>
              <a:t>and </a:t>
            </a:r>
            <a:r>
              <a:rPr lang="en" i="1" dirty="0" err="1">
                <a:solidFill>
                  <a:schemeClr val="tx1"/>
                </a:solidFill>
              </a:rPr>
              <a:t>patronymic of the </a:t>
            </a:r>
            <a:r>
              <a:rPr lang="en" i="1" dirty="0">
                <a:solidFill>
                  <a:schemeClr val="tx1"/>
                </a:solidFill>
              </a:rPr>
              <a:t>patient, </a:t>
            </a:r>
            <a:r>
              <a:rPr lang="en" i="1" dirty="0" err="1">
                <a:solidFill>
                  <a:schemeClr val="tx1"/>
                </a:solidFill>
              </a:rPr>
              <a:t>age</a:t>
            </a:r>
            <a:endParaRPr lang="ru-RU" i="1" dirty="0">
              <a:solidFill>
                <a:schemeClr val="tx1"/>
              </a:solidFill>
            </a:endParaRPr>
          </a:p>
          <a:p>
            <a:pPr marL="0" indent="361950" algn="just" hangingPunct="0">
              <a:lnSpc>
                <a:spcPct val="120000"/>
              </a:lnSpc>
              <a:spcBef>
                <a:spcPts val="0"/>
              </a:spcBef>
              <a:spcAft>
                <a:spcPts val="0"/>
              </a:spcAft>
              <a:buNone/>
              <a:defRPr/>
            </a:pPr>
            <a:r>
              <a:rPr lang="en" i="1" dirty="0" err="1">
                <a:solidFill>
                  <a:schemeClr val="tx1"/>
                </a:solidFill>
              </a:rPr>
              <a:t>Last name </a:t>
            </a:r>
            <a:r>
              <a:rPr lang="en" i="1" dirty="0">
                <a:solidFill>
                  <a:schemeClr val="tx1"/>
                </a:solidFill>
              </a:rPr>
              <a:t>, </a:t>
            </a:r>
            <a:r>
              <a:rPr lang="en" i="1" dirty="0" err="1">
                <a:solidFill>
                  <a:schemeClr val="tx1"/>
                </a:solidFill>
              </a:rPr>
              <a:t>first name </a:t>
            </a:r>
            <a:r>
              <a:rPr lang="en" i="1" dirty="0">
                <a:solidFill>
                  <a:schemeClr val="tx1"/>
                </a:solidFill>
              </a:rPr>
              <a:t>and </a:t>
            </a:r>
            <a:r>
              <a:rPr lang="en" i="1" dirty="0" err="1">
                <a:solidFill>
                  <a:schemeClr val="tx1"/>
                </a:solidFill>
              </a:rPr>
              <a:t>patronymic</a:t>
            </a:r>
            <a:r>
              <a:rPr lang="en" i="1" dirty="0">
                <a:solidFill>
                  <a:schemeClr val="tx1"/>
                </a:solidFill>
              </a:rPr>
              <a:t> </a:t>
            </a:r>
            <a:r>
              <a:rPr lang="en" i="1" dirty="0" err="1">
                <a:solidFill>
                  <a:schemeClr val="tx1"/>
                </a:solidFill>
              </a:rPr>
              <a:t>doctor</a:t>
            </a:r>
            <a:endParaRPr lang="ru-RU" dirty="0">
              <a:solidFill>
                <a:schemeClr val="tx1"/>
              </a:solidFill>
            </a:endParaRPr>
          </a:p>
          <a:p>
            <a:pPr marL="0" indent="361950" algn="just" hangingPunct="0">
              <a:lnSpc>
                <a:spcPct val="120000"/>
              </a:lnSpc>
              <a:spcBef>
                <a:spcPts val="0"/>
              </a:spcBef>
              <a:spcAft>
                <a:spcPts val="0"/>
              </a:spcAft>
              <a:buNone/>
              <a:defRPr/>
            </a:pPr>
            <a:r>
              <a:rPr lang="en" i="1" dirty="0" err="1">
                <a:solidFill>
                  <a:schemeClr val="tx1"/>
                </a:solidFill>
              </a:rPr>
              <a:t>Rp </a:t>
            </a:r>
            <a:r>
              <a:rPr lang="en" i="1" dirty="0">
                <a:solidFill>
                  <a:schemeClr val="tx1"/>
                </a:solidFill>
              </a:rPr>
              <a:t>.: </a:t>
            </a:r>
            <a:r>
              <a:rPr lang="en" i="1" dirty="0" err="1">
                <a:solidFill>
                  <a:schemeClr val="tx1"/>
                </a:solidFill>
              </a:rPr>
              <a:t>Dilutio</a:t>
            </a:r>
            <a:r>
              <a:rPr lang="en" i="1" dirty="0">
                <a:solidFill>
                  <a:schemeClr val="tx1"/>
                </a:solidFill>
              </a:rPr>
              <a:t> A l </a:t>
            </a:r>
            <a:r>
              <a:rPr lang="en" i="1" dirty="0" err="1">
                <a:solidFill>
                  <a:schemeClr val="tx1"/>
                </a:solidFill>
              </a:rPr>
              <a:t>oe</a:t>
            </a:r>
            <a:r>
              <a:rPr lang="en" i="1" dirty="0">
                <a:solidFill>
                  <a:schemeClr val="tx1"/>
                </a:solidFill>
              </a:rPr>
              <a:t> X 3</a:t>
            </a:r>
            <a:r>
              <a:rPr lang="en" dirty="0">
                <a:solidFill>
                  <a:schemeClr val="tx1"/>
                </a:solidFill>
              </a:rPr>
              <a:t> </a:t>
            </a:r>
            <a:r>
              <a:rPr lang="en" i="1" dirty="0">
                <a:solidFill>
                  <a:schemeClr val="tx1"/>
                </a:solidFill>
              </a:rPr>
              <a:t>- 10.0</a:t>
            </a:r>
            <a:endParaRPr lang="ru-RU" dirty="0">
              <a:solidFill>
                <a:schemeClr val="tx1"/>
              </a:solidFill>
            </a:endParaRPr>
          </a:p>
          <a:p>
            <a:pPr marL="274320" indent="-274320" algn="just" hangingPunct="0">
              <a:lnSpc>
                <a:spcPct val="120000"/>
              </a:lnSpc>
              <a:spcBef>
                <a:spcPts val="0"/>
              </a:spcBef>
              <a:spcAft>
                <a:spcPts val="0"/>
              </a:spcAft>
              <a:buNone/>
              <a:defRPr/>
            </a:pPr>
            <a:r>
              <a:rPr lang="en" i="1" dirty="0">
                <a:solidFill>
                  <a:schemeClr val="tx1"/>
                </a:solidFill>
              </a:rPr>
              <a:t>DS 5-7 </a:t>
            </a:r>
            <a:r>
              <a:rPr lang="en" i="1" dirty="0" err="1">
                <a:solidFill>
                  <a:schemeClr val="tx1"/>
                </a:solidFill>
              </a:rPr>
              <a:t>drops </a:t>
            </a:r>
            <a:r>
              <a:rPr lang="en" i="1" dirty="0">
                <a:solidFill>
                  <a:schemeClr val="tx1"/>
                </a:solidFill>
              </a:rPr>
              <a:t>30 </a:t>
            </a:r>
            <a:r>
              <a:rPr lang="en" i="1" dirty="0" err="1">
                <a:solidFill>
                  <a:schemeClr val="tx1"/>
                </a:solidFill>
              </a:rPr>
              <a:t>minutes </a:t>
            </a:r>
            <a:r>
              <a:rPr lang="en" i="1" dirty="0">
                <a:solidFill>
                  <a:schemeClr val="tx1"/>
                </a:solidFill>
              </a:rPr>
              <a:t>before </a:t>
            </a:r>
            <a:r>
              <a:rPr lang="en" i="1" dirty="0" err="1">
                <a:solidFill>
                  <a:schemeClr val="tx1"/>
                </a:solidFill>
              </a:rPr>
              <a:t>eating</a:t>
            </a:r>
            <a:endParaRPr lang="ru-RU" dirty="0">
              <a:solidFill>
                <a:schemeClr val="tx1"/>
              </a:solidFill>
            </a:endParaRPr>
          </a:p>
          <a:p>
            <a:pPr marL="0" indent="361950" algn="just" hangingPunct="0">
              <a:lnSpc>
                <a:spcPct val="120000"/>
              </a:lnSpc>
              <a:spcBef>
                <a:spcPts val="0"/>
              </a:spcBef>
              <a:spcAft>
                <a:spcPts val="0"/>
              </a:spcAft>
              <a:buNone/>
              <a:defRPr/>
            </a:pPr>
            <a:r>
              <a:rPr lang="en" i="1" dirty="0" err="1">
                <a:solidFill>
                  <a:schemeClr val="tx1"/>
                </a:solidFill>
              </a:rPr>
              <a:t>Signature</a:t>
            </a:r>
            <a:r>
              <a:rPr lang="en" i="1" dirty="0">
                <a:solidFill>
                  <a:schemeClr val="tx1"/>
                </a:solidFill>
              </a:rPr>
              <a:t> </a:t>
            </a:r>
            <a:r>
              <a:rPr lang="en" i="1" dirty="0" err="1">
                <a:solidFill>
                  <a:schemeClr val="tx1"/>
                </a:solidFill>
              </a:rPr>
              <a:t>doctor</a:t>
            </a:r>
            <a:endParaRPr lang="ru-RU" dirty="0">
              <a:solidFill>
                <a:schemeClr val="tx1"/>
              </a:solidFill>
            </a:endParaRPr>
          </a:p>
          <a:p>
            <a:pPr marL="0" indent="361950" algn="just" hangingPunct="0">
              <a:lnSpc>
                <a:spcPct val="120000"/>
              </a:lnSpc>
              <a:spcBef>
                <a:spcPts val="0"/>
              </a:spcBef>
              <a:spcAft>
                <a:spcPts val="0"/>
              </a:spcAft>
              <a:buNone/>
              <a:defRPr/>
            </a:pPr>
            <a:r>
              <a:rPr lang="en" i="1" dirty="0" err="1">
                <a:solidFill>
                  <a:schemeClr val="tx1"/>
                </a:solidFill>
              </a:rPr>
              <a:t>Personal </a:t>
            </a:r>
            <a:r>
              <a:rPr lang="en" i="1" dirty="0">
                <a:solidFill>
                  <a:schemeClr val="tx1"/>
                </a:solidFill>
              </a:rPr>
              <a:t>seal </a:t>
            </a:r>
            <a:r>
              <a:rPr lang="en" i="1" dirty="0" err="1">
                <a:solidFill>
                  <a:schemeClr val="tx1"/>
                </a:solidFill>
              </a:rPr>
              <a:t>of the doctor</a:t>
            </a:r>
            <a:endParaRPr lang="ru-RU" dirty="0">
              <a:solidFill>
                <a:schemeClr val="tx1"/>
              </a:solidFill>
            </a:endParaRPr>
          </a:p>
          <a:p>
            <a:pPr marL="274320" indent="-274320" algn="just" hangingPunct="0">
              <a:lnSpc>
                <a:spcPct val="120000"/>
              </a:lnSpc>
              <a:spcBef>
                <a:spcPts val="0"/>
              </a:spcBef>
              <a:spcAft>
                <a:spcPts val="0"/>
              </a:spcAft>
              <a:buNone/>
              <a:defRPr/>
            </a:pPr>
            <a:r>
              <a:rPr lang="en" b="1" i="1" dirty="0">
                <a:solidFill>
                  <a:schemeClr val="tx1"/>
                </a:solidFill>
              </a:rPr>
              <a:t> </a:t>
            </a:r>
            <a:endParaRPr lang="ru-RU" dirty="0">
              <a:solidFill>
                <a:schemeClr val="tx1"/>
              </a:solidFill>
            </a:endParaRPr>
          </a:p>
          <a:p>
            <a:pPr marL="274320" indent="-274320" algn="just" hangingPunct="0">
              <a:lnSpc>
                <a:spcPct val="120000"/>
              </a:lnSpc>
              <a:spcBef>
                <a:spcPts val="0"/>
              </a:spcBef>
              <a:spcAft>
                <a:spcPts val="0"/>
              </a:spcAft>
              <a:buFont typeface="Wingdings 2"/>
              <a:buChar char=""/>
              <a:defRPr/>
            </a:pPr>
            <a:r>
              <a:rPr lang="en" b="1" i="1" dirty="0">
                <a:solidFill>
                  <a:schemeClr val="tx1"/>
                </a:solidFill>
              </a:rPr>
              <a:t>Characteristics </a:t>
            </a:r>
            <a:r>
              <a:rPr lang="en" b="1" i="1" dirty="0" err="1">
                <a:solidFill>
                  <a:schemeClr val="tx1"/>
                </a:solidFill>
              </a:rPr>
              <a:t>of the drug </a:t>
            </a:r>
            <a:r>
              <a:rPr lang="en" b="1" i="1" dirty="0">
                <a:solidFill>
                  <a:schemeClr val="tx1"/>
                </a:solidFill>
              </a:rPr>
              <a:t>.</a:t>
            </a:r>
            <a:r>
              <a:rPr lang="en" dirty="0">
                <a:solidFill>
                  <a:schemeClr val="tx1"/>
                </a:solidFill>
              </a:rPr>
              <a:t> The drug is homeopathic drops , which include raw materials plant origin of aloe.</a:t>
            </a:r>
          </a:p>
          <a:p>
            <a:pPr marL="274320" indent="-274320">
              <a:lnSpc>
                <a:spcPct val="120000"/>
              </a:lnSpc>
              <a:spcBef>
                <a:spcPts val="0"/>
              </a:spcBef>
              <a:spcAft>
                <a:spcPts val="0"/>
              </a:spcAft>
              <a:buNone/>
              <a:defRPr/>
            </a:pPr>
            <a:endParaRPr lang="ru-RU" dirty="0">
              <a:solidFill>
                <a:schemeClr val="tx1"/>
              </a:solidFill>
            </a:endParaRPr>
          </a:p>
        </p:txBody>
      </p:sp>
      <p:sp>
        <p:nvSpPr>
          <p:cNvPr id="2" name="Заголовок 1"/>
          <p:cNvSpPr>
            <a:spLocks noGrp="1"/>
          </p:cNvSpPr>
          <p:nvPr>
            <p:ph type="title"/>
          </p:nvPr>
        </p:nvSpPr>
        <p:spPr>
          <a:xfrm>
            <a:off x="2450578" y="1654630"/>
            <a:ext cx="7472386" cy="1015703"/>
          </a:xfrm>
          <a:solidFill>
            <a:srgbClr val="FFFF99"/>
          </a:solidFill>
        </p:spPr>
        <p:style>
          <a:lnRef idx="1">
            <a:schemeClr val="accent1"/>
          </a:lnRef>
          <a:fillRef idx="2">
            <a:schemeClr val="accent1"/>
          </a:fillRef>
          <a:effectRef idx="1">
            <a:schemeClr val="accent1"/>
          </a:effectRef>
          <a:fontRef idx="minor">
            <a:schemeClr val="dk1"/>
          </a:fontRef>
        </p:style>
        <p:txBody>
          <a:bodyPr>
            <a:normAutofit/>
          </a:bodyPr>
          <a:lstStyle/>
          <a:p>
            <a:pPr>
              <a:defRPr/>
            </a:pPr>
            <a:r>
              <a:rPr sz="3200" b="1" dirty="0" err="1">
                <a:solidFill>
                  <a:schemeClr val="tx1"/>
                </a:solidFill>
              </a:rPr>
              <a:t>Rp </a:t>
            </a:r>
            <a:r>
              <a:rPr lang="en" sz="3200" b="1" dirty="0">
                <a:solidFill>
                  <a:schemeClr val="tx1"/>
                </a:solidFill>
              </a:rPr>
              <a:t>.: Dilutio A</a:t>
            </a:r>
            <a:r>
              <a:rPr sz="3200" b="1" dirty="0">
                <a:solidFill>
                  <a:schemeClr val="tx1"/>
                </a:solidFill>
              </a:rPr>
              <a:t>l</a:t>
            </a:r>
            <a:r>
              <a:rPr lang="en" sz="3200" b="1" dirty="0">
                <a:solidFill>
                  <a:schemeClr val="tx1"/>
                </a:solidFill>
              </a:rPr>
              <a:t>oe X 3 - 10.0</a:t>
            </a:r>
            <a:r>
              <a:rPr lang="ru-RU" sz="3200" dirty="0">
                <a:solidFill>
                  <a:schemeClr val="tx1"/>
                </a:solidFill>
              </a:rPr>
              <a:t/>
            </a:r>
            <a:br>
              <a:rPr lang="ru-RU" sz="3200" dirty="0">
                <a:solidFill>
                  <a:schemeClr val="tx1"/>
                </a:solidFill>
              </a:rPr>
            </a:br>
            <a:r>
              <a:rPr lang="en" sz="3200" dirty="0">
                <a:solidFill>
                  <a:schemeClr val="tx1"/>
                </a:solidFill>
              </a:rPr>
              <a:t>        </a:t>
            </a:r>
            <a:r>
              <a:rPr sz="3200" b="1" dirty="0">
                <a:solidFill>
                  <a:schemeClr val="tx1"/>
                </a:solidFill>
              </a:rPr>
              <a:t>D. S. </a:t>
            </a:r>
            <a:r>
              <a:rPr lang="en" sz="3200" b="1" dirty="0">
                <a:solidFill>
                  <a:schemeClr val="tx1"/>
                </a:solidFill>
              </a:rPr>
              <a:t>5-7 drops 30 minutes before eating</a:t>
            </a:r>
            <a:endParaRPr lang="ru-RU" sz="3200" dirty="0">
              <a:solidFill>
                <a:schemeClr val="tx1"/>
              </a:solidFill>
            </a:endParaRPr>
          </a:p>
        </p:txBody>
      </p:sp>
      <p:sp>
        <p:nvSpPr>
          <p:cNvPr id="5" name="Заголовок 1"/>
          <p:cNvSpPr txBox="1">
            <a:spLocks/>
          </p:cNvSpPr>
          <p:nvPr/>
        </p:nvSpPr>
        <p:spPr>
          <a:xfrm>
            <a:off x="1066800" y="489630"/>
            <a:ext cx="10058400" cy="675370"/>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75000" lnSpcReduction="2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3600" b="1" dirty="0">
                <a:solidFill>
                  <a:schemeClr val="tx1"/>
                </a:solidFill>
              </a:rPr>
              <a:t>5 . Example 1 </a:t>
            </a:r>
            <a:r>
              <a:rPr lang="en" sz="3600" b="1" dirty="0" err="1">
                <a:solidFill>
                  <a:schemeClr val="tx1"/>
                </a:solidFill>
              </a:rPr>
              <a:t>Rp </a:t>
            </a:r>
            <a:r>
              <a:rPr lang="en" sz="3600" b="1" dirty="0">
                <a:solidFill>
                  <a:schemeClr val="tx1"/>
                </a:solidFill>
              </a:rPr>
              <a:t>.: </a:t>
            </a:r>
            <a:r>
              <a:rPr lang="en" sz="3600" b="1" dirty="0" err="1">
                <a:solidFill>
                  <a:schemeClr val="tx1"/>
                </a:solidFill>
              </a:rPr>
              <a:t>Dilutio</a:t>
            </a:r>
            <a:r>
              <a:rPr lang="en" sz="3600" b="1" dirty="0">
                <a:solidFill>
                  <a:schemeClr val="tx1"/>
                </a:solidFill>
              </a:rPr>
              <a:t> </a:t>
            </a:r>
            <a:r>
              <a:rPr lang="en" sz="3600" b="1" dirty="0" err="1">
                <a:solidFill>
                  <a:schemeClr val="tx1"/>
                </a:solidFill>
              </a:rPr>
              <a:t>Aloe </a:t>
            </a:r>
            <a:r>
              <a:rPr lang="en" sz="3600" b="1" dirty="0">
                <a:solidFill>
                  <a:schemeClr val="tx1"/>
                </a:solidFill>
              </a:rPr>
              <a:t>X3 - 10.0</a:t>
            </a:r>
            <a:r>
              <a:rPr lang="ru-RU" sz="3600" dirty="0">
                <a:solidFill>
                  <a:schemeClr val="tx1"/>
                </a:solidFill>
              </a:rPr>
              <a:t/>
            </a:r>
            <a:br>
              <a:rPr lang="ru-RU" sz="3600" dirty="0">
                <a:solidFill>
                  <a:schemeClr val="tx1"/>
                </a:solidFill>
              </a:rPr>
            </a:br>
            <a:r>
              <a:rPr lang="en" sz="3600" dirty="0">
                <a:solidFill>
                  <a:schemeClr val="tx1"/>
                </a:solidFill>
              </a:rPr>
              <a:t>            </a:t>
            </a:r>
            <a:r>
              <a:rPr lang="en" sz="3600" b="1" dirty="0">
                <a:solidFill>
                  <a:schemeClr val="tx1"/>
                </a:solidFill>
              </a:rPr>
              <a:t>D. _ S. 5-7 </a:t>
            </a:r>
            <a:r>
              <a:rPr lang="en" sz="3600" b="1" dirty="0" err="1">
                <a:solidFill>
                  <a:schemeClr val="tx1"/>
                </a:solidFill>
              </a:rPr>
              <a:t>drops </a:t>
            </a:r>
            <a:r>
              <a:rPr lang="en" sz="3600" b="1" dirty="0">
                <a:solidFill>
                  <a:schemeClr val="tx1"/>
                </a:solidFill>
              </a:rPr>
              <a:t>30 </a:t>
            </a:r>
            <a:r>
              <a:rPr lang="en" sz="3600" b="1" dirty="0" err="1">
                <a:solidFill>
                  <a:schemeClr val="tx1"/>
                </a:solidFill>
              </a:rPr>
              <a:t>minutes </a:t>
            </a:r>
            <a:r>
              <a:rPr lang="en" sz="3600" b="1" dirty="0">
                <a:solidFill>
                  <a:schemeClr val="tx1"/>
                </a:solidFill>
              </a:rPr>
              <a:t>before </a:t>
            </a:r>
            <a:r>
              <a:rPr lang="en" sz="3600" b="1" dirty="0" err="1">
                <a:solidFill>
                  <a:schemeClr val="tx1"/>
                </a:solidFill>
              </a:rPr>
              <a:t>eating</a:t>
            </a:r>
            <a:endParaRPr lang="uk-UA" sz="3600" dirty="0"/>
          </a:p>
        </p:txBody>
      </p:sp>
      <p:pic>
        <p:nvPicPr>
          <p:cNvPr id="2050" name="Picture 2" descr="https://o.remove.bg/downloads/035f8985-e6df-4ba1-a2a9-1b27926a99ab/image-removebg-preview.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3422" y="3696412"/>
            <a:ext cx="3087298" cy="1769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580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42835" y="1768197"/>
            <a:ext cx="11706329" cy="4512024"/>
          </a:xfrm>
        </p:spPr>
        <p:txBody>
          <a:bodyPr>
            <a:noAutofit/>
          </a:bodyPr>
          <a:lstStyle/>
          <a:p>
            <a:pPr marL="1005840" lvl="2" algn="ctr" hangingPunct="0">
              <a:buClr>
                <a:schemeClr val="accent2">
                  <a:shade val="50000"/>
                </a:schemeClr>
              </a:buClr>
              <a:buNone/>
              <a:defRPr/>
            </a:pPr>
            <a:r>
              <a:rPr lang="en" sz="4400" b="1" dirty="0">
                <a:solidFill>
                  <a:schemeClr val="tx1"/>
                </a:solidFill>
              </a:rPr>
              <a:t>PWC </a:t>
            </a:r>
            <a:r>
              <a:rPr lang="en" sz="4400" dirty="0">
                <a:solidFill>
                  <a:schemeClr val="tx1"/>
                </a:solidFill>
              </a:rPr>
              <a:t>( reverse side )</a:t>
            </a:r>
          </a:p>
          <a:p>
            <a:pPr marL="0" lvl="2" indent="361950" algn="just">
              <a:spcBef>
                <a:spcPts val="600"/>
              </a:spcBef>
              <a:buClr>
                <a:schemeClr val="accent2"/>
              </a:buClr>
              <a:buNone/>
              <a:defRPr/>
            </a:pPr>
            <a:r>
              <a:rPr lang="en" sz="4400" dirty="0">
                <a:solidFill>
                  <a:schemeClr val="tx1"/>
                </a:solidFill>
              </a:rPr>
              <a:t>Dilution Aloe X 1: 1.0 g</a:t>
            </a:r>
          </a:p>
          <a:p>
            <a:pPr marL="0" lvl="2" indent="361950" algn="just">
              <a:spcBef>
                <a:spcPts val="600"/>
              </a:spcBef>
              <a:buClr>
                <a:schemeClr val="accent2"/>
              </a:buClr>
              <a:buNone/>
              <a:defRPr/>
            </a:pPr>
            <a:r>
              <a:rPr lang="en" sz="4400" dirty="0">
                <a:solidFill>
                  <a:schemeClr val="tx1"/>
                </a:solidFill>
              </a:rPr>
              <a:t>Dilution Aloe X 2: 1.0 g</a:t>
            </a:r>
          </a:p>
          <a:p>
            <a:pPr marL="0" lvl="2" indent="361950" algn="just">
              <a:spcBef>
                <a:spcPts val="600"/>
              </a:spcBef>
              <a:buClr>
                <a:schemeClr val="accent2"/>
              </a:buClr>
              <a:buNone/>
              <a:defRPr/>
            </a:pPr>
            <a:r>
              <a:rPr lang="en" sz="4400" dirty="0">
                <a:solidFill>
                  <a:schemeClr val="tx1"/>
                </a:solidFill>
              </a:rPr>
              <a:t>45% </a:t>
            </a:r>
            <a:r>
              <a:rPr lang="en" sz="4400" dirty="0" err="1">
                <a:solidFill>
                  <a:schemeClr val="tx1"/>
                </a:solidFill>
              </a:rPr>
              <a:t>ethyl </a:t>
            </a:r>
            <a:r>
              <a:rPr lang="en" sz="4400" dirty="0">
                <a:solidFill>
                  <a:schemeClr val="tx1"/>
                </a:solidFill>
              </a:rPr>
              <a:t>alcohol for </a:t>
            </a:r>
            <a:r>
              <a:rPr lang="en" sz="4400" dirty="0" err="1">
                <a:solidFill>
                  <a:schemeClr val="tx1"/>
                </a:solidFill>
              </a:rPr>
              <a:t>production</a:t>
            </a:r>
            <a:r>
              <a:rPr lang="en" sz="4400" dirty="0">
                <a:solidFill>
                  <a:schemeClr val="tx1"/>
                </a:solidFill>
              </a:rPr>
              <a:t> </a:t>
            </a:r>
            <a:r>
              <a:rPr lang="en" sz="4400" dirty="0" err="1">
                <a:solidFill>
                  <a:schemeClr val="tx1"/>
                </a:solidFill>
              </a:rPr>
              <a:t>dilution </a:t>
            </a:r>
            <a:r>
              <a:rPr lang="en" sz="4400" dirty="0">
                <a:solidFill>
                  <a:schemeClr val="tx1"/>
                </a:solidFill>
              </a:rPr>
              <a:t>X2: 9.0 g</a:t>
            </a:r>
          </a:p>
          <a:p>
            <a:pPr marL="0" lvl="2" indent="361950" algn="just">
              <a:spcBef>
                <a:spcPts val="600"/>
              </a:spcBef>
              <a:buClr>
                <a:schemeClr val="accent2"/>
              </a:buClr>
              <a:buNone/>
              <a:defRPr/>
            </a:pPr>
            <a:r>
              <a:rPr lang="en" sz="4400" dirty="0">
                <a:solidFill>
                  <a:schemeClr val="tx1"/>
                </a:solidFill>
              </a:rPr>
              <a:t>45% </a:t>
            </a:r>
            <a:r>
              <a:rPr lang="en" sz="4400" dirty="0" err="1">
                <a:solidFill>
                  <a:schemeClr val="tx1"/>
                </a:solidFill>
              </a:rPr>
              <a:t>ethyl </a:t>
            </a:r>
            <a:r>
              <a:rPr lang="en" sz="4400" dirty="0">
                <a:solidFill>
                  <a:schemeClr val="tx1"/>
                </a:solidFill>
              </a:rPr>
              <a:t>alcohol for </a:t>
            </a:r>
            <a:r>
              <a:rPr lang="en" sz="4400" dirty="0" err="1">
                <a:solidFill>
                  <a:schemeClr val="tx1"/>
                </a:solidFill>
              </a:rPr>
              <a:t>production</a:t>
            </a:r>
            <a:r>
              <a:rPr lang="en" sz="4400" dirty="0">
                <a:solidFill>
                  <a:schemeClr val="tx1"/>
                </a:solidFill>
              </a:rPr>
              <a:t> </a:t>
            </a:r>
            <a:r>
              <a:rPr lang="en" sz="4400" dirty="0" err="1">
                <a:solidFill>
                  <a:schemeClr val="tx1"/>
                </a:solidFill>
              </a:rPr>
              <a:t>dilution </a:t>
            </a:r>
            <a:r>
              <a:rPr lang="en" sz="4400" dirty="0">
                <a:solidFill>
                  <a:schemeClr val="tx1"/>
                </a:solidFill>
              </a:rPr>
              <a:t>X3: 9.0 g</a:t>
            </a:r>
          </a:p>
          <a:p>
            <a:pPr marL="274320" indent="-274320" hangingPunct="0">
              <a:spcBef>
                <a:spcPts val="0"/>
              </a:spcBef>
              <a:buFont typeface="Wingdings 2"/>
              <a:buChar char=""/>
              <a:defRPr/>
            </a:pPr>
            <a:endParaRPr lang="ru-RU" sz="2200" dirty="0">
              <a:solidFill>
                <a:schemeClr val="tx1"/>
              </a:solidFill>
            </a:endParaRPr>
          </a:p>
        </p:txBody>
      </p:sp>
      <p:sp>
        <p:nvSpPr>
          <p:cNvPr id="2" name="Заголовок 1"/>
          <p:cNvSpPr>
            <a:spLocks noGrp="1"/>
          </p:cNvSpPr>
          <p:nvPr>
            <p:ph type="title"/>
          </p:nvPr>
        </p:nvSpPr>
        <p:spPr>
          <a:xfrm>
            <a:off x="1981199" y="1104042"/>
            <a:ext cx="8229600" cy="582594"/>
          </a:xfrm>
        </p:spPr>
        <p:txBody>
          <a:bodyPr>
            <a:normAutofit fontScale="90000"/>
          </a:bodyPr>
          <a:lstStyle/>
          <a:p>
            <a:pPr algn="ctr">
              <a:defRPr/>
            </a:pPr>
            <a:r>
              <a:rPr lang="en" sz="4000" b="1" i="1" dirty="0" err="1">
                <a:solidFill>
                  <a:schemeClr val="tx1"/>
                </a:solidFill>
              </a:rPr>
              <a:t>Technology</a:t>
            </a:r>
            <a:endParaRPr lang="ru-RU" sz="4000" dirty="0">
              <a:solidFill>
                <a:schemeClr val="tx1"/>
              </a:solidFill>
            </a:endParaRPr>
          </a:p>
        </p:txBody>
      </p:sp>
      <p:sp>
        <p:nvSpPr>
          <p:cNvPr id="4" name="Заголовок 1"/>
          <p:cNvSpPr txBox="1">
            <a:spLocks/>
          </p:cNvSpPr>
          <p:nvPr/>
        </p:nvSpPr>
        <p:spPr>
          <a:xfrm>
            <a:off x="1066800" y="228982"/>
            <a:ext cx="10058400" cy="645225"/>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75000" lnSpcReduction="2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3600" b="1" dirty="0">
                <a:solidFill>
                  <a:schemeClr val="tx1"/>
                </a:solidFill>
              </a:rPr>
              <a:t>5. Example 1 </a:t>
            </a:r>
            <a:r>
              <a:rPr lang="en" sz="3600" b="1" dirty="0" err="1">
                <a:solidFill>
                  <a:schemeClr val="tx1"/>
                </a:solidFill>
              </a:rPr>
              <a:t>Rp </a:t>
            </a:r>
            <a:r>
              <a:rPr lang="en" sz="3600" b="1" dirty="0">
                <a:solidFill>
                  <a:schemeClr val="tx1"/>
                </a:solidFill>
              </a:rPr>
              <a:t>.: </a:t>
            </a:r>
            <a:r>
              <a:rPr lang="en" sz="3600" b="1" dirty="0" err="1">
                <a:solidFill>
                  <a:schemeClr val="tx1"/>
                </a:solidFill>
              </a:rPr>
              <a:t>Dilutio</a:t>
            </a:r>
            <a:r>
              <a:rPr lang="en" sz="3600" b="1" dirty="0">
                <a:solidFill>
                  <a:schemeClr val="tx1"/>
                </a:solidFill>
              </a:rPr>
              <a:t> </a:t>
            </a:r>
            <a:r>
              <a:rPr lang="en" sz="3600" b="1" dirty="0" err="1">
                <a:solidFill>
                  <a:schemeClr val="tx1"/>
                </a:solidFill>
              </a:rPr>
              <a:t>Aloe </a:t>
            </a:r>
            <a:r>
              <a:rPr lang="en" sz="3600" b="1" dirty="0">
                <a:solidFill>
                  <a:schemeClr val="tx1"/>
                </a:solidFill>
              </a:rPr>
              <a:t>X3 - 10.0</a:t>
            </a:r>
            <a:r>
              <a:rPr lang="ru-RU" sz="3600" dirty="0">
                <a:solidFill>
                  <a:schemeClr val="tx1"/>
                </a:solidFill>
              </a:rPr>
              <a:t/>
            </a:r>
            <a:br>
              <a:rPr lang="ru-RU" sz="3600" dirty="0">
                <a:solidFill>
                  <a:schemeClr val="tx1"/>
                </a:solidFill>
              </a:rPr>
            </a:br>
            <a:r>
              <a:rPr lang="en" sz="3600" dirty="0">
                <a:solidFill>
                  <a:schemeClr val="tx1"/>
                </a:solidFill>
              </a:rPr>
              <a:t>            </a:t>
            </a:r>
            <a:r>
              <a:rPr lang="en" sz="3600" b="1" dirty="0">
                <a:solidFill>
                  <a:schemeClr val="tx1"/>
                </a:solidFill>
              </a:rPr>
              <a:t>DS 5-7 </a:t>
            </a:r>
            <a:r>
              <a:rPr lang="en" sz="3600" b="1" dirty="0" err="1">
                <a:solidFill>
                  <a:schemeClr val="tx1"/>
                </a:solidFill>
              </a:rPr>
              <a:t>drops </a:t>
            </a:r>
            <a:r>
              <a:rPr lang="en" sz="3600" b="1" dirty="0">
                <a:solidFill>
                  <a:schemeClr val="tx1"/>
                </a:solidFill>
              </a:rPr>
              <a:t>30 </a:t>
            </a:r>
            <a:r>
              <a:rPr lang="en" sz="3600" b="1" dirty="0" err="1">
                <a:solidFill>
                  <a:schemeClr val="tx1"/>
                </a:solidFill>
              </a:rPr>
              <a:t>minutes </a:t>
            </a:r>
            <a:r>
              <a:rPr lang="en" sz="3600" b="1" dirty="0">
                <a:solidFill>
                  <a:schemeClr val="tx1"/>
                </a:solidFill>
              </a:rPr>
              <a:t>before </a:t>
            </a:r>
            <a:r>
              <a:rPr lang="en" sz="3600" b="1" dirty="0" err="1">
                <a:solidFill>
                  <a:schemeClr val="tx1"/>
                </a:solidFill>
              </a:rPr>
              <a:t>eating</a:t>
            </a:r>
            <a:endParaRPr lang="uk-UA" sz="3600" dirty="0"/>
          </a:p>
        </p:txBody>
      </p:sp>
    </p:spTree>
    <p:extLst>
      <p:ext uri="{BB962C8B-B14F-4D97-AF65-F5344CB8AC3E}">
        <p14:creationId xmlns:p14="http://schemas.microsoft.com/office/powerpoint/2010/main" val="3070457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Місце для вмісту 2"/>
          <p:cNvSpPr>
            <a:spLocks noGrp="1"/>
          </p:cNvSpPr>
          <p:nvPr>
            <p:ph idx="1"/>
          </p:nvPr>
        </p:nvSpPr>
        <p:spPr>
          <a:xfrm>
            <a:off x="581891" y="1845734"/>
            <a:ext cx="11047613" cy="4023360"/>
          </a:xfrm>
        </p:spPr>
        <p:txBody>
          <a:bodyPr>
            <a:noAutofit/>
          </a:bodyPr>
          <a:lstStyle/>
          <a:p>
            <a:pPr algn="just"/>
            <a:r>
              <a:rPr lang="en" sz="3600" b="1" i="1" dirty="0">
                <a:solidFill>
                  <a:schemeClr val="tx1"/>
                </a:solidFill>
              </a:rPr>
              <a:t>Technology . </a:t>
            </a:r>
            <a:r>
              <a:rPr lang="en" sz="3600" dirty="0">
                <a:solidFill>
                  <a:schemeClr val="tx1"/>
                </a:solidFill>
              </a:rPr>
              <a:t>Put on the table 2 vials with corks, numbered them ( X2, X3). 9.0 g of 45% ethyl alcohol are weighed into each vial . Then in a vial with the designation X2 is weighed 1.0 g dilution Aloe X1, close cover and vigorously shake from top to bottom 10 times ( potentiate ). After this from the vial X2 add 1.0 g of dilution in the vial with inscription X3, sealed and shake from top to bottom 10 times ( potentiate ). Paste № recipe. Fill in the PPK ( front side ).</a:t>
            </a:r>
          </a:p>
          <a:p>
            <a:pPr algn="just"/>
            <a:endParaRPr lang="uk-UA" sz="3600" dirty="0"/>
          </a:p>
        </p:txBody>
      </p:sp>
    </p:spTree>
    <p:extLst>
      <p:ext uri="{BB962C8B-B14F-4D97-AF65-F5344CB8AC3E}">
        <p14:creationId xmlns:p14="http://schemas.microsoft.com/office/powerpoint/2010/main" val="525117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Содержимое 2"/>
          <p:cNvSpPr>
            <a:spLocks noGrp="1"/>
          </p:cNvSpPr>
          <p:nvPr>
            <p:ph idx="1"/>
          </p:nvPr>
        </p:nvSpPr>
        <p:spPr>
          <a:xfrm>
            <a:off x="986747" y="2488828"/>
            <a:ext cx="10058400" cy="3218635"/>
          </a:xfrm>
        </p:spPr>
        <p:txBody>
          <a:bodyPr>
            <a:normAutofit/>
          </a:bodyPr>
          <a:lstStyle/>
          <a:p>
            <a:pPr marL="0" indent="0" algn="ctr" hangingPunct="0">
              <a:lnSpc>
                <a:spcPct val="100000"/>
              </a:lnSpc>
              <a:spcBef>
                <a:spcPts val="0"/>
              </a:spcBef>
              <a:spcAft>
                <a:spcPts val="0"/>
              </a:spcAft>
              <a:buFont typeface="Wingdings 2" pitchFamily="18" charset="2"/>
              <a:buNone/>
            </a:pPr>
            <a:r>
              <a:rPr lang="en" b="1" dirty="0">
                <a:solidFill>
                  <a:schemeClr val="tx1"/>
                </a:solidFill>
              </a:rPr>
              <a:t>PWC </a:t>
            </a:r>
            <a:r>
              <a:rPr lang="en" dirty="0">
                <a:solidFill>
                  <a:schemeClr val="tx1"/>
                </a:solidFill>
              </a:rPr>
              <a:t>( front side )</a:t>
            </a:r>
          </a:p>
          <a:p>
            <a:pPr marL="0" indent="0" algn="ctr" hangingPunct="0">
              <a:lnSpc>
                <a:spcPct val="100000"/>
              </a:lnSpc>
              <a:spcBef>
                <a:spcPts val="0"/>
              </a:spcBef>
              <a:spcAft>
                <a:spcPts val="0"/>
              </a:spcAft>
              <a:buFont typeface="Wingdings 2" pitchFamily="18" charset="2"/>
              <a:buNone/>
            </a:pPr>
            <a:r>
              <a:rPr lang="en" dirty="0">
                <a:solidFill>
                  <a:schemeClr val="tx1"/>
                </a:solidFill>
              </a:rPr>
              <a:t>Date № recipe</a:t>
            </a:r>
          </a:p>
          <a:p>
            <a:pPr marL="0" indent="0" algn="ctr" hangingPunct="0">
              <a:lnSpc>
                <a:spcPct val="100000"/>
              </a:lnSpc>
              <a:spcBef>
                <a:spcPts val="0"/>
              </a:spcBef>
              <a:spcAft>
                <a:spcPts val="0"/>
              </a:spcAft>
              <a:buFont typeface="Wingdings 2" pitchFamily="18" charset="2"/>
              <a:buNone/>
            </a:pPr>
            <a:r>
              <a:rPr lang="en" dirty="0">
                <a:solidFill>
                  <a:schemeClr val="tx1"/>
                </a:solidFill>
              </a:rPr>
              <a:t>    </a:t>
            </a:r>
            <a:r>
              <a:rPr lang="en" dirty="0" err="1">
                <a:solidFill>
                  <a:schemeClr val="tx1"/>
                </a:solidFill>
              </a:rPr>
              <a:t>Spiritus</a:t>
            </a:r>
            <a:r>
              <a:rPr lang="en" dirty="0">
                <a:solidFill>
                  <a:schemeClr val="tx1"/>
                </a:solidFill>
              </a:rPr>
              <a:t> </a:t>
            </a:r>
            <a:r>
              <a:rPr lang="en" dirty="0" err="1">
                <a:solidFill>
                  <a:schemeClr val="tx1"/>
                </a:solidFill>
              </a:rPr>
              <a:t>aethylici </a:t>
            </a:r>
            <a:r>
              <a:rPr lang="en" dirty="0">
                <a:solidFill>
                  <a:schemeClr val="tx1"/>
                </a:solidFill>
              </a:rPr>
              <a:t>45% 9.0</a:t>
            </a:r>
          </a:p>
          <a:p>
            <a:pPr marL="0" indent="0" algn="ctr" hangingPunct="0">
              <a:lnSpc>
                <a:spcPct val="100000"/>
              </a:lnSpc>
              <a:spcBef>
                <a:spcPts val="0"/>
              </a:spcBef>
              <a:spcAft>
                <a:spcPts val="0"/>
              </a:spcAft>
              <a:buFont typeface="Wingdings 2" pitchFamily="18" charset="2"/>
              <a:buNone/>
            </a:pPr>
            <a:r>
              <a:rPr lang="en" u="sng" dirty="0">
                <a:solidFill>
                  <a:schemeClr val="tx1"/>
                </a:solidFill>
              </a:rPr>
              <a:t>    Dilutio Al</a:t>
            </a:r>
            <a:r>
              <a:rPr lang="en-US" u="sng" dirty="0" err="1">
                <a:solidFill>
                  <a:schemeClr val="tx1"/>
                </a:solidFill>
              </a:rPr>
              <a:t>oe</a:t>
            </a:r>
            <a:r>
              <a:rPr lang="en" u="sng" dirty="0">
                <a:solidFill>
                  <a:schemeClr val="tx1"/>
                </a:solidFill>
              </a:rPr>
              <a:t> X2 1.0</a:t>
            </a:r>
            <a:endParaRPr lang="ru-RU" dirty="0">
              <a:solidFill>
                <a:schemeClr val="tx1"/>
              </a:solidFill>
            </a:endParaRPr>
          </a:p>
          <a:p>
            <a:pPr marL="0" indent="0" algn="ctr" hangingPunct="0">
              <a:lnSpc>
                <a:spcPct val="100000"/>
              </a:lnSpc>
              <a:spcBef>
                <a:spcPts val="0"/>
              </a:spcBef>
              <a:spcAft>
                <a:spcPts val="0"/>
              </a:spcAft>
              <a:buFont typeface="Wingdings 2" pitchFamily="18" charset="2"/>
              <a:buNone/>
            </a:pPr>
            <a:r>
              <a:rPr lang="en" dirty="0">
                <a:solidFill>
                  <a:schemeClr val="tx1"/>
                </a:solidFill>
              </a:rPr>
              <a:t>      m = 10.0</a:t>
            </a:r>
          </a:p>
          <a:p>
            <a:pPr algn="ctr" hangingPunct="0">
              <a:lnSpc>
                <a:spcPct val="100000"/>
              </a:lnSpc>
              <a:spcBef>
                <a:spcPts val="0"/>
              </a:spcBef>
              <a:spcAft>
                <a:spcPts val="0"/>
              </a:spcAft>
              <a:buFont typeface="Wingdings 2" pitchFamily="18" charset="2"/>
              <a:buNone/>
            </a:pPr>
            <a:r>
              <a:rPr lang="en" i="1" dirty="0" err="1">
                <a:solidFill>
                  <a:schemeClr val="tx1"/>
                </a:solidFill>
              </a:rPr>
              <a:t>Prepared </a:t>
            </a:r>
            <a:r>
              <a:rPr lang="en" i="1" dirty="0">
                <a:solidFill>
                  <a:schemeClr val="tx1"/>
                </a:solidFill>
              </a:rPr>
              <a:t>( </a:t>
            </a:r>
            <a:r>
              <a:rPr lang="en" i="1" dirty="0" err="1">
                <a:solidFill>
                  <a:schemeClr val="tx1"/>
                </a:solidFill>
              </a:rPr>
              <a:t>signature </a:t>
            </a:r>
            <a:r>
              <a:rPr lang="en" i="1" dirty="0">
                <a:solidFill>
                  <a:schemeClr val="tx1"/>
                </a:solidFill>
              </a:rPr>
              <a:t>)</a:t>
            </a:r>
            <a:endParaRPr lang="ru-RU" dirty="0">
              <a:solidFill>
                <a:schemeClr val="tx1"/>
              </a:solidFill>
            </a:endParaRPr>
          </a:p>
          <a:p>
            <a:pPr algn="ctr" hangingPunct="0">
              <a:lnSpc>
                <a:spcPct val="100000"/>
              </a:lnSpc>
              <a:spcBef>
                <a:spcPts val="0"/>
              </a:spcBef>
              <a:spcAft>
                <a:spcPts val="0"/>
              </a:spcAft>
              <a:buFont typeface="Wingdings 2" pitchFamily="18" charset="2"/>
              <a:buNone/>
            </a:pPr>
            <a:r>
              <a:rPr lang="en" i="1" dirty="0" err="1">
                <a:solidFill>
                  <a:schemeClr val="tx1"/>
                </a:solidFill>
              </a:rPr>
              <a:t>Checked </a:t>
            </a:r>
            <a:r>
              <a:rPr lang="en" i="1" dirty="0">
                <a:solidFill>
                  <a:schemeClr val="tx1"/>
                </a:solidFill>
              </a:rPr>
              <a:t>( </a:t>
            </a:r>
            <a:r>
              <a:rPr lang="en" i="1" dirty="0" err="1">
                <a:solidFill>
                  <a:schemeClr val="tx1"/>
                </a:solidFill>
              </a:rPr>
              <a:t>signature </a:t>
            </a:r>
            <a:r>
              <a:rPr lang="en" i="1" dirty="0">
                <a:solidFill>
                  <a:schemeClr val="tx1"/>
                </a:solidFill>
              </a:rPr>
              <a:t>)</a:t>
            </a:r>
            <a:endParaRPr lang="ru-RU" dirty="0">
              <a:solidFill>
                <a:schemeClr val="tx1"/>
              </a:solidFill>
            </a:endParaRPr>
          </a:p>
          <a:p>
            <a:pPr algn="ctr" hangingPunct="0">
              <a:lnSpc>
                <a:spcPct val="100000"/>
              </a:lnSpc>
              <a:spcBef>
                <a:spcPts val="0"/>
              </a:spcBef>
              <a:spcAft>
                <a:spcPts val="0"/>
              </a:spcAft>
              <a:buFont typeface="Wingdings 2" pitchFamily="18" charset="2"/>
              <a:buNone/>
            </a:pPr>
            <a:r>
              <a:rPr lang="en" i="1" dirty="0" err="1">
                <a:solidFill>
                  <a:schemeClr val="tx1"/>
                </a:solidFill>
              </a:rPr>
              <a:t>Released </a:t>
            </a:r>
            <a:r>
              <a:rPr lang="en" i="1" dirty="0">
                <a:solidFill>
                  <a:schemeClr val="tx1"/>
                </a:solidFill>
              </a:rPr>
              <a:t>( </a:t>
            </a:r>
            <a:r>
              <a:rPr lang="en" i="1" dirty="0" err="1">
                <a:solidFill>
                  <a:schemeClr val="tx1"/>
                </a:solidFill>
              </a:rPr>
              <a:t>signature </a:t>
            </a:r>
            <a:r>
              <a:rPr lang="en" i="1" dirty="0">
                <a:solidFill>
                  <a:schemeClr val="tx1"/>
                </a:solidFill>
              </a:rPr>
              <a:t>)</a:t>
            </a:r>
            <a:endParaRPr lang="ru-RU" dirty="0">
              <a:solidFill>
                <a:schemeClr val="tx1"/>
              </a:solidFill>
            </a:endParaRPr>
          </a:p>
          <a:p>
            <a:pPr>
              <a:lnSpc>
                <a:spcPct val="100000"/>
              </a:lnSpc>
              <a:spcBef>
                <a:spcPts val="0"/>
              </a:spcBef>
              <a:spcAft>
                <a:spcPts val="0"/>
              </a:spcAft>
            </a:pPr>
            <a:endParaRPr lang="ru-RU" dirty="0">
              <a:solidFill>
                <a:schemeClr val="tx1"/>
              </a:solidFill>
            </a:endParaRPr>
          </a:p>
        </p:txBody>
      </p:sp>
      <p:sp>
        <p:nvSpPr>
          <p:cNvPr id="2" name="Заголовок 1"/>
          <p:cNvSpPr>
            <a:spLocks noGrp="1"/>
          </p:cNvSpPr>
          <p:nvPr>
            <p:ph type="title"/>
          </p:nvPr>
        </p:nvSpPr>
        <p:spPr>
          <a:xfrm>
            <a:off x="1830809" y="1039355"/>
            <a:ext cx="8229600" cy="1143000"/>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defRPr/>
            </a:pPr>
            <a:r>
              <a:rPr lang="en" b="1" i="1" dirty="0" err="1">
                <a:solidFill>
                  <a:schemeClr val="tx1"/>
                </a:solidFill>
              </a:rPr>
              <a:t>Facial</a:t>
            </a:r>
            <a:r>
              <a:rPr lang="en" b="1" i="1" dirty="0">
                <a:solidFill>
                  <a:schemeClr val="tx1"/>
                </a:solidFill>
              </a:rPr>
              <a:t> </a:t>
            </a:r>
            <a:r>
              <a:rPr lang="en" b="1" i="1" dirty="0" err="1">
                <a:solidFill>
                  <a:schemeClr val="tx1"/>
                </a:solidFill>
              </a:rPr>
              <a:t>side of the </a:t>
            </a:r>
            <a:r>
              <a:rPr lang="en" b="1" i="1" dirty="0">
                <a:solidFill>
                  <a:schemeClr val="tx1"/>
                </a:solidFill>
              </a:rPr>
              <a:t>passport of </a:t>
            </a:r>
            <a:r>
              <a:rPr lang="en" b="1" i="1" dirty="0" err="1">
                <a:solidFill>
                  <a:schemeClr val="tx1"/>
                </a:solidFill>
              </a:rPr>
              <a:t>written </a:t>
            </a:r>
            <a:r>
              <a:rPr lang="en" b="1" i="1" dirty="0">
                <a:solidFill>
                  <a:schemeClr val="tx1"/>
                </a:solidFill>
              </a:rPr>
              <a:t>control (PPK)</a:t>
            </a:r>
            <a:endParaRPr lang="ru-RU" dirty="0">
              <a:solidFill>
                <a:schemeClr val="tx1"/>
              </a:solidFill>
            </a:endParaRPr>
          </a:p>
        </p:txBody>
      </p:sp>
      <p:sp>
        <p:nvSpPr>
          <p:cNvPr id="4" name="Заголовок 1"/>
          <p:cNvSpPr txBox="1">
            <a:spLocks/>
          </p:cNvSpPr>
          <p:nvPr/>
        </p:nvSpPr>
        <p:spPr>
          <a:xfrm>
            <a:off x="1066800" y="228982"/>
            <a:ext cx="10058400" cy="645225"/>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75000" lnSpcReduction="2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3600" b="1" dirty="0">
                <a:solidFill>
                  <a:schemeClr val="tx1"/>
                </a:solidFill>
              </a:rPr>
              <a:t>5. Example 1 </a:t>
            </a:r>
            <a:r>
              <a:rPr lang="en" sz="3600" b="1" dirty="0" err="1">
                <a:solidFill>
                  <a:schemeClr val="tx1"/>
                </a:solidFill>
              </a:rPr>
              <a:t>Rp </a:t>
            </a:r>
            <a:r>
              <a:rPr lang="en" sz="3600" b="1" dirty="0">
                <a:solidFill>
                  <a:schemeClr val="tx1"/>
                </a:solidFill>
              </a:rPr>
              <a:t>.: </a:t>
            </a:r>
            <a:r>
              <a:rPr lang="en" sz="3600" b="1" dirty="0" err="1">
                <a:solidFill>
                  <a:schemeClr val="tx1"/>
                </a:solidFill>
              </a:rPr>
              <a:t>Dilutio</a:t>
            </a:r>
            <a:r>
              <a:rPr lang="en" sz="3600" b="1" dirty="0">
                <a:solidFill>
                  <a:schemeClr val="tx1"/>
                </a:solidFill>
              </a:rPr>
              <a:t> </a:t>
            </a:r>
            <a:r>
              <a:rPr lang="en" sz="3600" b="1" dirty="0" err="1">
                <a:solidFill>
                  <a:schemeClr val="tx1"/>
                </a:solidFill>
              </a:rPr>
              <a:t>Aloe </a:t>
            </a:r>
            <a:r>
              <a:rPr lang="en" sz="3600" b="1" dirty="0">
                <a:solidFill>
                  <a:schemeClr val="tx1"/>
                </a:solidFill>
              </a:rPr>
              <a:t>X3 - 10.0</a:t>
            </a:r>
            <a:r>
              <a:rPr lang="ru-RU" sz="3600" dirty="0">
                <a:solidFill>
                  <a:schemeClr val="tx1"/>
                </a:solidFill>
              </a:rPr>
              <a:t/>
            </a:r>
            <a:br>
              <a:rPr lang="ru-RU" sz="3600" dirty="0">
                <a:solidFill>
                  <a:schemeClr val="tx1"/>
                </a:solidFill>
              </a:rPr>
            </a:br>
            <a:r>
              <a:rPr lang="en" sz="3600" dirty="0">
                <a:solidFill>
                  <a:schemeClr val="tx1"/>
                </a:solidFill>
              </a:rPr>
              <a:t>            </a:t>
            </a:r>
            <a:r>
              <a:rPr lang="en" sz="3600" b="1" dirty="0">
                <a:solidFill>
                  <a:schemeClr val="tx1"/>
                </a:solidFill>
              </a:rPr>
              <a:t>DS 5-7 </a:t>
            </a:r>
            <a:r>
              <a:rPr lang="en" sz="3600" b="1" dirty="0" err="1">
                <a:solidFill>
                  <a:schemeClr val="tx1"/>
                </a:solidFill>
              </a:rPr>
              <a:t>drops </a:t>
            </a:r>
            <a:r>
              <a:rPr lang="en" sz="3600" b="1" dirty="0">
                <a:solidFill>
                  <a:schemeClr val="tx1"/>
                </a:solidFill>
              </a:rPr>
              <a:t>30 </a:t>
            </a:r>
            <a:r>
              <a:rPr lang="en" sz="3600" b="1" dirty="0" err="1">
                <a:solidFill>
                  <a:schemeClr val="tx1"/>
                </a:solidFill>
              </a:rPr>
              <a:t>minutes </a:t>
            </a:r>
            <a:r>
              <a:rPr lang="en" sz="3600" b="1" dirty="0">
                <a:solidFill>
                  <a:schemeClr val="tx1"/>
                </a:solidFill>
              </a:rPr>
              <a:t>before </a:t>
            </a:r>
            <a:r>
              <a:rPr lang="en" sz="3600" b="1" dirty="0" err="1">
                <a:solidFill>
                  <a:schemeClr val="tx1"/>
                </a:solidFill>
              </a:rPr>
              <a:t>eating</a:t>
            </a:r>
            <a:endParaRPr lang="uk-UA" sz="3600" dirty="0"/>
          </a:p>
        </p:txBody>
      </p:sp>
    </p:spTree>
    <p:extLst>
      <p:ext uri="{BB962C8B-B14F-4D97-AF65-F5344CB8AC3E}">
        <p14:creationId xmlns:p14="http://schemas.microsoft.com/office/powerpoint/2010/main" val="1255724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Содержимое 2"/>
          <p:cNvSpPr>
            <a:spLocks noGrp="1"/>
          </p:cNvSpPr>
          <p:nvPr>
            <p:ph idx="1"/>
          </p:nvPr>
        </p:nvSpPr>
        <p:spPr>
          <a:xfrm>
            <a:off x="457847" y="2319086"/>
            <a:ext cx="6986619" cy="2094446"/>
          </a:xfrm>
        </p:spPr>
        <p:style>
          <a:lnRef idx="2">
            <a:schemeClr val="accent2"/>
          </a:lnRef>
          <a:fillRef idx="1">
            <a:schemeClr val="lt1"/>
          </a:fillRef>
          <a:effectRef idx="0">
            <a:schemeClr val="accent2"/>
          </a:effectRef>
          <a:fontRef idx="minor">
            <a:schemeClr val="dk1"/>
          </a:fontRef>
        </p:style>
        <p:txBody>
          <a:bodyPr>
            <a:noAutofit/>
          </a:bodyPr>
          <a:lstStyle/>
          <a:p>
            <a:pPr marL="0" indent="361950" algn="just"/>
            <a:r>
              <a:rPr lang="en" sz="2400" dirty="0" err="1">
                <a:solidFill>
                  <a:schemeClr val="tx1"/>
                </a:solidFill>
              </a:rPr>
              <a:t>Make out</a:t>
            </a:r>
            <a:r>
              <a:rPr lang="en" sz="2400" dirty="0">
                <a:solidFill>
                  <a:schemeClr val="tx1"/>
                </a:solidFill>
              </a:rPr>
              <a:t> </a:t>
            </a:r>
            <a:r>
              <a:rPr lang="en" sz="2400" dirty="0" err="1">
                <a:solidFill>
                  <a:schemeClr val="tx1"/>
                </a:solidFill>
              </a:rPr>
              <a:t>labels </a:t>
            </a:r>
            <a:r>
              <a:rPr lang="en" sz="2400" dirty="0">
                <a:solidFill>
                  <a:schemeClr val="tx1"/>
                </a:solidFill>
              </a:rPr>
              <a:t>: " </a:t>
            </a:r>
            <a:r>
              <a:rPr lang="en" sz="2400" dirty="0" err="1">
                <a:solidFill>
                  <a:schemeClr val="tx1"/>
                </a:solidFill>
              </a:rPr>
              <a:t>Internal " </a:t>
            </a:r>
            <a:r>
              <a:rPr lang="en" sz="2400" dirty="0">
                <a:solidFill>
                  <a:schemeClr val="tx1"/>
                </a:solidFill>
              </a:rPr>
              <a:t>, " </a:t>
            </a:r>
            <a:r>
              <a:rPr lang="en" sz="2400" dirty="0" err="1">
                <a:solidFill>
                  <a:schemeClr val="tx1"/>
                </a:solidFill>
              </a:rPr>
              <a:t>Keep cool </a:t>
            </a:r>
            <a:r>
              <a:rPr lang="en" sz="2400" dirty="0">
                <a:solidFill>
                  <a:schemeClr val="tx1"/>
                </a:solidFill>
              </a:rPr>
              <a:t>and </a:t>
            </a:r>
            <a:r>
              <a:rPr lang="en" sz="2400" dirty="0" err="1">
                <a:solidFill>
                  <a:schemeClr val="tx1"/>
                </a:solidFill>
              </a:rPr>
              <a:t>protected "</a:t>
            </a:r>
            <a:r>
              <a:rPr lang="en" sz="2400" dirty="0">
                <a:solidFill>
                  <a:schemeClr val="tx1"/>
                </a:solidFill>
              </a:rPr>
              <a:t> </a:t>
            </a:r>
            <a:r>
              <a:rPr lang="en" sz="2400" dirty="0" err="1">
                <a:solidFill>
                  <a:schemeClr val="tx1"/>
                </a:solidFill>
              </a:rPr>
              <a:t>from</a:t>
            </a:r>
            <a:r>
              <a:rPr lang="en" sz="2400" dirty="0">
                <a:solidFill>
                  <a:schemeClr val="tx1"/>
                </a:solidFill>
              </a:rPr>
              <a:t> </a:t>
            </a:r>
            <a:r>
              <a:rPr lang="en" sz="2400" dirty="0" err="1">
                <a:solidFill>
                  <a:schemeClr val="tx1"/>
                </a:solidFill>
              </a:rPr>
              <a:t>light</a:t>
            </a:r>
            <a:r>
              <a:rPr lang="en" sz="2400" dirty="0">
                <a:solidFill>
                  <a:schemeClr val="tx1"/>
                </a:solidFill>
              </a:rPr>
              <a:t> </a:t>
            </a:r>
            <a:r>
              <a:rPr lang="en" sz="2400" dirty="0" err="1">
                <a:solidFill>
                  <a:schemeClr val="tx1"/>
                </a:solidFill>
              </a:rPr>
              <a:t>place </a:t>
            </a:r>
            <a:r>
              <a:rPr lang="en" sz="2400" dirty="0">
                <a:solidFill>
                  <a:schemeClr val="tx1"/>
                </a:solidFill>
              </a:rPr>
              <a:t>"," </a:t>
            </a:r>
            <a:r>
              <a:rPr lang="en" sz="2400" dirty="0" err="1">
                <a:solidFill>
                  <a:schemeClr val="tx1"/>
                </a:solidFill>
              </a:rPr>
              <a:t>Save</a:t>
            </a:r>
            <a:r>
              <a:rPr lang="en" sz="2400" dirty="0">
                <a:solidFill>
                  <a:schemeClr val="tx1"/>
                </a:solidFill>
              </a:rPr>
              <a:t> </a:t>
            </a:r>
            <a:r>
              <a:rPr lang="en" sz="2400" dirty="0" err="1">
                <a:solidFill>
                  <a:schemeClr val="tx1"/>
                </a:solidFill>
              </a:rPr>
              <a:t>from</a:t>
            </a:r>
            <a:r>
              <a:rPr lang="en" sz="2400" dirty="0">
                <a:solidFill>
                  <a:schemeClr val="tx1"/>
                </a:solidFill>
              </a:rPr>
              <a:t> </a:t>
            </a:r>
            <a:r>
              <a:rPr lang="en" sz="2400" dirty="0" err="1">
                <a:solidFill>
                  <a:schemeClr val="tx1"/>
                </a:solidFill>
              </a:rPr>
              <a:t>children </a:t>
            </a:r>
            <a:r>
              <a:rPr lang="en" sz="2400" dirty="0">
                <a:solidFill>
                  <a:schemeClr val="tx1"/>
                </a:solidFill>
              </a:rPr>
              <a:t>".</a:t>
            </a:r>
            <a:endParaRPr lang="uk-UA" sz="2400" dirty="0">
              <a:solidFill>
                <a:schemeClr val="tx1"/>
              </a:solidFill>
            </a:endParaRPr>
          </a:p>
          <a:p>
            <a:pPr marL="0" indent="361950" algn="just"/>
            <a:r>
              <a:rPr lang="en" sz="2400" dirty="0">
                <a:solidFill>
                  <a:schemeClr val="tx1"/>
                </a:solidFill>
              </a:rPr>
              <a:t>This homeopathic remedy is used to treat diarrhea and hemorrhoids.</a:t>
            </a:r>
            <a:endParaRPr lang="ru-RU" sz="2400" dirty="0">
              <a:solidFill>
                <a:schemeClr val="tx1"/>
              </a:solidFill>
            </a:endParaRPr>
          </a:p>
        </p:txBody>
      </p:sp>
      <p:sp>
        <p:nvSpPr>
          <p:cNvPr id="2" name="Заголовок 1"/>
          <p:cNvSpPr>
            <a:spLocks noGrp="1"/>
          </p:cNvSpPr>
          <p:nvPr>
            <p:ph type="title"/>
          </p:nvPr>
        </p:nvSpPr>
        <p:spPr>
          <a:xfrm>
            <a:off x="1097280" y="988595"/>
            <a:ext cx="10058400" cy="748765"/>
          </a:xfrm>
        </p:spPr>
        <p:style>
          <a:lnRef idx="1">
            <a:schemeClr val="accent1"/>
          </a:lnRef>
          <a:fillRef idx="2">
            <a:schemeClr val="accent1"/>
          </a:fillRef>
          <a:effectRef idx="1">
            <a:schemeClr val="accent1"/>
          </a:effectRef>
          <a:fontRef idx="minor">
            <a:schemeClr val="dk1"/>
          </a:fontRef>
        </p:style>
        <p:txBody>
          <a:bodyPr/>
          <a:lstStyle/>
          <a:p>
            <a:pPr algn="ctr">
              <a:defRPr/>
            </a:pPr>
            <a:r>
              <a:rPr lang="en" b="1" i="1" dirty="0" err="1">
                <a:solidFill>
                  <a:schemeClr val="tx1"/>
                </a:solidFill>
              </a:rPr>
              <a:t>Registration </a:t>
            </a:r>
            <a:r>
              <a:rPr lang="en" b="1" i="1" dirty="0">
                <a:solidFill>
                  <a:schemeClr val="tx1"/>
                </a:solidFill>
              </a:rPr>
              <a:t>for </a:t>
            </a:r>
            <a:r>
              <a:rPr lang="en" b="1" i="1" dirty="0" err="1">
                <a:solidFill>
                  <a:schemeClr val="tx1"/>
                </a:solidFill>
              </a:rPr>
              <a:t>use</a:t>
            </a:r>
            <a:r>
              <a:rPr lang="en" dirty="0">
                <a:solidFill>
                  <a:schemeClr val="tx1"/>
                </a:solidFill>
              </a:rPr>
              <a:t> </a:t>
            </a:r>
            <a:endParaRPr lang="ru-RU" dirty="0">
              <a:solidFill>
                <a:schemeClr val="tx1"/>
              </a:solidFill>
            </a:endParaRPr>
          </a:p>
        </p:txBody>
      </p:sp>
      <p:grpSp>
        <p:nvGrpSpPr>
          <p:cNvPr id="32771" name="Группа 18"/>
          <p:cNvGrpSpPr>
            <a:grpSpLocks/>
          </p:cNvGrpSpPr>
          <p:nvPr/>
        </p:nvGrpSpPr>
        <p:grpSpPr bwMode="auto">
          <a:xfrm>
            <a:off x="8226898" y="2045518"/>
            <a:ext cx="2710877" cy="3824468"/>
            <a:chOff x="6248429" y="2597266"/>
            <a:chExt cx="2538413" cy="4101073"/>
          </a:xfrm>
        </p:grpSpPr>
        <p:pic>
          <p:nvPicPr>
            <p:cNvPr id="32772" name="Picture 3"/>
            <p:cNvPicPr>
              <a:picLocks noChangeAspect="1" noChangeArrowheads="1"/>
            </p:cNvPicPr>
            <p:nvPr/>
          </p:nvPicPr>
          <p:blipFill>
            <a:blip r:embed="rId2"/>
            <a:srcRect l="6320" t="6963" r="67078" b="5493"/>
            <a:stretch>
              <a:fillRect/>
            </a:stretch>
          </p:blipFill>
          <p:spPr bwMode="auto">
            <a:xfrm>
              <a:off x="6572264" y="2597266"/>
              <a:ext cx="2214578" cy="4101073"/>
            </a:xfrm>
            <a:prstGeom prst="rect">
              <a:avLst/>
            </a:prstGeom>
            <a:noFill/>
            <a:ln w="9525">
              <a:noFill/>
              <a:miter lim="800000"/>
              <a:headEnd/>
              <a:tailEnd/>
            </a:ln>
          </p:spPr>
        </p:pic>
        <p:grpSp>
          <p:nvGrpSpPr>
            <p:cNvPr id="32773" name="Group 2"/>
            <p:cNvGrpSpPr>
              <a:grpSpLocks/>
            </p:cNvGrpSpPr>
            <p:nvPr/>
          </p:nvGrpSpPr>
          <p:grpSpPr bwMode="auto">
            <a:xfrm>
              <a:off x="6248429" y="4414220"/>
              <a:ext cx="2538413" cy="1515110"/>
              <a:chOff x="1590" y="1423"/>
              <a:chExt cx="3997" cy="2387"/>
            </a:xfrm>
          </p:grpSpPr>
          <p:sp>
            <p:nvSpPr>
              <p:cNvPr id="32774" name="Rectangle 3"/>
              <p:cNvSpPr>
                <a:spLocks noChangeArrowheads="1"/>
              </p:cNvSpPr>
              <p:nvPr/>
            </p:nvSpPr>
            <p:spPr bwMode="auto">
              <a:xfrm>
                <a:off x="1590" y="1424"/>
                <a:ext cx="3997" cy="2386"/>
              </a:xfrm>
              <a:prstGeom prst="rect">
                <a:avLst/>
              </a:prstGeom>
              <a:solidFill>
                <a:srgbClr val="FFFFFF"/>
              </a:solidFill>
              <a:ln w="9525">
                <a:solidFill>
                  <a:srgbClr val="000000"/>
                </a:solidFill>
                <a:miter lim="800000"/>
                <a:headEnd/>
                <a:tailEnd/>
              </a:ln>
            </p:spPr>
            <p:txBody>
              <a:bodyPr/>
              <a:lstStyle/>
              <a:p>
                <a:endParaRPr lang="ru-RU" dirty="0">
                  <a:latin typeface="Constantia" pitchFamily="18" charset="0"/>
                </a:endParaRPr>
              </a:p>
            </p:txBody>
          </p:sp>
          <p:sp>
            <p:nvSpPr>
              <p:cNvPr id="32775" name="Rectangle 4"/>
              <p:cNvSpPr>
                <a:spLocks noChangeArrowheads="1"/>
              </p:cNvSpPr>
              <p:nvPr/>
            </p:nvSpPr>
            <p:spPr bwMode="auto">
              <a:xfrm>
                <a:off x="1590" y="1440"/>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en" sz="900">
                    <a:latin typeface="Calibri" pitchFamily="34" charset="0"/>
                  </a:rPr>
                  <a:t>№ recipe_ </a:t>
                </a:r>
                <a:r>
                  <a:rPr lang="en" sz="900" u="sng">
                    <a:latin typeface="Calibri" pitchFamily="34" charset="0"/>
                  </a:rPr>
                  <a:t>1 </a:t>
                </a:r>
                <a:r>
                  <a:rPr lang="en" sz="900">
                    <a:latin typeface="Calibri" pitchFamily="34" charset="0"/>
                  </a:rPr>
                  <a:t>_</a:t>
                </a:r>
                <a:endParaRPr lang="ru-RU" dirty="0"/>
              </a:p>
            </p:txBody>
          </p:sp>
          <p:sp>
            <p:nvSpPr>
              <p:cNvPr id="32776" name="Rectangle 5"/>
              <p:cNvSpPr>
                <a:spLocks noChangeArrowheads="1"/>
              </p:cNvSpPr>
              <p:nvPr/>
            </p:nvSpPr>
            <p:spPr bwMode="auto">
              <a:xfrm>
                <a:off x="2857" y="1424"/>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en" sz="900">
                    <a:latin typeface="Calibri" pitchFamily="34" charset="0"/>
                  </a:rPr>
                  <a:t>№ pharmacies_ </a:t>
                </a:r>
                <a:r>
                  <a:rPr lang="en" sz="900" u="sng">
                    <a:latin typeface="Calibri" pitchFamily="34" charset="0"/>
                  </a:rPr>
                  <a:t>8 </a:t>
                </a:r>
                <a:r>
                  <a:rPr lang="en" sz="900">
                    <a:latin typeface="Calibri" pitchFamily="34" charset="0"/>
                  </a:rPr>
                  <a:t>_</a:t>
                </a:r>
                <a:endParaRPr lang="ru-RU" dirty="0"/>
              </a:p>
            </p:txBody>
          </p:sp>
          <p:sp>
            <p:nvSpPr>
              <p:cNvPr id="32777" name="Rectangle 6"/>
              <p:cNvSpPr>
                <a:spLocks noChangeArrowheads="1"/>
              </p:cNvSpPr>
              <p:nvPr/>
            </p:nvSpPr>
            <p:spPr bwMode="auto">
              <a:xfrm>
                <a:off x="4040" y="1424"/>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en" sz="900" dirty="0">
                    <a:latin typeface="Calibri" pitchFamily="34" charset="0"/>
                  </a:rPr>
                  <a:t>Kharkiv_ _ </a:t>
                </a:r>
                <a:r>
                  <a:rPr lang="en" sz="900" u="sng" dirty="0" err="1">
                    <a:latin typeface="Calibri" pitchFamily="34" charset="0"/>
                  </a:rPr>
                  <a:t>_ </a:t>
                </a:r>
                <a:r>
                  <a:rPr lang="en" sz="900" dirty="0">
                    <a:latin typeface="Calibri" pitchFamily="34" charset="0"/>
                  </a:rPr>
                  <a:t>_</a:t>
                </a:r>
                <a:endParaRPr lang="ru-RU" dirty="0"/>
              </a:p>
            </p:txBody>
          </p:sp>
          <p:sp>
            <p:nvSpPr>
              <p:cNvPr id="32778" name="Rectangle 7"/>
              <p:cNvSpPr>
                <a:spLocks noChangeArrowheads="1"/>
              </p:cNvSpPr>
              <p:nvPr/>
            </p:nvSpPr>
            <p:spPr bwMode="auto">
              <a:xfrm>
                <a:off x="2212" y="2561"/>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dirty="0">
                  <a:latin typeface="Times New Roman" pitchFamily="18" charset="0"/>
                </a:endParaRPr>
              </a:p>
              <a:p>
                <a:pPr algn="ctr"/>
                <a:r>
                  <a:rPr lang="en" sz="1200" u="sng">
                    <a:latin typeface="Calibri" pitchFamily="34" charset="0"/>
                  </a:rPr>
                  <a:t>__ Dil. </a:t>
                </a:r>
                <a:r>
                  <a:rPr lang="en" sz="900">
                    <a:latin typeface="Calibri" pitchFamily="34" charset="0"/>
                  </a:rPr>
                  <a:t>_ </a:t>
                </a:r>
                <a:r>
                  <a:rPr lang="en" sz="1200" u="sng">
                    <a:latin typeface="Calibri" pitchFamily="34" charset="0"/>
                  </a:rPr>
                  <a:t>Aloe X3 1 </a:t>
                </a:r>
                <a:r>
                  <a:rPr lang="en" sz="1200" u="sng">
                    <a:latin typeface="Times New Roman" pitchFamily="18" charset="0"/>
                  </a:rPr>
                  <a:t>0.0 </a:t>
                </a:r>
                <a:r>
                  <a:rPr lang="en" sz="900">
                    <a:latin typeface="Calibri" pitchFamily="34" charset="0"/>
                  </a:rPr>
                  <a:t>_ __</a:t>
                </a:r>
                <a:r>
                  <a:rPr lang="ru-RU" sz="900" dirty="0">
                    <a:latin typeface="Calibri" pitchFamily="34" charset="0"/>
                  </a:rPr>
                  <a:t/>
                </a:r>
                <a:br>
                  <a:rPr lang="ru-RU" sz="900" dirty="0">
                    <a:latin typeface="Calibri" pitchFamily="34" charset="0"/>
                  </a:rPr>
                </a:br>
                <a:endParaRPr lang="ru-RU" sz="800" dirty="0">
                  <a:latin typeface="Times New Roman" pitchFamily="18" charset="0"/>
                </a:endParaRPr>
              </a:p>
              <a:p>
                <a:pPr algn="ctr"/>
                <a:r>
                  <a:rPr lang="en" sz="900">
                    <a:latin typeface="Calibri" pitchFamily="34" charset="0"/>
                  </a:rPr>
                  <a:t>At and mat and on _ </a:t>
                </a:r>
                <a:r>
                  <a:rPr lang="en" sz="900" u="sng">
                    <a:latin typeface="Calibri" pitchFamily="34" charset="0"/>
                  </a:rPr>
                  <a:t>5-7 drops for 30 min</a:t>
                </a:r>
                <a:r>
                  <a:rPr lang="en" sz="900">
                    <a:latin typeface="Calibri" pitchFamily="34" charset="0"/>
                  </a:rPr>
                  <a:t> </a:t>
                </a:r>
                <a:r>
                  <a:rPr lang="en" sz="900" u="sng">
                    <a:latin typeface="Calibri" pitchFamily="34" charset="0"/>
                  </a:rPr>
                  <a:t>before eating ___________ </a:t>
                </a:r>
                <a:r>
                  <a:rPr lang="en" sz="900">
                    <a:latin typeface="Calibri" pitchFamily="34" charset="0"/>
                  </a:rPr>
                  <a:t>___ ____</a:t>
                </a:r>
                <a:endParaRPr lang="ru-RU" dirty="0"/>
              </a:p>
            </p:txBody>
          </p:sp>
          <p:sp>
            <p:nvSpPr>
              <p:cNvPr id="32779" name="Rectangle 8"/>
              <p:cNvSpPr>
                <a:spLocks noChangeArrowheads="1"/>
              </p:cNvSpPr>
              <p:nvPr/>
            </p:nvSpPr>
            <p:spPr bwMode="auto">
              <a:xfrm>
                <a:off x="1590" y="2220"/>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en" sz="800" dirty="0">
                    <a:latin typeface="Calibri" pitchFamily="34" charset="0"/>
                  </a:rPr>
                  <a:t>Date 02.03.2021</a:t>
                </a:r>
                <a:endParaRPr lang="ru-RU" dirty="0"/>
              </a:p>
            </p:txBody>
          </p:sp>
          <p:sp>
            <p:nvSpPr>
              <p:cNvPr id="32780" name="Rectangle 9"/>
              <p:cNvSpPr>
                <a:spLocks noChangeArrowheads="1"/>
              </p:cNvSpPr>
              <p:nvPr/>
            </p:nvSpPr>
            <p:spPr bwMode="auto">
              <a:xfrm>
                <a:off x="1590" y="2985"/>
                <a:ext cx="600" cy="825"/>
              </a:xfrm>
              <a:prstGeom prst="rect">
                <a:avLst/>
              </a:prstGeom>
              <a:solidFill>
                <a:srgbClr val="FFFFFF"/>
              </a:solidFill>
              <a:ln w="9525">
                <a:solidFill>
                  <a:srgbClr val="000000"/>
                </a:solidFill>
                <a:miter lim="800000"/>
                <a:headEnd/>
                <a:tailEnd/>
              </a:ln>
            </p:spPr>
            <p:txBody>
              <a:bodyPr lIns="18000" tIns="10800" rIns="18000" bIns="10800"/>
              <a:lstStyle/>
              <a:p>
                <a:r>
                  <a:rPr lang="en" sz="800">
                    <a:latin typeface="Calibri" pitchFamily="34" charset="0"/>
                  </a:rPr>
                  <a:t>P and dpis</a:t>
                </a:r>
                <a:r>
                  <a:rPr lang="en" sz="900">
                    <a:latin typeface="Calibri" pitchFamily="34" charset="0"/>
                  </a:rPr>
                  <a:t> </a:t>
                </a:r>
                <a:endParaRPr lang="ru-RU" dirty="0"/>
              </a:p>
            </p:txBody>
          </p:sp>
          <p:sp>
            <p:nvSpPr>
              <p:cNvPr id="23562" name="Rectangle 10"/>
              <p:cNvSpPr>
                <a:spLocks noChangeArrowheads="1"/>
              </p:cNvSpPr>
              <p:nvPr/>
            </p:nvSpPr>
            <p:spPr bwMode="auto">
              <a:xfrm>
                <a:off x="5222" y="1423"/>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en" sz="900" dirty="0">
                    <a:latin typeface="Calibri" pitchFamily="34" charset="0"/>
                    <a:cs typeface="Arial" pitchFamily="34" charset="0"/>
                  </a:rPr>
                  <a:t>Store in a cool, dark place</a:t>
                </a:r>
                <a:endParaRPr lang="ru-RU" dirty="0">
                  <a:latin typeface="Arial" pitchFamily="34" charset="0"/>
                  <a:cs typeface="Arial" pitchFamily="34" charset="0"/>
                </a:endParaRPr>
              </a:p>
            </p:txBody>
          </p:sp>
          <p:sp>
            <p:nvSpPr>
              <p:cNvPr id="23563" name="Rectangle 11"/>
              <p:cNvSpPr>
                <a:spLocks noChangeArrowheads="1"/>
              </p:cNvSpPr>
              <p:nvPr/>
            </p:nvSpPr>
            <p:spPr bwMode="auto">
              <a:xfrm>
                <a:off x="2230" y="1806"/>
                <a:ext cx="2627" cy="398"/>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en" sz="900" b="1" dirty="0">
                    <a:latin typeface="Calibri" pitchFamily="34" charset="0"/>
                    <a:cs typeface="Arial" pitchFamily="34" charset="0"/>
                  </a:rPr>
                  <a:t>INSIDE _</a:t>
                </a:r>
                <a:endParaRPr lang="ru-RU" dirty="0">
                  <a:latin typeface="Arial" pitchFamily="34" charset="0"/>
                  <a:cs typeface="Arial" pitchFamily="34" charset="0"/>
                </a:endParaRPr>
              </a:p>
            </p:txBody>
          </p:sp>
          <p:sp>
            <p:nvSpPr>
              <p:cNvPr id="32783" name="Rectangle 12"/>
              <p:cNvSpPr>
                <a:spLocks noChangeArrowheads="1"/>
              </p:cNvSpPr>
              <p:nvPr/>
            </p:nvSpPr>
            <p:spPr bwMode="auto">
              <a:xfrm>
                <a:off x="2198" y="2235"/>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dirty="0">
                  <a:latin typeface="Times New Roman" pitchFamily="18" charset="0"/>
                </a:endParaRPr>
              </a:p>
              <a:p>
                <a:pPr algn="ctr">
                  <a:lnSpc>
                    <a:spcPct val="72000"/>
                  </a:lnSpc>
                </a:pPr>
                <a:r>
                  <a:rPr lang="en" sz="900" b="1">
                    <a:latin typeface="Calibri" pitchFamily="34" charset="0"/>
                  </a:rPr>
                  <a:t>Homeopathic l and karsky _ _ means</a:t>
                </a:r>
                <a:endParaRPr lang="ru-RU" dirty="0"/>
              </a:p>
            </p:txBody>
          </p:sp>
          <p:sp>
            <p:nvSpPr>
              <p:cNvPr id="23565" name="Rectangle 13"/>
              <p:cNvSpPr>
                <a:spLocks noChangeArrowheads="1"/>
              </p:cNvSpPr>
              <p:nvPr/>
            </p:nvSpPr>
            <p:spPr bwMode="auto">
              <a:xfrm>
                <a:off x="4965" y="1423"/>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en" sz="900" dirty="0">
                    <a:latin typeface="Calibri" pitchFamily="34" charset="0"/>
                    <a:cs typeface="Arial" pitchFamily="34" charset="0"/>
                  </a:rPr>
                  <a:t>Keep </a:t>
                </a:r>
                <a:r>
                  <a:rPr lang="en" sz="900" dirty="0" err="1">
                    <a:latin typeface="Calibri" pitchFamily="34" charset="0"/>
                    <a:cs typeface="Arial" pitchFamily="34" charset="0"/>
                  </a:rPr>
                  <a:t>away </a:t>
                </a:r>
                <a:r>
                  <a:rPr lang="en" sz="900" dirty="0">
                    <a:latin typeface="Calibri" pitchFamily="34" charset="0"/>
                    <a:cs typeface="Arial" pitchFamily="34" charset="0"/>
                  </a:rPr>
                  <a:t>from children</a:t>
                </a:r>
                <a:endParaRPr lang="ru-RU" dirty="0">
                  <a:latin typeface="Arial" pitchFamily="34" charset="0"/>
                  <a:cs typeface="Arial" pitchFamily="34" charset="0"/>
                </a:endParaRPr>
              </a:p>
            </p:txBody>
          </p:sp>
        </p:grpSp>
      </p:grpSp>
      <p:sp>
        <p:nvSpPr>
          <p:cNvPr id="18" name="Заголовок 1"/>
          <p:cNvSpPr txBox="1">
            <a:spLocks/>
          </p:cNvSpPr>
          <p:nvPr/>
        </p:nvSpPr>
        <p:spPr>
          <a:xfrm>
            <a:off x="1066800" y="228982"/>
            <a:ext cx="10058400" cy="645225"/>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75000" lnSpcReduction="2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3600" b="1" dirty="0">
                <a:solidFill>
                  <a:schemeClr val="tx1"/>
                </a:solidFill>
              </a:rPr>
              <a:t>5. Example 1 </a:t>
            </a:r>
            <a:r>
              <a:rPr lang="en" sz="3600" b="1" dirty="0" err="1">
                <a:solidFill>
                  <a:schemeClr val="tx1"/>
                </a:solidFill>
              </a:rPr>
              <a:t>Rp </a:t>
            </a:r>
            <a:r>
              <a:rPr lang="en" sz="3600" b="1" dirty="0">
                <a:solidFill>
                  <a:schemeClr val="tx1"/>
                </a:solidFill>
              </a:rPr>
              <a:t>.: </a:t>
            </a:r>
            <a:r>
              <a:rPr lang="en" sz="3600" b="1" dirty="0" err="1">
                <a:solidFill>
                  <a:schemeClr val="tx1"/>
                </a:solidFill>
              </a:rPr>
              <a:t>Dilutio</a:t>
            </a:r>
            <a:r>
              <a:rPr lang="en" sz="3600" b="1" dirty="0">
                <a:solidFill>
                  <a:schemeClr val="tx1"/>
                </a:solidFill>
              </a:rPr>
              <a:t> </a:t>
            </a:r>
            <a:r>
              <a:rPr lang="en" sz="3600" b="1" dirty="0" err="1">
                <a:solidFill>
                  <a:schemeClr val="tx1"/>
                </a:solidFill>
              </a:rPr>
              <a:t>Aloe </a:t>
            </a:r>
            <a:r>
              <a:rPr lang="en" sz="3600" b="1" dirty="0">
                <a:solidFill>
                  <a:schemeClr val="tx1"/>
                </a:solidFill>
              </a:rPr>
              <a:t>X3 - 10.0</a:t>
            </a:r>
            <a:r>
              <a:rPr lang="ru-RU" sz="3600" dirty="0">
                <a:solidFill>
                  <a:schemeClr val="tx1"/>
                </a:solidFill>
              </a:rPr>
              <a:t/>
            </a:r>
            <a:br>
              <a:rPr lang="ru-RU" sz="3600" dirty="0">
                <a:solidFill>
                  <a:schemeClr val="tx1"/>
                </a:solidFill>
              </a:rPr>
            </a:br>
            <a:r>
              <a:rPr lang="en" sz="3600" dirty="0">
                <a:solidFill>
                  <a:schemeClr val="tx1"/>
                </a:solidFill>
              </a:rPr>
              <a:t>            </a:t>
            </a:r>
            <a:r>
              <a:rPr lang="en" sz="3600" b="1" dirty="0">
                <a:solidFill>
                  <a:schemeClr val="tx1"/>
                </a:solidFill>
              </a:rPr>
              <a:t>DS 5-7 </a:t>
            </a:r>
            <a:r>
              <a:rPr lang="en" sz="3600" b="1" dirty="0" err="1">
                <a:solidFill>
                  <a:schemeClr val="tx1"/>
                </a:solidFill>
              </a:rPr>
              <a:t>drops </a:t>
            </a:r>
            <a:r>
              <a:rPr lang="en" sz="3600" b="1" dirty="0">
                <a:solidFill>
                  <a:schemeClr val="tx1"/>
                </a:solidFill>
              </a:rPr>
              <a:t>30 </a:t>
            </a:r>
            <a:r>
              <a:rPr lang="en" sz="3600" b="1" dirty="0" err="1">
                <a:solidFill>
                  <a:schemeClr val="tx1"/>
                </a:solidFill>
              </a:rPr>
              <a:t>minutes </a:t>
            </a:r>
            <a:r>
              <a:rPr lang="en" sz="3600" b="1" dirty="0">
                <a:solidFill>
                  <a:schemeClr val="tx1"/>
                </a:solidFill>
              </a:rPr>
              <a:t>before </a:t>
            </a:r>
            <a:r>
              <a:rPr lang="en" sz="3600" b="1" dirty="0" err="1">
                <a:solidFill>
                  <a:schemeClr val="tx1"/>
                </a:solidFill>
              </a:rPr>
              <a:t>eating</a:t>
            </a:r>
            <a:endParaRPr lang="uk-UA" sz="3600" dirty="0"/>
          </a:p>
        </p:txBody>
      </p:sp>
    </p:spTree>
    <p:extLst>
      <p:ext uri="{BB962C8B-B14F-4D97-AF65-F5344CB8AC3E}">
        <p14:creationId xmlns:p14="http://schemas.microsoft.com/office/powerpoint/2010/main" val="3454950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ᐈ Гомеопатия картинки фото, фотографии гомеопатия | скачать на  Deposit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Содержимое 2"/>
          <p:cNvSpPr>
            <a:spLocks noGrp="1"/>
          </p:cNvSpPr>
          <p:nvPr>
            <p:ph idx="1"/>
          </p:nvPr>
        </p:nvSpPr>
        <p:spPr>
          <a:xfrm>
            <a:off x="2068515" y="2582426"/>
            <a:ext cx="7722033" cy="3346101"/>
          </a:xfrm>
        </p:spPr>
        <p:style>
          <a:lnRef idx="2">
            <a:schemeClr val="accent2"/>
          </a:lnRef>
          <a:fillRef idx="1">
            <a:schemeClr val="lt1"/>
          </a:fillRef>
          <a:effectRef idx="0">
            <a:schemeClr val="accent2"/>
          </a:effectRef>
          <a:fontRef idx="minor">
            <a:schemeClr val="dk1"/>
          </a:fontRef>
        </p:style>
        <p:txBody>
          <a:bodyPr>
            <a:noAutofit/>
          </a:bodyPr>
          <a:lstStyle/>
          <a:p>
            <a:pPr marL="0" indent="361950" algn="just" hangingPunct="0">
              <a:lnSpc>
                <a:spcPct val="100000"/>
              </a:lnSpc>
              <a:spcBef>
                <a:spcPts val="0"/>
              </a:spcBef>
              <a:spcAft>
                <a:spcPts val="0"/>
              </a:spcAft>
              <a:buNone/>
              <a:defRPr/>
            </a:pPr>
            <a:r>
              <a:rPr lang="en" sz="1800" i="1" dirty="0">
                <a:solidFill>
                  <a:schemeClr val="tx1"/>
                </a:solidFill>
              </a:rPr>
              <a:t>Stamp </a:t>
            </a:r>
            <a:r>
              <a:rPr lang="en" sz="1800" i="1" dirty="0" err="1">
                <a:solidFill>
                  <a:schemeClr val="tx1"/>
                </a:solidFill>
              </a:rPr>
              <a:t>of medical and preventive </a:t>
            </a:r>
            <a:r>
              <a:rPr lang="en" sz="1800" i="1" dirty="0">
                <a:solidFill>
                  <a:schemeClr val="tx1"/>
                </a:solidFill>
              </a:rPr>
              <a:t>institution</a:t>
            </a:r>
            <a:endParaRPr lang="ru-RU" sz="1800" dirty="0">
              <a:solidFill>
                <a:schemeClr val="tx1"/>
              </a:solidFill>
            </a:endParaRPr>
          </a:p>
          <a:p>
            <a:pPr marL="0" indent="361950" algn="just" hangingPunct="0">
              <a:lnSpc>
                <a:spcPct val="100000"/>
              </a:lnSpc>
              <a:spcBef>
                <a:spcPts val="0"/>
              </a:spcBef>
              <a:spcAft>
                <a:spcPts val="0"/>
              </a:spcAft>
              <a:buNone/>
              <a:defRPr/>
            </a:pPr>
            <a:r>
              <a:rPr lang="en" sz="1800" i="1" dirty="0">
                <a:solidFill>
                  <a:schemeClr val="tx1"/>
                </a:solidFill>
              </a:rPr>
              <a:t>Date</a:t>
            </a:r>
            <a:endParaRPr lang="ru-RU" sz="1800" dirty="0">
              <a:solidFill>
                <a:schemeClr val="tx1"/>
              </a:solidFill>
            </a:endParaRPr>
          </a:p>
          <a:p>
            <a:pPr marL="0" indent="361950" algn="just" hangingPunct="0">
              <a:lnSpc>
                <a:spcPct val="100000"/>
              </a:lnSpc>
              <a:spcBef>
                <a:spcPts val="0"/>
              </a:spcBef>
              <a:spcAft>
                <a:spcPts val="0"/>
              </a:spcAft>
              <a:buNone/>
              <a:defRPr/>
            </a:pPr>
            <a:r>
              <a:rPr lang="en" sz="1800" i="1" dirty="0" err="1">
                <a:solidFill>
                  <a:schemeClr val="tx1"/>
                </a:solidFill>
              </a:rPr>
              <a:t>Surname </a:t>
            </a:r>
            <a:r>
              <a:rPr lang="en" sz="1800" i="1" dirty="0">
                <a:solidFill>
                  <a:schemeClr val="tx1"/>
                </a:solidFill>
              </a:rPr>
              <a:t>, </a:t>
            </a:r>
            <a:r>
              <a:rPr lang="en" sz="1800" i="1" dirty="0" err="1">
                <a:solidFill>
                  <a:schemeClr val="tx1"/>
                </a:solidFill>
              </a:rPr>
              <a:t>name </a:t>
            </a:r>
            <a:r>
              <a:rPr lang="en" sz="1800" i="1" dirty="0">
                <a:solidFill>
                  <a:schemeClr val="tx1"/>
                </a:solidFill>
              </a:rPr>
              <a:t>and </a:t>
            </a:r>
            <a:r>
              <a:rPr lang="en" sz="1800" i="1" dirty="0" err="1">
                <a:solidFill>
                  <a:schemeClr val="tx1"/>
                </a:solidFill>
              </a:rPr>
              <a:t>patronymic of the </a:t>
            </a:r>
            <a:r>
              <a:rPr lang="en" sz="1800" i="1" dirty="0">
                <a:solidFill>
                  <a:schemeClr val="tx1"/>
                </a:solidFill>
              </a:rPr>
              <a:t>patient, </a:t>
            </a:r>
            <a:r>
              <a:rPr lang="en" sz="1800" i="1" dirty="0" err="1">
                <a:solidFill>
                  <a:schemeClr val="tx1"/>
                </a:solidFill>
              </a:rPr>
              <a:t>age</a:t>
            </a:r>
            <a:endParaRPr lang="ru-RU" sz="1800" i="1" dirty="0">
              <a:solidFill>
                <a:schemeClr val="tx1"/>
              </a:solidFill>
            </a:endParaRPr>
          </a:p>
          <a:p>
            <a:pPr marL="0" indent="361950" algn="just" hangingPunct="0">
              <a:lnSpc>
                <a:spcPct val="100000"/>
              </a:lnSpc>
              <a:spcBef>
                <a:spcPts val="0"/>
              </a:spcBef>
              <a:spcAft>
                <a:spcPts val="0"/>
              </a:spcAft>
              <a:buNone/>
              <a:defRPr/>
            </a:pPr>
            <a:r>
              <a:rPr lang="en" sz="1800" i="1" dirty="0" err="1">
                <a:solidFill>
                  <a:schemeClr val="tx1"/>
                </a:solidFill>
              </a:rPr>
              <a:t>Last name </a:t>
            </a:r>
            <a:r>
              <a:rPr lang="en" sz="1800" i="1" dirty="0">
                <a:solidFill>
                  <a:schemeClr val="tx1"/>
                </a:solidFill>
              </a:rPr>
              <a:t>, </a:t>
            </a:r>
            <a:r>
              <a:rPr lang="en" sz="1800" i="1" dirty="0" err="1">
                <a:solidFill>
                  <a:schemeClr val="tx1"/>
                </a:solidFill>
              </a:rPr>
              <a:t>first name </a:t>
            </a:r>
            <a:r>
              <a:rPr lang="en" sz="1800" i="1" dirty="0">
                <a:solidFill>
                  <a:schemeClr val="tx1"/>
                </a:solidFill>
              </a:rPr>
              <a:t>and </a:t>
            </a:r>
            <a:r>
              <a:rPr lang="en" sz="1800" i="1" dirty="0" err="1">
                <a:solidFill>
                  <a:schemeClr val="tx1"/>
                </a:solidFill>
              </a:rPr>
              <a:t>patronymic</a:t>
            </a:r>
            <a:r>
              <a:rPr lang="en" sz="1800" i="1" dirty="0">
                <a:solidFill>
                  <a:schemeClr val="tx1"/>
                </a:solidFill>
              </a:rPr>
              <a:t> </a:t>
            </a:r>
            <a:r>
              <a:rPr lang="en" sz="1800" i="1" dirty="0" err="1">
                <a:solidFill>
                  <a:schemeClr val="tx1"/>
                </a:solidFill>
              </a:rPr>
              <a:t>doctor</a:t>
            </a:r>
            <a:endParaRPr lang="ru-RU" sz="1800" dirty="0">
              <a:solidFill>
                <a:schemeClr val="tx1"/>
              </a:solidFill>
            </a:endParaRPr>
          </a:p>
          <a:p>
            <a:pPr marL="0" indent="361950" hangingPunct="0">
              <a:lnSpc>
                <a:spcPct val="100000"/>
              </a:lnSpc>
              <a:spcBef>
                <a:spcPts val="0"/>
              </a:spcBef>
              <a:spcAft>
                <a:spcPts val="0"/>
              </a:spcAft>
              <a:buNone/>
              <a:defRPr/>
            </a:pPr>
            <a:r>
              <a:rPr lang="en" sz="1800" i="1" dirty="0">
                <a:solidFill>
                  <a:schemeClr val="tx1"/>
                </a:solidFill>
              </a:rPr>
              <a:t> </a:t>
            </a:r>
            <a:r>
              <a:rPr lang="en" sz="1800" i="1" dirty="0" err="1">
                <a:solidFill>
                  <a:schemeClr val="tx1"/>
                </a:solidFill>
              </a:rPr>
              <a:t>Rp </a:t>
            </a:r>
            <a:r>
              <a:rPr lang="en" sz="1800" i="1" dirty="0">
                <a:solidFill>
                  <a:schemeClr val="tx1"/>
                </a:solidFill>
              </a:rPr>
              <a:t>.: </a:t>
            </a:r>
            <a:r>
              <a:rPr lang="en" sz="1800" i="1" dirty="0" err="1">
                <a:solidFill>
                  <a:schemeClr val="tx1"/>
                </a:solidFill>
              </a:rPr>
              <a:t>Dilutio</a:t>
            </a:r>
            <a:r>
              <a:rPr lang="en" sz="1800" i="1" dirty="0">
                <a:solidFill>
                  <a:schemeClr val="tx1"/>
                </a:solidFill>
              </a:rPr>
              <a:t> </a:t>
            </a:r>
            <a:r>
              <a:rPr lang="en" sz="1800" i="1" dirty="0" err="1">
                <a:solidFill>
                  <a:schemeClr val="tx1"/>
                </a:solidFill>
              </a:rPr>
              <a:t>Rubus</a:t>
            </a:r>
            <a:r>
              <a:rPr lang="en" sz="1800" dirty="0">
                <a:solidFill>
                  <a:schemeClr val="tx1"/>
                </a:solidFill>
              </a:rPr>
              <a:t> </a:t>
            </a:r>
            <a:r>
              <a:rPr lang="en" sz="1800" i="1" dirty="0">
                <a:solidFill>
                  <a:schemeClr val="tx1"/>
                </a:solidFill>
              </a:rPr>
              <a:t>C 3</a:t>
            </a:r>
            <a:r>
              <a:rPr lang="en" sz="1800" dirty="0">
                <a:solidFill>
                  <a:schemeClr val="tx1"/>
                </a:solidFill>
              </a:rPr>
              <a:t> </a:t>
            </a:r>
            <a:r>
              <a:rPr lang="en" sz="1800" i="1" dirty="0">
                <a:solidFill>
                  <a:schemeClr val="tx1"/>
                </a:solidFill>
              </a:rPr>
              <a:t>- 10.0</a:t>
            </a:r>
            <a:endParaRPr lang="ru-RU" sz="1800" dirty="0">
              <a:solidFill>
                <a:schemeClr val="tx1"/>
              </a:solidFill>
            </a:endParaRPr>
          </a:p>
          <a:p>
            <a:pPr marL="0" indent="361950" hangingPunct="0">
              <a:lnSpc>
                <a:spcPct val="100000"/>
              </a:lnSpc>
              <a:spcBef>
                <a:spcPts val="0"/>
              </a:spcBef>
              <a:spcAft>
                <a:spcPts val="0"/>
              </a:spcAft>
              <a:buNone/>
              <a:defRPr/>
            </a:pPr>
            <a:r>
              <a:rPr lang="en" sz="1800" i="1" dirty="0">
                <a:solidFill>
                  <a:schemeClr val="tx1"/>
                </a:solidFill>
              </a:rPr>
              <a:t>  DS 7-10 </a:t>
            </a:r>
            <a:r>
              <a:rPr lang="en" sz="1800" i="1" dirty="0" err="1">
                <a:solidFill>
                  <a:schemeClr val="tx1"/>
                </a:solidFill>
              </a:rPr>
              <a:t>drops</a:t>
            </a:r>
            <a:r>
              <a:rPr lang="en" sz="1800" i="1" dirty="0">
                <a:solidFill>
                  <a:schemeClr val="tx1"/>
                </a:solidFill>
              </a:rPr>
              <a:t> </a:t>
            </a:r>
            <a:r>
              <a:rPr lang="en" sz="1800" i="1" dirty="0" err="1">
                <a:solidFill>
                  <a:schemeClr val="tx1"/>
                </a:solidFill>
              </a:rPr>
              <a:t>according </a:t>
            </a:r>
            <a:r>
              <a:rPr lang="en" sz="1800" i="1" dirty="0">
                <a:solidFill>
                  <a:schemeClr val="tx1"/>
                </a:solidFill>
              </a:rPr>
              <a:t>to the </a:t>
            </a:r>
            <a:r>
              <a:rPr lang="en" sz="1800" i="1" dirty="0" err="1">
                <a:solidFill>
                  <a:schemeClr val="tx1"/>
                </a:solidFill>
              </a:rPr>
              <a:t>schedule</a:t>
            </a:r>
            <a:r>
              <a:rPr lang="en" sz="1800" i="1" dirty="0">
                <a:solidFill>
                  <a:schemeClr val="tx1"/>
                </a:solidFill>
              </a:rPr>
              <a:t> </a:t>
            </a:r>
            <a:endParaRPr lang="ru-RU" sz="1800" dirty="0">
              <a:solidFill>
                <a:schemeClr val="tx1"/>
              </a:solidFill>
            </a:endParaRPr>
          </a:p>
          <a:p>
            <a:pPr marL="0" indent="361950" algn="just" hangingPunct="0">
              <a:lnSpc>
                <a:spcPct val="100000"/>
              </a:lnSpc>
              <a:spcBef>
                <a:spcPts val="0"/>
              </a:spcBef>
              <a:spcAft>
                <a:spcPts val="0"/>
              </a:spcAft>
              <a:buNone/>
              <a:defRPr/>
            </a:pPr>
            <a:r>
              <a:rPr lang="en" sz="1800" i="1" dirty="0" err="1">
                <a:solidFill>
                  <a:schemeClr val="tx1"/>
                </a:solidFill>
              </a:rPr>
              <a:t>Signature</a:t>
            </a:r>
            <a:r>
              <a:rPr lang="en" sz="1800" i="1" dirty="0">
                <a:solidFill>
                  <a:schemeClr val="tx1"/>
                </a:solidFill>
              </a:rPr>
              <a:t> </a:t>
            </a:r>
            <a:r>
              <a:rPr lang="en" sz="1800" i="1" dirty="0" err="1">
                <a:solidFill>
                  <a:schemeClr val="tx1"/>
                </a:solidFill>
              </a:rPr>
              <a:t>doctor</a:t>
            </a:r>
            <a:endParaRPr lang="ru-RU" sz="1800" dirty="0">
              <a:solidFill>
                <a:schemeClr val="tx1"/>
              </a:solidFill>
            </a:endParaRPr>
          </a:p>
          <a:p>
            <a:pPr marL="0" indent="361950" algn="just" hangingPunct="0">
              <a:lnSpc>
                <a:spcPct val="100000"/>
              </a:lnSpc>
              <a:spcBef>
                <a:spcPts val="0"/>
              </a:spcBef>
              <a:spcAft>
                <a:spcPts val="0"/>
              </a:spcAft>
              <a:buNone/>
              <a:defRPr/>
            </a:pPr>
            <a:r>
              <a:rPr lang="en" sz="1800" i="1" dirty="0" err="1">
                <a:solidFill>
                  <a:schemeClr val="tx1"/>
                </a:solidFill>
              </a:rPr>
              <a:t>Personal </a:t>
            </a:r>
            <a:r>
              <a:rPr lang="en" sz="1800" i="1" dirty="0">
                <a:solidFill>
                  <a:schemeClr val="tx1"/>
                </a:solidFill>
              </a:rPr>
              <a:t>seal </a:t>
            </a:r>
            <a:r>
              <a:rPr lang="en" sz="1800" i="1" dirty="0" err="1">
                <a:solidFill>
                  <a:schemeClr val="tx1"/>
                </a:solidFill>
              </a:rPr>
              <a:t>of the doctor</a:t>
            </a:r>
            <a:endParaRPr lang="ru-RU" sz="1800" dirty="0">
              <a:solidFill>
                <a:schemeClr val="tx1"/>
              </a:solidFill>
            </a:endParaRPr>
          </a:p>
          <a:p>
            <a:pPr marL="0" indent="361950" hangingPunct="0">
              <a:lnSpc>
                <a:spcPct val="100000"/>
              </a:lnSpc>
              <a:spcBef>
                <a:spcPts val="0"/>
              </a:spcBef>
              <a:spcAft>
                <a:spcPts val="0"/>
              </a:spcAft>
              <a:buFont typeface="Wingdings 2"/>
              <a:buChar char=""/>
              <a:defRPr/>
            </a:pPr>
            <a:endParaRPr lang="ru-RU" sz="1800" dirty="0">
              <a:solidFill>
                <a:schemeClr val="tx1"/>
              </a:solidFill>
            </a:endParaRPr>
          </a:p>
          <a:p>
            <a:pPr marL="0" indent="361950" hangingPunct="0">
              <a:lnSpc>
                <a:spcPct val="100000"/>
              </a:lnSpc>
              <a:spcBef>
                <a:spcPts val="0"/>
              </a:spcBef>
              <a:spcAft>
                <a:spcPts val="0"/>
              </a:spcAft>
              <a:buFont typeface="Wingdings 2"/>
              <a:buChar char=""/>
              <a:defRPr/>
            </a:pPr>
            <a:r>
              <a:rPr lang="en" sz="1800" b="1" i="1" dirty="0">
                <a:solidFill>
                  <a:schemeClr val="tx1"/>
                </a:solidFill>
              </a:rPr>
              <a:t>Characteristics </a:t>
            </a:r>
            <a:r>
              <a:rPr lang="en" sz="1800" b="1" i="1" dirty="0" err="1">
                <a:solidFill>
                  <a:schemeClr val="tx1"/>
                </a:solidFill>
              </a:rPr>
              <a:t>of the drug </a:t>
            </a:r>
            <a:r>
              <a:rPr lang="en" sz="1800" b="1" i="1" dirty="0">
                <a:solidFill>
                  <a:schemeClr val="tx1"/>
                </a:solidFill>
              </a:rPr>
              <a:t>. </a:t>
            </a:r>
            <a:r>
              <a:rPr lang="en" sz="1800" dirty="0" err="1">
                <a:solidFill>
                  <a:schemeClr val="tx1"/>
                </a:solidFill>
              </a:rPr>
              <a:t>homeopathic</a:t>
            </a:r>
            <a:r>
              <a:rPr lang="en" sz="1800" dirty="0">
                <a:solidFill>
                  <a:schemeClr val="tx1"/>
                </a:solidFill>
              </a:rPr>
              <a:t> </a:t>
            </a:r>
            <a:r>
              <a:rPr lang="en" sz="1800" dirty="0" err="1">
                <a:solidFill>
                  <a:schemeClr val="tx1"/>
                </a:solidFill>
              </a:rPr>
              <a:t>drops </a:t>
            </a:r>
            <a:r>
              <a:rPr lang="en" sz="1800" dirty="0">
                <a:solidFill>
                  <a:schemeClr val="tx1"/>
                </a:solidFill>
              </a:rPr>
              <a:t>, </a:t>
            </a:r>
            <a:r>
              <a:rPr lang="en" sz="1800" dirty="0" err="1">
                <a:solidFill>
                  <a:schemeClr val="tx1"/>
                </a:solidFill>
              </a:rPr>
              <a:t>which </a:t>
            </a:r>
            <a:r>
              <a:rPr lang="en" sz="1800" dirty="0">
                <a:solidFill>
                  <a:schemeClr val="tx1"/>
                </a:solidFill>
              </a:rPr>
              <a:t>include </a:t>
            </a:r>
            <a:r>
              <a:rPr lang="en" sz="1800" dirty="0" err="1">
                <a:solidFill>
                  <a:schemeClr val="tx1"/>
                </a:solidFill>
              </a:rPr>
              <a:t>raw materials</a:t>
            </a:r>
            <a:r>
              <a:rPr lang="en" sz="1800" dirty="0">
                <a:solidFill>
                  <a:schemeClr val="tx1"/>
                </a:solidFill>
              </a:rPr>
              <a:t> </a:t>
            </a:r>
            <a:r>
              <a:rPr lang="en" sz="1800" dirty="0" err="1">
                <a:solidFill>
                  <a:schemeClr val="tx1"/>
                </a:solidFill>
              </a:rPr>
              <a:t>vegetable</a:t>
            </a:r>
            <a:r>
              <a:rPr lang="en" sz="1800" dirty="0">
                <a:solidFill>
                  <a:schemeClr val="tx1"/>
                </a:solidFill>
              </a:rPr>
              <a:t> </a:t>
            </a:r>
            <a:r>
              <a:rPr lang="en" sz="1800" dirty="0" err="1">
                <a:solidFill>
                  <a:schemeClr val="tx1"/>
                </a:solidFill>
              </a:rPr>
              <a:t>origin</a:t>
            </a:r>
            <a:r>
              <a:rPr lang="en" sz="1800" dirty="0">
                <a:solidFill>
                  <a:schemeClr val="tx1"/>
                </a:solidFill>
              </a:rPr>
              <a:t> </a:t>
            </a:r>
            <a:r>
              <a:rPr lang="en" sz="1800" dirty="0" err="1">
                <a:solidFill>
                  <a:schemeClr val="tx1"/>
                </a:solidFill>
              </a:rPr>
              <a:t>Blackberry </a:t>
            </a:r>
            <a:r>
              <a:rPr lang="en" sz="1800" dirty="0">
                <a:solidFill>
                  <a:schemeClr val="tx1"/>
                </a:solidFill>
              </a:rPr>
              <a:t>.</a:t>
            </a:r>
            <a:endParaRPr lang="ru-RU" sz="1800" dirty="0">
              <a:solidFill>
                <a:schemeClr val="tx1"/>
              </a:solidFill>
            </a:endParaRPr>
          </a:p>
        </p:txBody>
      </p:sp>
      <p:sp>
        <p:nvSpPr>
          <p:cNvPr id="2" name="Заголовок 1"/>
          <p:cNvSpPr>
            <a:spLocks noGrp="1"/>
          </p:cNvSpPr>
          <p:nvPr>
            <p:ph type="title"/>
          </p:nvPr>
        </p:nvSpPr>
        <p:spPr>
          <a:xfrm>
            <a:off x="1693273" y="1457011"/>
            <a:ext cx="8472518" cy="904350"/>
          </a:xfrm>
          <a:solidFill>
            <a:srgbClr val="FFFF99"/>
          </a:solidFill>
        </p:spPr>
        <p:style>
          <a:lnRef idx="1">
            <a:schemeClr val="accent1"/>
          </a:lnRef>
          <a:fillRef idx="2">
            <a:schemeClr val="accent1"/>
          </a:fillRef>
          <a:effectRef idx="1">
            <a:schemeClr val="accent1"/>
          </a:effectRef>
          <a:fontRef idx="minor">
            <a:schemeClr val="dk1"/>
          </a:fontRef>
        </p:style>
        <p:txBody>
          <a:bodyPr>
            <a:normAutofit fontScale="90000"/>
          </a:bodyPr>
          <a:lstStyle/>
          <a:p>
            <a:pPr>
              <a:defRPr/>
            </a:pPr>
            <a:r>
              <a:rPr sz="3200" b="1" dirty="0" err="1">
                <a:solidFill>
                  <a:schemeClr val="tx1"/>
                </a:solidFill>
              </a:rPr>
              <a:t>Rp </a:t>
            </a:r>
            <a:r>
              <a:rPr lang="en" sz="3200" b="1" dirty="0">
                <a:solidFill>
                  <a:schemeClr val="tx1"/>
                </a:solidFill>
              </a:rPr>
              <a:t>.: </a:t>
            </a:r>
            <a:r>
              <a:rPr lang="en" sz="3200" b="1" dirty="0" err="1">
                <a:solidFill>
                  <a:schemeClr val="tx1"/>
                </a:solidFill>
              </a:rPr>
              <a:t>Dilutio</a:t>
            </a:r>
            <a:r>
              <a:rPr lang="en" sz="3200" b="1" dirty="0">
                <a:solidFill>
                  <a:schemeClr val="tx1"/>
                </a:solidFill>
              </a:rPr>
              <a:t> </a:t>
            </a:r>
            <a:r>
              <a:rPr sz="3200" b="1" dirty="0" err="1">
                <a:solidFill>
                  <a:schemeClr val="tx1"/>
                </a:solidFill>
              </a:rPr>
              <a:t>Rubus</a:t>
            </a:r>
            <a:r>
              <a:rPr sz="3200" b="1" dirty="0">
                <a:solidFill>
                  <a:schemeClr val="tx1"/>
                </a:solidFill>
              </a:rPr>
              <a:t> </a:t>
            </a:r>
            <a:r>
              <a:rPr lang="en" sz="3200" b="1" dirty="0">
                <a:solidFill>
                  <a:schemeClr val="tx1"/>
                </a:solidFill>
              </a:rPr>
              <a:t>C 3 - 10.0</a:t>
            </a:r>
            <a:r>
              <a:rPr lang="ru-RU" sz="3200" dirty="0">
                <a:solidFill>
                  <a:schemeClr val="tx1"/>
                </a:solidFill>
              </a:rPr>
              <a:t/>
            </a:r>
            <a:br>
              <a:rPr lang="ru-RU" sz="3200" dirty="0">
                <a:solidFill>
                  <a:schemeClr val="tx1"/>
                </a:solidFill>
              </a:rPr>
            </a:br>
            <a:r>
              <a:rPr lang="en" sz="3200" dirty="0">
                <a:solidFill>
                  <a:schemeClr val="tx1"/>
                </a:solidFill>
              </a:rPr>
              <a:t>        </a:t>
            </a:r>
            <a:r>
              <a:rPr sz="3200" b="1" dirty="0">
                <a:solidFill>
                  <a:schemeClr val="tx1"/>
                </a:solidFill>
              </a:rPr>
              <a:t>D. </a:t>
            </a:r>
            <a:r>
              <a:rPr lang="en" sz="3200" b="1" dirty="0">
                <a:solidFill>
                  <a:schemeClr val="tx1"/>
                </a:solidFill>
              </a:rPr>
              <a:t>_ </a:t>
            </a:r>
            <a:r>
              <a:rPr sz="3200" b="1" dirty="0">
                <a:solidFill>
                  <a:schemeClr val="tx1"/>
                </a:solidFill>
              </a:rPr>
              <a:t>S. </a:t>
            </a:r>
            <a:r>
              <a:rPr lang="en" sz="3200" b="1" dirty="0">
                <a:solidFill>
                  <a:schemeClr val="tx1"/>
                </a:solidFill>
              </a:rPr>
              <a:t>_ 7 - 10 drops according to the </a:t>
            </a:r>
            <a:endParaRPr lang="ru-RU" sz="3200" dirty="0">
              <a:solidFill>
                <a:schemeClr val="tx1"/>
              </a:solidFill>
            </a:endParaRPr>
          </a:p>
        </p:txBody>
      </p:sp>
      <p:sp>
        <p:nvSpPr>
          <p:cNvPr id="5" name="Заголовок 1"/>
          <p:cNvSpPr txBox="1">
            <a:spLocks/>
          </p:cNvSpPr>
          <p:nvPr/>
        </p:nvSpPr>
        <p:spPr>
          <a:xfrm>
            <a:off x="1066800" y="228982"/>
            <a:ext cx="10058400" cy="645225"/>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75000" lnSpcReduction="2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3600" b="1" dirty="0">
                <a:solidFill>
                  <a:schemeClr val="tx1"/>
                </a:solidFill>
              </a:rPr>
              <a:t>6. Example 2 </a:t>
            </a:r>
            <a:r>
              <a:rPr lang="en" sz="3600" b="1" dirty="0" err="1">
                <a:solidFill>
                  <a:schemeClr val="tx1"/>
                </a:solidFill>
              </a:rPr>
              <a:t>Rp </a:t>
            </a:r>
            <a:r>
              <a:rPr lang="en" sz="3600" b="1" dirty="0">
                <a:solidFill>
                  <a:schemeClr val="tx1"/>
                </a:solidFill>
              </a:rPr>
              <a:t>.: </a:t>
            </a:r>
            <a:r>
              <a:rPr lang="en" sz="3600" b="1" dirty="0" err="1">
                <a:solidFill>
                  <a:schemeClr val="tx1"/>
                </a:solidFill>
              </a:rPr>
              <a:t>Dilutio</a:t>
            </a:r>
            <a:r>
              <a:rPr lang="en" sz="3600" b="1" dirty="0">
                <a:solidFill>
                  <a:schemeClr val="tx1"/>
                </a:solidFill>
              </a:rPr>
              <a:t> </a:t>
            </a:r>
            <a:r>
              <a:rPr lang="en" sz="3600" b="1" dirty="0" err="1">
                <a:solidFill>
                  <a:schemeClr val="tx1"/>
                </a:solidFill>
              </a:rPr>
              <a:t>Rubus </a:t>
            </a:r>
            <a:r>
              <a:rPr lang="en" sz="3600" b="1" dirty="0">
                <a:solidFill>
                  <a:schemeClr val="tx1"/>
                </a:solidFill>
              </a:rPr>
              <a:t>C3 - 10.0</a:t>
            </a:r>
            <a:r>
              <a:rPr lang="ru-RU" sz="3600" dirty="0">
                <a:solidFill>
                  <a:schemeClr val="tx1"/>
                </a:solidFill>
              </a:rPr>
              <a:t/>
            </a:r>
            <a:br>
              <a:rPr lang="ru-RU" sz="3600" dirty="0">
                <a:solidFill>
                  <a:schemeClr val="tx1"/>
                </a:solidFill>
              </a:rPr>
            </a:br>
            <a:r>
              <a:rPr lang="en" sz="3600" dirty="0">
                <a:solidFill>
                  <a:schemeClr val="tx1"/>
                </a:solidFill>
              </a:rPr>
              <a:t>             </a:t>
            </a:r>
            <a:r>
              <a:rPr lang="en" sz="3600" b="1" dirty="0">
                <a:solidFill>
                  <a:schemeClr val="tx1"/>
                </a:solidFill>
              </a:rPr>
              <a:t>D. _ S. 7-10 </a:t>
            </a:r>
            <a:r>
              <a:rPr lang="en" sz="3600" b="1" dirty="0" err="1">
                <a:solidFill>
                  <a:schemeClr val="tx1"/>
                </a:solidFill>
              </a:rPr>
              <a:t>drops</a:t>
            </a:r>
            <a:r>
              <a:rPr lang="en" sz="3600" b="1" dirty="0">
                <a:solidFill>
                  <a:schemeClr val="tx1"/>
                </a:solidFill>
              </a:rPr>
              <a:t> </a:t>
            </a:r>
            <a:r>
              <a:rPr lang="en" sz="3600" b="1" dirty="0" err="1">
                <a:solidFill>
                  <a:schemeClr val="tx1"/>
                </a:solidFill>
              </a:rPr>
              <a:t>according </a:t>
            </a:r>
            <a:r>
              <a:rPr lang="en" sz="3600" b="1" dirty="0">
                <a:solidFill>
                  <a:schemeClr val="tx1"/>
                </a:solidFill>
              </a:rPr>
              <a:t>to the </a:t>
            </a:r>
            <a:r>
              <a:rPr lang="en" sz="3600" b="1" dirty="0" err="1">
                <a:solidFill>
                  <a:schemeClr val="tx1"/>
                </a:solidFill>
              </a:rPr>
              <a:t>schedule</a:t>
            </a:r>
            <a:endParaRPr lang="uk-UA" sz="3600" dirty="0"/>
          </a:p>
        </p:txBody>
      </p:sp>
      <p:pic>
        <p:nvPicPr>
          <p:cNvPr id="1026" name="Picture 2" descr="https://o.remove.bg/downloads/bd52e86d-e427-474e-b8b5-22d24773c246/image-removebg-preview.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72152" y="2582426"/>
            <a:ext cx="1783645" cy="1426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890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Содержимое 2"/>
          <p:cNvSpPr>
            <a:spLocks noGrp="1"/>
          </p:cNvSpPr>
          <p:nvPr>
            <p:ph idx="1"/>
          </p:nvPr>
        </p:nvSpPr>
        <p:spPr>
          <a:xfrm>
            <a:off x="345384" y="1667870"/>
            <a:ext cx="11582010" cy="4672639"/>
          </a:xfrm>
        </p:spPr>
        <p:txBody>
          <a:bodyPr>
            <a:normAutofit/>
          </a:bodyPr>
          <a:lstStyle/>
          <a:p>
            <a:pPr algn="ctr" hangingPunct="0">
              <a:lnSpc>
                <a:spcPct val="100000"/>
              </a:lnSpc>
              <a:spcBef>
                <a:spcPts val="0"/>
              </a:spcBef>
              <a:spcAft>
                <a:spcPts val="0"/>
              </a:spcAft>
              <a:buFont typeface="Wingdings 2" pitchFamily="18" charset="2"/>
              <a:buNone/>
            </a:pPr>
            <a:r>
              <a:rPr lang="en" sz="2000" b="1" dirty="0">
                <a:solidFill>
                  <a:schemeClr val="tx1"/>
                </a:solidFill>
              </a:rPr>
              <a:t>PPK </a:t>
            </a:r>
            <a:r>
              <a:rPr lang="en" sz="2000" dirty="0">
                <a:solidFill>
                  <a:schemeClr val="tx1"/>
                </a:solidFill>
              </a:rPr>
              <a:t>( </a:t>
            </a:r>
            <a:r>
              <a:rPr lang="en" sz="2000" dirty="0" err="1">
                <a:solidFill>
                  <a:schemeClr val="tx1"/>
                </a:solidFill>
              </a:rPr>
              <a:t>reverse</a:t>
            </a:r>
            <a:r>
              <a:rPr lang="en" sz="2000" dirty="0">
                <a:solidFill>
                  <a:schemeClr val="tx1"/>
                </a:solidFill>
              </a:rPr>
              <a:t> </a:t>
            </a:r>
            <a:r>
              <a:rPr lang="en" sz="2000" dirty="0" err="1">
                <a:solidFill>
                  <a:schemeClr val="tx1"/>
                </a:solidFill>
              </a:rPr>
              <a:t>side </a:t>
            </a:r>
            <a:r>
              <a:rPr lang="en" sz="2000" dirty="0">
                <a:solidFill>
                  <a:schemeClr val="tx1"/>
                </a:solidFill>
              </a:rPr>
              <a:t>)</a:t>
            </a:r>
          </a:p>
          <a:p>
            <a:pPr marL="0" indent="361950" hangingPunct="0">
              <a:lnSpc>
                <a:spcPct val="100000"/>
              </a:lnSpc>
              <a:spcBef>
                <a:spcPts val="0"/>
              </a:spcBef>
              <a:spcAft>
                <a:spcPts val="0"/>
              </a:spcAft>
              <a:buFont typeface="Wingdings 2" pitchFamily="18" charset="2"/>
              <a:buNone/>
            </a:pPr>
            <a:r>
              <a:rPr lang="en" sz="2000" dirty="0" err="1">
                <a:solidFill>
                  <a:schemeClr val="tx1"/>
                </a:solidFill>
              </a:rPr>
              <a:t>Matrix </a:t>
            </a:r>
            <a:r>
              <a:rPr lang="en" sz="2000" dirty="0">
                <a:solidFill>
                  <a:schemeClr val="tx1"/>
                </a:solidFill>
              </a:rPr>
              <a:t>tincture " </a:t>
            </a:r>
            <a:r>
              <a:rPr lang="en" sz="2000" dirty="0" err="1">
                <a:solidFill>
                  <a:schemeClr val="tx1"/>
                </a:solidFill>
              </a:rPr>
              <a:t>Rubus </a:t>
            </a:r>
            <a:r>
              <a:rPr lang="en" sz="2000" dirty="0">
                <a:solidFill>
                  <a:schemeClr val="tx1"/>
                </a:solidFill>
              </a:rPr>
              <a:t>θ": 0.2 g (6 </a:t>
            </a:r>
            <a:r>
              <a:rPr lang="en" sz="2000" dirty="0" err="1">
                <a:solidFill>
                  <a:schemeClr val="tx1"/>
                </a:solidFill>
              </a:rPr>
              <a:t>drops </a:t>
            </a:r>
            <a:r>
              <a:rPr lang="en" sz="2000" dirty="0">
                <a:solidFill>
                  <a:schemeClr val="tx1"/>
                </a:solidFill>
              </a:rPr>
              <a:t>)</a:t>
            </a:r>
          </a:p>
          <a:p>
            <a:pPr marL="0" indent="361950" hangingPunct="0">
              <a:lnSpc>
                <a:spcPct val="100000"/>
              </a:lnSpc>
              <a:spcBef>
                <a:spcPts val="0"/>
              </a:spcBef>
              <a:spcAft>
                <a:spcPts val="0"/>
              </a:spcAft>
              <a:buFont typeface="Wingdings 2" pitchFamily="18" charset="2"/>
              <a:buNone/>
            </a:pPr>
            <a:r>
              <a:rPr lang="en" sz="2000" dirty="0" err="1">
                <a:solidFill>
                  <a:schemeClr val="tx1"/>
                </a:solidFill>
              </a:rPr>
              <a:t>Dilution</a:t>
            </a:r>
            <a:r>
              <a:rPr lang="en" sz="2000" dirty="0">
                <a:solidFill>
                  <a:schemeClr val="tx1"/>
                </a:solidFill>
              </a:rPr>
              <a:t> </a:t>
            </a:r>
            <a:r>
              <a:rPr lang="en" sz="2000" dirty="0" err="1">
                <a:solidFill>
                  <a:schemeClr val="tx1"/>
                </a:solidFill>
              </a:rPr>
              <a:t>Rubus</a:t>
            </a:r>
            <a:r>
              <a:rPr lang="en" sz="2000" dirty="0">
                <a:solidFill>
                  <a:schemeClr val="tx1"/>
                </a:solidFill>
              </a:rPr>
              <a:t> C 1: 0.1 g (3 </a:t>
            </a:r>
            <a:r>
              <a:rPr lang="en" sz="2000" dirty="0" err="1">
                <a:solidFill>
                  <a:schemeClr val="tx1"/>
                </a:solidFill>
              </a:rPr>
              <a:t>drops </a:t>
            </a:r>
            <a:r>
              <a:rPr lang="en" sz="2000" dirty="0">
                <a:solidFill>
                  <a:schemeClr val="tx1"/>
                </a:solidFill>
              </a:rPr>
              <a:t>)</a:t>
            </a:r>
          </a:p>
          <a:p>
            <a:pPr marL="0" indent="361950" hangingPunct="0">
              <a:lnSpc>
                <a:spcPct val="100000"/>
              </a:lnSpc>
              <a:spcBef>
                <a:spcPts val="0"/>
              </a:spcBef>
              <a:spcAft>
                <a:spcPts val="0"/>
              </a:spcAft>
              <a:buFont typeface="Wingdings 2" pitchFamily="18" charset="2"/>
              <a:buNone/>
            </a:pPr>
            <a:r>
              <a:rPr lang="en" sz="2000" dirty="0" err="1">
                <a:solidFill>
                  <a:schemeClr val="tx1"/>
                </a:solidFill>
              </a:rPr>
              <a:t>Dilution</a:t>
            </a:r>
            <a:r>
              <a:rPr lang="en" sz="2000" dirty="0">
                <a:solidFill>
                  <a:schemeClr val="tx1"/>
                </a:solidFill>
              </a:rPr>
              <a:t> </a:t>
            </a:r>
            <a:r>
              <a:rPr lang="en" sz="2000" dirty="0" err="1">
                <a:solidFill>
                  <a:schemeClr val="tx1"/>
                </a:solidFill>
              </a:rPr>
              <a:t>Rubus</a:t>
            </a:r>
            <a:r>
              <a:rPr lang="en" sz="2000" dirty="0">
                <a:solidFill>
                  <a:schemeClr val="tx1"/>
                </a:solidFill>
              </a:rPr>
              <a:t> C 2: 0.1 g (3 </a:t>
            </a:r>
            <a:r>
              <a:rPr lang="en" sz="2000" dirty="0" err="1">
                <a:solidFill>
                  <a:schemeClr val="tx1"/>
                </a:solidFill>
              </a:rPr>
              <a:t>drops </a:t>
            </a:r>
            <a:r>
              <a:rPr lang="en" sz="2000" dirty="0">
                <a:solidFill>
                  <a:schemeClr val="tx1"/>
                </a:solidFill>
              </a:rPr>
              <a:t>)</a:t>
            </a:r>
          </a:p>
          <a:p>
            <a:pPr marL="0" indent="361950" hangingPunct="0">
              <a:lnSpc>
                <a:spcPct val="100000"/>
              </a:lnSpc>
              <a:spcBef>
                <a:spcPts val="0"/>
              </a:spcBef>
              <a:spcAft>
                <a:spcPts val="0"/>
              </a:spcAft>
              <a:buFont typeface="Wingdings 2" pitchFamily="18" charset="2"/>
              <a:buNone/>
            </a:pPr>
            <a:r>
              <a:rPr lang="en" sz="2000" dirty="0">
                <a:solidFill>
                  <a:schemeClr val="tx1"/>
                </a:solidFill>
              </a:rPr>
              <a:t>45% </a:t>
            </a:r>
            <a:r>
              <a:rPr lang="en" sz="2000" dirty="0" err="1">
                <a:solidFill>
                  <a:schemeClr val="tx1"/>
                </a:solidFill>
              </a:rPr>
              <a:t>ethyl </a:t>
            </a:r>
            <a:r>
              <a:rPr lang="en" sz="2000" dirty="0">
                <a:solidFill>
                  <a:schemeClr val="tx1"/>
                </a:solidFill>
              </a:rPr>
              <a:t>alcohol for </a:t>
            </a:r>
            <a:r>
              <a:rPr lang="en" sz="2000" dirty="0" err="1">
                <a:solidFill>
                  <a:schemeClr val="tx1"/>
                </a:solidFill>
              </a:rPr>
              <a:t>production</a:t>
            </a:r>
            <a:r>
              <a:rPr lang="en" sz="2000" dirty="0">
                <a:solidFill>
                  <a:schemeClr val="tx1"/>
                </a:solidFill>
              </a:rPr>
              <a:t> </a:t>
            </a:r>
            <a:r>
              <a:rPr lang="en" sz="2000" dirty="0" err="1">
                <a:solidFill>
                  <a:schemeClr val="tx1"/>
                </a:solidFill>
              </a:rPr>
              <a:t>dilution </a:t>
            </a:r>
            <a:r>
              <a:rPr lang="en" sz="2000" dirty="0">
                <a:solidFill>
                  <a:schemeClr val="tx1"/>
                </a:solidFill>
              </a:rPr>
              <a:t>C1: 9.8 g</a:t>
            </a:r>
          </a:p>
          <a:p>
            <a:pPr marL="0" indent="361950" hangingPunct="0">
              <a:lnSpc>
                <a:spcPct val="100000"/>
              </a:lnSpc>
              <a:spcBef>
                <a:spcPts val="0"/>
              </a:spcBef>
              <a:spcAft>
                <a:spcPts val="0"/>
              </a:spcAft>
              <a:buFont typeface="Wingdings 2" pitchFamily="18" charset="2"/>
              <a:buNone/>
            </a:pPr>
            <a:r>
              <a:rPr lang="en" sz="2000" dirty="0">
                <a:solidFill>
                  <a:schemeClr val="tx1"/>
                </a:solidFill>
              </a:rPr>
              <a:t>45% </a:t>
            </a:r>
            <a:r>
              <a:rPr lang="en" sz="2000" dirty="0" err="1">
                <a:solidFill>
                  <a:schemeClr val="tx1"/>
                </a:solidFill>
              </a:rPr>
              <a:t>ethyl </a:t>
            </a:r>
            <a:r>
              <a:rPr lang="en" sz="2000" dirty="0">
                <a:solidFill>
                  <a:schemeClr val="tx1"/>
                </a:solidFill>
              </a:rPr>
              <a:t>alcohol for </a:t>
            </a:r>
            <a:r>
              <a:rPr lang="en" sz="2000" dirty="0" err="1">
                <a:solidFill>
                  <a:schemeClr val="tx1"/>
                </a:solidFill>
              </a:rPr>
              <a:t>production</a:t>
            </a:r>
            <a:r>
              <a:rPr lang="en" sz="2000" dirty="0">
                <a:solidFill>
                  <a:schemeClr val="tx1"/>
                </a:solidFill>
              </a:rPr>
              <a:t> </a:t>
            </a:r>
            <a:r>
              <a:rPr lang="en" sz="2000" dirty="0" err="1">
                <a:solidFill>
                  <a:schemeClr val="tx1"/>
                </a:solidFill>
              </a:rPr>
              <a:t>dilution </a:t>
            </a:r>
            <a:r>
              <a:rPr lang="en" sz="2000" dirty="0">
                <a:solidFill>
                  <a:schemeClr val="tx1"/>
                </a:solidFill>
              </a:rPr>
              <a:t>C2: 9.9 g</a:t>
            </a:r>
          </a:p>
          <a:p>
            <a:pPr marL="0" indent="361950" hangingPunct="0">
              <a:lnSpc>
                <a:spcPct val="100000"/>
              </a:lnSpc>
              <a:spcBef>
                <a:spcPts val="0"/>
              </a:spcBef>
              <a:spcAft>
                <a:spcPts val="0"/>
              </a:spcAft>
              <a:buFont typeface="Wingdings 2" pitchFamily="18" charset="2"/>
              <a:buNone/>
            </a:pPr>
            <a:r>
              <a:rPr lang="en" sz="2000" dirty="0">
                <a:solidFill>
                  <a:schemeClr val="tx1"/>
                </a:solidFill>
              </a:rPr>
              <a:t>45% </a:t>
            </a:r>
            <a:r>
              <a:rPr lang="en" sz="2000" dirty="0" err="1">
                <a:solidFill>
                  <a:schemeClr val="tx1"/>
                </a:solidFill>
              </a:rPr>
              <a:t>ethyl </a:t>
            </a:r>
            <a:r>
              <a:rPr lang="en" sz="2000" dirty="0">
                <a:solidFill>
                  <a:schemeClr val="tx1"/>
                </a:solidFill>
              </a:rPr>
              <a:t>alcohol for </a:t>
            </a:r>
            <a:r>
              <a:rPr lang="en" sz="2000" dirty="0" err="1">
                <a:solidFill>
                  <a:schemeClr val="tx1"/>
                </a:solidFill>
              </a:rPr>
              <a:t>production</a:t>
            </a:r>
            <a:r>
              <a:rPr lang="en" sz="2000" dirty="0">
                <a:solidFill>
                  <a:schemeClr val="tx1"/>
                </a:solidFill>
              </a:rPr>
              <a:t> </a:t>
            </a:r>
            <a:r>
              <a:rPr lang="en" sz="2000" dirty="0" err="1">
                <a:solidFill>
                  <a:schemeClr val="tx1"/>
                </a:solidFill>
              </a:rPr>
              <a:t>dilution </a:t>
            </a:r>
            <a:r>
              <a:rPr lang="en" sz="2000" dirty="0">
                <a:solidFill>
                  <a:schemeClr val="tx1"/>
                </a:solidFill>
              </a:rPr>
              <a:t>C3: 9.9 g</a:t>
            </a:r>
          </a:p>
          <a:p>
            <a:pPr marL="0" indent="361950" hangingPunct="0">
              <a:lnSpc>
                <a:spcPct val="100000"/>
              </a:lnSpc>
              <a:spcBef>
                <a:spcPts val="0"/>
              </a:spcBef>
              <a:spcAft>
                <a:spcPts val="0"/>
              </a:spcAft>
              <a:buFont typeface="Wingdings 2" pitchFamily="18" charset="2"/>
              <a:buNone/>
            </a:pPr>
            <a:endParaRPr lang="ru-RU" sz="2000" dirty="0">
              <a:solidFill>
                <a:schemeClr val="tx1"/>
              </a:solidFill>
            </a:endParaRPr>
          </a:p>
          <a:p>
            <a:pPr marL="0" indent="361950" algn="just">
              <a:lnSpc>
                <a:spcPct val="100000"/>
              </a:lnSpc>
              <a:spcBef>
                <a:spcPts val="0"/>
              </a:spcBef>
              <a:spcAft>
                <a:spcPts val="0"/>
              </a:spcAft>
            </a:pPr>
            <a:r>
              <a:rPr lang="en" sz="2000" b="1" i="1" dirty="0" err="1">
                <a:solidFill>
                  <a:schemeClr val="tx1"/>
                </a:solidFill>
              </a:rPr>
              <a:t>Technology </a:t>
            </a:r>
            <a:r>
              <a:rPr lang="en" sz="2000" b="1" i="1" dirty="0">
                <a:solidFill>
                  <a:schemeClr val="tx1"/>
                </a:solidFill>
              </a:rPr>
              <a:t>. </a:t>
            </a:r>
            <a:r>
              <a:rPr lang="en" sz="2000" dirty="0" err="1">
                <a:solidFill>
                  <a:schemeClr val="tx1"/>
                </a:solidFill>
              </a:rPr>
              <a:t>Put </a:t>
            </a:r>
            <a:r>
              <a:rPr lang="en" sz="2000" dirty="0">
                <a:solidFill>
                  <a:schemeClr val="tx1"/>
                </a:solidFill>
              </a:rPr>
              <a:t>on the </a:t>
            </a:r>
            <a:r>
              <a:rPr lang="en" sz="2000" dirty="0" err="1">
                <a:solidFill>
                  <a:schemeClr val="tx1"/>
                </a:solidFill>
              </a:rPr>
              <a:t>table </a:t>
            </a:r>
            <a:r>
              <a:rPr lang="en" sz="2000" dirty="0">
                <a:solidFill>
                  <a:schemeClr val="tx1"/>
                </a:solidFill>
              </a:rPr>
              <a:t>3 vials with corks, </a:t>
            </a:r>
            <a:r>
              <a:rPr lang="en" sz="2000" dirty="0" err="1">
                <a:solidFill>
                  <a:schemeClr val="tx1"/>
                </a:solidFill>
              </a:rPr>
              <a:t>numbered</a:t>
            </a:r>
            <a:r>
              <a:rPr lang="en" sz="2000" dirty="0">
                <a:solidFill>
                  <a:schemeClr val="tx1"/>
                </a:solidFill>
              </a:rPr>
              <a:t> </a:t>
            </a:r>
            <a:r>
              <a:rPr lang="en" sz="2000" dirty="0" err="1">
                <a:solidFill>
                  <a:schemeClr val="tx1"/>
                </a:solidFill>
              </a:rPr>
              <a:t>them </a:t>
            </a:r>
            <a:r>
              <a:rPr lang="en" sz="2000" dirty="0">
                <a:solidFill>
                  <a:schemeClr val="tx1"/>
                </a:solidFill>
              </a:rPr>
              <a:t>(C1, C2, C3). In the first vial (C1) </a:t>
            </a:r>
            <a:r>
              <a:rPr lang="en" sz="2000" dirty="0" err="1">
                <a:solidFill>
                  <a:schemeClr val="tx1"/>
                </a:solidFill>
              </a:rPr>
              <a:t>weigh </a:t>
            </a:r>
            <a:r>
              <a:rPr lang="en" sz="2000" dirty="0">
                <a:solidFill>
                  <a:schemeClr val="tx1"/>
                </a:solidFill>
              </a:rPr>
              <a:t>9.8 g of 45% </a:t>
            </a:r>
            <a:r>
              <a:rPr lang="en" sz="2000" dirty="0" err="1">
                <a:solidFill>
                  <a:schemeClr val="tx1"/>
                </a:solidFill>
              </a:rPr>
              <a:t>ethyl alcohol, in the other </a:t>
            </a:r>
            <a:r>
              <a:rPr lang="en" sz="2000" dirty="0">
                <a:solidFill>
                  <a:schemeClr val="tx1"/>
                </a:solidFill>
              </a:rPr>
              <a:t>two (C2, C3) - 9.9 g of 45% </a:t>
            </a:r>
            <a:r>
              <a:rPr lang="en" sz="2000" dirty="0" err="1">
                <a:solidFill>
                  <a:schemeClr val="tx1"/>
                </a:solidFill>
              </a:rPr>
              <a:t>ethyl alcohol. Then </a:t>
            </a:r>
            <a:r>
              <a:rPr lang="en" sz="2000" dirty="0">
                <a:solidFill>
                  <a:schemeClr val="tx1"/>
                </a:solidFill>
              </a:rPr>
              <a:t>in a bottle </a:t>
            </a:r>
            <a:r>
              <a:rPr lang="en" sz="2000" dirty="0" err="1">
                <a:solidFill>
                  <a:schemeClr val="tx1"/>
                </a:solidFill>
              </a:rPr>
              <a:t>marked </a:t>
            </a:r>
            <a:r>
              <a:rPr lang="en" sz="2000" dirty="0">
                <a:solidFill>
                  <a:schemeClr val="tx1"/>
                </a:solidFill>
              </a:rPr>
              <a:t>C1 </a:t>
            </a:r>
            <a:r>
              <a:rPr lang="en" sz="2000" dirty="0" err="1">
                <a:solidFill>
                  <a:schemeClr val="tx1"/>
                </a:solidFill>
              </a:rPr>
              <a:t>weigh </a:t>
            </a:r>
            <a:r>
              <a:rPr lang="en" sz="2000" dirty="0">
                <a:solidFill>
                  <a:schemeClr val="tx1"/>
                </a:solidFill>
              </a:rPr>
              <a:t>0.2 g (6 </a:t>
            </a:r>
            <a:r>
              <a:rPr lang="en" sz="2000" dirty="0" err="1">
                <a:solidFill>
                  <a:schemeClr val="tx1"/>
                </a:solidFill>
              </a:rPr>
              <a:t>drops </a:t>
            </a:r>
            <a:r>
              <a:rPr lang="en" sz="2000" dirty="0">
                <a:solidFill>
                  <a:schemeClr val="tx1"/>
                </a:solidFill>
              </a:rPr>
              <a:t>) of </a:t>
            </a:r>
            <a:r>
              <a:rPr lang="en" sz="2000" dirty="0" err="1">
                <a:solidFill>
                  <a:schemeClr val="tx1"/>
                </a:solidFill>
              </a:rPr>
              <a:t>matrix </a:t>
            </a:r>
            <a:r>
              <a:rPr lang="en" sz="2000" dirty="0">
                <a:solidFill>
                  <a:schemeClr val="tx1"/>
                </a:solidFill>
              </a:rPr>
              <a:t>tincture " </a:t>
            </a:r>
            <a:r>
              <a:rPr lang="en" sz="2000" dirty="0" err="1">
                <a:solidFill>
                  <a:schemeClr val="tx1"/>
                </a:solidFill>
              </a:rPr>
              <a:t>Rubus</a:t>
            </a:r>
            <a:r>
              <a:rPr lang="en" sz="2000" dirty="0">
                <a:solidFill>
                  <a:schemeClr val="tx1"/>
                </a:solidFill>
              </a:rPr>
              <a:t> θ », </a:t>
            </a:r>
            <a:r>
              <a:rPr lang="en" sz="2000" dirty="0" err="1">
                <a:solidFill>
                  <a:schemeClr val="tx1"/>
                </a:solidFill>
              </a:rPr>
              <a:t>close</a:t>
            </a:r>
            <a:r>
              <a:rPr lang="en" sz="2000" dirty="0">
                <a:solidFill>
                  <a:schemeClr val="tx1"/>
                </a:solidFill>
              </a:rPr>
              <a:t> </a:t>
            </a:r>
            <a:r>
              <a:rPr lang="en" sz="2000" dirty="0" err="1">
                <a:solidFill>
                  <a:schemeClr val="tx1"/>
                </a:solidFill>
              </a:rPr>
              <a:t>cover </a:t>
            </a:r>
            <a:r>
              <a:rPr lang="en" sz="2000" dirty="0">
                <a:solidFill>
                  <a:schemeClr val="tx1"/>
                </a:solidFill>
              </a:rPr>
              <a:t>and </a:t>
            </a:r>
            <a:r>
              <a:rPr lang="en" sz="2000" dirty="0" err="1">
                <a:solidFill>
                  <a:schemeClr val="tx1"/>
                </a:solidFill>
              </a:rPr>
              <a:t>vigorously</a:t>
            </a:r>
            <a:r>
              <a:rPr lang="en" sz="2000" dirty="0">
                <a:solidFill>
                  <a:schemeClr val="tx1"/>
                </a:solidFill>
              </a:rPr>
              <a:t> </a:t>
            </a:r>
            <a:r>
              <a:rPr lang="en" sz="2000" dirty="0" err="1">
                <a:solidFill>
                  <a:schemeClr val="tx1"/>
                </a:solidFill>
              </a:rPr>
              <a:t>shake</a:t>
            </a:r>
            <a:r>
              <a:rPr lang="en" sz="2000" dirty="0">
                <a:solidFill>
                  <a:schemeClr val="tx1"/>
                </a:solidFill>
              </a:rPr>
              <a:t> </a:t>
            </a:r>
            <a:r>
              <a:rPr lang="en" sz="2000" dirty="0" err="1">
                <a:solidFill>
                  <a:schemeClr val="tx1"/>
                </a:solidFill>
              </a:rPr>
              <a:t>from top </a:t>
            </a:r>
            <a:r>
              <a:rPr lang="en" sz="2000" dirty="0">
                <a:solidFill>
                  <a:schemeClr val="tx1"/>
                </a:solidFill>
              </a:rPr>
              <a:t>to bottom 10 times ( </a:t>
            </a:r>
            <a:r>
              <a:rPr lang="en" sz="2000" dirty="0" err="1">
                <a:solidFill>
                  <a:schemeClr val="tx1"/>
                </a:solidFill>
              </a:rPr>
              <a:t>potentiate </a:t>
            </a:r>
            <a:r>
              <a:rPr lang="en" sz="2000" dirty="0">
                <a:solidFill>
                  <a:schemeClr val="tx1"/>
                </a:solidFill>
              </a:rPr>
              <a:t>). </a:t>
            </a:r>
            <a:r>
              <a:rPr lang="en" sz="2000" dirty="0" err="1">
                <a:solidFill>
                  <a:schemeClr val="tx1"/>
                </a:solidFill>
              </a:rPr>
              <a:t>After</a:t>
            </a:r>
            <a:r>
              <a:rPr lang="en" sz="2000" dirty="0">
                <a:solidFill>
                  <a:schemeClr val="tx1"/>
                </a:solidFill>
              </a:rPr>
              <a:t> </a:t>
            </a:r>
            <a:r>
              <a:rPr lang="en" sz="2000" dirty="0" err="1">
                <a:solidFill>
                  <a:schemeClr val="tx1"/>
                </a:solidFill>
              </a:rPr>
              <a:t>of this </a:t>
            </a:r>
            <a:r>
              <a:rPr lang="en" sz="2000" dirty="0">
                <a:solidFill>
                  <a:schemeClr val="tx1"/>
                </a:solidFill>
              </a:rPr>
              <a:t>from the vial C1 </a:t>
            </a:r>
            <a:r>
              <a:rPr lang="en" sz="2000" dirty="0" err="1">
                <a:solidFill>
                  <a:schemeClr val="tx1"/>
                </a:solidFill>
              </a:rPr>
              <a:t>add </a:t>
            </a:r>
            <a:r>
              <a:rPr lang="en" sz="2000" dirty="0">
                <a:solidFill>
                  <a:schemeClr val="tx1"/>
                </a:solidFill>
              </a:rPr>
              <a:t>0.1 g (3 </a:t>
            </a:r>
            <a:r>
              <a:rPr lang="en" sz="2000" dirty="0" err="1">
                <a:solidFill>
                  <a:schemeClr val="tx1"/>
                </a:solidFill>
              </a:rPr>
              <a:t>drops </a:t>
            </a:r>
            <a:r>
              <a:rPr lang="en" sz="2000" dirty="0">
                <a:solidFill>
                  <a:schemeClr val="tx1"/>
                </a:solidFill>
              </a:rPr>
              <a:t>) </a:t>
            </a:r>
            <a:r>
              <a:rPr lang="en" sz="2000" dirty="0" err="1">
                <a:solidFill>
                  <a:schemeClr val="tx1"/>
                </a:solidFill>
              </a:rPr>
              <a:t>of dilution </a:t>
            </a:r>
            <a:r>
              <a:rPr lang="en" sz="2000" dirty="0">
                <a:solidFill>
                  <a:schemeClr val="tx1"/>
                </a:solidFill>
              </a:rPr>
              <a:t>to the vial with the </a:t>
            </a:r>
            <a:r>
              <a:rPr lang="en" sz="2000" dirty="0" err="1">
                <a:solidFill>
                  <a:schemeClr val="tx1"/>
                </a:solidFill>
              </a:rPr>
              <a:t>inscription </a:t>
            </a:r>
            <a:r>
              <a:rPr lang="en" sz="2000" dirty="0">
                <a:solidFill>
                  <a:schemeClr val="tx1"/>
                </a:solidFill>
              </a:rPr>
              <a:t>C2 and </a:t>
            </a:r>
            <a:r>
              <a:rPr lang="en" sz="2000" dirty="0" err="1">
                <a:solidFill>
                  <a:schemeClr val="tx1"/>
                </a:solidFill>
              </a:rPr>
              <a:t>again</a:t>
            </a:r>
            <a:r>
              <a:rPr lang="en" sz="2000" dirty="0">
                <a:solidFill>
                  <a:schemeClr val="tx1"/>
                </a:solidFill>
              </a:rPr>
              <a:t> </a:t>
            </a:r>
            <a:r>
              <a:rPr lang="en" sz="2000" dirty="0" err="1">
                <a:solidFill>
                  <a:schemeClr val="tx1"/>
                </a:solidFill>
              </a:rPr>
              <a:t>shake</a:t>
            </a:r>
            <a:r>
              <a:rPr lang="en" sz="2000" dirty="0">
                <a:solidFill>
                  <a:schemeClr val="tx1"/>
                </a:solidFill>
              </a:rPr>
              <a:t> </a:t>
            </a:r>
            <a:r>
              <a:rPr lang="en" sz="2000" dirty="0" err="1">
                <a:solidFill>
                  <a:schemeClr val="tx1"/>
                </a:solidFill>
              </a:rPr>
              <a:t>from top </a:t>
            </a:r>
            <a:r>
              <a:rPr lang="en" sz="2000" dirty="0">
                <a:solidFill>
                  <a:schemeClr val="tx1"/>
                </a:solidFill>
              </a:rPr>
              <a:t>to bottom 10 times ( </a:t>
            </a:r>
            <a:r>
              <a:rPr lang="en" sz="2000" dirty="0" err="1">
                <a:solidFill>
                  <a:schemeClr val="tx1"/>
                </a:solidFill>
              </a:rPr>
              <a:t>potentiate </a:t>
            </a:r>
            <a:r>
              <a:rPr lang="en" sz="2000" dirty="0">
                <a:solidFill>
                  <a:schemeClr val="tx1"/>
                </a:solidFill>
              </a:rPr>
              <a:t>). </a:t>
            </a:r>
            <a:r>
              <a:rPr lang="en" sz="2000" dirty="0" err="1">
                <a:solidFill>
                  <a:schemeClr val="tx1"/>
                </a:solidFill>
              </a:rPr>
              <a:t>Next , </a:t>
            </a:r>
            <a:r>
              <a:rPr lang="en" sz="2000" dirty="0">
                <a:solidFill>
                  <a:schemeClr val="tx1"/>
                </a:solidFill>
              </a:rPr>
              <a:t>0.1 g (3 </a:t>
            </a:r>
            <a:r>
              <a:rPr lang="en" sz="2000" dirty="0" err="1">
                <a:solidFill>
                  <a:schemeClr val="tx1"/>
                </a:solidFill>
              </a:rPr>
              <a:t>drops </a:t>
            </a:r>
            <a:r>
              <a:rPr lang="en" sz="2000" dirty="0">
                <a:solidFill>
                  <a:schemeClr val="tx1"/>
                </a:solidFill>
              </a:rPr>
              <a:t>) of C2 </a:t>
            </a:r>
            <a:r>
              <a:rPr lang="en" sz="2000" dirty="0" err="1">
                <a:solidFill>
                  <a:schemeClr val="tx1"/>
                </a:solidFill>
              </a:rPr>
              <a:t>dilution is weighed </a:t>
            </a:r>
            <a:r>
              <a:rPr lang="en" sz="2000" dirty="0">
                <a:solidFill>
                  <a:schemeClr val="tx1"/>
                </a:solidFill>
              </a:rPr>
              <a:t>into the C3 vial , </a:t>
            </a:r>
            <a:r>
              <a:rPr lang="en" sz="2000" dirty="0" err="1">
                <a:solidFill>
                  <a:schemeClr val="tx1"/>
                </a:solidFill>
              </a:rPr>
              <a:t>capped </a:t>
            </a:r>
            <a:r>
              <a:rPr lang="en" sz="2000" dirty="0">
                <a:solidFill>
                  <a:schemeClr val="tx1"/>
                </a:solidFill>
              </a:rPr>
              <a:t>, and </a:t>
            </a:r>
            <a:r>
              <a:rPr lang="en" sz="2000" dirty="0" err="1">
                <a:solidFill>
                  <a:schemeClr val="tx1"/>
                </a:solidFill>
              </a:rPr>
              <a:t>potentiated </a:t>
            </a:r>
            <a:r>
              <a:rPr lang="en" sz="2000" dirty="0">
                <a:solidFill>
                  <a:schemeClr val="tx1"/>
                </a:solidFill>
              </a:rPr>
              <a:t>10 times. </a:t>
            </a:r>
            <a:r>
              <a:rPr lang="en" sz="2000" dirty="0" err="1">
                <a:solidFill>
                  <a:schemeClr val="tx1"/>
                </a:solidFill>
              </a:rPr>
              <a:t>Paste </a:t>
            </a:r>
            <a:r>
              <a:rPr lang="en" sz="2000" dirty="0">
                <a:solidFill>
                  <a:schemeClr val="tx1"/>
                </a:solidFill>
              </a:rPr>
              <a:t>№ recipe. </a:t>
            </a:r>
            <a:r>
              <a:rPr lang="en" sz="2000" dirty="0" err="1">
                <a:solidFill>
                  <a:schemeClr val="tx1"/>
                </a:solidFill>
              </a:rPr>
              <a:t>Fill </a:t>
            </a:r>
            <a:r>
              <a:rPr lang="en" sz="2000" dirty="0">
                <a:solidFill>
                  <a:schemeClr val="tx1"/>
                </a:solidFill>
              </a:rPr>
              <a:t>in the PPK ( </a:t>
            </a:r>
            <a:r>
              <a:rPr lang="en" sz="2000" dirty="0" err="1">
                <a:solidFill>
                  <a:schemeClr val="tx1"/>
                </a:solidFill>
              </a:rPr>
              <a:t>front </a:t>
            </a:r>
            <a:r>
              <a:rPr lang="en" sz="2000" dirty="0">
                <a:solidFill>
                  <a:schemeClr val="tx1"/>
                </a:solidFill>
              </a:rPr>
              <a:t>side).</a:t>
            </a:r>
          </a:p>
        </p:txBody>
      </p:sp>
      <p:sp>
        <p:nvSpPr>
          <p:cNvPr id="2" name="Заголовок 1"/>
          <p:cNvSpPr>
            <a:spLocks noGrp="1"/>
          </p:cNvSpPr>
          <p:nvPr>
            <p:ph type="title"/>
          </p:nvPr>
        </p:nvSpPr>
        <p:spPr>
          <a:xfrm>
            <a:off x="1981200" y="974533"/>
            <a:ext cx="8229600" cy="654032"/>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defRPr/>
            </a:pPr>
            <a:r>
              <a:rPr lang="en" b="1" i="1" dirty="0" err="1">
                <a:solidFill>
                  <a:schemeClr val="tx1"/>
                </a:solidFill>
              </a:rPr>
              <a:t>Technology</a:t>
            </a:r>
            <a:endParaRPr lang="ru-RU" dirty="0">
              <a:solidFill>
                <a:schemeClr val="tx1"/>
              </a:solidFill>
            </a:endParaRPr>
          </a:p>
        </p:txBody>
      </p:sp>
      <p:sp>
        <p:nvSpPr>
          <p:cNvPr id="4" name="Заголовок 1"/>
          <p:cNvSpPr txBox="1">
            <a:spLocks/>
          </p:cNvSpPr>
          <p:nvPr/>
        </p:nvSpPr>
        <p:spPr>
          <a:xfrm>
            <a:off x="1066800" y="228982"/>
            <a:ext cx="10058400" cy="645225"/>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75000" lnSpcReduction="2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3600" b="1" dirty="0">
                <a:solidFill>
                  <a:schemeClr val="tx1"/>
                </a:solidFill>
              </a:rPr>
              <a:t>6. Example 2 </a:t>
            </a:r>
            <a:r>
              <a:rPr lang="en" sz="3600" b="1" dirty="0" err="1">
                <a:solidFill>
                  <a:schemeClr val="tx1"/>
                </a:solidFill>
              </a:rPr>
              <a:t>Rp </a:t>
            </a:r>
            <a:r>
              <a:rPr lang="en" sz="3600" b="1" dirty="0">
                <a:solidFill>
                  <a:schemeClr val="tx1"/>
                </a:solidFill>
              </a:rPr>
              <a:t>.: </a:t>
            </a:r>
            <a:r>
              <a:rPr lang="en" sz="3600" b="1" dirty="0" err="1">
                <a:solidFill>
                  <a:schemeClr val="tx1"/>
                </a:solidFill>
              </a:rPr>
              <a:t>Dilutio</a:t>
            </a:r>
            <a:r>
              <a:rPr lang="en" sz="3600" b="1" dirty="0">
                <a:solidFill>
                  <a:schemeClr val="tx1"/>
                </a:solidFill>
              </a:rPr>
              <a:t> </a:t>
            </a:r>
            <a:r>
              <a:rPr lang="en" sz="3600" b="1" dirty="0" err="1">
                <a:solidFill>
                  <a:schemeClr val="tx1"/>
                </a:solidFill>
              </a:rPr>
              <a:t>Rubus </a:t>
            </a:r>
            <a:r>
              <a:rPr lang="en" sz="3600" b="1" dirty="0">
                <a:solidFill>
                  <a:schemeClr val="tx1"/>
                </a:solidFill>
              </a:rPr>
              <a:t>C3 - 10.0</a:t>
            </a:r>
            <a:r>
              <a:rPr lang="ru-RU" sz="3600" dirty="0">
                <a:solidFill>
                  <a:schemeClr val="tx1"/>
                </a:solidFill>
              </a:rPr>
              <a:t/>
            </a:r>
            <a:br>
              <a:rPr lang="ru-RU" sz="3600" dirty="0">
                <a:solidFill>
                  <a:schemeClr val="tx1"/>
                </a:solidFill>
              </a:rPr>
            </a:br>
            <a:r>
              <a:rPr lang="en" sz="3600" dirty="0">
                <a:solidFill>
                  <a:schemeClr val="tx1"/>
                </a:solidFill>
              </a:rPr>
              <a:t>             </a:t>
            </a:r>
            <a:r>
              <a:rPr lang="en" sz="3600" b="1" dirty="0">
                <a:solidFill>
                  <a:schemeClr val="tx1"/>
                </a:solidFill>
              </a:rPr>
              <a:t>DS 7-10 </a:t>
            </a:r>
            <a:r>
              <a:rPr lang="en" sz="3600" b="1" dirty="0" err="1">
                <a:solidFill>
                  <a:schemeClr val="tx1"/>
                </a:solidFill>
              </a:rPr>
              <a:t>drops</a:t>
            </a:r>
            <a:r>
              <a:rPr lang="en" sz="3600" b="1" dirty="0">
                <a:solidFill>
                  <a:schemeClr val="tx1"/>
                </a:solidFill>
              </a:rPr>
              <a:t> </a:t>
            </a:r>
            <a:r>
              <a:rPr lang="en" sz="3600" b="1" dirty="0" err="1">
                <a:solidFill>
                  <a:schemeClr val="tx1"/>
                </a:solidFill>
              </a:rPr>
              <a:t>according </a:t>
            </a:r>
            <a:r>
              <a:rPr lang="en" sz="3600" b="1" dirty="0">
                <a:solidFill>
                  <a:schemeClr val="tx1"/>
                </a:solidFill>
              </a:rPr>
              <a:t>to the </a:t>
            </a:r>
            <a:r>
              <a:rPr lang="en" sz="3600" b="1" dirty="0" err="1">
                <a:solidFill>
                  <a:schemeClr val="tx1"/>
                </a:solidFill>
              </a:rPr>
              <a:t>schedule</a:t>
            </a:r>
            <a:endParaRPr lang="uk-UA" sz="3600" dirty="0"/>
          </a:p>
        </p:txBody>
      </p:sp>
    </p:spTree>
    <p:extLst>
      <p:ext uri="{BB962C8B-B14F-4D97-AF65-F5344CB8AC3E}">
        <p14:creationId xmlns:p14="http://schemas.microsoft.com/office/powerpoint/2010/main" val="1694565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Содержимое 2"/>
          <p:cNvSpPr>
            <a:spLocks noGrp="1"/>
          </p:cNvSpPr>
          <p:nvPr>
            <p:ph idx="1"/>
          </p:nvPr>
        </p:nvSpPr>
        <p:spPr>
          <a:xfrm>
            <a:off x="1177666" y="2106991"/>
            <a:ext cx="10058400" cy="2676024"/>
          </a:xfrm>
        </p:spPr>
        <p:txBody>
          <a:bodyPr/>
          <a:lstStyle/>
          <a:p>
            <a:pPr algn="ctr" hangingPunct="0">
              <a:lnSpc>
                <a:spcPct val="100000"/>
              </a:lnSpc>
              <a:spcBef>
                <a:spcPts val="0"/>
              </a:spcBef>
              <a:spcAft>
                <a:spcPts val="0"/>
              </a:spcAft>
              <a:buFont typeface="Wingdings 2" pitchFamily="18" charset="2"/>
              <a:buNone/>
            </a:pPr>
            <a:r>
              <a:rPr lang="en" b="1" dirty="0">
                <a:solidFill>
                  <a:schemeClr val="tx1"/>
                </a:solidFill>
              </a:rPr>
              <a:t>PPK </a:t>
            </a:r>
            <a:r>
              <a:rPr lang="en" dirty="0">
                <a:solidFill>
                  <a:schemeClr val="tx1"/>
                </a:solidFill>
              </a:rPr>
              <a:t>( </a:t>
            </a:r>
            <a:r>
              <a:rPr lang="en" dirty="0" err="1">
                <a:solidFill>
                  <a:schemeClr val="tx1"/>
                </a:solidFill>
              </a:rPr>
              <a:t>front</a:t>
            </a:r>
            <a:r>
              <a:rPr lang="en" dirty="0">
                <a:solidFill>
                  <a:schemeClr val="tx1"/>
                </a:solidFill>
              </a:rPr>
              <a:t> </a:t>
            </a:r>
            <a:r>
              <a:rPr lang="en" dirty="0" err="1">
                <a:solidFill>
                  <a:schemeClr val="tx1"/>
                </a:solidFill>
              </a:rPr>
              <a:t>side </a:t>
            </a:r>
            <a:r>
              <a:rPr lang="en" dirty="0">
                <a:solidFill>
                  <a:schemeClr val="tx1"/>
                </a:solidFill>
              </a:rPr>
              <a:t>)</a:t>
            </a:r>
          </a:p>
          <a:p>
            <a:pPr algn="ctr" hangingPunct="0">
              <a:lnSpc>
                <a:spcPct val="100000"/>
              </a:lnSpc>
              <a:spcBef>
                <a:spcPts val="0"/>
              </a:spcBef>
              <a:spcAft>
                <a:spcPts val="0"/>
              </a:spcAft>
              <a:buFont typeface="Wingdings 2" pitchFamily="18" charset="2"/>
              <a:buNone/>
            </a:pPr>
            <a:r>
              <a:rPr lang="en" dirty="0">
                <a:solidFill>
                  <a:schemeClr val="tx1"/>
                </a:solidFill>
              </a:rPr>
              <a:t>Date № recipe</a:t>
            </a:r>
          </a:p>
          <a:p>
            <a:pPr algn="ctr" hangingPunct="0">
              <a:lnSpc>
                <a:spcPct val="100000"/>
              </a:lnSpc>
              <a:spcBef>
                <a:spcPts val="0"/>
              </a:spcBef>
              <a:spcAft>
                <a:spcPts val="0"/>
              </a:spcAft>
              <a:buFont typeface="Wingdings 2" pitchFamily="18" charset="2"/>
              <a:buNone/>
            </a:pPr>
            <a:r>
              <a:rPr lang="en" dirty="0" err="1">
                <a:solidFill>
                  <a:schemeClr val="tx1"/>
                </a:solidFill>
              </a:rPr>
              <a:t>Spiritus</a:t>
            </a:r>
            <a:r>
              <a:rPr lang="en" dirty="0">
                <a:solidFill>
                  <a:schemeClr val="tx1"/>
                </a:solidFill>
              </a:rPr>
              <a:t> </a:t>
            </a:r>
            <a:r>
              <a:rPr lang="en" dirty="0" err="1">
                <a:solidFill>
                  <a:schemeClr val="tx1"/>
                </a:solidFill>
              </a:rPr>
              <a:t>aethylici </a:t>
            </a:r>
            <a:r>
              <a:rPr lang="en" dirty="0">
                <a:solidFill>
                  <a:schemeClr val="tx1"/>
                </a:solidFill>
              </a:rPr>
              <a:t>45% 9.9</a:t>
            </a:r>
          </a:p>
          <a:p>
            <a:pPr algn="ctr" hangingPunct="0">
              <a:lnSpc>
                <a:spcPct val="100000"/>
              </a:lnSpc>
              <a:spcBef>
                <a:spcPts val="0"/>
              </a:spcBef>
              <a:spcAft>
                <a:spcPts val="0"/>
              </a:spcAft>
              <a:buFont typeface="Wingdings 2" pitchFamily="18" charset="2"/>
              <a:buNone/>
            </a:pPr>
            <a:r>
              <a:rPr lang="en" u="sng" dirty="0" err="1">
                <a:solidFill>
                  <a:schemeClr val="tx1"/>
                </a:solidFill>
              </a:rPr>
              <a:t>Dilutio</a:t>
            </a:r>
            <a:r>
              <a:rPr lang="en" u="sng" dirty="0">
                <a:solidFill>
                  <a:schemeClr val="tx1"/>
                </a:solidFill>
              </a:rPr>
              <a:t> </a:t>
            </a:r>
            <a:r>
              <a:rPr lang="en" u="sng" dirty="0" err="1">
                <a:solidFill>
                  <a:schemeClr val="tx1"/>
                </a:solidFill>
              </a:rPr>
              <a:t>Rubus</a:t>
            </a:r>
            <a:r>
              <a:rPr lang="en" u="sng" dirty="0">
                <a:solidFill>
                  <a:schemeClr val="tx1"/>
                </a:solidFill>
              </a:rPr>
              <a:t> C2 0.1 ( </a:t>
            </a:r>
            <a:r>
              <a:rPr lang="en" u="sng" dirty="0" err="1">
                <a:solidFill>
                  <a:schemeClr val="tx1"/>
                </a:solidFill>
              </a:rPr>
              <a:t>gtts </a:t>
            </a:r>
            <a:r>
              <a:rPr lang="en" u="sng" dirty="0">
                <a:solidFill>
                  <a:schemeClr val="tx1"/>
                </a:solidFill>
              </a:rPr>
              <a:t>. III) </a:t>
            </a:r>
            <a:endParaRPr lang="ru-RU" dirty="0">
              <a:solidFill>
                <a:schemeClr val="tx1"/>
              </a:solidFill>
            </a:endParaRPr>
          </a:p>
          <a:p>
            <a:pPr algn="ctr" hangingPunct="0">
              <a:lnSpc>
                <a:spcPct val="100000"/>
              </a:lnSpc>
              <a:spcBef>
                <a:spcPts val="0"/>
              </a:spcBef>
              <a:spcAft>
                <a:spcPts val="0"/>
              </a:spcAft>
              <a:buFont typeface="Wingdings 2" pitchFamily="18" charset="2"/>
              <a:buNone/>
            </a:pPr>
            <a:r>
              <a:rPr lang="en" dirty="0">
                <a:solidFill>
                  <a:schemeClr val="tx1"/>
                </a:solidFill>
              </a:rPr>
              <a:t>            m = 10.0</a:t>
            </a:r>
          </a:p>
          <a:p>
            <a:pPr algn="ctr">
              <a:lnSpc>
                <a:spcPct val="100000"/>
              </a:lnSpc>
              <a:spcBef>
                <a:spcPts val="0"/>
              </a:spcBef>
              <a:spcAft>
                <a:spcPts val="0"/>
              </a:spcAft>
              <a:buFont typeface="Wingdings 2" pitchFamily="18" charset="2"/>
              <a:buNone/>
            </a:pPr>
            <a:r>
              <a:rPr lang="en" i="1" dirty="0" err="1">
                <a:solidFill>
                  <a:schemeClr val="tx1"/>
                </a:solidFill>
              </a:rPr>
              <a:t>Prepared by </a:t>
            </a:r>
            <a:r>
              <a:rPr lang="en" i="1" dirty="0">
                <a:solidFill>
                  <a:schemeClr val="tx1"/>
                </a:solidFill>
              </a:rPr>
              <a:t>( </a:t>
            </a:r>
            <a:r>
              <a:rPr lang="en" i="1" dirty="0" err="1">
                <a:solidFill>
                  <a:schemeClr val="tx1"/>
                </a:solidFill>
              </a:rPr>
              <a:t>signature </a:t>
            </a:r>
            <a:r>
              <a:rPr lang="en" i="1" dirty="0">
                <a:solidFill>
                  <a:schemeClr val="tx1"/>
                </a:solidFill>
              </a:rPr>
              <a:t>)</a:t>
            </a:r>
            <a:endParaRPr lang="ru-RU" dirty="0">
              <a:solidFill>
                <a:schemeClr val="tx1"/>
              </a:solidFill>
            </a:endParaRPr>
          </a:p>
          <a:p>
            <a:pPr algn="ctr">
              <a:lnSpc>
                <a:spcPct val="100000"/>
              </a:lnSpc>
              <a:spcBef>
                <a:spcPts val="0"/>
              </a:spcBef>
              <a:spcAft>
                <a:spcPts val="0"/>
              </a:spcAft>
              <a:buFont typeface="Wingdings 2" pitchFamily="18" charset="2"/>
              <a:buNone/>
            </a:pPr>
            <a:r>
              <a:rPr lang="en" i="1" dirty="0">
                <a:solidFill>
                  <a:schemeClr val="tx1"/>
                </a:solidFill>
              </a:rPr>
              <a:t>Checked ( </a:t>
            </a:r>
            <a:r>
              <a:rPr lang="en" i="1" dirty="0" err="1">
                <a:solidFill>
                  <a:schemeClr val="tx1"/>
                </a:solidFill>
              </a:rPr>
              <a:t>signature </a:t>
            </a:r>
            <a:r>
              <a:rPr lang="en" i="1" dirty="0">
                <a:solidFill>
                  <a:schemeClr val="tx1"/>
                </a:solidFill>
              </a:rPr>
              <a:t>) </a:t>
            </a:r>
            <a:endParaRPr lang="ru-RU" dirty="0">
              <a:solidFill>
                <a:schemeClr val="tx1"/>
              </a:solidFill>
            </a:endParaRPr>
          </a:p>
          <a:p>
            <a:pPr algn="ctr">
              <a:lnSpc>
                <a:spcPct val="100000"/>
              </a:lnSpc>
              <a:spcBef>
                <a:spcPts val="0"/>
              </a:spcBef>
              <a:spcAft>
                <a:spcPts val="0"/>
              </a:spcAft>
              <a:buFont typeface="Wingdings 2" pitchFamily="18" charset="2"/>
              <a:buNone/>
            </a:pPr>
            <a:r>
              <a:rPr lang="en" i="1" dirty="0">
                <a:solidFill>
                  <a:schemeClr val="tx1"/>
                </a:solidFill>
              </a:rPr>
              <a:t>Released (signature)</a:t>
            </a:r>
            <a:endParaRPr lang="ru-RU" dirty="0">
              <a:solidFill>
                <a:schemeClr val="tx1"/>
              </a:solidFill>
            </a:endParaRPr>
          </a:p>
          <a:p>
            <a:pPr algn="ctr">
              <a:lnSpc>
                <a:spcPct val="100000"/>
              </a:lnSpc>
              <a:spcBef>
                <a:spcPts val="0"/>
              </a:spcBef>
              <a:spcAft>
                <a:spcPts val="0"/>
              </a:spcAft>
              <a:buFont typeface="Wingdings 2" pitchFamily="18" charset="2"/>
              <a:buNone/>
            </a:pPr>
            <a:endParaRPr lang="ru-RU" dirty="0">
              <a:solidFill>
                <a:schemeClr val="tx1"/>
              </a:solidFill>
            </a:endParaRPr>
          </a:p>
        </p:txBody>
      </p:sp>
      <p:sp>
        <p:nvSpPr>
          <p:cNvPr id="2" name="Заголовок 1"/>
          <p:cNvSpPr>
            <a:spLocks noGrp="1"/>
          </p:cNvSpPr>
          <p:nvPr>
            <p:ph type="title"/>
          </p:nvPr>
        </p:nvSpPr>
        <p:spPr>
          <a:xfrm>
            <a:off x="1177666" y="1004836"/>
            <a:ext cx="10058400" cy="632041"/>
          </a:xfrm>
        </p:spPr>
        <p:style>
          <a:lnRef idx="1">
            <a:schemeClr val="accent1"/>
          </a:lnRef>
          <a:fillRef idx="2">
            <a:schemeClr val="accent1"/>
          </a:fillRef>
          <a:effectRef idx="1">
            <a:schemeClr val="accent1"/>
          </a:effectRef>
          <a:fontRef idx="minor">
            <a:schemeClr val="dk1"/>
          </a:fontRef>
        </p:style>
        <p:txBody>
          <a:bodyPr/>
          <a:lstStyle/>
          <a:p>
            <a:pPr algn="ctr">
              <a:defRPr/>
            </a:pPr>
            <a:r>
              <a:rPr lang="en" sz="3200" b="1" i="1" dirty="0" err="1">
                <a:solidFill>
                  <a:schemeClr val="tx1"/>
                </a:solidFill>
              </a:rPr>
              <a:t>Facial</a:t>
            </a:r>
            <a:r>
              <a:rPr lang="en" sz="3200" b="1" i="1" dirty="0">
                <a:solidFill>
                  <a:schemeClr val="tx1"/>
                </a:solidFill>
              </a:rPr>
              <a:t> </a:t>
            </a:r>
            <a:r>
              <a:rPr lang="en" sz="3200" b="1" i="1" dirty="0" err="1">
                <a:solidFill>
                  <a:schemeClr val="tx1"/>
                </a:solidFill>
              </a:rPr>
              <a:t>side of the </a:t>
            </a:r>
            <a:r>
              <a:rPr lang="en" sz="3200" b="1" i="1" dirty="0">
                <a:solidFill>
                  <a:schemeClr val="tx1"/>
                </a:solidFill>
              </a:rPr>
              <a:t>passport of </a:t>
            </a:r>
            <a:r>
              <a:rPr lang="en" sz="3200" b="1" i="1" dirty="0" err="1">
                <a:solidFill>
                  <a:schemeClr val="tx1"/>
                </a:solidFill>
              </a:rPr>
              <a:t>written </a:t>
            </a:r>
            <a:r>
              <a:rPr lang="en" sz="3200" b="1" i="1" dirty="0">
                <a:solidFill>
                  <a:schemeClr val="tx1"/>
                </a:solidFill>
              </a:rPr>
              <a:t>control (PPK)</a:t>
            </a:r>
            <a:endParaRPr lang="ru-RU" sz="3200" dirty="0">
              <a:solidFill>
                <a:schemeClr val="tx1"/>
              </a:solidFill>
            </a:endParaRPr>
          </a:p>
        </p:txBody>
      </p:sp>
      <p:sp>
        <p:nvSpPr>
          <p:cNvPr id="4" name="Заголовок 1"/>
          <p:cNvSpPr txBox="1">
            <a:spLocks/>
          </p:cNvSpPr>
          <p:nvPr/>
        </p:nvSpPr>
        <p:spPr>
          <a:xfrm>
            <a:off x="1066800" y="228982"/>
            <a:ext cx="10058400" cy="645225"/>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75000" lnSpcReduction="2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3600" b="1" dirty="0">
                <a:solidFill>
                  <a:schemeClr val="tx1"/>
                </a:solidFill>
              </a:rPr>
              <a:t>6. Example 2 </a:t>
            </a:r>
            <a:r>
              <a:rPr lang="en" sz="3600" b="1" dirty="0" err="1">
                <a:solidFill>
                  <a:schemeClr val="tx1"/>
                </a:solidFill>
              </a:rPr>
              <a:t>Rp </a:t>
            </a:r>
            <a:r>
              <a:rPr lang="en" sz="3600" b="1" dirty="0">
                <a:solidFill>
                  <a:schemeClr val="tx1"/>
                </a:solidFill>
              </a:rPr>
              <a:t>.: </a:t>
            </a:r>
            <a:r>
              <a:rPr lang="en" sz="3600" b="1" dirty="0" err="1">
                <a:solidFill>
                  <a:schemeClr val="tx1"/>
                </a:solidFill>
              </a:rPr>
              <a:t>Dilutio</a:t>
            </a:r>
            <a:r>
              <a:rPr lang="en" sz="3600" b="1" dirty="0">
                <a:solidFill>
                  <a:schemeClr val="tx1"/>
                </a:solidFill>
              </a:rPr>
              <a:t> </a:t>
            </a:r>
            <a:r>
              <a:rPr lang="en" sz="3600" b="1" dirty="0" err="1">
                <a:solidFill>
                  <a:schemeClr val="tx1"/>
                </a:solidFill>
              </a:rPr>
              <a:t>Rubus </a:t>
            </a:r>
            <a:r>
              <a:rPr lang="en" sz="3600" b="1" dirty="0">
                <a:solidFill>
                  <a:schemeClr val="tx1"/>
                </a:solidFill>
              </a:rPr>
              <a:t>C3 - 10.0</a:t>
            </a:r>
            <a:r>
              <a:rPr lang="ru-RU" sz="3600" dirty="0">
                <a:solidFill>
                  <a:schemeClr val="tx1"/>
                </a:solidFill>
              </a:rPr>
              <a:t/>
            </a:r>
            <a:br>
              <a:rPr lang="ru-RU" sz="3600" dirty="0">
                <a:solidFill>
                  <a:schemeClr val="tx1"/>
                </a:solidFill>
              </a:rPr>
            </a:br>
            <a:r>
              <a:rPr lang="en" sz="3600" dirty="0">
                <a:solidFill>
                  <a:schemeClr val="tx1"/>
                </a:solidFill>
              </a:rPr>
              <a:t>             </a:t>
            </a:r>
            <a:r>
              <a:rPr lang="en" sz="3600" b="1" dirty="0">
                <a:solidFill>
                  <a:schemeClr val="tx1"/>
                </a:solidFill>
              </a:rPr>
              <a:t>DS 7-10 </a:t>
            </a:r>
            <a:r>
              <a:rPr lang="en" sz="3600" b="1" dirty="0" err="1">
                <a:solidFill>
                  <a:schemeClr val="tx1"/>
                </a:solidFill>
              </a:rPr>
              <a:t>drops</a:t>
            </a:r>
            <a:r>
              <a:rPr lang="en" sz="3600" b="1" dirty="0">
                <a:solidFill>
                  <a:schemeClr val="tx1"/>
                </a:solidFill>
              </a:rPr>
              <a:t> </a:t>
            </a:r>
            <a:r>
              <a:rPr lang="en" sz="3600" b="1" dirty="0" err="1">
                <a:solidFill>
                  <a:schemeClr val="tx1"/>
                </a:solidFill>
              </a:rPr>
              <a:t>according </a:t>
            </a:r>
            <a:r>
              <a:rPr lang="en" sz="3600" b="1" dirty="0">
                <a:solidFill>
                  <a:schemeClr val="tx1"/>
                </a:solidFill>
              </a:rPr>
              <a:t>to the </a:t>
            </a:r>
            <a:r>
              <a:rPr lang="en" sz="3600" b="1" dirty="0" err="1">
                <a:solidFill>
                  <a:schemeClr val="tx1"/>
                </a:solidFill>
              </a:rPr>
              <a:t>schedule</a:t>
            </a:r>
            <a:endParaRPr lang="uk-UA" sz="3600" dirty="0"/>
          </a:p>
        </p:txBody>
      </p:sp>
    </p:spTree>
    <p:extLst>
      <p:ext uri="{BB962C8B-B14F-4D97-AF65-F5344CB8AC3E}">
        <p14:creationId xmlns:p14="http://schemas.microsoft.com/office/powerpoint/2010/main" val="1973626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Содержимое 2"/>
          <p:cNvSpPr>
            <a:spLocks noGrp="1"/>
          </p:cNvSpPr>
          <p:nvPr>
            <p:ph idx="1"/>
          </p:nvPr>
        </p:nvSpPr>
        <p:spPr>
          <a:xfrm>
            <a:off x="459180" y="2348546"/>
            <a:ext cx="7638941" cy="1600404"/>
          </a:xfrm>
        </p:spPr>
        <p:style>
          <a:lnRef idx="2">
            <a:schemeClr val="accent1"/>
          </a:lnRef>
          <a:fillRef idx="1">
            <a:schemeClr val="lt1"/>
          </a:fillRef>
          <a:effectRef idx="0">
            <a:schemeClr val="accent1"/>
          </a:effectRef>
          <a:fontRef idx="minor">
            <a:schemeClr val="dk1"/>
          </a:fontRef>
        </p:style>
        <p:txBody>
          <a:bodyPr/>
          <a:lstStyle/>
          <a:p>
            <a:pPr algn="just"/>
            <a:r>
              <a:rPr lang="en" dirty="0" err="1">
                <a:solidFill>
                  <a:schemeClr val="tx1"/>
                </a:solidFill>
              </a:rPr>
              <a:t>Make out</a:t>
            </a:r>
            <a:r>
              <a:rPr lang="en" dirty="0">
                <a:solidFill>
                  <a:schemeClr val="tx1"/>
                </a:solidFill>
              </a:rPr>
              <a:t> </a:t>
            </a:r>
            <a:r>
              <a:rPr lang="en" dirty="0" err="1">
                <a:solidFill>
                  <a:schemeClr val="tx1"/>
                </a:solidFill>
              </a:rPr>
              <a:t>labels </a:t>
            </a:r>
            <a:r>
              <a:rPr lang="en" dirty="0">
                <a:solidFill>
                  <a:schemeClr val="tx1"/>
                </a:solidFill>
              </a:rPr>
              <a:t>: " </a:t>
            </a:r>
            <a:r>
              <a:rPr lang="en" dirty="0" err="1">
                <a:solidFill>
                  <a:schemeClr val="tx1"/>
                </a:solidFill>
              </a:rPr>
              <a:t>Internal " </a:t>
            </a:r>
            <a:r>
              <a:rPr lang="en" dirty="0">
                <a:solidFill>
                  <a:schemeClr val="tx1"/>
                </a:solidFill>
              </a:rPr>
              <a:t>, " </a:t>
            </a:r>
            <a:r>
              <a:rPr lang="en" dirty="0" err="1">
                <a:solidFill>
                  <a:schemeClr val="tx1"/>
                </a:solidFill>
              </a:rPr>
              <a:t>Keep cool </a:t>
            </a:r>
            <a:r>
              <a:rPr lang="en" dirty="0">
                <a:solidFill>
                  <a:schemeClr val="tx1"/>
                </a:solidFill>
              </a:rPr>
              <a:t>and </a:t>
            </a:r>
            <a:r>
              <a:rPr lang="en" dirty="0" err="1">
                <a:solidFill>
                  <a:schemeClr val="tx1"/>
                </a:solidFill>
              </a:rPr>
              <a:t>protected "</a:t>
            </a:r>
            <a:r>
              <a:rPr lang="en" dirty="0">
                <a:solidFill>
                  <a:schemeClr val="tx1"/>
                </a:solidFill>
              </a:rPr>
              <a:t> </a:t>
            </a:r>
            <a:r>
              <a:rPr lang="en" dirty="0" err="1">
                <a:solidFill>
                  <a:schemeClr val="tx1"/>
                </a:solidFill>
              </a:rPr>
              <a:t>from</a:t>
            </a:r>
            <a:r>
              <a:rPr lang="en" dirty="0">
                <a:solidFill>
                  <a:schemeClr val="tx1"/>
                </a:solidFill>
              </a:rPr>
              <a:t> </a:t>
            </a:r>
            <a:r>
              <a:rPr lang="en" dirty="0" err="1">
                <a:solidFill>
                  <a:schemeClr val="tx1"/>
                </a:solidFill>
              </a:rPr>
              <a:t>light</a:t>
            </a:r>
            <a:r>
              <a:rPr lang="en" dirty="0">
                <a:solidFill>
                  <a:schemeClr val="tx1"/>
                </a:solidFill>
              </a:rPr>
              <a:t> </a:t>
            </a:r>
            <a:r>
              <a:rPr lang="en" dirty="0" err="1">
                <a:solidFill>
                  <a:schemeClr val="tx1"/>
                </a:solidFill>
              </a:rPr>
              <a:t>place </a:t>
            </a:r>
            <a:r>
              <a:rPr lang="en" dirty="0">
                <a:solidFill>
                  <a:schemeClr val="tx1"/>
                </a:solidFill>
              </a:rPr>
              <a:t>"," </a:t>
            </a:r>
            <a:r>
              <a:rPr lang="en" dirty="0" err="1">
                <a:solidFill>
                  <a:schemeClr val="tx1"/>
                </a:solidFill>
              </a:rPr>
              <a:t>Save</a:t>
            </a:r>
            <a:r>
              <a:rPr lang="en" dirty="0">
                <a:solidFill>
                  <a:schemeClr val="tx1"/>
                </a:solidFill>
              </a:rPr>
              <a:t> </a:t>
            </a:r>
            <a:r>
              <a:rPr lang="en" dirty="0" err="1">
                <a:solidFill>
                  <a:schemeClr val="tx1"/>
                </a:solidFill>
              </a:rPr>
              <a:t>from</a:t>
            </a:r>
            <a:r>
              <a:rPr lang="en" dirty="0">
                <a:solidFill>
                  <a:schemeClr val="tx1"/>
                </a:solidFill>
              </a:rPr>
              <a:t> </a:t>
            </a:r>
            <a:r>
              <a:rPr lang="en" dirty="0" err="1">
                <a:solidFill>
                  <a:schemeClr val="tx1"/>
                </a:solidFill>
              </a:rPr>
              <a:t>children </a:t>
            </a:r>
            <a:r>
              <a:rPr lang="en" dirty="0">
                <a:solidFill>
                  <a:schemeClr val="tx1"/>
                </a:solidFill>
              </a:rPr>
              <a:t>".</a:t>
            </a:r>
            <a:endParaRPr lang="uk-UA" dirty="0">
              <a:solidFill>
                <a:schemeClr val="tx1"/>
              </a:solidFill>
            </a:endParaRPr>
          </a:p>
          <a:p>
            <a:pPr algn="just"/>
            <a:r>
              <a:rPr lang="en" dirty="0">
                <a:solidFill>
                  <a:schemeClr val="tx1"/>
                </a:solidFill>
              </a:rPr>
              <a:t>This homeopathic remedy is used for the treatment and prevention of menopausal conditions.</a:t>
            </a:r>
            <a:endParaRPr lang="ru-RU" dirty="0">
              <a:solidFill>
                <a:schemeClr val="tx1"/>
              </a:solidFill>
            </a:endParaRPr>
          </a:p>
          <a:p>
            <a:pPr algn="just"/>
            <a:endParaRPr lang="ru-RU" dirty="0">
              <a:solidFill>
                <a:schemeClr val="tx1"/>
              </a:solidFill>
            </a:endParaRPr>
          </a:p>
        </p:txBody>
      </p:sp>
      <p:sp>
        <p:nvSpPr>
          <p:cNvPr id="2" name="Заголовок 1"/>
          <p:cNvSpPr>
            <a:spLocks noGrp="1"/>
          </p:cNvSpPr>
          <p:nvPr>
            <p:ph type="title"/>
          </p:nvPr>
        </p:nvSpPr>
        <p:spPr>
          <a:xfrm>
            <a:off x="1066800" y="959174"/>
            <a:ext cx="10058400" cy="764853"/>
          </a:xfrm>
        </p:spPr>
        <p:style>
          <a:lnRef idx="1">
            <a:schemeClr val="accent1"/>
          </a:lnRef>
          <a:fillRef idx="2">
            <a:schemeClr val="accent1"/>
          </a:fillRef>
          <a:effectRef idx="1">
            <a:schemeClr val="accent1"/>
          </a:effectRef>
          <a:fontRef idx="minor">
            <a:schemeClr val="dk1"/>
          </a:fontRef>
        </p:style>
        <p:txBody>
          <a:bodyPr/>
          <a:lstStyle/>
          <a:p>
            <a:pPr algn="ctr">
              <a:defRPr/>
            </a:pPr>
            <a:r>
              <a:rPr lang="en" b="1" i="1" dirty="0" err="1">
                <a:solidFill>
                  <a:schemeClr val="tx1"/>
                </a:solidFill>
              </a:rPr>
              <a:t>Registration </a:t>
            </a:r>
            <a:r>
              <a:rPr lang="en" b="1" i="1" dirty="0">
                <a:solidFill>
                  <a:schemeClr val="tx1"/>
                </a:solidFill>
              </a:rPr>
              <a:t>for </a:t>
            </a:r>
            <a:r>
              <a:rPr lang="en" b="1" i="1" dirty="0" err="1">
                <a:solidFill>
                  <a:schemeClr val="tx1"/>
                </a:solidFill>
              </a:rPr>
              <a:t>use</a:t>
            </a:r>
            <a:r>
              <a:rPr lang="en" dirty="0">
                <a:solidFill>
                  <a:schemeClr val="tx1"/>
                </a:solidFill>
              </a:rPr>
              <a:t> </a:t>
            </a:r>
            <a:endParaRPr lang="ru-RU" dirty="0">
              <a:solidFill>
                <a:schemeClr val="tx1"/>
              </a:solidFill>
            </a:endParaRPr>
          </a:p>
        </p:txBody>
      </p:sp>
      <p:grpSp>
        <p:nvGrpSpPr>
          <p:cNvPr id="36867" name="Группа 3"/>
          <p:cNvGrpSpPr>
            <a:grpSpLocks/>
          </p:cNvGrpSpPr>
          <p:nvPr/>
        </p:nvGrpSpPr>
        <p:grpSpPr bwMode="auto">
          <a:xfrm>
            <a:off x="8757140" y="1764753"/>
            <a:ext cx="3039626" cy="4565708"/>
            <a:chOff x="6248429" y="2685513"/>
            <a:chExt cx="2538413" cy="4101073"/>
          </a:xfrm>
        </p:grpSpPr>
        <p:pic>
          <p:nvPicPr>
            <p:cNvPr id="36868" name="Picture 3"/>
            <p:cNvPicPr>
              <a:picLocks noChangeAspect="1" noChangeArrowheads="1"/>
            </p:cNvPicPr>
            <p:nvPr/>
          </p:nvPicPr>
          <p:blipFill>
            <a:blip r:embed="rId2"/>
            <a:srcRect l="6320" t="6963" r="67078" b="5493"/>
            <a:stretch>
              <a:fillRect/>
            </a:stretch>
          </p:blipFill>
          <p:spPr bwMode="auto">
            <a:xfrm>
              <a:off x="6572264" y="2685513"/>
              <a:ext cx="2214578" cy="4101073"/>
            </a:xfrm>
            <a:prstGeom prst="rect">
              <a:avLst/>
            </a:prstGeom>
            <a:noFill/>
            <a:ln w="9525">
              <a:noFill/>
              <a:miter lim="800000"/>
              <a:headEnd/>
              <a:tailEnd/>
            </a:ln>
          </p:spPr>
        </p:pic>
        <p:grpSp>
          <p:nvGrpSpPr>
            <p:cNvPr id="36869" name="Group 2"/>
            <p:cNvGrpSpPr>
              <a:grpSpLocks/>
            </p:cNvGrpSpPr>
            <p:nvPr/>
          </p:nvGrpSpPr>
          <p:grpSpPr bwMode="auto">
            <a:xfrm>
              <a:off x="6248429" y="4414855"/>
              <a:ext cx="2538413" cy="1514475"/>
              <a:chOff x="1590" y="1424"/>
              <a:chExt cx="3997" cy="2386"/>
            </a:xfrm>
          </p:grpSpPr>
          <p:sp>
            <p:nvSpPr>
              <p:cNvPr id="36870" name="Rectangle 3"/>
              <p:cNvSpPr>
                <a:spLocks noChangeArrowheads="1"/>
              </p:cNvSpPr>
              <p:nvPr/>
            </p:nvSpPr>
            <p:spPr bwMode="auto">
              <a:xfrm>
                <a:off x="1590" y="1424"/>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36871" name="Rectangle 4"/>
              <p:cNvSpPr>
                <a:spLocks noChangeArrowheads="1"/>
              </p:cNvSpPr>
              <p:nvPr/>
            </p:nvSpPr>
            <p:spPr bwMode="auto">
              <a:xfrm>
                <a:off x="1590" y="1424"/>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en" sz="900">
                    <a:latin typeface="Calibri" pitchFamily="34" charset="0"/>
                  </a:rPr>
                  <a:t>№ recipe_ </a:t>
                </a:r>
                <a:r>
                  <a:rPr lang="en" sz="900" u="sng">
                    <a:latin typeface="Calibri" pitchFamily="34" charset="0"/>
                  </a:rPr>
                  <a:t>1 </a:t>
                </a:r>
                <a:r>
                  <a:rPr lang="en" sz="900">
                    <a:latin typeface="Calibri" pitchFamily="34" charset="0"/>
                  </a:rPr>
                  <a:t>_</a:t>
                </a:r>
                <a:endParaRPr lang="ru-RU"/>
              </a:p>
            </p:txBody>
          </p:sp>
          <p:sp>
            <p:nvSpPr>
              <p:cNvPr id="36872" name="Rectangle 5"/>
              <p:cNvSpPr>
                <a:spLocks noChangeArrowheads="1"/>
              </p:cNvSpPr>
              <p:nvPr/>
            </p:nvSpPr>
            <p:spPr bwMode="auto">
              <a:xfrm>
                <a:off x="2857" y="1424"/>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en" sz="900">
                    <a:latin typeface="Calibri" pitchFamily="34" charset="0"/>
                  </a:rPr>
                  <a:t>№ pharmacies_ </a:t>
                </a:r>
                <a:r>
                  <a:rPr lang="en" sz="900" u="sng">
                    <a:latin typeface="Calibri" pitchFamily="34" charset="0"/>
                  </a:rPr>
                  <a:t>8 </a:t>
                </a:r>
                <a:r>
                  <a:rPr lang="en" sz="900">
                    <a:latin typeface="Calibri" pitchFamily="34" charset="0"/>
                  </a:rPr>
                  <a:t>_</a:t>
                </a:r>
                <a:endParaRPr lang="ru-RU"/>
              </a:p>
            </p:txBody>
          </p:sp>
          <p:sp>
            <p:nvSpPr>
              <p:cNvPr id="36873" name="Rectangle 6"/>
              <p:cNvSpPr>
                <a:spLocks noChangeArrowheads="1"/>
              </p:cNvSpPr>
              <p:nvPr/>
            </p:nvSpPr>
            <p:spPr bwMode="auto">
              <a:xfrm>
                <a:off x="4040" y="1424"/>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en" sz="900">
                    <a:latin typeface="Calibri" pitchFamily="34" charset="0"/>
                  </a:rPr>
                  <a:t>Kharkiv_ _ </a:t>
                </a:r>
                <a:r>
                  <a:rPr lang="en" sz="900" u="sng">
                    <a:latin typeface="Calibri" pitchFamily="34" charset="0"/>
                  </a:rPr>
                  <a:t>_ </a:t>
                </a:r>
                <a:r>
                  <a:rPr lang="en" sz="900">
                    <a:latin typeface="Calibri" pitchFamily="34" charset="0"/>
                  </a:rPr>
                  <a:t>_</a:t>
                </a:r>
                <a:endParaRPr lang="ru-RU"/>
              </a:p>
            </p:txBody>
          </p:sp>
          <p:sp>
            <p:nvSpPr>
              <p:cNvPr id="36874" name="Rectangle 7"/>
              <p:cNvSpPr>
                <a:spLocks noChangeArrowheads="1"/>
              </p:cNvSpPr>
              <p:nvPr/>
            </p:nvSpPr>
            <p:spPr bwMode="auto">
              <a:xfrm>
                <a:off x="2212" y="2561"/>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en" sz="1200" u="sng">
                    <a:latin typeface="Constantia" pitchFamily="18" charset="0"/>
                  </a:rPr>
                  <a:t>___ Dil. Rubus </a:t>
                </a:r>
                <a:r>
                  <a:rPr lang="en" sz="1200" u="sng">
                    <a:latin typeface="Calibri" pitchFamily="34" charset="0"/>
                  </a:rPr>
                  <a:t>C3 1 </a:t>
                </a:r>
                <a:r>
                  <a:rPr lang="en" sz="1200" u="sng">
                    <a:latin typeface="Times New Roman" pitchFamily="18" charset="0"/>
                  </a:rPr>
                  <a:t>0.0 </a:t>
                </a:r>
                <a:r>
                  <a:rPr lang="en" sz="900">
                    <a:latin typeface="Calibri" pitchFamily="34" charset="0"/>
                  </a:rPr>
                  <a:t>_ __</a:t>
                </a:r>
                <a:r>
                  <a:rPr lang="ru-RU" sz="900">
                    <a:latin typeface="Calibri" pitchFamily="34" charset="0"/>
                  </a:rPr>
                  <a:t/>
                </a:r>
                <a:br>
                  <a:rPr lang="ru-RU" sz="900">
                    <a:latin typeface="Calibri" pitchFamily="34" charset="0"/>
                  </a:rPr>
                </a:br>
                <a:endParaRPr lang="ru-RU" sz="800">
                  <a:latin typeface="Times New Roman" pitchFamily="18" charset="0"/>
                </a:endParaRPr>
              </a:p>
              <a:p>
                <a:pPr algn="ctr"/>
                <a:r>
                  <a:rPr lang="en" sz="900">
                    <a:latin typeface="Calibri" pitchFamily="34" charset="0"/>
                  </a:rPr>
                  <a:t>At and mat and on _ </a:t>
                </a:r>
                <a:r>
                  <a:rPr lang="en" sz="900" u="sng">
                    <a:latin typeface="Calibri" pitchFamily="34" charset="0"/>
                  </a:rPr>
                  <a:t>7-10 drops according to the schedule ______________</a:t>
                </a:r>
                <a:endParaRPr lang="ru-RU"/>
              </a:p>
            </p:txBody>
          </p:sp>
          <p:sp>
            <p:nvSpPr>
              <p:cNvPr id="36875" name="Rectangle 8"/>
              <p:cNvSpPr>
                <a:spLocks noChangeArrowheads="1"/>
              </p:cNvSpPr>
              <p:nvPr/>
            </p:nvSpPr>
            <p:spPr bwMode="auto">
              <a:xfrm>
                <a:off x="1590" y="2220"/>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en" sz="800" dirty="0">
                    <a:latin typeface="Calibri" pitchFamily="34" charset="0"/>
                  </a:rPr>
                  <a:t>Date 02.03.2021</a:t>
                </a:r>
                <a:endParaRPr lang="ru-RU" dirty="0"/>
              </a:p>
            </p:txBody>
          </p:sp>
          <p:sp>
            <p:nvSpPr>
              <p:cNvPr id="36876" name="Rectangle 9"/>
              <p:cNvSpPr>
                <a:spLocks noChangeArrowheads="1"/>
              </p:cNvSpPr>
              <p:nvPr/>
            </p:nvSpPr>
            <p:spPr bwMode="auto">
              <a:xfrm>
                <a:off x="1590" y="2985"/>
                <a:ext cx="600" cy="825"/>
              </a:xfrm>
              <a:prstGeom prst="rect">
                <a:avLst/>
              </a:prstGeom>
              <a:solidFill>
                <a:srgbClr val="FFFFFF"/>
              </a:solidFill>
              <a:ln w="9525">
                <a:solidFill>
                  <a:srgbClr val="000000"/>
                </a:solidFill>
                <a:miter lim="800000"/>
                <a:headEnd/>
                <a:tailEnd/>
              </a:ln>
            </p:spPr>
            <p:txBody>
              <a:bodyPr lIns="18000" tIns="10800" rIns="18000" bIns="10800"/>
              <a:lstStyle/>
              <a:p>
                <a:r>
                  <a:rPr lang="en" sz="800">
                    <a:latin typeface="Calibri" pitchFamily="34" charset="0"/>
                  </a:rPr>
                  <a:t>P and dpis</a:t>
                </a:r>
                <a:r>
                  <a:rPr lang="en" sz="900">
                    <a:latin typeface="Calibri" pitchFamily="34" charset="0"/>
                  </a:rPr>
                  <a:t> </a:t>
                </a:r>
                <a:endParaRPr lang="ru-RU"/>
              </a:p>
            </p:txBody>
          </p:sp>
          <p:sp>
            <p:nvSpPr>
              <p:cNvPr id="14" name="Rectangle 10"/>
              <p:cNvSpPr>
                <a:spLocks noChangeArrowheads="1"/>
              </p:cNvSpPr>
              <p:nvPr/>
            </p:nvSpPr>
            <p:spPr bwMode="auto">
              <a:xfrm>
                <a:off x="5222" y="1423"/>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en" sz="900" dirty="0">
                    <a:latin typeface="Calibri" pitchFamily="34" charset="0"/>
                    <a:cs typeface="Arial" pitchFamily="34" charset="0"/>
                  </a:rPr>
                  <a:t>Store in a cool, dark place</a:t>
                </a:r>
                <a:endParaRPr lang="ru-RU" dirty="0">
                  <a:latin typeface="Arial" pitchFamily="34" charset="0"/>
                  <a:cs typeface="Arial" pitchFamily="34" charset="0"/>
                </a:endParaRPr>
              </a:p>
            </p:txBody>
          </p:sp>
          <p:sp>
            <p:nvSpPr>
              <p:cNvPr id="15" name="Rectangle 11"/>
              <p:cNvSpPr>
                <a:spLocks noChangeArrowheads="1"/>
              </p:cNvSpPr>
              <p:nvPr/>
            </p:nvSpPr>
            <p:spPr bwMode="auto">
              <a:xfrm>
                <a:off x="2230" y="1806"/>
                <a:ext cx="2627" cy="398"/>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en" sz="900" b="1">
                    <a:latin typeface="Calibri" pitchFamily="34" charset="0"/>
                    <a:cs typeface="Arial" pitchFamily="34" charset="0"/>
                  </a:rPr>
                  <a:t>INSIDE _</a:t>
                </a:r>
                <a:endParaRPr lang="ru-RU">
                  <a:latin typeface="Arial" pitchFamily="34" charset="0"/>
                  <a:cs typeface="Arial" pitchFamily="34" charset="0"/>
                </a:endParaRPr>
              </a:p>
            </p:txBody>
          </p:sp>
          <p:sp>
            <p:nvSpPr>
              <p:cNvPr id="36879" name="Rectangle 12"/>
              <p:cNvSpPr>
                <a:spLocks noChangeArrowheads="1"/>
              </p:cNvSpPr>
              <p:nvPr/>
            </p:nvSpPr>
            <p:spPr bwMode="auto">
              <a:xfrm>
                <a:off x="2198" y="2235"/>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en" sz="900" b="1">
                    <a:latin typeface="Calibri" pitchFamily="34" charset="0"/>
                  </a:rPr>
                  <a:t>Homeopathic l and karsky _ _ means</a:t>
                </a:r>
                <a:endParaRPr lang="ru-RU"/>
              </a:p>
            </p:txBody>
          </p:sp>
          <p:sp>
            <p:nvSpPr>
              <p:cNvPr id="17" name="Rectangle 13"/>
              <p:cNvSpPr>
                <a:spLocks noChangeArrowheads="1"/>
              </p:cNvSpPr>
              <p:nvPr/>
            </p:nvSpPr>
            <p:spPr bwMode="auto">
              <a:xfrm>
                <a:off x="4965" y="1423"/>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en" sz="900" dirty="0">
                    <a:latin typeface="Calibri" pitchFamily="34" charset="0"/>
                    <a:cs typeface="Arial" pitchFamily="34" charset="0"/>
                  </a:rPr>
                  <a:t>Keep </a:t>
                </a:r>
                <a:r>
                  <a:rPr lang="en" sz="900" dirty="0" err="1">
                    <a:latin typeface="Calibri" pitchFamily="34" charset="0"/>
                    <a:cs typeface="Arial" pitchFamily="34" charset="0"/>
                  </a:rPr>
                  <a:t>away </a:t>
                </a:r>
                <a:r>
                  <a:rPr lang="en" sz="900" dirty="0">
                    <a:latin typeface="Calibri" pitchFamily="34" charset="0"/>
                    <a:cs typeface="Arial" pitchFamily="34" charset="0"/>
                  </a:rPr>
                  <a:t>from children</a:t>
                </a:r>
                <a:endParaRPr lang="ru-RU" dirty="0">
                  <a:latin typeface="Arial" pitchFamily="34" charset="0"/>
                  <a:cs typeface="Arial" pitchFamily="34" charset="0"/>
                </a:endParaRPr>
              </a:p>
            </p:txBody>
          </p:sp>
        </p:grpSp>
      </p:grpSp>
      <p:sp>
        <p:nvSpPr>
          <p:cNvPr id="18" name="Заголовок 1"/>
          <p:cNvSpPr txBox="1">
            <a:spLocks/>
          </p:cNvSpPr>
          <p:nvPr/>
        </p:nvSpPr>
        <p:spPr>
          <a:xfrm>
            <a:off x="1066800" y="228982"/>
            <a:ext cx="10058400" cy="645225"/>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75000" lnSpcReduction="2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3600" b="1" dirty="0">
                <a:solidFill>
                  <a:schemeClr val="tx1"/>
                </a:solidFill>
              </a:rPr>
              <a:t>6. Example 2 </a:t>
            </a:r>
            <a:r>
              <a:rPr lang="en" sz="3600" b="1" dirty="0" err="1">
                <a:solidFill>
                  <a:schemeClr val="tx1"/>
                </a:solidFill>
              </a:rPr>
              <a:t>Rp </a:t>
            </a:r>
            <a:r>
              <a:rPr lang="en" sz="3600" b="1" dirty="0">
                <a:solidFill>
                  <a:schemeClr val="tx1"/>
                </a:solidFill>
              </a:rPr>
              <a:t>.: </a:t>
            </a:r>
            <a:r>
              <a:rPr lang="en" sz="3600" b="1" dirty="0" err="1">
                <a:solidFill>
                  <a:schemeClr val="tx1"/>
                </a:solidFill>
              </a:rPr>
              <a:t>Dilutio</a:t>
            </a:r>
            <a:r>
              <a:rPr lang="en" sz="3600" b="1" dirty="0">
                <a:solidFill>
                  <a:schemeClr val="tx1"/>
                </a:solidFill>
              </a:rPr>
              <a:t> </a:t>
            </a:r>
            <a:r>
              <a:rPr lang="en" sz="3600" b="1" dirty="0" err="1">
                <a:solidFill>
                  <a:schemeClr val="tx1"/>
                </a:solidFill>
              </a:rPr>
              <a:t>Rubus </a:t>
            </a:r>
            <a:r>
              <a:rPr lang="en" sz="3600" b="1" dirty="0">
                <a:solidFill>
                  <a:schemeClr val="tx1"/>
                </a:solidFill>
              </a:rPr>
              <a:t>C3 - 10.0</a:t>
            </a:r>
            <a:r>
              <a:rPr lang="ru-RU" sz="3600" dirty="0">
                <a:solidFill>
                  <a:schemeClr val="tx1"/>
                </a:solidFill>
              </a:rPr>
              <a:t/>
            </a:r>
            <a:br>
              <a:rPr lang="ru-RU" sz="3600" dirty="0">
                <a:solidFill>
                  <a:schemeClr val="tx1"/>
                </a:solidFill>
              </a:rPr>
            </a:br>
            <a:r>
              <a:rPr lang="en" sz="3600" dirty="0">
                <a:solidFill>
                  <a:schemeClr val="tx1"/>
                </a:solidFill>
              </a:rPr>
              <a:t>             </a:t>
            </a:r>
            <a:r>
              <a:rPr lang="en" sz="3600" b="1" dirty="0">
                <a:solidFill>
                  <a:schemeClr val="tx1"/>
                </a:solidFill>
              </a:rPr>
              <a:t>DS 7-10 </a:t>
            </a:r>
            <a:r>
              <a:rPr lang="en" sz="3600" b="1" dirty="0" err="1">
                <a:solidFill>
                  <a:schemeClr val="tx1"/>
                </a:solidFill>
              </a:rPr>
              <a:t>drops</a:t>
            </a:r>
            <a:r>
              <a:rPr lang="en" sz="3600" b="1" dirty="0">
                <a:solidFill>
                  <a:schemeClr val="tx1"/>
                </a:solidFill>
              </a:rPr>
              <a:t> </a:t>
            </a:r>
            <a:r>
              <a:rPr lang="en" sz="3600" b="1" dirty="0" err="1">
                <a:solidFill>
                  <a:schemeClr val="tx1"/>
                </a:solidFill>
              </a:rPr>
              <a:t>according </a:t>
            </a:r>
            <a:r>
              <a:rPr lang="en" sz="3600" b="1" dirty="0">
                <a:solidFill>
                  <a:schemeClr val="tx1"/>
                </a:solidFill>
              </a:rPr>
              <a:t>to the </a:t>
            </a:r>
            <a:r>
              <a:rPr lang="en" sz="3600" b="1" dirty="0" err="1">
                <a:solidFill>
                  <a:schemeClr val="tx1"/>
                </a:solidFill>
              </a:rPr>
              <a:t>schedule</a:t>
            </a:r>
            <a:endParaRPr lang="uk-UA" sz="3600" dirty="0"/>
          </a:p>
        </p:txBody>
      </p:sp>
    </p:spTree>
    <p:extLst>
      <p:ext uri="{BB962C8B-B14F-4D97-AF65-F5344CB8AC3E}">
        <p14:creationId xmlns:p14="http://schemas.microsoft.com/office/powerpoint/2010/main" val="2863403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prende los mejores beneficios de utilizar medicina natural — Mejor con  Salu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1" cy="6842998"/>
          </a:xfrm>
          <a:prstGeom prst="rect">
            <a:avLst/>
          </a:prstGeom>
          <a:noFill/>
          <a:extLst>
            <a:ext uri="{909E8E84-426E-40DD-AFC4-6F175D3DCCD1}">
              <a14:hiddenFill xmlns:a14="http://schemas.microsoft.com/office/drawing/2010/main">
                <a:solidFill>
                  <a:srgbClr val="FFFFFF"/>
                </a:solidFill>
              </a14:hiddenFill>
            </a:ext>
          </a:extLst>
        </p:spPr>
      </p:pic>
      <p:sp>
        <p:nvSpPr>
          <p:cNvPr id="3" name="Содержимое 2"/>
          <p:cNvSpPr>
            <a:spLocks noGrp="1"/>
          </p:cNvSpPr>
          <p:nvPr>
            <p:ph idx="1"/>
          </p:nvPr>
        </p:nvSpPr>
        <p:spPr>
          <a:xfrm>
            <a:off x="2197238" y="2962830"/>
            <a:ext cx="7797521" cy="3015362"/>
          </a:xfrm>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marL="0" indent="361950" algn="just" hangingPunct="0">
              <a:lnSpc>
                <a:spcPct val="120000"/>
              </a:lnSpc>
              <a:spcBef>
                <a:spcPts val="0"/>
              </a:spcBef>
              <a:spcAft>
                <a:spcPts val="0"/>
              </a:spcAft>
              <a:buNone/>
              <a:defRPr/>
            </a:pPr>
            <a:r>
              <a:rPr lang="en" i="1" dirty="0">
                <a:solidFill>
                  <a:schemeClr val="tx1"/>
                </a:solidFill>
              </a:rPr>
              <a:t>Stamp </a:t>
            </a:r>
            <a:r>
              <a:rPr lang="en" i="1" dirty="0" err="1">
                <a:solidFill>
                  <a:schemeClr val="tx1"/>
                </a:solidFill>
              </a:rPr>
              <a:t>of medical and preventive </a:t>
            </a:r>
            <a:r>
              <a:rPr lang="en" i="1" dirty="0">
                <a:solidFill>
                  <a:schemeClr val="tx1"/>
                </a:solidFill>
              </a:rPr>
              <a:t>institution</a:t>
            </a:r>
            <a:endParaRPr lang="ru-RU" dirty="0">
              <a:solidFill>
                <a:schemeClr val="tx1"/>
              </a:solidFill>
            </a:endParaRPr>
          </a:p>
          <a:p>
            <a:pPr marL="0" indent="361950" algn="just" hangingPunct="0">
              <a:lnSpc>
                <a:spcPct val="120000"/>
              </a:lnSpc>
              <a:spcBef>
                <a:spcPts val="0"/>
              </a:spcBef>
              <a:spcAft>
                <a:spcPts val="0"/>
              </a:spcAft>
              <a:buNone/>
              <a:defRPr/>
            </a:pPr>
            <a:r>
              <a:rPr lang="en" i="1" dirty="0">
                <a:solidFill>
                  <a:schemeClr val="tx1"/>
                </a:solidFill>
              </a:rPr>
              <a:t>Date</a:t>
            </a:r>
            <a:endParaRPr lang="ru-RU" dirty="0">
              <a:solidFill>
                <a:schemeClr val="tx1"/>
              </a:solidFill>
            </a:endParaRPr>
          </a:p>
          <a:p>
            <a:pPr marL="0" indent="361950" algn="just" hangingPunct="0">
              <a:lnSpc>
                <a:spcPct val="120000"/>
              </a:lnSpc>
              <a:spcBef>
                <a:spcPts val="0"/>
              </a:spcBef>
              <a:spcAft>
                <a:spcPts val="0"/>
              </a:spcAft>
              <a:buNone/>
              <a:defRPr/>
            </a:pPr>
            <a:r>
              <a:rPr lang="en" i="1" dirty="0" err="1">
                <a:solidFill>
                  <a:schemeClr val="tx1"/>
                </a:solidFill>
              </a:rPr>
              <a:t>Surname </a:t>
            </a:r>
            <a:r>
              <a:rPr lang="en" i="1" dirty="0">
                <a:solidFill>
                  <a:schemeClr val="tx1"/>
                </a:solidFill>
              </a:rPr>
              <a:t>, </a:t>
            </a:r>
            <a:r>
              <a:rPr lang="en" i="1" dirty="0" err="1">
                <a:solidFill>
                  <a:schemeClr val="tx1"/>
                </a:solidFill>
              </a:rPr>
              <a:t>name </a:t>
            </a:r>
            <a:r>
              <a:rPr lang="en" i="1" dirty="0">
                <a:solidFill>
                  <a:schemeClr val="tx1"/>
                </a:solidFill>
              </a:rPr>
              <a:t>and </a:t>
            </a:r>
            <a:r>
              <a:rPr lang="en" i="1" dirty="0" err="1">
                <a:solidFill>
                  <a:schemeClr val="tx1"/>
                </a:solidFill>
              </a:rPr>
              <a:t>patronymic of the </a:t>
            </a:r>
            <a:r>
              <a:rPr lang="en" i="1" dirty="0">
                <a:solidFill>
                  <a:schemeClr val="tx1"/>
                </a:solidFill>
              </a:rPr>
              <a:t>patient, </a:t>
            </a:r>
            <a:r>
              <a:rPr lang="en" i="1" dirty="0" err="1">
                <a:solidFill>
                  <a:schemeClr val="tx1"/>
                </a:solidFill>
              </a:rPr>
              <a:t>age</a:t>
            </a:r>
            <a:endParaRPr lang="ru-RU" i="1" dirty="0">
              <a:solidFill>
                <a:schemeClr val="tx1"/>
              </a:solidFill>
            </a:endParaRPr>
          </a:p>
          <a:p>
            <a:pPr marL="0" indent="361950" algn="just" hangingPunct="0">
              <a:lnSpc>
                <a:spcPct val="120000"/>
              </a:lnSpc>
              <a:spcBef>
                <a:spcPts val="0"/>
              </a:spcBef>
              <a:spcAft>
                <a:spcPts val="0"/>
              </a:spcAft>
              <a:buNone/>
              <a:defRPr/>
            </a:pPr>
            <a:r>
              <a:rPr lang="en" i="1" dirty="0" err="1">
                <a:solidFill>
                  <a:schemeClr val="tx1"/>
                </a:solidFill>
              </a:rPr>
              <a:t>Last name </a:t>
            </a:r>
            <a:r>
              <a:rPr lang="en" i="1" dirty="0">
                <a:solidFill>
                  <a:schemeClr val="tx1"/>
                </a:solidFill>
              </a:rPr>
              <a:t>, </a:t>
            </a:r>
            <a:r>
              <a:rPr lang="en" i="1" dirty="0" err="1">
                <a:solidFill>
                  <a:schemeClr val="tx1"/>
                </a:solidFill>
              </a:rPr>
              <a:t>first name </a:t>
            </a:r>
            <a:r>
              <a:rPr lang="en" i="1" dirty="0">
                <a:solidFill>
                  <a:schemeClr val="tx1"/>
                </a:solidFill>
              </a:rPr>
              <a:t>and </a:t>
            </a:r>
            <a:r>
              <a:rPr lang="en" i="1" dirty="0" err="1">
                <a:solidFill>
                  <a:schemeClr val="tx1"/>
                </a:solidFill>
              </a:rPr>
              <a:t>patronymic</a:t>
            </a:r>
            <a:r>
              <a:rPr lang="en" i="1" dirty="0">
                <a:solidFill>
                  <a:schemeClr val="tx1"/>
                </a:solidFill>
              </a:rPr>
              <a:t> </a:t>
            </a:r>
            <a:r>
              <a:rPr lang="en" i="1" dirty="0" err="1">
                <a:solidFill>
                  <a:schemeClr val="tx1"/>
                </a:solidFill>
              </a:rPr>
              <a:t>doctor</a:t>
            </a:r>
            <a:endParaRPr lang="ru-RU" dirty="0">
              <a:solidFill>
                <a:schemeClr val="tx1"/>
              </a:solidFill>
            </a:endParaRPr>
          </a:p>
          <a:p>
            <a:pPr marL="0" indent="361950" hangingPunct="0">
              <a:lnSpc>
                <a:spcPct val="120000"/>
              </a:lnSpc>
              <a:spcBef>
                <a:spcPts val="0"/>
              </a:spcBef>
              <a:spcAft>
                <a:spcPts val="0"/>
              </a:spcAft>
              <a:buNone/>
              <a:defRPr/>
            </a:pPr>
            <a:r>
              <a:rPr lang="en" i="1" dirty="0">
                <a:solidFill>
                  <a:schemeClr val="tx1"/>
                </a:solidFill>
              </a:rPr>
              <a:t> </a:t>
            </a:r>
            <a:r>
              <a:rPr lang="en" i="1" dirty="0" err="1">
                <a:solidFill>
                  <a:schemeClr val="tx1"/>
                </a:solidFill>
              </a:rPr>
              <a:t>Rp </a:t>
            </a:r>
            <a:r>
              <a:rPr lang="en" i="1" dirty="0">
                <a:solidFill>
                  <a:schemeClr val="tx1"/>
                </a:solidFill>
              </a:rPr>
              <a:t>.: </a:t>
            </a:r>
            <a:r>
              <a:rPr lang="en" i="1" dirty="0" err="1">
                <a:solidFill>
                  <a:schemeClr val="tx1"/>
                </a:solidFill>
              </a:rPr>
              <a:t>Dilutio </a:t>
            </a:r>
            <a:r>
              <a:rPr lang="en" i="1" dirty="0">
                <a:solidFill>
                  <a:schemeClr val="tx1"/>
                </a:solidFill>
              </a:rPr>
              <a:t>Magnesium </a:t>
            </a:r>
            <a:r>
              <a:rPr lang="en" i="1" dirty="0" err="1">
                <a:solidFill>
                  <a:schemeClr val="tx1"/>
                </a:solidFill>
              </a:rPr>
              <a:t>sulfuricum</a:t>
            </a:r>
            <a:r>
              <a:rPr lang="en" b="1" dirty="0">
                <a:solidFill>
                  <a:schemeClr val="tx1"/>
                </a:solidFill>
              </a:rPr>
              <a:t> </a:t>
            </a:r>
            <a:r>
              <a:rPr lang="en" i="1" dirty="0">
                <a:solidFill>
                  <a:schemeClr val="tx1"/>
                </a:solidFill>
              </a:rPr>
              <a:t>X 3</a:t>
            </a:r>
            <a:r>
              <a:rPr lang="en" dirty="0">
                <a:solidFill>
                  <a:schemeClr val="tx1"/>
                </a:solidFill>
              </a:rPr>
              <a:t> </a:t>
            </a:r>
            <a:r>
              <a:rPr lang="en" i="1" dirty="0">
                <a:solidFill>
                  <a:schemeClr val="tx1"/>
                </a:solidFill>
              </a:rPr>
              <a:t>- 10.0</a:t>
            </a:r>
            <a:endParaRPr lang="ru-RU" dirty="0">
              <a:solidFill>
                <a:schemeClr val="tx1"/>
              </a:solidFill>
            </a:endParaRPr>
          </a:p>
          <a:p>
            <a:pPr marL="0" indent="361950" hangingPunct="0">
              <a:lnSpc>
                <a:spcPct val="120000"/>
              </a:lnSpc>
              <a:spcBef>
                <a:spcPts val="0"/>
              </a:spcBef>
              <a:spcAft>
                <a:spcPts val="0"/>
              </a:spcAft>
              <a:buNone/>
              <a:defRPr/>
            </a:pPr>
            <a:r>
              <a:rPr lang="en" i="1" dirty="0">
                <a:solidFill>
                  <a:schemeClr val="tx1"/>
                </a:solidFill>
              </a:rPr>
              <a:t>DS 10 drops of dinner in 30 </a:t>
            </a:r>
            <a:r>
              <a:rPr lang="en" i="1" dirty="0" err="1">
                <a:solidFill>
                  <a:schemeClr val="tx1"/>
                </a:solidFill>
              </a:rPr>
              <a:t>minutes</a:t>
            </a:r>
            <a:r>
              <a:rPr lang="en" i="1" dirty="0">
                <a:solidFill>
                  <a:schemeClr val="tx1"/>
                </a:solidFill>
              </a:rPr>
              <a:t> before eating</a:t>
            </a:r>
            <a:endParaRPr lang="ru-RU" dirty="0">
              <a:solidFill>
                <a:schemeClr val="tx1"/>
              </a:solidFill>
            </a:endParaRPr>
          </a:p>
          <a:p>
            <a:pPr marL="0" indent="361950" algn="just" hangingPunct="0">
              <a:lnSpc>
                <a:spcPct val="120000"/>
              </a:lnSpc>
              <a:spcBef>
                <a:spcPts val="0"/>
              </a:spcBef>
              <a:spcAft>
                <a:spcPts val="0"/>
              </a:spcAft>
              <a:buNone/>
              <a:defRPr/>
            </a:pPr>
            <a:r>
              <a:rPr lang="en" i="1" dirty="0" err="1">
                <a:solidFill>
                  <a:schemeClr val="tx1"/>
                </a:solidFill>
              </a:rPr>
              <a:t>Signature</a:t>
            </a:r>
            <a:r>
              <a:rPr lang="en" i="1" dirty="0">
                <a:solidFill>
                  <a:schemeClr val="tx1"/>
                </a:solidFill>
              </a:rPr>
              <a:t> </a:t>
            </a:r>
            <a:r>
              <a:rPr lang="en" i="1" dirty="0" err="1">
                <a:solidFill>
                  <a:schemeClr val="tx1"/>
                </a:solidFill>
              </a:rPr>
              <a:t>doctor</a:t>
            </a:r>
            <a:endParaRPr lang="ru-RU" dirty="0">
              <a:solidFill>
                <a:schemeClr val="tx1"/>
              </a:solidFill>
            </a:endParaRPr>
          </a:p>
          <a:p>
            <a:pPr marL="0" indent="361950" algn="just" hangingPunct="0">
              <a:lnSpc>
                <a:spcPct val="120000"/>
              </a:lnSpc>
              <a:spcBef>
                <a:spcPts val="0"/>
              </a:spcBef>
              <a:spcAft>
                <a:spcPts val="0"/>
              </a:spcAft>
              <a:buNone/>
              <a:defRPr/>
            </a:pPr>
            <a:r>
              <a:rPr lang="en" i="1" dirty="0" err="1">
                <a:solidFill>
                  <a:schemeClr val="tx1"/>
                </a:solidFill>
              </a:rPr>
              <a:t>Personal </a:t>
            </a:r>
            <a:r>
              <a:rPr lang="en" i="1" dirty="0">
                <a:solidFill>
                  <a:schemeClr val="tx1"/>
                </a:solidFill>
              </a:rPr>
              <a:t>seal </a:t>
            </a:r>
            <a:r>
              <a:rPr lang="en" i="1" dirty="0" err="1">
                <a:solidFill>
                  <a:schemeClr val="tx1"/>
                </a:solidFill>
              </a:rPr>
              <a:t>of the doctor</a:t>
            </a:r>
            <a:endParaRPr lang="ru-RU" dirty="0">
              <a:solidFill>
                <a:schemeClr val="tx1"/>
              </a:solidFill>
            </a:endParaRPr>
          </a:p>
          <a:p>
            <a:pPr marL="274320" indent="-274320" hangingPunct="0">
              <a:lnSpc>
                <a:spcPct val="120000"/>
              </a:lnSpc>
              <a:spcBef>
                <a:spcPts val="0"/>
              </a:spcBef>
              <a:spcAft>
                <a:spcPts val="0"/>
              </a:spcAft>
              <a:buFont typeface="Wingdings 2"/>
              <a:buChar char=""/>
              <a:defRPr/>
            </a:pPr>
            <a:endParaRPr lang="ru-RU" dirty="0">
              <a:solidFill>
                <a:schemeClr val="tx1"/>
              </a:solidFill>
            </a:endParaRPr>
          </a:p>
          <a:p>
            <a:pPr marL="274320" indent="-274320" hangingPunct="0">
              <a:lnSpc>
                <a:spcPct val="120000"/>
              </a:lnSpc>
              <a:spcBef>
                <a:spcPts val="0"/>
              </a:spcBef>
              <a:spcAft>
                <a:spcPts val="0"/>
              </a:spcAft>
              <a:buFont typeface="Wingdings 2"/>
              <a:buChar char=""/>
              <a:defRPr/>
            </a:pPr>
            <a:r>
              <a:rPr lang="en" b="1" i="1" dirty="0">
                <a:solidFill>
                  <a:schemeClr val="tx1"/>
                </a:solidFill>
              </a:rPr>
              <a:t>Characteristics </a:t>
            </a:r>
            <a:r>
              <a:rPr lang="en" b="1" i="1" dirty="0" err="1">
                <a:solidFill>
                  <a:schemeClr val="tx1"/>
                </a:solidFill>
              </a:rPr>
              <a:t>of the drug </a:t>
            </a:r>
            <a:r>
              <a:rPr lang="en" b="1" i="1"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drops </a:t>
            </a:r>
            <a:r>
              <a:rPr lang="en" dirty="0">
                <a:solidFill>
                  <a:schemeClr val="tx1"/>
                </a:solidFill>
              </a:rPr>
              <a:t>, </a:t>
            </a:r>
            <a:r>
              <a:rPr lang="en" dirty="0" err="1">
                <a:solidFill>
                  <a:schemeClr val="tx1"/>
                </a:solidFill>
              </a:rPr>
              <a:t>which </a:t>
            </a:r>
            <a:r>
              <a:rPr lang="en" dirty="0">
                <a:solidFill>
                  <a:schemeClr val="tx1"/>
                </a:solidFill>
              </a:rPr>
              <a:t>include </a:t>
            </a:r>
            <a:r>
              <a:rPr lang="en" dirty="0" err="1">
                <a:solidFill>
                  <a:schemeClr val="tx1"/>
                </a:solidFill>
              </a:rPr>
              <a:t>raw materials</a:t>
            </a:r>
            <a:r>
              <a:rPr lang="en" dirty="0">
                <a:solidFill>
                  <a:schemeClr val="tx1"/>
                </a:solidFill>
              </a:rPr>
              <a:t> </a:t>
            </a:r>
            <a:r>
              <a:rPr lang="en" dirty="0" err="1">
                <a:solidFill>
                  <a:schemeClr val="tx1"/>
                </a:solidFill>
              </a:rPr>
              <a:t>mineral</a:t>
            </a:r>
            <a:r>
              <a:rPr lang="en" dirty="0">
                <a:solidFill>
                  <a:schemeClr val="tx1"/>
                </a:solidFill>
              </a:rPr>
              <a:t> </a:t>
            </a:r>
            <a:r>
              <a:rPr lang="en" dirty="0" err="1">
                <a:solidFill>
                  <a:schemeClr val="tx1"/>
                </a:solidFill>
              </a:rPr>
              <a:t>origin</a:t>
            </a:r>
            <a:r>
              <a:rPr lang="en" dirty="0">
                <a:solidFill>
                  <a:schemeClr val="tx1"/>
                </a:solidFill>
              </a:rPr>
              <a:t> </a:t>
            </a:r>
            <a:r>
              <a:rPr lang="en" dirty="0" err="1">
                <a:solidFill>
                  <a:schemeClr val="tx1"/>
                </a:solidFill>
              </a:rPr>
              <a:t>Magnesium </a:t>
            </a:r>
            <a:r>
              <a:rPr lang="en" dirty="0">
                <a:solidFill>
                  <a:schemeClr val="tx1"/>
                </a:solidFill>
              </a:rPr>
              <a:t>sulfate.</a:t>
            </a:r>
            <a:endParaRPr lang="ru-RU" dirty="0">
              <a:solidFill>
                <a:schemeClr val="tx1"/>
              </a:solidFill>
            </a:endParaRPr>
          </a:p>
        </p:txBody>
      </p:sp>
      <p:sp>
        <p:nvSpPr>
          <p:cNvPr id="2" name="Заголовок 1"/>
          <p:cNvSpPr>
            <a:spLocks noGrp="1"/>
          </p:cNvSpPr>
          <p:nvPr>
            <p:ph type="title"/>
          </p:nvPr>
        </p:nvSpPr>
        <p:spPr>
          <a:xfrm>
            <a:off x="1097280" y="1728316"/>
            <a:ext cx="10058400" cy="1013879"/>
          </a:xfrm>
          <a:solidFill>
            <a:srgbClr val="FFFF99"/>
          </a:solidFill>
        </p:spPr>
        <p:txBody>
          <a:bodyPr>
            <a:normAutofit/>
          </a:bodyPr>
          <a:lstStyle/>
          <a:p>
            <a:pPr>
              <a:defRPr/>
            </a:pPr>
            <a:r>
              <a:rPr sz="3200" b="1" dirty="0" err="1">
                <a:solidFill>
                  <a:schemeClr val="tx1"/>
                </a:solidFill>
              </a:rPr>
              <a:t>Rp </a:t>
            </a:r>
            <a:r>
              <a:rPr sz="3200" b="1" dirty="0">
                <a:solidFill>
                  <a:schemeClr val="tx1"/>
                </a:solidFill>
              </a:rPr>
              <a:t>.: </a:t>
            </a:r>
            <a:r>
              <a:rPr lang="en" sz="3200" b="1" dirty="0" err="1">
                <a:solidFill>
                  <a:schemeClr val="tx1"/>
                </a:solidFill>
              </a:rPr>
              <a:t>Dilutio</a:t>
            </a:r>
            <a:r>
              <a:rPr lang="en" sz="3200" b="1" dirty="0">
                <a:solidFill>
                  <a:schemeClr val="tx1"/>
                </a:solidFill>
              </a:rPr>
              <a:t> </a:t>
            </a:r>
            <a:r>
              <a:rPr sz="3200" b="1" dirty="0">
                <a:solidFill>
                  <a:schemeClr val="tx1"/>
                </a:solidFill>
              </a:rPr>
              <a:t>Magnesium </a:t>
            </a:r>
            <a:r>
              <a:rPr sz="3200" b="1" dirty="0" err="1">
                <a:solidFill>
                  <a:schemeClr val="tx1"/>
                </a:solidFill>
              </a:rPr>
              <a:t>sulfuricum</a:t>
            </a:r>
            <a:r>
              <a:rPr sz="3200" b="1" dirty="0">
                <a:solidFill>
                  <a:schemeClr val="tx1"/>
                </a:solidFill>
              </a:rPr>
              <a:t> </a:t>
            </a:r>
            <a:r>
              <a:rPr lang="en" sz="3200" b="1" dirty="0">
                <a:solidFill>
                  <a:schemeClr val="tx1"/>
                </a:solidFill>
              </a:rPr>
              <a:t>X </a:t>
            </a:r>
            <a:r>
              <a:rPr sz="3200" b="1" dirty="0">
                <a:solidFill>
                  <a:schemeClr val="tx1"/>
                </a:solidFill>
              </a:rPr>
              <a:t>3 </a:t>
            </a:r>
            <a:r>
              <a:rPr lang="en" sz="3200" b="1" dirty="0">
                <a:solidFill>
                  <a:schemeClr val="tx1"/>
                </a:solidFill>
              </a:rPr>
              <a:t>- 10.0</a:t>
            </a:r>
            <a:r>
              <a:rPr lang="ru-RU" sz="3200" dirty="0">
                <a:solidFill>
                  <a:schemeClr val="tx1"/>
                </a:solidFill>
              </a:rPr>
              <a:t/>
            </a:r>
            <a:br>
              <a:rPr lang="ru-RU" sz="3200" dirty="0">
                <a:solidFill>
                  <a:schemeClr val="tx1"/>
                </a:solidFill>
              </a:rPr>
            </a:br>
            <a:r>
              <a:rPr lang="en" sz="3200" dirty="0">
                <a:solidFill>
                  <a:schemeClr val="tx1"/>
                </a:solidFill>
              </a:rPr>
              <a:t>        </a:t>
            </a:r>
            <a:r>
              <a:rPr sz="3200" b="1" dirty="0">
                <a:solidFill>
                  <a:schemeClr val="tx1"/>
                </a:solidFill>
              </a:rPr>
              <a:t>D. </a:t>
            </a:r>
            <a:r>
              <a:rPr lang="en" sz="3200" b="1" dirty="0">
                <a:solidFill>
                  <a:schemeClr val="tx1"/>
                </a:solidFill>
              </a:rPr>
              <a:t>_ </a:t>
            </a:r>
            <a:r>
              <a:rPr sz="3200" b="1" dirty="0">
                <a:solidFill>
                  <a:schemeClr val="tx1"/>
                </a:solidFill>
              </a:rPr>
              <a:t>S. </a:t>
            </a:r>
            <a:r>
              <a:rPr lang="en" sz="3200" b="1" dirty="0">
                <a:solidFill>
                  <a:schemeClr val="tx1"/>
                </a:solidFill>
              </a:rPr>
              <a:t>_ 10 drops in the </a:t>
            </a:r>
            <a:r>
              <a:rPr lang="en" sz="3200" b="1" dirty="0" err="1">
                <a:solidFill>
                  <a:schemeClr val="tx1"/>
                </a:solidFill>
              </a:rPr>
              <a:t>evening </a:t>
            </a:r>
            <a:r>
              <a:rPr lang="en" sz="3200" b="1" dirty="0">
                <a:solidFill>
                  <a:schemeClr val="tx1"/>
                </a:solidFill>
              </a:rPr>
              <a:t>30 </a:t>
            </a:r>
            <a:r>
              <a:rPr lang="en" sz="3200" b="1" dirty="0" err="1">
                <a:solidFill>
                  <a:schemeClr val="tx1"/>
                </a:solidFill>
              </a:rPr>
              <a:t>minutes </a:t>
            </a:r>
            <a:r>
              <a:rPr lang="en" sz="3200" b="1" dirty="0">
                <a:solidFill>
                  <a:schemeClr val="tx1"/>
                </a:solidFill>
              </a:rPr>
              <a:t>before </a:t>
            </a:r>
            <a:r>
              <a:rPr lang="en" sz="3200" b="1" dirty="0" err="1">
                <a:solidFill>
                  <a:schemeClr val="tx1"/>
                </a:solidFill>
              </a:rPr>
              <a:t>eating</a:t>
            </a:r>
            <a:endParaRPr lang="ru-RU" sz="3200" dirty="0">
              <a:solidFill>
                <a:schemeClr val="tx1"/>
              </a:solidFill>
            </a:endParaRPr>
          </a:p>
        </p:txBody>
      </p:sp>
      <p:sp>
        <p:nvSpPr>
          <p:cNvPr id="5" name="Заголовок 1"/>
          <p:cNvSpPr txBox="1">
            <a:spLocks/>
          </p:cNvSpPr>
          <p:nvPr/>
        </p:nvSpPr>
        <p:spPr>
          <a:xfrm>
            <a:off x="1066800" y="228982"/>
            <a:ext cx="10058400" cy="645225"/>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75000" lnSpcReduction="2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3600" b="1" dirty="0">
                <a:solidFill>
                  <a:schemeClr val="tx1"/>
                </a:solidFill>
              </a:rPr>
              <a:t>7 . Example 3 Rp .: </a:t>
            </a:r>
            <a:r>
              <a:rPr lang="en" sz="3600" b="1" dirty="0" err="1">
                <a:solidFill>
                  <a:schemeClr val="tx1"/>
                </a:solidFill>
              </a:rPr>
              <a:t>Dilutio </a:t>
            </a:r>
            <a:r>
              <a:rPr lang="en" sz="3600" b="1" dirty="0">
                <a:solidFill>
                  <a:schemeClr val="tx1"/>
                </a:solidFill>
              </a:rPr>
              <a:t>Magnesium </a:t>
            </a:r>
            <a:r>
              <a:rPr lang="en" sz="3600" b="1" dirty="0" err="1">
                <a:solidFill>
                  <a:schemeClr val="tx1"/>
                </a:solidFill>
              </a:rPr>
              <a:t>sulfuricum </a:t>
            </a:r>
            <a:r>
              <a:rPr lang="en" sz="3600" b="1" dirty="0">
                <a:solidFill>
                  <a:schemeClr val="tx1"/>
                </a:solidFill>
              </a:rPr>
              <a:t>X3 - 10.0</a:t>
            </a:r>
            <a:r>
              <a:rPr lang="de-DE" sz="3600" dirty="0">
                <a:solidFill>
                  <a:schemeClr val="tx1"/>
                </a:solidFill>
              </a:rPr>
              <a:t/>
            </a:r>
            <a:br>
              <a:rPr lang="de-DE" sz="3600" dirty="0">
                <a:solidFill>
                  <a:schemeClr val="tx1"/>
                </a:solidFill>
              </a:rPr>
            </a:br>
            <a:r>
              <a:rPr lang="en" sz="3600" dirty="0">
                <a:solidFill>
                  <a:schemeClr val="tx1"/>
                </a:solidFill>
              </a:rPr>
              <a:t>          </a:t>
            </a:r>
            <a:r>
              <a:rPr lang="en" sz="3600" b="1" dirty="0">
                <a:solidFill>
                  <a:schemeClr val="tx1"/>
                </a:solidFill>
              </a:rPr>
              <a:t>D. _ S. 10 </a:t>
            </a:r>
            <a:r>
              <a:rPr lang="en" sz="3600" b="1" dirty="0" err="1">
                <a:solidFill>
                  <a:schemeClr val="tx1"/>
                </a:solidFill>
              </a:rPr>
              <a:t>drops</a:t>
            </a:r>
            <a:r>
              <a:rPr lang="en" sz="3600" b="1" dirty="0">
                <a:solidFill>
                  <a:schemeClr val="tx1"/>
                </a:solidFill>
              </a:rPr>
              <a:t> in the </a:t>
            </a:r>
            <a:r>
              <a:rPr lang="en" sz="3600" b="1" dirty="0" err="1">
                <a:solidFill>
                  <a:schemeClr val="tx1"/>
                </a:solidFill>
              </a:rPr>
              <a:t>evening </a:t>
            </a:r>
            <a:r>
              <a:rPr lang="en" sz="3600" b="1" dirty="0">
                <a:solidFill>
                  <a:schemeClr val="tx1"/>
                </a:solidFill>
              </a:rPr>
              <a:t>30 </a:t>
            </a:r>
            <a:r>
              <a:rPr lang="en" sz="3600" b="1" dirty="0" err="1">
                <a:solidFill>
                  <a:schemeClr val="tx1"/>
                </a:solidFill>
              </a:rPr>
              <a:t>minutes </a:t>
            </a:r>
            <a:r>
              <a:rPr lang="en" sz="3600" b="1" dirty="0">
                <a:solidFill>
                  <a:schemeClr val="tx1"/>
                </a:solidFill>
              </a:rPr>
              <a:t>before </a:t>
            </a:r>
            <a:r>
              <a:rPr lang="en" sz="3600" b="1" dirty="0" err="1">
                <a:solidFill>
                  <a:schemeClr val="tx1"/>
                </a:solidFill>
              </a:rPr>
              <a:t>eating</a:t>
            </a:r>
            <a:endParaRPr lang="uk-UA" sz="3600" dirty="0"/>
          </a:p>
        </p:txBody>
      </p:sp>
      <p:pic>
        <p:nvPicPr>
          <p:cNvPr id="3074" name="Picture 2" descr="https://o.remove.bg/downloads/c46825e7-6010-4dc2-a90c-163cf37a5642/image-removebg-previe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1853" y="3122241"/>
            <a:ext cx="2200106" cy="2231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1582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Содержимое 2"/>
          <p:cNvSpPr>
            <a:spLocks noGrp="1"/>
          </p:cNvSpPr>
          <p:nvPr>
            <p:ph idx="1"/>
          </p:nvPr>
        </p:nvSpPr>
        <p:spPr>
          <a:xfrm>
            <a:off x="261258" y="1818752"/>
            <a:ext cx="11455121" cy="4360984"/>
          </a:xfrm>
        </p:spPr>
        <p:txBody>
          <a:bodyPr>
            <a:normAutofit lnSpcReduction="10000"/>
          </a:bodyPr>
          <a:lstStyle/>
          <a:p>
            <a:pPr algn="ctr" hangingPunct="0">
              <a:lnSpc>
                <a:spcPct val="110000"/>
              </a:lnSpc>
              <a:spcBef>
                <a:spcPts val="0"/>
              </a:spcBef>
              <a:spcAft>
                <a:spcPts val="0"/>
              </a:spcAft>
              <a:buFont typeface="Wingdings 2" pitchFamily="18" charset="2"/>
              <a:buNone/>
            </a:pPr>
            <a:r>
              <a:rPr lang="en" sz="2000" b="1" dirty="0">
                <a:solidFill>
                  <a:schemeClr val="tx1"/>
                </a:solidFill>
              </a:rPr>
              <a:t>PPK </a:t>
            </a:r>
            <a:r>
              <a:rPr lang="en" sz="2000" dirty="0">
                <a:solidFill>
                  <a:schemeClr val="tx1"/>
                </a:solidFill>
              </a:rPr>
              <a:t>( </a:t>
            </a:r>
            <a:r>
              <a:rPr lang="en" sz="2000" dirty="0" err="1">
                <a:solidFill>
                  <a:schemeClr val="tx1"/>
                </a:solidFill>
              </a:rPr>
              <a:t>reverse</a:t>
            </a:r>
            <a:r>
              <a:rPr lang="en" sz="2000" dirty="0">
                <a:solidFill>
                  <a:schemeClr val="tx1"/>
                </a:solidFill>
              </a:rPr>
              <a:t> </a:t>
            </a:r>
            <a:r>
              <a:rPr lang="en" sz="2000" dirty="0" err="1">
                <a:solidFill>
                  <a:schemeClr val="tx1"/>
                </a:solidFill>
              </a:rPr>
              <a:t>side </a:t>
            </a:r>
            <a:r>
              <a:rPr lang="en" sz="2000" dirty="0">
                <a:solidFill>
                  <a:schemeClr val="tx1"/>
                </a:solidFill>
              </a:rPr>
              <a:t>)</a:t>
            </a:r>
          </a:p>
          <a:p>
            <a:pPr marL="0" indent="361950" hangingPunct="0">
              <a:lnSpc>
                <a:spcPct val="110000"/>
              </a:lnSpc>
              <a:spcBef>
                <a:spcPts val="0"/>
              </a:spcBef>
              <a:spcAft>
                <a:spcPts val="0"/>
              </a:spcAft>
              <a:buFont typeface="Wingdings 2" pitchFamily="18" charset="2"/>
              <a:buNone/>
            </a:pPr>
            <a:r>
              <a:rPr lang="en" sz="2000" dirty="0" err="1">
                <a:solidFill>
                  <a:schemeClr val="tx1"/>
                </a:solidFill>
              </a:rPr>
              <a:t>Substances</a:t>
            </a:r>
            <a:r>
              <a:rPr lang="en" sz="2000" dirty="0">
                <a:solidFill>
                  <a:schemeClr val="tx1"/>
                </a:solidFill>
              </a:rPr>
              <a:t> Magnesium </a:t>
            </a:r>
            <a:r>
              <a:rPr lang="en" sz="2000" dirty="0" err="1">
                <a:solidFill>
                  <a:schemeClr val="tx1"/>
                </a:solidFill>
              </a:rPr>
              <a:t>sulfuricum </a:t>
            </a:r>
            <a:r>
              <a:rPr lang="en" sz="2000" dirty="0">
                <a:solidFill>
                  <a:schemeClr val="tx1"/>
                </a:solidFill>
              </a:rPr>
              <a:t>: 1.0 g</a:t>
            </a:r>
          </a:p>
          <a:p>
            <a:pPr marL="0" indent="361950" hangingPunct="0">
              <a:lnSpc>
                <a:spcPct val="110000"/>
              </a:lnSpc>
              <a:spcBef>
                <a:spcPts val="0"/>
              </a:spcBef>
              <a:spcAft>
                <a:spcPts val="0"/>
              </a:spcAft>
              <a:buFont typeface="Wingdings 2" pitchFamily="18" charset="2"/>
              <a:buNone/>
            </a:pPr>
            <a:r>
              <a:rPr lang="en" sz="2000" dirty="0" err="1">
                <a:solidFill>
                  <a:schemeClr val="tx1"/>
                </a:solidFill>
              </a:rPr>
              <a:t>Dilution</a:t>
            </a:r>
            <a:r>
              <a:rPr lang="en" sz="2000" dirty="0">
                <a:solidFill>
                  <a:schemeClr val="tx1"/>
                </a:solidFill>
              </a:rPr>
              <a:t> Magnesium </a:t>
            </a:r>
            <a:r>
              <a:rPr lang="en" sz="2000" dirty="0" err="1">
                <a:solidFill>
                  <a:schemeClr val="tx1"/>
                </a:solidFill>
              </a:rPr>
              <a:t>sulfuricum </a:t>
            </a:r>
            <a:r>
              <a:rPr lang="en" sz="2000" dirty="0">
                <a:solidFill>
                  <a:schemeClr val="tx1"/>
                </a:solidFill>
              </a:rPr>
              <a:t>X 1: 1.0 g</a:t>
            </a:r>
          </a:p>
          <a:p>
            <a:pPr marL="0" indent="361950" hangingPunct="0">
              <a:lnSpc>
                <a:spcPct val="110000"/>
              </a:lnSpc>
              <a:spcBef>
                <a:spcPts val="0"/>
              </a:spcBef>
              <a:spcAft>
                <a:spcPts val="0"/>
              </a:spcAft>
              <a:buFont typeface="Wingdings 2" pitchFamily="18" charset="2"/>
              <a:buNone/>
            </a:pPr>
            <a:r>
              <a:rPr lang="en" sz="2000" dirty="0" err="1">
                <a:solidFill>
                  <a:schemeClr val="tx1"/>
                </a:solidFill>
              </a:rPr>
              <a:t>Dilution</a:t>
            </a:r>
            <a:r>
              <a:rPr lang="en" sz="2000" dirty="0">
                <a:solidFill>
                  <a:schemeClr val="tx1"/>
                </a:solidFill>
              </a:rPr>
              <a:t> Magnesium </a:t>
            </a:r>
            <a:r>
              <a:rPr lang="en" sz="2000" dirty="0" err="1">
                <a:solidFill>
                  <a:schemeClr val="tx1"/>
                </a:solidFill>
              </a:rPr>
              <a:t>sulfuricum </a:t>
            </a:r>
            <a:r>
              <a:rPr lang="en" sz="2000" dirty="0">
                <a:solidFill>
                  <a:schemeClr val="tx1"/>
                </a:solidFill>
              </a:rPr>
              <a:t>X 2: 1.0 g</a:t>
            </a:r>
          </a:p>
          <a:p>
            <a:pPr marL="0" indent="361950" hangingPunct="0">
              <a:lnSpc>
                <a:spcPct val="110000"/>
              </a:lnSpc>
              <a:spcBef>
                <a:spcPts val="0"/>
              </a:spcBef>
              <a:spcAft>
                <a:spcPts val="0"/>
              </a:spcAft>
              <a:buFont typeface="Wingdings 2" pitchFamily="18" charset="2"/>
              <a:buNone/>
            </a:pPr>
            <a:r>
              <a:rPr lang="en" sz="2000" dirty="0">
                <a:solidFill>
                  <a:schemeClr val="tx1"/>
                </a:solidFill>
              </a:rPr>
              <a:t>45% </a:t>
            </a:r>
            <a:r>
              <a:rPr lang="en" sz="2000" dirty="0" err="1">
                <a:solidFill>
                  <a:schemeClr val="tx1"/>
                </a:solidFill>
              </a:rPr>
              <a:t>ethyl </a:t>
            </a:r>
            <a:r>
              <a:rPr lang="en" sz="2000" dirty="0">
                <a:solidFill>
                  <a:schemeClr val="tx1"/>
                </a:solidFill>
              </a:rPr>
              <a:t>alcohol for </a:t>
            </a:r>
            <a:r>
              <a:rPr lang="en" sz="2000" dirty="0" err="1">
                <a:solidFill>
                  <a:schemeClr val="tx1"/>
                </a:solidFill>
              </a:rPr>
              <a:t>production</a:t>
            </a:r>
            <a:r>
              <a:rPr lang="en" sz="2000" dirty="0">
                <a:solidFill>
                  <a:schemeClr val="tx1"/>
                </a:solidFill>
              </a:rPr>
              <a:t> </a:t>
            </a:r>
            <a:r>
              <a:rPr lang="en" sz="2000" dirty="0" err="1">
                <a:solidFill>
                  <a:schemeClr val="tx1"/>
                </a:solidFill>
              </a:rPr>
              <a:t>dilution </a:t>
            </a:r>
            <a:r>
              <a:rPr lang="en" sz="2000" dirty="0">
                <a:solidFill>
                  <a:schemeClr val="tx1"/>
                </a:solidFill>
              </a:rPr>
              <a:t>X1: 9.0 g</a:t>
            </a:r>
          </a:p>
          <a:p>
            <a:pPr marL="0" indent="361950" hangingPunct="0">
              <a:lnSpc>
                <a:spcPct val="110000"/>
              </a:lnSpc>
              <a:spcBef>
                <a:spcPts val="0"/>
              </a:spcBef>
              <a:spcAft>
                <a:spcPts val="0"/>
              </a:spcAft>
              <a:buFont typeface="Wingdings 2" pitchFamily="18" charset="2"/>
              <a:buNone/>
            </a:pPr>
            <a:r>
              <a:rPr lang="en" sz="2000" dirty="0">
                <a:solidFill>
                  <a:schemeClr val="tx1"/>
                </a:solidFill>
              </a:rPr>
              <a:t>45% </a:t>
            </a:r>
            <a:r>
              <a:rPr lang="en" sz="2000" dirty="0" err="1">
                <a:solidFill>
                  <a:schemeClr val="tx1"/>
                </a:solidFill>
              </a:rPr>
              <a:t>ethyl </a:t>
            </a:r>
            <a:r>
              <a:rPr lang="en" sz="2000" dirty="0">
                <a:solidFill>
                  <a:schemeClr val="tx1"/>
                </a:solidFill>
              </a:rPr>
              <a:t>alcohol for </a:t>
            </a:r>
            <a:r>
              <a:rPr lang="en" sz="2000" dirty="0" err="1">
                <a:solidFill>
                  <a:schemeClr val="tx1"/>
                </a:solidFill>
              </a:rPr>
              <a:t>production</a:t>
            </a:r>
            <a:r>
              <a:rPr lang="en" sz="2000" dirty="0">
                <a:solidFill>
                  <a:schemeClr val="tx1"/>
                </a:solidFill>
              </a:rPr>
              <a:t> </a:t>
            </a:r>
            <a:r>
              <a:rPr lang="en" sz="2000" dirty="0" err="1">
                <a:solidFill>
                  <a:schemeClr val="tx1"/>
                </a:solidFill>
              </a:rPr>
              <a:t>dilution </a:t>
            </a:r>
            <a:r>
              <a:rPr lang="en" sz="2000" dirty="0">
                <a:solidFill>
                  <a:schemeClr val="tx1"/>
                </a:solidFill>
              </a:rPr>
              <a:t>X2: 9.0 g</a:t>
            </a:r>
          </a:p>
          <a:p>
            <a:pPr marL="0" indent="361950" hangingPunct="0">
              <a:lnSpc>
                <a:spcPct val="110000"/>
              </a:lnSpc>
              <a:spcBef>
                <a:spcPts val="0"/>
              </a:spcBef>
              <a:spcAft>
                <a:spcPts val="0"/>
              </a:spcAft>
              <a:buFont typeface="Wingdings 2" pitchFamily="18" charset="2"/>
              <a:buNone/>
            </a:pPr>
            <a:r>
              <a:rPr lang="en" sz="2000" dirty="0">
                <a:solidFill>
                  <a:schemeClr val="tx1"/>
                </a:solidFill>
              </a:rPr>
              <a:t>45% </a:t>
            </a:r>
            <a:r>
              <a:rPr lang="en" sz="2000" dirty="0" err="1">
                <a:solidFill>
                  <a:schemeClr val="tx1"/>
                </a:solidFill>
              </a:rPr>
              <a:t>ethyl </a:t>
            </a:r>
            <a:r>
              <a:rPr lang="en" sz="2000" dirty="0">
                <a:solidFill>
                  <a:schemeClr val="tx1"/>
                </a:solidFill>
              </a:rPr>
              <a:t>alcohol for </a:t>
            </a:r>
            <a:r>
              <a:rPr lang="en" sz="2000" dirty="0" err="1">
                <a:solidFill>
                  <a:schemeClr val="tx1"/>
                </a:solidFill>
              </a:rPr>
              <a:t>production</a:t>
            </a:r>
            <a:r>
              <a:rPr lang="en" sz="2000" dirty="0">
                <a:solidFill>
                  <a:schemeClr val="tx1"/>
                </a:solidFill>
              </a:rPr>
              <a:t> </a:t>
            </a:r>
            <a:r>
              <a:rPr lang="en" sz="2000" dirty="0" err="1">
                <a:solidFill>
                  <a:schemeClr val="tx1"/>
                </a:solidFill>
              </a:rPr>
              <a:t>dilution </a:t>
            </a:r>
            <a:r>
              <a:rPr lang="en" sz="2000" dirty="0">
                <a:solidFill>
                  <a:schemeClr val="tx1"/>
                </a:solidFill>
              </a:rPr>
              <a:t>X3: 9.0 g</a:t>
            </a:r>
          </a:p>
          <a:p>
            <a:pPr marL="0" indent="361950" hangingPunct="0">
              <a:lnSpc>
                <a:spcPct val="110000"/>
              </a:lnSpc>
              <a:spcBef>
                <a:spcPts val="0"/>
              </a:spcBef>
              <a:spcAft>
                <a:spcPts val="0"/>
              </a:spcAft>
            </a:pPr>
            <a:endParaRPr lang="ru-RU" sz="2000" dirty="0">
              <a:solidFill>
                <a:schemeClr val="tx1"/>
              </a:solidFill>
            </a:endParaRPr>
          </a:p>
          <a:p>
            <a:pPr marL="0" indent="361950" algn="just">
              <a:lnSpc>
                <a:spcPct val="110000"/>
              </a:lnSpc>
              <a:spcBef>
                <a:spcPts val="0"/>
              </a:spcBef>
              <a:spcAft>
                <a:spcPts val="0"/>
              </a:spcAft>
            </a:pPr>
            <a:r>
              <a:rPr lang="en" sz="2000" b="1" i="1" dirty="0" err="1">
                <a:solidFill>
                  <a:schemeClr val="tx1"/>
                </a:solidFill>
              </a:rPr>
              <a:t>Technology </a:t>
            </a:r>
            <a:r>
              <a:rPr lang="en" sz="2000" b="1" i="1" dirty="0">
                <a:solidFill>
                  <a:schemeClr val="tx1"/>
                </a:solidFill>
              </a:rPr>
              <a:t>. </a:t>
            </a:r>
            <a:r>
              <a:rPr lang="en" sz="2000" dirty="0" err="1">
                <a:solidFill>
                  <a:schemeClr val="tx1"/>
                </a:solidFill>
              </a:rPr>
              <a:t>Put </a:t>
            </a:r>
            <a:r>
              <a:rPr lang="en" sz="2000" dirty="0">
                <a:solidFill>
                  <a:schemeClr val="tx1"/>
                </a:solidFill>
              </a:rPr>
              <a:t>on the </a:t>
            </a:r>
            <a:r>
              <a:rPr lang="en" sz="2000" dirty="0" err="1">
                <a:solidFill>
                  <a:schemeClr val="tx1"/>
                </a:solidFill>
              </a:rPr>
              <a:t>table </a:t>
            </a:r>
            <a:r>
              <a:rPr lang="en" sz="2000" dirty="0">
                <a:solidFill>
                  <a:schemeClr val="tx1"/>
                </a:solidFill>
              </a:rPr>
              <a:t>3 </a:t>
            </a:r>
            <a:r>
              <a:rPr lang="en" sz="2000" dirty="0" err="1">
                <a:solidFill>
                  <a:schemeClr val="tx1"/>
                </a:solidFill>
              </a:rPr>
              <a:t>vials </a:t>
            </a:r>
            <a:r>
              <a:rPr lang="en" sz="2000" dirty="0">
                <a:solidFill>
                  <a:schemeClr val="tx1"/>
                </a:solidFill>
              </a:rPr>
              <a:t>with corks, </a:t>
            </a:r>
            <a:r>
              <a:rPr lang="en" sz="2000" dirty="0" err="1">
                <a:solidFill>
                  <a:schemeClr val="tx1"/>
                </a:solidFill>
              </a:rPr>
              <a:t>numbered</a:t>
            </a:r>
            <a:r>
              <a:rPr lang="en" sz="2000" dirty="0">
                <a:solidFill>
                  <a:schemeClr val="tx1"/>
                </a:solidFill>
              </a:rPr>
              <a:t> </a:t>
            </a:r>
            <a:r>
              <a:rPr lang="en" sz="2000" dirty="0" err="1">
                <a:solidFill>
                  <a:schemeClr val="tx1"/>
                </a:solidFill>
              </a:rPr>
              <a:t>them </a:t>
            </a:r>
            <a:r>
              <a:rPr lang="en" sz="2000" dirty="0">
                <a:solidFill>
                  <a:schemeClr val="tx1"/>
                </a:solidFill>
              </a:rPr>
              <a:t>(X1, X2, X3). 9.0 g of 45% </a:t>
            </a:r>
            <a:r>
              <a:rPr lang="en" sz="2000" dirty="0" err="1">
                <a:solidFill>
                  <a:schemeClr val="tx1"/>
                </a:solidFill>
              </a:rPr>
              <a:t>ethyl alcohol are weighed </a:t>
            </a:r>
            <a:r>
              <a:rPr lang="en" sz="2000" dirty="0">
                <a:solidFill>
                  <a:schemeClr val="tx1"/>
                </a:solidFill>
              </a:rPr>
              <a:t>into </a:t>
            </a:r>
            <a:r>
              <a:rPr lang="en" sz="2000" dirty="0" err="1">
                <a:solidFill>
                  <a:schemeClr val="tx1"/>
                </a:solidFill>
              </a:rPr>
              <a:t>each </a:t>
            </a:r>
            <a:r>
              <a:rPr lang="en" sz="2000" dirty="0">
                <a:solidFill>
                  <a:schemeClr val="tx1"/>
                </a:solidFill>
              </a:rPr>
              <a:t>vial . </a:t>
            </a:r>
            <a:r>
              <a:rPr lang="en" sz="2000" dirty="0" err="1">
                <a:solidFill>
                  <a:schemeClr val="tx1"/>
                </a:solidFill>
              </a:rPr>
              <a:t>Then </a:t>
            </a:r>
            <a:r>
              <a:rPr lang="en" sz="2000" dirty="0">
                <a:solidFill>
                  <a:schemeClr val="tx1"/>
                </a:solidFill>
              </a:rPr>
              <a:t>1.0 g </a:t>
            </a:r>
            <a:r>
              <a:rPr lang="en" sz="2000" dirty="0" err="1">
                <a:solidFill>
                  <a:schemeClr val="tx1"/>
                </a:solidFill>
              </a:rPr>
              <a:t>of substance is weighed </a:t>
            </a:r>
            <a:r>
              <a:rPr lang="en" sz="2000" dirty="0">
                <a:solidFill>
                  <a:schemeClr val="tx1"/>
                </a:solidFill>
              </a:rPr>
              <a:t>into a vial </a:t>
            </a:r>
            <a:r>
              <a:rPr lang="en" sz="2000" dirty="0" err="1">
                <a:solidFill>
                  <a:schemeClr val="tx1"/>
                </a:solidFill>
              </a:rPr>
              <a:t>marked </a:t>
            </a:r>
            <a:r>
              <a:rPr lang="en" sz="2000" dirty="0">
                <a:solidFill>
                  <a:schemeClr val="tx1"/>
                </a:solidFill>
              </a:rPr>
              <a:t>X1 Magnesium </a:t>
            </a:r>
            <a:r>
              <a:rPr lang="en" sz="2000" dirty="0" err="1">
                <a:solidFill>
                  <a:schemeClr val="tx1"/>
                </a:solidFill>
              </a:rPr>
              <a:t>sulfuricum </a:t>
            </a:r>
            <a:r>
              <a:rPr lang="en" sz="2000" dirty="0">
                <a:solidFill>
                  <a:schemeClr val="tx1"/>
                </a:solidFill>
              </a:rPr>
              <a:t>, </a:t>
            </a:r>
            <a:r>
              <a:rPr lang="en" sz="2000" dirty="0" err="1">
                <a:solidFill>
                  <a:schemeClr val="tx1"/>
                </a:solidFill>
              </a:rPr>
              <a:t>close</a:t>
            </a:r>
            <a:r>
              <a:rPr lang="en" sz="2000" dirty="0">
                <a:solidFill>
                  <a:schemeClr val="tx1"/>
                </a:solidFill>
              </a:rPr>
              <a:t> </a:t>
            </a:r>
            <a:r>
              <a:rPr lang="en" sz="2000" dirty="0" err="1">
                <a:solidFill>
                  <a:schemeClr val="tx1"/>
                </a:solidFill>
              </a:rPr>
              <a:t>cover </a:t>
            </a:r>
            <a:r>
              <a:rPr lang="en" sz="2000" dirty="0">
                <a:solidFill>
                  <a:schemeClr val="tx1"/>
                </a:solidFill>
              </a:rPr>
              <a:t>and </a:t>
            </a:r>
            <a:r>
              <a:rPr lang="en" sz="2000" dirty="0" err="1">
                <a:solidFill>
                  <a:schemeClr val="tx1"/>
                </a:solidFill>
              </a:rPr>
              <a:t>vigorously</a:t>
            </a:r>
            <a:r>
              <a:rPr lang="en" sz="2000" dirty="0">
                <a:solidFill>
                  <a:schemeClr val="tx1"/>
                </a:solidFill>
              </a:rPr>
              <a:t> </a:t>
            </a:r>
            <a:r>
              <a:rPr lang="en" sz="2000" dirty="0" err="1">
                <a:solidFill>
                  <a:schemeClr val="tx1"/>
                </a:solidFill>
              </a:rPr>
              <a:t>shake</a:t>
            </a:r>
            <a:r>
              <a:rPr lang="en" sz="2000" dirty="0">
                <a:solidFill>
                  <a:schemeClr val="tx1"/>
                </a:solidFill>
              </a:rPr>
              <a:t> </a:t>
            </a:r>
            <a:r>
              <a:rPr lang="en" sz="2000" dirty="0" err="1">
                <a:solidFill>
                  <a:schemeClr val="tx1"/>
                </a:solidFill>
              </a:rPr>
              <a:t>from top </a:t>
            </a:r>
            <a:r>
              <a:rPr lang="en" sz="2000" dirty="0">
                <a:solidFill>
                  <a:schemeClr val="tx1"/>
                </a:solidFill>
              </a:rPr>
              <a:t>to bottom 10 times ( </a:t>
            </a:r>
            <a:r>
              <a:rPr lang="en" sz="2000" dirty="0" err="1">
                <a:solidFill>
                  <a:schemeClr val="tx1"/>
                </a:solidFill>
              </a:rPr>
              <a:t>potentiate </a:t>
            </a:r>
            <a:r>
              <a:rPr lang="en" sz="2000" dirty="0">
                <a:solidFill>
                  <a:schemeClr val="tx1"/>
                </a:solidFill>
              </a:rPr>
              <a:t>). </a:t>
            </a:r>
            <a:r>
              <a:rPr lang="en" sz="2000" dirty="0" err="1">
                <a:solidFill>
                  <a:schemeClr val="tx1"/>
                </a:solidFill>
              </a:rPr>
              <a:t>After</a:t>
            </a:r>
            <a:r>
              <a:rPr lang="en" sz="2000" dirty="0">
                <a:solidFill>
                  <a:schemeClr val="tx1"/>
                </a:solidFill>
              </a:rPr>
              <a:t> </a:t>
            </a:r>
            <a:r>
              <a:rPr lang="en" sz="2000" dirty="0" err="1">
                <a:solidFill>
                  <a:schemeClr val="tx1"/>
                </a:solidFill>
              </a:rPr>
              <a:t>of this </a:t>
            </a:r>
            <a:r>
              <a:rPr lang="en" sz="2000" dirty="0">
                <a:solidFill>
                  <a:schemeClr val="tx1"/>
                </a:solidFill>
              </a:rPr>
              <a:t>from the vial X1 </a:t>
            </a:r>
            <a:r>
              <a:rPr lang="en" sz="2000" dirty="0" err="1">
                <a:solidFill>
                  <a:schemeClr val="tx1"/>
                </a:solidFill>
              </a:rPr>
              <a:t>add </a:t>
            </a:r>
            <a:r>
              <a:rPr lang="en" sz="2000" dirty="0">
                <a:solidFill>
                  <a:schemeClr val="tx1"/>
                </a:solidFill>
              </a:rPr>
              <a:t>1.0 g of </a:t>
            </a:r>
            <a:r>
              <a:rPr lang="en" sz="2000" dirty="0" err="1">
                <a:solidFill>
                  <a:schemeClr val="tx1"/>
                </a:solidFill>
              </a:rPr>
              <a:t>dilution </a:t>
            </a:r>
            <a:r>
              <a:rPr lang="en" sz="2000" dirty="0">
                <a:solidFill>
                  <a:schemeClr val="tx1"/>
                </a:solidFill>
              </a:rPr>
              <a:t>in the vial with the </a:t>
            </a:r>
            <a:r>
              <a:rPr lang="en" sz="2000" dirty="0" err="1">
                <a:solidFill>
                  <a:schemeClr val="tx1"/>
                </a:solidFill>
              </a:rPr>
              <a:t>inscription </a:t>
            </a:r>
            <a:r>
              <a:rPr lang="en" sz="2000" dirty="0">
                <a:solidFill>
                  <a:schemeClr val="tx1"/>
                </a:solidFill>
              </a:rPr>
              <a:t>X2 and </a:t>
            </a:r>
            <a:r>
              <a:rPr lang="en" sz="2000" dirty="0" err="1">
                <a:solidFill>
                  <a:schemeClr val="tx1"/>
                </a:solidFill>
              </a:rPr>
              <a:t>again</a:t>
            </a:r>
            <a:r>
              <a:rPr lang="en" sz="2000" dirty="0">
                <a:solidFill>
                  <a:schemeClr val="tx1"/>
                </a:solidFill>
              </a:rPr>
              <a:t> </a:t>
            </a:r>
            <a:r>
              <a:rPr lang="en" sz="2000" dirty="0" err="1">
                <a:solidFill>
                  <a:schemeClr val="tx1"/>
                </a:solidFill>
              </a:rPr>
              <a:t>shake</a:t>
            </a:r>
            <a:r>
              <a:rPr lang="en" sz="2000" dirty="0">
                <a:solidFill>
                  <a:schemeClr val="tx1"/>
                </a:solidFill>
              </a:rPr>
              <a:t> </a:t>
            </a:r>
            <a:r>
              <a:rPr lang="en" sz="2000" dirty="0" err="1">
                <a:solidFill>
                  <a:schemeClr val="tx1"/>
                </a:solidFill>
              </a:rPr>
              <a:t>from top </a:t>
            </a:r>
            <a:r>
              <a:rPr lang="en" sz="2000" dirty="0">
                <a:solidFill>
                  <a:schemeClr val="tx1"/>
                </a:solidFill>
              </a:rPr>
              <a:t>to bottom 10 times ( </a:t>
            </a:r>
            <a:r>
              <a:rPr lang="en" sz="2000" dirty="0" err="1">
                <a:solidFill>
                  <a:schemeClr val="tx1"/>
                </a:solidFill>
              </a:rPr>
              <a:t>potentiate </a:t>
            </a:r>
            <a:r>
              <a:rPr lang="en" sz="2000" dirty="0">
                <a:solidFill>
                  <a:schemeClr val="tx1"/>
                </a:solidFill>
              </a:rPr>
              <a:t>). </a:t>
            </a:r>
            <a:r>
              <a:rPr lang="en" sz="2000" dirty="0" err="1">
                <a:solidFill>
                  <a:schemeClr val="tx1"/>
                </a:solidFill>
              </a:rPr>
              <a:t>Next , </a:t>
            </a:r>
            <a:r>
              <a:rPr lang="en" sz="2000" dirty="0">
                <a:solidFill>
                  <a:schemeClr val="tx1"/>
                </a:solidFill>
              </a:rPr>
              <a:t>1.0 g of X2 </a:t>
            </a:r>
            <a:r>
              <a:rPr lang="en" sz="2000" dirty="0" err="1">
                <a:solidFill>
                  <a:schemeClr val="tx1"/>
                </a:solidFill>
              </a:rPr>
              <a:t>dilution is weighed </a:t>
            </a:r>
            <a:r>
              <a:rPr lang="en" sz="2000" dirty="0">
                <a:solidFill>
                  <a:schemeClr val="tx1"/>
                </a:solidFill>
              </a:rPr>
              <a:t>into the X3 vial , </a:t>
            </a:r>
            <a:r>
              <a:rPr lang="en" sz="2000" dirty="0" err="1">
                <a:solidFill>
                  <a:schemeClr val="tx1"/>
                </a:solidFill>
              </a:rPr>
              <a:t>capped </a:t>
            </a:r>
            <a:r>
              <a:rPr lang="en" sz="2000" dirty="0">
                <a:solidFill>
                  <a:schemeClr val="tx1"/>
                </a:solidFill>
              </a:rPr>
              <a:t>, and </a:t>
            </a:r>
            <a:r>
              <a:rPr lang="en" sz="2000" dirty="0" err="1">
                <a:solidFill>
                  <a:schemeClr val="tx1"/>
                </a:solidFill>
              </a:rPr>
              <a:t>potentiated </a:t>
            </a:r>
            <a:r>
              <a:rPr lang="en" sz="2000" dirty="0">
                <a:solidFill>
                  <a:schemeClr val="tx1"/>
                </a:solidFill>
              </a:rPr>
              <a:t>10 times. </a:t>
            </a:r>
            <a:r>
              <a:rPr lang="en" sz="2000" dirty="0" err="1">
                <a:solidFill>
                  <a:schemeClr val="tx1"/>
                </a:solidFill>
              </a:rPr>
              <a:t>Paste </a:t>
            </a:r>
            <a:r>
              <a:rPr lang="en" sz="2000" dirty="0">
                <a:solidFill>
                  <a:schemeClr val="tx1"/>
                </a:solidFill>
              </a:rPr>
              <a:t>№ recipe. </a:t>
            </a:r>
            <a:r>
              <a:rPr lang="en" sz="2000" dirty="0" err="1">
                <a:solidFill>
                  <a:schemeClr val="tx1"/>
                </a:solidFill>
              </a:rPr>
              <a:t>Fill </a:t>
            </a:r>
            <a:r>
              <a:rPr lang="en" sz="2000" dirty="0">
                <a:solidFill>
                  <a:schemeClr val="tx1"/>
                </a:solidFill>
              </a:rPr>
              <a:t>in the PPK ( </a:t>
            </a:r>
            <a:r>
              <a:rPr lang="en" sz="2000" dirty="0" err="1">
                <a:solidFill>
                  <a:schemeClr val="tx1"/>
                </a:solidFill>
              </a:rPr>
              <a:t>front</a:t>
            </a:r>
            <a:r>
              <a:rPr lang="en" sz="2000" dirty="0">
                <a:solidFill>
                  <a:schemeClr val="tx1"/>
                </a:solidFill>
              </a:rPr>
              <a:t> </a:t>
            </a:r>
            <a:r>
              <a:rPr lang="en" sz="2000" dirty="0" err="1">
                <a:solidFill>
                  <a:schemeClr val="tx1"/>
                </a:solidFill>
              </a:rPr>
              <a:t>side </a:t>
            </a:r>
            <a:r>
              <a:rPr lang="en" sz="2000" dirty="0">
                <a:solidFill>
                  <a:schemeClr val="tx1"/>
                </a:solidFill>
              </a:rPr>
              <a:t>).</a:t>
            </a:r>
          </a:p>
        </p:txBody>
      </p:sp>
      <p:sp>
        <p:nvSpPr>
          <p:cNvPr id="2" name="Заголовок 1"/>
          <p:cNvSpPr>
            <a:spLocks noGrp="1"/>
          </p:cNvSpPr>
          <p:nvPr>
            <p:ph type="title"/>
          </p:nvPr>
        </p:nvSpPr>
        <p:spPr>
          <a:xfrm>
            <a:off x="2024034" y="964642"/>
            <a:ext cx="8229600" cy="594817"/>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defRPr/>
            </a:pPr>
            <a:r>
              <a:rPr lang="en" b="1" i="1" dirty="0" err="1">
                <a:solidFill>
                  <a:schemeClr val="tx1"/>
                </a:solidFill>
              </a:rPr>
              <a:t>Technology</a:t>
            </a:r>
            <a:endParaRPr lang="ru-RU" dirty="0">
              <a:solidFill>
                <a:schemeClr val="tx1"/>
              </a:solidFill>
            </a:endParaRPr>
          </a:p>
        </p:txBody>
      </p:sp>
      <p:sp>
        <p:nvSpPr>
          <p:cNvPr id="4" name="Заголовок 1"/>
          <p:cNvSpPr txBox="1">
            <a:spLocks/>
          </p:cNvSpPr>
          <p:nvPr/>
        </p:nvSpPr>
        <p:spPr>
          <a:xfrm>
            <a:off x="1066800" y="228983"/>
            <a:ext cx="10058400" cy="615080"/>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67500" lnSpcReduction="2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3600" b="1" dirty="0">
                <a:solidFill>
                  <a:schemeClr val="tx1"/>
                </a:solidFill>
              </a:rPr>
              <a:t>7. Example 3 Rp .: </a:t>
            </a:r>
            <a:r>
              <a:rPr lang="en" sz="3600" b="1" dirty="0" err="1">
                <a:solidFill>
                  <a:schemeClr val="tx1"/>
                </a:solidFill>
              </a:rPr>
              <a:t>Dilutio </a:t>
            </a:r>
            <a:r>
              <a:rPr lang="en" sz="3600" b="1" dirty="0">
                <a:solidFill>
                  <a:schemeClr val="tx1"/>
                </a:solidFill>
              </a:rPr>
              <a:t>Magnesium </a:t>
            </a:r>
            <a:r>
              <a:rPr lang="en" sz="3600" b="1" dirty="0" err="1">
                <a:solidFill>
                  <a:schemeClr val="tx1"/>
                </a:solidFill>
              </a:rPr>
              <a:t>sulfuricum </a:t>
            </a:r>
            <a:r>
              <a:rPr lang="en" sz="3600" b="1" dirty="0">
                <a:solidFill>
                  <a:schemeClr val="tx1"/>
                </a:solidFill>
              </a:rPr>
              <a:t>X3 - 10.0</a:t>
            </a:r>
            <a:r>
              <a:rPr lang="de-DE" sz="3600" dirty="0">
                <a:solidFill>
                  <a:schemeClr val="tx1"/>
                </a:solidFill>
              </a:rPr>
              <a:t/>
            </a:r>
            <a:br>
              <a:rPr lang="de-DE" sz="3600" dirty="0">
                <a:solidFill>
                  <a:schemeClr val="tx1"/>
                </a:solidFill>
              </a:rPr>
            </a:br>
            <a:r>
              <a:rPr lang="en" sz="3600" dirty="0">
                <a:solidFill>
                  <a:schemeClr val="tx1"/>
                </a:solidFill>
              </a:rPr>
              <a:t>          </a:t>
            </a:r>
            <a:r>
              <a:rPr lang="en" sz="3600" b="1" dirty="0">
                <a:solidFill>
                  <a:schemeClr val="tx1"/>
                </a:solidFill>
              </a:rPr>
              <a:t>DS 10 </a:t>
            </a:r>
            <a:r>
              <a:rPr lang="en" sz="3600" b="1" dirty="0" err="1">
                <a:solidFill>
                  <a:schemeClr val="tx1"/>
                </a:solidFill>
              </a:rPr>
              <a:t>drops</a:t>
            </a:r>
            <a:r>
              <a:rPr lang="en" sz="3600" b="1" dirty="0">
                <a:solidFill>
                  <a:schemeClr val="tx1"/>
                </a:solidFill>
              </a:rPr>
              <a:t> in the </a:t>
            </a:r>
            <a:r>
              <a:rPr lang="en" sz="3600" b="1" dirty="0" err="1">
                <a:solidFill>
                  <a:schemeClr val="tx1"/>
                </a:solidFill>
              </a:rPr>
              <a:t>evening </a:t>
            </a:r>
            <a:r>
              <a:rPr lang="en" sz="3600" b="1" dirty="0">
                <a:solidFill>
                  <a:schemeClr val="tx1"/>
                </a:solidFill>
              </a:rPr>
              <a:t>30 </a:t>
            </a:r>
            <a:r>
              <a:rPr lang="en" sz="3600" b="1" dirty="0" err="1">
                <a:solidFill>
                  <a:schemeClr val="tx1"/>
                </a:solidFill>
              </a:rPr>
              <a:t>minutes </a:t>
            </a:r>
            <a:r>
              <a:rPr lang="en" sz="3600" b="1" dirty="0">
                <a:solidFill>
                  <a:schemeClr val="tx1"/>
                </a:solidFill>
              </a:rPr>
              <a:t>before </a:t>
            </a:r>
            <a:r>
              <a:rPr lang="en" sz="3600" b="1" dirty="0" err="1">
                <a:solidFill>
                  <a:schemeClr val="tx1"/>
                </a:solidFill>
              </a:rPr>
              <a:t>eating</a:t>
            </a:r>
            <a:endParaRPr lang="uk-UA" sz="3600" dirty="0"/>
          </a:p>
        </p:txBody>
      </p:sp>
    </p:spTree>
    <p:extLst>
      <p:ext uri="{BB962C8B-B14F-4D97-AF65-F5344CB8AC3E}">
        <p14:creationId xmlns:p14="http://schemas.microsoft.com/office/powerpoint/2010/main" val="4040920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Содержимое 2"/>
          <p:cNvSpPr>
            <a:spLocks noGrp="1"/>
          </p:cNvSpPr>
          <p:nvPr>
            <p:ph idx="1"/>
          </p:nvPr>
        </p:nvSpPr>
        <p:spPr>
          <a:xfrm>
            <a:off x="1097280" y="1926120"/>
            <a:ext cx="10058400" cy="3731101"/>
          </a:xfrm>
        </p:spPr>
        <p:txBody>
          <a:bodyPr/>
          <a:lstStyle/>
          <a:p>
            <a:pPr algn="ctr" hangingPunct="0">
              <a:buFont typeface="Wingdings 2" pitchFamily="18" charset="2"/>
              <a:buNone/>
            </a:pPr>
            <a:r>
              <a:rPr lang="en" b="1" dirty="0">
                <a:solidFill>
                  <a:schemeClr val="tx1"/>
                </a:solidFill>
              </a:rPr>
              <a:t>PPK </a:t>
            </a:r>
            <a:r>
              <a:rPr lang="en" dirty="0">
                <a:solidFill>
                  <a:schemeClr val="tx1"/>
                </a:solidFill>
              </a:rPr>
              <a:t>( </a:t>
            </a:r>
            <a:r>
              <a:rPr lang="en" dirty="0" err="1">
                <a:solidFill>
                  <a:schemeClr val="tx1"/>
                </a:solidFill>
              </a:rPr>
              <a:t>front</a:t>
            </a:r>
            <a:r>
              <a:rPr lang="en" dirty="0">
                <a:solidFill>
                  <a:schemeClr val="tx1"/>
                </a:solidFill>
              </a:rPr>
              <a:t> </a:t>
            </a:r>
            <a:r>
              <a:rPr lang="en" dirty="0" err="1">
                <a:solidFill>
                  <a:schemeClr val="tx1"/>
                </a:solidFill>
              </a:rPr>
              <a:t>side </a:t>
            </a:r>
            <a:r>
              <a:rPr lang="en" dirty="0">
                <a:solidFill>
                  <a:schemeClr val="tx1"/>
                </a:solidFill>
              </a:rPr>
              <a:t>)</a:t>
            </a:r>
          </a:p>
          <a:p>
            <a:pPr algn="ctr" hangingPunct="0">
              <a:buFont typeface="Wingdings 2" pitchFamily="18" charset="2"/>
              <a:buNone/>
            </a:pPr>
            <a:r>
              <a:rPr lang="en" dirty="0">
                <a:solidFill>
                  <a:schemeClr val="tx1"/>
                </a:solidFill>
              </a:rPr>
              <a:t>Date № recipe</a:t>
            </a:r>
          </a:p>
          <a:p>
            <a:pPr algn="ctr" hangingPunct="0">
              <a:buFont typeface="Wingdings 2" pitchFamily="18" charset="2"/>
              <a:buNone/>
            </a:pPr>
            <a:r>
              <a:rPr lang="en" dirty="0">
                <a:solidFill>
                  <a:schemeClr val="tx1"/>
                </a:solidFill>
              </a:rPr>
              <a:t>           </a:t>
            </a:r>
            <a:r>
              <a:rPr lang="en" dirty="0" err="1">
                <a:solidFill>
                  <a:schemeClr val="tx1"/>
                </a:solidFill>
              </a:rPr>
              <a:t>Spiritus</a:t>
            </a:r>
            <a:r>
              <a:rPr lang="en" dirty="0">
                <a:solidFill>
                  <a:schemeClr val="tx1"/>
                </a:solidFill>
              </a:rPr>
              <a:t> </a:t>
            </a:r>
            <a:r>
              <a:rPr lang="en" dirty="0" err="1">
                <a:solidFill>
                  <a:schemeClr val="tx1"/>
                </a:solidFill>
              </a:rPr>
              <a:t>aethylici </a:t>
            </a:r>
            <a:r>
              <a:rPr lang="en" dirty="0">
                <a:solidFill>
                  <a:schemeClr val="tx1"/>
                </a:solidFill>
              </a:rPr>
              <a:t>45% 9.0</a:t>
            </a:r>
          </a:p>
          <a:p>
            <a:pPr algn="ctr" hangingPunct="0">
              <a:buFont typeface="Wingdings 2" pitchFamily="18" charset="2"/>
              <a:buNone/>
            </a:pPr>
            <a:r>
              <a:rPr lang="en" u="sng" dirty="0" err="1">
                <a:solidFill>
                  <a:schemeClr val="tx1"/>
                </a:solidFill>
              </a:rPr>
              <a:t>Dilutio </a:t>
            </a:r>
            <a:r>
              <a:rPr lang="en" u="sng" dirty="0">
                <a:solidFill>
                  <a:schemeClr val="tx1"/>
                </a:solidFill>
              </a:rPr>
              <a:t>Magnesium </a:t>
            </a:r>
            <a:r>
              <a:rPr lang="en" u="sng" dirty="0" err="1">
                <a:solidFill>
                  <a:schemeClr val="tx1"/>
                </a:solidFill>
              </a:rPr>
              <a:t>sulfuricum</a:t>
            </a:r>
            <a:r>
              <a:rPr lang="en" u="sng" dirty="0">
                <a:solidFill>
                  <a:schemeClr val="tx1"/>
                </a:solidFill>
              </a:rPr>
              <a:t> X 2 1.0</a:t>
            </a:r>
            <a:endParaRPr lang="ru-RU" dirty="0">
              <a:solidFill>
                <a:schemeClr val="tx1"/>
              </a:solidFill>
            </a:endParaRPr>
          </a:p>
          <a:p>
            <a:pPr algn="ctr" hangingPunct="0">
              <a:buFont typeface="Wingdings 2" pitchFamily="18" charset="2"/>
              <a:buNone/>
            </a:pPr>
            <a:r>
              <a:rPr lang="en" dirty="0">
                <a:solidFill>
                  <a:schemeClr val="tx1"/>
                </a:solidFill>
              </a:rPr>
              <a:t>           m = 10.0</a:t>
            </a:r>
            <a:endParaRPr lang="ru-RU" dirty="0">
              <a:solidFill>
                <a:schemeClr val="tx1"/>
              </a:solidFill>
            </a:endParaRPr>
          </a:p>
          <a:p>
            <a:pPr algn="ctr">
              <a:buFont typeface="Wingdings 2" pitchFamily="18" charset="2"/>
              <a:buNone/>
            </a:pPr>
            <a:r>
              <a:rPr lang="en" i="1" dirty="0" err="1">
                <a:solidFill>
                  <a:schemeClr val="tx1"/>
                </a:solidFill>
              </a:rPr>
              <a:t>Prepared by </a:t>
            </a:r>
            <a:r>
              <a:rPr lang="en" i="1" dirty="0">
                <a:solidFill>
                  <a:schemeClr val="tx1"/>
                </a:solidFill>
              </a:rPr>
              <a:t>( </a:t>
            </a:r>
            <a:r>
              <a:rPr lang="en" i="1" dirty="0" err="1">
                <a:solidFill>
                  <a:schemeClr val="tx1"/>
                </a:solidFill>
              </a:rPr>
              <a:t>signature </a:t>
            </a:r>
            <a:r>
              <a:rPr lang="en" i="1" dirty="0">
                <a:solidFill>
                  <a:schemeClr val="tx1"/>
                </a:solidFill>
              </a:rPr>
              <a:t>)</a:t>
            </a:r>
            <a:endParaRPr lang="ru-RU" dirty="0">
              <a:solidFill>
                <a:schemeClr val="tx1"/>
              </a:solidFill>
            </a:endParaRPr>
          </a:p>
          <a:p>
            <a:pPr algn="ctr">
              <a:buFont typeface="Wingdings 2" pitchFamily="18" charset="2"/>
              <a:buNone/>
            </a:pPr>
            <a:r>
              <a:rPr lang="en" i="1" dirty="0">
                <a:solidFill>
                  <a:schemeClr val="tx1"/>
                </a:solidFill>
              </a:rPr>
              <a:t>Checked ( </a:t>
            </a:r>
            <a:r>
              <a:rPr lang="en" i="1" dirty="0" err="1">
                <a:solidFill>
                  <a:schemeClr val="tx1"/>
                </a:solidFill>
              </a:rPr>
              <a:t>signature </a:t>
            </a:r>
            <a:r>
              <a:rPr lang="en" i="1" dirty="0">
                <a:solidFill>
                  <a:schemeClr val="tx1"/>
                </a:solidFill>
              </a:rPr>
              <a:t>) </a:t>
            </a:r>
            <a:endParaRPr lang="ru-RU" dirty="0">
              <a:solidFill>
                <a:schemeClr val="tx1"/>
              </a:solidFill>
            </a:endParaRPr>
          </a:p>
          <a:p>
            <a:pPr algn="ctr">
              <a:buFont typeface="Wingdings 2" pitchFamily="18" charset="2"/>
              <a:buNone/>
            </a:pPr>
            <a:r>
              <a:rPr lang="en" i="1" dirty="0">
                <a:solidFill>
                  <a:schemeClr val="tx1"/>
                </a:solidFill>
              </a:rPr>
              <a:t>Released (signature)</a:t>
            </a:r>
            <a:endParaRPr lang="ru-RU" dirty="0">
              <a:solidFill>
                <a:schemeClr val="tx1"/>
              </a:solidFill>
            </a:endParaRPr>
          </a:p>
        </p:txBody>
      </p:sp>
      <p:sp>
        <p:nvSpPr>
          <p:cNvPr id="2" name="Заголовок 1"/>
          <p:cNvSpPr>
            <a:spLocks noGrp="1"/>
          </p:cNvSpPr>
          <p:nvPr>
            <p:ph type="title"/>
          </p:nvPr>
        </p:nvSpPr>
        <p:spPr>
          <a:xfrm>
            <a:off x="1097280" y="1045029"/>
            <a:ext cx="10058400" cy="692331"/>
          </a:xfrm>
        </p:spPr>
        <p:style>
          <a:lnRef idx="1">
            <a:schemeClr val="accent1"/>
          </a:lnRef>
          <a:fillRef idx="2">
            <a:schemeClr val="accent1"/>
          </a:fillRef>
          <a:effectRef idx="1">
            <a:schemeClr val="accent1"/>
          </a:effectRef>
          <a:fontRef idx="minor">
            <a:schemeClr val="dk1"/>
          </a:fontRef>
        </p:style>
        <p:txBody>
          <a:bodyPr/>
          <a:lstStyle/>
          <a:p>
            <a:pPr algn="ctr">
              <a:defRPr/>
            </a:pPr>
            <a:r>
              <a:rPr lang="en" sz="3200" b="1" i="1" dirty="0" err="1">
                <a:solidFill>
                  <a:schemeClr val="tx1"/>
                </a:solidFill>
              </a:rPr>
              <a:t>Facial</a:t>
            </a:r>
            <a:r>
              <a:rPr lang="en" sz="3200" b="1" i="1" dirty="0">
                <a:solidFill>
                  <a:schemeClr val="tx1"/>
                </a:solidFill>
              </a:rPr>
              <a:t> </a:t>
            </a:r>
            <a:r>
              <a:rPr lang="en" sz="3200" b="1" i="1" dirty="0" err="1">
                <a:solidFill>
                  <a:schemeClr val="tx1"/>
                </a:solidFill>
              </a:rPr>
              <a:t>side of the </a:t>
            </a:r>
            <a:r>
              <a:rPr lang="en" sz="3200" b="1" i="1" dirty="0">
                <a:solidFill>
                  <a:schemeClr val="tx1"/>
                </a:solidFill>
              </a:rPr>
              <a:t>passport of </a:t>
            </a:r>
            <a:r>
              <a:rPr lang="en" sz="3200" b="1" i="1" dirty="0" err="1">
                <a:solidFill>
                  <a:schemeClr val="tx1"/>
                </a:solidFill>
              </a:rPr>
              <a:t>written </a:t>
            </a:r>
            <a:r>
              <a:rPr lang="en" sz="3200" b="1" i="1" dirty="0">
                <a:solidFill>
                  <a:schemeClr val="tx1"/>
                </a:solidFill>
              </a:rPr>
              <a:t>control (PPK)</a:t>
            </a:r>
            <a:endParaRPr lang="ru-RU" sz="3200" dirty="0">
              <a:solidFill>
                <a:schemeClr val="tx1"/>
              </a:solidFill>
            </a:endParaRPr>
          </a:p>
        </p:txBody>
      </p:sp>
      <p:sp>
        <p:nvSpPr>
          <p:cNvPr id="4" name="Заголовок 1"/>
          <p:cNvSpPr txBox="1">
            <a:spLocks/>
          </p:cNvSpPr>
          <p:nvPr/>
        </p:nvSpPr>
        <p:spPr>
          <a:xfrm>
            <a:off x="1066800" y="228982"/>
            <a:ext cx="10058400" cy="645225"/>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75000" lnSpcReduction="2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3600" b="1" dirty="0">
                <a:solidFill>
                  <a:schemeClr val="tx1"/>
                </a:solidFill>
              </a:rPr>
              <a:t>7. Example 3 Rp .: </a:t>
            </a:r>
            <a:r>
              <a:rPr lang="en" sz="3600" b="1" dirty="0" err="1">
                <a:solidFill>
                  <a:schemeClr val="tx1"/>
                </a:solidFill>
              </a:rPr>
              <a:t>Dilutio </a:t>
            </a:r>
            <a:r>
              <a:rPr lang="en" sz="3600" b="1" dirty="0">
                <a:solidFill>
                  <a:schemeClr val="tx1"/>
                </a:solidFill>
              </a:rPr>
              <a:t>Magnesium </a:t>
            </a:r>
            <a:r>
              <a:rPr lang="en" sz="3600" b="1" dirty="0" err="1">
                <a:solidFill>
                  <a:schemeClr val="tx1"/>
                </a:solidFill>
              </a:rPr>
              <a:t>sulfuricum </a:t>
            </a:r>
            <a:r>
              <a:rPr lang="en" sz="3600" b="1" dirty="0">
                <a:solidFill>
                  <a:schemeClr val="tx1"/>
                </a:solidFill>
              </a:rPr>
              <a:t>X3 - 10.0</a:t>
            </a:r>
            <a:r>
              <a:rPr lang="de-DE" sz="3600" dirty="0">
                <a:solidFill>
                  <a:schemeClr val="tx1"/>
                </a:solidFill>
              </a:rPr>
              <a:t/>
            </a:r>
            <a:br>
              <a:rPr lang="de-DE" sz="3600" dirty="0">
                <a:solidFill>
                  <a:schemeClr val="tx1"/>
                </a:solidFill>
              </a:rPr>
            </a:br>
            <a:r>
              <a:rPr lang="en" sz="3600" dirty="0">
                <a:solidFill>
                  <a:schemeClr val="tx1"/>
                </a:solidFill>
              </a:rPr>
              <a:t>          </a:t>
            </a:r>
            <a:r>
              <a:rPr lang="en" sz="3600" b="1" dirty="0">
                <a:solidFill>
                  <a:schemeClr val="tx1"/>
                </a:solidFill>
              </a:rPr>
              <a:t>DS 10 </a:t>
            </a:r>
            <a:r>
              <a:rPr lang="en" sz="3600" b="1" dirty="0" err="1">
                <a:solidFill>
                  <a:schemeClr val="tx1"/>
                </a:solidFill>
              </a:rPr>
              <a:t>drops</a:t>
            </a:r>
            <a:r>
              <a:rPr lang="en" sz="3600" b="1" dirty="0">
                <a:solidFill>
                  <a:schemeClr val="tx1"/>
                </a:solidFill>
              </a:rPr>
              <a:t> in the </a:t>
            </a:r>
            <a:r>
              <a:rPr lang="en" sz="3600" b="1" dirty="0" err="1">
                <a:solidFill>
                  <a:schemeClr val="tx1"/>
                </a:solidFill>
              </a:rPr>
              <a:t>evening </a:t>
            </a:r>
            <a:r>
              <a:rPr lang="en" sz="3600" b="1" dirty="0">
                <a:solidFill>
                  <a:schemeClr val="tx1"/>
                </a:solidFill>
              </a:rPr>
              <a:t>30 </a:t>
            </a:r>
            <a:r>
              <a:rPr lang="en" sz="3600" b="1" dirty="0" err="1">
                <a:solidFill>
                  <a:schemeClr val="tx1"/>
                </a:solidFill>
              </a:rPr>
              <a:t>minutes </a:t>
            </a:r>
            <a:r>
              <a:rPr lang="en" sz="3600" b="1" dirty="0">
                <a:solidFill>
                  <a:schemeClr val="tx1"/>
                </a:solidFill>
              </a:rPr>
              <a:t>before </a:t>
            </a:r>
            <a:r>
              <a:rPr lang="en" sz="3600" b="1" dirty="0" err="1">
                <a:solidFill>
                  <a:schemeClr val="tx1"/>
                </a:solidFill>
              </a:rPr>
              <a:t>eating</a:t>
            </a:r>
            <a:endParaRPr lang="uk-UA" sz="3600" dirty="0"/>
          </a:p>
        </p:txBody>
      </p:sp>
    </p:spTree>
    <p:extLst>
      <p:ext uri="{BB962C8B-B14F-4D97-AF65-F5344CB8AC3E}">
        <p14:creationId xmlns:p14="http://schemas.microsoft.com/office/powerpoint/2010/main" val="8167699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Содержимое 2"/>
          <p:cNvSpPr>
            <a:spLocks noGrp="1"/>
          </p:cNvSpPr>
          <p:nvPr>
            <p:ph idx="1"/>
          </p:nvPr>
        </p:nvSpPr>
        <p:spPr>
          <a:xfrm>
            <a:off x="1046721" y="2390070"/>
            <a:ext cx="7329502" cy="1828123"/>
          </a:xfrm>
        </p:spPr>
        <p:style>
          <a:lnRef idx="2">
            <a:schemeClr val="accent2"/>
          </a:lnRef>
          <a:fillRef idx="1">
            <a:schemeClr val="lt1"/>
          </a:fillRef>
          <a:effectRef idx="0">
            <a:schemeClr val="accent2"/>
          </a:effectRef>
          <a:fontRef idx="minor">
            <a:schemeClr val="dk1"/>
          </a:fontRef>
        </p:style>
        <p:txBody>
          <a:bodyPr>
            <a:normAutofit/>
          </a:bodyPr>
          <a:lstStyle/>
          <a:p>
            <a:pPr marL="0" indent="361950" algn="just"/>
            <a:r>
              <a:rPr lang="en" dirty="0" err="1">
                <a:solidFill>
                  <a:schemeClr val="tx1"/>
                </a:solidFill>
              </a:rPr>
              <a:t>Make out</a:t>
            </a:r>
            <a:r>
              <a:rPr lang="en" dirty="0">
                <a:solidFill>
                  <a:schemeClr val="tx1"/>
                </a:solidFill>
              </a:rPr>
              <a:t> </a:t>
            </a:r>
            <a:r>
              <a:rPr lang="en" dirty="0" err="1">
                <a:solidFill>
                  <a:schemeClr val="tx1"/>
                </a:solidFill>
              </a:rPr>
              <a:t>labels </a:t>
            </a:r>
            <a:r>
              <a:rPr lang="en" dirty="0">
                <a:solidFill>
                  <a:schemeClr val="tx1"/>
                </a:solidFill>
              </a:rPr>
              <a:t>: " </a:t>
            </a:r>
            <a:r>
              <a:rPr lang="en" dirty="0" err="1">
                <a:solidFill>
                  <a:schemeClr val="tx1"/>
                </a:solidFill>
              </a:rPr>
              <a:t>Internal " </a:t>
            </a:r>
            <a:r>
              <a:rPr lang="en" dirty="0">
                <a:solidFill>
                  <a:schemeClr val="tx1"/>
                </a:solidFill>
              </a:rPr>
              <a:t>, " </a:t>
            </a:r>
            <a:r>
              <a:rPr lang="en" dirty="0" err="1">
                <a:solidFill>
                  <a:schemeClr val="tx1"/>
                </a:solidFill>
              </a:rPr>
              <a:t>Keep cool </a:t>
            </a:r>
            <a:r>
              <a:rPr lang="en" dirty="0">
                <a:solidFill>
                  <a:schemeClr val="tx1"/>
                </a:solidFill>
              </a:rPr>
              <a:t>and </a:t>
            </a:r>
            <a:r>
              <a:rPr lang="en" dirty="0" err="1">
                <a:solidFill>
                  <a:schemeClr val="tx1"/>
                </a:solidFill>
              </a:rPr>
              <a:t>protected "</a:t>
            </a:r>
            <a:r>
              <a:rPr lang="en" dirty="0">
                <a:solidFill>
                  <a:schemeClr val="tx1"/>
                </a:solidFill>
              </a:rPr>
              <a:t> </a:t>
            </a:r>
            <a:r>
              <a:rPr lang="en" dirty="0" err="1">
                <a:solidFill>
                  <a:schemeClr val="tx1"/>
                </a:solidFill>
              </a:rPr>
              <a:t>from</a:t>
            </a:r>
            <a:r>
              <a:rPr lang="en" dirty="0">
                <a:solidFill>
                  <a:schemeClr val="tx1"/>
                </a:solidFill>
              </a:rPr>
              <a:t> </a:t>
            </a:r>
            <a:r>
              <a:rPr lang="en" dirty="0" err="1">
                <a:solidFill>
                  <a:schemeClr val="tx1"/>
                </a:solidFill>
              </a:rPr>
              <a:t>light</a:t>
            </a:r>
            <a:r>
              <a:rPr lang="en" dirty="0">
                <a:solidFill>
                  <a:schemeClr val="tx1"/>
                </a:solidFill>
              </a:rPr>
              <a:t> </a:t>
            </a:r>
            <a:r>
              <a:rPr lang="en" dirty="0" err="1">
                <a:solidFill>
                  <a:schemeClr val="tx1"/>
                </a:solidFill>
              </a:rPr>
              <a:t>place </a:t>
            </a:r>
            <a:r>
              <a:rPr lang="en" dirty="0">
                <a:solidFill>
                  <a:schemeClr val="tx1"/>
                </a:solidFill>
              </a:rPr>
              <a:t>"," </a:t>
            </a:r>
            <a:r>
              <a:rPr lang="en" dirty="0" err="1">
                <a:solidFill>
                  <a:schemeClr val="tx1"/>
                </a:solidFill>
              </a:rPr>
              <a:t>Save</a:t>
            </a:r>
            <a:r>
              <a:rPr lang="en" dirty="0">
                <a:solidFill>
                  <a:schemeClr val="tx1"/>
                </a:solidFill>
              </a:rPr>
              <a:t> </a:t>
            </a:r>
            <a:r>
              <a:rPr lang="en" dirty="0" err="1">
                <a:solidFill>
                  <a:schemeClr val="tx1"/>
                </a:solidFill>
              </a:rPr>
              <a:t>from</a:t>
            </a:r>
            <a:r>
              <a:rPr lang="en" dirty="0">
                <a:solidFill>
                  <a:schemeClr val="tx1"/>
                </a:solidFill>
              </a:rPr>
              <a:t> </a:t>
            </a:r>
            <a:r>
              <a:rPr lang="en" dirty="0" err="1">
                <a:solidFill>
                  <a:schemeClr val="tx1"/>
                </a:solidFill>
              </a:rPr>
              <a:t>children </a:t>
            </a:r>
            <a:r>
              <a:rPr lang="en" dirty="0">
                <a:solidFill>
                  <a:schemeClr val="tx1"/>
                </a:solidFill>
              </a:rPr>
              <a:t>".</a:t>
            </a:r>
            <a:endParaRPr lang="uk-UA" dirty="0">
              <a:solidFill>
                <a:schemeClr val="tx1"/>
              </a:solidFill>
            </a:endParaRPr>
          </a:p>
          <a:p>
            <a:pPr marL="0" indent="361950" algn="just"/>
            <a:r>
              <a:rPr lang="en" dirty="0">
                <a:solidFill>
                  <a:schemeClr val="tx1"/>
                </a:solidFill>
              </a:rPr>
              <a:t>This homeopathic remedy is used to treat </a:t>
            </a:r>
            <a:r>
              <a:rPr lang="en" dirty="0" err="1">
                <a:solidFill>
                  <a:schemeClr val="tx1"/>
                </a:solidFill>
              </a:rPr>
              <a:t>gastroenterocolitis </a:t>
            </a:r>
            <a:r>
              <a:rPr lang="en" dirty="0">
                <a:solidFill>
                  <a:schemeClr val="tx1"/>
                </a:solidFill>
              </a:rPr>
              <a:t>and nervous dyspepsia</a:t>
            </a:r>
            <a:endParaRPr lang="ru-RU" dirty="0">
              <a:solidFill>
                <a:schemeClr val="tx1"/>
              </a:solidFill>
            </a:endParaRPr>
          </a:p>
          <a:p>
            <a:pPr algn="just"/>
            <a:endParaRPr lang="ru-RU" dirty="0">
              <a:solidFill>
                <a:schemeClr val="tx1"/>
              </a:solidFill>
            </a:endParaRPr>
          </a:p>
        </p:txBody>
      </p:sp>
      <p:sp>
        <p:nvSpPr>
          <p:cNvPr id="2" name="Заголовок 1"/>
          <p:cNvSpPr>
            <a:spLocks noGrp="1"/>
          </p:cNvSpPr>
          <p:nvPr>
            <p:ph type="title"/>
          </p:nvPr>
        </p:nvSpPr>
        <p:spPr>
          <a:xfrm>
            <a:off x="1097280" y="988595"/>
            <a:ext cx="10058400" cy="748765"/>
          </a:xfrm>
        </p:spPr>
        <p:style>
          <a:lnRef idx="1">
            <a:schemeClr val="accent1"/>
          </a:lnRef>
          <a:fillRef idx="2">
            <a:schemeClr val="accent1"/>
          </a:fillRef>
          <a:effectRef idx="1">
            <a:schemeClr val="accent1"/>
          </a:effectRef>
          <a:fontRef idx="minor">
            <a:schemeClr val="dk1"/>
          </a:fontRef>
        </p:style>
        <p:txBody>
          <a:bodyPr/>
          <a:lstStyle/>
          <a:p>
            <a:pPr algn="ctr">
              <a:defRPr/>
            </a:pPr>
            <a:r>
              <a:rPr lang="en" b="1" i="1" dirty="0" err="1">
                <a:solidFill>
                  <a:schemeClr val="tx1"/>
                </a:solidFill>
              </a:rPr>
              <a:t>Registration </a:t>
            </a:r>
            <a:r>
              <a:rPr lang="en" b="1" i="1" dirty="0">
                <a:solidFill>
                  <a:schemeClr val="tx1"/>
                </a:solidFill>
              </a:rPr>
              <a:t>for </a:t>
            </a:r>
            <a:r>
              <a:rPr lang="en" b="1" i="1" dirty="0" err="1">
                <a:solidFill>
                  <a:schemeClr val="tx1"/>
                </a:solidFill>
              </a:rPr>
              <a:t>use</a:t>
            </a:r>
            <a:r>
              <a:rPr lang="en" dirty="0">
                <a:solidFill>
                  <a:schemeClr val="tx1"/>
                </a:solidFill>
              </a:rPr>
              <a:t> </a:t>
            </a:r>
            <a:endParaRPr lang="ru-RU" dirty="0">
              <a:solidFill>
                <a:schemeClr val="tx1"/>
              </a:solidFill>
            </a:endParaRPr>
          </a:p>
        </p:txBody>
      </p:sp>
      <p:grpSp>
        <p:nvGrpSpPr>
          <p:cNvPr id="40963" name="Группа 3"/>
          <p:cNvGrpSpPr>
            <a:grpSpLocks/>
          </p:cNvGrpSpPr>
          <p:nvPr/>
        </p:nvGrpSpPr>
        <p:grpSpPr bwMode="auto">
          <a:xfrm>
            <a:off x="8617267" y="1845734"/>
            <a:ext cx="2837854" cy="4354099"/>
            <a:chOff x="6248429" y="2685513"/>
            <a:chExt cx="2538413" cy="4101073"/>
          </a:xfrm>
        </p:grpSpPr>
        <p:pic>
          <p:nvPicPr>
            <p:cNvPr id="40964" name="Picture 3"/>
            <p:cNvPicPr>
              <a:picLocks noChangeAspect="1" noChangeArrowheads="1"/>
            </p:cNvPicPr>
            <p:nvPr/>
          </p:nvPicPr>
          <p:blipFill>
            <a:blip r:embed="rId2"/>
            <a:srcRect l="6320" t="6963" r="67078" b="5493"/>
            <a:stretch>
              <a:fillRect/>
            </a:stretch>
          </p:blipFill>
          <p:spPr bwMode="auto">
            <a:xfrm>
              <a:off x="6572264" y="2685513"/>
              <a:ext cx="2214578" cy="4101073"/>
            </a:xfrm>
            <a:prstGeom prst="rect">
              <a:avLst/>
            </a:prstGeom>
            <a:noFill/>
            <a:ln w="9525">
              <a:noFill/>
              <a:miter lim="800000"/>
              <a:headEnd/>
              <a:tailEnd/>
            </a:ln>
          </p:spPr>
        </p:pic>
        <p:grpSp>
          <p:nvGrpSpPr>
            <p:cNvPr id="40965" name="Group 2"/>
            <p:cNvGrpSpPr>
              <a:grpSpLocks/>
            </p:cNvGrpSpPr>
            <p:nvPr/>
          </p:nvGrpSpPr>
          <p:grpSpPr bwMode="auto">
            <a:xfrm>
              <a:off x="6248429" y="4414855"/>
              <a:ext cx="2538413" cy="1514475"/>
              <a:chOff x="1590" y="1424"/>
              <a:chExt cx="3997" cy="2386"/>
            </a:xfrm>
          </p:grpSpPr>
          <p:sp>
            <p:nvSpPr>
              <p:cNvPr id="40966" name="Rectangle 3"/>
              <p:cNvSpPr>
                <a:spLocks noChangeArrowheads="1"/>
              </p:cNvSpPr>
              <p:nvPr/>
            </p:nvSpPr>
            <p:spPr bwMode="auto">
              <a:xfrm>
                <a:off x="1590" y="1424"/>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40967" name="Rectangle 4"/>
              <p:cNvSpPr>
                <a:spLocks noChangeArrowheads="1"/>
              </p:cNvSpPr>
              <p:nvPr/>
            </p:nvSpPr>
            <p:spPr bwMode="auto">
              <a:xfrm>
                <a:off x="1590" y="1424"/>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en" sz="900">
                    <a:latin typeface="Calibri" pitchFamily="34" charset="0"/>
                  </a:rPr>
                  <a:t>№ recipe_ </a:t>
                </a:r>
                <a:r>
                  <a:rPr lang="en" sz="900" u="sng">
                    <a:latin typeface="Calibri" pitchFamily="34" charset="0"/>
                  </a:rPr>
                  <a:t>1 </a:t>
                </a:r>
                <a:r>
                  <a:rPr lang="en" sz="900">
                    <a:latin typeface="Calibri" pitchFamily="34" charset="0"/>
                  </a:rPr>
                  <a:t>_</a:t>
                </a:r>
                <a:endParaRPr lang="ru-RU"/>
              </a:p>
            </p:txBody>
          </p:sp>
          <p:sp>
            <p:nvSpPr>
              <p:cNvPr id="40968" name="Rectangle 5"/>
              <p:cNvSpPr>
                <a:spLocks noChangeArrowheads="1"/>
              </p:cNvSpPr>
              <p:nvPr/>
            </p:nvSpPr>
            <p:spPr bwMode="auto">
              <a:xfrm>
                <a:off x="2857" y="1424"/>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en" sz="900">
                    <a:latin typeface="Calibri" pitchFamily="34" charset="0"/>
                  </a:rPr>
                  <a:t>№ pharmacies_ </a:t>
                </a:r>
                <a:r>
                  <a:rPr lang="en" sz="900" u="sng">
                    <a:latin typeface="Calibri" pitchFamily="34" charset="0"/>
                  </a:rPr>
                  <a:t>8 </a:t>
                </a:r>
                <a:r>
                  <a:rPr lang="en" sz="900">
                    <a:latin typeface="Calibri" pitchFamily="34" charset="0"/>
                  </a:rPr>
                  <a:t>_</a:t>
                </a:r>
                <a:endParaRPr lang="ru-RU"/>
              </a:p>
            </p:txBody>
          </p:sp>
          <p:sp>
            <p:nvSpPr>
              <p:cNvPr id="40969" name="Rectangle 6"/>
              <p:cNvSpPr>
                <a:spLocks noChangeArrowheads="1"/>
              </p:cNvSpPr>
              <p:nvPr/>
            </p:nvSpPr>
            <p:spPr bwMode="auto">
              <a:xfrm>
                <a:off x="4040" y="1424"/>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en" sz="900">
                    <a:latin typeface="Calibri" pitchFamily="34" charset="0"/>
                  </a:rPr>
                  <a:t>Kharkiv_ _ </a:t>
                </a:r>
                <a:r>
                  <a:rPr lang="en" sz="900" u="sng">
                    <a:latin typeface="Calibri" pitchFamily="34" charset="0"/>
                  </a:rPr>
                  <a:t>_ </a:t>
                </a:r>
                <a:r>
                  <a:rPr lang="en" sz="900">
                    <a:latin typeface="Calibri" pitchFamily="34" charset="0"/>
                  </a:rPr>
                  <a:t>_</a:t>
                </a:r>
                <a:endParaRPr lang="ru-RU"/>
              </a:p>
            </p:txBody>
          </p:sp>
          <p:sp>
            <p:nvSpPr>
              <p:cNvPr id="40970" name="Rectangle 7"/>
              <p:cNvSpPr>
                <a:spLocks noChangeArrowheads="1"/>
              </p:cNvSpPr>
              <p:nvPr/>
            </p:nvSpPr>
            <p:spPr bwMode="auto">
              <a:xfrm>
                <a:off x="2212" y="2561"/>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en" sz="1000" u="sng">
                    <a:latin typeface="Constantia" pitchFamily="18" charset="0"/>
                  </a:rPr>
                  <a:t>Magnesium sulfuricum X </a:t>
                </a:r>
                <a:r>
                  <a:rPr lang="en" sz="1000" u="sng">
                    <a:latin typeface="Calibri" pitchFamily="34" charset="0"/>
                  </a:rPr>
                  <a:t>3 1 </a:t>
                </a:r>
                <a:r>
                  <a:rPr lang="en" sz="1000" u="sng">
                    <a:latin typeface="Times New Roman" pitchFamily="18" charset="0"/>
                  </a:rPr>
                  <a:t>0.0</a:t>
                </a:r>
                <a:r>
                  <a:rPr lang="ru-RU" sz="900">
                    <a:latin typeface="Calibri" pitchFamily="34" charset="0"/>
                  </a:rPr>
                  <a:t/>
                </a:r>
                <a:br>
                  <a:rPr lang="ru-RU" sz="900">
                    <a:latin typeface="Calibri" pitchFamily="34" charset="0"/>
                  </a:rPr>
                </a:br>
                <a:endParaRPr lang="ru-RU" sz="800">
                  <a:latin typeface="Times New Roman" pitchFamily="18" charset="0"/>
                </a:endParaRPr>
              </a:p>
              <a:p>
                <a:pPr algn="ctr"/>
                <a:r>
                  <a:rPr lang="en" sz="900">
                    <a:latin typeface="Calibri" pitchFamily="34" charset="0"/>
                  </a:rPr>
                  <a:t>At and mat and on _ </a:t>
                </a:r>
                <a:r>
                  <a:rPr lang="en" sz="900" u="sng">
                    <a:latin typeface="Calibri" pitchFamily="34" charset="0"/>
                  </a:rPr>
                  <a:t>7 drops in the evening for 30 min. Before food ______________</a:t>
                </a:r>
                <a:endParaRPr lang="ru-RU"/>
              </a:p>
            </p:txBody>
          </p:sp>
          <p:sp>
            <p:nvSpPr>
              <p:cNvPr id="40971" name="Rectangle 8"/>
              <p:cNvSpPr>
                <a:spLocks noChangeArrowheads="1"/>
              </p:cNvSpPr>
              <p:nvPr/>
            </p:nvSpPr>
            <p:spPr bwMode="auto">
              <a:xfrm>
                <a:off x="1590" y="2220"/>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en" sz="800" dirty="0">
                    <a:latin typeface="Calibri" pitchFamily="34" charset="0"/>
                  </a:rPr>
                  <a:t>Date 02.03.2021</a:t>
                </a:r>
                <a:endParaRPr lang="ru-RU" dirty="0"/>
              </a:p>
            </p:txBody>
          </p:sp>
          <p:sp>
            <p:nvSpPr>
              <p:cNvPr id="40972" name="Rectangle 9"/>
              <p:cNvSpPr>
                <a:spLocks noChangeArrowheads="1"/>
              </p:cNvSpPr>
              <p:nvPr/>
            </p:nvSpPr>
            <p:spPr bwMode="auto">
              <a:xfrm>
                <a:off x="1590" y="2985"/>
                <a:ext cx="600" cy="825"/>
              </a:xfrm>
              <a:prstGeom prst="rect">
                <a:avLst/>
              </a:prstGeom>
              <a:solidFill>
                <a:srgbClr val="FFFFFF"/>
              </a:solidFill>
              <a:ln w="9525">
                <a:solidFill>
                  <a:srgbClr val="000000"/>
                </a:solidFill>
                <a:miter lim="800000"/>
                <a:headEnd/>
                <a:tailEnd/>
              </a:ln>
            </p:spPr>
            <p:txBody>
              <a:bodyPr lIns="18000" tIns="10800" rIns="18000" bIns="10800"/>
              <a:lstStyle/>
              <a:p>
                <a:r>
                  <a:rPr lang="en" sz="800">
                    <a:latin typeface="Calibri" pitchFamily="34" charset="0"/>
                  </a:rPr>
                  <a:t>P and dpis</a:t>
                </a:r>
                <a:r>
                  <a:rPr lang="en" sz="900">
                    <a:latin typeface="Calibri" pitchFamily="34" charset="0"/>
                  </a:rPr>
                  <a:t> </a:t>
                </a:r>
                <a:endParaRPr lang="ru-RU"/>
              </a:p>
            </p:txBody>
          </p:sp>
          <p:sp>
            <p:nvSpPr>
              <p:cNvPr id="14" name="Rectangle 10"/>
              <p:cNvSpPr>
                <a:spLocks noChangeArrowheads="1"/>
              </p:cNvSpPr>
              <p:nvPr/>
            </p:nvSpPr>
            <p:spPr bwMode="auto">
              <a:xfrm>
                <a:off x="5222" y="1423"/>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en" sz="900" dirty="0">
                    <a:latin typeface="Calibri" pitchFamily="34" charset="0"/>
                    <a:cs typeface="Arial" pitchFamily="34" charset="0"/>
                  </a:rPr>
                  <a:t>Store in a cool, dark place</a:t>
                </a:r>
                <a:endParaRPr lang="ru-RU" dirty="0">
                  <a:latin typeface="Arial" pitchFamily="34" charset="0"/>
                  <a:cs typeface="Arial" pitchFamily="34" charset="0"/>
                </a:endParaRPr>
              </a:p>
            </p:txBody>
          </p:sp>
          <p:sp>
            <p:nvSpPr>
              <p:cNvPr id="15" name="Rectangle 11"/>
              <p:cNvSpPr>
                <a:spLocks noChangeArrowheads="1"/>
              </p:cNvSpPr>
              <p:nvPr/>
            </p:nvSpPr>
            <p:spPr bwMode="auto">
              <a:xfrm>
                <a:off x="2230" y="1806"/>
                <a:ext cx="2627" cy="398"/>
              </a:xfrm>
              <a:prstGeom prst="rect">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en" sz="900" b="1">
                    <a:latin typeface="Calibri" pitchFamily="34" charset="0"/>
                    <a:cs typeface="Arial" pitchFamily="34" charset="0"/>
                  </a:rPr>
                  <a:t>INSIDE _</a:t>
                </a:r>
                <a:endParaRPr lang="ru-RU">
                  <a:latin typeface="Arial" pitchFamily="34" charset="0"/>
                  <a:cs typeface="Arial" pitchFamily="34" charset="0"/>
                </a:endParaRPr>
              </a:p>
            </p:txBody>
          </p:sp>
          <p:sp>
            <p:nvSpPr>
              <p:cNvPr id="40975" name="Rectangle 12"/>
              <p:cNvSpPr>
                <a:spLocks noChangeArrowheads="1"/>
              </p:cNvSpPr>
              <p:nvPr/>
            </p:nvSpPr>
            <p:spPr bwMode="auto">
              <a:xfrm>
                <a:off x="2198" y="2235"/>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en" sz="900" b="1">
                    <a:latin typeface="Calibri" pitchFamily="34" charset="0"/>
                  </a:rPr>
                  <a:t>Homeopathic l and karsky _ _ means</a:t>
                </a:r>
                <a:endParaRPr lang="ru-RU"/>
              </a:p>
            </p:txBody>
          </p:sp>
          <p:sp>
            <p:nvSpPr>
              <p:cNvPr id="17" name="Rectangle 13"/>
              <p:cNvSpPr>
                <a:spLocks noChangeArrowheads="1"/>
              </p:cNvSpPr>
              <p:nvPr/>
            </p:nvSpPr>
            <p:spPr bwMode="auto">
              <a:xfrm>
                <a:off x="4965" y="1423"/>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en" sz="900" dirty="0">
                    <a:latin typeface="Calibri" pitchFamily="34" charset="0"/>
                    <a:cs typeface="Arial" pitchFamily="34" charset="0"/>
                  </a:rPr>
                  <a:t>Keep </a:t>
                </a:r>
                <a:r>
                  <a:rPr lang="en" sz="900" dirty="0" err="1">
                    <a:latin typeface="Calibri" pitchFamily="34" charset="0"/>
                    <a:cs typeface="Arial" pitchFamily="34" charset="0"/>
                  </a:rPr>
                  <a:t>away </a:t>
                </a:r>
                <a:r>
                  <a:rPr lang="en" sz="900" dirty="0">
                    <a:latin typeface="Calibri" pitchFamily="34" charset="0"/>
                    <a:cs typeface="Arial" pitchFamily="34" charset="0"/>
                  </a:rPr>
                  <a:t>from children</a:t>
                </a:r>
                <a:endParaRPr lang="ru-RU" dirty="0">
                  <a:latin typeface="Arial" pitchFamily="34" charset="0"/>
                  <a:cs typeface="Arial" pitchFamily="34" charset="0"/>
                </a:endParaRPr>
              </a:p>
            </p:txBody>
          </p:sp>
        </p:grpSp>
      </p:grpSp>
      <p:sp>
        <p:nvSpPr>
          <p:cNvPr id="18" name="Заголовок 1"/>
          <p:cNvSpPr txBox="1">
            <a:spLocks/>
          </p:cNvSpPr>
          <p:nvPr/>
        </p:nvSpPr>
        <p:spPr>
          <a:xfrm>
            <a:off x="1066800" y="228982"/>
            <a:ext cx="10058400" cy="645225"/>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75000" lnSpcReduction="2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3600" b="1" dirty="0">
                <a:solidFill>
                  <a:schemeClr val="tx1"/>
                </a:solidFill>
              </a:rPr>
              <a:t>7. Example 3 Rp .: </a:t>
            </a:r>
            <a:r>
              <a:rPr lang="en" sz="3600" b="1" dirty="0" err="1">
                <a:solidFill>
                  <a:schemeClr val="tx1"/>
                </a:solidFill>
              </a:rPr>
              <a:t>Dilutio </a:t>
            </a:r>
            <a:r>
              <a:rPr lang="en" sz="3600" b="1" dirty="0">
                <a:solidFill>
                  <a:schemeClr val="tx1"/>
                </a:solidFill>
              </a:rPr>
              <a:t>Magnesium </a:t>
            </a:r>
            <a:r>
              <a:rPr lang="en" sz="3600" b="1" dirty="0" err="1">
                <a:solidFill>
                  <a:schemeClr val="tx1"/>
                </a:solidFill>
              </a:rPr>
              <a:t>sulfuricum </a:t>
            </a:r>
            <a:r>
              <a:rPr lang="en" sz="3600" b="1" dirty="0">
                <a:solidFill>
                  <a:schemeClr val="tx1"/>
                </a:solidFill>
              </a:rPr>
              <a:t>X3 - 10.0</a:t>
            </a:r>
            <a:r>
              <a:rPr lang="de-DE" sz="3600" dirty="0">
                <a:solidFill>
                  <a:schemeClr val="tx1"/>
                </a:solidFill>
              </a:rPr>
              <a:t/>
            </a:r>
            <a:br>
              <a:rPr lang="de-DE" sz="3600" dirty="0">
                <a:solidFill>
                  <a:schemeClr val="tx1"/>
                </a:solidFill>
              </a:rPr>
            </a:br>
            <a:r>
              <a:rPr lang="en" sz="3600" dirty="0">
                <a:solidFill>
                  <a:schemeClr val="tx1"/>
                </a:solidFill>
              </a:rPr>
              <a:t>          </a:t>
            </a:r>
            <a:r>
              <a:rPr lang="en" sz="3600" b="1" dirty="0">
                <a:solidFill>
                  <a:schemeClr val="tx1"/>
                </a:solidFill>
              </a:rPr>
              <a:t>DS 10 </a:t>
            </a:r>
            <a:r>
              <a:rPr lang="en" sz="3600" b="1" dirty="0" err="1">
                <a:solidFill>
                  <a:schemeClr val="tx1"/>
                </a:solidFill>
              </a:rPr>
              <a:t>drops</a:t>
            </a:r>
            <a:r>
              <a:rPr lang="en" sz="3600" b="1" dirty="0">
                <a:solidFill>
                  <a:schemeClr val="tx1"/>
                </a:solidFill>
              </a:rPr>
              <a:t> in the </a:t>
            </a:r>
            <a:r>
              <a:rPr lang="en" sz="3600" b="1" dirty="0" err="1">
                <a:solidFill>
                  <a:schemeClr val="tx1"/>
                </a:solidFill>
              </a:rPr>
              <a:t>evening </a:t>
            </a:r>
            <a:r>
              <a:rPr lang="en" sz="3600" b="1" dirty="0">
                <a:solidFill>
                  <a:schemeClr val="tx1"/>
                </a:solidFill>
              </a:rPr>
              <a:t>30 </a:t>
            </a:r>
            <a:r>
              <a:rPr lang="en" sz="3600" b="1" dirty="0" err="1">
                <a:solidFill>
                  <a:schemeClr val="tx1"/>
                </a:solidFill>
              </a:rPr>
              <a:t>minutes </a:t>
            </a:r>
            <a:r>
              <a:rPr lang="en" sz="3600" b="1" dirty="0">
                <a:solidFill>
                  <a:schemeClr val="tx1"/>
                </a:solidFill>
              </a:rPr>
              <a:t>before </a:t>
            </a:r>
            <a:r>
              <a:rPr lang="en" sz="3600" b="1" dirty="0" err="1">
                <a:solidFill>
                  <a:schemeClr val="tx1"/>
                </a:solidFill>
              </a:rPr>
              <a:t>eating</a:t>
            </a:r>
            <a:endParaRPr lang="uk-UA" sz="3600" dirty="0"/>
          </a:p>
        </p:txBody>
      </p:sp>
    </p:spTree>
    <p:extLst>
      <p:ext uri="{BB962C8B-B14F-4D97-AF65-F5344CB8AC3E}">
        <p14:creationId xmlns:p14="http://schemas.microsoft.com/office/powerpoint/2010/main" val="3840286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5233" y="235337"/>
            <a:ext cx="8229600" cy="548644"/>
          </a:xfrm>
        </p:spPr>
        <p:style>
          <a:lnRef idx="1">
            <a:schemeClr val="accent2"/>
          </a:lnRef>
          <a:fillRef idx="3">
            <a:schemeClr val="accent2"/>
          </a:fillRef>
          <a:effectRef idx="2">
            <a:schemeClr val="accent2"/>
          </a:effectRef>
          <a:fontRef idx="minor">
            <a:schemeClr val="lt1"/>
          </a:fontRef>
        </p:style>
        <p:txBody>
          <a:bodyPr>
            <a:normAutofit fontScale="90000"/>
          </a:bodyPr>
          <a:lstStyle/>
          <a:p>
            <a:pPr algn="ctr">
              <a:defRPr/>
            </a:pPr>
            <a:r>
              <a:rPr lang="en" sz="2800" b="1" dirty="0">
                <a:solidFill>
                  <a:schemeClr val="tx1"/>
                </a:solidFill>
              </a:rPr>
              <a:t>8. ALGORITHM OF TECHNOLOGISTS OF HOMEOPATHIC </a:t>
            </a:r>
            <a:r>
              <a:rPr lang="en" sz="2800" b="1" cap="all" dirty="0">
                <a:solidFill>
                  <a:schemeClr val="tx1"/>
                </a:solidFill>
              </a:rPr>
              <a:t>OILS</a:t>
            </a:r>
            <a:endParaRPr lang="ru-RU" sz="2800" b="1" dirty="0">
              <a:solidFill>
                <a:schemeClr val="tx1"/>
              </a:solidFill>
            </a:endParaRPr>
          </a:p>
        </p:txBody>
      </p:sp>
      <p:grpSp>
        <p:nvGrpSpPr>
          <p:cNvPr id="41986" name="Group 2"/>
          <p:cNvGrpSpPr>
            <a:grpSpLocks/>
          </p:cNvGrpSpPr>
          <p:nvPr/>
        </p:nvGrpSpPr>
        <p:grpSpPr bwMode="auto">
          <a:xfrm>
            <a:off x="2381251" y="928688"/>
            <a:ext cx="7643813" cy="5643562"/>
            <a:chOff x="1521" y="1854"/>
            <a:chExt cx="9720" cy="7020"/>
          </a:xfrm>
        </p:grpSpPr>
        <p:sp>
          <p:nvSpPr>
            <p:cNvPr id="41987" name="Text Box 3"/>
            <p:cNvSpPr txBox="1">
              <a:spLocks noChangeArrowheads="1"/>
            </p:cNvSpPr>
            <p:nvPr/>
          </p:nvSpPr>
          <p:spPr bwMode="auto">
            <a:xfrm>
              <a:off x="4941" y="2394"/>
              <a:ext cx="2520" cy="36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0" tIns="0" rIns="0" bIns="0"/>
            <a:lstStyle/>
            <a:p>
              <a:pPr algn="ctr">
                <a:spcBef>
                  <a:spcPts val="300"/>
                </a:spcBef>
                <a:spcAft>
                  <a:spcPts val="300"/>
                </a:spcAft>
              </a:pPr>
              <a:r>
                <a:rPr lang="en" sz="1600">
                  <a:latin typeface="Times New Roman" pitchFamily="18" charset="0"/>
                </a:rPr>
                <a:t>Raw materials</a:t>
              </a:r>
              <a:endParaRPr lang="ru-RU" sz="1600"/>
            </a:p>
          </p:txBody>
        </p:sp>
        <p:sp>
          <p:nvSpPr>
            <p:cNvPr id="41988" name="Text Box 4"/>
            <p:cNvSpPr txBox="1">
              <a:spLocks noChangeArrowheads="1"/>
            </p:cNvSpPr>
            <p:nvPr/>
          </p:nvSpPr>
          <p:spPr bwMode="auto">
            <a:xfrm>
              <a:off x="1521" y="3294"/>
              <a:ext cx="4500" cy="9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0" tIns="0" rIns="0" bIns="0"/>
            <a:lstStyle/>
            <a:p>
              <a:pPr algn="ctr">
                <a:spcBef>
                  <a:spcPts val="100"/>
                </a:spcBef>
                <a:spcAft>
                  <a:spcPts val="300"/>
                </a:spcAft>
              </a:pPr>
              <a:r>
                <a:rPr lang="en" sz="1600">
                  <a:latin typeface="Times New Roman" pitchFamily="18" charset="0"/>
                </a:rPr>
                <a:t>Matrix tinctures; </a:t>
              </a:r>
              <a:r>
                <a:rPr lang="uk-UA" sz="1600">
                  <a:latin typeface="Times New Roman" pitchFamily="18" charset="0"/>
                </a:rPr>
                <a:t/>
              </a:r>
              <a:br>
                <a:rPr lang="uk-UA" sz="1600">
                  <a:latin typeface="Times New Roman" pitchFamily="18" charset="0"/>
                </a:rPr>
              </a:br>
              <a:r>
                <a:rPr lang="en" sz="1600">
                  <a:latin typeface="Times New Roman" pitchFamily="18" charset="0"/>
                </a:rPr>
                <a:t>substances soluble in oils</a:t>
              </a:r>
              <a:endParaRPr lang="ru-RU" sz="1600"/>
            </a:p>
          </p:txBody>
        </p:sp>
        <p:sp>
          <p:nvSpPr>
            <p:cNvPr id="41989" name="Text Box 5"/>
            <p:cNvSpPr txBox="1">
              <a:spLocks noChangeArrowheads="1"/>
            </p:cNvSpPr>
            <p:nvPr/>
          </p:nvSpPr>
          <p:spPr bwMode="auto">
            <a:xfrm>
              <a:off x="1521" y="4554"/>
              <a:ext cx="4500" cy="108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0" tIns="0" rIns="0" bIns="0"/>
            <a:lstStyle/>
            <a:p>
              <a:pPr algn="ctr">
                <a:spcBef>
                  <a:spcPts val="300"/>
                </a:spcBef>
                <a:spcAft>
                  <a:spcPts val="300"/>
                </a:spcAft>
              </a:pPr>
              <a:r>
                <a:rPr lang="en" sz="1600" dirty="0">
                  <a:latin typeface="Times New Roman" pitchFamily="18" charset="0"/>
                </a:rPr>
                <a:t>Weighing or measuring with a </a:t>
              </a:r>
              <a:r>
                <a:rPr lang="uk-UA" sz="1600" dirty="0">
                  <a:latin typeface="Times New Roman" pitchFamily="18" charset="0"/>
                </a:rPr>
                <a:t/>
              </a:r>
              <a:br>
                <a:rPr lang="uk-UA" sz="1600" dirty="0">
                  <a:latin typeface="Times New Roman" pitchFamily="18" charset="0"/>
                </a:rPr>
              </a:br>
              <a:r>
                <a:rPr lang="en" sz="1600" dirty="0">
                  <a:latin typeface="Times New Roman" pitchFamily="18" charset="0"/>
                </a:rPr>
                <a:t>calibrated </a:t>
              </a:r>
              <a:r>
                <a:rPr lang="en" sz="1600" dirty="0" err="1">
                  <a:latin typeface="Times New Roman" pitchFamily="18" charset="0"/>
                </a:rPr>
                <a:t>dropper</a:t>
              </a:r>
              <a:r>
                <a:rPr lang="en" sz="1600" dirty="0">
                  <a:latin typeface="Times New Roman" pitchFamily="18" charset="0"/>
                </a:rPr>
                <a:t> calculated amount</a:t>
              </a:r>
              <a:endParaRPr lang="ru-RU" sz="1600" dirty="0"/>
            </a:p>
          </p:txBody>
        </p:sp>
        <p:sp>
          <p:nvSpPr>
            <p:cNvPr id="41990" name="Freeform 6"/>
            <p:cNvSpPr>
              <a:spLocks/>
            </p:cNvSpPr>
            <p:nvPr/>
          </p:nvSpPr>
          <p:spPr bwMode="auto">
            <a:xfrm>
              <a:off x="6199" y="2754"/>
              <a:ext cx="2" cy="204"/>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ln>
              <a:headEnd/>
              <a:tailEnd type="stealth" w="sm" len="med"/>
            </a:ln>
          </p:spPr>
          <p:style>
            <a:lnRef idx="2">
              <a:schemeClr val="accent1"/>
            </a:lnRef>
            <a:fillRef idx="1">
              <a:schemeClr val="lt1"/>
            </a:fillRef>
            <a:effectRef idx="0">
              <a:schemeClr val="accent1"/>
            </a:effectRef>
            <a:fontRef idx="minor">
              <a:schemeClr val="dk1"/>
            </a:fontRef>
          </p:style>
          <p:txBody>
            <a:bodyPr/>
            <a:lstStyle/>
            <a:p>
              <a:endParaRPr lang="ru-RU" sz="1600"/>
            </a:p>
          </p:txBody>
        </p:sp>
        <p:sp>
          <p:nvSpPr>
            <p:cNvPr id="41991" name="Freeform 7"/>
            <p:cNvSpPr>
              <a:spLocks/>
            </p:cNvSpPr>
            <p:nvPr/>
          </p:nvSpPr>
          <p:spPr bwMode="auto">
            <a:xfrm>
              <a:off x="3679" y="29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ln>
              <a:headEnd/>
              <a:tailEnd type="stealth" w="sm" len="med"/>
            </a:ln>
          </p:spPr>
          <p:style>
            <a:lnRef idx="2">
              <a:schemeClr val="accent1"/>
            </a:lnRef>
            <a:fillRef idx="1">
              <a:schemeClr val="lt1"/>
            </a:fillRef>
            <a:effectRef idx="0">
              <a:schemeClr val="accent1"/>
            </a:effectRef>
            <a:fontRef idx="minor">
              <a:schemeClr val="dk1"/>
            </a:fontRef>
          </p:style>
          <p:txBody>
            <a:bodyPr/>
            <a:lstStyle/>
            <a:p>
              <a:endParaRPr lang="ru-RU" sz="1600"/>
            </a:p>
          </p:txBody>
        </p:sp>
        <p:sp>
          <p:nvSpPr>
            <p:cNvPr id="41992" name="Text Box 8"/>
            <p:cNvSpPr txBox="1">
              <a:spLocks noChangeArrowheads="1"/>
            </p:cNvSpPr>
            <p:nvPr/>
          </p:nvSpPr>
          <p:spPr bwMode="auto">
            <a:xfrm>
              <a:off x="1521" y="6894"/>
              <a:ext cx="9720" cy="54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0" tIns="0" rIns="0" bIns="0"/>
            <a:lstStyle/>
            <a:p>
              <a:pPr algn="ctr">
                <a:spcBef>
                  <a:spcPts val="300"/>
                </a:spcBef>
                <a:spcAft>
                  <a:spcPts val="300"/>
                </a:spcAft>
              </a:pPr>
              <a:r>
                <a:rPr lang="en" sz="1600">
                  <a:latin typeface="Times New Roman" pitchFamily="18" charset="0"/>
                </a:rPr>
                <a:t>Shake from top to bottom (potentiation) 10 times</a:t>
              </a:r>
              <a:endParaRPr lang="ru-RU" sz="1600"/>
            </a:p>
          </p:txBody>
        </p:sp>
        <p:sp>
          <p:nvSpPr>
            <p:cNvPr id="41993" name="Text Box 9"/>
            <p:cNvSpPr txBox="1">
              <a:spLocks noChangeArrowheads="1"/>
            </p:cNvSpPr>
            <p:nvPr/>
          </p:nvSpPr>
          <p:spPr bwMode="auto">
            <a:xfrm>
              <a:off x="1521" y="7794"/>
              <a:ext cx="9720" cy="36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0" tIns="0" rIns="0" bIns="0"/>
            <a:lstStyle/>
            <a:p>
              <a:pPr algn="ctr">
                <a:spcBef>
                  <a:spcPts val="300"/>
                </a:spcBef>
                <a:spcAft>
                  <a:spcPts val="300"/>
                </a:spcAft>
              </a:pPr>
              <a:r>
                <a:rPr lang="en" sz="1600">
                  <a:latin typeface="Times New Roman" pitchFamily="18" charset="0"/>
                </a:rPr>
                <a:t>Quality control</a:t>
              </a:r>
              <a:endParaRPr lang="ru-RU" sz="1600"/>
            </a:p>
          </p:txBody>
        </p:sp>
        <p:sp>
          <p:nvSpPr>
            <p:cNvPr id="41994" name="Text Box 10"/>
            <p:cNvSpPr txBox="1">
              <a:spLocks noChangeArrowheads="1"/>
            </p:cNvSpPr>
            <p:nvPr/>
          </p:nvSpPr>
          <p:spPr bwMode="auto">
            <a:xfrm>
              <a:off x="1521" y="8514"/>
              <a:ext cx="9720" cy="36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0" tIns="0" rIns="0" bIns="0"/>
            <a:lstStyle/>
            <a:p>
              <a:pPr algn="ctr">
                <a:spcBef>
                  <a:spcPts val="300"/>
                </a:spcBef>
                <a:spcAft>
                  <a:spcPts val="300"/>
                </a:spcAft>
              </a:pPr>
              <a:r>
                <a:rPr lang="en" sz="1600">
                  <a:latin typeface="Times New Roman" pitchFamily="18" charset="0"/>
                </a:rPr>
                <a:t>Packing and decoration before the holiday</a:t>
              </a:r>
              <a:endParaRPr lang="ru-RU" sz="1600"/>
            </a:p>
          </p:txBody>
        </p:sp>
        <p:sp>
          <p:nvSpPr>
            <p:cNvPr id="41995" name="Freeform 11"/>
            <p:cNvSpPr>
              <a:spLocks/>
            </p:cNvSpPr>
            <p:nvPr/>
          </p:nvSpPr>
          <p:spPr bwMode="auto">
            <a:xfrm>
              <a:off x="8899" y="2934"/>
              <a:ext cx="2" cy="318"/>
            </a:xfrm>
            <a:custGeom>
              <a:avLst/>
              <a:gdLst>
                <a:gd name="T0" fmla="*/ 0 w 3"/>
                <a:gd name="T1" fmla="*/ 0 h 266"/>
                <a:gd name="T2" fmla="*/ 3 w 3"/>
                <a:gd name="T3" fmla="*/ 266 h 266"/>
                <a:gd name="T4" fmla="*/ 0 60000 65536"/>
                <a:gd name="T5" fmla="*/ 0 60000 65536"/>
                <a:gd name="T6" fmla="*/ 0 w 3"/>
                <a:gd name="T7" fmla="*/ 0 h 266"/>
                <a:gd name="T8" fmla="*/ 3 w 3"/>
                <a:gd name="T9" fmla="*/ 266 h 266"/>
              </a:gdLst>
              <a:ahLst/>
              <a:cxnLst>
                <a:cxn ang="T4">
                  <a:pos x="T0" y="T1"/>
                </a:cxn>
                <a:cxn ang="T5">
                  <a:pos x="T2" y="T3"/>
                </a:cxn>
              </a:cxnLst>
              <a:rect l="T6" t="T7" r="T8" b="T9"/>
              <a:pathLst>
                <a:path w="3" h="266">
                  <a:moveTo>
                    <a:pt x="0" y="0"/>
                  </a:moveTo>
                  <a:lnTo>
                    <a:pt x="3" y="266"/>
                  </a:lnTo>
                </a:path>
              </a:pathLst>
            </a:custGeom>
            <a:ln>
              <a:headEnd/>
              <a:tailEnd type="stealth" w="sm" len="med"/>
            </a:ln>
          </p:spPr>
          <p:style>
            <a:lnRef idx="2">
              <a:schemeClr val="accent1"/>
            </a:lnRef>
            <a:fillRef idx="1">
              <a:schemeClr val="lt1"/>
            </a:fillRef>
            <a:effectRef idx="0">
              <a:schemeClr val="accent1"/>
            </a:effectRef>
            <a:fontRef idx="minor">
              <a:schemeClr val="dk1"/>
            </a:fontRef>
          </p:style>
          <p:txBody>
            <a:bodyPr/>
            <a:lstStyle/>
            <a:p>
              <a:endParaRPr lang="ru-RU" sz="1600"/>
            </a:p>
          </p:txBody>
        </p:sp>
        <p:sp>
          <p:nvSpPr>
            <p:cNvPr id="41996" name="Rectangle 12"/>
            <p:cNvSpPr>
              <a:spLocks noChangeArrowheads="1"/>
            </p:cNvSpPr>
            <p:nvPr/>
          </p:nvSpPr>
          <p:spPr bwMode="auto">
            <a:xfrm>
              <a:off x="6561" y="3294"/>
              <a:ext cx="4680" cy="9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tIns="0" bIns="0"/>
            <a:lstStyle/>
            <a:p>
              <a:pPr algn="ctr">
                <a:spcAft>
                  <a:spcPts val="1000"/>
                </a:spcAft>
              </a:pPr>
              <a:r>
                <a:rPr lang="en" sz="1600">
                  <a:latin typeface="Times New Roman" pitchFamily="18" charset="0"/>
                </a:rPr>
                <a:t>Oil (olive, almond, sunflower, vaseline, etc.)</a:t>
              </a:r>
              <a:endParaRPr lang="ru-RU" sz="1600"/>
            </a:p>
          </p:txBody>
        </p:sp>
        <p:sp>
          <p:nvSpPr>
            <p:cNvPr id="41997" name="Line 13"/>
            <p:cNvSpPr>
              <a:spLocks noChangeShapeType="1"/>
            </p:cNvSpPr>
            <p:nvPr/>
          </p:nvSpPr>
          <p:spPr bwMode="auto">
            <a:xfrm>
              <a:off x="3681" y="2934"/>
              <a:ext cx="5220" cy="0"/>
            </a:xfrm>
            <a:prstGeom prst="line">
              <a:avLst/>
            </a:prstGeom>
            <a:ln>
              <a:headEnd/>
              <a:tailEnd/>
            </a:ln>
          </p:spPr>
          <p:style>
            <a:lnRef idx="2">
              <a:schemeClr val="accent1"/>
            </a:lnRef>
            <a:fillRef idx="1">
              <a:schemeClr val="lt1"/>
            </a:fillRef>
            <a:effectRef idx="0">
              <a:schemeClr val="accent1"/>
            </a:effectRef>
            <a:fontRef idx="minor">
              <a:schemeClr val="dk1"/>
            </a:fontRef>
          </p:style>
          <p:txBody>
            <a:bodyPr/>
            <a:lstStyle/>
            <a:p>
              <a:endParaRPr lang="ru-RU" sz="1600"/>
            </a:p>
          </p:txBody>
        </p:sp>
        <p:sp>
          <p:nvSpPr>
            <p:cNvPr id="41998" name="Line 14"/>
            <p:cNvSpPr>
              <a:spLocks noChangeShapeType="1"/>
            </p:cNvSpPr>
            <p:nvPr/>
          </p:nvSpPr>
          <p:spPr bwMode="auto">
            <a:xfrm>
              <a:off x="3681" y="4194"/>
              <a:ext cx="0" cy="360"/>
            </a:xfrm>
            <a:prstGeom prst="line">
              <a:avLst/>
            </a:prstGeom>
            <a:ln>
              <a:headEnd/>
              <a:tailEnd type="stealth" w="sm" len="med"/>
            </a:ln>
          </p:spPr>
          <p:style>
            <a:lnRef idx="2">
              <a:schemeClr val="accent1"/>
            </a:lnRef>
            <a:fillRef idx="1">
              <a:schemeClr val="lt1"/>
            </a:fillRef>
            <a:effectRef idx="0">
              <a:schemeClr val="accent1"/>
            </a:effectRef>
            <a:fontRef idx="minor">
              <a:schemeClr val="dk1"/>
            </a:fontRef>
          </p:style>
          <p:txBody>
            <a:bodyPr/>
            <a:lstStyle/>
            <a:p>
              <a:endParaRPr lang="ru-RU" sz="1600"/>
            </a:p>
          </p:txBody>
        </p:sp>
        <p:sp>
          <p:nvSpPr>
            <p:cNvPr id="41999" name="Line 15"/>
            <p:cNvSpPr>
              <a:spLocks noChangeShapeType="1"/>
            </p:cNvSpPr>
            <p:nvPr/>
          </p:nvSpPr>
          <p:spPr bwMode="auto">
            <a:xfrm>
              <a:off x="3681" y="5634"/>
              <a:ext cx="0" cy="360"/>
            </a:xfrm>
            <a:prstGeom prst="line">
              <a:avLst/>
            </a:prstGeom>
            <a:ln>
              <a:headEnd/>
              <a:tailEnd type="stealth" w="sm" len="med"/>
            </a:ln>
          </p:spPr>
          <p:style>
            <a:lnRef idx="2">
              <a:schemeClr val="accent1"/>
            </a:lnRef>
            <a:fillRef idx="1">
              <a:schemeClr val="lt1"/>
            </a:fillRef>
            <a:effectRef idx="0">
              <a:schemeClr val="accent1"/>
            </a:effectRef>
            <a:fontRef idx="minor">
              <a:schemeClr val="dk1"/>
            </a:fontRef>
          </p:style>
          <p:txBody>
            <a:bodyPr/>
            <a:lstStyle/>
            <a:p>
              <a:endParaRPr lang="ru-RU" sz="1600"/>
            </a:p>
          </p:txBody>
        </p:sp>
        <p:sp>
          <p:nvSpPr>
            <p:cNvPr id="42000" name="Line 16"/>
            <p:cNvSpPr>
              <a:spLocks noChangeShapeType="1"/>
            </p:cNvSpPr>
            <p:nvPr/>
          </p:nvSpPr>
          <p:spPr bwMode="auto">
            <a:xfrm>
              <a:off x="6381" y="7434"/>
              <a:ext cx="0" cy="360"/>
            </a:xfrm>
            <a:prstGeom prst="line">
              <a:avLst/>
            </a:prstGeom>
            <a:ln>
              <a:headEnd/>
              <a:tailEnd type="stealth" w="sm" len="med"/>
            </a:ln>
          </p:spPr>
          <p:style>
            <a:lnRef idx="2">
              <a:schemeClr val="accent1"/>
            </a:lnRef>
            <a:fillRef idx="1">
              <a:schemeClr val="lt1"/>
            </a:fillRef>
            <a:effectRef idx="0">
              <a:schemeClr val="accent1"/>
            </a:effectRef>
            <a:fontRef idx="minor">
              <a:schemeClr val="dk1"/>
            </a:fontRef>
          </p:style>
          <p:txBody>
            <a:bodyPr/>
            <a:lstStyle/>
            <a:p>
              <a:endParaRPr lang="ru-RU" sz="1600"/>
            </a:p>
          </p:txBody>
        </p:sp>
        <p:sp>
          <p:nvSpPr>
            <p:cNvPr id="42001" name="Line 17"/>
            <p:cNvSpPr>
              <a:spLocks noChangeShapeType="1"/>
            </p:cNvSpPr>
            <p:nvPr/>
          </p:nvSpPr>
          <p:spPr bwMode="auto">
            <a:xfrm>
              <a:off x="6381" y="8154"/>
              <a:ext cx="0" cy="360"/>
            </a:xfrm>
            <a:prstGeom prst="line">
              <a:avLst/>
            </a:prstGeom>
            <a:ln>
              <a:headEnd/>
              <a:tailEnd type="stealth" w="sm" len="med"/>
            </a:ln>
          </p:spPr>
          <p:style>
            <a:lnRef idx="2">
              <a:schemeClr val="accent1"/>
            </a:lnRef>
            <a:fillRef idx="1">
              <a:schemeClr val="lt1"/>
            </a:fillRef>
            <a:effectRef idx="0">
              <a:schemeClr val="accent1"/>
            </a:effectRef>
            <a:fontRef idx="minor">
              <a:schemeClr val="dk1"/>
            </a:fontRef>
          </p:style>
          <p:txBody>
            <a:bodyPr/>
            <a:lstStyle/>
            <a:p>
              <a:endParaRPr lang="ru-RU" sz="1600"/>
            </a:p>
          </p:txBody>
        </p:sp>
        <p:sp>
          <p:nvSpPr>
            <p:cNvPr id="42002" name="Line 18"/>
            <p:cNvSpPr>
              <a:spLocks noChangeShapeType="1"/>
            </p:cNvSpPr>
            <p:nvPr/>
          </p:nvSpPr>
          <p:spPr bwMode="auto">
            <a:xfrm>
              <a:off x="6201" y="2214"/>
              <a:ext cx="0" cy="180"/>
            </a:xfrm>
            <a:prstGeom prst="line">
              <a:avLst/>
            </a:prstGeom>
            <a:ln>
              <a:headEnd/>
              <a:tailEnd type="stealth" w="sm" len="med"/>
            </a:ln>
          </p:spPr>
          <p:style>
            <a:lnRef idx="2">
              <a:schemeClr val="accent1"/>
            </a:lnRef>
            <a:fillRef idx="1">
              <a:schemeClr val="lt1"/>
            </a:fillRef>
            <a:effectRef idx="0">
              <a:schemeClr val="accent1"/>
            </a:effectRef>
            <a:fontRef idx="minor">
              <a:schemeClr val="dk1"/>
            </a:fontRef>
          </p:style>
          <p:txBody>
            <a:bodyPr/>
            <a:lstStyle/>
            <a:p>
              <a:endParaRPr lang="ru-RU" sz="1600"/>
            </a:p>
          </p:txBody>
        </p:sp>
        <p:sp>
          <p:nvSpPr>
            <p:cNvPr id="42003" name="Text Box 19"/>
            <p:cNvSpPr txBox="1">
              <a:spLocks noChangeArrowheads="1"/>
            </p:cNvSpPr>
            <p:nvPr/>
          </p:nvSpPr>
          <p:spPr bwMode="auto">
            <a:xfrm>
              <a:off x="4941" y="1854"/>
              <a:ext cx="2554" cy="36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0" tIns="0" rIns="0" bIns="0"/>
            <a:lstStyle/>
            <a:p>
              <a:pPr algn="ctr">
                <a:spcBef>
                  <a:spcPts val="300"/>
                </a:spcBef>
                <a:spcAft>
                  <a:spcPts val="300"/>
                </a:spcAft>
              </a:pPr>
              <a:r>
                <a:rPr lang="en" sz="1600">
                  <a:latin typeface="Times New Roman" pitchFamily="18" charset="0"/>
                </a:rPr>
                <a:t>Prescription recipe</a:t>
              </a:r>
              <a:endParaRPr lang="ru-RU" sz="1600"/>
            </a:p>
          </p:txBody>
        </p:sp>
        <p:sp>
          <p:nvSpPr>
            <p:cNvPr id="42004" name="Line 20"/>
            <p:cNvSpPr>
              <a:spLocks noChangeShapeType="1"/>
            </p:cNvSpPr>
            <p:nvPr/>
          </p:nvSpPr>
          <p:spPr bwMode="auto">
            <a:xfrm>
              <a:off x="8901" y="4194"/>
              <a:ext cx="0" cy="360"/>
            </a:xfrm>
            <a:prstGeom prst="line">
              <a:avLst/>
            </a:prstGeom>
            <a:ln>
              <a:headEnd/>
              <a:tailEnd type="stealth" w="sm" len="med"/>
            </a:ln>
          </p:spPr>
          <p:style>
            <a:lnRef idx="2">
              <a:schemeClr val="accent1"/>
            </a:lnRef>
            <a:fillRef idx="1">
              <a:schemeClr val="lt1"/>
            </a:fillRef>
            <a:effectRef idx="0">
              <a:schemeClr val="accent1"/>
            </a:effectRef>
            <a:fontRef idx="minor">
              <a:schemeClr val="dk1"/>
            </a:fontRef>
          </p:style>
          <p:txBody>
            <a:bodyPr/>
            <a:lstStyle/>
            <a:p>
              <a:endParaRPr lang="ru-RU" sz="1600"/>
            </a:p>
          </p:txBody>
        </p:sp>
        <p:sp>
          <p:nvSpPr>
            <p:cNvPr id="42005" name="Text Box 21"/>
            <p:cNvSpPr txBox="1">
              <a:spLocks noChangeArrowheads="1"/>
            </p:cNvSpPr>
            <p:nvPr/>
          </p:nvSpPr>
          <p:spPr bwMode="auto">
            <a:xfrm>
              <a:off x="6561" y="4554"/>
              <a:ext cx="4680" cy="108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0" tIns="0" rIns="0" bIns="0"/>
            <a:lstStyle/>
            <a:p>
              <a:pPr algn="ctr">
                <a:spcBef>
                  <a:spcPts val="300"/>
                </a:spcBef>
                <a:spcAft>
                  <a:spcPts val="300"/>
                </a:spcAft>
              </a:pPr>
              <a:r>
                <a:rPr lang="en" sz="1600" dirty="0">
                  <a:latin typeface="Times New Roman" pitchFamily="18" charset="0"/>
                </a:rPr>
                <a:t>Weighing</a:t>
              </a:r>
            </a:p>
            <a:p>
              <a:pPr algn="ctr">
                <a:spcBef>
                  <a:spcPts val="300"/>
                </a:spcBef>
                <a:spcAft>
                  <a:spcPts val="300"/>
                </a:spcAft>
              </a:pPr>
              <a:r>
                <a:rPr lang="en" sz="1600" dirty="0">
                  <a:latin typeface="Times New Roman" pitchFamily="18" charset="0"/>
                </a:rPr>
                <a:t>calculated amount of oil</a:t>
              </a:r>
              <a:endParaRPr lang="ru-RU" sz="1600" dirty="0"/>
            </a:p>
          </p:txBody>
        </p:sp>
        <p:sp>
          <p:nvSpPr>
            <p:cNvPr id="42006" name="Line 22"/>
            <p:cNvSpPr>
              <a:spLocks noChangeShapeType="1"/>
            </p:cNvSpPr>
            <p:nvPr/>
          </p:nvSpPr>
          <p:spPr bwMode="auto">
            <a:xfrm>
              <a:off x="8901" y="5634"/>
              <a:ext cx="0" cy="360"/>
            </a:xfrm>
            <a:prstGeom prst="line">
              <a:avLst/>
            </a:prstGeom>
            <a:ln>
              <a:headEnd/>
              <a:tailEnd type="stealth" w="sm" len="med"/>
            </a:ln>
          </p:spPr>
          <p:style>
            <a:lnRef idx="2">
              <a:schemeClr val="accent1"/>
            </a:lnRef>
            <a:fillRef idx="1">
              <a:schemeClr val="lt1"/>
            </a:fillRef>
            <a:effectRef idx="0">
              <a:schemeClr val="accent1"/>
            </a:effectRef>
            <a:fontRef idx="minor">
              <a:schemeClr val="dk1"/>
            </a:fontRef>
          </p:style>
          <p:txBody>
            <a:bodyPr/>
            <a:lstStyle/>
            <a:p>
              <a:endParaRPr lang="ru-RU" sz="1600"/>
            </a:p>
          </p:txBody>
        </p:sp>
        <p:sp>
          <p:nvSpPr>
            <p:cNvPr id="42007" name="Rectangle 23"/>
            <p:cNvSpPr>
              <a:spLocks noChangeArrowheads="1"/>
            </p:cNvSpPr>
            <p:nvPr/>
          </p:nvSpPr>
          <p:spPr bwMode="auto">
            <a:xfrm>
              <a:off x="1521" y="5994"/>
              <a:ext cx="9720" cy="54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lstStyle/>
            <a:p>
              <a:pPr algn="ctr">
                <a:spcAft>
                  <a:spcPts val="1000"/>
                </a:spcAft>
              </a:pPr>
              <a:r>
                <a:rPr lang="en" sz="1600">
                  <a:latin typeface="Calibri" pitchFamily="34" charset="0"/>
                </a:rPr>
                <a:t>Mixing or dissolving</a:t>
              </a:r>
              <a:endParaRPr lang="ru-RU" sz="1600"/>
            </a:p>
          </p:txBody>
        </p:sp>
        <p:sp>
          <p:nvSpPr>
            <p:cNvPr id="42008" name="Line 24"/>
            <p:cNvSpPr>
              <a:spLocks noChangeShapeType="1"/>
            </p:cNvSpPr>
            <p:nvPr/>
          </p:nvSpPr>
          <p:spPr bwMode="auto">
            <a:xfrm>
              <a:off x="6381" y="6534"/>
              <a:ext cx="0" cy="360"/>
            </a:xfrm>
            <a:prstGeom prst="line">
              <a:avLst/>
            </a:prstGeom>
            <a:ln>
              <a:headEnd/>
              <a:tailEnd type="stealth" w="sm" len="med"/>
            </a:ln>
          </p:spPr>
          <p:style>
            <a:lnRef idx="2">
              <a:schemeClr val="accent1"/>
            </a:lnRef>
            <a:fillRef idx="1">
              <a:schemeClr val="lt1"/>
            </a:fillRef>
            <a:effectRef idx="0">
              <a:schemeClr val="accent1"/>
            </a:effectRef>
            <a:fontRef idx="minor">
              <a:schemeClr val="dk1"/>
            </a:fontRef>
          </p:style>
          <p:txBody>
            <a:bodyPr/>
            <a:lstStyle/>
            <a:p>
              <a:endParaRPr lang="ru-RU" sz="1600"/>
            </a:p>
          </p:txBody>
        </p:sp>
      </p:grpSp>
    </p:spTree>
    <p:extLst>
      <p:ext uri="{BB962C8B-B14F-4D97-AF65-F5344CB8AC3E}">
        <p14:creationId xmlns:p14="http://schemas.microsoft.com/office/powerpoint/2010/main" val="708497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artagena: Medicina natural y terapia biológica - Medicar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
            <a:ext cx="12192000" cy="6857932"/>
          </a:xfrm>
          <a:prstGeom prst="rect">
            <a:avLst/>
          </a:prstGeom>
          <a:noFill/>
          <a:extLst>
            <a:ext uri="{909E8E84-426E-40DD-AFC4-6F175D3DCCD1}">
              <a14:hiddenFill xmlns:a14="http://schemas.microsoft.com/office/drawing/2010/main">
                <a:solidFill>
                  <a:srgbClr val="FFFFFF"/>
                </a:solidFill>
              </a14:hiddenFill>
            </a:ext>
          </a:extLst>
        </p:spPr>
      </p:pic>
      <p:sp>
        <p:nvSpPr>
          <p:cNvPr id="3" name="Содержимое 2"/>
          <p:cNvSpPr>
            <a:spLocks noGrp="1"/>
          </p:cNvSpPr>
          <p:nvPr>
            <p:ph idx="1"/>
          </p:nvPr>
        </p:nvSpPr>
        <p:spPr>
          <a:xfrm>
            <a:off x="1850907" y="2909500"/>
            <a:ext cx="8689814" cy="3648409"/>
          </a:xfrm>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marL="0" indent="361950" algn="just" hangingPunct="0">
              <a:lnSpc>
                <a:spcPct val="120000"/>
              </a:lnSpc>
              <a:spcBef>
                <a:spcPts val="0"/>
              </a:spcBef>
              <a:spcAft>
                <a:spcPts val="0"/>
              </a:spcAft>
              <a:buNone/>
              <a:defRPr/>
            </a:pPr>
            <a:r>
              <a:rPr lang="en" i="1" dirty="0">
                <a:solidFill>
                  <a:schemeClr val="tx1"/>
                </a:solidFill>
              </a:rPr>
              <a:t>Stamp </a:t>
            </a:r>
            <a:r>
              <a:rPr lang="en" i="1" dirty="0" err="1">
                <a:solidFill>
                  <a:schemeClr val="tx1"/>
                </a:solidFill>
              </a:rPr>
              <a:t>of medical and preventive </a:t>
            </a:r>
            <a:r>
              <a:rPr lang="en" i="1" dirty="0">
                <a:solidFill>
                  <a:schemeClr val="tx1"/>
                </a:solidFill>
              </a:rPr>
              <a:t>institution</a:t>
            </a:r>
            <a:endParaRPr lang="ru-RU" dirty="0">
              <a:solidFill>
                <a:schemeClr val="tx1"/>
              </a:solidFill>
            </a:endParaRPr>
          </a:p>
          <a:p>
            <a:pPr marL="0" indent="361950" algn="just" hangingPunct="0">
              <a:lnSpc>
                <a:spcPct val="120000"/>
              </a:lnSpc>
              <a:spcBef>
                <a:spcPts val="0"/>
              </a:spcBef>
              <a:spcAft>
                <a:spcPts val="0"/>
              </a:spcAft>
              <a:buNone/>
              <a:defRPr/>
            </a:pPr>
            <a:r>
              <a:rPr lang="en" i="1" dirty="0">
                <a:solidFill>
                  <a:schemeClr val="tx1"/>
                </a:solidFill>
              </a:rPr>
              <a:t>Date</a:t>
            </a:r>
            <a:endParaRPr lang="ru-RU" dirty="0">
              <a:solidFill>
                <a:schemeClr val="tx1"/>
              </a:solidFill>
            </a:endParaRPr>
          </a:p>
          <a:p>
            <a:pPr marL="0" indent="361950" algn="just" hangingPunct="0">
              <a:lnSpc>
                <a:spcPct val="120000"/>
              </a:lnSpc>
              <a:spcBef>
                <a:spcPts val="0"/>
              </a:spcBef>
              <a:spcAft>
                <a:spcPts val="0"/>
              </a:spcAft>
              <a:buNone/>
              <a:defRPr/>
            </a:pPr>
            <a:r>
              <a:rPr lang="en" i="1" dirty="0" err="1">
                <a:solidFill>
                  <a:schemeClr val="tx1"/>
                </a:solidFill>
              </a:rPr>
              <a:t>Surname </a:t>
            </a:r>
            <a:r>
              <a:rPr lang="en" i="1" dirty="0">
                <a:solidFill>
                  <a:schemeClr val="tx1"/>
                </a:solidFill>
              </a:rPr>
              <a:t>, </a:t>
            </a:r>
            <a:r>
              <a:rPr lang="en" i="1" dirty="0" err="1">
                <a:solidFill>
                  <a:schemeClr val="tx1"/>
                </a:solidFill>
              </a:rPr>
              <a:t>name </a:t>
            </a:r>
            <a:r>
              <a:rPr lang="en" i="1" dirty="0">
                <a:solidFill>
                  <a:schemeClr val="tx1"/>
                </a:solidFill>
              </a:rPr>
              <a:t>and </a:t>
            </a:r>
            <a:r>
              <a:rPr lang="en" i="1" dirty="0" err="1">
                <a:solidFill>
                  <a:schemeClr val="tx1"/>
                </a:solidFill>
              </a:rPr>
              <a:t>patronymic of the </a:t>
            </a:r>
            <a:r>
              <a:rPr lang="en" i="1" dirty="0">
                <a:solidFill>
                  <a:schemeClr val="tx1"/>
                </a:solidFill>
              </a:rPr>
              <a:t>patient, </a:t>
            </a:r>
            <a:r>
              <a:rPr lang="en" i="1" dirty="0" err="1">
                <a:solidFill>
                  <a:schemeClr val="tx1"/>
                </a:solidFill>
              </a:rPr>
              <a:t>age</a:t>
            </a:r>
            <a:endParaRPr lang="ru-RU" i="1" dirty="0">
              <a:solidFill>
                <a:schemeClr val="tx1"/>
              </a:solidFill>
            </a:endParaRPr>
          </a:p>
          <a:p>
            <a:pPr marL="0" indent="361950" algn="just" hangingPunct="0">
              <a:lnSpc>
                <a:spcPct val="120000"/>
              </a:lnSpc>
              <a:spcBef>
                <a:spcPts val="0"/>
              </a:spcBef>
              <a:spcAft>
                <a:spcPts val="0"/>
              </a:spcAft>
              <a:buNone/>
              <a:defRPr/>
            </a:pPr>
            <a:r>
              <a:rPr lang="en" i="1" dirty="0" err="1">
                <a:solidFill>
                  <a:schemeClr val="tx1"/>
                </a:solidFill>
              </a:rPr>
              <a:t>Last name </a:t>
            </a:r>
            <a:r>
              <a:rPr lang="en" i="1" dirty="0">
                <a:solidFill>
                  <a:schemeClr val="tx1"/>
                </a:solidFill>
              </a:rPr>
              <a:t>, </a:t>
            </a:r>
            <a:r>
              <a:rPr lang="en" i="1" dirty="0" err="1">
                <a:solidFill>
                  <a:schemeClr val="tx1"/>
                </a:solidFill>
              </a:rPr>
              <a:t>first name </a:t>
            </a:r>
            <a:r>
              <a:rPr lang="en" i="1" dirty="0">
                <a:solidFill>
                  <a:schemeClr val="tx1"/>
                </a:solidFill>
              </a:rPr>
              <a:t>and </a:t>
            </a:r>
            <a:r>
              <a:rPr lang="en" i="1" dirty="0" err="1">
                <a:solidFill>
                  <a:schemeClr val="tx1"/>
                </a:solidFill>
              </a:rPr>
              <a:t>patronymic</a:t>
            </a:r>
            <a:r>
              <a:rPr lang="en" i="1" dirty="0">
                <a:solidFill>
                  <a:schemeClr val="tx1"/>
                </a:solidFill>
              </a:rPr>
              <a:t> </a:t>
            </a:r>
            <a:r>
              <a:rPr lang="en" i="1" dirty="0" err="1">
                <a:solidFill>
                  <a:schemeClr val="tx1"/>
                </a:solidFill>
              </a:rPr>
              <a:t>doctor</a:t>
            </a:r>
            <a:endParaRPr lang="ru-RU" dirty="0">
              <a:solidFill>
                <a:schemeClr val="tx1"/>
              </a:solidFill>
            </a:endParaRPr>
          </a:p>
          <a:p>
            <a:pPr marL="0" indent="361950" hangingPunct="0">
              <a:lnSpc>
                <a:spcPct val="120000"/>
              </a:lnSpc>
              <a:spcBef>
                <a:spcPts val="0"/>
              </a:spcBef>
              <a:spcAft>
                <a:spcPts val="0"/>
              </a:spcAft>
              <a:buNone/>
              <a:defRPr/>
            </a:pPr>
            <a:r>
              <a:rPr lang="en" i="1" dirty="0">
                <a:solidFill>
                  <a:schemeClr val="tx1"/>
                </a:solidFill>
              </a:rPr>
              <a:t> </a:t>
            </a:r>
            <a:r>
              <a:rPr lang="en" i="1" dirty="0" err="1">
                <a:solidFill>
                  <a:schemeClr val="tx1"/>
                </a:solidFill>
              </a:rPr>
              <a:t>Rp </a:t>
            </a:r>
            <a:r>
              <a:rPr lang="en" i="1" dirty="0">
                <a:solidFill>
                  <a:schemeClr val="tx1"/>
                </a:solidFill>
              </a:rPr>
              <a:t>.: Oleum</a:t>
            </a:r>
            <a:r>
              <a:rPr lang="en" b="1" dirty="0">
                <a:solidFill>
                  <a:schemeClr val="tx1"/>
                </a:solidFill>
              </a:rPr>
              <a:t> </a:t>
            </a:r>
            <a:r>
              <a:rPr lang="en" i="1" dirty="0" err="1">
                <a:solidFill>
                  <a:schemeClr val="tx1"/>
                </a:solidFill>
              </a:rPr>
              <a:t>Ledum</a:t>
            </a:r>
            <a:r>
              <a:rPr lang="en" i="1" dirty="0">
                <a:solidFill>
                  <a:schemeClr val="tx1"/>
                </a:solidFill>
              </a:rPr>
              <a:t> 10% - 5.0</a:t>
            </a:r>
            <a:endParaRPr lang="ru-RU" dirty="0">
              <a:solidFill>
                <a:schemeClr val="tx1"/>
              </a:solidFill>
            </a:endParaRPr>
          </a:p>
          <a:p>
            <a:pPr marL="0" indent="361950" hangingPunct="0">
              <a:lnSpc>
                <a:spcPct val="120000"/>
              </a:lnSpc>
              <a:spcBef>
                <a:spcPts val="0"/>
              </a:spcBef>
              <a:spcAft>
                <a:spcPts val="0"/>
              </a:spcAft>
              <a:buNone/>
              <a:defRPr/>
            </a:pPr>
            <a:r>
              <a:rPr lang="en" i="1" dirty="0">
                <a:solidFill>
                  <a:schemeClr val="tx1"/>
                </a:solidFill>
              </a:rPr>
              <a:t>DS To lubricate the affected skin surfaces</a:t>
            </a:r>
            <a:endParaRPr lang="ru-RU" dirty="0">
              <a:solidFill>
                <a:schemeClr val="tx1"/>
              </a:solidFill>
            </a:endParaRPr>
          </a:p>
          <a:p>
            <a:pPr marL="0" indent="361950" algn="just" hangingPunct="0">
              <a:lnSpc>
                <a:spcPct val="120000"/>
              </a:lnSpc>
              <a:spcBef>
                <a:spcPts val="0"/>
              </a:spcBef>
              <a:spcAft>
                <a:spcPts val="0"/>
              </a:spcAft>
              <a:buNone/>
              <a:defRPr/>
            </a:pPr>
            <a:r>
              <a:rPr lang="en" i="1" dirty="0" err="1">
                <a:solidFill>
                  <a:schemeClr val="tx1"/>
                </a:solidFill>
              </a:rPr>
              <a:t>Signature</a:t>
            </a:r>
            <a:r>
              <a:rPr lang="en" i="1" dirty="0">
                <a:solidFill>
                  <a:schemeClr val="tx1"/>
                </a:solidFill>
              </a:rPr>
              <a:t> </a:t>
            </a:r>
            <a:r>
              <a:rPr lang="en" i="1" dirty="0" err="1">
                <a:solidFill>
                  <a:schemeClr val="tx1"/>
                </a:solidFill>
              </a:rPr>
              <a:t>doctor</a:t>
            </a:r>
            <a:endParaRPr lang="ru-RU" dirty="0">
              <a:solidFill>
                <a:schemeClr val="tx1"/>
              </a:solidFill>
            </a:endParaRPr>
          </a:p>
          <a:p>
            <a:pPr marL="0" indent="361950" algn="just" hangingPunct="0">
              <a:lnSpc>
                <a:spcPct val="120000"/>
              </a:lnSpc>
              <a:spcBef>
                <a:spcPts val="0"/>
              </a:spcBef>
              <a:spcAft>
                <a:spcPts val="0"/>
              </a:spcAft>
              <a:buNone/>
              <a:defRPr/>
            </a:pPr>
            <a:r>
              <a:rPr lang="en" i="1" dirty="0" err="1">
                <a:solidFill>
                  <a:schemeClr val="tx1"/>
                </a:solidFill>
              </a:rPr>
              <a:t>Personal </a:t>
            </a:r>
            <a:r>
              <a:rPr lang="en" i="1" dirty="0">
                <a:solidFill>
                  <a:schemeClr val="tx1"/>
                </a:solidFill>
              </a:rPr>
              <a:t>seal </a:t>
            </a:r>
            <a:r>
              <a:rPr lang="en" i="1" dirty="0" err="1">
                <a:solidFill>
                  <a:schemeClr val="tx1"/>
                </a:solidFill>
              </a:rPr>
              <a:t>of the doctor</a:t>
            </a:r>
            <a:endParaRPr lang="ru-RU" dirty="0">
              <a:solidFill>
                <a:schemeClr val="tx1"/>
              </a:solidFill>
            </a:endParaRPr>
          </a:p>
          <a:p>
            <a:pPr marL="0" indent="361950" hangingPunct="0">
              <a:lnSpc>
                <a:spcPct val="120000"/>
              </a:lnSpc>
              <a:spcBef>
                <a:spcPts val="0"/>
              </a:spcBef>
              <a:spcAft>
                <a:spcPts val="0"/>
              </a:spcAft>
              <a:buFont typeface="Wingdings 2"/>
              <a:buChar char=""/>
              <a:defRPr/>
            </a:pPr>
            <a:endParaRPr lang="ru-RU" dirty="0">
              <a:solidFill>
                <a:schemeClr val="tx1"/>
              </a:solidFill>
            </a:endParaRPr>
          </a:p>
          <a:p>
            <a:pPr marL="0" indent="361950" hangingPunct="0">
              <a:lnSpc>
                <a:spcPct val="120000"/>
              </a:lnSpc>
              <a:spcBef>
                <a:spcPts val="0"/>
              </a:spcBef>
              <a:spcAft>
                <a:spcPts val="0"/>
              </a:spcAft>
              <a:buFont typeface="Wingdings 2"/>
              <a:buChar char=""/>
              <a:defRPr/>
            </a:pPr>
            <a:r>
              <a:rPr lang="en" b="1" i="1" dirty="0">
                <a:solidFill>
                  <a:schemeClr val="tx1"/>
                </a:solidFill>
              </a:rPr>
              <a:t>Characteristics </a:t>
            </a:r>
            <a:r>
              <a:rPr lang="en" b="1" i="1" dirty="0" err="1">
                <a:solidFill>
                  <a:schemeClr val="tx1"/>
                </a:solidFill>
              </a:rPr>
              <a:t>of the drug </a:t>
            </a:r>
            <a:r>
              <a:rPr lang="en" b="1" i="1"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oil </a:t>
            </a:r>
            <a:r>
              <a:rPr lang="en" dirty="0">
                <a:solidFill>
                  <a:schemeClr val="tx1"/>
                </a:solidFill>
              </a:rPr>
              <a:t>, </a:t>
            </a:r>
            <a:r>
              <a:rPr lang="en" dirty="0" err="1">
                <a:solidFill>
                  <a:schemeClr val="tx1"/>
                </a:solidFill>
              </a:rPr>
              <a:t>which </a:t>
            </a:r>
            <a:r>
              <a:rPr lang="en" dirty="0">
                <a:solidFill>
                  <a:schemeClr val="tx1"/>
                </a:solidFill>
              </a:rPr>
              <a:t>includes </a:t>
            </a:r>
            <a:r>
              <a:rPr lang="en" dirty="0" err="1">
                <a:solidFill>
                  <a:schemeClr val="tx1"/>
                </a:solidFill>
              </a:rPr>
              <a:t>raw materials</a:t>
            </a:r>
            <a:r>
              <a:rPr lang="en" dirty="0">
                <a:solidFill>
                  <a:schemeClr val="tx1"/>
                </a:solidFill>
              </a:rPr>
              <a:t> </a:t>
            </a:r>
            <a:r>
              <a:rPr lang="en" dirty="0" err="1">
                <a:solidFill>
                  <a:schemeClr val="tx1"/>
                </a:solidFill>
              </a:rPr>
              <a:t>vegetable</a:t>
            </a:r>
            <a:r>
              <a:rPr lang="en" dirty="0">
                <a:solidFill>
                  <a:schemeClr val="tx1"/>
                </a:solidFill>
              </a:rPr>
              <a:t> </a:t>
            </a:r>
            <a:r>
              <a:rPr lang="en" dirty="0" err="1">
                <a:solidFill>
                  <a:schemeClr val="tx1"/>
                </a:solidFill>
              </a:rPr>
              <a:t>origin</a:t>
            </a:r>
            <a:r>
              <a:rPr lang="en" dirty="0">
                <a:solidFill>
                  <a:schemeClr val="tx1"/>
                </a:solidFill>
              </a:rPr>
              <a:t> </a:t>
            </a:r>
            <a:r>
              <a:rPr lang="en" dirty="0" err="1">
                <a:solidFill>
                  <a:schemeClr val="tx1"/>
                </a:solidFill>
              </a:rPr>
              <a:t>Mud</a:t>
            </a:r>
            <a:r>
              <a:rPr lang="en" dirty="0">
                <a:solidFill>
                  <a:schemeClr val="tx1"/>
                </a:solidFill>
              </a:rPr>
              <a:t> </a:t>
            </a:r>
            <a:r>
              <a:rPr lang="en" dirty="0" err="1">
                <a:solidFill>
                  <a:schemeClr val="tx1"/>
                </a:solidFill>
              </a:rPr>
              <a:t>usual </a:t>
            </a:r>
            <a:r>
              <a:rPr lang="en" dirty="0">
                <a:solidFill>
                  <a:schemeClr val="tx1"/>
                </a:solidFill>
              </a:rPr>
              <a:t>. As a </a:t>
            </a:r>
            <a:r>
              <a:rPr lang="en" dirty="0" err="1">
                <a:solidFill>
                  <a:schemeClr val="tx1"/>
                </a:solidFill>
              </a:rPr>
              <a:t>solvent</a:t>
            </a:r>
            <a:r>
              <a:rPr lang="en" dirty="0">
                <a:solidFill>
                  <a:schemeClr val="tx1"/>
                </a:solidFill>
              </a:rPr>
              <a:t> </a:t>
            </a:r>
            <a:r>
              <a:rPr lang="en" dirty="0" err="1">
                <a:solidFill>
                  <a:schemeClr val="tx1"/>
                </a:solidFill>
              </a:rPr>
              <a:t>it is possible</a:t>
            </a:r>
            <a:r>
              <a:rPr lang="en" dirty="0">
                <a:solidFill>
                  <a:schemeClr val="tx1"/>
                </a:solidFill>
              </a:rPr>
              <a:t> </a:t>
            </a:r>
            <a:r>
              <a:rPr lang="en" dirty="0" err="1">
                <a:solidFill>
                  <a:schemeClr val="tx1"/>
                </a:solidFill>
              </a:rPr>
              <a:t>use</a:t>
            </a:r>
            <a:r>
              <a:rPr lang="en" dirty="0">
                <a:solidFill>
                  <a:schemeClr val="tx1"/>
                </a:solidFill>
              </a:rPr>
              <a:t> </a:t>
            </a:r>
            <a:r>
              <a:rPr lang="en" dirty="0" err="1">
                <a:solidFill>
                  <a:schemeClr val="tx1"/>
                </a:solidFill>
              </a:rPr>
              <a:t>sunflower </a:t>
            </a:r>
            <a:r>
              <a:rPr lang="en" dirty="0">
                <a:solidFill>
                  <a:schemeClr val="tx1"/>
                </a:solidFill>
              </a:rPr>
              <a:t>, </a:t>
            </a:r>
            <a:r>
              <a:rPr lang="en" dirty="0" err="1">
                <a:solidFill>
                  <a:schemeClr val="tx1"/>
                </a:solidFill>
              </a:rPr>
              <a:t>vaseline </a:t>
            </a:r>
            <a:r>
              <a:rPr lang="en" dirty="0">
                <a:solidFill>
                  <a:schemeClr val="tx1"/>
                </a:solidFill>
              </a:rPr>
              <a:t>, </a:t>
            </a:r>
            <a:r>
              <a:rPr lang="en" dirty="0" err="1">
                <a:solidFill>
                  <a:schemeClr val="tx1"/>
                </a:solidFill>
              </a:rPr>
              <a:t>or</a:t>
            </a:r>
            <a:r>
              <a:rPr lang="en" dirty="0">
                <a:solidFill>
                  <a:schemeClr val="tx1"/>
                </a:solidFill>
              </a:rPr>
              <a:t> </a:t>
            </a:r>
            <a:r>
              <a:rPr lang="en" dirty="0" err="1">
                <a:solidFill>
                  <a:schemeClr val="tx1"/>
                </a:solidFill>
              </a:rPr>
              <a:t>almond </a:t>
            </a:r>
            <a:r>
              <a:rPr lang="en" dirty="0">
                <a:solidFill>
                  <a:schemeClr val="tx1"/>
                </a:solidFill>
              </a:rPr>
              <a:t>, </a:t>
            </a:r>
            <a:r>
              <a:rPr lang="en" dirty="0" err="1">
                <a:solidFill>
                  <a:schemeClr val="tx1"/>
                </a:solidFill>
              </a:rPr>
              <a:t>olive </a:t>
            </a:r>
            <a:r>
              <a:rPr lang="en" dirty="0">
                <a:solidFill>
                  <a:schemeClr val="tx1"/>
                </a:solidFill>
              </a:rPr>
              <a:t>, </a:t>
            </a:r>
            <a:r>
              <a:rPr lang="en" dirty="0" err="1">
                <a:solidFill>
                  <a:schemeClr val="tx1"/>
                </a:solidFill>
              </a:rPr>
              <a:t>apricot </a:t>
            </a:r>
            <a:r>
              <a:rPr lang="en" dirty="0">
                <a:solidFill>
                  <a:schemeClr val="tx1"/>
                </a:solidFill>
              </a:rPr>
              <a:t>, </a:t>
            </a:r>
            <a:r>
              <a:rPr lang="en" dirty="0" err="1">
                <a:solidFill>
                  <a:schemeClr val="tx1"/>
                </a:solidFill>
              </a:rPr>
              <a:t>grape </a:t>
            </a:r>
            <a:r>
              <a:rPr lang="en" dirty="0">
                <a:solidFill>
                  <a:schemeClr val="tx1"/>
                </a:solidFill>
              </a:rPr>
              <a:t>, </a:t>
            </a:r>
            <a:r>
              <a:rPr lang="en" dirty="0" err="1">
                <a:solidFill>
                  <a:schemeClr val="tx1"/>
                </a:solidFill>
              </a:rPr>
              <a:t>etc. </a:t>
            </a:r>
            <a:r>
              <a:rPr lang="en" dirty="0">
                <a:solidFill>
                  <a:schemeClr val="tx1"/>
                </a:solidFill>
              </a:rPr>
              <a:t>, </a:t>
            </a:r>
            <a:r>
              <a:rPr lang="en" dirty="0" err="1">
                <a:solidFill>
                  <a:schemeClr val="tx1"/>
                </a:solidFill>
              </a:rPr>
              <a:t>oils </a:t>
            </a:r>
            <a:r>
              <a:rPr lang="en" dirty="0">
                <a:solidFill>
                  <a:schemeClr val="tx1"/>
                </a:solidFill>
              </a:rPr>
              <a:t>.</a:t>
            </a:r>
            <a:endParaRPr lang="ru-RU" dirty="0">
              <a:solidFill>
                <a:schemeClr val="tx1"/>
              </a:solidFill>
            </a:endParaRPr>
          </a:p>
        </p:txBody>
      </p:sp>
      <p:sp>
        <p:nvSpPr>
          <p:cNvPr id="2" name="Заголовок 1"/>
          <p:cNvSpPr>
            <a:spLocks noGrp="1"/>
          </p:cNvSpPr>
          <p:nvPr>
            <p:ph type="title"/>
          </p:nvPr>
        </p:nvSpPr>
        <p:spPr>
          <a:xfrm>
            <a:off x="1594091" y="1696825"/>
            <a:ext cx="9003818" cy="999241"/>
          </a:xfrm>
          <a:solidFill>
            <a:srgbClr val="FFFF99"/>
          </a:solidFill>
        </p:spPr>
        <p:txBody>
          <a:bodyPr>
            <a:noAutofit/>
          </a:bodyPr>
          <a:lstStyle/>
          <a:p>
            <a:pPr indent="361950" hangingPunct="0">
              <a:lnSpc>
                <a:spcPct val="100000"/>
              </a:lnSpc>
              <a:spcBef>
                <a:spcPts val="0"/>
              </a:spcBef>
              <a:defRPr/>
            </a:pPr>
            <a:r>
              <a:rPr lang="en" sz="3200" b="1" dirty="0" err="1">
                <a:solidFill>
                  <a:schemeClr val="tx1"/>
                </a:solidFill>
              </a:rPr>
              <a:t>Rp </a:t>
            </a:r>
            <a:r>
              <a:rPr lang="en" sz="3200" b="1" dirty="0">
                <a:solidFill>
                  <a:schemeClr val="tx1"/>
                </a:solidFill>
              </a:rPr>
              <a:t>.: Oleum </a:t>
            </a:r>
            <a:r>
              <a:rPr lang="en" sz="3200" b="1" dirty="0" err="1">
                <a:solidFill>
                  <a:schemeClr val="tx1"/>
                </a:solidFill>
              </a:rPr>
              <a:t>Ledum</a:t>
            </a:r>
            <a:r>
              <a:rPr lang="en" sz="3200" b="1" dirty="0">
                <a:solidFill>
                  <a:schemeClr val="tx1"/>
                </a:solidFill>
              </a:rPr>
              <a:t> </a:t>
            </a:r>
            <a:r>
              <a:rPr lang="en" sz="3200" dirty="0">
                <a:solidFill>
                  <a:schemeClr val="tx1"/>
                </a:solidFill>
              </a:rPr>
              <a:t>10% - 5.0</a:t>
            </a:r>
            <a:r>
              <a:rPr lang="ru-RU" sz="3200" b="1" dirty="0">
                <a:solidFill>
                  <a:schemeClr val="tx1"/>
                </a:solidFill>
              </a:rPr>
              <a:t/>
            </a:r>
            <a:br>
              <a:rPr lang="ru-RU" sz="3200" b="1" dirty="0">
                <a:solidFill>
                  <a:schemeClr val="tx1"/>
                </a:solidFill>
              </a:rPr>
            </a:br>
            <a:r>
              <a:rPr lang="en" sz="3200" b="1" dirty="0">
                <a:solidFill>
                  <a:schemeClr val="tx1"/>
                </a:solidFill>
              </a:rPr>
              <a:t> D. _ S. To lubricate the affected skin surfaces</a:t>
            </a:r>
            <a:endParaRPr lang="ru-RU" sz="3200" b="1" dirty="0">
              <a:solidFill>
                <a:schemeClr val="tx1"/>
              </a:solidFill>
            </a:endParaRPr>
          </a:p>
        </p:txBody>
      </p:sp>
      <p:sp>
        <p:nvSpPr>
          <p:cNvPr id="5" name="Заголовок 1"/>
          <p:cNvSpPr txBox="1">
            <a:spLocks/>
          </p:cNvSpPr>
          <p:nvPr/>
        </p:nvSpPr>
        <p:spPr>
          <a:xfrm>
            <a:off x="1044018" y="179109"/>
            <a:ext cx="10103963" cy="791852"/>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2800" b="1" dirty="0">
                <a:solidFill>
                  <a:schemeClr val="tx1"/>
                </a:solidFill>
              </a:rPr>
              <a:t>9. Example 1 </a:t>
            </a:r>
            <a:r>
              <a:rPr lang="en" sz="2800" dirty="0" err="1">
                <a:solidFill>
                  <a:schemeClr val="tx1"/>
                </a:solidFill>
              </a:rPr>
              <a:t>Rp </a:t>
            </a:r>
            <a:r>
              <a:rPr lang="en" sz="2800" dirty="0">
                <a:solidFill>
                  <a:schemeClr val="tx1"/>
                </a:solidFill>
              </a:rPr>
              <a:t>.: Oleum</a:t>
            </a:r>
            <a:r>
              <a:rPr lang="en" sz="2800" b="1" dirty="0">
                <a:solidFill>
                  <a:schemeClr val="tx1"/>
                </a:solidFill>
              </a:rPr>
              <a:t> </a:t>
            </a:r>
            <a:r>
              <a:rPr lang="en" sz="2800" dirty="0" err="1">
                <a:solidFill>
                  <a:schemeClr val="tx1"/>
                </a:solidFill>
              </a:rPr>
              <a:t>Ledum</a:t>
            </a:r>
            <a:r>
              <a:rPr lang="en" sz="2800" dirty="0">
                <a:solidFill>
                  <a:schemeClr val="tx1"/>
                </a:solidFill>
              </a:rPr>
              <a:t> 10% - 5.0</a:t>
            </a:r>
            <a:r>
              <a:rPr lang="ru-RU" sz="2800" dirty="0">
                <a:solidFill>
                  <a:schemeClr val="tx1"/>
                </a:solidFill>
              </a:rPr>
              <a:t/>
            </a:r>
            <a:br>
              <a:rPr lang="ru-RU" sz="2800" dirty="0">
                <a:solidFill>
                  <a:schemeClr val="tx1"/>
                </a:solidFill>
              </a:rPr>
            </a:br>
            <a:r>
              <a:rPr lang="en" sz="2800" dirty="0">
                <a:solidFill>
                  <a:schemeClr val="tx1"/>
                </a:solidFill>
              </a:rPr>
              <a:t>   D. _ S. To lubricate the affected skin surfaces</a:t>
            </a:r>
            <a:endParaRPr lang="uk-UA" sz="2800" dirty="0"/>
          </a:p>
        </p:txBody>
      </p:sp>
      <p:pic>
        <p:nvPicPr>
          <p:cNvPr id="4098" name="Picture 2" descr="https://o.remove.bg/downloads/ba1f542a-5a9a-443e-b9f4-2e1201306d1b/image-removebg-previe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5897" y="3121250"/>
            <a:ext cx="2686176" cy="2456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976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Содержимое 2"/>
          <p:cNvSpPr>
            <a:spLocks noGrp="1"/>
          </p:cNvSpPr>
          <p:nvPr>
            <p:ph idx="1"/>
          </p:nvPr>
        </p:nvSpPr>
        <p:spPr>
          <a:xfrm>
            <a:off x="1097280" y="1845734"/>
            <a:ext cx="10058400" cy="2937281"/>
          </a:xfrm>
        </p:spPr>
        <p:style>
          <a:lnRef idx="2">
            <a:schemeClr val="accent2"/>
          </a:lnRef>
          <a:fillRef idx="1">
            <a:schemeClr val="lt1"/>
          </a:fillRef>
          <a:effectRef idx="0">
            <a:schemeClr val="accent2"/>
          </a:effectRef>
          <a:fontRef idx="minor">
            <a:schemeClr val="dk1"/>
          </a:fontRef>
        </p:style>
        <p:txBody>
          <a:bodyPr/>
          <a:lstStyle/>
          <a:p>
            <a:pPr marL="0" indent="361950" algn="just" hangingPunct="0">
              <a:buFont typeface="Wingdings 2" pitchFamily="18" charset="2"/>
              <a:buNone/>
            </a:pPr>
            <a:r>
              <a:rPr lang="en" b="1" dirty="0">
                <a:solidFill>
                  <a:schemeClr val="tx1"/>
                </a:solidFill>
              </a:rPr>
              <a:t>PPK </a:t>
            </a:r>
            <a:r>
              <a:rPr lang="en" dirty="0">
                <a:solidFill>
                  <a:schemeClr val="tx1"/>
                </a:solidFill>
              </a:rPr>
              <a:t>( </a:t>
            </a:r>
            <a:r>
              <a:rPr lang="en" dirty="0" err="1">
                <a:solidFill>
                  <a:schemeClr val="tx1"/>
                </a:solidFill>
              </a:rPr>
              <a:t>reverse</a:t>
            </a:r>
            <a:r>
              <a:rPr lang="en" dirty="0">
                <a:solidFill>
                  <a:schemeClr val="tx1"/>
                </a:solidFill>
              </a:rPr>
              <a:t> </a:t>
            </a:r>
            <a:r>
              <a:rPr lang="en" dirty="0" err="1">
                <a:solidFill>
                  <a:schemeClr val="tx1"/>
                </a:solidFill>
              </a:rPr>
              <a:t>side </a:t>
            </a:r>
            <a:r>
              <a:rPr lang="en" dirty="0">
                <a:solidFill>
                  <a:schemeClr val="tx1"/>
                </a:solidFill>
              </a:rPr>
              <a:t>)</a:t>
            </a:r>
          </a:p>
          <a:p>
            <a:pPr marL="0" indent="361950" algn="just" hangingPunct="0">
              <a:buFont typeface="Wingdings 2" pitchFamily="18" charset="2"/>
              <a:buNone/>
            </a:pPr>
            <a:r>
              <a:rPr lang="en" dirty="0" err="1">
                <a:solidFill>
                  <a:schemeClr val="tx1"/>
                </a:solidFill>
              </a:rPr>
              <a:t>Matrix </a:t>
            </a:r>
            <a:r>
              <a:rPr lang="en" dirty="0">
                <a:solidFill>
                  <a:schemeClr val="tx1"/>
                </a:solidFill>
              </a:rPr>
              <a:t>tincture </a:t>
            </a:r>
            <a:r>
              <a:rPr lang="en" dirty="0" err="1">
                <a:solidFill>
                  <a:schemeClr val="tx1"/>
                </a:solidFill>
              </a:rPr>
              <a:t>Ledum</a:t>
            </a:r>
            <a:r>
              <a:rPr lang="en" dirty="0">
                <a:solidFill>
                  <a:schemeClr val="tx1"/>
                </a:solidFill>
              </a:rPr>
              <a:t> : 0.5 g (16 </a:t>
            </a:r>
            <a:r>
              <a:rPr lang="en" dirty="0" err="1">
                <a:solidFill>
                  <a:schemeClr val="tx1"/>
                </a:solidFill>
              </a:rPr>
              <a:t>drops </a:t>
            </a:r>
            <a:r>
              <a:rPr lang="en" dirty="0">
                <a:solidFill>
                  <a:schemeClr val="tx1"/>
                </a:solidFill>
              </a:rPr>
              <a:t>)</a:t>
            </a:r>
          </a:p>
          <a:p>
            <a:pPr marL="0" indent="361950" algn="just" hangingPunct="0">
              <a:buFont typeface="Wingdings 2" pitchFamily="18" charset="2"/>
              <a:buNone/>
            </a:pPr>
            <a:r>
              <a:rPr lang="en" dirty="0" err="1">
                <a:solidFill>
                  <a:schemeClr val="tx1"/>
                </a:solidFill>
              </a:rPr>
              <a:t>Oils</a:t>
            </a:r>
            <a:r>
              <a:rPr lang="en" dirty="0">
                <a:solidFill>
                  <a:schemeClr val="tx1"/>
                </a:solidFill>
              </a:rPr>
              <a:t> </a:t>
            </a:r>
            <a:r>
              <a:rPr lang="en" dirty="0" err="1">
                <a:solidFill>
                  <a:schemeClr val="tx1"/>
                </a:solidFill>
              </a:rPr>
              <a:t>sunflower </a:t>
            </a:r>
            <a:r>
              <a:rPr lang="en" dirty="0">
                <a:solidFill>
                  <a:schemeClr val="tx1"/>
                </a:solidFill>
              </a:rPr>
              <a:t>: 4.5 g</a:t>
            </a:r>
          </a:p>
          <a:p>
            <a:pPr marL="0" indent="361950" algn="just" hangingPunct="0">
              <a:buFont typeface="Wingdings 2" pitchFamily="18" charset="2"/>
              <a:buNone/>
            </a:pPr>
            <a:r>
              <a:rPr lang="en" dirty="0">
                <a:solidFill>
                  <a:schemeClr val="tx1"/>
                </a:solidFill>
              </a:rPr>
              <a:t> </a:t>
            </a:r>
          </a:p>
          <a:p>
            <a:pPr marL="0" indent="361950" algn="just"/>
            <a:r>
              <a:rPr lang="en" b="1" i="1" dirty="0" err="1">
                <a:solidFill>
                  <a:schemeClr val="tx1"/>
                </a:solidFill>
              </a:rPr>
              <a:t>Technology </a:t>
            </a:r>
            <a:r>
              <a:rPr lang="en" b="1" i="1" dirty="0">
                <a:solidFill>
                  <a:schemeClr val="tx1"/>
                </a:solidFill>
              </a:rPr>
              <a:t>. </a:t>
            </a:r>
            <a:r>
              <a:rPr lang="en" dirty="0" err="1">
                <a:solidFill>
                  <a:schemeClr val="tx1"/>
                </a:solidFill>
              </a:rPr>
              <a:t>Weigh </a:t>
            </a:r>
            <a:r>
              <a:rPr lang="en" dirty="0">
                <a:solidFill>
                  <a:schemeClr val="tx1"/>
                </a:solidFill>
              </a:rPr>
              <a:t>in </a:t>
            </a:r>
            <a:r>
              <a:rPr lang="en" dirty="0" err="1">
                <a:solidFill>
                  <a:schemeClr val="tx1"/>
                </a:solidFill>
              </a:rPr>
              <a:t>advance</a:t>
            </a:r>
            <a:r>
              <a:rPr lang="en" dirty="0">
                <a:solidFill>
                  <a:schemeClr val="tx1"/>
                </a:solidFill>
              </a:rPr>
              <a:t> </a:t>
            </a:r>
            <a:r>
              <a:rPr lang="en" dirty="0" err="1">
                <a:solidFill>
                  <a:schemeClr val="tx1"/>
                </a:solidFill>
              </a:rPr>
              <a:t>diligent</a:t>
            </a:r>
            <a:r>
              <a:rPr lang="en" dirty="0">
                <a:solidFill>
                  <a:schemeClr val="tx1"/>
                </a:solidFill>
              </a:rPr>
              <a:t> </a:t>
            </a:r>
            <a:r>
              <a:rPr lang="en" dirty="0" err="1">
                <a:solidFill>
                  <a:schemeClr val="tx1"/>
                </a:solidFill>
              </a:rPr>
              <a:t>wide- </a:t>
            </a:r>
            <a:r>
              <a:rPr lang="en" dirty="0">
                <a:solidFill>
                  <a:schemeClr val="tx1"/>
                </a:solidFill>
              </a:rPr>
              <a:t>necked bottle of 4.5 g </a:t>
            </a:r>
            <a:r>
              <a:rPr lang="en" dirty="0" err="1">
                <a:solidFill>
                  <a:schemeClr val="tx1"/>
                </a:solidFill>
              </a:rPr>
              <a:t>of oil</a:t>
            </a:r>
            <a:r>
              <a:rPr lang="en" dirty="0">
                <a:solidFill>
                  <a:schemeClr val="tx1"/>
                </a:solidFill>
              </a:rPr>
              <a:t> </a:t>
            </a:r>
            <a:r>
              <a:rPr lang="en" dirty="0" err="1">
                <a:solidFill>
                  <a:schemeClr val="tx1"/>
                </a:solidFill>
              </a:rPr>
              <a:t>sunflower </a:t>
            </a:r>
            <a:r>
              <a:rPr lang="en" dirty="0">
                <a:solidFill>
                  <a:schemeClr val="tx1"/>
                </a:solidFill>
              </a:rPr>
              <a:t>and </a:t>
            </a:r>
            <a:r>
              <a:rPr lang="en" dirty="0" err="1">
                <a:solidFill>
                  <a:schemeClr val="tx1"/>
                </a:solidFill>
              </a:rPr>
              <a:t>add </a:t>
            </a:r>
            <a:r>
              <a:rPr lang="en" dirty="0">
                <a:solidFill>
                  <a:schemeClr val="tx1"/>
                </a:solidFill>
              </a:rPr>
              <a:t>16 </a:t>
            </a:r>
            <a:r>
              <a:rPr lang="en" dirty="0" err="1">
                <a:solidFill>
                  <a:schemeClr val="tx1"/>
                </a:solidFill>
              </a:rPr>
              <a:t>drops </a:t>
            </a:r>
            <a:r>
              <a:rPr lang="en" dirty="0">
                <a:solidFill>
                  <a:schemeClr val="tx1"/>
                </a:solidFill>
              </a:rPr>
              <a:t>(0.5 g) of </a:t>
            </a:r>
            <a:r>
              <a:rPr lang="en" dirty="0" err="1">
                <a:solidFill>
                  <a:schemeClr val="tx1"/>
                </a:solidFill>
              </a:rPr>
              <a:t>matrix </a:t>
            </a:r>
            <a:r>
              <a:rPr lang="en" dirty="0">
                <a:solidFill>
                  <a:schemeClr val="tx1"/>
                </a:solidFill>
              </a:rPr>
              <a:t>tincture </a:t>
            </a:r>
            <a:r>
              <a:rPr lang="en" dirty="0" err="1">
                <a:solidFill>
                  <a:schemeClr val="tx1"/>
                </a:solidFill>
              </a:rPr>
              <a:t>Ledum </a:t>
            </a:r>
            <a:r>
              <a:rPr lang="en" dirty="0">
                <a:solidFill>
                  <a:schemeClr val="tx1"/>
                </a:solidFill>
              </a:rPr>
              <a:t>, </a:t>
            </a:r>
            <a:r>
              <a:rPr lang="en" dirty="0" err="1">
                <a:solidFill>
                  <a:schemeClr val="tx1"/>
                </a:solidFill>
              </a:rPr>
              <a:t>cap </a:t>
            </a:r>
            <a:r>
              <a:rPr lang="en" dirty="0">
                <a:solidFill>
                  <a:schemeClr val="tx1"/>
                </a:solidFill>
              </a:rPr>
              <a:t>, </a:t>
            </a:r>
            <a:r>
              <a:rPr lang="en" dirty="0" err="1">
                <a:solidFill>
                  <a:schemeClr val="tx1"/>
                </a:solidFill>
              </a:rPr>
              <a:t>potentiate </a:t>
            </a:r>
            <a:r>
              <a:rPr lang="en" dirty="0">
                <a:solidFill>
                  <a:schemeClr val="tx1"/>
                </a:solidFill>
              </a:rPr>
              <a:t>10 times. </a:t>
            </a:r>
            <a:r>
              <a:rPr lang="en" dirty="0" err="1">
                <a:solidFill>
                  <a:schemeClr val="tx1"/>
                </a:solidFill>
              </a:rPr>
              <a:t>Paste </a:t>
            </a:r>
            <a:r>
              <a:rPr lang="en" dirty="0">
                <a:solidFill>
                  <a:schemeClr val="tx1"/>
                </a:solidFill>
              </a:rPr>
              <a:t>№ recipe. </a:t>
            </a:r>
            <a:r>
              <a:rPr lang="en" dirty="0" err="1">
                <a:solidFill>
                  <a:schemeClr val="tx1"/>
                </a:solidFill>
              </a:rPr>
              <a:t>Fill </a:t>
            </a:r>
            <a:r>
              <a:rPr lang="en" dirty="0">
                <a:solidFill>
                  <a:schemeClr val="tx1"/>
                </a:solidFill>
              </a:rPr>
              <a:t>in the PPK ( </a:t>
            </a:r>
            <a:r>
              <a:rPr lang="en" dirty="0" err="1">
                <a:solidFill>
                  <a:schemeClr val="tx1"/>
                </a:solidFill>
              </a:rPr>
              <a:t>front</a:t>
            </a:r>
            <a:r>
              <a:rPr lang="en" dirty="0">
                <a:solidFill>
                  <a:schemeClr val="tx1"/>
                </a:solidFill>
              </a:rPr>
              <a:t> </a:t>
            </a:r>
            <a:r>
              <a:rPr lang="en" dirty="0" err="1">
                <a:solidFill>
                  <a:schemeClr val="tx1"/>
                </a:solidFill>
              </a:rPr>
              <a:t>side </a:t>
            </a:r>
            <a:r>
              <a:rPr lang="en" dirty="0">
                <a:solidFill>
                  <a:schemeClr val="tx1"/>
                </a:solidFill>
              </a:rPr>
              <a:t>).</a:t>
            </a:r>
          </a:p>
        </p:txBody>
      </p:sp>
      <p:sp>
        <p:nvSpPr>
          <p:cNvPr id="2" name="Заголовок 1"/>
          <p:cNvSpPr>
            <a:spLocks noGrp="1"/>
          </p:cNvSpPr>
          <p:nvPr>
            <p:ph type="title"/>
          </p:nvPr>
        </p:nvSpPr>
        <p:spPr>
          <a:xfrm>
            <a:off x="1097280" y="964642"/>
            <a:ext cx="10058400" cy="772718"/>
          </a:xfrm>
        </p:spPr>
        <p:style>
          <a:lnRef idx="1">
            <a:schemeClr val="accent1"/>
          </a:lnRef>
          <a:fillRef idx="2">
            <a:schemeClr val="accent1"/>
          </a:fillRef>
          <a:effectRef idx="1">
            <a:schemeClr val="accent1"/>
          </a:effectRef>
          <a:fontRef idx="minor">
            <a:schemeClr val="dk1"/>
          </a:fontRef>
        </p:style>
        <p:txBody>
          <a:bodyPr/>
          <a:lstStyle/>
          <a:p>
            <a:pPr algn="ctr">
              <a:defRPr/>
            </a:pPr>
            <a:r>
              <a:rPr lang="en" b="1" i="1" dirty="0" err="1">
                <a:solidFill>
                  <a:schemeClr val="tx1"/>
                </a:solidFill>
              </a:rPr>
              <a:t>Technology</a:t>
            </a:r>
            <a:endParaRPr lang="ru-RU" dirty="0">
              <a:solidFill>
                <a:schemeClr val="tx1"/>
              </a:solidFill>
            </a:endParaRPr>
          </a:p>
        </p:txBody>
      </p:sp>
      <p:sp>
        <p:nvSpPr>
          <p:cNvPr id="4" name="Заголовок 1"/>
          <p:cNvSpPr txBox="1">
            <a:spLocks/>
          </p:cNvSpPr>
          <p:nvPr/>
        </p:nvSpPr>
        <p:spPr>
          <a:xfrm>
            <a:off x="1066800" y="228982"/>
            <a:ext cx="10058400" cy="645225"/>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fontScale="75000" lnSpcReduction="20000"/>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3600" b="1" dirty="0">
                <a:solidFill>
                  <a:schemeClr val="tx1"/>
                </a:solidFill>
              </a:rPr>
              <a:t>9. Example 1 </a:t>
            </a:r>
            <a:r>
              <a:rPr lang="en" sz="3600" b="1" dirty="0" err="1">
                <a:solidFill>
                  <a:schemeClr val="tx1"/>
                </a:solidFill>
              </a:rPr>
              <a:t>Rp </a:t>
            </a:r>
            <a:r>
              <a:rPr lang="en" sz="3600" b="1" dirty="0">
                <a:solidFill>
                  <a:schemeClr val="tx1"/>
                </a:solidFill>
              </a:rPr>
              <a:t>.: </a:t>
            </a:r>
            <a:r>
              <a:rPr lang="en" sz="3600" b="1" dirty="0" err="1">
                <a:solidFill>
                  <a:schemeClr val="tx1"/>
                </a:solidFill>
              </a:rPr>
              <a:t>Oleum</a:t>
            </a:r>
            <a:r>
              <a:rPr lang="en" sz="3600" b="1" dirty="0">
                <a:solidFill>
                  <a:schemeClr val="tx1"/>
                </a:solidFill>
              </a:rPr>
              <a:t> </a:t>
            </a:r>
            <a:r>
              <a:rPr lang="en" sz="3600" b="1" dirty="0" err="1">
                <a:solidFill>
                  <a:schemeClr val="tx1"/>
                </a:solidFill>
              </a:rPr>
              <a:t>But </a:t>
            </a:r>
            <a:r>
              <a:rPr lang="en" sz="3600" b="1" dirty="0">
                <a:solidFill>
                  <a:schemeClr val="tx1"/>
                </a:solidFill>
              </a:rPr>
              <a:t>10% - 5.0</a:t>
            </a:r>
            <a:r>
              <a:rPr lang="ru-RU" sz="3600" dirty="0">
                <a:solidFill>
                  <a:schemeClr val="tx1"/>
                </a:solidFill>
              </a:rPr>
              <a:t/>
            </a:r>
            <a:br>
              <a:rPr lang="ru-RU" sz="3600" dirty="0">
                <a:solidFill>
                  <a:schemeClr val="tx1"/>
                </a:solidFill>
              </a:rPr>
            </a:br>
            <a:r>
              <a:rPr lang="en" sz="3600" dirty="0">
                <a:solidFill>
                  <a:schemeClr val="tx1"/>
                </a:solidFill>
              </a:rPr>
              <a:t>            </a:t>
            </a:r>
            <a:r>
              <a:rPr lang="en" sz="3600" b="1" dirty="0">
                <a:solidFill>
                  <a:schemeClr val="tx1"/>
                </a:solidFill>
              </a:rPr>
              <a:t>DS For </a:t>
            </a:r>
            <a:r>
              <a:rPr lang="en" sz="3600" b="1" dirty="0" err="1">
                <a:solidFill>
                  <a:schemeClr val="tx1"/>
                </a:solidFill>
              </a:rPr>
              <a:t>lubrication</a:t>
            </a:r>
            <a:r>
              <a:rPr lang="en" sz="3600" b="1" dirty="0">
                <a:solidFill>
                  <a:schemeClr val="tx1"/>
                </a:solidFill>
              </a:rPr>
              <a:t> </a:t>
            </a:r>
            <a:r>
              <a:rPr lang="en" sz="3600" b="1" dirty="0" err="1">
                <a:solidFill>
                  <a:schemeClr val="tx1"/>
                </a:solidFill>
              </a:rPr>
              <a:t>affected</a:t>
            </a:r>
            <a:r>
              <a:rPr lang="en" sz="3600" b="1" dirty="0">
                <a:solidFill>
                  <a:schemeClr val="tx1"/>
                </a:solidFill>
              </a:rPr>
              <a:t> </a:t>
            </a:r>
            <a:r>
              <a:rPr lang="en" sz="3600" b="1" dirty="0" err="1">
                <a:solidFill>
                  <a:schemeClr val="tx1"/>
                </a:solidFill>
              </a:rPr>
              <a:t>surfaces</a:t>
            </a:r>
            <a:r>
              <a:rPr lang="en" sz="3600" b="1" dirty="0">
                <a:solidFill>
                  <a:schemeClr val="tx1"/>
                </a:solidFill>
              </a:rPr>
              <a:t> </a:t>
            </a:r>
            <a:r>
              <a:rPr lang="en" sz="3600" b="1" dirty="0" err="1">
                <a:solidFill>
                  <a:schemeClr val="tx1"/>
                </a:solidFill>
              </a:rPr>
              <a:t>skin</a:t>
            </a:r>
            <a:endParaRPr lang="uk-UA" sz="3600" dirty="0"/>
          </a:p>
        </p:txBody>
      </p:sp>
    </p:spTree>
    <p:extLst>
      <p:ext uri="{BB962C8B-B14F-4D97-AF65-F5344CB8AC3E}">
        <p14:creationId xmlns:p14="http://schemas.microsoft.com/office/powerpoint/2010/main" val="3129109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Содержимое 2"/>
          <p:cNvSpPr>
            <a:spLocks noGrp="1"/>
          </p:cNvSpPr>
          <p:nvPr>
            <p:ph idx="1"/>
          </p:nvPr>
        </p:nvSpPr>
        <p:spPr/>
        <p:txBody>
          <a:bodyPr/>
          <a:lstStyle/>
          <a:p>
            <a:pPr algn="ctr" hangingPunct="0">
              <a:buFont typeface="Wingdings 2" pitchFamily="18" charset="2"/>
              <a:buNone/>
            </a:pPr>
            <a:r>
              <a:rPr lang="en" b="1" dirty="0">
                <a:solidFill>
                  <a:schemeClr val="tx1"/>
                </a:solidFill>
              </a:rPr>
              <a:t>PPK </a:t>
            </a:r>
            <a:r>
              <a:rPr lang="en" dirty="0">
                <a:solidFill>
                  <a:schemeClr val="tx1"/>
                </a:solidFill>
              </a:rPr>
              <a:t>( </a:t>
            </a:r>
            <a:r>
              <a:rPr lang="en" dirty="0" err="1">
                <a:solidFill>
                  <a:schemeClr val="tx1"/>
                </a:solidFill>
              </a:rPr>
              <a:t>front</a:t>
            </a:r>
            <a:r>
              <a:rPr lang="en" dirty="0">
                <a:solidFill>
                  <a:schemeClr val="tx1"/>
                </a:solidFill>
              </a:rPr>
              <a:t> </a:t>
            </a:r>
            <a:r>
              <a:rPr lang="en" dirty="0" err="1">
                <a:solidFill>
                  <a:schemeClr val="tx1"/>
                </a:solidFill>
              </a:rPr>
              <a:t>side </a:t>
            </a:r>
            <a:r>
              <a:rPr lang="en" dirty="0">
                <a:solidFill>
                  <a:schemeClr val="tx1"/>
                </a:solidFill>
              </a:rPr>
              <a:t>)</a:t>
            </a:r>
          </a:p>
          <a:p>
            <a:pPr algn="ctr" hangingPunct="0">
              <a:buFont typeface="Wingdings 2" pitchFamily="18" charset="2"/>
              <a:buNone/>
            </a:pPr>
            <a:r>
              <a:rPr lang="en" dirty="0">
                <a:solidFill>
                  <a:schemeClr val="tx1"/>
                </a:solidFill>
              </a:rPr>
              <a:t>Date № recipe</a:t>
            </a:r>
          </a:p>
          <a:p>
            <a:pPr algn="ctr" hangingPunct="0">
              <a:buFont typeface="Wingdings 2" pitchFamily="18" charset="2"/>
              <a:buNone/>
            </a:pPr>
            <a:r>
              <a:rPr lang="en" dirty="0">
                <a:solidFill>
                  <a:schemeClr val="tx1"/>
                </a:solidFill>
              </a:rPr>
              <a:t>        </a:t>
            </a:r>
            <a:r>
              <a:rPr lang="en" dirty="0" err="1">
                <a:solidFill>
                  <a:schemeClr val="tx1"/>
                </a:solidFill>
              </a:rPr>
              <a:t>Oils</a:t>
            </a:r>
            <a:r>
              <a:rPr lang="en" dirty="0">
                <a:solidFill>
                  <a:schemeClr val="tx1"/>
                </a:solidFill>
              </a:rPr>
              <a:t> </a:t>
            </a:r>
            <a:r>
              <a:rPr lang="en" dirty="0" err="1">
                <a:solidFill>
                  <a:schemeClr val="tx1"/>
                </a:solidFill>
              </a:rPr>
              <a:t>Helianthi </a:t>
            </a:r>
            <a:r>
              <a:rPr lang="en" dirty="0">
                <a:solidFill>
                  <a:schemeClr val="tx1"/>
                </a:solidFill>
              </a:rPr>
              <a:t>4.5</a:t>
            </a:r>
          </a:p>
          <a:p>
            <a:pPr algn="ctr" hangingPunct="0">
              <a:buFont typeface="Wingdings 2" pitchFamily="18" charset="2"/>
              <a:buNone/>
            </a:pPr>
            <a:r>
              <a:rPr lang="en" u="sng" dirty="0" err="1">
                <a:solidFill>
                  <a:schemeClr val="tx1"/>
                </a:solidFill>
              </a:rPr>
              <a:t>Ledum</a:t>
            </a:r>
            <a:r>
              <a:rPr lang="en" u="sng" dirty="0">
                <a:solidFill>
                  <a:schemeClr val="tx1"/>
                </a:solidFill>
              </a:rPr>
              <a:t> Ѳ 0.5 ( </a:t>
            </a:r>
            <a:r>
              <a:rPr lang="en" u="sng" dirty="0" err="1">
                <a:solidFill>
                  <a:schemeClr val="tx1"/>
                </a:solidFill>
              </a:rPr>
              <a:t>gtts </a:t>
            </a:r>
            <a:r>
              <a:rPr lang="en" u="sng" dirty="0">
                <a:solidFill>
                  <a:schemeClr val="tx1"/>
                </a:solidFill>
              </a:rPr>
              <a:t>. XVI)</a:t>
            </a:r>
            <a:endParaRPr lang="ru-RU" dirty="0">
              <a:solidFill>
                <a:schemeClr val="tx1"/>
              </a:solidFill>
            </a:endParaRPr>
          </a:p>
          <a:p>
            <a:pPr algn="ctr" hangingPunct="0">
              <a:buFont typeface="Wingdings 2" pitchFamily="18" charset="2"/>
              <a:buNone/>
            </a:pPr>
            <a:r>
              <a:rPr lang="en" dirty="0">
                <a:solidFill>
                  <a:schemeClr val="tx1"/>
                </a:solidFill>
              </a:rPr>
              <a:t>         m = 5 , 0</a:t>
            </a:r>
            <a:endParaRPr lang="ru-RU" dirty="0">
              <a:solidFill>
                <a:schemeClr val="tx1"/>
              </a:solidFill>
            </a:endParaRPr>
          </a:p>
          <a:p>
            <a:pPr algn="ctr">
              <a:buFont typeface="Wingdings 2" pitchFamily="18" charset="2"/>
              <a:buNone/>
            </a:pPr>
            <a:r>
              <a:rPr lang="en" i="1" dirty="0" err="1">
                <a:solidFill>
                  <a:schemeClr val="tx1"/>
                </a:solidFill>
              </a:rPr>
              <a:t>Prepared by </a:t>
            </a:r>
            <a:r>
              <a:rPr lang="en" i="1" dirty="0">
                <a:solidFill>
                  <a:schemeClr val="tx1"/>
                </a:solidFill>
              </a:rPr>
              <a:t>( </a:t>
            </a:r>
            <a:r>
              <a:rPr lang="en" i="1" dirty="0" err="1">
                <a:solidFill>
                  <a:schemeClr val="tx1"/>
                </a:solidFill>
              </a:rPr>
              <a:t>signature </a:t>
            </a:r>
            <a:r>
              <a:rPr lang="en" i="1" dirty="0">
                <a:solidFill>
                  <a:schemeClr val="tx1"/>
                </a:solidFill>
              </a:rPr>
              <a:t>)</a:t>
            </a:r>
            <a:endParaRPr lang="ru-RU" dirty="0">
              <a:solidFill>
                <a:schemeClr val="tx1"/>
              </a:solidFill>
            </a:endParaRPr>
          </a:p>
          <a:p>
            <a:pPr algn="ctr">
              <a:buFont typeface="Wingdings 2" pitchFamily="18" charset="2"/>
              <a:buNone/>
            </a:pPr>
            <a:r>
              <a:rPr lang="en" i="1" dirty="0">
                <a:solidFill>
                  <a:schemeClr val="tx1"/>
                </a:solidFill>
              </a:rPr>
              <a:t>Checked ( </a:t>
            </a:r>
            <a:r>
              <a:rPr lang="en" i="1" dirty="0" err="1">
                <a:solidFill>
                  <a:schemeClr val="tx1"/>
                </a:solidFill>
              </a:rPr>
              <a:t>signature </a:t>
            </a:r>
            <a:r>
              <a:rPr lang="en" i="1" dirty="0">
                <a:solidFill>
                  <a:schemeClr val="tx1"/>
                </a:solidFill>
              </a:rPr>
              <a:t>) </a:t>
            </a:r>
            <a:endParaRPr lang="ru-RU" dirty="0">
              <a:solidFill>
                <a:schemeClr val="tx1"/>
              </a:solidFill>
            </a:endParaRPr>
          </a:p>
          <a:p>
            <a:pPr algn="ctr">
              <a:buFont typeface="Wingdings 2" pitchFamily="18" charset="2"/>
              <a:buNone/>
            </a:pPr>
            <a:r>
              <a:rPr lang="en" i="1" dirty="0">
                <a:solidFill>
                  <a:schemeClr val="tx1"/>
                </a:solidFill>
              </a:rPr>
              <a:t>Released (signature)</a:t>
            </a:r>
            <a:endParaRPr lang="ru-RU" dirty="0">
              <a:solidFill>
                <a:schemeClr val="tx1"/>
              </a:solidFill>
            </a:endParaRPr>
          </a:p>
        </p:txBody>
      </p:sp>
      <p:sp>
        <p:nvSpPr>
          <p:cNvPr id="2" name="Заголовок 1"/>
          <p:cNvSpPr>
            <a:spLocks noGrp="1"/>
          </p:cNvSpPr>
          <p:nvPr>
            <p:ph type="title"/>
          </p:nvPr>
        </p:nvSpPr>
        <p:spPr>
          <a:xfrm>
            <a:off x="1097280" y="1107399"/>
            <a:ext cx="10058400" cy="601896"/>
          </a:xfrm>
        </p:spPr>
        <p:style>
          <a:lnRef idx="1">
            <a:schemeClr val="accent1"/>
          </a:lnRef>
          <a:fillRef idx="2">
            <a:schemeClr val="accent1"/>
          </a:fillRef>
          <a:effectRef idx="1">
            <a:schemeClr val="accent1"/>
          </a:effectRef>
          <a:fontRef idx="minor">
            <a:schemeClr val="dk1"/>
          </a:fontRef>
        </p:style>
        <p:txBody>
          <a:bodyPr>
            <a:noAutofit/>
          </a:bodyPr>
          <a:lstStyle/>
          <a:p>
            <a:pPr algn="ctr">
              <a:defRPr/>
            </a:pPr>
            <a:r>
              <a:rPr lang="en" sz="3200" b="1" i="1" dirty="0" err="1">
                <a:solidFill>
                  <a:schemeClr val="tx1"/>
                </a:solidFill>
              </a:rPr>
              <a:t>Facial</a:t>
            </a:r>
            <a:r>
              <a:rPr lang="en" sz="3200" b="1" i="1" dirty="0">
                <a:solidFill>
                  <a:schemeClr val="tx1"/>
                </a:solidFill>
              </a:rPr>
              <a:t> </a:t>
            </a:r>
            <a:r>
              <a:rPr lang="en" sz="3200" b="1" i="1" dirty="0" err="1">
                <a:solidFill>
                  <a:schemeClr val="tx1"/>
                </a:solidFill>
              </a:rPr>
              <a:t>side of the </a:t>
            </a:r>
            <a:r>
              <a:rPr lang="en" sz="3200" b="1" i="1" dirty="0">
                <a:solidFill>
                  <a:schemeClr val="tx1"/>
                </a:solidFill>
              </a:rPr>
              <a:t>passport of </a:t>
            </a:r>
            <a:r>
              <a:rPr lang="en" sz="3200" b="1" i="1" dirty="0" err="1">
                <a:solidFill>
                  <a:schemeClr val="tx1"/>
                </a:solidFill>
              </a:rPr>
              <a:t>written </a:t>
            </a:r>
            <a:r>
              <a:rPr lang="en" sz="3200" b="1" i="1" dirty="0">
                <a:solidFill>
                  <a:schemeClr val="tx1"/>
                </a:solidFill>
              </a:rPr>
              <a:t>control (PPK)</a:t>
            </a:r>
            <a:endParaRPr lang="ru-RU" sz="3200" dirty="0">
              <a:solidFill>
                <a:schemeClr val="tx1"/>
              </a:solidFill>
            </a:endParaRPr>
          </a:p>
        </p:txBody>
      </p:sp>
      <p:sp>
        <p:nvSpPr>
          <p:cNvPr id="5" name="Заголовок 1"/>
          <p:cNvSpPr txBox="1">
            <a:spLocks/>
          </p:cNvSpPr>
          <p:nvPr/>
        </p:nvSpPr>
        <p:spPr>
          <a:xfrm>
            <a:off x="1044018" y="179109"/>
            <a:ext cx="10103963" cy="791852"/>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2800" b="1" dirty="0">
                <a:solidFill>
                  <a:schemeClr val="tx1"/>
                </a:solidFill>
              </a:rPr>
              <a:t>9. Example 1 </a:t>
            </a:r>
            <a:r>
              <a:rPr lang="en" sz="2800" dirty="0" err="1">
                <a:solidFill>
                  <a:schemeClr val="tx1"/>
                </a:solidFill>
              </a:rPr>
              <a:t>Rp </a:t>
            </a:r>
            <a:r>
              <a:rPr lang="en" sz="2800" dirty="0">
                <a:solidFill>
                  <a:schemeClr val="tx1"/>
                </a:solidFill>
              </a:rPr>
              <a:t>.: Oleum</a:t>
            </a:r>
            <a:r>
              <a:rPr lang="en" sz="2800" b="1" dirty="0">
                <a:solidFill>
                  <a:schemeClr val="tx1"/>
                </a:solidFill>
              </a:rPr>
              <a:t> </a:t>
            </a:r>
            <a:r>
              <a:rPr lang="en" sz="2800" dirty="0" err="1">
                <a:solidFill>
                  <a:schemeClr val="tx1"/>
                </a:solidFill>
              </a:rPr>
              <a:t>Ledum</a:t>
            </a:r>
            <a:r>
              <a:rPr lang="en" sz="2800" dirty="0">
                <a:solidFill>
                  <a:schemeClr val="tx1"/>
                </a:solidFill>
              </a:rPr>
              <a:t> 10% - 5.0</a:t>
            </a:r>
            <a:r>
              <a:rPr lang="ru-RU" sz="2800" dirty="0">
                <a:solidFill>
                  <a:schemeClr val="tx1"/>
                </a:solidFill>
              </a:rPr>
              <a:t/>
            </a:r>
            <a:br>
              <a:rPr lang="ru-RU" sz="2800" dirty="0">
                <a:solidFill>
                  <a:schemeClr val="tx1"/>
                </a:solidFill>
              </a:rPr>
            </a:br>
            <a:r>
              <a:rPr lang="en" sz="2800" dirty="0">
                <a:solidFill>
                  <a:schemeClr val="tx1"/>
                </a:solidFill>
              </a:rPr>
              <a:t>   D. _ S. To lubricate the affected skin surfaces</a:t>
            </a:r>
            <a:endParaRPr lang="uk-UA" sz="2800" dirty="0"/>
          </a:p>
        </p:txBody>
      </p:sp>
    </p:spTree>
    <p:extLst>
      <p:ext uri="{BB962C8B-B14F-4D97-AF65-F5344CB8AC3E}">
        <p14:creationId xmlns:p14="http://schemas.microsoft.com/office/powerpoint/2010/main" val="8065621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Содержимое 2"/>
          <p:cNvSpPr>
            <a:spLocks noGrp="1"/>
          </p:cNvSpPr>
          <p:nvPr>
            <p:ph idx="1"/>
          </p:nvPr>
        </p:nvSpPr>
        <p:spPr>
          <a:xfrm>
            <a:off x="702779" y="2556047"/>
            <a:ext cx="6211452" cy="1759945"/>
          </a:xfrm>
        </p:spPr>
        <p:style>
          <a:lnRef idx="2">
            <a:schemeClr val="accent2"/>
          </a:lnRef>
          <a:fillRef idx="1">
            <a:schemeClr val="lt1"/>
          </a:fillRef>
          <a:effectRef idx="0">
            <a:schemeClr val="accent2"/>
          </a:effectRef>
          <a:fontRef idx="minor">
            <a:schemeClr val="dk1"/>
          </a:fontRef>
        </p:style>
        <p:txBody>
          <a:bodyPr/>
          <a:lstStyle/>
          <a:p>
            <a:pPr marL="0" indent="361950" algn="just"/>
            <a:r>
              <a:rPr lang="en" dirty="0" err="1">
                <a:solidFill>
                  <a:schemeClr val="tx1"/>
                </a:solidFill>
              </a:rPr>
              <a:t>Make out</a:t>
            </a:r>
            <a:r>
              <a:rPr lang="en" dirty="0">
                <a:solidFill>
                  <a:schemeClr val="tx1"/>
                </a:solidFill>
              </a:rPr>
              <a:t> </a:t>
            </a:r>
            <a:r>
              <a:rPr lang="en" dirty="0" err="1">
                <a:solidFill>
                  <a:schemeClr val="tx1"/>
                </a:solidFill>
              </a:rPr>
              <a:t>labels </a:t>
            </a:r>
            <a:r>
              <a:rPr lang="en" dirty="0">
                <a:solidFill>
                  <a:schemeClr val="tx1"/>
                </a:solidFill>
              </a:rPr>
              <a:t>: " </a:t>
            </a:r>
            <a:r>
              <a:rPr lang="en" dirty="0" err="1">
                <a:solidFill>
                  <a:schemeClr val="tx1"/>
                </a:solidFill>
              </a:rPr>
              <a:t>External " </a:t>
            </a:r>
            <a:r>
              <a:rPr lang="en" dirty="0">
                <a:solidFill>
                  <a:schemeClr val="tx1"/>
                </a:solidFill>
              </a:rPr>
              <a:t>, " </a:t>
            </a:r>
            <a:r>
              <a:rPr lang="en" dirty="0" err="1">
                <a:solidFill>
                  <a:schemeClr val="tx1"/>
                </a:solidFill>
              </a:rPr>
              <a:t>Keep cool </a:t>
            </a:r>
            <a:r>
              <a:rPr lang="en" dirty="0">
                <a:solidFill>
                  <a:schemeClr val="tx1"/>
                </a:solidFill>
              </a:rPr>
              <a:t>and </a:t>
            </a:r>
            <a:r>
              <a:rPr lang="en" dirty="0" err="1">
                <a:solidFill>
                  <a:schemeClr val="tx1"/>
                </a:solidFill>
              </a:rPr>
              <a:t>protected "</a:t>
            </a:r>
            <a:r>
              <a:rPr lang="en" dirty="0">
                <a:solidFill>
                  <a:schemeClr val="tx1"/>
                </a:solidFill>
              </a:rPr>
              <a:t> </a:t>
            </a:r>
            <a:r>
              <a:rPr lang="en" dirty="0" err="1">
                <a:solidFill>
                  <a:schemeClr val="tx1"/>
                </a:solidFill>
              </a:rPr>
              <a:t>from</a:t>
            </a:r>
            <a:r>
              <a:rPr lang="en" dirty="0">
                <a:solidFill>
                  <a:schemeClr val="tx1"/>
                </a:solidFill>
              </a:rPr>
              <a:t> </a:t>
            </a:r>
            <a:r>
              <a:rPr lang="en" dirty="0" err="1">
                <a:solidFill>
                  <a:schemeClr val="tx1"/>
                </a:solidFill>
              </a:rPr>
              <a:t>light</a:t>
            </a:r>
            <a:r>
              <a:rPr lang="en" dirty="0">
                <a:solidFill>
                  <a:schemeClr val="tx1"/>
                </a:solidFill>
              </a:rPr>
              <a:t> </a:t>
            </a:r>
            <a:r>
              <a:rPr lang="en" dirty="0" err="1">
                <a:solidFill>
                  <a:schemeClr val="tx1"/>
                </a:solidFill>
              </a:rPr>
              <a:t>place </a:t>
            </a:r>
            <a:r>
              <a:rPr lang="en" dirty="0">
                <a:solidFill>
                  <a:schemeClr val="tx1"/>
                </a:solidFill>
              </a:rPr>
              <a:t>"," Before </a:t>
            </a:r>
            <a:r>
              <a:rPr lang="en" dirty="0" err="1">
                <a:solidFill>
                  <a:schemeClr val="tx1"/>
                </a:solidFill>
              </a:rPr>
              <a:t>use</a:t>
            </a:r>
            <a:r>
              <a:rPr lang="en" dirty="0">
                <a:solidFill>
                  <a:schemeClr val="tx1"/>
                </a:solidFill>
              </a:rPr>
              <a:t> </a:t>
            </a:r>
            <a:r>
              <a:rPr lang="en" dirty="0" err="1">
                <a:solidFill>
                  <a:schemeClr val="tx1"/>
                </a:solidFill>
              </a:rPr>
              <a:t>shake </a:t>
            </a:r>
            <a:r>
              <a:rPr lang="en" dirty="0">
                <a:solidFill>
                  <a:schemeClr val="tx1"/>
                </a:solidFill>
              </a:rPr>
              <a:t>"," </a:t>
            </a:r>
            <a:r>
              <a:rPr lang="en" dirty="0" err="1">
                <a:solidFill>
                  <a:schemeClr val="tx1"/>
                </a:solidFill>
              </a:rPr>
              <a:t>Save</a:t>
            </a:r>
            <a:r>
              <a:rPr lang="en" dirty="0">
                <a:solidFill>
                  <a:schemeClr val="tx1"/>
                </a:solidFill>
              </a:rPr>
              <a:t> </a:t>
            </a:r>
            <a:r>
              <a:rPr lang="en" dirty="0" err="1">
                <a:solidFill>
                  <a:schemeClr val="tx1"/>
                </a:solidFill>
              </a:rPr>
              <a:t>from</a:t>
            </a:r>
            <a:r>
              <a:rPr lang="en" dirty="0">
                <a:solidFill>
                  <a:schemeClr val="tx1"/>
                </a:solidFill>
              </a:rPr>
              <a:t> </a:t>
            </a:r>
            <a:r>
              <a:rPr lang="en" dirty="0" err="1">
                <a:solidFill>
                  <a:schemeClr val="tx1"/>
                </a:solidFill>
              </a:rPr>
              <a:t>children </a:t>
            </a:r>
            <a:r>
              <a:rPr lang="en" dirty="0">
                <a:solidFill>
                  <a:schemeClr val="tx1"/>
                </a:solidFill>
              </a:rPr>
              <a:t>".</a:t>
            </a:r>
            <a:endParaRPr lang="en-US" dirty="0">
              <a:solidFill>
                <a:schemeClr val="tx1"/>
              </a:solidFill>
            </a:endParaRPr>
          </a:p>
          <a:p>
            <a:pPr marL="0" indent="361950" algn="just"/>
            <a:r>
              <a:rPr lang="en" dirty="0">
                <a:solidFill>
                  <a:schemeClr val="tx1"/>
                </a:solidFill>
              </a:rPr>
              <a:t>This homeopathic remedy is used to treat stab wounds and insect bites.</a:t>
            </a:r>
          </a:p>
          <a:p>
            <a:pPr algn="just"/>
            <a:endParaRPr lang="ru-RU" dirty="0">
              <a:solidFill>
                <a:schemeClr val="tx1"/>
              </a:solidFill>
            </a:endParaRPr>
          </a:p>
        </p:txBody>
      </p:sp>
      <p:sp>
        <p:nvSpPr>
          <p:cNvPr id="2" name="Заголовок 1"/>
          <p:cNvSpPr>
            <a:spLocks noGrp="1"/>
          </p:cNvSpPr>
          <p:nvPr>
            <p:ph type="title"/>
          </p:nvPr>
        </p:nvSpPr>
        <p:spPr>
          <a:xfrm>
            <a:off x="1066800" y="1098155"/>
            <a:ext cx="10058400" cy="591822"/>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defRPr/>
            </a:pPr>
            <a:r>
              <a:rPr lang="en" b="1" i="1" dirty="0" err="1">
                <a:solidFill>
                  <a:schemeClr val="tx1"/>
                </a:solidFill>
              </a:rPr>
              <a:t>Registration </a:t>
            </a:r>
            <a:r>
              <a:rPr lang="en" b="1" i="1" dirty="0">
                <a:solidFill>
                  <a:schemeClr val="tx1"/>
                </a:solidFill>
              </a:rPr>
              <a:t>for </a:t>
            </a:r>
            <a:r>
              <a:rPr lang="en" b="1" i="1" dirty="0" err="1">
                <a:solidFill>
                  <a:schemeClr val="tx1"/>
                </a:solidFill>
              </a:rPr>
              <a:t>use</a:t>
            </a:r>
            <a:r>
              <a:rPr lang="en" dirty="0">
                <a:solidFill>
                  <a:schemeClr val="tx1"/>
                </a:solidFill>
              </a:rPr>
              <a:t> </a:t>
            </a:r>
            <a:endParaRPr lang="ru-RU" dirty="0">
              <a:solidFill>
                <a:schemeClr val="tx1"/>
              </a:solidFill>
            </a:endParaRPr>
          </a:p>
        </p:txBody>
      </p:sp>
      <p:grpSp>
        <p:nvGrpSpPr>
          <p:cNvPr id="46083" name="Группа 29"/>
          <p:cNvGrpSpPr>
            <a:grpSpLocks/>
          </p:cNvGrpSpPr>
          <p:nvPr/>
        </p:nvGrpSpPr>
        <p:grpSpPr bwMode="auto">
          <a:xfrm>
            <a:off x="8345261" y="1984394"/>
            <a:ext cx="3079714" cy="4205391"/>
            <a:chOff x="6429388" y="2928934"/>
            <a:chExt cx="2538413" cy="3857652"/>
          </a:xfrm>
        </p:grpSpPr>
        <p:pic>
          <p:nvPicPr>
            <p:cNvPr id="46084" name="Picture 3"/>
            <p:cNvPicPr>
              <a:picLocks noChangeAspect="1" noChangeArrowheads="1"/>
            </p:cNvPicPr>
            <p:nvPr/>
          </p:nvPicPr>
          <p:blipFill>
            <a:blip r:embed="rId2"/>
            <a:srcRect l="6320" t="6963" r="67078" b="5493"/>
            <a:stretch>
              <a:fillRect/>
            </a:stretch>
          </p:blipFill>
          <p:spPr bwMode="auto">
            <a:xfrm>
              <a:off x="6730137" y="2928934"/>
              <a:ext cx="2056705" cy="3857652"/>
            </a:xfrm>
            <a:prstGeom prst="rect">
              <a:avLst/>
            </a:prstGeom>
            <a:noFill/>
            <a:ln w="9525">
              <a:noFill/>
              <a:miter lim="800000"/>
              <a:headEnd/>
              <a:tailEnd/>
            </a:ln>
          </p:spPr>
        </p:pic>
        <p:grpSp>
          <p:nvGrpSpPr>
            <p:cNvPr id="46085" name="Group 1"/>
            <p:cNvGrpSpPr>
              <a:grpSpLocks/>
            </p:cNvGrpSpPr>
            <p:nvPr/>
          </p:nvGrpSpPr>
          <p:grpSpPr bwMode="auto">
            <a:xfrm>
              <a:off x="6429388" y="4572008"/>
              <a:ext cx="2538413" cy="1514475"/>
              <a:chOff x="1830" y="1649"/>
              <a:chExt cx="3997" cy="2386"/>
            </a:xfrm>
          </p:grpSpPr>
          <p:sp>
            <p:nvSpPr>
              <p:cNvPr id="46086" name="Rectangle 2"/>
              <p:cNvSpPr>
                <a:spLocks noChangeArrowheads="1"/>
              </p:cNvSpPr>
              <p:nvPr/>
            </p:nvSpPr>
            <p:spPr bwMode="auto">
              <a:xfrm>
                <a:off x="1830" y="1649"/>
                <a:ext cx="3997" cy="2386"/>
              </a:xfrm>
              <a:prstGeom prst="rect">
                <a:avLst/>
              </a:prstGeom>
              <a:solidFill>
                <a:srgbClr val="FFFFFF"/>
              </a:solidFill>
              <a:ln w="9525">
                <a:solidFill>
                  <a:srgbClr val="000000"/>
                </a:solidFill>
                <a:miter lim="800000"/>
                <a:headEnd/>
                <a:tailEnd/>
              </a:ln>
            </p:spPr>
            <p:txBody>
              <a:bodyPr/>
              <a:lstStyle/>
              <a:p>
                <a:endParaRPr lang="ru-RU">
                  <a:latin typeface="Constantia" pitchFamily="18" charset="0"/>
                </a:endParaRPr>
              </a:p>
            </p:txBody>
          </p:sp>
          <p:sp>
            <p:nvSpPr>
              <p:cNvPr id="46087" name="Rectangle 3"/>
              <p:cNvSpPr>
                <a:spLocks noChangeArrowheads="1"/>
              </p:cNvSpPr>
              <p:nvPr/>
            </p:nvSpPr>
            <p:spPr bwMode="auto">
              <a:xfrm>
                <a:off x="1830" y="1649"/>
                <a:ext cx="1416"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en" sz="900">
                    <a:latin typeface="Calibri" pitchFamily="34" charset="0"/>
                  </a:rPr>
                  <a:t>№ recipe ___</a:t>
                </a:r>
                <a:endParaRPr lang="ru-RU"/>
              </a:p>
            </p:txBody>
          </p:sp>
          <p:sp>
            <p:nvSpPr>
              <p:cNvPr id="46088" name="Rectangle 4"/>
              <p:cNvSpPr>
                <a:spLocks noChangeArrowheads="1"/>
              </p:cNvSpPr>
              <p:nvPr/>
            </p:nvSpPr>
            <p:spPr bwMode="auto">
              <a:xfrm>
                <a:off x="3097" y="1649"/>
                <a:ext cx="1555" cy="367"/>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en" sz="900">
                    <a:latin typeface="Calibri" pitchFamily="34" charset="0"/>
                  </a:rPr>
                  <a:t>№ pharmacies ___</a:t>
                </a:r>
                <a:endParaRPr lang="ru-RU"/>
              </a:p>
            </p:txBody>
          </p:sp>
          <p:sp>
            <p:nvSpPr>
              <p:cNvPr id="46089" name="Rectangle 5"/>
              <p:cNvSpPr>
                <a:spLocks noChangeArrowheads="1"/>
              </p:cNvSpPr>
              <p:nvPr/>
            </p:nvSpPr>
            <p:spPr bwMode="auto">
              <a:xfrm>
                <a:off x="4280" y="1649"/>
                <a:ext cx="1171" cy="796"/>
              </a:xfrm>
              <a:prstGeom prst="rect">
                <a:avLst/>
              </a:prstGeom>
              <a:solidFill>
                <a:srgbClr val="FFFFFF"/>
              </a:solidFill>
              <a:ln w="9525" algn="ctr">
                <a:solidFill>
                  <a:srgbClr val="000000"/>
                </a:solidFill>
                <a:miter lim="800000"/>
                <a:headEnd/>
                <a:tailEnd/>
              </a:ln>
            </p:spPr>
            <p:txBody>
              <a:bodyPr lIns="18000" tIns="10800" rIns="18000" bIns="10800"/>
              <a:lstStyle/>
              <a:p>
                <a:pPr>
                  <a:spcAft>
                    <a:spcPts val="1000"/>
                  </a:spcAft>
                </a:pPr>
                <a:r>
                  <a:rPr lang="en" sz="900">
                    <a:latin typeface="Calibri" pitchFamily="34" charset="0"/>
                  </a:rPr>
                  <a:t>Kharkiv_ _ </a:t>
                </a:r>
                <a:r>
                  <a:rPr lang="en" sz="900" u="sng">
                    <a:latin typeface="Calibri" pitchFamily="34" charset="0"/>
                  </a:rPr>
                  <a:t>_ </a:t>
                </a:r>
                <a:r>
                  <a:rPr lang="en" sz="900">
                    <a:latin typeface="Calibri" pitchFamily="34" charset="0"/>
                  </a:rPr>
                  <a:t>_</a:t>
                </a:r>
                <a:endParaRPr lang="ru-RU"/>
              </a:p>
            </p:txBody>
          </p:sp>
          <p:sp>
            <p:nvSpPr>
              <p:cNvPr id="46090" name="Rectangle 6"/>
              <p:cNvSpPr>
                <a:spLocks noChangeArrowheads="1"/>
              </p:cNvSpPr>
              <p:nvPr/>
            </p:nvSpPr>
            <p:spPr bwMode="auto">
              <a:xfrm>
                <a:off x="2452" y="2786"/>
                <a:ext cx="2801" cy="1249"/>
              </a:xfrm>
              <a:prstGeom prst="rect">
                <a:avLst/>
              </a:prstGeom>
              <a:solidFill>
                <a:srgbClr val="FFFFFF"/>
              </a:solidFill>
              <a:ln w="9525">
                <a:solidFill>
                  <a:srgbClr val="000000"/>
                </a:solidFill>
                <a:miter lim="800000"/>
                <a:headEnd/>
                <a:tailEnd/>
              </a:ln>
            </p:spPr>
            <p:txBody>
              <a:bodyPr lIns="18000" tIns="10800" rIns="18000" bIns="10800"/>
              <a:lstStyle/>
              <a:p>
                <a:pPr algn="ctr">
                  <a:lnSpc>
                    <a:spcPct val="72000"/>
                  </a:lnSpc>
                </a:pPr>
                <a:endParaRPr lang="ru-RU" sz="900">
                  <a:latin typeface="Times New Roman" pitchFamily="18" charset="0"/>
                </a:endParaRPr>
              </a:p>
              <a:p>
                <a:pPr algn="ctr"/>
                <a:r>
                  <a:rPr lang="en" sz="900">
                    <a:latin typeface="Calibri" pitchFamily="34" charset="0"/>
                  </a:rPr>
                  <a:t>__ </a:t>
                </a:r>
                <a:r>
                  <a:rPr lang="en" sz="1200" u="sng">
                    <a:latin typeface="Calibri" pitchFamily="34" charset="0"/>
                  </a:rPr>
                  <a:t>Oleum </a:t>
                </a:r>
                <a:r>
                  <a:rPr lang="en" sz="1200" u="sng">
                    <a:latin typeface="Constantia" pitchFamily="18" charset="0"/>
                  </a:rPr>
                  <a:t>Ledum </a:t>
                </a:r>
                <a:r>
                  <a:rPr lang="en" sz="1200" u="sng">
                    <a:latin typeface="Calibri" pitchFamily="34" charset="0"/>
                  </a:rPr>
                  <a:t>10% 5.0 </a:t>
                </a:r>
                <a:r>
                  <a:rPr lang="en" sz="900">
                    <a:latin typeface="Calibri" pitchFamily="34" charset="0"/>
                  </a:rPr>
                  <a:t>___</a:t>
                </a:r>
                <a:endParaRPr lang="ru-RU" sz="900">
                  <a:latin typeface="Times New Roman" pitchFamily="18" charset="0"/>
                </a:endParaRPr>
              </a:p>
              <a:p>
                <a:pPr algn="ctr"/>
                <a:r>
                  <a:rPr lang="en" sz="900">
                    <a:latin typeface="Calibri" pitchFamily="34" charset="0"/>
                  </a:rPr>
                  <a:t>Apply to _ </a:t>
                </a:r>
                <a:r>
                  <a:rPr lang="en" sz="900" u="sng">
                    <a:latin typeface="Calibri" pitchFamily="34" charset="0"/>
                  </a:rPr>
                  <a:t>affected areas of skin </a:t>
                </a:r>
                <a:r>
                  <a:rPr lang="en" sz="900">
                    <a:latin typeface="Calibri" pitchFamily="34" charset="0"/>
                  </a:rPr>
                  <a:t>__________________ ____ ____</a:t>
                </a:r>
                <a:endParaRPr lang="ru-RU"/>
              </a:p>
            </p:txBody>
          </p:sp>
          <p:sp>
            <p:nvSpPr>
              <p:cNvPr id="46091" name="Rectangle 7"/>
              <p:cNvSpPr>
                <a:spLocks noChangeArrowheads="1"/>
              </p:cNvSpPr>
              <p:nvPr/>
            </p:nvSpPr>
            <p:spPr bwMode="auto">
              <a:xfrm>
                <a:off x="1830" y="2445"/>
                <a:ext cx="600" cy="765"/>
              </a:xfrm>
              <a:prstGeom prst="rect">
                <a:avLst/>
              </a:prstGeom>
              <a:solidFill>
                <a:srgbClr val="FFFFFF"/>
              </a:solidFill>
              <a:ln w="9525" algn="ctr">
                <a:solidFill>
                  <a:srgbClr val="000000"/>
                </a:solidFill>
                <a:miter lim="800000"/>
                <a:headEnd/>
                <a:tailEnd/>
              </a:ln>
            </p:spPr>
            <p:txBody>
              <a:bodyPr lIns="18000" tIns="10800" rIns="18000" bIns="10800"/>
              <a:lstStyle/>
              <a:p>
                <a:r>
                  <a:rPr lang="en" sz="800" dirty="0">
                    <a:latin typeface="Calibri" pitchFamily="34" charset="0"/>
                  </a:rPr>
                  <a:t>Date </a:t>
                </a:r>
                <a:r>
                  <a:rPr lang="en" sz="900" dirty="0">
                    <a:latin typeface="Calibri" pitchFamily="34" charset="0"/>
                  </a:rPr>
                  <a:t>__02.03.2021 р .___</a:t>
                </a:r>
                <a:endParaRPr lang="ru-RU" dirty="0"/>
              </a:p>
            </p:txBody>
          </p:sp>
          <p:sp>
            <p:nvSpPr>
              <p:cNvPr id="46092" name="Rectangle 8"/>
              <p:cNvSpPr>
                <a:spLocks noChangeArrowheads="1"/>
              </p:cNvSpPr>
              <p:nvPr/>
            </p:nvSpPr>
            <p:spPr bwMode="auto">
              <a:xfrm>
                <a:off x="1830" y="3210"/>
                <a:ext cx="600" cy="825"/>
              </a:xfrm>
              <a:prstGeom prst="rect">
                <a:avLst/>
              </a:prstGeom>
              <a:solidFill>
                <a:srgbClr val="FFFFFF"/>
              </a:solidFill>
              <a:ln w="9525">
                <a:solidFill>
                  <a:srgbClr val="000000"/>
                </a:solidFill>
                <a:miter lim="800000"/>
                <a:headEnd/>
                <a:tailEnd/>
              </a:ln>
            </p:spPr>
            <p:txBody>
              <a:bodyPr lIns="18000" tIns="10800" rIns="18000" bIns="10800"/>
              <a:lstStyle/>
              <a:p>
                <a:r>
                  <a:rPr lang="en" sz="800">
                    <a:latin typeface="Calibri" pitchFamily="34" charset="0"/>
                  </a:rPr>
                  <a:t>P and dpis </a:t>
                </a:r>
                <a:r>
                  <a:rPr lang="en" sz="900">
                    <a:latin typeface="Calibri" pitchFamily="34" charset="0"/>
                  </a:rPr>
                  <a:t>_____</a:t>
                </a:r>
                <a:endParaRPr lang="ru-RU"/>
              </a:p>
            </p:txBody>
          </p:sp>
          <p:sp>
            <p:nvSpPr>
              <p:cNvPr id="27657" name="Rectangle 9"/>
              <p:cNvSpPr>
                <a:spLocks noChangeArrowheads="1"/>
              </p:cNvSpPr>
              <p:nvPr/>
            </p:nvSpPr>
            <p:spPr bwMode="auto">
              <a:xfrm>
                <a:off x="5462" y="1649"/>
                <a:ext cx="365"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en" sz="900" dirty="0">
                    <a:latin typeface="Calibri" pitchFamily="34" charset="0"/>
                    <a:cs typeface="Arial" pitchFamily="34" charset="0"/>
                  </a:rPr>
                  <a:t>Store in a cool, dark place</a:t>
                </a:r>
                <a:endParaRPr lang="ru-RU" dirty="0">
                  <a:latin typeface="Arial" pitchFamily="34" charset="0"/>
                  <a:cs typeface="Arial" pitchFamily="34" charset="0"/>
                </a:endParaRPr>
              </a:p>
            </p:txBody>
          </p:sp>
          <p:sp>
            <p:nvSpPr>
              <p:cNvPr id="27658" name="Rectangle 10"/>
              <p:cNvSpPr>
                <a:spLocks noChangeArrowheads="1"/>
              </p:cNvSpPr>
              <p:nvPr/>
            </p:nvSpPr>
            <p:spPr bwMode="auto">
              <a:xfrm>
                <a:off x="2470" y="2032"/>
                <a:ext cx="2627" cy="398"/>
              </a:xfrm>
              <a:prstGeom prst="rect">
                <a:avLst/>
              </a:prstGeom>
              <a:solidFill>
                <a:srgbClr val="C45911"/>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a:spcAft>
                    <a:spcPts val="1000"/>
                  </a:spcAft>
                  <a:defRPr/>
                </a:pPr>
                <a:r>
                  <a:rPr lang="en" sz="900" b="1">
                    <a:latin typeface="Calibri" pitchFamily="34" charset="0"/>
                    <a:cs typeface="Arial" pitchFamily="34" charset="0"/>
                  </a:rPr>
                  <a:t>EXTERNAL</a:t>
                </a:r>
                <a:endParaRPr lang="ru-RU">
                  <a:latin typeface="Arial" pitchFamily="34" charset="0"/>
                  <a:cs typeface="Arial" pitchFamily="34" charset="0"/>
                </a:endParaRPr>
              </a:p>
            </p:txBody>
          </p:sp>
          <p:sp>
            <p:nvSpPr>
              <p:cNvPr id="46095" name="Rectangle 11"/>
              <p:cNvSpPr>
                <a:spLocks noChangeArrowheads="1"/>
              </p:cNvSpPr>
              <p:nvPr/>
            </p:nvSpPr>
            <p:spPr bwMode="auto">
              <a:xfrm>
                <a:off x="2438" y="2460"/>
                <a:ext cx="2767" cy="435"/>
              </a:xfrm>
              <a:prstGeom prst="rect">
                <a:avLst/>
              </a:prstGeom>
              <a:solidFill>
                <a:srgbClr val="FFFFFF"/>
              </a:solidFill>
              <a:ln w="9525" algn="ctr">
                <a:solidFill>
                  <a:srgbClr val="000000"/>
                </a:solidFill>
                <a:miter lim="800000"/>
                <a:headEnd/>
                <a:tailEnd/>
              </a:ln>
            </p:spPr>
            <p:txBody>
              <a:bodyPr lIns="18000" tIns="10800" rIns="18000" bIns="10800"/>
              <a:lstStyle/>
              <a:p>
                <a:pPr algn="ctr">
                  <a:lnSpc>
                    <a:spcPct val="24000"/>
                  </a:lnSpc>
                </a:pPr>
                <a:endParaRPr lang="ru-RU" sz="800" b="1">
                  <a:latin typeface="Times New Roman" pitchFamily="18" charset="0"/>
                </a:endParaRPr>
              </a:p>
              <a:p>
                <a:pPr algn="ctr">
                  <a:lnSpc>
                    <a:spcPct val="72000"/>
                  </a:lnSpc>
                </a:pPr>
                <a:r>
                  <a:rPr lang="en" sz="900" b="1">
                    <a:latin typeface="Calibri" pitchFamily="34" charset="0"/>
                  </a:rPr>
                  <a:t>Homeopathic l and karsky _ _ means</a:t>
                </a:r>
                <a:endParaRPr lang="ru-RU"/>
              </a:p>
            </p:txBody>
          </p:sp>
          <p:sp>
            <p:nvSpPr>
              <p:cNvPr id="27660" name="Rectangle 12"/>
              <p:cNvSpPr>
                <a:spLocks noChangeArrowheads="1"/>
              </p:cNvSpPr>
              <p:nvPr/>
            </p:nvSpPr>
            <p:spPr bwMode="auto">
              <a:xfrm>
                <a:off x="5205" y="1649"/>
                <a:ext cx="247" cy="2386"/>
              </a:xfrm>
              <a:prstGeom prst="rect">
                <a:avLst/>
              </a:prstGeom>
              <a:solidFill>
                <a:srgbClr val="FFFFFF"/>
              </a:solidFill>
              <a:ln w="9525">
                <a:solidFill>
                  <a:srgbClr val="000000"/>
                </a:solidFill>
                <a:miter lim="800000"/>
                <a:headEnd/>
                <a:tailEnd/>
              </a:ln>
            </p:spPr>
            <p:txBody>
              <a:bodyPr vert="vert" lIns="18000" tIns="10800" rIns="18000" bIns="10800"/>
              <a:lstStyle/>
              <a:p>
                <a:pPr algn="ctr">
                  <a:lnSpc>
                    <a:spcPct val="64000"/>
                  </a:lnSpc>
                  <a:defRPr/>
                </a:pPr>
                <a:r>
                  <a:rPr lang="en" sz="900" dirty="0">
                    <a:latin typeface="Calibri" pitchFamily="34" charset="0"/>
                    <a:cs typeface="Arial" pitchFamily="34" charset="0"/>
                  </a:rPr>
                  <a:t>Keep </a:t>
                </a:r>
                <a:r>
                  <a:rPr lang="en" sz="900" dirty="0" err="1">
                    <a:latin typeface="Calibri" pitchFamily="34" charset="0"/>
                    <a:cs typeface="Arial" pitchFamily="34" charset="0"/>
                  </a:rPr>
                  <a:t>away </a:t>
                </a:r>
                <a:r>
                  <a:rPr lang="en" sz="900" dirty="0">
                    <a:latin typeface="Calibri" pitchFamily="34" charset="0"/>
                    <a:cs typeface="Arial" pitchFamily="34" charset="0"/>
                  </a:rPr>
                  <a:t>from children</a:t>
                </a:r>
                <a:endParaRPr lang="ru-RU" dirty="0">
                  <a:latin typeface="Arial" pitchFamily="34" charset="0"/>
                  <a:cs typeface="Arial" pitchFamily="34" charset="0"/>
                </a:endParaRPr>
              </a:p>
            </p:txBody>
          </p:sp>
        </p:grpSp>
      </p:grpSp>
      <p:sp>
        <p:nvSpPr>
          <p:cNvPr id="19" name="Заголовок 1"/>
          <p:cNvSpPr txBox="1">
            <a:spLocks/>
          </p:cNvSpPr>
          <p:nvPr/>
        </p:nvSpPr>
        <p:spPr>
          <a:xfrm>
            <a:off x="1044018" y="179109"/>
            <a:ext cx="10103963" cy="791852"/>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 sz="2800" b="1" dirty="0">
                <a:solidFill>
                  <a:schemeClr val="tx1"/>
                </a:solidFill>
              </a:rPr>
              <a:t>9. Example 1 </a:t>
            </a:r>
            <a:r>
              <a:rPr lang="en" sz="2800" dirty="0" err="1">
                <a:solidFill>
                  <a:schemeClr val="tx1"/>
                </a:solidFill>
              </a:rPr>
              <a:t>Rp </a:t>
            </a:r>
            <a:r>
              <a:rPr lang="en" sz="2800" dirty="0">
                <a:solidFill>
                  <a:schemeClr val="tx1"/>
                </a:solidFill>
              </a:rPr>
              <a:t>.: Oleum</a:t>
            </a:r>
            <a:r>
              <a:rPr lang="en" sz="2800" b="1" dirty="0">
                <a:solidFill>
                  <a:schemeClr val="tx1"/>
                </a:solidFill>
              </a:rPr>
              <a:t> </a:t>
            </a:r>
            <a:r>
              <a:rPr lang="en" sz="2800" dirty="0" err="1">
                <a:solidFill>
                  <a:schemeClr val="tx1"/>
                </a:solidFill>
              </a:rPr>
              <a:t>Ledum</a:t>
            </a:r>
            <a:r>
              <a:rPr lang="en" sz="2800" dirty="0">
                <a:solidFill>
                  <a:schemeClr val="tx1"/>
                </a:solidFill>
              </a:rPr>
              <a:t> 10% - 5.0</a:t>
            </a:r>
            <a:r>
              <a:rPr lang="ru-RU" sz="2800" dirty="0">
                <a:solidFill>
                  <a:schemeClr val="tx1"/>
                </a:solidFill>
              </a:rPr>
              <a:t/>
            </a:r>
            <a:br>
              <a:rPr lang="ru-RU" sz="2800" dirty="0">
                <a:solidFill>
                  <a:schemeClr val="tx1"/>
                </a:solidFill>
              </a:rPr>
            </a:br>
            <a:r>
              <a:rPr lang="en" sz="2800" dirty="0">
                <a:solidFill>
                  <a:schemeClr val="tx1"/>
                </a:solidFill>
              </a:rPr>
              <a:t>   D. _ S. To lubricate the affected skin surfaces</a:t>
            </a:r>
            <a:endParaRPr lang="uk-UA" sz="2800" dirty="0"/>
          </a:p>
        </p:txBody>
      </p:sp>
    </p:spTree>
    <p:extLst>
      <p:ext uri="{BB962C8B-B14F-4D97-AF65-F5344CB8AC3E}">
        <p14:creationId xmlns:p14="http://schemas.microsoft.com/office/powerpoint/2010/main" val="3432395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14780"/>
            <a:ext cx="10058400" cy="709838"/>
          </a:xfrm>
        </p:spPr>
        <p:style>
          <a:lnRef idx="1">
            <a:schemeClr val="accent2"/>
          </a:lnRef>
          <a:fillRef idx="3">
            <a:schemeClr val="accent2"/>
          </a:fillRef>
          <a:effectRef idx="2">
            <a:schemeClr val="accent2"/>
          </a:effectRef>
          <a:fontRef idx="minor">
            <a:schemeClr val="lt1"/>
          </a:fontRef>
        </p:style>
        <p:txBody>
          <a:bodyPr>
            <a:normAutofit fontScale="90000"/>
          </a:bodyPr>
          <a:lstStyle/>
          <a:p>
            <a:pPr algn="ctr"/>
            <a:r>
              <a:rPr lang="en" spc="-5" dirty="0">
                <a:solidFill>
                  <a:schemeClr val="tx1"/>
                </a:solidFill>
              </a:rPr>
              <a:t>QUESTION</a:t>
            </a:r>
            <a:r>
              <a:rPr lang="en" spc="-25" dirty="0">
                <a:solidFill>
                  <a:schemeClr val="tx1"/>
                </a:solidFill>
              </a:rPr>
              <a:t> </a:t>
            </a:r>
            <a:r>
              <a:rPr lang="en" dirty="0">
                <a:solidFill>
                  <a:schemeClr val="tx1"/>
                </a:solidFill>
              </a:rPr>
              <a:t>FOR</a:t>
            </a:r>
            <a:r>
              <a:rPr lang="en" spc="-15" dirty="0">
                <a:solidFill>
                  <a:schemeClr val="tx1"/>
                </a:solidFill>
              </a:rPr>
              <a:t> </a:t>
            </a:r>
            <a:r>
              <a:rPr lang="en" spc="-5" dirty="0">
                <a:solidFill>
                  <a:schemeClr val="tx1"/>
                </a:solidFill>
              </a:rPr>
              <a:t>INDEPENDENT</a:t>
            </a:r>
            <a:r>
              <a:rPr lang="en" spc="-25" dirty="0">
                <a:solidFill>
                  <a:schemeClr val="tx1"/>
                </a:solidFill>
              </a:rPr>
              <a:t> </a:t>
            </a:r>
            <a:r>
              <a:rPr lang="en" spc="-5" dirty="0">
                <a:solidFill>
                  <a:schemeClr val="tx1"/>
                </a:solidFill>
              </a:rPr>
              <a:t>WORKS</a:t>
            </a:r>
            <a:endParaRPr lang="uk-UA" b="1" dirty="0">
              <a:solidFill>
                <a:schemeClr val="tx1"/>
              </a:solidFill>
            </a:endParaRPr>
          </a:p>
        </p:txBody>
      </p:sp>
      <p:sp>
        <p:nvSpPr>
          <p:cNvPr id="3" name="Объект 2"/>
          <p:cNvSpPr>
            <a:spLocks noGrp="1"/>
          </p:cNvSpPr>
          <p:nvPr>
            <p:ph idx="1"/>
          </p:nvPr>
        </p:nvSpPr>
        <p:spPr/>
        <p:txBody>
          <a:bodyPr/>
          <a:lstStyle/>
          <a:p>
            <a:pPr algn="just"/>
            <a:r>
              <a:rPr lang="en" dirty="0">
                <a:solidFill>
                  <a:schemeClr val="tx1"/>
                </a:solidFill>
              </a:rPr>
              <a:t>1. Characteristics </a:t>
            </a:r>
            <a:r>
              <a:rPr lang="en" dirty="0" err="1">
                <a:solidFill>
                  <a:schemeClr val="tx1"/>
                </a:solidFill>
              </a:rPr>
              <a:t>of dilutions</a:t>
            </a:r>
            <a:r>
              <a:rPr lang="en" dirty="0">
                <a:solidFill>
                  <a:schemeClr val="tx1"/>
                </a:solidFill>
              </a:rPr>
              <a:t> </a:t>
            </a:r>
            <a:r>
              <a:rPr lang="en" dirty="0" err="1">
                <a:solidFill>
                  <a:schemeClr val="tx1"/>
                </a:solidFill>
              </a:rPr>
              <a:t>homeopathic </a:t>
            </a:r>
            <a:r>
              <a:rPr lang="en" dirty="0">
                <a:solidFill>
                  <a:schemeClr val="tx1"/>
                </a:solidFill>
              </a:rPr>
              <a:t>as </a:t>
            </a:r>
            <a:r>
              <a:rPr lang="en" dirty="0" err="1">
                <a:solidFill>
                  <a:schemeClr val="tx1"/>
                </a:solidFill>
              </a:rPr>
              <a:t>medicinal</a:t>
            </a:r>
            <a:r>
              <a:rPr lang="en" dirty="0">
                <a:solidFill>
                  <a:schemeClr val="tx1"/>
                </a:solidFill>
              </a:rPr>
              <a:t> </a:t>
            </a:r>
            <a:r>
              <a:rPr lang="en" dirty="0" err="1">
                <a:solidFill>
                  <a:schemeClr val="tx1"/>
                </a:solidFill>
              </a:rPr>
              <a:t>forms </a:t>
            </a:r>
            <a:r>
              <a:rPr lang="en" dirty="0">
                <a:solidFill>
                  <a:schemeClr val="tx1"/>
                </a:solidFill>
              </a:rPr>
              <a:t>.</a:t>
            </a:r>
          </a:p>
          <a:p>
            <a:pPr algn="just"/>
            <a:r>
              <a:rPr lang="en" dirty="0">
                <a:solidFill>
                  <a:schemeClr val="tx1"/>
                </a:solidFill>
              </a:rPr>
              <a:t>2. </a:t>
            </a:r>
            <a:r>
              <a:rPr lang="en" dirty="0" err="1">
                <a:solidFill>
                  <a:schemeClr val="tx1"/>
                </a:solidFill>
              </a:rPr>
              <a:t>Manufacturing technology</a:t>
            </a:r>
            <a:r>
              <a:rPr lang="en" dirty="0">
                <a:solidFill>
                  <a:schemeClr val="tx1"/>
                </a:solidFill>
              </a:rPr>
              <a:t> </a:t>
            </a:r>
            <a:r>
              <a:rPr lang="en" dirty="0" err="1">
                <a:solidFill>
                  <a:schemeClr val="tx1"/>
                </a:solidFill>
              </a:rPr>
              <a:t>dilutions</a:t>
            </a:r>
            <a:r>
              <a:rPr lang="en" dirty="0">
                <a:solidFill>
                  <a:schemeClr val="tx1"/>
                </a:solidFill>
              </a:rPr>
              <a:t> </a:t>
            </a:r>
            <a:r>
              <a:rPr lang="en" dirty="0" err="1">
                <a:solidFill>
                  <a:schemeClr val="tx1"/>
                </a:solidFill>
              </a:rPr>
              <a:t>homeopathic </a:t>
            </a:r>
            <a:r>
              <a:rPr lang="en" dirty="0">
                <a:solidFill>
                  <a:schemeClr val="tx1"/>
                </a:solidFill>
              </a:rPr>
              <a:t>with </a:t>
            </a:r>
            <a:r>
              <a:rPr lang="en" dirty="0" err="1">
                <a:solidFill>
                  <a:schemeClr val="tx1"/>
                </a:solidFill>
              </a:rPr>
              <a:t>basic</a:t>
            </a:r>
            <a:r>
              <a:rPr lang="en" dirty="0">
                <a:solidFill>
                  <a:schemeClr val="tx1"/>
                </a:solidFill>
              </a:rPr>
              <a:t> </a:t>
            </a:r>
            <a:r>
              <a:rPr lang="en" dirty="0" err="1">
                <a:solidFill>
                  <a:schemeClr val="tx1"/>
                </a:solidFill>
              </a:rPr>
              <a:t>drugs </a:t>
            </a:r>
            <a:r>
              <a:rPr lang="en" dirty="0">
                <a:solidFill>
                  <a:schemeClr val="tx1"/>
                </a:solidFill>
              </a:rPr>
              <a:t>.</a:t>
            </a:r>
          </a:p>
          <a:p>
            <a:pPr algn="just"/>
            <a:r>
              <a:rPr lang="en" dirty="0">
                <a:solidFill>
                  <a:schemeClr val="tx1"/>
                </a:solidFill>
              </a:rPr>
              <a:t>3. </a:t>
            </a:r>
            <a:r>
              <a:rPr lang="en" dirty="0" err="1">
                <a:solidFill>
                  <a:schemeClr val="tx1"/>
                </a:solidFill>
              </a:rPr>
              <a:t>Manufacturing technology</a:t>
            </a:r>
            <a:r>
              <a:rPr lang="en" dirty="0">
                <a:solidFill>
                  <a:schemeClr val="tx1"/>
                </a:solidFill>
              </a:rPr>
              <a:t> </a:t>
            </a:r>
            <a:r>
              <a:rPr lang="en" dirty="0" err="1">
                <a:solidFill>
                  <a:schemeClr val="tx1"/>
                </a:solidFill>
              </a:rPr>
              <a:t>dilutions</a:t>
            </a:r>
            <a:r>
              <a:rPr lang="en" dirty="0">
                <a:solidFill>
                  <a:schemeClr val="tx1"/>
                </a:solidFill>
              </a:rPr>
              <a:t> </a:t>
            </a:r>
            <a:r>
              <a:rPr lang="en" dirty="0" err="1">
                <a:solidFill>
                  <a:schemeClr val="tx1"/>
                </a:solidFill>
              </a:rPr>
              <a:t>homeopathic </a:t>
            </a:r>
            <a:r>
              <a:rPr lang="en" dirty="0">
                <a:solidFill>
                  <a:schemeClr val="tx1"/>
                </a:solidFill>
              </a:rPr>
              <a:t>from </a:t>
            </a:r>
            <a:r>
              <a:rPr lang="en" dirty="0" err="1">
                <a:solidFill>
                  <a:schemeClr val="tx1"/>
                </a:solidFill>
              </a:rPr>
              <a:t>raw materials</a:t>
            </a:r>
            <a:r>
              <a:rPr lang="en" dirty="0">
                <a:solidFill>
                  <a:schemeClr val="tx1"/>
                </a:solidFill>
              </a:rPr>
              <a:t> </a:t>
            </a:r>
            <a:r>
              <a:rPr lang="en" dirty="0" err="1">
                <a:solidFill>
                  <a:schemeClr val="tx1"/>
                </a:solidFill>
              </a:rPr>
              <a:t>mineral</a:t>
            </a:r>
            <a:r>
              <a:rPr lang="en" dirty="0">
                <a:solidFill>
                  <a:schemeClr val="tx1"/>
                </a:solidFill>
              </a:rPr>
              <a:t> </a:t>
            </a:r>
            <a:r>
              <a:rPr lang="en" dirty="0" err="1">
                <a:solidFill>
                  <a:schemeClr val="tx1"/>
                </a:solidFill>
              </a:rPr>
              <a:t>origin </a:t>
            </a:r>
            <a:r>
              <a:rPr lang="en" dirty="0">
                <a:solidFill>
                  <a:schemeClr val="tx1"/>
                </a:solidFill>
              </a:rPr>
              <a:t>.</a:t>
            </a:r>
          </a:p>
          <a:p>
            <a:pPr algn="just"/>
            <a:r>
              <a:rPr lang="en" dirty="0">
                <a:solidFill>
                  <a:schemeClr val="tx1"/>
                </a:solidFill>
              </a:rPr>
              <a:t>4. </a:t>
            </a:r>
            <a:r>
              <a:rPr lang="en" dirty="0" err="1">
                <a:solidFill>
                  <a:schemeClr val="tx1"/>
                </a:solidFill>
              </a:rPr>
              <a:t>Solvents </a:t>
            </a:r>
            <a:r>
              <a:rPr lang="en" dirty="0">
                <a:solidFill>
                  <a:schemeClr val="tx1"/>
                </a:solidFill>
              </a:rPr>
              <a:t>for </a:t>
            </a:r>
            <a:r>
              <a:rPr lang="en" dirty="0" err="1">
                <a:solidFill>
                  <a:schemeClr val="tx1"/>
                </a:solidFill>
              </a:rPr>
              <a:t>manufacturing</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dilutions </a:t>
            </a:r>
            <a:r>
              <a:rPr lang="en" dirty="0">
                <a:solidFill>
                  <a:schemeClr val="tx1"/>
                </a:solidFill>
              </a:rPr>
              <a:t>.</a:t>
            </a:r>
          </a:p>
          <a:p>
            <a:pPr algn="just"/>
            <a:r>
              <a:rPr lang="en" dirty="0">
                <a:solidFill>
                  <a:schemeClr val="tx1"/>
                </a:solidFill>
              </a:rPr>
              <a:t>5. </a:t>
            </a:r>
            <a:r>
              <a:rPr lang="en" dirty="0" err="1">
                <a:solidFill>
                  <a:schemeClr val="tx1"/>
                </a:solidFill>
              </a:rPr>
              <a:t>Features</a:t>
            </a:r>
            <a:r>
              <a:rPr lang="en" dirty="0">
                <a:solidFill>
                  <a:schemeClr val="tx1"/>
                </a:solidFill>
              </a:rPr>
              <a:t> </a:t>
            </a:r>
            <a:r>
              <a:rPr lang="en" dirty="0" err="1">
                <a:solidFill>
                  <a:schemeClr val="tx1"/>
                </a:solidFill>
              </a:rPr>
              <a:t>potentiation</a:t>
            </a:r>
            <a:r>
              <a:rPr lang="en" dirty="0">
                <a:solidFill>
                  <a:schemeClr val="tx1"/>
                </a:solidFill>
              </a:rPr>
              <a:t> </a:t>
            </a:r>
            <a:r>
              <a:rPr lang="en" dirty="0" err="1">
                <a:solidFill>
                  <a:schemeClr val="tx1"/>
                </a:solidFill>
              </a:rPr>
              <a:t>dilutions</a:t>
            </a:r>
            <a:r>
              <a:rPr lang="en" dirty="0">
                <a:solidFill>
                  <a:schemeClr val="tx1"/>
                </a:solidFill>
              </a:rPr>
              <a:t> </a:t>
            </a:r>
            <a:r>
              <a:rPr lang="en" dirty="0" err="1">
                <a:solidFill>
                  <a:schemeClr val="tx1"/>
                </a:solidFill>
              </a:rPr>
              <a:t>homeopathic </a:t>
            </a:r>
            <a:r>
              <a:rPr lang="en" dirty="0">
                <a:solidFill>
                  <a:schemeClr val="tx1"/>
                </a:solidFill>
              </a:rPr>
              <a:t>.</a:t>
            </a:r>
          </a:p>
          <a:p>
            <a:pPr algn="just"/>
            <a:r>
              <a:rPr lang="en" dirty="0">
                <a:solidFill>
                  <a:schemeClr val="tx1"/>
                </a:solidFill>
              </a:rPr>
              <a:t>6. Quality </a:t>
            </a:r>
            <a:r>
              <a:rPr lang="en" dirty="0" err="1">
                <a:solidFill>
                  <a:schemeClr val="tx1"/>
                </a:solidFill>
              </a:rPr>
              <a:t>control</a:t>
            </a:r>
            <a:r>
              <a:rPr lang="en" dirty="0">
                <a:solidFill>
                  <a:schemeClr val="tx1"/>
                </a:solidFill>
              </a:rPr>
              <a:t> </a:t>
            </a:r>
            <a:r>
              <a:rPr lang="en" dirty="0" err="1">
                <a:solidFill>
                  <a:schemeClr val="tx1"/>
                </a:solidFill>
              </a:rPr>
              <a:t>dilutions</a:t>
            </a:r>
            <a:r>
              <a:rPr lang="en" dirty="0">
                <a:solidFill>
                  <a:schemeClr val="tx1"/>
                </a:solidFill>
              </a:rPr>
              <a:t> </a:t>
            </a:r>
            <a:r>
              <a:rPr lang="en" dirty="0" err="1">
                <a:solidFill>
                  <a:schemeClr val="tx1"/>
                </a:solidFill>
              </a:rPr>
              <a:t>homeopathic </a:t>
            </a:r>
            <a:r>
              <a:rPr lang="en" dirty="0">
                <a:solidFill>
                  <a:schemeClr val="tx1"/>
                </a:solidFill>
              </a:rPr>
              <a:t>.</a:t>
            </a:r>
          </a:p>
          <a:p>
            <a:pPr algn="just"/>
            <a:r>
              <a:rPr lang="en" dirty="0">
                <a:solidFill>
                  <a:schemeClr val="tx1"/>
                </a:solidFill>
              </a:rPr>
              <a:t>7. </a:t>
            </a:r>
            <a:r>
              <a:rPr lang="en" dirty="0" err="1">
                <a:solidFill>
                  <a:schemeClr val="tx1"/>
                </a:solidFill>
              </a:rPr>
              <a:t>Registration </a:t>
            </a:r>
            <a:r>
              <a:rPr lang="en" dirty="0">
                <a:solidFill>
                  <a:schemeClr val="tx1"/>
                </a:solidFill>
              </a:rPr>
              <a:t>for </a:t>
            </a:r>
            <a:r>
              <a:rPr lang="en" dirty="0" err="1">
                <a:solidFill>
                  <a:schemeClr val="tx1"/>
                </a:solidFill>
              </a:rPr>
              <a:t>vacation</a:t>
            </a:r>
            <a:r>
              <a:rPr lang="en" dirty="0">
                <a:solidFill>
                  <a:schemeClr val="tx1"/>
                </a:solidFill>
              </a:rPr>
              <a:t> </a:t>
            </a:r>
            <a:r>
              <a:rPr lang="en" dirty="0" err="1">
                <a:solidFill>
                  <a:schemeClr val="tx1"/>
                </a:solidFill>
              </a:rPr>
              <a:t>dilutions</a:t>
            </a:r>
            <a:r>
              <a:rPr lang="en" dirty="0">
                <a:solidFill>
                  <a:schemeClr val="tx1"/>
                </a:solidFill>
              </a:rPr>
              <a:t> </a:t>
            </a:r>
            <a:r>
              <a:rPr lang="en" dirty="0" err="1">
                <a:solidFill>
                  <a:schemeClr val="tx1"/>
                </a:solidFill>
              </a:rPr>
              <a:t>homeopathic </a:t>
            </a:r>
            <a:r>
              <a:rPr lang="en" dirty="0">
                <a:solidFill>
                  <a:schemeClr val="tx1"/>
                </a:solidFill>
              </a:rPr>
              <a:t>.</a:t>
            </a:r>
          </a:p>
          <a:p>
            <a:pPr algn="just"/>
            <a:r>
              <a:rPr lang="en" dirty="0">
                <a:solidFill>
                  <a:schemeClr val="tx1"/>
                </a:solidFill>
              </a:rPr>
              <a:t>8. </a:t>
            </a:r>
            <a:r>
              <a:rPr lang="en" dirty="0" err="1">
                <a:solidFill>
                  <a:schemeClr val="tx1"/>
                </a:solidFill>
              </a:rPr>
              <a:t>Auxiliary</a:t>
            </a:r>
            <a:r>
              <a:rPr lang="en" dirty="0">
                <a:solidFill>
                  <a:schemeClr val="tx1"/>
                </a:solidFill>
              </a:rPr>
              <a:t> </a:t>
            </a:r>
            <a:r>
              <a:rPr lang="en" dirty="0" err="1">
                <a:solidFill>
                  <a:schemeClr val="tx1"/>
                </a:solidFill>
              </a:rPr>
              <a:t>substances that </a:t>
            </a:r>
            <a:r>
              <a:rPr lang="en" dirty="0">
                <a:solidFill>
                  <a:schemeClr val="tx1"/>
                </a:solidFill>
              </a:rPr>
              <a:t>_ </a:t>
            </a:r>
            <a:r>
              <a:rPr lang="en" dirty="0" err="1">
                <a:solidFill>
                  <a:schemeClr val="tx1"/>
                </a:solidFill>
              </a:rPr>
              <a:t>used </a:t>
            </a:r>
            <a:r>
              <a:rPr lang="en" dirty="0">
                <a:solidFill>
                  <a:schemeClr val="tx1"/>
                </a:solidFill>
              </a:rPr>
              <a:t>for </a:t>
            </a:r>
            <a:r>
              <a:rPr lang="en" dirty="0" err="1">
                <a:solidFill>
                  <a:schemeClr val="tx1"/>
                </a:solidFill>
              </a:rPr>
              <a:t>cooking</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drugs </a:t>
            </a:r>
            <a:r>
              <a:rPr lang="en" dirty="0">
                <a:solidFill>
                  <a:schemeClr val="tx1"/>
                </a:solidFill>
              </a:rPr>
              <a:t>.</a:t>
            </a:r>
          </a:p>
          <a:p>
            <a:pPr algn="just"/>
            <a:endParaRPr lang="uk-UA" dirty="0">
              <a:solidFill>
                <a:schemeClr val="tx1"/>
              </a:solidFill>
            </a:endParaRPr>
          </a:p>
        </p:txBody>
      </p:sp>
    </p:spTree>
    <p:extLst>
      <p:ext uri="{BB962C8B-B14F-4D97-AF65-F5344CB8AC3E}">
        <p14:creationId xmlns:p14="http://schemas.microsoft.com/office/powerpoint/2010/main" val="18883894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68999" y="544835"/>
            <a:ext cx="10058400" cy="4023360"/>
          </a:xfrm>
        </p:spPr>
        <p:txBody>
          <a:bodyPr>
            <a:normAutofit/>
          </a:bodyPr>
          <a:lstStyle/>
          <a:p>
            <a:pPr algn="ctr"/>
            <a:r>
              <a:rPr lang="en" sz="8000" b="1" i="1" dirty="0">
                <a:solidFill>
                  <a:schemeClr val="accent2">
                    <a:lumMod val="50000"/>
                  </a:schemeClr>
                </a:solidFill>
              </a:rPr>
              <a:t>Thank you!</a:t>
            </a:r>
            <a:endParaRPr lang="uk-UA" sz="8000" b="1" i="1" dirty="0">
              <a:solidFill>
                <a:schemeClr val="accent2">
                  <a:lumMod val="50000"/>
                </a:schemeClr>
              </a:solidFill>
            </a:endParaRPr>
          </a:p>
        </p:txBody>
      </p:sp>
      <p:pic>
        <p:nvPicPr>
          <p:cNvPr id="1026" name="Picture 2" descr="Як працює гомеопатія і чому вам не допоможе таке лікування :: Міський  лікувально-діагностичний центр м.Вінниця (МЛДЦ Вінниц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5949" y="2556515"/>
            <a:ext cx="5524500" cy="303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0735907"/>
      </p:ext>
    </p:extLst>
  </p:cSld>
  <p:clrMapOvr>
    <a:masterClrMapping/>
  </p:clrMapOvr>
</p:sld>
</file>

<file path=ppt/theme/theme1.xml><?xml version="1.0" encoding="utf-8"?>
<a:theme xmlns:a="http://schemas.openxmlformats.org/drawingml/2006/main" name="Ретро">
  <a:themeElements>
    <a:clrScheme name="Зеленый и желтый">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1806</TotalTime>
  <Words>2482</Words>
  <Application>Microsoft Office PowerPoint</Application>
  <PresentationFormat>Широкоэкранный</PresentationFormat>
  <Paragraphs>290</Paragraphs>
  <Slides>32</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32</vt:i4>
      </vt:variant>
    </vt:vector>
  </HeadingPairs>
  <TitlesOfParts>
    <vt:vector size="39" baseType="lpstr">
      <vt:lpstr>Arial</vt:lpstr>
      <vt:lpstr>Calibri</vt:lpstr>
      <vt:lpstr>Calibri Light</vt:lpstr>
      <vt:lpstr>Constantia</vt:lpstr>
      <vt:lpstr>Times New Roman</vt:lpstr>
      <vt:lpstr>Wingdings 2</vt:lpstr>
      <vt:lpstr>Ретро</vt:lpstr>
      <vt:lpstr>Презентация PowerPoint</vt:lpstr>
      <vt:lpstr>Plan</vt:lpstr>
      <vt:lpstr>1. GP preparations</vt:lpstr>
      <vt:lpstr>OVERVIEW OF MAIN HOMEOPATHIC DRUGS IV</vt:lpstr>
      <vt:lpstr>OVERVIEW OF MAIN HOMEOPATHIC DRUGS IV</vt:lpstr>
      <vt:lpstr>OVERVIEW OF MAIN HOMEOPATHIC DRUGS IV</vt:lpstr>
      <vt:lpstr>OVERVIEW OF MAIN HOMEOPATHIC DRUGS IV</vt:lpstr>
      <vt:lpstr>Презентация PowerPoint</vt:lpstr>
      <vt:lpstr>Презентация PowerPoint</vt:lpstr>
      <vt:lpstr>2. Homeopathic breeding</vt:lpstr>
      <vt:lpstr>3. ALGORITHM OF TECHNOLOGIES OF LIQUID AQUATIC DILUTIONS ( POTENTIALS)</vt:lpstr>
      <vt:lpstr>4. ALGORITHM OF TECHNOLOGISTS OF LIQUID ALCOHOLIC DILUTIONS (POTENTIALS)</vt:lpstr>
      <vt:lpstr>Rp .: Dilutio Aloe X 3 - 10.0         D. S. 5-7 drops 30 minutes before eating</vt:lpstr>
      <vt:lpstr>Technology</vt:lpstr>
      <vt:lpstr>Презентация PowerPoint</vt:lpstr>
      <vt:lpstr>Facial side of the passport of written control (PPK)</vt:lpstr>
      <vt:lpstr>Registration for use </vt:lpstr>
      <vt:lpstr>Rp .: Dilutio Rubus C 3 - 10.0         D. _ S. _ 7 - 10 drops according to the </vt:lpstr>
      <vt:lpstr>Technology</vt:lpstr>
      <vt:lpstr>Facial side of the passport of written control (PPK)</vt:lpstr>
      <vt:lpstr>Registration for use </vt:lpstr>
      <vt:lpstr>Rp .: Dilutio Magnesium sulfuricum X 3 - 10.0         D. _ S. _ 10 drops in the evening 30 minutes before eating</vt:lpstr>
      <vt:lpstr>Technology</vt:lpstr>
      <vt:lpstr>Facial side of the passport of written control (PPK)</vt:lpstr>
      <vt:lpstr>Registration for use </vt:lpstr>
      <vt:lpstr>8. ALGORITHM OF TECHNOLOGISTS OF HOMEOPATHIC OILS</vt:lpstr>
      <vt:lpstr>Rp .: Oleum Ledum 10% - 5.0  D. _ S. To lubricate the affected skin surfaces</vt:lpstr>
      <vt:lpstr>Technology</vt:lpstr>
      <vt:lpstr>Facial side of the passport of written control (PPK)</vt:lpstr>
      <vt:lpstr>Registration for use </vt:lpstr>
      <vt:lpstr>QUESTION FOR INDEPENDENT WORKS</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Олексій Володимирович Нікітін</cp:lastModifiedBy>
  <cp:revision>54</cp:revision>
  <dcterms:created xsi:type="dcterms:W3CDTF">2021-03-14T16:56:20Z</dcterms:created>
  <dcterms:modified xsi:type="dcterms:W3CDTF">2024-02-27T13:02:28Z</dcterms:modified>
</cp:coreProperties>
</file>