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1" r:id="rId4"/>
    <p:sldId id="277" r:id="rId5"/>
    <p:sldId id="258" r:id="rId6"/>
    <p:sldId id="279" r:id="rId7"/>
    <p:sldId id="280" r:id="rId8"/>
    <p:sldId id="281" r:id="rId9"/>
    <p:sldId id="273" r:id="rId10"/>
    <p:sldId id="259" r:id="rId11"/>
    <p:sldId id="262" r:id="rId12"/>
    <p:sldId id="263" r:id="rId13"/>
    <p:sldId id="264" r:id="rId14"/>
    <p:sldId id="265" r:id="rId15"/>
    <p:sldId id="266" r:id="rId16"/>
    <p:sldId id="260" r:id="rId17"/>
    <p:sldId id="267" r:id="rId18"/>
    <p:sldId id="268" r:id="rId19"/>
    <p:sldId id="278" r:id="rId20"/>
    <p:sldId id="269" r:id="rId21"/>
    <p:sldId id="270" r:id="rId22"/>
    <p:sldId id="276" r:id="rId23"/>
    <p:sldId id="275" r:id="rId24"/>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DF53DF"/>
    <a:srgbClr val="D161D1"/>
    <a:srgbClr val="D2972E"/>
    <a:srgbClr val="C587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7" y="4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3D0CC9-FD74-4EA1-87FF-8CCB4C0C9C9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3609E5B6-1C8F-4EB1-820B-2E6C91FFE411}">
      <dgm:prSet>
        <dgm:style>
          <a:lnRef idx="3">
            <a:schemeClr val="lt1"/>
          </a:lnRef>
          <a:fillRef idx="1">
            <a:schemeClr val="accent3"/>
          </a:fillRef>
          <a:effectRef idx="1">
            <a:schemeClr val="accent3"/>
          </a:effectRef>
          <a:fontRef idx="minor">
            <a:schemeClr val="lt1"/>
          </a:fontRef>
        </dgm:style>
      </dgm:prSet>
      <dgm:spPr>
        <a:solidFill>
          <a:srgbClr val="FFCC66"/>
        </a:solidFill>
      </dgm:spPr>
      <dgm:t>
        <a:bodyPr/>
        <a:lstStyle/>
        <a:p>
          <a:pPr rtl="0"/>
          <a:r>
            <a:rPr lang="en" dirty="0" err="1">
              <a:solidFill>
                <a:schemeClr val="tx1"/>
              </a:solidFill>
            </a:rPr>
            <a:t>Basis </a:t>
          </a:r>
          <a:r>
            <a:rPr lang="en" dirty="0">
              <a:solidFill>
                <a:schemeClr val="tx1"/>
              </a:solidFill>
            </a:rPr>
            <a:t>and homeopathic preparations:</a:t>
          </a:r>
          <a:endParaRPr lang="ru-RU" dirty="0">
            <a:solidFill>
              <a:schemeClr val="tx1"/>
            </a:solidFill>
          </a:endParaRPr>
        </a:p>
      </dgm:t>
    </dgm:pt>
    <dgm:pt modelId="{7F1C149C-9107-4483-9FFE-8239C4AD650C}" type="parTrans" cxnId="{EEBBC87E-AC15-4C9D-AC11-7CE39F280620}">
      <dgm:prSet/>
      <dgm:spPr/>
      <dgm:t>
        <a:bodyPr/>
        <a:lstStyle/>
        <a:p>
          <a:endParaRPr lang="ru-RU"/>
        </a:p>
      </dgm:t>
    </dgm:pt>
    <dgm:pt modelId="{389BE8F4-4B81-47F5-BEF4-0ABADB3E8E8B}" type="sibTrans" cxnId="{EEBBC87E-AC15-4C9D-AC11-7CE39F280620}">
      <dgm:prSet/>
      <dgm:spPr/>
      <dgm:t>
        <a:bodyPr/>
        <a:lstStyle/>
        <a:p>
          <a:endParaRPr lang="ru-RU"/>
        </a:p>
      </dgm:t>
    </dgm:pt>
    <dgm:pt modelId="{BFECCAE4-BD90-46E2-8D13-6BACF130F240}">
      <dgm:prSet/>
      <dgm:spPr/>
      <dgm:t>
        <a:bodyPr/>
        <a:lstStyle/>
        <a:p>
          <a:pPr algn="just" rtl="0"/>
          <a:r>
            <a:rPr lang="en" b="1" dirty="0"/>
            <a:t>Essences </a:t>
          </a:r>
          <a:r>
            <a:rPr lang="en" dirty="0"/>
            <a:t>(matrix tinctures) phytes (45%) - are obtained from fresh juice of plants collected at different times of the year, depending on the part of the plants used for this preparation or their parts, preserved with 90% alcohol. Prepared in small quantities and do not store for a long time. (discussed in workshop 1)</a:t>
          </a:r>
          <a:endParaRPr lang="ru-RU" dirty="0"/>
        </a:p>
      </dgm:t>
    </dgm:pt>
    <dgm:pt modelId="{9CD0C4D7-DE42-483B-A7C4-FA76B045712E}" type="parTrans" cxnId="{94776CA7-4F77-48E8-A739-20022DDA018E}">
      <dgm:prSet/>
      <dgm:spPr/>
      <dgm:t>
        <a:bodyPr/>
        <a:lstStyle/>
        <a:p>
          <a:endParaRPr lang="ru-RU"/>
        </a:p>
      </dgm:t>
    </dgm:pt>
    <dgm:pt modelId="{6BAA4AC4-D1C4-4A6D-812E-0703C2A78505}" type="sibTrans" cxnId="{94776CA7-4F77-48E8-A739-20022DDA018E}">
      <dgm:prSet/>
      <dgm:spPr/>
      <dgm:t>
        <a:bodyPr/>
        <a:lstStyle/>
        <a:p>
          <a:endParaRPr lang="ru-RU"/>
        </a:p>
      </dgm:t>
    </dgm:pt>
    <dgm:pt modelId="{71AD6D55-C698-4132-975A-FEF7781A63BF}">
      <dgm:prSet/>
      <dgm:spPr/>
      <dgm:t>
        <a:bodyPr/>
        <a:lstStyle/>
        <a:p>
          <a:pPr algn="just" rtl="0"/>
          <a:r>
            <a:rPr lang="en" b="1" dirty="0"/>
            <a:t>Tinctures or tinctures </a:t>
          </a:r>
          <a:r>
            <a:rPr lang="en" dirty="0"/>
            <a:t>(23%) - are prepared from dried and powdered plants or from fresh animal substances (bees, ants) based on extraction with 70% alcohol by maceration (infusion) or </a:t>
          </a:r>
          <a:r>
            <a:rPr lang="en" dirty="0" err="1"/>
            <a:t>percolation </a:t>
          </a:r>
          <a:r>
            <a:rPr lang="en" dirty="0"/>
            <a:t>(displacement).</a:t>
          </a:r>
          <a:endParaRPr lang="ru-RU" dirty="0"/>
        </a:p>
      </dgm:t>
    </dgm:pt>
    <dgm:pt modelId="{AE22B0E5-C113-4AFC-B953-2C12A92C833D}" type="parTrans" cxnId="{C7D6472E-D370-47E9-B583-0ED2DA393823}">
      <dgm:prSet/>
      <dgm:spPr/>
      <dgm:t>
        <a:bodyPr/>
        <a:lstStyle/>
        <a:p>
          <a:endParaRPr lang="ru-RU"/>
        </a:p>
      </dgm:t>
    </dgm:pt>
    <dgm:pt modelId="{B364626A-0813-4963-B138-1EB84AAC8C03}" type="sibTrans" cxnId="{C7D6472E-D370-47E9-B583-0ED2DA393823}">
      <dgm:prSet/>
      <dgm:spPr/>
      <dgm:t>
        <a:bodyPr/>
        <a:lstStyle/>
        <a:p>
          <a:endParaRPr lang="ru-RU"/>
        </a:p>
      </dgm:t>
    </dgm:pt>
    <dgm:pt modelId="{05AB14DE-BFA0-4458-8A4C-DCD196D58621}">
      <dgm:prSet/>
      <dgm:spPr/>
      <dgm:t>
        <a:bodyPr/>
        <a:lstStyle/>
        <a:p>
          <a:pPr algn="just" rtl="0"/>
          <a:r>
            <a:rPr lang="en" b="1" dirty="0"/>
            <a:t>Solutions </a:t>
          </a:r>
          <a:r>
            <a:rPr lang="en" dirty="0"/>
            <a:t>(10%) - from </a:t>
          </a:r>
          <a:r>
            <a:rPr lang="en" dirty="0" err="1"/>
            <a:t>soluble </a:t>
          </a:r>
          <a:r>
            <a:rPr lang="en" dirty="0"/>
            <a:t>salts </a:t>
          </a:r>
          <a:r>
            <a:rPr lang="en" dirty="0" err="1"/>
            <a:t>or </a:t>
          </a:r>
          <a:r>
            <a:rPr lang="en" dirty="0"/>
            <a:t>acids. </a:t>
          </a:r>
          <a:r>
            <a:rPr lang="en" dirty="0" err="1"/>
            <a:t>depending</a:t>
          </a:r>
          <a:r>
            <a:rPr lang="en" dirty="0"/>
            <a:t> </a:t>
          </a:r>
          <a:r>
            <a:rPr lang="en" dirty="0" err="1"/>
            <a:t>from</a:t>
          </a:r>
          <a:r>
            <a:rPr lang="en" dirty="0"/>
            <a:t> </a:t>
          </a:r>
          <a:r>
            <a:rPr lang="en" dirty="0" err="1"/>
            <a:t>solubility</a:t>
          </a:r>
          <a:r>
            <a:rPr lang="en" dirty="0"/>
            <a:t> </a:t>
          </a:r>
          <a:r>
            <a:rPr lang="en" dirty="0" err="1"/>
            <a:t>weekend</a:t>
          </a:r>
          <a:r>
            <a:rPr lang="en" dirty="0"/>
            <a:t> </a:t>
          </a:r>
          <a:r>
            <a:rPr lang="en" dirty="0" err="1"/>
            <a:t>substances</a:t>
          </a:r>
          <a:r>
            <a:rPr lang="en" dirty="0"/>
            <a:t> </a:t>
          </a:r>
          <a:r>
            <a:rPr lang="en" dirty="0" err="1"/>
            <a:t>uterine</a:t>
          </a:r>
          <a:r>
            <a:rPr lang="en" dirty="0"/>
            <a:t> </a:t>
          </a:r>
          <a:r>
            <a:rPr lang="en" dirty="0" err="1"/>
            <a:t>solutions</a:t>
          </a:r>
          <a:r>
            <a:rPr lang="en" dirty="0"/>
            <a:t> </a:t>
          </a:r>
          <a:r>
            <a:rPr lang="en" dirty="0" err="1"/>
            <a:t>there are</a:t>
          </a:r>
          <a:r>
            <a:rPr lang="en" dirty="0"/>
            <a:t> </a:t>
          </a:r>
          <a:r>
            <a:rPr lang="en" dirty="0" err="1"/>
            <a:t>water </a:t>
          </a:r>
          <a:r>
            <a:rPr lang="en" dirty="0"/>
            <a:t>and </a:t>
          </a:r>
          <a:r>
            <a:rPr lang="en" dirty="0" err="1"/>
            <a:t>alcohol </a:t>
          </a:r>
          <a:r>
            <a:rPr lang="en" dirty="0"/>
            <a:t>. For </a:t>
          </a:r>
          <a:r>
            <a:rPr lang="en" dirty="0" err="1"/>
            <a:t>cooking</a:t>
          </a:r>
          <a:r>
            <a:rPr lang="en" dirty="0"/>
            <a:t> </a:t>
          </a:r>
          <a:r>
            <a:rPr lang="en" dirty="0" err="1"/>
            <a:t>recent</a:t>
          </a:r>
          <a:r>
            <a:rPr lang="en" dirty="0"/>
            <a:t> </a:t>
          </a:r>
          <a:r>
            <a:rPr lang="en" dirty="0" err="1"/>
            <a:t>use 90%-60% -45 </a:t>
          </a:r>
          <a:r>
            <a:rPr lang="en" dirty="0"/>
            <a:t>% </a:t>
          </a:r>
          <a:r>
            <a:rPr lang="en" dirty="0" err="1"/>
            <a:t>alcohols </a:t>
          </a:r>
          <a:r>
            <a:rPr lang="en" dirty="0"/>
            <a:t>depending </a:t>
          </a:r>
          <a:r>
            <a:rPr lang="en" dirty="0" err="1"/>
            <a:t>from</a:t>
          </a:r>
          <a:r>
            <a:rPr lang="en" dirty="0"/>
            <a:t> </a:t>
          </a:r>
          <a:r>
            <a:rPr lang="en" dirty="0" err="1"/>
            <a:t>solubility</a:t>
          </a:r>
          <a:r>
            <a:rPr lang="en" dirty="0"/>
            <a:t> </a:t>
          </a:r>
          <a:r>
            <a:rPr lang="en" dirty="0" err="1"/>
            <a:t>day off</a:t>
          </a:r>
          <a:r>
            <a:rPr lang="en" dirty="0"/>
            <a:t> </a:t>
          </a:r>
          <a:r>
            <a:rPr lang="en" dirty="0" err="1"/>
            <a:t>substances </a:t>
          </a:r>
          <a:r>
            <a:rPr lang="en" dirty="0"/>
            <a:t>. </a:t>
          </a:r>
          <a:r>
            <a:rPr lang="en" dirty="0" err="1"/>
            <a:t>Used </a:t>
          </a:r>
          <a:r>
            <a:rPr lang="en" dirty="0"/>
            <a:t>for </a:t>
          </a:r>
          <a:r>
            <a:rPr lang="en" dirty="0" err="1"/>
            <a:t>lotions </a:t>
          </a:r>
          <a:r>
            <a:rPr lang="en" dirty="0"/>
            <a:t>, </a:t>
          </a:r>
          <a:r>
            <a:rPr lang="en" dirty="0" err="1"/>
            <a:t>compresses </a:t>
          </a:r>
          <a:r>
            <a:rPr lang="en" dirty="0"/>
            <a:t>and </a:t>
          </a:r>
          <a:r>
            <a:rPr lang="en" dirty="0" err="1"/>
            <a:t>rinses </a:t>
          </a:r>
          <a:r>
            <a:rPr lang="en" dirty="0"/>
            <a:t>. (see next </a:t>
          </a:r>
          <a:r>
            <a:rPr lang="en" dirty="0" err="1"/>
            <a:t>slides </a:t>
          </a:r>
          <a:r>
            <a:rPr lang="en" dirty="0"/>
            <a:t>)</a:t>
          </a:r>
          <a:endParaRPr lang="ru-RU" dirty="0"/>
        </a:p>
      </dgm:t>
    </dgm:pt>
    <dgm:pt modelId="{1A0E8825-78EE-44DD-B250-FBFFBA254B49}" type="parTrans" cxnId="{B7699AA8-968D-4197-9CD6-1E1198EBDBEF}">
      <dgm:prSet/>
      <dgm:spPr/>
      <dgm:t>
        <a:bodyPr/>
        <a:lstStyle/>
        <a:p>
          <a:endParaRPr lang="ru-RU"/>
        </a:p>
      </dgm:t>
    </dgm:pt>
    <dgm:pt modelId="{C32E7A46-CBDD-461A-9BF1-B6FECB7FD6AE}" type="sibTrans" cxnId="{B7699AA8-968D-4197-9CD6-1E1198EBDBEF}">
      <dgm:prSet/>
      <dgm:spPr/>
      <dgm:t>
        <a:bodyPr/>
        <a:lstStyle/>
        <a:p>
          <a:endParaRPr lang="ru-RU"/>
        </a:p>
      </dgm:t>
    </dgm:pt>
    <dgm:pt modelId="{0BDEC081-E7FA-4903-BF5B-DC93E2FC6C2B}">
      <dgm:prSet/>
      <dgm:spPr/>
      <dgm:t>
        <a:bodyPr/>
        <a:lstStyle/>
        <a:p>
          <a:pPr algn="just" rtl="0"/>
          <a:r>
            <a:rPr lang="en" b="1" i="0" dirty="0" err="1"/>
            <a:t>Triturations </a:t>
          </a:r>
          <a:r>
            <a:rPr lang="en" b="1" i="0" dirty="0"/>
            <a:t>or </a:t>
          </a:r>
          <a:r>
            <a:rPr lang="en" b="1" i="0" dirty="0" err="1"/>
            <a:t>powdered </a:t>
          </a:r>
          <a:r>
            <a:rPr lang="en" b="1" i="0" dirty="0"/>
            <a:t>triturations </a:t>
          </a:r>
          <a:r>
            <a:rPr lang="en" dirty="0"/>
            <a:t>(22%) - </a:t>
          </a:r>
          <a:r>
            <a:rPr lang="en" dirty="0" err="1"/>
            <a:t>prepared </a:t>
          </a:r>
          <a:r>
            <a:rPr lang="en" dirty="0"/>
            <a:t>from </a:t>
          </a:r>
          <a:r>
            <a:rPr lang="en" dirty="0" err="1"/>
            <a:t>insoluble</a:t>
          </a:r>
          <a:r>
            <a:rPr lang="en" dirty="0"/>
            <a:t> </a:t>
          </a:r>
          <a:r>
            <a:rPr lang="en" dirty="0" err="1"/>
            <a:t>minerals </a:t>
          </a:r>
          <a:r>
            <a:rPr lang="en" dirty="0"/>
            <a:t>and </a:t>
          </a:r>
          <a:r>
            <a:rPr lang="en" dirty="0" err="1"/>
            <a:t>hard</a:t>
          </a:r>
          <a:r>
            <a:rPr lang="en" dirty="0"/>
            <a:t> </a:t>
          </a:r>
          <a:r>
            <a:rPr lang="en" dirty="0" err="1"/>
            <a:t>parts</a:t>
          </a:r>
          <a:r>
            <a:rPr lang="en" dirty="0"/>
            <a:t> </a:t>
          </a:r>
          <a:r>
            <a:rPr lang="en" dirty="0" err="1"/>
            <a:t>plants </a:t>
          </a:r>
          <a:r>
            <a:rPr lang="en" dirty="0"/>
            <a:t>( </a:t>
          </a:r>
          <a:r>
            <a:rPr lang="en" dirty="0" err="1"/>
            <a:t>roots </a:t>
          </a:r>
          <a:r>
            <a:rPr lang="en" dirty="0"/>
            <a:t>, </a:t>
          </a:r>
          <a:r>
            <a:rPr lang="en" dirty="0" err="1"/>
            <a:t>seeds </a:t>
          </a:r>
          <a:r>
            <a:rPr lang="en" dirty="0"/>
            <a:t>). </a:t>
          </a:r>
          <a:r>
            <a:rPr lang="en" dirty="0" err="1"/>
            <a:t>Them</a:t>
          </a:r>
          <a:r>
            <a:rPr lang="en" dirty="0"/>
            <a:t> </a:t>
          </a:r>
          <a:r>
            <a:rPr lang="en" dirty="0" err="1"/>
            <a:t>mixed </a:t>
          </a:r>
          <a:r>
            <a:rPr lang="en" dirty="0"/>
            <a:t>with </a:t>
          </a:r>
          <a:r>
            <a:rPr lang="en" dirty="0" err="1"/>
            <a:t>milk</a:t>
          </a:r>
          <a:r>
            <a:rPr lang="en" dirty="0"/>
            <a:t> </a:t>
          </a:r>
          <a:r>
            <a:rPr lang="en" dirty="0" err="1"/>
            <a:t>sugar </a:t>
          </a:r>
          <a:r>
            <a:rPr lang="en" dirty="0"/>
            <a:t>and </a:t>
          </a:r>
          <a:r>
            <a:rPr lang="en" dirty="0" err="1"/>
            <a:t>carefully</a:t>
          </a:r>
          <a:r>
            <a:rPr lang="en" dirty="0"/>
            <a:t> </a:t>
          </a:r>
          <a:r>
            <a:rPr lang="en" dirty="0" err="1"/>
            <a:t>grind </a:t>
          </a:r>
          <a:r>
            <a:rPr lang="en" dirty="0"/>
            <a:t>, and not </a:t>
          </a:r>
          <a:r>
            <a:rPr lang="en" dirty="0" err="1"/>
            <a:t>force </a:t>
          </a:r>
          <a:r>
            <a:rPr lang="en" dirty="0"/>
            <a:t>in a </a:t>
          </a:r>
          <a:r>
            <a:rPr lang="en" dirty="0" err="1"/>
            <a:t>porcelain </a:t>
          </a:r>
          <a:r>
            <a:rPr lang="en" dirty="0"/>
            <a:t>( </a:t>
          </a:r>
          <a:r>
            <a:rPr lang="en" dirty="0" err="1"/>
            <a:t>non-metallic </a:t>
          </a:r>
          <a:r>
            <a:rPr lang="en" dirty="0"/>
            <a:t>) </a:t>
          </a:r>
          <a:r>
            <a:rPr lang="en" dirty="0" err="1"/>
            <a:t>mortar </a:t>
          </a:r>
          <a:r>
            <a:rPr lang="en" dirty="0"/>
            <a:t>no </a:t>
          </a:r>
          <a:r>
            <a:rPr lang="en" dirty="0" err="1"/>
            <a:t>less</a:t>
          </a:r>
          <a:r>
            <a:rPr lang="en" dirty="0"/>
            <a:t> </a:t>
          </a:r>
          <a:r>
            <a:rPr lang="en" dirty="0" err="1"/>
            <a:t>one</a:t>
          </a:r>
          <a:r>
            <a:rPr lang="en" dirty="0"/>
            <a:t> </a:t>
          </a:r>
          <a:r>
            <a:rPr lang="en" dirty="0" err="1"/>
            <a:t>hours </a:t>
          </a:r>
          <a:r>
            <a:rPr lang="en" dirty="0"/>
            <a:t>, when </a:t>
          </a:r>
          <a:r>
            <a:rPr lang="en" dirty="0" err="1"/>
            <a:t>a </a:t>
          </a:r>
          <a:r>
            <a:rPr lang="en" dirty="0"/>
            <a:t>homogeneous </a:t>
          </a:r>
          <a:r>
            <a:rPr lang="en" dirty="0" err="1"/>
            <a:t>mass is obtained </a:t>
          </a:r>
          <a:r>
            <a:rPr lang="en" dirty="0"/>
            <a:t>, is visible not </a:t>
          </a:r>
          <a:r>
            <a:rPr lang="en" dirty="0" err="1"/>
            <a:t>only</a:t>
          </a:r>
          <a:r>
            <a:rPr lang="en" dirty="0"/>
            <a:t> </a:t>
          </a:r>
          <a:r>
            <a:rPr lang="en" dirty="0" err="1"/>
            <a:t>outside </a:t>
          </a:r>
          <a:r>
            <a:rPr lang="en" dirty="0"/>
            <a:t>but also </a:t>
          </a:r>
          <a:r>
            <a:rPr lang="en" dirty="0" err="1"/>
            <a:t>under</a:t>
          </a:r>
          <a:r>
            <a:rPr lang="en" dirty="0"/>
            <a:t> </a:t>
          </a:r>
          <a:r>
            <a:rPr lang="en" dirty="0" err="1"/>
            <a:t>microscope </a:t>
          </a:r>
          <a:r>
            <a:rPr lang="en" dirty="0"/>
            <a:t>.</a:t>
          </a:r>
          <a:endParaRPr lang="ru-RU" dirty="0"/>
        </a:p>
      </dgm:t>
    </dgm:pt>
    <dgm:pt modelId="{3C0373CF-7A83-4478-ACF2-F412D70C4C90}" type="parTrans" cxnId="{B60FA303-B89C-4849-8C86-073C2DF64B14}">
      <dgm:prSet/>
      <dgm:spPr/>
      <dgm:t>
        <a:bodyPr/>
        <a:lstStyle/>
        <a:p>
          <a:endParaRPr lang="ru-RU"/>
        </a:p>
      </dgm:t>
    </dgm:pt>
    <dgm:pt modelId="{E61A21B6-4817-4A50-8A04-8E9CB3B193D3}" type="sibTrans" cxnId="{B60FA303-B89C-4849-8C86-073C2DF64B14}">
      <dgm:prSet/>
      <dgm:spPr/>
      <dgm:t>
        <a:bodyPr/>
        <a:lstStyle/>
        <a:p>
          <a:endParaRPr lang="ru-RU"/>
        </a:p>
      </dgm:t>
    </dgm:pt>
    <dgm:pt modelId="{E0A97AD8-DE7A-4632-95B0-45C752D35959}" type="pres">
      <dgm:prSet presAssocID="{773D0CC9-FD74-4EA1-87FF-8CCB4C0C9C91}" presName="linear" presStyleCnt="0">
        <dgm:presLayoutVars>
          <dgm:animLvl val="lvl"/>
          <dgm:resizeHandles val="exact"/>
        </dgm:presLayoutVars>
      </dgm:prSet>
      <dgm:spPr/>
      <dgm:t>
        <a:bodyPr/>
        <a:lstStyle/>
        <a:p>
          <a:endParaRPr lang="ru-RU"/>
        </a:p>
      </dgm:t>
    </dgm:pt>
    <dgm:pt modelId="{7D36A1A0-C151-4418-BFDF-EB9D1CEC8F85}" type="pres">
      <dgm:prSet presAssocID="{3609E5B6-1C8F-4EB1-820B-2E6C91FFE411}" presName="parentText" presStyleLbl="node1" presStyleIdx="0" presStyleCnt="1" custLinFactNeighborX="-662" custLinFactNeighborY="-9664">
        <dgm:presLayoutVars>
          <dgm:chMax val="0"/>
          <dgm:bulletEnabled val="1"/>
        </dgm:presLayoutVars>
      </dgm:prSet>
      <dgm:spPr/>
      <dgm:t>
        <a:bodyPr/>
        <a:lstStyle/>
        <a:p>
          <a:endParaRPr lang="ru-RU"/>
        </a:p>
      </dgm:t>
    </dgm:pt>
    <dgm:pt modelId="{02A6F114-BB42-45AA-A763-FE9BA389AEA5}" type="pres">
      <dgm:prSet presAssocID="{3609E5B6-1C8F-4EB1-820B-2E6C91FFE411}" presName="childText" presStyleLbl="revTx" presStyleIdx="0" presStyleCnt="1">
        <dgm:presLayoutVars>
          <dgm:bulletEnabled val="1"/>
        </dgm:presLayoutVars>
      </dgm:prSet>
      <dgm:spPr/>
      <dgm:t>
        <a:bodyPr/>
        <a:lstStyle/>
        <a:p>
          <a:endParaRPr lang="ru-RU"/>
        </a:p>
      </dgm:t>
    </dgm:pt>
  </dgm:ptLst>
  <dgm:cxnLst>
    <dgm:cxn modelId="{C7D6472E-D370-47E9-B583-0ED2DA393823}" srcId="{3609E5B6-1C8F-4EB1-820B-2E6C91FFE411}" destId="{71AD6D55-C698-4132-975A-FEF7781A63BF}" srcOrd="1" destOrd="0" parTransId="{AE22B0E5-C113-4AFC-B953-2C12A92C833D}" sibTransId="{B364626A-0813-4963-B138-1EB84AAC8C03}"/>
    <dgm:cxn modelId="{EEBBC87E-AC15-4C9D-AC11-7CE39F280620}" srcId="{773D0CC9-FD74-4EA1-87FF-8CCB4C0C9C91}" destId="{3609E5B6-1C8F-4EB1-820B-2E6C91FFE411}" srcOrd="0" destOrd="0" parTransId="{7F1C149C-9107-4483-9FFE-8239C4AD650C}" sibTransId="{389BE8F4-4B81-47F5-BEF4-0ABADB3E8E8B}"/>
    <dgm:cxn modelId="{EFBB8BF0-4975-41A8-B417-87C8486EC3E8}" type="presOf" srcId="{71AD6D55-C698-4132-975A-FEF7781A63BF}" destId="{02A6F114-BB42-45AA-A763-FE9BA389AEA5}" srcOrd="0" destOrd="1" presId="urn:microsoft.com/office/officeart/2005/8/layout/vList2"/>
    <dgm:cxn modelId="{9BCA8FCB-9E47-4705-9BDB-7A0FDB4E5531}" type="presOf" srcId="{3609E5B6-1C8F-4EB1-820B-2E6C91FFE411}" destId="{7D36A1A0-C151-4418-BFDF-EB9D1CEC8F85}" srcOrd="0" destOrd="0" presId="urn:microsoft.com/office/officeart/2005/8/layout/vList2"/>
    <dgm:cxn modelId="{B60FA303-B89C-4849-8C86-073C2DF64B14}" srcId="{3609E5B6-1C8F-4EB1-820B-2E6C91FFE411}" destId="{0BDEC081-E7FA-4903-BF5B-DC93E2FC6C2B}" srcOrd="3" destOrd="0" parTransId="{3C0373CF-7A83-4478-ACF2-F412D70C4C90}" sibTransId="{E61A21B6-4817-4A50-8A04-8E9CB3B193D3}"/>
    <dgm:cxn modelId="{CFD96950-7838-472F-9D2B-83183382B1F8}" type="presOf" srcId="{05AB14DE-BFA0-4458-8A4C-DCD196D58621}" destId="{02A6F114-BB42-45AA-A763-FE9BA389AEA5}" srcOrd="0" destOrd="2" presId="urn:microsoft.com/office/officeart/2005/8/layout/vList2"/>
    <dgm:cxn modelId="{9E118D7C-685A-4F7A-A2A4-39A7E951ADDE}" type="presOf" srcId="{BFECCAE4-BD90-46E2-8D13-6BACF130F240}" destId="{02A6F114-BB42-45AA-A763-FE9BA389AEA5}" srcOrd="0" destOrd="0" presId="urn:microsoft.com/office/officeart/2005/8/layout/vList2"/>
    <dgm:cxn modelId="{5D98330A-1309-4AAF-B4A2-DDE2B7AEC1C4}" type="presOf" srcId="{0BDEC081-E7FA-4903-BF5B-DC93E2FC6C2B}" destId="{02A6F114-BB42-45AA-A763-FE9BA389AEA5}" srcOrd="0" destOrd="3" presId="urn:microsoft.com/office/officeart/2005/8/layout/vList2"/>
    <dgm:cxn modelId="{94776CA7-4F77-48E8-A739-20022DDA018E}" srcId="{3609E5B6-1C8F-4EB1-820B-2E6C91FFE411}" destId="{BFECCAE4-BD90-46E2-8D13-6BACF130F240}" srcOrd="0" destOrd="0" parTransId="{9CD0C4D7-DE42-483B-A7C4-FA76B045712E}" sibTransId="{6BAA4AC4-D1C4-4A6D-812E-0703C2A78505}"/>
    <dgm:cxn modelId="{EEE81496-0250-44E6-AB2A-DE157B03FBCD}" type="presOf" srcId="{773D0CC9-FD74-4EA1-87FF-8CCB4C0C9C91}" destId="{E0A97AD8-DE7A-4632-95B0-45C752D35959}" srcOrd="0" destOrd="0" presId="urn:microsoft.com/office/officeart/2005/8/layout/vList2"/>
    <dgm:cxn modelId="{B7699AA8-968D-4197-9CD6-1E1198EBDBEF}" srcId="{3609E5B6-1C8F-4EB1-820B-2E6C91FFE411}" destId="{05AB14DE-BFA0-4458-8A4C-DCD196D58621}" srcOrd="2" destOrd="0" parTransId="{1A0E8825-78EE-44DD-B250-FBFFBA254B49}" sibTransId="{C32E7A46-CBDD-461A-9BF1-B6FECB7FD6AE}"/>
    <dgm:cxn modelId="{1C9EAE04-40DD-43F4-AC06-A2E1140E5D0D}" type="presParOf" srcId="{E0A97AD8-DE7A-4632-95B0-45C752D35959}" destId="{7D36A1A0-C151-4418-BFDF-EB9D1CEC8F85}" srcOrd="0" destOrd="0" presId="urn:microsoft.com/office/officeart/2005/8/layout/vList2"/>
    <dgm:cxn modelId="{8830F555-44A2-4D15-9AE4-0B6ADB2D8D0E}" type="presParOf" srcId="{E0A97AD8-DE7A-4632-95B0-45C752D35959}" destId="{02A6F114-BB42-45AA-A763-FE9BA389AEA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D372F6-6CF6-4918-8033-1BC3F9691F2B}"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ru-RU"/>
        </a:p>
      </dgm:t>
    </dgm:pt>
    <dgm:pt modelId="{E867618E-02F8-449F-A931-27ECAA20DA55}">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dirty="0">
              <a:solidFill>
                <a:schemeClr val="tx1"/>
              </a:solidFill>
            </a:rPr>
            <a:t>To obtain the fourth centesimal dilution (C4)</a:t>
          </a:r>
          <a:endParaRPr lang="ru-RU" sz="1800" dirty="0"/>
        </a:p>
      </dgm:t>
    </dgm:pt>
    <dgm:pt modelId="{CCDC90D6-F714-4040-A999-4B7FFF7AE761}" type="parTrans" cxnId="{9152ECD5-65DD-4FAC-80C8-28E4F35133BA}">
      <dgm:prSet/>
      <dgm:spPr/>
      <dgm:t>
        <a:bodyPr/>
        <a:lstStyle/>
        <a:p>
          <a:endParaRPr lang="ru-RU" sz="1800"/>
        </a:p>
      </dgm:t>
    </dgm:pt>
    <dgm:pt modelId="{7E238225-B4D0-45E1-94A2-0E61FDB80787}" type="sibTrans" cxnId="{9152ECD5-65DD-4FAC-80C8-28E4F35133BA}">
      <dgm:prSet custT="1"/>
      <dgm:spPr/>
      <dgm:t>
        <a:bodyPr/>
        <a:lstStyle/>
        <a:p>
          <a:endParaRPr lang="ru-RU" sz="1800"/>
        </a:p>
      </dgm:t>
    </dgm:pt>
    <dgm:pt modelId="{2C72278B-4D02-4CAF-853A-D4C78C30AF30}">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dirty="0"/>
            <a:t>dissolved in 99 parts of water</a:t>
          </a:r>
          <a:endParaRPr lang="ru-RU" sz="1800" dirty="0"/>
        </a:p>
      </dgm:t>
    </dgm:pt>
    <dgm:pt modelId="{EA631EB1-8712-474E-AB38-279EB20B7227}" type="parTrans" cxnId="{F609CBF9-92BC-44C5-99EF-BEAFFC688C55}">
      <dgm:prSet/>
      <dgm:spPr/>
      <dgm:t>
        <a:bodyPr/>
        <a:lstStyle/>
        <a:p>
          <a:endParaRPr lang="ru-RU" sz="1800"/>
        </a:p>
      </dgm:t>
    </dgm:pt>
    <dgm:pt modelId="{81FA79B4-5645-4F05-9B6A-616C3C3CFA21}" type="sibTrans" cxnId="{F609CBF9-92BC-44C5-99EF-BEAFFC688C55}">
      <dgm:prSet custT="1"/>
      <dgm:spPr/>
      <dgm:t>
        <a:bodyPr/>
        <a:lstStyle/>
        <a:p>
          <a:endParaRPr lang="ru-RU" sz="1800"/>
        </a:p>
      </dgm:t>
    </dgm:pt>
    <dgm:pt modelId="{C2D88D82-2AB5-4C6F-A8E9-E300B6AEB433}">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a:t>add 20 parts of ethyl alcohol 86% (by weight) and</a:t>
          </a:r>
          <a:endParaRPr lang="ru-RU" sz="1800"/>
        </a:p>
      </dgm:t>
    </dgm:pt>
    <dgm:pt modelId="{EE123615-E0DE-4778-A5AC-76DE1444E10F}" type="parTrans" cxnId="{70441B9F-D9D7-4A7F-9B6B-5B2BDC1A493C}">
      <dgm:prSet/>
      <dgm:spPr/>
      <dgm:t>
        <a:bodyPr/>
        <a:lstStyle/>
        <a:p>
          <a:endParaRPr lang="ru-RU" sz="1800"/>
        </a:p>
      </dgm:t>
    </dgm:pt>
    <dgm:pt modelId="{352A71F6-A0AE-4CB1-B753-76306EA99CEF}" type="sibTrans" cxnId="{70441B9F-D9D7-4A7F-9B6B-5B2BDC1A493C}">
      <dgm:prSet custT="1"/>
      <dgm:spPr/>
      <dgm:t>
        <a:bodyPr/>
        <a:lstStyle/>
        <a:p>
          <a:endParaRPr lang="ru-RU" sz="1800"/>
        </a:p>
      </dgm:t>
    </dgm:pt>
    <dgm:pt modelId="{16963B86-9F8F-4737-BCD4-87647654D1BE}">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dirty="0"/>
            <a:t>shake off</a:t>
          </a:r>
          <a:endParaRPr lang="ru-RU" sz="1800" dirty="0"/>
        </a:p>
      </dgm:t>
    </dgm:pt>
    <dgm:pt modelId="{4687F22A-FE4A-4299-9CFD-2C874989654A}" type="parTrans" cxnId="{CD7CB22E-1CD3-4121-B8D5-6EB45D324CB9}">
      <dgm:prSet/>
      <dgm:spPr/>
      <dgm:t>
        <a:bodyPr/>
        <a:lstStyle/>
        <a:p>
          <a:endParaRPr lang="ru-RU" sz="1800"/>
        </a:p>
      </dgm:t>
    </dgm:pt>
    <dgm:pt modelId="{301BD1CB-E073-4C96-98A6-D3EC5B7FB15B}" type="sibTrans" cxnId="{CD7CB22E-1CD3-4121-B8D5-6EB45D324CB9}">
      <dgm:prSet custT="1"/>
      <dgm:spPr/>
      <dgm:t>
        <a:bodyPr/>
        <a:lstStyle/>
        <a:p>
          <a:endParaRPr lang="ru-RU" sz="1800"/>
        </a:p>
      </dgm:t>
    </dgm:pt>
    <dgm:pt modelId="{22005D4F-2D81-404C-9481-551FF52CE3F1}">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800" dirty="0"/>
            <a:t>The fifth centesimal (C5) and all subsequent centesimal dilutions are prepared from 1 part of the preliminary centesimal dilution and 99 parts of ethyl alcohol 43% (by weight) with shaking.</a:t>
          </a:r>
          <a:endParaRPr lang="ru-RU" sz="1800" dirty="0"/>
        </a:p>
      </dgm:t>
    </dgm:pt>
    <dgm:pt modelId="{BD48E1C8-5C84-4530-AFDF-5194586D9533}" type="parTrans" cxnId="{2F6480FE-6DAC-408B-A015-D7274E1F64A2}">
      <dgm:prSet/>
      <dgm:spPr/>
      <dgm:t>
        <a:bodyPr/>
        <a:lstStyle/>
        <a:p>
          <a:endParaRPr lang="ru-RU" sz="1800"/>
        </a:p>
      </dgm:t>
    </dgm:pt>
    <dgm:pt modelId="{6943EBAA-FF00-487E-A4DF-AD1E1D8440F5}" type="sibTrans" cxnId="{2F6480FE-6DAC-408B-A015-D7274E1F64A2}">
      <dgm:prSet/>
      <dgm:spPr/>
      <dgm:t>
        <a:bodyPr/>
        <a:lstStyle/>
        <a:p>
          <a:endParaRPr lang="ru-RU" sz="1800"/>
        </a:p>
      </dgm:t>
    </dgm:pt>
    <dgm:pt modelId="{CCC012FC-C02E-4187-8F9B-7842AF194D00}">
      <dgm:prSet custT="1">
        <dgm:style>
          <a:lnRef idx="2">
            <a:schemeClr val="accent6"/>
          </a:lnRef>
          <a:fillRef idx="1">
            <a:schemeClr val="lt1"/>
          </a:fillRef>
          <a:effectRef idx="0">
            <a:schemeClr val="accent6"/>
          </a:effectRef>
          <a:fontRef idx="minor">
            <a:schemeClr val="dk1"/>
          </a:fontRef>
        </dgm:style>
      </dgm:prSet>
      <dgm:spPr/>
      <dgm:t>
        <a:bodyPr/>
        <a:lstStyle/>
        <a:p>
          <a:r>
            <a:rPr lang="en" sz="1800" dirty="0"/>
            <a:t>1 part </a:t>
          </a:r>
          <a:r>
            <a:rPr lang="en" sz="1800" dirty="0" err="1"/>
            <a:t>trituration of the </a:t>
          </a:r>
          <a:r>
            <a:rPr lang="en" sz="1800" dirty="0"/>
            <a:t>substance of the third centesimal dilution (C3)</a:t>
          </a:r>
          <a:endParaRPr lang="uk-UA" sz="1800" dirty="0"/>
        </a:p>
      </dgm:t>
    </dgm:pt>
    <dgm:pt modelId="{CA04117B-E3DF-4644-B701-DDDAF5918465}" type="parTrans" cxnId="{84788049-9799-42EF-A655-65EE3400B3B7}">
      <dgm:prSet/>
      <dgm:spPr/>
      <dgm:t>
        <a:bodyPr/>
        <a:lstStyle/>
        <a:p>
          <a:endParaRPr lang="ru-RU" sz="1800"/>
        </a:p>
      </dgm:t>
    </dgm:pt>
    <dgm:pt modelId="{DA343C2D-56EE-455D-8E81-ED2E1786C008}" type="sibTrans" cxnId="{84788049-9799-42EF-A655-65EE3400B3B7}">
      <dgm:prSet custT="1"/>
      <dgm:spPr/>
      <dgm:t>
        <a:bodyPr/>
        <a:lstStyle/>
        <a:p>
          <a:endParaRPr lang="ru-RU" sz="1800"/>
        </a:p>
      </dgm:t>
    </dgm:pt>
    <dgm:pt modelId="{9C0EADA2-149C-48FF-8F32-2323D12EBBC9}" type="pres">
      <dgm:prSet presAssocID="{39D372F6-6CF6-4918-8033-1BC3F9691F2B}" presName="linearFlow" presStyleCnt="0">
        <dgm:presLayoutVars>
          <dgm:resizeHandles val="exact"/>
        </dgm:presLayoutVars>
      </dgm:prSet>
      <dgm:spPr/>
      <dgm:t>
        <a:bodyPr/>
        <a:lstStyle/>
        <a:p>
          <a:endParaRPr lang="ru-RU"/>
        </a:p>
      </dgm:t>
    </dgm:pt>
    <dgm:pt modelId="{963B16F6-A6D3-43FC-AEB1-EEEAB0B88B89}" type="pres">
      <dgm:prSet presAssocID="{E867618E-02F8-449F-A931-27ECAA20DA55}" presName="node" presStyleLbl="node1" presStyleIdx="0" presStyleCnt="6" custScaleX="395446" custLinFactNeighborX="1309" custLinFactNeighborY="-16664">
        <dgm:presLayoutVars>
          <dgm:bulletEnabled val="1"/>
        </dgm:presLayoutVars>
      </dgm:prSet>
      <dgm:spPr/>
      <dgm:t>
        <a:bodyPr/>
        <a:lstStyle/>
        <a:p>
          <a:endParaRPr lang="ru-RU"/>
        </a:p>
      </dgm:t>
    </dgm:pt>
    <dgm:pt modelId="{C4349C40-0399-4452-A9F3-8080F9AF160F}" type="pres">
      <dgm:prSet presAssocID="{7E238225-B4D0-45E1-94A2-0E61FDB80787}" presName="sibTrans" presStyleLbl="sibTrans2D1" presStyleIdx="0" presStyleCnt="5"/>
      <dgm:spPr/>
      <dgm:t>
        <a:bodyPr/>
        <a:lstStyle/>
        <a:p>
          <a:endParaRPr lang="ru-RU"/>
        </a:p>
      </dgm:t>
    </dgm:pt>
    <dgm:pt modelId="{5D88CCC8-52E9-43A8-A424-C5E29132F332}" type="pres">
      <dgm:prSet presAssocID="{7E238225-B4D0-45E1-94A2-0E61FDB80787}" presName="connectorText" presStyleLbl="sibTrans2D1" presStyleIdx="0" presStyleCnt="5"/>
      <dgm:spPr/>
      <dgm:t>
        <a:bodyPr/>
        <a:lstStyle/>
        <a:p>
          <a:endParaRPr lang="ru-RU"/>
        </a:p>
      </dgm:t>
    </dgm:pt>
    <dgm:pt modelId="{03DA5940-40E3-49E8-828D-ED9125CEBF19}" type="pres">
      <dgm:prSet presAssocID="{CCC012FC-C02E-4187-8F9B-7842AF194D00}" presName="node" presStyleLbl="node1" presStyleIdx="1" presStyleCnt="6" custScaleX="392435">
        <dgm:presLayoutVars>
          <dgm:bulletEnabled val="1"/>
        </dgm:presLayoutVars>
      </dgm:prSet>
      <dgm:spPr/>
      <dgm:t>
        <a:bodyPr/>
        <a:lstStyle/>
        <a:p>
          <a:endParaRPr lang="ru-RU"/>
        </a:p>
      </dgm:t>
    </dgm:pt>
    <dgm:pt modelId="{F2646CFF-5C5A-4C70-B1B0-11E791929CEE}" type="pres">
      <dgm:prSet presAssocID="{DA343C2D-56EE-455D-8E81-ED2E1786C008}" presName="sibTrans" presStyleLbl="sibTrans2D1" presStyleIdx="1" presStyleCnt="5"/>
      <dgm:spPr/>
      <dgm:t>
        <a:bodyPr/>
        <a:lstStyle/>
        <a:p>
          <a:endParaRPr lang="ru-RU"/>
        </a:p>
      </dgm:t>
    </dgm:pt>
    <dgm:pt modelId="{8A383B2F-E65E-45A0-BA0D-D10FB2B85107}" type="pres">
      <dgm:prSet presAssocID="{DA343C2D-56EE-455D-8E81-ED2E1786C008}" presName="connectorText" presStyleLbl="sibTrans2D1" presStyleIdx="1" presStyleCnt="5"/>
      <dgm:spPr/>
      <dgm:t>
        <a:bodyPr/>
        <a:lstStyle/>
        <a:p>
          <a:endParaRPr lang="ru-RU"/>
        </a:p>
      </dgm:t>
    </dgm:pt>
    <dgm:pt modelId="{CC65347A-4AB2-4B35-9FB5-58FF0392AC6B}" type="pres">
      <dgm:prSet presAssocID="{2C72278B-4D02-4CAF-853A-D4C78C30AF30}" presName="node" presStyleLbl="node1" presStyleIdx="2" presStyleCnt="6" custScaleX="395446">
        <dgm:presLayoutVars>
          <dgm:bulletEnabled val="1"/>
        </dgm:presLayoutVars>
      </dgm:prSet>
      <dgm:spPr/>
      <dgm:t>
        <a:bodyPr/>
        <a:lstStyle/>
        <a:p>
          <a:endParaRPr lang="ru-RU"/>
        </a:p>
      </dgm:t>
    </dgm:pt>
    <dgm:pt modelId="{1A33CFC9-941C-46C0-A2A0-3D008CFF848C}" type="pres">
      <dgm:prSet presAssocID="{81FA79B4-5645-4F05-9B6A-616C3C3CFA21}" presName="sibTrans" presStyleLbl="sibTrans2D1" presStyleIdx="2" presStyleCnt="5"/>
      <dgm:spPr/>
      <dgm:t>
        <a:bodyPr/>
        <a:lstStyle/>
        <a:p>
          <a:endParaRPr lang="ru-RU"/>
        </a:p>
      </dgm:t>
    </dgm:pt>
    <dgm:pt modelId="{E245876D-BE8E-4A5B-98FF-D77A382878C1}" type="pres">
      <dgm:prSet presAssocID="{81FA79B4-5645-4F05-9B6A-616C3C3CFA21}" presName="connectorText" presStyleLbl="sibTrans2D1" presStyleIdx="2" presStyleCnt="5"/>
      <dgm:spPr/>
      <dgm:t>
        <a:bodyPr/>
        <a:lstStyle/>
        <a:p>
          <a:endParaRPr lang="ru-RU"/>
        </a:p>
      </dgm:t>
    </dgm:pt>
    <dgm:pt modelId="{DE1E7980-6A43-426D-9396-2617D08F4686}" type="pres">
      <dgm:prSet presAssocID="{C2D88D82-2AB5-4C6F-A8E9-E300B6AEB433}" presName="node" presStyleLbl="node1" presStyleIdx="3" presStyleCnt="6" custScaleX="395446">
        <dgm:presLayoutVars>
          <dgm:bulletEnabled val="1"/>
        </dgm:presLayoutVars>
      </dgm:prSet>
      <dgm:spPr/>
      <dgm:t>
        <a:bodyPr/>
        <a:lstStyle/>
        <a:p>
          <a:endParaRPr lang="ru-RU"/>
        </a:p>
      </dgm:t>
    </dgm:pt>
    <dgm:pt modelId="{E140FCED-D062-43F0-9B9F-C034BF7A085D}" type="pres">
      <dgm:prSet presAssocID="{352A71F6-A0AE-4CB1-B753-76306EA99CEF}" presName="sibTrans" presStyleLbl="sibTrans2D1" presStyleIdx="3" presStyleCnt="5"/>
      <dgm:spPr/>
      <dgm:t>
        <a:bodyPr/>
        <a:lstStyle/>
        <a:p>
          <a:endParaRPr lang="ru-RU"/>
        </a:p>
      </dgm:t>
    </dgm:pt>
    <dgm:pt modelId="{1FC8FE99-A1E8-4005-8733-1D5D431EFD9A}" type="pres">
      <dgm:prSet presAssocID="{352A71F6-A0AE-4CB1-B753-76306EA99CEF}" presName="connectorText" presStyleLbl="sibTrans2D1" presStyleIdx="3" presStyleCnt="5"/>
      <dgm:spPr/>
      <dgm:t>
        <a:bodyPr/>
        <a:lstStyle/>
        <a:p>
          <a:endParaRPr lang="ru-RU"/>
        </a:p>
      </dgm:t>
    </dgm:pt>
    <dgm:pt modelId="{BFB100AE-6212-4BFF-80BE-C99701EAE755}" type="pres">
      <dgm:prSet presAssocID="{16963B86-9F8F-4737-BCD4-87647654D1BE}" presName="node" presStyleLbl="node1" presStyleIdx="4" presStyleCnt="6" custScaleX="395446">
        <dgm:presLayoutVars>
          <dgm:bulletEnabled val="1"/>
        </dgm:presLayoutVars>
      </dgm:prSet>
      <dgm:spPr/>
      <dgm:t>
        <a:bodyPr/>
        <a:lstStyle/>
        <a:p>
          <a:endParaRPr lang="ru-RU"/>
        </a:p>
      </dgm:t>
    </dgm:pt>
    <dgm:pt modelId="{33C1AEA8-1B19-4896-90D0-6DB3BDA02C60}" type="pres">
      <dgm:prSet presAssocID="{301BD1CB-E073-4C96-98A6-D3EC5B7FB15B}" presName="sibTrans" presStyleLbl="sibTrans2D1" presStyleIdx="4" presStyleCnt="5"/>
      <dgm:spPr/>
      <dgm:t>
        <a:bodyPr/>
        <a:lstStyle/>
        <a:p>
          <a:endParaRPr lang="ru-RU"/>
        </a:p>
      </dgm:t>
    </dgm:pt>
    <dgm:pt modelId="{A41B0DFD-A46C-44C2-A5DB-40DA13963FB1}" type="pres">
      <dgm:prSet presAssocID="{301BD1CB-E073-4C96-98A6-D3EC5B7FB15B}" presName="connectorText" presStyleLbl="sibTrans2D1" presStyleIdx="4" presStyleCnt="5"/>
      <dgm:spPr/>
      <dgm:t>
        <a:bodyPr/>
        <a:lstStyle/>
        <a:p>
          <a:endParaRPr lang="ru-RU"/>
        </a:p>
      </dgm:t>
    </dgm:pt>
    <dgm:pt modelId="{2D1815C2-A0A6-4567-9263-0BBE9707D85A}" type="pres">
      <dgm:prSet presAssocID="{22005D4F-2D81-404C-9481-551FF52CE3F1}" presName="node" presStyleLbl="node1" presStyleIdx="5" presStyleCnt="6" custScaleX="395446">
        <dgm:presLayoutVars>
          <dgm:bulletEnabled val="1"/>
        </dgm:presLayoutVars>
      </dgm:prSet>
      <dgm:spPr/>
      <dgm:t>
        <a:bodyPr/>
        <a:lstStyle/>
        <a:p>
          <a:endParaRPr lang="ru-RU"/>
        </a:p>
      </dgm:t>
    </dgm:pt>
  </dgm:ptLst>
  <dgm:cxnLst>
    <dgm:cxn modelId="{9BC72ABB-A1F2-4915-977A-11F2F01B6F80}" type="presOf" srcId="{7E238225-B4D0-45E1-94A2-0E61FDB80787}" destId="{5D88CCC8-52E9-43A8-A424-C5E29132F332}" srcOrd="1" destOrd="0" presId="urn:microsoft.com/office/officeart/2005/8/layout/process2"/>
    <dgm:cxn modelId="{DD0B63FC-C4D7-45F9-8547-0EFCC312379F}" type="presOf" srcId="{DA343C2D-56EE-455D-8E81-ED2E1786C008}" destId="{8A383B2F-E65E-45A0-BA0D-D10FB2B85107}" srcOrd="1" destOrd="0" presId="urn:microsoft.com/office/officeart/2005/8/layout/process2"/>
    <dgm:cxn modelId="{CD7CB22E-1CD3-4121-B8D5-6EB45D324CB9}" srcId="{39D372F6-6CF6-4918-8033-1BC3F9691F2B}" destId="{16963B86-9F8F-4737-BCD4-87647654D1BE}" srcOrd="4" destOrd="0" parTransId="{4687F22A-FE4A-4299-9CFD-2C874989654A}" sibTransId="{301BD1CB-E073-4C96-98A6-D3EC5B7FB15B}"/>
    <dgm:cxn modelId="{645CF1EB-CEEE-4739-8B1E-929F98474AD8}" type="presOf" srcId="{22005D4F-2D81-404C-9481-551FF52CE3F1}" destId="{2D1815C2-A0A6-4567-9263-0BBE9707D85A}" srcOrd="0" destOrd="0" presId="urn:microsoft.com/office/officeart/2005/8/layout/process2"/>
    <dgm:cxn modelId="{453D4418-1BE6-4680-92DC-1D24EE4DFA84}" type="presOf" srcId="{2C72278B-4D02-4CAF-853A-D4C78C30AF30}" destId="{CC65347A-4AB2-4B35-9FB5-58FF0392AC6B}" srcOrd="0" destOrd="0" presId="urn:microsoft.com/office/officeart/2005/8/layout/process2"/>
    <dgm:cxn modelId="{1B9A9859-639A-4F8D-8797-A26C88810AD5}" type="presOf" srcId="{C2D88D82-2AB5-4C6F-A8E9-E300B6AEB433}" destId="{DE1E7980-6A43-426D-9396-2617D08F4686}" srcOrd="0" destOrd="0" presId="urn:microsoft.com/office/officeart/2005/8/layout/process2"/>
    <dgm:cxn modelId="{BD8559B6-977C-4CEA-88BE-B43A8A6B574B}" type="presOf" srcId="{301BD1CB-E073-4C96-98A6-D3EC5B7FB15B}" destId="{33C1AEA8-1B19-4896-90D0-6DB3BDA02C60}" srcOrd="0" destOrd="0" presId="urn:microsoft.com/office/officeart/2005/8/layout/process2"/>
    <dgm:cxn modelId="{2A76C2B5-02CB-4BBD-8C8F-AE3808F0E878}" type="presOf" srcId="{39D372F6-6CF6-4918-8033-1BC3F9691F2B}" destId="{9C0EADA2-149C-48FF-8F32-2323D12EBBC9}" srcOrd="0" destOrd="0" presId="urn:microsoft.com/office/officeart/2005/8/layout/process2"/>
    <dgm:cxn modelId="{84788049-9799-42EF-A655-65EE3400B3B7}" srcId="{39D372F6-6CF6-4918-8033-1BC3F9691F2B}" destId="{CCC012FC-C02E-4187-8F9B-7842AF194D00}" srcOrd="1" destOrd="0" parTransId="{CA04117B-E3DF-4644-B701-DDDAF5918465}" sibTransId="{DA343C2D-56EE-455D-8E81-ED2E1786C008}"/>
    <dgm:cxn modelId="{F609CBF9-92BC-44C5-99EF-BEAFFC688C55}" srcId="{39D372F6-6CF6-4918-8033-1BC3F9691F2B}" destId="{2C72278B-4D02-4CAF-853A-D4C78C30AF30}" srcOrd="2" destOrd="0" parTransId="{EA631EB1-8712-474E-AB38-279EB20B7227}" sibTransId="{81FA79B4-5645-4F05-9B6A-616C3C3CFA21}"/>
    <dgm:cxn modelId="{4B70C632-1B28-43D2-BB26-FDF507B5B7FA}" type="presOf" srcId="{352A71F6-A0AE-4CB1-B753-76306EA99CEF}" destId="{1FC8FE99-A1E8-4005-8733-1D5D431EFD9A}" srcOrd="1" destOrd="0" presId="urn:microsoft.com/office/officeart/2005/8/layout/process2"/>
    <dgm:cxn modelId="{2F6480FE-6DAC-408B-A015-D7274E1F64A2}" srcId="{39D372F6-6CF6-4918-8033-1BC3F9691F2B}" destId="{22005D4F-2D81-404C-9481-551FF52CE3F1}" srcOrd="5" destOrd="0" parTransId="{BD48E1C8-5C84-4530-AFDF-5194586D9533}" sibTransId="{6943EBAA-FF00-487E-A4DF-AD1E1D8440F5}"/>
    <dgm:cxn modelId="{ABEBF01C-748A-4127-BA5E-60CCA6D8E5ED}" type="presOf" srcId="{7E238225-B4D0-45E1-94A2-0E61FDB80787}" destId="{C4349C40-0399-4452-A9F3-8080F9AF160F}" srcOrd="0" destOrd="0" presId="urn:microsoft.com/office/officeart/2005/8/layout/process2"/>
    <dgm:cxn modelId="{09771BE8-BD59-421D-9BFC-38776F2955DA}" type="presOf" srcId="{352A71F6-A0AE-4CB1-B753-76306EA99CEF}" destId="{E140FCED-D062-43F0-9B9F-C034BF7A085D}" srcOrd="0" destOrd="0" presId="urn:microsoft.com/office/officeart/2005/8/layout/process2"/>
    <dgm:cxn modelId="{5DCE01F8-2F17-4C5B-82F8-FC3373CF46C6}" type="presOf" srcId="{16963B86-9F8F-4737-BCD4-87647654D1BE}" destId="{BFB100AE-6212-4BFF-80BE-C99701EAE755}" srcOrd="0" destOrd="0" presId="urn:microsoft.com/office/officeart/2005/8/layout/process2"/>
    <dgm:cxn modelId="{9881E7F1-7CD7-46B9-BD54-C17D7EA3BC59}" type="presOf" srcId="{DA343C2D-56EE-455D-8E81-ED2E1786C008}" destId="{F2646CFF-5C5A-4C70-B1B0-11E791929CEE}" srcOrd="0" destOrd="0" presId="urn:microsoft.com/office/officeart/2005/8/layout/process2"/>
    <dgm:cxn modelId="{9152ECD5-65DD-4FAC-80C8-28E4F35133BA}" srcId="{39D372F6-6CF6-4918-8033-1BC3F9691F2B}" destId="{E867618E-02F8-449F-A931-27ECAA20DA55}" srcOrd="0" destOrd="0" parTransId="{CCDC90D6-F714-4040-A999-4B7FFF7AE761}" sibTransId="{7E238225-B4D0-45E1-94A2-0E61FDB80787}"/>
    <dgm:cxn modelId="{9D0F991A-28FD-4731-936C-8AEB49EADDDA}" type="presOf" srcId="{301BD1CB-E073-4C96-98A6-D3EC5B7FB15B}" destId="{A41B0DFD-A46C-44C2-A5DB-40DA13963FB1}" srcOrd="1" destOrd="0" presId="urn:microsoft.com/office/officeart/2005/8/layout/process2"/>
    <dgm:cxn modelId="{751743ED-0D7A-4920-A6B5-FF8FEC5A84C9}" type="presOf" srcId="{81FA79B4-5645-4F05-9B6A-616C3C3CFA21}" destId="{1A33CFC9-941C-46C0-A2A0-3D008CFF848C}" srcOrd="0" destOrd="0" presId="urn:microsoft.com/office/officeart/2005/8/layout/process2"/>
    <dgm:cxn modelId="{FAD7B019-4F6B-48D5-AAE5-2FAF169127A8}" type="presOf" srcId="{CCC012FC-C02E-4187-8F9B-7842AF194D00}" destId="{03DA5940-40E3-49E8-828D-ED9125CEBF19}" srcOrd="0" destOrd="0" presId="urn:microsoft.com/office/officeart/2005/8/layout/process2"/>
    <dgm:cxn modelId="{70441B9F-D9D7-4A7F-9B6B-5B2BDC1A493C}" srcId="{39D372F6-6CF6-4918-8033-1BC3F9691F2B}" destId="{C2D88D82-2AB5-4C6F-A8E9-E300B6AEB433}" srcOrd="3" destOrd="0" parTransId="{EE123615-E0DE-4778-A5AC-76DE1444E10F}" sibTransId="{352A71F6-A0AE-4CB1-B753-76306EA99CEF}"/>
    <dgm:cxn modelId="{532E40AF-67E3-41C7-89C7-031D354C5F14}" type="presOf" srcId="{81FA79B4-5645-4F05-9B6A-616C3C3CFA21}" destId="{E245876D-BE8E-4A5B-98FF-D77A382878C1}" srcOrd="1" destOrd="0" presId="urn:microsoft.com/office/officeart/2005/8/layout/process2"/>
    <dgm:cxn modelId="{37C58D3D-AC0D-4364-A0B2-E7E0B716E8DA}" type="presOf" srcId="{E867618E-02F8-449F-A931-27ECAA20DA55}" destId="{963B16F6-A6D3-43FC-AEB1-EEEAB0B88B89}" srcOrd="0" destOrd="0" presId="urn:microsoft.com/office/officeart/2005/8/layout/process2"/>
    <dgm:cxn modelId="{534FACD3-F7F2-482C-B5A4-F2805C769886}" type="presParOf" srcId="{9C0EADA2-149C-48FF-8F32-2323D12EBBC9}" destId="{963B16F6-A6D3-43FC-AEB1-EEEAB0B88B89}" srcOrd="0" destOrd="0" presId="urn:microsoft.com/office/officeart/2005/8/layout/process2"/>
    <dgm:cxn modelId="{EF57F32F-A0BA-4A07-B869-787B7949D14D}" type="presParOf" srcId="{9C0EADA2-149C-48FF-8F32-2323D12EBBC9}" destId="{C4349C40-0399-4452-A9F3-8080F9AF160F}" srcOrd="1" destOrd="0" presId="urn:microsoft.com/office/officeart/2005/8/layout/process2"/>
    <dgm:cxn modelId="{9B7DC514-07A7-4723-8701-718874EF674B}" type="presParOf" srcId="{C4349C40-0399-4452-A9F3-8080F9AF160F}" destId="{5D88CCC8-52E9-43A8-A424-C5E29132F332}" srcOrd="0" destOrd="0" presId="urn:microsoft.com/office/officeart/2005/8/layout/process2"/>
    <dgm:cxn modelId="{9FF63508-10F0-4DD1-9CC4-DBDB06AFEEC3}" type="presParOf" srcId="{9C0EADA2-149C-48FF-8F32-2323D12EBBC9}" destId="{03DA5940-40E3-49E8-828D-ED9125CEBF19}" srcOrd="2" destOrd="0" presId="urn:microsoft.com/office/officeart/2005/8/layout/process2"/>
    <dgm:cxn modelId="{BD9FACC6-FBC8-42CD-953A-D392178D6FC0}" type="presParOf" srcId="{9C0EADA2-149C-48FF-8F32-2323D12EBBC9}" destId="{F2646CFF-5C5A-4C70-B1B0-11E791929CEE}" srcOrd="3" destOrd="0" presId="urn:microsoft.com/office/officeart/2005/8/layout/process2"/>
    <dgm:cxn modelId="{C3FF8ED0-2FCD-4341-B14F-83DA5056A77A}" type="presParOf" srcId="{F2646CFF-5C5A-4C70-B1B0-11E791929CEE}" destId="{8A383B2F-E65E-45A0-BA0D-D10FB2B85107}" srcOrd="0" destOrd="0" presId="urn:microsoft.com/office/officeart/2005/8/layout/process2"/>
    <dgm:cxn modelId="{FC28754C-8278-4BE2-B6E6-FBA5408159B3}" type="presParOf" srcId="{9C0EADA2-149C-48FF-8F32-2323D12EBBC9}" destId="{CC65347A-4AB2-4B35-9FB5-58FF0392AC6B}" srcOrd="4" destOrd="0" presId="urn:microsoft.com/office/officeart/2005/8/layout/process2"/>
    <dgm:cxn modelId="{8AB7340A-8B45-4575-9ACA-3410B220F76B}" type="presParOf" srcId="{9C0EADA2-149C-48FF-8F32-2323D12EBBC9}" destId="{1A33CFC9-941C-46C0-A2A0-3D008CFF848C}" srcOrd="5" destOrd="0" presId="urn:microsoft.com/office/officeart/2005/8/layout/process2"/>
    <dgm:cxn modelId="{4C5B79A5-D8FE-49D3-A2B6-26964118D7FA}" type="presParOf" srcId="{1A33CFC9-941C-46C0-A2A0-3D008CFF848C}" destId="{E245876D-BE8E-4A5B-98FF-D77A382878C1}" srcOrd="0" destOrd="0" presId="urn:microsoft.com/office/officeart/2005/8/layout/process2"/>
    <dgm:cxn modelId="{62962262-D2E7-49B2-9DF8-781FA3C9C35E}" type="presParOf" srcId="{9C0EADA2-149C-48FF-8F32-2323D12EBBC9}" destId="{DE1E7980-6A43-426D-9396-2617D08F4686}" srcOrd="6" destOrd="0" presId="urn:microsoft.com/office/officeart/2005/8/layout/process2"/>
    <dgm:cxn modelId="{3AD7E1AC-837D-40F3-B6C1-5389BE57D22A}" type="presParOf" srcId="{9C0EADA2-149C-48FF-8F32-2323D12EBBC9}" destId="{E140FCED-D062-43F0-9B9F-C034BF7A085D}" srcOrd="7" destOrd="0" presId="urn:microsoft.com/office/officeart/2005/8/layout/process2"/>
    <dgm:cxn modelId="{BA890669-B489-4AF8-B28C-81B1497AFBDE}" type="presParOf" srcId="{E140FCED-D062-43F0-9B9F-C034BF7A085D}" destId="{1FC8FE99-A1E8-4005-8733-1D5D431EFD9A}" srcOrd="0" destOrd="0" presId="urn:microsoft.com/office/officeart/2005/8/layout/process2"/>
    <dgm:cxn modelId="{598633CF-1811-48B9-B478-FB336718EC52}" type="presParOf" srcId="{9C0EADA2-149C-48FF-8F32-2323D12EBBC9}" destId="{BFB100AE-6212-4BFF-80BE-C99701EAE755}" srcOrd="8" destOrd="0" presId="urn:microsoft.com/office/officeart/2005/8/layout/process2"/>
    <dgm:cxn modelId="{B00AB200-A8C7-469D-BDAC-C7846A3400B2}" type="presParOf" srcId="{9C0EADA2-149C-48FF-8F32-2323D12EBBC9}" destId="{33C1AEA8-1B19-4896-90D0-6DB3BDA02C60}" srcOrd="9" destOrd="0" presId="urn:microsoft.com/office/officeart/2005/8/layout/process2"/>
    <dgm:cxn modelId="{409580BD-0D03-4A82-A950-92D303AA87E7}" type="presParOf" srcId="{33C1AEA8-1B19-4896-90D0-6DB3BDA02C60}" destId="{A41B0DFD-A46C-44C2-A5DB-40DA13963FB1}" srcOrd="0" destOrd="0" presId="urn:microsoft.com/office/officeart/2005/8/layout/process2"/>
    <dgm:cxn modelId="{8F38B164-19B1-4500-8F45-F964381223FD}" type="presParOf" srcId="{9C0EADA2-149C-48FF-8F32-2323D12EBBC9}" destId="{2D1815C2-A0A6-4567-9263-0BBE9707D85A}" srcOrd="10"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522DC3-BBA1-43BC-8BEC-20085755FCE1}"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ru-RU"/>
        </a:p>
      </dgm:t>
    </dgm:pt>
    <dgm:pt modelId="{DA4908E3-599F-4F01-ACF5-757488E5D74D}">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2000" dirty="0"/>
            <a:t>To obtain the sixth decimal dilution (D6)</a:t>
          </a:r>
          <a:endParaRPr lang="ru-RU" sz="2000" dirty="0"/>
        </a:p>
      </dgm:t>
    </dgm:pt>
    <dgm:pt modelId="{685361A7-F439-4EF8-989D-49918672C51B}" type="parTrans" cxnId="{4A15DA68-3E0F-4FD0-B244-92F3096FC4E0}">
      <dgm:prSet/>
      <dgm:spPr/>
      <dgm:t>
        <a:bodyPr/>
        <a:lstStyle/>
        <a:p>
          <a:endParaRPr lang="ru-RU"/>
        </a:p>
      </dgm:t>
    </dgm:pt>
    <dgm:pt modelId="{D7641F51-6A79-4167-B344-F92EA0B286FA}" type="sibTrans" cxnId="{4A15DA68-3E0F-4FD0-B244-92F3096FC4E0}">
      <dgm:prSet/>
      <dgm:spPr/>
      <dgm:t>
        <a:bodyPr/>
        <a:lstStyle/>
        <a:p>
          <a:endParaRPr lang="ru-RU"/>
        </a:p>
      </dgm:t>
    </dgm:pt>
    <dgm:pt modelId="{19D5F519-39D9-452D-9976-0633017BFD3D}">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2000"/>
            <a:t>1 part of the trituration of the substance of the fourth decimal dilution (D4)</a:t>
          </a:r>
          <a:endParaRPr lang="ru-RU" sz="2000"/>
        </a:p>
      </dgm:t>
    </dgm:pt>
    <dgm:pt modelId="{E84E50AA-18DF-49E4-99CF-283BA676529B}" type="parTrans" cxnId="{D6597FD1-E5A6-41B2-8568-57B0AD148C96}">
      <dgm:prSet/>
      <dgm:spPr/>
      <dgm:t>
        <a:bodyPr/>
        <a:lstStyle/>
        <a:p>
          <a:endParaRPr lang="ru-RU"/>
        </a:p>
      </dgm:t>
    </dgm:pt>
    <dgm:pt modelId="{2176965B-834E-46A8-A32C-40C652EF2FD0}" type="sibTrans" cxnId="{D6597FD1-E5A6-41B2-8568-57B0AD148C96}">
      <dgm:prSet/>
      <dgm:spPr/>
      <dgm:t>
        <a:bodyPr/>
        <a:lstStyle/>
        <a:p>
          <a:endParaRPr lang="ru-RU"/>
        </a:p>
      </dgm:t>
    </dgm:pt>
    <dgm:pt modelId="{21A0E22C-FB36-4AA8-B571-B51085A9E090}">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2000"/>
            <a:t>dissolved in 9 parts of water and</a:t>
          </a:r>
          <a:endParaRPr lang="ru-RU" sz="2000"/>
        </a:p>
      </dgm:t>
    </dgm:pt>
    <dgm:pt modelId="{16100BBF-704D-4182-AC52-CA6134631E00}" type="parTrans" cxnId="{2B455337-F2D2-41AB-A8D6-A4829CFB4F4F}">
      <dgm:prSet/>
      <dgm:spPr/>
      <dgm:t>
        <a:bodyPr/>
        <a:lstStyle/>
        <a:p>
          <a:endParaRPr lang="ru-RU"/>
        </a:p>
      </dgm:t>
    </dgm:pt>
    <dgm:pt modelId="{57A1A72B-26D9-4E1F-A1E2-157D65245EBD}" type="sibTrans" cxnId="{2B455337-F2D2-41AB-A8D6-A4829CFB4F4F}">
      <dgm:prSet/>
      <dgm:spPr/>
      <dgm:t>
        <a:bodyPr/>
        <a:lstStyle/>
        <a:p>
          <a:endParaRPr lang="ru-RU"/>
        </a:p>
      </dgm:t>
    </dgm:pt>
    <dgm:pt modelId="{981D3A23-8D1E-49E6-8730-B64D7FFBCAC0}">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2000" dirty="0"/>
            <a:t>shake off</a:t>
          </a:r>
          <a:endParaRPr lang="ru-RU" sz="2000" dirty="0"/>
        </a:p>
      </dgm:t>
    </dgm:pt>
    <dgm:pt modelId="{FC18D7D3-BD46-4780-BBAF-3907BAA7CE89}" type="parTrans" cxnId="{C8D5F199-7BD5-4BED-9959-8A9FB0E7A9A8}">
      <dgm:prSet/>
      <dgm:spPr/>
      <dgm:t>
        <a:bodyPr/>
        <a:lstStyle/>
        <a:p>
          <a:endParaRPr lang="ru-RU"/>
        </a:p>
      </dgm:t>
    </dgm:pt>
    <dgm:pt modelId="{4853B7C4-1BFD-4829-B7DF-585F1F32859C}" type="sibTrans" cxnId="{C8D5F199-7BD5-4BED-9959-8A9FB0E7A9A8}">
      <dgm:prSet/>
      <dgm:spPr/>
      <dgm:t>
        <a:bodyPr/>
        <a:lstStyle/>
        <a:p>
          <a:endParaRPr lang="ru-RU"/>
        </a:p>
      </dgm:t>
    </dgm:pt>
    <dgm:pt modelId="{5A22AA29-2AF5-4A46-8088-017EF129AE05}">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2000"/>
            <a:t>Then 1 part of the resulting dilution is shaken with 9 parts of ethyl alcohol 30% by weight.</a:t>
          </a:r>
          <a:endParaRPr lang="ru-RU" sz="2000"/>
        </a:p>
      </dgm:t>
    </dgm:pt>
    <dgm:pt modelId="{B42D7E48-B2E9-4370-AF3E-2964C21AEF81}" type="parTrans" cxnId="{D9DA6AF4-4084-4D89-A21A-FEF26AFF56E3}">
      <dgm:prSet/>
      <dgm:spPr/>
      <dgm:t>
        <a:bodyPr/>
        <a:lstStyle/>
        <a:p>
          <a:endParaRPr lang="ru-RU"/>
        </a:p>
      </dgm:t>
    </dgm:pt>
    <dgm:pt modelId="{23F42B39-C2FF-40A0-A945-A9C6BB3D7EFC}" type="sibTrans" cxnId="{D9DA6AF4-4084-4D89-A21A-FEF26AFF56E3}">
      <dgm:prSet/>
      <dgm:spPr/>
      <dgm:t>
        <a:bodyPr/>
        <a:lstStyle/>
        <a:p>
          <a:endParaRPr lang="ru-RU"/>
        </a:p>
      </dgm:t>
    </dgm:pt>
    <dgm:pt modelId="{58B0D3A4-A928-4BCE-8AD8-78AC05EBA9A9}" type="pres">
      <dgm:prSet presAssocID="{8F522DC3-BBA1-43BC-8BEC-20085755FCE1}" presName="linearFlow" presStyleCnt="0">
        <dgm:presLayoutVars>
          <dgm:resizeHandles val="exact"/>
        </dgm:presLayoutVars>
      </dgm:prSet>
      <dgm:spPr/>
      <dgm:t>
        <a:bodyPr/>
        <a:lstStyle/>
        <a:p>
          <a:endParaRPr lang="ru-RU"/>
        </a:p>
      </dgm:t>
    </dgm:pt>
    <dgm:pt modelId="{5874E3A6-4C4B-4D08-AD62-052F99789BEA}" type="pres">
      <dgm:prSet presAssocID="{DA4908E3-599F-4F01-ACF5-757488E5D74D}" presName="node" presStyleLbl="node1" presStyleIdx="0" presStyleCnt="5" custScaleX="392165">
        <dgm:presLayoutVars>
          <dgm:bulletEnabled val="1"/>
        </dgm:presLayoutVars>
      </dgm:prSet>
      <dgm:spPr/>
      <dgm:t>
        <a:bodyPr/>
        <a:lstStyle/>
        <a:p>
          <a:endParaRPr lang="ru-RU"/>
        </a:p>
      </dgm:t>
    </dgm:pt>
    <dgm:pt modelId="{B5414BB3-B9FD-47C6-86B1-A8480F431FDA}" type="pres">
      <dgm:prSet presAssocID="{D7641F51-6A79-4167-B344-F92EA0B286FA}" presName="sibTrans" presStyleLbl="sibTrans2D1" presStyleIdx="0" presStyleCnt="4"/>
      <dgm:spPr/>
      <dgm:t>
        <a:bodyPr/>
        <a:lstStyle/>
        <a:p>
          <a:endParaRPr lang="ru-RU"/>
        </a:p>
      </dgm:t>
    </dgm:pt>
    <dgm:pt modelId="{90AAFA9E-E8AD-467B-B8BC-6A239A80BC4C}" type="pres">
      <dgm:prSet presAssocID="{D7641F51-6A79-4167-B344-F92EA0B286FA}" presName="connectorText" presStyleLbl="sibTrans2D1" presStyleIdx="0" presStyleCnt="4"/>
      <dgm:spPr/>
      <dgm:t>
        <a:bodyPr/>
        <a:lstStyle/>
        <a:p>
          <a:endParaRPr lang="ru-RU"/>
        </a:p>
      </dgm:t>
    </dgm:pt>
    <dgm:pt modelId="{475D4879-685D-4DB2-B502-E74447352A78}" type="pres">
      <dgm:prSet presAssocID="{19D5F519-39D9-452D-9976-0633017BFD3D}" presName="node" presStyleLbl="node1" presStyleIdx="1" presStyleCnt="5" custScaleX="392165">
        <dgm:presLayoutVars>
          <dgm:bulletEnabled val="1"/>
        </dgm:presLayoutVars>
      </dgm:prSet>
      <dgm:spPr/>
      <dgm:t>
        <a:bodyPr/>
        <a:lstStyle/>
        <a:p>
          <a:endParaRPr lang="ru-RU"/>
        </a:p>
      </dgm:t>
    </dgm:pt>
    <dgm:pt modelId="{E0111BD1-617E-4353-AA60-29BC8F24C0AD}" type="pres">
      <dgm:prSet presAssocID="{2176965B-834E-46A8-A32C-40C652EF2FD0}" presName="sibTrans" presStyleLbl="sibTrans2D1" presStyleIdx="1" presStyleCnt="4"/>
      <dgm:spPr/>
      <dgm:t>
        <a:bodyPr/>
        <a:lstStyle/>
        <a:p>
          <a:endParaRPr lang="ru-RU"/>
        </a:p>
      </dgm:t>
    </dgm:pt>
    <dgm:pt modelId="{51E0EC77-6ECA-4907-8F32-4ECB2BE06187}" type="pres">
      <dgm:prSet presAssocID="{2176965B-834E-46A8-A32C-40C652EF2FD0}" presName="connectorText" presStyleLbl="sibTrans2D1" presStyleIdx="1" presStyleCnt="4"/>
      <dgm:spPr/>
      <dgm:t>
        <a:bodyPr/>
        <a:lstStyle/>
        <a:p>
          <a:endParaRPr lang="ru-RU"/>
        </a:p>
      </dgm:t>
    </dgm:pt>
    <dgm:pt modelId="{15C34278-D82D-47B1-B5CD-53EBEA717B80}" type="pres">
      <dgm:prSet presAssocID="{21A0E22C-FB36-4AA8-B571-B51085A9E090}" presName="node" presStyleLbl="node1" presStyleIdx="2" presStyleCnt="5" custScaleX="392165">
        <dgm:presLayoutVars>
          <dgm:bulletEnabled val="1"/>
        </dgm:presLayoutVars>
      </dgm:prSet>
      <dgm:spPr/>
      <dgm:t>
        <a:bodyPr/>
        <a:lstStyle/>
        <a:p>
          <a:endParaRPr lang="ru-RU"/>
        </a:p>
      </dgm:t>
    </dgm:pt>
    <dgm:pt modelId="{E987AD2B-847F-4B10-BD41-2D7170E922BC}" type="pres">
      <dgm:prSet presAssocID="{57A1A72B-26D9-4E1F-A1E2-157D65245EBD}" presName="sibTrans" presStyleLbl="sibTrans2D1" presStyleIdx="2" presStyleCnt="4"/>
      <dgm:spPr/>
      <dgm:t>
        <a:bodyPr/>
        <a:lstStyle/>
        <a:p>
          <a:endParaRPr lang="ru-RU"/>
        </a:p>
      </dgm:t>
    </dgm:pt>
    <dgm:pt modelId="{82F1F345-9C58-4330-A617-5ABDB4819E35}" type="pres">
      <dgm:prSet presAssocID="{57A1A72B-26D9-4E1F-A1E2-157D65245EBD}" presName="connectorText" presStyleLbl="sibTrans2D1" presStyleIdx="2" presStyleCnt="4"/>
      <dgm:spPr/>
      <dgm:t>
        <a:bodyPr/>
        <a:lstStyle/>
        <a:p>
          <a:endParaRPr lang="ru-RU"/>
        </a:p>
      </dgm:t>
    </dgm:pt>
    <dgm:pt modelId="{1D94C857-0C17-4CAC-9006-8DA56203D8DB}" type="pres">
      <dgm:prSet presAssocID="{981D3A23-8D1E-49E6-8730-B64D7FFBCAC0}" presName="node" presStyleLbl="node1" presStyleIdx="3" presStyleCnt="5" custScaleX="392165">
        <dgm:presLayoutVars>
          <dgm:bulletEnabled val="1"/>
        </dgm:presLayoutVars>
      </dgm:prSet>
      <dgm:spPr/>
      <dgm:t>
        <a:bodyPr/>
        <a:lstStyle/>
        <a:p>
          <a:endParaRPr lang="ru-RU"/>
        </a:p>
      </dgm:t>
    </dgm:pt>
    <dgm:pt modelId="{09F247C2-7B18-4E75-9F31-6367558EF471}" type="pres">
      <dgm:prSet presAssocID="{4853B7C4-1BFD-4829-B7DF-585F1F32859C}" presName="sibTrans" presStyleLbl="sibTrans2D1" presStyleIdx="3" presStyleCnt="4"/>
      <dgm:spPr/>
      <dgm:t>
        <a:bodyPr/>
        <a:lstStyle/>
        <a:p>
          <a:endParaRPr lang="ru-RU"/>
        </a:p>
      </dgm:t>
    </dgm:pt>
    <dgm:pt modelId="{37E33032-866B-4D76-9514-B950153E6137}" type="pres">
      <dgm:prSet presAssocID="{4853B7C4-1BFD-4829-B7DF-585F1F32859C}" presName="connectorText" presStyleLbl="sibTrans2D1" presStyleIdx="3" presStyleCnt="4"/>
      <dgm:spPr/>
      <dgm:t>
        <a:bodyPr/>
        <a:lstStyle/>
        <a:p>
          <a:endParaRPr lang="ru-RU"/>
        </a:p>
      </dgm:t>
    </dgm:pt>
    <dgm:pt modelId="{89D0D4FC-8474-490E-9D40-74E133B411C3}" type="pres">
      <dgm:prSet presAssocID="{5A22AA29-2AF5-4A46-8088-017EF129AE05}" presName="node" presStyleLbl="node1" presStyleIdx="4" presStyleCnt="5" custScaleX="392165">
        <dgm:presLayoutVars>
          <dgm:bulletEnabled val="1"/>
        </dgm:presLayoutVars>
      </dgm:prSet>
      <dgm:spPr/>
      <dgm:t>
        <a:bodyPr/>
        <a:lstStyle/>
        <a:p>
          <a:endParaRPr lang="ru-RU"/>
        </a:p>
      </dgm:t>
    </dgm:pt>
  </dgm:ptLst>
  <dgm:cxnLst>
    <dgm:cxn modelId="{41021FBC-4479-44A4-9793-EA1EE1790A00}" type="presOf" srcId="{4853B7C4-1BFD-4829-B7DF-585F1F32859C}" destId="{09F247C2-7B18-4E75-9F31-6367558EF471}" srcOrd="0" destOrd="0" presId="urn:microsoft.com/office/officeart/2005/8/layout/process2"/>
    <dgm:cxn modelId="{62872E7B-D183-464E-9AA0-E2C312C02DC5}" type="presOf" srcId="{57A1A72B-26D9-4E1F-A1E2-157D65245EBD}" destId="{E987AD2B-847F-4B10-BD41-2D7170E922BC}" srcOrd="0" destOrd="0" presId="urn:microsoft.com/office/officeart/2005/8/layout/process2"/>
    <dgm:cxn modelId="{209FB621-0782-45E7-85DF-347FAACF8B48}" type="presOf" srcId="{8F522DC3-BBA1-43BC-8BEC-20085755FCE1}" destId="{58B0D3A4-A928-4BCE-8AD8-78AC05EBA9A9}" srcOrd="0" destOrd="0" presId="urn:microsoft.com/office/officeart/2005/8/layout/process2"/>
    <dgm:cxn modelId="{8B2F28EF-E77B-4196-9883-51FFB5F64D11}" type="presOf" srcId="{DA4908E3-599F-4F01-ACF5-757488E5D74D}" destId="{5874E3A6-4C4B-4D08-AD62-052F99789BEA}" srcOrd="0" destOrd="0" presId="urn:microsoft.com/office/officeart/2005/8/layout/process2"/>
    <dgm:cxn modelId="{590D6188-1C1D-4052-9295-1F715E8607A6}" type="presOf" srcId="{2176965B-834E-46A8-A32C-40C652EF2FD0}" destId="{E0111BD1-617E-4353-AA60-29BC8F24C0AD}" srcOrd="0" destOrd="0" presId="urn:microsoft.com/office/officeart/2005/8/layout/process2"/>
    <dgm:cxn modelId="{E39035F4-E59B-4184-8222-F27C7F5ED103}" type="presOf" srcId="{2176965B-834E-46A8-A32C-40C652EF2FD0}" destId="{51E0EC77-6ECA-4907-8F32-4ECB2BE06187}" srcOrd="1" destOrd="0" presId="urn:microsoft.com/office/officeart/2005/8/layout/process2"/>
    <dgm:cxn modelId="{84FD2736-C2B9-4AC0-8584-B0694FAE4CDE}" type="presOf" srcId="{981D3A23-8D1E-49E6-8730-B64D7FFBCAC0}" destId="{1D94C857-0C17-4CAC-9006-8DA56203D8DB}" srcOrd="0" destOrd="0" presId="urn:microsoft.com/office/officeart/2005/8/layout/process2"/>
    <dgm:cxn modelId="{8C2B87F7-C0FE-4B27-AE2C-2184DF8000D1}" type="presOf" srcId="{5A22AA29-2AF5-4A46-8088-017EF129AE05}" destId="{89D0D4FC-8474-490E-9D40-74E133B411C3}" srcOrd="0" destOrd="0" presId="urn:microsoft.com/office/officeart/2005/8/layout/process2"/>
    <dgm:cxn modelId="{D6597FD1-E5A6-41B2-8568-57B0AD148C96}" srcId="{8F522DC3-BBA1-43BC-8BEC-20085755FCE1}" destId="{19D5F519-39D9-452D-9976-0633017BFD3D}" srcOrd="1" destOrd="0" parTransId="{E84E50AA-18DF-49E4-99CF-283BA676529B}" sibTransId="{2176965B-834E-46A8-A32C-40C652EF2FD0}"/>
    <dgm:cxn modelId="{8237E3AF-4D55-48A5-87C8-D7D969A6E778}" type="presOf" srcId="{D7641F51-6A79-4167-B344-F92EA0B286FA}" destId="{B5414BB3-B9FD-47C6-86B1-A8480F431FDA}" srcOrd="0" destOrd="0" presId="urn:microsoft.com/office/officeart/2005/8/layout/process2"/>
    <dgm:cxn modelId="{4A15DA68-3E0F-4FD0-B244-92F3096FC4E0}" srcId="{8F522DC3-BBA1-43BC-8BEC-20085755FCE1}" destId="{DA4908E3-599F-4F01-ACF5-757488E5D74D}" srcOrd="0" destOrd="0" parTransId="{685361A7-F439-4EF8-989D-49918672C51B}" sibTransId="{D7641F51-6A79-4167-B344-F92EA0B286FA}"/>
    <dgm:cxn modelId="{47F8B685-211F-4646-8A2F-00B6618379A2}" type="presOf" srcId="{4853B7C4-1BFD-4829-B7DF-585F1F32859C}" destId="{37E33032-866B-4D76-9514-B950153E6137}" srcOrd="1" destOrd="0" presId="urn:microsoft.com/office/officeart/2005/8/layout/process2"/>
    <dgm:cxn modelId="{0907CC83-E9BE-4DC5-BF08-7578AAE717FB}" type="presOf" srcId="{21A0E22C-FB36-4AA8-B571-B51085A9E090}" destId="{15C34278-D82D-47B1-B5CD-53EBEA717B80}" srcOrd="0" destOrd="0" presId="urn:microsoft.com/office/officeart/2005/8/layout/process2"/>
    <dgm:cxn modelId="{D38E1397-E950-4ACF-B336-78870536063A}" type="presOf" srcId="{19D5F519-39D9-452D-9976-0633017BFD3D}" destId="{475D4879-685D-4DB2-B502-E74447352A78}" srcOrd="0" destOrd="0" presId="urn:microsoft.com/office/officeart/2005/8/layout/process2"/>
    <dgm:cxn modelId="{D9DA6AF4-4084-4D89-A21A-FEF26AFF56E3}" srcId="{8F522DC3-BBA1-43BC-8BEC-20085755FCE1}" destId="{5A22AA29-2AF5-4A46-8088-017EF129AE05}" srcOrd="4" destOrd="0" parTransId="{B42D7E48-B2E9-4370-AF3E-2964C21AEF81}" sibTransId="{23F42B39-C2FF-40A0-A945-A9C6BB3D7EFC}"/>
    <dgm:cxn modelId="{CCFD2221-EFDD-4CE9-AB9F-32A18E59209D}" type="presOf" srcId="{57A1A72B-26D9-4E1F-A1E2-157D65245EBD}" destId="{82F1F345-9C58-4330-A617-5ABDB4819E35}" srcOrd="1" destOrd="0" presId="urn:microsoft.com/office/officeart/2005/8/layout/process2"/>
    <dgm:cxn modelId="{2B455337-F2D2-41AB-A8D6-A4829CFB4F4F}" srcId="{8F522DC3-BBA1-43BC-8BEC-20085755FCE1}" destId="{21A0E22C-FB36-4AA8-B571-B51085A9E090}" srcOrd="2" destOrd="0" parTransId="{16100BBF-704D-4182-AC52-CA6134631E00}" sibTransId="{57A1A72B-26D9-4E1F-A1E2-157D65245EBD}"/>
    <dgm:cxn modelId="{67FA21E7-0C7C-48D9-8D9B-A43DC2CE54AB}" type="presOf" srcId="{D7641F51-6A79-4167-B344-F92EA0B286FA}" destId="{90AAFA9E-E8AD-467B-B8BC-6A239A80BC4C}" srcOrd="1" destOrd="0" presId="urn:microsoft.com/office/officeart/2005/8/layout/process2"/>
    <dgm:cxn modelId="{C8D5F199-7BD5-4BED-9959-8A9FB0E7A9A8}" srcId="{8F522DC3-BBA1-43BC-8BEC-20085755FCE1}" destId="{981D3A23-8D1E-49E6-8730-B64D7FFBCAC0}" srcOrd="3" destOrd="0" parTransId="{FC18D7D3-BD46-4780-BBAF-3907BAA7CE89}" sibTransId="{4853B7C4-1BFD-4829-B7DF-585F1F32859C}"/>
    <dgm:cxn modelId="{897FCA1F-A433-427A-AFEC-D07E9D11A7B3}" type="presParOf" srcId="{58B0D3A4-A928-4BCE-8AD8-78AC05EBA9A9}" destId="{5874E3A6-4C4B-4D08-AD62-052F99789BEA}" srcOrd="0" destOrd="0" presId="urn:microsoft.com/office/officeart/2005/8/layout/process2"/>
    <dgm:cxn modelId="{4805E642-F9F3-4935-94EE-09915E2BF425}" type="presParOf" srcId="{58B0D3A4-A928-4BCE-8AD8-78AC05EBA9A9}" destId="{B5414BB3-B9FD-47C6-86B1-A8480F431FDA}" srcOrd="1" destOrd="0" presId="urn:microsoft.com/office/officeart/2005/8/layout/process2"/>
    <dgm:cxn modelId="{0F306008-8A59-4F99-8FF2-582F2531A7A1}" type="presParOf" srcId="{B5414BB3-B9FD-47C6-86B1-A8480F431FDA}" destId="{90AAFA9E-E8AD-467B-B8BC-6A239A80BC4C}" srcOrd="0" destOrd="0" presId="urn:microsoft.com/office/officeart/2005/8/layout/process2"/>
    <dgm:cxn modelId="{F09E52CE-731E-493A-9DD2-3A54747D761D}" type="presParOf" srcId="{58B0D3A4-A928-4BCE-8AD8-78AC05EBA9A9}" destId="{475D4879-685D-4DB2-B502-E74447352A78}" srcOrd="2" destOrd="0" presId="urn:microsoft.com/office/officeart/2005/8/layout/process2"/>
    <dgm:cxn modelId="{C9FB7DD0-EA47-4728-BD44-4FBB66996B48}" type="presParOf" srcId="{58B0D3A4-A928-4BCE-8AD8-78AC05EBA9A9}" destId="{E0111BD1-617E-4353-AA60-29BC8F24C0AD}" srcOrd="3" destOrd="0" presId="urn:microsoft.com/office/officeart/2005/8/layout/process2"/>
    <dgm:cxn modelId="{2E467B06-6A7B-478A-AE27-787DD1CED98F}" type="presParOf" srcId="{E0111BD1-617E-4353-AA60-29BC8F24C0AD}" destId="{51E0EC77-6ECA-4907-8F32-4ECB2BE06187}" srcOrd="0" destOrd="0" presId="urn:microsoft.com/office/officeart/2005/8/layout/process2"/>
    <dgm:cxn modelId="{12CFB9D5-A298-4BA9-AAEC-B371D61D2C14}" type="presParOf" srcId="{58B0D3A4-A928-4BCE-8AD8-78AC05EBA9A9}" destId="{15C34278-D82D-47B1-B5CD-53EBEA717B80}" srcOrd="4" destOrd="0" presId="urn:microsoft.com/office/officeart/2005/8/layout/process2"/>
    <dgm:cxn modelId="{C2760965-BA96-468D-A286-75E6BC023F76}" type="presParOf" srcId="{58B0D3A4-A928-4BCE-8AD8-78AC05EBA9A9}" destId="{E987AD2B-847F-4B10-BD41-2D7170E922BC}" srcOrd="5" destOrd="0" presId="urn:microsoft.com/office/officeart/2005/8/layout/process2"/>
    <dgm:cxn modelId="{34B29680-E008-4D63-978F-A4585281EC97}" type="presParOf" srcId="{E987AD2B-847F-4B10-BD41-2D7170E922BC}" destId="{82F1F345-9C58-4330-A617-5ABDB4819E35}" srcOrd="0" destOrd="0" presId="urn:microsoft.com/office/officeart/2005/8/layout/process2"/>
    <dgm:cxn modelId="{03259E26-65E5-4F50-AB2C-B966A7AE3285}" type="presParOf" srcId="{58B0D3A4-A928-4BCE-8AD8-78AC05EBA9A9}" destId="{1D94C857-0C17-4CAC-9006-8DA56203D8DB}" srcOrd="6" destOrd="0" presId="urn:microsoft.com/office/officeart/2005/8/layout/process2"/>
    <dgm:cxn modelId="{1AA879D5-7249-48A7-8602-B850E5AF2D8A}" type="presParOf" srcId="{58B0D3A4-A928-4BCE-8AD8-78AC05EBA9A9}" destId="{09F247C2-7B18-4E75-9F31-6367558EF471}" srcOrd="7" destOrd="0" presId="urn:microsoft.com/office/officeart/2005/8/layout/process2"/>
    <dgm:cxn modelId="{CDE96A65-812B-4F4B-BF37-99CE9ADC3F8B}" type="presParOf" srcId="{09F247C2-7B18-4E75-9F31-6367558EF471}" destId="{37E33032-866B-4D76-9514-B950153E6137}" srcOrd="0" destOrd="0" presId="urn:microsoft.com/office/officeart/2005/8/layout/process2"/>
    <dgm:cxn modelId="{3F3BF83E-8ED4-4E6F-90E4-2850E16FA4CC}" type="presParOf" srcId="{58B0D3A4-A928-4BCE-8AD8-78AC05EBA9A9}" destId="{89D0D4FC-8474-490E-9D40-74E133B411C3}"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D372F6-6CF6-4918-8033-1BC3F9691F2B}"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ru-RU"/>
        </a:p>
      </dgm:t>
    </dgm:pt>
    <dgm:pt modelId="{E867618E-02F8-449F-A931-27ECAA20DA55}">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The pharmacist-technologist must first prepare the initial (basic) </a:t>
          </a:r>
          <a:r>
            <a:rPr lang="en" sz="1400" dirty="0" err="1"/>
            <a:t>Trituration </a:t>
          </a:r>
          <a:r>
            <a:rPr lang="en" sz="1400" dirty="0"/>
            <a:t>X1 (D 1) from an insoluble substance (metal) in accordance with the instructions of § 7 of V. Schwabe's guide</a:t>
          </a:r>
          <a:endParaRPr lang="ru-RU" sz="1400" dirty="0"/>
        </a:p>
      </dgm:t>
    </dgm:pt>
    <dgm:pt modelId="{CCDC90D6-F714-4040-A999-4B7FFF7AE761}" type="parTrans" cxnId="{9152ECD5-65DD-4FAC-80C8-28E4F35133BA}">
      <dgm:prSet/>
      <dgm:spPr/>
      <dgm:t>
        <a:bodyPr/>
        <a:lstStyle/>
        <a:p>
          <a:endParaRPr lang="ru-RU" sz="1400"/>
        </a:p>
      </dgm:t>
    </dgm:pt>
    <dgm:pt modelId="{7E238225-B4D0-45E1-94A2-0E61FDB80787}" type="sibTrans" cxnId="{9152ECD5-65DD-4FAC-80C8-28E4F35133BA}">
      <dgm:prSet custT="1"/>
      <dgm:spPr/>
      <dgm:t>
        <a:bodyPr/>
        <a:lstStyle/>
        <a:p>
          <a:endParaRPr lang="ru-RU" sz="1400"/>
        </a:p>
      </dgm:t>
    </dgm:pt>
    <dgm:pt modelId="{2C72278B-4D02-4CAF-853A-D4C78C30AF30}">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After that, he weighs 7.9 g of purified water into a tared vial.</a:t>
          </a:r>
          <a:endParaRPr lang="ru-RU" sz="1400" dirty="0"/>
        </a:p>
      </dgm:t>
    </dgm:pt>
    <dgm:pt modelId="{EA631EB1-8712-474E-AB38-279EB20B7227}" type="parTrans" cxnId="{F609CBF9-92BC-44C5-99EF-BEAFFC688C55}">
      <dgm:prSet/>
      <dgm:spPr/>
      <dgm:t>
        <a:bodyPr/>
        <a:lstStyle/>
        <a:p>
          <a:endParaRPr lang="ru-RU" sz="1400"/>
        </a:p>
      </dgm:t>
    </dgm:pt>
    <dgm:pt modelId="{81FA79B4-5645-4F05-9B6A-616C3C3CFA21}" type="sibTrans" cxnId="{F609CBF9-92BC-44C5-99EF-BEAFFC688C55}">
      <dgm:prSet custT="1"/>
      <dgm:spPr/>
      <dgm:t>
        <a:bodyPr/>
        <a:lstStyle/>
        <a:p>
          <a:endParaRPr lang="ru-RU" sz="1400"/>
        </a:p>
      </dgm:t>
    </dgm:pt>
    <dgm:pt modelId="{C2D88D82-2AB5-4C6F-A8E9-E300B6AEB433}">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adds 2.0 g of ethyl alcohol 90%, puts here 0.1 g of the prepared </a:t>
          </a:r>
          <a:r>
            <a:rPr lang="en" sz="1400" dirty="0" err="1"/>
            <a:t>trituration of </a:t>
          </a:r>
          <a:r>
            <a:rPr lang="en" sz="1400" dirty="0"/>
            <a:t>zinc metal C3.</a:t>
          </a:r>
          <a:endParaRPr lang="ru-RU" sz="1400" dirty="0"/>
        </a:p>
      </dgm:t>
    </dgm:pt>
    <dgm:pt modelId="{EE123615-E0DE-4778-A5AC-76DE1444E10F}" type="parTrans" cxnId="{70441B9F-D9D7-4A7F-9B6B-5B2BDC1A493C}">
      <dgm:prSet/>
      <dgm:spPr/>
      <dgm:t>
        <a:bodyPr/>
        <a:lstStyle/>
        <a:p>
          <a:endParaRPr lang="ru-RU" sz="1400"/>
        </a:p>
      </dgm:t>
    </dgm:pt>
    <dgm:pt modelId="{352A71F6-A0AE-4CB1-B753-76306EA99CEF}" type="sibTrans" cxnId="{70441B9F-D9D7-4A7F-9B6B-5B2BDC1A493C}">
      <dgm:prSet custT="1"/>
      <dgm:spPr/>
      <dgm:t>
        <a:bodyPr/>
        <a:lstStyle/>
        <a:p>
          <a:endParaRPr lang="ru-RU" sz="1400"/>
        </a:p>
      </dgm:t>
    </dgm:pt>
    <dgm:pt modelId="{16963B86-9F8F-4737-BCD4-87647654D1BE}">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then vigorously shakes the vial closed with a stopper for 10 minutes, obtaining a stable suspension of C4.</a:t>
          </a:r>
          <a:endParaRPr lang="ru-RU" sz="1400" dirty="0"/>
        </a:p>
      </dgm:t>
    </dgm:pt>
    <dgm:pt modelId="{4687F22A-FE4A-4299-9CFD-2C874989654A}" type="parTrans" cxnId="{CD7CB22E-1CD3-4121-B8D5-6EB45D324CB9}">
      <dgm:prSet/>
      <dgm:spPr/>
      <dgm:t>
        <a:bodyPr/>
        <a:lstStyle/>
        <a:p>
          <a:endParaRPr lang="ru-RU" sz="1400"/>
        </a:p>
      </dgm:t>
    </dgm:pt>
    <dgm:pt modelId="{301BD1CB-E073-4C96-98A6-D3EC5B7FB15B}" type="sibTrans" cxnId="{CD7CB22E-1CD3-4121-B8D5-6EB45D324CB9}">
      <dgm:prSet custT="1"/>
      <dgm:spPr/>
      <dgm:t>
        <a:bodyPr/>
        <a:lstStyle/>
        <a:p>
          <a:endParaRPr lang="ru-RU" sz="1400"/>
        </a:p>
      </dgm:t>
    </dgm:pt>
    <dgm:pt modelId="{22005D4F-2D81-404C-9481-551FF52CE3F1}">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Then, 9.9 g of 45% ethyl alcohol is weighed into a vial with the designation C5, 0.1 g (3 drops) of C4 dilution is added and shaken 10 times until C5 </a:t>
          </a:r>
          <a:endParaRPr lang="ru-RU" sz="1400" dirty="0"/>
        </a:p>
      </dgm:t>
    </dgm:pt>
    <dgm:pt modelId="{BD48E1C8-5C84-4530-AFDF-5194586D9533}" type="parTrans" cxnId="{2F6480FE-6DAC-408B-A015-D7274E1F64A2}">
      <dgm:prSet/>
      <dgm:spPr/>
      <dgm:t>
        <a:bodyPr/>
        <a:lstStyle/>
        <a:p>
          <a:endParaRPr lang="ru-RU" sz="1400"/>
        </a:p>
      </dgm:t>
    </dgm:pt>
    <dgm:pt modelId="{6943EBAA-FF00-487E-A4DF-AD1E1D8440F5}" type="sibTrans" cxnId="{2F6480FE-6DAC-408B-A015-D7274E1F64A2}">
      <dgm:prSet custT="1"/>
      <dgm:spPr/>
      <dgm:t>
        <a:bodyPr/>
        <a:lstStyle/>
        <a:p>
          <a:endParaRPr lang="ru-RU" sz="1400"/>
        </a:p>
      </dgm:t>
    </dgm:pt>
    <dgm:pt modelId="{CCC012FC-C02E-4187-8F9B-7842AF194D00}">
      <dgm:prSet custT="1">
        <dgm:style>
          <a:lnRef idx="2">
            <a:schemeClr val="accent6"/>
          </a:lnRef>
          <a:fillRef idx="1">
            <a:schemeClr val="lt1"/>
          </a:fillRef>
          <a:effectRef idx="0">
            <a:schemeClr val="accent6"/>
          </a:effectRef>
          <a:fontRef idx="minor">
            <a:schemeClr val="dk1"/>
          </a:fontRef>
        </dgm:style>
      </dgm:prSet>
      <dgm:spPr/>
      <dgm:t>
        <a:bodyPr/>
        <a:lstStyle/>
        <a:p>
          <a:r>
            <a:rPr lang="en" sz="1400" dirty="0"/>
            <a:t>then potentiate it first on a decimal scale to D 4 (C2), then on a centesimal scale to C3.</a:t>
          </a:r>
          <a:endParaRPr lang="uk-UA" sz="1400" dirty="0"/>
        </a:p>
      </dgm:t>
    </dgm:pt>
    <dgm:pt modelId="{CA04117B-E3DF-4644-B701-DDDAF5918465}" type="parTrans" cxnId="{84788049-9799-42EF-A655-65EE3400B3B7}">
      <dgm:prSet/>
      <dgm:spPr/>
      <dgm:t>
        <a:bodyPr/>
        <a:lstStyle/>
        <a:p>
          <a:endParaRPr lang="ru-RU" sz="1400"/>
        </a:p>
      </dgm:t>
    </dgm:pt>
    <dgm:pt modelId="{DA343C2D-56EE-455D-8E81-ED2E1786C008}" type="sibTrans" cxnId="{84788049-9799-42EF-A655-65EE3400B3B7}">
      <dgm:prSet custT="1"/>
      <dgm:spPr/>
      <dgm:t>
        <a:bodyPr/>
        <a:lstStyle/>
        <a:p>
          <a:endParaRPr lang="ru-RU" sz="1400"/>
        </a:p>
      </dgm:t>
    </dgm:pt>
    <dgm:pt modelId="{7BDC1067-4078-4868-A78B-D775CEB0F2F1}">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After full quality control and clearance for dilution use, C5 is placed on a turntable in the assistant's room. The pharmacist weighs 9.9 g of 45% alcohol into the dispensing vial, adds 0.1 g (3 drops) of </a:t>
          </a:r>
          <a:r>
            <a:rPr lang="en" sz="1400" dirty="0" err="1"/>
            <a:t>dilution here. </a:t>
          </a:r>
          <a:r>
            <a:rPr lang="en" sz="1400" dirty="0"/>
            <a:t>C5, </a:t>
          </a:r>
          <a:r>
            <a:rPr lang="en" sz="1400" dirty="0" err="1"/>
            <a:t>churning</a:t>
          </a:r>
          <a:r>
            <a:rPr lang="en" sz="1400" dirty="0"/>
            <a:t> </a:t>
          </a:r>
          <a:r>
            <a:rPr lang="en" sz="1400" dirty="0" err="1"/>
            <a:t>it </a:t>
          </a:r>
          <a:r>
            <a:rPr lang="en" sz="1400" dirty="0"/>
            <a:t>10 </a:t>
          </a:r>
          <a:r>
            <a:rPr lang="en" sz="1400" dirty="0" err="1"/>
            <a:t>times </a:t>
          </a:r>
          <a:r>
            <a:rPr lang="en" sz="1400" dirty="0"/>
            <a:t>and </a:t>
          </a:r>
          <a:r>
            <a:rPr lang="en" sz="1400" dirty="0" err="1"/>
            <a:t>transfers </a:t>
          </a:r>
          <a:r>
            <a:rPr lang="en" sz="1400" dirty="0"/>
            <a:t>to the control of the </a:t>
          </a:r>
          <a:r>
            <a:rPr lang="en" sz="1400" dirty="0" err="1"/>
            <a:t>relevant </a:t>
          </a:r>
          <a:r>
            <a:rPr lang="en" sz="1400" dirty="0"/>
            <a:t>parameters</a:t>
          </a:r>
          <a:endParaRPr lang="ru-RU" sz="1400" dirty="0"/>
        </a:p>
      </dgm:t>
    </dgm:pt>
    <dgm:pt modelId="{0A645C82-F89D-4907-8F6F-E2AC373EEE65}" type="parTrans" cxnId="{570CFBB6-5AEA-480E-8203-31DA50910316}">
      <dgm:prSet/>
      <dgm:spPr/>
      <dgm:t>
        <a:bodyPr/>
        <a:lstStyle/>
        <a:p>
          <a:endParaRPr lang="ru-RU" sz="1400"/>
        </a:p>
      </dgm:t>
    </dgm:pt>
    <dgm:pt modelId="{A01F70D7-93C6-4DD7-9831-6B0FB41150C3}" type="sibTrans" cxnId="{570CFBB6-5AEA-480E-8203-31DA50910316}">
      <dgm:prSet custT="1"/>
      <dgm:spPr/>
      <dgm:t>
        <a:bodyPr/>
        <a:lstStyle/>
        <a:p>
          <a:endParaRPr lang="ru-RU" sz="1400"/>
        </a:p>
      </dgm:t>
    </dgm:pt>
    <dgm:pt modelId="{F769E2C0-58C7-405C-990B-F9841370DD55}">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err="1"/>
            <a:t>draws up </a:t>
          </a:r>
          <a:r>
            <a:rPr lang="en" sz="1400" dirty="0"/>
            <a:t>the prescription number, </a:t>
          </a:r>
          <a:r>
            <a:rPr lang="en" sz="1400" dirty="0" err="1"/>
            <a:t>serial </a:t>
          </a:r>
          <a:r>
            <a:rPr lang="en" sz="1400" dirty="0"/>
            <a:t>number and </a:t>
          </a:r>
          <a:r>
            <a:rPr lang="en" sz="1400" dirty="0" err="1"/>
            <a:t>the label </a:t>
          </a:r>
          <a:r>
            <a:rPr lang="en" sz="1400" dirty="0"/>
            <a:t>" </a:t>
          </a:r>
          <a:r>
            <a:rPr lang="en" sz="1400" dirty="0" err="1"/>
            <a:t>Internal </a:t>
          </a:r>
          <a:r>
            <a:rPr lang="en" sz="1400" dirty="0"/>
            <a:t>", on </a:t>
          </a:r>
          <a:r>
            <a:rPr lang="en" sz="1400" dirty="0" err="1"/>
            <a:t>which</a:t>
          </a:r>
          <a:r>
            <a:rPr lang="en" sz="1400" dirty="0"/>
            <a:t> the number of the pharmacy, </a:t>
          </a:r>
          <a:r>
            <a:rPr lang="en" sz="1400" dirty="0" err="1"/>
            <a:t>the mass of the </a:t>
          </a:r>
          <a:r>
            <a:rPr lang="en" sz="1400" dirty="0"/>
            <a:t>drug, the date </a:t>
          </a:r>
          <a:r>
            <a:rPr lang="en" sz="1400" dirty="0" err="1"/>
            <a:t>of manufacture </a:t>
          </a:r>
          <a:r>
            <a:rPr lang="en" sz="1400" dirty="0"/>
            <a:t>and the </a:t>
          </a:r>
          <a:r>
            <a:rPr lang="en" sz="1400" dirty="0" err="1"/>
            <a:t>signature are indicated</a:t>
          </a:r>
          <a:r>
            <a:rPr lang="en" sz="1400" dirty="0"/>
            <a:t> </a:t>
          </a:r>
          <a:r>
            <a:rPr lang="en" sz="1400" dirty="0" err="1"/>
            <a:t>cooked </a:t>
          </a:r>
          <a:r>
            <a:rPr lang="en" sz="1400" dirty="0"/>
            <a:t>.</a:t>
          </a:r>
          <a:endParaRPr lang="ru-RU" sz="1400" dirty="0"/>
        </a:p>
      </dgm:t>
    </dgm:pt>
    <dgm:pt modelId="{D779494B-4E12-4756-8A2E-AAEBDD0358AB}" type="parTrans" cxnId="{D54F0E81-B7E0-4DCB-8F35-86A48BDEAB26}">
      <dgm:prSet/>
      <dgm:spPr/>
      <dgm:t>
        <a:bodyPr/>
        <a:lstStyle/>
        <a:p>
          <a:endParaRPr lang="ru-RU" sz="1400"/>
        </a:p>
      </dgm:t>
    </dgm:pt>
    <dgm:pt modelId="{CE40B0EB-A35E-49E0-9B6D-BBDBBC0A1AD9}" type="sibTrans" cxnId="{D54F0E81-B7E0-4DCB-8F35-86A48BDEAB26}">
      <dgm:prSet/>
      <dgm:spPr/>
      <dgm:t>
        <a:bodyPr/>
        <a:lstStyle/>
        <a:p>
          <a:endParaRPr lang="ru-RU" sz="1400"/>
        </a:p>
      </dgm:t>
    </dgm:pt>
    <dgm:pt modelId="{9C0EADA2-149C-48FF-8F32-2323D12EBBC9}" type="pres">
      <dgm:prSet presAssocID="{39D372F6-6CF6-4918-8033-1BC3F9691F2B}" presName="linearFlow" presStyleCnt="0">
        <dgm:presLayoutVars>
          <dgm:resizeHandles val="exact"/>
        </dgm:presLayoutVars>
      </dgm:prSet>
      <dgm:spPr/>
      <dgm:t>
        <a:bodyPr/>
        <a:lstStyle/>
        <a:p>
          <a:endParaRPr lang="ru-RU"/>
        </a:p>
      </dgm:t>
    </dgm:pt>
    <dgm:pt modelId="{963B16F6-A6D3-43FC-AEB1-EEEAB0B88B89}" type="pres">
      <dgm:prSet presAssocID="{E867618E-02F8-449F-A931-27ECAA20DA55}" presName="node" presStyleLbl="node1" presStyleIdx="0" presStyleCnt="8" custScaleX="395446" custLinFactNeighborY="3754">
        <dgm:presLayoutVars>
          <dgm:bulletEnabled val="1"/>
        </dgm:presLayoutVars>
      </dgm:prSet>
      <dgm:spPr/>
      <dgm:t>
        <a:bodyPr/>
        <a:lstStyle/>
        <a:p>
          <a:endParaRPr lang="ru-RU"/>
        </a:p>
      </dgm:t>
    </dgm:pt>
    <dgm:pt modelId="{C4349C40-0399-4452-A9F3-8080F9AF160F}" type="pres">
      <dgm:prSet presAssocID="{7E238225-B4D0-45E1-94A2-0E61FDB80787}" presName="sibTrans" presStyleLbl="sibTrans2D1" presStyleIdx="0" presStyleCnt="7"/>
      <dgm:spPr/>
      <dgm:t>
        <a:bodyPr/>
        <a:lstStyle/>
        <a:p>
          <a:endParaRPr lang="ru-RU"/>
        </a:p>
      </dgm:t>
    </dgm:pt>
    <dgm:pt modelId="{5D88CCC8-52E9-43A8-A424-C5E29132F332}" type="pres">
      <dgm:prSet presAssocID="{7E238225-B4D0-45E1-94A2-0E61FDB80787}" presName="connectorText" presStyleLbl="sibTrans2D1" presStyleIdx="0" presStyleCnt="7"/>
      <dgm:spPr/>
      <dgm:t>
        <a:bodyPr/>
        <a:lstStyle/>
        <a:p>
          <a:endParaRPr lang="ru-RU"/>
        </a:p>
      </dgm:t>
    </dgm:pt>
    <dgm:pt modelId="{03DA5940-40E3-49E8-828D-ED9125CEBF19}" type="pres">
      <dgm:prSet presAssocID="{CCC012FC-C02E-4187-8F9B-7842AF194D00}" presName="node" presStyleLbl="node1" presStyleIdx="1" presStyleCnt="8" custScaleX="392435">
        <dgm:presLayoutVars>
          <dgm:bulletEnabled val="1"/>
        </dgm:presLayoutVars>
      </dgm:prSet>
      <dgm:spPr/>
      <dgm:t>
        <a:bodyPr/>
        <a:lstStyle/>
        <a:p>
          <a:endParaRPr lang="ru-RU"/>
        </a:p>
      </dgm:t>
    </dgm:pt>
    <dgm:pt modelId="{F2646CFF-5C5A-4C70-B1B0-11E791929CEE}" type="pres">
      <dgm:prSet presAssocID="{DA343C2D-56EE-455D-8E81-ED2E1786C008}" presName="sibTrans" presStyleLbl="sibTrans2D1" presStyleIdx="1" presStyleCnt="7"/>
      <dgm:spPr/>
      <dgm:t>
        <a:bodyPr/>
        <a:lstStyle/>
        <a:p>
          <a:endParaRPr lang="ru-RU"/>
        </a:p>
      </dgm:t>
    </dgm:pt>
    <dgm:pt modelId="{8A383B2F-E65E-45A0-BA0D-D10FB2B85107}" type="pres">
      <dgm:prSet presAssocID="{DA343C2D-56EE-455D-8E81-ED2E1786C008}" presName="connectorText" presStyleLbl="sibTrans2D1" presStyleIdx="1" presStyleCnt="7"/>
      <dgm:spPr/>
      <dgm:t>
        <a:bodyPr/>
        <a:lstStyle/>
        <a:p>
          <a:endParaRPr lang="ru-RU"/>
        </a:p>
      </dgm:t>
    </dgm:pt>
    <dgm:pt modelId="{CC65347A-4AB2-4B35-9FB5-58FF0392AC6B}" type="pres">
      <dgm:prSet presAssocID="{2C72278B-4D02-4CAF-853A-D4C78C30AF30}" presName="node" presStyleLbl="node1" presStyleIdx="2" presStyleCnt="8" custScaleX="395446">
        <dgm:presLayoutVars>
          <dgm:bulletEnabled val="1"/>
        </dgm:presLayoutVars>
      </dgm:prSet>
      <dgm:spPr/>
      <dgm:t>
        <a:bodyPr/>
        <a:lstStyle/>
        <a:p>
          <a:endParaRPr lang="ru-RU"/>
        </a:p>
      </dgm:t>
    </dgm:pt>
    <dgm:pt modelId="{1A33CFC9-941C-46C0-A2A0-3D008CFF848C}" type="pres">
      <dgm:prSet presAssocID="{81FA79B4-5645-4F05-9B6A-616C3C3CFA21}" presName="sibTrans" presStyleLbl="sibTrans2D1" presStyleIdx="2" presStyleCnt="7"/>
      <dgm:spPr/>
      <dgm:t>
        <a:bodyPr/>
        <a:lstStyle/>
        <a:p>
          <a:endParaRPr lang="ru-RU"/>
        </a:p>
      </dgm:t>
    </dgm:pt>
    <dgm:pt modelId="{E245876D-BE8E-4A5B-98FF-D77A382878C1}" type="pres">
      <dgm:prSet presAssocID="{81FA79B4-5645-4F05-9B6A-616C3C3CFA21}" presName="connectorText" presStyleLbl="sibTrans2D1" presStyleIdx="2" presStyleCnt="7"/>
      <dgm:spPr/>
      <dgm:t>
        <a:bodyPr/>
        <a:lstStyle/>
        <a:p>
          <a:endParaRPr lang="ru-RU"/>
        </a:p>
      </dgm:t>
    </dgm:pt>
    <dgm:pt modelId="{DE1E7980-6A43-426D-9396-2617D08F4686}" type="pres">
      <dgm:prSet presAssocID="{C2D88D82-2AB5-4C6F-A8E9-E300B6AEB433}" presName="node" presStyleLbl="node1" presStyleIdx="3" presStyleCnt="8" custScaleX="395446">
        <dgm:presLayoutVars>
          <dgm:bulletEnabled val="1"/>
        </dgm:presLayoutVars>
      </dgm:prSet>
      <dgm:spPr/>
      <dgm:t>
        <a:bodyPr/>
        <a:lstStyle/>
        <a:p>
          <a:endParaRPr lang="ru-RU"/>
        </a:p>
      </dgm:t>
    </dgm:pt>
    <dgm:pt modelId="{E140FCED-D062-43F0-9B9F-C034BF7A085D}" type="pres">
      <dgm:prSet presAssocID="{352A71F6-A0AE-4CB1-B753-76306EA99CEF}" presName="sibTrans" presStyleLbl="sibTrans2D1" presStyleIdx="3" presStyleCnt="7"/>
      <dgm:spPr/>
      <dgm:t>
        <a:bodyPr/>
        <a:lstStyle/>
        <a:p>
          <a:endParaRPr lang="ru-RU"/>
        </a:p>
      </dgm:t>
    </dgm:pt>
    <dgm:pt modelId="{1FC8FE99-A1E8-4005-8733-1D5D431EFD9A}" type="pres">
      <dgm:prSet presAssocID="{352A71F6-A0AE-4CB1-B753-76306EA99CEF}" presName="connectorText" presStyleLbl="sibTrans2D1" presStyleIdx="3" presStyleCnt="7"/>
      <dgm:spPr/>
      <dgm:t>
        <a:bodyPr/>
        <a:lstStyle/>
        <a:p>
          <a:endParaRPr lang="ru-RU"/>
        </a:p>
      </dgm:t>
    </dgm:pt>
    <dgm:pt modelId="{BFB100AE-6212-4BFF-80BE-C99701EAE755}" type="pres">
      <dgm:prSet presAssocID="{16963B86-9F8F-4737-BCD4-87647654D1BE}" presName="node" presStyleLbl="node1" presStyleIdx="4" presStyleCnt="8" custScaleX="395446">
        <dgm:presLayoutVars>
          <dgm:bulletEnabled val="1"/>
        </dgm:presLayoutVars>
      </dgm:prSet>
      <dgm:spPr/>
      <dgm:t>
        <a:bodyPr/>
        <a:lstStyle/>
        <a:p>
          <a:endParaRPr lang="ru-RU"/>
        </a:p>
      </dgm:t>
    </dgm:pt>
    <dgm:pt modelId="{33C1AEA8-1B19-4896-90D0-6DB3BDA02C60}" type="pres">
      <dgm:prSet presAssocID="{301BD1CB-E073-4C96-98A6-D3EC5B7FB15B}" presName="sibTrans" presStyleLbl="sibTrans2D1" presStyleIdx="4" presStyleCnt="7"/>
      <dgm:spPr/>
      <dgm:t>
        <a:bodyPr/>
        <a:lstStyle/>
        <a:p>
          <a:endParaRPr lang="ru-RU"/>
        </a:p>
      </dgm:t>
    </dgm:pt>
    <dgm:pt modelId="{A41B0DFD-A46C-44C2-A5DB-40DA13963FB1}" type="pres">
      <dgm:prSet presAssocID="{301BD1CB-E073-4C96-98A6-D3EC5B7FB15B}" presName="connectorText" presStyleLbl="sibTrans2D1" presStyleIdx="4" presStyleCnt="7"/>
      <dgm:spPr/>
      <dgm:t>
        <a:bodyPr/>
        <a:lstStyle/>
        <a:p>
          <a:endParaRPr lang="ru-RU"/>
        </a:p>
      </dgm:t>
    </dgm:pt>
    <dgm:pt modelId="{2D1815C2-A0A6-4567-9263-0BBE9707D85A}" type="pres">
      <dgm:prSet presAssocID="{22005D4F-2D81-404C-9481-551FF52CE3F1}" presName="node" presStyleLbl="node1" presStyleIdx="5" presStyleCnt="8" custScaleX="395446">
        <dgm:presLayoutVars>
          <dgm:bulletEnabled val="1"/>
        </dgm:presLayoutVars>
      </dgm:prSet>
      <dgm:spPr/>
      <dgm:t>
        <a:bodyPr/>
        <a:lstStyle/>
        <a:p>
          <a:endParaRPr lang="ru-RU"/>
        </a:p>
      </dgm:t>
    </dgm:pt>
    <dgm:pt modelId="{9E793502-B218-4FDD-ACCE-E8626F596D23}" type="pres">
      <dgm:prSet presAssocID="{6943EBAA-FF00-487E-A4DF-AD1E1D8440F5}" presName="sibTrans" presStyleLbl="sibTrans2D1" presStyleIdx="5" presStyleCnt="7"/>
      <dgm:spPr/>
      <dgm:t>
        <a:bodyPr/>
        <a:lstStyle/>
        <a:p>
          <a:endParaRPr lang="ru-RU"/>
        </a:p>
      </dgm:t>
    </dgm:pt>
    <dgm:pt modelId="{4CB63727-8067-4639-A5B4-2981C9F112E6}" type="pres">
      <dgm:prSet presAssocID="{6943EBAA-FF00-487E-A4DF-AD1E1D8440F5}" presName="connectorText" presStyleLbl="sibTrans2D1" presStyleIdx="5" presStyleCnt="7"/>
      <dgm:spPr/>
      <dgm:t>
        <a:bodyPr/>
        <a:lstStyle/>
        <a:p>
          <a:endParaRPr lang="ru-RU"/>
        </a:p>
      </dgm:t>
    </dgm:pt>
    <dgm:pt modelId="{6919E8B1-F313-42B5-B9B6-46658715C2BA}" type="pres">
      <dgm:prSet presAssocID="{7BDC1067-4078-4868-A78B-D775CEB0F2F1}" presName="node" presStyleLbl="node1" presStyleIdx="6" presStyleCnt="8" custScaleX="392435" custScaleY="219257">
        <dgm:presLayoutVars>
          <dgm:bulletEnabled val="1"/>
        </dgm:presLayoutVars>
      </dgm:prSet>
      <dgm:spPr/>
      <dgm:t>
        <a:bodyPr/>
        <a:lstStyle/>
        <a:p>
          <a:endParaRPr lang="ru-RU"/>
        </a:p>
      </dgm:t>
    </dgm:pt>
    <dgm:pt modelId="{1EE41DFA-D7EF-44CB-8544-343E897DA680}" type="pres">
      <dgm:prSet presAssocID="{A01F70D7-93C6-4DD7-9831-6B0FB41150C3}" presName="sibTrans" presStyleLbl="sibTrans2D1" presStyleIdx="6" presStyleCnt="7"/>
      <dgm:spPr/>
      <dgm:t>
        <a:bodyPr/>
        <a:lstStyle/>
        <a:p>
          <a:endParaRPr lang="ru-RU"/>
        </a:p>
      </dgm:t>
    </dgm:pt>
    <dgm:pt modelId="{F1E8366A-A141-458C-B944-4E47CCE69399}" type="pres">
      <dgm:prSet presAssocID="{A01F70D7-93C6-4DD7-9831-6B0FB41150C3}" presName="connectorText" presStyleLbl="sibTrans2D1" presStyleIdx="6" presStyleCnt="7"/>
      <dgm:spPr/>
      <dgm:t>
        <a:bodyPr/>
        <a:lstStyle/>
        <a:p>
          <a:endParaRPr lang="ru-RU"/>
        </a:p>
      </dgm:t>
    </dgm:pt>
    <dgm:pt modelId="{0BE7200E-EF02-462E-8CA9-D37A23463370}" type="pres">
      <dgm:prSet presAssocID="{F769E2C0-58C7-405C-990B-F9841370DD55}" presName="node" presStyleLbl="node1" presStyleIdx="7" presStyleCnt="8" custScaleX="392435" custScaleY="129566">
        <dgm:presLayoutVars>
          <dgm:bulletEnabled val="1"/>
        </dgm:presLayoutVars>
      </dgm:prSet>
      <dgm:spPr/>
      <dgm:t>
        <a:bodyPr/>
        <a:lstStyle/>
        <a:p>
          <a:endParaRPr lang="ru-RU"/>
        </a:p>
      </dgm:t>
    </dgm:pt>
  </dgm:ptLst>
  <dgm:cxnLst>
    <dgm:cxn modelId="{09771BE8-BD59-421D-9BFC-38776F2955DA}" type="presOf" srcId="{352A71F6-A0AE-4CB1-B753-76306EA99CEF}" destId="{E140FCED-D062-43F0-9B9F-C034BF7A085D}" srcOrd="0" destOrd="0" presId="urn:microsoft.com/office/officeart/2005/8/layout/process2"/>
    <dgm:cxn modelId="{9BC72ABB-A1F2-4915-977A-11F2F01B6F80}" type="presOf" srcId="{7E238225-B4D0-45E1-94A2-0E61FDB80787}" destId="{5D88CCC8-52E9-43A8-A424-C5E29132F332}" srcOrd="1" destOrd="0" presId="urn:microsoft.com/office/officeart/2005/8/layout/process2"/>
    <dgm:cxn modelId="{CD7CB22E-1CD3-4121-B8D5-6EB45D324CB9}" srcId="{39D372F6-6CF6-4918-8033-1BC3F9691F2B}" destId="{16963B86-9F8F-4737-BCD4-87647654D1BE}" srcOrd="4" destOrd="0" parTransId="{4687F22A-FE4A-4299-9CFD-2C874989654A}" sibTransId="{301BD1CB-E073-4C96-98A6-D3EC5B7FB15B}"/>
    <dgm:cxn modelId="{90F67D65-A546-44A5-9ADF-151E4184094F}" type="presOf" srcId="{F769E2C0-58C7-405C-990B-F9841370DD55}" destId="{0BE7200E-EF02-462E-8CA9-D37A23463370}" srcOrd="0" destOrd="0" presId="urn:microsoft.com/office/officeart/2005/8/layout/process2"/>
    <dgm:cxn modelId="{570CFBB6-5AEA-480E-8203-31DA50910316}" srcId="{39D372F6-6CF6-4918-8033-1BC3F9691F2B}" destId="{7BDC1067-4078-4868-A78B-D775CEB0F2F1}" srcOrd="6" destOrd="0" parTransId="{0A645C82-F89D-4907-8F6F-E2AC373EEE65}" sibTransId="{A01F70D7-93C6-4DD7-9831-6B0FB41150C3}"/>
    <dgm:cxn modelId="{76794E68-BD86-48E6-81EB-F54BC9635504}" type="presOf" srcId="{7BDC1067-4078-4868-A78B-D775CEB0F2F1}" destId="{6919E8B1-F313-42B5-B9B6-46658715C2BA}" srcOrd="0" destOrd="0" presId="urn:microsoft.com/office/officeart/2005/8/layout/process2"/>
    <dgm:cxn modelId="{FAD7B019-4F6B-48D5-AAE5-2FAF169127A8}" type="presOf" srcId="{CCC012FC-C02E-4187-8F9B-7842AF194D00}" destId="{03DA5940-40E3-49E8-828D-ED9125CEBF19}" srcOrd="0" destOrd="0" presId="urn:microsoft.com/office/officeart/2005/8/layout/process2"/>
    <dgm:cxn modelId="{600C7D75-4EB3-4162-A6E5-6BFC1D48A322}" type="presOf" srcId="{6943EBAA-FF00-487E-A4DF-AD1E1D8440F5}" destId="{4CB63727-8067-4639-A5B4-2981C9F112E6}" srcOrd="1" destOrd="0" presId="urn:microsoft.com/office/officeart/2005/8/layout/process2"/>
    <dgm:cxn modelId="{2A76C2B5-02CB-4BBD-8C8F-AE3808F0E878}" type="presOf" srcId="{39D372F6-6CF6-4918-8033-1BC3F9691F2B}" destId="{9C0EADA2-149C-48FF-8F32-2323D12EBBC9}" srcOrd="0" destOrd="0" presId="urn:microsoft.com/office/officeart/2005/8/layout/process2"/>
    <dgm:cxn modelId="{ABEBF01C-748A-4127-BA5E-60CCA6D8E5ED}" type="presOf" srcId="{7E238225-B4D0-45E1-94A2-0E61FDB80787}" destId="{C4349C40-0399-4452-A9F3-8080F9AF160F}" srcOrd="0" destOrd="0" presId="urn:microsoft.com/office/officeart/2005/8/layout/process2"/>
    <dgm:cxn modelId="{84788049-9799-42EF-A655-65EE3400B3B7}" srcId="{39D372F6-6CF6-4918-8033-1BC3F9691F2B}" destId="{CCC012FC-C02E-4187-8F9B-7842AF194D00}" srcOrd="1" destOrd="0" parTransId="{CA04117B-E3DF-4644-B701-DDDAF5918465}" sibTransId="{DA343C2D-56EE-455D-8E81-ED2E1786C008}"/>
    <dgm:cxn modelId="{453D4418-1BE6-4680-92DC-1D24EE4DFA84}" type="presOf" srcId="{2C72278B-4D02-4CAF-853A-D4C78C30AF30}" destId="{CC65347A-4AB2-4B35-9FB5-58FF0392AC6B}" srcOrd="0" destOrd="0" presId="urn:microsoft.com/office/officeart/2005/8/layout/process2"/>
    <dgm:cxn modelId="{751743ED-0D7A-4920-A6B5-FF8FEC5A84C9}" type="presOf" srcId="{81FA79B4-5645-4F05-9B6A-616C3C3CFA21}" destId="{1A33CFC9-941C-46C0-A2A0-3D008CFF848C}" srcOrd="0" destOrd="0" presId="urn:microsoft.com/office/officeart/2005/8/layout/process2"/>
    <dgm:cxn modelId="{BD8559B6-977C-4CEA-88BE-B43A8A6B574B}" type="presOf" srcId="{301BD1CB-E073-4C96-98A6-D3EC5B7FB15B}" destId="{33C1AEA8-1B19-4896-90D0-6DB3BDA02C60}" srcOrd="0" destOrd="0" presId="urn:microsoft.com/office/officeart/2005/8/layout/process2"/>
    <dgm:cxn modelId="{DD0B63FC-C4D7-45F9-8547-0EFCC312379F}" type="presOf" srcId="{DA343C2D-56EE-455D-8E81-ED2E1786C008}" destId="{8A383B2F-E65E-45A0-BA0D-D10FB2B85107}" srcOrd="1" destOrd="0" presId="urn:microsoft.com/office/officeart/2005/8/layout/process2"/>
    <dgm:cxn modelId="{37C58D3D-AC0D-4364-A0B2-E7E0B716E8DA}" type="presOf" srcId="{E867618E-02F8-449F-A931-27ECAA20DA55}" destId="{963B16F6-A6D3-43FC-AEB1-EEEAB0B88B89}" srcOrd="0" destOrd="0" presId="urn:microsoft.com/office/officeart/2005/8/layout/process2"/>
    <dgm:cxn modelId="{BEE6E1A7-BAE5-4D8D-B1D3-60B854CAE349}" type="presOf" srcId="{A01F70D7-93C6-4DD7-9831-6B0FB41150C3}" destId="{F1E8366A-A141-458C-B944-4E47CCE69399}" srcOrd="1" destOrd="0" presId="urn:microsoft.com/office/officeart/2005/8/layout/process2"/>
    <dgm:cxn modelId="{4B70C632-1B28-43D2-BB26-FDF507B5B7FA}" type="presOf" srcId="{352A71F6-A0AE-4CB1-B753-76306EA99CEF}" destId="{1FC8FE99-A1E8-4005-8733-1D5D431EFD9A}" srcOrd="1" destOrd="0" presId="urn:microsoft.com/office/officeart/2005/8/layout/process2"/>
    <dgm:cxn modelId="{D54F0E81-B7E0-4DCB-8F35-86A48BDEAB26}" srcId="{39D372F6-6CF6-4918-8033-1BC3F9691F2B}" destId="{F769E2C0-58C7-405C-990B-F9841370DD55}" srcOrd="7" destOrd="0" parTransId="{D779494B-4E12-4756-8A2E-AAEBDD0358AB}" sibTransId="{CE40B0EB-A35E-49E0-9B6D-BBDBBC0A1AD9}"/>
    <dgm:cxn modelId="{075EBED2-6404-4854-930D-DBBD0D37E7F1}" type="presOf" srcId="{A01F70D7-93C6-4DD7-9831-6B0FB41150C3}" destId="{1EE41DFA-D7EF-44CB-8544-343E897DA680}" srcOrd="0" destOrd="0" presId="urn:microsoft.com/office/officeart/2005/8/layout/process2"/>
    <dgm:cxn modelId="{2F6480FE-6DAC-408B-A015-D7274E1F64A2}" srcId="{39D372F6-6CF6-4918-8033-1BC3F9691F2B}" destId="{22005D4F-2D81-404C-9481-551FF52CE3F1}" srcOrd="5" destOrd="0" parTransId="{BD48E1C8-5C84-4530-AFDF-5194586D9533}" sibTransId="{6943EBAA-FF00-487E-A4DF-AD1E1D8440F5}"/>
    <dgm:cxn modelId="{5DCE01F8-2F17-4C5B-82F8-FC3373CF46C6}" type="presOf" srcId="{16963B86-9F8F-4737-BCD4-87647654D1BE}" destId="{BFB100AE-6212-4BFF-80BE-C99701EAE755}" srcOrd="0" destOrd="0" presId="urn:microsoft.com/office/officeart/2005/8/layout/process2"/>
    <dgm:cxn modelId="{F609CBF9-92BC-44C5-99EF-BEAFFC688C55}" srcId="{39D372F6-6CF6-4918-8033-1BC3F9691F2B}" destId="{2C72278B-4D02-4CAF-853A-D4C78C30AF30}" srcOrd="2" destOrd="0" parTransId="{EA631EB1-8712-474E-AB38-279EB20B7227}" sibTransId="{81FA79B4-5645-4F05-9B6A-616C3C3CFA21}"/>
    <dgm:cxn modelId="{645CF1EB-CEEE-4739-8B1E-929F98474AD8}" type="presOf" srcId="{22005D4F-2D81-404C-9481-551FF52CE3F1}" destId="{2D1815C2-A0A6-4567-9263-0BBE9707D85A}" srcOrd="0" destOrd="0" presId="urn:microsoft.com/office/officeart/2005/8/layout/process2"/>
    <dgm:cxn modelId="{9152ECD5-65DD-4FAC-80C8-28E4F35133BA}" srcId="{39D372F6-6CF6-4918-8033-1BC3F9691F2B}" destId="{E867618E-02F8-449F-A931-27ECAA20DA55}" srcOrd="0" destOrd="0" parTransId="{CCDC90D6-F714-4040-A999-4B7FFF7AE761}" sibTransId="{7E238225-B4D0-45E1-94A2-0E61FDB80787}"/>
    <dgm:cxn modelId="{1B9A9859-639A-4F8D-8797-A26C88810AD5}" type="presOf" srcId="{C2D88D82-2AB5-4C6F-A8E9-E300B6AEB433}" destId="{DE1E7980-6A43-426D-9396-2617D08F4686}" srcOrd="0" destOrd="0" presId="urn:microsoft.com/office/officeart/2005/8/layout/process2"/>
    <dgm:cxn modelId="{1F53C19B-3AF6-47E5-9CD0-C00B9CBE59EC}" type="presOf" srcId="{6943EBAA-FF00-487E-A4DF-AD1E1D8440F5}" destId="{9E793502-B218-4FDD-ACCE-E8626F596D23}" srcOrd="0" destOrd="0" presId="urn:microsoft.com/office/officeart/2005/8/layout/process2"/>
    <dgm:cxn modelId="{9881E7F1-7CD7-46B9-BD54-C17D7EA3BC59}" type="presOf" srcId="{DA343C2D-56EE-455D-8E81-ED2E1786C008}" destId="{F2646CFF-5C5A-4C70-B1B0-11E791929CEE}" srcOrd="0" destOrd="0" presId="urn:microsoft.com/office/officeart/2005/8/layout/process2"/>
    <dgm:cxn modelId="{9D0F991A-28FD-4731-936C-8AEB49EADDDA}" type="presOf" srcId="{301BD1CB-E073-4C96-98A6-D3EC5B7FB15B}" destId="{A41B0DFD-A46C-44C2-A5DB-40DA13963FB1}" srcOrd="1" destOrd="0" presId="urn:microsoft.com/office/officeart/2005/8/layout/process2"/>
    <dgm:cxn modelId="{70441B9F-D9D7-4A7F-9B6B-5B2BDC1A493C}" srcId="{39D372F6-6CF6-4918-8033-1BC3F9691F2B}" destId="{C2D88D82-2AB5-4C6F-A8E9-E300B6AEB433}" srcOrd="3" destOrd="0" parTransId="{EE123615-E0DE-4778-A5AC-76DE1444E10F}" sibTransId="{352A71F6-A0AE-4CB1-B753-76306EA99CEF}"/>
    <dgm:cxn modelId="{532E40AF-67E3-41C7-89C7-031D354C5F14}" type="presOf" srcId="{81FA79B4-5645-4F05-9B6A-616C3C3CFA21}" destId="{E245876D-BE8E-4A5B-98FF-D77A382878C1}" srcOrd="1" destOrd="0" presId="urn:microsoft.com/office/officeart/2005/8/layout/process2"/>
    <dgm:cxn modelId="{534FACD3-F7F2-482C-B5A4-F2805C769886}" type="presParOf" srcId="{9C0EADA2-149C-48FF-8F32-2323D12EBBC9}" destId="{963B16F6-A6D3-43FC-AEB1-EEEAB0B88B89}" srcOrd="0" destOrd="0" presId="urn:microsoft.com/office/officeart/2005/8/layout/process2"/>
    <dgm:cxn modelId="{EF57F32F-A0BA-4A07-B869-787B7949D14D}" type="presParOf" srcId="{9C0EADA2-149C-48FF-8F32-2323D12EBBC9}" destId="{C4349C40-0399-4452-A9F3-8080F9AF160F}" srcOrd="1" destOrd="0" presId="urn:microsoft.com/office/officeart/2005/8/layout/process2"/>
    <dgm:cxn modelId="{9B7DC514-07A7-4723-8701-718874EF674B}" type="presParOf" srcId="{C4349C40-0399-4452-A9F3-8080F9AF160F}" destId="{5D88CCC8-52E9-43A8-A424-C5E29132F332}" srcOrd="0" destOrd="0" presId="urn:microsoft.com/office/officeart/2005/8/layout/process2"/>
    <dgm:cxn modelId="{9FF63508-10F0-4DD1-9CC4-DBDB06AFEEC3}" type="presParOf" srcId="{9C0EADA2-149C-48FF-8F32-2323D12EBBC9}" destId="{03DA5940-40E3-49E8-828D-ED9125CEBF19}" srcOrd="2" destOrd="0" presId="urn:microsoft.com/office/officeart/2005/8/layout/process2"/>
    <dgm:cxn modelId="{BD9FACC6-FBC8-42CD-953A-D392178D6FC0}" type="presParOf" srcId="{9C0EADA2-149C-48FF-8F32-2323D12EBBC9}" destId="{F2646CFF-5C5A-4C70-B1B0-11E791929CEE}" srcOrd="3" destOrd="0" presId="urn:microsoft.com/office/officeart/2005/8/layout/process2"/>
    <dgm:cxn modelId="{C3FF8ED0-2FCD-4341-B14F-83DA5056A77A}" type="presParOf" srcId="{F2646CFF-5C5A-4C70-B1B0-11E791929CEE}" destId="{8A383B2F-E65E-45A0-BA0D-D10FB2B85107}" srcOrd="0" destOrd="0" presId="urn:microsoft.com/office/officeart/2005/8/layout/process2"/>
    <dgm:cxn modelId="{FC28754C-8278-4BE2-B6E6-FBA5408159B3}" type="presParOf" srcId="{9C0EADA2-149C-48FF-8F32-2323D12EBBC9}" destId="{CC65347A-4AB2-4B35-9FB5-58FF0392AC6B}" srcOrd="4" destOrd="0" presId="urn:microsoft.com/office/officeart/2005/8/layout/process2"/>
    <dgm:cxn modelId="{8AB7340A-8B45-4575-9ACA-3410B220F76B}" type="presParOf" srcId="{9C0EADA2-149C-48FF-8F32-2323D12EBBC9}" destId="{1A33CFC9-941C-46C0-A2A0-3D008CFF848C}" srcOrd="5" destOrd="0" presId="urn:microsoft.com/office/officeart/2005/8/layout/process2"/>
    <dgm:cxn modelId="{4C5B79A5-D8FE-49D3-A2B6-26964118D7FA}" type="presParOf" srcId="{1A33CFC9-941C-46C0-A2A0-3D008CFF848C}" destId="{E245876D-BE8E-4A5B-98FF-D77A382878C1}" srcOrd="0" destOrd="0" presId="urn:microsoft.com/office/officeart/2005/8/layout/process2"/>
    <dgm:cxn modelId="{62962262-D2E7-49B2-9DF8-781FA3C9C35E}" type="presParOf" srcId="{9C0EADA2-149C-48FF-8F32-2323D12EBBC9}" destId="{DE1E7980-6A43-426D-9396-2617D08F4686}" srcOrd="6" destOrd="0" presId="urn:microsoft.com/office/officeart/2005/8/layout/process2"/>
    <dgm:cxn modelId="{3AD7E1AC-837D-40F3-B6C1-5389BE57D22A}" type="presParOf" srcId="{9C0EADA2-149C-48FF-8F32-2323D12EBBC9}" destId="{E140FCED-D062-43F0-9B9F-C034BF7A085D}" srcOrd="7" destOrd="0" presId="urn:microsoft.com/office/officeart/2005/8/layout/process2"/>
    <dgm:cxn modelId="{BA890669-B489-4AF8-B28C-81B1497AFBDE}" type="presParOf" srcId="{E140FCED-D062-43F0-9B9F-C034BF7A085D}" destId="{1FC8FE99-A1E8-4005-8733-1D5D431EFD9A}" srcOrd="0" destOrd="0" presId="urn:microsoft.com/office/officeart/2005/8/layout/process2"/>
    <dgm:cxn modelId="{598633CF-1811-48B9-B478-FB336718EC52}" type="presParOf" srcId="{9C0EADA2-149C-48FF-8F32-2323D12EBBC9}" destId="{BFB100AE-6212-4BFF-80BE-C99701EAE755}" srcOrd="8" destOrd="0" presId="urn:microsoft.com/office/officeart/2005/8/layout/process2"/>
    <dgm:cxn modelId="{B00AB200-A8C7-469D-BDAC-C7846A3400B2}" type="presParOf" srcId="{9C0EADA2-149C-48FF-8F32-2323D12EBBC9}" destId="{33C1AEA8-1B19-4896-90D0-6DB3BDA02C60}" srcOrd="9" destOrd="0" presId="urn:microsoft.com/office/officeart/2005/8/layout/process2"/>
    <dgm:cxn modelId="{409580BD-0D03-4A82-A950-92D303AA87E7}" type="presParOf" srcId="{33C1AEA8-1B19-4896-90D0-6DB3BDA02C60}" destId="{A41B0DFD-A46C-44C2-A5DB-40DA13963FB1}" srcOrd="0" destOrd="0" presId="urn:microsoft.com/office/officeart/2005/8/layout/process2"/>
    <dgm:cxn modelId="{8F38B164-19B1-4500-8F45-F964381223FD}" type="presParOf" srcId="{9C0EADA2-149C-48FF-8F32-2323D12EBBC9}" destId="{2D1815C2-A0A6-4567-9263-0BBE9707D85A}" srcOrd="10" destOrd="0" presId="urn:microsoft.com/office/officeart/2005/8/layout/process2"/>
    <dgm:cxn modelId="{A68E13FE-6E22-40A9-89EE-1507F4CE464D}" type="presParOf" srcId="{9C0EADA2-149C-48FF-8F32-2323D12EBBC9}" destId="{9E793502-B218-4FDD-ACCE-E8626F596D23}" srcOrd="11" destOrd="0" presId="urn:microsoft.com/office/officeart/2005/8/layout/process2"/>
    <dgm:cxn modelId="{D8DEAA4B-27FE-4BA2-B176-169F7924E819}" type="presParOf" srcId="{9E793502-B218-4FDD-ACCE-E8626F596D23}" destId="{4CB63727-8067-4639-A5B4-2981C9F112E6}" srcOrd="0" destOrd="0" presId="urn:microsoft.com/office/officeart/2005/8/layout/process2"/>
    <dgm:cxn modelId="{7491DA06-C135-4A87-A05C-8AE77EBBB458}" type="presParOf" srcId="{9C0EADA2-149C-48FF-8F32-2323D12EBBC9}" destId="{6919E8B1-F313-42B5-B9B6-46658715C2BA}" srcOrd="12" destOrd="0" presId="urn:microsoft.com/office/officeart/2005/8/layout/process2"/>
    <dgm:cxn modelId="{36D5E9F5-6BB4-4CF8-BFEA-4FB34FBAC314}" type="presParOf" srcId="{9C0EADA2-149C-48FF-8F32-2323D12EBBC9}" destId="{1EE41DFA-D7EF-44CB-8544-343E897DA680}" srcOrd="13" destOrd="0" presId="urn:microsoft.com/office/officeart/2005/8/layout/process2"/>
    <dgm:cxn modelId="{5833A88A-FDB1-47B1-A112-54D857278FF0}" type="presParOf" srcId="{1EE41DFA-D7EF-44CB-8544-343E897DA680}" destId="{F1E8366A-A141-458C-B944-4E47CCE69399}" srcOrd="0" destOrd="0" presId="urn:microsoft.com/office/officeart/2005/8/layout/process2"/>
    <dgm:cxn modelId="{31AC0B5F-1D51-4127-82D0-8004D558CF16}" type="presParOf" srcId="{9C0EADA2-149C-48FF-8F32-2323D12EBBC9}" destId="{0BE7200E-EF02-462E-8CA9-D37A23463370}" srcOrd="14"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9D372F6-6CF6-4918-8033-1BC3F9691F2B}"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ru-RU"/>
        </a:p>
      </dgm:t>
    </dgm:pt>
    <dgm:pt modelId="{E867618E-02F8-449F-A931-27ECAA20DA55}">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solidFill>
                <a:schemeClr val="tx1"/>
              </a:solidFill>
            </a:rPr>
            <a:t>To obtain the fourth centesimal dilution (C4)</a:t>
          </a:r>
          <a:endParaRPr lang="ru-RU" sz="1400" dirty="0"/>
        </a:p>
      </dgm:t>
    </dgm:pt>
    <dgm:pt modelId="{CCDC90D6-F714-4040-A999-4B7FFF7AE761}" type="parTrans" cxnId="{9152ECD5-65DD-4FAC-80C8-28E4F35133BA}">
      <dgm:prSet/>
      <dgm:spPr/>
      <dgm:t>
        <a:bodyPr/>
        <a:lstStyle/>
        <a:p>
          <a:endParaRPr lang="ru-RU" sz="1400"/>
        </a:p>
      </dgm:t>
    </dgm:pt>
    <dgm:pt modelId="{7E238225-B4D0-45E1-94A2-0E61FDB80787}" type="sibTrans" cxnId="{9152ECD5-65DD-4FAC-80C8-28E4F35133BA}">
      <dgm:prSet custT="1"/>
      <dgm:spPr/>
      <dgm:t>
        <a:bodyPr/>
        <a:lstStyle/>
        <a:p>
          <a:endParaRPr lang="ru-RU" sz="1400"/>
        </a:p>
      </dgm:t>
    </dgm:pt>
    <dgm:pt modelId="{2C72278B-4D02-4CAF-853A-D4C78C30AF30}">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dissolved in 79 parts of water,</a:t>
          </a:r>
          <a:endParaRPr lang="ru-RU" sz="1400" dirty="0"/>
        </a:p>
      </dgm:t>
    </dgm:pt>
    <dgm:pt modelId="{EA631EB1-8712-474E-AB38-279EB20B7227}" type="parTrans" cxnId="{F609CBF9-92BC-44C5-99EF-BEAFFC688C55}">
      <dgm:prSet/>
      <dgm:spPr/>
      <dgm:t>
        <a:bodyPr/>
        <a:lstStyle/>
        <a:p>
          <a:endParaRPr lang="ru-RU" sz="1400"/>
        </a:p>
      </dgm:t>
    </dgm:pt>
    <dgm:pt modelId="{81FA79B4-5645-4F05-9B6A-616C3C3CFA21}" type="sibTrans" cxnId="{F609CBF9-92BC-44C5-99EF-BEAFFC688C55}">
      <dgm:prSet custT="1"/>
      <dgm:spPr/>
      <dgm:t>
        <a:bodyPr/>
        <a:lstStyle/>
        <a:p>
          <a:endParaRPr lang="ru-RU" sz="1400"/>
        </a:p>
      </dgm:t>
    </dgm:pt>
    <dgm:pt modelId="{C2D88D82-2AB5-4C6F-A8E9-E300B6AEB433}">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a:t>add 20 parts of ethyl alcohol 86% (by weight) and</a:t>
          </a:r>
          <a:endParaRPr lang="ru-RU" sz="1400"/>
        </a:p>
      </dgm:t>
    </dgm:pt>
    <dgm:pt modelId="{EE123615-E0DE-4778-A5AC-76DE1444E10F}" type="parTrans" cxnId="{70441B9F-D9D7-4A7F-9B6B-5B2BDC1A493C}">
      <dgm:prSet/>
      <dgm:spPr/>
      <dgm:t>
        <a:bodyPr/>
        <a:lstStyle/>
        <a:p>
          <a:endParaRPr lang="ru-RU" sz="1400"/>
        </a:p>
      </dgm:t>
    </dgm:pt>
    <dgm:pt modelId="{352A71F6-A0AE-4CB1-B753-76306EA99CEF}" type="sibTrans" cxnId="{70441B9F-D9D7-4A7F-9B6B-5B2BDC1A493C}">
      <dgm:prSet custT="1"/>
      <dgm:spPr/>
      <dgm:t>
        <a:bodyPr/>
        <a:lstStyle/>
        <a:p>
          <a:endParaRPr lang="ru-RU" sz="1400"/>
        </a:p>
      </dgm:t>
    </dgm:pt>
    <dgm:pt modelId="{16963B86-9F8F-4737-BCD4-87647654D1BE}">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shake off</a:t>
          </a:r>
          <a:endParaRPr lang="ru-RU" sz="1400" dirty="0"/>
        </a:p>
      </dgm:t>
    </dgm:pt>
    <dgm:pt modelId="{4687F22A-FE4A-4299-9CFD-2C874989654A}" type="parTrans" cxnId="{CD7CB22E-1CD3-4121-B8D5-6EB45D324CB9}">
      <dgm:prSet/>
      <dgm:spPr/>
      <dgm:t>
        <a:bodyPr/>
        <a:lstStyle/>
        <a:p>
          <a:endParaRPr lang="ru-RU" sz="1400"/>
        </a:p>
      </dgm:t>
    </dgm:pt>
    <dgm:pt modelId="{301BD1CB-E073-4C96-98A6-D3EC5B7FB15B}" type="sibTrans" cxnId="{CD7CB22E-1CD3-4121-B8D5-6EB45D324CB9}">
      <dgm:prSet custT="1"/>
      <dgm:spPr/>
      <dgm:t>
        <a:bodyPr/>
        <a:lstStyle/>
        <a:p>
          <a:endParaRPr lang="ru-RU" sz="1400"/>
        </a:p>
      </dgm:t>
    </dgm:pt>
    <dgm:pt modelId="{22005D4F-2D81-404C-9481-551FF52CE3F1}">
      <dgm:prSet custT="1">
        <dgm:style>
          <a:lnRef idx="2">
            <a:schemeClr val="accent6"/>
          </a:lnRef>
          <a:fillRef idx="1">
            <a:schemeClr val="lt1"/>
          </a:fillRef>
          <a:effectRef idx="0">
            <a:schemeClr val="accent6"/>
          </a:effectRef>
          <a:fontRef idx="minor">
            <a:schemeClr val="dk1"/>
          </a:fontRef>
        </dgm:style>
      </dgm:prSet>
      <dgm:spPr/>
      <dgm:t>
        <a:bodyPr/>
        <a:lstStyle/>
        <a:p>
          <a:pPr rtl="0"/>
          <a:r>
            <a:rPr lang="en" sz="1400" dirty="0"/>
            <a:t>The fifth centesimal (C5) and all subsequent centesimal dilutions are prepared from 1 part of the preliminary centesimal dilution and 99 parts of ethyl alcohol 43% (by weight) with shaking.</a:t>
          </a:r>
          <a:endParaRPr lang="ru-RU" sz="1400" dirty="0"/>
        </a:p>
      </dgm:t>
    </dgm:pt>
    <dgm:pt modelId="{BD48E1C8-5C84-4530-AFDF-5194586D9533}" type="parTrans" cxnId="{2F6480FE-6DAC-408B-A015-D7274E1F64A2}">
      <dgm:prSet/>
      <dgm:spPr/>
      <dgm:t>
        <a:bodyPr/>
        <a:lstStyle/>
        <a:p>
          <a:endParaRPr lang="ru-RU" sz="1400"/>
        </a:p>
      </dgm:t>
    </dgm:pt>
    <dgm:pt modelId="{6943EBAA-FF00-487E-A4DF-AD1E1D8440F5}" type="sibTrans" cxnId="{2F6480FE-6DAC-408B-A015-D7274E1F64A2}">
      <dgm:prSet/>
      <dgm:spPr/>
      <dgm:t>
        <a:bodyPr/>
        <a:lstStyle/>
        <a:p>
          <a:endParaRPr lang="ru-RU" sz="1400"/>
        </a:p>
      </dgm:t>
    </dgm:pt>
    <dgm:pt modelId="{CCC012FC-C02E-4187-8F9B-7842AF194D00}">
      <dgm:prSet custT="1">
        <dgm:style>
          <a:lnRef idx="2">
            <a:schemeClr val="accent6"/>
          </a:lnRef>
          <a:fillRef idx="1">
            <a:schemeClr val="lt1"/>
          </a:fillRef>
          <a:effectRef idx="0">
            <a:schemeClr val="accent6"/>
          </a:effectRef>
          <a:fontRef idx="minor">
            <a:schemeClr val="dk1"/>
          </a:fontRef>
        </dgm:style>
      </dgm:prSet>
      <dgm:spPr/>
      <dgm:t>
        <a:bodyPr/>
        <a:lstStyle/>
        <a:p>
          <a:r>
            <a:rPr lang="en" sz="1400" dirty="0"/>
            <a:t>1 part </a:t>
          </a:r>
          <a:r>
            <a:rPr lang="en" sz="1400" dirty="0" err="1"/>
            <a:t>trituration of the </a:t>
          </a:r>
          <a:r>
            <a:rPr lang="en" sz="1400" dirty="0"/>
            <a:t>substance of the third centesimal dilution (C3)</a:t>
          </a:r>
          <a:endParaRPr lang="uk-UA" sz="1400" dirty="0"/>
        </a:p>
      </dgm:t>
    </dgm:pt>
    <dgm:pt modelId="{CA04117B-E3DF-4644-B701-DDDAF5918465}" type="parTrans" cxnId="{84788049-9799-42EF-A655-65EE3400B3B7}">
      <dgm:prSet/>
      <dgm:spPr/>
      <dgm:t>
        <a:bodyPr/>
        <a:lstStyle/>
        <a:p>
          <a:endParaRPr lang="ru-RU" sz="1400"/>
        </a:p>
      </dgm:t>
    </dgm:pt>
    <dgm:pt modelId="{DA343C2D-56EE-455D-8E81-ED2E1786C008}" type="sibTrans" cxnId="{84788049-9799-42EF-A655-65EE3400B3B7}">
      <dgm:prSet custT="1"/>
      <dgm:spPr/>
      <dgm:t>
        <a:bodyPr/>
        <a:lstStyle/>
        <a:p>
          <a:endParaRPr lang="ru-RU" sz="1400"/>
        </a:p>
      </dgm:t>
    </dgm:pt>
    <dgm:pt modelId="{9C0EADA2-149C-48FF-8F32-2323D12EBBC9}" type="pres">
      <dgm:prSet presAssocID="{39D372F6-6CF6-4918-8033-1BC3F9691F2B}" presName="linearFlow" presStyleCnt="0">
        <dgm:presLayoutVars>
          <dgm:resizeHandles val="exact"/>
        </dgm:presLayoutVars>
      </dgm:prSet>
      <dgm:spPr/>
      <dgm:t>
        <a:bodyPr/>
        <a:lstStyle/>
        <a:p>
          <a:endParaRPr lang="ru-RU"/>
        </a:p>
      </dgm:t>
    </dgm:pt>
    <dgm:pt modelId="{963B16F6-A6D3-43FC-AEB1-EEEAB0B88B89}" type="pres">
      <dgm:prSet presAssocID="{E867618E-02F8-449F-A931-27ECAA20DA55}" presName="node" presStyleLbl="node1" presStyleIdx="0" presStyleCnt="6" custScaleX="395446" custLinFactNeighborX="-60853" custLinFactNeighborY="-13828">
        <dgm:presLayoutVars>
          <dgm:bulletEnabled val="1"/>
        </dgm:presLayoutVars>
      </dgm:prSet>
      <dgm:spPr/>
      <dgm:t>
        <a:bodyPr/>
        <a:lstStyle/>
        <a:p>
          <a:endParaRPr lang="ru-RU"/>
        </a:p>
      </dgm:t>
    </dgm:pt>
    <dgm:pt modelId="{C4349C40-0399-4452-A9F3-8080F9AF160F}" type="pres">
      <dgm:prSet presAssocID="{7E238225-B4D0-45E1-94A2-0E61FDB80787}" presName="sibTrans" presStyleLbl="sibTrans2D1" presStyleIdx="0" presStyleCnt="5"/>
      <dgm:spPr/>
      <dgm:t>
        <a:bodyPr/>
        <a:lstStyle/>
        <a:p>
          <a:endParaRPr lang="ru-RU"/>
        </a:p>
      </dgm:t>
    </dgm:pt>
    <dgm:pt modelId="{5D88CCC8-52E9-43A8-A424-C5E29132F332}" type="pres">
      <dgm:prSet presAssocID="{7E238225-B4D0-45E1-94A2-0E61FDB80787}" presName="connectorText" presStyleLbl="sibTrans2D1" presStyleIdx="0" presStyleCnt="5"/>
      <dgm:spPr/>
      <dgm:t>
        <a:bodyPr/>
        <a:lstStyle/>
        <a:p>
          <a:endParaRPr lang="ru-RU"/>
        </a:p>
      </dgm:t>
    </dgm:pt>
    <dgm:pt modelId="{03DA5940-40E3-49E8-828D-ED9125CEBF19}" type="pres">
      <dgm:prSet presAssocID="{CCC012FC-C02E-4187-8F9B-7842AF194D00}" presName="node" presStyleLbl="node1" presStyleIdx="1" presStyleCnt="6" custScaleX="392435">
        <dgm:presLayoutVars>
          <dgm:bulletEnabled val="1"/>
        </dgm:presLayoutVars>
      </dgm:prSet>
      <dgm:spPr/>
      <dgm:t>
        <a:bodyPr/>
        <a:lstStyle/>
        <a:p>
          <a:endParaRPr lang="ru-RU"/>
        </a:p>
      </dgm:t>
    </dgm:pt>
    <dgm:pt modelId="{F2646CFF-5C5A-4C70-B1B0-11E791929CEE}" type="pres">
      <dgm:prSet presAssocID="{DA343C2D-56EE-455D-8E81-ED2E1786C008}" presName="sibTrans" presStyleLbl="sibTrans2D1" presStyleIdx="1" presStyleCnt="5"/>
      <dgm:spPr/>
      <dgm:t>
        <a:bodyPr/>
        <a:lstStyle/>
        <a:p>
          <a:endParaRPr lang="ru-RU"/>
        </a:p>
      </dgm:t>
    </dgm:pt>
    <dgm:pt modelId="{8A383B2F-E65E-45A0-BA0D-D10FB2B85107}" type="pres">
      <dgm:prSet presAssocID="{DA343C2D-56EE-455D-8E81-ED2E1786C008}" presName="connectorText" presStyleLbl="sibTrans2D1" presStyleIdx="1" presStyleCnt="5"/>
      <dgm:spPr/>
      <dgm:t>
        <a:bodyPr/>
        <a:lstStyle/>
        <a:p>
          <a:endParaRPr lang="ru-RU"/>
        </a:p>
      </dgm:t>
    </dgm:pt>
    <dgm:pt modelId="{CC65347A-4AB2-4B35-9FB5-58FF0392AC6B}" type="pres">
      <dgm:prSet presAssocID="{2C72278B-4D02-4CAF-853A-D4C78C30AF30}" presName="node" presStyleLbl="node1" presStyleIdx="2" presStyleCnt="6" custScaleX="395446">
        <dgm:presLayoutVars>
          <dgm:bulletEnabled val="1"/>
        </dgm:presLayoutVars>
      </dgm:prSet>
      <dgm:spPr/>
      <dgm:t>
        <a:bodyPr/>
        <a:lstStyle/>
        <a:p>
          <a:endParaRPr lang="ru-RU"/>
        </a:p>
      </dgm:t>
    </dgm:pt>
    <dgm:pt modelId="{1A33CFC9-941C-46C0-A2A0-3D008CFF848C}" type="pres">
      <dgm:prSet presAssocID="{81FA79B4-5645-4F05-9B6A-616C3C3CFA21}" presName="sibTrans" presStyleLbl="sibTrans2D1" presStyleIdx="2" presStyleCnt="5"/>
      <dgm:spPr/>
      <dgm:t>
        <a:bodyPr/>
        <a:lstStyle/>
        <a:p>
          <a:endParaRPr lang="ru-RU"/>
        </a:p>
      </dgm:t>
    </dgm:pt>
    <dgm:pt modelId="{E245876D-BE8E-4A5B-98FF-D77A382878C1}" type="pres">
      <dgm:prSet presAssocID="{81FA79B4-5645-4F05-9B6A-616C3C3CFA21}" presName="connectorText" presStyleLbl="sibTrans2D1" presStyleIdx="2" presStyleCnt="5"/>
      <dgm:spPr/>
      <dgm:t>
        <a:bodyPr/>
        <a:lstStyle/>
        <a:p>
          <a:endParaRPr lang="ru-RU"/>
        </a:p>
      </dgm:t>
    </dgm:pt>
    <dgm:pt modelId="{DE1E7980-6A43-426D-9396-2617D08F4686}" type="pres">
      <dgm:prSet presAssocID="{C2D88D82-2AB5-4C6F-A8E9-E300B6AEB433}" presName="node" presStyleLbl="node1" presStyleIdx="3" presStyleCnt="6" custScaleX="395446">
        <dgm:presLayoutVars>
          <dgm:bulletEnabled val="1"/>
        </dgm:presLayoutVars>
      </dgm:prSet>
      <dgm:spPr/>
      <dgm:t>
        <a:bodyPr/>
        <a:lstStyle/>
        <a:p>
          <a:endParaRPr lang="ru-RU"/>
        </a:p>
      </dgm:t>
    </dgm:pt>
    <dgm:pt modelId="{E140FCED-D062-43F0-9B9F-C034BF7A085D}" type="pres">
      <dgm:prSet presAssocID="{352A71F6-A0AE-4CB1-B753-76306EA99CEF}" presName="sibTrans" presStyleLbl="sibTrans2D1" presStyleIdx="3" presStyleCnt="5"/>
      <dgm:spPr/>
      <dgm:t>
        <a:bodyPr/>
        <a:lstStyle/>
        <a:p>
          <a:endParaRPr lang="ru-RU"/>
        </a:p>
      </dgm:t>
    </dgm:pt>
    <dgm:pt modelId="{1FC8FE99-A1E8-4005-8733-1D5D431EFD9A}" type="pres">
      <dgm:prSet presAssocID="{352A71F6-A0AE-4CB1-B753-76306EA99CEF}" presName="connectorText" presStyleLbl="sibTrans2D1" presStyleIdx="3" presStyleCnt="5"/>
      <dgm:spPr/>
      <dgm:t>
        <a:bodyPr/>
        <a:lstStyle/>
        <a:p>
          <a:endParaRPr lang="ru-RU"/>
        </a:p>
      </dgm:t>
    </dgm:pt>
    <dgm:pt modelId="{BFB100AE-6212-4BFF-80BE-C99701EAE755}" type="pres">
      <dgm:prSet presAssocID="{16963B86-9F8F-4737-BCD4-87647654D1BE}" presName="node" presStyleLbl="node1" presStyleIdx="4" presStyleCnt="6" custScaleX="395446">
        <dgm:presLayoutVars>
          <dgm:bulletEnabled val="1"/>
        </dgm:presLayoutVars>
      </dgm:prSet>
      <dgm:spPr/>
      <dgm:t>
        <a:bodyPr/>
        <a:lstStyle/>
        <a:p>
          <a:endParaRPr lang="ru-RU"/>
        </a:p>
      </dgm:t>
    </dgm:pt>
    <dgm:pt modelId="{33C1AEA8-1B19-4896-90D0-6DB3BDA02C60}" type="pres">
      <dgm:prSet presAssocID="{301BD1CB-E073-4C96-98A6-D3EC5B7FB15B}" presName="sibTrans" presStyleLbl="sibTrans2D1" presStyleIdx="4" presStyleCnt="5"/>
      <dgm:spPr/>
      <dgm:t>
        <a:bodyPr/>
        <a:lstStyle/>
        <a:p>
          <a:endParaRPr lang="ru-RU"/>
        </a:p>
      </dgm:t>
    </dgm:pt>
    <dgm:pt modelId="{A41B0DFD-A46C-44C2-A5DB-40DA13963FB1}" type="pres">
      <dgm:prSet presAssocID="{301BD1CB-E073-4C96-98A6-D3EC5B7FB15B}" presName="connectorText" presStyleLbl="sibTrans2D1" presStyleIdx="4" presStyleCnt="5"/>
      <dgm:spPr/>
      <dgm:t>
        <a:bodyPr/>
        <a:lstStyle/>
        <a:p>
          <a:endParaRPr lang="ru-RU"/>
        </a:p>
      </dgm:t>
    </dgm:pt>
    <dgm:pt modelId="{2D1815C2-A0A6-4567-9263-0BBE9707D85A}" type="pres">
      <dgm:prSet presAssocID="{22005D4F-2D81-404C-9481-551FF52CE3F1}" presName="node" presStyleLbl="node1" presStyleIdx="5" presStyleCnt="6" custScaleX="392435" custScaleY="182723">
        <dgm:presLayoutVars>
          <dgm:bulletEnabled val="1"/>
        </dgm:presLayoutVars>
      </dgm:prSet>
      <dgm:spPr/>
      <dgm:t>
        <a:bodyPr/>
        <a:lstStyle/>
        <a:p>
          <a:endParaRPr lang="ru-RU"/>
        </a:p>
      </dgm:t>
    </dgm:pt>
  </dgm:ptLst>
  <dgm:cxnLst>
    <dgm:cxn modelId="{9BC72ABB-A1F2-4915-977A-11F2F01B6F80}" type="presOf" srcId="{7E238225-B4D0-45E1-94A2-0E61FDB80787}" destId="{5D88CCC8-52E9-43A8-A424-C5E29132F332}" srcOrd="1" destOrd="0" presId="urn:microsoft.com/office/officeart/2005/8/layout/process2"/>
    <dgm:cxn modelId="{DD0B63FC-C4D7-45F9-8547-0EFCC312379F}" type="presOf" srcId="{DA343C2D-56EE-455D-8E81-ED2E1786C008}" destId="{8A383B2F-E65E-45A0-BA0D-D10FB2B85107}" srcOrd="1" destOrd="0" presId="urn:microsoft.com/office/officeart/2005/8/layout/process2"/>
    <dgm:cxn modelId="{CD7CB22E-1CD3-4121-B8D5-6EB45D324CB9}" srcId="{39D372F6-6CF6-4918-8033-1BC3F9691F2B}" destId="{16963B86-9F8F-4737-BCD4-87647654D1BE}" srcOrd="4" destOrd="0" parTransId="{4687F22A-FE4A-4299-9CFD-2C874989654A}" sibTransId="{301BD1CB-E073-4C96-98A6-D3EC5B7FB15B}"/>
    <dgm:cxn modelId="{645CF1EB-CEEE-4739-8B1E-929F98474AD8}" type="presOf" srcId="{22005D4F-2D81-404C-9481-551FF52CE3F1}" destId="{2D1815C2-A0A6-4567-9263-0BBE9707D85A}" srcOrd="0" destOrd="0" presId="urn:microsoft.com/office/officeart/2005/8/layout/process2"/>
    <dgm:cxn modelId="{453D4418-1BE6-4680-92DC-1D24EE4DFA84}" type="presOf" srcId="{2C72278B-4D02-4CAF-853A-D4C78C30AF30}" destId="{CC65347A-4AB2-4B35-9FB5-58FF0392AC6B}" srcOrd="0" destOrd="0" presId="urn:microsoft.com/office/officeart/2005/8/layout/process2"/>
    <dgm:cxn modelId="{1B9A9859-639A-4F8D-8797-A26C88810AD5}" type="presOf" srcId="{C2D88D82-2AB5-4C6F-A8E9-E300B6AEB433}" destId="{DE1E7980-6A43-426D-9396-2617D08F4686}" srcOrd="0" destOrd="0" presId="urn:microsoft.com/office/officeart/2005/8/layout/process2"/>
    <dgm:cxn modelId="{BD8559B6-977C-4CEA-88BE-B43A8A6B574B}" type="presOf" srcId="{301BD1CB-E073-4C96-98A6-D3EC5B7FB15B}" destId="{33C1AEA8-1B19-4896-90D0-6DB3BDA02C60}" srcOrd="0" destOrd="0" presId="urn:microsoft.com/office/officeart/2005/8/layout/process2"/>
    <dgm:cxn modelId="{2A76C2B5-02CB-4BBD-8C8F-AE3808F0E878}" type="presOf" srcId="{39D372F6-6CF6-4918-8033-1BC3F9691F2B}" destId="{9C0EADA2-149C-48FF-8F32-2323D12EBBC9}" srcOrd="0" destOrd="0" presId="urn:microsoft.com/office/officeart/2005/8/layout/process2"/>
    <dgm:cxn modelId="{84788049-9799-42EF-A655-65EE3400B3B7}" srcId="{39D372F6-6CF6-4918-8033-1BC3F9691F2B}" destId="{CCC012FC-C02E-4187-8F9B-7842AF194D00}" srcOrd="1" destOrd="0" parTransId="{CA04117B-E3DF-4644-B701-DDDAF5918465}" sibTransId="{DA343C2D-56EE-455D-8E81-ED2E1786C008}"/>
    <dgm:cxn modelId="{F609CBF9-92BC-44C5-99EF-BEAFFC688C55}" srcId="{39D372F6-6CF6-4918-8033-1BC3F9691F2B}" destId="{2C72278B-4D02-4CAF-853A-D4C78C30AF30}" srcOrd="2" destOrd="0" parTransId="{EA631EB1-8712-474E-AB38-279EB20B7227}" sibTransId="{81FA79B4-5645-4F05-9B6A-616C3C3CFA21}"/>
    <dgm:cxn modelId="{4B70C632-1B28-43D2-BB26-FDF507B5B7FA}" type="presOf" srcId="{352A71F6-A0AE-4CB1-B753-76306EA99CEF}" destId="{1FC8FE99-A1E8-4005-8733-1D5D431EFD9A}" srcOrd="1" destOrd="0" presId="urn:microsoft.com/office/officeart/2005/8/layout/process2"/>
    <dgm:cxn modelId="{2F6480FE-6DAC-408B-A015-D7274E1F64A2}" srcId="{39D372F6-6CF6-4918-8033-1BC3F9691F2B}" destId="{22005D4F-2D81-404C-9481-551FF52CE3F1}" srcOrd="5" destOrd="0" parTransId="{BD48E1C8-5C84-4530-AFDF-5194586D9533}" sibTransId="{6943EBAA-FF00-487E-A4DF-AD1E1D8440F5}"/>
    <dgm:cxn modelId="{ABEBF01C-748A-4127-BA5E-60CCA6D8E5ED}" type="presOf" srcId="{7E238225-B4D0-45E1-94A2-0E61FDB80787}" destId="{C4349C40-0399-4452-A9F3-8080F9AF160F}" srcOrd="0" destOrd="0" presId="urn:microsoft.com/office/officeart/2005/8/layout/process2"/>
    <dgm:cxn modelId="{09771BE8-BD59-421D-9BFC-38776F2955DA}" type="presOf" srcId="{352A71F6-A0AE-4CB1-B753-76306EA99CEF}" destId="{E140FCED-D062-43F0-9B9F-C034BF7A085D}" srcOrd="0" destOrd="0" presId="urn:microsoft.com/office/officeart/2005/8/layout/process2"/>
    <dgm:cxn modelId="{5DCE01F8-2F17-4C5B-82F8-FC3373CF46C6}" type="presOf" srcId="{16963B86-9F8F-4737-BCD4-87647654D1BE}" destId="{BFB100AE-6212-4BFF-80BE-C99701EAE755}" srcOrd="0" destOrd="0" presId="urn:microsoft.com/office/officeart/2005/8/layout/process2"/>
    <dgm:cxn modelId="{9881E7F1-7CD7-46B9-BD54-C17D7EA3BC59}" type="presOf" srcId="{DA343C2D-56EE-455D-8E81-ED2E1786C008}" destId="{F2646CFF-5C5A-4C70-B1B0-11E791929CEE}" srcOrd="0" destOrd="0" presId="urn:microsoft.com/office/officeart/2005/8/layout/process2"/>
    <dgm:cxn modelId="{9152ECD5-65DD-4FAC-80C8-28E4F35133BA}" srcId="{39D372F6-6CF6-4918-8033-1BC3F9691F2B}" destId="{E867618E-02F8-449F-A931-27ECAA20DA55}" srcOrd="0" destOrd="0" parTransId="{CCDC90D6-F714-4040-A999-4B7FFF7AE761}" sibTransId="{7E238225-B4D0-45E1-94A2-0E61FDB80787}"/>
    <dgm:cxn modelId="{9D0F991A-28FD-4731-936C-8AEB49EADDDA}" type="presOf" srcId="{301BD1CB-E073-4C96-98A6-D3EC5B7FB15B}" destId="{A41B0DFD-A46C-44C2-A5DB-40DA13963FB1}" srcOrd="1" destOrd="0" presId="urn:microsoft.com/office/officeart/2005/8/layout/process2"/>
    <dgm:cxn modelId="{751743ED-0D7A-4920-A6B5-FF8FEC5A84C9}" type="presOf" srcId="{81FA79B4-5645-4F05-9B6A-616C3C3CFA21}" destId="{1A33CFC9-941C-46C0-A2A0-3D008CFF848C}" srcOrd="0" destOrd="0" presId="urn:microsoft.com/office/officeart/2005/8/layout/process2"/>
    <dgm:cxn modelId="{FAD7B019-4F6B-48D5-AAE5-2FAF169127A8}" type="presOf" srcId="{CCC012FC-C02E-4187-8F9B-7842AF194D00}" destId="{03DA5940-40E3-49E8-828D-ED9125CEBF19}" srcOrd="0" destOrd="0" presId="urn:microsoft.com/office/officeart/2005/8/layout/process2"/>
    <dgm:cxn modelId="{70441B9F-D9D7-4A7F-9B6B-5B2BDC1A493C}" srcId="{39D372F6-6CF6-4918-8033-1BC3F9691F2B}" destId="{C2D88D82-2AB5-4C6F-A8E9-E300B6AEB433}" srcOrd="3" destOrd="0" parTransId="{EE123615-E0DE-4778-A5AC-76DE1444E10F}" sibTransId="{352A71F6-A0AE-4CB1-B753-76306EA99CEF}"/>
    <dgm:cxn modelId="{532E40AF-67E3-41C7-89C7-031D354C5F14}" type="presOf" srcId="{81FA79B4-5645-4F05-9B6A-616C3C3CFA21}" destId="{E245876D-BE8E-4A5B-98FF-D77A382878C1}" srcOrd="1" destOrd="0" presId="urn:microsoft.com/office/officeart/2005/8/layout/process2"/>
    <dgm:cxn modelId="{37C58D3D-AC0D-4364-A0B2-E7E0B716E8DA}" type="presOf" srcId="{E867618E-02F8-449F-A931-27ECAA20DA55}" destId="{963B16F6-A6D3-43FC-AEB1-EEEAB0B88B89}" srcOrd="0" destOrd="0" presId="urn:microsoft.com/office/officeart/2005/8/layout/process2"/>
    <dgm:cxn modelId="{534FACD3-F7F2-482C-B5A4-F2805C769886}" type="presParOf" srcId="{9C0EADA2-149C-48FF-8F32-2323D12EBBC9}" destId="{963B16F6-A6D3-43FC-AEB1-EEEAB0B88B89}" srcOrd="0" destOrd="0" presId="urn:microsoft.com/office/officeart/2005/8/layout/process2"/>
    <dgm:cxn modelId="{EF57F32F-A0BA-4A07-B869-787B7949D14D}" type="presParOf" srcId="{9C0EADA2-149C-48FF-8F32-2323D12EBBC9}" destId="{C4349C40-0399-4452-A9F3-8080F9AF160F}" srcOrd="1" destOrd="0" presId="urn:microsoft.com/office/officeart/2005/8/layout/process2"/>
    <dgm:cxn modelId="{9B7DC514-07A7-4723-8701-718874EF674B}" type="presParOf" srcId="{C4349C40-0399-4452-A9F3-8080F9AF160F}" destId="{5D88CCC8-52E9-43A8-A424-C5E29132F332}" srcOrd="0" destOrd="0" presId="urn:microsoft.com/office/officeart/2005/8/layout/process2"/>
    <dgm:cxn modelId="{9FF63508-10F0-4DD1-9CC4-DBDB06AFEEC3}" type="presParOf" srcId="{9C0EADA2-149C-48FF-8F32-2323D12EBBC9}" destId="{03DA5940-40E3-49E8-828D-ED9125CEBF19}" srcOrd="2" destOrd="0" presId="urn:microsoft.com/office/officeart/2005/8/layout/process2"/>
    <dgm:cxn modelId="{BD9FACC6-FBC8-42CD-953A-D392178D6FC0}" type="presParOf" srcId="{9C0EADA2-149C-48FF-8F32-2323D12EBBC9}" destId="{F2646CFF-5C5A-4C70-B1B0-11E791929CEE}" srcOrd="3" destOrd="0" presId="urn:microsoft.com/office/officeart/2005/8/layout/process2"/>
    <dgm:cxn modelId="{C3FF8ED0-2FCD-4341-B14F-83DA5056A77A}" type="presParOf" srcId="{F2646CFF-5C5A-4C70-B1B0-11E791929CEE}" destId="{8A383B2F-E65E-45A0-BA0D-D10FB2B85107}" srcOrd="0" destOrd="0" presId="urn:microsoft.com/office/officeart/2005/8/layout/process2"/>
    <dgm:cxn modelId="{FC28754C-8278-4BE2-B6E6-FBA5408159B3}" type="presParOf" srcId="{9C0EADA2-149C-48FF-8F32-2323D12EBBC9}" destId="{CC65347A-4AB2-4B35-9FB5-58FF0392AC6B}" srcOrd="4" destOrd="0" presId="urn:microsoft.com/office/officeart/2005/8/layout/process2"/>
    <dgm:cxn modelId="{8AB7340A-8B45-4575-9ACA-3410B220F76B}" type="presParOf" srcId="{9C0EADA2-149C-48FF-8F32-2323D12EBBC9}" destId="{1A33CFC9-941C-46C0-A2A0-3D008CFF848C}" srcOrd="5" destOrd="0" presId="urn:microsoft.com/office/officeart/2005/8/layout/process2"/>
    <dgm:cxn modelId="{4C5B79A5-D8FE-49D3-A2B6-26964118D7FA}" type="presParOf" srcId="{1A33CFC9-941C-46C0-A2A0-3D008CFF848C}" destId="{E245876D-BE8E-4A5B-98FF-D77A382878C1}" srcOrd="0" destOrd="0" presId="urn:microsoft.com/office/officeart/2005/8/layout/process2"/>
    <dgm:cxn modelId="{62962262-D2E7-49B2-9DF8-781FA3C9C35E}" type="presParOf" srcId="{9C0EADA2-149C-48FF-8F32-2323D12EBBC9}" destId="{DE1E7980-6A43-426D-9396-2617D08F4686}" srcOrd="6" destOrd="0" presId="urn:microsoft.com/office/officeart/2005/8/layout/process2"/>
    <dgm:cxn modelId="{3AD7E1AC-837D-40F3-B6C1-5389BE57D22A}" type="presParOf" srcId="{9C0EADA2-149C-48FF-8F32-2323D12EBBC9}" destId="{E140FCED-D062-43F0-9B9F-C034BF7A085D}" srcOrd="7" destOrd="0" presId="urn:microsoft.com/office/officeart/2005/8/layout/process2"/>
    <dgm:cxn modelId="{BA890669-B489-4AF8-B28C-81B1497AFBDE}" type="presParOf" srcId="{E140FCED-D062-43F0-9B9F-C034BF7A085D}" destId="{1FC8FE99-A1E8-4005-8733-1D5D431EFD9A}" srcOrd="0" destOrd="0" presId="urn:microsoft.com/office/officeart/2005/8/layout/process2"/>
    <dgm:cxn modelId="{598633CF-1811-48B9-B478-FB336718EC52}" type="presParOf" srcId="{9C0EADA2-149C-48FF-8F32-2323D12EBBC9}" destId="{BFB100AE-6212-4BFF-80BE-C99701EAE755}" srcOrd="8" destOrd="0" presId="urn:microsoft.com/office/officeart/2005/8/layout/process2"/>
    <dgm:cxn modelId="{B00AB200-A8C7-469D-BDAC-C7846A3400B2}" type="presParOf" srcId="{9C0EADA2-149C-48FF-8F32-2323D12EBBC9}" destId="{33C1AEA8-1B19-4896-90D0-6DB3BDA02C60}" srcOrd="9" destOrd="0" presId="urn:microsoft.com/office/officeart/2005/8/layout/process2"/>
    <dgm:cxn modelId="{409580BD-0D03-4A82-A950-92D303AA87E7}" type="presParOf" srcId="{33C1AEA8-1B19-4896-90D0-6DB3BDA02C60}" destId="{A41B0DFD-A46C-44C2-A5DB-40DA13963FB1}" srcOrd="0" destOrd="0" presId="urn:microsoft.com/office/officeart/2005/8/layout/process2"/>
    <dgm:cxn modelId="{8F38B164-19B1-4500-8F45-F964381223FD}" type="presParOf" srcId="{9C0EADA2-149C-48FF-8F32-2323D12EBBC9}" destId="{2D1815C2-A0A6-4567-9263-0BBE9707D85A}" srcOrd="10" destOrd="0" presId="urn:microsoft.com/office/officeart/2005/8/layout/process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6A1A0-C151-4418-BFDF-EB9D1CEC8F85}">
      <dsp:nvSpPr>
        <dsp:cNvPr id="0" name=""/>
        <dsp:cNvSpPr/>
      </dsp:nvSpPr>
      <dsp:spPr>
        <a:xfrm>
          <a:off x="0" y="0"/>
          <a:ext cx="11312164" cy="527670"/>
        </a:xfrm>
        <a:prstGeom prst="roundRect">
          <a:avLst/>
        </a:prstGeom>
        <a:solidFill>
          <a:srgbClr val="FFCC66"/>
        </a:solidFill>
        <a:ln w="25400" cap="flat" cmpd="sng" algn="ctr">
          <a:solidFill>
            <a:schemeClr val="lt1"/>
          </a:solidFill>
          <a:prstDash val="solid"/>
        </a:ln>
        <a:effectLst/>
      </dsp:spPr>
      <dsp:style>
        <a:lnRef idx="3">
          <a:schemeClr val="lt1"/>
        </a:lnRef>
        <a:fillRef idx="1">
          <a:schemeClr val="accent3"/>
        </a:fillRef>
        <a:effectRef idx="1">
          <a:schemeClr val="accent3"/>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 sz="2200" kern="1200" dirty="0" err="1">
              <a:solidFill>
                <a:schemeClr val="tx1"/>
              </a:solidFill>
            </a:rPr>
            <a:t>Basis </a:t>
          </a:r>
          <a:r>
            <a:rPr lang="en" sz="2200" kern="1200" dirty="0">
              <a:solidFill>
                <a:schemeClr val="tx1"/>
              </a:solidFill>
            </a:rPr>
            <a:t>and homeopathic preparations:</a:t>
          </a:r>
          <a:endParaRPr lang="ru-RU" sz="2200" kern="1200" dirty="0">
            <a:solidFill>
              <a:schemeClr val="tx1"/>
            </a:solidFill>
          </a:endParaRPr>
        </a:p>
      </dsp:txBody>
      <dsp:txXfrm>
        <a:off x="25759" y="25759"/>
        <a:ext cx="11260646" cy="476152"/>
      </dsp:txXfrm>
    </dsp:sp>
    <dsp:sp modelId="{02A6F114-BB42-45AA-A763-FE9BA389AEA5}">
      <dsp:nvSpPr>
        <dsp:cNvPr id="0" name=""/>
        <dsp:cNvSpPr/>
      </dsp:nvSpPr>
      <dsp:spPr>
        <a:xfrm>
          <a:off x="0" y="593260"/>
          <a:ext cx="11312164" cy="282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9161" tIns="27940" rIns="156464" bIns="27940" numCol="1" spcCol="1270" anchor="t" anchorCtr="0">
          <a:noAutofit/>
        </a:bodyPr>
        <a:lstStyle/>
        <a:p>
          <a:pPr marL="171450" lvl="1" indent="-171450" algn="just" defTabSz="755650" rtl="0">
            <a:lnSpc>
              <a:spcPct val="90000"/>
            </a:lnSpc>
            <a:spcBef>
              <a:spcPct val="0"/>
            </a:spcBef>
            <a:spcAft>
              <a:spcPct val="20000"/>
            </a:spcAft>
            <a:buChar char="••"/>
          </a:pPr>
          <a:r>
            <a:rPr lang="en" sz="1700" b="1" kern="1200" dirty="0"/>
            <a:t>Essences </a:t>
          </a:r>
          <a:r>
            <a:rPr lang="en" sz="1700" kern="1200" dirty="0"/>
            <a:t>(matrix tinctures) phytes (45%) - are obtained from fresh juice of plants collected at different times of the year, depending on the part of the plants used for this preparation or their parts, preserved with 90% alcohol. Prepared in small quantities and do not store for a long time. (discussed in workshop 1)</a:t>
          </a:r>
          <a:endParaRPr lang="ru-RU" sz="1700" kern="1200" dirty="0"/>
        </a:p>
        <a:p>
          <a:pPr marL="171450" lvl="1" indent="-171450" algn="just" defTabSz="755650" rtl="0">
            <a:lnSpc>
              <a:spcPct val="90000"/>
            </a:lnSpc>
            <a:spcBef>
              <a:spcPct val="0"/>
            </a:spcBef>
            <a:spcAft>
              <a:spcPct val="20000"/>
            </a:spcAft>
            <a:buChar char="••"/>
          </a:pPr>
          <a:r>
            <a:rPr lang="en" sz="1700" b="1" kern="1200" dirty="0"/>
            <a:t>Tinctures or tinctures </a:t>
          </a:r>
          <a:r>
            <a:rPr lang="en" sz="1700" kern="1200" dirty="0"/>
            <a:t>(23%) - are prepared from dried and powdered plants or from fresh animal substances (bees, ants) based on extraction with 70% alcohol by maceration (infusion) or </a:t>
          </a:r>
          <a:r>
            <a:rPr lang="en" sz="1700" kern="1200" dirty="0" err="1"/>
            <a:t>percolation </a:t>
          </a:r>
          <a:r>
            <a:rPr lang="en" sz="1700" kern="1200" dirty="0"/>
            <a:t>(displacement).</a:t>
          </a:r>
          <a:endParaRPr lang="ru-RU" sz="1700" kern="1200" dirty="0"/>
        </a:p>
        <a:p>
          <a:pPr marL="171450" lvl="1" indent="-171450" algn="just" defTabSz="755650" rtl="0">
            <a:lnSpc>
              <a:spcPct val="90000"/>
            </a:lnSpc>
            <a:spcBef>
              <a:spcPct val="0"/>
            </a:spcBef>
            <a:spcAft>
              <a:spcPct val="20000"/>
            </a:spcAft>
            <a:buChar char="••"/>
          </a:pPr>
          <a:r>
            <a:rPr lang="en" sz="1700" b="1" kern="1200" dirty="0"/>
            <a:t>Solutions </a:t>
          </a:r>
          <a:r>
            <a:rPr lang="en" sz="1700" kern="1200" dirty="0"/>
            <a:t>(10%) - from </a:t>
          </a:r>
          <a:r>
            <a:rPr lang="en" sz="1700" kern="1200" dirty="0" err="1"/>
            <a:t>soluble </a:t>
          </a:r>
          <a:r>
            <a:rPr lang="en" sz="1700" kern="1200" dirty="0"/>
            <a:t>salts </a:t>
          </a:r>
          <a:r>
            <a:rPr lang="en" sz="1700" kern="1200" dirty="0" err="1"/>
            <a:t>or </a:t>
          </a:r>
          <a:r>
            <a:rPr lang="en" sz="1700" kern="1200" dirty="0"/>
            <a:t>acids. </a:t>
          </a:r>
          <a:r>
            <a:rPr lang="en" sz="1700" kern="1200" dirty="0" err="1"/>
            <a:t>depending</a:t>
          </a:r>
          <a:r>
            <a:rPr lang="en" sz="1700" kern="1200" dirty="0"/>
            <a:t> </a:t>
          </a:r>
          <a:r>
            <a:rPr lang="en" sz="1700" kern="1200" dirty="0" err="1"/>
            <a:t>from</a:t>
          </a:r>
          <a:r>
            <a:rPr lang="en" sz="1700" kern="1200" dirty="0"/>
            <a:t> </a:t>
          </a:r>
          <a:r>
            <a:rPr lang="en" sz="1700" kern="1200" dirty="0" err="1"/>
            <a:t>solubility</a:t>
          </a:r>
          <a:r>
            <a:rPr lang="en" sz="1700" kern="1200" dirty="0"/>
            <a:t> </a:t>
          </a:r>
          <a:r>
            <a:rPr lang="en" sz="1700" kern="1200" dirty="0" err="1"/>
            <a:t>weekend</a:t>
          </a:r>
          <a:r>
            <a:rPr lang="en" sz="1700" kern="1200" dirty="0"/>
            <a:t> </a:t>
          </a:r>
          <a:r>
            <a:rPr lang="en" sz="1700" kern="1200" dirty="0" err="1"/>
            <a:t>substances</a:t>
          </a:r>
          <a:r>
            <a:rPr lang="en" sz="1700" kern="1200" dirty="0"/>
            <a:t> </a:t>
          </a:r>
          <a:r>
            <a:rPr lang="en" sz="1700" kern="1200" dirty="0" err="1"/>
            <a:t>uterine</a:t>
          </a:r>
          <a:r>
            <a:rPr lang="en" sz="1700" kern="1200" dirty="0"/>
            <a:t> </a:t>
          </a:r>
          <a:r>
            <a:rPr lang="en" sz="1700" kern="1200" dirty="0" err="1"/>
            <a:t>solutions</a:t>
          </a:r>
          <a:r>
            <a:rPr lang="en" sz="1700" kern="1200" dirty="0"/>
            <a:t> </a:t>
          </a:r>
          <a:r>
            <a:rPr lang="en" sz="1700" kern="1200" dirty="0" err="1"/>
            <a:t>there are</a:t>
          </a:r>
          <a:r>
            <a:rPr lang="en" sz="1700" kern="1200" dirty="0"/>
            <a:t> </a:t>
          </a:r>
          <a:r>
            <a:rPr lang="en" sz="1700" kern="1200" dirty="0" err="1"/>
            <a:t>water </a:t>
          </a:r>
          <a:r>
            <a:rPr lang="en" sz="1700" kern="1200" dirty="0"/>
            <a:t>and </a:t>
          </a:r>
          <a:r>
            <a:rPr lang="en" sz="1700" kern="1200" dirty="0" err="1"/>
            <a:t>alcohol </a:t>
          </a:r>
          <a:r>
            <a:rPr lang="en" sz="1700" kern="1200" dirty="0"/>
            <a:t>. For </a:t>
          </a:r>
          <a:r>
            <a:rPr lang="en" sz="1700" kern="1200" dirty="0" err="1"/>
            <a:t>cooking</a:t>
          </a:r>
          <a:r>
            <a:rPr lang="en" sz="1700" kern="1200" dirty="0"/>
            <a:t> </a:t>
          </a:r>
          <a:r>
            <a:rPr lang="en" sz="1700" kern="1200" dirty="0" err="1"/>
            <a:t>recent</a:t>
          </a:r>
          <a:r>
            <a:rPr lang="en" sz="1700" kern="1200" dirty="0"/>
            <a:t> </a:t>
          </a:r>
          <a:r>
            <a:rPr lang="en" sz="1700" kern="1200" dirty="0" err="1"/>
            <a:t>use 90%-60% -45 </a:t>
          </a:r>
          <a:r>
            <a:rPr lang="en" sz="1700" kern="1200" dirty="0"/>
            <a:t>% </a:t>
          </a:r>
          <a:r>
            <a:rPr lang="en" sz="1700" kern="1200" dirty="0" err="1"/>
            <a:t>alcohols </a:t>
          </a:r>
          <a:r>
            <a:rPr lang="en" sz="1700" kern="1200" dirty="0"/>
            <a:t>depending </a:t>
          </a:r>
          <a:r>
            <a:rPr lang="en" sz="1700" kern="1200" dirty="0" err="1"/>
            <a:t>from</a:t>
          </a:r>
          <a:r>
            <a:rPr lang="en" sz="1700" kern="1200" dirty="0"/>
            <a:t> </a:t>
          </a:r>
          <a:r>
            <a:rPr lang="en" sz="1700" kern="1200" dirty="0" err="1"/>
            <a:t>solubility</a:t>
          </a:r>
          <a:r>
            <a:rPr lang="en" sz="1700" kern="1200" dirty="0"/>
            <a:t> </a:t>
          </a:r>
          <a:r>
            <a:rPr lang="en" sz="1700" kern="1200" dirty="0" err="1"/>
            <a:t>day off</a:t>
          </a:r>
          <a:r>
            <a:rPr lang="en" sz="1700" kern="1200" dirty="0"/>
            <a:t> </a:t>
          </a:r>
          <a:r>
            <a:rPr lang="en" sz="1700" kern="1200" dirty="0" err="1"/>
            <a:t>substances </a:t>
          </a:r>
          <a:r>
            <a:rPr lang="en" sz="1700" kern="1200" dirty="0"/>
            <a:t>. </a:t>
          </a:r>
          <a:r>
            <a:rPr lang="en" sz="1700" kern="1200" dirty="0" err="1"/>
            <a:t>Used </a:t>
          </a:r>
          <a:r>
            <a:rPr lang="en" sz="1700" kern="1200" dirty="0"/>
            <a:t>for </a:t>
          </a:r>
          <a:r>
            <a:rPr lang="en" sz="1700" kern="1200" dirty="0" err="1"/>
            <a:t>lotions </a:t>
          </a:r>
          <a:r>
            <a:rPr lang="en" sz="1700" kern="1200" dirty="0"/>
            <a:t>, </a:t>
          </a:r>
          <a:r>
            <a:rPr lang="en" sz="1700" kern="1200" dirty="0" err="1"/>
            <a:t>compresses </a:t>
          </a:r>
          <a:r>
            <a:rPr lang="en" sz="1700" kern="1200" dirty="0"/>
            <a:t>and </a:t>
          </a:r>
          <a:r>
            <a:rPr lang="en" sz="1700" kern="1200" dirty="0" err="1"/>
            <a:t>rinses </a:t>
          </a:r>
          <a:r>
            <a:rPr lang="en" sz="1700" kern="1200" dirty="0"/>
            <a:t>. (see next </a:t>
          </a:r>
          <a:r>
            <a:rPr lang="en" sz="1700" kern="1200" dirty="0" err="1"/>
            <a:t>slides </a:t>
          </a:r>
          <a:r>
            <a:rPr lang="en" sz="1700" kern="1200" dirty="0"/>
            <a:t>)</a:t>
          </a:r>
          <a:endParaRPr lang="ru-RU" sz="1700" kern="1200" dirty="0"/>
        </a:p>
        <a:p>
          <a:pPr marL="171450" lvl="1" indent="-171450" algn="just" defTabSz="755650" rtl="0">
            <a:lnSpc>
              <a:spcPct val="90000"/>
            </a:lnSpc>
            <a:spcBef>
              <a:spcPct val="0"/>
            </a:spcBef>
            <a:spcAft>
              <a:spcPct val="20000"/>
            </a:spcAft>
            <a:buChar char="••"/>
          </a:pPr>
          <a:r>
            <a:rPr lang="en" sz="1700" b="1" i="0" kern="1200" dirty="0" err="1"/>
            <a:t>Triturations </a:t>
          </a:r>
          <a:r>
            <a:rPr lang="en" sz="1700" b="1" i="0" kern="1200" dirty="0"/>
            <a:t>or </a:t>
          </a:r>
          <a:r>
            <a:rPr lang="en" sz="1700" b="1" i="0" kern="1200" dirty="0" err="1"/>
            <a:t>powdered </a:t>
          </a:r>
          <a:r>
            <a:rPr lang="en" sz="1700" b="1" i="0" kern="1200" dirty="0"/>
            <a:t>triturations </a:t>
          </a:r>
          <a:r>
            <a:rPr lang="en" sz="1700" kern="1200" dirty="0"/>
            <a:t>(22%) - </a:t>
          </a:r>
          <a:r>
            <a:rPr lang="en" sz="1700" kern="1200" dirty="0" err="1"/>
            <a:t>prepared </a:t>
          </a:r>
          <a:r>
            <a:rPr lang="en" sz="1700" kern="1200" dirty="0"/>
            <a:t>from </a:t>
          </a:r>
          <a:r>
            <a:rPr lang="en" sz="1700" kern="1200" dirty="0" err="1"/>
            <a:t>insoluble</a:t>
          </a:r>
          <a:r>
            <a:rPr lang="en" sz="1700" kern="1200" dirty="0"/>
            <a:t> </a:t>
          </a:r>
          <a:r>
            <a:rPr lang="en" sz="1700" kern="1200" dirty="0" err="1"/>
            <a:t>minerals </a:t>
          </a:r>
          <a:r>
            <a:rPr lang="en" sz="1700" kern="1200" dirty="0"/>
            <a:t>and </a:t>
          </a:r>
          <a:r>
            <a:rPr lang="en" sz="1700" kern="1200" dirty="0" err="1"/>
            <a:t>hard</a:t>
          </a:r>
          <a:r>
            <a:rPr lang="en" sz="1700" kern="1200" dirty="0"/>
            <a:t> </a:t>
          </a:r>
          <a:r>
            <a:rPr lang="en" sz="1700" kern="1200" dirty="0" err="1"/>
            <a:t>parts</a:t>
          </a:r>
          <a:r>
            <a:rPr lang="en" sz="1700" kern="1200" dirty="0"/>
            <a:t> </a:t>
          </a:r>
          <a:r>
            <a:rPr lang="en" sz="1700" kern="1200" dirty="0" err="1"/>
            <a:t>plants </a:t>
          </a:r>
          <a:r>
            <a:rPr lang="en" sz="1700" kern="1200" dirty="0"/>
            <a:t>( </a:t>
          </a:r>
          <a:r>
            <a:rPr lang="en" sz="1700" kern="1200" dirty="0" err="1"/>
            <a:t>roots </a:t>
          </a:r>
          <a:r>
            <a:rPr lang="en" sz="1700" kern="1200" dirty="0"/>
            <a:t>, </a:t>
          </a:r>
          <a:r>
            <a:rPr lang="en" sz="1700" kern="1200" dirty="0" err="1"/>
            <a:t>seeds </a:t>
          </a:r>
          <a:r>
            <a:rPr lang="en" sz="1700" kern="1200" dirty="0"/>
            <a:t>). </a:t>
          </a:r>
          <a:r>
            <a:rPr lang="en" sz="1700" kern="1200" dirty="0" err="1"/>
            <a:t>Them</a:t>
          </a:r>
          <a:r>
            <a:rPr lang="en" sz="1700" kern="1200" dirty="0"/>
            <a:t> </a:t>
          </a:r>
          <a:r>
            <a:rPr lang="en" sz="1700" kern="1200" dirty="0" err="1"/>
            <a:t>mixed </a:t>
          </a:r>
          <a:r>
            <a:rPr lang="en" sz="1700" kern="1200" dirty="0"/>
            <a:t>with </a:t>
          </a:r>
          <a:r>
            <a:rPr lang="en" sz="1700" kern="1200" dirty="0" err="1"/>
            <a:t>milk</a:t>
          </a:r>
          <a:r>
            <a:rPr lang="en" sz="1700" kern="1200" dirty="0"/>
            <a:t> </a:t>
          </a:r>
          <a:r>
            <a:rPr lang="en" sz="1700" kern="1200" dirty="0" err="1"/>
            <a:t>sugar </a:t>
          </a:r>
          <a:r>
            <a:rPr lang="en" sz="1700" kern="1200" dirty="0"/>
            <a:t>and </a:t>
          </a:r>
          <a:r>
            <a:rPr lang="en" sz="1700" kern="1200" dirty="0" err="1"/>
            <a:t>carefully</a:t>
          </a:r>
          <a:r>
            <a:rPr lang="en" sz="1700" kern="1200" dirty="0"/>
            <a:t> </a:t>
          </a:r>
          <a:r>
            <a:rPr lang="en" sz="1700" kern="1200" dirty="0" err="1"/>
            <a:t>grind </a:t>
          </a:r>
          <a:r>
            <a:rPr lang="en" sz="1700" kern="1200" dirty="0"/>
            <a:t>, and not </a:t>
          </a:r>
          <a:r>
            <a:rPr lang="en" sz="1700" kern="1200" dirty="0" err="1"/>
            <a:t>force </a:t>
          </a:r>
          <a:r>
            <a:rPr lang="en" sz="1700" kern="1200" dirty="0"/>
            <a:t>in a </a:t>
          </a:r>
          <a:r>
            <a:rPr lang="en" sz="1700" kern="1200" dirty="0" err="1"/>
            <a:t>porcelain </a:t>
          </a:r>
          <a:r>
            <a:rPr lang="en" sz="1700" kern="1200" dirty="0"/>
            <a:t>( </a:t>
          </a:r>
          <a:r>
            <a:rPr lang="en" sz="1700" kern="1200" dirty="0" err="1"/>
            <a:t>non-metallic </a:t>
          </a:r>
          <a:r>
            <a:rPr lang="en" sz="1700" kern="1200" dirty="0"/>
            <a:t>) </a:t>
          </a:r>
          <a:r>
            <a:rPr lang="en" sz="1700" kern="1200" dirty="0" err="1"/>
            <a:t>mortar </a:t>
          </a:r>
          <a:r>
            <a:rPr lang="en" sz="1700" kern="1200" dirty="0"/>
            <a:t>no </a:t>
          </a:r>
          <a:r>
            <a:rPr lang="en" sz="1700" kern="1200" dirty="0" err="1"/>
            <a:t>less</a:t>
          </a:r>
          <a:r>
            <a:rPr lang="en" sz="1700" kern="1200" dirty="0"/>
            <a:t> </a:t>
          </a:r>
          <a:r>
            <a:rPr lang="en" sz="1700" kern="1200" dirty="0" err="1"/>
            <a:t>one</a:t>
          </a:r>
          <a:r>
            <a:rPr lang="en" sz="1700" kern="1200" dirty="0"/>
            <a:t> </a:t>
          </a:r>
          <a:r>
            <a:rPr lang="en" sz="1700" kern="1200" dirty="0" err="1"/>
            <a:t>hours </a:t>
          </a:r>
          <a:r>
            <a:rPr lang="en" sz="1700" kern="1200" dirty="0"/>
            <a:t>, when </a:t>
          </a:r>
          <a:r>
            <a:rPr lang="en" sz="1700" kern="1200" dirty="0" err="1"/>
            <a:t>a </a:t>
          </a:r>
          <a:r>
            <a:rPr lang="en" sz="1700" kern="1200" dirty="0"/>
            <a:t>homogeneous </a:t>
          </a:r>
          <a:r>
            <a:rPr lang="en" sz="1700" kern="1200" dirty="0" err="1"/>
            <a:t>mass is obtained </a:t>
          </a:r>
          <a:r>
            <a:rPr lang="en" sz="1700" kern="1200" dirty="0"/>
            <a:t>, is visible not </a:t>
          </a:r>
          <a:r>
            <a:rPr lang="en" sz="1700" kern="1200" dirty="0" err="1"/>
            <a:t>only</a:t>
          </a:r>
          <a:r>
            <a:rPr lang="en" sz="1700" kern="1200" dirty="0"/>
            <a:t> </a:t>
          </a:r>
          <a:r>
            <a:rPr lang="en" sz="1700" kern="1200" dirty="0" err="1"/>
            <a:t>outside </a:t>
          </a:r>
          <a:r>
            <a:rPr lang="en" sz="1700" kern="1200" dirty="0"/>
            <a:t>but also </a:t>
          </a:r>
          <a:r>
            <a:rPr lang="en" sz="1700" kern="1200" dirty="0" err="1"/>
            <a:t>under</a:t>
          </a:r>
          <a:r>
            <a:rPr lang="en" sz="1700" kern="1200" dirty="0"/>
            <a:t> </a:t>
          </a:r>
          <a:r>
            <a:rPr lang="en" sz="1700" kern="1200" dirty="0" err="1"/>
            <a:t>microscope </a:t>
          </a:r>
          <a:r>
            <a:rPr lang="en" sz="1700" kern="1200" dirty="0"/>
            <a:t>.</a:t>
          </a:r>
          <a:endParaRPr lang="ru-RU" sz="1700" kern="1200" dirty="0"/>
        </a:p>
      </dsp:txBody>
      <dsp:txXfrm>
        <a:off x="0" y="593260"/>
        <a:ext cx="11312164" cy="2823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3B16F6-A6D3-43FC-AEB1-EEEAB0B88B89}">
      <dsp:nvSpPr>
        <dsp:cNvPr id="0" name=""/>
        <dsp:cNvSpPr/>
      </dsp:nvSpPr>
      <dsp:spPr>
        <a:xfrm>
          <a:off x="689227" y="0"/>
          <a:ext cx="9217966" cy="5827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 sz="1800" kern="1200" dirty="0">
              <a:solidFill>
                <a:schemeClr val="tx1"/>
              </a:solidFill>
            </a:rPr>
            <a:t>To obtain the fourth centesimal dilution (C4)</a:t>
          </a:r>
          <a:endParaRPr lang="ru-RU" sz="1800" kern="1200" dirty="0"/>
        </a:p>
      </dsp:txBody>
      <dsp:txXfrm>
        <a:off x="706295" y="17068"/>
        <a:ext cx="9183830" cy="548621"/>
      </dsp:txXfrm>
    </dsp:sp>
    <dsp:sp modelId="{C4349C40-0399-4452-A9F3-8080F9AF160F}">
      <dsp:nvSpPr>
        <dsp:cNvPr id="0" name=""/>
        <dsp:cNvSpPr/>
      </dsp:nvSpPr>
      <dsp:spPr>
        <a:xfrm rot="5519353">
          <a:off x="5171974" y="599521"/>
          <a:ext cx="221960" cy="262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5205438" y="619681"/>
        <a:ext cx="157344" cy="155372"/>
      </dsp:txXfrm>
    </dsp:sp>
    <dsp:sp modelId="{03DA5940-40E3-49E8-828D-ED9125CEBF19}">
      <dsp:nvSpPr>
        <dsp:cNvPr id="0" name=""/>
        <dsp:cNvSpPr/>
      </dsp:nvSpPr>
      <dsp:spPr>
        <a:xfrm>
          <a:off x="693808" y="878526"/>
          <a:ext cx="9147779" cy="5827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 sz="1800" kern="1200" dirty="0"/>
            <a:t>1 part </a:t>
          </a:r>
          <a:r>
            <a:rPr lang="en" sz="1800" kern="1200" dirty="0" err="1"/>
            <a:t>trituration of the </a:t>
          </a:r>
          <a:r>
            <a:rPr lang="en" sz="1800" kern="1200" dirty="0"/>
            <a:t>substance of the third centesimal dilution (C3)</a:t>
          </a:r>
          <a:endParaRPr lang="uk-UA" sz="1800" kern="1200" dirty="0"/>
        </a:p>
      </dsp:txBody>
      <dsp:txXfrm>
        <a:off x="710876" y="895594"/>
        <a:ext cx="9113643" cy="548621"/>
      </dsp:txXfrm>
    </dsp:sp>
    <dsp:sp modelId="{F2646CFF-5C5A-4C70-B1B0-11E791929CEE}">
      <dsp:nvSpPr>
        <dsp:cNvPr id="0" name=""/>
        <dsp:cNvSpPr/>
      </dsp:nvSpPr>
      <dsp:spPr>
        <a:xfrm rot="5400000">
          <a:off x="5158430" y="1475852"/>
          <a:ext cx="218534" cy="262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5189025" y="1497705"/>
        <a:ext cx="157344" cy="152974"/>
      </dsp:txXfrm>
    </dsp:sp>
    <dsp:sp modelId="{CC65347A-4AB2-4B35-9FB5-58FF0392AC6B}">
      <dsp:nvSpPr>
        <dsp:cNvPr id="0" name=""/>
        <dsp:cNvSpPr/>
      </dsp:nvSpPr>
      <dsp:spPr>
        <a:xfrm>
          <a:off x="658714" y="1752662"/>
          <a:ext cx="9217966" cy="5827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 sz="1800" kern="1200" dirty="0"/>
            <a:t>dissolved in 99 parts of water</a:t>
          </a:r>
          <a:endParaRPr lang="ru-RU" sz="1800" kern="1200" dirty="0"/>
        </a:p>
      </dsp:txBody>
      <dsp:txXfrm>
        <a:off x="675782" y="1769730"/>
        <a:ext cx="9183830" cy="548621"/>
      </dsp:txXfrm>
    </dsp:sp>
    <dsp:sp modelId="{1A33CFC9-941C-46C0-A2A0-3D008CFF848C}">
      <dsp:nvSpPr>
        <dsp:cNvPr id="0" name=""/>
        <dsp:cNvSpPr/>
      </dsp:nvSpPr>
      <dsp:spPr>
        <a:xfrm rot="5400000">
          <a:off x="5158430" y="2349989"/>
          <a:ext cx="218534" cy="262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5189025" y="2371842"/>
        <a:ext cx="157344" cy="152974"/>
      </dsp:txXfrm>
    </dsp:sp>
    <dsp:sp modelId="{DE1E7980-6A43-426D-9396-2617D08F4686}">
      <dsp:nvSpPr>
        <dsp:cNvPr id="0" name=""/>
        <dsp:cNvSpPr/>
      </dsp:nvSpPr>
      <dsp:spPr>
        <a:xfrm>
          <a:off x="658714" y="2626798"/>
          <a:ext cx="9217966" cy="5827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 sz="1800" kern="1200"/>
            <a:t>add 20 parts of ethyl alcohol 86% (by weight) and</a:t>
          </a:r>
          <a:endParaRPr lang="ru-RU" sz="1800" kern="1200"/>
        </a:p>
      </dsp:txBody>
      <dsp:txXfrm>
        <a:off x="675782" y="2643866"/>
        <a:ext cx="9183830" cy="548621"/>
      </dsp:txXfrm>
    </dsp:sp>
    <dsp:sp modelId="{E140FCED-D062-43F0-9B9F-C034BF7A085D}">
      <dsp:nvSpPr>
        <dsp:cNvPr id="0" name=""/>
        <dsp:cNvSpPr/>
      </dsp:nvSpPr>
      <dsp:spPr>
        <a:xfrm rot="5400000">
          <a:off x="5158430" y="3224125"/>
          <a:ext cx="218534" cy="262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5189025" y="3245978"/>
        <a:ext cx="157344" cy="152974"/>
      </dsp:txXfrm>
    </dsp:sp>
    <dsp:sp modelId="{BFB100AE-6212-4BFF-80BE-C99701EAE755}">
      <dsp:nvSpPr>
        <dsp:cNvPr id="0" name=""/>
        <dsp:cNvSpPr/>
      </dsp:nvSpPr>
      <dsp:spPr>
        <a:xfrm>
          <a:off x="658714" y="3500935"/>
          <a:ext cx="9217966" cy="5827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 sz="1800" kern="1200" dirty="0"/>
            <a:t>shake off</a:t>
          </a:r>
          <a:endParaRPr lang="ru-RU" sz="1800" kern="1200" dirty="0"/>
        </a:p>
      </dsp:txBody>
      <dsp:txXfrm>
        <a:off x="675782" y="3518003"/>
        <a:ext cx="9183830" cy="548621"/>
      </dsp:txXfrm>
    </dsp:sp>
    <dsp:sp modelId="{33C1AEA8-1B19-4896-90D0-6DB3BDA02C60}">
      <dsp:nvSpPr>
        <dsp:cNvPr id="0" name=""/>
        <dsp:cNvSpPr/>
      </dsp:nvSpPr>
      <dsp:spPr>
        <a:xfrm rot="5400000">
          <a:off x="5158430" y="4098261"/>
          <a:ext cx="218534" cy="2622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5189025" y="4120114"/>
        <a:ext cx="157344" cy="152974"/>
      </dsp:txXfrm>
    </dsp:sp>
    <dsp:sp modelId="{2D1815C2-A0A6-4567-9263-0BBE9707D85A}">
      <dsp:nvSpPr>
        <dsp:cNvPr id="0" name=""/>
        <dsp:cNvSpPr/>
      </dsp:nvSpPr>
      <dsp:spPr>
        <a:xfrm>
          <a:off x="658714" y="4375071"/>
          <a:ext cx="9217966" cy="5827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 sz="1800" kern="1200" dirty="0"/>
            <a:t>The fifth centesimal (C5) and all subsequent centesimal dilutions are prepared from 1 part of the preliminary centesimal dilution and 99 parts of ethyl alcohol 43% (by weight) with shaking.</a:t>
          </a:r>
          <a:endParaRPr lang="ru-RU" sz="1800" kern="1200" dirty="0"/>
        </a:p>
      </dsp:txBody>
      <dsp:txXfrm>
        <a:off x="675782" y="4392139"/>
        <a:ext cx="9183830" cy="5486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4E3A6-4C4B-4D08-AD62-052F99789BEA}">
      <dsp:nvSpPr>
        <dsp:cNvPr id="0" name=""/>
        <dsp:cNvSpPr/>
      </dsp:nvSpPr>
      <dsp:spPr>
        <a:xfrm>
          <a:off x="416888" y="2515"/>
          <a:ext cx="9224623" cy="5880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 sz="2000" kern="1200" dirty="0"/>
            <a:t>To obtain the sixth decimal dilution (D6)</a:t>
          </a:r>
          <a:endParaRPr lang="ru-RU" sz="2000" kern="1200" dirty="0"/>
        </a:p>
      </dsp:txBody>
      <dsp:txXfrm>
        <a:off x="434112" y="19739"/>
        <a:ext cx="9190175" cy="553609"/>
      </dsp:txXfrm>
    </dsp:sp>
    <dsp:sp modelId="{B5414BB3-B9FD-47C6-86B1-A8480F431FDA}">
      <dsp:nvSpPr>
        <dsp:cNvPr id="0" name=""/>
        <dsp:cNvSpPr/>
      </dsp:nvSpPr>
      <dsp:spPr>
        <a:xfrm rot="5400000">
          <a:off x="4918939" y="605274"/>
          <a:ext cx="220521" cy="2646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rot="-5400000">
        <a:off x="4949812" y="627326"/>
        <a:ext cx="158775" cy="154365"/>
      </dsp:txXfrm>
    </dsp:sp>
    <dsp:sp modelId="{475D4879-685D-4DB2-B502-E74447352A78}">
      <dsp:nvSpPr>
        <dsp:cNvPr id="0" name=""/>
        <dsp:cNvSpPr/>
      </dsp:nvSpPr>
      <dsp:spPr>
        <a:xfrm>
          <a:off x="416888" y="884601"/>
          <a:ext cx="9224623" cy="5880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 sz="2000" kern="1200"/>
            <a:t>1 part of the trituration of the substance of the fourth decimal dilution (D4)</a:t>
          </a:r>
          <a:endParaRPr lang="ru-RU" sz="2000" kern="1200"/>
        </a:p>
      </dsp:txBody>
      <dsp:txXfrm>
        <a:off x="434112" y="901825"/>
        <a:ext cx="9190175" cy="553609"/>
      </dsp:txXfrm>
    </dsp:sp>
    <dsp:sp modelId="{E0111BD1-617E-4353-AA60-29BC8F24C0AD}">
      <dsp:nvSpPr>
        <dsp:cNvPr id="0" name=""/>
        <dsp:cNvSpPr/>
      </dsp:nvSpPr>
      <dsp:spPr>
        <a:xfrm rot="5400000">
          <a:off x="4918939" y="1487360"/>
          <a:ext cx="220521" cy="2646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rot="-5400000">
        <a:off x="4949812" y="1509412"/>
        <a:ext cx="158775" cy="154365"/>
      </dsp:txXfrm>
    </dsp:sp>
    <dsp:sp modelId="{15C34278-D82D-47B1-B5CD-53EBEA717B80}">
      <dsp:nvSpPr>
        <dsp:cNvPr id="0" name=""/>
        <dsp:cNvSpPr/>
      </dsp:nvSpPr>
      <dsp:spPr>
        <a:xfrm>
          <a:off x="416888" y="1766687"/>
          <a:ext cx="9224623" cy="5880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 sz="2000" kern="1200"/>
            <a:t>dissolved in 9 parts of water and</a:t>
          </a:r>
          <a:endParaRPr lang="ru-RU" sz="2000" kern="1200"/>
        </a:p>
      </dsp:txBody>
      <dsp:txXfrm>
        <a:off x="434112" y="1783911"/>
        <a:ext cx="9190175" cy="553609"/>
      </dsp:txXfrm>
    </dsp:sp>
    <dsp:sp modelId="{E987AD2B-847F-4B10-BD41-2D7170E922BC}">
      <dsp:nvSpPr>
        <dsp:cNvPr id="0" name=""/>
        <dsp:cNvSpPr/>
      </dsp:nvSpPr>
      <dsp:spPr>
        <a:xfrm rot="5400000">
          <a:off x="4918939" y="2369446"/>
          <a:ext cx="220521" cy="2646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rot="-5400000">
        <a:off x="4949812" y="2391498"/>
        <a:ext cx="158775" cy="154365"/>
      </dsp:txXfrm>
    </dsp:sp>
    <dsp:sp modelId="{1D94C857-0C17-4CAC-9006-8DA56203D8DB}">
      <dsp:nvSpPr>
        <dsp:cNvPr id="0" name=""/>
        <dsp:cNvSpPr/>
      </dsp:nvSpPr>
      <dsp:spPr>
        <a:xfrm>
          <a:off x="416888" y="2648774"/>
          <a:ext cx="9224623" cy="5880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 sz="2000" kern="1200" dirty="0"/>
            <a:t>shake off</a:t>
          </a:r>
          <a:endParaRPr lang="ru-RU" sz="2000" kern="1200" dirty="0"/>
        </a:p>
      </dsp:txBody>
      <dsp:txXfrm>
        <a:off x="434112" y="2665998"/>
        <a:ext cx="9190175" cy="553609"/>
      </dsp:txXfrm>
    </dsp:sp>
    <dsp:sp modelId="{09F247C2-7B18-4E75-9F31-6367558EF471}">
      <dsp:nvSpPr>
        <dsp:cNvPr id="0" name=""/>
        <dsp:cNvSpPr/>
      </dsp:nvSpPr>
      <dsp:spPr>
        <a:xfrm rot="5400000">
          <a:off x="4918939" y="3251533"/>
          <a:ext cx="220521" cy="2646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rot="-5400000">
        <a:off x="4949812" y="3273585"/>
        <a:ext cx="158775" cy="154365"/>
      </dsp:txXfrm>
    </dsp:sp>
    <dsp:sp modelId="{89D0D4FC-8474-490E-9D40-74E133B411C3}">
      <dsp:nvSpPr>
        <dsp:cNvPr id="0" name=""/>
        <dsp:cNvSpPr/>
      </dsp:nvSpPr>
      <dsp:spPr>
        <a:xfrm>
          <a:off x="416888" y="3530860"/>
          <a:ext cx="9224623" cy="58805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 sz="2000" kern="1200"/>
            <a:t>Then 1 part of the resulting dilution is shaken with 9 parts of ethyl alcohol 30% by weight.</a:t>
          </a:r>
          <a:endParaRPr lang="ru-RU" sz="2000" kern="1200"/>
        </a:p>
      </dsp:txBody>
      <dsp:txXfrm>
        <a:off x="434112" y="3548084"/>
        <a:ext cx="9190175" cy="5536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3B16F6-A6D3-43FC-AEB1-EEEAB0B88B89}">
      <dsp:nvSpPr>
        <dsp:cNvPr id="0" name=""/>
        <dsp:cNvSpPr/>
      </dsp:nvSpPr>
      <dsp:spPr>
        <a:xfrm>
          <a:off x="55029" y="14587"/>
          <a:ext cx="7078443" cy="44749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The pharmacist-technologist must first prepare the initial (basic) </a:t>
          </a:r>
          <a:r>
            <a:rPr lang="en" sz="1400" kern="1200" dirty="0" err="1"/>
            <a:t>Trituration </a:t>
          </a:r>
          <a:r>
            <a:rPr lang="en" sz="1400" kern="1200" dirty="0"/>
            <a:t>X1 (D 1) from an insoluble substance (metal) in accordance with the instructions of § 7 of V. Schwabe's guide</a:t>
          </a:r>
          <a:endParaRPr lang="ru-RU" sz="1400" kern="1200" dirty="0"/>
        </a:p>
      </dsp:txBody>
      <dsp:txXfrm>
        <a:off x="68136" y="27694"/>
        <a:ext cx="7052229" cy="421283"/>
      </dsp:txXfrm>
    </dsp:sp>
    <dsp:sp modelId="{C4349C40-0399-4452-A9F3-8080F9AF160F}">
      <dsp:nvSpPr>
        <dsp:cNvPr id="0" name=""/>
        <dsp:cNvSpPr/>
      </dsp:nvSpPr>
      <dsp:spPr>
        <a:xfrm rot="5400000">
          <a:off x="3513495" y="469072"/>
          <a:ext cx="161511" cy="2013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840" y="489003"/>
        <a:ext cx="120823" cy="113058"/>
      </dsp:txXfrm>
    </dsp:sp>
    <dsp:sp modelId="{03DA5940-40E3-49E8-828D-ED9125CEBF19}">
      <dsp:nvSpPr>
        <dsp:cNvPr id="0" name=""/>
        <dsp:cNvSpPr/>
      </dsp:nvSpPr>
      <dsp:spPr>
        <a:xfrm>
          <a:off x="81977" y="677434"/>
          <a:ext cx="7024547" cy="44749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 sz="1400" kern="1200" dirty="0"/>
            <a:t>then potentiate it first on a decimal scale to D 4 (C2), then on a centesimal scale to C3.</a:t>
          </a:r>
          <a:endParaRPr lang="uk-UA" sz="1400" kern="1200" dirty="0"/>
        </a:p>
      </dsp:txBody>
      <dsp:txXfrm>
        <a:off x="95084" y="690541"/>
        <a:ext cx="6998333" cy="421283"/>
      </dsp:txXfrm>
    </dsp:sp>
    <dsp:sp modelId="{F2646CFF-5C5A-4C70-B1B0-11E791929CEE}">
      <dsp:nvSpPr>
        <dsp:cNvPr id="0" name=""/>
        <dsp:cNvSpPr/>
      </dsp:nvSpPr>
      <dsp:spPr>
        <a:xfrm rot="5400000">
          <a:off x="3510345" y="1136119"/>
          <a:ext cx="167811" cy="2013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840" y="1152900"/>
        <a:ext cx="120823" cy="117468"/>
      </dsp:txXfrm>
    </dsp:sp>
    <dsp:sp modelId="{CC65347A-4AB2-4B35-9FB5-58FF0392AC6B}">
      <dsp:nvSpPr>
        <dsp:cNvPr id="0" name=""/>
        <dsp:cNvSpPr/>
      </dsp:nvSpPr>
      <dsp:spPr>
        <a:xfrm>
          <a:off x="55029" y="1348680"/>
          <a:ext cx="7078443" cy="44749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After that, he weighs 7.9 g of purified water into a tared vial.</a:t>
          </a:r>
          <a:endParaRPr lang="ru-RU" sz="1400" kern="1200" dirty="0"/>
        </a:p>
      </dsp:txBody>
      <dsp:txXfrm>
        <a:off x="68136" y="1361787"/>
        <a:ext cx="7052229" cy="421283"/>
      </dsp:txXfrm>
    </dsp:sp>
    <dsp:sp modelId="{1A33CFC9-941C-46C0-A2A0-3D008CFF848C}">
      <dsp:nvSpPr>
        <dsp:cNvPr id="0" name=""/>
        <dsp:cNvSpPr/>
      </dsp:nvSpPr>
      <dsp:spPr>
        <a:xfrm rot="5400000">
          <a:off x="3510345" y="1807365"/>
          <a:ext cx="167811" cy="2013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840" y="1824146"/>
        <a:ext cx="120823" cy="117468"/>
      </dsp:txXfrm>
    </dsp:sp>
    <dsp:sp modelId="{DE1E7980-6A43-426D-9396-2617D08F4686}">
      <dsp:nvSpPr>
        <dsp:cNvPr id="0" name=""/>
        <dsp:cNvSpPr/>
      </dsp:nvSpPr>
      <dsp:spPr>
        <a:xfrm>
          <a:off x="55029" y="2019926"/>
          <a:ext cx="7078443" cy="44749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adds 2.0 g of ethyl alcohol 90%, puts here 0.1 g of the prepared </a:t>
          </a:r>
          <a:r>
            <a:rPr lang="en" sz="1400" kern="1200" dirty="0" err="1"/>
            <a:t>trituration of </a:t>
          </a:r>
          <a:r>
            <a:rPr lang="en" sz="1400" kern="1200" dirty="0"/>
            <a:t>zinc metal C3.</a:t>
          </a:r>
          <a:endParaRPr lang="ru-RU" sz="1400" kern="1200" dirty="0"/>
        </a:p>
      </dsp:txBody>
      <dsp:txXfrm>
        <a:off x="68136" y="2033033"/>
        <a:ext cx="7052229" cy="421283"/>
      </dsp:txXfrm>
    </dsp:sp>
    <dsp:sp modelId="{E140FCED-D062-43F0-9B9F-C034BF7A085D}">
      <dsp:nvSpPr>
        <dsp:cNvPr id="0" name=""/>
        <dsp:cNvSpPr/>
      </dsp:nvSpPr>
      <dsp:spPr>
        <a:xfrm rot="5400000">
          <a:off x="3510345" y="2478611"/>
          <a:ext cx="167811" cy="2013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840" y="2495392"/>
        <a:ext cx="120823" cy="117468"/>
      </dsp:txXfrm>
    </dsp:sp>
    <dsp:sp modelId="{BFB100AE-6212-4BFF-80BE-C99701EAE755}">
      <dsp:nvSpPr>
        <dsp:cNvPr id="0" name=""/>
        <dsp:cNvSpPr/>
      </dsp:nvSpPr>
      <dsp:spPr>
        <a:xfrm>
          <a:off x="55029" y="2691172"/>
          <a:ext cx="7078443" cy="44749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then vigorously shakes the vial closed with a stopper for 10 minutes, obtaining a stable suspension of C4.</a:t>
          </a:r>
          <a:endParaRPr lang="ru-RU" sz="1400" kern="1200" dirty="0"/>
        </a:p>
      </dsp:txBody>
      <dsp:txXfrm>
        <a:off x="68136" y="2704279"/>
        <a:ext cx="7052229" cy="421283"/>
      </dsp:txXfrm>
    </dsp:sp>
    <dsp:sp modelId="{33C1AEA8-1B19-4896-90D0-6DB3BDA02C60}">
      <dsp:nvSpPr>
        <dsp:cNvPr id="0" name=""/>
        <dsp:cNvSpPr/>
      </dsp:nvSpPr>
      <dsp:spPr>
        <a:xfrm rot="5400000">
          <a:off x="3510345" y="3149857"/>
          <a:ext cx="167811" cy="2013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840" y="3166638"/>
        <a:ext cx="120823" cy="117468"/>
      </dsp:txXfrm>
    </dsp:sp>
    <dsp:sp modelId="{2D1815C2-A0A6-4567-9263-0BBE9707D85A}">
      <dsp:nvSpPr>
        <dsp:cNvPr id="0" name=""/>
        <dsp:cNvSpPr/>
      </dsp:nvSpPr>
      <dsp:spPr>
        <a:xfrm>
          <a:off x="55029" y="3362419"/>
          <a:ext cx="7078443" cy="447497"/>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Then, 9.9 g of 45% ethyl alcohol is weighed into a vial with the designation C5, 0.1 g (3 drops) of C4 dilution is added and shaken 10 times until C5 </a:t>
          </a:r>
          <a:endParaRPr lang="ru-RU" sz="1400" kern="1200" dirty="0"/>
        </a:p>
      </dsp:txBody>
      <dsp:txXfrm>
        <a:off x="68136" y="3375526"/>
        <a:ext cx="7052229" cy="421283"/>
      </dsp:txXfrm>
    </dsp:sp>
    <dsp:sp modelId="{9E793502-B218-4FDD-ACCE-E8626F596D23}">
      <dsp:nvSpPr>
        <dsp:cNvPr id="0" name=""/>
        <dsp:cNvSpPr/>
      </dsp:nvSpPr>
      <dsp:spPr>
        <a:xfrm rot="5400000">
          <a:off x="3510345" y="3821103"/>
          <a:ext cx="167811" cy="2013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840" y="3837884"/>
        <a:ext cx="120823" cy="117468"/>
      </dsp:txXfrm>
    </dsp:sp>
    <dsp:sp modelId="{6919E8B1-F313-42B5-B9B6-46658715C2BA}">
      <dsp:nvSpPr>
        <dsp:cNvPr id="0" name=""/>
        <dsp:cNvSpPr/>
      </dsp:nvSpPr>
      <dsp:spPr>
        <a:xfrm>
          <a:off x="81977" y="4033665"/>
          <a:ext cx="7024547" cy="981169"/>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After full quality control and clearance for dilution use, C5 is placed on a turntable in the assistant's room. The pharmacist weighs 9.9 g of 45% alcohol into the dispensing vial, adds 0.1 g (3 drops) of </a:t>
          </a:r>
          <a:r>
            <a:rPr lang="en" sz="1400" kern="1200" dirty="0" err="1"/>
            <a:t>dilution here. </a:t>
          </a:r>
          <a:r>
            <a:rPr lang="en" sz="1400" kern="1200" dirty="0"/>
            <a:t>C5, </a:t>
          </a:r>
          <a:r>
            <a:rPr lang="en" sz="1400" kern="1200" dirty="0" err="1"/>
            <a:t>churning</a:t>
          </a:r>
          <a:r>
            <a:rPr lang="en" sz="1400" kern="1200" dirty="0"/>
            <a:t> </a:t>
          </a:r>
          <a:r>
            <a:rPr lang="en" sz="1400" kern="1200" dirty="0" err="1"/>
            <a:t>it </a:t>
          </a:r>
          <a:r>
            <a:rPr lang="en" sz="1400" kern="1200" dirty="0"/>
            <a:t>10 </a:t>
          </a:r>
          <a:r>
            <a:rPr lang="en" sz="1400" kern="1200" dirty="0" err="1"/>
            <a:t>times </a:t>
          </a:r>
          <a:r>
            <a:rPr lang="en" sz="1400" kern="1200" dirty="0"/>
            <a:t>and </a:t>
          </a:r>
          <a:r>
            <a:rPr lang="en" sz="1400" kern="1200" dirty="0" err="1"/>
            <a:t>transfers </a:t>
          </a:r>
          <a:r>
            <a:rPr lang="en" sz="1400" kern="1200" dirty="0"/>
            <a:t>to the control of the </a:t>
          </a:r>
          <a:r>
            <a:rPr lang="en" sz="1400" kern="1200" dirty="0" err="1"/>
            <a:t>relevant </a:t>
          </a:r>
          <a:r>
            <a:rPr lang="en" sz="1400" kern="1200" dirty="0"/>
            <a:t>parameters</a:t>
          </a:r>
          <a:endParaRPr lang="ru-RU" sz="1400" kern="1200" dirty="0"/>
        </a:p>
      </dsp:txBody>
      <dsp:txXfrm>
        <a:off x="110714" y="4062402"/>
        <a:ext cx="6967073" cy="923695"/>
      </dsp:txXfrm>
    </dsp:sp>
    <dsp:sp modelId="{1EE41DFA-D7EF-44CB-8544-343E897DA680}">
      <dsp:nvSpPr>
        <dsp:cNvPr id="0" name=""/>
        <dsp:cNvSpPr/>
      </dsp:nvSpPr>
      <dsp:spPr>
        <a:xfrm rot="5400000">
          <a:off x="3510345" y="5026022"/>
          <a:ext cx="167811" cy="2013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3533840" y="5042803"/>
        <a:ext cx="120823" cy="117468"/>
      </dsp:txXfrm>
    </dsp:sp>
    <dsp:sp modelId="{0BE7200E-EF02-462E-8CA9-D37A23463370}">
      <dsp:nvSpPr>
        <dsp:cNvPr id="0" name=""/>
        <dsp:cNvSpPr/>
      </dsp:nvSpPr>
      <dsp:spPr>
        <a:xfrm>
          <a:off x="81977" y="5238583"/>
          <a:ext cx="7024547" cy="579804"/>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err="1"/>
            <a:t>draws up </a:t>
          </a:r>
          <a:r>
            <a:rPr lang="en" sz="1400" kern="1200" dirty="0"/>
            <a:t>the prescription number, </a:t>
          </a:r>
          <a:r>
            <a:rPr lang="en" sz="1400" kern="1200" dirty="0" err="1"/>
            <a:t>serial </a:t>
          </a:r>
          <a:r>
            <a:rPr lang="en" sz="1400" kern="1200" dirty="0"/>
            <a:t>number and </a:t>
          </a:r>
          <a:r>
            <a:rPr lang="en" sz="1400" kern="1200" dirty="0" err="1"/>
            <a:t>the label </a:t>
          </a:r>
          <a:r>
            <a:rPr lang="en" sz="1400" kern="1200" dirty="0"/>
            <a:t>" </a:t>
          </a:r>
          <a:r>
            <a:rPr lang="en" sz="1400" kern="1200" dirty="0" err="1"/>
            <a:t>Internal </a:t>
          </a:r>
          <a:r>
            <a:rPr lang="en" sz="1400" kern="1200" dirty="0"/>
            <a:t>", on </a:t>
          </a:r>
          <a:r>
            <a:rPr lang="en" sz="1400" kern="1200" dirty="0" err="1"/>
            <a:t>which</a:t>
          </a:r>
          <a:r>
            <a:rPr lang="en" sz="1400" kern="1200" dirty="0"/>
            <a:t> the number of the pharmacy, </a:t>
          </a:r>
          <a:r>
            <a:rPr lang="en" sz="1400" kern="1200" dirty="0" err="1"/>
            <a:t>the mass of the </a:t>
          </a:r>
          <a:r>
            <a:rPr lang="en" sz="1400" kern="1200" dirty="0"/>
            <a:t>drug, the date </a:t>
          </a:r>
          <a:r>
            <a:rPr lang="en" sz="1400" kern="1200" dirty="0" err="1"/>
            <a:t>of manufacture </a:t>
          </a:r>
          <a:r>
            <a:rPr lang="en" sz="1400" kern="1200" dirty="0"/>
            <a:t>and the </a:t>
          </a:r>
          <a:r>
            <a:rPr lang="en" sz="1400" kern="1200" dirty="0" err="1"/>
            <a:t>signature are indicated</a:t>
          </a:r>
          <a:r>
            <a:rPr lang="en" sz="1400" kern="1200" dirty="0"/>
            <a:t> </a:t>
          </a:r>
          <a:r>
            <a:rPr lang="en" sz="1400" kern="1200" dirty="0" err="1"/>
            <a:t>cooked </a:t>
          </a:r>
          <a:r>
            <a:rPr lang="en" sz="1400" kern="1200" dirty="0"/>
            <a:t>.</a:t>
          </a:r>
          <a:endParaRPr lang="ru-RU" sz="1400" kern="1200" dirty="0"/>
        </a:p>
      </dsp:txBody>
      <dsp:txXfrm>
        <a:off x="98959" y="5255565"/>
        <a:ext cx="6990583" cy="5458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3B16F6-A6D3-43FC-AEB1-EEEAB0B88B89}">
      <dsp:nvSpPr>
        <dsp:cNvPr id="0" name=""/>
        <dsp:cNvSpPr/>
      </dsp:nvSpPr>
      <dsp:spPr>
        <a:xfrm>
          <a:off x="-18169" y="0"/>
          <a:ext cx="4772612" cy="420536"/>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solidFill>
                <a:schemeClr val="tx1"/>
              </a:solidFill>
            </a:rPr>
            <a:t>To obtain the fourth centesimal dilution (C4)</a:t>
          </a:r>
          <a:endParaRPr lang="ru-RU" sz="1400" kern="1200" dirty="0"/>
        </a:p>
      </dsp:txBody>
      <dsp:txXfrm>
        <a:off x="-5852" y="12317"/>
        <a:ext cx="4747978" cy="395902"/>
      </dsp:txXfrm>
    </dsp:sp>
    <dsp:sp modelId="{C4349C40-0399-4452-A9F3-8080F9AF160F}">
      <dsp:nvSpPr>
        <dsp:cNvPr id="0" name=""/>
        <dsp:cNvSpPr/>
      </dsp:nvSpPr>
      <dsp:spPr>
        <a:xfrm rot="5400000">
          <a:off x="2288324" y="432331"/>
          <a:ext cx="159623" cy="1892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2311364" y="447140"/>
        <a:ext cx="113545" cy="111736"/>
      </dsp:txXfrm>
    </dsp:sp>
    <dsp:sp modelId="{03DA5940-40E3-49E8-828D-ED9125CEBF19}">
      <dsp:nvSpPr>
        <dsp:cNvPr id="0" name=""/>
        <dsp:cNvSpPr/>
      </dsp:nvSpPr>
      <dsp:spPr>
        <a:xfrm>
          <a:off x="0" y="633367"/>
          <a:ext cx="4736273" cy="420536"/>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 sz="1400" kern="1200" dirty="0"/>
            <a:t>1 part </a:t>
          </a:r>
          <a:r>
            <a:rPr lang="en" sz="1400" kern="1200" dirty="0" err="1"/>
            <a:t>trituration of the </a:t>
          </a:r>
          <a:r>
            <a:rPr lang="en" sz="1400" kern="1200" dirty="0"/>
            <a:t>substance of the third centesimal dilution (C3)</a:t>
          </a:r>
          <a:endParaRPr lang="uk-UA" sz="1400" kern="1200" dirty="0"/>
        </a:p>
      </dsp:txBody>
      <dsp:txXfrm>
        <a:off x="12317" y="645684"/>
        <a:ext cx="4711639" cy="395902"/>
      </dsp:txXfrm>
    </dsp:sp>
    <dsp:sp modelId="{F2646CFF-5C5A-4C70-B1B0-11E791929CEE}">
      <dsp:nvSpPr>
        <dsp:cNvPr id="0" name=""/>
        <dsp:cNvSpPr/>
      </dsp:nvSpPr>
      <dsp:spPr>
        <a:xfrm rot="5400000">
          <a:off x="2289285" y="1064416"/>
          <a:ext cx="157701" cy="1892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2311363" y="1080186"/>
        <a:ext cx="113545" cy="110391"/>
      </dsp:txXfrm>
    </dsp:sp>
    <dsp:sp modelId="{CC65347A-4AB2-4B35-9FB5-58FF0392AC6B}">
      <dsp:nvSpPr>
        <dsp:cNvPr id="0" name=""/>
        <dsp:cNvSpPr/>
      </dsp:nvSpPr>
      <dsp:spPr>
        <a:xfrm>
          <a:off x="-18169" y="1264171"/>
          <a:ext cx="4772612" cy="420536"/>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dissolved in 79 parts of water,</a:t>
          </a:r>
          <a:endParaRPr lang="ru-RU" sz="1400" kern="1200" dirty="0"/>
        </a:p>
      </dsp:txBody>
      <dsp:txXfrm>
        <a:off x="-5852" y="1276488"/>
        <a:ext cx="4747978" cy="395902"/>
      </dsp:txXfrm>
    </dsp:sp>
    <dsp:sp modelId="{1A33CFC9-941C-46C0-A2A0-3D008CFF848C}">
      <dsp:nvSpPr>
        <dsp:cNvPr id="0" name=""/>
        <dsp:cNvSpPr/>
      </dsp:nvSpPr>
      <dsp:spPr>
        <a:xfrm rot="5400000">
          <a:off x="2289285" y="1695221"/>
          <a:ext cx="157701" cy="1892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2311363" y="1710991"/>
        <a:ext cx="113545" cy="110391"/>
      </dsp:txXfrm>
    </dsp:sp>
    <dsp:sp modelId="{DE1E7980-6A43-426D-9396-2617D08F4686}">
      <dsp:nvSpPr>
        <dsp:cNvPr id="0" name=""/>
        <dsp:cNvSpPr/>
      </dsp:nvSpPr>
      <dsp:spPr>
        <a:xfrm>
          <a:off x="-18169" y="1894976"/>
          <a:ext cx="4772612" cy="420536"/>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a:t>add 20 parts of ethyl alcohol 86% (by weight) and</a:t>
          </a:r>
          <a:endParaRPr lang="ru-RU" sz="1400" kern="1200"/>
        </a:p>
      </dsp:txBody>
      <dsp:txXfrm>
        <a:off x="-5852" y="1907293"/>
        <a:ext cx="4747978" cy="395902"/>
      </dsp:txXfrm>
    </dsp:sp>
    <dsp:sp modelId="{E140FCED-D062-43F0-9B9F-C034BF7A085D}">
      <dsp:nvSpPr>
        <dsp:cNvPr id="0" name=""/>
        <dsp:cNvSpPr/>
      </dsp:nvSpPr>
      <dsp:spPr>
        <a:xfrm rot="5400000">
          <a:off x="2289285" y="2326026"/>
          <a:ext cx="157701" cy="1892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2311363" y="2341796"/>
        <a:ext cx="113545" cy="110391"/>
      </dsp:txXfrm>
    </dsp:sp>
    <dsp:sp modelId="{BFB100AE-6212-4BFF-80BE-C99701EAE755}">
      <dsp:nvSpPr>
        <dsp:cNvPr id="0" name=""/>
        <dsp:cNvSpPr/>
      </dsp:nvSpPr>
      <dsp:spPr>
        <a:xfrm>
          <a:off x="-18169" y="2525781"/>
          <a:ext cx="4772612" cy="420536"/>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shake off</a:t>
          </a:r>
          <a:endParaRPr lang="ru-RU" sz="1400" kern="1200" dirty="0"/>
        </a:p>
      </dsp:txBody>
      <dsp:txXfrm>
        <a:off x="-5852" y="2538098"/>
        <a:ext cx="4747978" cy="395902"/>
      </dsp:txXfrm>
    </dsp:sp>
    <dsp:sp modelId="{33C1AEA8-1B19-4896-90D0-6DB3BDA02C60}">
      <dsp:nvSpPr>
        <dsp:cNvPr id="0" name=""/>
        <dsp:cNvSpPr/>
      </dsp:nvSpPr>
      <dsp:spPr>
        <a:xfrm rot="5400000">
          <a:off x="2289285" y="2956830"/>
          <a:ext cx="157701" cy="1892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rot="-5400000">
        <a:off x="2311363" y="2972600"/>
        <a:ext cx="113545" cy="110391"/>
      </dsp:txXfrm>
    </dsp:sp>
    <dsp:sp modelId="{2D1815C2-A0A6-4567-9263-0BBE9707D85A}">
      <dsp:nvSpPr>
        <dsp:cNvPr id="0" name=""/>
        <dsp:cNvSpPr/>
      </dsp:nvSpPr>
      <dsp:spPr>
        <a:xfrm>
          <a:off x="0" y="3156585"/>
          <a:ext cx="4736273" cy="768416"/>
        </a:xfrm>
        <a:prstGeom prst="roundRect">
          <a:avLst>
            <a:gd name="adj" fmla="val 10000"/>
          </a:avLst>
        </a:prstGeom>
        <a:solidFill>
          <a:schemeClr val="lt1"/>
        </a:solidFill>
        <a:ln w="15875"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 sz="1400" kern="1200" dirty="0"/>
            <a:t>The fifth centesimal (C5) and all subsequent centesimal dilutions are prepared from 1 part of the preliminary centesimal dilution and 99 parts of ethyl alcohol 43% (by weight) with shaking.</a:t>
          </a:r>
          <a:endParaRPr lang="ru-RU" sz="1400" kern="1200" dirty="0"/>
        </a:p>
      </dsp:txBody>
      <dsp:txXfrm>
        <a:off x="22506" y="3179091"/>
        <a:ext cx="4691261" cy="72340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D52789F0-034F-493A-90EF-D3FDC9289885}"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4B2BFB7-2E82-4845-A44F-F0DE6E7D88CA}"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7094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52789F0-034F-493A-90EF-D3FDC9289885}"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4B2BFB7-2E82-4845-A44F-F0DE6E7D88CA}" type="slidenum">
              <a:rPr lang="uk-UA" smtClean="0"/>
              <a:t>‹#›</a:t>
            </a:fld>
            <a:endParaRPr lang="uk-UA"/>
          </a:p>
        </p:txBody>
      </p:sp>
    </p:spTree>
    <p:extLst>
      <p:ext uri="{BB962C8B-B14F-4D97-AF65-F5344CB8AC3E}">
        <p14:creationId xmlns:p14="http://schemas.microsoft.com/office/powerpoint/2010/main" val="1580388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D52789F0-034F-493A-90EF-D3FDC9289885}"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4B2BFB7-2E82-4845-A44F-F0DE6E7D88CA}"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8855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D52789F0-034F-493A-90EF-D3FDC9289885}"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4B2BFB7-2E82-4845-A44F-F0DE6E7D88CA}" type="slidenum">
              <a:rPr lang="uk-UA" smtClean="0"/>
              <a:t>‹#›</a:t>
            </a:fld>
            <a:endParaRPr lang="uk-UA"/>
          </a:p>
        </p:txBody>
      </p:sp>
    </p:spTree>
    <p:extLst>
      <p:ext uri="{BB962C8B-B14F-4D97-AF65-F5344CB8AC3E}">
        <p14:creationId xmlns:p14="http://schemas.microsoft.com/office/powerpoint/2010/main" val="2926402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D52789F0-034F-493A-90EF-D3FDC9289885}" type="datetimeFigureOut">
              <a:rPr lang="uk-UA" smtClean="0"/>
              <a:t>27.02.2024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74B2BFB7-2E82-4845-A44F-F0DE6E7D88CA}" type="slidenum">
              <a:rPr lang="uk-UA" smtClean="0"/>
              <a:t>‹#›</a:t>
            </a:fld>
            <a:endParaRPr lang="uk-UA"/>
          </a:p>
        </p:txBody>
      </p:sp>
    </p:spTree>
    <p:extLst>
      <p:ext uri="{BB962C8B-B14F-4D97-AF65-F5344CB8AC3E}">
        <p14:creationId xmlns:p14="http://schemas.microsoft.com/office/powerpoint/2010/main" val="773441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D52789F0-034F-493A-90EF-D3FDC9289885}" type="datetimeFigureOut">
              <a:rPr lang="uk-UA" smtClean="0"/>
              <a:t>27.02.2024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74B2BFB7-2E82-4845-A44F-F0DE6E7D88CA}" type="slidenum">
              <a:rPr lang="uk-UA" smtClean="0"/>
              <a:t>‹#›</a:t>
            </a:fld>
            <a:endParaRPr lang="uk-UA"/>
          </a:p>
        </p:txBody>
      </p:sp>
    </p:spTree>
    <p:extLst>
      <p:ext uri="{BB962C8B-B14F-4D97-AF65-F5344CB8AC3E}">
        <p14:creationId xmlns:p14="http://schemas.microsoft.com/office/powerpoint/2010/main" val="4168479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52789F0-034F-493A-90EF-D3FDC9289885}" type="datetimeFigureOut">
              <a:rPr lang="uk-UA" smtClean="0"/>
              <a:t>27.02.2024</a:t>
            </a:fld>
            <a:endParaRPr lang="uk-U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uk-UA"/>
          </a:p>
        </p:txBody>
      </p:sp>
      <p:sp>
        <p:nvSpPr>
          <p:cNvPr id="9" name="Slide Number Placeholder 8"/>
          <p:cNvSpPr>
            <a:spLocks noGrp="1"/>
          </p:cNvSpPr>
          <p:nvPr>
            <p:ph type="sldNum" sz="quarter" idx="12"/>
          </p:nvPr>
        </p:nvSpPr>
        <p:spPr/>
        <p:txBody>
          <a:bodyPr/>
          <a:lstStyle/>
          <a:p>
            <a:fld id="{74B2BFB7-2E82-4845-A44F-F0DE6E7D88CA}" type="slidenum">
              <a:rPr lang="uk-UA" smtClean="0"/>
              <a:t>‹#›</a:t>
            </a:fld>
            <a:endParaRPr lang="uk-UA"/>
          </a:p>
        </p:txBody>
      </p:sp>
    </p:spTree>
    <p:extLst>
      <p:ext uri="{BB962C8B-B14F-4D97-AF65-F5344CB8AC3E}">
        <p14:creationId xmlns:p14="http://schemas.microsoft.com/office/powerpoint/2010/main" val="2448373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52789F0-034F-493A-90EF-D3FDC9289885}" type="datetimeFigureOut">
              <a:rPr lang="uk-UA" smtClean="0"/>
              <a:t>27.02.2024</a:t>
            </a:fld>
            <a:endParaRPr lang="uk-U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uk-U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4B2BFB7-2E82-4845-A44F-F0DE6E7D88CA}" type="slidenum">
              <a:rPr lang="uk-UA" smtClean="0"/>
              <a:t>‹#›</a:t>
            </a:fld>
            <a:endParaRPr lang="uk-UA"/>
          </a:p>
        </p:txBody>
      </p:sp>
    </p:spTree>
    <p:extLst>
      <p:ext uri="{BB962C8B-B14F-4D97-AF65-F5344CB8AC3E}">
        <p14:creationId xmlns:p14="http://schemas.microsoft.com/office/powerpoint/2010/main" val="1783939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D52789F0-034F-493A-90EF-D3FDC9289885}" type="datetimeFigureOut">
              <a:rPr lang="uk-UA" smtClean="0"/>
              <a:t>27.02.2024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4B2BFB7-2E82-4845-A44F-F0DE6E7D88CA}" type="slidenum">
              <a:rPr lang="uk-UA" smtClean="0"/>
              <a:t>‹#›</a:t>
            </a:fld>
            <a:endParaRPr lang="uk-UA"/>
          </a:p>
        </p:txBody>
      </p:sp>
    </p:spTree>
    <p:extLst>
      <p:ext uri="{BB962C8B-B14F-4D97-AF65-F5344CB8AC3E}">
        <p14:creationId xmlns:p14="http://schemas.microsoft.com/office/powerpoint/2010/main" val="3813901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52789F0-034F-493A-90EF-D3FDC9289885}"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4B2BFB7-2E82-4845-A44F-F0DE6E7D88CA}" type="slidenum">
              <a:rPr lang="uk-UA" smtClean="0"/>
              <a:t>‹#›</a:t>
            </a:fld>
            <a:endParaRPr lang="uk-UA"/>
          </a:p>
        </p:txBody>
      </p:sp>
    </p:spTree>
    <p:extLst>
      <p:ext uri="{BB962C8B-B14F-4D97-AF65-F5344CB8AC3E}">
        <p14:creationId xmlns:p14="http://schemas.microsoft.com/office/powerpoint/2010/main" val="1516457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52789F0-034F-493A-90EF-D3FDC9289885}" type="datetimeFigureOut">
              <a:rPr lang="uk-UA" smtClean="0"/>
              <a:t>27.02.2024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4B2BFB7-2E82-4845-A44F-F0DE6E7D88CA}" type="slidenum">
              <a:rPr lang="uk-UA" smtClean="0"/>
              <a:t>‹#›</a:t>
            </a:fld>
            <a:endParaRPr lang="uk-UA"/>
          </a:p>
        </p:txBody>
      </p:sp>
    </p:spTree>
    <p:extLst>
      <p:ext uri="{BB962C8B-B14F-4D97-AF65-F5344CB8AC3E}">
        <p14:creationId xmlns:p14="http://schemas.microsoft.com/office/powerpoint/2010/main" val="1390221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
              <a:t>Header Sample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
              <a:t>Sample text</a:t>
            </a:r>
          </a:p>
          <a:p>
            <a:pPr lvl="1"/>
            <a:r>
              <a:rPr lang="en"/>
              <a:t>Second level</a:t>
            </a:r>
          </a:p>
          <a:p>
            <a:pPr lvl="2"/>
            <a:r>
              <a:rPr lang="en"/>
              <a:t>Third level</a:t>
            </a:r>
          </a:p>
          <a:p>
            <a:pPr lvl="3"/>
            <a:r>
              <a:rPr lang="en"/>
              <a:t>Fourth level</a:t>
            </a:r>
          </a:p>
          <a:p>
            <a:pPr lvl="4"/>
            <a:r>
              <a:rPr lang="en"/>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52789F0-034F-493A-90EF-D3FDC9289885}" type="datetimeFigureOut">
              <a:rPr lang="uk-UA" smtClean="0"/>
              <a:t>27.02.2024</a:t>
            </a:fld>
            <a:endParaRPr lang="uk-U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uk-U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4B2BFB7-2E82-4845-A44F-F0DE6E7D88CA}" type="slidenum">
              <a:rPr lang="uk-UA" smtClean="0"/>
              <a:t>‹#›</a:t>
            </a:fld>
            <a:endParaRPr lang="uk-U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29079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13" Type="http://schemas.microsoft.com/office/2007/relationships/diagramDrawing" Target="../diagrams/drawing5.xml"/><Relationship Id="rId3" Type="http://schemas.openxmlformats.org/officeDocument/2006/relationships/image" Target="../media/image7.png"/><Relationship Id="rId7" Type="http://schemas.openxmlformats.org/officeDocument/2006/relationships/diagramColors" Target="../diagrams/colors4.xml"/><Relationship Id="rId12" Type="http://schemas.openxmlformats.org/officeDocument/2006/relationships/diagramColors" Target="../diagrams/colors5.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QuickStyle" Target="../diagrams/quickStyle4.xml"/><Relationship Id="rId11" Type="http://schemas.openxmlformats.org/officeDocument/2006/relationships/diagramQuickStyle" Target="../diagrams/quickStyle5.xml"/><Relationship Id="rId5" Type="http://schemas.openxmlformats.org/officeDocument/2006/relationships/diagramLayout" Target="../diagrams/layout4.xml"/><Relationship Id="rId10" Type="http://schemas.openxmlformats.org/officeDocument/2006/relationships/diagramLayout" Target="../diagrams/layout5.xml"/><Relationship Id="rId4" Type="http://schemas.openxmlformats.org/officeDocument/2006/relationships/diagramData" Target="../diagrams/data4.xml"/><Relationship Id="rId9"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Гомеопатия – плюсы и минусы | Женское счасть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2785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50303" y="290285"/>
            <a:ext cx="8097574" cy="116955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 sz="2200" b="1" dirty="0">
                <a:solidFill>
                  <a:schemeClr val="tx2">
                    <a:lumMod val="10000"/>
                  </a:schemeClr>
                </a:solidFill>
              </a:rPr>
              <a:t>ODESSA NATIONAL MEDICAL UNIVERSITY</a:t>
            </a:r>
          </a:p>
          <a:p>
            <a:pPr algn="ctr"/>
            <a:r>
              <a:rPr lang="en-US" sz="2400" cap="all">
                <a:solidFill>
                  <a:schemeClr val="accent1">
                    <a:lumMod val="50000"/>
                  </a:schemeClr>
                </a:solidFill>
              </a:rPr>
              <a:t>DEPARTMENT OF PHARMACEUTICAL </a:t>
            </a:r>
            <a:r>
              <a:rPr lang="en-US" sz="2400" cap="all">
                <a:solidFill>
                  <a:schemeClr val="accent1">
                    <a:lumMod val="50000"/>
                  </a:schemeClr>
                </a:solidFill>
              </a:rPr>
              <a:t>CHEMISTRY </a:t>
            </a:r>
            <a:endParaRPr lang="en-US" sz="2400" cap="all" smtClean="0">
              <a:solidFill>
                <a:schemeClr val="accent1">
                  <a:lumMod val="50000"/>
                </a:schemeClr>
              </a:solidFill>
            </a:endParaRPr>
          </a:p>
          <a:p>
            <a:pPr algn="ctr"/>
            <a:r>
              <a:rPr lang="en-US" sz="2400" cap="all" smtClean="0">
                <a:solidFill>
                  <a:schemeClr val="accent1">
                    <a:lumMod val="50000"/>
                  </a:schemeClr>
                </a:solidFill>
              </a:rPr>
              <a:t>AND </a:t>
            </a:r>
            <a:r>
              <a:rPr lang="en-US" sz="2400" cap="all">
                <a:solidFill>
                  <a:schemeClr val="accent1">
                    <a:lumMod val="50000"/>
                  </a:schemeClr>
                </a:solidFill>
              </a:rPr>
              <a:t>DRUGs TECHNOLOGY</a:t>
            </a:r>
            <a:endParaRPr lang="ru-RU" sz="2400" cap="all" dirty="0">
              <a:solidFill>
                <a:schemeClr val="accent1">
                  <a:lumMod val="50000"/>
                </a:schemeClr>
              </a:solidFill>
            </a:endParaRPr>
          </a:p>
        </p:txBody>
      </p:sp>
      <p:pic>
        <p:nvPicPr>
          <p:cNvPr id="6" name="Picture 2" descr="https://onmedu.edu.ua/wp-content/themes/medun/img/logos/logo-defaul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1906" y="88176"/>
            <a:ext cx="1485900" cy="1943101"/>
          </a:xfrm>
          <a:prstGeom prst="rect">
            <a:avLst/>
          </a:prstGeom>
          <a:noFill/>
          <a:extLst>
            <a:ext uri="{909E8E84-426E-40DD-AFC4-6F175D3DCCD1}">
              <a14:hiddenFill xmlns:a14="http://schemas.microsoft.com/office/drawing/2010/main">
                <a:solidFill>
                  <a:srgbClr val="FFFFFF"/>
                </a:solidFill>
              </a14:hiddenFill>
            </a:ext>
          </a:extLst>
        </p:spPr>
      </p:pic>
      <p:sp>
        <p:nvSpPr>
          <p:cNvPr id="8" name="Заголовок 1"/>
          <p:cNvSpPr txBox="1">
            <a:spLocks/>
          </p:cNvSpPr>
          <p:nvPr/>
        </p:nvSpPr>
        <p:spPr>
          <a:xfrm>
            <a:off x="1641390" y="2031276"/>
            <a:ext cx="8915399" cy="152974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algn="l" defTabSz="457200" rtl="0" eaLnBrk="1" latinLnBrk="0" hangingPunct="1">
              <a:spcBef>
                <a:spcPct val="0"/>
              </a:spcBef>
              <a:buNone/>
              <a:defRPr sz="5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 sz="3200" b="1" dirty="0" err="1"/>
              <a:t>Technology</a:t>
            </a:r>
            <a:r>
              <a:rPr lang="en" sz="3200" b="1" dirty="0"/>
              <a:t> </a:t>
            </a:r>
            <a:r>
              <a:rPr lang="en" sz="3200" b="1" dirty="0" err="1"/>
              <a:t>basic</a:t>
            </a:r>
            <a:r>
              <a:rPr lang="en" sz="3200" b="1" dirty="0"/>
              <a:t> </a:t>
            </a:r>
            <a:r>
              <a:rPr lang="en" sz="3200" b="1" dirty="0" err="1"/>
              <a:t>liquid preparations </a:t>
            </a:r>
            <a:r>
              <a:rPr lang="en" sz="3200" b="1" dirty="0"/>
              <a:t>_ </a:t>
            </a:r>
            <a:r>
              <a:rPr lang="en" sz="3200" b="1" dirty="0" err="1"/>
              <a:t>homeopathic</a:t>
            </a:r>
            <a:r>
              <a:rPr lang="en" sz="3200" b="1" dirty="0"/>
              <a:t> </a:t>
            </a:r>
            <a:r>
              <a:rPr lang="en" sz="3200" b="1" dirty="0" err="1"/>
              <a:t>dosage </a:t>
            </a:r>
            <a:r>
              <a:rPr lang="en" sz="3200" b="1" dirty="0"/>
              <a:t>forms, </a:t>
            </a:r>
            <a:r>
              <a:rPr lang="en" sz="3200" b="1" dirty="0" err="1"/>
              <a:t>registration </a:t>
            </a:r>
            <a:r>
              <a:rPr lang="en" sz="3200" b="1" dirty="0"/>
              <a:t>for </a:t>
            </a:r>
            <a:r>
              <a:rPr lang="en" sz="3200" b="1" dirty="0" err="1"/>
              <a:t>release </a:t>
            </a:r>
            <a:r>
              <a:rPr lang="en" sz="3200" b="1" dirty="0"/>
              <a:t>and control of </a:t>
            </a:r>
            <a:r>
              <a:rPr lang="en" sz="3200" b="1" dirty="0" err="1"/>
              <a:t>their</a:t>
            </a:r>
            <a:r>
              <a:rPr lang="en" sz="3200" b="1" dirty="0"/>
              <a:t> </a:t>
            </a:r>
            <a:r>
              <a:rPr lang="en" sz="3200" b="1" dirty="0" err="1"/>
              <a:t>quality </a:t>
            </a:r>
            <a:r>
              <a:rPr lang="en" sz="3200" b="1" dirty="0"/>
              <a:t>.</a:t>
            </a:r>
            <a:endParaRPr lang="uk-UA" sz="3200" b="1" dirty="0"/>
          </a:p>
        </p:txBody>
      </p:sp>
      <p:sp>
        <p:nvSpPr>
          <p:cNvPr id="10" name="TextBox 9"/>
          <p:cNvSpPr txBox="1"/>
          <p:nvPr/>
        </p:nvSpPr>
        <p:spPr>
          <a:xfrm>
            <a:off x="7456516" y="4748186"/>
            <a:ext cx="4139283"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en" altLang="ru-RU" sz="2000" b="1" dirty="0">
                <a:solidFill>
                  <a:schemeClr val="tx2">
                    <a:lumMod val="10000"/>
                  </a:schemeClr>
                </a:solidFill>
              </a:rPr>
              <a:t>presentation prepared </a:t>
            </a:r>
            <a:r>
              <a:rPr lang="en" altLang="ru-RU" sz="2000" b="1" dirty="0" smtClean="0">
                <a:solidFill>
                  <a:schemeClr val="tx2">
                    <a:lumMod val="10000"/>
                  </a:schemeClr>
                </a:solidFill>
              </a:rPr>
              <a:t>:</a:t>
            </a:r>
            <a:endParaRPr lang="en" sz="2000" dirty="0">
              <a:solidFill>
                <a:schemeClr val="tx2">
                  <a:lumMod val="10000"/>
                </a:schemeClr>
              </a:solidFill>
            </a:endParaRPr>
          </a:p>
          <a:p>
            <a:pPr algn="r"/>
            <a:r>
              <a:rPr lang="en" sz="2000" dirty="0" err="1">
                <a:solidFill>
                  <a:schemeClr val="tx2">
                    <a:lumMod val="10000"/>
                  </a:schemeClr>
                </a:solidFill>
              </a:rPr>
              <a:t>Ph.D. </a:t>
            </a:r>
            <a:r>
              <a:rPr lang="en" sz="2000" dirty="0">
                <a:solidFill>
                  <a:schemeClr val="tx2">
                    <a:lumMod val="10000"/>
                  </a:schemeClr>
                </a:solidFill>
              </a:rPr>
              <a:t>, Assoc. Fizor N.S.</a:t>
            </a:r>
          </a:p>
        </p:txBody>
      </p:sp>
    </p:spTree>
    <p:extLst>
      <p:ext uri="{BB962C8B-B14F-4D97-AF65-F5344CB8AC3E}">
        <p14:creationId xmlns:p14="http://schemas.microsoft.com/office/powerpoint/2010/main" val="1894087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00955" y="1119869"/>
            <a:ext cx="10671143" cy="5394053"/>
          </a:xfrm>
        </p:spPr>
        <p:style>
          <a:lnRef idx="2">
            <a:schemeClr val="accent2"/>
          </a:lnRef>
          <a:fillRef idx="1">
            <a:schemeClr val="lt1"/>
          </a:fillRef>
          <a:effectRef idx="0">
            <a:schemeClr val="accent2"/>
          </a:effectRef>
          <a:fontRef idx="minor">
            <a:schemeClr val="dk1"/>
          </a:fontRef>
        </p:style>
        <p:txBody>
          <a:bodyPr numCol="2">
            <a:noAutofit/>
          </a:bodyPr>
          <a:lstStyle/>
          <a:p>
            <a:pPr marL="179388" indent="0" algn="just">
              <a:lnSpc>
                <a:spcPct val="100000"/>
              </a:lnSpc>
              <a:spcBef>
                <a:spcPts val="0"/>
              </a:spcBef>
              <a:spcAft>
                <a:spcPts val="0"/>
              </a:spcAft>
            </a:pPr>
            <a:r>
              <a:rPr lang="en" sz="1600" b="1" dirty="0">
                <a:solidFill>
                  <a:schemeClr val="tx1"/>
                </a:solidFill>
              </a:rPr>
              <a:t>1. </a:t>
            </a:r>
            <a:r>
              <a:rPr lang="en" sz="1600" b="1" dirty="0" err="1">
                <a:solidFill>
                  <a:schemeClr val="tx1"/>
                </a:solidFill>
              </a:rPr>
              <a:t>Classification</a:t>
            </a:r>
            <a:r>
              <a:rPr lang="en" sz="1600" b="1" dirty="0">
                <a:solidFill>
                  <a:schemeClr val="tx1"/>
                </a:solidFill>
              </a:rPr>
              <a:t> </a:t>
            </a:r>
            <a:r>
              <a:rPr lang="en" sz="1600" b="1" dirty="0" err="1">
                <a:solidFill>
                  <a:schemeClr val="tx1"/>
                </a:solidFill>
              </a:rPr>
              <a:t>homeopathic</a:t>
            </a:r>
            <a:r>
              <a:rPr lang="en" sz="1600" b="1" dirty="0">
                <a:solidFill>
                  <a:schemeClr val="tx1"/>
                </a:solidFill>
              </a:rPr>
              <a:t> </a:t>
            </a:r>
            <a:r>
              <a:rPr lang="en" sz="1600" b="1" dirty="0" err="1">
                <a:solidFill>
                  <a:schemeClr val="tx1"/>
                </a:solidFill>
              </a:rPr>
              <a:t>funds </a:t>
            </a:r>
            <a:r>
              <a:rPr lang="en" sz="1600" b="1" dirty="0">
                <a:solidFill>
                  <a:schemeClr val="tx1"/>
                </a:solidFill>
              </a:rPr>
              <a:t>by state of aggregation</a:t>
            </a:r>
          </a:p>
          <a:p>
            <a:pPr marL="179388" indent="0" algn="just">
              <a:lnSpc>
                <a:spcPct val="100000"/>
              </a:lnSpc>
              <a:spcBef>
                <a:spcPts val="0"/>
              </a:spcBef>
              <a:spcAft>
                <a:spcPts val="0"/>
              </a:spcAft>
            </a:pPr>
            <a:r>
              <a:rPr lang="en" altLang="ru-RU" sz="1600" b="1" dirty="0">
                <a:solidFill>
                  <a:schemeClr val="tx1"/>
                </a:solidFill>
                <a:cs typeface="Times New Roman" panose="02020603050405020304" pitchFamily="18" charset="0"/>
              </a:rPr>
              <a:t>2. </a:t>
            </a:r>
            <a:r>
              <a:rPr lang="en" altLang="ru-RU" sz="1600" b="1" dirty="0" err="1">
                <a:solidFill>
                  <a:schemeClr val="tx1"/>
                </a:solidFill>
                <a:cs typeface="Times New Roman" panose="02020603050405020304" pitchFamily="18" charset="0"/>
              </a:rPr>
              <a:t>Cooking</a:t>
            </a:r>
            <a:r>
              <a:rPr lang="en" altLang="ru-RU" sz="1600" b="1" dirty="0">
                <a:solidFill>
                  <a:schemeClr val="tx1"/>
                </a:solidFill>
                <a:cs typeface="Times New Roman" panose="02020603050405020304" pitchFamily="18" charset="0"/>
              </a:rPr>
              <a:t> </a:t>
            </a:r>
            <a:r>
              <a:rPr lang="en" altLang="ru-RU" sz="1600" b="1" dirty="0" err="1">
                <a:solidFill>
                  <a:schemeClr val="tx1"/>
                </a:solidFill>
                <a:cs typeface="Times New Roman" panose="02020603050405020304" pitchFamily="18" charset="0"/>
              </a:rPr>
              <a:t>major</a:t>
            </a:r>
            <a:r>
              <a:rPr lang="en" altLang="ru-RU" sz="1600" b="1" dirty="0">
                <a:solidFill>
                  <a:schemeClr val="tx1"/>
                </a:solidFill>
                <a:cs typeface="Times New Roman" panose="02020603050405020304" pitchFamily="18" charset="0"/>
              </a:rPr>
              <a:t> </a:t>
            </a:r>
            <a:r>
              <a:rPr lang="en" altLang="ru-RU" sz="1600" b="1" dirty="0" err="1">
                <a:solidFill>
                  <a:schemeClr val="tx1"/>
                </a:solidFill>
                <a:cs typeface="Times New Roman" panose="02020603050405020304" pitchFamily="18" charset="0"/>
              </a:rPr>
              <a:t>homeopathic </a:t>
            </a:r>
            <a:r>
              <a:rPr lang="en" altLang="ru-RU" sz="1600" b="1" dirty="0">
                <a:solidFill>
                  <a:schemeClr val="tx1"/>
                </a:solidFill>
                <a:cs typeface="Times New Roman" panose="02020603050405020304" pitchFamily="18" charset="0"/>
              </a:rPr>
              <a:t>forms</a:t>
            </a:r>
          </a:p>
          <a:p>
            <a:pPr marL="179388" indent="0" algn="just">
              <a:lnSpc>
                <a:spcPct val="100000"/>
              </a:lnSpc>
              <a:spcBef>
                <a:spcPts val="0"/>
              </a:spcBef>
              <a:spcAft>
                <a:spcPts val="0"/>
              </a:spcAft>
            </a:pPr>
            <a:r>
              <a:rPr lang="en" sz="1600" b="1" dirty="0">
                <a:solidFill>
                  <a:schemeClr val="tx1"/>
                </a:solidFill>
              </a:rPr>
              <a:t>3. Basic preparations</a:t>
            </a:r>
          </a:p>
          <a:p>
            <a:pPr marL="179388" indent="0" algn="just">
              <a:lnSpc>
                <a:spcPct val="100000"/>
              </a:lnSpc>
              <a:spcBef>
                <a:spcPts val="0"/>
              </a:spcBef>
              <a:spcAft>
                <a:spcPts val="0"/>
              </a:spcAft>
            </a:pPr>
            <a:r>
              <a:rPr lang="en" sz="1600" b="1" dirty="0">
                <a:solidFill>
                  <a:schemeClr val="tx1"/>
                </a:solidFill>
              </a:rPr>
              <a:t>4. </a:t>
            </a:r>
            <a:r>
              <a:rPr lang="en" sz="1600" b="1" dirty="0" err="1">
                <a:solidFill>
                  <a:schemeClr val="tx1"/>
                </a:solidFill>
              </a:rPr>
              <a:t>Basic</a:t>
            </a:r>
            <a:r>
              <a:rPr lang="en" sz="1600" b="1" dirty="0">
                <a:solidFill>
                  <a:schemeClr val="tx1"/>
                </a:solidFill>
              </a:rPr>
              <a:t> </a:t>
            </a:r>
            <a:r>
              <a:rPr lang="en" sz="1600" b="1" dirty="0" err="1">
                <a:solidFill>
                  <a:schemeClr val="tx1"/>
                </a:solidFill>
              </a:rPr>
              <a:t>technological</a:t>
            </a:r>
            <a:r>
              <a:rPr lang="en" sz="1600" b="1" dirty="0">
                <a:solidFill>
                  <a:schemeClr val="tx1"/>
                </a:solidFill>
              </a:rPr>
              <a:t> </a:t>
            </a:r>
            <a:r>
              <a:rPr lang="en" sz="1600" b="1" dirty="0" err="1">
                <a:solidFill>
                  <a:schemeClr val="tx1"/>
                </a:solidFill>
              </a:rPr>
              <a:t>processes used </a:t>
            </a:r>
            <a:r>
              <a:rPr lang="en" sz="1600" b="1" dirty="0">
                <a:solidFill>
                  <a:schemeClr val="tx1"/>
                </a:solidFill>
              </a:rPr>
              <a:t>in </a:t>
            </a:r>
            <a:r>
              <a:rPr lang="en" sz="1600" b="1" dirty="0" err="1">
                <a:solidFill>
                  <a:schemeClr val="tx1"/>
                </a:solidFill>
              </a:rPr>
              <a:t>obtaining</a:t>
            </a:r>
            <a:r>
              <a:rPr lang="en" sz="1600" b="1" dirty="0">
                <a:solidFill>
                  <a:schemeClr val="tx1"/>
                </a:solidFill>
              </a:rPr>
              <a:t> </a:t>
            </a:r>
            <a:r>
              <a:rPr lang="en" sz="1600" b="1" dirty="0" err="1">
                <a:solidFill>
                  <a:schemeClr val="tx1"/>
                </a:solidFill>
              </a:rPr>
              <a:t>homeopathic</a:t>
            </a:r>
            <a:r>
              <a:rPr lang="en" sz="1600" b="1" dirty="0">
                <a:solidFill>
                  <a:schemeClr val="tx1"/>
                </a:solidFill>
              </a:rPr>
              <a:t> </a:t>
            </a:r>
            <a:r>
              <a:rPr lang="en" sz="1600" b="1" dirty="0" err="1">
                <a:solidFill>
                  <a:schemeClr val="tx1"/>
                </a:solidFill>
              </a:rPr>
              <a:t>solutions </a:t>
            </a:r>
            <a:r>
              <a:rPr lang="en" sz="1600" b="1" dirty="0">
                <a:solidFill>
                  <a:schemeClr val="tx1"/>
                </a:solidFill>
              </a:rPr>
              <a:t>.</a:t>
            </a:r>
          </a:p>
          <a:p>
            <a:pPr marL="358775" indent="0" algn="just">
              <a:lnSpc>
                <a:spcPct val="100000"/>
              </a:lnSpc>
              <a:spcBef>
                <a:spcPts val="0"/>
              </a:spcBef>
              <a:spcAft>
                <a:spcPts val="0"/>
              </a:spcAft>
            </a:pPr>
            <a:r>
              <a:rPr lang="en" sz="1600" b="1" dirty="0">
                <a:solidFill>
                  <a:schemeClr val="tx1"/>
                </a:solidFill>
              </a:rPr>
              <a:t>4.1. Preparation of aqueous solutions according to § 5 of the </a:t>
            </a:r>
            <a:r>
              <a:rPr lang="en" sz="1600" b="1" dirty="0" err="1">
                <a:solidFill>
                  <a:schemeClr val="tx1"/>
                </a:solidFill>
              </a:rPr>
              <a:t>Schwabe manual</a:t>
            </a:r>
            <a:endParaRPr lang="uk-UA" sz="1600" b="1" dirty="0">
              <a:solidFill>
                <a:schemeClr val="tx1"/>
              </a:solidFill>
            </a:endParaRPr>
          </a:p>
          <a:p>
            <a:pPr marL="358775" indent="0" algn="just">
              <a:lnSpc>
                <a:spcPct val="100000"/>
              </a:lnSpc>
              <a:spcBef>
                <a:spcPts val="0"/>
              </a:spcBef>
              <a:spcAft>
                <a:spcPts val="0"/>
              </a:spcAft>
            </a:pPr>
            <a:r>
              <a:rPr lang="en" sz="1600" b="1" dirty="0">
                <a:solidFill>
                  <a:schemeClr val="tx1"/>
                </a:solidFill>
              </a:rPr>
              <a:t>4.2. </a:t>
            </a:r>
            <a:r>
              <a:rPr lang="en" sz="1600" b="1" dirty="0" err="1">
                <a:solidFill>
                  <a:schemeClr val="tx1"/>
                </a:solidFill>
              </a:rPr>
              <a:t>Preparation of </a:t>
            </a:r>
            <a:r>
              <a:rPr lang="en" sz="1600" b="1" dirty="0">
                <a:solidFill>
                  <a:schemeClr val="tx1"/>
                </a:solidFill>
              </a:rPr>
              <a:t>an alcohol </a:t>
            </a:r>
            <a:r>
              <a:rPr lang="en" sz="1600" b="1" dirty="0" err="1">
                <a:solidFill>
                  <a:schemeClr val="tx1"/>
                </a:solidFill>
              </a:rPr>
              <a:t>solution</a:t>
            </a:r>
            <a:r>
              <a:rPr lang="en" sz="1600" b="1" dirty="0">
                <a:solidFill>
                  <a:schemeClr val="tx1"/>
                </a:solidFill>
              </a:rPr>
              <a:t> </a:t>
            </a:r>
            <a:r>
              <a:rPr lang="en" sz="1600" b="1" dirty="0" err="1">
                <a:solidFill>
                  <a:schemeClr val="tx1"/>
                </a:solidFill>
              </a:rPr>
              <a:t>according to </a:t>
            </a:r>
            <a:r>
              <a:rPr lang="en" sz="1600" b="1" dirty="0">
                <a:solidFill>
                  <a:schemeClr val="tx1"/>
                </a:solidFill>
              </a:rPr>
              <a:t>§ 6 of </a:t>
            </a:r>
            <a:r>
              <a:rPr lang="en" sz="1600" b="1" dirty="0" err="1">
                <a:solidFill>
                  <a:schemeClr val="tx1"/>
                </a:solidFill>
              </a:rPr>
              <a:t>the manual</a:t>
            </a:r>
            <a:r>
              <a:rPr lang="en" sz="1600" b="1" dirty="0">
                <a:solidFill>
                  <a:schemeClr val="tx1"/>
                </a:solidFill>
              </a:rPr>
              <a:t> </a:t>
            </a:r>
            <a:r>
              <a:rPr lang="en" sz="1600" b="1" dirty="0" err="1">
                <a:solidFill>
                  <a:schemeClr val="tx1"/>
                </a:solidFill>
              </a:rPr>
              <a:t>v. Shvabe</a:t>
            </a:r>
            <a:endParaRPr lang="ru-RU" sz="1600" b="1" dirty="0">
              <a:solidFill>
                <a:schemeClr val="tx1"/>
              </a:solidFill>
            </a:endParaRPr>
          </a:p>
          <a:p>
            <a:pPr marL="179388" indent="0" algn="just">
              <a:lnSpc>
                <a:spcPct val="100000"/>
              </a:lnSpc>
              <a:spcBef>
                <a:spcPts val="0"/>
              </a:spcBef>
              <a:spcAft>
                <a:spcPts val="0"/>
              </a:spcAft>
            </a:pPr>
            <a:r>
              <a:rPr lang="en" sz="1600" b="1" dirty="0">
                <a:solidFill>
                  <a:schemeClr val="tx1"/>
                </a:solidFill>
              </a:rPr>
              <a:t>5. Methods of quality control of basic (basic) homeopathic medicines</a:t>
            </a:r>
          </a:p>
          <a:p>
            <a:pPr marL="179388" indent="0" algn="just">
              <a:lnSpc>
                <a:spcPct val="100000"/>
              </a:lnSpc>
              <a:spcBef>
                <a:spcPts val="0"/>
              </a:spcBef>
              <a:spcAft>
                <a:spcPts val="0"/>
              </a:spcAft>
            </a:pPr>
            <a:r>
              <a:rPr lang="en" sz="1600" b="1" dirty="0">
                <a:solidFill>
                  <a:schemeClr val="tx1"/>
                </a:solidFill>
              </a:rPr>
              <a:t>6. Breeding essences</a:t>
            </a:r>
          </a:p>
          <a:p>
            <a:pPr marL="179388" indent="0" algn="just">
              <a:lnSpc>
                <a:spcPct val="100000"/>
              </a:lnSpc>
              <a:spcBef>
                <a:spcPts val="0"/>
              </a:spcBef>
              <a:spcAft>
                <a:spcPts val="0"/>
              </a:spcAft>
            </a:pPr>
            <a:r>
              <a:rPr lang="en" sz="1600" b="1" dirty="0">
                <a:solidFill>
                  <a:schemeClr val="tx1"/>
                </a:solidFill>
              </a:rPr>
              <a:t>7. </a:t>
            </a:r>
            <a:r>
              <a:rPr lang="en" sz="1600" b="1" dirty="0" err="1">
                <a:solidFill>
                  <a:schemeClr val="tx1"/>
                </a:solidFill>
              </a:rPr>
              <a:t>Solutions </a:t>
            </a:r>
            <a:r>
              <a:rPr lang="en" sz="1600" b="1" dirty="0">
                <a:solidFill>
                  <a:schemeClr val="tx1"/>
                </a:solidFill>
              </a:rPr>
              <a:t>and </a:t>
            </a:r>
            <a:r>
              <a:rPr lang="en" sz="1600" b="1" dirty="0" err="1">
                <a:solidFill>
                  <a:schemeClr val="tx1"/>
                </a:solidFill>
              </a:rPr>
              <a:t>dilution</a:t>
            </a:r>
            <a:r>
              <a:rPr lang="en" sz="1600" b="1" dirty="0">
                <a:solidFill>
                  <a:schemeClr val="tx1"/>
                </a:solidFill>
              </a:rPr>
              <a:t> </a:t>
            </a:r>
            <a:r>
              <a:rPr lang="en" sz="1600" b="1" dirty="0" err="1">
                <a:solidFill>
                  <a:schemeClr val="tx1"/>
                </a:solidFill>
              </a:rPr>
              <a:t>homeopathic </a:t>
            </a:r>
            <a:r>
              <a:rPr lang="en" sz="1600" b="1" dirty="0">
                <a:solidFill>
                  <a:schemeClr val="tx1"/>
                </a:solidFill>
              </a:rPr>
              <a:t>for </a:t>
            </a:r>
            <a:r>
              <a:rPr lang="en" sz="1600" b="1" dirty="0" err="1">
                <a:solidFill>
                  <a:schemeClr val="tx1"/>
                </a:solidFill>
              </a:rPr>
              <a:t>internal</a:t>
            </a:r>
            <a:r>
              <a:rPr lang="en" sz="1600" b="1" dirty="0">
                <a:solidFill>
                  <a:schemeClr val="tx1"/>
                </a:solidFill>
              </a:rPr>
              <a:t> </a:t>
            </a:r>
            <a:r>
              <a:rPr lang="en" sz="1600" b="1" dirty="0" err="1">
                <a:solidFill>
                  <a:schemeClr val="tx1"/>
                </a:solidFill>
              </a:rPr>
              <a:t>application</a:t>
            </a:r>
            <a:endParaRPr lang="ru-RU" sz="1600" b="1" dirty="0">
              <a:solidFill>
                <a:schemeClr val="tx1"/>
              </a:solidFill>
            </a:endParaRPr>
          </a:p>
          <a:p>
            <a:pPr marL="179388" indent="0" algn="just">
              <a:lnSpc>
                <a:spcPct val="100000"/>
              </a:lnSpc>
              <a:spcBef>
                <a:spcPts val="0"/>
              </a:spcBef>
              <a:spcAft>
                <a:spcPts val="0"/>
              </a:spcAft>
            </a:pPr>
            <a:r>
              <a:rPr lang="en" sz="1600" b="1" dirty="0">
                <a:solidFill>
                  <a:schemeClr val="tx1"/>
                </a:solidFill>
              </a:rPr>
              <a:t>8. Liquid </a:t>
            </a:r>
            <a:r>
              <a:rPr lang="en" sz="1600" b="1" dirty="0" err="1">
                <a:solidFill>
                  <a:schemeClr val="tx1"/>
                </a:solidFill>
              </a:rPr>
              <a:t>dissolutions </a:t>
            </a:r>
            <a:r>
              <a:rPr lang="en" sz="1600" b="1" dirty="0">
                <a:solidFill>
                  <a:schemeClr val="tx1"/>
                </a:solidFill>
              </a:rPr>
              <a:t>from </a:t>
            </a:r>
            <a:r>
              <a:rPr lang="en" sz="1600" b="1" dirty="0" err="1">
                <a:solidFill>
                  <a:schemeClr val="tx1"/>
                </a:solidFill>
              </a:rPr>
              <a:t>triturations </a:t>
            </a:r>
            <a:r>
              <a:rPr lang="en" sz="1600" b="1" dirty="0">
                <a:solidFill>
                  <a:schemeClr val="tx1"/>
                </a:solidFill>
              </a:rPr>
              <a:t>(powder grindings) of insoluble substances and poisons</a:t>
            </a:r>
          </a:p>
          <a:p>
            <a:pPr marL="358775" indent="0" algn="just">
              <a:lnSpc>
                <a:spcPct val="100000"/>
              </a:lnSpc>
              <a:spcBef>
                <a:spcPts val="0"/>
              </a:spcBef>
              <a:spcAft>
                <a:spcPts val="0"/>
              </a:spcAft>
            </a:pPr>
            <a:r>
              <a:rPr lang="en" sz="1600" b="1" dirty="0">
                <a:solidFill>
                  <a:schemeClr val="tx1"/>
                </a:solidFill>
              </a:rPr>
              <a:t>8.1. Method 1</a:t>
            </a:r>
          </a:p>
          <a:p>
            <a:pPr marL="536575" indent="0" algn="just">
              <a:lnSpc>
                <a:spcPct val="100000"/>
              </a:lnSpc>
              <a:spcBef>
                <a:spcPts val="0"/>
              </a:spcBef>
              <a:spcAft>
                <a:spcPts val="0"/>
              </a:spcAft>
            </a:pPr>
            <a:r>
              <a:rPr lang="en" sz="1600" b="1" dirty="0">
                <a:solidFill>
                  <a:schemeClr val="tx1"/>
                </a:solidFill>
              </a:rPr>
              <a:t>8.2. Method 2.</a:t>
            </a:r>
          </a:p>
          <a:p>
            <a:pPr marL="536575" indent="0" algn="just">
              <a:lnSpc>
                <a:spcPct val="100000"/>
              </a:lnSpc>
              <a:spcBef>
                <a:spcPts val="0"/>
              </a:spcBef>
              <a:spcAft>
                <a:spcPts val="0"/>
              </a:spcAft>
            </a:pPr>
            <a:r>
              <a:rPr lang="en" sz="1600" b="1" dirty="0">
                <a:solidFill>
                  <a:schemeClr val="tx1"/>
                </a:solidFill>
              </a:rPr>
              <a:t>8.3 Example: </a:t>
            </a:r>
            <a:r>
              <a:rPr lang="en" sz="1600" b="1" dirty="0" err="1">
                <a:solidFill>
                  <a:schemeClr val="tx1"/>
                </a:solidFill>
              </a:rPr>
              <a:t>Z incum</a:t>
            </a:r>
            <a:r>
              <a:rPr lang="en" sz="1600" b="1" dirty="0">
                <a:solidFill>
                  <a:schemeClr val="tx1"/>
                </a:solidFill>
              </a:rPr>
              <a:t> </a:t>
            </a:r>
            <a:r>
              <a:rPr lang="en" sz="1600" b="1" dirty="0" err="1">
                <a:solidFill>
                  <a:schemeClr val="tx1"/>
                </a:solidFill>
              </a:rPr>
              <a:t>metalicum </a:t>
            </a:r>
            <a:r>
              <a:rPr lang="en" sz="1600" b="1" dirty="0">
                <a:solidFill>
                  <a:schemeClr val="tx1"/>
                </a:solidFill>
              </a:rPr>
              <a:t>6 10.0 dil.</a:t>
            </a:r>
          </a:p>
          <a:p>
            <a:pPr marL="179388" lvl="5" indent="0" algn="just">
              <a:lnSpc>
                <a:spcPct val="100000"/>
              </a:lnSpc>
              <a:spcBef>
                <a:spcPts val="0"/>
              </a:spcBef>
              <a:spcAft>
                <a:spcPts val="0"/>
              </a:spcAft>
              <a:buNone/>
            </a:pPr>
            <a:r>
              <a:rPr lang="en" sz="1600" b="1" dirty="0">
                <a:solidFill>
                  <a:schemeClr val="tx1"/>
                </a:solidFill>
              </a:rPr>
              <a:t>6-8 drops according to the schedule</a:t>
            </a:r>
          </a:p>
          <a:p>
            <a:pPr marL="179388" lvl="5" indent="0" algn="just">
              <a:lnSpc>
                <a:spcPct val="100000"/>
              </a:lnSpc>
              <a:spcBef>
                <a:spcPts val="0"/>
              </a:spcBef>
              <a:spcAft>
                <a:spcPts val="0"/>
              </a:spcAft>
              <a:buNone/>
            </a:pPr>
            <a:r>
              <a:rPr lang="en" sz="1600" b="1" dirty="0">
                <a:solidFill>
                  <a:schemeClr val="tx1"/>
                </a:solidFill>
              </a:rPr>
              <a:t>9. Preparation of syrups</a:t>
            </a:r>
          </a:p>
          <a:p>
            <a:pPr marL="179388" lvl="5" indent="0" algn="just">
              <a:lnSpc>
                <a:spcPct val="100000"/>
              </a:lnSpc>
              <a:spcBef>
                <a:spcPts val="0"/>
              </a:spcBef>
              <a:spcAft>
                <a:spcPts val="0"/>
              </a:spcAft>
              <a:buNone/>
            </a:pPr>
            <a:r>
              <a:rPr lang="en" sz="1600" b="1" dirty="0">
                <a:solidFill>
                  <a:schemeClr val="tx1"/>
                </a:solidFill>
              </a:rPr>
              <a:t>10. Preparation of infusions and decoctions</a:t>
            </a:r>
          </a:p>
          <a:p>
            <a:pPr marL="179388" lvl="5" indent="0" algn="just">
              <a:lnSpc>
                <a:spcPct val="100000"/>
              </a:lnSpc>
              <a:spcBef>
                <a:spcPts val="0"/>
              </a:spcBef>
              <a:spcAft>
                <a:spcPts val="0"/>
              </a:spcAft>
              <a:buNone/>
            </a:pPr>
            <a:r>
              <a:rPr lang="en" sz="1600" b="1" dirty="0">
                <a:solidFill>
                  <a:schemeClr val="tx1"/>
                </a:solidFill>
              </a:rPr>
              <a:t>11. Infusions and decoctions from dried raw materials</a:t>
            </a:r>
          </a:p>
          <a:p>
            <a:pPr marL="179388" lvl="5" indent="0" algn="just">
              <a:lnSpc>
                <a:spcPct val="100000"/>
              </a:lnSpc>
              <a:spcBef>
                <a:spcPts val="0"/>
              </a:spcBef>
              <a:spcAft>
                <a:spcPts val="0"/>
              </a:spcAft>
              <a:buNone/>
            </a:pPr>
            <a:r>
              <a:rPr lang="en" sz="1600" b="1" dirty="0">
                <a:solidFill>
                  <a:schemeClr val="tx1"/>
                </a:solidFill>
              </a:rPr>
              <a:t>12. </a:t>
            </a:r>
            <a:r>
              <a:rPr lang="en" sz="1600" b="1" dirty="0" err="1">
                <a:solidFill>
                  <a:schemeClr val="tx1"/>
                </a:solidFill>
              </a:rPr>
              <a:t>Liquids</a:t>
            </a:r>
            <a:endParaRPr lang="uk-UA" sz="1600" b="1" dirty="0">
              <a:solidFill>
                <a:schemeClr val="tx1"/>
              </a:solidFill>
            </a:endParaRPr>
          </a:p>
          <a:p>
            <a:pPr marL="179388" lvl="5" indent="0" algn="just">
              <a:lnSpc>
                <a:spcPct val="100000"/>
              </a:lnSpc>
              <a:spcBef>
                <a:spcPts val="0"/>
              </a:spcBef>
              <a:spcAft>
                <a:spcPts val="0"/>
              </a:spcAft>
              <a:buNone/>
            </a:pPr>
            <a:r>
              <a:rPr lang="en" sz="1600" b="1" dirty="0">
                <a:solidFill>
                  <a:schemeClr val="tx1"/>
                </a:solidFill>
              </a:rPr>
              <a:t>13. Liquid homeopathic dosage forms for external use</a:t>
            </a:r>
          </a:p>
          <a:p>
            <a:pPr marL="179388" lvl="5" indent="0" algn="just">
              <a:lnSpc>
                <a:spcPct val="100000"/>
              </a:lnSpc>
              <a:spcBef>
                <a:spcPts val="0"/>
              </a:spcBef>
              <a:spcAft>
                <a:spcPts val="0"/>
              </a:spcAft>
              <a:buNone/>
            </a:pPr>
            <a:r>
              <a:rPr lang="en" sz="1600" b="1" dirty="0">
                <a:solidFill>
                  <a:schemeClr val="tx1"/>
                </a:solidFill>
              </a:rPr>
              <a:t>14. Oil ( </a:t>
            </a:r>
            <a:r>
              <a:rPr lang="en" sz="1600" b="1" dirty="0" err="1">
                <a:solidFill>
                  <a:schemeClr val="tx1"/>
                </a:solidFill>
              </a:rPr>
              <a:t>olea </a:t>
            </a:r>
            <a:r>
              <a:rPr lang="en" sz="1600" b="1" dirty="0">
                <a:solidFill>
                  <a:schemeClr val="tx1"/>
                </a:solidFill>
              </a:rPr>
              <a:t>)</a:t>
            </a:r>
          </a:p>
          <a:p>
            <a:pPr marL="179388" lvl="5" indent="0" algn="just">
              <a:lnSpc>
                <a:spcPct val="100000"/>
              </a:lnSpc>
              <a:spcBef>
                <a:spcPts val="0"/>
              </a:spcBef>
              <a:spcAft>
                <a:spcPts val="0"/>
              </a:spcAft>
              <a:buNone/>
            </a:pPr>
            <a:r>
              <a:rPr lang="en" sz="1600" b="1" spc="-5" dirty="0">
                <a:solidFill>
                  <a:schemeClr val="tx1"/>
                </a:solidFill>
              </a:rPr>
              <a:t>15. </a:t>
            </a:r>
            <a:r>
              <a:rPr lang="en" sz="1600" b="1" spc="-5" dirty="0" err="1">
                <a:solidFill>
                  <a:schemeClr val="tx1"/>
                </a:solidFill>
              </a:rPr>
              <a:t>Question</a:t>
            </a:r>
            <a:r>
              <a:rPr lang="en" sz="1600" b="1" spc="-25" dirty="0">
                <a:solidFill>
                  <a:schemeClr val="tx1"/>
                </a:solidFill>
              </a:rPr>
              <a:t> </a:t>
            </a:r>
            <a:r>
              <a:rPr lang="en" sz="1600" b="1" dirty="0">
                <a:solidFill>
                  <a:schemeClr val="tx1"/>
                </a:solidFill>
              </a:rPr>
              <a:t>for</a:t>
            </a:r>
            <a:r>
              <a:rPr lang="en" sz="1600" b="1" spc="-15" dirty="0">
                <a:solidFill>
                  <a:schemeClr val="tx1"/>
                </a:solidFill>
              </a:rPr>
              <a:t> </a:t>
            </a:r>
            <a:r>
              <a:rPr lang="en" sz="1600" b="1" spc="-5" dirty="0" err="1">
                <a:solidFill>
                  <a:schemeClr val="tx1"/>
                </a:solidFill>
              </a:rPr>
              <a:t>independent</a:t>
            </a:r>
            <a:r>
              <a:rPr lang="en" sz="1600" b="1" spc="-25" dirty="0">
                <a:solidFill>
                  <a:schemeClr val="tx1"/>
                </a:solidFill>
              </a:rPr>
              <a:t> </a:t>
            </a:r>
            <a:r>
              <a:rPr lang="en" sz="1600" b="1" spc="-5" dirty="0" err="1">
                <a:solidFill>
                  <a:schemeClr val="tx1"/>
                </a:solidFill>
              </a:rPr>
              <a:t>work</a:t>
            </a:r>
            <a:endParaRPr lang="uk-UA" sz="1600" b="1" dirty="0">
              <a:solidFill>
                <a:schemeClr val="tx1"/>
              </a:solidFill>
            </a:endParaRPr>
          </a:p>
          <a:p>
            <a:pPr marL="179388" indent="0" algn="just">
              <a:lnSpc>
                <a:spcPct val="100000"/>
              </a:lnSpc>
              <a:spcBef>
                <a:spcPts val="0"/>
              </a:spcBef>
              <a:spcAft>
                <a:spcPts val="0"/>
              </a:spcAft>
            </a:pPr>
            <a:endParaRPr lang="uk-UA" sz="1600" b="1" dirty="0">
              <a:solidFill>
                <a:schemeClr val="tx1"/>
              </a:solidFill>
            </a:endParaRPr>
          </a:p>
          <a:p>
            <a:pPr marL="179388" indent="0" algn="just">
              <a:lnSpc>
                <a:spcPct val="100000"/>
              </a:lnSpc>
              <a:spcBef>
                <a:spcPts val="0"/>
              </a:spcBef>
              <a:spcAft>
                <a:spcPts val="0"/>
              </a:spcAft>
            </a:pPr>
            <a:endParaRPr lang="uk-UA" sz="1600" b="1" dirty="0">
              <a:solidFill>
                <a:schemeClr val="tx1"/>
              </a:solidFill>
            </a:endParaRPr>
          </a:p>
          <a:p>
            <a:pPr marL="179388" indent="0" algn="just">
              <a:lnSpc>
                <a:spcPct val="100000"/>
              </a:lnSpc>
              <a:spcBef>
                <a:spcPts val="0"/>
              </a:spcBef>
              <a:spcAft>
                <a:spcPts val="0"/>
              </a:spcAft>
            </a:pPr>
            <a:endParaRPr lang="uk-UA" sz="1600" b="1" dirty="0">
              <a:solidFill>
                <a:schemeClr val="tx1"/>
              </a:solidFill>
            </a:endParaRPr>
          </a:p>
          <a:p>
            <a:pPr marL="179388" indent="0" algn="just">
              <a:lnSpc>
                <a:spcPct val="100000"/>
              </a:lnSpc>
              <a:spcBef>
                <a:spcPts val="0"/>
              </a:spcBef>
              <a:spcAft>
                <a:spcPts val="0"/>
              </a:spcAft>
            </a:pPr>
            <a:endParaRPr lang="uk-UA" sz="1600" b="1" dirty="0">
              <a:solidFill>
                <a:schemeClr val="tx1"/>
              </a:solidFill>
            </a:endParaRPr>
          </a:p>
        </p:txBody>
      </p:sp>
      <p:sp>
        <p:nvSpPr>
          <p:cNvPr id="4" name="Заголовок 1"/>
          <p:cNvSpPr txBox="1">
            <a:spLocks/>
          </p:cNvSpPr>
          <p:nvPr/>
        </p:nvSpPr>
        <p:spPr>
          <a:xfrm>
            <a:off x="1107327" y="332423"/>
            <a:ext cx="10058400" cy="64209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fontScale="90000" lnSpcReduction="10000"/>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b="1">
                <a:solidFill>
                  <a:schemeClr val="tx1"/>
                </a:solidFill>
              </a:rPr>
              <a:t>Plan</a:t>
            </a:r>
            <a:endParaRPr lang="uk-UA" b="1" dirty="0">
              <a:solidFill>
                <a:schemeClr val="tx1"/>
              </a:solidFill>
            </a:endParaRPr>
          </a:p>
        </p:txBody>
      </p:sp>
    </p:spTree>
    <p:extLst>
      <p:ext uri="{BB962C8B-B14F-4D97-AF65-F5344CB8AC3E}">
        <p14:creationId xmlns:p14="http://schemas.microsoft.com/office/powerpoint/2010/main" val="406309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144227"/>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b="1" dirty="0">
                <a:solidFill>
                  <a:schemeClr val="tx1"/>
                </a:solidFill>
              </a:rPr>
              <a:t>1. Classification homeopathic </a:t>
            </a:r>
            <a:r>
              <a:rPr lang="en-US" b="1" dirty="0">
                <a:solidFill>
                  <a:schemeClr val="tx1"/>
                </a:solidFill>
              </a:rPr>
              <a:t>drugs </a:t>
            </a:r>
            <a:r>
              <a:rPr lang="en" b="1" dirty="0">
                <a:solidFill>
                  <a:schemeClr val="tx1"/>
                </a:solidFill>
              </a:rPr>
              <a:t>by state of aggregation</a:t>
            </a:r>
            <a:endParaRPr lang="uk-UA" b="1" dirty="0">
              <a:solidFill>
                <a:schemeClr val="tx1"/>
              </a:solidFill>
            </a:endParaRPr>
          </a:p>
        </p:txBody>
      </p:sp>
      <p:sp>
        <p:nvSpPr>
          <p:cNvPr id="4" name="Rectangle 11"/>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29" name="Rectangle 45"/>
          <p:cNvSpPr>
            <a:spLocks noChangeArrowheads="1"/>
          </p:cNvSpPr>
          <p:nvPr/>
        </p:nvSpPr>
        <p:spPr bwMode="auto">
          <a:xfrm>
            <a:off x="2412461" y="568412"/>
            <a:ext cx="5214026" cy="800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pSp>
        <p:nvGrpSpPr>
          <p:cNvPr id="30" name="Полотно 160"/>
          <p:cNvGrpSpPr>
            <a:grpSpLocks/>
          </p:cNvGrpSpPr>
          <p:nvPr/>
        </p:nvGrpSpPr>
        <p:grpSpPr bwMode="auto">
          <a:xfrm>
            <a:off x="3031587" y="1871562"/>
            <a:ext cx="6948491" cy="4419600"/>
            <a:chOff x="1701" y="3092"/>
            <a:chExt cx="9540" cy="5756"/>
          </a:xfrm>
        </p:grpSpPr>
        <p:sp>
          <p:nvSpPr>
            <p:cNvPr id="31" name="AutoShape 44"/>
            <p:cNvSpPr>
              <a:spLocks noChangeAspect="1" noChangeArrowheads="1"/>
            </p:cNvSpPr>
            <p:nvPr/>
          </p:nvSpPr>
          <p:spPr bwMode="auto">
            <a:xfrm>
              <a:off x="1701" y="3092"/>
              <a:ext cx="9540" cy="57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2" name="Line 80"/>
            <p:cNvSpPr>
              <a:spLocks noChangeShapeType="1"/>
            </p:cNvSpPr>
            <p:nvPr/>
          </p:nvSpPr>
          <p:spPr bwMode="auto">
            <a:xfrm flipH="1">
              <a:off x="6381" y="3632"/>
              <a:ext cx="1"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3" name="Rectangle 81"/>
            <p:cNvSpPr>
              <a:spLocks noChangeArrowheads="1"/>
            </p:cNvSpPr>
            <p:nvPr/>
          </p:nvSpPr>
          <p:spPr bwMode="auto">
            <a:xfrm>
              <a:off x="2511" y="4169"/>
              <a:ext cx="7920" cy="72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homeopathic</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drugs</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solid</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consistency</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powders,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granules </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tablets</a:t>
              </a:r>
              <a:endParaRPr kumimoji="0" lang="ru-RU" altLang="ru-RU" sz="1600" b="0" i="0" u="none" strike="noStrike" cap="none" normalizeH="0" baseline="0" dirty="0">
                <a:ln>
                  <a:noFill/>
                </a:ln>
                <a:solidFill>
                  <a:schemeClr val="tx1"/>
                </a:solidFill>
                <a:effectLst/>
                <a:latin typeface="Arial" panose="020B0604020202020204" pitchFamily="34" charset="0"/>
              </a:endParaRPr>
            </a:p>
          </p:txBody>
        </p:sp>
        <p:sp>
          <p:nvSpPr>
            <p:cNvPr id="34" name="Rectangle 82"/>
            <p:cNvSpPr>
              <a:spLocks noChangeArrowheads="1"/>
            </p:cNvSpPr>
            <p:nvPr/>
          </p:nvSpPr>
          <p:spPr bwMode="auto">
            <a:xfrm>
              <a:off x="2471" y="6713"/>
              <a:ext cx="7920" cy="72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homeopathic drugs</a:t>
              </a:r>
              <a:r>
                <a:rPr kumimoji="0" lang="en" altLang="ru-RU"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which consistency </a:t>
              </a:r>
              <a:r>
                <a:rPr kumimoji="0" lang="en" altLang="ru-RU"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ointments , suppositories</a:t>
              </a:r>
              <a:endParaRPr kumimoji="0" lang="ru-RU" altLang="ru-RU" sz="1600" b="0" i="0" u="none" strike="noStrike" cap="none" normalizeH="0" baseline="0" dirty="0">
                <a:ln>
                  <a:noFill/>
                </a:ln>
                <a:solidFill>
                  <a:schemeClr val="tx1"/>
                </a:solidFill>
                <a:effectLst/>
                <a:latin typeface="Arial" panose="020B0604020202020204" pitchFamily="34" charset="0"/>
              </a:endParaRPr>
            </a:p>
          </p:txBody>
        </p:sp>
        <p:sp>
          <p:nvSpPr>
            <p:cNvPr id="35" name="Line 83"/>
            <p:cNvSpPr>
              <a:spLocks noChangeShapeType="1"/>
            </p:cNvSpPr>
            <p:nvPr/>
          </p:nvSpPr>
          <p:spPr bwMode="auto">
            <a:xfrm flipH="1">
              <a:off x="6455" y="4913"/>
              <a:ext cx="1"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6" name="Line 84"/>
            <p:cNvSpPr>
              <a:spLocks noChangeShapeType="1"/>
            </p:cNvSpPr>
            <p:nvPr/>
          </p:nvSpPr>
          <p:spPr bwMode="auto">
            <a:xfrm flipH="1">
              <a:off x="6456" y="6173"/>
              <a:ext cx="1"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7" name="Rectangle 85"/>
            <p:cNvSpPr>
              <a:spLocks noChangeArrowheads="1"/>
            </p:cNvSpPr>
            <p:nvPr/>
          </p:nvSpPr>
          <p:spPr bwMode="auto">
            <a:xfrm>
              <a:off x="2565" y="5470"/>
              <a:ext cx="7920" cy="7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homeopathic</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drugs</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liquid</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consistency</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solutions </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injection </a:t>
              </a:r>
              <a:r>
                <a:rPr kumimoji="0" lang="en" altLang="ru-RU" sz="16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_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_</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preparations </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drops </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oils,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liniments</a:t>
              </a:r>
              <a:endParaRPr kumimoji="0" lang="ru-RU" altLang="ru-RU" sz="16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38" name="Line 86"/>
            <p:cNvSpPr>
              <a:spLocks noChangeShapeType="1"/>
            </p:cNvSpPr>
            <p:nvPr/>
          </p:nvSpPr>
          <p:spPr bwMode="auto">
            <a:xfrm flipH="1">
              <a:off x="6454" y="7433"/>
              <a:ext cx="1"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9" name="Rectangle 87"/>
            <p:cNvSpPr>
              <a:spLocks noChangeArrowheads="1"/>
            </p:cNvSpPr>
            <p:nvPr/>
          </p:nvSpPr>
          <p:spPr bwMode="auto">
            <a:xfrm>
              <a:off x="2565" y="7793"/>
              <a:ext cx="7920"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homeopathic</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drugs</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gaseous</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consistency </a:t>
              </a:r>
              <a:r>
                <a:rPr kumimoji="0" lang="en" altLang="ru-RU"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sprays</a:t>
              </a:r>
              <a:endParaRPr kumimoji="0" lang="ru-RU" altLang="ru-RU" sz="1600" b="0" i="0" u="none" strike="noStrike" cap="none" normalizeH="0" baseline="0" dirty="0">
                <a:ln>
                  <a:noFill/>
                </a:ln>
                <a:solidFill>
                  <a:schemeClr val="tx1"/>
                </a:solidFill>
                <a:effectLst/>
                <a:latin typeface="Arial" panose="020B0604020202020204" pitchFamily="34" charset="0"/>
              </a:endParaRPr>
            </a:p>
          </p:txBody>
        </p:sp>
        <p:sp>
          <p:nvSpPr>
            <p:cNvPr id="40" name="Прямоугольник 161"/>
            <p:cNvSpPr>
              <a:spLocks noChangeArrowheads="1"/>
            </p:cNvSpPr>
            <p:nvPr/>
          </p:nvSpPr>
          <p:spPr bwMode="auto">
            <a:xfrm>
              <a:off x="2565" y="3092"/>
              <a:ext cx="7920" cy="86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 altLang="ru-RU" b="1"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Classification</a:t>
              </a:r>
              <a:r>
                <a:rPr kumimoji="0" lang="en" altLang="ru-RU"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b="1"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homeopathic</a:t>
              </a:r>
              <a:r>
                <a:rPr kumimoji="0" lang="en" altLang="ru-RU"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b="1"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medicinal</a:t>
              </a:r>
              <a:r>
                <a:rPr kumimoji="0" lang="en" altLang="ru-RU"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 altLang="ru-RU" b="1"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funds </a:t>
              </a:r>
              <a:r>
                <a:rPr kumimoji="0" lang="en" altLang="ru-RU"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by state of aggregation</a:t>
              </a:r>
              <a:endParaRPr kumimoji="0" lang="ru-RU" altLang="ru-RU" b="0" i="0" u="none" strike="noStrike" cap="none" normalizeH="0" baseline="0" dirty="0">
                <a:ln>
                  <a:noFill/>
                </a:ln>
                <a:solidFill>
                  <a:schemeClr val="tx1"/>
                </a:solidFill>
                <a:effectLst/>
                <a:latin typeface="Arial" panose="020B0604020202020204" pitchFamily="34" charset="0"/>
              </a:endParaRPr>
            </a:p>
          </p:txBody>
        </p:sp>
      </p:grpSp>
      <p:pic>
        <p:nvPicPr>
          <p:cNvPr id="2100" name="Picture 52" descr="Гомеопатия | | Киевская Аптекарская Мануфактур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789" y="4081362"/>
            <a:ext cx="3008307" cy="2267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480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type="title"/>
          </p:nvPr>
        </p:nvSpPr>
        <p:spPr bwMode="auto">
          <a:xfrm>
            <a:off x="895099" y="889275"/>
            <a:ext cx="10274224" cy="584775"/>
          </a:xfrm>
          <a:prstGeom prst="rect">
            <a:avLst/>
          </a:prstGeom>
          <a:ln/>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539750" algn="ctr" defTabSz="914400" rtl="0" eaLnBrk="0" fontAlgn="base" latinLnBrk="0" hangingPunct="0">
              <a:lnSpc>
                <a:spcPct val="100000"/>
              </a:lnSpc>
              <a:spcBef>
                <a:spcPct val="0"/>
              </a:spcBef>
              <a:spcAft>
                <a:spcPct val="0"/>
              </a:spcAft>
              <a:buClrTx/>
              <a:buSzTx/>
              <a:buFontTx/>
              <a:buNone/>
              <a:tabLst/>
            </a:pPr>
            <a:r>
              <a:rPr lang="en" altLang="ru-RU" sz="3200" b="1" dirty="0">
                <a:solidFill>
                  <a:srgbClr val="000000"/>
                </a:solidFill>
                <a:latin typeface="+mn-lt"/>
                <a:cs typeface="Times New Roman" panose="02020603050405020304" pitchFamily="18" charset="0"/>
              </a:rPr>
              <a:t>2 </a:t>
            </a:r>
            <a:r>
              <a:rPr kumimoji="0" lang="en" altLang="ru-RU" sz="3200" b="1" i="0" u="none" strike="noStrike" cap="none" normalizeH="0" baseline="0" dirty="0">
                <a:ln>
                  <a:noFill/>
                </a:ln>
                <a:solidFill>
                  <a:srgbClr val="000000"/>
                </a:solidFill>
                <a:effectLst/>
                <a:latin typeface="+mn-lt"/>
                <a:cs typeface="Times New Roman" panose="02020603050405020304" pitchFamily="18" charset="0"/>
              </a:rPr>
              <a:t>. PREPARATION OF BASIC HOMEOPATHIC FORMS</a:t>
            </a:r>
            <a:endParaRPr kumimoji="0" lang="ru-RU" altLang="ru-RU" sz="3200" b="0" i="0" u="none" strike="noStrike" cap="none" normalizeH="0" baseline="0" dirty="0">
              <a:ln>
                <a:noFill/>
              </a:ln>
              <a:solidFill>
                <a:schemeClr val="tx1"/>
              </a:solidFill>
              <a:effectLst/>
              <a:latin typeface="+mn-lt"/>
            </a:endParaRPr>
          </a:p>
        </p:txBody>
      </p:sp>
      <p:sp>
        <p:nvSpPr>
          <p:cNvPr id="5" name="Rectangle 2"/>
          <p:cNvSpPr>
            <a:spLocks noGrp="1" noChangeArrowheads="1"/>
          </p:cNvSpPr>
          <p:nvPr>
            <p:ph idx="1"/>
          </p:nvPr>
        </p:nvSpPr>
        <p:spPr bwMode="auto">
          <a:xfrm>
            <a:off x="182880" y="1949595"/>
            <a:ext cx="11487504"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5397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539750" algn="just" defTabSz="914400" rtl="0" eaLnBrk="0" fontAlgn="base" latinLnBrk="0" hangingPunct="0">
              <a:lnSpc>
                <a:spcPct val="100000"/>
              </a:lnSpc>
              <a:spcBef>
                <a:spcPct val="0"/>
              </a:spcBef>
              <a:spcAft>
                <a:spcPct val="0"/>
              </a:spcAft>
              <a:buClrTx/>
              <a:buSzTx/>
              <a:buFontTx/>
              <a:buNone/>
              <a:tabLst/>
            </a:pP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Everything</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homeopathic</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drugs</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prepared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according to the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specified</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paragraphs </a:t>
            </a:r>
            <a:r>
              <a:rPr kumimoji="0" lang="en" altLang="ru-RU" sz="2200" b="0" i="1" u="none" strike="noStrike" cap="none" normalizeH="0" baseline="0" dirty="0" err="1">
                <a:ln>
                  <a:noFill/>
                </a:ln>
                <a:solidFill>
                  <a:srgbClr val="000000"/>
                </a:solidFill>
                <a:effectLst/>
                <a:latin typeface="+mn-lt"/>
                <a:cs typeface="Times New Roman" panose="02020603050405020304" pitchFamily="18" charset="0"/>
              </a:rPr>
              <a:t>of the manual. </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_ </a:t>
            </a:r>
            <a:r>
              <a:rPr kumimoji="0" lang="en" altLang="ru-RU" sz="2200" b="0" i="1" u="none" strike="noStrike" cap="none" normalizeH="0" baseline="0" dirty="0" err="1">
                <a:ln>
                  <a:noFill/>
                </a:ln>
                <a:solidFill>
                  <a:srgbClr val="000000"/>
                </a:solidFill>
                <a:effectLst/>
                <a:latin typeface="+mn-lt"/>
                <a:cs typeface="Times New Roman" panose="02020603050405020304" pitchFamily="18" charset="0"/>
              </a:rPr>
              <a:t>medicinal</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1" u="none" strike="noStrike" cap="none" normalizeH="0" baseline="0" dirty="0" err="1">
                <a:ln>
                  <a:noFill/>
                </a:ln>
                <a:solidFill>
                  <a:srgbClr val="000000"/>
                </a:solidFill>
                <a:effectLst/>
                <a:latin typeface="+mn-lt"/>
                <a:cs typeface="Times New Roman" panose="02020603050405020304" pitchFamily="18" charset="0"/>
              </a:rPr>
              <a:t>remedies </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 / </a:t>
            </a:r>
            <a:r>
              <a:rPr kumimoji="0" lang="en" altLang="ru-RU" sz="2200" b="0" i="1" u="none" strike="noStrike" cap="none" normalizeH="0" baseline="0" dirty="0" err="1">
                <a:ln>
                  <a:noFill/>
                </a:ln>
                <a:solidFill>
                  <a:srgbClr val="000000"/>
                </a:solidFill>
                <a:effectLst/>
                <a:latin typeface="+mn-lt"/>
                <a:cs typeface="Times New Roman" panose="02020603050405020304" pitchFamily="18" charset="0"/>
              </a:rPr>
              <a:t>Homeopathic </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Pharmacopoeia /, in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which</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contained</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sng" strike="noStrike" cap="none" normalizeH="0" baseline="0" dirty="0">
                <a:ln>
                  <a:noFill/>
                </a:ln>
                <a:solidFill>
                  <a:srgbClr val="000000"/>
                </a:solidFill>
                <a:effectLst/>
                <a:latin typeface="+mn-lt"/>
                <a:cs typeface="Times New Roman" panose="02020603050405020304" pitchFamily="18" charset="0"/>
              </a:rPr>
              <a:t>9 such </a:t>
            </a:r>
            <a:r>
              <a:rPr kumimoji="0" lang="en" altLang="ru-RU" sz="2200" b="0" i="0" u="sng" strike="noStrike" cap="none" normalizeH="0" baseline="0" dirty="0" err="1">
                <a:ln>
                  <a:noFill/>
                </a:ln>
                <a:solidFill>
                  <a:srgbClr val="000000"/>
                </a:solidFill>
                <a:effectLst/>
                <a:latin typeface="+mn-lt"/>
                <a:cs typeface="Times New Roman" panose="02020603050405020304" pitchFamily="18" charset="0"/>
              </a:rPr>
              <a:t>paragraphs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a:t>
            </a:r>
            <a:endParaRPr kumimoji="0" lang="ru-RU" altLang="ru-RU" sz="2200" b="0" i="0" u="none" strike="noStrike" cap="none" normalizeH="0" baseline="0" dirty="0">
              <a:ln>
                <a:noFill/>
              </a:ln>
              <a:solidFill>
                <a:schemeClr val="tx1"/>
              </a:solidFill>
              <a:effectLst/>
              <a:latin typeface="+mn-lt"/>
            </a:endParaRPr>
          </a:p>
          <a:p>
            <a:pPr marL="0" marR="0" lvl="0" indent="539750" algn="just" defTabSz="914400" rtl="0" eaLnBrk="0" fontAlgn="base" latinLnBrk="0" hangingPunct="0">
              <a:lnSpc>
                <a:spcPct val="100000"/>
              </a:lnSpc>
              <a:spcBef>
                <a:spcPct val="0"/>
              </a:spcBef>
              <a:spcAft>
                <a:spcPct val="0"/>
              </a:spcAft>
              <a:buClrTx/>
              <a:buSzTx/>
              <a:buFontTx/>
              <a:buNone/>
              <a:tabLst/>
            </a:pP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behind the first </a:t>
            </a:r>
            <a:r>
              <a:rPr kumimoji="0" lang="en" altLang="ru-RU" sz="2200" b="0" i="1" u="none" strike="noStrike" cap="none" normalizeH="0" baseline="0" dirty="0" err="1">
                <a:ln>
                  <a:noFill/>
                </a:ln>
                <a:solidFill>
                  <a:srgbClr val="000000"/>
                </a:solidFill>
                <a:effectLst/>
                <a:latin typeface="+mn-lt"/>
                <a:cs typeface="Times New Roman" panose="02020603050405020304" pitchFamily="18" charset="0"/>
              </a:rPr>
              <a:t>three</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1" u="none" strike="noStrike" cap="none" normalizeH="0" baseline="0" dirty="0" err="1">
                <a:ln>
                  <a:noFill/>
                </a:ln>
                <a:solidFill>
                  <a:srgbClr val="000000"/>
                </a:solidFill>
                <a:effectLst/>
                <a:latin typeface="+mn-lt"/>
                <a:cs typeface="Times New Roman" panose="02020603050405020304" pitchFamily="18" charset="0"/>
              </a:rPr>
              <a:t>paragraphs</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cook</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essences</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exclusively</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from</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fresh</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plants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and</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way</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manufacturing</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depends</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from</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juiciness</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plants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a:t>
            </a:r>
            <a:endParaRPr kumimoji="0" lang="ru-RU" altLang="ru-RU" sz="2200" b="0" i="0" u="none" strike="noStrike" cap="none" normalizeH="0" baseline="0" dirty="0">
              <a:ln>
                <a:noFill/>
              </a:ln>
              <a:solidFill>
                <a:schemeClr val="tx1"/>
              </a:solidFill>
              <a:effectLst/>
              <a:latin typeface="+mn-lt"/>
            </a:endParaRPr>
          </a:p>
          <a:p>
            <a:pPr marL="0" marR="0" lvl="0" indent="539750" algn="just" defTabSz="914400" rtl="0" eaLnBrk="0" fontAlgn="base" latinLnBrk="0" hangingPunct="0">
              <a:lnSpc>
                <a:spcPct val="100000"/>
              </a:lnSpc>
              <a:spcBef>
                <a:spcPct val="0"/>
              </a:spcBef>
              <a:spcAft>
                <a:spcPct val="0"/>
              </a:spcAft>
              <a:buClrTx/>
              <a:buSzTx/>
              <a:buFontTx/>
              <a:buNone/>
              <a:tabLst/>
            </a:pP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on the </a:t>
            </a:r>
            <a:r>
              <a:rPr kumimoji="0" lang="en" altLang="ru-RU" sz="2200" b="0" i="1" u="none" strike="noStrike" cap="none" normalizeH="0" baseline="0" dirty="0" err="1">
                <a:ln>
                  <a:noFill/>
                </a:ln>
                <a:solidFill>
                  <a:srgbClr val="000000"/>
                </a:solidFill>
                <a:effectLst/>
                <a:latin typeface="+mn-lt"/>
                <a:cs typeface="Times New Roman" panose="02020603050405020304" pitchFamily="18" charset="0"/>
              </a:rPr>
              <a:t>fourth</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tinctures</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from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dried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plants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and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animals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and</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from</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alive</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animals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a:t>
            </a:r>
            <a:endParaRPr kumimoji="0" lang="ru-RU" altLang="ru-RU" sz="2200" b="0" i="0" u="none" strike="noStrike" cap="none" normalizeH="0" baseline="0" dirty="0">
              <a:ln>
                <a:noFill/>
              </a:ln>
              <a:solidFill>
                <a:schemeClr val="tx1"/>
              </a:solidFill>
              <a:effectLst/>
              <a:latin typeface="+mn-lt"/>
            </a:endParaRPr>
          </a:p>
          <a:p>
            <a:pPr marL="0" marR="0" lvl="0" indent="539750" algn="just" defTabSz="914400" rtl="0" eaLnBrk="0" fontAlgn="base" latinLnBrk="0" hangingPunct="0">
              <a:lnSpc>
                <a:spcPct val="100000"/>
              </a:lnSpc>
              <a:spcBef>
                <a:spcPct val="0"/>
              </a:spcBef>
              <a:spcAft>
                <a:spcPct val="0"/>
              </a:spcAft>
              <a:buClrTx/>
              <a:buSzTx/>
              <a:buFontTx/>
              <a:buNone/>
              <a:tabLst/>
            </a:pP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on the </a:t>
            </a:r>
            <a:r>
              <a:rPr kumimoji="0" lang="en" altLang="ru-RU" sz="2200" b="0" i="1" u="none" strike="noStrike" cap="none" normalizeH="0" baseline="0" dirty="0" err="1">
                <a:ln>
                  <a:noFill/>
                </a:ln>
                <a:solidFill>
                  <a:srgbClr val="000000"/>
                </a:solidFill>
                <a:effectLst/>
                <a:latin typeface="+mn-lt"/>
                <a:cs typeface="Times New Roman" panose="02020603050405020304" pitchFamily="18" charset="0"/>
              </a:rPr>
              <a:t>fifth</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water</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solutions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a:t>
            </a:r>
            <a:endParaRPr kumimoji="0" lang="ru-RU" altLang="ru-RU" sz="2200" b="0" i="0" u="none" strike="noStrike" cap="none" normalizeH="0" baseline="0" dirty="0">
              <a:ln>
                <a:noFill/>
              </a:ln>
              <a:solidFill>
                <a:schemeClr val="tx1"/>
              </a:solidFill>
              <a:effectLst/>
              <a:latin typeface="+mn-lt"/>
            </a:endParaRPr>
          </a:p>
          <a:p>
            <a:pPr marL="0" marR="0" lvl="0" indent="539750" algn="just" defTabSz="914400" rtl="0" eaLnBrk="0" fontAlgn="base" latinLnBrk="0" hangingPunct="0">
              <a:lnSpc>
                <a:spcPct val="100000"/>
              </a:lnSpc>
              <a:spcBef>
                <a:spcPct val="0"/>
              </a:spcBef>
              <a:spcAft>
                <a:spcPct val="0"/>
              </a:spcAft>
              <a:buClrTx/>
              <a:buSzTx/>
              <a:buFontTx/>
              <a:buNone/>
              <a:tabLst/>
            </a:pP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behind the </a:t>
            </a:r>
            <a:r>
              <a:rPr kumimoji="0" lang="en" altLang="ru-RU" sz="2200" b="0" i="1" u="none" strike="noStrike" cap="none" normalizeH="0" baseline="0" dirty="0" err="1">
                <a:ln>
                  <a:noFill/>
                </a:ln>
                <a:solidFill>
                  <a:srgbClr val="000000"/>
                </a:solidFill>
                <a:effectLst/>
                <a:latin typeface="+mn-lt"/>
                <a:cs typeface="Times New Roman" panose="02020603050405020304" pitchFamily="18" charset="0"/>
              </a:rPr>
              <a:t>sixth</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alcohol</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solutions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a:t>
            </a:r>
            <a:endParaRPr kumimoji="0" lang="ru-RU" altLang="ru-RU" sz="2200" b="0" i="0" u="none" strike="noStrike" cap="none" normalizeH="0" baseline="0" dirty="0">
              <a:ln>
                <a:noFill/>
              </a:ln>
              <a:solidFill>
                <a:schemeClr val="tx1"/>
              </a:solidFill>
              <a:effectLst/>
              <a:latin typeface="+mn-lt"/>
            </a:endParaRPr>
          </a:p>
          <a:p>
            <a:pPr marL="0" marR="0" lvl="0" indent="539750" algn="just" defTabSz="914400" rtl="0" eaLnBrk="0" fontAlgn="base" latinLnBrk="0" hangingPunct="0">
              <a:lnSpc>
                <a:spcPct val="100000"/>
              </a:lnSpc>
              <a:spcBef>
                <a:spcPct val="0"/>
              </a:spcBef>
              <a:spcAft>
                <a:spcPct val="0"/>
              </a:spcAft>
              <a:buClrTx/>
              <a:buSzTx/>
              <a:buFontTx/>
              <a:buNone/>
              <a:tabLst/>
            </a:pP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on the </a:t>
            </a:r>
            <a:r>
              <a:rPr kumimoji="0" lang="en" altLang="ru-RU" sz="2200" b="0" i="1" u="none" strike="noStrike" cap="none" normalizeH="0" baseline="0" dirty="0" err="1">
                <a:ln>
                  <a:noFill/>
                </a:ln>
                <a:solidFill>
                  <a:srgbClr val="000000"/>
                </a:solidFill>
                <a:effectLst/>
                <a:latin typeface="+mn-lt"/>
                <a:cs typeface="Times New Roman" panose="02020603050405020304" pitchFamily="18" charset="0"/>
              </a:rPr>
              <a:t>seventh </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1" u="none" strike="noStrike" cap="none" normalizeH="0" baseline="0" dirty="0" err="1">
                <a:ln>
                  <a:noFill/>
                </a:ln>
                <a:solidFill>
                  <a:srgbClr val="000000"/>
                </a:solidFill>
                <a:effectLst/>
                <a:latin typeface="+mn-lt"/>
                <a:cs typeface="Times New Roman" panose="02020603050405020304" pitchFamily="18" charset="0"/>
              </a:rPr>
              <a:t>eighth </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and </a:t>
            </a:r>
            <a:r>
              <a:rPr kumimoji="0" lang="en" altLang="ru-RU" sz="2200" b="0" i="1" u="none" strike="noStrike" cap="none" normalizeH="0" baseline="0" dirty="0" err="1">
                <a:ln>
                  <a:noFill/>
                </a:ln>
                <a:solidFill>
                  <a:srgbClr val="000000"/>
                </a:solidFill>
                <a:effectLst/>
                <a:latin typeface="+mn-lt"/>
                <a:cs typeface="Times New Roman" panose="02020603050405020304" pitchFamily="18" charset="0"/>
              </a:rPr>
              <a:t>ninth</a:t>
            </a:r>
            <a:r>
              <a:rPr kumimoji="0" lang="en" altLang="ru-RU" sz="2200" b="0" i="1"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rubbing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trituration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 from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various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dry </a:t>
            </a:r>
            <a:r>
              <a:rPr kumimoji="0" lang="en" altLang="ru-RU" sz="2200" b="0" i="0" u="none" strike="noStrike" cap="none" normalizeH="0" baseline="0" dirty="0" err="1">
                <a:ln>
                  <a:noFill/>
                </a:ln>
                <a:solidFill>
                  <a:srgbClr val="000000"/>
                </a:solidFill>
                <a:effectLst/>
                <a:latin typeface="+mn-lt"/>
                <a:cs typeface="Times New Roman" panose="02020603050405020304" pitchFamily="18" charset="0"/>
              </a:rPr>
              <a:t>substances </a:t>
            </a:r>
            <a:r>
              <a:rPr kumimoji="0" lang="en" altLang="ru-RU" sz="2200" b="0" i="0" u="none" strike="noStrike" cap="none" normalizeH="0" baseline="0" dirty="0">
                <a:ln>
                  <a:noFill/>
                </a:ln>
                <a:solidFill>
                  <a:srgbClr val="000000"/>
                </a:solidFill>
                <a:effectLst/>
                <a:latin typeface="+mn-lt"/>
                <a:cs typeface="Times New Roman" panose="02020603050405020304" pitchFamily="18" charset="0"/>
              </a:rPr>
              <a:t>.</a:t>
            </a:r>
            <a:endParaRPr kumimoji="0" lang="ru-RU" altLang="ru-RU" sz="22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3219210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8108" y="154671"/>
            <a:ext cx="10058400" cy="744718"/>
          </a:xfrm>
        </p:spPr>
        <p:style>
          <a:lnRef idx="1">
            <a:schemeClr val="accent1"/>
          </a:lnRef>
          <a:fillRef idx="2">
            <a:schemeClr val="accent1"/>
          </a:fillRef>
          <a:effectRef idx="1">
            <a:schemeClr val="accent1"/>
          </a:effectRef>
          <a:fontRef idx="minor">
            <a:schemeClr val="dk1"/>
          </a:fontRef>
        </p:style>
        <p:txBody>
          <a:bodyPr/>
          <a:lstStyle/>
          <a:p>
            <a:pPr algn="ctr"/>
            <a:r>
              <a:rPr lang="en" b="1" dirty="0">
                <a:solidFill>
                  <a:schemeClr val="tx1"/>
                </a:solidFill>
              </a:rPr>
              <a:t>3. Basic preparations</a:t>
            </a:r>
            <a:endParaRPr lang="uk-UA" b="1" dirty="0">
              <a:solidFill>
                <a:schemeClr val="tx1"/>
              </a:solidFill>
            </a:endParaRPr>
          </a:p>
        </p:txBody>
      </p:sp>
      <p:sp>
        <p:nvSpPr>
          <p:cNvPr id="3" name="Объект 2"/>
          <p:cNvSpPr>
            <a:spLocks noGrp="1"/>
          </p:cNvSpPr>
          <p:nvPr>
            <p:ph idx="1"/>
          </p:nvPr>
        </p:nvSpPr>
        <p:spPr>
          <a:xfrm>
            <a:off x="406293" y="1008669"/>
            <a:ext cx="11462052" cy="1510209"/>
          </a:xfrm>
        </p:spPr>
        <p:style>
          <a:lnRef idx="2">
            <a:schemeClr val="accent2"/>
          </a:lnRef>
          <a:fillRef idx="1">
            <a:schemeClr val="lt1"/>
          </a:fillRef>
          <a:effectRef idx="0">
            <a:schemeClr val="accent2"/>
          </a:effectRef>
          <a:fontRef idx="minor">
            <a:schemeClr val="dk1"/>
          </a:fontRef>
        </p:style>
        <p:txBody>
          <a:bodyPr/>
          <a:lstStyle/>
          <a:p>
            <a:pPr marL="0" indent="358775" algn="just">
              <a:spcBef>
                <a:spcPts val="0"/>
              </a:spcBef>
              <a:spcAft>
                <a:spcPts val="0"/>
              </a:spcAft>
              <a:buNone/>
              <a:defRPr/>
            </a:pPr>
            <a:r>
              <a:rPr lang="en" b="1" cap="all" dirty="0">
                <a:solidFill>
                  <a:schemeClr val="tx1"/>
                </a:solidFill>
              </a:rPr>
              <a:t>Basic preparations</a:t>
            </a:r>
            <a:r>
              <a:rPr lang="en" b="1" dirty="0">
                <a:solidFill>
                  <a:schemeClr val="tx1"/>
                </a:solidFill>
              </a:rPr>
              <a:t> </a:t>
            </a:r>
            <a:r>
              <a:rPr lang="en" dirty="0">
                <a:solidFill>
                  <a:schemeClr val="tx1"/>
                </a:solidFill>
              </a:rPr>
              <a:t>( </a:t>
            </a:r>
            <a:r>
              <a:rPr lang="en" i="1" dirty="0" err="1">
                <a:solidFill>
                  <a:schemeClr val="tx1"/>
                </a:solidFill>
              </a:rPr>
              <a:t>stocks </a:t>
            </a:r>
            <a:r>
              <a:rPr lang="en" dirty="0">
                <a:solidFill>
                  <a:schemeClr val="tx1"/>
                </a:solidFill>
              </a:rPr>
              <a:t>) - substances, products or preparations used as starting materials for the production of homeopathic medicines.</a:t>
            </a:r>
          </a:p>
          <a:p>
            <a:pPr marL="9525" indent="349250" algn="just">
              <a:spcBef>
                <a:spcPts val="0"/>
              </a:spcBef>
              <a:spcAft>
                <a:spcPts val="0"/>
              </a:spcAft>
              <a:buNone/>
              <a:defRPr/>
            </a:pPr>
            <a:r>
              <a:rPr lang="en" dirty="0" err="1">
                <a:solidFill>
                  <a:schemeClr val="tx1"/>
                </a:solidFill>
              </a:rPr>
              <a:t>Basic</a:t>
            </a:r>
            <a:r>
              <a:rPr lang="en" dirty="0">
                <a:solidFill>
                  <a:schemeClr val="tx1"/>
                </a:solidFill>
              </a:rPr>
              <a:t> </a:t>
            </a:r>
            <a:r>
              <a:rPr lang="en" dirty="0" err="1">
                <a:solidFill>
                  <a:schemeClr val="tx1"/>
                </a:solidFill>
              </a:rPr>
              <a:t>drugs</a:t>
            </a:r>
            <a:r>
              <a:rPr lang="en" dirty="0">
                <a:solidFill>
                  <a:schemeClr val="tx1"/>
                </a:solidFill>
              </a:rPr>
              <a:t> </a:t>
            </a:r>
            <a:r>
              <a:rPr lang="en" dirty="0" err="1">
                <a:solidFill>
                  <a:schemeClr val="tx1"/>
                </a:solidFill>
              </a:rPr>
              <a:t>certainly</a:t>
            </a:r>
            <a:r>
              <a:rPr lang="en" dirty="0">
                <a:solidFill>
                  <a:schemeClr val="tx1"/>
                </a:solidFill>
              </a:rPr>
              <a:t> </a:t>
            </a:r>
            <a:r>
              <a:rPr lang="en" dirty="0" err="1">
                <a:solidFill>
                  <a:schemeClr val="tx1"/>
                </a:solidFill>
              </a:rPr>
              <a:t>are </a:t>
            </a:r>
            <a:r>
              <a:rPr lang="en" dirty="0">
                <a:solidFill>
                  <a:schemeClr val="tx1"/>
                </a:solidFill>
              </a:rPr>
              <a:t>: for </a:t>
            </a:r>
            <a:r>
              <a:rPr lang="en" dirty="0" err="1">
                <a:solidFill>
                  <a:schemeClr val="tx1"/>
                </a:solidFill>
              </a:rPr>
              <a:t>raw materials</a:t>
            </a:r>
            <a:r>
              <a:rPr lang="en" dirty="0">
                <a:solidFill>
                  <a:schemeClr val="tx1"/>
                </a:solidFill>
              </a:rPr>
              <a:t> </a:t>
            </a:r>
            <a:r>
              <a:rPr lang="en" dirty="0" err="1">
                <a:solidFill>
                  <a:schemeClr val="tx1"/>
                </a:solidFill>
              </a:rPr>
              <a:t>vegetable </a:t>
            </a:r>
            <a:r>
              <a:rPr lang="en" dirty="0">
                <a:solidFill>
                  <a:schemeClr val="tx1"/>
                </a:solidFill>
              </a:rPr>
              <a:t>, </a:t>
            </a:r>
            <a:r>
              <a:rPr lang="en" dirty="0" err="1">
                <a:solidFill>
                  <a:schemeClr val="tx1"/>
                </a:solidFill>
              </a:rPr>
              <a:t>animal</a:t>
            </a:r>
            <a:r>
              <a:rPr lang="en" dirty="0">
                <a:solidFill>
                  <a:schemeClr val="tx1"/>
                </a:solidFill>
              </a:rPr>
              <a:t> </a:t>
            </a:r>
            <a:r>
              <a:rPr lang="en" dirty="0" err="1">
                <a:solidFill>
                  <a:schemeClr val="tx1"/>
                </a:solidFill>
              </a:rPr>
              <a:t>or</a:t>
            </a:r>
            <a:r>
              <a:rPr lang="en" dirty="0">
                <a:solidFill>
                  <a:schemeClr val="tx1"/>
                </a:solidFill>
              </a:rPr>
              <a:t> </a:t>
            </a:r>
            <a:r>
              <a:rPr lang="en" dirty="0" err="1">
                <a:solidFill>
                  <a:schemeClr val="tx1"/>
                </a:solidFill>
              </a:rPr>
              <a:t>human</a:t>
            </a:r>
            <a:r>
              <a:rPr lang="en" dirty="0">
                <a:solidFill>
                  <a:schemeClr val="tx1"/>
                </a:solidFill>
              </a:rPr>
              <a:t> </a:t>
            </a:r>
            <a:r>
              <a:rPr lang="en" dirty="0" err="1">
                <a:solidFill>
                  <a:schemeClr val="tx1"/>
                </a:solidFill>
              </a:rPr>
              <a:t>origin </a:t>
            </a:r>
            <a:r>
              <a:rPr lang="en" dirty="0">
                <a:solidFill>
                  <a:schemeClr val="tx1"/>
                </a:solidFill>
              </a:rPr>
              <a:t>- </a:t>
            </a:r>
            <a:r>
              <a:rPr lang="en" dirty="0" err="1">
                <a:solidFill>
                  <a:schemeClr val="tx1"/>
                </a:solidFill>
              </a:rPr>
              <a:t>matrix </a:t>
            </a:r>
            <a:r>
              <a:rPr lang="en" dirty="0">
                <a:solidFill>
                  <a:schemeClr val="tx1"/>
                </a:solidFill>
              </a:rPr>
              <a:t>tincture </a:t>
            </a:r>
            <a:r>
              <a:rPr lang="en" dirty="0" err="1">
                <a:solidFill>
                  <a:schemeClr val="tx1"/>
                </a:solidFill>
              </a:rPr>
              <a:t>or</a:t>
            </a:r>
            <a:r>
              <a:rPr lang="en" dirty="0">
                <a:solidFill>
                  <a:schemeClr val="tx1"/>
                </a:solidFill>
              </a:rPr>
              <a:t> </a:t>
            </a:r>
            <a:r>
              <a:rPr lang="en" dirty="0" err="1">
                <a:solidFill>
                  <a:schemeClr val="tx1"/>
                </a:solidFill>
              </a:rPr>
              <a:t>glycerin</a:t>
            </a:r>
            <a:r>
              <a:rPr lang="en" dirty="0">
                <a:solidFill>
                  <a:schemeClr val="tx1"/>
                </a:solidFill>
              </a:rPr>
              <a:t> </a:t>
            </a:r>
            <a:r>
              <a:rPr lang="en" dirty="0" err="1">
                <a:solidFill>
                  <a:schemeClr val="tx1"/>
                </a:solidFill>
              </a:rPr>
              <a:t>materat </a:t>
            </a:r>
            <a:r>
              <a:rPr lang="en" dirty="0">
                <a:solidFill>
                  <a:schemeClr val="tx1"/>
                </a:solidFill>
              </a:rPr>
              <a:t>; for </a:t>
            </a:r>
            <a:r>
              <a:rPr lang="en" dirty="0" err="1">
                <a:solidFill>
                  <a:schemeClr val="tx1"/>
                </a:solidFill>
              </a:rPr>
              <a:t>raw materials</a:t>
            </a:r>
            <a:r>
              <a:rPr lang="en" dirty="0">
                <a:solidFill>
                  <a:schemeClr val="tx1"/>
                </a:solidFill>
              </a:rPr>
              <a:t> </a:t>
            </a:r>
            <a:r>
              <a:rPr lang="en" dirty="0" err="1">
                <a:solidFill>
                  <a:schemeClr val="tx1"/>
                </a:solidFill>
              </a:rPr>
              <a:t>chemical</a:t>
            </a:r>
            <a:r>
              <a:rPr lang="en" dirty="0">
                <a:solidFill>
                  <a:schemeClr val="tx1"/>
                </a:solidFill>
              </a:rPr>
              <a:t> </a:t>
            </a:r>
            <a:r>
              <a:rPr lang="en" dirty="0" err="1">
                <a:solidFill>
                  <a:schemeClr val="tx1"/>
                </a:solidFill>
              </a:rPr>
              <a:t>or</a:t>
            </a:r>
            <a:r>
              <a:rPr lang="en" dirty="0">
                <a:solidFill>
                  <a:schemeClr val="tx1"/>
                </a:solidFill>
              </a:rPr>
              <a:t> </a:t>
            </a:r>
            <a:r>
              <a:rPr lang="en" dirty="0" err="1">
                <a:solidFill>
                  <a:schemeClr val="tx1"/>
                </a:solidFill>
              </a:rPr>
              <a:t>mineral</a:t>
            </a:r>
            <a:r>
              <a:rPr lang="en" dirty="0">
                <a:solidFill>
                  <a:schemeClr val="tx1"/>
                </a:solidFill>
              </a:rPr>
              <a:t> </a:t>
            </a:r>
            <a:r>
              <a:rPr lang="en" dirty="0" err="1">
                <a:solidFill>
                  <a:schemeClr val="tx1"/>
                </a:solidFill>
              </a:rPr>
              <a:t>origin </a:t>
            </a:r>
            <a:r>
              <a:rPr lang="en" dirty="0">
                <a:solidFill>
                  <a:schemeClr val="tx1"/>
                </a:solidFill>
              </a:rPr>
              <a:t>- the </a:t>
            </a:r>
            <a:r>
              <a:rPr lang="en" dirty="0" err="1">
                <a:solidFill>
                  <a:schemeClr val="tx1"/>
                </a:solidFill>
              </a:rPr>
              <a:t>substance itself </a:t>
            </a:r>
            <a:r>
              <a:rPr lang="en" dirty="0">
                <a:solidFill>
                  <a:schemeClr val="tx1"/>
                </a:solidFill>
              </a:rPr>
              <a:t>.</a:t>
            </a:r>
          </a:p>
          <a:p>
            <a:pPr marL="9525" indent="349250" algn="just">
              <a:spcBef>
                <a:spcPts val="0"/>
              </a:spcBef>
              <a:spcAft>
                <a:spcPts val="0"/>
              </a:spcAft>
              <a:buNone/>
              <a:defRPr/>
            </a:pPr>
            <a:endParaRPr lang="ru-RU" dirty="0">
              <a:solidFill>
                <a:schemeClr val="tx1"/>
              </a:solidFill>
            </a:endParaRPr>
          </a:p>
          <a:p>
            <a:endParaRPr lang="uk-UA" dirty="0"/>
          </a:p>
        </p:txBody>
      </p:sp>
      <p:graphicFrame>
        <p:nvGraphicFramePr>
          <p:cNvPr id="6" name="Схема 5"/>
          <p:cNvGraphicFramePr/>
          <p:nvPr>
            <p:extLst>
              <p:ext uri="{D42A27DB-BD31-4B8C-83A1-F6EECF244321}">
                <p14:modId xmlns:p14="http://schemas.microsoft.com/office/powerpoint/2010/main" val="2757040906"/>
              </p:ext>
            </p:extLst>
          </p:nvPr>
        </p:nvGraphicFramePr>
        <p:xfrm>
          <a:off x="481236" y="2628158"/>
          <a:ext cx="11312165" cy="3482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0012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6707" y="48090"/>
            <a:ext cx="10058400" cy="798758"/>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sz="2800" b="1" dirty="0">
                <a:solidFill>
                  <a:schemeClr val="tx1"/>
                </a:solidFill>
              </a:rPr>
              <a:t>4 . </a:t>
            </a:r>
            <a:r>
              <a:rPr lang="en" sz="2800" b="1" dirty="0" err="1">
                <a:solidFill>
                  <a:schemeClr val="tx1"/>
                </a:solidFill>
              </a:rPr>
              <a:t>Main</a:t>
            </a:r>
            <a:r>
              <a:rPr lang="en" sz="2800" b="1" dirty="0">
                <a:solidFill>
                  <a:schemeClr val="tx1"/>
                </a:solidFill>
              </a:rPr>
              <a:t> </a:t>
            </a:r>
            <a:r>
              <a:rPr lang="en" sz="2800" b="1" dirty="0" err="1">
                <a:solidFill>
                  <a:schemeClr val="tx1"/>
                </a:solidFill>
              </a:rPr>
              <a:t>technological</a:t>
            </a:r>
            <a:r>
              <a:rPr lang="en" sz="2800" b="1" dirty="0">
                <a:solidFill>
                  <a:schemeClr val="tx1"/>
                </a:solidFill>
              </a:rPr>
              <a:t> </a:t>
            </a:r>
            <a:r>
              <a:rPr lang="en" sz="2800" b="1" dirty="0" err="1">
                <a:solidFill>
                  <a:schemeClr val="tx1"/>
                </a:solidFill>
              </a:rPr>
              <a:t>processes used </a:t>
            </a:r>
            <a:r>
              <a:rPr lang="en" sz="2800" b="1" dirty="0">
                <a:solidFill>
                  <a:schemeClr val="tx1"/>
                </a:solidFill>
              </a:rPr>
              <a:t>in </a:t>
            </a:r>
            <a:r>
              <a:rPr lang="en" sz="2800" b="1" dirty="0" err="1">
                <a:solidFill>
                  <a:schemeClr val="tx1"/>
                </a:solidFill>
              </a:rPr>
              <a:t>obtaining</a:t>
            </a:r>
            <a:r>
              <a:rPr lang="en" sz="2800" b="1" dirty="0">
                <a:solidFill>
                  <a:schemeClr val="tx1"/>
                </a:solidFill>
              </a:rPr>
              <a:t> </a:t>
            </a:r>
            <a:r>
              <a:rPr lang="en" sz="2800" b="1" dirty="0" err="1">
                <a:solidFill>
                  <a:schemeClr val="tx1"/>
                </a:solidFill>
              </a:rPr>
              <a:t>homeopathic</a:t>
            </a:r>
            <a:r>
              <a:rPr lang="en" sz="2800" b="1" dirty="0">
                <a:solidFill>
                  <a:schemeClr val="tx1"/>
                </a:solidFill>
              </a:rPr>
              <a:t> </a:t>
            </a:r>
            <a:r>
              <a:rPr lang="en" sz="2800" b="1" dirty="0" err="1">
                <a:solidFill>
                  <a:schemeClr val="tx1"/>
                </a:solidFill>
              </a:rPr>
              <a:t>solutions </a:t>
            </a:r>
            <a:r>
              <a:rPr lang="en" sz="2800" b="1" dirty="0">
                <a:solidFill>
                  <a:schemeClr val="tx1"/>
                </a:solidFill>
              </a:rPr>
              <a:t>.</a:t>
            </a:r>
            <a:endParaRPr lang="uk-UA" sz="2800" b="1" dirty="0">
              <a:solidFill>
                <a:schemeClr val="tx1"/>
              </a:solidFill>
            </a:endParaRPr>
          </a:p>
        </p:txBody>
      </p:sp>
      <p:sp>
        <p:nvSpPr>
          <p:cNvPr id="3" name="Объект 2"/>
          <p:cNvSpPr>
            <a:spLocks noGrp="1"/>
          </p:cNvSpPr>
          <p:nvPr>
            <p:ph idx="1"/>
          </p:nvPr>
        </p:nvSpPr>
        <p:spPr>
          <a:xfrm>
            <a:off x="640861" y="846848"/>
            <a:ext cx="11106035" cy="859404"/>
          </a:xfrm>
        </p:spPr>
        <p:txBody>
          <a:bodyPr>
            <a:normAutofit fontScale="92500" lnSpcReduction="10000"/>
          </a:bodyPr>
          <a:lstStyle/>
          <a:p>
            <a:pPr marL="0" indent="358775" algn="just"/>
            <a:r>
              <a:rPr lang="en" dirty="0">
                <a:solidFill>
                  <a:schemeClr val="tx1"/>
                </a:solidFill>
              </a:rPr>
              <a:t>Of the mineral substances and chemical compounds available in the homeopathic arsenal of remedies, which also prepare liquid basic preparations in the form of aqueous or alcoholic solutions </a:t>
            </a:r>
            <a:r>
              <a:rPr lang="en" b="1" u="sng" dirty="0">
                <a:solidFill>
                  <a:schemeClr val="tx1"/>
                </a:solidFill>
              </a:rPr>
              <a:t>according to § 5 and 6 </a:t>
            </a:r>
            <a:r>
              <a:rPr lang="en" dirty="0">
                <a:solidFill>
                  <a:schemeClr val="tx1"/>
                </a:solidFill>
              </a:rPr>
              <a:t>, and depending on the required ratio, each paragraph is divided into two subparagraphs.</a:t>
            </a:r>
            <a:endParaRPr lang="uk-UA" dirty="0">
              <a:solidFill>
                <a:schemeClr val="tx1"/>
              </a:solidFill>
            </a:endParaRPr>
          </a:p>
        </p:txBody>
      </p:sp>
      <p:sp>
        <p:nvSpPr>
          <p:cNvPr id="4" name="Прямоугольник 3"/>
          <p:cNvSpPr/>
          <p:nvPr/>
        </p:nvSpPr>
        <p:spPr>
          <a:xfrm>
            <a:off x="599230" y="1828799"/>
            <a:ext cx="11073353" cy="2308324"/>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indent="358775" algn="ctr"/>
            <a:r>
              <a:rPr lang="en" b="1" i="1" dirty="0"/>
              <a:t>PREPARATION OF WATER SOLUTIONS ACCORDING TO § 5 OF THE MANUAL V.SHVABE</a:t>
            </a:r>
          </a:p>
          <a:p>
            <a:pPr indent="358775" algn="just"/>
            <a:r>
              <a:rPr lang="en" dirty="0"/>
              <a:t>According to the instructions of the pharmacopoeia, these solutions are prepared as follows :</a:t>
            </a:r>
          </a:p>
          <a:p>
            <a:pPr indent="358775" algn="just"/>
            <a:r>
              <a:rPr lang="en" dirty="0"/>
              <a:t>a ) take 1 weight part of the medicinal substance, dissolve in 9 weight parts of purified water , shake thoroughly (potentiate), then filter. The content of the medicinal substance in the solution is 1:10, i.e. the solution corresponds to the first decimal dilution - XI or D1 ;</a:t>
            </a:r>
            <a:endParaRPr lang="uk-UA" dirty="0"/>
          </a:p>
          <a:p>
            <a:pPr indent="358775" algn="just"/>
            <a:r>
              <a:rPr lang="en" dirty="0"/>
              <a:t>b ) 1 weight part of the medicinal substance is dissolved in 99 weight parts of purified water, mixed well, i.e. potentiate, after which the solution is filtered. In this case, the content of the medicinal substance in the solution is 1:100, and the solution corresponds to the first hundredth dilution - X2 or C1.</a:t>
            </a:r>
          </a:p>
        </p:txBody>
      </p:sp>
      <p:sp>
        <p:nvSpPr>
          <p:cNvPr id="5" name="Прямоугольник 4"/>
          <p:cNvSpPr/>
          <p:nvPr/>
        </p:nvSpPr>
        <p:spPr>
          <a:xfrm>
            <a:off x="802216" y="4353939"/>
            <a:ext cx="10944679" cy="2308324"/>
          </a:xfrm>
          <a:prstGeom prst="rect">
            <a:avLst/>
          </a:prstGeom>
          <a:solidFill>
            <a:srgbClr val="FFCC66"/>
          </a:solidFill>
        </p:spPr>
        <p:txBody>
          <a:bodyPr wrap="square">
            <a:spAutoFit/>
          </a:bodyPr>
          <a:lstStyle/>
          <a:p>
            <a:pPr algn="ctr"/>
            <a:r>
              <a:rPr lang="en" b="1" dirty="0"/>
              <a:t>Example. Prepare the potassium solution bichromicum XI 20.0 .</a:t>
            </a:r>
          </a:p>
          <a:p>
            <a:pPr algn="ctr"/>
            <a:r>
              <a:rPr lang="en" b="1" dirty="0"/>
              <a:t>20g----10parts</a:t>
            </a:r>
          </a:p>
          <a:p>
            <a:pPr algn="ctr"/>
            <a:r>
              <a:rPr lang="de-DE" b="1" dirty="0"/>
              <a:t>X</a:t>
            </a:r>
            <a:r>
              <a:rPr lang="en" b="1" dirty="0"/>
              <a:t>g------1part   </a:t>
            </a:r>
          </a:p>
          <a:p>
            <a:pPr algn="just"/>
            <a:r>
              <a:rPr lang="en" dirty="0"/>
              <a:t>This solution is prepared according to § 5a: 18.0 g of purified water is weighed into a calibrated vial, 2.0 g of potassium dichromate is weighed on a hand-held balance (BP-5) and dissolved in water with stirring. The solution is filtered, quality checked, registered in a special journal, however, it is not labeled for use, since it is only an intermediate product and serves for further dilution (potentization) immediately, therefore this solution is not subject to storage.</a:t>
            </a:r>
          </a:p>
        </p:txBody>
      </p:sp>
    </p:spTree>
    <p:extLst>
      <p:ext uri="{BB962C8B-B14F-4D97-AF65-F5344CB8AC3E}">
        <p14:creationId xmlns:p14="http://schemas.microsoft.com/office/powerpoint/2010/main" val="1124474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6707" y="1012843"/>
            <a:ext cx="10058400" cy="568436"/>
          </a:xfrm>
        </p:spPr>
        <p:txBody>
          <a:bodyPr>
            <a:normAutofit fontScale="90000"/>
          </a:bodyPr>
          <a:lstStyle/>
          <a:p>
            <a:pPr algn="ctr"/>
            <a:r>
              <a:rPr lang="en" i="1" dirty="0">
                <a:solidFill>
                  <a:schemeClr val="tx1"/>
                </a:solidFill>
              </a:rPr>
              <a:t>Preparation of acid solutions.</a:t>
            </a:r>
            <a:endParaRPr lang="uk-UA" i="1" dirty="0"/>
          </a:p>
        </p:txBody>
      </p:sp>
      <p:sp>
        <p:nvSpPr>
          <p:cNvPr id="3" name="Объект 2"/>
          <p:cNvSpPr>
            <a:spLocks noGrp="1"/>
          </p:cNvSpPr>
          <p:nvPr>
            <p:ph idx="1"/>
          </p:nvPr>
        </p:nvSpPr>
        <p:spPr>
          <a:xfrm>
            <a:off x="568751" y="1845734"/>
            <a:ext cx="11299595" cy="1934414"/>
          </a:xfrm>
        </p:spPr>
        <p:style>
          <a:lnRef idx="2">
            <a:schemeClr val="accent2"/>
          </a:lnRef>
          <a:fillRef idx="1">
            <a:schemeClr val="lt1"/>
          </a:fillRef>
          <a:effectRef idx="0">
            <a:schemeClr val="accent2"/>
          </a:effectRef>
          <a:fontRef idx="minor">
            <a:schemeClr val="dk1"/>
          </a:fontRef>
        </p:style>
        <p:txBody>
          <a:bodyPr>
            <a:normAutofit/>
          </a:bodyPr>
          <a:lstStyle/>
          <a:p>
            <a:pPr marL="0" indent="358775" algn="just"/>
            <a:r>
              <a:rPr lang="en" dirty="0">
                <a:solidFill>
                  <a:schemeClr val="tx1"/>
                </a:solidFill>
              </a:rPr>
              <a:t>For the preparation of acid solutions, an acid is taken as a unit depending on its density and the actual percentage, which is described for each acid separately in the corresponding article in the manual by V. Schwabe .</a:t>
            </a:r>
          </a:p>
          <a:p>
            <a:pPr marL="0" indent="358775" algn="just"/>
            <a:r>
              <a:rPr lang="en" dirty="0">
                <a:solidFill>
                  <a:schemeClr val="tx1"/>
                </a:solidFill>
              </a:rPr>
              <a:t>Ordinary aqueous solutions are immediately used for the preparation of dosage forms. If the solutions are to be stored, then on the label, in addition to the name of the medicinal substance and the dilution , “water ” and the date of preparation must be indicated .</a:t>
            </a:r>
          </a:p>
        </p:txBody>
      </p:sp>
      <p:sp>
        <p:nvSpPr>
          <p:cNvPr id="4" name="Прямоугольник 3"/>
          <p:cNvSpPr/>
          <p:nvPr/>
        </p:nvSpPr>
        <p:spPr>
          <a:xfrm>
            <a:off x="568751" y="3946143"/>
            <a:ext cx="11299596" cy="2031325"/>
          </a:xfrm>
          <a:prstGeom prst="rect">
            <a:avLst/>
          </a:prstGeom>
          <a:solidFill>
            <a:srgbClr val="FFCC66"/>
          </a:solidFill>
        </p:spPr>
        <p:txBody>
          <a:bodyPr wrap="square">
            <a:spAutoFit/>
          </a:bodyPr>
          <a:lstStyle/>
          <a:p>
            <a:pPr indent="358775" algn="just"/>
            <a:r>
              <a:rPr lang="en" b="1" dirty="0"/>
              <a:t>Example. </a:t>
            </a:r>
            <a:r>
              <a:rPr lang="en" dirty="0"/>
              <a:t>Prepare </a:t>
            </a:r>
            <a:r>
              <a:rPr lang="en" dirty="0" err="1"/>
              <a:t>Acidum solution</a:t>
            </a:r>
            <a:r>
              <a:rPr lang="en" dirty="0"/>
              <a:t> </a:t>
            </a:r>
            <a:r>
              <a:rPr lang="en" dirty="0" err="1"/>
              <a:t>hydrochloricum </a:t>
            </a:r>
            <a:r>
              <a:rPr lang="en" dirty="0"/>
              <a:t>XI . To prepare the solution, hydrochloric acid with a density of 1.122-1.124 and a hydrogen chloride content of 24.8-25.2% is used, taken as a unit. the first decimal dilution (XI) is prepared as follows: first, 15.0 g of purified water is weighed into the vial, then 10.0 g of hydrochloric acid is added, corked with a ground glass stopper and shaken thoroughly (potentiated). They check the quality of the solution, register it in a special journal, but do not issue it for use, since it is an intermediate product, from which X2 dilution is immediately prepared, also on water, and subsequent potencies are carried out on 45% alcohol </a:t>
            </a:r>
            <a:r>
              <a:rPr lang="en" dirty="0" err="1"/>
              <a:t>according </a:t>
            </a:r>
            <a:r>
              <a:rPr lang="en" dirty="0"/>
              <a:t>to the instructions of V. Schwabe. .</a:t>
            </a:r>
          </a:p>
        </p:txBody>
      </p:sp>
      <p:sp>
        <p:nvSpPr>
          <p:cNvPr id="5" name="Заголовок 1"/>
          <p:cNvSpPr txBox="1">
            <a:spLocks/>
          </p:cNvSpPr>
          <p:nvPr/>
        </p:nvSpPr>
        <p:spPr>
          <a:xfrm>
            <a:off x="1106707" y="197962"/>
            <a:ext cx="10058400" cy="744717"/>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fontScale="82500" lnSpcReduction="20000"/>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2800" b="1" dirty="0" err="1">
                <a:solidFill>
                  <a:schemeClr val="tx1"/>
                </a:solidFill>
              </a:rPr>
              <a:t>Main</a:t>
            </a:r>
            <a:r>
              <a:rPr lang="en" sz="2800" b="1" dirty="0">
                <a:solidFill>
                  <a:schemeClr val="tx1"/>
                </a:solidFill>
              </a:rPr>
              <a:t> </a:t>
            </a:r>
            <a:r>
              <a:rPr lang="en" sz="2800" b="1" dirty="0" err="1">
                <a:solidFill>
                  <a:schemeClr val="tx1"/>
                </a:solidFill>
              </a:rPr>
              <a:t>technological</a:t>
            </a:r>
            <a:r>
              <a:rPr lang="en" sz="2800" b="1" dirty="0">
                <a:solidFill>
                  <a:schemeClr val="tx1"/>
                </a:solidFill>
              </a:rPr>
              <a:t> </a:t>
            </a:r>
            <a:r>
              <a:rPr lang="en" sz="2800" b="1" dirty="0" err="1">
                <a:solidFill>
                  <a:schemeClr val="tx1"/>
                </a:solidFill>
              </a:rPr>
              <a:t>processes used </a:t>
            </a:r>
            <a:r>
              <a:rPr lang="en" sz="2800" b="1" dirty="0">
                <a:solidFill>
                  <a:schemeClr val="tx1"/>
                </a:solidFill>
              </a:rPr>
              <a:t>in </a:t>
            </a:r>
            <a:r>
              <a:rPr lang="en" sz="2800" b="1" dirty="0" err="1">
                <a:solidFill>
                  <a:schemeClr val="tx1"/>
                </a:solidFill>
              </a:rPr>
              <a:t>obtaining</a:t>
            </a:r>
            <a:r>
              <a:rPr lang="en" sz="2800" b="1" dirty="0">
                <a:solidFill>
                  <a:schemeClr val="tx1"/>
                </a:solidFill>
              </a:rPr>
              <a:t> </a:t>
            </a:r>
            <a:r>
              <a:rPr lang="en" sz="2800" b="1" dirty="0" err="1">
                <a:solidFill>
                  <a:schemeClr val="tx1"/>
                </a:solidFill>
              </a:rPr>
              <a:t>homeopathic</a:t>
            </a:r>
            <a:r>
              <a:rPr lang="en" sz="2800" b="1" dirty="0">
                <a:solidFill>
                  <a:schemeClr val="tx1"/>
                </a:solidFill>
              </a:rPr>
              <a:t> </a:t>
            </a:r>
            <a:r>
              <a:rPr lang="en" sz="2800" b="1" dirty="0" err="1">
                <a:solidFill>
                  <a:schemeClr val="tx1"/>
                </a:solidFill>
              </a:rPr>
              <a:t>solutions </a:t>
            </a:r>
            <a:r>
              <a:rPr lang="en" sz="2800" b="1" dirty="0">
                <a:solidFill>
                  <a:schemeClr val="tx1"/>
                </a:solidFill>
              </a:rPr>
              <a:t>.</a:t>
            </a:r>
          </a:p>
          <a:p>
            <a:pPr algn="ctr"/>
            <a:endParaRPr lang="ru-RU" sz="2800" b="1" dirty="0">
              <a:solidFill>
                <a:schemeClr val="tx1"/>
              </a:solidFill>
            </a:endParaRPr>
          </a:p>
          <a:p>
            <a:pPr algn="ctr"/>
            <a:r>
              <a:rPr lang="en" sz="2200" b="1" i="1" dirty="0"/>
              <a:t>4.1 . PREPARATION OF WATER SOLUTIONS ACCORDING TO § 5 OF THE MANUAL V.SHVABE</a:t>
            </a:r>
            <a:endParaRPr lang="uk-UA" sz="2200" b="1" i="1" dirty="0"/>
          </a:p>
        </p:txBody>
      </p:sp>
    </p:spTree>
    <p:extLst>
      <p:ext uri="{BB962C8B-B14F-4D97-AF65-F5344CB8AC3E}">
        <p14:creationId xmlns:p14="http://schemas.microsoft.com/office/powerpoint/2010/main" val="4192539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01279" y="1845734"/>
            <a:ext cx="10831398" cy="4023360"/>
          </a:xfrm>
        </p:spPr>
        <p:style>
          <a:lnRef idx="2">
            <a:schemeClr val="accent1"/>
          </a:lnRef>
          <a:fillRef idx="1">
            <a:schemeClr val="lt1"/>
          </a:fillRef>
          <a:effectRef idx="0">
            <a:schemeClr val="accent1"/>
          </a:effectRef>
          <a:fontRef idx="minor">
            <a:schemeClr val="dk1"/>
          </a:fontRef>
        </p:style>
        <p:txBody>
          <a:bodyPr>
            <a:normAutofit/>
          </a:bodyPr>
          <a:lstStyle/>
          <a:p>
            <a:pPr marL="0" indent="358775" algn="just"/>
            <a:r>
              <a:rPr lang="en" dirty="0">
                <a:solidFill>
                  <a:schemeClr val="tx1"/>
                </a:solidFill>
              </a:rPr>
              <a:t>For the preparation of alcohol solutions from medicinal substances that are readily soluble in alcohol , 90, 60 or 45% alcohol is used, depending on the solubility of the starting substance (the concentration of alcohol and the preparation of aqueous-alcoholic solutions of individual substances are indicated for each medicinal substance when it is described in private pharmacopoeial monograph ):</a:t>
            </a:r>
          </a:p>
          <a:p>
            <a:pPr marL="0" indent="358775" algn="just"/>
            <a:r>
              <a:rPr lang="en" dirty="0">
                <a:solidFill>
                  <a:schemeClr val="tx1"/>
                </a:solidFill>
              </a:rPr>
              <a:t>a ) 1 weight part of the medicinal substance is dissolved in 9 weight parts of alcohol and thoroughly shaken (potentiated), the resulting solution corresponds to the content of the medicinal substance 1:10 (first decimal division );</a:t>
            </a:r>
          </a:p>
          <a:p>
            <a:pPr marL="0" indent="358775" algn="just"/>
            <a:r>
              <a:rPr lang="en" dirty="0">
                <a:solidFill>
                  <a:schemeClr val="tx1"/>
                </a:solidFill>
              </a:rPr>
              <a:t>b ) 1 weight part of the medicinal substance is dissolved in 99 weight parts of ethyl alcohol </a:t>
            </a:r>
            <a:r>
              <a:rPr lang="en" dirty="0" err="1">
                <a:solidFill>
                  <a:schemeClr val="tx1"/>
                </a:solidFill>
              </a:rPr>
              <a:t>and potentiated </a:t>
            </a:r>
            <a:r>
              <a:rPr lang="en" dirty="0">
                <a:solidFill>
                  <a:schemeClr val="tx1"/>
                </a:solidFill>
              </a:rPr>
              <a:t>; in this case, the content of the drug in the solution is 1:100 (the first centesimal dilution ).</a:t>
            </a:r>
          </a:p>
          <a:p>
            <a:pPr marL="0" indent="358775" algn="just"/>
            <a:r>
              <a:rPr lang="en" dirty="0">
                <a:solidFill>
                  <a:schemeClr val="tx1"/>
                </a:solidFill>
              </a:rPr>
              <a:t>The label of a water-alcohol solution or its dilution, in addition to the name of the drug substance and dilution, must indicate the concentration of alcohol and the date of preparation.</a:t>
            </a:r>
          </a:p>
        </p:txBody>
      </p:sp>
      <p:sp>
        <p:nvSpPr>
          <p:cNvPr id="5" name="Заголовок 1"/>
          <p:cNvSpPr txBox="1">
            <a:spLocks/>
          </p:cNvSpPr>
          <p:nvPr/>
        </p:nvSpPr>
        <p:spPr>
          <a:xfrm>
            <a:off x="1187778" y="490193"/>
            <a:ext cx="10058400" cy="997677"/>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fontScale="97500"/>
          </a:bodyPr>
          <a:lstStyle>
            <a:lvl1pPr marL="0"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 sz="2800" b="1" dirty="0" err="1">
                <a:solidFill>
                  <a:schemeClr val="tx1"/>
                </a:solidFill>
              </a:rPr>
              <a:t>Main</a:t>
            </a:r>
            <a:r>
              <a:rPr lang="en" sz="2800" b="1" dirty="0">
                <a:solidFill>
                  <a:schemeClr val="tx1"/>
                </a:solidFill>
              </a:rPr>
              <a:t> </a:t>
            </a:r>
            <a:r>
              <a:rPr lang="en" sz="2800" b="1" dirty="0" err="1">
                <a:solidFill>
                  <a:schemeClr val="tx1"/>
                </a:solidFill>
              </a:rPr>
              <a:t>technological</a:t>
            </a:r>
            <a:r>
              <a:rPr lang="en" sz="2800" b="1" dirty="0">
                <a:solidFill>
                  <a:schemeClr val="tx1"/>
                </a:solidFill>
              </a:rPr>
              <a:t> </a:t>
            </a:r>
            <a:r>
              <a:rPr lang="en" sz="2800" b="1" dirty="0" err="1">
                <a:solidFill>
                  <a:schemeClr val="tx1"/>
                </a:solidFill>
              </a:rPr>
              <a:t>processes used </a:t>
            </a:r>
            <a:r>
              <a:rPr lang="en" sz="2800" b="1" dirty="0">
                <a:solidFill>
                  <a:schemeClr val="tx1"/>
                </a:solidFill>
              </a:rPr>
              <a:t>in </a:t>
            </a:r>
            <a:r>
              <a:rPr lang="en" sz="2800" b="1" dirty="0" err="1">
                <a:solidFill>
                  <a:schemeClr val="tx1"/>
                </a:solidFill>
              </a:rPr>
              <a:t>obtaining</a:t>
            </a:r>
            <a:r>
              <a:rPr lang="en" sz="2800" b="1" dirty="0">
                <a:solidFill>
                  <a:schemeClr val="tx1"/>
                </a:solidFill>
              </a:rPr>
              <a:t> </a:t>
            </a:r>
            <a:r>
              <a:rPr lang="en" sz="2800" b="1" dirty="0" err="1">
                <a:solidFill>
                  <a:schemeClr val="tx1"/>
                </a:solidFill>
              </a:rPr>
              <a:t>homeopathic</a:t>
            </a:r>
            <a:r>
              <a:rPr lang="en" sz="2800" b="1" dirty="0">
                <a:solidFill>
                  <a:schemeClr val="tx1"/>
                </a:solidFill>
              </a:rPr>
              <a:t> </a:t>
            </a:r>
            <a:r>
              <a:rPr lang="en" sz="2800" b="1" dirty="0" err="1">
                <a:solidFill>
                  <a:schemeClr val="tx1"/>
                </a:solidFill>
              </a:rPr>
              <a:t>solutions </a:t>
            </a:r>
            <a:r>
              <a:rPr lang="en" sz="2800" b="1" dirty="0">
                <a:solidFill>
                  <a:schemeClr val="tx1"/>
                </a:solidFill>
              </a:rPr>
              <a:t>.</a:t>
            </a:r>
          </a:p>
          <a:p>
            <a:pPr algn="ctr"/>
            <a:r>
              <a:rPr lang="en" sz="2800" dirty="0">
                <a:solidFill>
                  <a:schemeClr val="tx1"/>
                </a:solidFill>
              </a:rPr>
              <a:t>4.2 . </a:t>
            </a:r>
            <a:r>
              <a:rPr lang="en" sz="2800" dirty="0" err="1">
                <a:solidFill>
                  <a:schemeClr val="tx1"/>
                </a:solidFill>
              </a:rPr>
              <a:t>Cooking</a:t>
            </a:r>
            <a:r>
              <a:rPr lang="en" sz="2800" dirty="0">
                <a:solidFill>
                  <a:schemeClr val="tx1"/>
                </a:solidFill>
              </a:rPr>
              <a:t> alcohol </a:t>
            </a:r>
            <a:r>
              <a:rPr lang="en" sz="2800" dirty="0" err="1">
                <a:solidFill>
                  <a:schemeClr val="tx1"/>
                </a:solidFill>
              </a:rPr>
              <a:t>solution</a:t>
            </a:r>
            <a:r>
              <a:rPr lang="en" sz="2800" dirty="0">
                <a:solidFill>
                  <a:schemeClr val="tx1"/>
                </a:solidFill>
              </a:rPr>
              <a:t> </a:t>
            </a:r>
            <a:r>
              <a:rPr lang="en" sz="2800" dirty="0" err="1">
                <a:solidFill>
                  <a:schemeClr val="tx1"/>
                </a:solidFill>
              </a:rPr>
              <a:t>according to </a:t>
            </a:r>
            <a:r>
              <a:rPr lang="en" sz="2800" dirty="0">
                <a:solidFill>
                  <a:schemeClr val="tx1"/>
                </a:solidFill>
              </a:rPr>
              <a:t>§ 6 of </a:t>
            </a:r>
            <a:r>
              <a:rPr lang="en" sz="2800" dirty="0" err="1">
                <a:solidFill>
                  <a:schemeClr val="tx1"/>
                </a:solidFill>
              </a:rPr>
              <a:t>the manual</a:t>
            </a:r>
            <a:r>
              <a:rPr lang="en" sz="2800" dirty="0">
                <a:solidFill>
                  <a:schemeClr val="tx1"/>
                </a:solidFill>
              </a:rPr>
              <a:t> </a:t>
            </a:r>
            <a:r>
              <a:rPr lang="en" sz="2800" dirty="0" err="1">
                <a:solidFill>
                  <a:schemeClr val="tx1"/>
                </a:solidFill>
              </a:rPr>
              <a:t>v. Shvabe</a:t>
            </a:r>
            <a:endParaRPr lang="uk-UA" sz="2800" b="1" dirty="0">
              <a:solidFill>
                <a:schemeClr val="tx1"/>
              </a:solidFill>
            </a:endParaRPr>
          </a:p>
        </p:txBody>
      </p:sp>
    </p:spTree>
    <p:extLst>
      <p:ext uri="{BB962C8B-B14F-4D97-AF65-F5344CB8AC3E}">
        <p14:creationId xmlns:p14="http://schemas.microsoft.com/office/powerpoint/2010/main" val="2358982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212259"/>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sz="4400" b="1" dirty="0">
                <a:solidFill>
                  <a:schemeClr val="tx1"/>
                </a:solidFill>
              </a:rPr>
              <a:t>5. Methods of quality control of basic (basic) homeopathic medicines</a:t>
            </a:r>
            <a:endParaRPr lang="uk-UA" sz="4400" dirty="0">
              <a:solidFill>
                <a:schemeClr val="tx1"/>
              </a:solidFill>
            </a:endParaRPr>
          </a:p>
        </p:txBody>
      </p:sp>
      <p:sp>
        <p:nvSpPr>
          <p:cNvPr id="5" name="Объект 4"/>
          <p:cNvSpPr>
            <a:spLocks noGrp="1"/>
          </p:cNvSpPr>
          <p:nvPr>
            <p:ph idx="1"/>
          </p:nvPr>
        </p:nvSpPr>
        <p:spPr>
          <a:xfrm>
            <a:off x="1097280" y="1808027"/>
            <a:ext cx="10393994" cy="4432518"/>
          </a:xfrm>
        </p:spPr>
        <p:txBody>
          <a:bodyPr numCol="2">
            <a:normAutofit fontScale="77500" lnSpcReduction="20000"/>
          </a:bodyPr>
          <a:lstStyle/>
          <a:p>
            <a:pPr marL="0" indent="358775" algn="just"/>
            <a:r>
              <a:rPr lang="en" dirty="0">
                <a:solidFill>
                  <a:schemeClr val="tx1"/>
                </a:solidFill>
              </a:rPr>
              <a:t>Quality control of basic homeopathic medicines can be divided into two stages:</a:t>
            </a:r>
            <a:endParaRPr lang="ru-RU" dirty="0">
              <a:solidFill>
                <a:schemeClr val="tx1"/>
              </a:solidFill>
            </a:endParaRPr>
          </a:p>
          <a:p>
            <a:pPr marL="0" indent="358775" algn="just"/>
            <a:r>
              <a:rPr lang="en" dirty="0">
                <a:solidFill>
                  <a:schemeClr val="tx1"/>
                </a:solidFill>
              </a:rPr>
              <a:t>a) control of physical and chemical properties and technological parameters;</a:t>
            </a:r>
            <a:endParaRPr lang="ru-RU" dirty="0">
              <a:solidFill>
                <a:schemeClr val="tx1"/>
              </a:solidFill>
            </a:endParaRPr>
          </a:p>
          <a:p>
            <a:pPr marL="0" indent="358775" algn="just"/>
            <a:r>
              <a:rPr lang="en" dirty="0">
                <a:solidFill>
                  <a:schemeClr val="tx1"/>
                </a:solidFill>
              </a:rPr>
              <a:t>b) analytical control of active substances.</a:t>
            </a:r>
            <a:endParaRPr lang="ru-RU" dirty="0">
              <a:solidFill>
                <a:schemeClr val="tx1"/>
              </a:solidFill>
            </a:endParaRPr>
          </a:p>
          <a:p>
            <a:pPr marL="0" indent="358775" algn="just"/>
            <a:r>
              <a:rPr lang="en" b="1" dirty="0">
                <a:solidFill>
                  <a:schemeClr val="tx1"/>
                </a:solidFill>
              </a:rPr>
              <a:t>Liquid basic preparations </a:t>
            </a:r>
            <a:r>
              <a:rPr lang="en" dirty="0">
                <a:solidFill>
                  <a:schemeClr val="tx1"/>
                </a:solidFill>
              </a:rPr>
              <a:t>(essences, tinctures, solutions) are controlled in accordance with the requirements of the guidelines of V. Schwabe and DF for the following indicators:</a:t>
            </a:r>
            <a:endParaRPr lang="ru-RU" dirty="0">
              <a:solidFill>
                <a:schemeClr val="tx1"/>
              </a:solidFill>
            </a:endParaRPr>
          </a:p>
          <a:p>
            <a:pPr marL="0" lvl="0" indent="358775" algn="just"/>
            <a:r>
              <a:rPr lang="en" b="1" dirty="0">
                <a:solidFill>
                  <a:schemeClr val="tx1"/>
                </a:solidFill>
              </a:rPr>
              <a:t>1) compliance of smell and taste;</a:t>
            </a:r>
            <a:endParaRPr lang="ru-RU" dirty="0">
              <a:solidFill>
                <a:schemeClr val="tx1"/>
              </a:solidFill>
            </a:endParaRPr>
          </a:p>
          <a:p>
            <a:pPr marL="0" lvl="0" indent="358775" algn="just"/>
            <a:r>
              <a:rPr lang="en" b="1" dirty="0">
                <a:solidFill>
                  <a:schemeClr val="tx1"/>
                </a:solidFill>
              </a:rPr>
              <a:t>2) transparency </a:t>
            </a:r>
            <a:r>
              <a:rPr lang="en" dirty="0">
                <a:solidFill>
                  <a:schemeClr val="tx1"/>
                </a:solidFill>
              </a:rPr>
              <a:t>( absence of mechanical inclusions);</a:t>
            </a:r>
            <a:endParaRPr lang="ru-RU" dirty="0">
              <a:solidFill>
                <a:schemeClr val="tx1"/>
              </a:solidFill>
            </a:endParaRPr>
          </a:p>
          <a:p>
            <a:pPr marL="0" lvl="0" indent="358775" algn="just"/>
            <a:r>
              <a:rPr lang="en" b="1" dirty="0">
                <a:solidFill>
                  <a:schemeClr val="tx1"/>
                </a:solidFill>
              </a:rPr>
              <a:t>3) color matching </a:t>
            </a:r>
            <a:r>
              <a:rPr lang="en" dirty="0">
                <a:solidFill>
                  <a:schemeClr val="tx1"/>
                </a:solidFill>
              </a:rPr>
              <a:t>, since a number of preparations, especially prepared from fresh plants, change their color during long-term storage (for example, a change in green color to brown is often observed, caused in most cases by a change in chlorophyll).</a:t>
            </a:r>
            <a:endParaRPr lang="uk-UA" dirty="0">
              <a:solidFill>
                <a:schemeClr val="tx1"/>
              </a:solidFill>
            </a:endParaRPr>
          </a:p>
          <a:p>
            <a:pPr marL="0" indent="358775" algn="just"/>
            <a:r>
              <a:rPr lang="en" b="1" dirty="0">
                <a:solidFill>
                  <a:schemeClr val="tx1"/>
                </a:solidFill>
              </a:rPr>
              <a:t>4) capillary and capillary-luminescent analysis</a:t>
            </a:r>
            <a:endParaRPr lang="en-US" b="1" dirty="0">
              <a:solidFill>
                <a:schemeClr val="tx1"/>
              </a:solidFill>
            </a:endParaRPr>
          </a:p>
          <a:p>
            <a:pPr marL="0" indent="358775" algn="just"/>
            <a:r>
              <a:rPr lang="en" b="1" dirty="0">
                <a:solidFill>
                  <a:schemeClr val="tx1"/>
                </a:solidFill>
              </a:rPr>
              <a:t>5) Determination of liquid density</a:t>
            </a:r>
          </a:p>
          <a:p>
            <a:pPr marL="179388" indent="452438" algn="just"/>
            <a:r>
              <a:rPr lang="en" b="1" dirty="0">
                <a:solidFill>
                  <a:schemeClr val="tx1"/>
                </a:solidFill>
              </a:rPr>
              <a:t>6) Determination of the content of extractive substances (dry residue)</a:t>
            </a:r>
          </a:p>
          <a:p>
            <a:pPr marL="179388" indent="452438" algn="just"/>
            <a:r>
              <a:rPr lang="en" b="1" dirty="0">
                <a:solidFill>
                  <a:schemeClr val="tx1"/>
                </a:solidFill>
              </a:rPr>
              <a:t>7) Determination of the content of fatty vegetable </a:t>
            </a:r>
            <a:r>
              <a:rPr lang="en" b="1" dirty="0" err="1">
                <a:solidFill>
                  <a:schemeClr val="tx1"/>
                </a:solidFill>
              </a:rPr>
              <a:t>oils</a:t>
            </a:r>
            <a:endParaRPr lang="uk-UA" b="1" dirty="0">
              <a:solidFill>
                <a:schemeClr val="tx1"/>
              </a:solidFill>
            </a:endParaRPr>
          </a:p>
          <a:p>
            <a:pPr marL="179388" indent="452438" algn="just"/>
            <a:r>
              <a:rPr lang="en" b="1" dirty="0">
                <a:solidFill>
                  <a:schemeClr val="tx1"/>
                </a:solidFill>
              </a:rPr>
              <a:t>8) </a:t>
            </a:r>
            <a:r>
              <a:rPr lang="en" b="1" dirty="0" err="1">
                <a:solidFill>
                  <a:schemeClr val="tx1"/>
                </a:solidFill>
              </a:rPr>
              <a:t>Quantity</a:t>
            </a:r>
            <a:r>
              <a:rPr lang="en" b="1" dirty="0">
                <a:solidFill>
                  <a:schemeClr val="tx1"/>
                </a:solidFill>
              </a:rPr>
              <a:t> </a:t>
            </a:r>
            <a:r>
              <a:rPr lang="en" b="1" dirty="0" err="1">
                <a:solidFill>
                  <a:schemeClr val="tx1"/>
                </a:solidFill>
              </a:rPr>
              <a:t>defatted </a:t>
            </a:r>
            <a:r>
              <a:rPr lang="en" b="1" dirty="0">
                <a:solidFill>
                  <a:schemeClr val="tx1"/>
                </a:solidFill>
              </a:rPr>
              <a:t>dry </a:t>
            </a:r>
            <a:r>
              <a:rPr lang="en" b="1" dirty="0" err="1">
                <a:solidFill>
                  <a:schemeClr val="tx1"/>
                </a:solidFill>
              </a:rPr>
              <a:t>residue</a:t>
            </a:r>
            <a:endParaRPr lang="ru-RU" b="1" dirty="0">
              <a:solidFill>
                <a:schemeClr val="tx1"/>
              </a:solidFill>
            </a:endParaRPr>
          </a:p>
          <a:p>
            <a:pPr marL="179388" indent="452438" algn="just"/>
            <a:r>
              <a:rPr lang="en" b="1" dirty="0">
                <a:solidFill>
                  <a:schemeClr val="tx1"/>
                </a:solidFill>
              </a:rPr>
              <a:t>9) </a:t>
            </a:r>
            <a:r>
              <a:rPr lang="en" b="1" dirty="0" err="1">
                <a:solidFill>
                  <a:schemeClr val="tx1"/>
                </a:solidFill>
              </a:rPr>
              <a:t>Definition</a:t>
            </a:r>
            <a:r>
              <a:rPr lang="en" b="1" dirty="0">
                <a:solidFill>
                  <a:schemeClr val="tx1"/>
                </a:solidFill>
              </a:rPr>
              <a:t> </a:t>
            </a:r>
            <a:r>
              <a:rPr lang="en" b="1" dirty="0" err="1">
                <a:solidFill>
                  <a:schemeClr val="tx1"/>
                </a:solidFill>
              </a:rPr>
              <a:t>content</a:t>
            </a:r>
            <a:r>
              <a:rPr lang="en" b="1" dirty="0">
                <a:solidFill>
                  <a:schemeClr val="tx1"/>
                </a:solidFill>
              </a:rPr>
              <a:t> </a:t>
            </a:r>
            <a:r>
              <a:rPr lang="en" b="1" dirty="0" err="1">
                <a:solidFill>
                  <a:schemeClr val="tx1"/>
                </a:solidFill>
              </a:rPr>
              <a:t>insoluble </a:t>
            </a:r>
            <a:r>
              <a:rPr lang="en" b="1" dirty="0">
                <a:solidFill>
                  <a:schemeClr val="tx1"/>
                </a:solidFill>
              </a:rPr>
              <a:t>in </a:t>
            </a:r>
            <a:r>
              <a:rPr lang="en" b="1" dirty="0" err="1">
                <a:solidFill>
                  <a:schemeClr val="tx1"/>
                </a:solidFill>
              </a:rPr>
              <a:t>water</a:t>
            </a:r>
            <a:r>
              <a:rPr lang="en" b="1" dirty="0">
                <a:solidFill>
                  <a:schemeClr val="tx1"/>
                </a:solidFill>
              </a:rPr>
              <a:t> </a:t>
            </a:r>
            <a:r>
              <a:rPr lang="en" b="1" dirty="0" err="1">
                <a:solidFill>
                  <a:schemeClr val="tx1"/>
                </a:solidFill>
              </a:rPr>
              <a:t>precipitation </a:t>
            </a:r>
            <a:r>
              <a:rPr lang="en" b="1" dirty="0">
                <a:solidFill>
                  <a:schemeClr val="tx1"/>
                </a:solidFill>
              </a:rPr>
              <a:t>in the </a:t>
            </a:r>
            <a:r>
              <a:rPr lang="en" b="1" dirty="0" err="1">
                <a:solidFill>
                  <a:schemeClr val="tx1"/>
                </a:solidFill>
              </a:rPr>
              <a:t>extraction</a:t>
            </a:r>
            <a:r>
              <a:rPr lang="en" b="1" dirty="0">
                <a:solidFill>
                  <a:schemeClr val="tx1"/>
                </a:solidFill>
              </a:rPr>
              <a:t> </a:t>
            </a:r>
            <a:r>
              <a:rPr lang="en" b="1" dirty="0" err="1">
                <a:solidFill>
                  <a:schemeClr val="tx1"/>
                </a:solidFill>
              </a:rPr>
              <a:t>remainder</a:t>
            </a:r>
            <a:r>
              <a:rPr lang="en" b="1" dirty="0">
                <a:solidFill>
                  <a:schemeClr val="tx1"/>
                </a:solidFill>
              </a:rPr>
              <a:t> </a:t>
            </a:r>
            <a:r>
              <a:rPr lang="en" b="1" dirty="0" err="1">
                <a:solidFill>
                  <a:schemeClr val="tx1"/>
                </a:solidFill>
              </a:rPr>
              <a:t>tinctures</a:t>
            </a:r>
            <a:r>
              <a:rPr lang="en" b="1" dirty="0">
                <a:solidFill>
                  <a:schemeClr val="tx1"/>
                </a:solidFill>
              </a:rPr>
              <a:t> </a:t>
            </a:r>
            <a:r>
              <a:rPr lang="en" b="1" dirty="0" err="1">
                <a:solidFill>
                  <a:schemeClr val="tx1"/>
                </a:solidFill>
              </a:rPr>
              <a:t>or</a:t>
            </a:r>
            <a:r>
              <a:rPr lang="en" b="1" dirty="0">
                <a:solidFill>
                  <a:schemeClr val="tx1"/>
                </a:solidFill>
              </a:rPr>
              <a:t> </a:t>
            </a:r>
            <a:r>
              <a:rPr lang="en" b="1" dirty="0" err="1">
                <a:solidFill>
                  <a:schemeClr val="tx1"/>
                </a:solidFill>
              </a:rPr>
              <a:t>essences </a:t>
            </a:r>
            <a:r>
              <a:rPr lang="en" b="1" dirty="0">
                <a:solidFill>
                  <a:schemeClr val="tx1"/>
                </a:solidFill>
              </a:rPr>
              <a:t>prepared according to method 1-3</a:t>
            </a:r>
          </a:p>
          <a:p>
            <a:pPr marL="179388" indent="452438" algn="just"/>
            <a:r>
              <a:rPr lang="en" b="1" dirty="0">
                <a:solidFill>
                  <a:schemeClr val="tx1"/>
                </a:solidFill>
              </a:rPr>
              <a:t>10) </a:t>
            </a:r>
            <a:r>
              <a:rPr lang="en" b="1" dirty="0" err="1">
                <a:solidFill>
                  <a:schemeClr val="tx1"/>
                </a:solidFill>
              </a:rPr>
              <a:t>Definition</a:t>
            </a:r>
            <a:r>
              <a:rPr lang="en" b="1" dirty="0">
                <a:solidFill>
                  <a:schemeClr val="tx1"/>
                </a:solidFill>
              </a:rPr>
              <a:t> </a:t>
            </a:r>
            <a:r>
              <a:rPr lang="en" b="1" dirty="0" err="1">
                <a:solidFill>
                  <a:schemeClr val="tx1"/>
                </a:solidFill>
              </a:rPr>
              <a:t>content</a:t>
            </a:r>
            <a:r>
              <a:rPr lang="en" b="1" dirty="0">
                <a:solidFill>
                  <a:schemeClr val="tx1"/>
                </a:solidFill>
              </a:rPr>
              <a:t> </a:t>
            </a:r>
            <a:r>
              <a:rPr lang="en" b="1" dirty="0" err="1">
                <a:solidFill>
                  <a:schemeClr val="tx1"/>
                </a:solidFill>
              </a:rPr>
              <a:t>ethyl </a:t>
            </a:r>
            <a:r>
              <a:rPr lang="en" b="1" dirty="0">
                <a:solidFill>
                  <a:schemeClr val="tx1"/>
                </a:solidFill>
              </a:rPr>
              <a:t>alcohol</a:t>
            </a:r>
          </a:p>
          <a:p>
            <a:pPr marL="179388" indent="452438" algn="just"/>
            <a:r>
              <a:rPr lang="en" b="1" dirty="0">
                <a:solidFill>
                  <a:schemeClr val="tx1"/>
                </a:solidFill>
              </a:rPr>
              <a:t>11) </a:t>
            </a:r>
            <a:r>
              <a:rPr lang="en" b="1" dirty="0" err="1">
                <a:solidFill>
                  <a:schemeClr val="tx1"/>
                </a:solidFill>
              </a:rPr>
              <a:t>Definition</a:t>
            </a:r>
            <a:r>
              <a:rPr lang="en" b="1" dirty="0">
                <a:solidFill>
                  <a:schemeClr val="tx1"/>
                </a:solidFill>
              </a:rPr>
              <a:t> heavy </a:t>
            </a:r>
            <a:r>
              <a:rPr lang="en" b="1" dirty="0" err="1">
                <a:solidFill>
                  <a:schemeClr val="tx1"/>
                </a:solidFill>
              </a:rPr>
              <a:t>metal </a:t>
            </a:r>
            <a:endParaRPr lang="ru-RU" b="1" dirty="0">
              <a:solidFill>
                <a:schemeClr val="tx1"/>
              </a:solidFill>
            </a:endParaRPr>
          </a:p>
          <a:p>
            <a:pPr marL="179388" indent="452438" algn="just"/>
            <a:r>
              <a:rPr lang="en" b="1" dirty="0">
                <a:solidFill>
                  <a:schemeClr val="tx1"/>
                </a:solidFill>
              </a:rPr>
              <a:t>12) </a:t>
            </a:r>
            <a:r>
              <a:rPr lang="en" b="1" dirty="0" err="1">
                <a:solidFill>
                  <a:schemeClr val="tx1"/>
                </a:solidFill>
              </a:rPr>
              <a:t>Uniformity</a:t>
            </a:r>
            <a:r>
              <a:rPr lang="en" b="1" dirty="0">
                <a:solidFill>
                  <a:schemeClr val="tx1"/>
                </a:solidFill>
              </a:rPr>
              <a:t> </a:t>
            </a:r>
            <a:r>
              <a:rPr lang="en" b="1" dirty="0" err="1">
                <a:solidFill>
                  <a:schemeClr val="tx1"/>
                </a:solidFill>
              </a:rPr>
              <a:t>distribution</a:t>
            </a:r>
            <a:r>
              <a:rPr lang="en" b="1" dirty="0">
                <a:solidFill>
                  <a:schemeClr val="tx1"/>
                </a:solidFill>
              </a:rPr>
              <a:t> </a:t>
            </a:r>
            <a:r>
              <a:rPr lang="en" b="1" dirty="0" err="1">
                <a:solidFill>
                  <a:schemeClr val="tx1"/>
                </a:solidFill>
              </a:rPr>
              <a:t>medicinal</a:t>
            </a:r>
            <a:r>
              <a:rPr lang="en" b="1" dirty="0">
                <a:solidFill>
                  <a:schemeClr val="tx1"/>
                </a:solidFill>
              </a:rPr>
              <a:t> </a:t>
            </a:r>
            <a:r>
              <a:rPr lang="en" b="1" dirty="0" err="1">
                <a:solidFill>
                  <a:schemeClr val="tx1"/>
                </a:solidFill>
              </a:rPr>
              <a:t>substances</a:t>
            </a:r>
            <a:endParaRPr lang="ru-RU" b="1" dirty="0">
              <a:solidFill>
                <a:schemeClr val="tx1"/>
              </a:solidFill>
            </a:endParaRPr>
          </a:p>
          <a:p>
            <a:pPr marL="179388" indent="452438" algn="just"/>
            <a:endParaRPr lang="ru-RU" b="1" dirty="0">
              <a:solidFill>
                <a:schemeClr val="tx1"/>
              </a:solidFill>
            </a:endParaRPr>
          </a:p>
          <a:p>
            <a:pPr marL="179388" lvl="0" indent="452438" algn="just"/>
            <a:endParaRPr lang="ru-RU" dirty="0">
              <a:solidFill>
                <a:schemeClr val="tx1"/>
              </a:solidFill>
            </a:endParaRPr>
          </a:p>
          <a:p>
            <a:pPr marL="0" indent="358775" algn="just"/>
            <a:endParaRPr lang="uk-UA" dirty="0">
              <a:solidFill>
                <a:schemeClr val="tx1"/>
              </a:solidFill>
            </a:endParaRPr>
          </a:p>
        </p:txBody>
      </p:sp>
    </p:spTree>
    <p:extLst>
      <p:ext uri="{BB962C8B-B14F-4D97-AF65-F5344CB8AC3E}">
        <p14:creationId xmlns:p14="http://schemas.microsoft.com/office/powerpoint/2010/main" val="1472797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2757" y="129148"/>
            <a:ext cx="10058400" cy="804106"/>
          </a:xfrm>
        </p:spPr>
        <p:style>
          <a:lnRef idx="1">
            <a:schemeClr val="accent1"/>
          </a:lnRef>
          <a:fillRef idx="2">
            <a:schemeClr val="accent1"/>
          </a:fillRef>
          <a:effectRef idx="1">
            <a:schemeClr val="accent1"/>
          </a:effectRef>
          <a:fontRef idx="minor">
            <a:schemeClr val="dk1"/>
          </a:fontRef>
        </p:style>
        <p:txBody>
          <a:bodyPr/>
          <a:lstStyle/>
          <a:p>
            <a:pPr algn="ctr"/>
            <a:r>
              <a:rPr lang="en" b="1" dirty="0">
                <a:solidFill>
                  <a:schemeClr val="tx1"/>
                </a:solidFill>
              </a:rPr>
              <a:t>6. Breeding essences</a:t>
            </a:r>
            <a:endParaRPr lang="uk-UA" b="1" dirty="0">
              <a:solidFill>
                <a:schemeClr val="tx1"/>
              </a:solidFill>
            </a:endParaRPr>
          </a:p>
        </p:txBody>
      </p:sp>
      <p:sp>
        <p:nvSpPr>
          <p:cNvPr id="3" name="Объект 2"/>
          <p:cNvSpPr>
            <a:spLocks noGrp="1"/>
          </p:cNvSpPr>
          <p:nvPr>
            <p:ph idx="1"/>
          </p:nvPr>
        </p:nvSpPr>
        <p:spPr>
          <a:xfrm>
            <a:off x="529786" y="2005989"/>
            <a:ext cx="10855908" cy="4023360"/>
          </a:xfrm>
        </p:spPr>
        <p:txBody>
          <a:bodyPr>
            <a:normAutofit/>
          </a:bodyPr>
          <a:lstStyle/>
          <a:p>
            <a:pPr marL="0" indent="352425" algn="just"/>
            <a:r>
              <a:rPr lang="en" dirty="0">
                <a:solidFill>
                  <a:schemeClr val="tx1"/>
                </a:solidFill>
              </a:rPr>
              <a:t>Intermediate potencies are prepared from the original tinctures and substances, or the dilution is </a:t>
            </a:r>
            <a:r>
              <a:rPr lang="en" dirty="0" err="1">
                <a:solidFill>
                  <a:schemeClr val="tx1"/>
                </a:solidFill>
              </a:rPr>
              <a:t>dynamized </a:t>
            </a:r>
            <a:r>
              <a:rPr lang="en" dirty="0">
                <a:solidFill>
                  <a:schemeClr val="tx1"/>
                </a:solidFill>
              </a:rPr>
              <a:t>using the appropriate scale. </a:t>
            </a:r>
            <a:r>
              <a:rPr lang="en" dirty="0" err="1">
                <a:solidFill>
                  <a:schemeClr val="tx1"/>
                </a:solidFill>
              </a:rPr>
              <a:t>Achieved</a:t>
            </a:r>
            <a:r>
              <a:rPr lang="en" dirty="0">
                <a:solidFill>
                  <a:schemeClr val="tx1"/>
                </a:solidFill>
              </a:rPr>
              <a:t> </a:t>
            </a:r>
            <a:r>
              <a:rPr lang="en" dirty="0" err="1">
                <a:solidFill>
                  <a:schemeClr val="tx1"/>
                </a:solidFill>
              </a:rPr>
              <a:t>this</a:t>
            </a:r>
            <a:r>
              <a:rPr lang="en" dirty="0">
                <a:solidFill>
                  <a:schemeClr val="tx1"/>
                </a:solidFill>
              </a:rPr>
              <a:t> </a:t>
            </a:r>
            <a:r>
              <a:rPr lang="en" dirty="0" err="1">
                <a:solidFill>
                  <a:schemeClr val="tx1"/>
                </a:solidFill>
              </a:rPr>
              <a:t>consistent</a:t>
            </a:r>
            <a:r>
              <a:rPr lang="en" dirty="0">
                <a:solidFill>
                  <a:schemeClr val="tx1"/>
                </a:solidFill>
              </a:rPr>
              <a:t> </a:t>
            </a:r>
            <a:r>
              <a:rPr lang="en" dirty="0" err="1">
                <a:solidFill>
                  <a:schemeClr val="tx1"/>
                </a:solidFill>
              </a:rPr>
              <a:t>fragmentation</a:t>
            </a:r>
            <a:r>
              <a:rPr lang="en" dirty="0">
                <a:solidFill>
                  <a:schemeClr val="tx1"/>
                </a:solidFill>
              </a:rPr>
              <a:t> </a:t>
            </a:r>
            <a:r>
              <a:rPr lang="en" dirty="0" err="1">
                <a:solidFill>
                  <a:schemeClr val="tx1"/>
                </a:solidFill>
              </a:rPr>
              <a:t>medicinal</a:t>
            </a:r>
            <a:r>
              <a:rPr lang="en" dirty="0">
                <a:solidFill>
                  <a:schemeClr val="tx1"/>
                </a:solidFill>
              </a:rPr>
              <a:t> </a:t>
            </a:r>
            <a:r>
              <a:rPr lang="en" dirty="0" err="1">
                <a:solidFill>
                  <a:schemeClr val="tx1"/>
                </a:solidFill>
              </a:rPr>
              <a:t>substances</a:t>
            </a:r>
            <a:r>
              <a:rPr lang="en" dirty="0">
                <a:solidFill>
                  <a:schemeClr val="tx1"/>
                </a:solidFill>
              </a:rPr>
              <a:t> </a:t>
            </a:r>
            <a:r>
              <a:rPr lang="en" dirty="0" err="1">
                <a:solidFill>
                  <a:schemeClr val="tx1"/>
                </a:solidFill>
              </a:rPr>
              <a:t>solvent dilution </a:t>
            </a:r>
            <a:r>
              <a:rPr lang="en" dirty="0">
                <a:solidFill>
                  <a:schemeClr val="tx1"/>
                </a:solidFill>
              </a:rPr>
              <a:t>_ </a:t>
            </a:r>
            <a:r>
              <a:rPr lang="en" dirty="0" err="1">
                <a:solidFill>
                  <a:schemeClr val="tx1"/>
                </a:solidFill>
              </a:rPr>
              <a:t>or</a:t>
            </a:r>
            <a:r>
              <a:rPr lang="en" dirty="0">
                <a:solidFill>
                  <a:schemeClr val="tx1"/>
                </a:solidFill>
              </a:rPr>
              <a:t> </a:t>
            </a:r>
            <a:r>
              <a:rPr lang="en" dirty="0" err="1">
                <a:solidFill>
                  <a:schemeClr val="tx1"/>
                </a:solidFill>
              </a:rPr>
              <a:t>rubbing </a:t>
            </a:r>
            <a:r>
              <a:rPr lang="en" dirty="0">
                <a:solidFill>
                  <a:schemeClr val="tx1"/>
                </a:solidFill>
              </a:rPr>
              <a:t>with </a:t>
            </a:r>
            <a:r>
              <a:rPr lang="en" dirty="0" err="1">
                <a:solidFill>
                  <a:schemeClr val="tx1"/>
                </a:solidFill>
              </a:rPr>
              <a:t>milk</a:t>
            </a:r>
            <a:r>
              <a:rPr lang="en" dirty="0">
                <a:solidFill>
                  <a:schemeClr val="tx1"/>
                </a:solidFill>
              </a:rPr>
              <a:t> </a:t>
            </a:r>
            <a:r>
              <a:rPr lang="en" dirty="0" err="1">
                <a:solidFill>
                  <a:schemeClr val="tx1"/>
                </a:solidFill>
              </a:rPr>
              <a:t>sugar </a:t>
            </a:r>
            <a:r>
              <a:rPr lang="en" dirty="0">
                <a:solidFill>
                  <a:schemeClr val="tx1"/>
                </a:solidFill>
              </a:rPr>
              <a:t>. </a:t>
            </a:r>
            <a:r>
              <a:rPr lang="en" dirty="0" err="1">
                <a:solidFill>
                  <a:schemeClr val="tx1"/>
                </a:solidFill>
              </a:rPr>
              <a:t>Particles brought </a:t>
            </a:r>
            <a:r>
              <a:rPr lang="en" dirty="0">
                <a:solidFill>
                  <a:schemeClr val="tx1"/>
                </a:solidFill>
              </a:rPr>
              <a:t>to the </a:t>
            </a:r>
            <a:r>
              <a:rPr lang="en" dirty="0" err="1">
                <a:solidFill>
                  <a:schemeClr val="tx1"/>
                </a:solidFill>
              </a:rPr>
              <a:t>smallest</a:t>
            </a:r>
            <a:r>
              <a:rPr lang="en" dirty="0">
                <a:solidFill>
                  <a:schemeClr val="tx1"/>
                </a:solidFill>
              </a:rPr>
              <a:t> </a:t>
            </a:r>
            <a:r>
              <a:rPr lang="en" dirty="0" err="1">
                <a:solidFill>
                  <a:schemeClr val="tx1"/>
                </a:solidFill>
              </a:rPr>
              <a:t>submolecular </a:t>
            </a:r>
            <a:r>
              <a:rPr lang="en" dirty="0">
                <a:solidFill>
                  <a:schemeClr val="tx1"/>
                </a:solidFill>
              </a:rPr>
              <a:t>state, </a:t>
            </a:r>
            <a:r>
              <a:rPr lang="en" dirty="0" err="1">
                <a:solidFill>
                  <a:schemeClr val="tx1"/>
                </a:solidFill>
              </a:rPr>
              <a:t>have </a:t>
            </a:r>
            <a:r>
              <a:rPr lang="en" dirty="0">
                <a:solidFill>
                  <a:schemeClr val="tx1"/>
                </a:solidFill>
              </a:rPr>
              <a:t>a large </a:t>
            </a:r>
            <a:r>
              <a:rPr lang="en" dirty="0" err="1">
                <a:solidFill>
                  <a:schemeClr val="tx1"/>
                </a:solidFill>
              </a:rPr>
              <a:t>surface </a:t>
            </a:r>
            <a:r>
              <a:rPr lang="en" dirty="0">
                <a:solidFill>
                  <a:schemeClr val="tx1"/>
                </a:solidFill>
              </a:rPr>
              <a:t>, </a:t>
            </a:r>
            <a:r>
              <a:rPr lang="en" dirty="0" err="1">
                <a:solidFill>
                  <a:schemeClr val="tx1"/>
                </a:solidFill>
              </a:rPr>
              <a:t>lose </a:t>
            </a:r>
            <a:r>
              <a:rPr lang="en" dirty="0">
                <a:solidFill>
                  <a:schemeClr val="tx1"/>
                </a:solidFill>
              </a:rPr>
              <a:t>their </a:t>
            </a:r>
            <a:r>
              <a:rPr lang="en" dirty="0" err="1">
                <a:solidFill>
                  <a:schemeClr val="tx1"/>
                </a:solidFill>
              </a:rPr>
              <a:t>toxicity </a:t>
            </a:r>
            <a:r>
              <a:rPr lang="en" dirty="0">
                <a:solidFill>
                  <a:schemeClr val="tx1"/>
                </a:solidFill>
              </a:rPr>
              <a:t>and </a:t>
            </a:r>
            <a:r>
              <a:rPr lang="en" dirty="0" err="1">
                <a:solidFill>
                  <a:schemeClr val="tx1"/>
                </a:solidFill>
              </a:rPr>
              <a:t>acquire</a:t>
            </a:r>
            <a:r>
              <a:rPr lang="en" dirty="0">
                <a:solidFill>
                  <a:schemeClr val="tx1"/>
                </a:solidFill>
              </a:rPr>
              <a:t> </a:t>
            </a:r>
            <a:r>
              <a:rPr lang="en" dirty="0" err="1">
                <a:solidFill>
                  <a:schemeClr val="tx1"/>
                </a:solidFill>
              </a:rPr>
              <a:t>high</a:t>
            </a:r>
            <a:r>
              <a:rPr lang="en" dirty="0">
                <a:solidFill>
                  <a:schemeClr val="tx1"/>
                </a:solidFill>
              </a:rPr>
              <a:t> </a:t>
            </a:r>
            <a:r>
              <a:rPr lang="en" dirty="0" err="1">
                <a:solidFill>
                  <a:schemeClr val="tx1"/>
                </a:solidFill>
              </a:rPr>
              <a:t>medical</a:t>
            </a:r>
            <a:r>
              <a:rPr lang="en" dirty="0">
                <a:solidFill>
                  <a:schemeClr val="tx1"/>
                </a:solidFill>
              </a:rPr>
              <a:t> </a:t>
            </a:r>
            <a:r>
              <a:rPr lang="en" dirty="0" err="1">
                <a:solidFill>
                  <a:schemeClr val="tx1"/>
                </a:solidFill>
              </a:rPr>
              <a:t>activity </a:t>
            </a:r>
            <a:r>
              <a:rPr lang="en" dirty="0">
                <a:solidFill>
                  <a:schemeClr val="tx1"/>
                </a:solidFill>
              </a:rPr>
              <a:t>for </a:t>
            </a:r>
            <a:r>
              <a:rPr lang="en" dirty="0" err="1">
                <a:solidFill>
                  <a:schemeClr val="tx1"/>
                </a:solidFill>
              </a:rPr>
              <a:t>what</a:t>
            </a:r>
            <a:r>
              <a:rPr lang="en" dirty="0">
                <a:solidFill>
                  <a:schemeClr val="tx1"/>
                </a:solidFill>
              </a:rPr>
              <a:t> </a:t>
            </a:r>
            <a:r>
              <a:rPr lang="en" dirty="0" err="1">
                <a:solidFill>
                  <a:schemeClr val="tx1"/>
                </a:solidFill>
              </a:rPr>
              <a:t>after </a:t>
            </a:r>
            <a:r>
              <a:rPr lang="en" dirty="0">
                <a:solidFill>
                  <a:schemeClr val="tx1"/>
                </a:solidFill>
              </a:rPr>
              <a:t>each </a:t>
            </a:r>
            <a:r>
              <a:rPr lang="en" dirty="0" err="1">
                <a:solidFill>
                  <a:schemeClr val="tx1"/>
                </a:solidFill>
              </a:rPr>
              <a:t>dilution</a:t>
            </a:r>
            <a:r>
              <a:rPr lang="en" dirty="0">
                <a:solidFill>
                  <a:schemeClr val="tx1"/>
                </a:solidFill>
              </a:rPr>
              <a:t> </a:t>
            </a:r>
            <a:r>
              <a:rPr lang="en" dirty="0" err="1">
                <a:solidFill>
                  <a:schemeClr val="tx1"/>
                </a:solidFill>
              </a:rPr>
              <a:t>solution</a:t>
            </a:r>
            <a:r>
              <a:rPr lang="en" dirty="0">
                <a:solidFill>
                  <a:schemeClr val="tx1"/>
                </a:solidFill>
              </a:rPr>
              <a:t> </a:t>
            </a:r>
            <a:r>
              <a:rPr lang="en" dirty="0" err="1">
                <a:solidFill>
                  <a:schemeClr val="tx1"/>
                </a:solidFill>
              </a:rPr>
              <a:t>vigorously</a:t>
            </a:r>
            <a:r>
              <a:rPr lang="en" dirty="0">
                <a:solidFill>
                  <a:schemeClr val="tx1"/>
                </a:solidFill>
              </a:rPr>
              <a:t> </a:t>
            </a:r>
            <a:r>
              <a:rPr lang="en" dirty="0" err="1">
                <a:solidFill>
                  <a:schemeClr val="tx1"/>
                </a:solidFill>
              </a:rPr>
              <a:t>shakes off</a:t>
            </a:r>
            <a:r>
              <a:rPr lang="en" dirty="0">
                <a:solidFill>
                  <a:schemeClr val="tx1"/>
                </a:solidFill>
              </a:rPr>
              <a:t> </a:t>
            </a:r>
            <a:r>
              <a:rPr lang="en" dirty="0" err="1">
                <a:solidFill>
                  <a:schemeClr val="tx1"/>
                </a:solidFill>
              </a:rPr>
              <a:t>or</a:t>
            </a:r>
            <a:r>
              <a:rPr lang="en" dirty="0">
                <a:solidFill>
                  <a:schemeClr val="tx1"/>
                </a:solidFill>
              </a:rPr>
              <a:t> </a:t>
            </a:r>
            <a:r>
              <a:rPr lang="en" dirty="0" err="1">
                <a:solidFill>
                  <a:schemeClr val="tx1"/>
                </a:solidFill>
              </a:rPr>
              <a:t>solid</a:t>
            </a:r>
            <a:r>
              <a:rPr lang="en" dirty="0">
                <a:solidFill>
                  <a:schemeClr val="tx1"/>
                </a:solidFill>
              </a:rPr>
              <a:t> </a:t>
            </a:r>
            <a:r>
              <a:rPr lang="en" dirty="0" err="1">
                <a:solidFill>
                  <a:schemeClr val="tx1"/>
                </a:solidFill>
              </a:rPr>
              <a:t>substances</a:t>
            </a:r>
            <a:r>
              <a:rPr lang="en" dirty="0">
                <a:solidFill>
                  <a:schemeClr val="tx1"/>
                </a:solidFill>
              </a:rPr>
              <a:t> </a:t>
            </a:r>
            <a:r>
              <a:rPr lang="en" dirty="0" err="1">
                <a:solidFill>
                  <a:schemeClr val="tx1"/>
                </a:solidFill>
              </a:rPr>
              <a:t>rubbed</a:t>
            </a:r>
            <a:r>
              <a:rPr lang="en" dirty="0">
                <a:solidFill>
                  <a:schemeClr val="tx1"/>
                </a:solidFill>
              </a:rPr>
              <a:t> </a:t>
            </a:r>
            <a:r>
              <a:rPr lang="en" dirty="0" err="1">
                <a:solidFill>
                  <a:schemeClr val="tx1"/>
                </a:solidFill>
              </a:rPr>
              <a:t>within </a:t>
            </a:r>
            <a:r>
              <a:rPr lang="en" dirty="0">
                <a:solidFill>
                  <a:schemeClr val="tx1"/>
                </a:solidFill>
              </a:rPr>
              <a:t>10 seconds (10 </a:t>
            </a:r>
            <a:r>
              <a:rPr lang="en" dirty="0" err="1">
                <a:solidFill>
                  <a:schemeClr val="tx1"/>
                </a:solidFill>
              </a:rPr>
              <a:t>movements </a:t>
            </a:r>
            <a:r>
              <a:rPr lang="en" dirty="0">
                <a:solidFill>
                  <a:schemeClr val="tx1"/>
                </a:solidFill>
              </a:rPr>
              <a:t>).</a:t>
            </a:r>
          </a:p>
          <a:p>
            <a:pPr marL="0" indent="352425" algn="just"/>
            <a:r>
              <a:rPr lang="en" dirty="0">
                <a:solidFill>
                  <a:schemeClr val="tx1"/>
                </a:solidFill>
              </a:rPr>
              <a:t>In GP , mainly 2 degrees of dilution are used:</a:t>
            </a:r>
            <a:endParaRPr lang="uk-UA" dirty="0">
              <a:solidFill>
                <a:schemeClr val="tx1"/>
              </a:solidFill>
            </a:endParaRPr>
          </a:p>
          <a:p>
            <a:pPr marL="0" indent="352425" algn="just"/>
            <a:r>
              <a:rPr lang="en" dirty="0">
                <a:solidFill>
                  <a:schemeClr val="tx1"/>
                </a:solidFill>
              </a:rPr>
              <a:t>1 ) Decimal ( </a:t>
            </a:r>
            <a:r>
              <a:rPr lang="en" dirty="0" err="1">
                <a:solidFill>
                  <a:schemeClr val="tx1"/>
                </a:solidFill>
              </a:rPr>
              <a:t>Decimal </a:t>
            </a:r>
            <a:r>
              <a:rPr lang="en" dirty="0">
                <a:solidFill>
                  <a:schemeClr val="tx1"/>
                </a:solidFill>
              </a:rPr>
              <a:t>) scale, denoted by the letter D or the Roman numeral X: D1, X1.</a:t>
            </a:r>
            <a:endParaRPr lang="uk-UA" dirty="0">
              <a:solidFill>
                <a:schemeClr val="tx1"/>
              </a:solidFill>
            </a:endParaRPr>
          </a:p>
          <a:p>
            <a:pPr marL="0" indent="352425" algn="just"/>
            <a:r>
              <a:rPr lang="en" dirty="0">
                <a:solidFill>
                  <a:schemeClr val="tx1"/>
                </a:solidFill>
              </a:rPr>
              <a:t>2 ) Hundreds ( </a:t>
            </a:r>
            <a:r>
              <a:rPr lang="en" dirty="0" err="1">
                <a:solidFill>
                  <a:schemeClr val="tx1"/>
                </a:solidFill>
              </a:rPr>
              <a:t>centisimal </a:t>
            </a:r>
            <a:r>
              <a:rPr lang="en" dirty="0">
                <a:solidFill>
                  <a:schemeClr val="tx1"/>
                </a:solidFill>
              </a:rPr>
              <a:t>), denoted by the letters C, CH, CK or no letters at all, but only by Arabic numerals: C1, CH1, CK1, 1. S. </a:t>
            </a:r>
            <a:r>
              <a:rPr lang="en" dirty="0" err="1">
                <a:solidFill>
                  <a:schemeClr val="tx1"/>
                </a:solidFill>
              </a:rPr>
              <a:t>Hahnemann </a:t>
            </a:r>
            <a:r>
              <a:rPr lang="en" dirty="0">
                <a:solidFill>
                  <a:schemeClr val="tx1"/>
                </a:solidFill>
              </a:rPr>
              <a:t>worked first with a hundredth scale, and then moved on to 1: 1000 ( scale M) and 1:50000 (LM scale).</a:t>
            </a:r>
            <a:endParaRPr lang="ru-RU" dirty="0">
              <a:solidFill>
                <a:schemeClr val="tx1"/>
              </a:solidFill>
            </a:endParaRPr>
          </a:p>
          <a:p>
            <a:pPr marL="0" indent="352425" algn="just"/>
            <a:endParaRPr lang="uk-UA" dirty="0">
              <a:solidFill>
                <a:schemeClr val="tx1"/>
              </a:solidFill>
            </a:endParaRPr>
          </a:p>
        </p:txBody>
      </p:sp>
      <p:sp>
        <p:nvSpPr>
          <p:cNvPr id="4" name="Стрелка вниз 3"/>
          <p:cNvSpPr/>
          <p:nvPr/>
        </p:nvSpPr>
        <p:spPr>
          <a:xfrm>
            <a:off x="5712643" y="1017135"/>
            <a:ext cx="999241" cy="9049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946175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537328"/>
            <a:ext cx="10058400" cy="1065229"/>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 sz="3600" b="1" dirty="0">
                <a:solidFill>
                  <a:schemeClr val="tx1"/>
                </a:solidFill>
              </a:rPr>
              <a:t>7. </a:t>
            </a:r>
            <a:r>
              <a:rPr lang="en" sz="3600" b="1" dirty="0" err="1">
                <a:solidFill>
                  <a:schemeClr val="tx1"/>
                </a:solidFill>
              </a:rPr>
              <a:t>Solutions</a:t>
            </a:r>
            <a:r>
              <a:rPr lang="en" sz="3600" b="1" dirty="0">
                <a:solidFill>
                  <a:schemeClr val="tx1"/>
                </a:solidFill>
              </a:rPr>
              <a:t> and </a:t>
            </a:r>
            <a:r>
              <a:rPr lang="en" sz="3600" b="1" dirty="0" err="1">
                <a:solidFill>
                  <a:schemeClr val="tx1"/>
                </a:solidFill>
              </a:rPr>
              <a:t>breeding</a:t>
            </a:r>
            <a:r>
              <a:rPr lang="en" sz="3600" b="1" dirty="0">
                <a:solidFill>
                  <a:schemeClr val="tx1"/>
                </a:solidFill>
              </a:rPr>
              <a:t> </a:t>
            </a:r>
            <a:r>
              <a:rPr lang="en" sz="3600" b="1" dirty="0" err="1">
                <a:solidFill>
                  <a:schemeClr val="tx1"/>
                </a:solidFill>
              </a:rPr>
              <a:t>homeopathic</a:t>
            </a:r>
            <a:r>
              <a:rPr lang="en" sz="3600" b="1" dirty="0">
                <a:solidFill>
                  <a:schemeClr val="tx1"/>
                </a:solidFill>
              </a:rPr>
              <a:t> for </a:t>
            </a:r>
            <a:r>
              <a:rPr lang="en" sz="3600" b="1" dirty="0" err="1">
                <a:solidFill>
                  <a:schemeClr val="tx1"/>
                </a:solidFill>
              </a:rPr>
              <a:t>internal</a:t>
            </a:r>
            <a:r>
              <a:rPr lang="en" sz="3600" b="1" dirty="0">
                <a:solidFill>
                  <a:schemeClr val="tx1"/>
                </a:solidFill>
              </a:rPr>
              <a:t> </a:t>
            </a:r>
            <a:r>
              <a:rPr lang="en" sz="3600" b="1" dirty="0" err="1">
                <a:solidFill>
                  <a:schemeClr val="tx1"/>
                </a:solidFill>
              </a:rPr>
              <a:t>application</a:t>
            </a:r>
            <a:endParaRPr lang="uk-UA" sz="3600" b="1" dirty="0"/>
          </a:p>
        </p:txBody>
      </p:sp>
      <p:sp>
        <p:nvSpPr>
          <p:cNvPr id="3" name="Объект 2"/>
          <p:cNvSpPr>
            <a:spLocks noGrp="1"/>
          </p:cNvSpPr>
          <p:nvPr>
            <p:ph idx="1"/>
          </p:nvPr>
        </p:nvSpPr>
        <p:spPr>
          <a:xfrm>
            <a:off x="693813" y="1855161"/>
            <a:ext cx="10865334" cy="4023360"/>
          </a:xfrm>
        </p:spPr>
        <p:txBody>
          <a:bodyPr>
            <a:normAutofit/>
          </a:bodyPr>
          <a:lstStyle/>
          <a:p>
            <a:pPr marL="0" indent="358775" algn="just"/>
            <a:r>
              <a:rPr lang="en" b="1" i="1" dirty="0">
                <a:solidFill>
                  <a:schemeClr val="tx1"/>
                </a:solidFill>
              </a:rPr>
              <a:t>Solutions and dilution homeopathic (solutions et dilutiones homoeopathscae ) </a:t>
            </a:r>
            <a:r>
              <a:rPr lang="en" dirty="0">
                <a:solidFill>
                  <a:schemeClr val="tx1"/>
                </a:solidFill>
              </a:rPr>
              <a:t>for internal application are liquid _ homogeneous ( homogeneous ) drug system substances in the respective solvent . With </a:t>
            </a:r>
            <a:r>
              <a:rPr lang="en" dirty="0" err="1">
                <a:solidFill>
                  <a:schemeClr val="tx1"/>
                </a:solidFill>
              </a:rPr>
              <a:t>them</a:t>
            </a:r>
            <a:r>
              <a:rPr lang="en" dirty="0">
                <a:solidFill>
                  <a:schemeClr val="tx1"/>
                </a:solidFill>
              </a:rPr>
              <a:t> </a:t>
            </a:r>
            <a:r>
              <a:rPr lang="en" dirty="0" err="1">
                <a:solidFill>
                  <a:schemeClr val="tx1"/>
                </a:solidFill>
              </a:rPr>
              <a:t>manufacturing</a:t>
            </a:r>
            <a:r>
              <a:rPr lang="en" dirty="0">
                <a:solidFill>
                  <a:schemeClr val="tx1"/>
                </a:solidFill>
              </a:rPr>
              <a:t> </a:t>
            </a:r>
            <a:r>
              <a:rPr lang="en" dirty="0" err="1">
                <a:solidFill>
                  <a:schemeClr val="tx1"/>
                </a:solidFill>
              </a:rPr>
              <a:t>sanitary</a:t>
            </a:r>
            <a:r>
              <a:rPr lang="en" dirty="0">
                <a:solidFill>
                  <a:schemeClr val="tx1"/>
                </a:solidFill>
              </a:rPr>
              <a:t> </a:t>
            </a:r>
            <a:r>
              <a:rPr lang="en" dirty="0" err="1">
                <a:solidFill>
                  <a:schemeClr val="tx1"/>
                </a:solidFill>
              </a:rPr>
              <a:t>requirements </a:t>
            </a:r>
            <a:r>
              <a:rPr lang="en" dirty="0">
                <a:solidFill>
                  <a:schemeClr val="tx1"/>
                </a:solidFill>
              </a:rPr>
              <a:t>in </a:t>
            </a:r>
            <a:r>
              <a:rPr lang="en" dirty="0" err="1">
                <a:solidFill>
                  <a:schemeClr val="tx1"/>
                </a:solidFill>
              </a:rPr>
              <a:t>accordance </a:t>
            </a:r>
            <a:r>
              <a:rPr lang="en" dirty="0">
                <a:solidFill>
                  <a:schemeClr val="tx1"/>
                </a:solidFill>
              </a:rPr>
              <a:t>with the </a:t>
            </a:r>
            <a:r>
              <a:rPr lang="en" dirty="0" err="1">
                <a:solidFill>
                  <a:schemeClr val="tx1"/>
                </a:solidFill>
              </a:rPr>
              <a:t>Instruction </a:t>
            </a:r>
            <a:r>
              <a:rPr lang="en" dirty="0">
                <a:solidFill>
                  <a:schemeClr val="tx1"/>
                </a:solidFill>
              </a:rPr>
              <a:t>on </a:t>
            </a:r>
            <a:r>
              <a:rPr lang="en" dirty="0" err="1">
                <a:solidFill>
                  <a:schemeClr val="tx1"/>
                </a:solidFill>
              </a:rPr>
              <a:t>sanitary</a:t>
            </a:r>
            <a:r>
              <a:rPr lang="en" dirty="0">
                <a:solidFill>
                  <a:schemeClr val="tx1"/>
                </a:solidFill>
              </a:rPr>
              <a:t> </a:t>
            </a:r>
            <a:r>
              <a:rPr lang="en" dirty="0" err="1">
                <a:solidFill>
                  <a:schemeClr val="tx1"/>
                </a:solidFill>
              </a:rPr>
              <a:t>anti -epidemic </a:t>
            </a:r>
            <a:r>
              <a:rPr lang="en" dirty="0">
                <a:solidFill>
                  <a:schemeClr val="tx1"/>
                </a:solidFill>
              </a:rPr>
              <a:t>regime of pharmacies (order of the Ministry of Health of </a:t>
            </a:r>
            <a:r>
              <a:rPr lang="en" dirty="0" err="1">
                <a:solidFill>
                  <a:schemeClr val="tx1"/>
                </a:solidFill>
              </a:rPr>
              <a:t>Ukraine </a:t>
            </a:r>
            <a:r>
              <a:rPr lang="en" dirty="0">
                <a:solidFill>
                  <a:schemeClr val="tx1"/>
                </a:solidFill>
              </a:rPr>
              <a:t>No. 139 </a:t>
            </a:r>
            <a:r>
              <a:rPr lang="en" dirty="0" err="1">
                <a:solidFill>
                  <a:schemeClr val="tx1"/>
                </a:solidFill>
              </a:rPr>
              <a:t>dated </a:t>
            </a:r>
            <a:r>
              <a:rPr lang="en" dirty="0">
                <a:solidFill>
                  <a:schemeClr val="tx1"/>
                </a:solidFill>
              </a:rPr>
              <a:t>14.06.1999 ).</a:t>
            </a:r>
          </a:p>
          <a:p>
            <a:pPr marL="0" indent="358775" algn="just">
              <a:buFont typeface="Arial" panose="020B0604020202020204" pitchFamily="34" charset="0"/>
              <a:buChar char="•"/>
            </a:pPr>
            <a:r>
              <a:rPr lang="en" b="1" i="1" u="sng" dirty="0">
                <a:solidFill>
                  <a:schemeClr val="tx1"/>
                </a:solidFill>
              </a:rPr>
              <a:t>Potions ( </a:t>
            </a:r>
            <a:r>
              <a:rPr lang="en" b="1" i="1" u="sng" dirty="0" err="1">
                <a:solidFill>
                  <a:schemeClr val="tx1"/>
                </a:solidFill>
              </a:rPr>
              <a:t>Mixtural </a:t>
            </a:r>
            <a:r>
              <a:rPr lang="en" b="1" i="1" u="sng" dirty="0">
                <a:solidFill>
                  <a:schemeClr val="tx1"/>
                </a:solidFill>
              </a:rPr>
              <a:t>) </a:t>
            </a:r>
            <a:r>
              <a:rPr lang="en" dirty="0">
                <a:solidFill>
                  <a:schemeClr val="tx1"/>
                </a:solidFill>
              </a:rPr>
              <a:t>in homeopathic practice are used very </a:t>
            </a:r>
            <a:r>
              <a:rPr lang="en" dirty="0" err="1">
                <a:solidFill>
                  <a:schemeClr val="tx1"/>
                </a:solidFill>
              </a:rPr>
              <a:t>rarely </a:t>
            </a:r>
            <a:r>
              <a:rPr lang="en" dirty="0">
                <a:solidFill>
                  <a:schemeClr val="tx1"/>
                </a:solidFill>
              </a:rPr>
              <a:t>, sometimes they are used in pediatric practice.</a:t>
            </a:r>
          </a:p>
          <a:p>
            <a:pPr marL="0" indent="358775" algn="just">
              <a:buFont typeface="Arial" panose="020B0604020202020204" pitchFamily="34" charset="0"/>
              <a:buChar char="•"/>
            </a:pPr>
            <a:r>
              <a:rPr lang="en" b="1" i="1" u="sng" dirty="0">
                <a:solidFill>
                  <a:schemeClr val="tx1"/>
                </a:solidFill>
              </a:rPr>
              <a:t>Drops ( </a:t>
            </a:r>
            <a:r>
              <a:rPr lang="en" b="1" i="1" u="sng" dirty="0" err="1">
                <a:solidFill>
                  <a:schemeClr val="tx1"/>
                </a:solidFill>
              </a:rPr>
              <a:t>Guttal </a:t>
            </a:r>
            <a:r>
              <a:rPr lang="en" b="1" i="1" u="sng" dirty="0">
                <a:solidFill>
                  <a:schemeClr val="tx1"/>
                </a:solidFill>
              </a:rPr>
              <a:t>) </a:t>
            </a:r>
            <a:r>
              <a:rPr lang="en" dirty="0">
                <a:solidFill>
                  <a:schemeClr val="tx1"/>
                </a:solidFill>
              </a:rPr>
              <a:t>- a dosage form that is most often used for treatment, they are dosed with a pipette or stopper - </a:t>
            </a:r>
            <a:r>
              <a:rPr lang="en" dirty="0" err="1">
                <a:solidFill>
                  <a:schemeClr val="tx1"/>
                </a:solidFill>
              </a:rPr>
              <a:t>dropmer </a:t>
            </a:r>
            <a:r>
              <a:rPr lang="en" dirty="0">
                <a:solidFill>
                  <a:schemeClr val="tx1"/>
                </a:solidFill>
              </a:rPr>
              <a:t>(cork - dispenser). If the prescription does not specify the amount of the drug, 10.0 g is dispensed.</a:t>
            </a:r>
          </a:p>
          <a:p>
            <a:pPr marL="0" indent="358775" algn="just"/>
            <a:endParaRPr lang="uk-UA" dirty="0">
              <a:solidFill>
                <a:schemeClr val="tx1"/>
              </a:solidFill>
            </a:endParaRPr>
          </a:p>
        </p:txBody>
      </p:sp>
    </p:spTree>
    <p:extLst>
      <p:ext uri="{BB962C8B-B14F-4D97-AF65-F5344CB8AC3E}">
        <p14:creationId xmlns:p14="http://schemas.microsoft.com/office/powerpoint/2010/main" val="199737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Запишіть мене у &quot;супруноботи&quot;, або черговий раз про гомеопатію | Українська  правда _Житт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0302" y="3782291"/>
            <a:ext cx="3725555" cy="2490344"/>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134986" y="471339"/>
            <a:ext cx="10516543" cy="970961"/>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 sz="3200" b="1" dirty="0">
                <a:solidFill>
                  <a:schemeClr val="tx1"/>
                </a:solidFill>
              </a:rPr>
              <a:t>8. Liquid </a:t>
            </a:r>
            <a:r>
              <a:rPr lang="en" sz="3200" b="1" dirty="0" err="1">
                <a:solidFill>
                  <a:schemeClr val="tx1"/>
                </a:solidFill>
              </a:rPr>
              <a:t>dissolutions </a:t>
            </a:r>
            <a:r>
              <a:rPr lang="en" sz="3200" b="1" dirty="0">
                <a:solidFill>
                  <a:schemeClr val="tx1"/>
                </a:solidFill>
              </a:rPr>
              <a:t>from </a:t>
            </a:r>
            <a:r>
              <a:rPr lang="en" sz="3200" b="1" dirty="0" err="1">
                <a:solidFill>
                  <a:schemeClr val="tx1"/>
                </a:solidFill>
              </a:rPr>
              <a:t>triturations </a:t>
            </a:r>
            <a:r>
              <a:rPr lang="en" sz="3200" b="1" dirty="0">
                <a:solidFill>
                  <a:schemeClr val="tx1"/>
                </a:solidFill>
              </a:rPr>
              <a:t>(powder grindings) of insoluble substances and poisons</a:t>
            </a:r>
            <a:endParaRPr lang="uk-UA" sz="3200" b="1" dirty="0">
              <a:solidFill>
                <a:schemeClr val="tx1"/>
              </a:solidFill>
            </a:endParaRPr>
          </a:p>
        </p:txBody>
      </p:sp>
      <p:sp>
        <p:nvSpPr>
          <p:cNvPr id="4" name="Выноска 1 (с границей) 3"/>
          <p:cNvSpPr/>
          <p:nvPr/>
        </p:nvSpPr>
        <p:spPr>
          <a:xfrm>
            <a:off x="3472836" y="1878761"/>
            <a:ext cx="7898975" cy="2244351"/>
          </a:xfrm>
          <a:prstGeom prst="accentCallout1">
            <a:avLst/>
          </a:prstGeom>
          <a:solidFill>
            <a:srgbClr val="FFCC66"/>
          </a:solidFill>
        </p:spPr>
        <p:style>
          <a:lnRef idx="1">
            <a:schemeClr val="accent1"/>
          </a:lnRef>
          <a:fillRef idx="2">
            <a:schemeClr val="accent1"/>
          </a:fillRef>
          <a:effectRef idx="1">
            <a:schemeClr val="accent1"/>
          </a:effectRef>
          <a:fontRef idx="minor">
            <a:schemeClr val="dk1"/>
          </a:fontRef>
        </p:style>
        <p:txBody>
          <a:bodyPr rtlCol="0" anchor="ctr"/>
          <a:lstStyle/>
          <a:p>
            <a:pPr indent="358775" algn="just"/>
            <a:r>
              <a:rPr lang="en" sz="2400" dirty="0" err="1">
                <a:solidFill>
                  <a:schemeClr val="tx1"/>
                </a:solidFill>
              </a:rPr>
              <a:t>Necessary</a:t>
            </a:r>
            <a:r>
              <a:rPr lang="en" sz="2400" dirty="0">
                <a:solidFill>
                  <a:schemeClr val="tx1"/>
                </a:solidFill>
              </a:rPr>
              <a:t> </a:t>
            </a:r>
            <a:r>
              <a:rPr lang="en" sz="2400" dirty="0" err="1">
                <a:solidFill>
                  <a:schemeClr val="tx1"/>
                </a:solidFill>
              </a:rPr>
              <a:t>note that </a:t>
            </a:r>
            <a:r>
              <a:rPr lang="en" sz="2400" dirty="0">
                <a:solidFill>
                  <a:schemeClr val="tx1"/>
                </a:solidFill>
              </a:rPr>
              <a:t>_ </a:t>
            </a:r>
            <a:r>
              <a:rPr lang="en" sz="2400" dirty="0" err="1">
                <a:solidFill>
                  <a:schemeClr val="tx1"/>
                </a:solidFill>
              </a:rPr>
              <a:t>solutions </a:t>
            </a:r>
            <a:r>
              <a:rPr lang="en" sz="2400" dirty="0">
                <a:solidFill>
                  <a:schemeClr val="tx1"/>
                </a:solidFill>
              </a:rPr>
              <a:t>in </a:t>
            </a:r>
            <a:r>
              <a:rPr lang="en" sz="2400" dirty="0" err="1">
                <a:solidFill>
                  <a:schemeClr val="tx1"/>
                </a:solidFill>
              </a:rPr>
              <a:t>homeopathy </a:t>
            </a:r>
            <a:r>
              <a:rPr lang="en" sz="2400" dirty="0">
                <a:solidFill>
                  <a:schemeClr val="tx1"/>
                </a:solidFill>
              </a:rPr>
              <a:t>are not </a:t>
            </a:r>
            <a:r>
              <a:rPr lang="en" sz="2400" dirty="0" err="1">
                <a:solidFill>
                  <a:schemeClr val="tx1"/>
                </a:solidFill>
              </a:rPr>
              <a:t>always</a:t>
            </a:r>
            <a:r>
              <a:rPr lang="en" sz="2400" dirty="0">
                <a:solidFill>
                  <a:schemeClr val="tx1"/>
                </a:solidFill>
              </a:rPr>
              <a:t> </a:t>
            </a:r>
            <a:r>
              <a:rPr lang="en" sz="2400" dirty="0" err="1">
                <a:solidFill>
                  <a:schemeClr val="tx1"/>
                </a:solidFill>
              </a:rPr>
              <a:t>there are</a:t>
            </a:r>
            <a:r>
              <a:rPr lang="en" sz="2400" dirty="0">
                <a:solidFill>
                  <a:schemeClr val="tx1"/>
                </a:solidFill>
              </a:rPr>
              <a:t> </a:t>
            </a:r>
            <a:r>
              <a:rPr lang="en" sz="2400" dirty="0" err="1">
                <a:solidFill>
                  <a:schemeClr val="tx1"/>
                </a:solidFill>
              </a:rPr>
              <a:t>true </a:t>
            </a:r>
            <a:r>
              <a:rPr lang="en" sz="2400" dirty="0">
                <a:solidFill>
                  <a:schemeClr val="tx1"/>
                </a:solidFill>
              </a:rPr>
              <a:t>- </a:t>
            </a:r>
            <a:r>
              <a:rPr lang="en" sz="2400" dirty="0" err="1">
                <a:solidFill>
                  <a:schemeClr val="tx1"/>
                </a:solidFill>
              </a:rPr>
              <a:t>under</a:t>
            </a:r>
            <a:r>
              <a:rPr lang="en" sz="2400" dirty="0">
                <a:solidFill>
                  <a:schemeClr val="tx1"/>
                </a:solidFill>
              </a:rPr>
              <a:t> </a:t>
            </a:r>
            <a:r>
              <a:rPr lang="en" sz="2400" dirty="0" err="1">
                <a:solidFill>
                  <a:schemeClr val="tx1"/>
                </a:solidFill>
              </a:rPr>
              <a:t>the name </a:t>
            </a:r>
            <a:r>
              <a:rPr lang="en" sz="2400" dirty="0">
                <a:solidFill>
                  <a:schemeClr val="tx1"/>
                </a:solidFill>
              </a:rPr>
              <a:t>" </a:t>
            </a:r>
            <a:r>
              <a:rPr lang="en" sz="2400" dirty="0" err="1">
                <a:solidFill>
                  <a:schemeClr val="tx1"/>
                </a:solidFill>
              </a:rPr>
              <a:t>dilution </a:t>
            </a:r>
            <a:r>
              <a:rPr lang="en" sz="2400" dirty="0">
                <a:solidFill>
                  <a:schemeClr val="tx1"/>
                </a:solidFill>
              </a:rPr>
              <a:t>" is also </a:t>
            </a:r>
            <a:r>
              <a:rPr lang="en" sz="2400" dirty="0" err="1">
                <a:solidFill>
                  <a:schemeClr val="tx1"/>
                </a:solidFill>
              </a:rPr>
              <a:t>understood </a:t>
            </a:r>
            <a:r>
              <a:rPr lang="en" sz="2400" dirty="0">
                <a:solidFill>
                  <a:schemeClr val="tx1"/>
                </a:solidFill>
              </a:rPr>
              <a:t>as </a:t>
            </a:r>
            <a:r>
              <a:rPr lang="en" sz="2400" dirty="0" err="1">
                <a:solidFill>
                  <a:schemeClr val="tx1"/>
                </a:solidFill>
              </a:rPr>
              <a:t>suspension</a:t>
            </a:r>
            <a:r>
              <a:rPr lang="en" sz="2400" dirty="0">
                <a:solidFill>
                  <a:schemeClr val="tx1"/>
                </a:solidFill>
              </a:rPr>
              <a:t> </a:t>
            </a:r>
            <a:r>
              <a:rPr lang="en" sz="2400" dirty="0" err="1">
                <a:solidFill>
                  <a:schemeClr val="tx1"/>
                </a:solidFill>
              </a:rPr>
              <a:t>insoluble</a:t>
            </a:r>
            <a:r>
              <a:rPr lang="en" sz="2400" dirty="0">
                <a:solidFill>
                  <a:schemeClr val="tx1"/>
                </a:solidFill>
              </a:rPr>
              <a:t> </a:t>
            </a:r>
            <a:r>
              <a:rPr lang="en" sz="2400" dirty="0" err="1">
                <a:solidFill>
                  <a:schemeClr val="tx1"/>
                </a:solidFill>
              </a:rPr>
              <a:t>substances </a:t>
            </a:r>
            <a:r>
              <a:rPr lang="en" sz="2400" dirty="0">
                <a:solidFill>
                  <a:schemeClr val="tx1"/>
                </a:solidFill>
              </a:rPr>
              <a:t>.</a:t>
            </a:r>
          </a:p>
          <a:p>
            <a:pPr indent="358775" algn="just"/>
            <a:r>
              <a:rPr lang="en" sz="2400" dirty="0"/>
              <a:t>Yes, </a:t>
            </a:r>
            <a:r>
              <a:rPr lang="en" sz="2400" dirty="0" err="1"/>
              <a:t>rare</a:t>
            </a:r>
            <a:r>
              <a:rPr lang="en" sz="2400" dirty="0"/>
              <a:t> </a:t>
            </a:r>
            <a:r>
              <a:rPr lang="en" sz="2400" dirty="0" err="1"/>
              <a:t>breeding</a:t>
            </a:r>
            <a:r>
              <a:rPr lang="en" sz="2400" dirty="0"/>
              <a:t> </a:t>
            </a:r>
            <a:r>
              <a:rPr lang="en" sz="2400" dirty="0" err="1"/>
              <a:t>can</a:t>
            </a:r>
            <a:r>
              <a:rPr lang="en" sz="2400" dirty="0"/>
              <a:t> </a:t>
            </a:r>
            <a:r>
              <a:rPr lang="en" sz="2400" dirty="0" err="1"/>
              <a:t>prepare </a:t>
            </a:r>
            <a:r>
              <a:rPr lang="en" sz="2400" dirty="0"/>
              <a:t>from </a:t>
            </a:r>
            <a:r>
              <a:rPr lang="en" sz="2400" dirty="0" err="1"/>
              <a:t>triturations </a:t>
            </a:r>
            <a:r>
              <a:rPr lang="en" sz="2400" dirty="0"/>
              <a:t>( </a:t>
            </a:r>
            <a:r>
              <a:rPr lang="en" sz="2400" dirty="0" err="1"/>
              <a:t>powder</a:t>
            </a:r>
            <a:r>
              <a:rPr lang="en" sz="2400" dirty="0"/>
              <a:t> </a:t>
            </a:r>
            <a:r>
              <a:rPr lang="en" sz="2400" dirty="0" err="1"/>
              <a:t>rubbing </a:t>
            </a:r>
            <a:r>
              <a:rPr lang="en" sz="2400" dirty="0"/>
              <a:t>) in </a:t>
            </a:r>
            <a:r>
              <a:rPr lang="en" sz="2400" dirty="0" err="1"/>
              <a:t>two </a:t>
            </a:r>
            <a:r>
              <a:rPr lang="en" sz="2400" dirty="0"/>
              <a:t>ways.</a:t>
            </a:r>
            <a:endParaRPr lang="uk-UA" sz="2400" dirty="0">
              <a:solidFill>
                <a:schemeClr val="tx1"/>
              </a:solidFill>
            </a:endParaRPr>
          </a:p>
        </p:txBody>
      </p:sp>
    </p:spTree>
    <p:extLst>
      <p:ext uri="{BB962C8B-B14F-4D97-AF65-F5344CB8AC3E}">
        <p14:creationId xmlns:p14="http://schemas.microsoft.com/office/powerpoint/2010/main" val="1223733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4949" y="441139"/>
            <a:ext cx="10058400" cy="537328"/>
          </a:xfrm>
        </p:spPr>
        <p:txBody>
          <a:bodyPr>
            <a:noAutofit/>
          </a:bodyPr>
          <a:lstStyle/>
          <a:p>
            <a:pPr algn="ctr"/>
            <a:r>
              <a:rPr lang="en" b="1" dirty="0">
                <a:solidFill>
                  <a:schemeClr val="tx1"/>
                </a:solidFill>
              </a:rPr>
              <a:t>8.1. Method 1</a:t>
            </a:r>
          </a:p>
        </p:txBody>
      </p:sp>
      <p:graphicFrame>
        <p:nvGraphicFramePr>
          <p:cNvPr id="4" name="Объект 3"/>
          <p:cNvGraphicFramePr>
            <a:graphicFrameLocks noGrp="1"/>
          </p:cNvGraphicFramePr>
          <p:nvPr>
            <p:ph idx="1"/>
            <p:extLst>
              <p:ext uri="{D42A27DB-BD31-4B8C-83A1-F6EECF244321}">
                <p14:modId xmlns:p14="http://schemas.microsoft.com/office/powerpoint/2010/main" val="4248149557"/>
              </p:ext>
            </p:extLst>
          </p:nvPr>
        </p:nvGraphicFramePr>
        <p:xfrm>
          <a:off x="823903" y="1214137"/>
          <a:ext cx="10535396" cy="4962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9542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99621"/>
            <a:ext cx="10058400" cy="874772"/>
          </a:xfrm>
        </p:spPr>
        <p:txBody>
          <a:bodyPr>
            <a:normAutofit/>
          </a:bodyPr>
          <a:lstStyle/>
          <a:p>
            <a:pPr algn="ctr"/>
            <a:r>
              <a:rPr lang="en" b="1" dirty="0">
                <a:solidFill>
                  <a:schemeClr val="tx1"/>
                </a:solidFill>
              </a:rPr>
              <a:t>8.2. Method 2.</a:t>
            </a:r>
            <a:r>
              <a:rPr lang="en" dirty="0">
                <a:solidFill>
                  <a:schemeClr val="tx1"/>
                </a:solidFill>
              </a:rPr>
              <a:t> </a:t>
            </a:r>
          </a:p>
        </p:txBody>
      </p:sp>
      <p:graphicFrame>
        <p:nvGraphicFramePr>
          <p:cNvPr id="4" name="Объект 3"/>
          <p:cNvGraphicFramePr>
            <a:graphicFrameLocks noGrp="1"/>
          </p:cNvGraphicFramePr>
          <p:nvPr>
            <p:ph idx="1"/>
            <p:extLst>
              <p:ext uri="{D42A27DB-BD31-4B8C-83A1-F6EECF244321}">
                <p14:modId xmlns:p14="http://schemas.microsoft.com/office/powerpoint/2010/main" val="2547333020"/>
              </p:ext>
            </p:extLst>
          </p:nvPr>
        </p:nvGraphicFramePr>
        <p:xfrm>
          <a:off x="1097280" y="1845733"/>
          <a:ext cx="10058400" cy="4121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888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гомеопатия с листьями и целебными травами для производства масла на  деревянном фоне, вид сверху Стоковое Изображение - изображение  насчитывающей : 1561782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1619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369507" y="94756"/>
            <a:ext cx="7311429" cy="859758"/>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en" sz="2800" b="1" dirty="0">
                <a:solidFill>
                  <a:schemeClr val="tx1"/>
                </a:solidFill>
              </a:rPr>
              <a:t>8.3 Example: </a:t>
            </a:r>
            <a:r>
              <a:rPr lang="en" sz="2800" b="1" dirty="0" err="1">
                <a:solidFill>
                  <a:schemeClr val="tx1"/>
                </a:solidFill>
              </a:rPr>
              <a:t>Zincum</a:t>
            </a:r>
            <a:r>
              <a:rPr lang="en" sz="2800" b="1" dirty="0">
                <a:solidFill>
                  <a:schemeClr val="tx1"/>
                </a:solidFill>
              </a:rPr>
              <a:t> </a:t>
            </a:r>
            <a:r>
              <a:rPr lang="en" sz="2800" b="1" dirty="0" err="1">
                <a:solidFill>
                  <a:schemeClr val="tx1"/>
                </a:solidFill>
              </a:rPr>
              <a:t>metalicum </a:t>
            </a:r>
            <a:r>
              <a:rPr lang="en" sz="2800" b="1" dirty="0">
                <a:solidFill>
                  <a:schemeClr val="tx1"/>
                </a:solidFill>
              </a:rPr>
              <a:t>6 10.0 dil.</a:t>
            </a:r>
          </a:p>
          <a:p>
            <a:pPr marL="871400" lvl="5" indent="0" algn="just">
              <a:buNone/>
            </a:pPr>
            <a:r>
              <a:rPr lang="en" sz="2800" b="1" dirty="0">
                <a:solidFill>
                  <a:schemeClr val="tx1"/>
                </a:solidFill>
              </a:rPr>
              <a:t>6-8 drops according to the schedule</a:t>
            </a:r>
            <a:endParaRPr lang="uk-UA" sz="2800" b="1" dirty="0">
              <a:solidFill>
                <a:schemeClr val="tx1"/>
              </a:solidFill>
            </a:endParaRPr>
          </a:p>
        </p:txBody>
      </p:sp>
      <p:pic>
        <p:nvPicPr>
          <p:cNvPr id="6" name="Рисунок 5"/>
          <p:cNvPicPr>
            <a:picLocks noChangeAspect="1"/>
          </p:cNvPicPr>
          <p:nvPr/>
        </p:nvPicPr>
        <p:blipFill>
          <a:blip r:embed="rId3"/>
          <a:stretch>
            <a:fillRect/>
          </a:stretch>
        </p:blipFill>
        <p:spPr>
          <a:xfrm>
            <a:off x="661066" y="5041144"/>
            <a:ext cx="3738244" cy="1765723"/>
          </a:xfrm>
          <a:prstGeom prst="rect">
            <a:avLst/>
          </a:prstGeom>
        </p:spPr>
      </p:pic>
      <p:graphicFrame>
        <p:nvGraphicFramePr>
          <p:cNvPr id="7" name="Объект 3"/>
          <p:cNvGraphicFramePr>
            <a:graphicFrameLocks/>
          </p:cNvGraphicFramePr>
          <p:nvPr>
            <p:extLst>
              <p:ext uri="{D42A27DB-BD31-4B8C-83A1-F6EECF244321}">
                <p14:modId xmlns:p14="http://schemas.microsoft.com/office/powerpoint/2010/main" val="2259520285"/>
              </p:ext>
            </p:extLst>
          </p:nvPr>
        </p:nvGraphicFramePr>
        <p:xfrm>
          <a:off x="4898325" y="1033424"/>
          <a:ext cx="7188503" cy="58245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2" name="Объект 3"/>
          <p:cNvGraphicFramePr>
            <a:graphicFrameLocks/>
          </p:cNvGraphicFramePr>
          <p:nvPr>
            <p:extLst>
              <p:ext uri="{D42A27DB-BD31-4B8C-83A1-F6EECF244321}">
                <p14:modId xmlns:p14="http://schemas.microsoft.com/office/powerpoint/2010/main" val="1598937944"/>
              </p:ext>
            </p:extLst>
          </p:nvPr>
        </p:nvGraphicFramePr>
        <p:xfrm>
          <a:off x="81026" y="1062446"/>
          <a:ext cx="4736273" cy="392756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50344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0515" y="622169"/>
            <a:ext cx="10058400" cy="681558"/>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b="1" dirty="0">
                <a:solidFill>
                  <a:schemeClr val="tx1"/>
                </a:solidFill>
              </a:rPr>
              <a:t>9 . Preparation of syrups</a:t>
            </a:r>
            <a:endParaRPr lang="uk-UA" dirty="0">
              <a:solidFill>
                <a:schemeClr val="tx1"/>
              </a:solidFill>
            </a:endParaRPr>
          </a:p>
        </p:txBody>
      </p:sp>
      <p:sp>
        <p:nvSpPr>
          <p:cNvPr id="3" name="Объект 2"/>
          <p:cNvSpPr>
            <a:spLocks noGrp="1"/>
          </p:cNvSpPr>
          <p:nvPr>
            <p:ph idx="1"/>
          </p:nvPr>
        </p:nvSpPr>
        <p:spPr>
          <a:xfrm>
            <a:off x="622169" y="1845734"/>
            <a:ext cx="10935093" cy="4023360"/>
          </a:xfrm>
        </p:spPr>
        <p:txBody>
          <a:bodyPr/>
          <a:lstStyle/>
          <a:p>
            <a:pPr marL="0" indent="358775" algn="just">
              <a:buFont typeface="Arial" panose="020B0604020202020204" pitchFamily="34" charset="0"/>
              <a:buChar char="•"/>
            </a:pPr>
            <a:r>
              <a:rPr lang="en" b="1" dirty="0">
                <a:solidFill>
                  <a:schemeClr val="tx1"/>
                </a:solidFill>
              </a:rPr>
              <a:t>Homeopathic syrups </a:t>
            </a:r>
            <a:r>
              <a:rPr lang="en" dirty="0">
                <a:solidFill>
                  <a:schemeClr val="tx1"/>
                </a:solidFill>
              </a:rPr>
              <a:t>- a liquid dosage form, which is a concentrated sugar solution containing homeopathic tinctures, homeopathic dilutions, </a:t>
            </a:r>
            <a:r>
              <a:rPr lang="en" dirty="0" err="1">
                <a:solidFill>
                  <a:schemeClr val="tx1"/>
                </a:solidFill>
              </a:rPr>
              <a:t>triturations </a:t>
            </a:r>
            <a:r>
              <a:rPr lang="en" dirty="0">
                <a:solidFill>
                  <a:schemeClr val="tx1"/>
                </a:solidFill>
              </a:rPr>
              <a:t>and intended for oral administration.</a:t>
            </a:r>
          </a:p>
          <a:p>
            <a:pPr marL="0" indent="358775" algn="just"/>
            <a:r>
              <a:rPr lang="en" dirty="0">
                <a:solidFill>
                  <a:schemeClr val="tx1"/>
                </a:solidFill>
              </a:rPr>
              <a:t>Syrups are prepared by dissolving sugar in purified water when heated at a temperature of more than 100 C with a concentration of not more than 72%. The resulting solution is filtered hot into a sterile container. Homeopathic tinctures, homeopathic dilutions, </a:t>
            </a:r>
            <a:r>
              <a:rPr lang="en" dirty="0" err="1">
                <a:solidFill>
                  <a:schemeClr val="tx1"/>
                </a:solidFill>
              </a:rPr>
              <a:t>triturations </a:t>
            </a:r>
            <a:r>
              <a:rPr lang="en" dirty="0">
                <a:solidFill>
                  <a:schemeClr val="tx1"/>
                </a:solidFill>
              </a:rPr>
              <a:t>or solid substances can be introduced into </a:t>
            </a:r>
            <a:endParaRPr lang="ru-RU" dirty="0">
              <a:solidFill>
                <a:schemeClr val="tx1"/>
              </a:solidFill>
            </a:endParaRPr>
          </a:p>
          <a:p>
            <a:pPr marL="0" indent="358775" algn="just"/>
            <a:r>
              <a:rPr lang="en" dirty="0">
                <a:solidFill>
                  <a:schemeClr val="tx1"/>
                </a:solidFill>
              </a:rPr>
              <a:t>The concentration of sugar in the dosage form must be at least 64%. Ethyl alcohol can be used as a preservative. The resulting syrup is filtered through a dense cloth or filtered through a paper filter.</a:t>
            </a:r>
            <a:endParaRPr lang="ru-RU" dirty="0">
              <a:solidFill>
                <a:schemeClr val="tx1"/>
              </a:solidFill>
            </a:endParaRPr>
          </a:p>
          <a:p>
            <a:pPr marL="0" indent="358775" algn="just">
              <a:buFont typeface="Arial" panose="020B0604020202020204" pitchFamily="34" charset="0"/>
              <a:buChar char="•"/>
            </a:pPr>
            <a:endParaRPr lang="uk-UA" dirty="0">
              <a:solidFill>
                <a:schemeClr val="tx1"/>
              </a:solidFill>
            </a:endParaRPr>
          </a:p>
        </p:txBody>
      </p:sp>
    </p:spTree>
    <p:extLst>
      <p:ext uri="{BB962C8B-B14F-4D97-AF65-F5344CB8AC3E}">
        <p14:creationId xmlns:p14="http://schemas.microsoft.com/office/powerpoint/2010/main" val="2906576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20511"/>
            <a:ext cx="10058400" cy="789932"/>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b="1" dirty="0"/>
              <a:t>10. Preparation of infusions and decoctions</a:t>
            </a:r>
            <a:endParaRPr lang="uk-UA" dirty="0"/>
          </a:p>
        </p:txBody>
      </p:sp>
      <p:sp>
        <p:nvSpPr>
          <p:cNvPr id="3" name="Объект 2"/>
          <p:cNvSpPr>
            <a:spLocks noGrp="1"/>
          </p:cNvSpPr>
          <p:nvPr>
            <p:ph idx="1"/>
          </p:nvPr>
        </p:nvSpPr>
        <p:spPr>
          <a:xfrm>
            <a:off x="475111" y="1478089"/>
            <a:ext cx="11214126" cy="4649334"/>
          </a:xfrm>
        </p:spPr>
        <p:style>
          <a:lnRef idx="2">
            <a:schemeClr val="accent2"/>
          </a:lnRef>
          <a:fillRef idx="1">
            <a:schemeClr val="lt1"/>
          </a:fillRef>
          <a:effectRef idx="0">
            <a:schemeClr val="accent2"/>
          </a:effectRef>
          <a:fontRef idx="minor">
            <a:schemeClr val="dk1"/>
          </a:fontRef>
        </p:style>
        <p:txBody>
          <a:bodyPr>
            <a:normAutofit lnSpcReduction="10000"/>
          </a:bodyPr>
          <a:lstStyle/>
          <a:p>
            <a:pPr marL="0" indent="358775" algn="just">
              <a:tabLst>
                <a:tab pos="358775" algn="l"/>
              </a:tabLst>
            </a:pPr>
            <a:r>
              <a:rPr lang="en" dirty="0">
                <a:solidFill>
                  <a:schemeClr val="tx1"/>
                </a:solidFill>
              </a:rPr>
              <a:t>Homeopathic infusions and decoctions are water lifts from VP or aqueous solutions - specially prepared extracts. They are made by infusing crushed dried or freshly harvested herbs with purified water at a certain temperature.</a:t>
            </a:r>
            <a:endParaRPr lang="ru-RU" dirty="0">
              <a:solidFill>
                <a:schemeClr val="tx1"/>
              </a:solidFill>
            </a:endParaRPr>
          </a:p>
          <a:p>
            <a:pPr marL="0" indent="358775" algn="just">
              <a:tabLst>
                <a:tab pos="358775" algn="l"/>
              </a:tabLst>
            </a:pPr>
            <a:r>
              <a:rPr lang="en" dirty="0">
                <a:solidFill>
                  <a:schemeClr val="tx1"/>
                </a:solidFill>
              </a:rPr>
              <a:t>Use MPS , approved for use in homeopathy and meeting the requirements of ND.</a:t>
            </a:r>
            <a:endParaRPr lang="ru-RU" dirty="0">
              <a:solidFill>
                <a:schemeClr val="tx1"/>
              </a:solidFill>
            </a:endParaRPr>
          </a:p>
          <a:p>
            <a:pPr marL="0" indent="358775" algn="just">
              <a:tabLst>
                <a:tab pos="358775" algn="l"/>
              </a:tabLst>
            </a:pPr>
            <a:r>
              <a:rPr lang="en" dirty="0">
                <a:solidFill>
                  <a:schemeClr val="tx1"/>
                </a:solidFill>
              </a:rPr>
              <a:t>Before infusion, the raw materials are crushed. In the absence of instructions in private RD , freshly harvested raw materials are crushed to obtain a slurry, and dried - to particles passing through a sieve with holes with a diameter of:</a:t>
            </a:r>
            <a:endParaRPr lang="ru-RU" dirty="0">
              <a:solidFill>
                <a:schemeClr val="tx1"/>
              </a:solidFill>
            </a:endParaRPr>
          </a:p>
          <a:p>
            <a:pPr marL="0" indent="358775" algn="just">
              <a:tabLst>
                <a:tab pos="358775" algn="l"/>
              </a:tabLst>
            </a:pPr>
            <a:r>
              <a:rPr lang="en" dirty="0">
                <a:solidFill>
                  <a:schemeClr val="tx1"/>
                </a:solidFill>
              </a:rPr>
              <a:t>- no more than 4 mm - for leaves, flowers, herbs;</a:t>
            </a:r>
            <a:endParaRPr lang="ru-RU" dirty="0">
              <a:solidFill>
                <a:schemeClr val="tx1"/>
              </a:solidFill>
            </a:endParaRPr>
          </a:p>
          <a:p>
            <a:pPr marL="0" indent="358775" algn="just">
              <a:tabLst>
                <a:tab pos="358775" algn="l"/>
              </a:tabLst>
            </a:pPr>
            <a:r>
              <a:rPr lang="en" dirty="0">
                <a:solidFill>
                  <a:schemeClr val="tx1"/>
                </a:solidFill>
              </a:rPr>
              <a:t>- no more than 3 mm - for shoots, bark, roots, rhizomes, bulbs, tubers;</a:t>
            </a:r>
            <a:endParaRPr lang="ru-RU" dirty="0">
              <a:solidFill>
                <a:schemeClr val="tx1"/>
              </a:solidFill>
            </a:endParaRPr>
          </a:p>
          <a:p>
            <a:pPr marL="0" indent="358775" algn="just">
              <a:tabLst>
                <a:tab pos="358775" algn="l"/>
              </a:tabLst>
            </a:pPr>
            <a:r>
              <a:rPr lang="en" dirty="0">
                <a:solidFill>
                  <a:schemeClr val="tx1"/>
                </a:solidFill>
              </a:rPr>
              <a:t>- no more than 2 mm - for fruits and seeds.</a:t>
            </a:r>
            <a:endParaRPr lang="ru-RU" dirty="0">
              <a:solidFill>
                <a:schemeClr val="tx1"/>
              </a:solidFill>
            </a:endParaRPr>
          </a:p>
          <a:p>
            <a:pPr marL="0" indent="358775" algn="just">
              <a:tabLst>
                <a:tab pos="358775" algn="l"/>
              </a:tabLst>
            </a:pPr>
            <a:r>
              <a:rPr lang="en" dirty="0"/>
              <a:t>For infusion, tightly closed containers ( </a:t>
            </a:r>
            <a:r>
              <a:rPr lang="en" dirty="0" err="1"/>
              <a:t>infunder </a:t>
            </a:r>
            <a:r>
              <a:rPr lang="en" dirty="0"/>
              <a:t>cups) made of indifferent materials are used. Prior to adding raw materials, porcelain </a:t>
            </a:r>
            <a:r>
              <a:rPr lang="en" dirty="0" err="1"/>
              <a:t>containers </a:t>
            </a:r>
            <a:r>
              <a:rPr lang="en" dirty="0"/>
              <a:t>must be heated at a temperature above 90 ° C for 15 minutes. Preservatives are not added to infusions and decoctions.</a:t>
            </a:r>
            <a:endParaRPr lang="ru-RU" dirty="0"/>
          </a:p>
          <a:p>
            <a:pPr marL="0" indent="358775" algn="just">
              <a:tabLst>
                <a:tab pos="358775" algn="l"/>
              </a:tabLst>
            </a:pPr>
            <a:endParaRPr lang="uk-UA" dirty="0">
              <a:solidFill>
                <a:schemeClr val="tx1"/>
              </a:solidFill>
            </a:endParaRPr>
          </a:p>
        </p:txBody>
      </p:sp>
    </p:spTree>
    <p:extLst>
      <p:ext uri="{BB962C8B-B14F-4D97-AF65-F5344CB8AC3E}">
        <p14:creationId xmlns:p14="http://schemas.microsoft.com/office/powerpoint/2010/main" val="3352369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14951" y="101782"/>
            <a:ext cx="10058400" cy="1246395"/>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b="1" dirty="0">
                <a:solidFill>
                  <a:schemeClr val="tx1"/>
                </a:solidFill>
              </a:rPr>
              <a:t>11. Infusions and decoctions from dried raw materials</a:t>
            </a:r>
          </a:p>
        </p:txBody>
      </p:sp>
      <p:sp>
        <p:nvSpPr>
          <p:cNvPr id="3" name="Объект 2"/>
          <p:cNvSpPr>
            <a:spLocks noGrp="1"/>
          </p:cNvSpPr>
          <p:nvPr>
            <p:ph idx="1"/>
          </p:nvPr>
        </p:nvSpPr>
        <p:spPr>
          <a:xfrm>
            <a:off x="286259" y="1425504"/>
            <a:ext cx="11723488" cy="3654772"/>
          </a:xfrm>
          <a:solidFill>
            <a:srgbClr val="FFCC66"/>
          </a:solidFill>
        </p:spPr>
        <p:txBody>
          <a:bodyPr>
            <a:normAutofit fontScale="85000" lnSpcReduction="20000"/>
          </a:bodyPr>
          <a:lstStyle/>
          <a:p>
            <a:pPr marL="0" indent="358775" algn="just">
              <a:lnSpc>
                <a:spcPct val="120000"/>
              </a:lnSpc>
              <a:spcBef>
                <a:spcPts val="0"/>
              </a:spcBef>
              <a:spcAft>
                <a:spcPts val="0"/>
              </a:spcAft>
            </a:pPr>
            <a:r>
              <a:rPr lang="en" dirty="0">
                <a:solidFill>
                  <a:schemeClr val="tx1"/>
                </a:solidFill>
              </a:rPr>
              <a:t>Produced by weight in the ratio of 1 part of HPC and 10 parts of purified water.</a:t>
            </a:r>
            <a:endParaRPr lang="ru-RU" dirty="0">
              <a:solidFill>
                <a:schemeClr val="tx1"/>
              </a:solidFill>
            </a:endParaRPr>
          </a:p>
          <a:p>
            <a:pPr marL="0" indent="358775" algn="just">
              <a:lnSpc>
                <a:spcPct val="120000"/>
              </a:lnSpc>
              <a:spcBef>
                <a:spcPts val="0"/>
              </a:spcBef>
              <a:spcAft>
                <a:spcPts val="0"/>
              </a:spcAft>
            </a:pPr>
            <a:r>
              <a:rPr lang="en" b="1" dirty="0">
                <a:solidFill>
                  <a:schemeClr val="tx1"/>
                </a:solidFill>
              </a:rPr>
              <a:t>Infusions. </a:t>
            </a:r>
            <a:r>
              <a:rPr lang="en" dirty="0">
                <a:solidFill>
                  <a:schemeClr val="tx1"/>
                </a:solidFill>
              </a:rPr>
              <a:t>The crushed plant material is poured with 3-5 times the amount of water at room temperature, thoroughly mixed and left for 15 minutes. Then the remaining water, preheated to a boil, is added to the mixture and infused in a tightly closed container in a boiling water bath (or in </a:t>
            </a:r>
            <a:r>
              <a:rPr lang="en" dirty="0" err="1">
                <a:solidFill>
                  <a:schemeClr val="tx1"/>
                </a:solidFill>
              </a:rPr>
              <a:t>an infunder)</a:t>
            </a:r>
            <a:r>
              <a:rPr lang="en" dirty="0">
                <a:solidFill>
                  <a:schemeClr val="tx1"/>
                </a:solidFill>
              </a:rPr>
              <a:t> </a:t>
            </a:r>
            <a:r>
              <a:rPr lang="en" dirty="0" err="1">
                <a:solidFill>
                  <a:schemeClr val="tx1"/>
                </a:solidFill>
              </a:rPr>
              <a:t>apparatus </a:t>
            </a:r>
            <a:r>
              <a:rPr lang="en" dirty="0">
                <a:solidFill>
                  <a:schemeClr val="tx1"/>
                </a:solidFill>
              </a:rPr>
              <a:t>) for 5 minutes, with frequent stirring. After that, the mixture is left at room temperature until completely cooled.</a:t>
            </a:r>
            <a:endParaRPr lang="ru-RU" dirty="0">
              <a:solidFill>
                <a:schemeClr val="tx1"/>
              </a:solidFill>
            </a:endParaRPr>
          </a:p>
          <a:p>
            <a:pPr marL="0" indent="358775" algn="just">
              <a:lnSpc>
                <a:spcPct val="120000"/>
              </a:lnSpc>
              <a:spcBef>
                <a:spcPts val="0"/>
              </a:spcBef>
              <a:spcAft>
                <a:spcPts val="0"/>
              </a:spcAft>
            </a:pPr>
            <a:r>
              <a:rPr lang="en" dirty="0">
                <a:solidFill>
                  <a:schemeClr val="tx1"/>
                </a:solidFill>
              </a:rPr>
              <a:t>The infusion is filtered (gently squeezing the APC) through a sterile cloth and weighed.</a:t>
            </a:r>
            <a:endParaRPr lang="ru-RU" dirty="0">
              <a:solidFill>
                <a:schemeClr val="tx1"/>
              </a:solidFill>
            </a:endParaRPr>
          </a:p>
          <a:p>
            <a:pPr marL="0" indent="358775" algn="just">
              <a:lnSpc>
                <a:spcPct val="120000"/>
              </a:lnSpc>
              <a:spcBef>
                <a:spcPts val="0"/>
              </a:spcBef>
              <a:spcAft>
                <a:spcPts val="0"/>
              </a:spcAft>
            </a:pPr>
            <a:r>
              <a:rPr lang="en" b="1" dirty="0">
                <a:solidFill>
                  <a:schemeClr val="tx1"/>
                </a:solidFill>
              </a:rPr>
              <a:t>Decoctions. </a:t>
            </a:r>
            <a:r>
              <a:rPr lang="en" dirty="0">
                <a:solidFill>
                  <a:schemeClr val="tx1"/>
                </a:solidFill>
              </a:rPr>
              <a:t>The crushed plant material is poured with boiling water and insisted on a boiling water bath (or in </a:t>
            </a:r>
            <a:r>
              <a:rPr lang="en" dirty="0" err="1">
                <a:solidFill>
                  <a:schemeClr val="tx1"/>
                </a:solidFill>
              </a:rPr>
              <a:t>an infusion)</a:t>
            </a:r>
            <a:r>
              <a:rPr lang="en" dirty="0">
                <a:solidFill>
                  <a:schemeClr val="tx1"/>
                </a:solidFill>
              </a:rPr>
              <a:t> </a:t>
            </a:r>
            <a:r>
              <a:rPr lang="en" dirty="0" err="1">
                <a:solidFill>
                  <a:schemeClr val="tx1"/>
                </a:solidFill>
              </a:rPr>
              <a:t>apparatus </a:t>
            </a:r>
            <a:r>
              <a:rPr lang="en" dirty="0">
                <a:solidFill>
                  <a:schemeClr val="tx1"/>
                </a:solidFill>
              </a:rPr>
              <a:t>) for 30 minutes with frequent stirring. The hot broth is filtered (gently squeezing the raw material) through a sterile cloth and weighed after cooling.</a:t>
            </a:r>
            <a:endParaRPr lang="ru-RU" dirty="0">
              <a:solidFill>
                <a:schemeClr val="tx1"/>
              </a:solidFill>
            </a:endParaRPr>
          </a:p>
          <a:p>
            <a:pPr marL="0" indent="358775" algn="just">
              <a:lnSpc>
                <a:spcPct val="120000"/>
              </a:lnSpc>
              <a:spcBef>
                <a:spcPts val="0"/>
              </a:spcBef>
              <a:spcAft>
                <a:spcPts val="0"/>
              </a:spcAft>
            </a:pPr>
            <a:r>
              <a:rPr lang="en" dirty="0">
                <a:solidFill>
                  <a:schemeClr val="tx1"/>
                </a:solidFill>
              </a:rPr>
              <a:t>If the mass of the resulting infusion or decoction is less than that proposed, then the required amount of water at room temperature (for infusions) or boiling water (for decoctions) is added to the rest of the plant material, mixed and the raw material is squeezed out again (filtering through the same filter). With an additional squeezed extract, the infusion or decoction is brought to the required mass.</a:t>
            </a:r>
            <a:endParaRPr lang="ru-RU" dirty="0">
              <a:solidFill>
                <a:schemeClr val="tx1"/>
              </a:solidFill>
            </a:endParaRPr>
          </a:p>
          <a:p>
            <a:pPr marL="0" indent="358775" algn="just">
              <a:lnSpc>
                <a:spcPct val="100000"/>
              </a:lnSpc>
              <a:spcBef>
                <a:spcPts val="0"/>
              </a:spcBef>
              <a:spcAft>
                <a:spcPts val="0"/>
              </a:spcAft>
            </a:pPr>
            <a:endParaRPr lang="uk-UA" dirty="0">
              <a:solidFill>
                <a:schemeClr val="tx1"/>
              </a:solidFill>
            </a:endParaRPr>
          </a:p>
        </p:txBody>
      </p:sp>
      <p:sp>
        <p:nvSpPr>
          <p:cNvPr id="4" name="Прямоугольник 3"/>
          <p:cNvSpPr/>
          <p:nvPr/>
        </p:nvSpPr>
        <p:spPr>
          <a:xfrm>
            <a:off x="78555" y="5157603"/>
            <a:ext cx="11931192" cy="10895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358775" algn="just">
              <a:lnSpc>
                <a:spcPct val="120000"/>
              </a:lnSpc>
            </a:pPr>
            <a:r>
              <a:rPr lang="en" dirty="0">
                <a:solidFill>
                  <a:schemeClr val="tx1"/>
                </a:solidFill>
              </a:rPr>
              <a:t>The infusion or decoction corresponds to the first decimal dilution (D1). Dilution of them is prepared in purified water. The second decimal dilution (D2) is made from 1 part infusion or decoction and 9 parts water. Subsequent dilutions are made from 1 part of the pre-dilution and 9 parts of water.</a:t>
            </a:r>
            <a:endParaRPr lang="ru-RU" dirty="0">
              <a:solidFill>
                <a:schemeClr val="tx1"/>
              </a:solidFill>
            </a:endParaRPr>
          </a:p>
        </p:txBody>
      </p:sp>
    </p:spTree>
    <p:extLst>
      <p:ext uri="{BB962C8B-B14F-4D97-AF65-F5344CB8AC3E}">
        <p14:creationId xmlns:p14="http://schemas.microsoft.com/office/powerpoint/2010/main" val="4167926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895546"/>
            <a:ext cx="10058400" cy="841814"/>
          </a:xfrm>
        </p:spPr>
        <p:style>
          <a:lnRef idx="2">
            <a:schemeClr val="accent2"/>
          </a:lnRef>
          <a:fillRef idx="1">
            <a:schemeClr val="lt1"/>
          </a:fillRef>
          <a:effectRef idx="0">
            <a:schemeClr val="accent2"/>
          </a:effectRef>
          <a:fontRef idx="minor">
            <a:schemeClr val="dk1"/>
          </a:fontRef>
        </p:style>
        <p:txBody>
          <a:bodyPr/>
          <a:lstStyle/>
          <a:p>
            <a:pPr algn="ctr"/>
            <a:r>
              <a:rPr lang="en" b="1" dirty="0"/>
              <a:t>12. </a:t>
            </a:r>
            <a:r>
              <a:rPr lang="en" b="1" dirty="0" err="1"/>
              <a:t>Liquids</a:t>
            </a:r>
            <a:endParaRPr lang="uk-UA" b="1" dirty="0"/>
          </a:p>
        </p:txBody>
      </p:sp>
      <p:sp>
        <p:nvSpPr>
          <p:cNvPr id="3" name="Объект 2"/>
          <p:cNvSpPr>
            <a:spLocks noGrp="1"/>
          </p:cNvSpPr>
          <p:nvPr>
            <p:ph idx="1"/>
          </p:nvPr>
        </p:nvSpPr>
        <p:spPr>
          <a:xfrm>
            <a:off x="1097279" y="1845733"/>
            <a:ext cx="10186605" cy="4309969"/>
          </a:xfrm>
        </p:spPr>
        <p:txBody>
          <a:bodyPr>
            <a:normAutofit fontScale="85000" lnSpcReduction="20000"/>
          </a:bodyPr>
          <a:lstStyle/>
          <a:p>
            <a:pPr marL="0" indent="358775" algn="just"/>
            <a:r>
              <a:rPr lang="en" dirty="0">
                <a:solidFill>
                  <a:schemeClr val="tx1"/>
                </a:solidFill>
              </a:rPr>
              <a:t>For injections, drugs are used that are obtained using a new technology ( </a:t>
            </a:r>
            <a:r>
              <a:rPr lang="en" dirty="0" err="1">
                <a:solidFill>
                  <a:schemeClr val="tx1"/>
                </a:solidFill>
              </a:rPr>
              <a:t>injel </a:t>
            </a:r>
            <a:r>
              <a:rPr lang="en" dirty="0">
                <a:solidFill>
                  <a:schemeClr val="tx1"/>
                </a:solidFill>
              </a:rPr>
              <a:t>, sarcodes, </a:t>
            </a:r>
            <a:r>
              <a:rPr lang="en" dirty="0" err="1">
                <a:solidFill>
                  <a:schemeClr val="tx1"/>
                </a:solidFill>
              </a:rPr>
              <a:t>nosodes </a:t>
            </a:r>
            <a:r>
              <a:rPr lang="en" dirty="0">
                <a:solidFill>
                  <a:schemeClr val="tx1"/>
                </a:solidFill>
              </a:rPr>
              <a:t>, </a:t>
            </a:r>
            <a:r>
              <a:rPr lang="en" dirty="0" err="1">
                <a:solidFill>
                  <a:schemeClr val="tx1"/>
                </a:solidFill>
              </a:rPr>
              <a:t>gomacords </a:t>
            </a:r>
            <a:r>
              <a:rPr lang="en" dirty="0">
                <a:solidFill>
                  <a:schemeClr val="tx1"/>
                </a:solidFill>
              </a:rPr>
              <a:t>) and produced in ampoules. They are used for acute and chronic pathology, the introduction of injections (subcutaneously, </a:t>
            </a:r>
            <a:r>
              <a:rPr lang="en" dirty="0" err="1">
                <a:solidFill>
                  <a:schemeClr val="tx1"/>
                </a:solidFill>
              </a:rPr>
              <a:t>intramuscularly </a:t>
            </a:r>
            <a:r>
              <a:rPr lang="en" dirty="0">
                <a:solidFill>
                  <a:schemeClr val="tx1"/>
                </a:solidFill>
              </a:rPr>
              <a:t>, intravenously) depends on the composition of the preparations (tissue, cellular, organ or </a:t>
            </a:r>
            <a:r>
              <a:rPr lang="en" dirty="0" err="1">
                <a:solidFill>
                  <a:schemeClr val="tx1"/>
                </a:solidFill>
              </a:rPr>
              <a:t>hormone -containing </a:t>
            </a:r>
            <a:r>
              <a:rPr lang="en" dirty="0">
                <a:solidFill>
                  <a:schemeClr val="tx1"/>
                </a:solidFill>
              </a:rPr>
              <a:t>) and the technical conditions of production .</a:t>
            </a:r>
          </a:p>
          <a:p>
            <a:pPr marL="0" indent="358775" algn="just"/>
            <a:r>
              <a:rPr lang="en" b="1" i="1" dirty="0" err="1">
                <a:solidFill>
                  <a:schemeClr val="tx1"/>
                </a:solidFill>
              </a:rPr>
              <a:t>Inyel </a:t>
            </a:r>
            <a:r>
              <a:rPr lang="en" b="1" i="1" dirty="0">
                <a:solidFill>
                  <a:schemeClr val="tx1"/>
                </a:solidFill>
              </a:rPr>
              <a:t>preparations </a:t>
            </a:r>
            <a:r>
              <a:rPr lang="en" dirty="0">
                <a:solidFill>
                  <a:schemeClr val="tx1"/>
                </a:solidFill>
              </a:rPr>
              <a:t>are injectable preparations from one active ingredient in several dilutions. For example, </a:t>
            </a:r>
            <a:r>
              <a:rPr lang="en" dirty="0" err="1">
                <a:solidFill>
                  <a:schemeClr val="tx1"/>
                </a:solidFill>
              </a:rPr>
              <a:t>Ingeel</a:t>
            </a:r>
            <a:r>
              <a:rPr lang="en" dirty="0">
                <a:solidFill>
                  <a:schemeClr val="tx1"/>
                </a:solidFill>
              </a:rPr>
              <a:t> </a:t>
            </a:r>
            <a:r>
              <a:rPr lang="en" dirty="0" err="1">
                <a:solidFill>
                  <a:schemeClr val="tx1"/>
                </a:solidFill>
              </a:rPr>
              <a:t>Bell-Belladonna </a:t>
            </a:r>
            <a:r>
              <a:rPr lang="en" dirty="0">
                <a:solidFill>
                  <a:schemeClr val="tx1"/>
                </a:solidFill>
              </a:rPr>
              <a:t>contains in one ampoule D10, D20, D200, D1000 belladonna dilution. They are used in acute and </a:t>
            </a:r>
            <a:r>
              <a:rPr lang="en" dirty="0" err="1">
                <a:solidFill>
                  <a:schemeClr val="tx1"/>
                </a:solidFill>
              </a:rPr>
              <a:t>subacute </a:t>
            </a:r>
            <a:r>
              <a:rPr lang="en" dirty="0">
                <a:solidFill>
                  <a:schemeClr val="tx1"/>
                </a:solidFill>
              </a:rPr>
              <a:t>conditions .</a:t>
            </a:r>
          </a:p>
          <a:p>
            <a:pPr marL="0" indent="358775" algn="just"/>
            <a:r>
              <a:rPr lang="en" b="1" i="1" dirty="0">
                <a:solidFill>
                  <a:schemeClr val="tx1"/>
                </a:solidFill>
              </a:rPr>
              <a:t>Sarcodes</a:t>
            </a:r>
            <a:r>
              <a:rPr lang="en" i="1" dirty="0">
                <a:solidFill>
                  <a:schemeClr val="tx1"/>
                </a:solidFill>
              </a:rPr>
              <a:t> </a:t>
            </a:r>
            <a:r>
              <a:rPr lang="en" dirty="0">
                <a:solidFill>
                  <a:schemeClr val="tx1"/>
                </a:solidFill>
              </a:rPr>
              <a:t>- HP preparations in the form of extracts from various healthy organs and tissues of young cattle and pigs. These can be preparations from organs, including blood and cell components (from organelles to macromolecules), their hydrolyzate, filtrates and </a:t>
            </a:r>
            <a:r>
              <a:rPr lang="en" dirty="0" err="1">
                <a:solidFill>
                  <a:schemeClr val="tx1"/>
                </a:solidFill>
              </a:rPr>
              <a:t>ultrafiltrates </a:t>
            </a:r>
            <a:r>
              <a:rPr lang="en" dirty="0">
                <a:solidFill>
                  <a:schemeClr val="tx1"/>
                </a:solidFill>
              </a:rPr>
              <a:t>from liquids and suspensions, organ secretions (gastric juice, hormones, enzymes), blood serum and its fractions, microbiological preparations. Sarcodes act on the organs or functions of the same name, some of them coincide with their AP counterparts, but differ in their </a:t>
            </a:r>
            <a:r>
              <a:rPr lang="en" dirty="0" err="1">
                <a:solidFill>
                  <a:schemeClr val="tx1"/>
                </a:solidFill>
              </a:rPr>
              <a:t>pharmacodynamics </a:t>
            </a:r>
            <a:r>
              <a:rPr lang="en" dirty="0">
                <a:solidFill>
                  <a:schemeClr val="tx1"/>
                </a:solidFill>
              </a:rPr>
              <a:t>: in AP it is a means of substitution therapy, and in GP it is functional .</a:t>
            </a:r>
            <a:endParaRPr lang="ru-RU" dirty="0">
              <a:solidFill>
                <a:schemeClr val="tx1"/>
              </a:solidFill>
            </a:endParaRPr>
          </a:p>
          <a:p>
            <a:pPr marL="0" indent="358775" algn="just"/>
            <a:r>
              <a:rPr lang="en" b="1" i="1" dirty="0" err="1">
                <a:solidFill>
                  <a:schemeClr val="tx1"/>
                </a:solidFill>
              </a:rPr>
              <a:t>Nosodes</a:t>
            </a:r>
            <a:r>
              <a:rPr lang="en" b="1" dirty="0">
                <a:solidFill>
                  <a:schemeClr val="tx1"/>
                </a:solidFill>
              </a:rPr>
              <a:t> </a:t>
            </a:r>
            <a:r>
              <a:rPr lang="en" dirty="0">
                <a:solidFill>
                  <a:schemeClr val="tx1"/>
                </a:solidFill>
              </a:rPr>
              <a:t>- sterile medicinal products prepared by GP technology from pathologically altered organs or tissues, components or metabolic products of animals, humans and non-virulent microorganisms (including viruses). </a:t>
            </a:r>
            <a:r>
              <a:rPr lang="en" dirty="0" err="1">
                <a:solidFill>
                  <a:schemeClr val="tx1"/>
                </a:solidFill>
              </a:rPr>
              <a:t>Nosodes </a:t>
            </a:r>
            <a:r>
              <a:rPr lang="en" dirty="0">
                <a:solidFill>
                  <a:schemeClr val="tx1"/>
                </a:solidFill>
              </a:rPr>
              <a:t>are </a:t>
            </a:r>
            <a:r>
              <a:rPr lang="en" dirty="0" err="1">
                <a:solidFill>
                  <a:schemeClr val="tx1"/>
                </a:solidFill>
              </a:rPr>
              <a:t>isopathic </a:t>
            </a:r>
            <a:r>
              <a:rPr lang="en" dirty="0">
                <a:solidFill>
                  <a:schemeClr val="tx1"/>
                </a:solidFill>
              </a:rPr>
              <a:t>( </a:t>
            </a:r>
            <a:r>
              <a:rPr lang="en" i="1" dirty="0" err="1">
                <a:solidFill>
                  <a:schemeClr val="tx1"/>
                </a:solidFill>
              </a:rPr>
              <a:t>autonosodes </a:t>
            </a:r>
            <a:r>
              <a:rPr lang="en" dirty="0">
                <a:solidFill>
                  <a:schemeClr val="tx1"/>
                </a:solidFill>
              </a:rPr>
              <a:t>), which are prepared from the substrates of the patient, and </a:t>
            </a:r>
            <a:r>
              <a:rPr lang="en" dirty="0" err="1">
                <a:solidFill>
                  <a:schemeClr val="tx1"/>
                </a:solidFill>
              </a:rPr>
              <a:t>heteropathic </a:t>
            </a:r>
            <a:r>
              <a:rPr lang="en" dirty="0">
                <a:solidFill>
                  <a:schemeClr val="tx1"/>
                </a:solidFill>
              </a:rPr>
              <a:t>( </a:t>
            </a:r>
            <a:r>
              <a:rPr lang="en" i="1" dirty="0" err="1">
                <a:solidFill>
                  <a:schemeClr val="tx1"/>
                </a:solidFill>
              </a:rPr>
              <a:t>heteronosodes </a:t>
            </a:r>
            <a:r>
              <a:rPr lang="en" dirty="0">
                <a:solidFill>
                  <a:schemeClr val="tx1"/>
                </a:solidFill>
              </a:rPr>
              <a:t>) - from foreign substrates. These are actually antigens that stimulate the production of antibodies in the body. This is how specific </a:t>
            </a:r>
            <a:r>
              <a:rPr lang="en" dirty="0" err="1">
                <a:solidFill>
                  <a:schemeClr val="tx1"/>
                </a:solidFill>
              </a:rPr>
              <a:t>nosodes </a:t>
            </a:r>
            <a:r>
              <a:rPr lang="en" dirty="0">
                <a:solidFill>
                  <a:schemeClr val="tx1"/>
                </a:solidFill>
              </a:rPr>
              <a:t>from tumor cells act. Non-specific or broad-spectrum (pharyngeal swab) stimulate non-specific immunity factors (γ-globulin). </a:t>
            </a:r>
            <a:r>
              <a:rPr lang="en" dirty="0" err="1">
                <a:solidFill>
                  <a:schemeClr val="tx1"/>
                </a:solidFill>
              </a:rPr>
              <a:t>Nosodes</a:t>
            </a:r>
            <a:r>
              <a:rPr lang="en" dirty="0">
                <a:solidFill>
                  <a:schemeClr val="tx1"/>
                </a:solidFill>
              </a:rPr>
              <a:t> </a:t>
            </a:r>
            <a:r>
              <a:rPr lang="en" dirty="0" err="1">
                <a:solidFill>
                  <a:schemeClr val="tx1"/>
                </a:solidFill>
              </a:rPr>
              <a:t>contain</a:t>
            </a:r>
            <a:r>
              <a:rPr lang="en" dirty="0">
                <a:solidFill>
                  <a:schemeClr val="tx1"/>
                </a:solidFill>
              </a:rPr>
              <a:t> single potencies (X6, CH6) and there are complex ( </a:t>
            </a:r>
            <a:r>
              <a:rPr lang="en" dirty="0" err="1">
                <a:solidFill>
                  <a:schemeClr val="tx1"/>
                </a:solidFill>
              </a:rPr>
              <a:t>mitte </a:t>
            </a:r>
            <a:r>
              <a:rPr lang="en" dirty="0">
                <a:solidFill>
                  <a:schemeClr val="tx1"/>
                </a:solidFill>
              </a:rPr>
              <a:t>) and even enhanced ( </a:t>
            </a:r>
            <a:r>
              <a:rPr lang="en" dirty="0" err="1">
                <a:solidFill>
                  <a:schemeClr val="tx1"/>
                </a:solidFill>
              </a:rPr>
              <a:t>forte </a:t>
            </a:r>
            <a:r>
              <a:rPr lang="en" dirty="0">
                <a:solidFill>
                  <a:schemeClr val="tx1"/>
                </a:solidFill>
              </a:rPr>
              <a:t>).</a:t>
            </a:r>
            <a:endParaRPr lang="uk-UA" dirty="0">
              <a:solidFill>
                <a:schemeClr val="tx1"/>
              </a:solidFill>
            </a:endParaRPr>
          </a:p>
        </p:txBody>
      </p:sp>
    </p:spTree>
    <p:extLst>
      <p:ext uri="{BB962C8B-B14F-4D97-AF65-F5344CB8AC3E}">
        <p14:creationId xmlns:p14="http://schemas.microsoft.com/office/powerpoint/2010/main" val="475053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спа красивые фото: 21 тыс изображений найдено в Яндекс.Картинках | Полезные  рецепты, Спа, Эфирные масл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052"/>
            <a:ext cx="12192000" cy="696405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986986" y="358219"/>
            <a:ext cx="10058400" cy="1178351"/>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 b="1" dirty="0">
                <a:solidFill>
                  <a:schemeClr val="tx1"/>
                </a:solidFill>
              </a:rPr>
              <a:t>13. Liquid homeopathic dosage forms for external use</a:t>
            </a:r>
            <a:endParaRPr lang="uk-UA" b="1" dirty="0">
              <a:solidFill>
                <a:schemeClr val="tx1"/>
              </a:solidFill>
            </a:endParaRPr>
          </a:p>
        </p:txBody>
      </p:sp>
      <p:sp>
        <p:nvSpPr>
          <p:cNvPr id="3" name="Объект 2"/>
          <p:cNvSpPr>
            <a:spLocks noGrp="1"/>
          </p:cNvSpPr>
          <p:nvPr>
            <p:ph idx="1"/>
          </p:nvPr>
        </p:nvSpPr>
        <p:spPr>
          <a:xfrm>
            <a:off x="663646" y="1826881"/>
            <a:ext cx="11044445" cy="4023360"/>
          </a:xfrm>
        </p:spPr>
        <p:style>
          <a:lnRef idx="2">
            <a:schemeClr val="accent2"/>
          </a:lnRef>
          <a:fillRef idx="1">
            <a:schemeClr val="lt1"/>
          </a:fillRef>
          <a:effectRef idx="0">
            <a:schemeClr val="accent2"/>
          </a:effectRef>
          <a:fontRef idx="minor">
            <a:schemeClr val="dk1"/>
          </a:fontRef>
        </p:style>
        <p:txBody>
          <a:bodyPr>
            <a:normAutofit/>
          </a:bodyPr>
          <a:lstStyle/>
          <a:p>
            <a:pPr marL="0" indent="0" algn="just">
              <a:lnSpc>
                <a:spcPct val="110000"/>
              </a:lnSpc>
              <a:spcBef>
                <a:spcPts val="0"/>
              </a:spcBef>
              <a:spcAft>
                <a:spcPts val="0"/>
              </a:spcAft>
              <a:buNone/>
            </a:pPr>
            <a:r>
              <a:rPr lang="en" sz="2800" baseline="-25000" dirty="0">
                <a:solidFill>
                  <a:schemeClr val="tx1"/>
                </a:solidFill>
              </a:rPr>
              <a:t>To </a:t>
            </a:r>
            <a:r>
              <a:rPr lang="en" sz="2800" baseline="-25000" dirty="0" err="1">
                <a:solidFill>
                  <a:schemeClr val="tx1"/>
                </a:solidFill>
              </a:rPr>
              <a:t>the rare</a:t>
            </a:r>
            <a:r>
              <a:rPr lang="en" sz="2800" baseline="-25000" dirty="0">
                <a:solidFill>
                  <a:schemeClr val="tx1"/>
                </a:solidFill>
              </a:rPr>
              <a:t> </a:t>
            </a:r>
            <a:r>
              <a:rPr lang="en" sz="2800" baseline="-25000" dirty="0" err="1">
                <a:solidFill>
                  <a:schemeClr val="tx1"/>
                </a:solidFill>
              </a:rPr>
              <a:t>dosage </a:t>
            </a:r>
            <a:r>
              <a:rPr lang="en" sz="2800" baseline="-25000" dirty="0">
                <a:solidFill>
                  <a:schemeClr val="tx1"/>
                </a:solidFill>
              </a:rPr>
              <a:t>forms for </a:t>
            </a:r>
            <a:r>
              <a:rPr lang="en" sz="2800" baseline="-25000" dirty="0" err="1">
                <a:solidFill>
                  <a:schemeClr val="tx1"/>
                </a:solidFill>
              </a:rPr>
              <a:t>external</a:t>
            </a:r>
            <a:r>
              <a:rPr lang="en" sz="2800" baseline="-25000" dirty="0">
                <a:solidFill>
                  <a:schemeClr val="tx1"/>
                </a:solidFill>
              </a:rPr>
              <a:t> </a:t>
            </a:r>
            <a:r>
              <a:rPr lang="en" sz="2800" baseline="-25000" dirty="0" err="1">
                <a:solidFill>
                  <a:schemeClr val="tx1"/>
                </a:solidFill>
              </a:rPr>
              <a:t>application</a:t>
            </a:r>
            <a:r>
              <a:rPr lang="en" sz="2800" baseline="-25000" dirty="0">
                <a:solidFill>
                  <a:schemeClr val="tx1"/>
                </a:solidFill>
              </a:rPr>
              <a:t> </a:t>
            </a:r>
            <a:r>
              <a:rPr lang="en" sz="2800" baseline="-25000" dirty="0" err="1">
                <a:solidFill>
                  <a:schemeClr val="tx1"/>
                </a:solidFill>
              </a:rPr>
              <a:t>include </a:t>
            </a:r>
            <a:r>
              <a:rPr lang="en" sz="2800" baseline="-25000" dirty="0">
                <a:solidFill>
                  <a:schemeClr val="tx1"/>
                </a:solidFill>
              </a:rPr>
              <a:t>:</a:t>
            </a:r>
            <a:endParaRPr lang="ru-RU" sz="2800" baseline="-25000" dirty="0">
              <a:solidFill>
                <a:schemeClr val="tx1"/>
              </a:solidFill>
            </a:endParaRPr>
          </a:p>
          <a:p>
            <a:pPr marL="0" indent="358775" algn="just">
              <a:lnSpc>
                <a:spcPct val="110000"/>
              </a:lnSpc>
              <a:spcBef>
                <a:spcPts val="0"/>
              </a:spcBef>
              <a:spcAft>
                <a:spcPts val="0"/>
              </a:spcAft>
              <a:buFont typeface="Wingdings" panose="05000000000000000000" pitchFamily="2" charset="2"/>
              <a:buChar char="v"/>
            </a:pPr>
            <a:r>
              <a:rPr lang="en" sz="2800" baseline="-25000" dirty="0" err="1">
                <a:solidFill>
                  <a:schemeClr val="tx1"/>
                </a:solidFill>
              </a:rPr>
              <a:t>alcohol</a:t>
            </a:r>
            <a:r>
              <a:rPr lang="en" sz="2800" baseline="-25000" dirty="0">
                <a:solidFill>
                  <a:schemeClr val="tx1"/>
                </a:solidFill>
              </a:rPr>
              <a:t> </a:t>
            </a:r>
            <a:r>
              <a:rPr lang="en" sz="2800" baseline="-25000" dirty="0" err="1">
                <a:solidFill>
                  <a:schemeClr val="tx1"/>
                </a:solidFill>
              </a:rPr>
              <a:t>solutions </a:t>
            </a:r>
            <a:r>
              <a:rPr lang="en" sz="2800" baseline="-25000" dirty="0">
                <a:solidFill>
                  <a:schemeClr val="tx1"/>
                </a:solidFill>
              </a:rPr>
              <a:t>( </a:t>
            </a:r>
            <a:r>
              <a:rPr lang="en" sz="2800" baseline="-25000" dirty="0" err="1">
                <a:solidFill>
                  <a:schemeClr val="tx1"/>
                </a:solidFill>
              </a:rPr>
              <a:t>alcohols </a:t>
            </a:r>
            <a:r>
              <a:rPr lang="en" sz="2800" baseline="-25000" dirty="0">
                <a:solidFill>
                  <a:schemeClr val="tx1"/>
                </a:solidFill>
              </a:rPr>
              <a:t>),</a:t>
            </a:r>
            <a:endParaRPr lang="ru-RU" sz="2800" baseline="-25000" dirty="0">
              <a:solidFill>
                <a:schemeClr val="tx1"/>
              </a:solidFill>
            </a:endParaRPr>
          </a:p>
          <a:p>
            <a:pPr marL="0" indent="358775" algn="just">
              <a:lnSpc>
                <a:spcPct val="110000"/>
              </a:lnSpc>
              <a:spcBef>
                <a:spcPts val="0"/>
              </a:spcBef>
              <a:spcAft>
                <a:spcPts val="0"/>
              </a:spcAft>
              <a:buFont typeface="Wingdings" panose="05000000000000000000" pitchFamily="2" charset="2"/>
              <a:buChar char="v"/>
            </a:pPr>
            <a:r>
              <a:rPr lang="en" sz="2800" baseline="-25000" dirty="0" err="1">
                <a:solidFill>
                  <a:schemeClr val="tx1"/>
                </a:solidFill>
              </a:rPr>
              <a:t>oils </a:t>
            </a:r>
            <a:r>
              <a:rPr lang="en" sz="2800" baseline="-25000" dirty="0">
                <a:solidFill>
                  <a:schemeClr val="tx1"/>
                </a:solidFill>
              </a:rPr>
              <a:t>,</a:t>
            </a:r>
            <a:endParaRPr lang="ru-RU" sz="2800" baseline="-25000" dirty="0">
              <a:solidFill>
                <a:schemeClr val="tx1"/>
              </a:solidFill>
            </a:endParaRPr>
          </a:p>
          <a:p>
            <a:pPr marL="0" indent="358775" algn="just">
              <a:lnSpc>
                <a:spcPct val="110000"/>
              </a:lnSpc>
              <a:spcBef>
                <a:spcPts val="0"/>
              </a:spcBef>
              <a:spcAft>
                <a:spcPts val="0"/>
              </a:spcAft>
              <a:buFont typeface="Wingdings" panose="05000000000000000000" pitchFamily="2" charset="2"/>
              <a:buChar char="v"/>
            </a:pPr>
            <a:r>
              <a:rPr lang="en" sz="2800" baseline="-25000" dirty="0" err="1">
                <a:solidFill>
                  <a:schemeClr val="tx1"/>
                </a:solidFill>
              </a:rPr>
              <a:t>liniments</a:t>
            </a:r>
            <a:r>
              <a:rPr lang="en" sz="2800" baseline="-25000" dirty="0">
                <a:solidFill>
                  <a:schemeClr val="tx1"/>
                </a:solidFill>
              </a:rPr>
              <a:t> (opodeldoc).</a:t>
            </a:r>
            <a:endParaRPr lang="ru-RU" sz="2800" baseline="-25000" dirty="0">
              <a:solidFill>
                <a:schemeClr val="tx1"/>
              </a:solidFill>
            </a:endParaRPr>
          </a:p>
          <a:p>
            <a:pPr marL="0" indent="358775" algn="just">
              <a:lnSpc>
                <a:spcPct val="110000"/>
              </a:lnSpc>
              <a:spcBef>
                <a:spcPts val="0"/>
              </a:spcBef>
              <a:spcAft>
                <a:spcPts val="0"/>
              </a:spcAft>
            </a:pPr>
            <a:r>
              <a:rPr lang="en" sz="2800" baseline="-25000" dirty="0">
                <a:solidFill>
                  <a:schemeClr val="tx1"/>
                </a:solidFill>
              </a:rPr>
              <a:t>In </a:t>
            </a:r>
            <a:r>
              <a:rPr lang="en" sz="2800" baseline="-25000" dirty="0" err="1">
                <a:solidFill>
                  <a:schemeClr val="tx1"/>
                </a:solidFill>
              </a:rPr>
              <a:t>these</a:t>
            </a:r>
            <a:r>
              <a:rPr lang="en" sz="2800" baseline="-25000" dirty="0">
                <a:solidFill>
                  <a:schemeClr val="tx1"/>
                </a:solidFill>
              </a:rPr>
              <a:t> </a:t>
            </a:r>
            <a:r>
              <a:rPr lang="en" sz="2800" baseline="-25000" dirty="0" err="1">
                <a:solidFill>
                  <a:schemeClr val="tx1"/>
                </a:solidFill>
              </a:rPr>
              <a:t>dosage </a:t>
            </a:r>
            <a:r>
              <a:rPr lang="en" sz="2800" baseline="-25000" dirty="0">
                <a:solidFill>
                  <a:schemeClr val="tx1"/>
                </a:solidFill>
              </a:rPr>
              <a:t>forms the principle </a:t>
            </a:r>
            <a:r>
              <a:rPr lang="en" sz="2800" baseline="-25000" dirty="0" err="1">
                <a:solidFill>
                  <a:schemeClr val="tx1"/>
                </a:solidFill>
              </a:rPr>
              <a:t>of small </a:t>
            </a:r>
            <a:r>
              <a:rPr lang="en" sz="2800" baseline="-25000" dirty="0">
                <a:solidFill>
                  <a:schemeClr val="tx1"/>
                </a:solidFill>
              </a:rPr>
              <a:t>doses is not </a:t>
            </a:r>
            <a:r>
              <a:rPr lang="en" sz="2800" baseline="-25000" dirty="0" err="1">
                <a:solidFill>
                  <a:schemeClr val="tx1"/>
                </a:solidFill>
              </a:rPr>
              <a:t>used </a:t>
            </a:r>
            <a:r>
              <a:rPr lang="en" sz="2800" baseline="-25000" dirty="0">
                <a:solidFill>
                  <a:schemeClr val="tx1"/>
                </a:solidFill>
              </a:rPr>
              <a:t>. </a:t>
            </a:r>
            <a:r>
              <a:rPr lang="en" sz="2800" baseline="-25000" dirty="0" err="1">
                <a:solidFill>
                  <a:schemeClr val="tx1"/>
                </a:solidFill>
              </a:rPr>
              <a:t>Spirits </a:t>
            </a:r>
            <a:r>
              <a:rPr lang="en" sz="2800" baseline="-25000" dirty="0">
                <a:solidFill>
                  <a:schemeClr val="tx1"/>
                </a:solidFill>
              </a:rPr>
              <a:t>(Spiritus </a:t>
            </a:r>
            <a:r>
              <a:rPr lang="en" sz="2800" baseline="-25000" dirty="0" err="1">
                <a:solidFill>
                  <a:schemeClr val="tx1"/>
                </a:solidFill>
              </a:rPr>
              <a:t>seu</a:t>
            </a:r>
            <a:r>
              <a:rPr lang="en" sz="2800" baseline="-25000" dirty="0">
                <a:solidFill>
                  <a:schemeClr val="tx1"/>
                </a:solidFill>
              </a:rPr>
              <a:t> </a:t>
            </a:r>
            <a:r>
              <a:rPr lang="en" sz="2800" baseline="-25000" dirty="0" err="1">
                <a:solidFill>
                  <a:schemeClr val="tx1"/>
                </a:solidFill>
              </a:rPr>
              <a:t>solution is</a:t>
            </a:r>
            <a:r>
              <a:rPr lang="en" sz="2800" baseline="-25000" dirty="0">
                <a:solidFill>
                  <a:schemeClr val="tx1"/>
                </a:solidFill>
              </a:rPr>
              <a:t> </a:t>
            </a:r>
            <a:r>
              <a:rPr lang="en" sz="2800" baseline="-25000" dirty="0" err="1">
                <a:solidFill>
                  <a:schemeClr val="tx1"/>
                </a:solidFill>
              </a:rPr>
              <a:t>spirituosae </a:t>
            </a:r>
            <a:r>
              <a:rPr lang="en" sz="2800" baseline="-25000" dirty="0">
                <a:solidFill>
                  <a:schemeClr val="tx1"/>
                </a:solidFill>
              </a:rPr>
              <a:t>) </a:t>
            </a:r>
            <a:r>
              <a:rPr lang="en" sz="2800" baseline="-25000" dirty="0" err="1">
                <a:solidFill>
                  <a:schemeClr val="tx1"/>
                </a:solidFill>
              </a:rPr>
              <a:t>are preparing</a:t>
            </a:r>
            <a:r>
              <a:rPr lang="en" sz="2800" baseline="-25000" dirty="0">
                <a:solidFill>
                  <a:schemeClr val="tx1"/>
                </a:solidFill>
              </a:rPr>
              <a:t> </a:t>
            </a:r>
            <a:r>
              <a:rPr lang="en" sz="2800" baseline="-25000" dirty="0" err="1">
                <a:solidFill>
                  <a:schemeClr val="tx1"/>
                </a:solidFill>
              </a:rPr>
              <a:t>confusion</a:t>
            </a:r>
            <a:r>
              <a:rPr lang="en" sz="2800" baseline="-25000" dirty="0">
                <a:solidFill>
                  <a:schemeClr val="tx1"/>
                </a:solidFill>
              </a:rPr>
              <a:t> </a:t>
            </a:r>
            <a:r>
              <a:rPr lang="en" sz="2800" baseline="-25000" dirty="0" err="1">
                <a:solidFill>
                  <a:schemeClr val="tx1"/>
                </a:solidFill>
              </a:rPr>
              <a:t>relevant</a:t>
            </a:r>
            <a:r>
              <a:rPr lang="en" sz="2800" baseline="-25000" dirty="0">
                <a:solidFill>
                  <a:schemeClr val="tx1"/>
                </a:solidFill>
              </a:rPr>
              <a:t> </a:t>
            </a:r>
            <a:r>
              <a:rPr lang="en" sz="2800" baseline="-25000" dirty="0" err="1">
                <a:solidFill>
                  <a:schemeClr val="tx1"/>
                </a:solidFill>
              </a:rPr>
              <a:t>quantity</a:t>
            </a:r>
            <a:r>
              <a:rPr lang="en" sz="2800" baseline="-25000" dirty="0">
                <a:solidFill>
                  <a:schemeClr val="tx1"/>
                </a:solidFill>
              </a:rPr>
              <a:t> </a:t>
            </a:r>
            <a:r>
              <a:rPr lang="en" sz="2800" baseline="-25000" dirty="0" err="1">
                <a:solidFill>
                  <a:schemeClr val="tx1"/>
                </a:solidFill>
              </a:rPr>
              <a:t>alcohol</a:t>
            </a:r>
            <a:r>
              <a:rPr lang="en" sz="2800" baseline="-25000" dirty="0">
                <a:solidFill>
                  <a:schemeClr val="tx1"/>
                </a:solidFill>
              </a:rPr>
              <a:t> </a:t>
            </a:r>
            <a:r>
              <a:rPr lang="en" sz="2800" baseline="-25000" dirty="0" err="1">
                <a:solidFill>
                  <a:schemeClr val="tx1"/>
                </a:solidFill>
              </a:rPr>
              <a:t>tinctures </a:t>
            </a:r>
            <a:r>
              <a:rPr lang="en" sz="2800" baseline="-25000" dirty="0">
                <a:solidFill>
                  <a:schemeClr val="tx1"/>
                </a:solidFill>
              </a:rPr>
              <a:t>with 60% </a:t>
            </a:r>
            <a:r>
              <a:rPr lang="en" sz="2800" baseline="-25000" dirty="0" err="1">
                <a:solidFill>
                  <a:schemeClr val="tx1"/>
                </a:solidFill>
              </a:rPr>
              <a:t>ethyl </a:t>
            </a:r>
            <a:r>
              <a:rPr lang="en" sz="2800" baseline="-25000" dirty="0">
                <a:solidFill>
                  <a:schemeClr val="tx1"/>
                </a:solidFill>
              </a:rPr>
              <a:t>alcohol .</a:t>
            </a:r>
          </a:p>
          <a:p>
            <a:pPr algn="just">
              <a:lnSpc>
                <a:spcPct val="110000"/>
              </a:lnSpc>
              <a:spcBef>
                <a:spcPts val="0"/>
              </a:spcBef>
              <a:spcAft>
                <a:spcPts val="0"/>
              </a:spcAft>
            </a:pPr>
            <a:r>
              <a:rPr lang="en" sz="2800" baseline="-25000" dirty="0" err="1">
                <a:solidFill>
                  <a:schemeClr val="tx1"/>
                </a:solidFill>
              </a:rPr>
              <a:t>For example </a:t>
            </a:r>
            <a:r>
              <a:rPr lang="en" sz="2800" baseline="-25000" dirty="0">
                <a:solidFill>
                  <a:schemeClr val="tx1"/>
                </a:solidFill>
              </a:rPr>
              <a:t>: Spiritus Apis 3%</a:t>
            </a:r>
            <a:endParaRPr lang="ru-RU" sz="2800" dirty="0">
              <a:solidFill>
                <a:schemeClr val="tx1"/>
              </a:solidFill>
            </a:endParaRPr>
          </a:p>
          <a:p>
            <a:pPr algn="just">
              <a:lnSpc>
                <a:spcPct val="110000"/>
              </a:lnSpc>
              <a:spcBef>
                <a:spcPts val="0"/>
              </a:spcBef>
              <a:spcAft>
                <a:spcPts val="0"/>
              </a:spcAft>
            </a:pPr>
            <a:r>
              <a:rPr lang="en" sz="2800" baseline="-25000" dirty="0">
                <a:solidFill>
                  <a:schemeClr val="tx1"/>
                </a:solidFill>
              </a:rPr>
              <a:t>Spiritus </a:t>
            </a:r>
            <a:r>
              <a:rPr lang="en" sz="2800" baseline="-25000" dirty="0" err="1">
                <a:solidFill>
                  <a:schemeClr val="tx1"/>
                </a:solidFill>
              </a:rPr>
              <a:t>Aconitum </a:t>
            </a:r>
            <a:r>
              <a:rPr lang="en" sz="2800" baseline="-25000" dirty="0">
                <a:solidFill>
                  <a:schemeClr val="tx1"/>
                </a:solidFill>
              </a:rPr>
              <a:t>5%</a:t>
            </a:r>
            <a:endParaRPr lang="ru-RU" sz="2800" dirty="0">
              <a:solidFill>
                <a:schemeClr val="tx1"/>
              </a:solidFill>
            </a:endParaRPr>
          </a:p>
          <a:p>
            <a:pPr algn="just">
              <a:lnSpc>
                <a:spcPct val="110000"/>
              </a:lnSpc>
              <a:spcBef>
                <a:spcPts val="0"/>
              </a:spcBef>
              <a:spcAft>
                <a:spcPts val="0"/>
              </a:spcAft>
            </a:pPr>
            <a:r>
              <a:rPr lang="en" sz="2800" baseline="-25000" dirty="0">
                <a:solidFill>
                  <a:schemeClr val="tx1"/>
                </a:solidFill>
              </a:rPr>
              <a:t>Spiritus </a:t>
            </a:r>
            <a:r>
              <a:rPr lang="en" sz="2800" baseline="-25000" dirty="0" err="1">
                <a:solidFill>
                  <a:schemeClr val="tx1"/>
                </a:solidFill>
              </a:rPr>
              <a:t>Cantharis </a:t>
            </a:r>
            <a:r>
              <a:rPr lang="en" sz="2800" baseline="-25000" dirty="0">
                <a:solidFill>
                  <a:schemeClr val="tx1"/>
                </a:solidFill>
              </a:rPr>
              <a:t>5%</a:t>
            </a:r>
            <a:endParaRPr lang="ru-RU" sz="2800" dirty="0">
              <a:solidFill>
                <a:schemeClr val="tx1"/>
              </a:solidFill>
            </a:endParaRPr>
          </a:p>
          <a:p>
            <a:pPr algn="just">
              <a:lnSpc>
                <a:spcPct val="110000"/>
              </a:lnSpc>
              <a:spcBef>
                <a:spcPts val="0"/>
              </a:spcBef>
              <a:spcAft>
                <a:spcPts val="0"/>
              </a:spcAft>
            </a:pPr>
            <a:r>
              <a:rPr lang="en" sz="2800" baseline="-25000" dirty="0">
                <a:solidFill>
                  <a:schemeClr val="tx1"/>
                </a:solidFill>
              </a:rPr>
              <a:t>Spiritus Arnica 10% spiritus Spongia 10%*.</a:t>
            </a:r>
            <a:endParaRPr lang="uk-UA" sz="2800" dirty="0">
              <a:solidFill>
                <a:schemeClr val="tx1"/>
              </a:solidFill>
            </a:endParaRPr>
          </a:p>
        </p:txBody>
      </p:sp>
    </p:spTree>
    <p:extLst>
      <p:ext uri="{BB962C8B-B14F-4D97-AF65-F5344CB8AC3E}">
        <p14:creationId xmlns:p14="http://schemas.microsoft.com/office/powerpoint/2010/main" val="1512287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Царица лженаук - гомеопатия! | Пикабу"/>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95392"/>
            <a:ext cx="4591486" cy="3978146"/>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097280" y="245097"/>
            <a:ext cx="10058400" cy="719265"/>
          </a:xfrm>
        </p:spPr>
        <p:style>
          <a:lnRef idx="1">
            <a:schemeClr val="accent1"/>
          </a:lnRef>
          <a:fillRef idx="2">
            <a:schemeClr val="accent1"/>
          </a:fillRef>
          <a:effectRef idx="1">
            <a:schemeClr val="accent1"/>
          </a:effectRef>
          <a:fontRef idx="minor">
            <a:schemeClr val="dk1"/>
          </a:fontRef>
        </p:style>
        <p:txBody>
          <a:bodyPr/>
          <a:lstStyle/>
          <a:p>
            <a:pPr algn="ctr"/>
            <a:r>
              <a:rPr lang="en" b="1" dirty="0">
                <a:solidFill>
                  <a:schemeClr val="tx1"/>
                </a:solidFill>
              </a:rPr>
              <a:t>14. Oil (Olea)</a:t>
            </a:r>
            <a:endParaRPr lang="uk-UA" b="1" dirty="0">
              <a:solidFill>
                <a:schemeClr val="tx1"/>
              </a:solidFill>
            </a:endParaRPr>
          </a:p>
        </p:txBody>
      </p:sp>
      <p:sp>
        <p:nvSpPr>
          <p:cNvPr id="3" name="Объект 2"/>
          <p:cNvSpPr>
            <a:spLocks noGrp="1"/>
          </p:cNvSpPr>
          <p:nvPr>
            <p:ph idx="1"/>
          </p:nvPr>
        </p:nvSpPr>
        <p:spPr>
          <a:xfrm>
            <a:off x="1097280" y="1251845"/>
            <a:ext cx="10058400" cy="1340526"/>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358775" algn="just"/>
            <a:r>
              <a:rPr lang="en" dirty="0">
                <a:solidFill>
                  <a:schemeClr val="tx1"/>
                </a:solidFill>
              </a:rPr>
              <a:t>Oils (Olea) homeopathic are intended only for external use in the form of 10% </a:t>
            </a:r>
            <a:r>
              <a:rPr lang="en" dirty="0" err="1">
                <a:solidFill>
                  <a:schemeClr val="tx1"/>
                </a:solidFill>
              </a:rPr>
              <a:t>.</a:t>
            </a:r>
            <a:r>
              <a:rPr lang="en" dirty="0">
                <a:solidFill>
                  <a:schemeClr val="tx1"/>
                </a:solidFill>
              </a:rPr>
              <a:t> solutions of drugs in olive (Provencal), almond, sunflower, vaseline and other oils. They are prepared according to the general rules, dissolving medicinal substances in oil, or most often - by mixing a certain amount of XI tincture with oil with vigorous shaking. However, for a number of </a:t>
            </a:r>
            <a:r>
              <a:rPr lang="en" dirty="0" err="1">
                <a:solidFill>
                  <a:schemeClr val="tx1"/>
                </a:solidFill>
              </a:rPr>
              <a:t>oils </a:t>
            </a:r>
            <a:r>
              <a:rPr lang="en" dirty="0">
                <a:solidFill>
                  <a:schemeClr val="tx1"/>
                </a:solidFill>
              </a:rPr>
              <a:t>, the concentration of the initial tincture differs from the standard one (0.5%, 1%, 3%).</a:t>
            </a:r>
          </a:p>
        </p:txBody>
      </p:sp>
      <p:sp>
        <p:nvSpPr>
          <p:cNvPr id="4" name="Прямоугольник 3"/>
          <p:cNvSpPr/>
          <p:nvPr/>
        </p:nvSpPr>
        <p:spPr>
          <a:xfrm>
            <a:off x="4463449" y="2592371"/>
            <a:ext cx="4954728" cy="3580467"/>
          </a:xfrm>
          <a:prstGeom prst="rect">
            <a:avLst/>
          </a:prstGeom>
        </p:spPr>
        <p:txBody>
          <a:bodyPr wrap="square">
            <a:spAutoFit/>
          </a:bodyPr>
          <a:lstStyle/>
          <a:p>
            <a:r>
              <a:rPr lang="en" sz="2000" dirty="0"/>
              <a:t>The most commonly prescribed oils are:</a:t>
            </a:r>
          </a:p>
          <a:p>
            <a:pPr marL="342900" indent="-342900">
              <a:buFont typeface="Arial" panose="020B0604020202020204" pitchFamily="34" charset="0"/>
              <a:buChar char="•"/>
            </a:pPr>
            <a:r>
              <a:rPr lang="en" sz="2000" baseline="-25000" dirty="0" err="1"/>
              <a:t>oleum </a:t>
            </a:r>
            <a:r>
              <a:rPr lang="en" sz="2000" baseline="-25000" dirty="0"/>
              <a:t>Apis 3%;</a:t>
            </a:r>
            <a:endParaRPr lang="de-DE" sz="2000" baseline="-25000" dirty="0"/>
          </a:p>
          <a:p>
            <a:pPr marL="342900" indent="-342900">
              <a:buFont typeface="Arial" panose="020B0604020202020204" pitchFamily="34" charset="0"/>
              <a:buChar char="•"/>
            </a:pPr>
            <a:r>
              <a:rPr lang="en" sz="2000" baseline="-25000" dirty="0" err="1"/>
              <a:t>oleum</a:t>
            </a:r>
            <a:r>
              <a:rPr lang="en" sz="2000" baseline="-25000" dirty="0"/>
              <a:t> </a:t>
            </a:r>
            <a:r>
              <a:rPr lang="en" sz="2000" baseline="-25000" dirty="0" err="1"/>
              <a:t>Aconitum </a:t>
            </a:r>
            <a:r>
              <a:rPr lang="en" sz="2000" baseline="-25000" dirty="0"/>
              <a:t>5%;</a:t>
            </a:r>
          </a:p>
          <a:p>
            <a:pPr marL="342900" indent="-342900">
              <a:buFont typeface="Arial" panose="020B0604020202020204" pitchFamily="34" charset="0"/>
              <a:buChar char="•"/>
            </a:pPr>
            <a:r>
              <a:rPr lang="en" sz="2000" baseline="-25000" dirty="0" err="1"/>
              <a:t>oleum</a:t>
            </a:r>
            <a:r>
              <a:rPr lang="en" sz="2000" baseline="-25000" dirty="0"/>
              <a:t> </a:t>
            </a:r>
            <a:r>
              <a:rPr lang="en" sz="2000" baseline="-25000" dirty="0" err="1"/>
              <a:t>Bryoniae </a:t>
            </a:r>
            <a:r>
              <a:rPr lang="en" sz="2000" baseline="-25000" dirty="0"/>
              <a:t>10%;</a:t>
            </a:r>
          </a:p>
          <a:p>
            <a:pPr marL="342900" indent="-342900">
              <a:buFont typeface="Arial" panose="020B0604020202020204" pitchFamily="34" charset="0"/>
              <a:buChar char="•"/>
            </a:pPr>
            <a:r>
              <a:rPr lang="en" sz="2000" baseline="-25000" dirty="0" err="1"/>
              <a:t>oleum </a:t>
            </a:r>
            <a:r>
              <a:rPr lang="en" sz="2000" baseline="-25000" dirty="0"/>
              <a:t>Hamamelis 10%;</a:t>
            </a:r>
          </a:p>
          <a:p>
            <a:pPr marL="342900" indent="-342900">
              <a:buFont typeface="Arial" panose="020B0604020202020204" pitchFamily="34" charset="0"/>
              <a:buChar char="•"/>
            </a:pPr>
            <a:r>
              <a:rPr lang="en" sz="2000" baseline="-25000" dirty="0" err="1"/>
              <a:t>oleum </a:t>
            </a:r>
            <a:r>
              <a:rPr lang="en" sz="2000" baseline="-25000" dirty="0"/>
              <a:t>Calendulae 10%;</a:t>
            </a:r>
          </a:p>
          <a:p>
            <a:pPr marL="342900" indent="-342900">
              <a:buFont typeface="Arial" panose="020B0604020202020204" pitchFamily="34" charset="0"/>
              <a:buChar char="•"/>
            </a:pPr>
            <a:r>
              <a:rPr lang="en" sz="2000" baseline="-25000" dirty="0" err="1"/>
              <a:t>oleum</a:t>
            </a:r>
            <a:r>
              <a:rPr lang="en" sz="2000" baseline="-25000" dirty="0"/>
              <a:t> </a:t>
            </a:r>
            <a:r>
              <a:rPr lang="en" sz="2000" baseline="-25000" dirty="0" err="1"/>
              <a:t>Cantharis </a:t>
            </a:r>
            <a:r>
              <a:rPr lang="en" sz="2000" baseline="-25000" dirty="0"/>
              <a:t>3%;</a:t>
            </a:r>
          </a:p>
          <a:p>
            <a:pPr marL="342900" indent="-342900">
              <a:buFont typeface="Arial" panose="020B0604020202020204" pitchFamily="34" charset="0"/>
              <a:buChar char="•"/>
            </a:pPr>
            <a:r>
              <a:rPr lang="en" sz="2000" baseline="-25000" dirty="0" err="1"/>
              <a:t>oleum</a:t>
            </a:r>
            <a:r>
              <a:rPr lang="en" sz="2000" baseline="-25000" dirty="0"/>
              <a:t> </a:t>
            </a:r>
            <a:r>
              <a:rPr lang="en" sz="2000" baseline="-25000" dirty="0" err="1"/>
              <a:t>Camphorae </a:t>
            </a:r>
            <a:r>
              <a:rPr lang="en" sz="2000" baseline="-25000" dirty="0"/>
              <a:t>10%;</a:t>
            </a:r>
          </a:p>
          <a:p>
            <a:pPr marL="342900" indent="-342900">
              <a:buFont typeface="Arial" panose="020B0604020202020204" pitchFamily="34" charset="0"/>
              <a:buChar char="•"/>
            </a:pPr>
            <a:r>
              <a:rPr lang="en" sz="2000" baseline="-25000" dirty="0" err="1"/>
              <a:t>oleum</a:t>
            </a:r>
            <a:r>
              <a:rPr lang="en" sz="2000" baseline="-25000" dirty="0"/>
              <a:t> </a:t>
            </a:r>
            <a:r>
              <a:rPr lang="en" sz="2000" baseline="-25000" dirty="0" err="1"/>
              <a:t>Ledum </a:t>
            </a:r>
            <a:r>
              <a:rPr lang="en" sz="2000" baseline="-25000" dirty="0"/>
              <a:t>10%;</a:t>
            </a:r>
          </a:p>
          <a:p>
            <a:pPr marL="342900" indent="-342900">
              <a:buFont typeface="Arial" panose="020B0604020202020204" pitchFamily="34" charset="0"/>
              <a:buChar char="•"/>
            </a:pPr>
            <a:r>
              <a:rPr lang="en" sz="2000" baseline="-25000" dirty="0" err="1"/>
              <a:t>oleum</a:t>
            </a:r>
            <a:r>
              <a:rPr lang="en" sz="2000" baseline="-25000" dirty="0"/>
              <a:t> </a:t>
            </a:r>
            <a:r>
              <a:rPr lang="en" sz="2000" baseline="-25000" dirty="0" err="1"/>
              <a:t>Paeoniae </a:t>
            </a:r>
            <a:r>
              <a:rPr lang="en" sz="2000" baseline="-25000" dirty="0"/>
              <a:t>10%;</a:t>
            </a:r>
          </a:p>
          <a:p>
            <a:pPr marL="342900" indent="-342900">
              <a:buFont typeface="Arial" panose="020B0604020202020204" pitchFamily="34" charset="0"/>
              <a:buChar char="•"/>
            </a:pPr>
            <a:r>
              <a:rPr lang="en" sz="2000" baseline="-25000" dirty="0" err="1"/>
              <a:t>oleum</a:t>
            </a:r>
            <a:r>
              <a:rPr lang="en" sz="2000" baseline="-25000" dirty="0"/>
              <a:t> </a:t>
            </a:r>
            <a:r>
              <a:rPr lang="en" sz="2000" baseline="-25000" dirty="0" err="1"/>
              <a:t>Chamomillae </a:t>
            </a:r>
            <a:r>
              <a:rPr lang="en" sz="2000" baseline="-25000" dirty="0"/>
              <a:t>10%;</a:t>
            </a:r>
          </a:p>
          <a:p>
            <a:pPr marL="342900" indent="-342900">
              <a:buFont typeface="Arial" panose="020B0604020202020204" pitchFamily="34" charset="0"/>
              <a:buChar char="•"/>
            </a:pPr>
            <a:r>
              <a:rPr lang="en" sz="2000" baseline="-25000" dirty="0" err="1"/>
              <a:t>oleum</a:t>
            </a:r>
            <a:r>
              <a:rPr lang="en" sz="2000" baseline="-25000" dirty="0"/>
              <a:t> </a:t>
            </a:r>
            <a:r>
              <a:rPr lang="en" sz="2000" baseline="-25000" dirty="0" err="1"/>
              <a:t>Spongiae </a:t>
            </a:r>
            <a:r>
              <a:rPr lang="en" sz="2000" baseline="-25000" dirty="0"/>
              <a:t>5%;</a:t>
            </a:r>
          </a:p>
          <a:p>
            <a:pPr marL="342900" indent="-342900">
              <a:buFont typeface="Arial" panose="020B0604020202020204" pitchFamily="34" charset="0"/>
              <a:buChar char="•"/>
            </a:pPr>
            <a:r>
              <a:rPr lang="en" sz="2000" baseline="-25000" dirty="0" err="1"/>
              <a:t>oleum</a:t>
            </a:r>
            <a:r>
              <a:rPr lang="en" sz="2000" baseline="-25000" dirty="0"/>
              <a:t> </a:t>
            </a:r>
            <a:r>
              <a:rPr lang="en" sz="2000" baseline="-25000" dirty="0" err="1"/>
              <a:t>Thujae </a:t>
            </a:r>
            <a:r>
              <a:rPr lang="en" sz="2000" baseline="-25000" dirty="0"/>
              <a:t>10%;</a:t>
            </a:r>
          </a:p>
          <a:p>
            <a:pPr marL="342900" indent="-342900">
              <a:buFont typeface="Arial" panose="020B0604020202020204" pitchFamily="34" charset="0"/>
              <a:buChar char="•"/>
            </a:pPr>
            <a:r>
              <a:rPr lang="en" sz="2000" baseline="-25000" dirty="0" err="1"/>
              <a:t>oleum</a:t>
            </a:r>
            <a:r>
              <a:rPr lang="en" sz="2000" baseline="-25000" dirty="0"/>
              <a:t> </a:t>
            </a:r>
            <a:r>
              <a:rPr lang="en" sz="2000" baseline="-25000" dirty="0" err="1"/>
              <a:t>Chloretonum </a:t>
            </a:r>
            <a:r>
              <a:rPr lang="en" sz="2000" baseline="-25000" dirty="0"/>
              <a:t>0.5%;</a:t>
            </a:r>
          </a:p>
          <a:p>
            <a:pPr marL="342900" indent="-342900">
              <a:buFont typeface="Arial" panose="020B0604020202020204" pitchFamily="34" charset="0"/>
              <a:buChar char="•"/>
            </a:pPr>
            <a:r>
              <a:rPr lang="en" sz="2000" baseline="-25000" dirty="0" err="1"/>
              <a:t>oleum</a:t>
            </a:r>
            <a:r>
              <a:rPr lang="en" sz="2000" baseline="-25000" dirty="0"/>
              <a:t> </a:t>
            </a:r>
            <a:r>
              <a:rPr lang="en" sz="2000" baseline="-25000" dirty="0" err="1"/>
              <a:t>Cyclamen </a:t>
            </a:r>
            <a:r>
              <a:rPr lang="en" sz="2000" baseline="-25000" dirty="0"/>
              <a:t>1%;</a:t>
            </a:r>
          </a:p>
          <a:p>
            <a:pPr marL="342900" indent="-342900">
              <a:buFont typeface="Arial" panose="020B0604020202020204" pitchFamily="34" charset="0"/>
              <a:buChar char="•"/>
            </a:pPr>
            <a:r>
              <a:rPr lang="en" sz="2000" baseline="-25000" dirty="0" err="1"/>
              <a:t>oleum</a:t>
            </a:r>
            <a:r>
              <a:rPr lang="en" sz="2000" baseline="-25000" dirty="0"/>
              <a:t> </a:t>
            </a:r>
            <a:r>
              <a:rPr lang="en" sz="2000" baseline="-25000" dirty="0" err="1"/>
              <a:t>Cimicifugae </a:t>
            </a:r>
            <a:r>
              <a:rPr lang="en" sz="2000" baseline="-25000" dirty="0"/>
              <a:t>10%.</a:t>
            </a:r>
            <a:endParaRPr lang="uk-UA" sz="2000" dirty="0"/>
          </a:p>
        </p:txBody>
      </p:sp>
    </p:spTree>
    <p:extLst>
      <p:ext uri="{BB962C8B-B14F-4D97-AF65-F5344CB8AC3E}">
        <p14:creationId xmlns:p14="http://schemas.microsoft.com/office/powerpoint/2010/main" val="27722601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14780"/>
            <a:ext cx="10058400" cy="709838"/>
          </a:xfrm>
        </p:spPr>
        <p:style>
          <a:lnRef idx="1">
            <a:schemeClr val="accent2"/>
          </a:lnRef>
          <a:fillRef idx="3">
            <a:schemeClr val="accent2"/>
          </a:fillRef>
          <a:effectRef idx="2">
            <a:schemeClr val="accent2"/>
          </a:effectRef>
          <a:fontRef idx="minor">
            <a:schemeClr val="lt1"/>
          </a:fontRef>
        </p:style>
        <p:txBody>
          <a:bodyPr>
            <a:normAutofit fontScale="90000"/>
          </a:bodyPr>
          <a:lstStyle/>
          <a:p>
            <a:pPr algn="ctr"/>
            <a:r>
              <a:rPr lang="en" spc="-5" dirty="0">
                <a:solidFill>
                  <a:schemeClr val="tx1"/>
                </a:solidFill>
              </a:rPr>
              <a:t>15. QUESTION</a:t>
            </a:r>
            <a:r>
              <a:rPr lang="en" spc="-25" dirty="0">
                <a:solidFill>
                  <a:schemeClr val="tx1"/>
                </a:solidFill>
              </a:rPr>
              <a:t> </a:t>
            </a:r>
            <a:r>
              <a:rPr lang="en" dirty="0">
                <a:solidFill>
                  <a:schemeClr val="tx1"/>
                </a:solidFill>
              </a:rPr>
              <a:t>FOR</a:t>
            </a:r>
            <a:r>
              <a:rPr lang="en" spc="-15" dirty="0">
                <a:solidFill>
                  <a:schemeClr val="tx1"/>
                </a:solidFill>
              </a:rPr>
              <a:t> </a:t>
            </a:r>
            <a:r>
              <a:rPr lang="en" spc="-5" dirty="0">
                <a:solidFill>
                  <a:schemeClr val="tx1"/>
                </a:solidFill>
              </a:rPr>
              <a:t>INDEPENDENT</a:t>
            </a:r>
            <a:r>
              <a:rPr lang="en" spc="-25" dirty="0">
                <a:solidFill>
                  <a:schemeClr val="tx1"/>
                </a:solidFill>
              </a:rPr>
              <a:t> </a:t>
            </a:r>
            <a:r>
              <a:rPr lang="en" spc="-5" dirty="0">
                <a:solidFill>
                  <a:schemeClr val="tx1"/>
                </a:solidFill>
              </a:rPr>
              <a:t>WORKS</a:t>
            </a:r>
            <a:endParaRPr lang="uk-UA" b="1" dirty="0">
              <a:solidFill>
                <a:schemeClr val="tx1"/>
              </a:solidFill>
            </a:endParaRPr>
          </a:p>
        </p:txBody>
      </p:sp>
      <p:sp>
        <p:nvSpPr>
          <p:cNvPr id="3" name="Объект 2"/>
          <p:cNvSpPr>
            <a:spLocks noGrp="1"/>
          </p:cNvSpPr>
          <p:nvPr>
            <p:ph idx="1"/>
          </p:nvPr>
        </p:nvSpPr>
        <p:spPr/>
        <p:txBody>
          <a:bodyPr>
            <a:normAutofit/>
          </a:bodyPr>
          <a:lstStyle/>
          <a:p>
            <a:pPr algn="just"/>
            <a:r>
              <a:rPr lang="en" dirty="0">
                <a:solidFill>
                  <a:schemeClr val="tx1"/>
                </a:solidFill>
              </a:rPr>
              <a:t>1. Characteristics </a:t>
            </a:r>
            <a:r>
              <a:rPr lang="en" dirty="0" err="1">
                <a:solidFill>
                  <a:schemeClr val="tx1"/>
                </a:solidFill>
              </a:rPr>
              <a:t>of the basic</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drugs </a:t>
            </a:r>
            <a:r>
              <a:rPr lang="en" dirty="0">
                <a:solidFill>
                  <a:schemeClr val="tx1"/>
                </a:solidFill>
              </a:rPr>
              <a:t>, </a:t>
            </a:r>
            <a:r>
              <a:rPr lang="en" dirty="0" err="1">
                <a:solidFill>
                  <a:schemeClr val="tx1"/>
                </a:solidFill>
              </a:rPr>
              <a:t>matrix</a:t>
            </a:r>
            <a:r>
              <a:rPr lang="en" dirty="0">
                <a:solidFill>
                  <a:schemeClr val="tx1"/>
                </a:solidFill>
              </a:rPr>
              <a:t> </a:t>
            </a:r>
            <a:r>
              <a:rPr lang="en" dirty="0" err="1">
                <a:solidFill>
                  <a:schemeClr val="tx1"/>
                </a:solidFill>
              </a:rPr>
              <a:t>tinctures </a:t>
            </a:r>
            <a:r>
              <a:rPr lang="en" dirty="0">
                <a:solidFill>
                  <a:schemeClr val="tx1"/>
                </a:solidFill>
              </a:rPr>
              <a:t>.</a:t>
            </a:r>
          </a:p>
          <a:p>
            <a:pPr algn="just"/>
            <a:r>
              <a:rPr lang="en" dirty="0">
                <a:solidFill>
                  <a:schemeClr val="tx1"/>
                </a:solidFill>
              </a:rPr>
              <a:t>2. </a:t>
            </a:r>
            <a:r>
              <a:rPr lang="en" dirty="0" err="1">
                <a:solidFill>
                  <a:schemeClr val="tx1"/>
                </a:solidFill>
              </a:rPr>
              <a:t>Technology</a:t>
            </a:r>
            <a:r>
              <a:rPr lang="en" dirty="0">
                <a:solidFill>
                  <a:schemeClr val="tx1"/>
                </a:solidFill>
              </a:rPr>
              <a:t> </a:t>
            </a:r>
            <a:r>
              <a:rPr lang="en" dirty="0" err="1">
                <a:solidFill>
                  <a:schemeClr val="tx1"/>
                </a:solidFill>
              </a:rPr>
              <a:t>manufacturing</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matrix</a:t>
            </a:r>
            <a:r>
              <a:rPr lang="en" dirty="0">
                <a:solidFill>
                  <a:schemeClr val="tx1"/>
                </a:solidFill>
              </a:rPr>
              <a:t> </a:t>
            </a:r>
            <a:r>
              <a:rPr lang="en" dirty="0" err="1">
                <a:solidFill>
                  <a:schemeClr val="tx1"/>
                </a:solidFill>
              </a:rPr>
              <a:t>tinctures </a:t>
            </a:r>
            <a:r>
              <a:rPr lang="en" dirty="0">
                <a:solidFill>
                  <a:schemeClr val="tx1"/>
                </a:solidFill>
              </a:rPr>
              <a:t>.</a:t>
            </a:r>
          </a:p>
          <a:p>
            <a:pPr algn="just"/>
            <a:r>
              <a:rPr lang="en" dirty="0">
                <a:solidFill>
                  <a:schemeClr val="tx1"/>
                </a:solidFill>
              </a:rPr>
              <a:t>3. </a:t>
            </a:r>
            <a:r>
              <a:rPr lang="en" dirty="0" err="1">
                <a:solidFill>
                  <a:schemeClr val="tx1"/>
                </a:solidFill>
              </a:rPr>
              <a:t>Features</a:t>
            </a:r>
            <a:r>
              <a:rPr lang="en" dirty="0">
                <a:solidFill>
                  <a:schemeClr val="tx1"/>
                </a:solidFill>
              </a:rPr>
              <a:t> </a:t>
            </a:r>
            <a:r>
              <a:rPr lang="en" dirty="0" err="1">
                <a:solidFill>
                  <a:schemeClr val="tx1"/>
                </a:solidFill>
              </a:rPr>
              <a:t>potentiation</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matrix</a:t>
            </a:r>
            <a:r>
              <a:rPr lang="en" dirty="0">
                <a:solidFill>
                  <a:schemeClr val="tx1"/>
                </a:solidFill>
              </a:rPr>
              <a:t> </a:t>
            </a:r>
            <a:r>
              <a:rPr lang="en" dirty="0" err="1">
                <a:solidFill>
                  <a:schemeClr val="tx1"/>
                </a:solidFill>
              </a:rPr>
              <a:t>tinctures </a:t>
            </a:r>
            <a:r>
              <a:rPr lang="en" dirty="0">
                <a:solidFill>
                  <a:schemeClr val="tx1"/>
                </a:solidFill>
              </a:rPr>
              <a:t>.</a:t>
            </a:r>
          </a:p>
          <a:p>
            <a:pPr algn="just"/>
            <a:r>
              <a:rPr lang="en" dirty="0">
                <a:solidFill>
                  <a:schemeClr val="tx1"/>
                </a:solidFill>
              </a:rPr>
              <a:t>4. Quality </a:t>
            </a:r>
            <a:r>
              <a:rPr lang="en" dirty="0" err="1">
                <a:solidFill>
                  <a:schemeClr val="tx1"/>
                </a:solidFill>
              </a:rPr>
              <a:t>control</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matrix</a:t>
            </a:r>
            <a:r>
              <a:rPr lang="en" dirty="0">
                <a:solidFill>
                  <a:schemeClr val="tx1"/>
                </a:solidFill>
              </a:rPr>
              <a:t> </a:t>
            </a:r>
            <a:r>
              <a:rPr lang="en" dirty="0" err="1">
                <a:solidFill>
                  <a:schemeClr val="tx1"/>
                </a:solidFill>
              </a:rPr>
              <a:t>tinctures </a:t>
            </a:r>
            <a:r>
              <a:rPr lang="en" dirty="0">
                <a:solidFill>
                  <a:schemeClr val="tx1"/>
                </a:solidFill>
              </a:rPr>
              <a:t>.</a:t>
            </a:r>
          </a:p>
          <a:p>
            <a:pPr algn="just"/>
            <a:r>
              <a:rPr lang="en" dirty="0">
                <a:solidFill>
                  <a:schemeClr val="tx1"/>
                </a:solidFill>
              </a:rPr>
              <a:t>5. Characterization </a:t>
            </a:r>
            <a:r>
              <a:rPr lang="en" dirty="0" err="1">
                <a:solidFill>
                  <a:schemeClr val="tx1"/>
                </a:solidFill>
              </a:rPr>
              <a:t>of liquid</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dosage </a:t>
            </a:r>
            <a:r>
              <a:rPr lang="en" dirty="0">
                <a:solidFill>
                  <a:schemeClr val="tx1"/>
                </a:solidFill>
              </a:rPr>
              <a:t>forms.</a:t>
            </a:r>
          </a:p>
          <a:p>
            <a:pPr algn="just"/>
            <a:r>
              <a:rPr lang="en" dirty="0">
                <a:solidFill>
                  <a:schemeClr val="tx1"/>
                </a:solidFill>
              </a:rPr>
              <a:t>6. </a:t>
            </a:r>
            <a:r>
              <a:rPr lang="en" dirty="0" err="1">
                <a:solidFill>
                  <a:schemeClr val="tx1"/>
                </a:solidFill>
              </a:rPr>
              <a:t>Technology</a:t>
            </a:r>
            <a:r>
              <a:rPr lang="en" dirty="0">
                <a:solidFill>
                  <a:schemeClr val="tx1"/>
                </a:solidFill>
              </a:rPr>
              <a:t> </a:t>
            </a:r>
            <a:r>
              <a:rPr lang="en" dirty="0" err="1">
                <a:solidFill>
                  <a:schemeClr val="tx1"/>
                </a:solidFill>
              </a:rPr>
              <a:t>manufacturing</a:t>
            </a:r>
            <a:r>
              <a:rPr lang="en" dirty="0">
                <a:solidFill>
                  <a:schemeClr val="tx1"/>
                </a:solidFill>
              </a:rPr>
              <a:t> </a:t>
            </a:r>
            <a:r>
              <a:rPr lang="en" dirty="0" err="1">
                <a:solidFill>
                  <a:schemeClr val="tx1"/>
                </a:solidFill>
              </a:rPr>
              <a:t>liquid</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dosage </a:t>
            </a:r>
            <a:r>
              <a:rPr lang="en" dirty="0">
                <a:solidFill>
                  <a:schemeClr val="tx1"/>
                </a:solidFill>
              </a:rPr>
              <a:t>forms.</a:t>
            </a:r>
          </a:p>
          <a:p>
            <a:pPr algn="just"/>
            <a:r>
              <a:rPr lang="en" dirty="0">
                <a:solidFill>
                  <a:schemeClr val="tx1"/>
                </a:solidFill>
              </a:rPr>
              <a:t>7. Quality </a:t>
            </a:r>
            <a:r>
              <a:rPr lang="en" dirty="0" err="1">
                <a:solidFill>
                  <a:schemeClr val="tx1"/>
                </a:solidFill>
              </a:rPr>
              <a:t>control</a:t>
            </a:r>
            <a:r>
              <a:rPr lang="en" dirty="0">
                <a:solidFill>
                  <a:schemeClr val="tx1"/>
                </a:solidFill>
              </a:rPr>
              <a:t> </a:t>
            </a:r>
            <a:r>
              <a:rPr lang="en" dirty="0" err="1">
                <a:solidFill>
                  <a:schemeClr val="tx1"/>
                </a:solidFill>
              </a:rPr>
              <a:t>liquid</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dosage </a:t>
            </a:r>
            <a:r>
              <a:rPr lang="en" dirty="0">
                <a:solidFill>
                  <a:schemeClr val="tx1"/>
                </a:solidFill>
              </a:rPr>
              <a:t>forms.</a:t>
            </a:r>
          </a:p>
          <a:p>
            <a:pPr algn="just"/>
            <a:r>
              <a:rPr lang="en" dirty="0">
                <a:solidFill>
                  <a:schemeClr val="tx1"/>
                </a:solidFill>
              </a:rPr>
              <a:t>8. </a:t>
            </a:r>
            <a:r>
              <a:rPr lang="en" dirty="0" err="1">
                <a:solidFill>
                  <a:schemeClr val="tx1"/>
                </a:solidFill>
              </a:rPr>
              <a:t>Registration </a:t>
            </a:r>
            <a:r>
              <a:rPr lang="en" dirty="0">
                <a:solidFill>
                  <a:schemeClr val="tx1"/>
                </a:solidFill>
              </a:rPr>
              <a:t>for </a:t>
            </a:r>
            <a:r>
              <a:rPr lang="en" dirty="0" err="1">
                <a:solidFill>
                  <a:schemeClr val="tx1"/>
                </a:solidFill>
              </a:rPr>
              <a:t>vacation</a:t>
            </a:r>
            <a:r>
              <a:rPr lang="en" dirty="0">
                <a:solidFill>
                  <a:schemeClr val="tx1"/>
                </a:solidFill>
              </a:rPr>
              <a:t> </a:t>
            </a:r>
            <a:r>
              <a:rPr lang="en" dirty="0" err="1">
                <a:solidFill>
                  <a:schemeClr val="tx1"/>
                </a:solidFill>
              </a:rPr>
              <a:t>liquid</a:t>
            </a:r>
            <a:r>
              <a:rPr lang="en" dirty="0">
                <a:solidFill>
                  <a:schemeClr val="tx1"/>
                </a:solidFill>
              </a:rPr>
              <a:t> </a:t>
            </a:r>
            <a:r>
              <a:rPr lang="en" dirty="0" err="1">
                <a:solidFill>
                  <a:schemeClr val="tx1"/>
                </a:solidFill>
              </a:rPr>
              <a:t>homeopathic</a:t>
            </a:r>
            <a:r>
              <a:rPr lang="en" dirty="0">
                <a:solidFill>
                  <a:schemeClr val="tx1"/>
                </a:solidFill>
              </a:rPr>
              <a:t> </a:t>
            </a:r>
            <a:r>
              <a:rPr lang="en" dirty="0" err="1">
                <a:solidFill>
                  <a:schemeClr val="tx1"/>
                </a:solidFill>
              </a:rPr>
              <a:t>dosage </a:t>
            </a:r>
            <a:r>
              <a:rPr lang="en" dirty="0">
                <a:solidFill>
                  <a:schemeClr val="tx1"/>
                </a:solidFill>
              </a:rPr>
              <a:t>forms.</a:t>
            </a:r>
          </a:p>
        </p:txBody>
      </p:sp>
    </p:spTree>
    <p:extLst>
      <p:ext uri="{BB962C8B-B14F-4D97-AF65-F5344CB8AC3E}">
        <p14:creationId xmlns:p14="http://schemas.microsoft.com/office/powerpoint/2010/main" val="3646066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68999" y="544835"/>
            <a:ext cx="10058400" cy="4023360"/>
          </a:xfrm>
        </p:spPr>
        <p:txBody>
          <a:bodyPr>
            <a:normAutofit/>
          </a:bodyPr>
          <a:lstStyle/>
          <a:p>
            <a:pPr algn="ctr"/>
            <a:r>
              <a:rPr lang="en" sz="8000" b="1" i="1" dirty="0">
                <a:solidFill>
                  <a:schemeClr val="accent2">
                    <a:lumMod val="50000"/>
                  </a:schemeClr>
                </a:solidFill>
              </a:rPr>
              <a:t>Thank you for your attention!</a:t>
            </a:r>
            <a:endParaRPr lang="uk-UA" sz="8000" b="1" i="1" dirty="0">
              <a:solidFill>
                <a:schemeClr val="accent2">
                  <a:lumMod val="50000"/>
                </a:schemeClr>
              </a:solidFill>
            </a:endParaRPr>
          </a:p>
        </p:txBody>
      </p:sp>
      <p:pic>
        <p:nvPicPr>
          <p:cNvPr id="1026" name="Picture 2" descr="Як працює гомеопатія і чому вам не допоможе таке лікування :: Міський  лікувально-діагностичний центр м.Вінниця (МЛДЦ Вінниц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5949" y="2847461"/>
            <a:ext cx="5524500" cy="303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301183"/>
      </p:ext>
    </p:extLst>
  </p:cSld>
  <p:clrMapOvr>
    <a:masterClrMapping/>
  </p:clrMapOvr>
</p:sld>
</file>

<file path=ppt/theme/theme1.xml><?xml version="1.0" encoding="utf-8"?>
<a:theme xmlns:a="http://schemas.openxmlformats.org/drawingml/2006/main" name="Ретро">
  <a:themeElements>
    <a:clrScheme name="Синий и зеленый">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905</TotalTime>
  <Words>3765</Words>
  <Application>Microsoft Office PowerPoint</Application>
  <PresentationFormat>Широкоэкранный</PresentationFormat>
  <Paragraphs>195</Paragraphs>
  <Slides>23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23</vt:i4>
      </vt:variant>
    </vt:vector>
  </HeadingPairs>
  <TitlesOfParts>
    <vt:vector size="29" baseType="lpstr">
      <vt:lpstr>Arial</vt:lpstr>
      <vt:lpstr>Calibri</vt:lpstr>
      <vt:lpstr>Calibri Light</vt:lpstr>
      <vt:lpstr>Times New Roman</vt:lpstr>
      <vt:lpstr>Wingdings</vt:lpstr>
      <vt:lpstr>Ретро</vt:lpstr>
      <vt:lpstr>Презентация PowerPoint</vt:lpstr>
      <vt:lpstr>Презентация PowerPoint</vt:lpstr>
      <vt:lpstr>1. Classification homeopathic drugs by state of aggregation</vt:lpstr>
      <vt:lpstr>2 . PREPARATION OF BASIC HOMEOPATHIC FORMS</vt:lpstr>
      <vt:lpstr>3. Basic preparations</vt:lpstr>
      <vt:lpstr>4 . Main technological processes used in obtaining homeopathic solutions .</vt:lpstr>
      <vt:lpstr>Preparation of acid solutions.</vt:lpstr>
      <vt:lpstr>Презентация PowerPoint</vt:lpstr>
      <vt:lpstr>5. Methods of quality control of basic (basic) homeopathic medicines</vt:lpstr>
      <vt:lpstr>6. Breeding essences</vt:lpstr>
      <vt:lpstr>7. Solutions and breeding homeopathic for internal application</vt:lpstr>
      <vt:lpstr>8. Liquid dissolutions from triturations (powder grindings) of insoluble substances and poisons</vt:lpstr>
      <vt:lpstr>8.1. Method 1</vt:lpstr>
      <vt:lpstr>8.2. Method 2. </vt:lpstr>
      <vt:lpstr>Презентация PowerPoint</vt:lpstr>
      <vt:lpstr>9 . Preparation of syrups</vt:lpstr>
      <vt:lpstr>10. Preparation of infusions and decoctions</vt:lpstr>
      <vt:lpstr>11. Infusions and decoctions from dried raw materials</vt:lpstr>
      <vt:lpstr>12. Liquids</vt:lpstr>
      <vt:lpstr>13. Liquid homeopathic dosage forms for external use</vt:lpstr>
      <vt:lpstr>14. Oil (Olea)</vt:lpstr>
      <vt:lpstr>15. QUESTION FOR INDEPENDENT WORKS</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Олексій Володимирович Нікітін</cp:lastModifiedBy>
  <cp:revision>47</cp:revision>
  <dcterms:created xsi:type="dcterms:W3CDTF">2021-03-22T16:05:38Z</dcterms:created>
  <dcterms:modified xsi:type="dcterms:W3CDTF">2024-02-27T13:02:41Z</dcterms:modified>
</cp:coreProperties>
</file>